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72" r:id="rId2"/>
    <p:sldId id="273" r:id="rId3"/>
    <p:sldId id="274" r:id="rId4"/>
    <p:sldId id="275" r:id="rId5"/>
    <p:sldId id="276" r:id="rId6"/>
    <p:sldId id="277" r:id="rId7"/>
    <p:sldId id="278" r:id="rId8"/>
    <p:sldId id="540" r:id="rId9"/>
    <p:sldId id="280" r:id="rId10"/>
    <p:sldId id="281" r:id="rId11"/>
    <p:sldId id="542" r:id="rId12"/>
    <p:sldId id="469" r:id="rId13"/>
    <p:sldId id="283" r:id="rId14"/>
    <p:sldId id="284" r:id="rId15"/>
    <p:sldId id="285" r:id="rId16"/>
    <p:sldId id="286" r:id="rId17"/>
    <p:sldId id="288" r:id="rId18"/>
    <p:sldId id="401" r:id="rId19"/>
    <p:sldId id="507" r:id="rId20"/>
    <p:sldId id="473" r:id="rId21"/>
    <p:sldId id="298" r:id="rId22"/>
    <p:sldId id="470" r:id="rId23"/>
    <p:sldId id="358" r:id="rId24"/>
    <p:sldId id="404" r:id="rId25"/>
    <p:sldId id="302" r:id="rId26"/>
    <p:sldId id="303" r:id="rId27"/>
    <p:sldId id="428" r:id="rId28"/>
    <p:sldId id="429" r:id="rId29"/>
    <p:sldId id="305" r:id="rId30"/>
    <p:sldId id="306" r:id="rId31"/>
    <p:sldId id="397" r:id="rId32"/>
    <p:sldId id="443" r:id="rId33"/>
    <p:sldId id="454" r:id="rId34"/>
    <p:sldId id="354" r:id="rId35"/>
    <p:sldId id="344" r:id="rId36"/>
    <p:sldId id="519" r:id="rId37"/>
    <p:sldId id="520" r:id="rId38"/>
    <p:sldId id="521" r:id="rId39"/>
    <p:sldId id="392" r:id="rId40"/>
    <p:sldId id="505" r:id="rId41"/>
    <p:sldId id="386" r:id="rId42"/>
    <p:sldId id="410" r:id="rId43"/>
    <p:sldId id="517" r:id="rId44"/>
    <p:sldId id="387" r:id="rId45"/>
    <p:sldId id="411" r:id="rId46"/>
    <p:sldId id="311" r:id="rId47"/>
    <p:sldId id="314" r:id="rId48"/>
    <p:sldId id="315" r:id="rId49"/>
    <p:sldId id="523" r:id="rId50"/>
    <p:sldId id="524" r:id="rId51"/>
    <p:sldId id="525" r:id="rId52"/>
    <p:sldId id="513" r:id="rId53"/>
    <p:sldId id="316" r:id="rId54"/>
    <p:sldId id="512" r:id="rId55"/>
    <p:sldId id="398" r:id="rId56"/>
    <p:sldId id="472" r:id="rId57"/>
    <p:sldId id="471" r:id="rId58"/>
    <p:sldId id="529" r:id="rId59"/>
    <p:sldId id="530" r:id="rId60"/>
    <p:sldId id="432" r:id="rId61"/>
    <p:sldId id="510" r:id="rId62"/>
    <p:sldId id="543" r:id="rId63"/>
    <p:sldId id="515" r:id="rId64"/>
    <p:sldId id="514" r:id="rId65"/>
    <p:sldId id="518" r:id="rId66"/>
    <p:sldId id="533" r:id="rId67"/>
    <p:sldId id="534" r:id="rId68"/>
    <p:sldId id="535" r:id="rId69"/>
    <p:sldId id="536" r:id="rId70"/>
    <p:sldId id="537" r:id="rId71"/>
    <p:sldId id="538" r:id="rId72"/>
    <p:sldId id="539" r:id="rId73"/>
    <p:sldId id="456" r:id="rId74"/>
    <p:sldId id="531" r:id="rId75"/>
    <p:sldId id="460" r:id="rId76"/>
    <p:sldId id="461" r:id="rId77"/>
    <p:sldId id="463" r:id="rId78"/>
    <p:sldId id="464" r:id="rId79"/>
    <p:sldId id="465" r:id="rId80"/>
    <p:sldId id="367" r:id="rId81"/>
    <p:sldId id="343" r:id="rId82"/>
    <p:sldId id="271" r:id="rId83"/>
    <p:sldId id="52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2"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15" autoAdjust="0"/>
    <p:restoredTop sz="83978" autoAdjust="0"/>
  </p:normalViewPr>
  <p:slideViewPr>
    <p:cSldViewPr>
      <p:cViewPr varScale="1">
        <p:scale>
          <a:sx n="61" d="100"/>
          <a:sy n="61"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12/04/2024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ortal.e-lfh.org.uk/myElearning/Index?HierarchyId=0_50349&amp;programmeId=5034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ssets.publishing.service.gov.uk/media/65d50a1f2197b2001d7fa70e/Greenbook-chapter-14a-20240220.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journals.plos.org/plosmedicine/article?id=10.1371/journal.pmed.1003884#:~:text=In%20this%20study%2C%20we%20found%20very%20small%20decreases,of%20results%20in%20women%20from%20ethnic%20minority%20backgrounds." TargetMode="External"/><Relationship Id="rId4" Type="http://schemas.openxmlformats.org/officeDocument/2006/relationships/hyperlink" Target="https://pubmed.ncbi.nlm.nih.gov/32873575/"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11-2024.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ines.org.uk/emc/product/15085/smpc"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5085/smpc"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e-lfh.org.uk/programmes/immunisation/"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medicines.org.uk/emc/product/15085/smpc"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medicines.org.uk/emc/product/15085/smpc"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www.medicines.org.uk/emc/product/15042/smpc"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NHSE </a:t>
            </a:r>
            <a:r>
              <a:rPr lang="en-GB" dirty="0" err="1">
                <a:hlinkClick r:id="rId4"/>
              </a:rPr>
              <a:t>elfh</a:t>
            </a:r>
            <a:r>
              <a:rPr lang="en-GB" dirty="0">
                <a:hlinkClick r:id="rId4"/>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hlinkClick r:id="rId4"/>
              </a:rPr>
              <a:t>COVID-19 Greenbook chapter 14a (publishing.service.gov.uk)</a:t>
            </a:r>
            <a:endParaRPr lang="en-GB"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hlinkClick r:id="rId4"/>
            </a:endParaRPr>
          </a:p>
          <a:p>
            <a:endParaRPr lang="en-GB" dirty="0">
              <a:hlinkClick r:id="rId4"/>
            </a:endParaRPr>
          </a:p>
          <a:p>
            <a:r>
              <a:rPr lang="en-GB" dirty="0">
                <a:hlinkClick r:id="rId4"/>
              </a:rPr>
              <a:t>Clinical manifestations, risk factors, and maternal and perinatal outcomes of coronavirus disease 2019 in pregnancy: living systematic review and meta-analysis - PubMed (nih.gov)</a:t>
            </a:r>
            <a:endParaRPr lang="en-GB" dirty="0"/>
          </a:p>
          <a:p>
            <a:endParaRPr lang="en-GB" dirty="0"/>
          </a:p>
          <a:p>
            <a:r>
              <a:rPr lang="en-GB" dirty="0">
                <a:hlinkClick r:id="rId5"/>
              </a:rPr>
              <a:t>Obstetric interventions and pregnancy outcomes during the COVID-19 pandemic in England: A nationwide cohort study | PLOS Medicine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the UK, the </a:t>
            </a:r>
            <a:r>
              <a:rPr lang="en-GB" sz="1200" b="0" i="0" kern="1200" dirty="0">
                <a:solidFill>
                  <a:schemeClr val="tx1"/>
                </a:solidFill>
                <a:effectLst/>
                <a:latin typeface="+mn-lt"/>
                <a:ea typeface="+mn-ea"/>
                <a:cs typeface="+mn-cs"/>
              </a:rPr>
              <a:t>Medicines and Healthcare products Regulatory Agency (MHRA) is responsible for independent regulatory oversight of vaccine manufacture.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Reported adverse reactions are thoroughly investigated and the MHRA work with their international equivalent agencies to rapidly share safety data and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Further information on COVID-19 vaccine development can be found at: </a:t>
            </a:r>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Post marketing vaccine safety monitoring - </a:t>
            </a:r>
            <a:r>
              <a:rPr lang="en-GB" sz="1200" b="0" i="0" u="none" strike="noStrike"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nce vaccines are authorised and in use, the MHRA continually monitors their safety to ensure that the benefits of the vaccine continue to outweigh any risks.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COVID-19 vaccination programme in England was estimated to have prevented over 24.4 million infections and 127,500 deaths in the UK up to 24 September 2021. Estimates also indicated that the vaccination programme had prevented over 261,500 hospitalisations in those aged 45 years and over in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Several studies of vaccine effectiveness have been conducted in the UK which indicated that 2 doses of vaccine were between 65% and 95% effective at preventing symptomatic disease with COVID-19 with the Delta variant, with higher levels of protection against severe disease including hospitalisation and death.</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Monitoring reports of the effectiveness of COVID-19 vaccination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*During the spring 2024 campaign, the </a:t>
            </a:r>
            <a:r>
              <a:rPr lang="en-GB" sz="1200" kern="1200" dirty="0" err="1">
                <a:solidFill>
                  <a:schemeClr val="tx1"/>
                </a:solidFill>
                <a:effectLst/>
                <a:latin typeface="+mn-lt"/>
                <a:ea typeface="+mn-ea"/>
                <a:cs typeface="+mn-cs"/>
              </a:rPr>
              <a:t>Spikevax</a:t>
            </a:r>
            <a:r>
              <a:rPr lang="en-GB" sz="1200" kern="1200" dirty="0">
                <a:solidFill>
                  <a:schemeClr val="tx1"/>
                </a:solidFill>
                <a:effectLst/>
                <a:latin typeface="+mn-lt"/>
                <a:ea typeface="+mn-ea"/>
                <a:cs typeface="+mn-cs"/>
              </a:rPr>
              <a:t> XBB 1.5 vaccine will be available for eligible individuals aged 18 years and over. </a:t>
            </a:r>
            <a:endParaRPr lang="en-GB" b="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196520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COVID-19 exacerbating any underlying disease that a patient may have, as well as the risk of serious illness from </a:t>
            </a:r>
            <a:r>
              <a:rPr lang="en-GB" b="1" dirty="0"/>
              <a:t>COVID-19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COVID-19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747075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1721480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38224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in spring 2024 and considerations on future COVID-19 vaccination, 4 December 2023 - GOV.UK (www.gov.uk)</a:t>
            </a:r>
            <a:endParaRPr lang="en-GB" dirty="0">
              <a:hlinkClick r:id="rId4"/>
            </a:endParaRPr>
          </a:p>
          <a:p>
            <a:endParaRPr lang="en-GB" dirty="0">
              <a:hlinkClick r:id="rId4"/>
            </a:endParaRPr>
          </a:p>
          <a:p>
            <a:r>
              <a:rPr lang="en-GB" dirty="0">
                <a:hlinkClick r:id="rId4"/>
              </a:rPr>
              <a:t>doh-hss-md-11-2024.pdf (health-ni.gov.uk)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651508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Vaccination of those in whom mRNA vaccines are unsuitable requires an individual clinical judgement, please check the Green Book, COVID-19 chapter for further information.</a:t>
            </a:r>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333233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Spikevax</a:t>
            </a:r>
            <a:r>
              <a:rPr lang="en-GB" sz="1200" b="0" i="0" kern="1200" dirty="0">
                <a:solidFill>
                  <a:schemeClr val="tx1"/>
                </a:solidFill>
                <a:effectLst/>
                <a:latin typeface="+mn-lt"/>
                <a:ea typeface="+mn-ea"/>
                <a:cs typeface="+mn-cs"/>
              </a:rPr>
              <a:t> XBB.1.5 vaccine contains </a:t>
            </a:r>
            <a:r>
              <a:rPr lang="en-GB" sz="1200" b="0" i="0" kern="1200" dirty="0" err="1">
                <a:solidFill>
                  <a:schemeClr val="tx1"/>
                </a:solidFill>
                <a:effectLst/>
                <a:latin typeface="+mn-lt"/>
                <a:ea typeface="+mn-ea"/>
                <a:cs typeface="+mn-cs"/>
              </a:rPr>
              <a:t>andusomeran</a:t>
            </a:r>
            <a:r>
              <a:rPr lang="en-GB" sz="1200" b="0" i="0" kern="1200" dirty="0">
                <a:solidFill>
                  <a:schemeClr val="tx1"/>
                </a:solidFill>
                <a:effectLst/>
                <a:latin typeface="+mn-lt"/>
                <a:ea typeface="+mn-ea"/>
                <a:cs typeface="+mn-cs"/>
              </a:rPr>
              <a:t>, the mRNA which encodes for the viral spike protein of the Omicron XBB.1.5 variant.</a:t>
            </a:r>
            <a:endParaRPr lang="en-GB" dirty="0">
              <a:hlinkClick r:id="rId3"/>
            </a:endParaRPr>
          </a:p>
          <a:p>
            <a:endParaRPr lang="en-GB" dirty="0">
              <a:hlinkClick r:id="rId3"/>
            </a:endParaRPr>
          </a:p>
          <a:p>
            <a:r>
              <a:rPr lang="en-GB" dirty="0" err="1">
                <a:hlinkClick r:id="rId3"/>
              </a:rPr>
              <a:t>Spikevax</a:t>
            </a:r>
            <a:r>
              <a:rPr lang="en-GB" dirty="0">
                <a:hlinkClick r:id="rId3"/>
              </a:rPr>
              <a:t> XBB.1.5 0.1 mg/mL dispersion for injection (MDV)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13008719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XBB.1.5 0.1 mg/mL dispersion for injection (MDV) - Summary of Product Characteristics (SmPC) - (</a:t>
            </a:r>
            <a:r>
              <a:rPr lang="en-GB" dirty="0" err="1">
                <a:hlinkClick r:id="rId3"/>
              </a:rPr>
              <a:t>emc</a:t>
            </a:r>
            <a:r>
              <a:rPr lang="en-GB" dirty="0">
                <a:hlinkClick r:id="rId3"/>
              </a:rPr>
              <a:t>) (medicines.org.uk)</a:t>
            </a:r>
            <a:endParaRPr lang="en-GB" dirty="0"/>
          </a:p>
          <a:p>
            <a:endParaRPr lang="en-GB" dirty="0">
              <a:hlinkClick r:id="rId4"/>
            </a:endParaRPr>
          </a:p>
          <a:p>
            <a:r>
              <a:rPr lang="en-GB" dirty="0">
                <a:hlinkClick r:id="rId4"/>
              </a:rPr>
              <a:t>Immunisation - </a:t>
            </a:r>
            <a:r>
              <a:rPr lang="en-GB" dirty="0" err="1">
                <a:hlinkClick r:id="rId4"/>
              </a:rPr>
              <a:t>elearning</a:t>
            </a:r>
            <a:r>
              <a:rPr lang="en-GB" dirty="0">
                <a:hlinkClick r:id="rId4"/>
              </a:rPr>
              <a:t> for healthcare (e-lfh.org.uk)</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311585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Chlorobutyl</a:t>
            </a:r>
            <a:r>
              <a:rPr lang="en-GB" sz="1200" b="0" i="0" kern="1200" dirty="0">
                <a:solidFill>
                  <a:schemeClr val="tx1"/>
                </a:solidFill>
                <a:effectLst/>
                <a:latin typeface="+mn-lt"/>
                <a:ea typeface="+mn-ea"/>
                <a:cs typeface="+mn-cs"/>
              </a:rPr>
              <a:t> is a synthetic rubber - it does not contain latex.</a:t>
            </a:r>
          </a:p>
          <a:p>
            <a:r>
              <a:rPr lang="en-GB" sz="1200" b="0" i="0" kern="1200" dirty="0">
                <a:solidFill>
                  <a:schemeClr val="tx1"/>
                </a:solidFill>
                <a:effectLst/>
                <a:latin typeface="+mn-lt"/>
                <a:ea typeface="+mn-ea"/>
                <a:cs typeface="+mn-cs"/>
              </a:rPr>
              <a:t>An additional overfill is included in each vial to ensure that a maximum of 5 doses of 0.5 ml can be delivered.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3251119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XBB.1.5 0.1 mg/mL dispersion for injection (MDV)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1367718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XBB.1.5 0.1 mg/mL dispersion for injection (MDV)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2398398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3000221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Raxtozinameran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XBB.1.5)</a:t>
            </a:r>
            <a:endParaRPr lang="en-GB" dirty="0">
              <a:hlinkClick r:id="rId3"/>
            </a:endParaRPr>
          </a:p>
          <a:p>
            <a:r>
              <a:rPr lang="en-GB" dirty="0">
                <a:hlinkClick r:id="rId4"/>
              </a:rPr>
              <a:t>Comirnaty Omicron XBB.1.5 30 micrograms/dose dispersion for injection COVID-19 mRNA Vaccine (nucleoside modified) - Summary of Product Characteristics (SmPC) - (</a:t>
            </a:r>
            <a:r>
              <a:rPr lang="en-GB" dirty="0" err="1">
                <a:hlinkClick r:id="rId4"/>
              </a:rPr>
              <a:t>emc</a:t>
            </a:r>
            <a:r>
              <a:rPr lang="en-GB" dirty="0">
                <a:hlinkClick r:id="rId4"/>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Following implementation of booster doses in national COVID-19 vaccination programmes, the nature of adverse events reported has been similar to that reported after the first two doses of the COVID-19 vaccines.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There have been a small number of reports of suspected myocarditis and pericarditis following booster doses with Pfizer BioNTech COVD-19 vaccines.</a:t>
            </a:r>
            <a:endParaRPr lang="en-GB" sz="1200" dirty="0">
              <a:solidFill>
                <a:srgbClr val="7030A0"/>
              </a:solidFill>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75</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a:p>
            <a:r>
              <a:rPr lang="en-GB" sz="1200" b="0" i="0" kern="1200" dirty="0">
                <a:solidFill>
                  <a:schemeClr val="tx1"/>
                </a:solidFill>
                <a:effectLst/>
                <a:latin typeface="+mn-lt"/>
                <a:ea typeface="+mn-ea"/>
                <a:cs typeface="+mn-cs"/>
              </a:rPr>
              <a:t>Thawed vials can be handled in room light conditions.</a:t>
            </a:r>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the definition for deaths are those who died within 28 days of a positive specimen.</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3327647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vaccination: information for healthcare practitioners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4381235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25333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10546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7" Type="http://schemas.openxmlformats.org/officeDocument/2006/relationships/hyperlink" Target="https://www.gov.uk/government/collections/covid-19-vaccination-programm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gov.uk/government/publications/covid-19-vaccinator-competency-assessment-tool" TargetMode="External"/><Relationship Id="rId5" Type="http://schemas.openxmlformats.org/officeDocument/2006/relationships/hyperlink" Target="https://www.health-ni.gov.uk/sites/default/files/publications/health/doh-hss-md-11-2024.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720080"/>
          </a:xfrm>
        </p:spPr>
        <p:txBody>
          <a:bodyPr/>
          <a:lstStyle/>
          <a:p>
            <a:pPr lvl="0"/>
            <a:br>
              <a:rPr lang="en-GB" dirty="0"/>
            </a:br>
            <a:br>
              <a:rPr lang="en-GB" dirty="0"/>
            </a:br>
            <a:br>
              <a:rPr lang="en-GB" sz="4800" dirty="0"/>
            </a:br>
            <a:r>
              <a:rPr lang="en-GB" sz="4800" dirty="0"/>
              <a:t> 	</a:t>
            </a: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	programme for adults </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810491"/>
          </a:xfrm>
        </p:spPr>
        <p:txBody>
          <a:bodyPr/>
          <a:lstStyle/>
          <a:p>
            <a:r>
              <a:rPr lang="en-GB" sz="3600" dirty="0">
                <a:solidFill>
                  <a:schemeClr val="accent1">
                    <a:lumMod val="75000"/>
                  </a:schemeClr>
                </a:solidFill>
              </a:rPr>
              <a:t>Coronavirus structure</a:t>
            </a:r>
            <a:endParaRPr lang="en-GB" sz="36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927123"/>
            <a:ext cx="8077200" cy="4374085"/>
          </a:xfrm>
        </p:spPr>
        <p:txBody>
          <a:bodyPr/>
          <a:lstStyle/>
          <a:p>
            <a:pPr marL="285750" indent="-285750">
              <a:buFont typeface="Arial" panose="020B0604020202020204" pitchFamily="34" charset="0"/>
              <a:buChar char="•"/>
            </a:pPr>
            <a:r>
              <a:rPr lang="en-GB" sz="1600" dirty="0">
                <a:solidFill>
                  <a:srgbClr val="000000"/>
                </a:solidFill>
              </a:rPr>
              <a:t>the key parts of the coronavirus are the RNA and the spike proteins</a:t>
            </a:r>
          </a:p>
          <a:p>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RNA is surrounded by an </a:t>
            </a:r>
            <a:r>
              <a:rPr lang="en-GB" sz="1600" b="1" dirty="0">
                <a:solidFill>
                  <a:srgbClr val="000000"/>
                </a:solidFill>
              </a:rPr>
              <a:t>envelope</a:t>
            </a:r>
            <a:r>
              <a:rPr lang="en-GB" sz="1600" dirty="0">
                <a:solidFill>
                  <a:srgbClr val="000000"/>
                </a:solidFill>
              </a:rPr>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a:t>
            </a:r>
            <a:r>
              <a:rPr lang="en-GB" sz="1600" b="1" dirty="0">
                <a:solidFill>
                  <a:srgbClr val="000000"/>
                </a:solidFill>
              </a:rPr>
              <a:t>spike proteins </a:t>
            </a:r>
            <a:r>
              <a:rPr lang="en-GB" sz="1600" dirty="0">
                <a:solidFill>
                  <a:srgbClr val="000000"/>
                </a:solidFill>
              </a:rPr>
              <a:t>(S) are anchored into the viral </a:t>
            </a:r>
            <a:r>
              <a:rPr lang="en-GB" sz="1600" b="1" dirty="0">
                <a:solidFill>
                  <a:srgbClr val="000000"/>
                </a:solidFill>
              </a:rPr>
              <a:t>envelope </a:t>
            </a:r>
            <a:r>
              <a:rPr lang="en-GB" sz="1600" dirty="0">
                <a:solidFill>
                  <a:srgbClr val="000000"/>
                </a:solidFill>
              </a:rPr>
              <a:t>and form a crown like appearance, like the solar corona, hence the name coronavirus. The spike proteins attach to the target cell and allow the virus to enter it</a:t>
            </a:r>
          </a:p>
          <a:p>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a:t>
            </a:r>
            <a:r>
              <a:rPr lang="en-GB" sz="1600" b="1" dirty="0">
                <a:solidFill>
                  <a:srgbClr val="000000"/>
                </a:solidFill>
              </a:rPr>
              <a:t>RNA </a:t>
            </a:r>
            <a:r>
              <a:rPr lang="en-GB" sz="1600" dirty="0">
                <a:solidFill>
                  <a:srgbClr val="000000"/>
                </a:solidFill>
              </a:rPr>
              <a:t>is inside the envelope and acts as a template </a:t>
            </a:r>
          </a:p>
          <a:p>
            <a:pPr marL="0" indent="0"/>
            <a:r>
              <a:rPr lang="en-GB" sz="1600" dirty="0">
                <a:solidFill>
                  <a:srgbClr val="000000"/>
                </a:solidFill>
              </a:rPr>
              <a:t>     so that once it is inside the host cell, the coronavirus </a:t>
            </a:r>
          </a:p>
          <a:p>
            <a:pPr marL="0" indent="0"/>
            <a:r>
              <a:rPr lang="en-GB" sz="1600" dirty="0">
                <a:solidFill>
                  <a:srgbClr val="000000"/>
                </a:solidFill>
              </a:rPr>
              <a:t>     can replicate itself and be released into the body</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Spike protein and the RNA have been used to </a:t>
            </a:r>
          </a:p>
          <a:p>
            <a:pPr marL="0" indent="0"/>
            <a:r>
              <a:rPr lang="en-GB" sz="1600" dirty="0">
                <a:solidFill>
                  <a:srgbClr val="000000"/>
                </a:solidFill>
              </a:rPr>
              <a:t>     develop and make different vaccines to protect against </a:t>
            </a:r>
          </a:p>
          <a:p>
            <a:pPr marL="0" indent="0"/>
            <a:r>
              <a:rPr lang="en-GB" sz="1600" dirty="0">
                <a:solidFill>
                  <a:srgbClr val="000000"/>
                </a:solidFill>
              </a:rPr>
              <a: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685232"/>
            <a:ext cx="2671639" cy="21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6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Arial" panose="020B0604020202020204" pitchFamily="34" charset="0"/>
              <a:buChar char="•"/>
            </a:pPr>
            <a:r>
              <a:rPr lang="en-GB" sz="1600" dirty="0"/>
              <a:t>new or continuous cough </a:t>
            </a:r>
          </a:p>
          <a:p>
            <a:pPr marL="285750" indent="-285750">
              <a:buFont typeface="Arial" panose="020B0604020202020204" pitchFamily="34" charset="0"/>
              <a:buChar char="•"/>
            </a:pPr>
            <a:r>
              <a:rPr lang="en-GB" sz="1600" dirty="0"/>
              <a:t>high temperature, fever or chills </a:t>
            </a:r>
          </a:p>
          <a:p>
            <a:pPr marL="285750" indent="-285750">
              <a:buFont typeface="Arial" panose="020B0604020202020204" pitchFamily="34" charset="0"/>
              <a:buChar char="•"/>
            </a:pPr>
            <a:r>
              <a:rPr lang="en-GB" sz="1600" dirty="0"/>
              <a:t>loss or change to sense of smell or taste</a:t>
            </a:r>
          </a:p>
          <a:p>
            <a:pPr marL="285750" indent="-285750">
              <a:buFont typeface="Arial" panose="020B0604020202020204" pitchFamily="34" charset="0"/>
              <a:buChar char="•"/>
            </a:pPr>
            <a:r>
              <a:rPr lang="en-GB" sz="1600" dirty="0"/>
              <a:t>fatigue, lethargy and unexplained tiredness</a:t>
            </a:r>
          </a:p>
          <a:p>
            <a:pPr marL="285750" indent="-285750">
              <a:buFont typeface="Arial" panose="020B0604020202020204" pitchFamily="34" charset="0"/>
              <a:buChar char="•"/>
            </a:pPr>
            <a:r>
              <a:rPr lang="en-GB" sz="1600" dirty="0"/>
              <a:t>shortness of breath</a:t>
            </a:r>
          </a:p>
          <a:p>
            <a:pPr marL="285750" indent="-285750">
              <a:buFont typeface="Arial" panose="020B0604020202020204" pitchFamily="34" charset="0"/>
              <a:buChar char="•"/>
            </a:pPr>
            <a:r>
              <a:rPr lang="en-GB" sz="1600" dirty="0"/>
              <a:t>headache </a:t>
            </a:r>
          </a:p>
          <a:p>
            <a:pPr marL="285750" indent="-285750">
              <a:buFont typeface="Arial" panose="020B0604020202020204" pitchFamily="34" charset="0"/>
              <a:buChar char="•"/>
            </a:pPr>
            <a:r>
              <a:rPr lang="en-GB" sz="1600" dirty="0"/>
              <a:t>sore throat</a:t>
            </a:r>
          </a:p>
          <a:p>
            <a:pPr marL="285750" indent="-285750">
              <a:buFont typeface="Arial" panose="020B0604020202020204" pitchFamily="34" charset="0"/>
              <a:buChar char="•"/>
            </a:pPr>
            <a:r>
              <a:rPr lang="en-GB" sz="1600" dirty="0"/>
              <a:t>stuffy or runny nose</a:t>
            </a:r>
          </a:p>
          <a:p>
            <a:pPr marL="285750" indent="-285750">
              <a:buFont typeface="Arial" panose="020B0604020202020204" pitchFamily="34" charset="0"/>
              <a:buChar char="•"/>
            </a:pPr>
            <a:r>
              <a:rPr lang="en-GB" sz="1600" dirty="0"/>
              <a:t>aching muscles</a:t>
            </a:r>
          </a:p>
          <a:p>
            <a:pPr marL="285750" indent="-285750">
              <a:buFont typeface="Arial" panose="020B0604020202020204" pitchFamily="34" charset="0"/>
              <a:buChar char="•"/>
            </a:pPr>
            <a:r>
              <a:rPr lang="en-GB" sz="1600" dirty="0"/>
              <a:t>diarrhoea and vomiting</a:t>
            </a:r>
          </a:p>
          <a:p>
            <a:pPr marL="285750" indent="-285750">
              <a:buFont typeface="Arial" panose="020B0604020202020204" pitchFamily="34" charset="0"/>
              <a:buChar char="•"/>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2800" dirty="0">
                <a:solidFill>
                  <a:schemeClr val="accent1">
                    <a:lumMod val="75000"/>
                  </a:schemeClr>
                </a:solidFill>
              </a:rPr>
              <a:t>COVID-19 symptom progression and </a:t>
            </a:r>
            <a:br>
              <a:rPr lang="en-GB" sz="2800" dirty="0">
                <a:solidFill>
                  <a:schemeClr val="accent1">
                    <a:lumMod val="75000"/>
                  </a:schemeClr>
                </a:solidFill>
              </a:rPr>
            </a:br>
            <a:r>
              <a:rPr lang="en-GB" sz="28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Arial" panose="020B0604020202020204" pitchFamily="34" charset="0"/>
              <a:buChar char="•"/>
            </a:pPr>
            <a:r>
              <a:rPr lang="en-GB" sz="1700" dirty="0"/>
              <a:t>symptoms may begin gradually and are usually mild</a:t>
            </a:r>
          </a:p>
          <a:p>
            <a:endParaRPr lang="en-GB" sz="1700" dirty="0"/>
          </a:p>
          <a:p>
            <a:pPr marL="285750" indent="-285750">
              <a:buFont typeface="Arial" panose="020B0604020202020204" pitchFamily="34" charset="0"/>
              <a:buChar char="•"/>
            </a:pPr>
            <a:r>
              <a:rPr lang="en-GB" sz="1700" dirty="0"/>
              <a:t>the majority of people have asymptomatic to moderate disease and recover without needing hospital treatment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in severe cases, COVID-19 can lead to pneumonia, acute respiratory distress syndrome, multiple organ failure and death</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older people and those with underlying medical problems such as high blood pressure, heart and lung problems, diabetes and cancer have an increased risk of severe disease</a:t>
            </a:r>
          </a:p>
          <a:p>
            <a:pPr marL="0" indent="0"/>
            <a:endParaRPr lang="en-GB" sz="1700" dirty="0"/>
          </a:p>
          <a:p>
            <a:pPr marL="285750" indent="-285750">
              <a:buFont typeface="Arial" panose="020B0604020202020204" pitchFamily="34" charset="0"/>
              <a:buChar char="•"/>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66433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792088"/>
          </a:xfrm>
        </p:spPr>
        <p:txBody>
          <a:bodyPr/>
          <a:lstStyle/>
          <a:p>
            <a:r>
              <a:rPr lang="en-GB" sz="3200" dirty="0">
                <a:solidFill>
                  <a:schemeClr val="accent1">
                    <a:lumMod val="75000"/>
                  </a:schemeClr>
                </a:solidFill>
              </a:rPr>
              <a:t>COVID-19 complications in pregnancy (1)</a:t>
            </a:r>
          </a:p>
        </p:txBody>
      </p:sp>
      <p:sp>
        <p:nvSpPr>
          <p:cNvPr id="3" name="Content Placeholder 2"/>
          <p:cNvSpPr>
            <a:spLocks noGrp="1"/>
          </p:cNvSpPr>
          <p:nvPr>
            <p:ph idx="1"/>
          </p:nvPr>
        </p:nvSpPr>
        <p:spPr>
          <a:xfrm>
            <a:off x="671264" y="980728"/>
            <a:ext cx="8091736" cy="4752528"/>
          </a:xfrm>
        </p:spPr>
        <p:txBody>
          <a:bodyPr/>
          <a:lstStyle/>
          <a:p>
            <a:pPr marL="285750" indent="-285750">
              <a:buFont typeface="Arial" panose="020B0604020202020204" pitchFamily="34" charset="0"/>
              <a:buChar char="•"/>
            </a:pPr>
            <a:r>
              <a:rPr lang="en-GB" sz="1700" dirty="0"/>
              <a:t>the serious risks posed to women who become infected with the SARS-CoV-2 virus during pregnancy became increasingly clear as the COVID-19 pandemic progressed</a:t>
            </a:r>
          </a:p>
          <a:p>
            <a:pPr marL="0" indent="0"/>
            <a:endParaRPr lang="en-GB" sz="1700" dirty="0"/>
          </a:p>
          <a:p>
            <a:pPr marL="285750" indent="-285750">
              <a:buFont typeface="Arial" panose="020B0604020202020204" pitchFamily="34" charset="0"/>
              <a:buChar char="•"/>
            </a:pPr>
            <a:r>
              <a:rPr lang="en-GB" sz="17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pregnant women who are overweight or obese, are of black and Asian minority ethnic background, have co-morbidities such as diabetes, hypertension and asthma, or are 35 years or older are more likely to have severe COVID-19 infection</a:t>
            </a:r>
          </a:p>
          <a:p>
            <a:pPr marL="0" indent="0"/>
            <a:endParaRPr lang="en-GB" sz="1700" dirty="0"/>
          </a:p>
          <a:p>
            <a:pPr marL="285750" indent="-285750">
              <a:buFont typeface="Arial" panose="020B0604020202020204" pitchFamily="34" charset="0"/>
              <a:buChar char="•"/>
            </a:pPr>
            <a:r>
              <a:rPr lang="en-GB" sz="1700" dirty="0"/>
              <a:t>the majority of pregnant women who have been admitted to hospital with severe COVID-19 are unvaccinated </a:t>
            </a:r>
            <a:r>
              <a:rPr lang="en-GB" sz="1700" dirty="0">
                <a:hlinkClick r:id="rId3"/>
              </a:rPr>
              <a:t>Pregnant women urged to come forward for COVID-19 vaccination - GOV.UK (www.gov.uk)</a:t>
            </a:r>
            <a:endParaRPr lang="en-GB" sz="1700" dirty="0"/>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352928" cy="1340768"/>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685800" y="1196752"/>
            <a:ext cx="8077200" cy="4608512"/>
          </a:xfrm>
        </p:spPr>
        <p:txBody>
          <a:bodyPr/>
          <a:lstStyle/>
          <a:p>
            <a:pPr marL="285750" indent="-285750">
              <a:buFont typeface="Arial" panose="020B0604020202020204" pitchFamily="34" charset="0"/>
              <a:buChar char="•"/>
            </a:pPr>
            <a:r>
              <a:rPr lang="en-GB" sz="2000" dirty="0"/>
              <a:t>transmission of infection from mother to infant appears rare, however, neonates born to mothers with COVID-19 have an increased risk of preterm birth and admission to a neonatal unit</a:t>
            </a:r>
          </a:p>
          <a:p>
            <a:pPr marL="0" indent="0"/>
            <a:endParaRPr lang="en-GB" sz="2000" dirty="0"/>
          </a:p>
          <a:p>
            <a:pPr marL="285750" indent="-285750">
              <a:buFont typeface="Arial" panose="020B0604020202020204" pitchFamily="34" charset="0"/>
              <a:buChar char="•"/>
            </a:pPr>
            <a:r>
              <a:rPr lang="en-GB" sz="2000" dirty="0"/>
              <a:t>although stillbirth and neonatal death remain very rare, UK studies have suggested a higher rate of stillbirth in infected women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contrast to earlier periods in the pandemic, pregnant women infected with SARS-CoV-2 were substantially less likely to have a preterm birth or maternal critical care admission since the Omicron strain became the dominant strain in late 2021. Despite this, even in the Omicron era, severity of COVID-19 was higher in unvaccinated than vaccinated women</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980728"/>
            <a:ext cx="8077200" cy="5040560"/>
          </a:xfrm>
        </p:spPr>
        <p:txBody>
          <a:bodyPr/>
          <a:lstStyle/>
          <a:p>
            <a:pPr marL="4763" lvl="0" indent="-4763">
              <a:lnSpc>
                <a:spcPct val="114000"/>
              </a:lnSpc>
              <a:spcBef>
                <a:spcPts val="0"/>
              </a:spcBef>
              <a:spcAft>
                <a:spcPts val="1200"/>
              </a:spcAft>
              <a:buClrTx/>
              <a:buSzTx/>
            </a:pPr>
            <a:r>
              <a:rPr lang="en-GB" sz="15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500" kern="1200" dirty="0">
                <a:solidFill>
                  <a:prstClr val="black"/>
                </a:solidFill>
                <a:latin typeface="Arial" pitchFamily="34" charset="0"/>
                <a:ea typeface="ヒラギノ角ゴ Pro W3" pitchFamily="84" charset="-128"/>
              </a:rPr>
              <a:t>The information in this slide set was correct at time of publication.</a:t>
            </a:r>
            <a:r>
              <a:rPr lang="en-GB" sz="15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5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5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500" b="1" dirty="0"/>
          </a:p>
          <a:p>
            <a:pPr marL="4763" indent="-4763">
              <a:lnSpc>
                <a:spcPct val="114000"/>
              </a:lnSpc>
              <a:spcBef>
                <a:spcPts val="0"/>
              </a:spcBef>
              <a:spcAft>
                <a:spcPts val="1200"/>
              </a:spcAft>
              <a:buClrTx/>
              <a:buSzTx/>
            </a:pPr>
            <a:r>
              <a:rPr lang="en-GB" sz="1500" b="1" dirty="0"/>
              <a:t>Slides containing vaccine specific details (such as storage and preparation) have been added to the end of this slide set.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Symptoms of Long COVID</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792088"/>
          </a:xfrm>
        </p:spPr>
        <p:txBody>
          <a:bodyPr/>
          <a:lstStyle/>
          <a:p>
            <a:r>
              <a:rPr lang="en-GB" sz="2800" dirty="0">
                <a:solidFill>
                  <a:schemeClr val="accent1">
                    <a:lumMod val="75000"/>
                  </a:schemeClr>
                </a:solidFill>
              </a:rPr>
              <a:t>COVID-19 vaccine development and safety</a:t>
            </a:r>
          </a:p>
        </p:txBody>
      </p:sp>
      <p:sp>
        <p:nvSpPr>
          <p:cNvPr id="3" name="Content Placeholder 2"/>
          <p:cNvSpPr>
            <a:spLocks noGrp="1"/>
          </p:cNvSpPr>
          <p:nvPr>
            <p:ph idx="1"/>
          </p:nvPr>
        </p:nvSpPr>
        <p:spPr>
          <a:xfrm>
            <a:off x="685800" y="908720"/>
            <a:ext cx="8077200" cy="4824536"/>
          </a:xfrm>
        </p:spPr>
        <p:txBody>
          <a:bodyPr/>
          <a:lstStyle/>
          <a:p>
            <a:pPr marL="285750" indent="-285750">
              <a:buFont typeface="Arial" panose="020B0604020202020204" pitchFamily="34" charset="0"/>
              <a:buChar char="•"/>
            </a:pPr>
            <a:r>
              <a:rPr lang="en-GB" sz="1500" dirty="0"/>
              <a:t>the recognition of the COVID-19 pandemic accelerated the development and testing of several vaccines using different vaccine platforms</a:t>
            </a:r>
          </a:p>
          <a:p>
            <a:pPr marL="0" indent="0"/>
            <a:endParaRPr lang="en-GB" sz="1500" dirty="0"/>
          </a:p>
          <a:p>
            <a:pPr marL="285750" indent="-285750">
              <a:buFont typeface="Arial" panose="020B0604020202020204" pitchFamily="34" charset="0"/>
              <a:buChar char="•"/>
            </a:pPr>
            <a:r>
              <a:rPr lang="en-GB" sz="1500" dirty="0"/>
              <a:t>before any of the COVID-19 vaccines could be authorised for widespread use in the population, the manufacturers had to demonstrate that they were safe and effective</a:t>
            </a:r>
          </a:p>
          <a:p>
            <a:pPr marL="0" indent="0"/>
            <a:endParaRPr lang="en-GB" sz="1500" dirty="0"/>
          </a:p>
          <a:p>
            <a:pPr marL="285750" indent="-285750">
              <a:buFont typeface="Arial" panose="020B0604020202020204" pitchFamily="34" charset="0"/>
              <a:buChar char="•"/>
            </a:pPr>
            <a:r>
              <a:rPr lang="en-GB" sz="1500" dirty="0"/>
              <a:t>tens of thousands of people across the world have received COVID-19 vaccines in clinical trials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no serious adverse reactions to the vaccines were seen in the trial participants who received them </a:t>
            </a:r>
          </a:p>
          <a:p>
            <a:pPr marL="0" indent="0"/>
            <a:endParaRPr lang="en-GB" sz="1500" dirty="0"/>
          </a:p>
          <a:p>
            <a:pPr marL="285750" indent="-285750">
              <a:buFont typeface="Arial" panose="020B0604020202020204" pitchFamily="34" charset="0"/>
              <a:buChar char="•"/>
            </a:pPr>
            <a:r>
              <a:rPr lang="en-GB" sz="15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vaccines are authorised and in use, the Medicines and Healthcare products Regulatory Agency (MHRA) continually monitors their safety to ensure that the benefits continue to outweigh any risks</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Arial" panose="020B0604020202020204" pitchFamily="34" charset="0"/>
              <a:buChar char="•"/>
            </a:pPr>
            <a:r>
              <a:rPr lang="en-GB" sz="1400" dirty="0"/>
              <a:t>when vaccines are being given to huge numbers of people, it is normal for potential adverse events following vaccination to occur which were not seen in clinical trials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this does not necessarily mean that the events are linked to the vaccination itself, but they are investigated to ensure that any safety concerns are addressed quickly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if it is thought that the adverse event may be, or is linked to vaccination, advice about use of that vaccine is carefully considered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533400" y="1052736"/>
            <a:ext cx="8077200" cy="4752528"/>
          </a:xfrm>
        </p:spPr>
        <p:txBody>
          <a:bodyPr/>
          <a:lstStyle/>
          <a:p>
            <a:pPr marL="378900">
              <a:buFont typeface="Arial" panose="020B0604020202020204" pitchFamily="34" charset="0"/>
              <a:buChar char="•"/>
            </a:pPr>
            <a:r>
              <a:rPr lang="en-GB" sz="2000" dirty="0"/>
              <a:t>now that COVID-19 vaccines are in general use in the population, the impact and effectiveness of the COVID-19 vaccination programme is being actively monitored</a:t>
            </a:r>
          </a:p>
          <a:p>
            <a:pPr marL="36000" indent="0"/>
            <a:endParaRPr lang="en-GB" sz="2000" dirty="0"/>
          </a:p>
          <a:p>
            <a:pPr marL="378900">
              <a:buFont typeface="Arial" panose="020B0604020202020204" pitchFamily="34" charset="0"/>
              <a:buChar char="•"/>
            </a:pPr>
            <a:r>
              <a:rPr lang="en-GB" sz="2000" dirty="0"/>
              <a:t>the UK Health Security Agency (UKSHA) look at the impact of the vaccines on symptomatic disease, hospitalisation, death and infection (both symptomatic and asymptomatic)</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Joint Committee for Vaccination and Immunisation (JCVI) uses this data to inform their recommendations about changes to the COVID-19 vaccination programme</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several studies have now provided evidence that the COVID-19 vaccines are effective at preventing severe infection</a:t>
            </a:r>
          </a:p>
        </p:txBody>
      </p:sp>
    </p:spTree>
    <p:extLst>
      <p:ext uri="{BB962C8B-B14F-4D97-AF65-F5344CB8AC3E}">
        <p14:creationId xmlns:p14="http://schemas.microsoft.com/office/powerpoint/2010/main" val="369354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600" dirty="0">
                <a:solidFill>
                  <a:schemeClr val="accent1">
                    <a:lumMod val="75000"/>
                  </a:schemeClr>
                </a:solidFill>
              </a:rPr>
              <a:t>COVID-19 vaccine effectiveness (2)</a:t>
            </a:r>
            <a:endParaRPr lang="en-GB" sz="3600" dirty="0"/>
          </a:p>
        </p:txBody>
      </p:sp>
      <p:sp>
        <p:nvSpPr>
          <p:cNvPr id="3" name="Content Placeholder 2"/>
          <p:cNvSpPr>
            <a:spLocks noGrp="1"/>
          </p:cNvSpPr>
          <p:nvPr>
            <p:ph idx="1"/>
          </p:nvPr>
        </p:nvSpPr>
        <p:spPr>
          <a:xfrm>
            <a:off x="685800" y="1052736"/>
            <a:ext cx="8077200" cy="4968552"/>
          </a:xfrm>
        </p:spPr>
        <p:txBody>
          <a:bodyPr/>
          <a:lstStyle/>
          <a:p>
            <a:pPr marL="321750" indent="-285750">
              <a:buFont typeface="Arial" panose="020B0604020202020204" pitchFamily="34" charset="0"/>
              <a:buChar char="•"/>
            </a:pPr>
            <a:r>
              <a:rPr lang="en-GB" sz="2000" dirty="0"/>
              <a:t>after a primary course of COVID-19 vaccine, effectiveness against symptomatic disease appears to wear off with time</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overall, vaccine effectiveness against severe outcomes such as hospital admission remains high for several months after completing the primary course but greater waning has been seen in older adults and those with underlying medical conditions compared to young, healthy adults</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additional benefits have also been seen, for example, a household transmission study in England found that household contacts of cases vaccinated with a single dose of COVID-19 vaccine had approximately 35% to 50% reduced risk of becoming a confirmed case of COVID-19</a:t>
            </a:r>
          </a:p>
        </p:txBody>
      </p:sp>
    </p:spTree>
    <p:extLst>
      <p:ext uri="{BB962C8B-B14F-4D97-AF65-F5344CB8AC3E}">
        <p14:creationId xmlns:p14="http://schemas.microsoft.com/office/powerpoint/2010/main" val="562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576064"/>
          </a:xfrm>
        </p:spPr>
        <p:txBody>
          <a:bodyPr/>
          <a:lstStyle/>
          <a:p>
            <a:r>
              <a:rPr lang="en-GB" dirty="0">
                <a:solidFill>
                  <a:schemeClr val="accent1">
                    <a:lumMod val="75000"/>
                  </a:schemeClr>
                </a:solidFill>
              </a:rPr>
              <a:t>COVID-19 vaccines (adults)</a:t>
            </a:r>
          </a:p>
        </p:txBody>
      </p:sp>
      <p:sp>
        <p:nvSpPr>
          <p:cNvPr id="3" name="Content Placeholder 2"/>
          <p:cNvSpPr>
            <a:spLocks noGrp="1"/>
          </p:cNvSpPr>
          <p:nvPr>
            <p:ph idx="1"/>
          </p:nvPr>
        </p:nvSpPr>
        <p:spPr>
          <a:xfrm>
            <a:off x="685800" y="980728"/>
            <a:ext cx="8077200" cy="4824536"/>
          </a:xfrm>
        </p:spPr>
        <p:txBody>
          <a:bodyPr/>
          <a:lstStyle/>
          <a:p>
            <a:pPr marL="36000" indent="0"/>
            <a:r>
              <a:rPr lang="en-GB" sz="2400" dirty="0"/>
              <a:t>COVID-19 vaccines currently available for use in the Northern Ireland include:</a:t>
            </a:r>
          </a:p>
          <a:p>
            <a:pPr marL="285750" indent="-285750">
              <a:buFont typeface="Arial" panose="020B0604020202020204" pitchFamily="34" charset="0"/>
              <a:buChar char="•"/>
            </a:pPr>
            <a:r>
              <a:rPr lang="en-GB" sz="2400" b="1" dirty="0" err="1"/>
              <a:t>Spikevax</a:t>
            </a:r>
            <a:r>
              <a:rPr lang="en-GB" sz="2400" b="1" dirty="0"/>
              <a:t> XBB 1.5 0.1mg/ml dispersion (</a:t>
            </a:r>
            <a:r>
              <a:rPr lang="en-GB" sz="2400" b="1" dirty="0" err="1"/>
              <a:t>Moderna</a:t>
            </a:r>
            <a:r>
              <a:rPr lang="en-GB" sz="2400" b="1" dirty="0"/>
              <a:t>® COVID-19 vaccine)</a:t>
            </a:r>
          </a:p>
          <a:p>
            <a:pPr marL="857250" lvl="2" indent="0">
              <a:buNone/>
            </a:pPr>
            <a:r>
              <a:rPr lang="en-GB" sz="2400" dirty="0"/>
              <a:t>    granted CMA on 18 September 2023*</a:t>
            </a:r>
          </a:p>
          <a:p>
            <a:pPr marL="857250" lvl="2" indent="0">
              <a:buNone/>
            </a:pPr>
            <a:endParaRPr lang="en-GB" sz="2400" dirty="0"/>
          </a:p>
          <a:p>
            <a:pPr marL="285750" indent="-285750">
              <a:buFont typeface="Arial" panose="020B0604020202020204" pitchFamily="34" charset="0"/>
              <a:buChar char="•"/>
            </a:pPr>
            <a:r>
              <a:rPr lang="en-GB" sz="2400" b="1" dirty="0"/>
              <a:t>COVID-19 Pfizer BioNTech monovalent vaccine (Comirnaty® Omicron XBB 1.5 30mcg/dose)</a:t>
            </a:r>
          </a:p>
          <a:p>
            <a:pPr marL="0" indent="0"/>
            <a:r>
              <a:rPr lang="en-GB" sz="2400" b="1" dirty="0"/>
              <a:t>	</a:t>
            </a:r>
            <a:r>
              <a:rPr lang="en-GB" sz="2400" dirty="0"/>
              <a:t>granted CMA on 30 August 2023. Authorised for 	vaccination in adults and adolescents from the age 	of 12 years.</a:t>
            </a:r>
          </a:p>
          <a:p>
            <a:endParaRPr lang="en-GB" sz="1800" dirty="0">
              <a:solidFill>
                <a:srgbClr val="7030A0"/>
              </a:solidFill>
            </a:endParaRPr>
          </a:p>
          <a:p>
            <a:pPr>
              <a:buFont typeface="Arial" panose="020B0604020202020204" pitchFamily="34" charset="0"/>
              <a:buChar char="•"/>
            </a:pPr>
            <a:endParaRPr lang="en-GB" sz="1400" dirty="0"/>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106850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08720"/>
            <a:ext cx="8077200" cy="4824536"/>
          </a:xfrm>
        </p:spPr>
        <p:txBody>
          <a:bodyPr/>
          <a:lstStyle/>
          <a:p>
            <a:pPr>
              <a:lnSpc>
                <a:spcPct val="100000"/>
              </a:lnSpc>
              <a:buFont typeface="Arial" panose="020B0604020202020204" pitchFamily="34" charset="0"/>
              <a:buChar char="•"/>
            </a:pPr>
            <a:r>
              <a:rPr lang="en-GB" sz="1600" dirty="0"/>
              <a:t>the Pfizer </a:t>
            </a:r>
            <a:r>
              <a:rPr lang="en-GB" sz="1600" dirty="0" err="1"/>
              <a:t>BioNTech</a:t>
            </a:r>
            <a:r>
              <a:rPr lang="en-GB" sz="1600" dirty="0"/>
              <a:t> (Comirnaty) and </a:t>
            </a:r>
            <a:r>
              <a:rPr lang="en-GB" sz="1600" dirty="0" err="1"/>
              <a:t>Moderna</a:t>
            </a:r>
            <a:r>
              <a:rPr lang="en-GB" sz="1600" dirty="0"/>
              <a:t> (</a:t>
            </a:r>
            <a:r>
              <a:rPr lang="en-GB" sz="1600" dirty="0" err="1"/>
              <a:t>Spikevax</a:t>
            </a:r>
            <a:r>
              <a:rPr lang="en-GB" sz="1600" dirty="0"/>
              <a:t>) COVID-19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endParaRPr lang="en-GB" sz="1600" dirty="0"/>
          </a:p>
          <a:p>
            <a:pPr marL="457200" indent="-457200">
              <a:buFont typeface="Arial" panose="020B0604020202020204" pitchFamily="34" charset="0"/>
              <a:buChar char="•"/>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0" indent="0"/>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pre-empt an increase in disease. In late 2022, incidence was largely driven by infection with Omicron BA.4 and BA.5</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mRNA</a:t>
            </a:r>
            <a:r>
              <a:rPr lang="en-GB" sz="3200" dirty="0">
                <a:solidFill>
                  <a:srgbClr val="FF0000"/>
                </a:solidFill>
              </a:rPr>
              <a:t> </a:t>
            </a:r>
            <a:r>
              <a:rPr lang="en-GB" sz="32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464496"/>
          </a:xfrm>
        </p:spPr>
        <p:txBody>
          <a:bodyPr/>
          <a:lstStyle/>
          <a:p>
            <a:pPr marL="457200" indent="-457200">
              <a:buFont typeface="Arial" panose="020B0604020202020204" pitchFamily="34" charset="0"/>
              <a:buChar char="•"/>
            </a:pPr>
            <a:r>
              <a:rPr lang="en-GB" sz="1800" dirty="0"/>
              <a:t>bivalent original and Omicron BA.1 mRNA vaccines were approved and first became available for booster vaccination in the UK during the autumn of 2022</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following the clinical data generated for BA.1 containing vaccines, an mRNA vaccine targeted against the BA.4/5 strains was approved in the UK in November 2022</a:t>
            </a:r>
          </a:p>
          <a:p>
            <a:pPr marL="0" indent="0"/>
            <a:endParaRPr lang="en-GB" sz="1800" dirty="0"/>
          </a:p>
          <a:p>
            <a:pPr marL="457200" indent="-457200">
              <a:buFont typeface="Arial" panose="020B0604020202020204" pitchFamily="34" charset="0"/>
              <a:buChar char="•"/>
            </a:pPr>
            <a:r>
              <a:rPr lang="en-GB" sz="18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800" kern="1200" dirty="0" err="1"/>
              <a:t>Moderna</a:t>
            </a:r>
            <a:r>
              <a:rPr lang="en-GB" sz="1800" kern="1200" dirty="0"/>
              <a:t> were approved and available for use by October 2023 </a:t>
            </a:r>
            <a:endParaRPr lang="en-GB" sz="18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44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a:buFont typeface="Arial" panose="020B0604020202020204" pitchFamily="34" charset="0"/>
              <a:buChar char="•"/>
            </a:pPr>
            <a:r>
              <a:rPr lang="en-GB" sz="2600" dirty="0"/>
              <a:t>if more COVID-19 vaccines are considered for authorisation in the UK, information about these will be added to this slide set</a:t>
            </a:r>
          </a:p>
          <a:p>
            <a:pPr marL="0" indent="0"/>
            <a:endParaRPr lang="en-GB" sz="2600" dirty="0"/>
          </a:p>
          <a:p>
            <a:pPr marL="0" indent="0"/>
            <a:r>
              <a:rPr lang="en-GB" sz="2600" dirty="0"/>
              <a:t>Further details about presentation and preparation of the </a:t>
            </a:r>
            <a:r>
              <a:rPr lang="en-GB" sz="2600" dirty="0" err="1"/>
              <a:t>Moderna</a:t>
            </a:r>
            <a:r>
              <a:rPr lang="en-GB" sz="2600" dirty="0"/>
              <a:t> (</a:t>
            </a:r>
            <a:r>
              <a:rPr lang="en-GB" sz="2600" dirty="0" err="1"/>
              <a:t>Spikevax</a:t>
            </a:r>
            <a:r>
              <a:rPr lang="en-GB" sz="2600" dirty="0"/>
              <a:t>® XBB 1.5 0.1mg/ml dispersion) and Pfizer </a:t>
            </a:r>
            <a:r>
              <a:rPr lang="en-GB" sz="2600" dirty="0" err="1"/>
              <a:t>BioNTech</a:t>
            </a:r>
            <a:r>
              <a:rPr lang="en-GB" sz="2600" dirty="0"/>
              <a:t> (Comirnaty® Omicron XBB 1.5 30mcg/dose)</a:t>
            </a:r>
            <a:r>
              <a:rPr lang="en-GB" sz="2600" dirty="0">
                <a:solidFill>
                  <a:srgbClr val="FF0000"/>
                </a:solidFill>
              </a:rPr>
              <a:t> </a:t>
            </a:r>
            <a:r>
              <a:rPr lang="en-GB" sz="2600" dirty="0"/>
              <a:t>vaccines are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590256"/>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epidemiology</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6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Arial" panose="020B0604020202020204" pitchFamily="34" charset="0"/>
              <a:buChar char="•"/>
            </a:pPr>
            <a:r>
              <a:rPr lang="en-GB" sz="1700" dirty="0"/>
              <a:t>evidence suggests that those who receive mixed schedules, including mRNA and adenovirus vectored vaccines make a good immune response, although rates of side effects with a heterologous second dose are higher</a:t>
            </a:r>
          </a:p>
          <a:p>
            <a:pPr>
              <a:buFont typeface="Arial" panose="020B0604020202020204" pitchFamily="34" charset="0"/>
              <a:buChar char="•"/>
            </a:pPr>
            <a:endParaRPr lang="en-GB" sz="1700" dirty="0"/>
          </a:p>
          <a:p>
            <a:pPr>
              <a:buFont typeface="Arial" panose="020B0604020202020204" pitchFamily="34" charset="0"/>
              <a:buChar char="•"/>
            </a:pPr>
            <a:r>
              <a:rPr lang="en-GB" sz="1700" dirty="0"/>
              <a:t>accumulating evidence now supports the use of heterologous schedules for primary and reinforcing immunisation, and these are now recognised by the European Medicines Agency (EMA)</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if the course is interrupted or delayed, it can be resumed during the next seasonal campaign</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532440" cy="936104"/>
          </a:xfrm>
        </p:spPr>
        <p:txBody>
          <a:bodyPr/>
          <a:lstStyle/>
          <a:p>
            <a:r>
              <a:rPr lang="en-GB" sz="2400" dirty="0">
                <a:solidFill>
                  <a:schemeClr val="accent1">
                    <a:lumMod val="75000"/>
                  </a:schemeClr>
                </a:solidFill>
              </a:rPr>
              <a:t>Interval between COVID-19 vaccines and COVID-19 </a:t>
            </a:r>
            <a:br>
              <a:rPr lang="en-GB" sz="2400" dirty="0">
                <a:solidFill>
                  <a:schemeClr val="accent1">
                    <a:lumMod val="75000"/>
                  </a:schemeClr>
                </a:solidFill>
              </a:rPr>
            </a:br>
            <a:r>
              <a:rPr lang="en-GB" sz="2400" dirty="0">
                <a:solidFill>
                  <a:schemeClr val="accent1">
                    <a:lumMod val="75000"/>
                  </a:schemeClr>
                </a:solidFill>
              </a:rPr>
              <a:t>infection</a:t>
            </a:r>
          </a:p>
        </p:txBody>
      </p:sp>
      <p:sp>
        <p:nvSpPr>
          <p:cNvPr id="3" name="Content Placeholder 2"/>
          <p:cNvSpPr>
            <a:spLocks noGrp="1"/>
          </p:cNvSpPr>
          <p:nvPr>
            <p:ph idx="1"/>
          </p:nvPr>
        </p:nvSpPr>
        <p:spPr>
          <a:xfrm>
            <a:off x="685800" y="1124744"/>
            <a:ext cx="8077200" cy="4437856"/>
          </a:xfrm>
        </p:spPr>
        <p:txBody>
          <a:bodyPr/>
          <a:lstStyle/>
          <a:p>
            <a:pPr marL="457200" indent="-457200">
              <a:buFont typeface="Arial" panose="020B0604020202020204" pitchFamily="34" charset="0"/>
              <a:buChar char="•"/>
            </a:pPr>
            <a:r>
              <a:rPr lang="en-GB" sz="1500" dirty="0"/>
              <a:t>there are no safety concerns from vaccinating individuals with a past history of COVID-19 infection, or with detectable COVID-19 antibody</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vaccination of individuals who may be infected or asymptomatic or incubating COVID-19 infection is unlikely to have a detrimental effect on the illness</a:t>
            </a:r>
          </a:p>
          <a:p>
            <a:pPr marL="0" indent="0"/>
            <a:endParaRPr lang="en-GB" sz="1500" dirty="0"/>
          </a:p>
          <a:p>
            <a:pPr marL="457200" indent="-457200">
              <a:buFont typeface="Arial" panose="020B0604020202020204" pitchFamily="34" charset="0"/>
              <a:buChar char="•"/>
            </a:pPr>
            <a:r>
              <a:rPr lang="en-GB" sz="15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r>
              <a:rPr lang="en-GB" sz="2800" dirty="0">
                <a:solidFill>
                  <a:schemeClr val="accent1">
                    <a:lumMod val="75000"/>
                  </a:schemeClr>
                </a:solidFill>
              </a:rPr>
              <a:t>Co-administration of COVID-19 and other </a:t>
            </a:r>
            <a:br>
              <a:rPr lang="en-GB" sz="2800" dirty="0">
                <a:solidFill>
                  <a:schemeClr val="accent1">
                    <a:lumMod val="75000"/>
                  </a:schemeClr>
                </a:solidFill>
              </a:rPr>
            </a:br>
            <a:r>
              <a:rPr lang="en-GB" sz="28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196752"/>
            <a:ext cx="8077200" cy="4752528"/>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2400" dirty="0">
                <a:solidFill>
                  <a:schemeClr val="accent1">
                    <a:lumMod val="75000"/>
                  </a:schemeClr>
                </a:solidFill>
              </a:rPr>
              <a:t>Co-administration of COVID-19 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908720"/>
            <a:ext cx="8077200" cy="4653880"/>
          </a:xfrm>
        </p:spPr>
        <p:txBody>
          <a:bodyPr/>
          <a:lstStyle/>
          <a:p>
            <a:pPr marL="493200" indent="-457200">
              <a:buFont typeface="Arial" panose="020B0604020202020204" pitchFamily="34" charset="0"/>
              <a:buChar char="•"/>
            </a:pPr>
            <a:r>
              <a:rPr lang="en-GB" sz="16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6000" indent="0"/>
            <a:endParaRPr lang="en-GB" sz="1600" b="1" dirty="0">
              <a:ea typeface="Times New Roman" panose="02020603050405020304" pitchFamily="18" charset="0"/>
            </a:endParaRPr>
          </a:p>
          <a:p>
            <a:pPr marL="493200" indent="-457200">
              <a:buFont typeface="Arial" panose="020B0604020202020204" pitchFamily="34" charset="0"/>
              <a:buChar char="•"/>
            </a:pPr>
            <a:r>
              <a:rPr lang="en-GB" sz="1600" dirty="0"/>
              <a:t>a UK study of co-administration of AstraZeneca and Pfizer BioNTech COVID-19 vaccines with inactivated influenza vaccines confirmed acceptable immunogenicity and reactogenicity </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a recent study has shown an acceptable safety profile when COVID-19 is co-administered with inactivated shingles vaccine</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where possible, co-administration of the COVID-19 and influenza vaccines is recommended during the autumn 2023 seasonal vaccination campaign</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67999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504056"/>
          </a:xfrm>
        </p:spPr>
        <p:txBody>
          <a:bodyPr/>
          <a:lstStyle/>
          <a:p>
            <a:r>
              <a:rPr lang="en-GB" sz="36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685800" y="980728"/>
            <a:ext cx="8077200" cy="5400600"/>
          </a:xfrm>
        </p:spPr>
        <p:txBody>
          <a:bodyPr/>
          <a:lstStyle/>
          <a:p>
            <a:pPr marL="285750" indent="-285750">
              <a:buFont typeface="Arial" panose="020B0604020202020204" pitchFamily="34" charset="0"/>
              <a:buChar char="•"/>
            </a:pPr>
            <a:r>
              <a:rPr lang="en-GB" sz="15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clinicians should discuss the risks and benefits of vaccination with the woman, who should be told about the current evidence of safety for the vaccine in pregnancy</a:t>
            </a:r>
          </a:p>
          <a:p>
            <a:pPr marL="0" indent="0"/>
            <a:endParaRPr lang="en-GB" sz="1500" dirty="0"/>
          </a:p>
          <a:p>
            <a:pPr marL="285750" indent="-285750">
              <a:buFont typeface="Arial" panose="020B0604020202020204" pitchFamily="34" charset="0"/>
              <a:buChar char="•"/>
            </a:pPr>
            <a:r>
              <a:rPr lang="en-GB" sz="1500" dirty="0"/>
              <a:t>women who are planning pregnancy or in the immediate postpartum can be vaccinated with a suitable product for their age and clinical risk group </a:t>
            </a:r>
          </a:p>
          <a:p>
            <a:pPr marL="0" indent="0"/>
            <a:endParaRPr lang="en-GB" sz="1500" dirty="0"/>
          </a:p>
          <a:p>
            <a:pPr marL="285750" indent="-285750">
              <a:buFont typeface="Arial" panose="020B0604020202020204" pitchFamily="34" charset="0"/>
              <a:buChar char="•"/>
            </a:pPr>
            <a:r>
              <a:rPr lang="en-GB" sz="15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termination of pregnancy following inadvertent immunisation should </a:t>
            </a:r>
            <a:r>
              <a:rPr lang="en-GB" sz="1500" b="1" dirty="0"/>
              <a:t>not </a:t>
            </a:r>
            <a:r>
              <a:rPr lang="en-GB" sz="1500" dirty="0"/>
              <a:t>be recommended</a:t>
            </a:r>
            <a:endParaRPr lang="en-GB" sz="1500" dirty="0">
              <a:solidFill>
                <a:schemeClr val="bg1"/>
              </a:solidFill>
            </a:endParaRPr>
          </a:p>
        </p:txBody>
      </p:sp>
    </p:spTree>
    <p:extLst>
      <p:ext uri="{BB962C8B-B14F-4D97-AF65-F5344CB8AC3E}">
        <p14:creationId xmlns:p14="http://schemas.microsoft.com/office/powerpoint/2010/main" val="76596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JCVI advises that breastfeeding women may be offered vaccination with any suitable COVID-19 vaccine</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emerging safety data is reassuring: mRNA was not detected in the breast milk of recently vaccinated women and protective antibodies have been detected in breast milk </a:t>
            </a:r>
          </a:p>
          <a:p>
            <a:pPr marL="0" indent="0"/>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52470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Arial" panose="020B0604020202020204" pitchFamily="34" charset="0"/>
              <a:buChar char="•"/>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and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Arial" panose="020B0604020202020204" pitchFamily="34" charset="0"/>
              <a:buChar char="•"/>
            </a:pPr>
            <a:endParaRPr lang="en-GB" sz="17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700" kern="1200" dirty="0"/>
              <a:t>polyethylene glycol (PEG) is an allergen commonly found in medicines and also in household goods and cosmetics. Known allergy to PEG is extremely rare but would contraindicate receipt of</a:t>
            </a:r>
            <a:r>
              <a:rPr lang="en-GB" sz="1700" kern="1200" dirty="0">
                <a:latin typeface="Arial" pitchFamily="34" charset="0"/>
                <a:ea typeface="ヒラギノ角ゴ Pro W3" pitchFamily="84" charset="-128"/>
              </a:rPr>
              <a:t> Pfizer BioNTech (Comirnaty) and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t>
            </a:r>
            <a:r>
              <a:rPr lang="en-GB" sz="1700" kern="1200" dirty="0"/>
              <a:t>vaccines</a:t>
            </a:r>
          </a:p>
          <a:p>
            <a:pPr marL="457200" indent="-457200">
              <a:buFont typeface="Arial" panose="020B0604020202020204" pitchFamily="34" charset="0"/>
              <a:buChar char="•"/>
            </a:pPr>
            <a:endParaRPr lang="en-GB" sz="1700" kern="1200" dirty="0"/>
          </a:p>
          <a:p>
            <a:pPr marL="457200" indent="-457200">
              <a:buFont typeface="Arial" panose="020B0604020202020204" pitchFamily="34" charset="0"/>
              <a:buChar char="•"/>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36104"/>
          </a:xfrm>
        </p:spPr>
        <p:txBody>
          <a:bodyPr/>
          <a:lstStyle/>
          <a:p>
            <a:r>
              <a:rPr lang="en-GB" sz="34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1064029"/>
            <a:ext cx="8077200" cy="4885251"/>
          </a:xfrm>
        </p:spPr>
        <p:txBody>
          <a:bodyPr/>
          <a:lstStyle/>
          <a:p>
            <a:pPr marL="285750" indent="-285750">
              <a:buFont typeface="Arial" panose="020B0604020202020204" pitchFamily="34" charset="0"/>
              <a:buChar char="•"/>
            </a:pPr>
            <a:r>
              <a:rPr lang="en-GB" sz="2000" dirty="0"/>
              <a:t>it is recommended recipients of the COVID-19 </a:t>
            </a:r>
            <a:r>
              <a:rPr lang="en-GB" sz="2000" dirty="0" err="1"/>
              <a:t>Moderna</a:t>
            </a:r>
            <a:r>
              <a:rPr lang="en-GB" sz="2000" dirty="0"/>
              <a:t> (</a:t>
            </a:r>
            <a:r>
              <a:rPr lang="en-GB" sz="2000" dirty="0" err="1"/>
              <a:t>Spikevax</a:t>
            </a:r>
            <a:r>
              <a:rPr lang="en-GB" sz="2000" dirty="0"/>
              <a:t>) and Pfizer BioNTech (Comirnaty)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20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2000" dirty="0">
                <a:hlinkClick r:id="rId3">
                  <a:extLst>
                    <a:ext uri="{A12FA001-AC4F-418D-AE19-62706E023703}">
                      <ahyp:hlinkClr xmlns:ahyp="http://schemas.microsoft.com/office/drawing/2018/hyperlinkcolor" val="tx"/>
                    </a:ext>
                  </a:extLst>
                </a:hlinkClick>
              </a:rPr>
              <a:t>)</a:t>
            </a:r>
            <a:endParaRPr lang="en-GB" sz="2000" dirty="0"/>
          </a:p>
          <a:p>
            <a:pPr marL="0" indent="0"/>
            <a:endParaRPr lang="en-GB" sz="2000" dirty="0"/>
          </a:p>
          <a:p>
            <a:pPr marL="285750" indent="-285750">
              <a:buFont typeface="Arial" panose="020B0604020202020204" pitchFamily="34" charset="0"/>
              <a:buChar char="•"/>
            </a:pPr>
            <a:r>
              <a:rPr lang="en-GB" sz="2000" dirty="0"/>
              <a:t>the exceptions to this 15 minute suspension are:</a:t>
            </a:r>
          </a:p>
          <a:p>
            <a:pPr marL="0" indent="0"/>
            <a:r>
              <a:rPr lang="en-GB" sz="2000" dirty="0"/>
              <a:t>	individuals with a strong history of dangerous or unexplained 	allergic 	reactions (e.g. anaphylaxis)</a:t>
            </a:r>
          </a:p>
          <a:p>
            <a:pPr marL="0" indent="0"/>
            <a:endParaRPr lang="en-GB" sz="2000" dirty="0"/>
          </a:p>
          <a:p>
            <a:pPr marL="285750" indent="-285750">
              <a:buFont typeface="Arial" panose="020B0604020202020204" pitchFamily="34" charset="0"/>
              <a:buChar char="•"/>
            </a:pPr>
            <a:r>
              <a:rPr lang="en-GB" sz="20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08112"/>
          </a:xfrm>
        </p:spPr>
        <p:txBody>
          <a:bodyPr/>
          <a:lstStyle/>
          <a:p>
            <a:r>
              <a:rPr lang="en-GB" sz="34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268760"/>
            <a:ext cx="8077200" cy="4536504"/>
          </a:xfrm>
        </p:spPr>
        <p:txBody>
          <a:bodyPr/>
          <a:lstStyle/>
          <a:p>
            <a:pPr>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2400" dirty="0"/>
          </a:p>
          <a:p>
            <a:pPr lvl="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462264" cy="4968552"/>
          </a:xfrm>
        </p:spPr>
        <p:txBody>
          <a:bodyPr/>
          <a:lstStyle/>
          <a:p>
            <a:pPr marL="285750" indent="-285750">
              <a:buFont typeface="Arial" panose="020B0604020202020204" pitchFamily="34" charset="0"/>
              <a:buChar char="•"/>
            </a:pPr>
            <a:r>
              <a:rPr lang="en-GB" sz="1500" dirty="0"/>
              <a:t>cases of myocarditis and pericarditis have been reported rarely after COVID-19 vaccines</a:t>
            </a:r>
          </a:p>
          <a:p>
            <a:pPr marL="0" indent="0"/>
            <a:endParaRPr lang="en-GB" sz="1500" dirty="0"/>
          </a:p>
          <a:p>
            <a:pPr marL="285750" indent="-285750">
              <a:buFont typeface="Arial" panose="020B0604020202020204" pitchFamily="34" charset="0"/>
              <a:buChar char="•"/>
            </a:pPr>
            <a:r>
              <a:rPr lang="en-GB" sz="1500" dirty="0"/>
              <a:t>the reported rate appears to be highest in those under 25 years of age and in males, and after the second dose</a:t>
            </a:r>
          </a:p>
          <a:p>
            <a:pPr marL="0" indent="0"/>
            <a:endParaRPr lang="en-GB" sz="1500" dirty="0"/>
          </a:p>
          <a:p>
            <a:pPr marL="285750" indent="-285750">
              <a:buFont typeface="Arial" panose="020B0604020202020204" pitchFamily="34" charset="0"/>
              <a:buChar char="•"/>
            </a:pPr>
            <a:r>
              <a:rPr lang="en-GB" sz="1500" dirty="0"/>
              <a:t>onset is within a few days of vaccination and most cases are mild and have recovered without any sequelae</a:t>
            </a:r>
          </a:p>
          <a:p>
            <a:pPr marL="0" indent="0"/>
            <a:endParaRPr lang="en-GB" sz="1500" dirty="0"/>
          </a:p>
          <a:p>
            <a:pPr marL="285750" indent="-285750">
              <a:buFont typeface="Arial" panose="020B0604020202020204" pitchFamily="34" charset="0"/>
              <a:buChar char="•"/>
            </a:pPr>
            <a:r>
              <a:rPr lang="en-GB" sz="1500"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marL="285750" indent="-285750">
              <a:spcBef>
                <a:spcPts val="0"/>
              </a:spcBef>
              <a:spcAft>
                <a:spcPts val="1000"/>
              </a:spcAft>
              <a:buClrTx/>
              <a:buSzTx/>
              <a:buFont typeface="Arial" panose="020B0604020202020204" pitchFamily="34" charset="0"/>
              <a:buChar char="•"/>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6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600" dirty="0"/>
          </a:p>
          <a:p>
            <a:pPr marL="285750" indent="-285750">
              <a:buFont typeface="Arial" panose="020B0604020202020204" pitchFamily="34" charset="0"/>
              <a:buChar char="•"/>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600" dirty="0"/>
          </a:p>
          <a:p>
            <a:pPr marL="285750" indent="-285750">
              <a:buFont typeface="Arial" panose="020B0604020202020204" pitchFamily="34" charset="0"/>
              <a:buChar char="•"/>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980728"/>
            <a:ext cx="8077200" cy="4824536"/>
          </a:xfrm>
        </p:spPr>
        <p:txBody>
          <a:bodyPr/>
          <a:lstStyle/>
          <a:p>
            <a:pPr marL="285750" indent="-285750">
              <a:lnSpc>
                <a:spcPct val="110000"/>
              </a:lnSpc>
              <a:spcBef>
                <a:spcPts val="0"/>
              </a:spcBef>
              <a:buFont typeface="Arial" panose="020B0604020202020204" pitchFamily="34" charset="0"/>
              <a:buChar char="•"/>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0" indent="0"/>
            <a:endParaRPr lang="en-GB" sz="1800" dirty="0"/>
          </a:p>
          <a:p>
            <a:pPr marL="285750" indent="-285750">
              <a:buFont typeface="Arial" panose="020B0604020202020204" pitchFamily="34" charset="0"/>
              <a:buChar char="•"/>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r>
              <a:rPr lang="en-GB" sz="1800" dirty="0"/>
              <a:t> </a:t>
            </a:r>
          </a:p>
          <a:p>
            <a:pPr marL="285750" indent="-285750">
              <a:buFont typeface="Arial" panose="020B0604020202020204" pitchFamily="34" charset="0"/>
              <a:buChar char="•"/>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493200" indent="-457200">
              <a:buFont typeface="Arial" panose="020B0604020202020204" pitchFamily="34" charset="0"/>
              <a:buChar char="•"/>
            </a:pPr>
            <a:r>
              <a:rPr lang="en-GB" sz="17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there is now emerging evidence of a small risk of ITP or ITP relapse following COVID-19 vaccination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16632"/>
            <a:ext cx="8077200" cy="792088"/>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764704"/>
            <a:ext cx="8077200" cy="4797896"/>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and </a:t>
            </a:r>
            <a:r>
              <a:rPr lang="en-GB" sz="1500" dirty="0" err="1"/>
              <a:t>Moderna</a:t>
            </a:r>
            <a:r>
              <a:rPr lang="en-GB" sz="1500" dirty="0"/>
              <a:t> (</a:t>
            </a:r>
            <a:r>
              <a:rPr lang="en-GB" sz="1500" dirty="0" err="1"/>
              <a:t>Spikevax</a:t>
            </a:r>
            <a:r>
              <a:rPr lang="en-GB" sz="1500" dirty="0"/>
              <a:t>®)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54490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792088"/>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764704"/>
            <a:ext cx="8077200" cy="4896544"/>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dirty="0">
                <a:solidFill>
                  <a:schemeClr val="accent1">
                    <a:lumMod val="75000"/>
                  </a:schemeClr>
                </a:solidFill>
              </a:rPr>
              <a:t>Bell’s Palsy</a:t>
            </a:r>
          </a:p>
        </p:txBody>
      </p:sp>
      <p:sp>
        <p:nvSpPr>
          <p:cNvPr id="3" name="Content Placeholder 2"/>
          <p:cNvSpPr>
            <a:spLocks noGrp="1"/>
          </p:cNvSpPr>
          <p:nvPr>
            <p:ph idx="1"/>
          </p:nvPr>
        </p:nvSpPr>
        <p:spPr>
          <a:xfrm>
            <a:off x="683568" y="1124744"/>
            <a:ext cx="8077200" cy="4680520"/>
          </a:xfrm>
        </p:spPr>
        <p:txBody>
          <a:bodyPr/>
          <a:lstStyle/>
          <a:p>
            <a:pPr marL="493200" indent="-4572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BP is known to be associated with a number of infectious diseases, including the SARS-CoV-2 virus</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vaccination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700" dirty="0"/>
              <a:t>The overall aim of the COVID-19 vaccination programme is to protect those who are at most risk from serious illness or death.  </a:t>
            </a:r>
          </a:p>
          <a:p>
            <a:pPr marL="0" indent="0">
              <a:lnSpc>
                <a:spcPct val="100000"/>
              </a:lnSpc>
            </a:pPr>
            <a:endParaRPr lang="en-GB" sz="1700" dirty="0"/>
          </a:p>
          <a:p>
            <a:pPr marL="0" indent="0">
              <a:lnSpc>
                <a:spcPct val="100000"/>
              </a:lnSpc>
            </a:pPr>
            <a:r>
              <a:rPr lang="en-GB" sz="17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
            </a:pPr>
            <a:r>
              <a:rPr lang="en-GB" sz="17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7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700" dirty="0"/>
              <a:t>the epidemiological, microbiological and clinical characteristics of COVID-19.</a:t>
            </a:r>
          </a:p>
          <a:p>
            <a:pPr>
              <a:lnSpc>
                <a:spcPct val="100000"/>
              </a:lnSpc>
            </a:pPr>
            <a:endParaRPr lang="en-GB" sz="1700" dirty="0"/>
          </a:p>
          <a:p>
            <a:pPr marL="0" indent="0">
              <a:lnSpc>
                <a:spcPct val="100000"/>
              </a:lnSpc>
            </a:pPr>
            <a:r>
              <a:rPr lang="en-GB" sz="17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6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Arial" panose="020B0604020202020204" pitchFamily="34" charset="0"/>
              <a:buChar char="•"/>
            </a:pPr>
            <a:r>
              <a:rPr lang="en-GB" sz="17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700" dirty="0"/>
              <a:t>JCVI have advised that this group should be the highest priority for vaccination </a:t>
            </a:r>
          </a:p>
          <a:p>
            <a:pPr marL="285750" indent="-285750">
              <a:spcAft>
                <a:spcPts val="1200"/>
              </a:spcAft>
              <a:buFont typeface="Arial" panose="020B0604020202020204" pitchFamily="34" charset="0"/>
              <a:buChar char="•"/>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44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data from the UK shows that the risk of poorer outcomes from COVID-19 infection increases dramatically with age in both healthy adults and in adults with underlying health conditions</a:t>
            </a:r>
          </a:p>
          <a:p>
            <a:pPr marL="285750" indent="-285750">
              <a:spcAft>
                <a:spcPts val="1200"/>
              </a:spcAft>
              <a:buFont typeface="Arial" panose="020B0604020202020204" pitchFamily="34" charset="0"/>
              <a:buChar char="•"/>
            </a:pPr>
            <a:r>
              <a:rPr lang="en-GB" sz="2000" dirty="0"/>
              <a:t>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5800" y="188640"/>
            <a:ext cx="8077200" cy="667461"/>
          </a:xfrm>
        </p:spPr>
        <p:txBody>
          <a:bodyPr/>
          <a:lstStyle/>
          <a:p>
            <a:r>
              <a:rPr lang="en-GB" sz="3200" dirty="0">
                <a:solidFill>
                  <a:schemeClr val="accent1">
                    <a:lumMod val="75000"/>
                  </a:schemeClr>
                </a:solidFill>
              </a:rPr>
              <a:t>Clinical risk groups (1)</a:t>
            </a:r>
            <a:endParaRPr lang="en-GB" sz="3200" dirty="0"/>
          </a:p>
        </p:txBody>
      </p:sp>
      <p:pic>
        <p:nvPicPr>
          <p:cNvPr id="4" name="Content Placeholder 3">
            <a:extLst>
              <a:ext uri="{FF2B5EF4-FFF2-40B4-BE49-F238E27FC236}">
                <a16:creationId xmlns:a16="http://schemas.microsoft.com/office/drawing/2014/main" id="{4F7C8896-5725-43B5-BDDA-CBE332889159}"/>
              </a:ext>
            </a:extLst>
          </p:cNvPr>
          <p:cNvPicPr>
            <a:picLocks noGrp="1" noChangeAspect="1"/>
          </p:cNvPicPr>
          <p:nvPr>
            <p:ph idx="1"/>
          </p:nvPr>
        </p:nvPicPr>
        <p:blipFill>
          <a:blip r:embed="rId3"/>
          <a:stretch>
            <a:fillRect/>
          </a:stretch>
        </p:blipFill>
        <p:spPr>
          <a:xfrm>
            <a:off x="1087996" y="856101"/>
            <a:ext cx="7272808" cy="4949163"/>
          </a:xfrm>
          <a:prstGeom prst="rect">
            <a:avLst/>
          </a:prstGeom>
        </p:spPr>
      </p:pic>
    </p:spTree>
    <p:extLst>
      <p:ext uri="{BB962C8B-B14F-4D97-AF65-F5344CB8AC3E}">
        <p14:creationId xmlns:p14="http://schemas.microsoft.com/office/powerpoint/2010/main" val="67807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BA2-405E-4D51-BE53-62EF1B527F84}"/>
              </a:ext>
            </a:extLst>
          </p:cNvPr>
          <p:cNvSpPr>
            <a:spLocks noGrp="1"/>
          </p:cNvSpPr>
          <p:nvPr>
            <p:ph type="title"/>
          </p:nvPr>
        </p:nvSpPr>
        <p:spPr>
          <a:xfrm>
            <a:off x="685800" y="404664"/>
            <a:ext cx="8077200" cy="738361"/>
          </a:xfrm>
        </p:spPr>
        <p:txBody>
          <a:bodyPr/>
          <a:lstStyle/>
          <a:p>
            <a:r>
              <a:rPr lang="en-GB" dirty="0">
                <a:solidFill>
                  <a:schemeClr val="accent1">
                    <a:lumMod val="75000"/>
                  </a:schemeClr>
                </a:solidFill>
              </a:rPr>
              <a:t>Clinical risk groups (2)</a:t>
            </a:r>
          </a:p>
        </p:txBody>
      </p:sp>
      <p:pic>
        <p:nvPicPr>
          <p:cNvPr id="4" name="Content Placeholder 3">
            <a:extLst>
              <a:ext uri="{FF2B5EF4-FFF2-40B4-BE49-F238E27FC236}">
                <a16:creationId xmlns:a16="http://schemas.microsoft.com/office/drawing/2014/main" id="{869164F3-1204-4E50-AB1B-C22500E39AA7}"/>
              </a:ext>
            </a:extLst>
          </p:cNvPr>
          <p:cNvPicPr>
            <a:picLocks noGrp="1" noChangeAspect="1"/>
          </p:cNvPicPr>
          <p:nvPr>
            <p:ph idx="1"/>
          </p:nvPr>
        </p:nvPicPr>
        <p:blipFill>
          <a:blip r:embed="rId2"/>
          <a:stretch>
            <a:fillRect/>
          </a:stretch>
        </p:blipFill>
        <p:spPr>
          <a:xfrm>
            <a:off x="874543" y="1343000"/>
            <a:ext cx="7543800" cy="3886200"/>
          </a:xfrm>
          <a:prstGeom prst="rect">
            <a:avLst/>
          </a:prstGeom>
        </p:spPr>
      </p:pic>
      <p:pic>
        <p:nvPicPr>
          <p:cNvPr id="5" name="Picture 4">
            <a:extLst>
              <a:ext uri="{FF2B5EF4-FFF2-40B4-BE49-F238E27FC236}">
                <a16:creationId xmlns:a16="http://schemas.microsoft.com/office/drawing/2014/main" id="{92B414FF-F103-49B7-805F-0D834BD602C3}"/>
              </a:ext>
            </a:extLst>
          </p:cNvPr>
          <p:cNvPicPr>
            <a:picLocks noChangeAspect="1"/>
          </p:cNvPicPr>
          <p:nvPr/>
        </p:nvPicPr>
        <p:blipFill>
          <a:blip r:embed="rId3"/>
          <a:stretch>
            <a:fillRect/>
          </a:stretch>
        </p:blipFill>
        <p:spPr>
          <a:xfrm>
            <a:off x="945981" y="5229200"/>
            <a:ext cx="7400925" cy="485775"/>
          </a:xfrm>
          <a:prstGeom prst="rect">
            <a:avLst/>
          </a:prstGeom>
        </p:spPr>
      </p:pic>
    </p:spTree>
    <p:extLst>
      <p:ext uri="{BB962C8B-B14F-4D97-AF65-F5344CB8AC3E}">
        <p14:creationId xmlns:p14="http://schemas.microsoft.com/office/powerpoint/2010/main" val="1773335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88D1-FF8A-4B2D-87EB-3E3106AF51B0}"/>
              </a:ext>
            </a:extLst>
          </p:cNvPr>
          <p:cNvSpPr>
            <a:spLocks noGrp="1"/>
          </p:cNvSpPr>
          <p:nvPr>
            <p:ph type="title"/>
          </p:nvPr>
        </p:nvSpPr>
        <p:spPr>
          <a:xfrm>
            <a:off x="685800" y="332656"/>
            <a:ext cx="8077200" cy="648072"/>
          </a:xfrm>
        </p:spPr>
        <p:txBody>
          <a:bodyPr/>
          <a:lstStyle/>
          <a:p>
            <a:r>
              <a:rPr lang="en-GB" dirty="0">
                <a:solidFill>
                  <a:schemeClr val="accent1">
                    <a:lumMod val="75000"/>
                  </a:schemeClr>
                </a:solidFill>
              </a:rPr>
              <a:t>Clinical risk groups (3)</a:t>
            </a:r>
          </a:p>
        </p:txBody>
      </p:sp>
      <p:pic>
        <p:nvPicPr>
          <p:cNvPr id="4" name="Content Placeholder 3">
            <a:extLst>
              <a:ext uri="{FF2B5EF4-FFF2-40B4-BE49-F238E27FC236}">
                <a16:creationId xmlns:a16="http://schemas.microsoft.com/office/drawing/2014/main" id="{BD39084F-0047-4909-B379-2661AB8DEF79}"/>
              </a:ext>
            </a:extLst>
          </p:cNvPr>
          <p:cNvPicPr>
            <a:picLocks noGrp="1" noChangeAspect="1"/>
          </p:cNvPicPr>
          <p:nvPr>
            <p:ph idx="1"/>
          </p:nvPr>
        </p:nvPicPr>
        <p:blipFill>
          <a:blip r:embed="rId3"/>
          <a:stretch>
            <a:fillRect/>
          </a:stretch>
        </p:blipFill>
        <p:spPr>
          <a:xfrm>
            <a:off x="742429" y="1196752"/>
            <a:ext cx="7904840" cy="4183732"/>
          </a:xfrm>
          <a:prstGeom prst="rect">
            <a:avLst/>
          </a:prstGeom>
        </p:spPr>
      </p:pic>
    </p:spTree>
    <p:extLst>
      <p:ext uri="{BB962C8B-B14F-4D97-AF65-F5344CB8AC3E}">
        <p14:creationId xmlns:p14="http://schemas.microsoft.com/office/powerpoint/2010/main" val="2475873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2800" dirty="0">
                <a:solidFill>
                  <a:schemeClr val="accent1">
                    <a:lumMod val="75000"/>
                  </a:schemeClr>
                </a:solidFill>
              </a:rPr>
              <a:t>Pregnancy </a:t>
            </a:r>
          </a:p>
        </p:txBody>
      </p:sp>
      <p:sp>
        <p:nvSpPr>
          <p:cNvPr id="3" name="Content Placeholder 2"/>
          <p:cNvSpPr>
            <a:spLocks noGrp="1"/>
          </p:cNvSpPr>
          <p:nvPr>
            <p:ph idx="1"/>
          </p:nvPr>
        </p:nvSpPr>
        <p:spPr>
          <a:xfrm>
            <a:off x="683568" y="908720"/>
            <a:ext cx="8077200" cy="4896544"/>
          </a:xfrm>
        </p:spPr>
        <p:txBody>
          <a:bodyPr/>
          <a:lstStyle/>
          <a:p>
            <a:pPr marL="285750" indent="-285750">
              <a:buFont typeface="Arial" panose="020B0604020202020204" pitchFamily="34" charset="0"/>
              <a:buChar char="•"/>
            </a:pPr>
            <a:r>
              <a:rPr lang="en-GB" sz="1500" dirty="0"/>
              <a:t>the JCVI advise that women who are pregnant should be recommended to receive primary and booster immunisation, and that pregnancy is considered a clinical risk group </a:t>
            </a:r>
          </a:p>
          <a:p>
            <a:pPr marL="0" indent="0"/>
            <a:endParaRPr lang="en-GB" sz="1500" dirty="0">
              <a:solidFill>
                <a:srgbClr val="00B050"/>
              </a:solidFill>
            </a:endParaRPr>
          </a:p>
          <a:p>
            <a:pPr marL="285750" indent="-285750">
              <a:buFont typeface="Arial" panose="020B0604020202020204" pitchFamily="34" charset="0"/>
              <a:buChar char="•"/>
            </a:pPr>
            <a:r>
              <a:rPr lang="en-GB" sz="1500" dirty="0"/>
              <a:t>studies following the use of the COVID-19 vaccines in pregnant women have shown the vaccines to be safe and highly effective in preventing serious complications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large amount of observational data from women vaccinated during pregnancy in the USA has not shown an increase in adverse pregnancy outcomes</a:t>
            </a:r>
          </a:p>
          <a:p>
            <a:pPr marL="36000" indent="0"/>
            <a:endParaRPr lang="en-GB" sz="1500" dirty="0">
              <a:solidFill>
                <a:srgbClr val="00B050"/>
              </a:solidFill>
            </a:endParaRPr>
          </a:p>
          <a:p>
            <a:pPr marL="321750" indent="-285750">
              <a:buFont typeface="Arial" panose="020B0604020202020204" pitchFamily="34" charset="0"/>
              <a:buChar char="•"/>
            </a:pPr>
            <a:r>
              <a:rPr lang="en-GB" sz="15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Arial" panose="020B0604020202020204" pitchFamily="34" charset="0"/>
              <a:buChar char="•"/>
            </a:pPr>
            <a:endParaRPr lang="en-GB" sz="1500" dirty="0">
              <a:solidFill>
                <a:srgbClr val="FF0000"/>
              </a:solidFill>
            </a:endParaRPr>
          </a:p>
          <a:p>
            <a:pPr marL="321750" indent="-285750">
              <a:buFont typeface="Arial" panose="020B0604020202020204" pitchFamily="34" charset="0"/>
              <a:buChar char="•"/>
            </a:pPr>
            <a:r>
              <a:rPr lang="en-GB" sz="1500" dirty="0"/>
              <a:t>there is now extensive post-marketing experience of the use of the Pfizer BioNTech and </a:t>
            </a:r>
            <a:r>
              <a:rPr lang="en-GB" sz="1500" dirty="0" err="1"/>
              <a:t>Moderna</a:t>
            </a:r>
            <a:r>
              <a:rPr lang="en-GB" sz="1500" dirty="0"/>
              <a:t> vaccines with no safety signals so far. These vaccines are therefore the preferred vaccines to offer to pregnant women (for those under 18 years, Pfizer BioNTech vaccine (Comirnaty®) is preferred) </a:t>
            </a:r>
            <a:endParaRPr lang="en-GB" sz="15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marL="0" indent="0"/>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community based services</a:t>
            </a:r>
          </a:p>
          <a:p>
            <a:pPr marL="285750" indent="-285750">
              <a:spcAft>
                <a:spcPts val="1200"/>
              </a:spcAft>
              <a:buFont typeface="Arial" panose="020B0604020202020204" pitchFamily="34" charset="0"/>
              <a:buChar char="•"/>
            </a:pPr>
            <a:r>
              <a:rPr lang="en-GB" sz="1800" dirty="0"/>
              <a:t>refer to the Green Book, chapter 14a for definitions of frontline health and social care workers who may be offered COVID-19 vaccine </a:t>
            </a:r>
            <a:r>
              <a:rPr lang="en-GB" sz="1800" dirty="0">
                <a:hlinkClick r:id="rId3"/>
              </a:rPr>
              <a:t>COVID-19: the green book, chapter 14a - GOV.UK (www.gov.uk)</a:t>
            </a:r>
            <a:endParaRPr lang="en-GB" sz="1800" dirty="0"/>
          </a:p>
          <a:p>
            <a:pPr marL="285750" indent="-285750">
              <a:spcAft>
                <a:spcPts val="1200"/>
              </a:spcAft>
              <a:buFont typeface="Arial" panose="020B0604020202020204" pitchFamily="34" charset="0"/>
              <a:buChar char="•"/>
            </a:pPr>
            <a:endParaRPr lang="en-GB" sz="1800" dirty="0"/>
          </a:p>
          <a:p>
            <a:endParaRPr lang="en-GB" dirty="0"/>
          </a:p>
        </p:txBody>
      </p:sp>
    </p:spTree>
    <p:extLst>
      <p:ext uri="{BB962C8B-B14F-4D97-AF65-F5344CB8AC3E}">
        <p14:creationId xmlns:p14="http://schemas.microsoft.com/office/powerpoint/2010/main" val="3165549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3506-BA42-4DCB-9CA2-FDCA668BDEBF}"/>
              </a:ext>
            </a:extLst>
          </p:cNvPr>
          <p:cNvSpPr>
            <a:spLocks noGrp="1"/>
          </p:cNvSpPr>
          <p:nvPr>
            <p:ph type="title"/>
          </p:nvPr>
        </p:nvSpPr>
        <p:spPr>
          <a:xfrm>
            <a:off x="685800" y="260648"/>
            <a:ext cx="8077200" cy="864096"/>
          </a:xfrm>
        </p:spPr>
        <p:txBody>
          <a:bodyPr/>
          <a:lstStyle/>
          <a:p>
            <a:r>
              <a:rPr lang="en-GB" dirty="0">
                <a:solidFill>
                  <a:schemeClr val="accent1">
                    <a:lumMod val="75000"/>
                  </a:schemeClr>
                </a:solidFill>
              </a:rPr>
              <a:t>Other high risk groups</a:t>
            </a:r>
          </a:p>
        </p:txBody>
      </p:sp>
      <p:sp>
        <p:nvSpPr>
          <p:cNvPr id="3" name="Content Placeholder 2">
            <a:extLst>
              <a:ext uri="{FF2B5EF4-FFF2-40B4-BE49-F238E27FC236}">
                <a16:creationId xmlns:a16="http://schemas.microsoft.com/office/drawing/2014/main" id="{4F3B3877-B144-475C-8952-85F5C370A38C}"/>
              </a:ext>
            </a:extLst>
          </p:cNvPr>
          <p:cNvSpPr>
            <a:spLocks noGrp="1"/>
          </p:cNvSpPr>
          <p:nvPr>
            <p:ph idx="1"/>
          </p:nvPr>
        </p:nvSpPr>
        <p:spPr>
          <a:xfrm>
            <a:off x="685800" y="1268760"/>
            <a:ext cx="8077200" cy="4293840"/>
          </a:xfrm>
        </p:spPr>
        <p:txBody>
          <a:bodyPr/>
          <a:lstStyle/>
          <a:p>
            <a:r>
              <a:rPr lang="en-GB" sz="1800" b="1" dirty="0"/>
              <a:t>Household contacts</a:t>
            </a:r>
          </a:p>
          <a:p>
            <a:pPr marL="457200" indent="-457200">
              <a:buFont typeface="Arial" panose="020B0604020202020204" pitchFamily="34" charset="0"/>
              <a:buChar char="•"/>
            </a:pPr>
            <a:r>
              <a:rPr lang="en-GB" sz="1800" dirty="0"/>
              <a:t>individuals who expect to share living accommodation on most days (and therefore continuing close contact is unavoidable) with people who are immunosuppressed</a:t>
            </a:r>
          </a:p>
          <a:p>
            <a:pPr marL="0" indent="0"/>
            <a:endParaRPr lang="en-GB" sz="1800" b="1" dirty="0"/>
          </a:p>
          <a:p>
            <a:pPr marL="0" indent="0"/>
            <a:r>
              <a:rPr lang="en-GB" sz="1800" b="1" dirty="0"/>
              <a:t>Carers</a:t>
            </a:r>
          </a:p>
          <a:p>
            <a:pPr marL="285750" indent="-285750">
              <a:buFont typeface="Arial" panose="020B0604020202020204" pitchFamily="34" charset="0"/>
              <a:buChar char="•"/>
            </a:pPr>
            <a:r>
              <a:rPr lang="en-GB" sz="1800" dirty="0"/>
              <a:t>those who are eligible for a carer’s allowance, or those aged 16 years and over who are the sole or primary carer of an elderly or disabled person who is at increased risk of COVID-19 mortality and therefore clinically vulnerable</a:t>
            </a:r>
          </a:p>
          <a:p>
            <a:pPr marL="285750" indent="-285750">
              <a:buFont typeface="Arial" panose="020B0604020202020204" pitchFamily="34" charset="0"/>
              <a:buChar char="•"/>
            </a:pPr>
            <a:endParaRPr lang="en-GB" sz="1800" dirty="0"/>
          </a:p>
          <a:p>
            <a:pPr marL="0" indent="0"/>
            <a:r>
              <a:rPr lang="en-GB" sz="1800" dirty="0"/>
              <a:t>Refer to the Green Book, chapter 14a for definitions of immunosuppressed individuals, and clinically vulnerable to COVID-19 </a:t>
            </a:r>
            <a:r>
              <a:rPr lang="en-GB" sz="1800" dirty="0" err="1">
                <a:hlinkClick r:id="rId3"/>
              </a:rPr>
              <a:t>COVID-19</a:t>
            </a:r>
            <a:r>
              <a:rPr lang="en-GB" sz="1800" dirty="0">
                <a:hlinkClick r:id="rId3"/>
              </a:rPr>
              <a:t>: the green book, chapter 14a - GOV.UK (www.gov.uk)</a:t>
            </a:r>
            <a:endParaRPr lang="en-GB" sz="1800" dirty="0"/>
          </a:p>
        </p:txBody>
      </p:sp>
    </p:spTree>
    <p:extLst>
      <p:ext uri="{BB962C8B-B14F-4D97-AF65-F5344CB8AC3E}">
        <p14:creationId xmlns:p14="http://schemas.microsoft.com/office/powerpoint/2010/main" val="2875267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6000" b="1" dirty="0">
                <a:solidFill>
                  <a:schemeClr val="accent1">
                    <a:lumMod val="75000"/>
                  </a:schemeClr>
                </a:solidFill>
              </a:rPr>
              <a:t>COVID-19 vaccination programme</a:t>
            </a:r>
          </a:p>
          <a:p>
            <a:pPr algn="ctr"/>
            <a:r>
              <a:rPr lang="en-GB" sz="6000" b="1" dirty="0">
                <a:solidFill>
                  <a:schemeClr val="accent1">
                    <a:lumMod val="75000"/>
                  </a:schemeClr>
                </a:solidFill>
              </a:rPr>
              <a:t>Spring 2024</a:t>
            </a:r>
          </a:p>
        </p:txBody>
      </p:sp>
    </p:spTree>
    <p:extLst>
      <p:ext uri="{BB962C8B-B14F-4D97-AF65-F5344CB8AC3E}">
        <p14:creationId xmlns:p14="http://schemas.microsoft.com/office/powerpoint/2010/main" val="2987829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4800" dirty="0">
                <a:solidFill>
                  <a:schemeClr val="accent1">
                    <a:lumMod val="75000"/>
                  </a:schemeClr>
                </a:solidFill>
              </a:rPr>
              <a:t>Spring booster 2024</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96752"/>
            <a:ext cx="8223448" cy="4464496"/>
          </a:xfrm>
        </p:spPr>
        <p:txBody>
          <a:bodyPr/>
          <a:lstStyle/>
          <a:p>
            <a:pPr marL="36000" indent="0"/>
            <a:r>
              <a:rPr lang="en-GB" dirty="0"/>
              <a:t>The JCVI have recommended that a spring booster dose of COVID-19 vaccine should be offered to: </a:t>
            </a:r>
          </a:p>
          <a:p>
            <a:pPr marL="378900">
              <a:buFont typeface="Wingdings" panose="05000000000000000000" pitchFamily="2" charset="2"/>
              <a:buChar char="Ø"/>
            </a:pPr>
            <a:r>
              <a:rPr lang="en-GB" dirty="0"/>
              <a:t>all adults aged 75 years and over</a:t>
            </a:r>
          </a:p>
          <a:p>
            <a:pPr marL="321750" indent="-285750">
              <a:buFont typeface="Wingdings" panose="05000000000000000000" pitchFamily="2" charset="2"/>
              <a:buChar char="Ø"/>
            </a:pPr>
            <a:r>
              <a:rPr lang="en-GB" dirty="0"/>
              <a:t>residents in a care home for older adults</a:t>
            </a:r>
          </a:p>
          <a:p>
            <a:pPr marL="321750" indent="-285750">
              <a:buFont typeface="Wingdings" panose="05000000000000000000" pitchFamily="2" charset="2"/>
              <a:buChar char="Ø"/>
            </a:pPr>
            <a:r>
              <a:rPr lang="en-GB" dirty="0"/>
              <a:t>persons aged 6 months to 74 years who are immunosuppressed, as defined in tables 3 and 4 of the</a:t>
            </a:r>
            <a:r>
              <a:rPr lang="en-GB" dirty="0">
                <a:solidFill>
                  <a:srgbClr val="FF0000"/>
                </a:solidFill>
              </a:rPr>
              <a:t> </a:t>
            </a:r>
            <a:r>
              <a:rPr lang="en-GB"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dirty="0">
              <a:solidFill>
                <a:srgbClr val="FF0000"/>
              </a:solidFill>
            </a:endParaRPr>
          </a:p>
          <a:p>
            <a:endParaRPr lang="en-GB" dirty="0"/>
          </a:p>
        </p:txBody>
      </p:sp>
    </p:spTree>
    <p:extLst>
      <p:ext uri="{BB962C8B-B14F-4D97-AF65-F5344CB8AC3E}">
        <p14:creationId xmlns:p14="http://schemas.microsoft.com/office/powerpoint/2010/main" val="1489449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600" dirty="0">
                <a:solidFill>
                  <a:schemeClr val="accent1">
                    <a:lumMod val="75000"/>
                  </a:schemeClr>
                </a:solidFill>
              </a:rPr>
              <a:t>Spring booster 2024 (continued)</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2200" dirty="0"/>
              <a:t>booster doses should ideally be offered around six months from any previous dose </a:t>
            </a:r>
          </a:p>
          <a:p>
            <a:pPr marL="378900">
              <a:buFont typeface="Arial" panose="020B0604020202020204" pitchFamily="34" charset="0"/>
              <a:buChar char="•"/>
            </a:pPr>
            <a:endParaRPr lang="en-GB" sz="2200" dirty="0"/>
          </a:p>
          <a:p>
            <a:pPr marL="378900">
              <a:buFont typeface="Arial" panose="020B0604020202020204" pitchFamily="34" charset="0"/>
              <a:buChar char="•"/>
            </a:pPr>
            <a:r>
              <a:rPr lang="en-GB" sz="2200" dirty="0"/>
              <a:t>however, operational flexibility can be used, for example, individuals in care homes or housebound patients may be offered the booster alongside other residents providing there was at least three months from the previous dose</a:t>
            </a:r>
          </a:p>
          <a:p>
            <a:pPr marL="378900">
              <a:buFont typeface="Arial" panose="020B0604020202020204" pitchFamily="34" charset="0"/>
              <a:buChar char="•"/>
            </a:pPr>
            <a:endParaRPr lang="en-GB" sz="2200" dirty="0"/>
          </a:p>
          <a:p>
            <a:pPr marL="378900">
              <a:buFont typeface="Arial" panose="020B0604020202020204" pitchFamily="34" charset="0"/>
              <a:buChar char="•"/>
            </a:pPr>
            <a:r>
              <a:rPr lang="en-GB" sz="2200" dirty="0"/>
              <a:t>the vast majority of individuals aged over 75 years will reach an interval of around six months from their last dose between mid March and June 2024</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Arial" panose="020B0604020202020204" pitchFamily="34" charset="0"/>
              <a:buChar char="•"/>
            </a:pPr>
            <a:r>
              <a:rPr lang="en-GB" sz="2100" dirty="0"/>
              <a:t>from autumn 2023, JCVI advise that primary course COVID-19 vaccination should consist of a single dose of COVID-19 vaccine</a:t>
            </a:r>
          </a:p>
          <a:p>
            <a:pPr marL="457200" indent="-457200">
              <a:buFont typeface="Arial" panose="020B0604020202020204" pitchFamily="34" charset="0"/>
              <a:buChar char="•"/>
            </a:pPr>
            <a:endParaRPr lang="en-GB" sz="2100" dirty="0"/>
          </a:p>
          <a:p>
            <a:pPr marL="457200" indent="-457200">
              <a:buFont typeface="Arial" panose="020B0604020202020204" pitchFamily="34" charset="0"/>
              <a:buChar char="•"/>
            </a:pPr>
            <a:r>
              <a:rPr lang="en-GB" sz="2100" dirty="0"/>
              <a:t>eligibility for the offer of primary vaccination is the same as for autumn 2023 booster vaccination </a:t>
            </a:r>
            <a:r>
              <a:rPr lang="en-GB" sz="2100" dirty="0">
                <a:hlinkClick r:id="rId3"/>
              </a:rPr>
              <a:t>COVID-19 Greenbook chapter 14a (publishing.service.gov.uk)</a:t>
            </a:r>
            <a:endParaRPr lang="en-GB" sz="2100" dirty="0"/>
          </a:p>
          <a:p>
            <a:pPr marL="457200" indent="-457200">
              <a:buFont typeface="Arial" panose="020B0604020202020204" pitchFamily="34" charset="0"/>
              <a:buChar char="•"/>
            </a:pPr>
            <a:endParaRPr lang="en-GB" sz="2100" dirty="0"/>
          </a:p>
          <a:p>
            <a:pPr marL="457200" indent="-457200">
              <a:buFont typeface="Arial" panose="020B0604020202020204" pitchFamily="34" charset="0"/>
              <a:buChar char="•"/>
            </a:pPr>
            <a:r>
              <a:rPr lang="en-GB" sz="2100" dirty="0"/>
              <a:t>in recognition of the high level of immunity in the population, from both natural exposure to a number of variants and from vaccination, the newer monovalent XBB mRNA vaccines are also being recommended for primary vaccination</a:t>
            </a:r>
          </a:p>
        </p:txBody>
      </p:sp>
    </p:spTree>
    <p:extLst>
      <p:ext uri="{BB962C8B-B14F-4D97-AF65-F5344CB8AC3E}">
        <p14:creationId xmlns:p14="http://schemas.microsoft.com/office/powerpoint/2010/main" val="51457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600" dirty="0"/>
              <a:t>the global COVID-19 pandemic caused hundreds of millions of infections and over seven million deaths across the world</a:t>
            </a:r>
          </a:p>
          <a:p>
            <a:pPr marL="0" lvl="0" indent="0"/>
            <a:endParaRPr lang="en-GB" sz="1600" dirty="0"/>
          </a:p>
          <a:p>
            <a:pPr marL="285750" lvl="0" indent="-285750">
              <a:buFont typeface="Arial" panose="020B0604020202020204" pitchFamily="34" charset="0"/>
              <a:buChar char="•"/>
            </a:pPr>
            <a:r>
              <a:rPr lang="en-GB" sz="1600" dirty="0"/>
              <a:t>scientists across the world worked to develop vaccines which were then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continues to be crucial that the COVID-19 vaccine is safely and effectively delivered to as many of those eligible as possible </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vaccination to prevent COVID-19 continues to be a key measure to protect those who are at highest risk from serious illness and death</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116632"/>
            <a:ext cx="8077200" cy="648072"/>
          </a:xfrm>
        </p:spPr>
        <p:txBody>
          <a:bodyPr/>
          <a:lstStyle/>
          <a:p>
            <a:r>
              <a:rPr lang="en-GB" sz="2800" dirty="0">
                <a:solidFill>
                  <a:schemeClr val="accent1">
                    <a:lumMod val="75000"/>
                  </a:schemeClr>
                </a:solidFill>
              </a:rPr>
              <a:t>Reinforcing vaccination</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764704"/>
            <a:ext cx="8077200" cy="5040560"/>
          </a:xfrm>
        </p:spPr>
        <p:txBody>
          <a:bodyPr/>
          <a:lstStyle/>
          <a:p>
            <a:pPr marL="285750" indent="-285750">
              <a:buFont typeface="Arial" panose="020B0604020202020204" pitchFamily="34" charset="0"/>
              <a:buChar char="•"/>
            </a:pPr>
            <a:r>
              <a:rPr lang="en-GB" sz="1600" dirty="0"/>
              <a:t>studies of boosting in the UK have shown that a third adult dose of AstraZeneca (</a:t>
            </a:r>
            <a:r>
              <a:rPr lang="en-GB" sz="1600" dirty="0" err="1"/>
              <a:t>Vaxzevria</a:t>
            </a:r>
            <a:r>
              <a:rPr lang="en-GB" sz="1600" dirty="0"/>
              <a:t>®), Novavax (Nuvaxovid®), </a:t>
            </a:r>
            <a:r>
              <a:rPr lang="en-GB" sz="1600" dirty="0" err="1"/>
              <a:t>Moderna</a:t>
            </a:r>
            <a:r>
              <a:rPr lang="en-GB" sz="1600" dirty="0"/>
              <a:t> (Spikevax®) and Pfizer BioNTech (Comirnaty®) vaccines successfully boosted individuals who had been primed with two doses of Pfizer BioNTech (Comirnaty®) or AstraZeneca (</a:t>
            </a:r>
            <a:r>
              <a:rPr lang="en-GB" sz="1600" dirty="0" err="1"/>
              <a:t>Vaxzevria</a:t>
            </a:r>
            <a:r>
              <a:rPr lang="en-GB" sz="1600" dirty="0"/>
              <a:t>®) vaccine around three months earlier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levels of IgG and neutralising antibody, including against Delta variant, were generally higher where an mRNA vaccine was used as either a heterologous or homologous boost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(continued)</a:t>
            </a: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21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Arial" panose="020B0604020202020204" pitchFamily="34" charset="0"/>
              <a:buChar char="•"/>
            </a:pPr>
            <a:endParaRPr lang="en-GB" sz="2100" dirty="0"/>
          </a:p>
          <a:p>
            <a:pPr marL="285750" indent="-285750">
              <a:buFont typeface="Arial" panose="020B0604020202020204" pitchFamily="34" charset="0"/>
              <a:buChar char="•"/>
            </a:pPr>
            <a:r>
              <a:rPr lang="en-GB" sz="2100" dirty="0"/>
              <a:t>monovalent XBB mRNA vaccines produced by Pfizer BioNTech and </a:t>
            </a:r>
            <a:r>
              <a:rPr lang="en-GB" sz="2100" dirty="0" err="1"/>
              <a:t>Moderna</a:t>
            </a:r>
            <a:r>
              <a:rPr lang="en-GB" sz="2100" dirty="0"/>
              <a:t> were approved and available for use by October 2023</a:t>
            </a:r>
          </a:p>
          <a:p>
            <a:pPr marL="0" indent="0"/>
            <a:endParaRPr lang="en-GB" sz="2100" dirty="0"/>
          </a:p>
          <a:p>
            <a:pPr marL="285750" indent="-285750">
              <a:buFont typeface="Arial" panose="020B0604020202020204" pitchFamily="34" charset="0"/>
              <a:buChar char="•"/>
            </a:pPr>
            <a:r>
              <a:rPr lang="en-GB" sz="2100" b="1" dirty="0"/>
              <a:t>eligible individuals should be clearly advised that boosting is required to ensure timely protection, and therefore to accept whichever booster vaccine they are offered</a:t>
            </a:r>
          </a:p>
          <a:p>
            <a:pPr marL="36000" indent="0"/>
            <a:r>
              <a:rPr lang="en-GB" sz="1600" dirty="0">
                <a:solidFill>
                  <a:srgbClr val="FF0000"/>
                </a:solidFill>
              </a:rPr>
              <a:t> </a:t>
            </a:r>
          </a:p>
        </p:txBody>
      </p:sp>
    </p:spTree>
    <p:extLst>
      <p:ext uri="{BB962C8B-B14F-4D97-AF65-F5344CB8AC3E}">
        <p14:creationId xmlns:p14="http://schemas.microsoft.com/office/powerpoint/2010/main" val="2512184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9F58-5C45-4241-8606-BC5D686D6321}"/>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COVID-19 vaccine: spring 2024 booster</a:t>
            </a:r>
          </a:p>
        </p:txBody>
      </p:sp>
      <p:sp>
        <p:nvSpPr>
          <p:cNvPr id="3" name="Content Placeholder 2">
            <a:extLst>
              <a:ext uri="{FF2B5EF4-FFF2-40B4-BE49-F238E27FC236}">
                <a16:creationId xmlns:a16="http://schemas.microsoft.com/office/drawing/2014/main" id="{6EEFB08D-9D4F-48B2-9821-408467C19CA1}"/>
              </a:ext>
            </a:extLst>
          </p:cNvPr>
          <p:cNvSpPr>
            <a:spLocks noGrp="1"/>
          </p:cNvSpPr>
          <p:nvPr>
            <p:ph idx="1"/>
          </p:nvPr>
        </p:nvSpPr>
        <p:spPr>
          <a:xfrm>
            <a:off x="685800" y="1124744"/>
            <a:ext cx="8077200" cy="4437856"/>
          </a:xfrm>
        </p:spPr>
        <p:txBody>
          <a:bodyPr/>
          <a:lstStyle/>
          <a:p>
            <a:pPr marL="36000" indent="0"/>
            <a:r>
              <a:rPr lang="en-GB" sz="2800" dirty="0"/>
              <a:t>Monovalent mRNA vaccines targeting XBB strains are the only vaccines expected to be deployed in the Spring 2024 programme.</a:t>
            </a:r>
          </a:p>
          <a:p>
            <a:pPr marL="36000" indent="0"/>
            <a:endParaRPr lang="en-GB" sz="2800" dirty="0"/>
          </a:p>
          <a:p>
            <a:pPr marL="36000" indent="0"/>
            <a:r>
              <a:rPr lang="en-GB" sz="2800" dirty="0"/>
              <a:t>Eligible adults aged 18 years or over (including residents in care homes for the elderly):</a:t>
            </a:r>
          </a:p>
          <a:p>
            <a:pPr marL="378900">
              <a:buFont typeface="Wingdings" panose="05000000000000000000" pitchFamily="2" charset="2"/>
              <a:buChar char="Ø"/>
            </a:pPr>
            <a:r>
              <a:rPr lang="en-GB" sz="2800" b="1" dirty="0"/>
              <a:t>a 0.5ml dose (50mcg) of the </a:t>
            </a:r>
            <a:r>
              <a:rPr lang="en-GB" sz="2800" b="1" dirty="0" err="1"/>
              <a:t>Moderna</a:t>
            </a:r>
            <a:r>
              <a:rPr lang="en-GB" sz="2800" b="1" dirty="0"/>
              <a:t> COVID-19 vaccine (</a:t>
            </a:r>
            <a:r>
              <a:rPr lang="en-GB" sz="2800" b="1" dirty="0" err="1"/>
              <a:t>Spikevax</a:t>
            </a:r>
            <a:r>
              <a:rPr lang="en-GB" sz="2800" b="1" dirty="0"/>
              <a:t>® XBB.1.5).</a:t>
            </a:r>
          </a:p>
        </p:txBody>
      </p:sp>
    </p:spTree>
    <p:extLst>
      <p:ext uri="{BB962C8B-B14F-4D97-AF65-F5344CB8AC3E}">
        <p14:creationId xmlns:p14="http://schemas.microsoft.com/office/powerpoint/2010/main" val="2911101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4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Font typeface="+mj-lt"/>
              <a:buAutoNum type="arabicPeriod"/>
            </a:pPr>
            <a:r>
              <a:rPr lang="en-GB" sz="1700" dirty="0"/>
              <a:t>with primary or acquired immunodeficiency states at the time of vaccination due to certain conditions </a:t>
            </a:r>
          </a:p>
          <a:p>
            <a:pPr>
              <a:buFont typeface="+mj-lt"/>
              <a:buAutoNum type="arabicPeriod"/>
            </a:pPr>
            <a:r>
              <a:rPr lang="en-GB" sz="1700" dirty="0"/>
              <a:t>on immunosuppressive or </a:t>
            </a:r>
            <a:r>
              <a:rPr lang="en-GB" sz="1700" dirty="0" err="1"/>
              <a:t>immunomodulating</a:t>
            </a:r>
            <a:r>
              <a:rPr lang="en-GB" sz="1700" dirty="0"/>
              <a:t> therapy at the time of vaccination </a:t>
            </a:r>
          </a:p>
          <a:p>
            <a:pPr>
              <a:buFont typeface="+mj-lt"/>
              <a:buAutoNum type="arabicPeriod"/>
            </a:pPr>
            <a:r>
              <a:rPr lang="en-GB" sz="1700" dirty="0"/>
              <a:t>with chronic immune-mediated inflammatory disease who were receiving or had received immunosuppressive therapy prior to vaccination </a:t>
            </a:r>
          </a:p>
          <a:p>
            <a:pPr>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685800" y="188640"/>
            <a:ext cx="8077200" cy="792088"/>
          </a:xfrm>
        </p:spPr>
        <p:txBody>
          <a:bodyPr/>
          <a:lstStyle/>
          <a:p>
            <a:r>
              <a:rPr lang="en-GB"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Arial" panose="020B0604020202020204" pitchFamily="34" charset="0"/>
              <a:buChar char="•"/>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685800" y="188640"/>
            <a:ext cx="8077200" cy="936104"/>
          </a:xfrm>
        </p:spPr>
        <p:txBody>
          <a:bodyPr/>
          <a:lstStyle/>
          <a:p>
            <a:r>
              <a:rPr lang="en-GB" sz="28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Arial" panose="020B0604020202020204" pitchFamily="34" charset="0"/>
              <a:buChar char="•"/>
            </a:pPr>
            <a:r>
              <a:rPr lang="en-GB" sz="2000" dirty="0"/>
              <a:t>the UK COVID-19 pandemic vaccine programme was initiated in December 2020 with the primary objective to prevent severe disease, hospitalisations, and deaths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now that the vast majority of the UK adult population have been vaccinated and seroprevalence studies indicate that most of the adult and childhood population have been naturally infected, the UK COVID-19 vaccination programme has started to transition towards a longer-term more sustainable programme</a:t>
            </a:r>
          </a:p>
          <a:p>
            <a:pPr marL="0" indent="0"/>
            <a:endParaRPr lang="en-GB" sz="2000" dirty="0"/>
          </a:p>
          <a:p>
            <a:pPr marL="457200" indent="-457200">
              <a:buFont typeface="Arial" panose="020B0604020202020204" pitchFamily="34" charset="0"/>
              <a:buChar char="•"/>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19392" cy="3312368"/>
          </a:xfrm>
        </p:spPr>
        <p:txBody>
          <a:bodyPr/>
          <a:lstStyle/>
          <a:p>
            <a:r>
              <a:rPr lang="en-GB" dirty="0">
                <a:solidFill>
                  <a:schemeClr val="accent1">
                    <a:lumMod val="75000"/>
                  </a:schemeClr>
                </a:solidFill>
              </a:rPr>
              <a:t>COVID-19 vaccine </a:t>
            </a:r>
            <a:r>
              <a:rPr lang="en-GB" dirty="0" err="1">
                <a:solidFill>
                  <a:schemeClr val="accent1">
                    <a:lumMod val="75000"/>
                  </a:schemeClr>
                </a:solidFill>
              </a:rPr>
              <a:t>Moderna</a:t>
            </a:r>
            <a:r>
              <a:rPr lang="en-GB" dirty="0">
                <a:solidFill>
                  <a:schemeClr val="accent1">
                    <a:lumMod val="75000"/>
                  </a:schemeClr>
                </a:solidFill>
              </a:rPr>
              <a:t> </a:t>
            </a:r>
            <a:br>
              <a:rPr lang="en-GB" dirty="0">
                <a:solidFill>
                  <a:schemeClr val="accent1">
                    <a:lumMod val="75000"/>
                  </a:schemeClr>
                </a:solidFill>
              </a:rPr>
            </a:br>
            <a:r>
              <a:rPr lang="en-GB" dirty="0" err="1">
                <a:solidFill>
                  <a:schemeClr val="accent1">
                    <a:lumMod val="75000"/>
                  </a:schemeClr>
                </a:solidFill>
              </a:rPr>
              <a:t>Spikevax</a:t>
            </a:r>
            <a:r>
              <a:rPr lang="en-GB" dirty="0">
                <a:solidFill>
                  <a:schemeClr val="accent1">
                    <a:lumMod val="75000"/>
                  </a:schemeClr>
                </a:solidFill>
              </a:rPr>
              <a:t> XBB 1.5 0.1mg/ml </a:t>
            </a:r>
            <a:br>
              <a:rPr lang="en-GB" dirty="0">
                <a:solidFill>
                  <a:schemeClr val="accent1">
                    <a:lumMod val="75000"/>
                  </a:schemeClr>
                </a:solidFill>
              </a:rPr>
            </a:br>
            <a:r>
              <a:rPr lang="en-GB" dirty="0">
                <a:solidFill>
                  <a:schemeClr val="accent1">
                    <a:lumMod val="75000"/>
                  </a:schemeClr>
                </a:solidFill>
              </a:rPr>
              <a:t>dispersion</a:t>
            </a:r>
          </a:p>
        </p:txBody>
      </p:sp>
      <p:pic>
        <p:nvPicPr>
          <p:cNvPr id="5" name="Picture 4">
            <a:extLst>
              <a:ext uri="{FF2B5EF4-FFF2-40B4-BE49-F238E27FC236}">
                <a16:creationId xmlns:a16="http://schemas.microsoft.com/office/drawing/2014/main" id="{755A12EC-AF61-4A3B-8A3C-6EA7F6C83A44}"/>
              </a:ext>
            </a:extLst>
          </p:cNvPr>
          <p:cNvPicPr>
            <a:picLocks noChangeAspect="1"/>
          </p:cNvPicPr>
          <p:nvPr/>
        </p:nvPicPr>
        <p:blipFill>
          <a:blip r:embed="rId2"/>
          <a:stretch>
            <a:fillRect/>
          </a:stretch>
        </p:blipFill>
        <p:spPr>
          <a:xfrm>
            <a:off x="6300192" y="2564904"/>
            <a:ext cx="1584176" cy="3332564"/>
          </a:xfrm>
          <a:prstGeom prst="rect">
            <a:avLst/>
          </a:prstGeom>
        </p:spPr>
      </p:pic>
    </p:spTree>
    <p:extLst>
      <p:ext uri="{BB962C8B-B14F-4D97-AF65-F5344CB8AC3E}">
        <p14:creationId xmlns:p14="http://schemas.microsoft.com/office/powerpoint/2010/main" val="1358103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7D-C7CA-415F-BA13-770340CAE91C}"/>
              </a:ext>
            </a:extLst>
          </p:cNvPr>
          <p:cNvSpPr>
            <a:spLocks noGrp="1"/>
          </p:cNvSpPr>
          <p:nvPr>
            <p:ph type="title"/>
          </p:nvPr>
        </p:nvSpPr>
        <p:spPr>
          <a:xfrm>
            <a:off x="540668" y="260648"/>
            <a:ext cx="8367464"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XBB 1.5 0.1mg/ml dispersion </a:t>
            </a:r>
            <a:br>
              <a:rPr lang="en-GB" sz="2400" dirty="0">
                <a:solidFill>
                  <a:schemeClr val="accent1">
                    <a:lumMod val="75000"/>
                  </a:schemeClr>
                </a:solidFill>
              </a:rPr>
            </a:br>
            <a:r>
              <a:rPr lang="en-GB" sz="2400" dirty="0">
                <a:solidFill>
                  <a:schemeClr val="accent1">
                    <a:lumMod val="75000"/>
                  </a:schemeClr>
                </a:solidFill>
              </a:rPr>
              <a:t>(</a:t>
            </a:r>
            <a:r>
              <a:rPr lang="en-GB" sz="2400" dirty="0" err="1">
                <a:solidFill>
                  <a:schemeClr val="accent1">
                    <a:lumMod val="75000"/>
                  </a:schemeClr>
                </a:solidFill>
              </a:rPr>
              <a:t>Moderna</a:t>
            </a:r>
            <a:r>
              <a:rPr lang="en-GB" sz="2400" dirty="0">
                <a:solidFill>
                  <a:schemeClr val="accent1">
                    <a:lumMod val="75000"/>
                  </a:schemeClr>
                </a:solidFill>
              </a:rPr>
              <a:t>) vaccine ingredients / excipients</a:t>
            </a:r>
          </a:p>
        </p:txBody>
      </p:sp>
      <p:sp>
        <p:nvSpPr>
          <p:cNvPr id="3" name="Content Placeholder 2">
            <a:extLst>
              <a:ext uri="{FF2B5EF4-FFF2-40B4-BE49-F238E27FC236}">
                <a16:creationId xmlns:a16="http://schemas.microsoft.com/office/drawing/2014/main" id="{F29325B8-F6D7-4015-ABF6-1899F1E79DDA}"/>
              </a:ext>
            </a:extLst>
          </p:cNvPr>
          <p:cNvSpPr>
            <a:spLocks noGrp="1"/>
          </p:cNvSpPr>
          <p:nvPr>
            <p:ph idx="1"/>
          </p:nvPr>
        </p:nvSpPr>
        <p:spPr>
          <a:xfrm>
            <a:off x="685800" y="1268760"/>
            <a:ext cx="8077200" cy="429384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SARS-CoV-2 spike protein (XBB.1.5), the vaccine also contains:</a:t>
            </a:r>
          </a:p>
          <a:p>
            <a:r>
              <a:rPr lang="en-GB" sz="1700" dirty="0"/>
              <a:t>polyethylene glycol/macrogol (PEG) as part of PEG2000- DMG</a:t>
            </a:r>
          </a:p>
          <a:p>
            <a:r>
              <a:rPr lang="en-GB" sz="1700" dirty="0"/>
              <a:t>SM-102 (heptadecan-9-yl 8-{(2-hydroxyethyl)[6-oxo-6-(</a:t>
            </a:r>
            <a:r>
              <a:rPr lang="en-GB" sz="1700" dirty="0" err="1"/>
              <a:t>undecyloxy</a:t>
            </a:r>
            <a:r>
              <a:rPr lang="en-GB" sz="1700" dirty="0"/>
              <a:t>)hexyl]amino} octanoate)</a:t>
            </a:r>
          </a:p>
          <a:p>
            <a:r>
              <a:rPr lang="en-GB" sz="1700" dirty="0"/>
              <a:t>cholesterol</a:t>
            </a:r>
          </a:p>
          <a:p>
            <a:r>
              <a:rPr lang="en-GB" sz="1700" dirty="0"/>
              <a:t>1,2-distearoyl-sn-glycero-3-phosphocholine (DSPC)</a:t>
            </a:r>
          </a:p>
          <a:p>
            <a:r>
              <a:rPr lang="en-GB" sz="1700" dirty="0"/>
              <a:t>1,2-Dimyristoyl-rac-glycero-3-methoxypolyethylene glycol-2000 (PEG2000-DMG)</a:t>
            </a:r>
          </a:p>
          <a:p>
            <a:r>
              <a:rPr lang="en-GB" sz="1700" dirty="0"/>
              <a:t>trometamol</a:t>
            </a:r>
          </a:p>
          <a:p>
            <a:r>
              <a:rPr lang="en-GB" sz="1700" dirty="0"/>
              <a:t>trometamol hydrochloride</a:t>
            </a:r>
          </a:p>
          <a:p>
            <a:r>
              <a:rPr lang="en-GB" sz="1700" dirty="0"/>
              <a:t>acetic acid</a:t>
            </a:r>
          </a:p>
          <a:p>
            <a:r>
              <a:rPr lang="en-GB" sz="1700" dirty="0"/>
              <a:t>sodium acetate trihydrate</a:t>
            </a:r>
          </a:p>
          <a:p>
            <a:r>
              <a:rPr lang="en-GB" sz="1700" dirty="0"/>
              <a:t>sucrose</a:t>
            </a:r>
          </a:p>
          <a:p>
            <a:r>
              <a:rPr lang="en-GB" sz="1700" dirty="0"/>
              <a:t>water for injections.</a:t>
            </a:r>
          </a:p>
          <a:p>
            <a:endParaRPr lang="en-GB" dirty="0"/>
          </a:p>
        </p:txBody>
      </p:sp>
    </p:spTree>
    <p:extLst>
      <p:ext uri="{BB962C8B-B14F-4D97-AF65-F5344CB8AC3E}">
        <p14:creationId xmlns:p14="http://schemas.microsoft.com/office/powerpoint/2010/main" val="2088411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359444"/>
            <a:ext cx="8424936" cy="549275"/>
          </a:xfrm>
        </p:spPr>
        <p:txBody>
          <a:bodyPr>
            <a:noAutofit/>
          </a:bodyPr>
          <a:lstStyle/>
          <a:p>
            <a:r>
              <a:rPr lang="en-GB" sz="2800" dirty="0">
                <a:solidFill>
                  <a:schemeClr val="accent1">
                    <a:lumMod val="75000"/>
                  </a:schemeClr>
                </a:solidFill>
              </a:rPr>
              <a:t>Adverse reactions to </a:t>
            </a:r>
            <a:r>
              <a:rPr lang="en-GB" sz="2800" dirty="0" err="1">
                <a:solidFill>
                  <a:schemeClr val="accent1">
                    <a:lumMod val="75000"/>
                  </a:schemeClr>
                </a:solidFill>
              </a:rPr>
              <a:t>Spikevax</a:t>
            </a:r>
            <a:r>
              <a:rPr lang="en-GB" sz="2800" dirty="0">
                <a:solidFill>
                  <a:schemeClr val="accent1">
                    <a:lumMod val="75000"/>
                  </a:schemeClr>
                </a:solidFill>
              </a:rPr>
              <a:t> XBB 1.5 vaccine </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539552" y="1052736"/>
            <a:ext cx="8424936" cy="4968552"/>
          </a:xfrm>
        </p:spPr>
        <p:txBody>
          <a:bodyPr/>
          <a:lstStyle/>
          <a:p>
            <a:r>
              <a:rPr lang="en-GB" sz="1700" b="1" dirty="0"/>
              <a:t>The following reactions were reported by the vaccine clinical trial participants</a:t>
            </a:r>
          </a:p>
          <a:p>
            <a:r>
              <a:rPr lang="en-GB" sz="1700" b="1" dirty="0"/>
              <a:t>Local reactions:</a:t>
            </a:r>
            <a:endParaRPr lang="en-GB" sz="1700" dirty="0"/>
          </a:p>
          <a:p>
            <a:r>
              <a:rPr lang="en-GB" sz="1700" dirty="0"/>
              <a:t>Over 92% reported pain, swelling or redness at the injection site.</a:t>
            </a:r>
          </a:p>
          <a:p>
            <a:endParaRPr lang="en-GB" sz="1700" dirty="0"/>
          </a:p>
          <a:p>
            <a:r>
              <a:rPr lang="en-GB" sz="1700" b="1" dirty="0"/>
              <a:t>Systemic reactions:</a:t>
            </a:r>
            <a:endParaRPr lang="en-GB" sz="1700" dirty="0"/>
          </a:p>
          <a:p>
            <a:r>
              <a:rPr lang="en-GB" sz="1700" dirty="0"/>
              <a:t>The most frequently reported systemic reactions (reactions affecting the whole body) were:</a:t>
            </a:r>
          </a:p>
          <a:p>
            <a:r>
              <a:rPr lang="en-GB" sz="1700" dirty="0"/>
              <a:t>      headache (&gt; 60%)  		  joint pain (&gt; 45%) 			</a:t>
            </a:r>
          </a:p>
          <a:p>
            <a:r>
              <a:rPr lang="en-GB" sz="1700" dirty="0"/>
              <a:t>      muscle aches (&gt; 60%)		  tiredness (70%) </a:t>
            </a:r>
          </a:p>
          <a:p>
            <a:r>
              <a:rPr lang="en-GB" sz="1700" dirty="0"/>
              <a:t>      chills / fever (&gt;15%)                         nausea (23%)</a:t>
            </a:r>
          </a:p>
          <a:p>
            <a:pPr marL="285750" indent="-285750">
              <a:buFont typeface="Arial" panose="020B0604020202020204" pitchFamily="34" charset="0"/>
              <a:buChar char="•"/>
            </a:pPr>
            <a:r>
              <a:rPr lang="en-GB" sz="1700" dirty="0"/>
              <a:t>these symptoms were usually mild or moderate in intensity and resolved within a few days after vaccination.</a:t>
            </a:r>
          </a:p>
          <a:p>
            <a:pPr marL="0" indent="0"/>
            <a:endParaRPr lang="en-GB" sz="1700" dirty="0"/>
          </a:p>
          <a:p>
            <a:pPr marL="0" indent="0"/>
            <a:r>
              <a:rPr lang="en-GB" sz="1700" dirty="0"/>
              <a:t>The reactions and frequency of these seen after both </a:t>
            </a:r>
            <a:r>
              <a:rPr lang="en-GB" sz="1700" dirty="0" err="1"/>
              <a:t>Spikevax</a:t>
            </a:r>
            <a:r>
              <a:rPr lang="en-GB" sz="1700" dirty="0"/>
              <a:t> BA.4-5 and XBB.1.5 are similar to those reported following administration of </a:t>
            </a:r>
            <a:r>
              <a:rPr lang="en-GB" sz="1700" dirty="0" err="1"/>
              <a:t>Spikevax</a:t>
            </a:r>
            <a:r>
              <a:rPr lang="en-GB" sz="1700" dirty="0"/>
              <a:t> Original.</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2948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1080120"/>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XBB 1.5 presentation, dose </a:t>
            </a:r>
            <a:br>
              <a:rPr lang="en-GB" sz="2400" dirty="0">
                <a:solidFill>
                  <a:schemeClr val="accent1">
                    <a:lumMod val="75000"/>
                  </a:schemeClr>
                </a:solidFill>
              </a:rPr>
            </a:br>
            <a:r>
              <a:rPr lang="en-GB" sz="2400" dirty="0">
                <a:solidFill>
                  <a:schemeClr val="accent1">
                    <a:lumMod val="75000"/>
                  </a:schemeClr>
                </a:solidFill>
              </a:rPr>
              <a:t>and schedule</a:t>
            </a:r>
          </a:p>
        </p:txBody>
      </p:sp>
      <p:sp>
        <p:nvSpPr>
          <p:cNvPr id="3" name="Content Placeholder 2"/>
          <p:cNvSpPr>
            <a:spLocks noGrp="1"/>
          </p:cNvSpPr>
          <p:nvPr>
            <p:ph idx="1"/>
          </p:nvPr>
        </p:nvSpPr>
        <p:spPr>
          <a:xfrm>
            <a:off x="827584" y="1268760"/>
            <a:ext cx="7935416" cy="4680520"/>
          </a:xfrm>
        </p:spPr>
        <p:txBody>
          <a:bodyPr/>
          <a:lstStyle/>
          <a:p>
            <a:pPr marL="285750" indent="-285750">
              <a:buFont typeface="Arial" panose="020B0604020202020204" pitchFamily="34" charset="0"/>
              <a:buChar char="•"/>
            </a:pPr>
            <a:r>
              <a:rPr lang="en-GB" sz="1700" dirty="0"/>
              <a:t>the vaccine packs contain 10 multidose vials of vaccine</a:t>
            </a:r>
          </a:p>
          <a:p>
            <a:pPr marL="0" indent="0"/>
            <a:endParaRPr lang="en-GB" sz="1700" dirty="0"/>
          </a:p>
          <a:p>
            <a:pPr marL="285750" indent="-285750">
              <a:buFont typeface="Arial" panose="020B0604020202020204" pitchFamily="34" charset="0"/>
              <a:buChar char="•"/>
            </a:pPr>
            <a:r>
              <a:rPr lang="en-GB" sz="1700" dirty="0"/>
              <a:t>the vaccine is contained in a multidose clear glass vial. The vial has a rubber (</a:t>
            </a:r>
            <a:r>
              <a:rPr lang="en-GB" sz="1700" dirty="0" err="1"/>
              <a:t>chlorobutyl</a:t>
            </a:r>
            <a:r>
              <a:rPr lang="en-GB" sz="1700" dirty="0"/>
              <a:t>*) stopper, aluminium seal and a </a:t>
            </a:r>
            <a:r>
              <a:rPr lang="en-GB" sz="1700" b="1" dirty="0"/>
              <a:t>blue </a:t>
            </a:r>
            <a:r>
              <a:rPr lang="en-GB" sz="1700" dirty="0"/>
              <a:t>flip-off plastic cap</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single dose is 0.5 ml</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the vaccine </a:t>
            </a:r>
            <a:r>
              <a:rPr lang="en-GB" sz="1700" b="1" dirty="0"/>
              <a:t>does not </a:t>
            </a:r>
            <a:r>
              <a:rPr lang="en-GB" sz="1700" dirty="0"/>
              <a:t>require dilution</a:t>
            </a:r>
          </a:p>
          <a:p>
            <a:pPr marL="0" indent="0"/>
            <a:endParaRPr lang="en-GB" sz="1700" dirty="0"/>
          </a:p>
          <a:p>
            <a:pPr marL="285750" indent="-285750">
              <a:buFont typeface="Arial" panose="020B0604020202020204" pitchFamily="34" charset="0"/>
              <a:buChar char="•"/>
            </a:pPr>
            <a:r>
              <a:rPr lang="en-GB" sz="1700" dirty="0"/>
              <a:t>if the dose-sparing needles and syringes are used, it should be possible to obtain at least 5 full 0.5ml doses from the vial </a:t>
            </a:r>
          </a:p>
          <a:p>
            <a:pPr marL="0" indent="0"/>
            <a:endParaRPr lang="en-GB" sz="1700" dirty="0"/>
          </a:p>
          <a:p>
            <a:pPr marL="285750" indent="-285750">
              <a:buFont typeface="Arial" panose="020B0604020202020204" pitchFamily="34" charset="0"/>
              <a:buChar char="•"/>
            </a:pPr>
            <a:r>
              <a:rPr lang="en-GB" sz="1700" dirty="0"/>
              <a:t>for individuals who have previously been vaccinated, </a:t>
            </a:r>
            <a:r>
              <a:rPr lang="en-GB" sz="1700" dirty="0" err="1"/>
              <a:t>Spikevax</a:t>
            </a:r>
            <a:r>
              <a:rPr lang="en-GB" sz="1700" dirty="0"/>
              <a:t> XBB 1.5 0.1mg/ml dispersion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29921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600" dirty="0"/>
              <a:t>a new virus emerged in Wuhan, China during December 2019 </a:t>
            </a:r>
          </a:p>
          <a:p>
            <a:pPr marL="171450" lvl="0" indent="-171450">
              <a:spcAft>
                <a:spcPts val="600"/>
              </a:spcAft>
              <a:buFont typeface="Arial" panose="020B0604020202020204" pitchFamily="34" charset="0"/>
              <a:buChar char="•"/>
            </a:pPr>
            <a:r>
              <a:rPr lang="en-GB" sz="1600" dirty="0"/>
              <a:t>this virus, which causes respiratory disease, was identified as being part of the Coronavirus family and it rapidly spread to many other countries around the world</a:t>
            </a:r>
          </a:p>
          <a:p>
            <a:pPr marL="171450" indent="-171450">
              <a:spcAft>
                <a:spcPts val="600"/>
              </a:spcAft>
              <a:buFont typeface="Arial" panose="020B0604020202020204" pitchFamily="34" charset="0"/>
              <a:buChar char="•"/>
            </a:pPr>
            <a:r>
              <a:rPr lang="en-GB" sz="1600" dirty="0"/>
              <a:t>the clinical picture varies widely. A significant proportion of individuals are likely to have mild symptoms and may be asymptomatic</a:t>
            </a:r>
          </a:p>
          <a:p>
            <a:pPr marL="171450" indent="-171450">
              <a:buFont typeface="Arial" panose="020B0604020202020204" pitchFamily="34" charset="0"/>
              <a:buChar char="•"/>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171450" lvl="0" indent="-171450">
              <a:spcAft>
                <a:spcPts val="600"/>
              </a:spcAft>
              <a:buFont typeface="Arial" panose="020B0604020202020204" pitchFamily="34" charset="0"/>
              <a:buChar char="•"/>
            </a:pPr>
            <a:r>
              <a:rPr lang="en-GB" sz="1600" dirty="0"/>
              <a:t>older people, individuals with underlying medical problems and pregnant women are more likely to develop serious illness or die from COVID-19</a:t>
            </a:r>
          </a:p>
          <a:p>
            <a:pPr marL="171450" lvl="0" indent="-171450">
              <a:spcAft>
                <a:spcPts val="600"/>
              </a:spcAft>
              <a:buFont typeface="Arial" panose="020B0604020202020204" pitchFamily="34" charset="0"/>
              <a:buChar char="•"/>
            </a:pPr>
            <a:r>
              <a:rPr lang="en-GB" sz="1600" dirty="0"/>
              <a:t>measures to contain the virus initially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XBB 1.5 vaccine storage and use </a:t>
            </a:r>
          </a:p>
        </p:txBody>
      </p:sp>
      <p:sp>
        <p:nvSpPr>
          <p:cNvPr id="3" name="Content Placeholder 2"/>
          <p:cNvSpPr>
            <a:spLocks noGrp="1"/>
          </p:cNvSpPr>
          <p:nvPr>
            <p:ph idx="1"/>
          </p:nvPr>
        </p:nvSpPr>
        <p:spPr>
          <a:xfrm>
            <a:off x="685800" y="931025"/>
            <a:ext cx="7918648" cy="4946247"/>
          </a:xfrm>
        </p:spPr>
        <p:txBody>
          <a:bodyPr/>
          <a:lstStyle/>
          <a:p>
            <a:pPr marL="0" indent="0"/>
            <a:r>
              <a:rPr lang="en-GB" sz="1800" dirty="0"/>
              <a:t>The COVID-19 </a:t>
            </a:r>
            <a:r>
              <a:rPr lang="en-GB" sz="1800" dirty="0" err="1"/>
              <a:t>Spikevax</a:t>
            </a:r>
            <a:r>
              <a:rPr lang="en-GB" sz="1800" dirty="0"/>
              <a:t> XBB 1.5 0.1mg/ml (</a:t>
            </a:r>
            <a:r>
              <a:rPr lang="en-GB" sz="1800" dirty="0" err="1"/>
              <a:t>Moderna</a:t>
            </a:r>
            <a:r>
              <a:rPr lang="en-GB" sz="1800" dirty="0"/>
              <a:t>) vaccine will be stored frozen in facilities </a:t>
            </a:r>
            <a:r>
              <a:rPr lang="en-GB" sz="1800" b="1" dirty="0"/>
              <a:t>with appropriate freezers to store the vaccine vials</a:t>
            </a:r>
            <a:r>
              <a:rPr lang="en-GB" sz="1800" dirty="0"/>
              <a:t> </a:t>
            </a:r>
            <a:r>
              <a:rPr lang="en-GB" sz="1800" b="1" dirty="0"/>
              <a:t>between -50ºC to -15ºC until ready for use</a:t>
            </a:r>
          </a:p>
          <a:p>
            <a:pPr marL="285750" lvl="0" indent="-285750">
              <a:buFont typeface="Arial" panose="020B0604020202020204" pitchFamily="34" charset="0"/>
              <a:buChar char="•"/>
            </a:pPr>
            <a:r>
              <a:rPr lang="en-GB" sz="1800" dirty="0"/>
              <a:t>shelf-life is 9 months at -50ºC to -15ºC</a:t>
            </a:r>
          </a:p>
          <a:p>
            <a:pPr marL="285750" lvl="0" indent="-285750">
              <a:buFont typeface="Arial" panose="020B0604020202020204" pitchFamily="34" charset="0"/>
              <a:buChar char="•"/>
            </a:pPr>
            <a:r>
              <a:rPr lang="en-GB" sz="18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8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800" u="sng" dirty="0"/>
              <a:t>once thawed, the unopened vaccine may be stored refrigerated at +2ºC to +8ºC, protected from light, for up 30 days</a:t>
            </a:r>
          </a:p>
          <a:p>
            <a:pPr marL="285750" indent="-285750">
              <a:buFont typeface="Arial" panose="020B0604020202020204" pitchFamily="34" charset="0"/>
              <a:buChar char="•"/>
            </a:pPr>
            <a:r>
              <a:rPr lang="en-GB" sz="18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800" kern="1200" dirty="0"/>
              <a:t>prior to use, the unopened vials can be stored for up to 24 hours at temperatures between 8°C and 25°C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908922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Spikevax</a:t>
            </a:r>
            <a:r>
              <a:rPr lang="en-GB" sz="2400" dirty="0">
                <a:solidFill>
                  <a:schemeClr val="accent1">
                    <a:lumMod val="75000"/>
                  </a:schemeClr>
                </a:solidFill>
              </a:rPr>
              <a:t> XBB 1.5 vaccine preparation (1)</a:t>
            </a:r>
          </a:p>
        </p:txBody>
      </p:sp>
      <p:sp>
        <p:nvSpPr>
          <p:cNvPr id="3" name="Content Placeholder 2"/>
          <p:cNvSpPr>
            <a:spLocks noGrp="1"/>
          </p:cNvSpPr>
          <p:nvPr>
            <p:ph idx="1"/>
          </p:nvPr>
        </p:nvSpPr>
        <p:spPr>
          <a:xfrm>
            <a:off x="685800" y="980728"/>
            <a:ext cx="8077200" cy="4896544"/>
          </a:xfrm>
        </p:spPr>
        <p:txBody>
          <a:bodyPr/>
          <a:lstStyle/>
          <a:p>
            <a:pPr marL="285750" indent="-285750">
              <a:buFont typeface="Arial" panose="020B0604020202020204" pitchFamily="34" charset="0"/>
              <a:buChar char="•"/>
            </a:pPr>
            <a:r>
              <a:rPr lang="en-GB" sz="1500" dirty="0"/>
              <a:t>COVID-19 </a:t>
            </a:r>
            <a:r>
              <a:rPr lang="en-GB" sz="1500" dirty="0" err="1"/>
              <a:t>Spikevax</a:t>
            </a:r>
            <a:r>
              <a:rPr lang="en-GB" sz="1500" dirty="0"/>
              <a:t> XBB 1.5 0.1mg/ml (</a:t>
            </a:r>
            <a:r>
              <a:rPr lang="en-GB" sz="1500" dirty="0" err="1"/>
              <a:t>Moderna</a:t>
            </a:r>
            <a:r>
              <a:rPr lang="en-GB" sz="1500" dirty="0"/>
              <a:t>) vaccine </a:t>
            </a:r>
            <a:r>
              <a:rPr lang="en-GB" sz="1500" b="1" dirty="0"/>
              <a:t>does not require dilution</a:t>
            </a:r>
          </a:p>
          <a:p>
            <a:pPr marL="0" indent="0"/>
            <a:endParaRPr lang="en-GB" sz="1500" dirty="0"/>
          </a:p>
          <a:p>
            <a:pPr marL="285750" indent="-285750">
              <a:buFont typeface="Arial" panose="020B0604020202020204" pitchFamily="34" charset="0"/>
              <a:buChar char="•"/>
            </a:pPr>
            <a:r>
              <a:rPr lang="en-GB" sz="1500" dirty="0"/>
              <a:t>before drawing up a dose of vaccine from the multidose vial, clean hands with alcohol-based gel or soap and water </a:t>
            </a:r>
          </a:p>
          <a:p>
            <a:pPr marL="0" indent="0"/>
            <a:endParaRPr lang="en-GB" sz="1500" dirty="0"/>
          </a:p>
          <a:p>
            <a:pPr marL="285750" indent="-285750">
              <a:buFont typeface="Arial" panose="020B0604020202020204" pitchFamily="34" charset="0"/>
              <a:buChar char="•"/>
            </a:pPr>
            <a:r>
              <a:rPr lang="en-GB" sz="1500" dirty="0"/>
              <a:t>each multidose vial should be clearly labelled with the date and time of expiry (which will be 6 hours from when it was first punctured)</a:t>
            </a:r>
          </a:p>
          <a:p>
            <a:pPr marL="0" indent="0"/>
            <a:endParaRPr lang="en-GB" sz="1500" dirty="0"/>
          </a:p>
          <a:p>
            <a:pPr marL="285750" indent="-285750">
              <a:buFont typeface="Arial" panose="020B0604020202020204" pitchFamily="34" charset="0"/>
              <a:buChar char="•"/>
            </a:pPr>
            <a:r>
              <a:rPr lang="en-GB" sz="1500" dirty="0"/>
              <a:t>do not use the vaccine if the time of first puncture was more than 6 hours previously </a:t>
            </a:r>
          </a:p>
          <a:p>
            <a:pPr marL="0" indent="0"/>
            <a:endParaRPr lang="en-GB" sz="1500" dirty="0"/>
          </a:p>
          <a:p>
            <a:pPr marL="285750" indent="-285750">
              <a:buFont typeface="Arial" panose="020B0604020202020204" pitchFamily="34" charset="0"/>
              <a:buChar char="•"/>
            </a:pPr>
            <a:r>
              <a:rPr lang="en-GB" sz="1500" dirty="0"/>
              <a:t>check the appearance of the vaccine. It should be white to off-white and may contain white or translucent product-related particulates. Discard the vaccine if particulates or discolouration are present</a:t>
            </a:r>
          </a:p>
          <a:p>
            <a:endParaRPr lang="en-GB" sz="1500" dirty="0"/>
          </a:p>
          <a:p>
            <a:pPr marL="285750" indent="-285750">
              <a:buFont typeface="Arial" panose="020B0604020202020204" pitchFamily="34" charset="0"/>
              <a:buChar char="•"/>
            </a:pPr>
            <a:r>
              <a:rPr lang="en-GB" sz="1500" dirty="0"/>
              <a:t>swirl the vial gently prior to use and before each </a:t>
            </a:r>
            <a:r>
              <a:rPr lang="en-GB" sz="1500" dirty="0" err="1"/>
              <a:t>withdrawl</a:t>
            </a:r>
            <a:r>
              <a:rPr lang="en-GB" sz="1500" dirty="0"/>
              <a:t>. </a:t>
            </a:r>
            <a:r>
              <a:rPr lang="en-GB" sz="1500" b="1" dirty="0"/>
              <a:t>Do not shake the vaccine vial</a:t>
            </a:r>
          </a:p>
          <a:p>
            <a:pPr marL="0" indent="0"/>
            <a:endParaRPr lang="en-GB" sz="1500" dirty="0"/>
          </a:p>
          <a:p>
            <a:pPr marL="285750" indent="-285750">
              <a:buFont typeface="Arial" panose="020B0604020202020204" pitchFamily="34" charset="0"/>
              <a:buChar char="•"/>
            </a:pPr>
            <a:r>
              <a:rPr lang="en-GB" sz="1500" dirty="0"/>
              <a:t>the vial bung should be wiped with an alcohol swab and allowed to air-dry fully</a:t>
            </a:r>
          </a:p>
          <a:p>
            <a:endParaRPr lang="en-GB" dirty="0"/>
          </a:p>
        </p:txBody>
      </p:sp>
    </p:spTree>
    <p:extLst>
      <p:ext uri="{BB962C8B-B14F-4D97-AF65-F5344CB8AC3E}">
        <p14:creationId xmlns:p14="http://schemas.microsoft.com/office/powerpoint/2010/main" val="3252592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3000" dirty="0">
                <a:solidFill>
                  <a:schemeClr val="accent1">
                    <a:lumMod val="75000"/>
                  </a:schemeClr>
                </a:solidFill>
              </a:rPr>
              <a:t>COVID-19 </a:t>
            </a:r>
            <a:r>
              <a:rPr lang="en-GB" sz="3000" dirty="0" err="1">
                <a:solidFill>
                  <a:schemeClr val="accent1">
                    <a:lumMod val="75000"/>
                  </a:schemeClr>
                </a:solidFill>
              </a:rPr>
              <a:t>Spikevax</a:t>
            </a:r>
            <a:r>
              <a:rPr lang="en-GB" sz="3000" dirty="0">
                <a:solidFill>
                  <a:schemeClr val="accent1">
                    <a:lumMod val="75000"/>
                  </a:schemeClr>
                </a:solidFill>
              </a:rPr>
              <a:t> XBB 1.5 vaccine </a:t>
            </a:r>
            <a:br>
              <a:rPr lang="en-GB" sz="3000" dirty="0">
                <a:solidFill>
                  <a:schemeClr val="accent1">
                    <a:lumMod val="75000"/>
                  </a:schemeClr>
                </a:solidFill>
              </a:rPr>
            </a:br>
            <a:r>
              <a:rPr lang="en-GB" sz="3000" dirty="0">
                <a:solidFill>
                  <a:schemeClr val="accent1">
                    <a:lumMod val="75000"/>
                  </a:schemeClr>
                </a:solidFill>
              </a:rPr>
              <a:t>preparation (2)</a:t>
            </a:r>
          </a:p>
        </p:txBody>
      </p:sp>
      <p:sp>
        <p:nvSpPr>
          <p:cNvPr id="3" name="Content Placeholder 2"/>
          <p:cNvSpPr>
            <a:spLocks noGrp="1"/>
          </p:cNvSpPr>
          <p:nvPr>
            <p:ph idx="1"/>
          </p:nvPr>
        </p:nvSpPr>
        <p:spPr>
          <a:xfrm>
            <a:off x="685800" y="1484784"/>
            <a:ext cx="8077200" cy="4176464"/>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0.5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940220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20688"/>
            <a:ext cx="7575376" cy="2808312"/>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err="1">
                <a:solidFill>
                  <a:schemeClr val="accent1">
                    <a:lumMod val="75000"/>
                  </a:schemeClr>
                </a:solidFill>
              </a:rPr>
              <a:t>BioNTech</a:t>
            </a:r>
            <a:r>
              <a:rPr lang="en-GB" sz="3600" dirty="0">
                <a:solidFill>
                  <a:schemeClr val="accent1">
                    <a:lumMod val="75000"/>
                  </a:schemeClr>
                </a:solidFill>
              </a:rPr>
              <a:t> Comirnaty </a:t>
            </a:r>
            <a:br>
              <a:rPr lang="en-GB" sz="3600" dirty="0">
                <a:solidFill>
                  <a:schemeClr val="accent1">
                    <a:lumMod val="75000"/>
                  </a:schemeClr>
                </a:solidFill>
              </a:rPr>
            </a:br>
            <a:r>
              <a:rPr lang="en-GB" sz="3600" dirty="0">
                <a:solidFill>
                  <a:schemeClr val="accent1">
                    <a:lumMod val="75000"/>
                  </a:schemeClr>
                </a:solidFill>
              </a:rPr>
              <a:t>Omicron XBB 1.5 30mcg/dose</a:t>
            </a:r>
          </a:p>
        </p:txBody>
      </p:sp>
      <p:pic>
        <p:nvPicPr>
          <p:cNvPr id="3" name="Picture 2">
            <a:extLst>
              <a:ext uri="{FF2B5EF4-FFF2-40B4-BE49-F238E27FC236}">
                <a16:creationId xmlns:a16="http://schemas.microsoft.com/office/drawing/2014/main" id="{9B869532-3377-4848-8722-985EEC56DE92}"/>
              </a:ext>
            </a:extLst>
          </p:cNvPr>
          <p:cNvPicPr>
            <a:picLocks noChangeAspect="1"/>
          </p:cNvPicPr>
          <p:nvPr/>
        </p:nvPicPr>
        <p:blipFill>
          <a:blip r:embed="rId2"/>
          <a:stretch>
            <a:fillRect/>
          </a:stretch>
        </p:blipFill>
        <p:spPr>
          <a:xfrm>
            <a:off x="6228184" y="3140968"/>
            <a:ext cx="1152128" cy="2476003"/>
          </a:xfrm>
          <a:prstGeom prst="rect">
            <a:avLst/>
          </a:prstGeom>
        </p:spPr>
      </p:pic>
    </p:spTree>
    <p:extLst>
      <p:ext uri="{BB962C8B-B14F-4D97-AF65-F5344CB8AC3E}">
        <p14:creationId xmlns:p14="http://schemas.microsoft.com/office/powerpoint/2010/main" val="3276310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 Comirnaty Omicron XBB 1.5 </a:t>
            </a:r>
            <a:br>
              <a:rPr lang="en-GB" sz="2400" dirty="0">
                <a:solidFill>
                  <a:schemeClr val="accent1">
                    <a:lumMod val="75000"/>
                  </a:schemeClr>
                </a:solidFill>
              </a:rPr>
            </a:br>
            <a:r>
              <a:rPr lang="en-GB" sz="2400" dirty="0">
                <a:solidFill>
                  <a:schemeClr val="accent1">
                    <a:lumMod val="75000"/>
                  </a:schemeClr>
                </a:solidFill>
              </a:rPr>
              <a:t>30mcg/dose 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err="1"/>
              <a:t>Raxtozinameran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936104"/>
          </a:xfrm>
        </p:spPr>
        <p:txBody>
          <a:bodyPr>
            <a:noAutofit/>
          </a:bodyPr>
          <a:lstStyle/>
          <a:p>
            <a:r>
              <a:rPr lang="en-GB" sz="2000" dirty="0">
                <a:solidFill>
                  <a:schemeClr val="accent1">
                    <a:lumMod val="75000"/>
                  </a:schemeClr>
                </a:solidFill>
              </a:rPr>
              <a:t>Adverse reactions following Comirnaty Omicron XBB </a:t>
            </a:r>
            <a:br>
              <a:rPr lang="en-GB" sz="2000" dirty="0">
                <a:solidFill>
                  <a:schemeClr val="accent1">
                    <a:lumMod val="75000"/>
                  </a:schemeClr>
                </a:solidFill>
              </a:rPr>
            </a:br>
            <a:r>
              <a:rPr lang="en-GB" sz="2000" dirty="0">
                <a:solidFill>
                  <a:schemeClr val="accent1">
                    <a:lumMod val="75000"/>
                  </a:schemeClr>
                </a:solidFill>
              </a:rPr>
              <a:t>1.5 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052736"/>
            <a:ext cx="8278688" cy="4968552"/>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solidFill>
                <a:srgbClr val="7030A0"/>
              </a:solidFill>
            </a:endParaRPr>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endParaRPr lang="en-GB" sz="1400" dirty="0">
              <a:solidFill>
                <a:srgbClr val="7030A0"/>
              </a:solidFill>
            </a:endParaRPr>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a:buFont typeface="Arial" panose="020B0604020202020204" pitchFamily="34" charset="0"/>
              <a:buChar char="•"/>
            </a:pPr>
            <a:endParaRPr lang="en-GB" sz="13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75</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9239262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2000" dirty="0">
                <a:solidFill>
                  <a:schemeClr val="accent1">
                    <a:lumMod val="75000"/>
                  </a:schemeClr>
                </a:solidFill>
              </a:rPr>
              <a:t>Comirnaty Omicron XBB 1.5 30mcg/dose vaccine presentation, </a:t>
            </a:r>
            <a:br>
              <a:rPr lang="en-GB" sz="2000" dirty="0">
                <a:solidFill>
                  <a:schemeClr val="accent1">
                    <a:lumMod val="75000"/>
                  </a:schemeClr>
                </a:solidFill>
              </a:rPr>
            </a:br>
            <a:r>
              <a:rPr lang="en-GB" sz="2000" dirty="0">
                <a:solidFill>
                  <a:schemeClr val="accent1">
                    <a:lumMod val="75000"/>
                  </a:schemeClr>
                </a:solidFill>
              </a:rPr>
              <a:t>dose and schedule</a:t>
            </a:r>
          </a:p>
        </p:txBody>
      </p:sp>
      <p:sp>
        <p:nvSpPr>
          <p:cNvPr id="3" name="Content Placeholder 2"/>
          <p:cNvSpPr>
            <a:spLocks noGrp="1"/>
          </p:cNvSpPr>
          <p:nvPr>
            <p:ph idx="1"/>
          </p:nvPr>
        </p:nvSpPr>
        <p:spPr>
          <a:xfrm>
            <a:off x="827584" y="1124744"/>
            <a:ext cx="7935416" cy="4824536"/>
          </a:xfrm>
        </p:spPr>
        <p:txBody>
          <a:bodyPr/>
          <a:lstStyle/>
          <a:p>
            <a:pPr marL="285750" indent="-285750">
              <a:buFont typeface="Arial" panose="020B0604020202020204" pitchFamily="34" charset="0"/>
              <a:buChar char="•"/>
            </a:pPr>
            <a:r>
              <a:rPr lang="en-GB" sz="1700" dirty="0"/>
              <a:t>the vaccine packs contain 10 multidose vials of vaccine</a:t>
            </a:r>
          </a:p>
          <a:p>
            <a:pPr marL="0" indent="0"/>
            <a:endParaRPr lang="en-GB" sz="1700" dirty="0"/>
          </a:p>
          <a:p>
            <a:pPr marL="285750" indent="-285750">
              <a:buFont typeface="Arial" panose="020B0604020202020204" pitchFamily="34" charset="0"/>
              <a:buChar char="•"/>
            </a:pPr>
            <a:r>
              <a:rPr lang="en-GB" sz="1700" dirty="0"/>
              <a:t>the vaccine is contained in a multidose clear glass vial. The vial has a rubber (synthetic </a:t>
            </a:r>
            <a:r>
              <a:rPr lang="en-GB" sz="1700" dirty="0" err="1"/>
              <a:t>bromobutyl</a:t>
            </a:r>
            <a:r>
              <a:rPr lang="en-GB" sz="1700" dirty="0"/>
              <a:t>) stopper, aluminium seal and a </a:t>
            </a:r>
            <a:r>
              <a:rPr lang="en-GB" sz="1700" b="1" dirty="0"/>
              <a:t>grey </a:t>
            </a:r>
            <a:r>
              <a:rPr lang="en-GB" sz="1700" dirty="0"/>
              <a:t>flip-off plastic cap</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single dose is 0.3 ml</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the vaccine </a:t>
            </a:r>
            <a:r>
              <a:rPr lang="en-GB" sz="1700" b="1" dirty="0"/>
              <a:t>does not </a:t>
            </a:r>
            <a:r>
              <a:rPr lang="en-GB" sz="1700" dirty="0"/>
              <a:t>require dilution</a:t>
            </a:r>
          </a:p>
          <a:p>
            <a:pPr marL="0" indent="0"/>
            <a:endParaRPr lang="en-GB" sz="1700" dirty="0"/>
          </a:p>
          <a:p>
            <a:pPr marL="285750" indent="-285750">
              <a:buFont typeface="Arial" panose="020B0604020202020204" pitchFamily="34" charset="0"/>
              <a:buChar char="•"/>
            </a:pPr>
            <a:r>
              <a:rPr lang="en-GB" sz="1700" dirty="0"/>
              <a:t>if the dose-sparing needles and syringes are used, it should be possible to obtain at least 6 full 0.3ml doses from the vial </a:t>
            </a:r>
          </a:p>
          <a:p>
            <a:pPr marL="0" indent="0"/>
            <a:endParaRPr lang="en-GB" sz="1700" dirty="0"/>
          </a:p>
          <a:p>
            <a:pPr marL="285750" indent="-285750">
              <a:buFont typeface="Arial" panose="020B0604020202020204" pitchFamily="34" charset="0"/>
              <a:buChar char="•"/>
            </a:pPr>
            <a:r>
              <a:rPr lang="en-GB" sz="1700" dirty="0"/>
              <a:t>for individuals who have previously been vaccinated, Comirnaty Omicron XBB 1.5 30mcg/dose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1900" dirty="0">
                <a:solidFill>
                  <a:schemeClr val="accent1">
                    <a:lumMod val="75000"/>
                  </a:schemeClr>
                </a:solidFill>
              </a:rPr>
              <a:t>Comirnaty Omicron XBB 1.5 30mcg/dose vaccine storage and use </a:t>
            </a:r>
          </a:p>
        </p:txBody>
      </p:sp>
      <p:sp>
        <p:nvSpPr>
          <p:cNvPr id="3" name="Content Placeholder 2"/>
          <p:cNvSpPr>
            <a:spLocks noGrp="1"/>
          </p:cNvSpPr>
          <p:nvPr>
            <p:ph idx="1"/>
          </p:nvPr>
        </p:nvSpPr>
        <p:spPr>
          <a:xfrm>
            <a:off x="685800" y="980728"/>
            <a:ext cx="7918648" cy="4896544"/>
          </a:xfrm>
        </p:spPr>
        <p:txBody>
          <a:bodyPr/>
          <a:lstStyle/>
          <a:p>
            <a:pPr marL="0" indent="0"/>
            <a:r>
              <a:rPr lang="en-GB" sz="1700" dirty="0"/>
              <a:t>The COVID-19 Pfizer </a:t>
            </a:r>
            <a:r>
              <a:rPr lang="en-GB" sz="1700" dirty="0" err="1"/>
              <a:t>BioNTech</a:t>
            </a:r>
            <a:r>
              <a:rPr lang="en-GB" sz="1700" dirty="0"/>
              <a:t> Comirnaty Omicron XBB 1.5 30mcg/dose vaccine will be stored frozen in facilities </a:t>
            </a:r>
            <a:r>
              <a:rPr lang="en-GB" sz="1700" b="1" dirty="0"/>
              <a:t>with appropriate freezers to store the vaccine vials</a:t>
            </a:r>
            <a:r>
              <a:rPr lang="en-GB" sz="1700" dirty="0"/>
              <a:t> </a:t>
            </a:r>
            <a:r>
              <a:rPr lang="en-GB" sz="1700" b="1" dirty="0"/>
              <a:t>between -90ºC to -60ºC until ready for use</a:t>
            </a:r>
          </a:p>
          <a:p>
            <a:pPr marL="285750" lvl="0" indent="-285750">
              <a:buFont typeface="Arial" panose="020B0604020202020204" pitchFamily="34" charset="0"/>
              <a:buChar char="•"/>
            </a:pPr>
            <a:r>
              <a:rPr lang="en-GB" sz="1700" dirty="0"/>
              <a:t>shelf-life is 24 months at -90ºC to -60ºC</a:t>
            </a:r>
          </a:p>
          <a:p>
            <a:pPr marL="285750" lvl="0" indent="-285750">
              <a:buFont typeface="Arial" panose="020B0604020202020204" pitchFamily="34" charset="0"/>
              <a:buChar char="•"/>
            </a:pPr>
            <a:r>
              <a:rPr lang="en-GB" sz="17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7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700" dirty="0"/>
              <a:t>once thawed, the unopened vaccine may be stored refrigerated at +2ºC to +8ºC, protected from light, for up to 10 weeks</a:t>
            </a:r>
          </a:p>
          <a:p>
            <a:pPr marL="285750" indent="-285750">
              <a:buFont typeface="Arial" panose="020B0604020202020204" pitchFamily="34" charset="0"/>
              <a:buChar char="•"/>
            </a:pPr>
            <a:r>
              <a:rPr lang="en-GB" sz="17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700" kern="1200" dirty="0"/>
              <a:t>prior to use, the unopened vials can be stored for up to 12 hours at temperatures between 8 °C and 30 °C</a:t>
            </a:r>
            <a:endParaRPr lang="en-GB" sz="17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993486"/>
          </a:xfrm>
        </p:spPr>
        <p:txBody>
          <a:bodyPr/>
          <a:lstStyle/>
          <a:p>
            <a:r>
              <a:rPr lang="en-GB" sz="2000" dirty="0">
                <a:solidFill>
                  <a:schemeClr val="accent1">
                    <a:lumMod val="75000"/>
                  </a:schemeClr>
                </a:solidFill>
              </a:rPr>
              <a:t>Comirnaty Omicron XBB 1.5 30mcg/dose vaccine preparation (1)</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400" dirty="0"/>
              <a:t>COVID-19 Pfizer </a:t>
            </a:r>
            <a:r>
              <a:rPr lang="en-GB" sz="1400" dirty="0" err="1"/>
              <a:t>BioNTech</a:t>
            </a:r>
            <a:r>
              <a:rPr lang="en-GB" sz="1400" dirty="0"/>
              <a:t> Comirnaty Omicron XBB 1.5 30mcg/dose </a:t>
            </a:r>
            <a:r>
              <a:rPr lang="en-GB" sz="1400" b="1" dirty="0"/>
              <a:t>vaccine does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400" dirty="0">
                <a:solidFill>
                  <a:schemeClr val="accent1">
                    <a:lumMod val="75000"/>
                  </a:schemeClr>
                </a:solidFill>
              </a:rPr>
              <a:t>Comirnaty Omicron XBB 1.5 30mcg/dose </a:t>
            </a:r>
            <a:r>
              <a:rPr lang="en-GB" sz="2200" dirty="0">
                <a:solidFill>
                  <a:schemeClr val="accent1">
                    <a:lumMod val="75000"/>
                  </a:schemeClr>
                </a:solidFill>
              </a:rPr>
              <a:t> </a:t>
            </a:r>
            <a:br>
              <a:rPr lang="en-GB" sz="2200" dirty="0">
                <a:solidFill>
                  <a:schemeClr val="accent1">
                    <a:lumMod val="75000"/>
                  </a:schemeClr>
                </a:solidFill>
              </a:rPr>
            </a:br>
            <a:r>
              <a:rPr lang="en-GB" sz="2200" dirty="0">
                <a:solidFill>
                  <a:schemeClr val="accent1">
                    <a:lumMod val="75000"/>
                  </a:schemeClr>
                </a:solidFill>
              </a:rPr>
              <a:t>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628800"/>
            <a:ext cx="8077200" cy="3933800"/>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vaccine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0.3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ED3D-FC53-472E-812E-DEE1A1BEF5D2}"/>
              </a:ext>
            </a:extLst>
          </p:cNvPr>
          <p:cNvSpPr>
            <a:spLocks noGrp="1"/>
          </p:cNvSpPr>
          <p:nvPr>
            <p:ph type="title"/>
          </p:nvPr>
        </p:nvSpPr>
        <p:spPr>
          <a:xfrm>
            <a:off x="685800" y="260648"/>
            <a:ext cx="8077200" cy="1034752"/>
          </a:xfrm>
        </p:spPr>
        <p:txBody>
          <a:bodyPr/>
          <a:lstStyle/>
          <a:p>
            <a:r>
              <a:rPr lang="en-GB" sz="3200" dirty="0">
                <a:solidFill>
                  <a:schemeClr val="accent1">
                    <a:lumMod val="75000"/>
                  </a:schemeClr>
                </a:solidFill>
              </a:rPr>
              <a:t>COVID–19 timeline in the UK and </a:t>
            </a:r>
            <a:br>
              <a:rPr lang="en-GB" sz="3200" dirty="0">
                <a:solidFill>
                  <a:schemeClr val="accent1">
                    <a:lumMod val="75000"/>
                  </a:schemeClr>
                </a:solidFill>
              </a:rPr>
            </a:br>
            <a:r>
              <a:rPr lang="en-GB" sz="3200" dirty="0">
                <a:solidFill>
                  <a:schemeClr val="accent1">
                    <a:lumMod val="75000"/>
                  </a:schemeClr>
                </a:solidFill>
              </a:rPr>
              <a:t>Northern Ireland</a:t>
            </a:r>
          </a:p>
        </p:txBody>
      </p:sp>
      <p:sp>
        <p:nvSpPr>
          <p:cNvPr id="3" name="Content Placeholder 2">
            <a:extLst>
              <a:ext uri="{FF2B5EF4-FFF2-40B4-BE49-F238E27FC236}">
                <a16:creationId xmlns:a16="http://schemas.microsoft.com/office/drawing/2014/main" id="{075A3F8C-8697-4F99-B45F-BED1E83F9391}"/>
              </a:ext>
            </a:extLst>
          </p:cNvPr>
          <p:cNvSpPr>
            <a:spLocks noGrp="1"/>
          </p:cNvSpPr>
          <p:nvPr>
            <p:ph idx="1"/>
          </p:nvPr>
        </p:nvSpPr>
        <p:spPr>
          <a:xfrm>
            <a:off x="685800" y="1484784"/>
            <a:ext cx="8077200" cy="4248472"/>
          </a:xfrm>
        </p:spPr>
        <p:txBody>
          <a:bodyPr/>
          <a:lstStyle/>
          <a:p>
            <a:pPr marL="378900">
              <a:buFont typeface="Arial" panose="020B0604020202020204" pitchFamily="34" charset="0"/>
              <a:buChar char="•"/>
            </a:pPr>
            <a:r>
              <a:rPr lang="en-GB" sz="2000" dirty="0"/>
              <a:t>the first COVID-19 cases were initially detected in the United Kingdom (UK) in January 2020, with further cases being detected in February</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cases continued to rise in the UK throughout March until a national lockdown was introduced on 23 March 2020</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date of the first positive COVID-19 case in Northern Ireland (NI) was 26/02/2020</a:t>
            </a:r>
          </a:p>
          <a:p>
            <a:pPr marL="378900">
              <a:buFont typeface="Arial" panose="020B0604020202020204" pitchFamily="34" charset="0"/>
              <a:buChar char="•"/>
            </a:pPr>
            <a:endParaRPr lang="en-GB" sz="2000" dirty="0"/>
          </a:p>
          <a:p>
            <a:pPr marL="378900">
              <a:buFont typeface="Arial" panose="020B0604020202020204" pitchFamily="34" charset="0"/>
              <a:buChar char="•"/>
            </a:pPr>
            <a:r>
              <a:rPr lang="en-GB" sz="2000" dirty="0"/>
              <a:t>the date of the first COVID -19 death in NI (as reported on the mortality reporting system) was 18/03/2020</a:t>
            </a:r>
          </a:p>
          <a:p>
            <a:pPr marL="378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368961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4" name="Picture 3">
            <a:extLst>
              <a:ext uri="{FF2B5EF4-FFF2-40B4-BE49-F238E27FC236}">
                <a16:creationId xmlns:a16="http://schemas.microsoft.com/office/drawing/2014/main" id="{2F074C9E-24AF-428F-A222-64BA45AF0F25}"/>
              </a:ext>
            </a:extLst>
          </p:cNvPr>
          <p:cNvPicPr>
            <a:picLocks noChangeAspect="1"/>
          </p:cNvPicPr>
          <p:nvPr/>
        </p:nvPicPr>
        <p:blipFill>
          <a:blip r:embed="rId4"/>
          <a:stretch>
            <a:fillRect/>
          </a:stretch>
        </p:blipFill>
        <p:spPr>
          <a:xfrm>
            <a:off x="5384678" y="1378936"/>
            <a:ext cx="3378322" cy="2086068"/>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260648"/>
            <a:ext cx="8077200" cy="720080"/>
          </a:xfrm>
        </p:spPr>
        <p:txBody>
          <a:bodyPr/>
          <a:lstStyle/>
          <a:p>
            <a:r>
              <a:rPr lang="en-GB"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1124744"/>
            <a:ext cx="8077200" cy="4968552"/>
          </a:xfrm>
        </p:spPr>
        <p:txBody>
          <a:bodyPr/>
          <a:lstStyle/>
          <a:p>
            <a:pPr marL="36000" indent="0"/>
            <a:r>
              <a:rPr lang="en-GB" sz="2200" dirty="0"/>
              <a:t>E learning resources: </a:t>
            </a:r>
            <a:r>
              <a:rPr lang="en-GB" sz="2200" dirty="0">
                <a:hlinkClick r:id="rId3"/>
              </a:rPr>
              <a:t>NHSE </a:t>
            </a:r>
            <a:r>
              <a:rPr lang="en-GB" sz="2200" dirty="0" err="1">
                <a:hlinkClick r:id="rId3"/>
              </a:rPr>
              <a:t>elfh</a:t>
            </a:r>
            <a:r>
              <a:rPr lang="en-GB" sz="2200" dirty="0">
                <a:hlinkClick r:id="rId3"/>
              </a:rPr>
              <a:t> Hub (e-lfh.org.uk)</a:t>
            </a:r>
            <a:endParaRPr lang="en-GB" sz="2200" dirty="0"/>
          </a:p>
          <a:p>
            <a:pPr marL="36000" indent="0"/>
            <a:endParaRPr lang="en-GB" sz="2200" dirty="0"/>
          </a:p>
          <a:p>
            <a:pPr marL="36000" indent="0"/>
            <a:r>
              <a:rPr lang="en-GB" sz="2200" dirty="0">
                <a:hlinkClick r:id="rId4"/>
              </a:rPr>
              <a:t>Professional information | HSC Public Health Agency (hscni.net)</a:t>
            </a:r>
            <a:endParaRPr lang="en-GB" sz="2200" dirty="0"/>
          </a:p>
          <a:p>
            <a:pPr marL="36000" indent="0"/>
            <a:endParaRPr lang="en-GB" sz="2200" dirty="0"/>
          </a:p>
          <a:p>
            <a:pPr marL="36000" indent="0"/>
            <a:r>
              <a:rPr lang="en-GB" sz="2200" dirty="0"/>
              <a:t>Northern Ireland policy letter 2024: </a:t>
            </a:r>
            <a:r>
              <a:rPr lang="en-GB" sz="2200" dirty="0">
                <a:hlinkClick r:id="rId5"/>
              </a:rPr>
              <a:t>doh-hss-md-11-2024.pdf (health-ni.gov.uk)</a:t>
            </a:r>
            <a:endParaRPr lang="en-GB" sz="2200" dirty="0"/>
          </a:p>
          <a:p>
            <a:pPr marL="36000" indent="0"/>
            <a:endParaRPr lang="en-GB" sz="2200" dirty="0"/>
          </a:p>
          <a:p>
            <a:pPr marL="36000" indent="0"/>
            <a:r>
              <a:rPr lang="en-GB" sz="2200" dirty="0">
                <a:hlinkClick r:id="rId6"/>
              </a:rPr>
              <a:t>COVID-19: vaccinator competency assessment tool - GOV.UK (www.gov.uk)</a:t>
            </a:r>
          </a:p>
          <a:p>
            <a:pPr marL="36000" indent="0"/>
            <a:endParaRPr lang="en-GB" sz="2200" dirty="0"/>
          </a:p>
          <a:p>
            <a:pPr marL="36000" indent="0"/>
            <a:r>
              <a:rPr lang="en-GB" sz="2200" dirty="0">
                <a:hlinkClick r:id="rId7"/>
              </a:rPr>
              <a:t>COVID-19 vaccination programme - GOV.UK (www.gov.uk)</a:t>
            </a:r>
            <a:endParaRPr lang="en-GB" sz="2200" dirty="0"/>
          </a:p>
        </p:txBody>
      </p:sp>
    </p:spTree>
    <p:extLst>
      <p:ext uri="{BB962C8B-B14F-4D97-AF65-F5344CB8AC3E}">
        <p14:creationId xmlns:p14="http://schemas.microsoft.com/office/powerpoint/2010/main" val="209398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792088"/>
          </a:xfrm>
        </p:spPr>
        <p:txBody>
          <a:bodyPr/>
          <a:lstStyle/>
          <a:p>
            <a:r>
              <a:rPr lang="en-GB" dirty="0">
                <a:solidFill>
                  <a:schemeClr val="accent1">
                    <a:lumMod val="75000"/>
                  </a:schemeClr>
                </a:solidFill>
              </a:rPr>
              <a:t>COVID-19 and Coronavirus</a:t>
            </a:r>
            <a:br>
              <a:rPr lang="en-GB" dirty="0"/>
            </a:br>
            <a:endParaRPr lang="en-GB" dirty="0"/>
          </a:p>
        </p:txBody>
      </p:sp>
      <p:sp>
        <p:nvSpPr>
          <p:cNvPr id="3" name="Content Placeholder 2"/>
          <p:cNvSpPr>
            <a:spLocks noGrp="1"/>
          </p:cNvSpPr>
          <p:nvPr>
            <p:ph idx="1"/>
          </p:nvPr>
        </p:nvSpPr>
        <p:spPr>
          <a:xfrm>
            <a:off x="683568" y="980728"/>
            <a:ext cx="8077200" cy="4326632"/>
          </a:xfrm>
        </p:spPr>
        <p:txBody>
          <a:bodyPr/>
          <a:lstStyle/>
          <a:p>
            <a:pPr marL="285750" indent="-285750">
              <a:buFont typeface="Arial" panose="020B0604020202020204" pitchFamily="34" charset="0"/>
              <a:buChar char="•"/>
            </a:pPr>
            <a:r>
              <a:rPr lang="en-GB" sz="1500" dirty="0"/>
              <a:t>COVID-19 is the disease that is caused by infection with the SARS-CoV-2 virus which belongs to the Coronavirus family</a:t>
            </a:r>
          </a:p>
          <a:p>
            <a:pPr marL="792162" lvl="3" indent="-171450"/>
            <a:r>
              <a:rPr lang="en-GB" sz="1500" dirty="0"/>
              <a:t> - SARS-CoV-2 stands for Severe Acute Respiratory Syndrome (SARS) and </a:t>
            </a:r>
            <a:r>
              <a:rPr lang="en-GB" sz="1500" dirty="0" err="1"/>
              <a:t>CoV</a:t>
            </a:r>
            <a:r>
              <a:rPr lang="en-GB" sz="1500" dirty="0"/>
              <a:t> for coronavirus</a:t>
            </a:r>
          </a:p>
          <a:p>
            <a:pPr marL="792162" lvl="3" indent="-171450"/>
            <a:r>
              <a:rPr lang="en-GB" sz="1500" dirty="0"/>
              <a:t> - COVID-19 stands for </a:t>
            </a:r>
            <a:r>
              <a:rPr lang="en-GB" sz="1500" u="sng" dirty="0"/>
              <a:t>Co</a:t>
            </a:r>
            <a:r>
              <a:rPr lang="en-GB" sz="1500" dirty="0"/>
              <a:t>rona</a:t>
            </a:r>
            <a:r>
              <a:rPr lang="en-GB" sz="1500" u="sng" dirty="0"/>
              <a:t>vi</a:t>
            </a:r>
            <a:r>
              <a:rPr lang="en-GB" sz="1500" dirty="0"/>
              <a:t>rus </a:t>
            </a:r>
            <a:r>
              <a:rPr lang="en-GB" sz="1500" u="sng" dirty="0"/>
              <a:t>D</a:t>
            </a:r>
            <a:r>
              <a:rPr lang="en-GB" sz="1500" dirty="0"/>
              <a:t>isease and </a:t>
            </a:r>
            <a:r>
              <a:rPr lang="en-GB" sz="1500" u="sng" dirty="0"/>
              <a:t>19</a:t>
            </a:r>
            <a:r>
              <a:rPr lang="en-GB" sz="1500" dirty="0"/>
              <a:t> is from the year 2019 when it was first seen</a:t>
            </a:r>
          </a:p>
          <a:p>
            <a:pPr marL="0" indent="0"/>
            <a:endParaRPr lang="en-GB" sz="1500" dirty="0"/>
          </a:p>
          <a:p>
            <a:pPr marL="285750" indent="-285750">
              <a:buFont typeface="Arial" panose="020B0604020202020204" pitchFamily="34" charset="0"/>
              <a:buChar char="•"/>
            </a:pPr>
            <a:r>
              <a:rPr lang="en-GB" sz="15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500" dirty="0"/>
          </a:p>
          <a:p>
            <a:pPr marL="285750" indent="-285750">
              <a:buFont typeface="Arial" panose="020B0604020202020204" pitchFamily="34" charset="0"/>
              <a:buChar char="•"/>
            </a:pPr>
            <a:r>
              <a:rPr lang="en-GB" sz="1500" dirty="0"/>
              <a:t>SARS-CoV-2 virus is the most recently discovered coronavirus and has now affected many countries globally</a:t>
            </a:r>
          </a:p>
          <a:p>
            <a:pPr marL="0" indent="0"/>
            <a:endParaRPr lang="en-GB" sz="1500" dirty="0"/>
          </a:p>
          <a:p>
            <a:pPr marL="285750" indent="-285750">
              <a:buFont typeface="Arial" panose="020B0604020202020204" pitchFamily="34" charset="0"/>
              <a:buChar char="•"/>
            </a:pPr>
            <a:r>
              <a:rPr lang="en-GB" sz="15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13421</TotalTime>
  <Words>12420</Words>
  <Application>Microsoft Office PowerPoint</Application>
  <PresentationFormat>On-screen Show (4:3)</PresentationFormat>
  <Paragraphs>931</Paragraphs>
  <Slides>83</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Source Sans Pro</vt:lpstr>
      <vt:lpstr>Symbol</vt:lpstr>
      <vt:lpstr>Times New Roman</vt:lpstr>
      <vt:lpstr>Wingdings</vt:lpstr>
      <vt:lpstr>ヒラギノ角ゴ Pro W3</vt:lpstr>
      <vt:lpstr>2_BHSCT_white</vt:lpstr>
      <vt:lpstr>     COVID-19 vaccination   programme for adults        Acknowledgments to UKHSA, PHW and PHS for use of information from their  training slides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COVID–19 timeline in the UK and  Northern Ireland</vt:lpstr>
      <vt:lpstr>COVID-19 and Coronavirus </vt:lpstr>
      <vt:lpstr>Viral infection</vt:lpstr>
      <vt:lpstr>Coronavirus structure</vt:lpstr>
      <vt:lpstr>COVID-19 variants</vt:lpstr>
      <vt:lpstr>Transmission of COVID-19 infection</vt:lpstr>
      <vt:lpstr>COVID-19 Chain of infection </vt:lpstr>
      <vt:lpstr>COVID-19 symptoms</vt:lpstr>
      <vt:lpstr>COVID-19 symptom progression and  complications</vt:lpstr>
      <vt:lpstr>COVID-19 complications in pregnancy (1)</vt:lpstr>
      <vt:lpstr>COVID-19 complications in pregnancy (2)</vt:lpstr>
      <vt:lpstr>Long COVID</vt:lpstr>
      <vt:lpstr>Symptoms of Long COVID</vt:lpstr>
      <vt:lpstr>COVID-19 vaccine development and safety</vt:lpstr>
      <vt:lpstr>COVID-19 vaccine safety (continued)</vt:lpstr>
      <vt:lpstr>COVID-19 vaccine effectiveness (1)</vt:lpstr>
      <vt:lpstr>COVID-19 vaccine effectiveness (2)</vt:lpstr>
      <vt:lpstr>COVID-19 vaccines (adults)</vt:lpstr>
      <vt:lpstr>COVID-19 mRNA vaccines (Pifzer BioNTech and Moderna)</vt:lpstr>
      <vt:lpstr>Variant vaccines</vt:lpstr>
      <vt:lpstr>mRNA variant COVID-19 vaccines</vt:lpstr>
      <vt:lpstr>Additional COVID-19 vaccines</vt:lpstr>
      <vt:lpstr>Vaccine interchangeability</vt:lpstr>
      <vt:lpstr>Interval between COVID-19 vaccines and COVID-19  infection</vt:lpstr>
      <vt:lpstr>Co-administration of COVID-19 and other  vaccines (1)</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and unexpected vaginal bleeding</vt:lpstr>
      <vt:lpstr>Local reactions at the vaccination site</vt:lpstr>
      <vt:lpstr>Bell’s Palsy</vt:lpstr>
      <vt:lpstr>COVID-19 vaccination programme considerations</vt:lpstr>
      <vt:lpstr>Resident in a care home</vt:lpstr>
      <vt:lpstr>Older adults</vt:lpstr>
      <vt:lpstr>Clinical risk groups (1)</vt:lpstr>
      <vt:lpstr>Clinical risk groups (2)</vt:lpstr>
      <vt:lpstr>Clinical risk groups (3)</vt:lpstr>
      <vt:lpstr>Pregnancy </vt:lpstr>
      <vt:lpstr>Health and Social care Workers</vt:lpstr>
      <vt:lpstr>Other high risk groups</vt:lpstr>
      <vt:lpstr>Deprivation and ethnicity</vt:lpstr>
      <vt:lpstr>PowerPoint Presentation</vt:lpstr>
      <vt:lpstr>Spring booster 2024</vt:lpstr>
      <vt:lpstr>Spring booster 2024 (continued)</vt:lpstr>
      <vt:lpstr>Primary COVID-19 vaccination</vt:lpstr>
      <vt:lpstr>Reinforcing vaccination</vt:lpstr>
      <vt:lpstr>Reinforcing vaccination (continued)</vt:lpstr>
      <vt:lpstr>COVID-19 vaccine: spring 2024 booster</vt:lpstr>
      <vt:lpstr>Severely immunosuppressed (1)</vt:lpstr>
      <vt:lpstr>Severely immunosuppressed (2)</vt:lpstr>
      <vt:lpstr>Long term COVID-19 vaccination programme</vt:lpstr>
      <vt:lpstr>COVID-19 vaccine Moderna  Spikevax XBB 1.5 0.1mg/ml  dispersion</vt:lpstr>
      <vt:lpstr>COVID-19 Spikevax XBB 1.5 0.1mg/ml dispersion  (Moderna) vaccine ingredients / excipients</vt:lpstr>
      <vt:lpstr>Adverse reactions to Spikevax XBB 1.5 vaccine </vt:lpstr>
      <vt:lpstr>COVID-19 Spikevax XBB 1.5 presentation, dose  and schedule</vt:lpstr>
      <vt:lpstr>COVID-19 Spikevax XBB 1.5 vaccine storage and use </vt:lpstr>
      <vt:lpstr>COVID-19 Spikevax XBB 1.5 vaccine preparation (1)</vt:lpstr>
      <vt:lpstr>COVID-19 Spikevax XBB 1.5 vaccine  preparation (2)</vt:lpstr>
      <vt:lpstr>COVID-19 vaccine Pfizer  BioNTech Comirnaty  Omicron XBB 1.5 30mcg/dose</vt:lpstr>
      <vt:lpstr>COVID-19 Pfizer BioNTech Comirnaty Omicron XBB 1.5  30mcg/dose vaccine ingredients / excipients</vt:lpstr>
      <vt:lpstr>Adverse reactions following Comirnaty Omicron XBB  1.5 30mcg/dose vaccine</vt:lpstr>
      <vt:lpstr>Comirnaty Omicron XBB 1.5 30mcg/dose vaccine presentation,  dose and schedule</vt:lpstr>
      <vt:lpstr>Comirnaty Omicron XBB 1.5 30mcg/dose vaccine storage and use </vt:lpstr>
      <vt:lpstr>Comirnaty Omicron XBB 1.5 30mcg/dose vaccine preparation (1)</vt:lpstr>
      <vt:lpstr>Comirnaty Omicron XBB 1.5 30mcg/dose   preparation (2)</vt:lpstr>
      <vt:lpstr>Guidance on handling multiple COVID-19 vaccines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755</cp:revision>
  <dcterms:created xsi:type="dcterms:W3CDTF">2020-12-04T16:12:05Z</dcterms:created>
  <dcterms:modified xsi:type="dcterms:W3CDTF">2024-04-12T11:14:00Z</dcterms:modified>
</cp:coreProperties>
</file>