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76" r:id="rId2"/>
    <p:sldId id="268" r:id="rId3"/>
    <p:sldId id="277" r:id="rId4"/>
    <p:sldId id="278" r:id="rId5"/>
    <p:sldId id="280" r:id="rId6"/>
    <p:sldId id="281" r:id="rId7"/>
    <p:sldId id="282" r:id="rId8"/>
    <p:sldId id="283" r:id="rId9"/>
    <p:sldId id="287" r:id="rId10"/>
    <p:sldId id="286" r:id="rId11"/>
    <p:sldId id="288" r:id="rId12"/>
  </p:sldIdLst>
  <p:sldSz cx="9144000" cy="6858000" type="screen4x3"/>
  <p:notesSz cx="6794500" cy="9906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1" autoAdjust="0"/>
    <p:restoredTop sz="90586" autoAdjust="0"/>
  </p:normalViewPr>
  <p:slideViewPr>
    <p:cSldViewPr>
      <p:cViewPr>
        <p:scale>
          <a:sx n="66" d="100"/>
          <a:sy n="66" d="100"/>
        </p:scale>
        <p:origin x="-1114" y="-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82" y="-58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2DCA505-4133-455F-9A32-79BB899E3307}" type="datetimeFigureOut">
              <a:rPr lang="en-US"/>
              <a:pPr>
                <a:defRPr/>
              </a:pPr>
              <a:t>6/2/2015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3BC49AA-4101-4120-BCF9-E0518B5C5C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39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756E62-21DE-4300-A5C3-11946D2BA1F3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6A1A37-1E40-4438-BA31-AB226E96C1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03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6A1A37-1E40-4438-BA31-AB226E96C12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489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6A1A37-1E40-4438-BA31-AB226E96C12E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349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6A1A37-1E40-4438-BA31-AB226E96C12E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820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/>
            <a:fld id="{6E1D5F82-D676-494D-8655-F1134660A393}" type="slidenum">
              <a:rPr lang="en-GB" smtClean="0"/>
              <a:pPr eaLnBrk="1" hangingPunct="1"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6A1A37-1E40-4438-BA31-AB226E96C12E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046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6A1A37-1E40-4438-BA31-AB226E96C12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738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6A1A37-1E40-4438-BA31-AB226E96C12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994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6A1A37-1E40-4438-BA31-AB226E96C12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566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88938" y="4664968"/>
            <a:ext cx="5435600" cy="44577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6A1A37-1E40-4438-BA31-AB226E96C12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266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6A1A37-1E40-4438-BA31-AB226E96C12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337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6A1A37-1E40-4438-BA31-AB226E96C12E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208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D6A2C-190B-4134-967C-94A31BB68220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AFF44-F74C-48A8-836D-39A232CBB4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84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18624-E71B-4E74-8E4A-E60C057CAE6D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DA184-0021-4DE4-B252-5D8F537276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94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04149-175B-4CA3-A648-6A5D1B2C65CF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46821-5ADD-4B41-BC8D-7232C03507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87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D4553-D709-49FC-B647-7B1DAF339341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9C8B0-06F7-4B0D-9875-1A0D575DA9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97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6C9D2-6F3F-4127-8C34-BF68649AF9DE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C9B05-6B76-4E62-A91D-C4680AE404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61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75191-5508-403A-835E-A46175F15CE6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21582-BF30-4F40-BEB9-EE5E67635D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46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C30D8-0CE0-400E-ACA0-15017FE561E7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7E91A-7674-4399-8069-7A0C64B14F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17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9D1C-972A-4755-BEC4-FE682095ACF0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70E0E-A14B-439C-8429-6334477BB6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70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B6980-A18F-4467-82D9-9E678FD64D9C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9D2C2-6419-4628-A72A-F826E87AC7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50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E4741-AC79-4AE7-A7A4-9E353CB37211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90333-8060-452E-8025-C914D8903B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30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358EA-DF10-44CD-973D-BAA1B139252E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C1D68-AB9C-449B-A401-A11B53D05E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21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ADB9F0-3D59-4CD6-8C62-549BC8F1611C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AF47A5-EAC5-4964-BA66-6F0833A1B6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1" r:id="rId2"/>
    <p:sldLayoutId id="2147483897" r:id="rId3"/>
    <p:sldLayoutId id="2147483892" r:id="rId4"/>
    <p:sldLayoutId id="2147483893" r:id="rId5"/>
    <p:sldLayoutId id="2147483894" r:id="rId6"/>
    <p:sldLayoutId id="2147483898" r:id="rId7"/>
    <p:sldLayoutId id="2147483899" r:id="rId8"/>
    <p:sldLayoutId id="2147483900" r:id="rId9"/>
    <p:sldLayoutId id="2147483895" r:id="rId10"/>
    <p:sldLayoutId id="21474839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780108"/>
          </a:xfrm>
        </p:spPr>
        <p:txBody>
          <a:bodyPr>
            <a:normAutofit/>
          </a:bodyPr>
          <a:lstStyle/>
          <a:p>
            <a:r>
              <a:rPr lang="en-GB" sz="7200" b="1" dirty="0" smtClean="0"/>
              <a:t>The Journey so far</a:t>
            </a:r>
            <a:endParaRPr lang="en-GB" sz="7200" b="1" dirty="0"/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7848872" cy="2321272"/>
          </a:xfrm>
        </p:spPr>
        <p:txBody>
          <a:bodyPr>
            <a:normAutofit fontScale="62500" lnSpcReduction="20000"/>
          </a:bodyPr>
          <a:lstStyle/>
          <a:p>
            <a:r>
              <a:rPr lang="en-GB" sz="6700" b="1" dirty="0" smtClean="0"/>
              <a:t>How</a:t>
            </a:r>
            <a:endParaRPr lang="en-GB" sz="6700" b="1" dirty="0"/>
          </a:p>
          <a:p>
            <a:r>
              <a:rPr lang="en-GB" sz="6700" b="1" dirty="0" smtClean="0"/>
              <a:t>Mrs Karyn Patterson </a:t>
            </a:r>
          </a:p>
          <a:p>
            <a:r>
              <a:rPr lang="en-GB" sz="6700" b="1" dirty="0" smtClean="0"/>
              <a:t>Head of Resourcing, SHSCT</a:t>
            </a:r>
          </a:p>
          <a:p>
            <a:r>
              <a:rPr lang="en-GB" sz="4000" b="1" dirty="0" smtClean="0"/>
              <a:t>Member of the Regional Resourcing Managers Network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579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139"/>
            <a:ext cx="8229600" cy="858614"/>
          </a:xfrm>
        </p:spPr>
        <p:txBody>
          <a:bodyPr/>
          <a:lstStyle/>
          <a:p>
            <a:r>
              <a:rPr lang="en-GB" dirty="0" smtClean="0"/>
              <a:t>The Statistics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0768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remainder of the morning will be looking at the future agenda but in doing this I would ask you to </a:t>
            </a:r>
            <a:r>
              <a:rPr lang="en-GB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there </a:t>
            </a:r>
            <a:r>
              <a:rPr lang="en-GB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need to </a:t>
            </a:r>
            <a:r>
              <a:rPr lang="en-GB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 </a:t>
            </a:r>
            <a:r>
              <a:rPr lang="en-GB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expectations of the applicants about the number of posts </a:t>
            </a:r>
            <a:r>
              <a:rPr lang="en-GB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available;</a:t>
            </a:r>
            <a:endParaRPr lang="en-GB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836783"/>
              </p:ext>
            </p:extLst>
          </p:nvPr>
        </p:nvGraphicFramePr>
        <p:xfrm>
          <a:off x="467544" y="2492896"/>
          <a:ext cx="8352927" cy="381642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31772"/>
                <a:gridCol w="867339"/>
                <a:gridCol w="1076337"/>
                <a:gridCol w="752391"/>
                <a:gridCol w="1170385"/>
                <a:gridCol w="794190"/>
                <a:gridCol w="1560513"/>
              </a:tblGrid>
              <a:tr h="11194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Profession</a:t>
                      </a:r>
                      <a:endParaRPr lang="en-GB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Applications Received</a:t>
                      </a:r>
                      <a:endParaRPr lang="en-GB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Applicants who completed Assessment</a:t>
                      </a:r>
                      <a:endParaRPr lang="en-GB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 err="1">
                          <a:effectLst/>
                        </a:rPr>
                        <a:t>No.placed</a:t>
                      </a:r>
                      <a:r>
                        <a:rPr lang="en-GB" sz="1100" u="none" strike="noStrike" dirty="0">
                          <a:effectLst/>
                        </a:rPr>
                        <a:t> on Waiting list</a:t>
                      </a:r>
                      <a:endParaRPr lang="en-GB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Total Posts Offered from list (Permanent and Temporary)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% of Waiting list used</a:t>
                      </a:r>
                      <a:endParaRPr lang="en-GB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Selection Method</a:t>
                      </a:r>
                      <a:endParaRPr lang="en-GB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</a:tr>
              <a:tr h="38527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Occupational Therapy (2014/15)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352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332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139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81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58.27%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Written Assessment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</a:tr>
              <a:tr h="38527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Physiotherapy (2013/14)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292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247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154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72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46.75%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Written Assessment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</a:tr>
              <a:tr h="38527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u="none" strike="noStrike">
                          <a:effectLst/>
                        </a:rPr>
                        <a:t>Pharmacy (2013/14)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223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196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35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66.04%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u="none" strike="noStrike">
                          <a:effectLst/>
                        </a:rPr>
                        <a:t>Combination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</a:tr>
              <a:tr h="38527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SLT (2013/14)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169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158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44.68%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Interview only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</a:tr>
              <a:tr h="38527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Radiography (2013/14)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131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124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82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79.61%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Written Assessment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</a:tr>
              <a:tr h="38527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Dietetics (2013/14)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89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87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47.27%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Interview only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</a:tr>
              <a:tr h="38527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Podiatry (2013/14)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20.93%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Interview only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7" marR="9277" marT="9277" marB="0" anchor="b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6623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for your time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11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Laying the Foundations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5148064" y="1340768"/>
            <a:ext cx="3744416" cy="1547528"/>
          </a:xfrm>
          <a:effectLst>
            <a:softEdge rad="112500"/>
          </a:effectLst>
        </p:spPr>
      </p:pic>
      <p:sp>
        <p:nvSpPr>
          <p:cNvPr id="13316" name="Content Placeholder 5"/>
          <p:cNvSpPr>
            <a:spLocks noGrp="1"/>
          </p:cNvSpPr>
          <p:nvPr>
            <p:ph sz="half" idx="2"/>
          </p:nvPr>
        </p:nvSpPr>
        <p:spPr>
          <a:xfrm>
            <a:off x="539552" y="3212976"/>
            <a:ext cx="8352928" cy="2376264"/>
          </a:xfrm>
        </p:spPr>
        <p:txBody>
          <a:bodyPr/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Identification of service pressures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Endorsement of HR Directors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 through Professional Head of Service Meetings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Consultation with stakeholders including Trade Union representatives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2348880"/>
            <a:ext cx="7408862" cy="936104"/>
          </a:xfrm>
        </p:spPr>
        <p:txBody>
          <a:bodyPr/>
          <a:lstStyle/>
          <a:p>
            <a:pPr marL="0" indent="0">
              <a:buNone/>
            </a:pPr>
            <a:r>
              <a:rPr lang="en-GB" sz="3600" b="1" dirty="0"/>
              <a:t>The </a:t>
            </a:r>
            <a:r>
              <a:rPr lang="en-GB" sz="3600" b="1" dirty="0" smtClean="0"/>
              <a:t>Goal </a:t>
            </a:r>
            <a:r>
              <a:rPr lang="en-GB" b="1" dirty="0" smtClean="0"/>
              <a:t>-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have one Regional Waiting List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the Process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755576" y="3284984"/>
            <a:ext cx="7848872" cy="2697163"/>
          </a:xfrm>
        </p:spPr>
        <p:txBody>
          <a:bodyPr/>
          <a:lstStyle/>
          <a:p>
            <a:pPr marL="0" indent="0">
              <a:buNone/>
            </a:pPr>
            <a:r>
              <a:rPr lang="en-GB" sz="3200" b="1" dirty="0" smtClean="0"/>
              <a:t>The Process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Met with Professional Heads of Service to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discuss the Concept and the Selection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  <a:p>
            <a:pPr lvl="2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All are qualified</a:t>
            </a:r>
          </a:p>
          <a:p>
            <a:pPr lvl="2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Need a process to Rank Order</a:t>
            </a:r>
          </a:p>
          <a:p>
            <a:pPr lvl="2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Need a process to ensure suitable employees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507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b="1" dirty="0" smtClean="0"/>
              <a:t>Options for Selection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Interview Only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Occupational Based Written Assessment Only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Combination of Occupational Based Written Assessment and Interview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the Process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180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420888"/>
            <a:ext cx="8424936" cy="3451225"/>
          </a:xfrm>
        </p:spPr>
        <p:txBody>
          <a:bodyPr/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Developed the Documentation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Regional Advertisement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Applicant Information Pack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Preference Pro-forma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Waiting List Principles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Design and Development of the Assessment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the Process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47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Described in the Applicant Pack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Written Invite to Assessment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Partial Booking for interviews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creation of a Regional Waiting List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 During the Selection Process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06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276872"/>
            <a:ext cx="8208912" cy="3888432"/>
          </a:xfrm>
        </p:spPr>
        <p:txBody>
          <a:bodyPr/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Vacancy notified to host organisation</a:t>
            </a:r>
          </a:p>
          <a:p>
            <a:pPr marL="0" indent="0">
              <a:buNone/>
            </a:pP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Host organisation applies filters to waiting list to find highest ranked person whose preferences match the post available</a:t>
            </a:r>
          </a:p>
          <a:p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Offer made and pre-employment checks completed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Offer Process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268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916832"/>
            <a:ext cx="8568952" cy="3451225"/>
          </a:xfrm>
        </p:spPr>
        <p:txBody>
          <a:bodyPr/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Savings Achieved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 every 2 exercises we save enough to employ 1 x Band 5 AHP.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Efficiency for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ront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ine Services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Complaints – no more than previously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conducted confirms;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Interviews – 40% predictor of job performance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Occupational Based  Written Assessment – 60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% predictor of job performance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Occupational Based Written Assessment with Situational Judgement Questions - 80%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predictor of job performance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246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Future Approach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348880"/>
            <a:ext cx="864096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Regional Shared Service Centre is now operational and will be taking over responsibility for hosting future exercises.</a:t>
            </a:r>
          </a:p>
          <a:p>
            <a:endParaRPr lang="en-GB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Assessment process  to be used – as always this is entirely at the discretion of the professional Heads of Service</a:t>
            </a:r>
          </a:p>
          <a:p>
            <a:endParaRPr lang="en-GB" dirty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394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CHARTCOLORS" val="0"/>
  <p:tag name="MULTIRESPDIVISOR" val="1"/>
  <p:tag name="CORRECTPOINTVALUE" val="1"/>
  <p:tag name="ZEROBASED" val="False"/>
  <p:tag name="FIBDISPLAYRESULTS" val="True"/>
  <p:tag name="PRRESPONSE1" val="10"/>
  <p:tag name="PRRESPONSE5" val="6"/>
  <p:tag name="PRRESPONSE9" val="2"/>
  <p:tag name="ARTICULATE_PROJECT_OPEN" val="0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INCLUDENONRESPONDERS" val="False"/>
  <p:tag name="INCORRECTPOINTVALUE" val="0"/>
  <p:tag name="CHARTSCALE" val="True"/>
  <p:tag name="FIBDISPLAYKEYWORDS" val="True"/>
  <p:tag name="PRRESPONSE6" val="5"/>
  <p:tag name="SHOWFLASHWARNING" val="True"/>
  <p:tag name="EXPANDSHOWBAR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POLLINGCYCLE" val="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PARTLISTDEFAULT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LABELS" val="1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RESETCHARTS" val="True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PFULLVERSION" val="4.2.3.22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1761</TotalTime>
  <Words>469</Words>
  <Application>Microsoft Office PowerPoint</Application>
  <PresentationFormat>On-screen Show (4:3)</PresentationFormat>
  <Paragraphs>123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The Journey so far</vt:lpstr>
      <vt:lpstr>Laying the Foundations</vt:lpstr>
      <vt:lpstr>Building the Process</vt:lpstr>
      <vt:lpstr>Building the Process</vt:lpstr>
      <vt:lpstr>Building the Process</vt:lpstr>
      <vt:lpstr>Communication During the Selection Process</vt:lpstr>
      <vt:lpstr>The Offer Process</vt:lpstr>
      <vt:lpstr>Evaluation</vt:lpstr>
      <vt:lpstr>The Future Approach</vt:lpstr>
      <vt:lpstr>The Statistics</vt:lpstr>
      <vt:lpstr>Thank you for your time</vt:lpstr>
    </vt:vector>
  </TitlesOfParts>
  <Company>South Eastern H&amp;SC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Innovative recruitment solutions and working together great benefits all!</dc:title>
  <dc:creator>O'Neill, Elaine</dc:creator>
  <cp:lastModifiedBy>Julie Connolly</cp:lastModifiedBy>
  <cp:revision>129</cp:revision>
  <cp:lastPrinted>2013-05-08T15:05:54Z</cp:lastPrinted>
  <dcterms:created xsi:type="dcterms:W3CDTF">2013-04-30T12:54:30Z</dcterms:created>
  <dcterms:modified xsi:type="dcterms:W3CDTF">2015-06-02T14:59:58Z</dcterms:modified>
</cp:coreProperties>
</file>