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5844" autoAdjust="0"/>
  </p:normalViewPr>
  <p:slideViewPr>
    <p:cSldViewPr>
      <p:cViewPr>
        <p:scale>
          <a:sx n="57" d="100"/>
          <a:sy n="57" d="100"/>
        </p:scale>
        <p:origin x="-89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FDF38-CC31-4E9B-83FB-E4B57E746E01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1C08D-2597-40BB-8E09-605C887A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88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1C08D-2597-40BB-8E09-605C887AFE1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97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1C08D-2597-40BB-8E09-605C887AFE1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8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1C08D-2597-40BB-8E09-605C887AFE1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1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01ABE90-012C-4DE8-80D8-12A5F308B478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C77586-CA83-4418-BBA1-714A9578BD1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AHP Band 5 Regional Recruitment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Provider Perspective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Physiotherapy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983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675467"/>
            <a:ext cx="8712967" cy="34506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WHSCT Physiotherapy Staff Turnover;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02/09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01/12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(headcount)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3720"/>
              </p:ext>
            </p:extLst>
          </p:nvPr>
        </p:nvGraphicFramePr>
        <p:xfrm>
          <a:off x="467544" y="3645024"/>
          <a:ext cx="83529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WHSCT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 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 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 7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Temporary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28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3356992"/>
            <a:ext cx="7408333" cy="2553147"/>
          </a:xfrm>
        </p:spPr>
        <p:txBody>
          <a:bodyPr>
            <a:normAutofit/>
          </a:bodyPr>
          <a:lstStyle/>
          <a:p>
            <a:pPr algn="just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overall aim of the selection and appointment process should be to obtain, at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minimum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cost, the number and quality of employees required to satisfy the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human resource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needs of the Trust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WHSCT Selection &amp; Appointments Policy</a:t>
            </a:r>
          </a:p>
          <a:p>
            <a:pPr algn="just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Recruitment &amp; Selection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090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410445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Statement - HPAT Ulster – University Interview – Assessment Centre</a:t>
            </a:r>
          </a:p>
          <a:p>
            <a:pPr marL="0" indent="0" algn="just">
              <a:buNone/>
            </a:pP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Universities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are increasingly moving to select students on the basis of a wider set of objective criteria than academic results alone. The use of a purpose-designed admission test assists in the process by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evidence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of skills and abilities that are not directly measured by academic results, but which are also very important to the work and effectiveness of a student </a:t>
            </a:r>
            <a:r>
              <a:rPr lang="en-GB" sz="1900" u="sng" dirty="0">
                <a:latin typeface="Arial" panose="020B0604020202020204" pitchFamily="34" charset="0"/>
                <a:cs typeface="Arial" panose="020B0604020202020204" pitchFamily="34" charset="0"/>
              </a:rPr>
              <a:t>and later practitioner in the </a:t>
            </a:r>
            <a:r>
              <a:rPr lang="en-GB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health professions.</a:t>
            </a:r>
          </a:p>
          <a:p>
            <a:pPr marL="0" indent="0" algn="just">
              <a:buNone/>
            </a:pPr>
            <a:endParaRPr lang="en-GB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Broadening the selection criteria to include performance on a test of reasoning and communication ability provides a means of recognising and valuing qualities and skills that are not specifically demonstrated in academic results. </a:t>
            </a:r>
            <a:r>
              <a:rPr lang="en-GB" sz="1900" u="sng" dirty="0">
                <a:latin typeface="Arial" panose="020B0604020202020204" pitchFamily="34" charset="0"/>
                <a:cs typeface="Arial" panose="020B0604020202020204" pitchFamily="34" charset="0"/>
              </a:rPr>
              <a:t>Skills in communication and understanding of people, as well as teamwork and information handling, are seen as essential attributes of a successful health </a:t>
            </a:r>
            <a:r>
              <a:rPr lang="en-GB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practitioner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GB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(HPAT Ulster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Leaflet)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One Step in a Process?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090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569371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PT Regional B5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Recruitment</a:t>
            </a:r>
          </a:p>
          <a:p>
            <a:pPr marL="0" indent="0">
              <a:buNone/>
            </a:pP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Led and supported by HR-recruitment Management; Section 75 Equality Criteria – this process has been equality screened with no issues found.</a:t>
            </a:r>
          </a:p>
          <a:p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, marital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status, perceived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religious affiliation, political opinion, race, ethnic origin, disability, age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or sexual orientation</a:t>
            </a:r>
          </a:p>
          <a:p>
            <a:pPr marL="0" indent="0">
              <a:buNone/>
            </a:pPr>
            <a:endParaRPr lang="en-GB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such, the 5 Heads of Physiotherapy Service are confident that B5 Physiotherapists are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appointed on the basis of merit in relation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to the personnel specification developed for the post;</a:t>
            </a:r>
          </a:p>
          <a:p>
            <a:pPr marL="0" indent="0" algn="just">
              <a:buNone/>
            </a:pP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 Skills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in communication and understanding of people,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teamwork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handling and their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knowledge of core topics of B5 Rotational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Physiotherapy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practice.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Probationary Period</a:t>
            </a:r>
          </a:p>
          <a:p>
            <a:pPr marL="0" indent="0">
              <a:buNone/>
            </a:pP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6 months supervision, support, training and review </a:t>
            </a:r>
            <a:r>
              <a:rPr lang="en-GB" sz="1900" u="sng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 To date there have been no issues identified across the 5 Trusts with the standard of those offered posts in relation to this selection process.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71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2348880"/>
            <a:ext cx="8028880" cy="3777283"/>
          </a:xfrm>
        </p:spPr>
        <p:txBody>
          <a:bodyPr>
            <a:normAutofit/>
          </a:bodyPr>
          <a:lstStyle/>
          <a:p>
            <a:r>
              <a:rPr lang="en-GB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Ecomomies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Scale</a:t>
            </a:r>
          </a:p>
          <a:p>
            <a:pPr marL="0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NOTE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– 5 Apples V 1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Apple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Cost Implications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70601"/>
              </p:ext>
            </p:extLst>
          </p:nvPr>
        </p:nvGraphicFramePr>
        <p:xfrm>
          <a:off x="179512" y="3717032"/>
          <a:ext cx="8640960" cy="2232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04411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Belfast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Eastern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 #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Applicants interested in each Trust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151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052736"/>
            <a:ext cx="8640959" cy="5289451"/>
          </a:xfrm>
        </p:spPr>
        <p:txBody>
          <a:bodyPr>
            <a:normAutofit/>
          </a:bodyPr>
          <a:lstStyle/>
          <a:p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advert V 5 adverts 		£766		£~1500</a:t>
            </a:r>
          </a:p>
          <a:p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shortlisting V 5 shortlisting's	£0		£816 (17h x B7)</a:t>
            </a:r>
          </a:p>
          <a:p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 x 5 V BSO			£?		£?</a:t>
            </a:r>
          </a:p>
          <a:p>
            <a:endParaRPr lang="en-GB" sz="2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Panel costs pre-Regional</a:t>
            </a:r>
          </a:p>
          <a:p>
            <a:pPr marL="0" indent="0">
              <a:buNone/>
            </a:pPr>
            <a:endParaRPr lang="en-GB" sz="2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n-GB" sz="2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761562"/>
              </p:ext>
            </p:extLst>
          </p:nvPr>
        </p:nvGraphicFramePr>
        <p:xfrm>
          <a:off x="395536" y="3284984"/>
          <a:ext cx="835293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preferences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Interviews x 30m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Panel Hours</a:t>
                      </a: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X B7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£16/h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Belfast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3968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Eastern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902 h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£14432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254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785395"/>
          </a:xfrm>
        </p:spPr>
        <p:txBody>
          <a:bodyPr/>
          <a:lstStyle/>
          <a:p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 costs post-Regional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45165"/>
              </p:ext>
            </p:extLst>
          </p:nvPr>
        </p:nvGraphicFramePr>
        <p:xfrm>
          <a:off x="323528" y="2348880"/>
          <a:ext cx="8640961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440160"/>
                <a:gridCol w="1152128"/>
                <a:gridCol w="1368152"/>
                <a:gridCol w="1224136"/>
                <a:gridCol w="1069834"/>
                <a:gridCol w="1234423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candidates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Reps at Test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Centre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B7 Reps at Marking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Hours</a:t>
                      </a: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 days)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£16/h</a:t>
                      </a: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£22/h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 Mileage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Belfast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Eastern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h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1425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2136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4644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Pre-Regional – 0.4</a:t>
            </a:r>
          </a:p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Lesser number of questions.  All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developed by a panel of 3; 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Opportunity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for disclosure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questions by candidates across a range of days.</a:t>
            </a:r>
          </a:p>
          <a:p>
            <a:pPr marL="0" indent="0">
              <a:buNone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Post-Regional – 0.6</a:t>
            </a:r>
          </a:p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Each trust develops it’s allocated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sub-speciality set within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tight cohort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group of Team Leads and Clinical Specialists (B7’s and above) in that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sub-speciality; confidentiality is maintained.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are scrutinised regarding; target level and ambiguity.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Situational Judgement Test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– 0.8</a:t>
            </a:r>
          </a:p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room for quality assurance from a recognised external agency to enhance the validity of this process further;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Panel / Assessment Questions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636912"/>
            <a:ext cx="8640959" cy="34892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WHSCT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Physiotherapy Staff Turnover; 02/12 – 01/15 (headcount)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Workforce Planning Issues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29133"/>
              </p:ext>
            </p:extLst>
          </p:nvPr>
        </p:nvGraphicFramePr>
        <p:xfrm>
          <a:off x="395536" y="3573016"/>
          <a:ext cx="84249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WHSCT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Band 5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Band 6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Band 7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Permanent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Temporary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36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70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907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4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698</TotalTime>
  <Words>681</Words>
  <Application>Microsoft Office PowerPoint</Application>
  <PresentationFormat>On-screen Show (4:3)</PresentationFormat>
  <Paragraphs>190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AHP Band 5 Regional Recruitment</vt:lpstr>
      <vt:lpstr>Recruitment &amp; Selection</vt:lpstr>
      <vt:lpstr>One Step in a Process?</vt:lpstr>
      <vt:lpstr>PowerPoint Presentation</vt:lpstr>
      <vt:lpstr>Cost Implications</vt:lpstr>
      <vt:lpstr>PowerPoint Presentation</vt:lpstr>
      <vt:lpstr>PowerPoint Presentation</vt:lpstr>
      <vt:lpstr>Panel / Assessment Questions</vt:lpstr>
      <vt:lpstr>Workforce Planning Issues</vt:lpstr>
      <vt:lpstr>PowerPoint Presentation</vt:lpstr>
    </vt:vector>
  </TitlesOfParts>
  <Company>WHSCT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AHP Band 5 Regional Recruitment</dc:title>
  <dc:creator>Doherty Seamus  - Physio Dept</dc:creator>
  <cp:lastModifiedBy>Julie Connolly</cp:lastModifiedBy>
  <cp:revision>43</cp:revision>
  <dcterms:created xsi:type="dcterms:W3CDTF">2015-04-27T08:34:53Z</dcterms:created>
  <dcterms:modified xsi:type="dcterms:W3CDTF">2015-06-02T14:50:03Z</dcterms:modified>
</cp:coreProperties>
</file>