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5" r:id="rId5"/>
    <p:sldId id="270" r:id="rId6"/>
    <p:sldId id="295" r:id="rId7"/>
    <p:sldId id="281" r:id="rId8"/>
    <p:sldId id="292" r:id="rId9"/>
    <p:sldId id="287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4A04A-0A6A-458F-8728-225FEEEBBED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DEEC1-3409-4258-9BDD-9D880174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96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2398D-B481-41B2-ADB1-56FE6FD2B20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5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30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9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21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7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1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33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8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7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0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2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6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405A-4D13-4A6A-97BA-236EF612D16A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9C31-8E9B-46DC-BDB9-F6944B852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10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8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10" Type="http://schemas.openxmlformats.org/officeDocument/2006/relationships/image" Target="../media/image2.png"/><Relationship Id="rId4" Type="http://schemas.openxmlformats.org/officeDocument/2006/relationships/tags" Target="../tags/tag19.xml"/><Relationship Id="rId9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10" Type="http://schemas.openxmlformats.org/officeDocument/2006/relationships/image" Target="../media/image2.png"/><Relationship Id="rId4" Type="http://schemas.openxmlformats.org/officeDocument/2006/relationships/tags" Target="../tags/tag23.xml"/><Relationship Id="rId9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6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10" Type="http://schemas.openxmlformats.org/officeDocument/2006/relationships/image" Target="../media/image2.png"/><Relationship Id="rId4" Type="http://schemas.openxmlformats.org/officeDocument/2006/relationships/tags" Target="../tags/tag27.xml"/><Relationship Id="rId9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0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2.xml"/><Relationship Id="rId10" Type="http://schemas.openxmlformats.org/officeDocument/2006/relationships/image" Target="../media/image2.png"/><Relationship Id="rId4" Type="http://schemas.openxmlformats.org/officeDocument/2006/relationships/tags" Target="../tags/tag31.xml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752528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sz="4800" b="1" dirty="0" smtClean="0"/>
              <a:t>Professional Engagement Session</a:t>
            </a:r>
            <a:br>
              <a:rPr lang="en-GB" sz="4800" b="1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Regional Band 5 Recruitment</a:t>
            </a:r>
            <a:endParaRPr lang="en-GB" sz="48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4000" b="1" dirty="0" smtClean="0">
              <a:solidFill>
                <a:schemeClr val="tx1"/>
              </a:solidFill>
            </a:endParaRPr>
          </a:p>
          <a:p>
            <a:r>
              <a:rPr lang="en-GB" sz="4000" b="1" dirty="0" smtClean="0">
                <a:solidFill>
                  <a:schemeClr val="tx1"/>
                </a:solidFill>
              </a:rPr>
              <a:t>1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4000" b="1" dirty="0" smtClean="0">
                <a:solidFill>
                  <a:schemeClr val="tx1"/>
                </a:solidFill>
              </a:rPr>
              <a:t> May 2015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848872" cy="254888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b="1" dirty="0" smtClean="0"/>
          </a:p>
          <a:p>
            <a:pPr marL="0" indent="0" algn="ctr">
              <a:buNone/>
            </a:pPr>
            <a:r>
              <a:rPr lang="en-GB" sz="4000" b="1" smtClean="0"/>
              <a:t>Thank-you </a:t>
            </a:r>
            <a:r>
              <a:rPr lang="en-GB" sz="4000" b="1" dirty="0" smtClean="0"/>
              <a:t>for you Contribution</a:t>
            </a:r>
            <a:r>
              <a:rPr lang="en-GB" sz="4000" b="1" dirty="0"/>
              <a:t/>
            </a:r>
            <a:br>
              <a:rPr lang="en-GB" sz="4000" b="1" dirty="0"/>
            </a:br>
            <a:endParaRPr lang="en-GB" sz="4000" b="1" dirty="0"/>
          </a:p>
        </p:txBody>
      </p:sp>
      <p:pic>
        <p:nvPicPr>
          <p:cNvPr id="16386" name="Picture 2" descr="C:\Users\gteag001\AppData\Local\Microsoft\Windows\Temporary Internet Files\Content.IE5\MQSEZI1F\bargraph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83116"/>
            <a:ext cx="3528392" cy="271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56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323334"/>
            <a:ext cx="80076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Do you agree that it is snowing outside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en-GB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75292466"/>
              </p:ext>
            </p:extLst>
          </p:nvPr>
        </p:nvGraphicFramePr>
        <p:xfrm>
          <a:off x="4427984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27984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99592" y="1628800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91829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20204" y="571614"/>
            <a:ext cx="8630096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Do you agree that 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Interview only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is a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reliable method to use for AHP recruitment</a:t>
            </a:r>
            <a:r>
              <a:rPr lang="en-GB" sz="3600" b="1" dirty="0" smtClean="0">
                <a:solidFill>
                  <a:schemeClr val="accent4"/>
                </a:solidFill>
              </a:rPr>
              <a:t>?</a:t>
            </a:r>
            <a:endParaRPr lang="en-GB" sz="3600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46171876"/>
              </p:ext>
            </p:extLst>
          </p:nvPr>
        </p:nvGraphicFramePr>
        <p:xfrm>
          <a:off x="4427984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27984" y="1714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11560" y="1772816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6678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31399" y="601797"/>
            <a:ext cx="8542784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Do you agree that 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Occupational </a:t>
            </a:r>
            <a:b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Assessment </a:t>
            </a:r>
            <a:r>
              <a:rPr lang="en-GB" sz="3600" b="1" u="sng" dirty="0">
                <a:solidFill>
                  <a:schemeClr val="accent4">
                    <a:lumMod val="75000"/>
                  </a:schemeClr>
                </a:solidFill>
              </a:rPr>
              <a:t>only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is a 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reliable method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use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AHP recruitment</a:t>
            </a:r>
            <a:r>
              <a:rPr lang="en-GB" sz="3600" b="1" dirty="0">
                <a:solidFill>
                  <a:schemeClr val="accent4"/>
                </a:solidFill>
              </a:rPr>
              <a:t>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1612469"/>
              </p:ext>
            </p:extLst>
          </p:nvPr>
        </p:nvGraphicFramePr>
        <p:xfrm>
          <a:off x="4178300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8300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27584" y="2132856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7093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42180" y="601797"/>
            <a:ext cx="887978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Do you agree that </a:t>
            </a:r>
            <a:r>
              <a:rPr lang="en-GB" sz="4000" b="1" u="sng" dirty="0" smtClean="0">
                <a:solidFill>
                  <a:schemeClr val="accent4">
                    <a:lumMod val="75000"/>
                  </a:schemeClr>
                </a:solidFill>
              </a:rPr>
              <a:t>a combination of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occupational assessments 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and 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interviews </a:t>
            </a:r>
            <a:b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are reliable recruitment methods for AHPs?</a:t>
            </a:r>
            <a:r>
              <a:rPr lang="en-GB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600" dirty="0">
                <a:solidFill>
                  <a:schemeClr val="accent4">
                    <a:lumMod val="75000"/>
                  </a:schemeClr>
                </a:solidFill>
              </a:rPr>
            </a:br>
            <a:endParaRPr lang="en-GB" sz="3600" dirty="0">
              <a:solidFill>
                <a:schemeClr val="accent4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9039791"/>
              </p:ext>
            </p:extLst>
          </p:nvPr>
        </p:nvGraphicFramePr>
        <p:xfrm>
          <a:off x="4165600" y="173786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5600" y="1737867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27584" y="2348880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40495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252536" y="665297"/>
            <a:ext cx="8820472" cy="1387043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o you agree that the information provided to applicants prior to the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recruitment process </a:t>
            </a:r>
            <a:b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is comprehensive, clear and transparent?</a:t>
            </a: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sz="3200" dirty="0">
                <a:solidFill>
                  <a:schemeClr val="accent4">
                    <a:lumMod val="50000"/>
                  </a:schemeClr>
                </a:solidFill>
              </a:rPr>
            </a:br>
            <a:endParaRPr lang="en-GB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97488318"/>
              </p:ext>
            </p:extLst>
          </p:nvPr>
        </p:nvGraphicFramePr>
        <p:xfrm>
          <a:off x="4283968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83968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2348880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54621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252536" y="601797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o you agree that the management of </a:t>
            </a:r>
            <a:b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the recruitment waiting lists</a:t>
            </a:r>
            <a:b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is 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clear and transparent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sz="3600" dirty="0">
                <a:solidFill>
                  <a:schemeClr val="accent4">
                    <a:lumMod val="50000"/>
                  </a:schemeClr>
                </a:solidFill>
              </a:rPr>
            </a:br>
            <a:endParaRPr lang="en-GB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6505225"/>
              </p:ext>
            </p:extLst>
          </p:nvPr>
        </p:nvGraphicFramePr>
        <p:xfrm>
          <a:off x="4283968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83968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1916832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3860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591371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Do you agree that the current 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ecruitment assessment methods used for AHPs are fit </a:t>
            </a:r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for purpose?</a:t>
            </a:r>
            <a:r>
              <a:rPr lang="en-GB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600" dirty="0">
                <a:solidFill>
                  <a:schemeClr val="accent4">
                    <a:lumMod val="75000"/>
                  </a:schemeClr>
                </a:solidFill>
              </a:rPr>
            </a:br>
            <a:endParaRPr lang="en-GB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37147260"/>
              </p:ext>
            </p:extLst>
          </p:nvPr>
        </p:nvGraphicFramePr>
        <p:xfrm>
          <a:off x="4178300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8300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5536" y="1916832"/>
            <a:ext cx="4114800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Neutral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3200" dirty="0" smtClean="0"/>
              <a:t>Strongly Disagree</a:t>
            </a:r>
            <a:endParaRPr lang="en-GB" sz="3200" dirty="0"/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338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80528" y="584677"/>
            <a:ext cx="8737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Who do you think is responsible for deciding </a:t>
            </a:r>
            <a:b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the assessment process used for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Regional </a:t>
            </a:r>
            <a:b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AHP </a:t>
            </a: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Recruitment</a:t>
            </a:r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r>
              <a:rPr lang="en-GB" sz="3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600" dirty="0">
                <a:solidFill>
                  <a:schemeClr val="accent4">
                    <a:lumMod val="75000"/>
                  </a:schemeClr>
                </a:solidFill>
              </a:rPr>
            </a:br>
            <a:endParaRPr lang="en-GB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21503094"/>
              </p:ext>
            </p:extLst>
          </p:nvPr>
        </p:nvGraphicFramePr>
        <p:xfrm>
          <a:off x="4427984" y="1556792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27984" y="1556792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23528" y="1772816"/>
            <a:ext cx="4464496" cy="4038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2800" dirty="0" smtClean="0"/>
              <a:t>DHSSPS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2800" dirty="0" smtClean="0"/>
              <a:t>Public Health Agency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2800" dirty="0" smtClean="0"/>
              <a:t>Professional AHP Heads of Services</a:t>
            </a:r>
          </a:p>
          <a:p>
            <a:pPr marL="514350" indent="-514350">
              <a:spcAft>
                <a:spcPts val="0"/>
              </a:spcAft>
              <a:buFont typeface="Wingdings" pitchFamily="84" charset="2"/>
              <a:buAutoNum type="arabicPeriod"/>
            </a:pPr>
            <a:r>
              <a:rPr lang="en-GB" sz="2800" dirty="0" smtClean="0"/>
              <a:t>Human Resources/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R&amp;S Shared Services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Centre</a:t>
            </a:r>
            <a:endParaRPr lang="en-GB" sz="2800" dirty="0"/>
          </a:p>
          <a:p>
            <a:pPr marL="514350" indent="-514350">
              <a:spcAft>
                <a:spcPts val="0"/>
              </a:spcAft>
              <a:buAutoNum type="arabicPeriod" startAt="5"/>
            </a:pPr>
            <a:r>
              <a:rPr lang="en-GB" sz="2800" dirty="0" smtClean="0"/>
              <a:t>Health and Social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Care Board</a:t>
            </a:r>
          </a:p>
        </p:txBody>
      </p:sp>
      <p:grpSp>
        <p:nvGrpSpPr>
          <p:cNvPr id="10" name="CountdownNew"/>
          <p:cNvGrpSpPr/>
          <p:nvPr>
            <p:custDataLst>
              <p:tags r:id="rId5"/>
            </p:custDataLst>
          </p:nvPr>
        </p:nvGrpSpPr>
        <p:grpSpPr>
          <a:xfrm>
            <a:off x="8293100" y="30297"/>
            <a:ext cx="889000" cy="1143000"/>
            <a:chOff x="8318500" y="6032500"/>
            <a:chExt cx="889000" cy="1143000"/>
          </a:xfrm>
        </p:grpSpPr>
        <p:pic>
          <p:nvPicPr>
            <p:cNvPr id="9" name="CDShape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889000" cy="1143000"/>
            </a:xfrm>
            <a:prstGeom prst="rect">
              <a:avLst/>
            </a:prstGeom>
          </p:spPr>
        </p:pic>
        <p:sp>
          <p:nvSpPr>
            <p:cNvPr id="8" name="CDText"/>
            <p:cNvSpPr txBox="1"/>
            <p:nvPr/>
          </p:nvSpPr>
          <p:spPr>
            <a:xfrm>
              <a:off x="83566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GB" sz="2400" b="1" smtClean="0">
                  <a:solidFill>
                    <a:srgbClr val="000000"/>
                  </a:solidFill>
                  <a:latin typeface="Tahoma"/>
                </a:rPr>
                <a:t>5</a:t>
              </a:r>
              <a:endParaRPr lang="en-GB" sz="2400" b="1" dirty="0">
                <a:solidFill>
                  <a:srgbClr val="000000"/>
                </a:solidFill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28770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Strongly Agree&#10;Agree&#10;Neutral&#10;Disagree&#10;Strongly Disagree"/>
  <p:tag name="OLDNUMANSWERS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66E1CFDCFC34687A1A0DBB825B5E079"/>
  <p:tag name="SLIDEID" val="866E1CFDCFC34687A1A0DBB825B5E07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Strongly Agree|smicln|Agree|smicln|Neutral|smicln|Disagree|smicln|Strongly Disagree"/>
  <p:tag name="DELIMITERS" val="3.1"/>
  <p:tag name="VALUEFORMAT" val="0%"/>
  <p:tag name="QUESTIONALIAS" val="Do you agree that it is cold outside?"/>
  <p:tag name="COUNTDOWNSECONDS" val="5"/>
  <p:tag name="VALUES" val="No Value|smicln|No Value|smicln|No Value|smicln|No Value|smicln|No Value"/>
  <p:tag name="COUNTDOWNHEIGHT" val="90"/>
  <p:tag name="COUNTDOWNWIDTH" val="70"/>
  <p:tag name="TOTALRESPONSES" val="1"/>
  <p:tag name="RESPONSECOUNT" val="1"/>
  <p:tag name="SLICED" val="False"/>
  <p:tag name="RESPONSES" val="2;"/>
  <p:tag name="CHARTSTRINGSTD" val="0 1 0 0 0"/>
  <p:tag name="CHARTSTRINGREV" val="0 0 0 1 0"/>
  <p:tag name="CHARTSTRINGSTDPER" val="0 1 0 0 0"/>
  <p:tag name="CHARTSTRINGREVPER" val="0 0 0 1 0"/>
  <p:tag name="RESTORECOUNTDOWNTIMER" val="False"/>
  <p:tag name="RESPONSESGATHER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175</Words>
  <Application>Microsoft Office PowerPoint</Application>
  <PresentationFormat>On-screen Show (4:3)</PresentationFormat>
  <Paragraphs>73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Chart</vt:lpstr>
      <vt:lpstr>Professional Engagement Session  Regional Band 5 Recruitment</vt:lpstr>
      <vt:lpstr>Do you agree that it is snowing outside?</vt:lpstr>
      <vt:lpstr>Do you agree that Interview only is a reliable method to use for AHP recruitment?</vt:lpstr>
      <vt:lpstr>Do you agree that Occupational  Assessment only is a reliable method to  use for AHP recruitment?</vt:lpstr>
      <vt:lpstr>Do you agree that a combination of  occupational assessments and interviews  are reliable recruitment methods for AHPs? </vt:lpstr>
      <vt:lpstr>Do you agree that the information provided to applicants prior to the recruitment process  is comprehensive, clear and transparent? </vt:lpstr>
      <vt:lpstr>Do you agree that the management of  the recruitment waiting lists is clear and transparent? </vt:lpstr>
      <vt:lpstr>Do you agree that the current recruitment assessment methods used for AHPs are fit for purpose? </vt:lpstr>
      <vt:lpstr>Who do you think is responsible for deciding  the assessment process used for the Regional  AHP Recruitment? </vt:lpstr>
      <vt:lpstr>PowerPoint Presentation</vt:lpstr>
    </vt:vector>
  </TitlesOfParts>
  <Company>Southern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Session Regional Band 5 Recruitment</dc:title>
  <dc:creator>Harney, Carmel</dc:creator>
  <cp:lastModifiedBy>Julie Connolly</cp:lastModifiedBy>
  <cp:revision>18</cp:revision>
  <dcterms:created xsi:type="dcterms:W3CDTF">2015-04-15T20:24:32Z</dcterms:created>
  <dcterms:modified xsi:type="dcterms:W3CDTF">2015-06-02T14:51:44Z</dcterms:modified>
</cp:coreProperties>
</file>