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20"/>
  </p:notesMasterIdLst>
  <p:handoutMasterIdLst>
    <p:handoutMasterId r:id="rId21"/>
  </p:handoutMasterIdLst>
  <p:sldIdLst>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type="screen16x9"/>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62" y="-106"/>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6/2/2015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6/2/2015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chemeClr val="tx1"/>
                </a:solidFill>
              </a:defRPr>
            </a:lvl1pPr>
          </a:lstStyle>
          <a:p>
            <a:pPr lvl="0"/>
            <a:r>
              <a:rPr lang="en-US" dirty="0" smtClean="0"/>
              <a:t>Add the title of your presentation here</a:t>
            </a:r>
            <a:endParaRPr lang="en-US" dirty="0"/>
          </a:p>
        </p:txBody>
      </p:sp>
      <p:grpSp>
        <p:nvGrpSpPr>
          <p:cNvPr id="10" name="Group 9"/>
          <p:cNvGrpSpPr/>
          <p:nvPr userDrawn="1"/>
        </p:nvGrpSpPr>
        <p:grpSpPr>
          <a:xfrm>
            <a:off x="3389891" y="4862023"/>
            <a:ext cx="1874480" cy="238727"/>
            <a:chOff x="3519449" y="4886156"/>
            <a:chExt cx="1874480" cy="238727"/>
          </a:xfrm>
        </p:grpSpPr>
        <p:sp>
          <p:nvSpPr>
            <p:cNvPr id="11" name="Subtitle 1"/>
            <p:cNvSpPr txBox="1">
              <a:spLocks/>
            </p:cNvSpPr>
            <p:nvPr userDrawn="1"/>
          </p:nvSpPr>
          <p:spPr>
            <a:xfrm>
              <a:off x="3519449" y="4886156"/>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pic>
          <p:nvPicPr>
            <p:cNvPr id="12" name="Picture 11" descr="sm_logo_reversed1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84796" y="4895292"/>
              <a:ext cx="1109133" cy="229591"/>
            </a:xfrm>
            <a:prstGeom prst="rect">
              <a:avLst/>
            </a:prstGeom>
          </p:spPr>
        </p:pic>
      </p:grpSp>
      <p:sp>
        <p:nvSpPr>
          <p:cNvPr id="3" name="Text Placeholder 2"/>
          <p:cNvSpPr>
            <a:spLocks noGrp="1"/>
          </p:cNvSpPr>
          <p:nvPr>
            <p:ph type="body" sz="quarter" idx="12"/>
          </p:nvPr>
        </p:nvSpPr>
        <p:spPr>
          <a:xfrm>
            <a:off x="257175" y="3732517"/>
            <a:ext cx="3897313" cy="374650"/>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4675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04788" y="3880918"/>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469270"/>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166774"/>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04788" y="4274702"/>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June 2, 2015</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65824561"/>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57175" y="785949"/>
            <a:ext cx="8567848" cy="1234730"/>
          </a:xfrm>
        </p:spPr>
        <p:txBody>
          <a:bodyPr>
            <a:normAutofit fontScale="70000" lnSpcReduction="20000"/>
          </a:bodyPr>
          <a:lstStyle/>
          <a:p>
            <a:pPr algn="ctr"/>
            <a:r>
              <a:rPr dirty="0">
                <a:solidFill>
                  <a:srgbClr val="0070C0"/>
                </a:solidFill>
              </a:rPr>
              <a:t>Regional AHP Band 5 Recruitment Applicant Survey </a:t>
            </a:r>
            <a:endParaRPr lang="en-GB" dirty="0" smtClean="0">
              <a:solidFill>
                <a:srgbClr val="0070C0"/>
              </a:solidFill>
            </a:endParaRPr>
          </a:p>
          <a:p>
            <a:pPr algn="ctr"/>
            <a:endParaRPr lang="en-GB" sz="2300" dirty="0" smtClean="0">
              <a:solidFill>
                <a:srgbClr val="0070C0"/>
              </a:solidFill>
            </a:endParaRPr>
          </a:p>
          <a:p>
            <a:pPr algn="ctr"/>
            <a:r>
              <a:rPr sz="2300" dirty="0" smtClean="0">
                <a:solidFill>
                  <a:srgbClr val="0070C0"/>
                </a:solidFill>
              </a:rPr>
              <a:t>April </a:t>
            </a:r>
            <a:r>
              <a:rPr sz="2300" dirty="0">
                <a:solidFill>
                  <a:srgbClr val="0070C0"/>
                </a:solidFill>
              </a:rPr>
              <a:t>2015</a:t>
            </a:r>
          </a:p>
        </p:txBody>
      </p:sp>
      <p:sp>
        <p:nvSpPr>
          <p:cNvPr id="5" name="Title 2"/>
          <p:cNvSpPr txBox="1">
            <a:spLocks/>
          </p:cNvSpPr>
          <p:nvPr/>
        </p:nvSpPr>
        <p:spPr>
          <a:xfrm>
            <a:off x="672621" y="4064154"/>
            <a:ext cx="8229600" cy="857250"/>
          </a:xfrm>
          <a:prstGeom prst="rect">
            <a:avLst/>
          </a:prstGeom>
        </p:spPr>
        <p:txBody>
          <a:bodyPr vert="horz" lIns="0" tIns="45720" rIns="91440" bIns="45720" rtlCol="0" anchor="ctr">
            <a:normAutofit/>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kumimoji="0" lang="en-GB" sz="1600" b="1" i="0" u="none" strike="noStrike" kern="1200" cap="none" spc="0" normalizeH="0" baseline="0" noProof="0" dirty="0" smtClean="0">
                <a:ln>
                  <a:noFill/>
                </a:ln>
                <a:solidFill>
                  <a:srgbClr val="0070C0"/>
                </a:solidFill>
                <a:effectLst/>
                <a:uLnTx/>
                <a:uFillTx/>
                <a:latin typeface="Arial"/>
                <a:cs typeface="Arial"/>
              </a:rPr>
              <a:t>493 Responses</a:t>
            </a:r>
            <a:endParaRPr kumimoji="0" lang="en-GB" sz="1600" b="1" i="0" u="none" strike="noStrike" kern="1200" cap="none" spc="0" normalizeH="0" baseline="0" noProof="0" dirty="0">
              <a:ln>
                <a:noFill/>
              </a:ln>
              <a:solidFill>
                <a:srgbClr val="0070C0"/>
              </a:solidFill>
              <a:effectLst/>
              <a:uLnTx/>
              <a:uFillTx/>
              <a:latin typeface="Arial"/>
              <a:cs typeface="Aria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a:solidFill>
                  <a:srgbClr val="0070C0"/>
                </a:solidFill>
              </a:rPr>
              <a:t>Q10: There was sufficient notice for the Selection Process?</a:t>
            </a:r>
          </a:p>
        </p:txBody>
      </p:sp>
      <p:sp>
        <p:nvSpPr>
          <p:cNvPr id="3" name="Content Placeholder 2"/>
          <p:cNvSpPr>
            <a:spLocks noGrp="1"/>
          </p:cNvSpPr>
          <p:nvPr>
            <p:ph idx="1"/>
          </p:nvPr>
        </p:nvSpPr>
        <p:spPr/>
        <p:txBody>
          <a:bodyPr/>
          <a:lstStyle/>
          <a:p>
            <a:r>
              <a:t>Answered: 486    Skipped: 7</a:t>
            </a:r>
          </a:p>
        </p:txBody>
      </p:sp>
      <p:pic>
        <p:nvPicPr>
          <p:cNvPr id="4" name="Picture 3" descr="chart7885478490.png"/>
          <p:cNvPicPr>
            <a:picLocks noChangeAspect="1"/>
          </p:cNvPicPr>
          <p:nvPr/>
        </p:nvPicPr>
        <p:blipFill>
          <a:blip r:embed="rId3"/>
          <a:stretch>
            <a:fillRect/>
          </a:stretch>
        </p:blipFill>
        <p:spPr>
          <a:xfrm>
            <a:off x="2560813" y="985793"/>
            <a:ext cx="6211046" cy="3416086"/>
          </a:xfrm>
          <a:prstGeom prst="rect">
            <a:avLst/>
          </a:prstGeom>
        </p:spPr>
      </p:pic>
      <p:sp>
        <p:nvSpPr>
          <p:cNvPr id="5" name="TextBox 4"/>
          <p:cNvSpPr txBox="1"/>
          <p:nvPr/>
        </p:nvSpPr>
        <p:spPr>
          <a:xfrm>
            <a:off x="115136" y="1201479"/>
            <a:ext cx="2957673" cy="3416320"/>
          </a:xfrm>
          <a:prstGeom prst="rect">
            <a:avLst/>
          </a:prstGeom>
          <a:noFill/>
        </p:spPr>
        <p:txBody>
          <a:bodyPr wrap="square" rtlCol="0">
            <a:spAutoFit/>
          </a:bodyPr>
          <a:lstStyle/>
          <a:p>
            <a:r>
              <a:rPr lang="en-GB" b="1" dirty="0"/>
              <a:t>Comments Summary of Themes</a:t>
            </a:r>
          </a:p>
          <a:p>
            <a:endParaRPr lang="en-GB" dirty="0" smtClean="0"/>
          </a:p>
          <a:p>
            <a:pPr marL="285750" indent="-285750">
              <a:buFont typeface="Arial" panose="020B0604020202020204" pitchFamily="34" charset="0"/>
              <a:buChar char="•"/>
            </a:pPr>
            <a:r>
              <a:rPr lang="en-GB" dirty="0" smtClean="0"/>
              <a:t>If living away need more time for flights </a:t>
            </a:r>
            <a:r>
              <a:rPr lang="en-GB" dirty="0" err="1" smtClean="0"/>
              <a:t>etc</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Exam needs preparation – need more time to prepare.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Only found out date by word of mouth</a:t>
            </a:r>
            <a:endParaRPr lang="en-GB"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a:solidFill>
                  <a:srgbClr val="0070C0"/>
                </a:solidFill>
              </a:rPr>
              <a:t>Q11: Please confirm the format of the Selection Process you undertook?</a:t>
            </a:r>
          </a:p>
        </p:txBody>
      </p:sp>
      <p:sp>
        <p:nvSpPr>
          <p:cNvPr id="3" name="Content Placeholder 2"/>
          <p:cNvSpPr>
            <a:spLocks noGrp="1"/>
          </p:cNvSpPr>
          <p:nvPr>
            <p:ph idx="1"/>
          </p:nvPr>
        </p:nvSpPr>
        <p:spPr/>
        <p:txBody>
          <a:bodyPr/>
          <a:lstStyle/>
          <a:p>
            <a:r>
              <a:t>Answered: 484    Skipped: 9</a:t>
            </a:r>
          </a:p>
        </p:txBody>
      </p:sp>
      <p:pic>
        <p:nvPicPr>
          <p:cNvPr id="4" name="Picture 3" descr="chart7885478500.png"/>
          <p:cNvPicPr>
            <a:picLocks noChangeAspect="1"/>
          </p:cNvPicPr>
          <p:nvPr/>
        </p:nvPicPr>
        <p:blipFill>
          <a:blip r:embed="rId3"/>
          <a:stretch>
            <a:fillRect/>
          </a:stretch>
        </p:blipFill>
        <p:spPr>
          <a:xfrm>
            <a:off x="1049657" y="1498491"/>
            <a:ext cx="7541449" cy="2977816"/>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629090"/>
            <a:ext cx="8805580" cy="391272"/>
          </a:xfrm>
        </p:spPr>
        <p:txBody>
          <a:bodyPr>
            <a:normAutofit fontScale="90000"/>
          </a:bodyPr>
          <a:lstStyle/>
          <a:p>
            <a:r>
              <a:rPr>
                <a:solidFill>
                  <a:srgbClr val="0070C0"/>
                </a:solidFill>
              </a:rPr>
              <a:t>Q12: The Selection process activity you undertook allowed you to demonstrate your skills, knowledge and experience for the regional waiting list you applied for?</a:t>
            </a:r>
          </a:p>
        </p:txBody>
      </p:sp>
      <p:sp>
        <p:nvSpPr>
          <p:cNvPr id="3" name="Content Placeholder 2"/>
          <p:cNvSpPr>
            <a:spLocks noGrp="1"/>
          </p:cNvSpPr>
          <p:nvPr>
            <p:ph idx="1"/>
          </p:nvPr>
        </p:nvSpPr>
        <p:spPr>
          <a:xfrm>
            <a:off x="115136" y="970581"/>
            <a:ext cx="5332506" cy="249144"/>
          </a:xfrm>
        </p:spPr>
        <p:txBody>
          <a:bodyPr/>
          <a:lstStyle/>
          <a:p>
            <a:r>
              <a:rPr dirty="0"/>
              <a:t>Answered: 487    Skipped: 6</a:t>
            </a:r>
          </a:p>
        </p:txBody>
      </p:sp>
      <p:pic>
        <p:nvPicPr>
          <p:cNvPr id="4" name="Picture 3" descr="chart7885478590.png"/>
          <p:cNvPicPr>
            <a:picLocks noChangeAspect="1"/>
          </p:cNvPicPr>
          <p:nvPr/>
        </p:nvPicPr>
        <p:blipFill>
          <a:blip r:embed="rId3"/>
          <a:stretch>
            <a:fillRect/>
          </a:stretch>
        </p:blipFill>
        <p:spPr>
          <a:xfrm>
            <a:off x="2486206" y="1095153"/>
            <a:ext cx="6168695" cy="3551275"/>
          </a:xfrm>
          <a:prstGeom prst="rect">
            <a:avLst/>
          </a:prstGeom>
        </p:spPr>
      </p:pic>
      <p:sp>
        <p:nvSpPr>
          <p:cNvPr id="5" name="Rectangle 4"/>
          <p:cNvSpPr/>
          <p:nvPr/>
        </p:nvSpPr>
        <p:spPr>
          <a:xfrm>
            <a:off x="115136" y="1261804"/>
            <a:ext cx="2741692" cy="3524042"/>
          </a:xfrm>
          <a:prstGeom prst="rect">
            <a:avLst/>
          </a:prstGeom>
        </p:spPr>
        <p:txBody>
          <a:bodyPr wrap="square">
            <a:spAutoFit/>
          </a:bodyPr>
          <a:lstStyle/>
          <a:p>
            <a:r>
              <a:rPr lang="en-GB" b="1" dirty="0"/>
              <a:t>Comments Summary of </a:t>
            </a:r>
            <a:r>
              <a:rPr lang="en-GB" b="1" dirty="0" smtClean="0"/>
              <a:t>Themes;</a:t>
            </a:r>
          </a:p>
          <a:p>
            <a:pPr marL="285750" indent="-285750">
              <a:buFont typeface="Arial" panose="020B0604020202020204" pitchFamily="34" charset="0"/>
              <a:buChar char="•"/>
            </a:pPr>
            <a:r>
              <a:rPr lang="en-GB" sz="1700" dirty="0" smtClean="0"/>
              <a:t>Could not elaborate</a:t>
            </a:r>
          </a:p>
          <a:p>
            <a:pPr marL="285750" indent="-285750">
              <a:buFont typeface="Arial" panose="020B0604020202020204" pitchFamily="34" charset="0"/>
              <a:buChar char="•"/>
            </a:pPr>
            <a:r>
              <a:rPr lang="en-GB" sz="1700" dirty="0" smtClean="0"/>
              <a:t>Asked about areas no knowledge of</a:t>
            </a:r>
          </a:p>
          <a:p>
            <a:pPr marL="285750" indent="-285750">
              <a:buFont typeface="Arial" panose="020B0604020202020204" pitchFamily="34" charset="0"/>
              <a:buChar char="•"/>
            </a:pPr>
            <a:r>
              <a:rPr lang="en-GB" sz="1700" dirty="0" smtClean="0"/>
              <a:t>Didn’t take account of experience</a:t>
            </a:r>
          </a:p>
          <a:p>
            <a:pPr marL="285750" indent="-285750">
              <a:buFont typeface="Arial" panose="020B0604020202020204" pitchFamily="34" charset="0"/>
              <a:buChar char="•"/>
            </a:pPr>
            <a:r>
              <a:rPr lang="en-GB" sz="1700" dirty="0" smtClean="0"/>
              <a:t>Didn’t allow ‘showcase’ of interpersonal skills</a:t>
            </a:r>
          </a:p>
          <a:p>
            <a:pPr marL="285750" indent="-285750">
              <a:buFont typeface="Arial" panose="020B0604020202020204" pitchFamily="34" charset="0"/>
              <a:buChar char="•"/>
            </a:pPr>
            <a:r>
              <a:rPr lang="en-GB" sz="1700" dirty="0" smtClean="0"/>
              <a:t>Didn’t take account of clinical reasoning</a:t>
            </a:r>
          </a:p>
          <a:p>
            <a:pPr marL="285750" indent="-285750">
              <a:buFont typeface="Arial" panose="020B0604020202020204" pitchFamily="34" charset="0"/>
              <a:buChar char="•"/>
            </a:pPr>
            <a:r>
              <a:rPr lang="en-GB" sz="1700" dirty="0" smtClean="0"/>
              <a:t>Questions could have had more than one answer</a:t>
            </a:r>
            <a:endParaRPr lang="en-GB" sz="1700"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smtClean="0">
                <a:solidFill>
                  <a:srgbClr val="0070C0"/>
                </a:solidFill>
              </a:rPr>
              <a:t>Q13</a:t>
            </a:r>
            <a:r>
              <a:rPr lang="en-GB" dirty="0" smtClean="0">
                <a:solidFill>
                  <a:srgbClr val="0070C0"/>
                </a:solidFill>
              </a:rPr>
              <a:t> / 14</a:t>
            </a:r>
            <a:r>
              <a:rPr dirty="0" smtClean="0">
                <a:solidFill>
                  <a:srgbClr val="0070C0"/>
                </a:solidFill>
              </a:rPr>
              <a:t>: </a:t>
            </a:r>
            <a:r>
              <a:rPr dirty="0">
                <a:solidFill>
                  <a:srgbClr val="0070C0"/>
                </a:solidFill>
              </a:rPr>
              <a:t>Please indicate what Selection format you think should be used to assess candidates?</a:t>
            </a:r>
          </a:p>
        </p:txBody>
      </p:sp>
      <p:sp>
        <p:nvSpPr>
          <p:cNvPr id="3" name="Content Placeholder 2"/>
          <p:cNvSpPr>
            <a:spLocks noGrp="1"/>
          </p:cNvSpPr>
          <p:nvPr>
            <p:ph idx="1"/>
          </p:nvPr>
        </p:nvSpPr>
        <p:spPr/>
        <p:txBody>
          <a:bodyPr/>
          <a:lstStyle/>
          <a:p>
            <a:r>
              <a:t>Answered: 490    Skipped: 3</a:t>
            </a:r>
          </a:p>
        </p:txBody>
      </p:sp>
      <p:pic>
        <p:nvPicPr>
          <p:cNvPr id="4" name="Picture 3" descr="chart7885478540.png"/>
          <p:cNvPicPr>
            <a:picLocks noChangeAspect="1"/>
          </p:cNvPicPr>
          <p:nvPr/>
        </p:nvPicPr>
        <p:blipFill>
          <a:blip r:embed="rId3"/>
          <a:stretch>
            <a:fillRect/>
          </a:stretch>
        </p:blipFill>
        <p:spPr>
          <a:xfrm>
            <a:off x="2845990" y="861238"/>
            <a:ext cx="5681321" cy="3785190"/>
          </a:xfrm>
          <a:prstGeom prst="rect">
            <a:avLst/>
          </a:prstGeom>
        </p:spPr>
      </p:pic>
      <p:sp>
        <p:nvSpPr>
          <p:cNvPr id="5" name="Rectangle 4"/>
          <p:cNvSpPr/>
          <p:nvPr/>
        </p:nvSpPr>
        <p:spPr>
          <a:xfrm>
            <a:off x="309852" y="1228135"/>
            <a:ext cx="3135097" cy="3416320"/>
          </a:xfrm>
          <a:prstGeom prst="rect">
            <a:avLst/>
          </a:prstGeom>
        </p:spPr>
        <p:txBody>
          <a:bodyPr wrap="square">
            <a:spAutoFit/>
          </a:bodyPr>
          <a:lstStyle/>
          <a:p>
            <a:r>
              <a:rPr lang="en-GB" b="1" dirty="0"/>
              <a:t>Comments Summary of </a:t>
            </a:r>
            <a:r>
              <a:rPr lang="en-GB" b="1" dirty="0" smtClean="0"/>
              <a:t>Themes;</a:t>
            </a:r>
          </a:p>
          <a:p>
            <a:endParaRPr lang="en-GB" b="1" dirty="0"/>
          </a:p>
          <a:p>
            <a:pPr marL="285750" indent="-285750">
              <a:buFont typeface="Arial" panose="020B0604020202020204" pitchFamily="34" charset="0"/>
              <a:buChar char="•"/>
            </a:pPr>
            <a:r>
              <a:rPr lang="en-GB" dirty="0" smtClean="0"/>
              <a:t>Practical Assessments</a:t>
            </a:r>
          </a:p>
          <a:p>
            <a:pPr marL="285750" indent="-285750">
              <a:buFont typeface="Arial" panose="020B0604020202020204" pitchFamily="34" charset="0"/>
              <a:buChar char="•"/>
            </a:pPr>
            <a:r>
              <a:rPr lang="en-GB" dirty="0" smtClean="0"/>
              <a:t>Case Scenario / Role Play</a:t>
            </a:r>
          </a:p>
          <a:p>
            <a:pPr marL="285750" indent="-285750">
              <a:buFont typeface="Arial" panose="020B0604020202020204" pitchFamily="34" charset="0"/>
              <a:buChar char="•"/>
            </a:pPr>
            <a:r>
              <a:rPr lang="en-GB" dirty="0"/>
              <a:t>Group Interviews</a:t>
            </a:r>
          </a:p>
          <a:p>
            <a:pPr marL="285750" indent="-285750">
              <a:buFont typeface="Arial" panose="020B0604020202020204" pitchFamily="34" charset="0"/>
              <a:buChar char="•"/>
            </a:pPr>
            <a:r>
              <a:rPr lang="en-GB" dirty="0"/>
              <a:t>Interview for EACH job</a:t>
            </a:r>
          </a:p>
          <a:p>
            <a:pPr marL="285750" indent="-285750">
              <a:buFont typeface="Arial" panose="020B0604020202020204" pitchFamily="34" charset="0"/>
              <a:buChar char="•"/>
            </a:pPr>
            <a:r>
              <a:rPr lang="en-GB" dirty="0"/>
              <a:t>Interviews but not regional</a:t>
            </a:r>
          </a:p>
          <a:p>
            <a:pPr marL="285750" indent="-285750">
              <a:buFont typeface="Arial" panose="020B0604020202020204" pitchFamily="34" charset="0"/>
              <a:buChar char="•"/>
            </a:pPr>
            <a:r>
              <a:rPr lang="en-GB" dirty="0" smtClean="0"/>
              <a:t>Any form okay but flawed for those who don’t get jobs</a:t>
            </a:r>
          </a:p>
          <a:p>
            <a:pPr marL="285750" indent="-285750">
              <a:buFont typeface="Arial" panose="020B0604020202020204" pitchFamily="34" charset="0"/>
              <a:buChar char="•"/>
            </a:pPr>
            <a:r>
              <a:rPr lang="en-GB" dirty="0" smtClean="0"/>
              <a:t>Either way – no-one likes selection</a:t>
            </a:r>
            <a:endParaRPr lang="en-GB"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a:solidFill>
                  <a:srgbClr val="0070C0"/>
                </a:solidFill>
              </a:rPr>
              <a:t>Q15: Do you believe the Selection Process activity was managed well on the day you attended and that the location was a suitable venue?</a:t>
            </a:r>
          </a:p>
        </p:txBody>
      </p:sp>
      <p:sp>
        <p:nvSpPr>
          <p:cNvPr id="3" name="Content Placeholder 2"/>
          <p:cNvSpPr>
            <a:spLocks noGrp="1"/>
          </p:cNvSpPr>
          <p:nvPr>
            <p:ph idx="1"/>
          </p:nvPr>
        </p:nvSpPr>
        <p:spPr/>
        <p:txBody>
          <a:bodyPr/>
          <a:lstStyle/>
          <a:p>
            <a:r>
              <a:t>Answered: 488    Skipped: 5</a:t>
            </a:r>
          </a:p>
        </p:txBody>
      </p:sp>
      <p:pic>
        <p:nvPicPr>
          <p:cNvPr id="4" name="Picture 3" descr="chart7885478550.png"/>
          <p:cNvPicPr>
            <a:picLocks noChangeAspect="1"/>
          </p:cNvPicPr>
          <p:nvPr/>
        </p:nvPicPr>
        <p:blipFill>
          <a:blip r:embed="rId3"/>
          <a:stretch>
            <a:fillRect/>
          </a:stretch>
        </p:blipFill>
        <p:spPr>
          <a:xfrm>
            <a:off x="3363558" y="985793"/>
            <a:ext cx="5365772" cy="3713798"/>
          </a:xfrm>
          <a:prstGeom prst="rect">
            <a:avLst/>
          </a:prstGeom>
        </p:spPr>
      </p:pic>
      <p:sp>
        <p:nvSpPr>
          <p:cNvPr id="5" name="Rectangle 4"/>
          <p:cNvSpPr/>
          <p:nvPr/>
        </p:nvSpPr>
        <p:spPr>
          <a:xfrm>
            <a:off x="224792" y="1121809"/>
            <a:ext cx="3293402" cy="2031325"/>
          </a:xfrm>
          <a:prstGeom prst="rect">
            <a:avLst/>
          </a:prstGeom>
        </p:spPr>
        <p:txBody>
          <a:bodyPr wrap="none">
            <a:spAutoFit/>
          </a:bodyPr>
          <a:lstStyle/>
          <a:p>
            <a:r>
              <a:rPr lang="en-GB" b="1" dirty="0"/>
              <a:t>Comments Summary of </a:t>
            </a:r>
            <a:r>
              <a:rPr lang="en-GB" b="1" dirty="0" smtClean="0"/>
              <a:t>Themes;</a:t>
            </a:r>
          </a:p>
          <a:p>
            <a:endParaRPr lang="en-GB" b="1" dirty="0"/>
          </a:p>
          <a:p>
            <a:pPr marL="285750" indent="-285750">
              <a:buFont typeface="Arial" panose="020B0604020202020204" pitchFamily="34" charset="0"/>
              <a:buChar char="•"/>
            </a:pPr>
            <a:r>
              <a:rPr lang="en-GB" dirty="0" smtClean="0"/>
              <a:t>Not central</a:t>
            </a:r>
          </a:p>
          <a:p>
            <a:pPr marL="285750" indent="-285750">
              <a:buFont typeface="Arial" panose="020B0604020202020204" pitchFamily="34" charset="0"/>
              <a:buChar char="•"/>
            </a:pPr>
            <a:r>
              <a:rPr lang="en-GB" dirty="0"/>
              <a:t>Too far to travel </a:t>
            </a:r>
          </a:p>
          <a:p>
            <a:pPr marL="285750" indent="-285750">
              <a:buFont typeface="Arial" panose="020B0604020202020204" pitchFamily="34" charset="0"/>
              <a:buChar char="•"/>
            </a:pPr>
            <a:r>
              <a:rPr lang="en-GB" dirty="0" smtClean="0"/>
              <a:t>Room cold</a:t>
            </a:r>
          </a:p>
          <a:p>
            <a:pPr marL="285750" indent="-285750">
              <a:buFont typeface="Arial" panose="020B0604020202020204" pitchFamily="34" charset="0"/>
              <a:buChar char="•"/>
            </a:pPr>
            <a:r>
              <a:rPr lang="en-GB" dirty="0" smtClean="0"/>
              <a:t>Late starting</a:t>
            </a:r>
          </a:p>
          <a:p>
            <a:pPr marL="285750" indent="-285750">
              <a:buFont typeface="Arial" panose="020B0604020202020204" pitchFamily="34" charset="0"/>
              <a:buChar char="•"/>
            </a:pPr>
            <a:endParaRPr lang="en-GB" b="1"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398453"/>
            <a:ext cx="8741785" cy="391272"/>
          </a:xfrm>
        </p:spPr>
        <p:txBody>
          <a:bodyPr>
            <a:normAutofit fontScale="90000"/>
          </a:bodyPr>
          <a:lstStyle/>
          <a:p>
            <a:r>
              <a:rPr dirty="0">
                <a:solidFill>
                  <a:srgbClr val="0070C0"/>
                </a:solidFill>
              </a:rPr>
              <a:t>Q16: You received confirmation of your Selection Process outcome within a timely manner and were satisfied with how the communication was issued?</a:t>
            </a:r>
          </a:p>
        </p:txBody>
      </p:sp>
      <p:sp>
        <p:nvSpPr>
          <p:cNvPr id="3" name="Content Placeholder 2"/>
          <p:cNvSpPr>
            <a:spLocks noGrp="1"/>
          </p:cNvSpPr>
          <p:nvPr>
            <p:ph idx="1"/>
          </p:nvPr>
        </p:nvSpPr>
        <p:spPr>
          <a:xfrm>
            <a:off x="115136" y="902175"/>
            <a:ext cx="5332506" cy="249144"/>
          </a:xfrm>
        </p:spPr>
        <p:txBody>
          <a:bodyPr/>
          <a:lstStyle/>
          <a:p>
            <a:r>
              <a:rPr dirty="0"/>
              <a:t>Answered: 484    Skipped: 9</a:t>
            </a:r>
          </a:p>
        </p:txBody>
      </p:sp>
      <p:pic>
        <p:nvPicPr>
          <p:cNvPr id="4" name="Picture 3" descr="chart7885478530.png"/>
          <p:cNvPicPr>
            <a:picLocks noChangeAspect="1"/>
          </p:cNvPicPr>
          <p:nvPr/>
        </p:nvPicPr>
        <p:blipFill>
          <a:blip r:embed="rId3"/>
          <a:stretch>
            <a:fillRect/>
          </a:stretch>
        </p:blipFill>
        <p:spPr>
          <a:xfrm>
            <a:off x="3306726" y="967563"/>
            <a:ext cx="5188687" cy="3742659"/>
          </a:xfrm>
          <a:prstGeom prst="rect">
            <a:avLst/>
          </a:prstGeom>
        </p:spPr>
      </p:pic>
      <p:sp>
        <p:nvSpPr>
          <p:cNvPr id="5" name="Rectangle 4"/>
          <p:cNvSpPr/>
          <p:nvPr/>
        </p:nvSpPr>
        <p:spPr>
          <a:xfrm>
            <a:off x="214159" y="1322499"/>
            <a:ext cx="3539134" cy="2308324"/>
          </a:xfrm>
          <a:prstGeom prst="rect">
            <a:avLst/>
          </a:prstGeom>
        </p:spPr>
        <p:txBody>
          <a:bodyPr wrap="square">
            <a:spAutoFit/>
          </a:bodyPr>
          <a:lstStyle/>
          <a:p>
            <a:r>
              <a:rPr lang="en-GB" b="1" dirty="0"/>
              <a:t>Comments Summary of </a:t>
            </a:r>
            <a:r>
              <a:rPr lang="en-GB" b="1" dirty="0" smtClean="0"/>
              <a:t>Themes;</a:t>
            </a:r>
          </a:p>
          <a:p>
            <a:endParaRPr lang="en-GB" b="1" dirty="0"/>
          </a:p>
          <a:p>
            <a:pPr marL="285750" indent="-285750">
              <a:buFont typeface="Arial" panose="020B0604020202020204" pitchFamily="34" charset="0"/>
              <a:buChar char="•"/>
            </a:pPr>
            <a:r>
              <a:rPr lang="en-GB" dirty="0" smtClean="0"/>
              <a:t>Email impersonal</a:t>
            </a:r>
          </a:p>
          <a:p>
            <a:pPr marL="285750" indent="-285750">
              <a:buFont typeface="Arial" panose="020B0604020202020204" pitchFamily="34" charset="0"/>
              <a:buChar char="•"/>
            </a:pPr>
            <a:r>
              <a:rPr lang="en-GB" dirty="0" smtClean="0"/>
              <a:t>Would like a phone call</a:t>
            </a:r>
          </a:p>
          <a:p>
            <a:pPr marL="285750" indent="-285750">
              <a:buFont typeface="Arial" panose="020B0604020202020204" pitchFamily="34" charset="0"/>
              <a:buChar char="•"/>
            </a:pPr>
            <a:r>
              <a:rPr lang="en-GB" dirty="0" smtClean="0"/>
              <a:t>Took too long to complete process</a:t>
            </a:r>
          </a:p>
          <a:p>
            <a:pPr marL="285750" indent="-285750">
              <a:buFont typeface="Arial" panose="020B0604020202020204" pitchFamily="34" charset="0"/>
              <a:buChar char="•"/>
            </a:pPr>
            <a:r>
              <a:rPr lang="en-GB" dirty="0" smtClean="0"/>
              <a:t>Feedback would be helpful</a:t>
            </a:r>
          </a:p>
          <a:p>
            <a:pPr marL="285750" indent="-285750">
              <a:buFont typeface="Arial" panose="020B0604020202020204" pitchFamily="34" charset="0"/>
              <a:buChar char="•"/>
            </a:pPr>
            <a:endParaRPr lang="en-GB"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6" y="991352"/>
            <a:ext cx="8922538" cy="391272"/>
          </a:xfrm>
        </p:spPr>
        <p:txBody>
          <a:bodyPr>
            <a:normAutofit fontScale="90000"/>
          </a:bodyPr>
          <a:lstStyle/>
          <a:p>
            <a:r>
              <a:rPr dirty="0">
                <a:solidFill>
                  <a:srgbClr val="0070C0"/>
                </a:solidFill>
              </a:rPr>
              <a:t>Q17: Due to the volumes of applicants, providing individual feedback to candidates is not possible. What can be offered is key themes for those who did not make it onto the regional waiting list regarding how they could improve for future applications. How useful would you find this type of feedback?</a:t>
            </a:r>
          </a:p>
        </p:txBody>
      </p:sp>
      <p:sp>
        <p:nvSpPr>
          <p:cNvPr id="3" name="Content Placeholder 2"/>
          <p:cNvSpPr>
            <a:spLocks noGrp="1"/>
          </p:cNvSpPr>
          <p:nvPr>
            <p:ph idx="1"/>
          </p:nvPr>
        </p:nvSpPr>
        <p:spPr>
          <a:xfrm>
            <a:off x="115136" y="1565988"/>
            <a:ext cx="5332506" cy="249144"/>
          </a:xfrm>
        </p:spPr>
        <p:txBody>
          <a:bodyPr/>
          <a:lstStyle/>
          <a:p>
            <a:r>
              <a:rPr dirty="0"/>
              <a:t>Answered: 486    Skipped: 7</a:t>
            </a:r>
          </a:p>
        </p:txBody>
      </p:sp>
      <p:pic>
        <p:nvPicPr>
          <p:cNvPr id="4" name="Picture 3" descr="chart7885478510.png"/>
          <p:cNvPicPr>
            <a:picLocks noChangeAspect="1"/>
          </p:cNvPicPr>
          <p:nvPr/>
        </p:nvPicPr>
        <p:blipFill>
          <a:blip r:embed="rId3"/>
          <a:stretch>
            <a:fillRect/>
          </a:stretch>
        </p:blipFill>
        <p:spPr>
          <a:xfrm>
            <a:off x="1913860" y="1648047"/>
            <a:ext cx="6687880" cy="3168492"/>
          </a:xfrm>
          <a:prstGeom prst="rect">
            <a:avLst/>
          </a:prstGeom>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70C0"/>
                </a:solidFill>
              </a:rPr>
              <a:t>Q1. Range of Professions represented in responses</a:t>
            </a:r>
            <a:endParaRPr dirty="0">
              <a:solidFill>
                <a:srgbClr val="0070C0"/>
              </a:solidFill>
            </a:endParaRPr>
          </a:p>
        </p:txBody>
      </p:sp>
      <p:sp>
        <p:nvSpPr>
          <p:cNvPr id="3" name="Content Placeholder 2"/>
          <p:cNvSpPr>
            <a:spLocks noGrp="1"/>
          </p:cNvSpPr>
          <p:nvPr>
            <p:ph idx="1"/>
          </p:nvPr>
        </p:nvSpPr>
        <p:spPr/>
        <p:txBody>
          <a:bodyPr/>
          <a:lstStyle/>
          <a:p>
            <a:r>
              <a:t>Answered: 491    Skipped: 2</a:t>
            </a:r>
          </a:p>
        </p:txBody>
      </p:sp>
      <p:pic>
        <p:nvPicPr>
          <p:cNvPr id="4" name="Picture 3" descr="chart7887129080.png"/>
          <p:cNvPicPr>
            <a:picLocks noChangeAspect="1"/>
          </p:cNvPicPr>
          <p:nvPr/>
        </p:nvPicPr>
        <p:blipFill>
          <a:blip r:embed="rId3"/>
          <a:stretch>
            <a:fillRect/>
          </a:stretch>
        </p:blipFill>
        <p:spPr>
          <a:xfrm>
            <a:off x="1049658" y="1498491"/>
            <a:ext cx="7073616" cy="3062876"/>
          </a:xfrm>
          <a:prstGeom prst="rect">
            <a:avLst/>
          </a:prstGeo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14" y="333381"/>
            <a:ext cx="8229600" cy="391272"/>
          </a:xfrm>
        </p:spPr>
        <p:txBody>
          <a:bodyPr>
            <a:normAutofit fontScale="90000"/>
          </a:bodyPr>
          <a:lstStyle/>
          <a:p>
            <a:r>
              <a:rPr lang="en-GB" dirty="0" smtClean="0">
                <a:solidFill>
                  <a:srgbClr val="0070C0"/>
                </a:solidFill>
              </a:rPr>
              <a:t>Q2 / 3.  What year respondents applied – and if applied more than once how did this feel</a:t>
            </a:r>
            <a:endParaRPr dirty="0">
              <a:solidFill>
                <a:srgbClr val="0070C0"/>
              </a:solidFill>
            </a:endParaRPr>
          </a:p>
        </p:txBody>
      </p:sp>
      <p:sp>
        <p:nvSpPr>
          <p:cNvPr id="3" name="Content Placeholder 2"/>
          <p:cNvSpPr>
            <a:spLocks noGrp="1"/>
          </p:cNvSpPr>
          <p:nvPr>
            <p:ph idx="1"/>
          </p:nvPr>
        </p:nvSpPr>
        <p:spPr/>
        <p:txBody>
          <a:bodyPr/>
          <a:lstStyle/>
          <a:p>
            <a:r>
              <a:t>Answered: 493    Skipped: 0</a:t>
            </a:r>
          </a:p>
        </p:txBody>
      </p:sp>
      <p:pic>
        <p:nvPicPr>
          <p:cNvPr id="4" name="Picture 3" descr="chart7887157900.png"/>
          <p:cNvPicPr>
            <a:picLocks noChangeAspect="1"/>
          </p:cNvPicPr>
          <p:nvPr/>
        </p:nvPicPr>
        <p:blipFill>
          <a:blip r:embed="rId3"/>
          <a:stretch>
            <a:fillRect/>
          </a:stretch>
        </p:blipFill>
        <p:spPr>
          <a:xfrm>
            <a:off x="2981650" y="1498491"/>
            <a:ext cx="5471233" cy="2137844"/>
          </a:xfrm>
          <a:prstGeom prst="rect">
            <a:avLst/>
          </a:prstGeom>
        </p:spPr>
      </p:pic>
      <p:sp>
        <p:nvSpPr>
          <p:cNvPr id="6" name="TextBox 5"/>
          <p:cNvSpPr txBox="1"/>
          <p:nvPr/>
        </p:nvSpPr>
        <p:spPr>
          <a:xfrm>
            <a:off x="265814" y="1264575"/>
            <a:ext cx="3147237" cy="2862322"/>
          </a:xfrm>
          <a:prstGeom prst="rect">
            <a:avLst/>
          </a:prstGeom>
          <a:noFill/>
        </p:spPr>
        <p:txBody>
          <a:bodyPr wrap="square" rtlCol="0">
            <a:spAutoFit/>
          </a:bodyPr>
          <a:lstStyle/>
          <a:p>
            <a:r>
              <a:rPr lang="en-GB" b="1" dirty="0" smtClean="0"/>
              <a:t>Comments Summary of Themes</a:t>
            </a:r>
          </a:p>
          <a:p>
            <a:pPr marL="285750" indent="-285750">
              <a:buFont typeface="Arial" panose="020B0604020202020204" pitchFamily="34" charset="0"/>
              <a:buChar char="•"/>
            </a:pPr>
            <a:r>
              <a:rPr lang="en-GB" dirty="0" smtClean="0"/>
              <a:t>Easy / Efficient Process</a:t>
            </a:r>
          </a:p>
          <a:p>
            <a:pPr marL="285750" indent="-285750">
              <a:buFont typeface="Arial" panose="020B0604020202020204" pitchFamily="34" charset="0"/>
              <a:buChar char="•"/>
            </a:pPr>
            <a:r>
              <a:rPr lang="en-GB" dirty="0" smtClean="0"/>
              <a:t>Disappointing – No jobs</a:t>
            </a:r>
          </a:p>
          <a:p>
            <a:pPr marL="285750" indent="-285750">
              <a:buFont typeface="Arial" panose="020B0604020202020204" pitchFamily="34" charset="0"/>
              <a:buChar char="•"/>
            </a:pPr>
            <a:r>
              <a:rPr lang="en-GB" dirty="0" smtClean="0"/>
              <a:t>Disheartening having to re-apply</a:t>
            </a:r>
          </a:p>
          <a:p>
            <a:pPr marL="285750" indent="-285750">
              <a:buFont typeface="Arial" panose="020B0604020202020204" pitchFamily="34" charset="0"/>
              <a:buChar char="•"/>
            </a:pPr>
            <a:r>
              <a:rPr lang="en-GB" dirty="0" smtClean="0"/>
              <a:t>A tough process</a:t>
            </a:r>
          </a:p>
          <a:p>
            <a:pPr marL="285750" indent="-285750">
              <a:buFont typeface="Arial" panose="020B0604020202020204" pitchFamily="34" charset="0"/>
              <a:buChar char="•"/>
            </a:pPr>
            <a:r>
              <a:rPr lang="en-GB" dirty="0" smtClean="0"/>
              <a:t>Stressful </a:t>
            </a:r>
          </a:p>
          <a:p>
            <a:pPr marL="285750" indent="-285750">
              <a:buFont typeface="Arial" panose="020B0604020202020204" pitchFamily="34" charset="0"/>
              <a:buChar char="•"/>
            </a:pPr>
            <a:r>
              <a:rPr lang="en-GB" dirty="0" smtClean="0"/>
              <a:t>Unfair – questions were not all assessing clinical ability</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5" y="333381"/>
            <a:ext cx="8826845" cy="391272"/>
          </a:xfrm>
        </p:spPr>
        <p:txBody>
          <a:bodyPr>
            <a:normAutofit fontScale="90000"/>
          </a:bodyPr>
          <a:lstStyle/>
          <a:p>
            <a:r>
              <a:rPr lang="en-GB" dirty="0" smtClean="0">
                <a:solidFill>
                  <a:srgbClr val="0070C0"/>
                </a:solidFill>
              </a:rPr>
              <a:t>Q4. E</a:t>
            </a:r>
            <a:r>
              <a:rPr dirty="0" err="1" smtClean="0">
                <a:solidFill>
                  <a:srgbClr val="0070C0"/>
                </a:solidFill>
              </a:rPr>
              <a:t>xpectations</a:t>
            </a:r>
            <a:r>
              <a:rPr lang="en-GB" dirty="0" smtClean="0">
                <a:solidFill>
                  <a:srgbClr val="0070C0"/>
                </a:solidFill>
              </a:rPr>
              <a:t> of those on the waiting list</a:t>
            </a:r>
            <a:endParaRPr dirty="0">
              <a:solidFill>
                <a:srgbClr val="0070C0"/>
              </a:solidFill>
            </a:endParaRPr>
          </a:p>
        </p:txBody>
      </p:sp>
      <p:sp>
        <p:nvSpPr>
          <p:cNvPr id="3" name="Content Placeholder 2"/>
          <p:cNvSpPr>
            <a:spLocks noGrp="1"/>
          </p:cNvSpPr>
          <p:nvPr>
            <p:ph idx="1"/>
          </p:nvPr>
        </p:nvSpPr>
        <p:spPr/>
        <p:txBody>
          <a:bodyPr/>
          <a:lstStyle/>
          <a:p>
            <a:r>
              <a:t>Answered: 446    Skipped: 47</a:t>
            </a:r>
          </a:p>
        </p:txBody>
      </p:sp>
      <p:pic>
        <p:nvPicPr>
          <p:cNvPr id="4" name="Picture 3" descr="chart7885478560.png"/>
          <p:cNvPicPr>
            <a:picLocks noChangeAspect="1"/>
          </p:cNvPicPr>
          <p:nvPr/>
        </p:nvPicPr>
        <p:blipFill>
          <a:blip r:embed="rId3"/>
          <a:stretch>
            <a:fillRect/>
          </a:stretch>
        </p:blipFill>
        <p:spPr>
          <a:xfrm>
            <a:off x="1049657" y="1498491"/>
            <a:ext cx="7509551" cy="2871490"/>
          </a:xfrm>
          <a:prstGeom prst="rect">
            <a:avLst/>
          </a:prstGeom>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6" y="333381"/>
            <a:ext cx="8229600" cy="391272"/>
          </a:xfrm>
        </p:spPr>
        <p:txBody>
          <a:bodyPr>
            <a:normAutofit fontScale="90000"/>
          </a:bodyPr>
          <a:lstStyle/>
          <a:p>
            <a:r>
              <a:rPr lang="en-GB" dirty="0" smtClean="0">
                <a:solidFill>
                  <a:srgbClr val="0070C0"/>
                </a:solidFill>
              </a:rPr>
              <a:t>Q5. Split of Respondents by those who were / were not offered a post</a:t>
            </a:r>
            <a:endParaRPr dirty="0">
              <a:solidFill>
                <a:srgbClr val="0070C0"/>
              </a:solidFill>
            </a:endParaRPr>
          </a:p>
        </p:txBody>
      </p:sp>
      <p:sp>
        <p:nvSpPr>
          <p:cNvPr id="3" name="Content Placeholder 2"/>
          <p:cNvSpPr>
            <a:spLocks noGrp="1"/>
          </p:cNvSpPr>
          <p:nvPr>
            <p:ph idx="1"/>
          </p:nvPr>
        </p:nvSpPr>
        <p:spPr/>
        <p:txBody>
          <a:bodyPr/>
          <a:lstStyle/>
          <a:p>
            <a:r>
              <a:t>Answered: 481    Skipped: 12</a:t>
            </a:r>
          </a:p>
        </p:txBody>
      </p:sp>
      <p:pic>
        <p:nvPicPr>
          <p:cNvPr id="4" name="Picture 3" descr="chart7892417990.png"/>
          <p:cNvPicPr>
            <a:picLocks noChangeAspect="1"/>
          </p:cNvPicPr>
          <p:nvPr/>
        </p:nvPicPr>
        <p:blipFill>
          <a:blip r:embed="rId3"/>
          <a:stretch>
            <a:fillRect/>
          </a:stretch>
        </p:blipFill>
        <p:spPr>
          <a:xfrm>
            <a:off x="1049658" y="1498491"/>
            <a:ext cx="7371328" cy="2914021"/>
          </a:xfrm>
          <a:prstGeom prst="rect">
            <a:avLst/>
          </a:prstGeom>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70C0"/>
                </a:solidFill>
              </a:rPr>
              <a:t>Q6. S</a:t>
            </a:r>
            <a:r>
              <a:rPr dirty="0" err="1" smtClean="0">
                <a:solidFill>
                  <a:srgbClr val="0070C0"/>
                </a:solidFill>
              </a:rPr>
              <a:t>tatus</a:t>
            </a:r>
            <a:r>
              <a:rPr dirty="0" smtClean="0">
                <a:solidFill>
                  <a:srgbClr val="0070C0"/>
                </a:solidFill>
              </a:rPr>
              <a:t> </a:t>
            </a:r>
            <a:r>
              <a:rPr dirty="0">
                <a:solidFill>
                  <a:srgbClr val="0070C0"/>
                </a:solidFill>
              </a:rPr>
              <a:t>of the post </a:t>
            </a:r>
            <a:r>
              <a:rPr lang="en-GB" dirty="0" smtClean="0">
                <a:solidFill>
                  <a:srgbClr val="0070C0"/>
                </a:solidFill>
              </a:rPr>
              <a:t>respondents were </a:t>
            </a:r>
            <a:r>
              <a:rPr dirty="0" smtClean="0">
                <a:solidFill>
                  <a:srgbClr val="0070C0"/>
                </a:solidFill>
              </a:rPr>
              <a:t>offered</a:t>
            </a:r>
            <a:r>
              <a:rPr dirty="0">
                <a:solidFill>
                  <a:srgbClr val="0070C0"/>
                </a:solidFill>
              </a:rPr>
              <a:t>:</a:t>
            </a:r>
          </a:p>
        </p:txBody>
      </p:sp>
      <p:sp>
        <p:nvSpPr>
          <p:cNvPr id="3" name="Content Placeholder 2"/>
          <p:cNvSpPr>
            <a:spLocks noGrp="1"/>
          </p:cNvSpPr>
          <p:nvPr>
            <p:ph idx="1"/>
          </p:nvPr>
        </p:nvSpPr>
        <p:spPr/>
        <p:txBody>
          <a:bodyPr/>
          <a:lstStyle/>
          <a:p>
            <a:r>
              <a:t>Answered: 306    Skipped: 187</a:t>
            </a:r>
          </a:p>
        </p:txBody>
      </p:sp>
      <p:pic>
        <p:nvPicPr>
          <p:cNvPr id="4" name="Picture 3" descr="chart7892428430.png"/>
          <p:cNvPicPr>
            <a:picLocks noChangeAspect="1"/>
          </p:cNvPicPr>
          <p:nvPr/>
        </p:nvPicPr>
        <p:blipFill>
          <a:blip r:embed="rId3"/>
          <a:stretch>
            <a:fillRect/>
          </a:stretch>
        </p:blipFill>
        <p:spPr>
          <a:xfrm>
            <a:off x="1049658" y="1498491"/>
            <a:ext cx="7295078" cy="2977816"/>
          </a:xfrm>
          <a:prstGeom prst="rect">
            <a:avLst/>
          </a:prstGeom>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solidFill>
                  <a:srgbClr val="0070C0"/>
                </a:solidFill>
              </a:rPr>
              <a:t>Q7: Did you accept the post you were offered?</a:t>
            </a:r>
          </a:p>
        </p:txBody>
      </p:sp>
      <p:sp>
        <p:nvSpPr>
          <p:cNvPr id="3" name="Content Placeholder 2"/>
          <p:cNvSpPr>
            <a:spLocks noGrp="1"/>
          </p:cNvSpPr>
          <p:nvPr>
            <p:ph idx="1"/>
          </p:nvPr>
        </p:nvSpPr>
        <p:spPr/>
        <p:txBody>
          <a:bodyPr/>
          <a:lstStyle/>
          <a:p>
            <a:r>
              <a:t>Answered: 305    Skipped: 188</a:t>
            </a:r>
          </a:p>
        </p:txBody>
      </p:sp>
      <p:pic>
        <p:nvPicPr>
          <p:cNvPr id="4" name="Picture 3" descr="chart7892422620.png"/>
          <p:cNvPicPr>
            <a:picLocks noChangeAspect="1"/>
          </p:cNvPicPr>
          <p:nvPr/>
        </p:nvPicPr>
        <p:blipFill>
          <a:blip r:embed="rId3"/>
          <a:stretch>
            <a:fillRect/>
          </a:stretch>
        </p:blipFill>
        <p:spPr>
          <a:xfrm>
            <a:off x="3554820" y="1498491"/>
            <a:ext cx="4642881" cy="2797061"/>
          </a:xfrm>
          <a:prstGeom prst="rect">
            <a:avLst/>
          </a:prstGeom>
        </p:spPr>
      </p:pic>
      <p:sp>
        <p:nvSpPr>
          <p:cNvPr id="6" name="TextBox 5"/>
          <p:cNvSpPr txBox="1"/>
          <p:nvPr/>
        </p:nvSpPr>
        <p:spPr>
          <a:xfrm>
            <a:off x="382772" y="1175325"/>
            <a:ext cx="3444949" cy="3139321"/>
          </a:xfrm>
          <a:prstGeom prst="rect">
            <a:avLst/>
          </a:prstGeom>
          <a:noFill/>
        </p:spPr>
        <p:txBody>
          <a:bodyPr wrap="square" rtlCol="0">
            <a:spAutoFit/>
          </a:bodyPr>
          <a:lstStyle/>
          <a:p>
            <a:r>
              <a:rPr lang="en-GB" b="1" dirty="0"/>
              <a:t>Comments Summary of </a:t>
            </a:r>
            <a:r>
              <a:rPr lang="en-GB" b="1" dirty="0" smtClean="0"/>
              <a:t>Themes</a:t>
            </a:r>
          </a:p>
          <a:p>
            <a:endParaRPr lang="en-GB" b="1" dirty="0"/>
          </a:p>
          <a:p>
            <a:pPr marL="285750" indent="-285750">
              <a:buFont typeface="Arial" panose="020B0604020202020204" pitchFamily="34" charset="0"/>
              <a:buChar char="•"/>
            </a:pPr>
            <a:r>
              <a:rPr lang="en-GB" dirty="0" smtClean="0"/>
              <a:t>Change in personal circumstances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Less hours than I was working elsewhere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Decided to relocate to another country</a:t>
            </a:r>
          </a:p>
          <a:p>
            <a:pPr marL="285750" indent="-285750">
              <a:buFont typeface="Arial" panose="020B0604020202020204" pitchFamily="34" charset="0"/>
              <a:buChar char="•"/>
            </a:pPr>
            <a:endParaRPr lang="en-GB"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195157"/>
            <a:ext cx="8837478" cy="974424"/>
          </a:xfrm>
        </p:spPr>
        <p:txBody>
          <a:bodyPr>
            <a:normAutofit fontScale="90000"/>
          </a:bodyPr>
          <a:lstStyle/>
          <a:p>
            <a:r>
              <a:rPr dirty="0">
                <a:solidFill>
                  <a:srgbClr val="0070C0"/>
                </a:solidFill>
              </a:rPr>
              <a:t>Q8: Applicant Information Packs were provided online for candidates to refer to when applying for the regional waiting list. Please confirm whether you read the information provided during your application process:</a:t>
            </a:r>
          </a:p>
        </p:txBody>
      </p:sp>
      <p:sp>
        <p:nvSpPr>
          <p:cNvPr id="3" name="Content Placeholder 2"/>
          <p:cNvSpPr>
            <a:spLocks noGrp="1"/>
          </p:cNvSpPr>
          <p:nvPr>
            <p:ph idx="1"/>
          </p:nvPr>
        </p:nvSpPr>
        <p:spPr>
          <a:xfrm>
            <a:off x="115136" y="1256945"/>
            <a:ext cx="5332506" cy="249144"/>
          </a:xfrm>
        </p:spPr>
        <p:txBody>
          <a:bodyPr/>
          <a:lstStyle/>
          <a:p>
            <a:r>
              <a:rPr dirty="0"/>
              <a:t>Answered: 487    Skipped: 6</a:t>
            </a:r>
          </a:p>
        </p:txBody>
      </p:sp>
      <p:pic>
        <p:nvPicPr>
          <p:cNvPr id="4" name="Picture 3" descr="chart7892358810.png"/>
          <p:cNvPicPr>
            <a:picLocks noChangeAspect="1"/>
          </p:cNvPicPr>
          <p:nvPr/>
        </p:nvPicPr>
        <p:blipFill>
          <a:blip r:embed="rId3"/>
          <a:stretch>
            <a:fillRect/>
          </a:stretch>
        </p:blipFill>
        <p:spPr>
          <a:xfrm>
            <a:off x="1049657" y="1616150"/>
            <a:ext cx="7583979" cy="2788152"/>
          </a:xfrm>
          <a:prstGeom prst="rect">
            <a:avLst/>
          </a:prstGeom>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829" y="776177"/>
            <a:ext cx="8933171" cy="624334"/>
          </a:xfrm>
        </p:spPr>
        <p:txBody>
          <a:bodyPr>
            <a:normAutofit fontScale="90000"/>
          </a:bodyPr>
          <a:lstStyle/>
          <a:p>
            <a:r>
              <a:rPr dirty="0">
                <a:solidFill>
                  <a:srgbClr val="0070C0"/>
                </a:solidFill>
              </a:rPr>
              <a:t>Q9: </a:t>
            </a:r>
            <a:r>
              <a:rPr lang="en-GB" dirty="0" smtClean="0">
                <a:solidFill>
                  <a:srgbClr val="0070C0"/>
                </a:solidFill>
              </a:rPr>
              <a:t>Of those who</a:t>
            </a:r>
            <a:r>
              <a:rPr dirty="0" smtClean="0">
                <a:solidFill>
                  <a:srgbClr val="0070C0"/>
                </a:solidFill>
              </a:rPr>
              <a:t> </a:t>
            </a:r>
            <a:r>
              <a:rPr dirty="0">
                <a:solidFill>
                  <a:srgbClr val="0070C0"/>
                </a:solidFill>
              </a:rPr>
              <a:t>indicated </a:t>
            </a:r>
            <a:r>
              <a:rPr dirty="0" smtClean="0">
                <a:solidFill>
                  <a:srgbClr val="0070C0"/>
                </a:solidFill>
              </a:rPr>
              <a:t>'Yes'</a:t>
            </a:r>
            <a:r>
              <a:rPr lang="en-GB" dirty="0" smtClean="0">
                <a:solidFill>
                  <a:srgbClr val="0070C0"/>
                </a:solidFill>
              </a:rPr>
              <a:t> - </a:t>
            </a:r>
            <a:r>
              <a:rPr dirty="0" smtClean="0">
                <a:solidFill>
                  <a:srgbClr val="0070C0"/>
                </a:solidFill>
              </a:rPr>
              <a:t>The </a:t>
            </a:r>
            <a:r>
              <a:rPr dirty="0">
                <a:solidFill>
                  <a:srgbClr val="0070C0"/>
                </a:solidFill>
              </a:rPr>
              <a:t>quality of the information within the applicant information pack was satisfactory and relevant to the regional waiting list you were interested in?</a:t>
            </a:r>
          </a:p>
        </p:txBody>
      </p:sp>
      <p:sp>
        <p:nvSpPr>
          <p:cNvPr id="3" name="Content Placeholder 2"/>
          <p:cNvSpPr>
            <a:spLocks noGrp="1"/>
          </p:cNvSpPr>
          <p:nvPr>
            <p:ph idx="1"/>
          </p:nvPr>
        </p:nvSpPr>
        <p:spPr>
          <a:xfrm>
            <a:off x="0" y="1619152"/>
            <a:ext cx="5332506" cy="249144"/>
          </a:xfrm>
        </p:spPr>
        <p:txBody>
          <a:bodyPr/>
          <a:lstStyle/>
          <a:p>
            <a:r>
              <a:rPr dirty="0"/>
              <a:t>Answered: 444    Skipped: 49</a:t>
            </a:r>
          </a:p>
        </p:txBody>
      </p:sp>
      <p:pic>
        <p:nvPicPr>
          <p:cNvPr id="4" name="Picture 3" descr="chart7885478470.png"/>
          <p:cNvPicPr>
            <a:picLocks noChangeAspect="1"/>
          </p:cNvPicPr>
          <p:nvPr/>
        </p:nvPicPr>
        <p:blipFill>
          <a:blip r:embed="rId3"/>
          <a:stretch>
            <a:fillRect/>
          </a:stretch>
        </p:blipFill>
        <p:spPr>
          <a:xfrm>
            <a:off x="3101506" y="1531088"/>
            <a:ext cx="5362010" cy="3391785"/>
          </a:xfrm>
          <a:prstGeom prst="rect">
            <a:avLst/>
          </a:prstGeom>
        </p:spPr>
      </p:pic>
      <p:sp>
        <p:nvSpPr>
          <p:cNvPr id="5" name="Rectangle 4"/>
          <p:cNvSpPr/>
          <p:nvPr/>
        </p:nvSpPr>
        <p:spPr>
          <a:xfrm>
            <a:off x="299219" y="1968907"/>
            <a:ext cx="2802287" cy="2308324"/>
          </a:xfrm>
          <a:prstGeom prst="rect">
            <a:avLst/>
          </a:prstGeom>
        </p:spPr>
        <p:txBody>
          <a:bodyPr wrap="square">
            <a:spAutoFit/>
          </a:bodyPr>
          <a:lstStyle/>
          <a:p>
            <a:r>
              <a:rPr lang="en-GB" b="1" dirty="0"/>
              <a:t>Comments Summary of </a:t>
            </a:r>
            <a:r>
              <a:rPr lang="en-GB" b="1" dirty="0" smtClean="0"/>
              <a:t>Themes;</a:t>
            </a:r>
          </a:p>
          <a:p>
            <a:pPr marL="285750" indent="-285750">
              <a:buFont typeface="Arial" panose="020B0604020202020204" pitchFamily="34" charset="0"/>
              <a:buChar char="•"/>
            </a:pPr>
            <a:r>
              <a:rPr lang="en-GB" dirty="0" smtClean="0"/>
              <a:t>No information on Preparing for ‘Exam’</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Understanding the rules of the waiting list</a:t>
            </a:r>
          </a:p>
          <a:p>
            <a:endParaRPr lang="en-GB"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4.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25"/>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710</TotalTime>
  <Words>635</Words>
  <Application>Microsoft Office PowerPoint</Application>
  <PresentationFormat>On-screen Show (16:9)</PresentationFormat>
  <Paragraphs>87</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SM-template-20140529</vt:lpstr>
      <vt:lpstr>Data slides</vt:lpstr>
      <vt:lpstr>Response Summary</vt:lpstr>
      <vt:lpstr>PowerPoint Presentation</vt:lpstr>
      <vt:lpstr>Q1. Range of Professions represented in responses</vt:lpstr>
      <vt:lpstr>Q2 / 3.  What year respondents applied – and if applied more than once how did this feel</vt:lpstr>
      <vt:lpstr>Q4. Expectations of those on the waiting list</vt:lpstr>
      <vt:lpstr>Q5. Split of Respondents by those who were / were not offered a post</vt:lpstr>
      <vt:lpstr>Q6. Status of the post respondents were offered:</vt:lpstr>
      <vt:lpstr>Q7: Did you accept the post you were offered?</vt:lpstr>
      <vt:lpstr>Q8: Applicant Information Packs were provided online for candidates to refer to when applying for the regional waiting list. Please confirm whether you read the information provided during your application process:</vt:lpstr>
      <vt:lpstr>Q9: Of those who indicated 'Yes' - The quality of the information within the applicant information pack was satisfactory and relevant to the regional waiting list you were interested in?</vt:lpstr>
      <vt:lpstr>Q10: There was sufficient notice for the Selection Process?</vt:lpstr>
      <vt:lpstr>Q11: Please confirm the format of the Selection Process you undertook?</vt:lpstr>
      <vt:lpstr>Q12: The Selection process activity you undertook allowed you to demonstrate your skills, knowledge and experience for the regional waiting list you applied for?</vt:lpstr>
      <vt:lpstr>Q13 / 14: Please indicate what Selection format you think should be used to assess candidates?</vt:lpstr>
      <vt:lpstr>Q15: Do you believe the Selection Process activity was managed well on the day you attended and that the location was a suitable venue?</vt:lpstr>
      <vt:lpstr>Q16: You received confirmation of your Selection Process outcome within a timely manner and were satisfied with how the communication was issued?</vt:lpstr>
      <vt:lpstr>Q17: Due to the volumes of applicants, providing individual feedback to candidates is not possible. What can be offered is key themes for those who did not make it onto the regional waiting list regarding how they could improve for future applications. How useful would you find this type of feedback?</vt:lpstr>
    </vt:vector>
  </TitlesOfParts>
  <Company>SurveyMonkey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Julie Connolly</cp:lastModifiedBy>
  <cp:revision>60</cp:revision>
  <dcterms:created xsi:type="dcterms:W3CDTF">2014-01-30T23:18:11Z</dcterms:created>
  <dcterms:modified xsi:type="dcterms:W3CDTF">2015-06-02T14:51:06Z</dcterms:modified>
</cp:coreProperties>
</file>