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handoutMasterIdLst>
    <p:handoutMasterId r:id="rId6"/>
  </p:handoutMasterIdLst>
  <p:sldIdLst>
    <p:sldId id="277" r:id="rId2"/>
    <p:sldId id="278" r:id="rId3"/>
    <p:sldId id="279" r:id="rId4"/>
  </p:sldIdLst>
  <p:sldSz cx="9144000" cy="6858000" type="screen4x3"/>
  <p:notesSz cx="6805613" cy="99441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1" autoAdjust="0"/>
    <p:restoredTop sz="84725" autoAdjust="0"/>
  </p:normalViewPr>
  <p:slideViewPr>
    <p:cSldViewPr>
      <p:cViewPr>
        <p:scale>
          <a:sx n="66" d="100"/>
          <a:sy n="66" d="100"/>
        </p:scale>
        <p:origin x="-250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395" y="0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pPr>
              <a:defRPr/>
            </a:pPr>
            <a:fld id="{42DCA505-4133-455F-9A32-79BB899E3307}" type="datetimeFigureOut">
              <a:rPr lang="en-US"/>
              <a:pPr>
                <a:defRPr/>
              </a:pPr>
              <a:t>6/2/2015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302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395" y="9445302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pPr>
              <a:defRPr/>
            </a:pPr>
            <a:fld id="{A3BC49AA-4101-4120-BCF9-E0518B5C5C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394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395" y="0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pPr>
              <a:defRPr/>
            </a:pPr>
            <a:fld id="{BB756E62-21DE-4300-A5C3-11946D2BA1F3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5" tIns="45853" rIns="91705" bIns="45853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705" tIns="45853" rIns="91705" bIns="45853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302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395" y="9445302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pPr>
              <a:defRPr/>
            </a:pPr>
            <a:fld id="{386A1A37-1E40-4438-BA31-AB226E96C1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303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6A1A37-1E40-4438-BA31-AB226E96C12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684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6A1A37-1E40-4438-BA31-AB226E96C12E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68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D6A2C-190B-4134-967C-94A31BB68220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AFF44-F74C-48A8-836D-39A232CBB4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84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18624-E71B-4E74-8E4A-E60C057CAE6D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DA184-0021-4DE4-B252-5D8F537276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94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04149-175B-4CA3-A648-6A5D1B2C65CF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46821-5ADD-4B41-BC8D-7232C03507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87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D4553-D709-49FC-B647-7B1DAF339341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9C8B0-06F7-4B0D-9875-1A0D575DA9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97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6C9D2-6F3F-4127-8C34-BF68649AF9DE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C9B05-6B76-4E62-A91D-C4680AE404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61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75191-5508-403A-835E-A46175F15CE6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21582-BF30-4F40-BEB9-EE5E67635D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46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C30D8-0CE0-400E-ACA0-15017FE561E7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7E91A-7674-4399-8069-7A0C64B14F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17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9D1C-972A-4755-BEC4-FE682095ACF0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70E0E-A14B-439C-8429-6334477BB6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70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B6980-A18F-4467-82D9-9E678FD64D9C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9D2C2-6419-4628-A72A-F826E87AC7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50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E4741-AC79-4AE7-A7A4-9E353CB37211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90333-8060-452E-8025-C914D8903B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30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11" name="Freeform 2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358EA-DF10-44CD-973D-BAA1B139252E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C1D68-AB9C-449B-A401-A11B53D05E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21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ADB9F0-3D59-4CD6-8C62-549BC8F1611C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AF47A5-EAC5-4964-BA66-6F0833A1B6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1" r:id="rId2"/>
    <p:sldLayoutId id="2147483897" r:id="rId3"/>
    <p:sldLayoutId id="2147483892" r:id="rId4"/>
    <p:sldLayoutId id="2147483893" r:id="rId5"/>
    <p:sldLayoutId id="2147483894" r:id="rId6"/>
    <p:sldLayoutId id="2147483898" r:id="rId7"/>
    <p:sldLayoutId id="2147483899" r:id="rId8"/>
    <p:sldLayoutId id="2147483900" r:id="rId9"/>
    <p:sldLayoutId id="2147483895" r:id="rId10"/>
    <p:sldLayoutId id="21474839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068960"/>
            <a:ext cx="8352928" cy="1780108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AU" sz="4900" b="1" dirty="0" smtClean="0">
                <a:solidFill>
                  <a:schemeClr val="bg1"/>
                </a:solidFill>
              </a:rPr>
              <a:t/>
            </a:r>
            <a:br>
              <a:rPr lang="en-AU" sz="4900" b="1" dirty="0" smtClean="0">
                <a:solidFill>
                  <a:schemeClr val="bg1"/>
                </a:solidFill>
              </a:rPr>
            </a:br>
            <a:r>
              <a:rPr lang="en-AU" sz="4900" b="1" dirty="0" smtClean="0">
                <a:solidFill>
                  <a:schemeClr val="bg1"/>
                </a:solidFill>
              </a:rPr>
              <a:t>Professional Break Away Session</a:t>
            </a:r>
            <a:br>
              <a:rPr lang="en-AU" sz="4900" b="1" dirty="0" smtClean="0">
                <a:solidFill>
                  <a:schemeClr val="bg1"/>
                </a:solidFill>
              </a:rPr>
            </a:br>
            <a:r>
              <a:rPr lang="en-AU" sz="5400" b="1" dirty="0" smtClean="0">
                <a:solidFill>
                  <a:schemeClr val="bg1"/>
                </a:solidFill>
              </a:rPr>
              <a:t/>
            </a:r>
            <a:br>
              <a:rPr lang="en-AU" sz="5400" b="1" dirty="0" smtClean="0">
                <a:solidFill>
                  <a:schemeClr val="bg1"/>
                </a:solidFill>
              </a:rPr>
            </a:br>
            <a:r>
              <a:rPr lang="en-AU" sz="5300" b="1" dirty="0" smtClean="0">
                <a:solidFill>
                  <a:schemeClr val="accent2">
                    <a:lumMod val="50000"/>
                  </a:schemeClr>
                </a:solidFill>
              </a:rPr>
              <a:t>Key AHP Recruitment Principles</a:t>
            </a:r>
            <a:r>
              <a:rPr lang="en-GB" sz="3600" dirty="0"/>
              <a:t/>
            </a:r>
            <a:br>
              <a:rPr lang="en-GB" sz="3600" dirty="0"/>
            </a:b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941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988840"/>
            <a:ext cx="7704856" cy="3451225"/>
          </a:xfrm>
        </p:spPr>
        <p:txBody>
          <a:bodyPr/>
          <a:lstStyle/>
          <a:p>
            <a:pPr lvl="0"/>
            <a:endParaRPr lang="en-GB" dirty="0" smtClean="0"/>
          </a:p>
          <a:p>
            <a:pPr lvl="0"/>
            <a:r>
              <a:rPr lang="en-GB" b="1" dirty="0" smtClean="0"/>
              <a:t>Should </a:t>
            </a:r>
            <a:r>
              <a:rPr lang="en-GB" b="1" dirty="0"/>
              <a:t>there be a consistent approach to </a:t>
            </a:r>
            <a:r>
              <a:rPr lang="en-GB" b="1" dirty="0" smtClean="0"/>
              <a:t>recruitment? </a:t>
            </a:r>
          </a:p>
          <a:p>
            <a:pPr lvl="0"/>
            <a:r>
              <a:rPr lang="en-GB" b="1" dirty="0" smtClean="0"/>
              <a:t>Should face/face </a:t>
            </a:r>
            <a:r>
              <a:rPr lang="en-GB" b="1" dirty="0"/>
              <a:t>interview always form part </a:t>
            </a:r>
            <a:r>
              <a:rPr lang="en-GB" b="1" dirty="0" smtClean="0"/>
              <a:t>of </a:t>
            </a:r>
            <a:r>
              <a:rPr lang="en-GB" b="1" dirty="0"/>
              <a:t>the process? </a:t>
            </a:r>
            <a:endParaRPr lang="en-GB" b="1" dirty="0" smtClean="0"/>
          </a:p>
          <a:p>
            <a:pPr lvl="0"/>
            <a:r>
              <a:rPr lang="en-GB" b="1" dirty="0" smtClean="0"/>
              <a:t>Should </a:t>
            </a:r>
            <a:r>
              <a:rPr lang="en-GB" b="1" dirty="0"/>
              <a:t>a value based approach be </a:t>
            </a:r>
            <a:r>
              <a:rPr lang="en-GB" b="1" dirty="0" smtClean="0"/>
              <a:t>incorporated? </a:t>
            </a:r>
          </a:p>
          <a:p>
            <a:pPr lvl="0"/>
            <a:r>
              <a:rPr lang="en-GB" b="1" dirty="0" smtClean="0"/>
              <a:t>How </a:t>
            </a:r>
            <a:r>
              <a:rPr lang="en-GB" b="1" dirty="0"/>
              <a:t>do you feel candidates should receive feedback </a:t>
            </a:r>
            <a:r>
              <a:rPr lang="en-GB" b="1" dirty="0" smtClean="0"/>
              <a:t>?</a:t>
            </a:r>
            <a:endParaRPr lang="en-GB" b="1" dirty="0"/>
          </a:p>
          <a:p>
            <a:pPr lvl="0"/>
            <a:r>
              <a:rPr lang="en-GB" b="1" dirty="0" smtClean="0"/>
              <a:t>What </a:t>
            </a:r>
            <a:r>
              <a:rPr lang="en-GB" b="1" dirty="0"/>
              <a:t>is needed to support the agreed principles to occur for the AHP recruitment process to </a:t>
            </a:r>
            <a:r>
              <a:rPr lang="en-GB" b="1" dirty="0" smtClean="0"/>
              <a:t>progress?</a:t>
            </a:r>
          </a:p>
          <a:p>
            <a:pPr lvl="0"/>
            <a:r>
              <a:rPr lang="en-GB" b="1" dirty="0" smtClean="0"/>
              <a:t>Are </a:t>
            </a:r>
            <a:r>
              <a:rPr lang="en-GB" b="1" dirty="0"/>
              <a:t>there any other themes that require to be looked at within the regional recruitment process for AHPs?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52537"/>
          </a:xfrm>
        </p:spPr>
        <p:txBody>
          <a:bodyPr/>
          <a:lstStyle/>
          <a:p>
            <a:r>
              <a:rPr lang="en-GB" b="1" dirty="0" smtClean="0"/>
              <a:t>Questions to consider</a:t>
            </a:r>
            <a:endParaRPr lang="en-GB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680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3" y="1864916"/>
            <a:ext cx="8352928" cy="1780108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AU" sz="4900" b="1" dirty="0" smtClean="0">
                <a:solidFill>
                  <a:schemeClr val="bg1"/>
                </a:solidFill>
              </a:rPr>
              <a:t/>
            </a:r>
            <a:br>
              <a:rPr lang="en-AU" sz="4900" b="1" dirty="0" smtClean="0">
                <a:solidFill>
                  <a:schemeClr val="bg1"/>
                </a:solidFill>
              </a:rPr>
            </a:br>
            <a:r>
              <a:rPr lang="en-AU" sz="4900" b="1" dirty="0" smtClean="0">
                <a:solidFill>
                  <a:schemeClr val="bg1"/>
                </a:solidFill>
              </a:rPr>
              <a:t>Professional Break Away Session</a:t>
            </a:r>
            <a:br>
              <a:rPr lang="en-AU" sz="4900" b="1" dirty="0" smtClean="0">
                <a:solidFill>
                  <a:schemeClr val="bg1"/>
                </a:solidFill>
              </a:rPr>
            </a:br>
            <a:r>
              <a:rPr lang="en-AU" sz="5400" b="1" dirty="0" smtClean="0">
                <a:solidFill>
                  <a:schemeClr val="accent2">
                    <a:lumMod val="50000"/>
                  </a:schemeClr>
                </a:solidFill>
              </a:rPr>
              <a:t>Professional Feedback</a:t>
            </a:r>
            <a:r>
              <a:rPr lang="en-GB" sz="3600" dirty="0"/>
              <a:t/>
            </a:r>
            <a:br>
              <a:rPr lang="en-GB" sz="3600" dirty="0"/>
            </a:br>
            <a:endParaRPr lang="en-GB" dirty="0"/>
          </a:p>
        </p:txBody>
      </p:sp>
      <p:pic>
        <p:nvPicPr>
          <p:cNvPr id="1027" name="Picture 3" descr="C:\Users\gteag001\AppData\Local\Microsoft\Windows\Temporary Internet Files\Content.IE5\ZBM8ZMC2\feedback-heads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284984"/>
            <a:ext cx="2520280" cy="188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1876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CHARTCOLORS" val="0"/>
  <p:tag name="MULTIRESPDIVISOR" val="1"/>
  <p:tag name="CORRECTPOINTVALUE" val="1"/>
  <p:tag name="ZEROBASED" val="False"/>
  <p:tag name="FIBDISPLAYRESULTS" val="True"/>
  <p:tag name="PRRESPONSE1" val="10"/>
  <p:tag name="PRRESPONSE5" val="6"/>
  <p:tag name="PRRESPONSE9" val="2"/>
  <p:tag name="ARTICULATE_PROJECT_OPEN" val="0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INCLUDENONRESPONDERS" val="False"/>
  <p:tag name="INCORRECTPOINTVALUE" val="0"/>
  <p:tag name="CHARTSCALE" val="True"/>
  <p:tag name="FIBDISPLAYKEYWORDS" val="True"/>
  <p:tag name="PRRESPONSE6" val="5"/>
  <p:tag name="SHOWFLASHWARNING" val="True"/>
  <p:tag name="EXPANDSHOWBAR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POLLINGCYCLE" val="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PARTLISTDEFAULT" val="1"/>
  <p:tag name="ADVANCEDSETTINGSVIEW" val="Fals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LABELS" val="1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RESETCHARTS" val="True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PFULLVERSION" val="4.2.3.2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1772</TotalTime>
  <Words>78</Words>
  <Application>Microsoft Office PowerPoint</Application>
  <PresentationFormat>On-screen Show (4:3)</PresentationFormat>
  <Paragraphs>12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Waveform</vt:lpstr>
      <vt:lpstr> Professional Break Away Session  Key AHP Recruitment Principles </vt:lpstr>
      <vt:lpstr>Questions to consider</vt:lpstr>
      <vt:lpstr> Professional Break Away Session Professional Feedback </vt:lpstr>
    </vt:vector>
  </TitlesOfParts>
  <Company>South Eastern H&amp;SC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Innovative recruitment solutions and working together great benefits all!</dc:title>
  <dc:creator>O'Neill, Elaine</dc:creator>
  <cp:lastModifiedBy>Julie Connolly</cp:lastModifiedBy>
  <cp:revision>128</cp:revision>
  <cp:lastPrinted>2015-04-27T15:45:47Z</cp:lastPrinted>
  <dcterms:created xsi:type="dcterms:W3CDTF">2013-04-30T12:54:30Z</dcterms:created>
  <dcterms:modified xsi:type="dcterms:W3CDTF">2015-06-02T14:52:28Z</dcterms:modified>
</cp:coreProperties>
</file>