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9601200" cy="12801600" type="A3"/>
  <p:notesSz cx="9928225" cy="14357350"/>
  <p:defaultTextStyle>
    <a:defPPr>
      <a:defRPr lang="en-US"/>
    </a:defPPr>
    <a:lvl1pPr marL="0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07" autoAdjust="0"/>
  </p:normalViewPr>
  <p:slideViewPr>
    <p:cSldViewPr>
      <p:cViewPr>
        <p:scale>
          <a:sx n="40" d="100"/>
          <a:sy n="40" d="100"/>
        </p:scale>
        <p:origin x="-2202" y="19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717867"/>
          </a:xfrm>
          <a:prstGeom prst="rect">
            <a:avLst/>
          </a:prstGeom>
        </p:spPr>
        <p:txBody>
          <a:bodyPr vert="horz" lIns="133280" tIns="66639" rIns="133280" bIns="66639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8" y="1"/>
            <a:ext cx="4302231" cy="717867"/>
          </a:xfrm>
          <a:prstGeom prst="rect">
            <a:avLst/>
          </a:prstGeom>
        </p:spPr>
        <p:txBody>
          <a:bodyPr vert="horz" lIns="133280" tIns="66639" rIns="133280" bIns="66639" rtlCol="0"/>
          <a:lstStyle>
            <a:lvl1pPr algn="r">
              <a:defRPr sz="1700"/>
            </a:lvl1pPr>
          </a:lstStyle>
          <a:p>
            <a:fld id="{B4DDB0FF-214D-44C4-A657-48F3573EA639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44813" y="1076325"/>
            <a:ext cx="4038600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280" tIns="66639" rIns="133280" bIns="6663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6819741"/>
            <a:ext cx="7942580" cy="6460809"/>
          </a:xfrm>
          <a:prstGeom prst="rect">
            <a:avLst/>
          </a:prstGeom>
        </p:spPr>
        <p:txBody>
          <a:bodyPr vert="horz" lIns="133280" tIns="66639" rIns="133280" bIns="6663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636992"/>
            <a:ext cx="4302231" cy="717867"/>
          </a:xfrm>
          <a:prstGeom prst="rect">
            <a:avLst/>
          </a:prstGeom>
        </p:spPr>
        <p:txBody>
          <a:bodyPr vert="horz" lIns="133280" tIns="66639" rIns="133280" bIns="66639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8" y="13636992"/>
            <a:ext cx="4302231" cy="717867"/>
          </a:xfrm>
          <a:prstGeom prst="rect">
            <a:avLst/>
          </a:prstGeom>
        </p:spPr>
        <p:txBody>
          <a:bodyPr vert="horz" lIns="133280" tIns="66639" rIns="133280" bIns="66639" rtlCol="0" anchor="b"/>
          <a:lstStyle>
            <a:lvl1pPr algn="r">
              <a:defRPr sz="1700"/>
            </a:lvl1pPr>
          </a:lstStyle>
          <a:p>
            <a:fld id="{42A6DC12-74C7-4958-8325-83EEF9EC0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373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44813" y="1076325"/>
            <a:ext cx="4038600" cy="5383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6DC12-74C7-4958-8325-83EEF9EC093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476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7218251"/>
            <a:ext cx="9601200" cy="5583349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601200" cy="721825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4950981"/>
            <a:ext cx="9601200" cy="426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987041"/>
            <a:ext cx="9601200" cy="953008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485" y="9431418"/>
            <a:ext cx="5918861" cy="1646622"/>
          </a:xfrm>
        </p:spPr>
        <p:txBody>
          <a:bodyPr>
            <a:normAutofit/>
          </a:bodyPr>
          <a:lstStyle>
            <a:lvl1pPr marL="0" indent="0" algn="l">
              <a:buNone/>
              <a:defRPr sz="2900">
                <a:solidFill>
                  <a:schemeClr val="tx2"/>
                </a:solidFill>
              </a:defRPr>
            </a:lvl1pPr>
            <a:lvl2pPr marL="610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2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3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5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6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7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F228-BC97-4BD0-93E5-45CE90B33E48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69EA-425B-4BC4-AC55-52373963E7F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461" y="5846943"/>
            <a:ext cx="7534118" cy="3347245"/>
          </a:xfrm>
          <a:effectLst/>
        </p:spPr>
        <p:txBody>
          <a:bodyPr>
            <a:noAutofit/>
          </a:bodyPr>
          <a:lstStyle>
            <a:lvl1pPr marL="855339" indent="-610956" algn="l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00250" y="1365503"/>
            <a:ext cx="6720840" cy="64861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F228-BC97-4BD0-93E5-45CE90B33E48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69EA-425B-4BC4-AC55-52373963E7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11447" y="702832"/>
            <a:ext cx="2160270" cy="9778233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90320" y="1365503"/>
            <a:ext cx="5070751" cy="91368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F228-BC97-4BD0-93E5-45CE90B33E48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69EA-425B-4BC4-AC55-52373963E7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F228-BC97-4BD0-93E5-45CE90B33E48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69EA-425B-4BC4-AC55-52373963E7F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00150" y="1365504"/>
            <a:ext cx="6720840" cy="64861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218251"/>
            <a:ext cx="9601200" cy="5583349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601200" cy="721825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4950981"/>
            <a:ext cx="9601200" cy="426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987041"/>
            <a:ext cx="9601200" cy="953008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4854" y="4055610"/>
            <a:ext cx="6265000" cy="4523580"/>
          </a:xfrm>
          <a:effectLst/>
        </p:spPr>
        <p:txBody>
          <a:bodyPr anchor="b"/>
          <a:lstStyle>
            <a:lvl1pPr algn="r">
              <a:defRPr sz="61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3560" y="8600686"/>
            <a:ext cx="6269019" cy="1559526"/>
          </a:xfrm>
        </p:spPr>
        <p:txBody>
          <a:bodyPr anchor="t"/>
          <a:lstStyle>
            <a:lvl1pPr marL="0" indent="0" algn="r">
              <a:buNone/>
              <a:defRPr sz="2700">
                <a:solidFill>
                  <a:schemeClr val="tx2"/>
                </a:solidFill>
              </a:defRPr>
            </a:lvl1pPr>
            <a:lvl2pPr marL="61095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91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28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38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478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573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669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76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F228-BC97-4BD0-93E5-45CE90B33E48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69EA-425B-4BC4-AC55-52373963E7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F228-BC97-4BD0-93E5-45CE90B33E48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69EA-425B-4BC4-AC55-52373963E7F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00149" y="1365503"/>
            <a:ext cx="3514039" cy="64861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77410" y="1365504"/>
            <a:ext cx="3514039" cy="64861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150" y="1365505"/>
            <a:ext cx="3514039" cy="1194223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32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4269" y="2613944"/>
            <a:ext cx="3514039" cy="512064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9668" y="1365505"/>
            <a:ext cx="3514039" cy="1194223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32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marL="0" lvl="0" indent="0" algn="ctr" defTabSz="1221913" rtl="0" eaLnBrk="1" latinLnBrk="0" hangingPunct="1">
              <a:spcBef>
                <a:spcPct val="20000"/>
              </a:spcBef>
              <a:spcAft>
                <a:spcPts val="401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611526"/>
            <a:ext cx="3514039" cy="512064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F228-BC97-4BD0-93E5-45CE90B33E48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69EA-425B-4BC4-AC55-52373963E7F1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F228-BC97-4BD0-93E5-45CE90B33E48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69EA-425B-4BC4-AC55-52373963E7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F228-BC97-4BD0-93E5-45CE90B33E48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69EA-425B-4BC4-AC55-52373963E7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051" y="4124961"/>
            <a:ext cx="3817890" cy="2349187"/>
          </a:xfrm>
          <a:effectLst/>
        </p:spPr>
        <p:txBody>
          <a:bodyPr anchor="b">
            <a:noAutofit/>
          </a:bodyPr>
          <a:lstStyle>
            <a:lvl1pPr marL="305478" indent="-305478" algn="l">
              <a:defRPr sz="37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3192" y="1365504"/>
            <a:ext cx="4217940" cy="9136830"/>
          </a:xfrm>
        </p:spPr>
        <p:txBody>
          <a:bodyPr anchor="ctr"/>
          <a:lstStyle>
            <a:lvl1pPr>
              <a:defRPr sz="29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19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9554" y="6529232"/>
            <a:ext cx="3558093" cy="3993767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F228-BC97-4BD0-93E5-45CE90B33E48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69EA-425B-4BC4-AC55-52373963E7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7218251"/>
            <a:ext cx="9601200" cy="5583349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601200" cy="721825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4950981"/>
            <a:ext cx="9601200" cy="426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987041"/>
            <a:ext cx="9601200" cy="953008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98933" y="2133600"/>
            <a:ext cx="4320540" cy="5838571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7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1781" y="1886241"/>
            <a:ext cx="3878820" cy="4037637"/>
          </a:xfrm>
        </p:spPr>
        <p:txBody>
          <a:bodyPr anchor="b"/>
          <a:lstStyle>
            <a:lvl1pPr marL="244383" indent="-244383">
              <a:buFont typeface="Georgia" pitchFamily="18" charset="0"/>
              <a:buChar char="*"/>
              <a:defRPr sz="21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F228-BC97-4BD0-93E5-45CE90B33E48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69EA-425B-4BC4-AC55-52373963E7F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631" y="8333586"/>
            <a:ext cx="6702716" cy="2133600"/>
          </a:xfrm>
        </p:spPr>
        <p:txBody>
          <a:bodyPr anchor="b">
            <a:noAutofit/>
          </a:bodyPr>
          <a:lstStyle>
            <a:lvl1pPr algn="l">
              <a:defRPr sz="61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530081"/>
            <a:ext cx="9601200" cy="327152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"/>
            <a:ext cx="9601200" cy="953008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7034168"/>
            <a:ext cx="9601200" cy="426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987041"/>
            <a:ext cx="9601200" cy="953008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91" tIns="61096" rIns="122191" bIns="61096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2955" y="8161381"/>
            <a:ext cx="6838136" cy="2133600"/>
          </a:xfrm>
          <a:prstGeom prst="rect">
            <a:avLst/>
          </a:prstGeom>
          <a:effectLst/>
        </p:spPr>
        <p:txBody>
          <a:bodyPr vert="horz" lIns="122191" tIns="61096" rIns="122191" bIns="61096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150" y="1366885"/>
            <a:ext cx="6720840" cy="6486144"/>
          </a:xfrm>
          <a:prstGeom prst="rect">
            <a:avLst/>
          </a:prstGeom>
        </p:spPr>
        <p:txBody>
          <a:bodyPr vert="horz" lIns="122191" tIns="61096" rIns="122191" bIns="6109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80810" y="11521442"/>
            <a:ext cx="2640330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r"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62FF228-BC97-4BD0-93E5-45CE90B33E48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0061" y="11521442"/>
            <a:ext cx="3520441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l"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00500" y="11521442"/>
            <a:ext cx="1920240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ctr"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4469EA-425B-4BC4-AC55-52373963E7F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427669" indent="-427669" algn="r" defTabSz="1221913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61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5478" indent="-244383" algn="l" defTabSz="1221913" rtl="0" eaLnBrk="1" latinLnBrk="0" hangingPunct="1">
        <a:spcBef>
          <a:spcPct val="20000"/>
        </a:spcBef>
        <a:spcAft>
          <a:spcPts val="40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33148" indent="-244383" algn="l" defTabSz="1221913" rtl="0" eaLnBrk="1" latinLnBrk="0" hangingPunct="1">
        <a:spcBef>
          <a:spcPct val="20000"/>
        </a:spcBef>
        <a:spcAft>
          <a:spcPts val="40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99721" indent="-244383" algn="l" defTabSz="1221913" rtl="0" eaLnBrk="1" latinLnBrk="0" hangingPunct="1">
        <a:spcBef>
          <a:spcPct val="20000"/>
        </a:spcBef>
        <a:spcAft>
          <a:spcPts val="40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466295" indent="-244383" algn="l" defTabSz="1221913" rtl="0" eaLnBrk="1" latinLnBrk="0" hangingPunct="1">
        <a:spcBef>
          <a:spcPct val="20000"/>
        </a:spcBef>
        <a:spcAft>
          <a:spcPts val="40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857307" indent="-244383" algn="l" defTabSz="1221913" rtl="0" eaLnBrk="1" latinLnBrk="0" hangingPunct="1">
        <a:spcBef>
          <a:spcPct val="20000"/>
        </a:spcBef>
        <a:spcAft>
          <a:spcPts val="40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23881" indent="-244383" algn="l" defTabSz="1221913" rtl="0" eaLnBrk="1" latinLnBrk="0" hangingPunct="1">
        <a:spcBef>
          <a:spcPct val="20000"/>
        </a:spcBef>
        <a:spcAft>
          <a:spcPts val="40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7112" indent="-244383" algn="l" defTabSz="1221913" rtl="0" eaLnBrk="1" latinLnBrk="0" hangingPunct="1">
        <a:spcBef>
          <a:spcPct val="20000"/>
        </a:spcBef>
        <a:spcAft>
          <a:spcPts val="40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054782" indent="-244383" algn="l" defTabSz="1221913" rtl="0" eaLnBrk="1" latinLnBrk="0" hangingPunct="1">
        <a:spcBef>
          <a:spcPct val="20000"/>
        </a:spcBef>
        <a:spcAft>
          <a:spcPts val="40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458013" indent="-244383" algn="l" defTabSz="1221913" rtl="0" eaLnBrk="1" latinLnBrk="0" hangingPunct="1">
        <a:spcBef>
          <a:spcPct val="20000"/>
        </a:spcBef>
        <a:spcAft>
          <a:spcPts val="40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554" y="5104656"/>
            <a:ext cx="9272637" cy="5047810"/>
          </a:xfrm>
          <a:prstGeom prst="rect">
            <a:avLst/>
          </a:prstGeom>
          <a:noFill/>
        </p:spPr>
        <p:txBody>
          <a:bodyPr wrap="none" lIns="122191" tIns="61096" rIns="122191" bIns="61096" rtlCol="0">
            <a:spAutoFit/>
          </a:bodyPr>
          <a:lstStyle/>
          <a:p>
            <a:pPr algn="ctr"/>
            <a:r>
              <a:rPr lang="en-GB" sz="2700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 Categories</a:t>
            </a:r>
          </a:p>
          <a:p>
            <a:pPr algn="ctr"/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There will be </a:t>
            </a:r>
            <a:r>
              <a:rPr lang="en-GB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4 category awards for projects which </a:t>
            </a:r>
            <a:endParaRPr lang="en-GB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 quality </a:t>
            </a:r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and safety in:</a:t>
            </a:r>
          </a:p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47586" lvl="6" indent="-381848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"/>
            </a:pPr>
            <a:r>
              <a:rPr lang="en-GB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Partnership working/Coproduction  </a:t>
            </a:r>
            <a:endParaRPr lang="en-GB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47586" lvl="6" indent="-381848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"/>
            </a:pPr>
            <a:r>
              <a:rPr lang="en-GB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Innovation/transformation in Care</a:t>
            </a:r>
            <a:endParaRPr lang="en-GB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47586" lvl="6" indent="-381848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"/>
            </a:pPr>
            <a:r>
              <a:rPr lang="en-GB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Integrated Care</a:t>
            </a:r>
            <a:endParaRPr lang="en-GB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47586" lvl="6" indent="-381848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"/>
            </a:pPr>
            <a:r>
              <a:rPr lang="en-GB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Building reliable care </a:t>
            </a:r>
            <a:endParaRPr lang="en-GB" sz="2300" b="1" dirty="0"/>
          </a:p>
          <a:p>
            <a:pPr algn="ctr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From the category winners </a:t>
            </a:r>
          </a:p>
          <a:p>
            <a:pPr algn="ctr"/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he 2018 PHA</a:t>
            </a:r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/HSC Safety Forum </a:t>
            </a:r>
            <a:r>
              <a:rPr lang="en-GB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Award </a:t>
            </a:r>
          </a:p>
          <a:p>
            <a:pPr algn="ctr"/>
            <a:r>
              <a:rPr lang="en-GB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will go </a:t>
            </a:r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the individual/team </a:t>
            </a:r>
            <a:r>
              <a:rPr lang="en-GB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judged to have </a:t>
            </a:r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made </a:t>
            </a:r>
            <a:endParaRPr lang="en-GB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greatest contribution to quality </a:t>
            </a:r>
            <a:r>
              <a:rPr lang="en-GB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improvement and </a:t>
            </a:r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safety </a:t>
            </a:r>
          </a:p>
          <a:p>
            <a:pPr algn="ctr"/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in Health and Social Care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4096" y="3880520"/>
            <a:ext cx="9121791" cy="1231381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Take this opportunity to showcase your achievements </a:t>
            </a:r>
          </a:p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nd inspire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others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the field of </a:t>
            </a:r>
          </a:p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quality improvement and safety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510" y="10103545"/>
            <a:ext cx="9518537" cy="2724097"/>
          </a:xfrm>
          <a:prstGeom prst="rect">
            <a:avLst/>
          </a:prstGeom>
          <a:noFill/>
        </p:spPr>
        <p:txBody>
          <a:bodyPr wrap="none" lIns="122191" tIns="61096" rIns="122191" bIns="61096" rtlCol="0">
            <a:spAutoFit/>
          </a:bodyPr>
          <a:lstStyle/>
          <a:p>
            <a:pPr algn="ctr"/>
            <a:r>
              <a:rPr lang="en-GB" sz="2700" b="1" u="sng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Nominations</a:t>
            </a:r>
            <a:endParaRPr lang="en-GB" sz="2700" b="1" u="sng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00" smtClean="0">
                <a:latin typeface="Arial" panose="020B0604020202020204" pitchFamily="34" charset="0"/>
                <a:cs typeface="Arial" panose="020B0604020202020204" pitchFamily="34" charset="0"/>
              </a:rPr>
              <a:t>Your organisation </a:t>
            </a:r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can submit, electronically, a maximum of</a:t>
            </a:r>
          </a:p>
          <a:p>
            <a:pPr algn="ctr"/>
            <a:r>
              <a:rPr lang="en-GB" sz="2300" b="1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applications to the regional judging panel.  Further information</a:t>
            </a:r>
          </a:p>
          <a:p>
            <a:pPr algn="ctr"/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will be sent to your organisation and can be downloaded from:</a:t>
            </a:r>
          </a:p>
          <a:p>
            <a:pPr lvl="2"/>
            <a:r>
              <a:rPr lang="en-GB" sz="23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www.publichealthagency/safetyforum </a:t>
            </a:r>
          </a:p>
          <a:p>
            <a:pPr lvl="2"/>
            <a:endParaRPr lang="en-GB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Submissions must be received by</a:t>
            </a:r>
            <a:r>
              <a:rPr lang="en-GB" sz="2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14 September 2018</a:t>
            </a:r>
            <a:endParaRPr lang="en-GB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179509" y="166015"/>
            <a:ext cx="5242182" cy="1769715"/>
            <a:chOff x="1556792" y="194082"/>
            <a:chExt cx="3744416" cy="1315579"/>
          </a:xfrm>
        </p:grpSpPr>
        <p:sp>
          <p:nvSpPr>
            <p:cNvPr id="12" name="TextBox 11"/>
            <p:cNvSpPr txBox="1"/>
            <p:nvPr/>
          </p:nvSpPr>
          <p:spPr>
            <a:xfrm>
              <a:off x="3627706" y="194082"/>
              <a:ext cx="1673502" cy="1315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700" b="1" dirty="0" smtClean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2018</a:t>
              </a:r>
              <a:endParaRPr lang="en-GB" sz="37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SAFETY</a:t>
              </a:r>
            </a:p>
            <a:p>
              <a:r>
                <a:rPr lang="en-GB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FORUM</a:t>
              </a:r>
            </a:p>
            <a:p>
              <a:r>
                <a:rPr lang="en-GB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AWARDS</a:t>
              </a:r>
              <a:endParaRPr lang="en-GB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3" name="Picture 2" descr="C:\Users\jhain001\Pictures\LOGOS\Safety Forum logo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6792" y="200472"/>
              <a:ext cx="2091877" cy="12560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TextBox 13"/>
          <p:cNvSpPr txBox="1"/>
          <p:nvPr/>
        </p:nvSpPr>
        <p:spPr>
          <a:xfrm>
            <a:off x="114523" y="2072169"/>
            <a:ext cx="9427740" cy="1785379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pPr algn="ctr"/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recognise excellence in Health and Social Care,  </a:t>
            </a:r>
          </a:p>
          <a:p>
            <a:pPr algn="ctr"/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HSC Safety Forum, based at the Public 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Agency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invites 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nominations for 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2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Northern Ireland HSC Safety Forum Awards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44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273</TotalTime>
  <Words>159</Words>
  <Application>Microsoft Office PowerPoint</Application>
  <PresentationFormat>A3 Paper (297x420 mm)</PresentationFormat>
  <Paragraphs>35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Slipstream</vt:lpstr>
      <vt:lpstr>PowerPoint Presentation</vt:lpstr>
    </vt:vector>
  </TitlesOfParts>
  <Company>HSC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Haines-Wood</dc:creator>
  <cp:lastModifiedBy>Janet Haines-Wood</cp:lastModifiedBy>
  <cp:revision>38</cp:revision>
  <cp:lastPrinted>2014-08-13T14:34:33Z</cp:lastPrinted>
  <dcterms:created xsi:type="dcterms:W3CDTF">2014-08-06T15:52:28Z</dcterms:created>
  <dcterms:modified xsi:type="dcterms:W3CDTF">2018-07-03T07:57:34Z</dcterms:modified>
</cp:coreProperties>
</file>