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293" r:id="rId2"/>
    <p:sldId id="296" r:id="rId3"/>
    <p:sldId id="298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bg1"/>
      </a:buClr>
      <a:defRPr sz="4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defRPr sz="4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defRPr sz="4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defRPr sz="4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defRPr sz="4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7" autoAdjust="0"/>
  </p:normalViewPr>
  <p:slideViewPr>
    <p:cSldViewPr>
      <p:cViewPr>
        <p:scale>
          <a:sx n="99" d="100"/>
          <a:sy n="99" d="100"/>
        </p:scale>
        <p:origin x="-113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686"/>
    </p:cViewPr>
  </p:sorterViewPr>
  <p:notesViewPr>
    <p:cSldViewPr>
      <p:cViewPr varScale="1">
        <p:scale>
          <a:sx n="131" d="100"/>
          <a:sy n="131" d="100"/>
        </p:scale>
        <p:origin x="-362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95400" y="12192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4572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8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Times New Roman" pitchFamily="84" charset="0"/>
              </a:defRPr>
            </a:lvl1pPr>
          </a:lstStyle>
          <a:p>
            <a:pPr>
              <a:defRPr/>
            </a:pPr>
            <a:fld id="{962F4325-5ED0-4275-BFA1-358547265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24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9055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9624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9624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curves-blue-white bkg_sized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39000" y="3962400"/>
            <a:ext cx="139382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077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01" name="Line 17"/>
          <p:cNvSpPr>
            <a:spLocks noChangeShapeType="1"/>
          </p:cNvSpPr>
          <p:nvPr userDrawn="1"/>
        </p:nvSpPr>
        <p:spPr bwMode="auto">
          <a:xfrm>
            <a:off x="0" y="1219200"/>
            <a:ext cx="9144000" cy="1588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0" name="Picture 29" descr="PHA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57200" y="5867400"/>
            <a:ext cx="2590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30" descr="PHAstraplin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953000" y="6334125"/>
            <a:ext cx="3505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B5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A8CA"/>
        </a:buClr>
        <a:buSzPct val="65000"/>
        <a:buFont typeface="Wingdings" pitchFamily="84" charset="2"/>
        <a:buChar char="•"/>
        <a:defRPr sz="30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84" charset="2"/>
        <a:buChar char="l"/>
        <a:defRPr sz="2000">
          <a:solidFill>
            <a:schemeClr val="bg2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bg2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060848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HIV surveillance </a:t>
            </a:r>
            <a:r>
              <a:rPr lang="en-GB" sz="3200" b="1" dirty="0" smtClean="0"/>
              <a:t>in Northern </a:t>
            </a:r>
            <a:r>
              <a:rPr lang="en-GB" sz="3200" b="1" dirty="0"/>
              <a:t>Ireland 2018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1448780" y="3068960"/>
            <a:ext cx="6318448" cy="160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An analysis of data for the calendar year </a:t>
            </a:r>
            <a:r>
              <a:rPr lang="en-GB" sz="2000" dirty="0" smtClean="0"/>
              <a:t>2017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Data taken from the 2018 report and was provided by</a:t>
            </a:r>
            <a:br>
              <a:rPr lang="en-GB" sz="1400" dirty="0" smtClean="0"/>
            </a:br>
            <a:r>
              <a:rPr lang="en-GB" sz="1400" dirty="0" smtClean="0"/>
              <a:t>GUM clinics</a:t>
            </a:r>
          </a:p>
          <a:p>
            <a:pPr algn="ctr"/>
            <a:r>
              <a:rPr lang="en-GB" sz="1400" dirty="0" smtClean="0"/>
              <a:t>Public Health England</a:t>
            </a:r>
          </a:p>
          <a:p>
            <a:pPr algn="ctr"/>
            <a:r>
              <a:rPr lang="en-GB" sz="1400" dirty="0" smtClean="0"/>
              <a:t>Regional Virology Laboratory</a:t>
            </a:r>
          </a:p>
          <a:p>
            <a:pPr algn="ctr"/>
            <a:r>
              <a:rPr lang="en-GB" sz="1400" dirty="0" smtClean="0"/>
              <a:t>Antenatal Screening Programme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04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549" y="692696"/>
            <a:ext cx="681079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Table 2: Number of HIV tests performed by healthcare setting, 2010 – 2017, Northern Ireland    </a:t>
            </a:r>
            <a:r>
              <a:rPr lang="en-US" sz="900" dirty="0"/>
              <a:t>(excludes antenatal screening programme)</a:t>
            </a:r>
            <a:endParaRPr lang="en-GB" sz="9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4607"/>
            <a:ext cx="8352927" cy="1992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0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305068"/>
            <a:ext cx="74888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 8: Annual number of HIV tests performed, by healthcare setting, Northern Ireland, 2000–2017 </a:t>
            </a:r>
            <a:r>
              <a:rPr lang="en-US" sz="900" dirty="0"/>
              <a:t>(excludes antenatal screening programme)</a:t>
            </a:r>
            <a:endParaRPr lang="en-GB" sz="9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95" y="949264"/>
            <a:ext cx="7360396" cy="4608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07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620688"/>
            <a:ext cx="7416824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 9: Annual number of HIV screens carried out in GUM clinics, 2007 – 2017, Northern </a:t>
            </a:r>
            <a:r>
              <a:rPr lang="en-US" sz="1200" b="1" dirty="0" smtClean="0"/>
              <a:t>Ireland</a:t>
            </a:r>
            <a:r>
              <a:rPr lang="en-GB" sz="1200" dirty="0"/>
              <a:t> </a:t>
            </a:r>
            <a:r>
              <a:rPr lang="en-GB" sz="900" dirty="0" smtClean="0"/>
              <a:t>Screening </a:t>
            </a:r>
            <a:r>
              <a:rPr lang="en-GB" sz="900" dirty="0"/>
              <a:t>codes - P1A,T4, T7</a:t>
            </a:r>
          </a:p>
          <a:p>
            <a:endParaRPr lang="en-GB" sz="1200" b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721990" cy="4464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17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97566"/>
            <a:ext cx="7344815" cy="47356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295635" y="53590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Figure 1: New HIV and AIDS diagnoses and deaths among HIV-infected persons, by year of diagnosis or death, 2000 – 2017, Northern Ireland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569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6624735" cy="482453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115615" y="487705"/>
            <a:ext cx="69127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Figure 2: Annual new diagnoses of HIV by route of exposure, 2008 – 2017, Northern Ireland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204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05524"/>
            <a:ext cx="77768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Figure 3: Annual new HIV diagnoses in MSM exposure, by region of birth, 2008 – 2017, Northern Ireland</a:t>
            </a:r>
            <a:endParaRPr lang="en-GB" sz="1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124745"/>
            <a:ext cx="7056784" cy="43924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4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3" y="404664"/>
            <a:ext cx="61902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 4: Annual new HIV diagnoses, in Heterosexual exposure, by region of birth, 2008 – 2017, Northern Ireland</a:t>
            </a:r>
            <a:endParaRPr lang="en-GB" sz="1200" b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124524" cy="4464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46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Figure 3: New HIV diagnoses by year of diagnosis, by country where infection was acquired, Northern Ireland, 2000</a:t>
            </a:r>
            <a:r>
              <a:rPr kumimoji="0" lang="en-GB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en-GB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2016</a:t>
            </a:r>
            <a:endParaRPr kumimoji="0" lang="en-GB" alt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105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7233" y="404664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 </a:t>
            </a:r>
            <a:r>
              <a:rPr lang="en-GB" sz="1200" b="1" dirty="0" smtClean="0"/>
              <a:t>Figure </a:t>
            </a:r>
            <a:r>
              <a:rPr lang="en-GB" sz="1200" b="1" dirty="0"/>
              <a:t>5: Proportion of new HIV diagnoses in adults diagnosed with a CD4 count &lt;350 cells/mm</a:t>
            </a:r>
            <a:r>
              <a:rPr lang="en-GB" sz="1200" b="1" baseline="30000" dirty="0"/>
              <a:t>3 </a:t>
            </a:r>
            <a:r>
              <a:rPr lang="en-GB" sz="1200" b="1" dirty="0"/>
              <a:t>within 91 days of diagnosis, 2005 – 2017, Northern Ireland and UK</a:t>
            </a:r>
            <a:endParaRPr lang="en-GB" sz="12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33" y="1101502"/>
            <a:ext cx="6995126" cy="4464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99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76672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 6: Proportion of new HIV diagnoses in adults with a CD4 count &lt;350 cells/mm3 within 91 days of diagnosis, by probable route of infection, 2005 – 2017, Northern Ireland </a:t>
            </a:r>
            <a:endParaRPr lang="en-GB" sz="1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109238" cy="462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4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05068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 7: Annual number of HIV infected individuals resident in Northern Ireland accessing HIV-related care, by probable route of infection, 2005 – 2017</a:t>
            </a:r>
            <a:endParaRPr lang="en-GB" sz="1200" b="1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7"/>
            <a:ext cx="7128792" cy="4824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00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865816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Table 1: Diagnosed HIV prevalence per 1,000 population aged 15-59 years, </a:t>
            </a:r>
            <a:r>
              <a:rPr lang="en-US" sz="1200" b="1" dirty="0" smtClean="0"/>
              <a:t>by </a:t>
            </a:r>
            <a:r>
              <a:rPr lang="en-US" sz="1200" b="1" dirty="0"/>
              <a:t>Local Government District, </a:t>
            </a:r>
            <a:r>
              <a:rPr lang="en-US" sz="1200" b="1" dirty="0" smtClean="0"/>
              <a:t>2017</a:t>
            </a:r>
            <a:r>
              <a:rPr lang="en-US" sz="1200" b="1" dirty="0"/>
              <a:t>, Northern Ireland</a:t>
            </a:r>
            <a:endParaRPr lang="en-GB" sz="1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73437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4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HSCT_white">
  <a:themeElements>
    <a:clrScheme name="BHSCT_white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BHSCT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HSCT_white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HSCT_whit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HSCT_whi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HSCT_white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HSCT_white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UNTITLED:Users:hpauser:Desktop:BHSCT_white.pot</Template>
  <TotalTime>620</TotalTime>
  <Words>285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BHSCT_white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kshaw</dc:creator>
  <cp:lastModifiedBy>Lewis Shilliday</cp:lastModifiedBy>
  <cp:revision>74</cp:revision>
  <dcterms:created xsi:type="dcterms:W3CDTF">2007-07-31T10:52:31Z</dcterms:created>
  <dcterms:modified xsi:type="dcterms:W3CDTF">2018-11-07T12:07:47Z</dcterms:modified>
</cp:coreProperties>
</file>