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37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90" r:id="rId21"/>
    <p:sldId id="291" r:id="rId22"/>
    <p:sldId id="272" r:id="rId23"/>
    <p:sldId id="296" r:id="rId24"/>
    <p:sldId id="297" r:id="rId25"/>
    <p:sldId id="282" r:id="rId26"/>
    <p:sldId id="283" r:id="rId27"/>
    <p:sldId id="294" r:id="rId28"/>
    <p:sldId id="284" r:id="rId29"/>
    <p:sldId id="295" r:id="rId30"/>
    <p:sldId id="292" r:id="rId31"/>
    <p:sldId id="293" r:id="rId32"/>
    <p:sldId id="286" r:id="rId33"/>
    <p:sldId id="285" r:id="rId34"/>
    <p:sldId id="288" r:id="rId35"/>
    <p:sldId id="289" r:id="rId36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3F332-BA21-47D2-AAAC-A471508023C8}">
          <p14:sldIdLst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90"/>
            <p14:sldId id="291"/>
            <p14:sldId id="272"/>
            <p14:sldId id="296"/>
            <p14:sldId id="297"/>
            <p14:sldId id="282"/>
            <p14:sldId id="283"/>
            <p14:sldId id="294"/>
            <p14:sldId id="284"/>
            <p14:sldId id="295"/>
            <p14:sldId id="292"/>
            <p14:sldId id="293"/>
            <p14:sldId id="286"/>
            <p14:sldId id="285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28D"/>
    <a:srgbClr val="EB89A3"/>
    <a:srgbClr val="BA1F46"/>
    <a:srgbClr val="B8AB97"/>
    <a:srgbClr val="A9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00" d="100"/>
          <a:sy n="100" d="100"/>
        </p:scale>
        <p:origin x="-1854" y="154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54B-2B34-4B6B-9F21-83B79D6C5504}" type="datetimeFigureOut">
              <a:rPr lang="en-IE" smtClean="0"/>
              <a:t>11/03/2019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C663-E0EB-4714-8209-31587A85A5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altLang="en-US" dirty="0" smtClean="0"/>
              <a:t>39 cases notified in 2011</a:t>
            </a:r>
          </a:p>
          <a:p>
            <a:pPr>
              <a:spcBef>
                <a:spcPct val="0"/>
              </a:spcBef>
            </a:pPr>
            <a:r>
              <a:rPr lang="en-IE" altLang="en-US" dirty="0" smtClean="0"/>
              <a:t>32 cases notified in 2012</a:t>
            </a:r>
          </a:p>
          <a:p>
            <a:pPr>
              <a:spcBef>
                <a:spcPct val="0"/>
              </a:spcBef>
            </a:pPr>
            <a:r>
              <a:rPr lang="en-IE" altLang="en-US" dirty="0" smtClean="0"/>
              <a:t>24 cases notified in 2013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314" indent="-27187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2070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7986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6941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4377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1812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9247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6683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5724FF-2244-400C-9206-FC4FD565A5F9}" type="slidenum">
              <a:rPr lang="en-IE" altLang="en-US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I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32" indent="-2733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589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24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460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895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330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766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202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9B3754-561E-4A62-80B8-41FE0BDA8D40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9314" indent="-27187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2070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27986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6941" indent="-2171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4377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1812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79247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6683" indent="-2171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EF0358-47C9-436A-890A-904400965F5A}" type="slidenum">
              <a:rPr lang="en-IE" altLang="en-US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I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dirty="0" smtClean="0"/>
              <a:t>First isolate per patient per year – confirmed </a:t>
            </a:r>
            <a:r>
              <a:rPr lang="en-IE" altLang="en-US" dirty="0" err="1" smtClean="0"/>
              <a:t>carbapenemase</a:t>
            </a:r>
            <a:r>
              <a:rPr lang="en-IE" altLang="en-US" dirty="0" smtClean="0"/>
              <a:t> – clinical and screening specimens, colonisation and infection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832" indent="-27339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589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1024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460" indent="-21871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895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330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766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8202" indent="-21871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EE80-F795-42D9-8EDE-E52992016624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74870">
              <a:defRPr/>
            </a:pPr>
            <a:r>
              <a:rPr lang="en-IE" altLang="en-US" sz="1900" dirty="0">
                <a:latin typeface="Calibri" pitchFamily="34" charset="0"/>
              </a:rPr>
              <a:t>Propose to make all CPE cases </a:t>
            </a:r>
            <a:r>
              <a:rPr lang="en-IE" altLang="en-US" sz="1900" dirty="0" err="1">
                <a:latin typeface="Calibri" pitchFamily="34" charset="0"/>
              </a:rPr>
              <a:t>notifiable</a:t>
            </a:r>
            <a:r>
              <a:rPr lang="en-IE" altLang="en-US" sz="1900" dirty="0">
                <a:latin typeface="Calibri" pitchFamily="34" charset="0"/>
              </a:rPr>
              <a:t> by law – currently just invasive infection </a:t>
            </a:r>
            <a:r>
              <a:rPr lang="en-IE" altLang="en-US" sz="1900" dirty="0" err="1">
                <a:latin typeface="Calibri" pitchFamily="34" charset="0"/>
              </a:rPr>
              <a:t>notifiable</a:t>
            </a:r>
            <a:r>
              <a:rPr lang="en-IE" altLang="en-US" sz="1900" dirty="0">
                <a:latin typeface="Calibri" pitchFamily="34" charset="0"/>
              </a:rPr>
              <a:t> by law – However, mandatory lab surveillance figures correlate well with NCPERLS, so underreporting not suspected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9C7CF-96A8-4359-B299-FE1821E006A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Approx</a:t>
            </a:r>
            <a:r>
              <a:rPr lang="en-IE" baseline="0" dirty="0" smtClean="0"/>
              <a:t> 19000 screens per month being done – probably 26000 per month needed to implement guidelines fully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35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3180</a:t>
            </a:r>
            <a:r>
              <a:rPr lang="en-IE" baseline="0" dirty="0" smtClean="0"/>
              <a:t> E coli BSI in IE 2017 – 5 CPE</a:t>
            </a:r>
          </a:p>
          <a:p>
            <a:r>
              <a:rPr lang="en-IE" baseline="0" dirty="0" smtClean="0"/>
              <a:t>493 K. </a:t>
            </a:r>
            <a:r>
              <a:rPr lang="en-IE" baseline="0" dirty="0" err="1" smtClean="0"/>
              <a:t>pneumo</a:t>
            </a:r>
            <a:r>
              <a:rPr lang="en-IE" baseline="0" dirty="0" smtClean="0"/>
              <a:t> BSI in IE 2017 4 CPE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43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3180</a:t>
            </a:r>
            <a:r>
              <a:rPr lang="en-IE" baseline="0" dirty="0" smtClean="0"/>
              <a:t> E coli BSI in IE 2017 – 5 CPE</a:t>
            </a:r>
          </a:p>
          <a:p>
            <a:r>
              <a:rPr lang="en-IE" baseline="0" dirty="0" smtClean="0"/>
              <a:t>493 K. </a:t>
            </a:r>
            <a:r>
              <a:rPr lang="en-IE" baseline="0" dirty="0" err="1" smtClean="0"/>
              <a:t>pneumo</a:t>
            </a:r>
            <a:r>
              <a:rPr lang="en-IE" baseline="0" dirty="0" smtClean="0"/>
              <a:t> BSI in IE 2017 4 CPE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43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Total = 47</a:t>
            </a:r>
          </a:p>
          <a:p>
            <a:r>
              <a:rPr lang="en-IE" dirty="0" smtClean="0"/>
              <a:t>18 =</a:t>
            </a:r>
            <a:r>
              <a:rPr lang="en-IE" baseline="0" dirty="0" smtClean="0"/>
              <a:t> non E. coli K. </a:t>
            </a:r>
            <a:r>
              <a:rPr lang="en-IE" baseline="0" dirty="0" err="1" smtClean="0"/>
              <a:t>pneumo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9C7CF-96A8-4359-B299-FE1821E006A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734594"/>
            <a:ext cx="12190413" cy="265047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06" y="4572794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8347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305594"/>
            <a:ext cx="11430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62" y="402558"/>
            <a:ext cx="1478452" cy="122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067595"/>
            <a:ext cx="10971372" cy="5059988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4606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FD41-1590-4C52-9103-27CCB51A28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2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6B0B-5307-498B-904E-2A4264770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1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 Burns March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c.ie/a-z/microbiologyantimicrobialresistance/strategyforthecontrolofantimicrobialresistanceinirelandsari/carbapenemresistantenterobacteriaceaecre/surveillanceofcpeinireland/cpemonthlysurveillancerepor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psc.ie/a-z/microbiologyantimicrobialresistance/strategyforthecontrolofantimicrobialresistanceinirelandsari/carbapenemresistantenterobacteriaceaecre/guidanceandpublication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hpsc.ie/a-z/microbiologyantimicrobialresistance/strategyforthecontrolofantimicrobialresistanceinirelandsari/carbapenemresistantenterobacteriaceaecre/surveillanceofcpeinireland/cpemonthlysurveillancereport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c.ie/a-z/microbiologyantimicrobialresistance/strategyforthecontrolofantimicrobialresistanceinirelandsari/carbapenemresistantenterobacteriaceaecre/surveillanceofcpeinireland/cpemonthlysurveillancereport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cdc.europa.eu/en/publications-data/surveillance-antimicrobial-resistance-europe-2017" TargetMode="Externa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hyperlink" Target="https://ecdc.europa.eu/en/publications-data/surveillance-antimicrobial-resistance-europe-2017" TargetMode="Externa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mailto:karen.burns1@hse.i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c.ie/a-z/microbiologyantimicrobialresistance/infectioncontrolandhai/guidelines/File,12922,e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006" y="4572794"/>
            <a:ext cx="11658600" cy="838200"/>
          </a:xfrm>
        </p:spPr>
        <p:txBody>
          <a:bodyPr>
            <a:normAutofit/>
          </a:bodyPr>
          <a:lstStyle/>
          <a:p>
            <a:r>
              <a:rPr lang="en-IE" alt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IE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Rise </a:t>
            </a:r>
            <a:r>
              <a:rPr lang="en-IE" alt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 the </a:t>
            </a:r>
            <a:r>
              <a:rPr lang="en-IE" alt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Carbapenemase</a:t>
            </a:r>
            <a:r>
              <a:rPr lang="en-IE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E" alt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Ireland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04006" y="3734593"/>
            <a:ext cx="10210799" cy="685801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en-IE" dirty="0" smtClean="0"/>
              <a:t> </a:t>
            </a:r>
            <a:r>
              <a:rPr lang="en-IE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 Surveillance Centre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006" y="5563394"/>
            <a:ext cx="11811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Karen Burns, Consultant Clinical Microbiologist – HPSC, Beaumont Hospital &amp; RCSI </a:t>
            </a:r>
            <a:endParaRPr lang="en-IE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E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HPA HCAI &amp; AMR </a:t>
            </a:r>
            <a:r>
              <a:rPr lang="en-IE" alt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Symposium</a:t>
            </a:r>
            <a:r>
              <a:rPr lang="en-US" alt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Belfast 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12</a:t>
            </a:r>
            <a:r>
              <a:rPr lang="en-US" altLang="en-US" sz="20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2019</a:t>
            </a:r>
          </a:p>
          <a:p>
            <a:endParaRPr lang="en-I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karenburns\Pictures\microbiology cartoon.jpg">
            <a:extLst>
              <a:ext uri="{FF2B5EF4-FFF2-40B4-BE49-F238E27FC236}">
                <a16:creationId xmlns:a16="http://schemas.microsoft.com/office/drawing/2014/main" xmlns="" xmlns:lc="http://schemas.openxmlformats.org/drawingml/2006/lockedCanvas" id="{97B6ADB6-9894-4425-80D6-33628033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206" y="534194"/>
            <a:ext cx="30666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447006" y="534194"/>
            <a:ext cx="10361851" cy="685959"/>
          </a:xfrm>
        </p:spPr>
        <p:txBody>
          <a:bodyPr>
            <a:normAutofit fontScale="90000"/>
          </a:bodyPr>
          <a:lstStyle/>
          <a:p>
            <a:r>
              <a:rPr lang="en-IE" altLang="en-US" sz="3800" b="1" dirty="0">
                <a:latin typeface="Calibri" pitchFamily="34" charset="0"/>
              </a:rPr>
              <a:t>A rapidly escalating problem</a:t>
            </a:r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3293" y="1917276"/>
            <a:ext cx="8735833" cy="41459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0206" y="229394"/>
            <a:ext cx="10361851" cy="685959"/>
          </a:xfrm>
        </p:spPr>
        <p:txBody>
          <a:bodyPr>
            <a:normAutofit fontScale="90000"/>
          </a:bodyPr>
          <a:lstStyle/>
          <a:p>
            <a:r>
              <a:rPr lang="en-IE" altLang="en-US" sz="3800" dirty="0">
                <a:latin typeface="Calibri" pitchFamily="34" charset="0"/>
              </a:rPr>
              <a:t>Not only from the mid-west…</a:t>
            </a:r>
            <a:br>
              <a:rPr lang="en-IE" altLang="en-US" sz="3800" dirty="0">
                <a:latin typeface="Calibri" pitchFamily="34" charset="0"/>
              </a:rPr>
            </a:br>
            <a:r>
              <a:rPr lang="en-IE" altLang="en-US" sz="3800" dirty="0">
                <a:latin typeface="Calibri" pitchFamily="34" charset="0"/>
              </a:rPr>
              <a:t>The arrival of OXA-48 – A game changer</a:t>
            </a:r>
          </a:p>
        </p:txBody>
      </p:sp>
      <p:pic>
        <p:nvPicPr>
          <p:cNvPr id="40963" name="Picture 2" descr="P:\Microbiology\Antimicrobial resistance\CRE Carbapenem resistant Enterobacteriaceae\CRE in Ireland HPSC &amp; ARME Data\CRE Ref Lab ARME\CPE by region Jan to Aug 2015 CPEAR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2275414"/>
            <a:ext cx="4943890" cy="37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583061" y="1524794"/>
            <a:ext cx="2520136" cy="55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900" b="1">
                <a:latin typeface="Calibri" pitchFamily="34" charset="0"/>
              </a:rPr>
              <a:t>Jan – Aug 2015</a:t>
            </a:r>
          </a:p>
        </p:txBody>
      </p:sp>
      <p:sp>
        <p:nvSpPr>
          <p:cNvPr id="40965" name="Right Arrow 2"/>
          <p:cNvSpPr>
            <a:spLocks noChangeArrowheads="1"/>
          </p:cNvSpPr>
          <p:nvPr/>
        </p:nvSpPr>
        <p:spPr bwMode="auto">
          <a:xfrm>
            <a:off x="5134365" y="3907743"/>
            <a:ext cx="1305814" cy="484299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pic>
        <p:nvPicPr>
          <p:cNvPr id="40966" name="Picture 3" descr="P:\Microbiology\Antimicrobial resistance\CRE Carbapenem resistant Enterobacteriaceae\CRE in Ireland HPSC &amp; ARME Data\CRE Ref Lab ARME\CPE by region Jan to Oct 2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09" y="1500251"/>
            <a:ext cx="5157645" cy="3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857206" y="5965048"/>
            <a:ext cx="5166110" cy="4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900" b="1" dirty="0">
                <a:latin typeface="Calibri" pitchFamily="34" charset="0"/>
              </a:rPr>
              <a:t>Source: NCPERLS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27175" y="2565498"/>
            <a:ext cx="479991" cy="2160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1305" y="2950258"/>
            <a:ext cx="479991" cy="2160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7" y="76994"/>
            <a:ext cx="11566077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300" dirty="0">
                <a:latin typeface="Calibri" pitchFamily="34" charset="0"/>
                <a:ea typeface="Calibri" pitchFamily="34" charset="0"/>
                <a:cs typeface="Calibri" pitchFamily="34" charset="0"/>
              </a:rPr>
              <a:t>2017: Transition </a:t>
            </a:r>
            <a:r>
              <a:rPr lang="en-GB" altLang="en-US" sz="3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</a:t>
            </a:r>
            <a:r>
              <a:rPr lang="en-GB" altLang="en-US" sz="3300" dirty="0">
                <a:latin typeface="Calibri" pitchFamily="34" charset="0"/>
                <a:ea typeface="Calibri" pitchFamily="34" charset="0"/>
                <a:cs typeface="Calibri" pitchFamily="34" charset="0"/>
              </a:rPr>
              <a:t>mandatory </a:t>
            </a:r>
            <a:r>
              <a:rPr lang="en-GB" altLang="en-US" sz="3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quarterly laboratory reporting </a:t>
            </a:r>
            <a:r>
              <a:rPr lang="en-GB" altLang="en-US" sz="3300" dirty="0">
                <a:latin typeface="Calibri" pitchFamily="34" charset="0"/>
                <a:ea typeface="Calibri" pitchFamily="34" charset="0"/>
                <a:cs typeface="Calibri" pitchFamily="34" charset="0"/>
              </a:rPr>
              <a:t>(n=39)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06" y="915194"/>
            <a:ext cx="10361851" cy="3734665"/>
          </a:xfrm>
        </p:spPr>
        <p:txBody>
          <a:bodyPr/>
          <a:lstStyle/>
          <a:p>
            <a:pPr eaLnBrk="1" hangingPunct="1"/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449 isolates reported by 32 labs (82%) to end 2017</a:t>
            </a:r>
          </a:p>
          <a:p>
            <a:pPr eaLnBrk="1" hangingPunct="1"/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46% </a:t>
            </a:r>
            <a:r>
              <a:rPr lang="en-GB" altLang="en-US" sz="2900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Enterobacterales</a:t>
            </a:r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 other than </a:t>
            </a:r>
            <a:r>
              <a:rPr lang="en-GB" altLang="en-US" sz="29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E. coli </a:t>
            </a:r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&amp; </a:t>
            </a:r>
            <a:r>
              <a:rPr lang="en-GB" altLang="en-US" sz="29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K. </a:t>
            </a:r>
            <a:r>
              <a:rPr lang="en-GB" altLang="en-US" sz="2900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pneumoniae</a:t>
            </a:r>
            <a:endParaRPr lang="en-GB" altLang="en-US" sz="29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altLang="en-US" sz="29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79% (n=353) from screening specimens</a:t>
            </a:r>
          </a:p>
          <a:p>
            <a:pPr eaLnBrk="1" hangingPunct="1"/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Seven labs reported no </a:t>
            </a:r>
            <a:r>
              <a:rPr lang="en-GB" altLang="en-US" sz="29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carbapenemases</a:t>
            </a:r>
            <a:endParaRPr lang="en-GB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7" y="3138896"/>
            <a:ext cx="7853370" cy="26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94" y="5791994"/>
            <a:ext cx="11903773" cy="66391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en-IE" sz="1200" dirty="0">
                <a:latin typeface="Calibri" panose="020F0502020204030204" pitchFamily="34" charset="0"/>
              </a:rPr>
              <a:t>http://</a:t>
            </a:r>
            <a:r>
              <a:rPr lang="en-IE" sz="1200" dirty="0" smtClean="0">
                <a:latin typeface="Calibri" panose="020F0502020204030204" pitchFamily="34" charset="0"/>
              </a:rPr>
              <a:t>www.hpsc.ie/a-z/microbiologyantimicrobialresistance/strategyforthecontrolofantimicrobialresistanceinirelandsari/carbapenemresistantenterobacteriaceaecre/surveillanceofcpeinireland/cpequarterlysurveillancereports/CRE%20Enhanced%20Surveillance%20Report%202017Q1-4_FINAL%20DRAFT_20180508.pdf    </a:t>
            </a:r>
            <a:endParaRPr lang="en-IE" sz="1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229394"/>
            <a:ext cx="10361851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latin typeface="Calibri" pitchFamily="34" charset="0"/>
                <a:ea typeface="Calibri" pitchFamily="34" charset="0"/>
                <a:cs typeface="Calibri" pitchFamily="34" charset="0"/>
              </a:rPr>
              <a:t>CPE 2017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406" y="1296194"/>
            <a:ext cx="10361851" cy="373466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altLang="en-US" sz="33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Inpatients in 33 hospitals: n=378</a:t>
            </a:r>
          </a:p>
          <a:p>
            <a:pPr lvl="1" eaLnBrk="1" hangingPunct="1"/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Incomplete reporting of data on patient isolation (73%)</a:t>
            </a:r>
          </a:p>
          <a:p>
            <a:pPr lvl="2" eaLnBrk="1" hangingPunct="1"/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reported, 92% isolated within 24 hours of lab result &amp; 8% already discharged</a:t>
            </a:r>
          </a:p>
          <a:p>
            <a:pPr lvl="1" eaLnBrk="1" hangingPunct="1"/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Incomplete reporting of data on antimicrobials for suspected CPE infection (63% of inpatients with CPE from a clinical specimen)</a:t>
            </a:r>
          </a:p>
          <a:p>
            <a:pPr lvl="2" eaLnBrk="1" hangingPunct="1"/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reported, 60% had required treatment</a:t>
            </a:r>
          </a:p>
          <a:p>
            <a:pPr eaLnBrk="1" hangingPunct="1"/>
            <a:r>
              <a:rPr lang="en-GB" altLang="en-US" sz="33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Outpatients: n=30</a:t>
            </a:r>
          </a:p>
          <a:p>
            <a:pPr eaLnBrk="1" hangingPunct="1"/>
            <a:r>
              <a:rPr lang="en-GB" altLang="en-US" sz="33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LTCF residents: n=29</a:t>
            </a:r>
          </a:p>
          <a:p>
            <a:pPr eaLnBrk="1" hangingPunct="1"/>
            <a:r>
              <a:rPr lang="en-GB" altLang="en-US" sz="33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Primary care (GP) patients: n=12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0" y="1352863"/>
            <a:ext cx="5570341" cy="416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0" y="5513076"/>
            <a:ext cx="6088857" cy="6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6383036" y="3432970"/>
            <a:ext cx="4875972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Interdepartmental multi-disciplinary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AMR Committee convened March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2015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" y="1187725"/>
            <a:ext cx="4672992" cy="46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9" y="1187725"/>
            <a:ext cx="6222190" cy="46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5335235"/>
            <a:ext cx="4774578" cy="14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us 3"/>
          <p:cNvSpPr/>
          <p:nvPr/>
        </p:nvSpPr>
        <p:spPr>
          <a:xfrm>
            <a:off x="2336496" y="5706796"/>
            <a:ext cx="507934" cy="74471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en-IE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sz="3800">
                <a:latin typeface="Calibri" pitchFamily="34" charset="0"/>
              </a:rPr>
              <a:t>Launch of Ireland’s AMR NAP: 25/10/17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608806" y="1084514"/>
            <a:ext cx="5079339" cy="3734665"/>
          </a:xfrm>
        </p:spPr>
        <p:txBody>
          <a:bodyPr/>
          <a:lstStyle/>
          <a:p>
            <a:r>
              <a:rPr lang="en-IE" altLang="en-US" b="1" dirty="0">
                <a:latin typeface="Calibri" pitchFamily="34" charset="0"/>
              </a:rPr>
              <a:t>Minister Simon Harris declared CPE to constitute a national public health emergency on 25/10/17</a:t>
            </a:r>
          </a:p>
          <a:p>
            <a:endParaRPr lang="en-IE" altLang="en-US" dirty="0">
              <a:latin typeface="Calibri" pitchFamily="34" charset="0"/>
            </a:endParaRPr>
          </a:p>
        </p:txBody>
      </p:sp>
      <p:pic>
        <p:nvPicPr>
          <p:cNvPr id="563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9" y="2667794"/>
            <a:ext cx="5007381" cy="17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15" y="3610811"/>
            <a:ext cx="1320628" cy="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50314"/>
            <a:ext cx="5947059" cy="112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46" y="4451759"/>
            <a:ext cx="1726975" cy="3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06" y="1143794"/>
            <a:ext cx="5096270" cy="44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sz="3800" dirty="0">
                <a:latin typeface="Calibri" pitchFamily="34" charset="0"/>
              </a:rPr>
              <a:t>What next?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08806" y="1067594"/>
            <a:ext cx="10361851" cy="3734665"/>
          </a:xfrm>
        </p:spPr>
        <p:txBody>
          <a:bodyPr>
            <a:normAutofit fontScale="85000" lnSpcReduction="10000"/>
          </a:bodyPr>
          <a:lstStyle/>
          <a:p>
            <a:r>
              <a:rPr lang="en-IE" altLang="en-US" sz="2900" dirty="0">
                <a:latin typeface="Calibri" pitchFamily="34" charset="0"/>
              </a:rPr>
              <a:t>Acute public hospitals report monthly CPE related performance indicators</a:t>
            </a:r>
          </a:p>
          <a:p>
            <a:r>
              <a:rPr lang="en-IE" altLang="en-US" sz="2900" dirty="0">
                <a:latin typeface="Calibri" pitchFamily="34" charset="0"/>
              </a:rPr>
              <a:t>National public health emergency team (NPHET) established by Department of Health meeting regularly since November 2017:</a:t>
            </a:r>
          </a:p>
          <a:p>
            <a:pPr lvl="1"/>
            <a:r>
              <a:rPr lang="en-IE" altLang="en-US" dirty="0">
                <a:latin typeface="Calibri" pitchFamily="34" charset="0"/>
              </a:rPr>
              <a:t>Strengthen surveillance – NPHET reviews a monthly CPE report</a:t>
            </a:r>
          </a:p>
          <a:p>
            <a:endParaRPr lang="en-IE" altLang="en-US" sz="2900" dirty="0">
              <a:latin typeface="Calibri" pitchFamily="34" charset="0"/>
            </a:endParaRPr>
          </a:p>
          <a:p>
            <a:endParaRPr lang="en-IE" altLang="en-US" sz="2900" dirty="0">
              <a:latin typeface="Calibri" pitchFamily="34" charset="0"/>
            </a:endParaRPr>
          </a:p>
          <a:p>
            <a:r>
              <a:rPr lang="en-IE" altLang="en-US" sz="2900" dirty="0">
                <a:latin typeface="Calibri" pitchFamily="34" charset="0"/>
              </a:rPr>
              <a:t>Multi-disciplinary CPE expert advisory group convened in December 2017 to review and develop CPE guidance, including updating CPE screening guidance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681" y="4742146"/>
            <a:ext cx="11519780" cy="75624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en-IE" sz="1400" dirty="0">
                <a:latin typeface="Calibri" panose="020F0502020204030204" pitchFamily="34" charset="0"/>
                <a:hlinkClick r:id="rId3"/>
              </a:rPr>
              <a:t>http://www.hpsc.ie/a-z/microbiologyantimicrobialresistance/strategyforthecontrolofantimicrobialresistanceinirelandsari/carbapenemresistantenterobacteriaceaecre/surveillanceofcpeinireland/cpemonthlysurveillancereports/</a:t>
            </a:r>
            <a:r>
              <a:rPr lang="en-IE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12" y="5715794"/>
            <a:ext cx="11423782" cy="75624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en-IE" sz="1400" dirty="0">
                <a:latin typeface="Calibri" panose="020F0502020204030204" pitchFamily="34" charset="0"/>
                <a:hlinkClick r:id="rId4"/>
              </a:rPr>
              <a:t>http://www.hpsc.ie/a-z/microbiologyantimicrobialresistance/strategyforthecontrolofantimicrobialresistanceinirelandsari/carbapenemresistantenterobacteriaceaecre/guidanceandpublications/</a:t>
            </a:r>
            <a:r>
              <a:rPr lang="en-IE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56" y="610394"/>
            <a:ext cx="9980901" cy="554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281" y="403571"/>
            <a:ext cx="10361851" cy="685959"/>
          </a:xfrm>
          <a:prstGeom prst="rect">
            <a:avLst/>
          </a:prstGeom>
        </p:spPr>
        <p:txBody>
          <a:bodyPr lIns="108850" tIns="54425" rIns="108850" bIns="5442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GB" altLang="en-US" sz="3800" b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Screening guidelines update: 2018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91" y="1109374"/>
            <a:ext cx="8574625" cy="432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711" y="5791994"/>
            <a:ext cx="11327784" cy="75624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en-IE" sz="1400" dirty="0">
                <a:latin typeface="Calibri" panose="020F0502020204030204" pitchFamily="34" charset="0"/>
              </a:rPr>
              <a:t>http://www.hpsc.ie/a-z/microbiologyantimicrobialresistance/strategyforthecontrolofantimicrobialresistanceinirelandsari/carbapenemresistantenterobacteriaceaecre/guidanceandpublications/Requirement%20for%20screening%20of%20patients%20for%20CPE%2016Feb18_Final.pdf </a:t>
            </a:r>
            <a:r>
              <a:rPr lang="en-IE" sz="1400" dirty="0" smtClean="0">
                <a:latin typeface="Calibri" panose="020F0502020204030204" pitchFamily="34" charset="0"/>
              </a:rPr>
              <a:t> </a:t>
            </a:r>
            <a:endParaRPr lang="en-IE" sz="1400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959" y="1989598"/>
            <a:ext cx="10361851" cy="3734665"/>
          </a:xfrm>
        </p:spPr>
        <p:txBody>
          <a:bodyPr/>
          <a:lstStyle/>
          <a:p>
            <a:pPr eaLnBrk="1" hangingPunct="1">
              <a:defRPr/>
            </a:pP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altLang="en-US" sz="3300" dirty="0">
                <a:latin typeface="Calibri" pitchFamily="34" charset="0"/>
                <a:ea typeface="Calibri" pitchFamily="34" charset="0"/>
                <a:cs typeface="Calibri" pitchFamily="34" charset="0"/>
              </a:rPr>
              <a:t>KPC outbreak ensued in 2011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3" y="1917277"/>
            <a:ext cx="11231687" cy="122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95" y="3213720"/>
            <a:ext cx="9887779" cy="1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818479" y="3393148"/>
            <a:ext cx="4626994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2400" dirty="0">
                <a:solidFill>
                  <a:srgbClr val="FF0000"/>
                </a:solidFill>
                <a:latin typeface="Calibri" pitchFamily="34" charset="0"/>
              </a:rPr>
              <a:t>No foreign travel or healthcare link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300" dirty="0">
                <a:latin typeface="Calibri" pitchFamily="34" charset="0"/>
                <a:ea typeface="Calibri" pitchFamily="34" charset="0"/>
                <a:cs typeface="Calibri" pitchFamily="34" charset="0"/>
              </a:rPr>
              <a:t>2009: First case reported from mid-west – KPC</a:t>
            </a:r>
            <a:endParaRPr lang="en-IE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70" y="0"/>
            <a:ext cx="10971372" cy="1143265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Monthly CPE Surveillance Reporting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56" y="5639594"/>
            <a:ext cx="1181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http://www.hpsc.ie/a-z/microbiologyantimicrobialresistance/strategyforthecontrolofantimicrobialresistanceinirelandsari/carbapenemresistantenterobacteriaceaecre/surveillanceofcpeinireland/cpemonthlysurveillancereports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915194"/>
            <a:ext cx="6372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" y="2764632"/>
            <a:ext cx="4815681" cy="28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5" y="2058194"/>
            <a:ext cx="566827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7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Burden of CPE on acute hospitals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6" y="1600994"/>
            <a:ext cx="5180806" cy="41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56" y="6008926"/>
            <a:ext cx="1181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http://www.hpsc.ie/a-z/microbiologyantimicrobialresistance/strategyforthecontrolofantimicrobialresistanceinirelandsari/carbapenemresistantenterobacteriaceaecre/surveillanceofcpeinireland/cpemonthlysurveillancereports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1600994"/>
            <a:ext cx="5181600" cy="41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5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513" y="5014337"/>
            <a:ext cx="1103302" cy="2880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9948" y="6360070"/>
            <a:ext cx="1998839" cy="30996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IE" sz="1300" b="1" dirty="0">
                <a:latin typeface="Calibri" panose="020F0502020204030204" pitchFamily="34" charset="0"/>
              </a:rPr>
              <a:t>Data courtesy: M </a:t>
            </a:r>
            <a:r>
              <a:rPr lang="en-IE" sz="1300" b="1" dirty="0" smtClean="0">
                <a:latin typeface="Calibri" panose="020F0502020204030204" pitchFamily="34" charset="0"/>
              </a:rPr>
              <a:t>Molloy</a:t>
            </a:r>
            <a:endParaRPr lang="en-IE" sz="13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" y="2109556"/>
            <a:ext cx="6103480" cy="43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06" y="1798151"/>
            <a:ext cx="4945027" cy="425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86" y="6048900"/>
            <a:ext cx="1371600" cy="5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164" y="153194"/>
            <a:ext cx="10971372" cy="1143265"/>
          </a:xfrm>
        </p:spPr>
        <p:txBody>
          <a:bodyPr>
            <a:noAutofit/>
          </a:bodyPr>
          <a:lstStyle/>
          <a:p>
            <a:r>
              <a:rPr lang="en-IE" sz="2400" b="1" dirty="0" smtClean="0"/>
              <a:t>Trends to end of 2018: </a:t>
            </a:r>
            <a:br>
              <a:rPr lang="en-IE" sz="2400" b="1" dirty="0" smtClean="0"/>
            </a:br>
            <a:r>
              <a:rPr lang="en-IE" sz="2400" b="1" dirty="0" smtClean="0"/>
              <a:t>A slowing trajectory? </a:t>
            </a:r>
            <a:br>
              <a:rPr lang="en-IE" sz="2400" b="1" dirty="0" smtClean="0"/>
            </a:br>
            <a:r>
              <a:rPr lang="en-IE" sz="2400" b="1" dirty="0" smtClean="0"/>
              <a:t>Variability in screening implementation between and within Hospital Groups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December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Updated Infectious Diseases (Amendment) Regulations 2018:</a:t>
            </a:r>
          </a:p>
          <a:p>
            <a:pPr lvl="1"/>
            <a:r>
              <a:rPr lang="en-IE" dirty="0" smtClean="0"/>
              <a:t>Nomenclature changed from CRE to CPE</a:t>
            </a:r>
          </a:p>
          <a:p>
            <a:pPr lvl="1"/>
            <a:r>
              <a:rPr lang="en-IE" dirty="0" smtClean="0"/>
              <a:t>Notification requirement broadened to include:</a:t>
            </a:r>
          </a:p>
          <a:p>
            <a:pPr lvl="2"/>
            <a:r>
              <a:rPr lang="en-IE" dirty="0" smtClean="0"/>
              <a:t>Invasive CPE infection </a:t>
            </a:r>
          </a:p>
          <a:p>
            <a:pPr lvl="2"/>
            <a:r>
              <a:rPr lang="en-IE" dirty="0" smtClean="0"/>
              <a:t>Non-invasive CPE infection</a:t>
            </a:r>
          </a:p>
          <a:p>
            <a:pPr lvl="2"/>
            <a:r>
              <a:rPr lang="en-IE" dirty="0" smtClean="0"/>
              <a:t>Colonisation with CPE</a:t>
            </a:r>
          </a:p>
          <a:p>
            <a:pPr lvl="1"/>
            <a:r>
              <a:rPr lang="en-IE" dirty="0" smtClean="0"/>
              <a:t>Labs required to notify the first confirmed CPE isolate per patient whether colonisation, non-invasive infection or invasive infection &amp; labs still required to notify every subsequent episode of invasive CPE infection per patient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January 2019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Publication of Ireland’s first ‘One Health’ Report on AMU &amp; AMR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06" y="1524794"/>
            <a:ext cx="3533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3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300" b="1" dirty="0">
                <a:latin typeface="Calibri" pitchFamily="34" charset="0"/>
              </a:rPr>
              <a:t>EARS-Net &gt;95% population coverage in Ireland</a:t>
            </a:r>
            <a:br>
              <a:rPr lang="en-IE" altLang="en-US" sz="3300" b="1" dirty="0">
                <a:latin typeface="Calibri" pitchFamily="34" charset="0"/>
              </a:rPr>
            </a:br>
            <a:r>
              <a:rPr lang="en-IE" altLang="en-US" sz="3300" b="1" dirty="0">
                <a:latin typeface="Calibri" pitchFamily="34" charset="0"/>
              </a:rPr>
              <a:t>BSI surveillance – tip of </a:t>
            </a:r>
            <a:r>
              <a:rPr lang="en-IE" altLang="en-US" sz="3300" b="1" dirty="0" smtClean="0">
                <a:latin typeface="Calibri" pitchFamily="34" charset="0"/>
              </a:rPr>
              <a:t>the tip of the </a:t>
            </a:r>
            <a:r>
              <a:rPr lang="en-IE" altLang="en-US" sz="3300" b="1" dirty="0">
                <a:latin typeface="Calibri" pitchFamily="34" charset="0"/>
              </a:rPr>
              <a:t>iceberg</a:t>
            </a:r>
          </a:p>
        </p:txBody>
      </p:sp>
      <p:pic>
        <p:nvPicPr>
          <p:cNvPr id="21507" name="Picture 2" descr="C:\Users\karenburns\Pictures\iceberg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" y="2134094"/>
            <a:ext cx="6444410" cy="36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eft Arrow 2"/>
          <p:cNvSpPr>
            <a:spLocks noChangeArrowheads="1"/>
          </p:cNvSpPr>
          <p:nvPr/>
        </p:nvSpPr>
        <p:spPr bwMode="auto">
          <a:xfrm>
            <a:off x="4626692" y="2746065"/>
            <a:ext cx="3223264" cy="242943"/>
          </a:xfrm>
          <a:prstGeom prst="leftArrow">
            <a:avLst>
              <a:gd name="adj1" fmla="val 50000"/>
              <a:gd name="adj2" fmla="val 49864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7849956" y="2671829"/>
            <a:ext cx="4950850" cy="60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 b="1" dirty="0">
                <a:latin typeface="Calibri" pitchFamily="34" charset="0"/>
              </a:rPr>
              <a:t>Bloodstream </a:t>
            </a:r>
            <a:r>
              <a:rPr lang="en-IE" altLang="en-US" sz="1600" b="1" dirty="0" smtClean="0">
                <a:latin typeface="Calibri" pitchFamily="34" charset="0"/>
              </a:rPr>
              <a:t>infections due to pathogens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 b="1" dirty="0" smtClean="0">
                <a:latin typeface="Calibri" pitchFamily="34" charset="0"/>
              </a:rPr>
              <a:t>included in EARS-Net</a:t>
            </a:r>
            <a:endParaRPr lang="en-IE" altLang="en-US" sz="1600" b="1" dirty="0">
              <a:latin typeface="Calibri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5039128" y="3274184"/>
            <a:ext cx="3225380" cy="485887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8850" tIns="54425" rIns="108850" bIns="54425"/>
          <a:lstStyle/>
          <a:p>
            <a:pPr>
              <a:defRPr/>
            </a:pPr>
            <a:endParaRPr lang="en-IE">
              <a:latin typeface="Times New Roman" charset="0"/>
            </a:endParaRP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8305006" y="3335782"/>
            <a:ext cx="3320290" cy="8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Non-invasive infections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UTI, SSI, pneumonia etc.</a:t>
            </a:r>
          </a:p>
        </p:txBody>
      </p:sp>
      <p:sp>
        <p:nvSpPr>
          <p:cNvPr id="21512" name="Left Arrow 7"/>
          <p:cNvSpPr>
            <a:spLocks noChangeArrowheads="1"/>
          </p:cNvSpPr>
          <p:nvPr/>
        </p:nvSpPr>
        <p:spPr bwMode="auto">
          <a:xfrm>
            <a:off x="4368232" y="3969669"/>
            <a:ext cx="3223264" cy="1152792"/>
          </a:xfrm>
          <a:prstGeom prst="leftArrow">
            <a:avLst>
              <a:gd name="adj1" fmla="val 50000"/>
              <a:gd name="adj2" fmla="val 4996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7639226" y="4267994"/>
            <a:ext cx="3491876" cy="10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900" b="1" dirty="0">
                <a:latin typeface="Calibri" pitchFamily="34" charset="0"/>
              </a:rPr>
              <a:t>Asymptomatic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900" b="1" dirty="0">
                <a:latin typeface="Calibri" pitchFamily="34" charset="0"/>
              </a:rPr>
              <a:t>colonisation/carriage</a:t>
            </a:r>
          </a:p>
        </p:txBody>
      </p:sp>
      <p:sp>
        <p:nvSpPr>
          <p:cNvPr id="10" name="Left Arrow 2"/>
          <p:cNvSpPr>
            <a:spLocks noChangeArrowheads="1"/>
          </p:cNvSpPr>
          <p:nvPr/>
        </p:nvSpPr>
        <p:spPr bwMode="auto">
          <a:xfrm>
            <a:off x="4037806" y="2418315"/>
            <a:ext cx="3223264" cy="242943"/>
          </a:xfrm>
          <a:prstGeom prst="leftArrow">
            <a:avLst>
              <a:gd name="adj1" fmla="val 50000"/>
              <a:gd name="adj2" fmla="val 4986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255839" y="2305124"/>
            <a:ext cx="5158736" cy="3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 b="1" dirty="0">
                <a:latin typeface="Calibri" pitchFamily="34" charset="0"/>
              </a:rPr>
              <a:t>Bloodstream </a:t>
            </a:r>
            <a:r>
              <a:rPr lang="en-IE" altLang="en-US" sz="1600" b="1" dirty="0" smtClean="0">
                <a:latin typeface="Calibri" pitchFamily="34" charset="0"/>
              </a:rPr>
              <a:t>infections due to EARS-Net pathogens</a:t>
            </a:r>
            <a:endParaRPr lang="en-IE" altLang="en-US" sz="1600" b="1" dirty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300" b="1" dirty="0">
                <a:latin typeface="Calibri" pitchFamily="34" charset="0"/>
              </a:rPr>
              <a:t>EARS-Net</a:t>
            </a:r>
            <a:br>
              <a:rPr lang="en-IE" altLang="en-US" sz="3300" b="1" dirty="0">
                <a:latin typeface="Calibri" pitchFamily="34" charset="0"/>
              </a:rPr>
            </a:br>
            <a:r>
              <a:rPr lang="en-IE" altLang="en-US" sz="3300" b="1" dirty="0">
                <a:latin typeface="Calibri" pitchFamily="34" charset="0"/>
              </a:rPr>
              <a:t>BSI surveillance – tip of the iceberg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1" y="2204823"/>
            <a:ext cx="623211" cy="144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15216" y="2257082"/>
            <a:ext cx="623211" cy="144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90" y="1524794"/>
            <a:ext cx="57567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" y="1620837"/>
            <a:ext cx="6259825" cy="43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27" y="6325394"/>
            <a:ext cx="11727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ecdc.europa.eu/en/publications-data/surveillance-antimicrobial-resistance-europe-2017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300" b="1" dirty="0">
                <a:latin typeface="Calibri" pitchFamily="34" charset="0"/>
              </a:rPr>
              <a:t>EARS-Net</a:t>
            </a:r>
            <a:br>
              <a:rPr lang="en-IE" altLang="en-US" sz="3300" b="1" dirty="0">
                <a:latin typeface="Calibri" pitchFamily="34" charset="0"/>
              </a:rPr>
            </a:br>
            <a:r>
              <a:rPr lang="en-IE" altLang="en-US" sz="3300" b="1" dirty="0">
                <a:latin typeface="Calibri" pitchFamily="34" charset="0"/>
              </a:rPr>
              <a:t>BSI surveillance – tip of the iceberg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1" y="2204823"/>
            <a:ext cx="623211" cy="144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15216" y="2257082"/>
            <a:ext cx="623211" cy="144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90" y="1524794"/>
            <a:ext cx="57567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" y="1620837"/>
            <a:ext cx="6259825" cy="43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27" y="6325394"/>
            <a:ext cx="11727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ecdc.europa.eu/en/publications-data/surveillance-antimicrobial-resistance-europe-2017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Picture 7" descr="Image result for head in the s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09" y="1372394"/>
            <a:ext cx="3732213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7200" y="5063072"/>
            <a:ext cx="1151978" cy="2880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8850" tIns="54425" rIns="108850" bIns="544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900"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206" y="2211128"/>
            <a:ext cx="4134359" cy="2449015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Since 2014, 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42% </a:t>
            </a:r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</a:p>
          <a:p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invasive CPE infection in Ireland (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n=25)</a:t>
            </a:r>
            <a:endParaRPr lang="en-IE" sz="19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due to </a:t>
            </a:r>
            <a:r>
              <a:rPr lang="en-IE" sz="1900" b="1" i="1" dirty="0" err="1">
                <a:solidFill>
                  <a:srgbClr val="C00000"/>
                </a:solidFill>
                <a:latin typeface="Calibri" panose="020F0502020204030204" pitchFamily="34" charset="0"/>
              </a:rPr>
              <a:t>Enterobacterales</a:t>
            </a:r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 NOT </a:t>
            </a:r>
          </a:p>
          <a:p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included in 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EARS-Net (i.e., non-</a:t>
            </a:r>
            <a:r>
              <a:rPr lang="en-IE" sz="19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E. coli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IE" sz="1900" b="1" dirty="0">
                <a:solidFill>
                  <a:srgbClr val="C00000"/>
                </a:solidFill>
                <a:latin typeface="Calibri" panose="020F0502020204030204" pitchFamily="34" charset="0"/>
              </a:rPr>
              <a:t>n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on-</a:t>
            </a:r>
            <a:r>
              <a:rPr lang="en-IE" sz="19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K. pneumoniae</a:t>
            </a:r>
            <a:r>
              <a:rPr lang="en-IE" sz="19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Enterobacter spp.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Serratia</a:t>
            </a:r>
            <a:r>
              <a:rPr lang="en-IE" sz="19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spp.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Citrobacter</a:t>
            </a:r>
            <a:r>
              <a:rPr lang="en-IE" sz="19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spp.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61" y="1762162"/>
            <a:ext cx="5008245" cy="330091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Annual notifications of invasive CPE infections: 2012 - 2018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0806" y="5082916"/>
            <a:ext cx="127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Source: CIDR</a:t>
            </a:r>
            <a:endParaRPr lang="en-US" sz="1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CPE in Italy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18222" r="3165" b="7590"/>
          <a:stretch>
            <a:fillRect/>
          </a:stretch>
        </p:blipFill>
        <p:spPr bwMode="auto">
          <a:xfrm>
            <a:off x="1751806" y="1829594"/>
            <a:ext cx="77755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6488112"/>
            <a:ext cx="6875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400" b="1" i="1" dirty="0">
                <a:latin typeface="Calibri" pitchFamily="34" charset="0"/>
              </a:rPr>
              <a:t>Data source: GM </a:t>
            </a:r>
            <a:r>
              <a:rPr lang="en-IE" altLang="en-US" sz="1400" b="1" i="1" dirty="0" err="1">
                <a:latin typeface="Calibri" pitchFamily="34" charset="0"/>
              </a:rPr>
              <a:t>Rossolini</a:t>
            </a:r>
            <a:r>
              <a:rPr lang="en-IE" altLang="en-US" sz="1400" b="1" i="1" dirty="0">
                <a:latin typeface="Calibri" pitchFamily="34" charset="0"/>
              </a:rPr>
              <a:t>, ARHAI Network Meeting, Berlin, Dec 2012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/>
          <a:stretch>
            <a:fillRect/>
          </a:stretch>
        </p:blipFill>
        <p:spPr bwMode="auto">
          <a:xfrm>
            <a:off x="526983" y="1637092"/>
            <a:ext cx="9161857" cy="32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800" b="1" dirty="0" smtClean="0">
                <a:latin typeface="Calibri" pitchFamily="34" charset="0"/>
              </a:rPr>
              <a:t>CPE </a:t>
            </a:r>
            <a:r>
              <a:rPr lang="en-IE" altLang="en-US" sz="3800" b="1" dirty="0">
                <a:latin typeface="Calibri" pitchFamily="34" charset="0"/>
              </a:rPr>
              <a:t>in mid-west of Ireland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86773" y="5098644"/>
            <a:ext cx="7542343" cy="8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>
                <a:latin typeface="Calibri" pitchFamily="34" charset="0"/>
              </a:rPr>
              <a:t>Two outbreaks – KPC in 2011 (n=9) &amp; NDM in 2014 (n=10)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>
                <a:latin typeface="Calibri" pitchFamily="34" charset="0"/>
              </a:rPr>
              <a:t>Almost 9,500 screening swabs performed in 2015 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44" y="4811239"/>
            <a:ext cx="3153423" cy="17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1" y="5951328"/>
            <a:ext cx="6086741" cy="4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2" y="6367350"/>
            <a:ext cx="5953408" cy="3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59" y="229129"/>
            <a:ext cx="10971372" cy="1143265"/>
          </a:xfrm>
        </p:spPr>
        <p:txBody>
          <a:bodyPr>
            <a:normAutofit/>
          </a:bodyPr>
          <a:lstStyle/>
          <a:p>
            <a:r>
              <a:rPr lang="en-IE" sz="3200" b="1" dirty="0" smtClean="0"/>
              <a:t>Invasive CPE: Italy 2014 – 2017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4"/>
          <a:stretch/>
        </p:blipFill>
        <p:spPr bwMode="auto">
          <a:xfrm>
            <a:off x="227806" y="1372394"/>
            <a:ext cx="6972300" cy="15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2858294"/>
            <a:ext cx="6515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06" y="1753394"/>
            <a:ext cx="41243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4487" y="3773488"/>
            <a:ext cx="4581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What is beneath the tip of this iceberg?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utoShape 7" descr="Image result for tip of the ice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C:\Users\karenburns\Pictures\tip of the icebe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06" y="4344194"/>
            <a:ext cx="3151605" cy="22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9806" y="6450397"/>
            <a:ext cx="3860297" cy="36521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 Burns March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8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CPE in Europe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067594"/>
            <a:ext cx="6772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2592388"/>
            <a:ext cx="6696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3" y="3363911"/>
            <a:ext cx="6132686" cy="31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3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0" y="1341749"/>
            <a:ext cx="4981985" cy="48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75" y="2350045"/>
            <a:ext cx="6738589" cy="326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5316375" y="2277002"/>
            <a:ext cx="6154465" cy="6478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D6B0B-5307-498B-904E-2A4264770A5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1142206" y="304080"/>
            <a:ext cx="10361851" cy="685959"/>
          </a:xfrm>
        </p:spPr>
        <p:txBody>
          <a:bodyPr/>
          <a:lstStyle/>
          <a:p>
            <a:r>
              <a:rPr lang="en-IE" altLang="en-US" sz="29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n-IE" altLang="en-US" sz="29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arbapenem</a:t>
            </a:r>
            <a:r>
              <a:rPr lang="en-IE" altLang="en-US" sz="2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E" altLang="en-US" sz="29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use in Irish hospitals</a:t>
            </a:r>
          </a:p>
        </p:txBody>
      </p:sp>
      <p:sp>
        <p:nvSpPr>
          <p:cNvPr id="32773" name="AutoShape 2" descr="plot of chunk yearlyCarbssPlots"/>
          <p:cNvSpPr>
            <a:spLocks noChangeAspect="1" noChangeArrowheads="1"/>
          </p:cNvSpPr>
          <p:nvPr/>
        </p:nvSpPr>
        <p:spPr bwMode="auto">
          <a:xfrm>
            <a:off x="207406" y="-144496"/>
            <a:ext cx="406347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32774" name="AutoShape 4" descr="plot of chunk yearlyCarbssPlots"/>
          <p:cNvSpPr>
            <a:spLocks noChangeAspect="1" noChangeArrowheads="1"/>
          </p:cNvSpPr>
          <p:nvPr/>
        </p:nvSpPr>
        <p:spPr bwMode="auto">
          <a:xfrm>
            <a:off x="410580" y="7940"/>
            <a:ext cx="406347" cy="3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32775" name="AutoShape 2" descr="plot of chunk yearlyCarbssPlots"/>
          <p:cNvSpPr>
            <a:spLocks noChangeAspect="1" noChangeArrowheads="1"/>
          </p:cNvSpPr>
          <p:nvPr/>
        </p:nvSpPr>
        <p:spPr bwMode="auto">
          <a:xfrm>
            <a:off x="224338" y="-182605"/>
            <a:ext cx="406347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2" name="AutoShape 2" descr="plot of chunk yearlyCarbssPlo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1143794"/>
            <a:ext cx="8049418" cy="47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380206" y="381794"/>
            <a:ext cx="10361851" cy="685959"/>
          </a:xfrm>
        </p:spPr>
        <p:txBody>
          <a:bodyPr>
            <a:normAutofit fontScale="90000"/>
          </a:bodyPr>
          <a:lstStyle/>
          <a:p>
            <a:r>
              <a:rPr lang="en-IE" altLang="en-US" sz="3800" dirty="0">
                <a:latin typeface="Calibri" pitchFamily="34" charset="0"/>
              </a:rPr>
              <a:t>Conclusion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837406" y="1296194"/>
            <a:ext cx="10361851" cy="3734665"/>
          </a:xfrm>
        </p:spPr>
        <p:txBody>
          <a:bodyPr>
            <a:normAutofit fontScale="92500" lnSpcReduction="20000"/>
          </a:bodyPr>
          <a:lstStyle/>
          <a:p>
            <a:pPr marL="612282" indent="-612282">
              <a:buFont typeface="Times New Roman" pitchFamily="18" charset="0"/>
              <a:buAutoNum type="arabicPeriod"/>
            </a:pPr>
            <a:r>
              <a:rPr lang="en-IE" altLang="en-US" sz="2900" dirty="0">
                <a:latin typeface="Calibri" pitchFamily="34" charset="0"/>
              </a:rPr>
              <a:t>Our CPE story is rapidly-evolving – Invasive infection is tip of the </a:t>
            </a:r>
            <a:r>
              <a:rPr lang="en-IE" altLang="en-US" sz="2900" dirty="0" smtClean="0">
                <a:latin typeface="Calibri" pitchFamily="34" charset="0"/>
              </a:rPr>
              <a:t>iceberg</a:t>
            </a:r>
            <a:endParaRPr lang="en-IE" altLang="en-US" sz="2900" dirty="0">
              <a:latin typeface="Calibri" pitchFamily="34" charset="0"/>
            </a:endParaRPr>
          </a:p>
          <a:p>
            <a:pPr marL="612282" indent="-612282">
              <a:buFont typeface="Times New Roman" pitchFamily="18" charset="0"/>
              <a:buAutoNum type="arabicPeriod"/>
            </a:pPr>
            <a:r>
              <a:rPr lang="en-IE" altLang="en-US" sz="2900" dirty="0">
                <a:latin typeface="Calibri" pitchFamily="34" charset="0"/>
              </a:rPr>
              <a:t>We have lots of data on CPE in Ireland -&gt; Information for action and performance management</a:t>
            </a:r>
          </a:p>
          <a:p>
            <a:pPr marL="612282" indent="-612282">
              <a:buFont typeface="Times New Roman" pitchFamily="18" charset="0"/>
              <a:buAutoNum type="arabicPeriod"/>
            </a:pPr>
            <a:r>
              <a:rPr lang="en-IE" altLang="en-US" sz="2900" dirty="0">
                <a:latin typeface="Calibri" pitchFamily="34" charset="0"/>
              </a:rPr>
              <a:t>The One Health approach to AMR is welcome and </a:t>
            </a:r>
            <a:r>
              <a:rPr lang="en-IE" altLang="en-US" sz="2900" dirty="0" err="1">
                <a:latin typeface="Calibri" pitchFamily="34" charset="0"/>
              </a:rPr>
              <a:t>iNAP</a:t>
            </a:r>
            <a:r>
              <a:rPr lang="en-IE" altLang="en-US" sz="2900" dirty="0">
                <a:latin typeface="Calibri" pitchFamily="34" charset="0"/>
              </a:rPr>
              <a:t> provides a roadmap for implementation – resources and monitoring needed – Role of external drivers e.g. WHO</a:t>
            </a:r>
          </a:p>
          <a:p>
            <a:pPr marL="612282" indent="-612282">
              <a:buFont typeface="Times New Roman" pitchFamily="18" charset="0"/>
              <a:buAutoNum type="arabicPeriod"/>
            </a:pPr>
            <a:r>
              <a:rPr lang="en-IE" altLang="en-US" sz="2900" dirty="0">
                <a:latin typeface="Calibri" pitchFamily="34" charset="0"/>
              </a:rPr>
              <a:t>Human healthcare delivery is diverse – </a:t>
            </a:r>
            <a:r>
              <a:rPr lang="en-IE" altLang="en-US" sz="2900" b="1" dirty="0">
                <a:latin typeface="Calibri" pitchFamily="34" charset="0"/>
              </a:rPr>
              <a:t>public</a:t>
            </a:r>
            <a:r>
              <a:rPr lang="en-IE" altLang="en-US" sz="2900" dirty="0">
                <a:latin typeface="Calibri" pitchFamily="34" charset="0"/>
              </a:rPr>
              <a:t> versus </a:t>
            </a:r>
            <a:r>
              <a:rPr lang="en-IE" altLang="en-US" sz="2900" b="1" dirty="0">
                <a:latin typeface="Calibri" pitchFamily="34" charset="0"/>
              </a:rPr>
              <a:t>private</a:t>
            </a:r>
            <a:r>
              <a:rPr lang="en-IE" altLang="en-US" sz="2900" dirty="0">
                <a:latin typeface="Calibri" pitchFamily="34" charset="0"/>
              </a:rPr>
              <a:t>, </a:t>
            </a:r>
            <a:r>
              <a:rPr lang="en-IE" altLang="en-US" sz="2900" b="1" dirty="0">
                <a:latin typeface="Calibri" pitchFamily="34" charset="0"/>
              </a:rPr>
              <a:t>acute</a:t>
            </a:r>
            <a:r>
              <a:rPr lang="en-IE" altLang="en-US" sz="2900" dirty="0">
                <a:latin typeface="Calibri" pitchFamily="34" charset="0"/>
              </a:rPr>
              <a:t> versus </a:t>
            </a:r>
            <a:r>
              <a:rPr lang="en-IE" altLang="en-US" sz="2900" b="1" dirty="0">
                <a:latin typeface="Calibri" pitchFamily="34" charset="0"/>
              </a:rPr>
              <a:t>primary</a:t>
            </a:r>
            <a:r>
              <a:rPr lang="en-IE" altLang="en-US" sz="2900" dirty="0">
                <a:latin typeface="Calibri" pitchFamily="34" charset="0"/>
              </a:rPr>
              <a:t> versus </a:t>
            </a:r>
            <a:r>
              <a:rPr lang="en-IE" altLang="en-US" sz="2900" b="1" dirty="0">
                <a:latin typeface="Calibri" pitchFamily="34" charset="0"/>
              </a:rPr>
              <a:t>residential care </a:t>
            </a:r>
            <a:r>
              <a:rPr lang="en-IE" altLang="en-US" sz="2900" dirty="0">
                <a:latin typeface="Calibri" pitchFamily="34" charset="0"/>
              </a:rPr>
              <a:t>Must include </a:t>
            </a:r>
            <a:r>
              <a:rPr lang="en-IE" altLang="en-US" sz="2900" b="1" dirty="0">
                <a:latin typeface="Calibri" pitchFamily="34" charset="0"/>
              </a:rPr>
              <a:t>all </a:t>
            </a:r>
            <a:r>
              <a:rPr lang="en-IE" altLang="en-US" sz="2900" dirty="0">
                <a:latin typeface="Calibri" pitchFamily="34" charset="0"/>
              </a:rPr>
              <a:t>elements in any response – </a:t>
            </a:r>
            <a:r>
              <a:rPr lang="en-IE" altLang="en-US" sz="2900" u="sng" dirty="0">
                <a:latin typeface="Calibri" pitchFamily="34" charset="0"/>
              </a:rPr>
              <a:t>One size won’t fit all settings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066006" y="1143794"/>
            <a:ext cx="10361851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Thank you for your attention</a:t>
            </a:r>
            <a:b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karen.burns1@hse.ie</a:t>
            </a:r>
            <a: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IE" altLang="en-US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IE" altLang="en-US" sz="3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11" y="3277394"/>
            <a:ext cx="9160735" cy="269523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</a:rPr>
              <a:t>Acknowledgements: 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All HPSC staff, especially Micro Team – T Mitchell, S Murchan, A Oza, H Murphy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HSE HCAI &amp; AMR Response Team &amp; NCPERLS staff, UHG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BIU staff, HSE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Colleagues in microbiology labs, IPC &amp; antimicrobial stewardship teams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Colleagues in departments of public health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Members of Interdepartmental AMR Committee</a:t>
            </a:r>
          </a:p>
          <a:p>
            <a:pPr marL="340157" indent="-340157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</a:rPr>
              <a:t>Colleagues in ECDC ARHAI Team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35" y="1982737"/>
            <a:ext cx="635573" cy="5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3606" y="2004514"/>
            <a:ext cx="188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IE" sz="2800" b="1" dirty="0">
                <a:latin typeface="+mn-lt"/>
              </a:rPr>
              <a:t>@</a:t>
            </a:r>
            <a:r>
              <a:rPr lang="en-IE" sz="2800" b="1" dirty="0" err="1">
                <a:latin typeface="+mn-lt"/>
              </a:rPr>
              <a:t>dfeatamr</a:t>
            </a:r>
            <a:endParaRPr lang="en-US" sz="2800" b="1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 Burns March 2019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FD41-1590-4C52-9103-27CCB51A28B1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7857" y="1216566"/>
            <a:ext cx="10361851" cy="685959"/>
          </a:xfrm>
        </p:spPr>
        <p:txBody>
          <a:bodyPr>
            <a:normAutofit fontScale="90000"/>
          </a:bodyPr>
          <a:lstStyle/>
          <a:p>
            <a:r>
              <a:rPr lang="en-IE" altLang="en-US" sz="3800" dirty="0">
                <a:latin typeface="Calibri" pitchFamily="34" charset="0"/>
              </a:rPr>
              <a:t>Impact on patients with </a:t>
            </a:r>
            <a:r>
              <a:rPr lang="en-IE" altLang="en-US" sz="3800" dirty="0" smtClean="0">
                <a:latin typeface="Calibri" pitchFamily="34" charset="0"/>
              </a:rPr>
              <a:t>CPE</a:t>
            </a:r>
            <a:endParaRPr lang="en-IE" altLang="en-US" sz="3800" dirty="0">
              <a:latin typeface="Calibri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31315" y="2238768"/>
            <a:ext cx="10361851" cy="3734665"/>
          </a:xfrm>
        </p:spPr>
        <p:txBody>
          <a:bodyPr/>
          <a:lstStyle/>
          <a:p>
            <a:r>
              <a:rPr lang="en-US" altLang="en-US" sz="3300" dirty="0">
                <a:latin typeface="Calibri" pitchFamily="34" charset="0"/>
                <a:ea typeface="MS PGothic" pitchFamily="34" charset="-128"/>
              </a:rPr>
              <a:t>Very poor experience, “felt like a leper”</a:t>
            </a:r>
          </a:p>
          <a:p>
            <a:r>
              <a:rPr lang="en-US" altLang="en-US" sz="3300" dirty="0">
                <a:latin typeface="Calibri" pitchFamily="34" charset="0"/>
                <a:ea typeface="MS PGothic" pitchFamily="34" charset="-128"/>
              </a:rPr>
              <a:t>“I didn’t see anyone, I had to ask for food at 10pm”</a:t>
            </a:r>
          </a:p>
          <a:p>
            <a:r>
              <a:rPr lang="en-US" altLang="en-US" sz="3300" dirty="0">
                <a:latin typeface="Calibri" pitchFamily="34" charset="0"/>
                <a:ea typeface="MS PGothic" pitchFamily="34" charset="-128"/>
              </a:rPr>
              <a:t>“I don’t know where the infection came from, nobody spoke to me, my daughter told me”</a:t>
            </a:r>
          </a:p>
          <a:p>
            <a:r>
              <a:rPr lang="en-US" altLang="en-US" sz="3300" dirty="0">
                <a:latin typeface="Calibri" pitchFamily="34" charset="0"/>
                <a:ea typeface="MS PGothic" pitchFamily="34" charset="-128"/>
              </a:rPr>
              <a:t>“Ward A is lovely, they’re very good about hand hygiene and they all wear the gowns’</a:t>
            </a:r>
          </a:p>
          <a:p>
            <a:endParaRPr lang="en-IE" altLang="en-US" sz="3300" dirty="0">
              <a:latin typeface="Calibri" pitchFamily="34" charset="0"/>
            </a:endParaRPr>
          </a:p>
        </p:txBody>
      </p:sp>
      <p:pic>
        <p:nvPicPr>
          <p:cNvPr id="11268" name="Content Placeholder 3" descr="Whats your s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70" y="1125004"/>
            <a:ext cx="2832195" cy="135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43692" y="5950658"/>
            <a:ext cx="6271034" cy="4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900" b="1" dirty="0">
                <a:solidFill>
                  <a:srgbClr val="000000"/>
                </a:solidFill>
                <a:latin typeface="Arial" charset="0"/>
                <a:cs typeface="Arial" charset="0"/>
              </a:rPr>
              <a:t>With thanks to UHL patients &amp; B </a:t>
            </a:r>
            <a:r>
              <a:rPr lang="en-IE" altLang="en-US" sz="19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Slevin</a:t>
            </a:r>
            <a:r>
              <a:rPr lang="en-IE" altLang="en-US" sz="1900" b="1" dirty="0">
                <a:solidFill>
                  <a:srgbClr val="000000"/>
                </a:solidFill>
                <a:latin typeface="Arial" charset="0"/>
                <a:cs typeface="Arial" charset="0"/>
              </a:rPr>
              <a:t>, N O’Connell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8" y="381794"/>
            <a:ext cx="10560792" cy="11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3164" y="1348427"/>
            <a:ext cx="2395755" cy="371523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IE" sz="17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Eurosurv</a:t>
            </a:r>
            <a:r>
              <a:rPr lang="en-IE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Dec 2010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33034"/>
          <a:stretch/>
        </p:blipFill>
        <p:spPr bwMode="auto">
          <a:xfrm>
            <a:off x="383007" y="2156439"/>
            <a:ext cx="10435925" cy="14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037806" y="1677194"/>
            <a:ext cx="1854632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solidFill>
                  <a:srgbClr val="FF0000"/>
                </a:solidFill>
                <a:latin typeface="Calibri" pitchFamily="34" charset="0"/>
              </a:rPr>
              <a:t>Ex Greek ICU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739341" y="3655977"/>
            <a:ext cx="2670946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solidFill>
                  <a:srgbClr val="FF0000"/>
                </a:solidFill>
                <a:latin typeface="Calibri" pitchFamily="34" charset="0"/>
              </a:rPr>
              <a:t>Infant born in India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3" t="89658" r="1947"/>
          <a:stretch/>
        </p:blipFill>
        <p:spPr bwMode="auto">
          <a:xfrm>
            <a:off x="8991362" y="3394231"/>
            <a:ext cx="2563118" cy="2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8" y="4191794"/>
            <a:ext cx="11136450" cy="15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36007" y="5791994"/>
            <a:ext cx="7129923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solidFill>
                  <a:srgbClr val="FF0000"/>
                </a:solidFill>
                <a:latin typeface="Calibri" pitchFamily="34" charset="0"/>
              </a:rPr>
              <a:t>5 cases – surgical wards – no foreign healthcare link 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006" y="153194"/>
            <a:ext cx="10361851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latin typeface="Calibri" pitchFamily="34" charset="0"/>
                <a:ea typeface="Calibri" pitchFamily="34" charset="0"/>
                <a:cs typeface="Calibri" pitchFamily="34" charset="0"/>
              </a:rPr>
              <a:t>National response – 2011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080" y="915194"/>
            <a:ext cx="10361851" cy="3734665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29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March: </a:t>
            </a: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Interim </a:t>
            </a:r>
            <a:r>
              <a:rPr lang="en-IE" altLang="en-US" sz="2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CPE </a:t>
            </a: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screening guidelines</a:t>
            </a:r>
          </a:p>
          <a:p>
            <a:pPr lvl="1" eaLnBrk="1" hangingPunct="1">
              <a:defRPr/>
            </a:pPr>
            <a:r>
              <a:rPr lang="en-IE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Screen if hospitalised abroad for &gt;48 hours in past year</a:t>
            </a:r>
          </a:p>
          <a:p>
            <a:pPr lvl="1" eaLnBrk="1" hangingPunct="1">
              <a:defRPr/>
            </a:pPr>
            <a:r>
              <a:rPr lang="en-IE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Screen if hospitalised in mid-west for &gt;48 hours in past year</a:t>
            </a:r>
          </a:p>
          <a:p>
            <a:pPr eaLnBrk="1" hangingPunct="1">
              <a:defRPr/>
            </a:pPr>
            <a:r>
              <a:rPr lang="en-GB" altLang="en-US" sz="33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June: </a:t>
            </a:r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Weekly </a:t>
            </a:r>
            <a:r>
              <a:rPr lang="en-GB" altLang="en-US" sz="2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CPE </a:t>
            </a:r>
            <a:r>
              <a:rPr lang="en-GB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rectal swab/faeces screen of all critical care patients in 40 Irish critical care units over four weeks performed (84% of national adult critical care beds)</a:t>
            </a: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n-GB" altLang="en-US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Carbapenemases</a:t>
            </a:r>
            <a:r>
              <a:rPr lang="en-GB" altLang="en-US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not detected in 760 screening swabs</a:t>
            </a:r>
          </a:p>
          <a:p>
            <a:pPr eaLnBrk="1" hangingPunct="1">
              <a:defRPr/>
            </a:pPr>
            <a:endParaRPr lang="en-GB" altLang="en-US" sz="3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en-GB" altLang="en-US" sz="3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4572794"/>
            <a:ext cx="11199942" cy="107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5842137"/>
            <a:ext cx="3906858" cy="3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229394"/>
            <a:ext cx="10361851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latin typeface="Calibri" pitchFamily="34" charset="0"/>
                <a:ea typeface="Calibri" pitchFamily="34" charset="0"/>
                <a:cs typeface="Calibri" pitchFamily="34" charset="0"/>
              </a:rPr>
              <a:t>National response – 2011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806" y="991394"/>
            <a:ext cx="10361851" cy="3734665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June: 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Launch of paper-based voluntary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enhanced 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surveillance – all new isolates – screening, colonisation, infections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76" y="1905794"/>
            <a:ext cx="71999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800">
                <a:latin typeface="Calibri" pitchFamily="34" charset="0"/>
                <a:ea typeface="Calibri" pitchFamily="34" charset="0"/>
                <a:cs typeface="Calibri" pitchFamily="34" charset="0"/>
              </a:rPr>
              <a:t>National response – 2012 &amp; 2013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206" y="1067594"/>
            <a:ext cx="10361851" cy="3734665"/>
          </a:xfrm>
        </p:spPr>
        <p:txBody>
          <a:bodyPr/>
          <a:lstStyle/>
          <a:p>
            <a:pPr eaLnBrk="1" hangingPunct="1">
              <a:defRPr/>
            </a:pP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Invasive CRE infection (sterile site) made </a:t>
            </a:r>
            <a:r>
              <a:rPr lang="en-IE" altLang="en-US" sz="29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notifiable</a:t>
            </a: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 under Infectious Diseases Amendment Regulations</a:t>
            </a:r>
          </a:p>
          <a:p>
            <a:pPr eaLnBrk="1" hangingPunct="1">
              <a:defRPr/>
            </a:pP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National </a:t>
            </a:r>
            <a:r>
              <a:rPr lang="en-IE" altLang="en-US" sz="29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carbapenemase</a:t>
            </a: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 producing </a:t>
            </a:r>
            <a:r>
              <a:rPr lang="en-IE" altLang="en-US" sz="29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Enterobacteriaceae</a:t>
            </a: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 reference laboratory service (NCPERLS) launched</a:t>
            </a:r>
          </a:p>
          <a:p>
            <a:pPr eaLnBrk="1" hangingPunct="1">
              <a:defRPr/>
            </a:pPr>
            <a:r>
              <a:rPr lang="en-IE" altLang="en-US" sz="2900" dirty="0">
                <a:latin typeface="Calibri" pitchFamily="34" charset="0"/>
                <a:ea typeface="Calibri" pitchFamily="34" charset="0"/>
                <a:cs typeface="Calibri" pitchFamily="34" charset="0"/>
              </a:rPr>
              <a:t>National guidelines published – screening, laboratory methods, IPC</a:t>
            </a:r>
          </a:p>
          <a:p>
            <a:pPr eaLnBrk="1" hangingPunct="1">
              <a:defRPr/>
            </a:pPr>
            <a:endParaRPr lang="en-IE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IE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IE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en-IE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GB" altLang="en-US" sz="2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31" y="4222141"/>
            <a:ext cx="9983018" cy="17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642593" y="6001077"/>
            <a:ext cx="11422162" cy="4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900" dirty="0">
                <a:latin typeface="Calibri" pitchFamily="34" charset="0"/>
                <a:hlinkClick r:id="rId3"/>
              </a:rPr>
              <a:t>http://www.hpsc.ie/a-z/microbiologyantimicrobialresistance/infectioncontrolandhai/guidelines/File,12922,en.pdf</a:t>
            </a:r>
            <a:r>
              <a:rPr lang="en-IE" altLang="en-US" sz="1900" dirty="0">
                <a:latin typeface="Calibri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671" y="457994"/>
            <a:ext cx="10361851" cy="685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latin typeface="Calibri" pitchFamily="34" charset="0"/>
                <a:ea typeface="Calibri" pitchFamily="34" charset="0"/>
                <a:cs typeface="Calibri" pitchFamily="34" charset="0"/>
              </a:rPr>
              <a:t>Voluntary surveillance = under-reporting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z="33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en-GB" alt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-278094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graphicFrame>
        <p:nvGraphicFramePr>
          <p:cNvPr id="1946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17508"/>
              </p:ext>
            </p:extLst>
          </p:nvPr>
        </p:nvGraphicFramePr>
        <p:xfrm>
          <a:off x="913606" y="1210755"/>
          <a:ext cx="9599950" cy="360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5" imgW="5505165" imgH="4834547" progId="Excel.Chart.8">
                  <p:embed/>
                </p:oleObj>
              </mc:Choice>
              <mc:Fallback>
                <p:oleObj name="Chart" r:id="rId5" imgW="5505165" imgH="48345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6"/>
                      <a:stretch>
                        <a:fillRect/>
                      </a:stretch>
                    </p:blipFill>
                    <p:spPr bwMode="auto">
                      <a:xfrm>
                        <a:off x="913606" y="1210755"/>
                        <a:ext cx="9599950" cy="3601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561726"/>
            <a:ext cx="219891" cy="55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2900"/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9784078" y="6459445"/>
            <a:ext cx="1905031" cy="4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>
                <a:latin typeface="Calibri" pitchFamily="34" charset="0"/>
              </a:rPr>
              <a:t>Source: HPSC</a:t>
            </a: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456406" y="5117915"/>
            <a:ext cx="9879330" cy="8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Twice as many </a:t>
            </a:r>
            <a:r>
              <a:rPr lang="en-IE" altLang="en-US" sz="2400" b="1" dirty="0" err="1">
                <a:latin typeface="Calibri" pitchFamily="34" charset="0"/>
              </a:rPr>
              <a:t>carbapenemases</a:t>
            </a:r>
            <a:r>
              <a:rPr lang="en-IE" altLang="en-US" sz="2400" b="1" dirty="0">
                <a:latin typeface="Calibri" pitchFamily="34" charset="0"/>
              </a:rPr>
              <a:t> confirmed by national reference lab (n=48)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b="1" dirty="0">
                <a:latin typeface="Calibri" pitchFamily="34" charset="0"/>
              </a:rPr>
              <a:t>than reported to enhanced surveillance in 2013  (n=24)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1258</Words>
  <Application>Microsoft Office PowerPoint</Application>
  <PresentationFormat>Custom</PresentationFormat>
  <Paragraphs>210</Paragraphs>
  <Slides>35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Chart</vt:lpstr>
      <vt:lpstr>Health Protection Surveillance Centre</vt:lpstr>
      <vt:lpstr>2009: First case reported from mid-west – KPC</vt:lpstr>
      <vt:lpstr>CPE in mid-west of Ireland</vt:lpstr>
      <vt:lpstr>Impact on patients with CPE</vt:lpstr>
      <vt:lpstr>PowerPoint Presentation</vt:lpstr>
      <vt:lpstr>National response – 2011</vt:lpstr>
      <vt:lpstr>National response – 2011</vt:lpstr>
      <vt:lpstr>National response – 2012 &amp; 2013</vt:lpstr>
      <vt:lpstr>Voluntary surveillance = under-reporting</vt:lpstr>
      <vt:lpstr>A rapidly escalating problem</vt:lpstr>
      <vt:lpstr>Not only from the mid-west… The arrival of OXA-48 – A game changer</vt:lpstr>
      <vt:lpstr>2017: Transition to mandatory quarterly laboratory reporting (n=39)</vt:lpstr>
      <vt:lpstr>CPE 2017</vt:lpstr>
      <vt:lpstr>PowerPoint Presentation</vt:lpstr>
      <vt:lpstr>PowerPoint Presentation</vt:lpstr>
      <vt:lpstr>Launch of Ireland’s AMR NAP: 25/10/17</vt:lpstr>
      <vt:lpstr>What next?</vt:lpstr>
      <vt:lpstr>PowerPoint Presentation</vt:lpstr>
      <vt:lpstr>PowerPoint Presentation</vt:lpstr>
      <vt:lpstr>Monthly CPE Surveillance Reporting</vt:lpstr>
      <vt:lpstr>Burden of CPE on acute hospitals</vt:lpstr>
      <vt:lpstr>Trends to end of 2018:  A slowing trajectory?  Variability in screening implementation between and within Hospital Groups</vt:lpstr>
      <vt:lpstr>December 2018</vt:lpstr>
      <vt:lpstr>January 2019 </vt:lpstr>
      <vt:lpstr>EARS-Net &gt;95% population coverage in Ireland BSI surveillance – tip of the tip of the iceberg</vt:lpstr>
      <vt:lpstr>EARS-Net BSI surveillance – tip of the iceberg</vt:lpstr>
      <vt:lpstr>EARS-Net BSI surveillance – tip of the iceberg</vt:lpstr>
      <vt:lpstr>Annual notifications of invasive CPE infections: 2012 - 2018</vt:lpstr>
      <vt:lpstr>CPE in Italy</vt:lpstr>
      <vt:lpstr>Invasive CPE: Italy 2014 – 2017</vt:lpstr>
      <vt:lpstr>CPE in Europe</vt:lpstr>
      <vt:lpstr>PowerPoint Presentation</vt:lpstr>
      <vt:lpstr>Carbapenem use in Irish hospitals</vt:lpstr>
      <vt:lpstr>Conclusion</vt:lpstr>
      <vt:lpstr>Thank you for your attention  karen.burns1@hse.ie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Mackenzie</dc:creator>
  <cp:lastModifiedBy>JCrawford</cp:lastModifiedBy>
  <cp:revision>37</cp:revision>
  <dcterms:created xsi:type="dcterms:W3CDTF">2006-08-16T00:00:00Z</dcterms:created>
  <dcterms:modified xsi:type="dcterms:W3CDTF">2019-03-11T10:39:06Z</dcterms:modified>
</cp:coreProperties>
</file>