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9" r:id="rId3"/>
    <p:sldId id="274" r:id="rId4"/>
    <p:sldId id="259" r:id="rId5"/>
    <p:sldId id="268" r:id="rId6"/>
    <p:sldId id="267" r:id="rId7"/>
    <p:sldId id="262" r:id="rId8"/>
    <p:sldId id="261" r:id="rId9"/>
    <p:sldId id="263" r:id="rId10"/>
    <p:sldId id="264" r:id="rId11"/>
    <p:sldId id="265" r:id="rId12"/>
    <p:sldId id="272" r:id="rId13"/>
    <p:sldId id="270" r:id="rId14"/>
    <p:sldId id="271" r:id="rId15"/>
    <p:sldId id="273" r:id="rId16"/>
    <p:sldId id="266" r:id="rId17"/>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7" autoAdjust="0"/>
  </p:normalViewPr>
  <p:slideViewPr>
    <p:cSldViewPr>
      <p:cViewPr>
        <p:scale>
          <a:sx n="70" d="100"/>
          <a:sy n="70" d="100"/>
        </p:scale>
        <p:origin x="-1572" y="-36"/>
      </p:cViewPr>
      <p:guideLst>
        <p:guide orient="horz" pos="2160"/>
        <p:guide pos="2880"/>
      </p:guideLst>
    </p:cSldViewPr>
  </p:slideViewPr>
  <p:notesTextViewPr>
    <p:cViewPr>
      <p:scale>
        <a:sx n="1" d="1"/>
        <a:sy n="1" d="1"/>
      </p:scale>
      <p:origin x="0" y="0"/>
    </p:cViewPr>
  </p:notesTextViewPr>
  <p:notesViewPr>
    <p:cSldViewPr>
      <p:cViewPr>
        <p:scale>
          <a:sx n="80" d="100"/>
          <a:sy n="80" d="100"/>
        </p:scale>
        <p:origin x="-2556" y="-7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1163FC6B-E8A3-4A68-8A37-FA37D8B03DF5}" type="datetimeFigureOut">
              <a:rPr lang="en-GB" smtClean="0"/>
              <a:t>23/12/2019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C7D7F5E-4E12-497E-B15A-F98F4127240C}" type="slidenum">
              <a:rPr lang="en-GB" smtClean="0"/>
              <a:t>‹#›</a:t>
            </a:fld>
            <a:endParaRPr lang="en-GB"/>
          </a:p>
        </p:txBody>
      </p:sp>
    </p:spTree>
    <p:extLst>
      <p:ext uri="{BB962C8B-B14F-4D97-AF65-F5344CB8AC3E}">
        <p14:creationId xmlns:p14="http://schemas.microsoft.com/office/powerpoint/2010/main" val="393542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70264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7D7F5E-4E12-497E-B15A-F98F4127240C}" type="slidenum">
              <a:rPr lang="en-GB" smtClean="0"/>
              <a:t>10</a:t>
            </a:fld>
            <a:endParaRPr lang="en-GB"/>
          </a:p>
        </p:txBody>
      </p:sp>
    </p:spTree>
    <p:extLst>
      <p:ext uri="{BB962C8B-B14F-4D97-AF65-F5344CB8AC3E}">
        <p14:creationId xmlns:p14="http://schemas.microsoft.com/office/powerpoint/2010/main" val="221154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11</a:t>
            </a:fld>
            <a:endParaRPr lang="en-GB"/>
          </a:p>
        </p:txBody>
      </p:sp>
    </p:spTree>
    <p:extLst>
      <p:ext uri="{BB962C8B-B14F-4D97-AF65-F5344CB8AC3E}">
        <p14:creationId xmlns:p14="http://schemas.microsoft.com/office/powerpoint/2010/main" val="65604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CHS7 unscheduled attendance form has been updated to reflect the changes to the PCV13 schedule. Instead of referring to the vaccine as the pneumococcal vaccine it is now referred to as pneumococcal </a:t>
            </a:r>
            <a:r>
              <a:rPr lang="en-GB" smtClean="0"/>
              <a:t>conjugate vaccine (PCV).</a:t>
            </a:r>
            <a:endParaRPr lang="en-GB"/>
          </a:p>
        </p:txBody>
      </p:sp>
      <p:sp>
        <p:nvSpPr>
          <p:cNvPr id="4" name="Slide Number Placeholder 3"/>
          <p:cNvSpPr>
            <a:spLocks noGrp="1"/>
          </p:cNvSpPr>
          <p:nvPr>
            <p:ph type="sldNum" sz="quarter" idx="10"/>
          </p:nvPr>
        </p:nvSpPr>
        <p:spPr/>
        <p:txBody>
          <a:bodyPr/>
          <a:lstStyle/>
          <a:p>
            <a:fld id="{AC7D7F5E-4E12-497E-B15A-F98F4127240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90264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born on/before 31 December 2019 will require 2 PCV vaccines under</a:t>
            </a:r>
            <a:r>
              <a:rPr lang="en-GB" baseline="0" dirty="0" smtClean="0"/>
              <a:t> the age of 12 months and they should marked in here. If however the child is born on/after the 01 January 2020 they will only receive one vaccine if given at the appropriate time and it should be marked in here too.</a:t>
            </a:r>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13</a:t>
            </a:fld>
            <a:endParaRPr lang="en-GB"/>
          </a:p>
        </p:txBody>
      </p:sp>
    </p:spTree>
    <p:extLst>
      <p:ext uri="{BB962C8B-B14F-4D97-AF65-F5344CB8AC3E}">
        <p14:creationId xmlns:p14="http://schemas.microsoft.com/office/powerpoint/2010/main" val="1902648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dose of PCV that is given when the child</a:t>
            </a:r>
            <a:r>
              <a:rPr lang="en-GB" baseline="0" dirty="0" smtClean="0"/>
              <a:t> is 12 months / over is referred to as the PCV booster and should be marked in here.</a:t>
            </a:r>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14</a:t>
            </a:fld>
            <a:endParaRPr lang="en-GB"/>
          </a:p>
        </p:txBody>
      </p:sp>
    </p:spTree>
    <p:extLst>
      <p:ext uri="{BB962C8B-B14F-4D97-AF65-F5344CB8AC3E}">
        <p14:creationId xmlns:p14="http://schemas.microsoft.com/office/powerpoint/2010/main" val="121158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Instead</a:t>
            </a:r>
            <a:r>
              <a:rPr lang="en-GB" baseline="0" dirty="0" smtClean="0"/>
              <a:t> of saying 1</a:t>
            </a:r>
            <a:r>
              <a:rPr lang="en-GB" baseline="30000" dirty="0" smtClean="0"/>
              <a:t>st</a:t>
            </a:r>
            <a:r>
              <a:rPr lang="en-GB" baseline="0" dirty="0" smtClean="0"/>
              <a:t>,2</a:t>
            </a:r>
            <a:r>
              <a:rPr lang="en-GB" baseline="30000" dirty="0" smtClean="0"/>
              <a:t>nd</a:t>
            </a:r>
            <a:r>
              <a:rPr lang="en-GB" baseline="0" dirty="0" smtClean="0"/>
              <a:t> and 3</a:t>
            </a:r>
            <a:r>
              <a:rPr lang="en-GB" baseline="30000" dirty="0" smtClean="0"/>
              <a:t>rd</a:t>
            </a:r>
            <a:r>
              <a:rPr lang="en-GB" baseline="0" dirty="0" smtClean="0"/>
              <a:t> pneumococcal vaccine on the appointment card the </a:t>
            </a:r>
            <a:r>
              <a:rPr lang="en-GB" baseline="0" smtClean="0"/>
              <a:t>following changes </a:t>
            </a:r>
            <a:r>
              <a:rPr lang="en-GB" baseline="0" dirty="0" smtClean="0"/>
              <a:t>will be </a:t>
            </a:r>
            <a:r>
              <a:rPr lang="en-GB" baseline="0" smtClean="0"/>
              <a:t>made:</a:t>
            </a:r>
          </a:p>
          <a:p>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15</a:t>
            </a:fld>
            <a:endParaRPr lang="en-GB"/>
          </a:p>
        </p:txBody>
      </p:sp>
    </p:spTree>
    <p:extLst>
      <p:ext uri="{BB962C8B-B14F-4D97-AF65-F5344CB8AC3E}">
        <p14:creationId xmlns:p14="http://schemas.microsoft.com/office/powerpoint/2010/main" val="73448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7D7F5E-4E12-497E-B15A-F98F4127240C}" type="slidenum">
              <a:rPr lang="en-GB" smtClean="0"/>
              <a:t>16</a:t>
            </a:fld>
            <a:endParaRPr lang="en-GB"/>
          </a:p>
        </p:txBody>
      </p:sp>
    </p:spTree>
    <p:extLst>
      <p:ext uri="{BB962C8B-B14F-4D97-AF65-F5344CB8AC3E}">
        <p14:creationId xmlns:p14="http://schemas.microsoft.com/office/powerpoint/2010/main" val="132683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7D7F5E-4E12-497E-B15A-F98F4127240C}" type="slidenum">
              <a:rPr lang="en-GB" smtClean="0"/>
              <a:t>2</a:t>
            </a:fld>
            <a:endParaRPr lang="en-GB"/>
          </a:p>
        </p:txBody>
      </p:sp>
    </p:spTree>
    <p:extLst>
      <p:ext uri="{BB962C8B-B14F-4D97-AF65-F5344CB8AC3E}">
        <p14:creationId xmlns:p14="http://schemas.microsoft.com/office/powerpoint/2010/main" val="132341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objective of the immunisation programme is to protect all of those for whom pneumococcal infection is likely to be more common and / serious and this includes infants as part of the routine childhood immunisation programme. </a:t>
            </a:r>
          </a:p>
          <a:p>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3</a:t>
            </a:fld>
            <a:endParaRPr lang="en-GB"/>
          </a:p>
        </p:txBody>
      </p:sp>
    </p:spTree>
    <p:extLst>
      <p:ext uri="{BB962C8B-B14F-4D97-AF65-F5344CB8AC3E}">
        <p14:creationId xmlns:p14="http://schemas.microsoft.com/office/powerpoint/2010/main" val="2840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routine infant PCV programme was introduced in 2006, initially using a 7-valent vaccine (PCV7).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4</a:t>
            </a:fld>
            <a:endParaRPr lang="en-GB"/>
          </a:p>
        </p:txBody>
      </p:sp>
    </p:spTree>
    <p:extLst>
      <p:ext uri="{BB962C8B-B14F-4D97-AF65-F5344CB8AC3E}">
        <p14:creationId xmlns:p14="http://schemas.microsoft.com/office/powerpoint/2010/main" val="279450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was then replaced with a 13-valent vaccine (PCV13) in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r>
              <a:rPr lang="en-GB" dirty="0" smtClean="0"/>
              <a:t>The introduction of both PCV7 and PCV13 has been associated with a large and sustained decline in pneumococcal</a:t>
            </a:r>
            <a:r>
              <a:rPr lang="en-GB" baseline="0" dirty="0" smtClean="0"/>
              <a:t> disease due to the respective vaccine serotypes.</a:t>
            </a:r>
          </a:p>
          <a:p>
            <a:endParaRPr lang="en-GB" dirty="0"/>
          </a:p>
          <a:p>
            <a:r>
              <a:rPr lang="en-GB" dirty="0" smtClean="0"/>
              <a:t>A small increase in pneumococcal disease due to non-vaccine serotypes (serotype replacement disease) has occurred, mainly in older adults</a:t>
            </a:r>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9450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Because of the fact that there is very little carriage / disease due to PCV13 serotypes, multiple doses of PCV13 is no longer considered necessary in the childhood immunisation programme.</a:t>
            </a:r>
          </a:p>
          <a:p>
            <a:endParaRPr lang="en-GB" dirty="0"/>
          </a:p>
          <a:p>
            <a:r>
              <a:rPr lang="en-GB" dirty="0" smtClean="0"/>
              <a:t>JCVI have recommended that the 2+1 schedule (8 weeks, 16 weeks and 1 year) is replaced with a 1+1 schedule (12 weeks and one year).</a:t>
            </a:r>
          </a:p>
          <a:p>
            <a:endParaRPr lang="en-GB" dirty="0"/>
          </a:p>
          <a:p>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79450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solidFill>
                  <a:prstClr val="black"/>
                </a:solidFill>
                <a:latin typeface="Helvetica-Light"/>
              </a:rPr>
              <a:t>All infants born </a:t>
            </a:r>
            <a:r>
              <a:rPr lang="en-US" sz="1100" dirty="0" smtClean="0">
                <a:solidFill>
                  <a:prstClr val="black"/>
                </a:solidFill>
                <a:latin typeface="Helvetica-Light"/>
              </a:rPr>
              <a:t>on / before 31 </a:t>
            </a:r>
            <a:r>
              <a:rPr lang="en-US" sz="1100" dirty="0">
                <a:solidFill>
                  <a:prstClr val="black"/>
                </a:solidFill>
                <a:latin typeface="Helvetica-Light"/>
              </a:rPr>
              <a:t>December 2019 will remain on the 2 + 1</a:t>
            </a:r>
          </a:p>
          <a:p>
            <a:pPr lvl="0"/>
            <a:r>
              <a:rPr lang="en-US" sz="1100" dirty="0">
                <a:solidFill>
                  <a:prstClr val="black"/>
                </a:solidFill>
                <a:latin typeface="Helvetica-Light"/>
              </a:rPr>
              <a:t>schedule. The impact to the schedule will come into effect in late February 2020; when babies in the first cohort will no longer require an 8-week PCV dose.</a:t>
            </a:r>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7</a:t>
            </a:fld>
            <a:endParaRPr lang="en-GB"/>
          </a:p>
        </p:txBody>
      </p:sp>
    </p:spTree>
    <p:extLst>
      <p:ext uri="{BB962C8B-B14F-4D97-AF65-F5344CB8AC3E}">
        <p14:creationId xmlns:p14="http://schemas.microsoft.com/office/powerpoint/2010/main" val="415971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Helvetica-Light"/>
              </a:rPr>
              <a:t>In line with the advice </a:t>
            </a:r>
            <a:r>
              <a:rPr lang="en-US" sz="1100" dirty="0">
                <a:latin typeface="Helvetica-Light"/>
              </a:rPr>
              <a:t>of the Joint Committee of Vaccination and Immunisation (</a:t>
            </a:r>
            <a:r>
              <a:rPr lang="en-US" sz="1100" dirty="0" smtClean="0">
                <a:latin typeface="Helvetica-Light"/>
              </a:rPr>
              <a:t>JCVI)  all  </a:t>
            </a:r>
            <a:r>
              <a:rPr lang="en-US" sz="1100" dirty="0">
                <a:latin typeface="Helvetica-Light"/>
              </a:rPr>
              <a:t>infants born on or after </a:t>
            </a:r>
            <a:r>
              <a:rPr lang="en-US" sz="1100" b="1" dirty="0">
                <a:latin typeface="Helvetica-Bold"/>
              </a:rPr>
              <a:t>1 January 2020 </a:t>
            </a:r>
            <a:r>
              <a:rPr lang="en-US" sz="1100" dirty="0">
                <a:latin typeface="Helvetica-Light"/>
              </a:rPr>
              <a:t>will be offered </a:t>
            </a:r>
            <a:r>
              <a:rPr lang="en-US" sz="1100" dirty="0" smtClean="0">
                <a:latin typeface="Helvetica-Light"/>
              </a:rPr>
              <a:t>the updated </a:t>
            </a:r>
            <a:r>
              <a:rPr lang="en-US" sz="1100" dirty="0">
                <a:latin typeface="Helvetica-Light"/>
              </a:rPr>
              <a:t>schedule, (referred </a:t>
            </a:r>
            <a:r>
              <a:rPr lang="en-US" sz="1100" dirty="0" smtClean="0">
                <a:latin typeface="Helvetica-Light"/>
              </a:rPr>
              <a:t> to </a:t>
            </a:r>
            <a:r>
              <a:rPr lang="en-US" sz="1100" dirty="0">
                <a:latin typeface="Helvetica-Light"/>
              </a:rPr>
              <a:t>as a 1 + 1 PCV schedule). </a:t>
            </a:r>
            <a:endParaRPr lang="en-US" sz="1100" dirty="0" smtClean="0">
              <a:latin typeface="Helvetica-Light"/>
            </a:endParaRPr>
          </a:p>
          <a:p>
            <a:r>
              <a:rPr lang="en-US" sz="1100" dirty="0" smtClean="0">
                <a:latin typeface="Helvetica-Light"/>
              </a:rPr>
              <a:t>This </a:t>
            </a:r>
            <a:r>
              <a:rPr lang="en-US" sz="1100" dirty="0">
                <a:latin typeface="Helvetica-Light"/>
              </a:rPr>
              <a:t>will be a single </a:t>
            </a:r>
            <a:r>
              <a:rPr lang="en-US" sz="1100" dirty="0" smtClean="0">
                <a:latin typeface="Helvetica-Light"/>
              </a:rPr>
              <a:t>dose of </a:t>
            </a:r>
            <a:r>
              <a:rPr lang="en-US" sz="1100" dirty="0">
                <a:latin typeface="Helvetica-Light"/>
              </a:rPr>
              <a:t>PCV13 alongside the routine DTaP/IPV/Hib/HepB and rotavirus immunisations </a:t>
            </a:r>
            <a:r>
              <a:rPr lang="en-US" sz="1100" dirty="0" smtClean="0">
                <a:latin typeface="Helvetica-Light"/>
              </a:rPr>
              <a:t>at 12 </a:t>
            </a:r>
            <a:r>
              <a:rPr lang="en-US" sz="1100" dirty="0">
                <a:latin typeface="Helvetica-Light"/>
              </a:rPr>
              <a:t>weeks of age, followed by the PCV13 booster on or after the first birthday. </a:t>
            </a:r>
            <a:r>
              <a:rPr lang="en-US" sz="1100" dirty="0" smtClean="0">
                <a:latin typeface="Helvetica-Light"/>
              </a:rPr>
              <a:t>This 1 </a:t>
            </a:r>
            <a:r>
              <a:rPr lang="en-US" sz="1100" dirty="0">
                <a:latin typeface="Helvetica-Light"/>
              </a:rPr>
              <a:t>+ 1 schedule will replace the previous schedule of 2 + 1 (at 8 and 16 weeks, </a:t>
            </a:r>
            <a:r>
              <a:rPr lang="en-US" sz="1100" dirty="0" smtClean="0">
                <a:latin typeface="Helvetica-Light"/>
              </a:rPr>
              <a:t>and the </a:t>
            </a:r>
            <a:r>
              <a:rPr lang="en-US" sz="1100" dirty="0">
                <a:latin typeface="Helvetica-Light"/>
              </a:rPr>
              <a:t>booster dose given on or after the first birthday</a:t>
            </a:r>
            <a:r>
              <a:rPr lang="en-US" sz="1100" dirty="0" smtClean="0">
                <a:latin typeface="Helvetica-Light"/>
              </a:rPr>
              <a:t>).</a:t>
            </a:r>
          </a:p>
          <a:p>
            <a:endParaRPr lang="en-US" sz="1100" dirty="0">
              <a:latin typeface="Helvetica-Light"/>
            </a:endParaRPr>
          </a:p>
          <a:p>
            <a:r>
              <a:rPr lang="en-US" sz="1100" dirty="0" smtClean="0">
                <a:latin typeface="Helvetica-Light"/>
              </a:rPr>
              <a:t>The </a:t>
            </a:r>
            <a:r>
              <a:rPr lang="en-US" sz="1100" dirty="0">
                <a:latin typeface="Helvetica-Light"/>
              </a:rPr>
              <a:t>first </a:t>
            </a:r>
            <a:r>
              <a:rPr lang="en-US" sz="1100" dirty="0" smtClean="0">
                <a:latin typeface="Helvetica-Light"/>
              </a:rPr>
              <a:t>vaccines to </a:t>
            </a:r>
            <a:r>
              <a:rPr lang="en-US" sz="1100" dirty="0">
                <a:latin typeface="Helvetica-Light"/>
              </a:rPr>
              <a:t>be given on the new 1 + 1 schedule will start in late March 2020 when infants </a:t>
            </a:r>
            <a:r>
              <a:rPr lang="en-US" sz="1100" dirty="0" smtClean="0">
                <a:latin typeface="Helvetica-Light"/>
              </a:rPr>
              <a:t>born on </a:t>
            </a:r>
            <a:r>
              <a:rPr lang="en-US" sz="1100" dirty="0">
                <a:latin typeface="Helvetica-Light"/>
              </a:rPr>
              <a:t>or after 1 January 2020 attain 12 weeks of age</a:t>
            </a:r>
            <a:r>
              <a:rPr lang="en-US" sz="1100" dirty="0" smtClean="0">
                <a:latin typeface="Helvetica-Light"/>
              </a:rPr>
              <a:t>.</a:t>
            </a:r>
          </a:p>
          <a:p>
            <a:endParaRPr lang="en-US" sz="1100" dirty="0">
              <a:latin typeface="Helvetica-Light"/>
            </a:endParaRPr>
          </a:p>
          <a:p>
            <a:endParaRPr lang="en-GB" sz="1100" dirty="0"/>
          </a:p>
        </p:txBody>
      </p:sp>
      <p:sp>
        <p:nvSpPr>
          <p:cNvPr id="4" name="Slide Number Placeholder 3"/>
          <p:cNvSpPr>
            <a:spLocks noGrp="1"/>
          </p:cNvSpPr>
          <p:nvPr>
            <p:ph type="sldNum" sz="quarter" idx="10"/>
          </p:nvPr>
        </p:nvSpPr>
        <p:spPr/>
        <p:txBody>
          <a:bodyPr/>
          <a:lstStyle/>
          <a:p>
            <a:fld id="{AC7D7F5E-4E12-497E-B15A-F98F4127240C}" type="slidenum">
              <a:rPr lang="en-GB" smtClean="0"/>
              <a:t>8</a:t>
            </a:fld>
            <a:endParaRPr lang="en-GB"/>
          </a:p>
        </p:txBody>
      </p:sp>
    </p:spTree>
    <p:extLst>
      <p:ext uri="{BB962C8B-B14F-4D97-AF65-F5344CB8AC3E}">
        <p14:creationId xmlns:p14="http://schemas.microsoft.com/office/powerpoint/2010/main" val="80323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12 week dose will provide infants with some protection against pneumococcal infection and will prime their immune system so that they can make a good response to the booster dose given at 12 months of age.</a:t>
            </a:r>
          </a:p>
          <a:p>
            <a:endParaRPr lang="en-GB" dirty="0"/>
          </a:p>
          <a:p>
            <a:r>
              <a:rPr lang="en-GB" dirty="0" smtClean="0"/>
              <a:t>The booster dose is not only important for individual protection but also in preventing carriage of pneumococcal bacteria in the nasopharynx and passing the bacteria on to others. The interruption to transmission is vital to sustaining high levels of herd protection for unvaccinated  susceptible individuals achieved to date in the U.K.</a:t>
            </a:r>
          </a:p>
          <a:p>
            <a:endParaRPr lang="en-GB" dirty="0"/>
          </a:p>
          <a:p>
            <a:r>
              <a:rPr lang="en-GB" dirty="0" smtClean="0"/>
              <a:t>The change in recommendations is supported by several studies, including a clinical trial comparing the immunogenicity of the 2+1 and 1+1 schedules.</a:t>
            </a:r>
          </a:p>
          <a:p>
            <a:endParaRPr lang="en-GB" dirty="0"/>
          </a:p>
          <a:p>
            <a:r>
              <a:rPr lang="en-GB" dirty="0" smtClean="0"/>
              <a:t>The move to the 1+1 schedule for babies born from 1 January onwards provides an opportunity to reduce the number of vaccines administered at immunisation appointments and leaves space for any new vaccines that may need to be introduced in the future.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C7D7F5E-4E12-497E-B15A-F98F4127240C}" type="slidenum">
              <a:rPr lang="en-GB" smtClean="0"/>
              <a:t>9</a:t>
            </a:fld>
            <a:endParaRPr lang="en-GB"/>
          </a:p>
        </p:txBody>
      </p:sp>
    </p:spTree>
    <p:extLst>
      <p:ext uri="{BB962C8B-B14F-4D97-AF65-F5344CB8AC3E}">
        <p14:creationId xmlns:p14="http://schemas.microsoft.com/office/powerpoint/2010/main" val="232493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8065679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0722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65781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6094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6714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1890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91603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472862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865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41941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518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p:nvPicPr>
        <p:blipFill>
          <a:blip r:embed="rId13" cstate="print"/>
          <a:srcRect/>
          <a:stretch>
            <a:fillRect/>
          </a:stretch>
        </p:blipFill>
        <p:spPr bwMode="auto">
          <a:xfrm>
            <a:off x="7239000" y="3962400"/>
            <a:ext cx="1393825" cy="1993900"/>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685800" y="1524000"/>
            <a:ext cx="8077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29" descr="PHAlogo"/>
          <p:cNvPicPr>
            <a:picLocks noChangeAspect="1" noChangeArrowheads="1"/>
          </p:cNvPicPr>
          <p:nvPr/>
        </p:nvPicPr>
        <p:blipFill>
          <a:blip r:embed="rId14" cstate="print"/>
          <a:srcRect/>
          <a:stretch>
            <a:fillRect/>
          </a:stretch>
        </p:blipFill>
        <p:spPr bwMode="auto">
          <a:xfrm>
            <a:off x="457200" y="5867400"/>
            <a:ext cx="2590800" cy="682625"/>
          </a:xfrm>
          <a:prstGeom prst="rect">
            <a:avLst/>
          </a:prstGeom>
          <a:noFill/>
          <a:ln w="9525">
            <a:noFill/>
            <a:miter lim="800000"/>
            <a:headEnd/>
            <a:tailEnd/>
          </a:ln>
        </p:spPr>
      </p:pic>
      <p:pic>
        <p:nvPicPr>
          <p:cNvPr id="1030" name="Picture 30" descr="PHAstrapline"/>
          <p:cNvPicPr>
            <a:picLocks noChangeAspect="1" noChangeArrowheads="1"/>
          </p:cNvPicPr>
          <p:nvPr/>
        </p:nvPicPr>
        <p:blipFill>
          <a:blip r:embed="rId15" cstate="print"/>
          <a:srcRect/>
          <a:stretch>
            <a:fillRect/>
          </a:stretch>
        </p:blipFill>
        <p:spPr bwMode="auto">
          <a:xfrm>
            <a:off x="4953000" y="6334125"/>
            <a:ext cx="3505200" cy="200025"/>
          </a:xfrm>
          <a:prstGeom prst="rect">
            <a:avLst/>
          </a:prstGeom>
          <a:noFill/>
          <a:ln w="9525">
            <a:noFill/>
            <a:miter lim="800000"/>
            <a:headEnd/>
            <a:tailEnd/>
          </a:ln>
        </p:spPr>
      </p:pic>
    </p:spTree>
    <p:extLst>
      <p:ext uri="{BB962C8B-B14F-4D97-AF65-F5344CB8AC3E}">
        <p14:creationId xmlns:p14="http://schemas.microsoft.com/office/powerpoint/2010/main" val="116357801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rtl="0" eaLnBrk="1" fontAlgn="base" hangingPunct="1">
        <a:spcBef>
          <a:spcPct val="0"/>
        </a:spcBef>
        <a:spcAft>
          <a:spcPct val="0"/>
        </a:spcAft>
        <a:defRPr sz="4000" b="1">
          <a:solidFill>
            <a:srgbClr val="00B5CC"/>
          </a:solidFill>
          <a:latin typeface="+mj-lt"/>
          <a:ea typeface="+mj-ea"/>
          <a:cs typeface="+mj-cs"/>
        </a:defRPr>
      </a:lvl1pPr>
      <a:lvl2pPr algn="l" rtl="0" eaLnBrk="1" fontAlgn="base" hangingPunct="1">
        <a:spcBef>
          <a:spcPct val="0"/>
        </a:spcBef>
        <a:spcAft>
          <a:spcPct val="0"/>
        </a:spcAft>
        <a:defRPr sz="4000" b="1">
          <a:solidFill>
            <a:srgbClr val="00B5CC"/>
          </a:solidFill>
          <a:latin typeface="Arial" charset="0"/>
        </a:defRPr>
      </a:lvl2pPr>
      <a:lvl3pPr algn="l" rtl="0" eaLnBrk="1" fontAlgn="base" hangingPunct="1">
        <a:spcBef>
          <a:spcPct val="0"/>
        </a:spcBef>
        <a:spcAft>
          <a:spcPct val="0"/>
        </a:spcAft>
        <a:defRPr sz="4000" b="1">
          <a:solidFill>
            <a:srgbClr val="00B5CC"/>
          </a:solidFill>
          <a:latin typeface="Arial" charset="0"/>
        </a:defRPr>
      </a:lvl3pPr>
      <a:lvl4pPr algn="l" rtl="0" eaLnBrk="1" fontAlgn="base" hangingPunct="1">
        <a:spcBef>
          <a:spcPct val="0"/>
        </a:spcBef>
        <a:spcAft>
          <a:spcPct val="0"/>
        </a:spcAft>
        <a:defRPr sz="4000" b="1">
          <a:solidFill>
            <a:srgbClr val="00B5CC"/>
          </a:solidFill>
          <a:latin typeface="Arial" charset="0"/>
        </a:defRPr>
      </a:lvl4pPr>
      <a:lvl5pPr algn="l" rtl="0" eaLnBrk="1" fontAlgn="base" hangingPunct="1">
        <a:spcBef>
          <a:spcPct val="0"/>
        </a:spcBef>
        <a:spcAft>
          <a:spcPct val="0"/>
        </a:spcAft>
        <a:defRPr sz="4000" b="1">
          <a:solidFill>
            <a:srgbClr val="00B5CC"/>
          </a:solidFill>
          <a:latin typeface="Arial" charset="0"/>
        </a:defRPr>
      </a:lvl5pPr>
      <a:lvl6pPr marL="457200" algn="l" rtl="0" eaLnBrk="1" fontAlgn="base" hangingPunct="1">
        <a:spcBef>
          <a:spcPct val="0"/>
        </a:spcBef>
        <a:spcAft>
          <a:spcPct val="0"/>
        </a:spcAft>
        <a:defRPr sz="4000" b="1">
          <a:solidFill>
            <a:srgbClr val="00B5CC"/>
          </a:solidFill>
          <a:latin typeface="Arial" charset="0"/>
        </a:defRPr>
      </a:lvl6pPr>
      <a:lvl7pPr marL="914400" algn="l" rtl="0" eaLnBrk="1" fontAlgn="base" hangingPunct="1">
        <a:spcBef>
          <a:spcPct val="0"/>
        </a:spcBef>
        <a:spcAft>
          <a:spcPct val="0"/>
        </a:spcAft>
        <a:defRPr sz="4000" b="1">
          <a:solidFill>
            <a:srgbClr val="00B5CC"/>
          </a:solidFill>
          <a:latin typeface="Arial" charset="0"/>
        </a:defRPr>
      </a:lvl7pPr>
      <a:lvl8pPr marL="1371600" algn="l" rtl="0" eaLnBrk="1" fontAlgn="base" hangingPunct="1">
        <a:spcBef>
          <a:spcPct val="0"/>
        </a:spcBef>
        <a:spcAft>
          <a:spcPct val="0"/>
        </a:spcAft>
        <a:defRPr sz="4000" b="1">
          <a:solidFill>
            <a:srgbClr val="00B5CC"/>
          </a:solidFill>
          <a:latin typeface="Arial" charset="0"/>
        </a:defRPr>
      </a:lvl8pPr>
      <a:lvl9pPr marL="1828800" algn="l" rtl="0" eaLnBrk="1" fontAlgn="base" hangingPunct="1">
        <a:spcBef>
          <a:spcPct val="0"/>
        </a:spcBef>
        <a:spcAft>
          <a:spcPct val="0"/>
        </a:spcAft>
        <a:defRPr sz="4000" b="1">
          <a:solidFill>
            <a:srgbClr val="00B5CC"/>
          </a:solidFill>
          <a:latin typeface="Arial" charset="0"/>
        </a:defRPr>
      </a:lvl9pPr>
    </p:titleStyle>
    <p:bodyStyle>
      <a:lvl1pPr marL="342900" indent="-342900" algn="l" rtl="0" eaLnBrk="1" fontAlgn="base" hangingPunct="1">
        <a:spcBef>
          <a:spcPct val="20000"/>
        </a:spcBef>
        <a:spcAft>
          <a:spcPct val="0"/>
        </a:spcAft>
        <a:buClr>
          <a:srgbClr val="00A8CA"/>
        </a:buClr>
        <a:buSzPct val="65000"/>
        <a:buFont typeface="Wingdings" pitchFamily="-128" charset="2"/>
        <a:defRPr sz="3000">
          <a:solidFill>
            <a:schemeClr val="bg2"/>
          </a:solidFill>
          <a:latin typeface="+mn-lt"/>
          <a:ea typeface="+mn-ea"/>
          <a:cs typeface="+mn-cs"/>
        </a:defRPr>
      </a:lvl1pPr>
      <a:lvl2pPr marL="742950" indent="-285750" algn="l" rtl="0" eaLnBrk="1" fontAlgn="base" hangingPunct="1">
        <a:spcBef>
          <a:spcPct val="20000"/>
        </a:spcBef>
        <a:spcAft>
          <a:spcPct val="0"/>
        </a:spcAft>
        <a:buClr>
          <a:schemeClr val="tx1"/>
        </a:buClr>
        <a:buSzPct val="90000"/>
        <a:buChar char="–"/>
        <a:defRPr sz="2400">
          <a:solidFill>
            <a:schemeClr val="bg2"/>
          </a:solidFill>
          <a:latin typeface="+mn-lt"/>
        </a:defRPr>
      </a:lvl2pPr>
      <a:lvl3pPr marL="1143000" indent="-228600" algn="l" rtl="0" eaLnBrk="1" fontAlgn="base" hangingPunct="1">
        <a:spcBef>
          <a:spcPct val="20000"/>
        </a:spcBef>
        <a:spcAft>
          <a:spcPct val="0"/>
        </a:spcAft>
        <a:buClr>
          <a:schemeClr val="accent1"/>
        </a:buClr>
        <a:buSzPct val="60000"/>
        <a:buFont typeface="Wingdings" pitchFamily="-128" charset="2"/>
        <a:buChar char="l"/>
        <a:defRPr sz="2000">
          <a:solidFill>
            <a:schemeClr val="bg2"/>
          </a:solidFill>
          <a:latin typeface="+mn-lt"/>
        </a:defRPr>
      </a:lvl3pPr>
      <a:lvl4pPr marL="1562100" indent="-228600" algn="l" rtl="0" eaLnBrk="1" fontAlgn="base" hangingPunct="1">
        <a:spcBef>
          <a:spcPct val="20000"/>
        </a:spcBef>
        <a:spcAft>
          <a:spcPct val="0"/>
        </a:spcAft>
        <a:buClr>
          <a:schemeClr val="tx1"/>
        </a:buClr>
        <a:buChar char="–"/>
        <a:defRPr sz="2000">
          <a:solidFill>
            <a:schemeClr val="bg2"/>
          </a:solidFill>
          <a:latin typeface="+mn-lt"/>
        </a:defRPr>
      </a:lvl4pPr>
      <a:lvl5pPr marL="1981200" indent="-228600" algn="l" rtl="0" eaLnBrk="1" fontAlgn="base" hangingPunct="1">
        <a:spcBef>
          <a:spcPct val="20000"/>
        </a:spcBef>
        <a:spcAft>
          <a:spcPct val="0"/>
        </a:spcAft>
        <a:buClr>
          <a:schemeClr val="accent1"/>
        </a:buClr>
        <a:buChar char="•"/>
        <a:defRPr sz="2000">
          <a:solidFill>
            <a:schemeClr val="bg2"/>
          </a:solidFill>
          <a:latin typeface="+mn-lt"/>
        </a:defRPr>
      </a:lvl5pPr>
      <a:lvl6pPr marL="2438400" indent="-228600" algn="l" rtl="0" eaLnBrk="1" fontAlgn="base" hangingPunct="1">
        <a:spcBef>
          <a:spcPct val="20000"/>
        </a:spcBef>
        <a:spcAft>
          <a:spcPct val="0"/>
        </a:spcAft>
        <a:buClr>
          <a:schemeClr val="accent1"/>
        </a:buClr>
        <a:buChar char="•"/>
        <a:defRPr sz="2000">
          <a:solidFill>
            <a:schemeClr val="bg2"/>
          </a:solidFill>
          <a:latin typeface="+mn-lt"/>
        </a:defRPr>
      </a:lvl6pPr>
      <a:lvl7pPr marL="2895600" indent="-228600" algn="l" rtl="0" eaLnBrk="1" fontAlgn="base" hangingPunct="1">
        <a:spcBef>
          <a:spcPct val="20000"/>
        </a:spcBef>
        <a:spcAft>
          <a:spcPct val="0"/>
        </a:spcAft>
        <a:buClr>
          <a:schemeClr val="accent1"/>
        </a:buClr>
        <a:buChar char="•"/>
        <a:defRPr sz="2000">
          <a:solidFill>
            <a:schemeClr val="bg2"/>
          </a:solidFill>
          <a:latin typeface="+mn-lt"/>
        </a:defRPr>
      </a:lvl7pPr>
      <a:lvl8pPr marL="3352800" indent="-228600" algn="l" rtl="0" eaLnBrk="1" fontAlgn="base" hangingPunct="1">
        <a:spcBef>
          <a:spcPct val="20000"/>
        </a:spcBef>
        <a:spcAft>
          <a:spcPct val="0"/>
        </a:spcAft>
        <a:buClr>
          <a:schemeClr val="accent1"/>
        </a:buClr>
        <a:buChar char="•"/>
        <a:defRPr sz="2000">
          <a:solidFill>
            <a:schemeClr val="bg2"/>
          </a:solidFill>
          <a:latin typeface="+mn-lt"/>
        </a:defRPr>
      </a:lvl8pPr>
      <a:lvl9pPr marL="3810000" indent="-228600" algn="l" rtl="0" eaLnBrk="1" fontAlgn="base" hangingPunct="1">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mmunisationvaccine-preventable-diseas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publichealth.hscni.net/publications/immunisation-poster-professionals-october-2017" TargetMode="External"/><Relationship Id="rId3" Type="http://schemas.openxmlformats.org/officeDocument/2006/relationships/hyperlink" Target="https://www.health-ni.gov.uk/publications/letters-and-urgent-communications-2019" TargetMode="External"/><Relationship Id="rId7" Type="http://schemas.openxmlformats.org/officeDocument/2006/relationships/hyperlink" Target="https://www.publichealth.hscni.net/publications?keys=Professionals,+Children,+Leaflet,+immunisation,+vaccination,+DTaP/IPV/Hib,+DTAp/IPV,+dTaP/IPV,+Td/IPV,+&amp;published_date%5bmin%5d%5byear%5d=&amp;published_date%5bmin%5d%5bmonth%5d=&amp;published_date%5bmax%5d%5byear%5d=&amp;published_date%5bmax%5d%5bmonth%5d=&amp;field_directorate_value=All" TargetMode="External"/><Relationship Id="rId12"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publichealth.hscni.net/publications/immunisation-babies-year-old-english-and-10-translations" TargetMode="External"/><Relationship Id="rId11" Type="http://schemas.openxmlformats.org/officeDocument/2006/relationships/image" Target="../media/image15.jpg"/><Relationship Id="rId5" Type="http://schemas.openxmlformats.org/officeDocument/2006/relationships/hyperlink" Target="https://www.publichealth.hscni.net/directorate-public-health/health-protection/immunisationvaccine-preventable-diseases" TargetMode="External"/><Relationship Id="rId10" Type="http://schemas.openxmlformats.org/officeDocument/2006/relationships/image" Target="../media/image14.jpg"/><Relationship Id="rId4" Type="http://schemas.openxmlformats.org/officeDocument/2006/relationships/hyperlink" Target="https://www.gov.uk/government/publications/pneumococcal-the-green-book-chapter-25" TargetMode="External"/><Relationship Id="rId9" Type="http://schemas.openxmlformats.org/officeDocument/2006/relationships/hyperlink" Target="http://primarycare.hscni.net/pharmacy-and-medicines-management/resources/pg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1340768"/>
            <a:ext cx="7772400" cy="2190105"/>
          </a:xfrm>
        </p:spPr>
        <p:txBody>
          <a:bodyPr>
            <a:normAutofit fontScale="90000"/>
          </a:bodyPr>
          <a:lstStyle/>
          <a:p>
            <a:r>
              <a:rPr lang="en-GB" altLang="en-US" sz="4900" b="1" dirty="0" smtClean="0">
                <a:solidFill>
                  <a:srgbClr val="00B5CC"/>
                </a:solidFill>
              </a:rPr>
              <a:t>Changes to the infant</a:t>
            </a:r>
            <a:br>
              <a:rPr lang="en-GB" altLang="en-US" sz="4900" b="1" dirty="0" smtClean="0">
                <a:solidFill>
                  <a:srgbClr val="00B5CC"/>
                </a:solidFill>
              </a:rPr>
            </a:br>
            <a:r>
              <a:rPr lang="en-GB" altLang="en-US" sz="4900" b="1" dirty="0" smtClean="0">
                <a:solidFill>
                  <a:srgbClr val="00B5CC"/>
                </a:solidFill>
              </a:rPr>
              <a:t> pneumococcal conjugate</a:t>
            </a:r>
            <a:br>
              <a:rPr lang="en-GB" altLang="en-US" sz="4900" b="1" dirty="0" smtClean="0">
                <a:solidFill>
                  <a:srgbClr val="00B5CC"/>
                </a:solidFill>
              </a:rPr>
            </a:br>
            <a:r>
              <a:rPr lang="en-GB" altLang="en-US" sz="4900" b="1" dirty="0" smtClean="0">
                <a:solidFill>
                  <a:srgbClr val="00B5CC"/>
                </a:solidFill>
              </a:rPr>
              <a:t> vaccine schedule (PCV 13)</a:t>
            </a:r>
            <a:r>
              <a:rPr lang="en-GB" altLang="en-US" b="1" dirty="0" smtClean="0">
                <a:solidFill>
                  <a:srgbClr val="00B5CC"/>
                </a:solidFill>
              </a:rPr>
              <a:t/>
            </a:r>
            <a:br>
              <a:rPr lang="en-GB" altLang="en-US" b="1" dirty="0" smtClean="0">
                <a:solidFill>
                  <a:srgbClr val="00B5CC"/>
                </a:solidFill>
              </a:rPr>
            </a:br>
            <a:r>
              <a:rPr lang="en-GB" altLang="en-US" b="1" dirty="0">
                <a:solidFill>
                  <a:srgbClr val="00B5CC"/>
                </a:solidFill>
              </a:rPr>
              <a:t/>
            </a:r>
            <a:br>
              <a:rPr lang="en-GB" altLang="en-US" b="1" dirty="0">
                <a:solidFill>
                  <a:srgbClr val="00B5CC"/>
                </a:solidFill>
              </a:rPr>
            </a:br>
            <a:endParaRPr lang="en-GB" b="1" dirty="0">
              <a:solidFill>
                <a:srgbClr val="00B5CC"/>
              </a:solidFill>
            </a:endParaRPr>
          </a:p>
        </p:txBody>
      </p:sp>
      <p:sp>
        <p:nvSpPr>
          <p:cNvPr id="3" name="Subtitle 2"/>
          <p:cNvSpPr>
            <a:spLocks noGrp="1"/>
          </p:cNvSpPr>
          <p:nvPr>
            <p:ph type="subTitle" idx="1"/>
          </p:nvPr>
        </p:nvSpPr>
        <p:spPr>
          <a:xfrm>
            <a:off x="1259632" y="4077072"/>
            <a:ext cx="6400800" cy="1752600"/>
          </a:xfrm>
        </p:spPr>
        <p:txBody>
          <a:bodyPr/>
          <a:lstStyle/>
          <a:p>
            <a:r>
              <a:rPr lang="en-GB" sz="2800" dirty="0" smtClean="0"/>
              <a:t>Training for healthcare practitioners</a:t>
            </a:r>
          </a:p>
          <a:p>
            <a:pPr algn="l"/>
            <a:endParaRPr lang="en-GB" sz="1600" dirty="0" smtClean="0"/>
          </a:p>
          <a:p>
            <a:pPr algn="l"/>
            <a:r>
              <a:rPr lang="en-GB" sz="1600" dirty="0" smtClean="0"/>
              <a:t>The Health Protection Team (PHA) would like to thanks PHE and in particular Laura Craig for permission to adapt their slides for use in Northern Ireland.</a:t>
            </a:r>
          </a:p>
          <a:p>
            <a:endParaRPr lang="en-GB" dirty="0"/>
          </a:p>
        </p:txBody>
      </p:sp>
      <p:sp>
        <p:nvSpPr>
          <p:cNvPr id="4" name="TextBox 3"/>
          <p:cNvSpPr txBox="1"/>
          <p:nvPr/>
        </p:nvSpPr>
        <p:spPr>
          <a:xfrm>
            <a:off x="4932040" y="5877272"/>
            <a:ext cx="3456384" cy="246221"/>
          </a:xfrm>
          <a:prstGeom prst="rect">
            <a:avLst/>
          </a:prstGeom>
          <a:noFill/>
        </p:spPr>
        <p:txBody>
          <a:bodyPr wrap="square" rtlCol="0">
            <a:spAutoFit/>
          </a:bodyPr>
          <a:lstStyle/>
          <a:p>
            <a:r>
              <a:rPr lang="en-GB" sz="1000" dirty="0" smtClean="0">
                <a:solidFill>
                  <a:schemeClr val="bg2"/>
                </a:solidFill>
              </a:rPr>
              <a:t>28/11/19  Alison Quinn (Health Protection Nurse, PHA)</a:t>
            </a:r>
            <a:endParaRPr lang="en-GB" sz="1000" dirty="0">
              <a:solidFill>
                <a:schemeClr val="bg2"/>
              </a:solidFill>
            </a:endParaRPr>
          </a:p>
        </p:txBody>
      </p:sp>
    </p:spTree>
    <p:extLst>
      <p:ext uri="{BB962C8B-B14F-4D97-AF65-F5344CB8AC3E}">
        <p14:creationId xmlns:p14="http://schemas.microsoft.com/office/powerpoint/2010/main" val="193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404664"/>
            <a:ext cx="8077200" cy="1143000"/>
          </a:xfrm>
        </p:spPr>
        <p:txBody>
          <a:bodyPr/>
          <a:lstStyle/>
          <a:p>
            <a:r>
              <a:rPr lang="en-GB" sz="3600" dirty="0" smtClean="0"/>
              <a:t>The same PCV13 vaccine will be used</a:t>
            </a:r>
            <a:endParaRPr lang="en-GB" sz="3600" dirty="0"/>
          </a:p>
        </p:txBody>
      </p:sp>
      <p:sp>
        <p:nvSpPr>
          <p:cNvPr id="6" name="Content Placeholder 5"/>
          <p:cNvSpPr>
            <a:spLocks noGrp="1"/>
          </p:cNvSpPr>
          <p:nvPr>
            <p:ph idx="1"/>
          </p:nvPr>
        </p:nvSpPr>
        <p:spPr/>
        <p:txBody>
          <a:bodyPr/>
          <a:lstStyle/>
          <a:p>
            <a:pPr marL="457200" indent="-457200">
              <a:buFont typeface="Wingdings" panose="05000000000000000000" pitchFamily="2" charset="2"/>
              <a:buChar char="Ø"/>
            </a:pPr>
            <a:r>
              <a:rPr lang="en-GB" dirty="0" smtClean="0"/>
              <a:t>Change to </a:t>
            </a:r>
            <a:r>
              <a:rPr lang="en-GB" b="1" u="sng" dirty="0" smtClean="0"/>
              <a:t>schedule</a:t>
            </a:r>
            <a:r>
              <a:rPr lang="en-GB" b="1" dirty="0" smtClean="0"/>
              <a:t> </a:t>
            </a:r>
            <a:r>
              <a:rPr lang="en-GB" dirty="0" smtClean="0"/>
              <a:t>only</a:t>
            </a:r>
          </a:p>
          <a:p>
            <a:pPr marL="457200" indent="-457200">
              <a:buFont typeface="Wingdings" panose="05000000000000000000" pitchFamily="2" charset="2"/>
              <a:buChar char="Ø"/>
            </a:pPr>
            <a:r>
              <a:rPr lang="en-GB" dirty="0" smtClean="0"/>
              <a:t>Currently used Prevenar13</a:t>
            </a:r>
            <a:r>
              <a:rPr lang="en-GB" sz="1100" dirty="0" smtClean="0"/>
              <a:t>® </a:t>
            </a:r>
            <a:r>
              <a:rPr lang="en-GB" dirty="0" smtClean="0"/>
              <a:t>will be used for 1+1 schedule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23" y="3212976"/>
            <a:ext cx="7124127" cy="238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26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077200" cy="1143000"/>
          </a:xfrm>
        </p:spPr>
        <p:txBody>
          <a:bodyPr/>
          <a:lstStyle/>
          <a:p>
            <a:r>
              <a:rPr lang="en-GB" sz="3600" dirty="0" smtClean="0"/>
              <a:t>Information for Healthcare Practitioners</a:t>
            </a:r>
            <a:endParaRPr lang="en-GB" sz="3600" dirty="0"/>
          </a:p>
        </p:txBody>
      </p:sp>
      <p:sp>
        <p:nvSpPr>
          <p:cNvPr id="4" name="Content Placeholder 3"/>
          <p:cNvSpPr>
            <a:spLocks noGrp="1"/>
          </p:cNvSpPr>
          <p:nvPr>
            <p:ph sz="half" idx="1"/>
          </p:nvPr>
        </p:nvSpPr>
        <p:spPr>
          <a:xfrm>
            <a:off x="539552" y="1124744"/>
            <a:ext cx="3962400" cy="4038600"/>
          </a:xfrm>
        </p:spPr>
        <p:txBody>
          <a:bodyPr/>
          <a:lstStyle/>
          <a:p>
            <a:pPr marL="0" indent="0"/>
            <a:r>
              <a:rPr lang="en-GB" sz="2200" dirty="0" smtClean="0"/>
              <a:t>Provides specific information re schedule:</a:t>
            </a:r>
          </a:p>
          <a:p>
            <a:pPr>
              <a:buFont typeface="Wingdings" panose="05000000000000000000" pitchFamily="2" charset="2"/>
              <a:buChar char="Ø"/>
            </a:pPr>
            <a:r>
              <a:rPr lang="en-GB" sz="2200" dirty="0" smtClean="0"/>
              <a:t>that child should have depending on date of birth</a:t>
            </a:r>
          </a:p>
          <a:p>
            <a:pPr>
              <a:buFont typeface="Wingdings" panose="05000000000000000000" pitchFamily="2" charset="2"/>
              <a:buChar char="Ø"/>
            </a:pPr>
            <a:r>
              <a:rPr lang="en-GB" sz="2200" dirty="0"/>
              <a:t>i</a:t>
            </a:r>
            <a:r>
              <a:rPr lang="en-GB" sz="2200" dirty="0" smtClean="0"/>
              <a:t>ncluding details on what to do when infants are given the incorrect schedule / infants previously vaccinated in another country using a different schedule</a:t>
            </a:r>
          </a:p>
          <a:p>
            <a:pPr>
              <a:buFont typeface="Wingdings" panose="05000000000000000000" pitchFamily="2" charset="2"/>
              <a:buChar char="Ø"/>
            </a:pPr>
            <a:r>
              <a:rPr lang="en-GB" sz="2200" dirty="0"/>
              <a:t>f</a:t>
            </a:r>
            <a:r>
              <a:rPr lang="en-GB" sz="2200" dirty="0" smtClean="0"/>
              <a:t>or infants in clinical risk groups</a:t>
            </a:r>
          </a:p>
          <a:p>
            <a:pPr>
              <a:buFont typeface="Wingdings" panose="05000000000000000000" pitchFamily="2" charset="2"/>
              <a:buChar char="Ø"/>
            </a:pPr>
            <a:endParaRPr lang="en-GB" sz="2200" dirty="0"/>
          </a:p>
        </p:txBody>
      </p:sp>
      <p:sp>
        <p:nvSpPr>
          <p:cNvPr id="6" name="TextBox 5"/>
          <p:cNvSpPr txBox="1"/>
          <p:nvPr/>
        </p:nvSpPr>
        <p:spPr>
          <a:xfrm>
            <a:off x="4932040" y="5517232"/>
            <a:ext cx="3312368" cy="646331"/>
          </a:xfrm>
          <a:prstGeom prst="rect">
            <a:avLst/>
          </a:prstGeom>
          <a:noFill/>
        </p:spPr>
        <p:txBody>
          <a:bodyPr wrap="square" rtlCol="0">
            <a:spAutoFit/>
          </a:bodyPr>
          <a:lstStyle/>
          <a:p>
            <a:r>
              <a:rPr lang="en-GB" dirty="0" smtClean="0">
                <a:solidFill>
                  <a:schemeClr val="bg2"/>
                </a:solidFill>
                <a:hlinkClick r:id="rId3"/>
              </a:rPr>
              <a:t>Link to document on PHA web-site</a:t>
            </a:r>
            <a:endParaRPr lang="en-GB" dirty="0">
              <a:solidFill>
                <a:schemeClr val="bg2"/>
              </a:solidFill>
            </a:endParaRPr>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700600" y="1957200"/>
            <a:ext cx="2162400" cy="3172200"/>
          </a:xfrm>
          <a:prstGeom prst="rect">
            <a:avLst/>
          </a:prstGeom>
          <a:noFill/>
          <a:ln w="9525">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3029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620688"/>
            <a:ext cx="8077200" cy="1143000"/>
          </a:xfrm>
        </p:spPr>
        <p:txBody>
          <a:bodyPr/>
          <a:lstStyle/>
          <a:p>
            <a:r>
              <a:rPr lang="en-GB" dirty="0" smtClean="0"/>
              <a:t>CHS 7 (Unscheduled Vaccination)</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3948" y="1557338"/>
            <a:ext cx="450880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10557"/>
            <a:ext cx="579437" cy="4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371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620688"/>
            <a:ext cx="8077200" cy="1143000"/>
          </a:xfrm>
        </p:spPr>
        <p:txBody>
          <a:bodyPr/>
          <a:lstStyle/>
          <a:p>
            <a:r>
              <a:rPr lang="en-GB" dirty="0" smtClean="0"/>
              <a:t>CHS 7 (Unscheduled Vaccination)</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3948" y="1557338"/>
            <a:ext cx="450880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1835696" y="4725144"/>
            <a:ext cx="576064" cy="4571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3215912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620688"/>
            <a:ext cx="8077200" cy="1143000"/>
          </a:xfrm>
        </p:spPr>
        <p:txBody>
          <a:bodyPr/>
          <a:lstStyle/>
          <a:p>
            <a:r>
              <a:rPr lang="en-GB" dirty="0" smtClean="0"/>
              <a:t>CHS 7 (Unscheduled Vaccination)</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3948" y="1557338"/>
            <a:ext cx="450880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1835696" y="5229200"/>
            <a:ext cx="576064" cy="4571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Clr>
                <a:srgbClr val="0000FF"/>
              </a:buClr>
            </a:pPr>
            <a:endParaRPr lang="en-GB" sz="4000" smtClean="0">
              <a:solidFill>
                <a:srgbClr val="000000"/>
              </a:solidFill>
            </a:endParaRPr>
          </a:p>
        </p:txBody>
      </p:sp>
    </p:spTree>
    <p:extLst>
      <p:ext uri="{BB962C8B-B14F-4D97-AF65-F5344CB8AC3E}">
        <p14:creationId xmlns:p14="http://schemas.microsoft.com/office/powerpoint/2010/main" val="382569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Appointment card</a:t>
            </a:r>
            <a:endParaRPr lang="en-GB" dirty="0"/>
          </a:p>
        </p:txBody>
      </p:sp>
      <p:sp>
        <p:nvSpPr>
          <p:cNvPr id="7" name="Text Placeholder 6"/>
          <p:cNvSpPr>
            <a:spLocks noGrp="1"/>
          </p:cNvSpPr>
          <p:nvPr>
            <p:ph type="body" idx="1"/>
          </p:nvPr>
        </p:nvSpPr>
        <p:spPr/>
        <p:txBody>
          <a:bodyPr/>
          <a:lstStyle/>
          <a:p>
            <a:r>
              <a:rPr lang="en-GB" dirty="0" smtClean="0"/>
              <a:t>Children born on / before 31 December 2019</a:t>
            </a:r>
            <a:endParaRPr lang="en-GB" dirty="0"/>
          </a:p>
        </p:txBody>
      </p:sp>
      <p:sp>
        <p:nvSpPr>
          <p:cNvPr id="8" name="Content Placeholder 7"/>
          <p:cNvSpPr>
            <a:spLocks noGrp="1"/>
          </p:cNvSpPr>
          <p:nvPr>
            <p:ph sz="half" idx="2"/>
          </p:nvPr>
        </p:nvSpPr>
        <p:spPr/>
        <p:txBody>
          <a:bodyPr/>
          <a:lstStyle/>
          <a:p>
            <a:pPr>
              <a:buFont typeface="Wingdings" panose="05000000000000000000" pitchFamily="2" charset="2"/>
              <a:buChar char="Ø"/>
            </a:pPr>
            <a:endParaRPr lang="en-GB" sz="2800" dirty="0" smtClean="0"/>
          </a:p>
          <a:p>
            <a:pPr>
              <a:buFont typeface="Wingdings" panose="05000000000000000000" pitchFamily="2" charset="2"/>
              <a:buChar char="Ø"/>
            </a:pPr>
            <a:r>
              <a:rPr lang="en-GB" sz="2800" dirty="0" smtClean="0"/>
              <a:t>1</a:t>
            </a:r>
            <a:r>
              <a:rPr lang="en-GB" sz="2800" baseline="30000" dirty="0" smtClean="0"/>
              <a:t>st</a:t>
            </a:r>
            <a:r>
              <a:rPr lang="en-GB" sz="2800" dirty="0" smtClean="0"/>
              <a:t> PCV</a:t>
            </a:r>
          </a:p>
          <a:p>
            <a:pPr>
              <a:buFont typeface="Wingdings" panose="05000000000000000000" pitchFamily="2" charset="2"/>
              <a:buChar char="Ø"/>
            </a:pPr>
            <a:r>
              <a:rPr lang="en-GB" sz="2800" dirty="0" smtClean="0"/>
              <a:t>2</a:t>
            </a:r>
            <a:r>
              <a:rPr lang="en-GB" sz="2800" baseline="30000" dirty="0" smtClean="0"/>
              <a:t>nd</a:t>
            </a:r>
            <a:r>
              <a:rPr lang="en-GB" sz="2800" dirty="0" smtClean="0"/>
              <a:t> PCV</a:t>
            </a:r>
          </a:p>
          <a:p>
            <a:pPr>
              <a:buFont typeface="Wingdings" panose="05000000000000000000" pitchFamily="2" charset="2"/>
              <a:buChar char="Ø"/>
            </a:pPr>
            <a:r>
              <a:rPr lang="en-GB" sz="2800" dirty="0" smtClean="0"/>
              <a:t>PCV-B (Booster)</a:t>
            </a:r>
            <a:endParaRPr lang="en-GB" sz="2800" dirty="0"/>
          </a:p>
        </p:txBody>
      </p:sp>
      <p:sp>
        <p:nvSpPr>
          <p:cNvPr id="9" name="Text Placeholder 8"/>
          <p:cNvSpPr>
            <a:spLocks noGrp="1"/>
          </p:cNvSpPr>
          <p:nvPr>
            <p:ph type="body" sz="quarter" idx="3"/>
          </p:nvPr>
        </p:nvSpPr>
        <p:spPr/>
        <p:txBody>
          <a:bodyPr/>
          <a:lstStyle/>
          <a:p>
            <a:r>
              <a:rPr lang="en-GB" dirty="0" smtClean="0"/>
              <a:t>Children born on / after 01 January 2020</a:t>
            </a:r>
            <a:endParaRPr lang="en-GB" dirty="0"/>
          </a:p>
        </p:txBody>
      </p:sp>
      <p:sp>
        <p:nvSpPr>
          <p:cNvPr id="10" name="Content Placeholder 9"/>
          <p:cNvSpPr>
            <a:spLocks noGrp="1"/>
          </p:cNvSpPr>
          <p:nvPr>
            <p:ph sz="quarter" idx="4"/>
          </p:nvPr>
        </p:nvSpPr>
        <p:spPr>
          <a:xfrm>
            <a:off x="4716016" y="2204864"/>
            <a:ext cx="4041775" cy="3951288"/>
          </a:xfrm>
        </p:spPr>
        <p:txBody>
          <a:bodyPr/>
          <a:lstStyle/>
          <a:p>
            <a:pPr>
              <a:buFont typeface="Wingdings" panose="05000000000000000000" pitchFamily="2" charset="2"/>
              <a:buChar char="Ø"/>
            </a:pPr>
            <a:endParaRPr lang="en-GB" sz="2800" dirty="0" smtClean="0"/>
          </a:p>
          <a:p>
            <a:pPr>
              <a:buFont typeface="Wingdings" panose="05000000000000000000" pitchFamily="2" charset="2"/>
              <a:buChar char="Ø"/>
            </a:pPr>
            <a:r>
              <a:rPr lang="en-GB" sz="2800" dirty="0" smtClean="0"/>
              <a:t>1</a:t>
            </a:r>
            <a:r>
              <a:rPr lang="en-GB" sz="2800" baseline="30000" dirty="0" smtClean="0"/>
              <a:t>st</a:t>
            </a:r>
            <a:r>
              <a:rPr lang="en-GB" sz="2800" dirty="0" smtClean="0"/>
              <a:t> PCV</a:t>
            </a:r>
          </a:p>
          <a:p>
            <a:pPr>
              <a:buFont typeface="Wingdings" panose="05000000000000000000" pitchFamily="2" charset="2"/>
              <a:buChar char="Ø"/>
            </a:pPr>
            <a:r>
              <a:rPr lang="en-GB" sz="2800" dirty="0" smtClean="0"/>
              <a:t>PCV-B (Booster</a:t>
            </a:r>
            <a:endParaRPr lang="en-GB" sz="2800" dirty="0"/>
          </a:p>
        </p:txBody>
      </p:sp>
    </p:spTree>
    <p:extLst>
      <p:ext uri="{BB962C8B-B14F-4D97-AF65-F5344CB8AC3E}">
        <p14:creationId xmlns:p14="http://schemas.microsoft.com/office/powerpoint/2010/main" val="909056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6" name="Content Placeholder 5"/>
          <p:cNvSpPr>
            <a:spLocks noGrp="1"/>
          </p:cNvSpPr>
          <p:nvPr>
            <p:ph idx="1"/>
          </p:nvPr>
        </p:nvSpPr>
        <p:spPr/>
        <p:txBody>
          <a:bodyPr/>
          <a:lstStyle/>
          <a:p>
            <a:pPr marL="457200" indent="-457200">
              <a:buFont typeface="Wingdings" panose="05000000000000000000" pitchFamily="2" charset="2"/>
              <a:buChar char="q"/>
            </a:pPr>
            <a:r>
              <a:rPr lang="en-GB" sz="1800" dirty="0" smtClean="0">
                <a:hlinkClick r:id="rId3"/>
              </a:rPr>
              <a:t>CMO letter </a:t>
            </a:r>
            <a:r>
              <a:rPr lang="en-GB" sz="1800" dirty="0" smtClean="0">
                <a:hlinkClick r:id="rId3"/>
              </a:rPr>
              <a:t>detailing change to PCV Schedule</a:t>
            </a:r>
            <a:endParaRPr lang="en-GB" sz="1800" dirty="0" smtClean="0"/>
          </a:p>
          <a:p>
            <a:pPr marL="457200" indent="-457200">
              <a:buFont typeface="Wingdings" panose="05000000000000000000" pitchFamily="2" charset="2"/>
              <a:buChar char="q"/>
            </a:pPr>
            <a:r>
              <a:rPr lang="en-GB" sz="1800" dirty="0" smtClean="0">
                <a:hlinkClick r:id="rId4"/>
              </a:rPr>
              <a:t>Green Book Chapter 25 Pneumococcal Chapter</a:t>
            </a:r>
            <a:endParaRPr lang="en-GB" sz="1800" dirty="0" smtClean="0"/>
          </a:p>
          <a:p>
            <a:pPr marL="457200" indent="-457200">
              <a:buFont typeface="Wingdings" panose="05000000000000000000" pitchFamily="2" charset="2"/>
              <a:buChar char="q"/>
            </a:pPr>
            <a:r>
              <a:rPr lang="en-GB" sz="1800" dirty="0" smtClean="0">
                <a:hlinkClick r:id="rId5"/>
              </a:rPr>
              <a:t>Information for Healthcare Professionals about the changes to the PCV Programme</a:t>
            </a:r>
            <a:endParaRPr lang="en-GB" sz="1800" dirty="0" smtClean="0"/>
          </a:p>
          <a:p>
            <a:pPr marL="457200" indent="-457200">
              <a:buFont typeface="Wingdings" panose="05000000000000000000" pitchFamily="2" charset="2"/>
              <a:buChar char="q"/>
            </a:pPr>
            <a:r>
              <a:rPr lang="en-GB" sz="1800" dirty="0" smtClean="0">
                <a:hlinkClick r:id="rId6"/>
              </a:rPr>
              <a:t>Immunisation for babies up to one year old</a:t>
            </a:r>
            <a:endParaRPr lang="en-GB" sz="1800" dirty="0" smtClean="0"/>
          </a:p>
          <a:p>
            <a:pPr marL="457200" indent="-457200">
              <a:buFont typeface="Wingdings" panose="05000000000000000000" pitchFamily="2" charset="2"/>
              <a:buChar char="q"/>
            </a:pPr>
            <a:r>
              <a:rPr lang="en-GB" sz="1800" dirty="0" smtClean="0">
                <a:hlinkClick r:id="rId7"/>
              </a:rPr>
              <a:t>Immunisation Guidance Notes for Professionals</a:t>
            </a:r>
            <a:endParaRPr lang="en-GB" sz="1800" dirty="0" smtClean="0"/>
          </a:p>
          <a:p>
            <a:pPr marL="457200" indent="-457200">
              <a:buFont typeface="Wingdings" panose="05000000000000000000" pitchFamily="2" charset="2"/>
              <a:buChar char="q"/>
            </a:pPr>
            <a:r>
              <a:rPr lang="en-GB" sz="1800" dirty="0" smtClean="0">
                <a:hlinkClick r:id="rId8"/>
              </a:rPr>
              <a:t>PHA Routine Immunisation Poster</a:t>
            </a:r>
            <a:endParaRPr lang="en-GB" sz="1800" dirty="0" smtClean="0"/>
          </a:p>
          <a:p>
            <a:pPr marL="457200" indent="-457200">
              <a:buFont typeface="Wingdings" panose="05000000000000000000" pitchFamily="2" charset="2"/>
              <a:buChar char="q"/>
            </a:pPr>
            <a:r>
              <a:rPr lang="en-GB" sz="1800" dirty="0" smtClean="0">
                <a:hlinkClick r:id="rId9"/>
              </a:rPr>
              <a:t>PCV PGD</a:t>
            </a:r>
            <a:endParaRPr lang="en-GB" sz="1800" dirty="0" smtClean="0"/>
          </a:p>
          <a:p>
            <a:pPr marL="457200" indent="-457200">
              <a:buFont typeface="Wingdings" panose="05000000000000000000" pitchFamily="2" charset="2"/>
              <a:buChar char="q"/>
            </a:pPr>
            <a:endParaRPr lang="en-GB" sz="1800"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9632" y="4149080"/>
            <a:ext cx="1204080" cy="1709936"/>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0153" y="4216537"/>
            <a:ext cx="1057275" cy="1714500"/>
          </a:xfrm>
          <a:prstGeom prst="rect">
            <a:avLst/>
          </a:prstGeom>
        </p:spPr>
      </p:pic>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6096" y="4216537"/>
            <a:ext cx="1292175" cy="171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50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77200" cy="1143000"/>
          </a:xfrm>
        </p:spPr>
        <p:txBody>
          <a:bodyPr/>
          <a:lstStyle/>
          <a:p>
            <a:r>
              <a:rPr lang="en-GB" dirty="0" smtClean="0"/>
              <a:t>Introduction</a:t>
            </a:r>
            <a:endParaRPr lang="en-GB" dirty="0"/>
          </a:p>
        </p:txBody>
      </p:sp>
      <p:sp>
        <p:nvSpPr>
          <p:cNvPr id="5" name="Content Placeholder 4"/>
          <p:cNvSpPr>
            <a:spLocks noGrp="1"/>
          </p:cNvSpPr>
          <p:nvPr>
            <p:ph idx="1"/>
          </p:nvPr>
        </p:nvSpPr>
        <p:spPr>
          <a:xfrm>
            <a:off x="323528" y="980728"/>
            <a:ext cx="8367464" cy="4038600"/>
          </a:xfrm>
        </p:spPr>
        <p:txBody>
          <a:bodyPr/>
          <a:lstStyle/>
          <a:p>
            <a:pPr marL="457200" indent="-457200">
              <a:buFont typeface="Wingdings" panose="05000000000000000000" pitchFamily="2" charset="2"/>
              <a:buChar char="Ø"/>
            </a:pPr>
            <a:r>
              <a:rPr lang="en-GB" sz="2200" i="1" u="sng" dirty="0" smtClean="0"/>
              <a:t>Streptococcus pneumoniae </a:t>
            </a:r>
            <a:r>
              <a:rPr lang="en-GB" sz="2200" dirty="0" smtClean="0"/>
              <a:t>(the pneumococcus) commonly colonises the nasopharynx of young children without causing any symptoms</a:t>
            </a:r>
          </a:p>
          <a:p>
            <a:pPr marL="457200" indent="-457200">
              <a:buFont typeface="Wingdings" panose="05000000000000000000" pitchFamily="2" charset="2"/>
              <a:buChar char="Ø"/>
            </a:pPr>
            <a:r>
              <a:rPr lang="en-GB" sz="2200" dirty="0" smtClean="0"/>
              <a:t>Occasionally, the pneumococcus may invade locally to cause otitis media, sinusitis and pneumonia</a:t>
            </a:r>
          </a:p>
          <a:p>
            <a:pPr marL="457200" indent="-457200">
              <a:buFont typeface="Wingdings" panose="05000000000000000000" pitchFamily="2" charset="2"/>
              <a:buChar char="Ø"/>
            </a:pPr>
            <a:r>
              <a:rPr lang="en-GB" sz="2200" dirty="0" smtClean="0"/>
              <a:t>Invasive pneumococcal disease (IPD) is rare and includes meningitis, septicaemia and bacteraemic pneumonia, which are associated with significant morbidity &amp; mortality</a:t>
            </a:r>
            <a:endParaRPr lang="en-GB" sz="2200" dirty="0"/>
          </a:p>
        </p:txBody>
      </p:sp>
      <p:pic>
        <p:nvPicPr>
          <p:cNvPr id="7" name="Picture 6" descr="Image result for pneumococcal disease 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933056"/>
            <a:ext cx="42862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1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3389"/>
            <a:ext cx="8423523" cy="465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33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077200" cy="1143000"/>
          </a:xfrm>
        </p:spPr>
        <p:txBody>
          <a:bodyPr/>
          <a:lstStyle/>
          <a:p>
            <a:r>
              <a:rPr lang="en-GB" dirty="0" smtClean="0"/>
              <a:t>Key Points</a:t>
            </a:r>
            <a:endParaRPr lang="en-GB" dirty="0"/>
          </a:p>
        </p:txBody>
      </p:sp>
      <p:sp>
        <p:nvSpPr>
          <p:cNvPr id="3" name="Content Placeholder 2"/>
          <p:cNvSpPr>
            <a:spLocks noGrp="1"/>
          </p:cNvSpPr>
          <p:nvPr>
            <p:ph sz="half" idx="1"/>
          </p:nvPr>
        </p:nvSpPr>
        <p:spPr>
          <a:xfrm>
            <a:off x="107504" y="908720"/>
            <a:ext cx="3962400" cy="4038600"/>
          </a:xfrm>
        </p:spPr>
        <p:txBody>
          <a:bodyPr/>
          <a:lstStyle/>
          <a:p>
            <a:pPr marL="0" indent="0"/>
            <a:r>
              <a:rPr lang="en-GB" dirty="0" smtClean="0"/>
              <a:t>The Routine infant PCV programme was introduced in 2006, initially using a 7-valent vaccine (PCV7)</a:t>
            </a:r>
          </a:p>
          <a:p>
            <a:pPr marL="0" indent="0"/>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19" y="2060848"/>
            <a:ext cx="5108532" cy="2664296"/>
          </a:xfrm>
          <a:prstGeom prst="rect">
            <a:avLst/>
          </a:prstGeom>
        </p:spPr>
      </p:pic>
      <p:sp>
        <p:nvSpPr>
          <p:cNvPr id="4" name="Down Arrow 3"/>
          <p:cNvSpPr/>
          <p:nvPr/>
        </p:nvSpPr>
        <p:spPr bwMode="auto">
          <a:xfrm flipH="1">
            <a:off x="5943838" y="1844824"/>
            <a:ext cx="372098" cy="64807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364066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077200" cy="1143000"/>
          </a:xfrm>
        </p:spPr>
        <p:txBody>
          <a:bodyPr/>
          <a:lstStyle/>
          <a:p>
            <a:r>
              <a:rPr lang="en-GB" dirty="0" smtClean="0"/>
              <a:t>Key Points</a:t>
            </a:r>
            <a:endParaRPr lang="en-GB" dirty="0"/>
          </a:p>
        </p:txBody>
      </p:sp>
      <p:sp>
        <p:nvSpPr>
          <p:cNvPr id="3" name="Content Placeholder 2"/>
          <p:cNvSpPr>
            <a:spLocks noGrp="1"/>
          </p:cNvSpPr>
          <p:nvPr>
            <p:ph sz="half" idx="1"/>
          </p:nvPr>
        </p:nvSpPr>
        <p:spPr>
          <a:xfrm>
            <a:off x="107504" y="908720"/>
            <a:ext cx="3962400" cy="4038600"/>
          </a:xfrm>
        </p:spPr>
        <p:txBody>
          <a:bodyPr/>
          <a:lstStyle/>
          <a:p>
            <a:pPr marL="0" indent="0"/>
            <a:r>
              <a:rPr lang="en-GB" dirty="0" smtClean="0"/>
              <a:t>PCV-7 was replaced with a 13-valent vaccine in 2010 (PCV13)</a:t>
            </a:r>
          </a:p>
          <a:p>
            <a:pPr marL="457200" lvl="0" indent="-457200">
              <a:buFont typeface="Wingdings" panose="05000000000000000000" pitchFamily="2" charset="2"/>
              <a:buChar char="Ø"/>
            </a:pPr>
            <a:r>
              <a:rPr lang="en-GB" sz="2200" dirty="0" smtClean="0">
                <a:solidFill>
                  <a:srgbClr val="000000"/>
                </a:solidFill>
              </a:rPr>
              <a:t>The </a:t>
            </a:r>
            <a:r>
              <a:rPr lang="en-GB" sz="2200" dirty="0">
                <a:solidFill>
                  <a:srgbClr val="000000"/>
                </a:solidFill>
              </a:rPr>
              <a:t>UK pneumococcal conjugate vaccine (PCV) immunisation programme has successfully achieved high levels of population (herd) protection for all age </a:t>
            </a:r>
            <a:r>
              <a:rPr lang="en-GB" sz="2200" dirty="0" smtClean="0">
                <a:solidFill>
                  <a:srgbClr val="000000"/>
                </a:solidFill>
              </a:rPr>
              <a:t>groups</a:t>
            </a:r>
          </a:p>
          <a:p>
            <a:pPr marL="457200" lvl="0" indent="-457200">
              <a:buFont typeface="Wingdings" panose="05000000000000000000" pitchFamily="2" charset="2"/>
              <a:buChar char="ü"/>
            </a:pPr>
            <a:r>
              <a:rPr lang="en-GB" sz="2200" dirty="0">
                <a:solidFill>
                  <a:srgbClr val="000000"/>
                </a:solidFill>
              </a:rPr>
              <a:t>Uptake &gt; 90%</a:t>
            </a:r>
          </a:p>
          <a:p>
            <a:pPr marL="0" lvl="0" indent="0"/>
            <a:endParaRPr lang="en-GB" sz="2200" dirty="0">
              <a:solidFill>
                <a:srgbClr val="000000"/>
              </a:solidFill>
            </a:endParaRPr>
          </a:p>
          <a:p>
            <a:pPr marL="457200" indent="-457200">
              <a:buFont typeface="Wingdings" panose="05000000000000000000" pitchFamily="2" charset="2"/>
              <a:buChar char="ü"/>
            </a:pPr>
            <a:endParaRPr lang="en-GB" dirty="0" smtClean="0"/>
          </a:p>
          <a:p>
            <a:pPr marL="457200" indent="-457200">
              <a:buFont typeface="Wingdings" panose="05000000000000000000" pitchFamily="2" charset="2"/>
              <a:buChar char="Ø"/>
            </a:pPr>
            <a:endParaRPr lang="en-GB"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19" y="2060848"/>
            <a:ext cx="5108532" cy="266429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272" y="1846784"/>
            <a:ext cx="3714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797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077200" cy="1143000"/>
          </a:xfrm>
        </p:spPr>
        <p:txBody>
          <a:bodyPr/>
          <a:lstStyle/>
          <a:p>
            <a:r>
              <a:rPr lang="en-GB" dirty="0" smtClean="0"/>
              <a:t>Key Points</a:t>
            </a:r>
            <a:endParaRPr lang="en-GB" dirty="0"/>
          </a:p>
        </p:txBody>
      </p:sp>
      <p:sp>
        <p:nvSpPr>
          <p:cNvPr id="3" name="Content Placeholder 2"/>
          <p:cNvSpPr>
            <a:spLocks noGrp="1"/>
          </p:cNvSpPr>
          <p:nvPr>
            <p:ph sz="half" idx="1"/>
          </p:nvPr>
        </p:nvSpPr>
        <p:spPr>
          <a:xfrm>
            <a:off x="107504" y="908720"/>
            <a:ext cx="3962400" cy="4038600"/>
          </a:xfrm>
        </p:spPr>
        <p:txBody>
          <a:bodyPr/>
          <a:lstStyle/>
          <a:p>
            <a:pPr marL="457200" indent="-457200">
              <a:buFont typeface="Wingdings" panose="05000000000000000000" pitchFamily="2" charset="2"/>
              <a:buChar char="Ø"/>
            </a:pPr>
            <a:r>
              <a:rPr lang="en-GB" sz="2200" dirty="0" smtClean="0"/>
              <a:t>Currently circulation of the 13 serotypes contained in the vaccine is low, and therefore, the risk of disease due to these serotypes, is very low in the UK</a:t>
            </a:r>
          </a:p>
          <a:p>
            <a:pPr marL="457200" indent="-457200">
              <a:buFont typeface="Wingdings" panose="05000000000000000000" pitchFamily="2" charset="2"/>
              <a:buChar char="Ø"/>
            </a:pPr>
            <a:r>
              <a:rPr lang="en-GB" sz="2200" dirty="0" smtClean="0"/>
              <a:t>Multiple doses no longer required</a:t>
            </a:r>
          </a:p>
          <a:p>
            <a:pPr marL="457200" indent="-457200">
              <a:buFont typeface="Wingdings" panose="05000000000000000000" pitchFamily="2" charset="2"/>
              <a:buChar char="Ø"/>
            </a:pPr>
            <a:endParaRPr lang="en-GB"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19" y="2060848"/>
            <a:ext cx="5108532" cy="2664296"/>
          </a:xfrm>
          <a:prstGeom prst="rect">
            <a:avLst/>
          </a:prstGeom>
        </p:spPr>
      </p:pic>
      <p:sp>
        <p:nvSpPr>
          <p:cNvPr id="4" name="Left Arrow 3"/>
          <p:cNvSpPr/>
          <p:nvPr/>
        </p:nvSpPr>
        <p:spPr bwMode="auto">
          <a:xfrm>
            <a:off x="8670952" y="4188512"/>
            <a:ext cx="379795" cy="117728"/>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54774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Old Schedule</a:t>
            </a:r>
            <a:endParaRPr lang="en-GB" dirty="0"/>
          </a:p>
        </p:txBody>
      </p:sp>
      <p:sp>
        <p:nvSpPr>
          <p:cNvPr id="6" name="Content Placeholder 5"/>
          <p:cNvSpPr>
            <a:spLocks noGrp="1"/>
          </p:cNvSpPr>
          <p:nvPr>
            <p:ph sz="half" idx="2"/>
          </p:nvPr>
        </p:nvSpPr>
        <p:spPr/>
        <p:txBody>
          <a:bodyPr/>
          <a:lstStyle/>
          <a:p>
            <a:pPr marL="0" indent="0"/>
            <a:r>
              <a:rPr lang="en-GB" sz="2400" b="1" dirty="0" smtClean="0"/>
              <a:t>Infants born on/before 31 December 2019 </a:t>
            </a:r>
            <a:r>
              <a:rPr lang="en-GB" sz="2400" dirty="0" smtClean="0"/>
              <a:t>should continue to receive two doses of PCV 13 vaccine alongside their routine immunisations at 8 and 16 weeks of age, followed by a PCV 13 booster on / after their first birthday</a:t>
            </a:r>
          </a:p>
          <a:p>
            <a:pPr>
              <a:buFont typeface="Wingdings" panose="05000000000000000000" pitchFamily="2" charset="2"/>
              <a:buChar char="Ø"/>
            </a:pPr>
            <a:r>
              <a:rPr lang="en-GB" sz="2400" dirty="0" smtClean="0"/>
              <a:t>2+1 PCV13 Schedule</a:t>
            </a:r>
            <a:endParaRPr lang="en-GB" sz="2400" dirty="0"/>
          </a:p>
        </p:txBody>
      </p:sp>
      <p:pic>
        <p:nvPicPr>
          <p:cNvPr id="7" name="Picture 6">
            <a:extLst>
              <a:ext uri="{FF2B5EF4-FFF2-40B4-BE49-F238E27FC236}">
                <a16:creationId xmlns:a16="http://schemas.microsoft.com/office/drawing/2014/main" xmlns="" id="{79AA3274-2B20-44EE-A254-C62AD3A8E1B9}"/>
              </a:ext>
            </a:extLst>
          </p:cNvPr>
          <p:cNvPicPr>
            <a:picLocks noChangeAspect="1"/>
          </p:cNvPicPr>
          <p:nvPr/>
        </p:nvPicPr>
        <p:blipFill>
          <a:blip r:embed="rId3"/>
          <a:stretch>
            <a:fillRect/>
          </a:stretch>
        </p:blipFill>
        <p:spPr>
          <a:xfrm>
            <a:off x="467544" y="2708920"/>
            <a:ext cx="3881520" cy="1296144"/>
          </a:xfrm>
          <a:prstGeom prst="rect">
            <a:avLst/>
          </a:prstGeom>
        </p:spPr>
      </p:pic>
    </p:spTree>
    <p:extLst>
      <p:ext uri="{BB962C8B-B14F-4D97-AF65-F5344CB8AC3E}">
        <p14:creationId xmlns:p14="http://schemas.microsoft.com/office/powerpoint/2010/main" val="32204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New Schedule</a:t>
            </a:r>
            <a:endParaRPr lang="en-GB" dirty="0"/>
          </a:p>
        </p:txBody>
      </p:sp>
      <p:sp>
        <p:nvSpPr>
          <p:cNvPr id="6" name="Content Placeholder 5"/>
          <p:cNvSpPr>
            <a:spLocks noGrp="1"/>
          </p:cNvSpPr>
          <p:nvPr>
            <p:ph sz="half" idx="2"/>
          </p:nvPr>
        </p:nvSpPr>
        <p:spPr/>
        <p:txBody>
          <a:bodyPr/>
          <a:lstStyle/>
          <a:p>
            <a:pPr marL="0" indent="0"/>
            <a:r>
              <a:rPr lang="en-GB" sz="2400" b="1" dirty="0" smtClean="0"/>
              <a:t>Infants born on/after 1 January 2020 </a:t>
            </a:r>
            <a:r>
              <a:rPr lang="en-GB" sz="2400" dirty="0" smtClean="0"/>
              <a:t>should be offered a single dose of PCV13 alongside routine immunisations at 12 weeks of age, followed by a PCV13 booster on / after their first birthday</a:t>
            </a:r>
          </a:p>
          <a:p>
            <a:pPr>
              <a:buFont typeface="Wingdings" panose="05000000000000000000" pitchFamily="2" charset="2"/>
              <a:buChar char="Ø"/>
            </a:pPr>
            <a:r>
              <a:rPr lang="en-GB" sz="2400" dirty="0" smtClean="0"/>
              <a:t>1+1 PCV 13 Schedule</a:t>
            </a:r>
            <a:endParaRPr lang="en-GB" sz="2400" dirty="0"/>
          </a:p>
        </p:txBody>
      </p:sp>
      <p:pic>
        <p:nvPicPr>
          <p:cNvPr id="7" name="Picture 6">
            <a:extLst>
              <a:ext uri="{FF2B5EF4-FFF2-40B4-BE49-F238E27FC236}">
                <a16:creationId xmlns:a16="http://schemas.microsoft.com/office/drawing/2014/main" xmlns="" id="{79AA3274-2B20-44EE-A254-C62AD3A8E1B9}"/>
              </a:ext>
            </a:extLst>
          </p:cNvPr>
          <p:cNvPicPr>
            <a:picLocks noChangeAspect="1"/>
          </p:cNvPicPr>
          <p:nvPr/>
        </p:nvPicPr>
        <p:blipFill>
          <a:blip r:embed="rId3"/>
          <a:stretch>
            <a:fillRect/>
          </a:stretch>
        </p:blipFill>
        <p:spPr>
          <a:xfrm>
            <a:off x="467544" y="2708920"/>
            <a:ext cx="3881520" cy="1296144"/>
          </a:xfrm>
          <a:prstGeom prst="rect">
            <a:avLst/>
          </a:prstGeom>
        </p:spPr>
      </p:pic>
      <p:sp>
        <p:nvSpPr>
          <p:cNvPr id="8" name="TextBox 7"/>
          <p:cNvSpPr txBox="1"/>
          <p:nvPr/>
        </p:nvSpPr>
        <p:spPr>
          <a:xfrm>
            <a:off x="467544" y="5013176"/>
            <a:ext cx="7272808" cy="769441"/>
          </a:xfrm>
          <a:prstGeom prst="rect">
            <a:avLst/>
          </a:prstGeom>
          <a:noFill/>
        </p:spPr>
        <p:txBody>
          <a:bodyPr wrap="square" rtlCol="0">
            <a:spAutoFit/>
          </a:bodyPr>
          <a:lstStyle/>
          <a:p>
            <a:pPr lvl="0" fontAlgn="base">
              <a:spcBef>
                <a:spcPct val="20000"/>
              </a:spcBef>
              <a:spcAft>
                <a:spcPct val="0"/>
              </a:spcAft>
              <a:buClr>
                <a:srgbClr val="00A8CA"/>
              </a:buClr>
              <a:buSzPct val="65000"/>
            </a:pPr>
            <a:r>
              <a:rPr lang="en-GB" sz="2200" b="1" kern="0" dirty="0">
                <a:solidFill>
                  <a:srgbClr val="000000"/>
                </a:solidFill>
              </a:rPr>
              <a:t>The 1+1 schedule should continue to provide individual protection against pneumococcal disease</a:t>
            </a:r>
          </a:p>
        </p:txBody>
      </p:sp>
    </p:spTree>
    <p:extLst>
      <p:ext uri="{BB962C8B-B14F-4D97-AF65-F5344CB8AC3E}">
        <p14:creationId xmlns:p14="http://schemas.microsoft.com/office/powerpoint/2010/main" val="7984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77200" cy="1143000"/>
          </a:xfrm>
        </p:spPr>
        <p:txBody>
          <a:bodyPr/>
          <a:lstStyle/>
          <a:p>
            <a:r>
              <a:rPr lang="en-GB" dirty="0" smtClean="0"/>
              <a:t>Changes to PCV13 Schedule</a:t>
            </a:r>
            <a:endParaRPr lang="en-GB" dirty="0"/>
          </a:p>
        </p:txBody>
      </p:sp>
      <p:sp>
        <p:nvSpPr>
          <p:cNvPr id="3" name="Content Placeholder 2"/>
          <p:cNvSpPr>
            <a:spLocks noGrp="1"/>
          </p:cNvSpPr>
          <p:nvPr>
            <p:ph sz="half" idx="1"/>
          </p:nvPr>
        </p:nvSpPr>
        <p:spPr>
          <a:xfrm>
            <a:off x="467544" y="1124744"/>
            <a:ext cx="3962400" cy="4038600"/>
          </a:xfrm>
        </p:spPr>
        <p:txBody>
          <a:bodyPr/>
          <a:lstStyle/>
          <a:p>
            <a:pPr marL="457200" indent="-457200">
              <a:buFont typeface="Wingdings" panose="05000000000000000000" pitchFamily="2" charset="2"/>
              <a:buChar char="Ø"/>
            </a:pPr>
            <a:r>
              <a:rPr lang="en-GB" sz="2200" dirty="0" smtClean="0"/>
              <a:t>12 week dose will provide some protection against pneumococcal infection &amp; prime infant’s immune system for booster dose  (1 Year)</a:t>
            </a:r>
          </a:p>
          <a:p>
            <a:pPr marL="457200" indent="-457200">
              <a:buFont typeface="Wingdings" panose="05000000000000000000" pitchFamily="2" charset="2"/>
              <a:buChar char="Ø"/>
            </a:pPr>
            <a:r>
              <a:rPr lang="en-GB" sz="2200" dirty="0" smtClean="0"/>
              <a:t>Booster dose important for individual protection, preventing carriage</a:t>
            </a:r>
          </a:p>
          <a:p>
            <a:pPr marL="457200" indent="-457200">
              <a:buFont typeface="Wingdings" panose="05000000000000000000" pitchFamily="2" charset="2"/>
              <a:buChar char="Ø"/>
            </a:pPr>
            <a:r>
              <a:rPr lang="en-GB" sz="2200" dirty="0" smtClean="0"/>
              <a:t>Change in recommendations is supported by several studies</a:t>
            </a:r>
          </a:p>
          <a:p>
            <a:pPr marL="400050" lvl="1" indent="0"/>
            <a:r>
              <a:rPr lang="en-GB" sz="2200" dirty="0" smtClean="0"/>
              <a:t> </a:t>
            </a:r>
            <a:endParaRPr lang="en-GB" sz="2200" dirty="0"/>
          </a:p>
        </p:txBody>
      </p:sp>
      <p:sp>
        <p:nvSpPr>
          <p:cNvPr id="4" name="Content Placeholder 3"/>
          <p:cNvSpPr>
            <a:spLocks noGrp="1"/>
          </p:cNvSpPr>
          <p:nvPr>
            <p:ph sz="half" idx="2"/>
          </p:nvPr>
        </p:nvSpPr>
        <p:spPr>
          <a:xfrm>
            <a:off x="4788024" y="1124744"/>
            <a:ext cx="3962400" cy="4038600"/>
          </a:xfrm>
        </p:spPr>
        <p:txBody>
          <a:bodyPr/>
          <a:lstStyle/>
          <a:p>
            <a:r>
              <a:rPr lang="en-GB" sz="2200" b="1" dirty="0" smtClean="0"/>
              <a:t>Move to 1+1 schedule</a:t>
            </a:r>
            <a:r>
              <a:rPr lang="en-GB" sz="2200" dirty="0" smtClean="0"/>
              <a:t>:</a:t>
            </a:r>
          </a:p>
          <a:p>
            <a:pPr>
              <a:buFont typeface="Wingdings" panose="05000000000000000000" pitchFamily="2" charset="2"/>
              <a:buChar char="Ø"/>
            </a:pPr>
            <a:r>
              <a:rPr lang="en-GB" sz="2200" dirty="0" smtClean="0"/>
              <a:t>Reduces number of vaccines administered at immunisation appointments</a:t>
            </a:r>
          </a:p>
          <a:p>
            <a:pPr>
              <a:buFont typeface="Wingdings" panose="05000000000000000000" pitchFamily="2" charset="2"/>
              <a:buChar char="Ø"/>
            </a:pPr>
            <a:r>
              <a:rPr lang="en-GB" sz="2200" dirty="0" smtClean="0"/>
              <a:t>Leaves space in vaccine schedule in case there is a need to introduce new vaccines</a:t>
            </a:r>
            <a:endParaRPr lang="en-GB" sz="2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637920"/>
            <a:ext cx="3563144" cy="119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626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 white templa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1230</Words>
  <Application>Microsoft Office PowerPoint</Application>
  <PresentationFormat>On-screen Show (4:3)</PresentationFormat>
  <Paragraphs>107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PHA white template</vt:lpstr>
      <vt:lpstr>Changes to the infant  pneumococcal conjugate  vaccine schedule (PCV 13)  </vt:lpstr>
      <vt:lpstr>Introduction</vt:lpstr>
      <vt:lpstr>PowerPoint Presentation</vt:lpstr>
      <vt:lpstr>Key Points</vt:lpstr>
      <vt:lpstr>Key Points</vt:lpstr>
      <vt:lpstr>Key Points</vt:lpstr>
      <vt:lpstr>Old Schedule</vt:lpstr>
      <vt:lpstr>New Schedule</vt:lpstr>
      <vt:lpstr>Changes to PCV13 Schedule</vt:lpstr>
      <vt:lpstr>The same PCV13 vaccine will be used</vt:lpstr>
      <vt:lpstr>Information for Healthcare Practitioners</vt:lpstr>
      <vt:lpstr>CHS 7 (Unscheduled Vaccination)</vt:lpstr>
      <vt:lpstr>CHS 7 (Unscheduled Vaccination)</vt:lpstr>
      <vt:lpstr>CHS 7 (Unscheduled Vaccination)</vt:lpstr>
      <vt:lpstr>Appointment card</vt:lpstr>
      <vt:lpstr>Resources</vt:lpstr>
    </vt:vector>
  </TitlesOfParts>
  <Company>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Pertussis vaccine in pregnancy</dc:title>
  <dc:creator>Alison Quinn</dc:creator>
  <cp:lastModifiedBy>Alison Quinn</cp:lastModifiedBy>
  <cp:revision>43</cp:revision>
  <cp:lastPrinted>2019-12-23T14:56:24Z</cp:lastPrinted>
  <dcterms:created xsi:type="dcterms:W3CDTF">2019-11-19T16:13:06Z</dcterms:created>
  <dcterms:modified xsi:type="dcterms:W3CDTF">2019-12-23T15:04:34Z</dcterms:modified>
</cp:coreProperties>
</file>