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1" r:id="rId5"/>
    <p:sldId id="283" r:id="rId6"/>
    <p:sldId id="282" r:id="rId7"/>
    <p:sldId id="285" r:id="rId8"/>
    <p:sldId id="284" r:id="rId9"/>
    <p:sldId id="287" r:id="rId10"/>
    <p:sldId id="288" r:id="rId11"/>
    <p:sldId id="289" r:id="rId12"/>
    <p:sldId id="286" r:id="rId13"/>
    <p:sldId id="290" r:id="rId14"/>
    <p:sldId id="291" r:id="rId15"/>
    <p:sldId id="292" r:id="rId16"/>
    <p:sldId id="293" r:id="rId17"/>
    <p:sldId id="294" r:id="rId18"/>
    <p:sldId id="295" r:id="rId19"/>
    <p:sldId id="297" r:id="rId20"/>
    <p:sldId id="296" r:id="rId21"/>
    <p:sldId id="298" r:id="rId22"/>
    <p:sldId id="299" r:id="rId23"/>
    <p:sldId id="300" r:id="rId24"/>
    <p:sldId id="301" r:id="rId25"/>
    <p:sldId id="303" r:id="rId26"/>
    <p:sldId id="302" r:id="rId27"/>
    <p:sldId id="304" r:id="rId28"/>
    <p:sldId id="30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CC"/>
    <a:srgbClr val="00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3"/>
    <p:restoredTop sz="96315"/>
  </p:normalViewPr>
  <p:slideViewPr>
    <p:cSldViewPr snapToGrid="0">
      <p:cViewPr varScale="1">
        <p:scale>
          <a:sx n="69" d="100"/>
          <a:sy n="69" d="100"/>
        </p:scale>
        <p:origin x="-78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577479-27CE-FC4C-BB9A-AA95625B259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CA0E214C-7887-8642-B346-2AE6975C2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CC98B3B6-3F59-EA44-BD16-DD4996D979E2}"/>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5" name="Footer Placeholder 4">
            <a:extLst>
              <a:ext uri="{FF2B5EF4-FFF2-40B4-BE49-F238E27FC236}">
                <a16:creationId xmlns="" xmlns:a16="http://schemas.microsoft.com/office/drawing/2014/main" id="{CE4299AC-30CC-4E43-987C-78B3B54C4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50C61C-63C3-5B40-9D4C-9C0062DBD82A}"/>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5619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04FB8-F98C-D54E-9319-AC82C3FC5DB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0D54DBD9-E2B3-5144-8702-43A5D54BC8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F3BB3945-32F6-8A44-A3EB-6A4330490254}"/>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5" name="Footer Placeholder 4">
            <a:extLst>
              <a:ext uri="{FF2B5EF4-FFF2-40B4-BE49-F238E27FC236}">
                <a16:creationId xmlns="" xmlns:a16="http://schemas.microsoft.com/office/drawing/2014/main" id="{6E477A5E-DB27-D845-A0D3-739B5C4F0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FEBE9B-2235-D640-BC27-BDC0FCA18403}"/>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365320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4C8BAE5-8EE3-014E-8316-9CBEE4E3EC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C413C5B1-03D4-444B-8D75-1DA35578077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C24BF3A3-61FB-FF44-B3B2-E925858ED2C9}"/>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5" name="Footer Placeholder 4">
            <a:extLst>
              <a:ext uri="{FF2B5EF4-FFF2-40B4-BE49-F238E27FC236}">
                <a16:creationId xmlns="" xmlns:a16="http://schemas.microsoft.com/office/drawing/2014/main" id="{35243F57-6146-0C4E-B73F-67487AAA9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F46D7F-0604-1B46-A677-06DC16A92113}"/>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42739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A7DDE9-227B-804D-BAD1-40FE5ADE6B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67EF025D-A0ED-8847-AA77-ED226A8C9A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3A32CDA1-38F1-554E-BC92-5AB3FC5998E9}"/>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5" name="Footer Placeholder 4">
            <a:extLst>
              <a:ext uri="{FF2B5EF4-FFF2-40B4-BE49-F238E27FC236}">
                <a16:creationId xmlns="" xmlns:a16="http://schemas.microsoft.com/office/drawing/2014/main" id="{B5014688-B15C-E947-B63E-605B7BCF9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18392A-2432-104B-A532-490A118A75A5}"/>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373935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ED05FE-243D-A94A-AD63-0E9D95EB86B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0A9AF03E-F93E-A148-A142-C68AD2C25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A23CC6E-AC82-A048-BB67-9FC2DAAB3790}"/>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5" name="Footer Placeholder 4">
            <a:extLst>
              <a:ext uri="{FF2B5EF4-FFF2-40B4-BE49-F238E27FC236}">
                <a16:creationId xmlns="" xmlns:a16="http://schemas.microsoft.com/office/drawing/2014/main" id="{79413259-E2C4-9A4C-88C8-3AECC01BD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055E4F-65FE-414D-9106-B7B301972343}"/>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211740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6250EA-4572-8D48-B98D-F966F0F69B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8A6DCA4F-A154-BE44-B877-690C95B466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C013E6EC-5706-EA4A-99D3-BCBBB04F78F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C29FD949-1E8F-EC4D-8431-994A29B307B3}"/>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6" name="Footer Placeholder 5">
            <a:extLst>
              <a:ext uri="{FF2B5EF4-FFF2-40B4-BE49-F238E27FC236}">
                <a16:creationId xmlns="" xmlns:a16="http://schemas.microsoft.com/office/drawing/2014/main" id="{606423FB-2BC7-014A-BDE2-1CD937A99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3BD093-93E1-0749-BBC0-5CC5EA783451}"/>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358213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AC9B05-D0A0-C746-B1B4-C4D8735898F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316D7A48-58CF-CA4B-8BEC-E27B3BBE6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F5D1D54A-1CCA-C641-933C-2B9FAE527A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B0DDF99B-5420-304F-81BF-2CAE4288DF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DE9A724F-6A28-4A4E-8868-9BFAAB18771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AA6E81DF-BBBF-AD41-A599-41F5D7E827C6}"/>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8" name="Footer Placeholder 7">
            <a:extLst>
              <a:ext uri="{FF2B5EF4-FFF2-40B4-BE49-F238E27FC236}">
                <a16:creationId xmlns="" xmlns:a16="http://schemas.microsoft.com/office/drawing/2014/main" id="{63A90175-3A16-3249-A890-6950CB7F29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EA59B9D-0749-B44E-99A6-C855317D5653}"/>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111210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8ED970-D421-A04F-B9F2-0A4F9B6CFD8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BECB6E0F-AE1B-9340-8D8E-138E4156F782}"/>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4" name="Footer Placeholder 3">
            <a:extLst>
              <a:ext uri="{FF2B5EF4-FFF2-40B4-BE49-F238E27FC236}">
                <a16:creationId xmlns="" xmlns:a16="http://schemas.microsoft.com/office/drawing/2014/main" id="{CEA5641F-0905-8A49-985C-CB140903BF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08E5C4C-331E-9145-A3D3-5985A15E8F77}"/>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420198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112C486-B9AD-FC41-839E-475E5559F1D6}"/>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3" name="Footer Placeholder 2">
            <a:extLst>
              <a:ext uri="{FF2B5EF4-FFF2-40B4-BE49-F238E27FC236}">
                <a16:creationId xmlns="" xmlns:a16="http://schemas.microsoft.com/office/drawing/2014/main" id="{CD9EB16F-0311-4E4E-B88A-8CFD914344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EB3510C-0160-0B42-9115-241ACD3ED1B9}"/>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285157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A1002-B41D-6C43-BFAD-82868C0E5F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8C263C4E-6BAB-BD40-8B24-E429DB85A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1170F500-1319-304E-AB19-3B01F92BF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3D2E7BA5-3E3D-F947-BD60-9C3FCC89A1C9}"/>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6" name="Footer Placeholder 5">
            <a:extLst>
              <a:ext uri="{FF2B5EF4-FFF2-40B4-BE49-F238E27FC236}">
                <a16:creationId xmlns="" xmlns:a16="http://schemas.microsoft.com/office/drawing/2014/main" id="{FAE618D1-D582-F644-B070-3E73575B4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619D925-2F20-884B-B47D-EF28E57D39DE}"/>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410245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C64190-19EE-1C42-A2CC-9554100D43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A27EF84B-8CF8-4647-8F16-FB194C224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532E246-99F3-BC4D-92A8-56F514250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E662EC82-6CE7-5347-8653-FCDB70170CE1}"/>
              </a:ext>
            </a:extLst>
          </p:cNvPr>
          <p:cNvSpPr>
            <a:spLocks noGrp="1"/>
          </p:cNvSpPr>
          <p:nvPr>
            <p:ph type="dt" sz="half" idx="10"/>
          </p:nvPr>
        </p:nvSpPr>
        <p:spPr/>
        <p:txBody>
          <a:bodyPr/>
          <a:lstStyle/>
          <a:p>
            <a:fld id="{18A030E9-4334-584E-8352-863EDD45766C}" type="datetimeFigureOut">
              <a:rPr lang="en-US" smtClean="0"/>
              <a:t>12/11/2020</a:t>
            </a:fld>
            <a:endParaRPr lang="en-US"/>
          </a:p>
        </p:txBody>
      </p:sp>
      <p:sp>
        <p:nvSpPr>
          <p:cNvPr id="6" name="Footer Placeholder 5">
            <a:extLst>
              <a:ext uri="{FF2B5EF4-FFF2-40B4-BE49-F238E27FC236}">
                <a16:creationId xmlns="" xmlns:a16="http://schemas.microsoft.com/office/drawing/2014/main" id="{171EA7E0-CF36-5848-B514-0A70F9F69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D2948C6-D4E4-4747-A332-741D987F9A5F}"/>
              </a:ext>
            </a:extLst>
          </p:cNvPr>
          <p:cNvSpPr>
            <a:spLocks noGrp="1"/>
          </p:cNvSpPr>
          <p:nvPr>
            <p:ph type="sldNum" sz="quarter" idx="12"/>
          </p:nvPr>
        </p:nvSpPr>
        <p:spPr/>
        <p:txBody>
          <a:bodyPr/>
          <a:lstStyle/>
          <a:p>
            <a:fld id="{F71E218D-4EA1-DA41-ABF0-A6EE71D66811}" type="slidenum">
              <a:rPr lang="en-US" smtClean="0"/>
              <a:t>‹#›</a:t>
            </a:fld>
            <a:endParaRPr lang="en-US"/>
          </a:p>
        </p:txBody>
      </p:sp>
    </p:spTree>
    <p:extLst>
      <p:ext uri="{BB962C8B-B14F-4D97-AF65-F5344CB8AC3E}">
        <p14:creationId xmlns:p14="http://schemas.microsoft.com/office/powerpoint/2010/main" val="106458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B4CD43E-A288-CE40-AC45-993B32E0A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715F2973-B4A5-4E49-8698-CE52565F2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500B6E15-788B-ED4A-87CD-44291BE7C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030E9-4334-584E-8352-863EDD45766C}" type="datetimeFigureOut">
              <a:rPr lang="en-US" smtClean="0"/>
              <a:t>12/11/2020</a:t>
            </a:fld>
            <a:endParaRPr lang="en-US"/>
          </a:p>
        </p:txBody>
      </p:sp>
      <p:sp>
        <p:nvSpPr>
          <p:cNvPr id="5" name="Footer Placeholder 4">
            <a:extLst>
              <a:ext uri="{FF2B5EF4-FFF2-40B4-BE49-F238E27FC236}">
                <a16:creationId xmlns="" xmlns:a16="http://schemas.microsoft.com/office/drawing/2014/main" id="{9C59BC44-9B37-8D46-B37E-2D8226FB3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0BB6CC6-4124-2348-A974-F77715346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E218D-4EA1-DA41-ABF0-A6EE71D66811}" type="slidenum">
              <a:rPr lang="en-US" smtClean="0"/>
              <a:t>‹#›</a:t>
            </a:fld>
            <a:endParaRPr lang="en-US"/>
          </a:p>
        </p:txBody>
      </p:sp>
    </p:spTree>
    <p:extLst>
      <p:ext uri="{BB962C8B-B14F-4D97-AF65-F5344CB8AC3E}">
        <p14:creationId xmlns:p14="http://schemas.microsoft.com/office/powerpoint/2010/main" val="209484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3.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8.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12.xml"/><Relationship Id="rId1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9.xml"/><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 Target="slide11.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slide" Target="slide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14.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png"/><Relationship Id="rId10"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slide" Target="slide16.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slide" Target="slide17.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slide" Target="slide19.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image" Target="../media/image1.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slide" Target="slide2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1.xm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slide" Target="slide2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xml"/><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slide" Target="slide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10.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3057017"/>
            <a:ext cx="10515600" cy="3444367"/>
          </a:xfrm>
        </p:spPr>
        <p:txBody>
          <a:bodyPr>
            <a:normAutofit fontScale="62500" lnSpcReduction="20000"/>
          </a:bodyPr>
          <a:lstStyle/>
          <a:p>
            <a:pPr marL="0" indent="0">
              <a:buNone/>
            </a:pPr>
            <a:r>
              <a:rPr lang="en-US" b="1" dirty="0"/>
              <a:t>User/system admin</a:t>
            </a:r>
          </a:p>
          <a:p>
            <a:pPr lvl="1"/>
            <a:r>
              <a:rPr lang="en-US" dirty="0">
                <a:hlinkClick r:id="rId2" action="ppaction://hlinksldjump"/>
              </a:rPr>
              <a:t>Creating a user </a:t>
            </a:r>
            <a:endParaRPr lang="en-US" dirty="0"/>
          </a:p>
          <a:p>
            <a:pPr lvl="1"/>
            <a:r>
              <a:rPr lang="en-US" dirty="0">
                <a:cs typeface="Calibri"/>
                <a:hlinkClick r:id="rId3" action="ppaction://hlinksldjump"/>
              </a:rPr>
              <a:t>Reactivating and deactivating a user</a:t>
            </a:r>
            <a:endParaRPr lang="en-US" dirty="0">
              <a:cs typeface="Calibri"/>
            </a:endParaRPr>
          </a:p>
          <a:p>
            <a:pPr lvl="1"/>
            <a:r>
              <a:rPr lang="en-US" dirty="0">
                <a:hlinkClick r:id="rId4" action="ppaction://hlinksldjump"/>
              </a:rPr>
              <a:t>Resetting user passwords</a:t>
            </a:r>
            <a:endParaRPr lang="en-US" dirty="0"/>
          </a:p>
          <a:p>
            <a:pPr lvl="1"/>
            <a:r>
              <a:rPr lang="en-US" dirty="0">
                <a:hlinkClick r:id="rId5" action="ppaction://hlinksldjump"/>
              </a:rPr>
              <a:t>Amending user profile </a:t>
            </a:r>
            <a:endParaRPr lang="en-US" i="1" dirty="0">
              <a:solidFill>
                <a:schemeClr val="tx1">
                  <a:lumMod val="50000"/>
                  <a:lumOff val="50000"/>
                </a:schemeClr>
              </a:solidFill>
            </a:endParaRPr>
          </a:p>
          <a:p>
            <a:pPr marL="914400" lvl="2" indent="0">
              <a:buNone/>
            </a:pPr>
            <a:r>
              <a:rPr lang="en-US" dirty="0">
                <a:hlinkClick r:id="rId6" action="ppaction://hlinksldjump"/>
              </a:rPr>
              <a:t>Amending user information</a:t>
            </a:r>
            <a:endParaRPr lang="en-US" dirty="0"/>
          </a:p>
          <a:p>
            <a:pPr marL="914400" lvl="2" indent="0">
              <a:buNone/>
            </a:pPr>
            <a:r>
              <a:rPr lang="en-US" dirty="0">
                <a:hlinkClick r:id="rId7" action="ppaction://hlinksldjump"/>
              </a:rPr>
              <a:t>Changing type of user profile</a:t>
            </a:r>
            <a:endParaRPr lang="en-US" dirty="0"/>
          </a:p>
          <a:p>
            <a:pPr marL="914400" lvl="2" indent="0">
              <a:buNone/>
            </a:pPr>
            <a:r>
              <a:rPr lang="en-US" dirty="0">
                <a:hlinkClick r:id="rId8" action="ppaction://hlinksldjump"/>
              </a:rPr>
              <a:t>Restricting the number of clinics shown to user</a:t>
            </a:r>
            <a:endParaRPr lang="en-US" dirty="0"/>
          </a:p>
          <a:p>
            <a:pPr lvl="1"/>
            <a:r>
              <a:rPr lang="en-US" dirty="0">
                <a:hlinkClick r:id="rId9" action="ppaction://hlinksldjump"/>
              </a:rPr>
              <a:t>Adding or amending safety questions</a:t>
            </a:r>
            <a:endParaRPr lang="en-US" dirty="0"/>
          </a:p>
          <a:p>
            <a:pPr marL="0" indent="0">
              <a:buNone/>
            </a:pPr>
            <a:r>
              <a:rPr lang="en-US" b="1" dirty="0"/>
              <a:t>Booking admin</a:t>
            </a:r>
          </a:p>
          <a:p>
            <a:pPr lvl="1"/>
            <a:r>
              <a:rPr lang="en-US" dirty="0">
                <a:hlinkClick r:id="rId10" action="ppaction://hlinksldjump"/>
              </a:rPr>
              <a:t>Change appointment slots from Scheduler</a:t>
            </a:r>
            <a:endParaRPr lang="en-US" dirty="0"/>
          </a:p>
          <a:p>
            <a:pPr lvl="1"/>
            <a:r>
              <a:rPr lang="en-US" dirty="0">
                <a:hlinkClick r:id="rId11" action="ppaction://hlinksldjump"/>
              </a:rPr>
              <a:t>Change appointment slot from Patient view</a:t>
            </a:r>
            <a:endParaRPr lang="en-US" dirty="0"/>
          </a:p>
          <a:p>
            <a:pPr lvl="1"/>
            <a:r>
              <a:rPr lang="en-US" dirty="0">
                <a:hlinkClick r:id="rId12" action="ppaction://hlinksldjump"/>
              </a:rPr>
              <a:t>Creating additional dates by clinic</a:t>
            </a:r>
            <a:endParaRPr lang="en-US" dirty="0"/>
          </a:p>
          <a:p>
            <a:pPr lvl="1"/>
            <a:r>
              <a:rPr lang="en-US" dirty="0">
                <a:hlinkClick r:id="rId13" action="ppaction://hlinksldjump"/>
              </a:rPr>
              <a:t>Creating additional dates </a:t>
            </a:r>
            <a:r>
              <a:rPr lang="en-US">
                <a:hlinkClick r:id="rId13" action="ppaction://hlinksldjump"/>
              </a:rPr>
              <a:t>by modeler</a:t>
            </a:r>
            <a:endParaRPr lang="en-US" dirty="0"/>
          </a:p>
        </p:txBody>
      </p:sp>
      <p:pic>
        <p:nvPicPr>
          <p:cNvPr id="4" name="Picture 3">
            <a:hlinkClick r:id="" action="ppaction://hlinkshowjump?jump=firstslide"/>
            <a:extLst>
              <a:ext uri="{FF2B5EF4-FFF2-40B4-BE49-F238E27FC236}">
                <a16:creationId xmlns="" xmlns:a16="http://schemas.microsoft.com/office/drawing/2014/main" id="{DDA3AF04-F167-1940-A096-30037D1F2369}"/>
              </a:ext>
            </a:extLst>
          </p:cNvPr>
          <p:cNvPicPr>
            <a:picLocks noChangeAspect="1"/>
          </p:cNvPicPr>
          <p:nvPr/>
        </p:nvPicPr>
        <p:blipFill>
          <a:blip r:embed="rId14"/>
          <a:stretch>
            <a:fillRect/>
          </a:stretch>
        </p:blipFill>
        <p:spPr>
          <a:xfrm>
            <a:off x="150586" y="107043"/>
            <a:ext cx="2514600" cy="635000"/>
          </a:xfrm>
          <a:prstGeom prst="rect">
            <a:avLst/>
          </a:prstGeom>
        </p:spPr>
      </p:pic>
      <p:sp>
        <p:nvSpPr>
          <p:cNvPr id="6" name="Title 1">
            <a:extLst>
              <a:ext uri="{FF2B5EF4-FFF2-40B4-BE49-F238E27FC236}">
                <a16:creationId xmlns="" xmlns:a16="http://schemas.microsoft.com/office/drawing/2014/main" id="{4EB8AAC3-1B78-7E43-9AC2-DDC8CCB5DD63}"/>
              </a:ext>
            </a:extLst>
          </p:cNvPr>
          <p:cNvSpPr>
            <a:spLocks noGrp="1"/>
          </p:cNvSpPr>
          <p:nvPr>
            <p:ph type="title"/>
          </p:nvPr>
        </p:nvSpPr>
        <p:spPr>
          <a:xfrm>
            <a:off x="838200" y="1228149"/>
            <a:ext cx="10515600" cy="823070"/>
          </a:xfrm>
        </p:spPr>
        <p:txBody>
          <a:bodyPr>
            <a:noAutofit/>
          </a:bodyPr>
          <a:lstStyle/>
          <a:p>
            <a:r>
              <a:rPr lang="en-US" dirty="0"/>
              <a:t>Admin guide - using the </a:t>
            </a:r>
            <a:br>
              <a:rPr lang="en-US" dirty="0"/>
            </a:br>
            <a:r>
              <a:rPr lang="en-US" dirty="0"/>
              <a:t>vaccination administration system</a:t>
            </a:r>
          </a:p>
        </p:txBody>
      </p:sp>
    </p:spTree>
    <p:extLst>
      <p:ext uri="{BB962C8B-B14F-4D97-AF65-F5344CB8AC3E}">
        <p14:creationId xmlns:p14="http://schemas.microsoft.com/office/powerpoint/2010/main" val="418938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Amending user profile – Changing type of profile 3/4</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342900" indent="-342900">
              <a:buFont typeface="+mj-lt"/>
              <a:buAutoNum type="arabicPeriod"/>
            </a:pPr>
            <a:r>
              <a:rPr lang="en-US" sz="1800" dirty="0">
                <a:cs typeface="Calibri"/>
              </a:rPr>
              <a:t>Scroll down the User profile page to access the User access area</a:t>
            </a:r>
          </a:p>
          <a:p>
            <a:pPr marL="342900" indent="-342900">
              <a:buFont typeface="+mj-lt"/>
              <a:buAutoNum type="arabicPeriod"/>
            </a:pPr>
            <a:endParaRPr lang="en-US" sz="1800" dirty="0">
              <a:cs typeface="Calibri"/>
            </a:endParaRPr>
          </a:p>
          <a:p>
            <a:pPr marL="342900" indent="-342900">
              <a:buFont typeface="+mj-lt"/>
              <a:buAutoNum type="arabicPeriod" startAt="7"/>
            </a:pPr>
            <a:r>
              <a:rPr lang="en-US" sz="1800" dirty="0">
                <a:cs typeface="Calibri"/>
              </a:rPr>
              <a:t>Change the user access type using the Pre-defined Access area choose from: Receptionist/Vaccinator/Administration</a:t>
            </a:r>
          </a:p>
          <a:p>
            <a:pPr marL="342900" indent="-342900">
              <a:buFont typeface="+mj-lt"/>
              <a:buAutoNum type="arabicPeriod" startAt="7"/>
            </a:pPr>
            <a:endParaRPr lang="en-US" sz="1800" dirty="0">
              <a:cs typeface="Calibri"/>
            </a:endParaRPr>
          </a:p>
          <a:p>
            <a:pPr marL="342900" indent="-342900">
              <a:buFont typeface="+mj-lt"/>
              <a:buAutoNum type="arabicPeriod" startAt="7"/>
            </a:pPr>
            <a:r>
              <a:rPr lang="en-US" sz="1800" dirty="0">
                <a:cs typeface="Calibri"/>
              </a:rPr>
              <a:t>Updating the Predefined access will change the access levels automatically. These can also be individually set.</a:t>
            </a:r>
          </a:p>
        </p:txBody>
      </p: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2"/>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3" action="ppaction://hlinksldjump"/>
              </a:rPr>
              <a:t>Previous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4"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10" name="Picture 9" descr="Graphical user interface, table&#10;&#10;Description automatically generated">
            <a:extLst>
              <a:ext uri="{FF2B5EF4-FFF2-40B4-BE49-F238E27FC236}">
                <a16:creationId xmlns="" xmlns:a16="http://schemas.microsoft.com/office/drawing/2014/main" id="{CAC0FA96-6900-0842-9660-A0515F0667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3028" y="229775"/>
            <a:ext cx="3621742" cy="1972963"/>
          </a:xfrm>
          <a:prstGeom prst="rect">
            <a:avLst/>
          </a:prstGeom>
          <a:ln>
            <a:noFill/>
          </a:ln>
          <a:effectLst>
            <a:outerShdw blurRad="292100" dist="139700" dir="2700000" algn="tl" rotWithShape="0">
              <a:srgbClr val="333333">
                <a:alpha val="65000"/>
              </a:srgbClr>
            </a:outerShdw>
          </a:effectLst>
        </p:spPr>
      </p:pic>
      <p:sp>
        <p:nvSpPr>
          <p:cNvPr id="27" name="Rectangle 26">
            <a:extLst>
              <a:ext uri="{FF2B5EF4-FFF2-40B4-BE49-F238E27FC236}">
                <a16:creationId xmlns="" xmlns:a16="http://schemas.microsoft.com/office/drawing/2014/main" id="{10E5A8AA-98BC-7F42-B191-D9BB4EA9EE41}"/>
              </a:ext>
            </a:extLst>
          </p:cNvPr>
          <p:cNvSpPr/>
          <p:nvPr/>
        </p:nvSpPr>
        <p:spPr>
          <a:xfrm>
            <a:off x="10467704" y="600890"/>
            <a:ext cx="1114697" cy="405333"/>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 xmlns:a16="http://schemas.microsoft.com/office/drawing/2014/main" id="{DC25459E-7258-284B-A891-FD15C932C351}"/>
              </a:ext>
            </a:extLst>
          </p:cNvPr>
          <p:cNvCxnSpPr>
            <a:cxnSpLocks/>
            <a:stCxn id="27" idx="2"/>
            <a:endCxn id="24" idx="3"/>
          </p:cNvCxnSpPr>
          <p:nvPr/>
        </p:nvCxnSpPr>
        <p:spPr>
          <a:xfrm flipH="1">
            <a:off x="9205290" y="1006223"/>
            <a:ext cx="1819763" cy="2508592"/>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Graphical user interface, table&#10;&#10;Description automatically generated">
            <a:extLst>
              <a:ext uri="{FF2B5EF4-FFF2-40B4-BE49-F238E27FC236}">
                <a16:creationId xmlns="" xmlns:a16="http://schemas.microsoft.com/office/drawing/2014/main" id="{EBC51BFD-F81F-7D41-825C-F37CC14BE20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48845" y="3067229"/>
            <a:ext cx="2656445" cy="89517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5" name="Rectangle 24">
            <a:extLst>
              <a:ext uri="{FF2B5EF4-FFF2-40B4-BE49-F238E27FC236}">
                <a16:creationId xmlns="" xmlns:a16="http://schemas.microsoft.com/office/drawing/2014/main" id="{5C2444AA-1F0D-7845-A829-C084DC77CE1A}"/>
              </a:ext>
            </a:extLst>
          </p:cNvPr>
          <p:cNvSpPr/>
          <p:nvPr/>
        </p:nvSpPr>
        <p:spPr>
          <a:xfrm>
            <a:off x="8112036" y="483325"/>
            <a:ext cx="1928948" cy="779417"/>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Table&#10;&#10;Description automatically generated">
            <a:extLst>
              <a:ext uri="{FF2B5EF4-FFF2-40B4-BE49-F238E27FC236}">
                <a16:creationId xmlns="" xmlns:a16="http://schemas.microsoft.com/office/drawing/2014/main" id="{014C81B8-98A7-814B-A5AD-5CB4761B23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44128" y="1498531"/>
            <a:ext cx="3171536" cy="117812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37" name="Picture 36" descr="Table&#10;&#10;Description automatically generated">
            <a:extLst>
              <a:ext uri="{FF2B5EF4-FFF2-40B4-BE49-F238E27FC236}">
                <a16:creationId xmlns="" xmlns:a16="http://schemas.microsoft.com/office/drawing/2014/main" id="{D39416CF-44B6-9247-AE00-7DE187D03F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74164" y="4727607"/>
            <a:ext cx="3218490" cy="1216538"/>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38" name="Picture 37" descr="Table&#10;&#10;Description automatically generated">
            <a:extLst>
              <a:ext uri="{FF2B5EF4-FFF2-40B4-BE49-F238E27FC236}">
                <a16:creationId xmlns="" xmlns:a16="http://schemas.microsoft.com/office/drawing/2014/main" id="{EE65DD03-7F8A-5C43-90C6-1C85F96EC3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86652" y="4407564"/>
            <a:ext cx="3107508" cy="114824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55" name="Rectangle 54">
            <a:extLst>
              <a:ext uri="{FF2B5EF4-FFF2-40B4-BE49-F238E27FC236}">
                <a16:creationId xmlns="" xmlns:a16="http://schemas.microsoft.com/office/drawing/2014/main" id="{413C7E41-ECA0-1D4E-8FE3-413C27E7DDD0}"/>
              </a:ext>
            </a:extLst>
          </p:cNvPr>
          <p:cNvSpPr/>
          <p:nvPr/>
        </p:nvSpPr>
        <p:spPr>
          <a:xfrm>
            <a:off x="8199120" y="3209109"/>
            <a:ext cx="535577" cy="213360"/>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1F52A449-9A3F-0642-9533-8F72901E95CD}"/>
              </a:ext>
            </a:extLst>
          </p:cNvPr>
          <p:cNvSpPr/>
          <p:nvPr/>
        </p:nvSpPr>
        <p:spPr>
          <a:xfrm>
            <a:off x="8194766" y="3413761"/>
            <a:ext cx="535577" cy="213360"/>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74019228-1690-2A43-99CD-10016C29B5F5}"/>
              </a:ext>
            </a:extLst>
          </p:cNvPr>
          <p:cNvSpPr/>
          <p:nvPr/>
        </p:nvSpPr>
        <p:spPr>
          <a:xfrm>
            <a:off x="8199120" y="3653247"/>
            <a:ext cx="535577" cy="213360"/>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 xmlns:a16="http://schemas.microsoft.com/office/drawing/2014/main" id="{3DEE2F63-522A-364C-996D-743333A43F06}"/>
              </a:ext>
            </a:extLst>
          </p:cNvPr>
          <p:cNvCxnSpPr>
            <a:cxnSpLocks/>
            <a:stCxn id="55" idx="1"/>
            <a:endCxn id="35" idx="2"/>
          </p:cNvCxnSpPr>
          <p:nvPr/>
        </p:nvCxnSpPr>
        <p:spPr>
          <a:xfrm flipH="1" flipV="1">
            <a:off x="7129896" y="2676652"/>
            <a:ext cx="1069224" cy="639137"/>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 xmlns:a16="http://schemas.microsoft.com/office/drawing/2014/main" id="{9D7C1DFA-316E-3E49-A29C-7D47676AECBD}"/>
              </a:ext>
            </a:extLst>
          </p:cNvPr>
          <p:cNvCxnSpPr>
            <a:cxnSpLocks/>
            <a:stCxn id="56" idx="1"/>
            <a:endCxn id="37" idx="0"/>
          </p:cNvCxnSpPr>
          <p:nvPr/>
        </p:nvCxnSpPr>
        <p:spPr>
          <a:xfrm flipH="1">
            <a:off x="6383409" y="3520441"/>
            <a:ext cx="1811357" cy="120716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 xmlns:a16="http://schemas.microsoft.com/office/drawing/2014/main" id="{6F6937BD-27E4-B64C-AB90-C51F5CA807D0}"/>
              </a:ext>
            </a:extLst>
          </p:cNvPr>
          <p:cNvCxnSpPr>
            <a:cxnSpLocks/>
            <a:stCxn id="57" idx="3"/>
            <a:endCxn id="38" idx="0"/>
          </p:cNvCxnSpPr>
          <p:nvPr/>
        </p:nvCxnSpPr>
        <p:spPr>
          <a:xfrm>
            <a:off x="8734697" y="3759927"/>
            <a:ext cx="1405709" cy="647637"/>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11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Amending user profile - Restricting view 4/4</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342900" indent="-342900">
              <a:buFont typeface="+mj-lt"/>
              <a:buAutoNum type="arabicPeriod" startAt="9"/>
            </a:pPr>
            <a:r>
              <a:rPr lang="en-US" sz="1800" dirty="0">
                <a:cs typeface="Calibri"/>
              </a:rPr>
              <a:t>To restrict the number of locations that a user can view scroll down the User profile page to access the User access area</a:t>
            </a:r>
          </a:p>
          <a:p>
            <a:pPr marL="342900" indent="-342900">
              <a:buFont typeface="+mj-lt"/>
              <a:buAutoNum type="arabicPeriod" startAt="9"/>
            </a:pPr>
            <a:endParaRPr lang="en-US" sz="1800" dirty="0">
              <a:cs typeface="Calibri"/>
            </a:endParaRPr>
          </a:p>
          <a:p>
            <a:pPr marL="342900" indent="-342900">
              <a:buFont typeface="+mj-lt"/>
              <a:buAutoNum type="arabicPeriod" startAt="9"/>
            </a:pPr>
            <a:endParaRPr lang="en-US" sz="1800" dirty="0">
              <a:cs typeface="Calibri"/>
            </a:endParaRPr>
          </a:p>
          <a:p>
            <a:pPr marL="342900" indent="-342900">
              <a:buFont typeface="+mj-lt"/>
              <a:buAutoNum type="arabicPeriod" startAt="9"/>
            </a:pPr>
            <a:endParaRPr lang="en-US" sz="1800" dirty="0">
              <a:cs typeface="Calibri"/>
            </a:endParaRPr>
          </a:p>
          <a:p>
            <a:pPr marL="342900" indent="-342900">
              <a:buFont typeface="+mj-lt"/>
              <a:buAutoNum type="arabicPeriod" startAt="9"/>
            </a:pPr>
            <a:r>
              <a:rPr lang="en-US" sz="1800" dirty="0">
                <a:cs typeface="Calibri"/>
              </a:rPr>
              <a:t>Under the clinics section </a:t>
            </a:r>
          </a:p>
          <a:p>
            <a:pPr lvl="1"/>
            <a:r>
              <a:rPr lang="en-US" sz="1400" dirty="0">
                <a:cs typeface="Calibri"/>
              </a:rPr>
              <a:t>Remove access to a clinic select ”Disallow” </a:t>
            </a:r>
          </a:p>
          <a:p>
            <a:pPr lvl="1"/>
            <a:r>
              <a:rPr lang="en-US" sz="1400" dirty="0">
                <a:cs typeface="Calibri"/>
              </a:rPr>
              <a:t>Add access to a clinic select ”Allow”</a:t>
            </a:r>
          </a:p>
        </p:txBody>
      </p: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2"/>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3" action="ppaction://hlinksldjump"/>
              </a:rPr>
              <a:t>Home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10" name="Picture 9" descr="Graphical user interface, table&#10;&#10;Description automatically generated">
            <a:extLst>
              <a:ext uri="{FF2B5EF4-FFF2-40B4-BE49-F238E27FC236}">
                <a16:creationId xmlns="" xmlns:a16="http://schemas.microsoft.com/office/drawing/2014/main" id="{CAC0FA96-6900-0842-9660-A0515F0667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3394" y="578118"/>
            <a:ext cx="3621742" cy="1972963"/>
          </a:xfrm>
          <a:prstGeom prst="rect">
            <a:avLst/>
          </a:prstGeom>
          <a:ln>
            <a:noFill/>
          </a:ln>
          <a:effectLst>
            <a:outerShdw blurRad="292100" dist="139700" dir="2700000" algn="tl" rotWithShape="0">
              <a:srgbClr val="333333">
                <a:alpha val="65000"/>
              </a:srgbClr>
            </a:outerShdw>
          </a:effectLst>
        </p:spPr>
      </p:pic>
      <p:pic>
        <p:nvPicPr>
          <p:cNvPr id="11" name="Picture 10" descr="Graphical user interface, application&#10;&#10;Description automatically generated">
            <a:extLst>
              <a:ext uri="{FF2B5EF4-FFF2-40B4-BE49-F238E27FC236}">
                <a16:creationId xmlns="" xmlns:a16="http://schemas.microsoft.com/office/drawing/2014/main" id="{CE737480-BF80-D040-A8CE-0AD6899BA7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69640" y="3920162"/>
            <a:ext cx="3295276" cy="1042227"/>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26" name="Picture 25" descr="Graphical user interface, table&#10;&#10;Description automatically generated">
            <a:extLst>
              <a:ext uri="{FF2B5EF4-FFF2-40B4-BE49-F238E27FC236}">
                <a16:creationId xmlns="" xmlns:a16="http://schemas.microsoft.com/office/drawing/2014/main" id="{C6BDC642-9EBA-664F-88AC-66EA2FC573C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05031" y="3003176"/>
            <a:ext cx="3305194" cy="72614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7" name="Rectangle 26">
            <a:extLst>
              <a:ext uri="{FF2B5EF4-FFF2-40B4-BE49-F238E27FC236}">
                <a16:creationId xmlns="" xmlns:a16="http://schemas.microsoft.com/office/drawing/2014/main" id="{10E5A8AA-98BC-7F42-B191-D9BB4EA9EE41}"/>
              </a:ext>
            </a:extLst>
          </p:cNvPr>
          <p:cNvSpPr/>
          <p:nvPr/>
        </p:nvSpPr>
        <p:spPr>
          <a:xfrm>
            <a:off x="10231907" y="1306286"/>
            <a:ext cx="1114697" cy="374469"/>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 xmlns:a16="http://schemas.microsoft.com/office/drawing/2014/main" id="{DC25459E-7258-284B-A891-FD15C932C351}"/>
              </a:ext>
            </a:extLst>
          </p:cNvPr>
          <p:cNvCxnSpPr>
            <a:cxnSpLocks/>
            <a:stCxn id="27" idx="2"/>
            <a:endCxn id="26" idx="0"/>
          </p:cNvCxnSpPr>
          <p:nvPr/>
        </p:nvCxnSpPr>
        <p:spPr>
          <a:xfrm flipH="1">
            <a:off x="7457628" y="1680755"/>
            <a:ext cx="3331628" cy="1322421"/>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04113A23-5E0B-5546-8A90-4F0C69C1DAA1}"/>
              </a:ext>
            </a:extLst>
          </p:cNvPr>
          <p:cNvCxnSpPr>
            <a:cxnSpLocks/>
            <a:stCxn id="27" idx="2"/>
            <a:endCxn id="11" idx="0"/>
          </p:cNvCxnSpPr>
          <p:nvPr/>
        </p:nvCxnSpPr>
        <p:spPr>
          <a:xfrm flipH="1">
            <a:off x="10317278" y="1680755"/>
            <a:ext cx="471978" cy="2239407"/>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 xmlns:a16="http://schemas.microsoft.com/office/drawing/2014/main" id="{B6033FD1-91BE-2544-9135-10B619EF5C89}"/>
              </a:ext>
            </a:extLst>
          </p:cNvPr>
          <p:cNvSpPr/>
          <p:nvPr/>
        </p:nvSpPr>
        <p:spPr>
          <a:xfrm>
            <a:off x="2817906" y="5731994"/>
            <a:ext cx="6556189" cy="830997"/>
          </a:xfrm>
          <a:prstGeom prst="rect">
            <a:avLst/>
          </a:prstGeom>
          <a:solidFill>
            <a:schemeClr val="tx2">
              <a:lumMod val="20000"/>
              <a:lumOff val="80000"/>
            </a:schemeClr>
          </a:solidFill>
          <a:ln>
            <a:solidFill>
              <a:schemeClr val="tx2">
                <a:lumMod val="60000"/>
                <a:lumOff val="40000"/>
              </a:schemeClr>
            </a:solidFill>
          </a:ln>
        </p:spPr>
        <p:txBody>
          <a:bodyPr wrap="square">
            <a:spAutoFit/>
          </a:bodyPr>
          <a:lstStyle/>
          <a:p>
            <a:r>
              <a:rPr lang="en-US" sz="1200" b="1" dirty="0">
                <a:cs typeface="Calibri"/>
              </a:rPr>
              <a:t>Good to know </a:t>
            </a:r>
          </a:p>
          <a:p>
            <a:r>
              <a:rPr lang="en-US" sz="1200" dirty="0">
                <a:cs typeface="Calibri"/>
              </a:rPr>
              <a:t>Restricting the view of users can be a useful tool to reduce the number of patients a user can see. Selecting “Allow” for all clinic's, means the user can see all patients in all locations.</a:t>
            </a:r>
          </a:p>
          <a:p>
            <a:endParaRPr lang="en-US" sz="1200" dirty="0">
              <a:cs typeface="Calibri"/>
            </a:endParaRPr>
          </a:p>
        </p:txBody>
      </p:sp>
    </p:spTree>
    <p:extLst>
      <p:ext uri="{BB962C8B-B14F-4D97-AF65-F5344CB8AC3E}">
        <p14:creationId xmlns:p14="http://schemas.microsoft.com/office/powerpoint/2010/main" val="269372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10;&#10;Description automatically generated">
            <a:extLst>
              <a:ext uri="{FF2B5EF4-FFF2-40B4-BE49-F238E27FC236}">
                <a16:creationId xmlns="" xmlns:a16="http://schemas.microsoft.com/office/drawing/2014/main" id="{F7AB7D58-A448-6646-A8E8-943833428BE6}"/>
              </a:ext>
            </a:extLst>
          </p:cNvPr>
          <p:cNvPicPr/>
          <p:nvPr/>
        </p:nvPicPr>
        <p:blipFill>
          <a:blip r:embed="rId2" cstate="screen">
            <a:extLst>
              <a:ext uri="{28A0092B-C50C-407E-A947-70E740481C1C}">
                <a14:useLocalDpi xmlns:a14="http://schemas.microsoft.com/office/drawing/2010/main"/>
              </a:ext>
            </a:extLst>
          </a:blip>
          <a:stretch>
            <a:fillRect/>
          </a:stretch>
        </p:blipFill>
        <p:spPr>
          <a:xfrm>
            <a:off x="8185541" y="1685815"/>
            <a:ext cx="3606165" cy="140208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6" name="Picture 5">
            <a:extLst>
              <a:ext uri="{FF2B5EF4-FFF2-40B4-BE49-F238E27FC236}">
                <a16:creationId xmlns="" xmlns:a16="http://schemas.microsoft.com/office/drawing/2014/main" id="{5FDCA8D2-9C79-4C44-ACAB-647CBFD309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343" y="3406309"/>
            <a:ext cx="3575975" cy="279547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Adding or amending a Safety question 1/3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Arial" panose="020B0604020202020204" pitchFamily="34" charset="0"/>
              <a:buAutoNum type="arabicPeriod"/>
            </a:pPr>
            <a:r>
              <a:rPr lang="en-US" sz="1800" dirty="0"/>
              <a:t>Log in using your log on credentials</a:t>
            </a: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From any screen select the menu top left and select the Administration icon</a:t>
            </a:r>
            <a:endParaRPr lang="en-US" sz="1800" dirty="0">
              <a:cs typeface="Calibri"/>
            </a:endParaRP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Select users to proceed to the users screen</a:t>
            </a:r>
          </a:p>
        </p:txBody>
      </p:sp>
      <p:pic>
        <p:nvPicPr>
          <p:cNvPr id="14" name="Picture 13" descr="Graphical user interface&#10;&#10;Description automatically generated">
            <a:extLst>
              <a:ext uri="{FF2B5EF4-FFF2-40B4-BE49-F238E27FC236}">
                <a16:creationId xmlns="" xmlns:a16="http://schemas.microsoft.com/office/drawing/2014/main" id="{E42DB19D-3A19-A242-A665-2017C11F9F55}"/>
              </a:ext>
            </a:extLst>
          </p:cNvPr>
          <p:cNvPicPr/>
          <p:nvPr/>
        </p:nvPicPr>
        <p:blipFill>
          <a:blip r:embed="rId4" cstate="screen">
            <a:extLst>
              <a:ext uri="{28A0092B-C50C-407E-A947-70E740481C1C}">
                <a14:useLocalDpi xmlns:a14="http://schemas.microsoft.com/office/drawing/2010/main"/>
              </a:ext>
            </a:extLst>
          </a:blip>
          <a:stretch>
            <a:fillRect/>
          </a:stretch>
        </p:blipFill>
        <p:spPr>
          <a:xfrm>
            <a:off x="6610030" y="1132146"/>
            <a:ext cx="1144146" cy="133894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 xmlns:a16="http://schemas.microsoft.com/office/drawing/2014/main" id="{70C73BC7-3C69-C049-A86C-86A45367CB4E}"/>
              </a:ext>
            </a:extLst>
          </p:cNvPr>
          <p:cNvSpPr/>
          <p:nvPr/>
        </p:nvSpPr>
        <p:spPr>
          <a:xfrm>
            <a:off x="8165821" y="2666528"/>
            <a:ext cx="367393" cy="32467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809E712-F0EC-EC42-AC6B-7CE8FA5FE9E7}"/>
              </a:ext>
            </a:extLst>
          </p:cNvPr>
          <p:cNvSpPr/>
          <p:nvPr/>
        </p:nvSpPr>
        <p:spPr>
          <a:xfrm>
            <a:off x="6079914" y="5480708"/>
            <a:ext cx="939387" cy="136322"/>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9" idx="3"/>
          </p:cNvCxnSpPr>
          <p:nvPr/>
        </p:nvCxnSpPr>
        <p:spPr>
          <a:xfrm flipH="1">
            <a:off x="7019301" y="2991204"/>
            <a:ext cx="1330217" cy="255766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5"/>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ction="ppaction://hlinksldjump"/>
              </a:rPr>
              <a:t>Home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7"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4" name="Picture 23" descr="Graphical user interface, text&#10;&#10;Description automatically generated">
            <a:extLst>
              <a:ext uri="{FF2B5EF4-FFF2-40B4-BE49-F238E27FC236}">
                <a16:creationId xmlns="" xmlns:a16="http://schemas.microsoft.com/office/drawing/2014/main" id="{45078157-C57A-4A4E-B764-CABE749938C1}"/>
              </a:ext>
            </a:extLst>
          </p:cNvPr>
          <p:cNvPicPr/>
          <p:nvPr/>
        </p:nvPicPr>
        <p:blipFill rotWithShape="1">
          <a:blip r:embed="rId8" cstate="screen">
            <a:extLst>
              <a:ext uri="{28A0092B-C50C-407E-A947-70E740481C1C}">
                <a14:useLocalDpi xmlns:a14="http://schemas.microsoft.com/office/drawing/2010/main"/>
              </a:ext>
            </a:extLst>
          </a:blip>
          <a:srcRect l="-5813"/>
          <a:stretch/>
        </p:blipFill>
        <p:spPr>
          <a:xfrm>
            <a:off x="4706470" y="3451411"/>
            <a:ext cx="340659" cy="30480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7567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 xmlns:a16="http://schemas.microsoft.com/office/drawing/2014/main" id="{AF35E538-C8F4-E44A-A99A-343AF22FA1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9806" y="923053"/>
            <a:ext cx="5268686" cy="1122715"/>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Adding or amending a Safety question 2/3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mj-lt"/>
              <a:buAutoNum type="arabicPeriod" startAt="4"/>
            </a:pPr>
            <a:r>
              <a:rPr lang="en-US" sz="1800" dirty="0"/>
              <a:t>To view and amend an existing question select the view button.</a:t>
            </a:r>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r>
              <a:rPr lang="en-US" sz="1800" dirty="0"/>
              <a:t>Change any of the information- ensure that all mandatory fields have relevant information. </a:t>
            </a:r>
            <a:endParaRPr lang="en-US" sz="1800" dirty="0">
              <a:cs typeface="Calibri"/>
            </a:endParaRPr>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r>
              <a:rPr lang="en-US" sz="1800" dirty="0"/>
              <a:t>To save the changes and close use the button at the top</a:t>
            </a:r>
          </a:p>
        </p:txBody>
      </p:sp>
      <p:sp>
        <p:nvSpPr>
          <p:cNvPr id="17" name="Rectangle 16">
            <a:extLst>
              <a:ext uri="{FF2B5EF4-FFF2-40B4-BE49-F238E27FC236}">
                <a16:creationId xmlns="" xmlns:a16="http://schemas.microsoft.com/office/drawing/2014/main" id="{70C73BC7-3C69-C049-A86C-86A45367CB4E}"/>
              </a:ext>
            </a:extLst>
          </p:cNvPr>
          <p:cNvSpPr/>
          <p:nvPr/>
        </p:nvSpPr>
        <p:spPr>
          <a:xfrm>
            <a:off x="6650529" y="1262743"/>
            <a:ext cx="367393" cy="165463"/>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2" idx="1"/>
          </p:cNvCxnSpPr>
          <p:nvPr/>
        </p:nvCxnSpPr>
        <p:spPr>
          <a:xfrm>
            <a:off x="6834226" y="1428206"/>
            <a:ext cx="393888" cy="179509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3"/>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ction="ppaction://hlinksldjump"/>
              </a:rPr>
              <a:t>Previous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5"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12" name="Picture 11" descr="Graphical user interface, text, application, email&#10;&#10;Description automatically generated">
            <a:extLst>
              <a:ext uri="{FF2B5EF4-FFF2-40B4-BE49-F238E27FC236}">
                <a16:creationId xmlns="" xmlns:a16="http://schemas.microsoft.com/office/drawing/2014/main" id="{AB19C07E-B394-4646-9CBB-D1445F86B0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8114" y="2443748"/>
            <a:ext cx="4720045" cy="1559095"/>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30" name="Picture 29" descr="Graphical user interface, text, application, email&#10;&#10;Description automatically generated">
            <a:extLst>
              <a:ext uri="{FF2B5EF4-FFF2-40B4-BE49-F238E27FC236}">
                <a16:creationId xmlns="" xmlns:a16="http://schemas.microsoft.com/office/drawing/2014/main" id="{77C309E1-E829-8F4E-9B15-504BC7FC96F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94811" y="4895211"/>
            <a:ext cx="705393" cy="576557"/>
          </a:xfrm>
          <a:prstGeom prst="rect">
            <a:avLst/>
          </a:prstGeom>
          <a:ln>
            <a:noFill/>
          </a:ln>
          <a:effectLst>
            <a:outerShdw blurRad="292100" dist="139700" dir="2700000" algn="tl" rotWithShape="0">
              <a:srgbClr val="333333">
                <a:alpha val="65000"/>
              </a:srgbClr>
            </a:outerShdw>
          </a:effectLst>
        </p:spPr>
      </p:pic>
      <p:sp>
        <p:nvSpPr>
          <p:cNvPr id="32" name="Rectangle 31">
            <a:extLst>
              <a:ext uri="{FF2B5EF4-FFF2-40B4-BE49-F238E27FC236}">
                <a16:creationId xmlns="" xmlns:a16="http://schemas.microsoft.com/office/drawing/2014/main" id="{95C13EEC-B217-6842-842D-A837DADCC899}"/>
              </a:ext>
            </a:extLst>
          </p:cNvPr>
          <p:cNvSpPr/>
          <p:nvPr/>
        </p:nvSpPr>
        <p:spPr>
          <a:xfrm>
            <a:off x="8353054" y="2451463"/>
            <a:ext cx="242305" cy="161109"/>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 xmlns:a16="http://schemas.microsoft.com/office/drawing/2014/main" id="{927F8D67-AF9F-6849-AC24-55EEB9DBBD46}"/>
              </a:ext>
            </a:extLst>
          </p:cNvPr>
          <p:cNvCxnSpPr>
            <a:cxnSpLocks/>
            <a:stCxn id="32" idx="2"/>
            <a:endCxn id="30" idx="3"/>
          </p:cNvCxnSpPr>
          <p:nvPr/>
        </p:nvCxnSpPr>
        <p:spPr>
          <a:xfrm flipH="1">
            <a:off x="6000204" y="2612572"/>
            <a:ext cx="2474003" cy="2570918"/>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Graphical user interface, application&#10;&#10;Description automatically generated">
            <a:extLst>
              <a:ext uri="{FF2B5EF4-FFF2-40B4-BE49-F238E27FC236}">
                <a16:creationId xmlns="" xmlns:a16="http://schemas.microsoft.com/office/drawing/2014/main" id="{5F7DD7E7-F6A9-6A42-A4B4-8B27B4F070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080" y="4670241"/>
            <a:ext cx="4101736" cy="887173"/>
          </a:xfrm>
          <a:prstGeom prst="rect">
            <a:avLst/>
          </a:prstGeom>
          <a:ln>
            <a:noFill/>
          </a:ln>
          <a:effectLst>
            <a:outerShdw blurRad="292100" dist="139700" dir="2700000" algn="tl" rotWithShape="0">
              <a:srgbClr val="333333">
                <a:alpha val="65000"/>
              </a:srgbClr>
            </a:outerShdw>
          </a:effectLst>
        </p:spPr>
      </p:pic>
      <p:pic>
        <p:nvPicPr>
          <p:cNvPr id="14" name="Picture 13" descr="Graphical user interface, text, application, email&#10;&#10;Description automatically generated">
            <a:extLst>
              <a:ext uri="{FF2B5EF4-FFF2-40B4-BE49-F238E27FC236}">
                <a16:creationId xmlns="" xmlns:a16="http://schemas.microsoft.com/office/drawing/2014/main" id="{A7C895CD-388C-8440-9F34-ACB4B769E7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5758" y="2853873"/>
            <a:ext cx="3935549" cy="1345835"/>
          </a:xfrm>
          <a:prstGeom prst="rect">
            <a:avLst/>
          </a:prstGeom>
          <a:ln>
            <a:noFill/>
          </a:ln>
          <a:effectLst>
            <a:outerShdw blurRad="292100" dist="139700" dir="2700000" algn="tl" rotWithShape="0">
              <a:srgbClr val="333333">
                <a:alpha val="65000"/>
              </a:srgbClr>
            </a:outerShdw>
          </a:effectLst>
        </p:spPr>
      </p:pic>
      <p:pic>
        <p:nvPicPr>
          <p:cNvPr id="8" name="Picture 7" descr="Graphical user interface&#10;&#10;Description automatically generated">
            <a:extLst>
              <a:ext uri="{FF2B5EF4-FFF2-40B4-BE49-F238E27FC236}">
                <a16:creationId xmlns="" xmlns:a16="http://schemas.microsoft.com/office/drawing/2014/main" id="{AF35E538-C8F4-E44A-A99A-343AF22FA1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9806" y="923053"/>
            <a:ext cx="5268686" cy="1122715"/>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Adding or amending a Safety question 3/3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fontScale="92500" lnSpcReduction="10000"/>
          </a:bodyPr>
          <a:lstStyle/>
          <a:p>
            <a:pPr marL="514350" indent="-514350">
              <a:buFont typeface="+mj-lt"/>
              <a:buAutoNum type="arabicPeriod" startAt="7"/>
            </a:pPr>
            <a:r>
              <a:rPr lang="en-US" sz="1800" dirty="0"/>
              <a:t>To add a safety question, select the “Add new safety question” button at the top left of the page/ </a:t>
            </a:r>
          </a:p>
          <a:p>
            <a:pPr marL="514350" indent="-514350">
              <a:buFont typeface="Arial" panose="020B0604020202020204" pitchFamily="34" charset="0"/>
              <a:buAutoNum type="arabicPeriod" startAt="7"/>
            </a:pPr>
            <a:endParaRPr lang="en-US" sz="1800" dirty="0"/>
          </a:p>
          <a:p>
            <a:pPr marL="514350" indent="-514350">
              <a:buFont typeface="Arial" panose="020B0604020202020204" pitchFamily="34" charset="0"/>
              <a:buAutoNum type="arabicPeriod" startAt="7"/>
            </a:pPr>
            <a:endParaRPr lang="en-US" sz="1800" dirty="0"/>
          </a:p>
          <a:p>
            <a:pPr marL="514350" indent="-514350">
              <a:buFont typeface="Arial" panose="020B0604020202020204" pitchFamily="34" charset="0"/>
              <a:buAutoNum type="arabicPeriod" startAt="7"/>
            </a:pPr>
            <a:r>
              <a:rPr lang="en-US" sz="1800" b="1" dirty="0"/>
              <a:t>Step 1 </a:t>
            </a:r>
            <a:r>
              <a:rPr lang="en-US" sz="1800" dirty="0"/>
              <a:t>– add the basic question information – Type option has three selections note use Single select for a Yes/No answer.</a:t>
            </a:r>
          </a:p>
          <a:p>
            <a:pPr marL="514350" indent="-514350">
              <a:buFont typeface="Arial" panose="020B0604020202020204" pitchFamily="34" charset="0"/>
              <a:buAutoNum type="arabicPeriod" startAt="7"/>
            </a:pPr>
            <a:endParaRPr lang="en-US" sz="1800" dirty="0"/>
          </a:p>
          <a:p>
            <a:pPr marL="514350" indent="-514350">
              <a:buFont typeface="Arial" panose="020B0604020202020204" pitchFamily="34" charset="0"/>
              <a:buAutoNum type="arabicPeriod" startAt="7"/>
            </a:pPr>
            <a:r>
              <a:rPr lang="en-US" sz="1800" b="1" dirty="0"/>
              <a:t>Step 2</a:t>
            </a:r>
            <a:r>
              <a:rPr lang="en-US" sz="1800" dirty="0"/>
              <a:t> – the answers section is available once the mandatory area has been filled in, add in any answers or if there is hard stop and the user can’t go on to be vaccinated </a:t>
            </a:r>
          </a:p>
          <a:p>
            <a:pPr marL="514350" indent="-514350">
              <a:buFont typeface="Arial" panose="020B0604020202020204" pitchFamily="34" charset="0"/>
              <a:buAutoNum type="arabicPeriod" startAt="7"/>
            </a:pPr>
            <a:endParaRPr lang="en-US" sz="1800" dirty="0"/>
          </a:p>
          <a:p>
            <a:pPr marL="514350" indent="-514350">
              <a:buFont typeface="Arial" panose="020B0604020202020204" pitchFamily="34" charset="0"/>
              <a:buAutoNum type="arabicPeriod" startAt="7"/>
            </a:pPr>
            <a:r>
              <a:rPr lang="en-US" sz="1800" dirty="0"/>
              <a:t>To save use the button at the top left</a:t>
            </a:r>
          </a:p>
        </p:txBody>
      </p:sp>
      <p:sp>
        <p:nvSpPr>
          <p:cNvPr id="17" name="Rectangle 16">
            <a:extLst>
              <a:ext uri="{FF2B5EF4-FFF2-40B4-BE49-F238E27FC236}">
                <a16:creationId xmlns="" xmlns:a16="http://schemas.microsoft.com/office/drawing/2014/main" id="{70C73BC7-3C69-C049-A86C-86A45367CB4E}"/>
              </a:ext>
            </a:extLst>
          </p:cNvPr>
          <p:cNvSpPr/>
          <p:nvPr/>
        </p:nvSpPr>
        <p:spPr>
          <a:xfrm>
            <a:off x="11135444" y="966651"/>
            <a:ext cx="786590" cy="165463"/>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9" idx="0"/>
          </p:cNvCxnSpPr>
          <p:nvPr/>
        </p:nvCxnSpPr>
        <p:spPr>
          <a:xfrm flipH="1">
            <a:off x="10762140" y="1132114"/>
            <a:ext cx="766599" cy="57476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5"/>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ction="ppaction://hlinksldjump"/>
              </a:rPr>
              <a:t>Home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30" name="Picture 29" descr="Graphical user interface, text, application, email&#10;&#10;Description automatically generated">
            <a:extLst>
              <a:ext uri="{FF2B5EF4-FFF2-40B4-BE49-F238E27FC236}">
                <a16:creationId xmlns="" xmlns:a16="http://schemas.microsoft.com/office/drawing/2014/main" id="{77C309E1-E829-8F4E-9B15-504BC7FC96F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81008" y="5309364"/>
            <a:ext cx="705393" cy="46056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19" name="Picture 18" descr="Graphical user interface&#10;&#10;Description automatically generated">
            <a:extLst>
              <a:ext uri="{FF2B5EF4-FFF2-40B4-BE49-F238E27FC236}">
                <a16:creationId xmlns="" xmlns:a16="http://schemas.microsoft.com/office/drawing/2014/main" id="{54B727C4-9166-8F48-8AAC-16D41541094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89480" y="1706879"/>
            <a:ext cx="1945320" cy="67056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18" name="Picture 17" descr="Graphical user interface, text, application, chat or text message&#10;&#10;Description automatically generated">
            <a:extLst>
              <a:ext uri="{FF2B5EF4-FFF2-40B4-BE49-F238E27FC236}">
                <a16:creationId xmlns="" xmlns:a16="http://schemas.microsoft.com/office/drawing/2014/main" id="{9D2C1EF6-736B-0A49-A8E4-4BE551F629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87292" y="2806444"/>
            <a:ext cx="1531076" cy="63997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31" name="Rectangle 30">
            <a:extLst>
              <a:ext uri="{FF2B5EF4-FFF2-40B4-BE49-F238E27FC236}">
                <a16:creationId xmlns="" xmlns:a16="http://schemas.microsoft.com/office/drawing/2014/main" id="{B2615B74-7EF5-A943-89C8-A0B194D7E6B1}"/>
              </a:ext>
            </a:extLst>
          </p:cNvPr>
          <p:cNvSpPr/>
          <p:nvPr/>
        </p:nvSpPr>
        <p:spPr>
          <a:xfrm flipV="1">
            <a:off x="8104861" y="3880939"/>
            <a:ext cx="864968" cy="22206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 xmlns:a16="http://schemas.microsoft.com/office/drawing/2014/main" id="{5FC7D3D0-3BA0-BC42-A83B-C11D64C4AFF1}"/>
              </a:ext>
            </a:extLst>
          </p:cNvPr>
          <p:cNvCxnSpPr>
            <a:cxnSpLocks/>
            <a:stCxn id="31" idx="1"/>
            <a:endCxn id="18" idx="2"/>
          </p:cNvCxnSpPr>
          <p:nvPr/>
        </p:nvCxnSpPr>
        <p:spPr>
          <a:xfrm flipH="1" flipV="1">
            <a:off x="6852830" y="3446418"/>
            <a:ext cx="1252031" cy="54555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Background pattern&#10;&#10;Description automatically generated">
            <a:extLst>
              <a:ext uri="{FF2B5EF4-FFF2-40B4-BE49-F238E27FC236}">
                <a16:creationId xmlns="" xmlns:a16="http://schemas.microsoft.com/office/drawing/2014/main" id="{1F4BF7B5-DE2E-DF47-A391-F4CC108874F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86697" y="5931899"/>
            <a:ext cx="2858951" cy="531404"/>
          </a:xfrm>
          <a:prstGeom prst="rect">
            <a:avLst/>
          </a:prstGeom>
          <a:ln>
            <a:noFill/>
          </a:ln>
          <a:effectLst>
            <a:outerShdw blurRad="292100" dist="139700" dir="2700000" algn="tl" rotWithShape="0">
              <a:srgbClr val="333333">
                <a:alpha val="65000"/>
              </a:srgbClr>
            </a:outerShdw>
          </a:effectLst>
        </p:spPr>
      </p:pic>
      <p:sp>
        <p:nvSpPr>
          <p:cNvPr id="55" name="Rectangle 54">
            <a:extLst>
              <a:ext uri="{FF2B5EF4-FFF2-40B4-BE49-F238E27FC236}">
                <a16:creationId xmlns="" xmlns:a16="http://schemas.microsoft.com/office/drawing/2014/main" id="{E02C44DC-DCBE-C345-B065-74C8073D6EF1}"/>
              </a:ext>
            </a:extLst>
          </p:cNvPr>
          <p:cNvSpPr/>
          <p:nvPr/>
        </p:nvSpPr>
        <p:spPr>
          <a:xfrm flipV="1">
            <a:off x="8065672" y="5060950"/>
            <a:ext cx="1626968" cy="22206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 xmlns:a16="http://schemas.microsoft.com/office/drawing/2014/main" id="{7763C292-7201-5241-9048-EF8429316ACF}"/>
              </a:ext>
            </a:extLst>
          </p:cNvPr>
          <p:cNvCxnSpPr>
            <a:cxnSpLocks/>
            <a:stCxn id="55" idx="0"/>
            <a:endCxn id="44" idx="3"/>
          </p:cNvCxnSpPr>
          <p:nvPr/>
        </p:nvCxnSpPr>
        <p:spPr>
          <a:xfrm flipH="1">
            <a:off x="8545648" y="5283018"/>
            <a:ext cx="333508" cy="91458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989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 xmlns:a16="http://schemas.microsoft.com/office/drawing/2014/main" id="{85BD421A-0397-D140-907A-A5D00F6236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0240" y="2885391"/>
            <a:ext cx="5038997" cy="2762117"/>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9" name="Picture 8" descr="Graphical user interface, text&#10;&#10;Description automatically generated">
            <a:extLst>
              <a:ext uri="{FF2B5EF4-FFF2-40B4-BE49-F238E27FC236}">
                <a16:creationId xmlns="" xmlns:a16="http://schemas.microsoft.com/office/drawing/2014/main" id="{F7AB7D58-A448-6646-A8E8-943833428BE6}"/>
              </a:ext>
            </a:extLst>
          </p:cNvPr>
          <p:cNvPicPr/>
          <p:nvPr/>
        </p:nvPicPr>
        <p:blipFill>
          <a:blip r:embed="rId3" cstate="screen">
            <a:extLst>
              <a:ext uri="{28A0092B-C50C-407E-A947-70E740481C1C}">
                <a14:useLocalDpi xmlns:a14="http://schemas.microsoft.com/office/drawing/2010/main"/>
              </a:ext>
            </a:extLst>
          </a:blip>
          <a:stretch>
            <a:fillRect/>
          </a:stretch>
        </p:blipFill>
        <p:spPr>
          <a:xfrm>
            <a:off x="8185541" y="1685815"/>
            <a:ext cx="3606165" cy="140208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Changing an appointment via Scheduler 1/3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0" indent="0">
              <a:buNone/>
            </a:pPr>
            <a:r>
              <a:rPr lang="en-US" sz="1800" dirty="0"/>
              <a:t>This way is best if you have a vaccinator absence or a reduction in the number of available rooms</a:t>
            </a:r>
          </a:p>
          <a:p>
            <a:pPr marL="0" indent="0">
              <a:buNone/>
            </a:pPr>
            <a:endParaRPr lang="en-US" sz="1800" dirty="0"/>
          </a:p>
          <a:p>
            <a:pPr marL="514350" indent="-514350">
              <a:buFont typeface="Arial" panose="020B0604020202020204" pitchFamily="34" charset="0"/>
              <a:buAutoNum type="arabicPeriod"/>
            </a:pPr>
            <a:r>
              <a:rPr lang="en-US" sz="1800" dirty="0"/>
              <a:t>Log in using your log on credentials</a:t>
            </a: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From any screen select the menu top left and select the Appointment icon</a:t>
            </a:r>
            <a:endParaRPr lang="en-US" sz="1800" dirty="0">
              <a:cs typeface="Calibri"/>
            </a:endParaRP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Select users to proceed to Scheduler page</a:t>
            </a:r>
          </a:p>
        </p:txBody>
      </p:sp>
      <p:pic>
        <p:nvPicPr>
          <p:cNvPr id="14" name="Picture 13" descr="Graphical user interface&#10;&#10;Description automatically generated">
            <a:extLst>
              <a:ext uri="{FF2B5EF4-FFF2-40B4-BE49-F238E27FC236}">
                <a16:creationId xmlns="" xmlns:a16="http://schemas.microsoft.com/office/drawing/2014/main" id="{E42DB19D-3A19-A242-A665-2017C11F9F55}"/>
              </a:ext>
            </a:extLst>
          </p:cNvPr>
          <p:cNvPicPr/>
          <p:nvPr/>
        </p:nvPicPr>
        <p:blipFill>
          <a:blip r:embed="rId4" cstate="screen">
            <a:extLst>
              <a:ext uri="{28A0092B-C50C-407E-A947-70E740481C1C}">
                <a14:useLocalDpi xmlns:a14="http://schemas.microsoft.com/office/drawing/2010/main"/>
              </a:ext>
            </a:extLst>
          </a:blip>
          <a:stretch>
            <a:fillRect/>
          </a:stretch>
        </p:blipFill>
        <p:spPr>
          <a:xfrm>
            <a:off x="6610030" y="1132146"/>
            <a:ext cx="1144146" cy="133894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 xmlns:a16="http://schemas.microsoft.com/office/drawing/2014/main" id="{70C73BC7-3C69-C049-A86C-86A45367CB4E}"/>
              </a:ext>
            </a:extLst>
          </p:cNvPr>
          <p:cNvSpPr/>
          <p:nvPr/>
        </p:nvSpPr>
        <p:spPr>
          <a:xfrm>
            <a:off x="8148404" y="2361728"/>
            <a:ext cx="367393" cy="32467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809E712-F0EC-EC42-AC6B-7CE8FA5FE9E7}"/>
              </a:ext>
            </a:extLst>
          </p:cNvPr>
          <p:cNvSpPr/>
          <p:nvPr/>
        </p:nvSpPr>
        <p:spPr>
          <a:xfrm>
            <a:off x="5766405" y="3895747"/>
            <a:ext cx="1453000" cy="2593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9" idx="3"/>
          </p:cNvCxnSpPr>
          <p:nvPr/>
        </p:nvCxnSpPr>
        <p:spPr>
          <a:xfrm flipH="1">
            <a:off x="7219405" y="2686404"/>
            <a:ext cx="1112696" cy="1339024"/>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5"/>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ction="ppaction://hlinksldjump"/>
              </a:rPr>
              <a:t>Home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7"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5" name="Picture 24" descr="Graphical user interface, text&#10;&#10;Description automatically generated">
            <a:extLst>
              <a:ext uri="{FF2B5EF4-FFF2-40B4-BE49-F238E27FC236}">
                <a16:creationId xmlns="" xmlns:a16="http://schemas.microsoft.com/office/drawing/2014/main" id="{BED8E42C-BFFA-C246-9314-7E16274772CD}"/>
              </a:ext>
            </a:extLst>
          </p:cNvPr>
          <p:cNvPicPr/>
          <p:nvPr/>
        </p:nvPicPr>
        <p:blipFill rotWithShape="1">
          <a:blip r:embed="rId8" cstate="screen">
            <a:extLst>
              <a:ext uri="{28A0092B-C50C-407E-A947-70E740481C1C}">
                <a14:useLocalDpi xmlns:a14="http://schemas.microsoft.com/office/drawing/2010/main"/>
              </a:ext>
            </a:extLst>
          </a:blip>
          <a:srcRect/>
          <a:stretch/>
        </p:blipFill>
        <p:spPr>
          <a:xfrm>
            <a:off x="4548218" y="4324350"/>
            <a:ext cx="269422" cy="24493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554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 xmlns:a16="http://schemas.microsoft.com/office/drawing/2014/main" id="{A4F99113-30DA-B64C-B0FF-FB896D2AEB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15257" y="635725"/>
            <a:ext cx="3953040" cy="2124517"/>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Changing an appointment via Scheduler 2/3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mj-lt"/>
              <a:buAutoNum type="arabicPeriod" startAt="4"/>
            </a:pPr>
            <a:r>
              <a:rPr lang="en-US" sz="1800" dirty="0"/>
              <a:t>On the Scheduler page select the </a:t>
            </a:r>
          </a:p>
          <a:p>
            <a:pPr lvl="1"/>
            <a:r>
              <a:rPr lang="en-US" sz="1400" dirty="0"/>
              <a:t>Clinic</a:t>
            </a:r>
          </a:p>
          <a:p>
            <a:pPr lvl="1"/>
            <a:r>
              <a:rPr lang="en-US" sz="1400" dirty="0"/>
              <a:t>Room </a:t>
            </a:r>
          </a:p>
          <a:p>
            <a:pPr lvl="1"/>
            <a:r>
              <a:rPr lang="en-US" sz="1400" dirty="0"/>
              <a:t>Date of the appointment you want to change</a:t>
            </a:r>
          </a:p>
          <a:p>
            <a:pPr lvl="1"/>
            <a:endParaRPr lang="en-US" sz="1400" dirty="0"/>
          </a:p>
          <a:p>
            <a:pPr lvl="1"/>
            <a:endParaRPr lang="en-US" sz="1800" dirty="0"/>
          </a:p>
          <a:p>
            <a:pPr marL="514350" indent="-514350">
              <a:buFont typeface="Arial" panose="020B0604020202020204" pitchFamily="34" charset="0"/>
              <a:buAutoNum type="arabicPeriod" startAt="4"/>
            </a:pPr>
            <a:r>
              <a:rPr lang="en-US" sz="1800" dirty="0"/>
              <a:t>You should see a list of appointments select the appointment to move and proceed to the patient details page</a:t>
            </a:r>
          </a:p>
          <a:p>
            <a:pPr marL="514350" indent="-514350">
              <a:buFont typeface="Arial" panose="020B0604020202020204" pitchFamily="34" charset="0"/>
              <a:buAutoNum type="arabicPeriod" startAt="4"/>
            </a:pPr>
            <a:endParaRPr lang="en-US" sz="1800" dirty="0">
              <a:cs typeface="Calibri"/>
            </a:endParaRPr>
          </a:p>
          <a:p>
            <a:pPr marL="514350" indent="-514350">
              <a:buFont typeface="Arial" panose="020B0604020202020204" pitchFamily="34" charset="0"/>
              <a:buAutoNum type="arabicPeriod" startAt="4"/>
            </a:pPr>
            <a:endParaRPr lang="en-US" sz="1800" dirty="0">
              <a:cs typeface="Calibri"/>
            </a:endParaRPr>
          </a:p>
          <a:p>
            <a:pPr marL="514350" indent="-514350">
              <a:buFont typeface="Arial" panose="020B0604020202020204" pitchFamily="34" charset="0"/>
              <a:buAutoNum type="arabicPeriod" startAt="4"/>
            </a:pPr>
            <a:r>
              <a:rPr lang="en-US" sz="1800" dirty="0">
                <a:cs typeface="Calibri"/>
              </a:rPr>
              <a:t>Click Scheduling to proceed to the patients schedule page to change this patients’ appointment</a:t>
            </a:r>
          </a:p>
          <a:p>
            <a:pPr marL="0" indent="0">
              <a:buNone/>
            </a:pPr>
            <a:endParaRPr lang="en-US" sz="1800" dirty="0"/>
          </a:p>
        </p:txBody>
      </p: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3"/>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ction="ppaction://hlinksldjump"/>
              </a:rPr>
              <a:t>Previous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5"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10" name="Picture 9" descr="Graphical user interface, text, application&#10;&#10;Description automatically generated">
            <a:extLst>
              <a:ext uri="{FF2B5EF4-FFF2-40B4-BE49-F238E27FC236}">
                <a16:creationId xmlns="" xmlns:a16="http://schemas.microsoft.com/office/drawing/2014/main" id="{B693D379-9D61-8344-9411-3102356287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1481" y="3257005"/>
            <a:ext cx="3973442" cy="2277291"/>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 xmlns:a16="http://schemas.microsoft.com/office/drawing/2014/main" id="{505E8FF0-8506-4A41-90BB-7E53483FDB84}"/>
              </a:ext>
            </a:extLst>
          </p:cNvPr>
          <p:cNvSpPr/>
          <p:nvPr/>
        </p:nvSpPr>
        <p:spPr>
          <a:xfrm>
            <a:off x="7007581" y="1159946"/>
            <a:ext cx="1126225" cy="189883"/>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 xmlns:a16="http://schemas.microsoft.com/office/drawing/2014/main" id="{414C7EA6-588E-5D47-9A34-E776C9AE8B4C}"/>
              </a:ext>
            </a:extLst>
          </p:cNvPr>
          <p:cNvCxnSpPr>
            <a:cxnSpLocks/>
            <a:stCxn id="29" idx="2"/>
            <a:endCxn id="10" idx="0"/>
          </p:cNvCxnSpPr>
          <p:nvPr/>
        </p:nvCxnSpPr>
        <p:spPr>
          <a:xfrm>
            <a:off x="7570694" y="1349829"/>
            <a:ext cx="1267508" cy="190717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 application&#10;&#10;Description automatically generated">
            <a:extLst>
              <a:ext uri="{FF2B5EF4-FFF2-40B4-BE49-F238E27FC236}">
                <a16:creationId xmlns="" xmlns:a16="http://schemas.microsoft.com/office/drawing/2014/main" id="{1D2770CD-D34D-C24E-BE01-12514ABEDCC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340912" y="5651864"/>
            <a:ext cx="1402704" cy="714103"/>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 xmlns:a16="http://schemas.microsoft.com/office/drawing/2014/main" id="{319BDC8D-E7C5-6142-A0C0-E0732241D59C}"/>
              </a:ext>
            </a:extLst>
          </p:cNvPr>
          <p:cNvSpPr/>
          <p:nvPr/>
        </p:nvSpPr>
        <p:spPr>
          <a:xfrm>
            <a:off x="8113569" y="4310352"/>
            <a:ext cx="484735" cy="18327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 xmlns:a16="http://schemas.microsoft.com/office/drawing/2014/main" id="{52828F93-CB53-EB4D-A2B8-73340E70975B}"/>
              </a:ext>
            </a:extLst>
          </p:cNvPr>
          <p:cNvCxnSpPr>
            <a:cxnSpLocks/>
            <a:stCxn id="14" idx="1"/>
            <a:endCxn id="13" idx="3"/>
          </p:cNvCxnSpPr>
          <p:nvPr/>
        </p:nvCxnSpPr>
        <p:spPr>
          <a:xfrm flipH="1">
            <a:off x="5743616" y="4401988"/>
            <a:ext cx="2369953" cy="1606928"/>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01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Graphical user interface, application&#10;&#10;Description automatically generated">
            <a:extLst>
              <a:ext uri="{FF2B5EF4-FFF2-40B4-BE49-F238E27FC236}">
                <a16:creationId xmlns="" xmlns:a16="http://schemas.microsoft.com/office/drawing/2014/main" id="{0CF9D19E-93A1-D347-BDBC-6318A7E1D5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2194" y="1758074"/>
            <a:ext cx="5982789" cy="3319023"/>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Changing an appointment via Scheduler 3/3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mj-lt"/>
              <a:buAutoNum type="arabicPeriod" startAt="7"/>
            </a:pPr>
            <a:r>
              <a:rPr lang="en-US" sz="1800" dirty="0"/>
              <a:t>When on the patient scheduler page select the appointment to change and click, hold and drag to a different time</a:t>
            </a:r>
          </a:p>
          <a:p>
            <a:pPr marL="514350" indent="-514350">
              <a:buFont typeface="Arial" panose="020B0604020202020204" pitchFamily="34" charset="0"/>
              <a:buAutoNum type="arabicPeriod" startAt="7"/>
            </a:pPr>
            <a:endParaRPr lang="en-US" sz="1800" dirty="0"/>
          </a:p>
          <a:p>
            <a:pPr marL="514350" indent="-514350">
              <a:buFont typeface="Arial" panose="020B0604020202020204" pitchFamily="34" charset="0"/>
              <a:buAutoNum type="arabicPeriod" startAt="7"/>
            </a:pPr>
            <a:r>
              <a:rPr lang="en-US" sz="1800" dirty="0"/>
              <a:t>Once you have let go it will move the appointment automatically and notify the patient. </a:t>
            </a:r>
            <a:endParaRPr lang="en-US" sz="1800" dirty="0">
              <a:cs typeface="Calibri"/>
            </a:endParaRPr>
          </a:p>
        </p:txBody>
      </p: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3"/>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ction="ppaction://hlinksldjump"/>
              </a:rPr>
              <a:t>Home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35" name="Picture 34" descr="Table&#10;&#10;Description automatically generated">
            <a:extLst>
              <a:ext uri="{FF2B5EF4-FFF2-40B4-BE49-F238E27FC236}">
                <a16:creationId xmlns="" xmlns:a16="http://schemas.microsoft.com/office/drawing/2014/main" id="{42E79256-FB53-674F-B31C-7191E4D0B2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3659" y="2830285"/>
            <a:ext cx="2243581" cy="2791097"/>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41" name="Rectangle 40">
            <a:extLst>
              <a:ext uri="{FF2B5EF4-FFF2-40B4-BE49-F238E27FC236}">
                <a16:creationId xmlns="" xmlns:a16="http://schemas.microsoft.com/office/drawing/2014/main" id="{3DDD2C81-883B-384C-B2A7-8416FD350644}"/>
              </a:ext>
            </a:extLst>
          </p:cNvPr>
          <p:cNvSpPr/>
          <p:nvPr/>
        </p:nvSpPr>
        <p:spPr>
          <a:xfrm>
            <a:off x="5753548" y="2204974"/>
            <a:ext cx="1788075" cy="20730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 xmlns:a16="http://schemas.microsoft.com/office/drawing/2014/main" id="{25B5B0E9-8FE2-E647-AEE8-BF825A47AC11}"/>
              </a:ext>
            </a:extLst>
          </p:cNvPr>
          <p:cNvCxnSpPr>
            <a:cxnSpLocks/>
            <a:stCxn id="41" idx="2"/>
            <a:endCxn id="35" idx="1"/>
          </p:cNvCxnSpPr>
          <p:nvPr/>
        </p:nvCxnSpPr>
        <p:spPr>
          <a:xfrm>
            <a:off x="6647586" y="2412275"/>
            <a:ext cx="2086073" cy="181355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98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 xmlns:a16="http://schemas.microsoft.com/office/drawing/2014/main" id="{85BD421A-0397-D140-907A-A5D00F6236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9543" y="3460157"/>
            <a:ext cx="4040777" cy="2214945"/>
          </a:xfrm>
          <a:prstGeom prst="rect">
            <a:avLst/>
          </a:prstGeom>
          <a:ln>
            <a:noFill/>
          </a:ln>
          <a:effectLst>
            <a:outerShdw blurRad="292100" dist="139700" dir="2700000" algn="tl" rotWithShape="0">
              <a:srgbClr val="333333">
                <a:alpha val="65000"/>
              </a:srgbClr>
            </a:outerShdw>
          </a:effectLst>
        </p:spPr>
      </p:pic>
      <p:pic>
        <p:nvPicPr>
          <p:cNvPr id="9" name="Picture 8" descr="Graphical user interface, text&#10;&#10;Description automatically generated">
            <a:extLst>
              <a:ext uri="{FF2B5EF4-FFF2-40B4-BE49-F238E27FC236}">
                <a16:creationId xmlns="" xmlns:a16="http://schemas.microsoft.com/office/drawing/2014/main" id="{F7AB7D58-A448-6646-A8E8-943833428BE6}"/>
              </a:ext>
            </a:extLst>
          </p:cNvPr>
          <p:cNvPicPr/>
          <p:nvPr/>
        </p:nvPicPr>
        <p:blipFill>
          <a:blip r:embed="rId3" cstate="screen">
            <a:extLst>
              <a:ext uri="{28A0092B-C50C-407E-A947-70E740481C1C}">
                <a14:useLocalDpi xmlns:a14="http://schemas.microsoft.com/office/drawing/2010/main"/>
              </a:ext>
            </a:extLst>
          </a:blip>
          <a:stretch>
            <a:fillRect/>
          </a:stretch>
        </p:blipFill>
        <p:spPr>
          <a:xfrm>
            <a:off x="8185541" y="1685815"/>
            <a:ext cx="3606165" cy="140208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Changing an appointment via patient details 1/3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0" indent="0">
              <a:buNone/>
            </a:pPr>
            <a:r>
              <a:rPr lang="en-US" sz="1800" dirty="0"/>
              <a:t>This way is best if the patient has asked to change the appointment</a:t>
            </a:r>
          </a:p>
          <a:p>
            <a:pPr marL="0" indent="0">
              <a:buNone/>
            </a:pPr>
            <a:endParaRPr lang="en-US" sz="1800" dirty="0"/>
          </a:p>
          <a:p>
            <a:pPr marL="514350" indent="-514350">
              <a:buFont typeface="Arial" panose="020B0604020202020204" pitchFamily="34" charset="0"/>
              <a:buAutoNum type="arabicPeriod"/>
            </a:pPr>
            <a:r>
              <a:rPr lang="en-US" sz="1800" dirty="0"/>
              <a:t>Log in using your log on credentials</a:t>
            </a: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From any screen select the menu top left and select the Appointment icon</a:t>
            </a:r>
            <a:endParaRPr lang="en-US" sz="1800" dirty="0">
              <a:cs typeface="Calibri"/>
            </a:endParaRP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Select users to proceed to List all patients</a:t>
            </a:r>
          </a:p>
        </p:txBody>
      </p:sp>
      <p:pic>
        <p:nvPicPr>
          <p:cNvPr id="14" name="Picture 13" descr="Graphical user interface&#10;&#10;Description automatically generated">
            <a:extLst>
              <a:ext uri="{FF2B5EF4-FFF2-40B4-BE49-F238E27FC236}">
                <a16:creationId xmlns="" xmlns:a16="http://schemas.microsoft.com/office/drawing/2014/main" id="{E42DB19D-3A19-A242-A665-2017C11F9F55}"/>
              </a:ext>
            </a:extLst>
          </p:cNvPr>
          <p:cNvPicPr/>
          <p:nvPr/>
        </p:nvPicPr>
        <p:blipFill>
          <a:blip r:embed="rId4" cstate="screen">
            <a:extLst>
              <a:ext uri="{28A0092B-C50C-407E-A947-70E740481C1C}">
                <a14:useLocalDpi xmlns:a14="http://schemas.microsoft.com/office/drawing/2010/main"/>
              </a:ext>
            </a:extLst>
          </a:blip>
          <a:stretch>
            <a:fillRect/>
          </a:stretch>
        </p:blipFill>
        <p:spPr>
          <a:xfrm>
            <a:off x="5730464" y="1602408"/>
            <a:ext cx="1144146" cy="133894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 xmlns:a16="http://schemas.microsoft.com/office/drawing/2014/main" id="{70C73BC7-3C69-C049-A86C-86A45367CB4E}"/>
              </a:ext>
            </a:extLst>
          </p:cNvPr>
          <p:cNvSpPr/>
          <p:nvPr/>
        </p:nvSpPr>
        <p:spPr>
          <a:xfrm>
            <a:off x="8148404" y="2361728"/>
            <a:ext cx="367393" cy="32467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809E712-F0EC-EC42-AC6B-7CE8FA5FE9E7}"/>
              </a:ext>
            </a:extLst>
          </p:cNvPr>
          <p:cNvSpPr/>
          <p:nvPr/>
        </p:nvSpPr>
        <p:spPr>
          <a:xfrm>
            <a:off x="6140874" y="3634490"/>
            <a:ext cx="1095949" cy="2593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9" idx="3"/>
          </p:cNvCxnSpPr>
          <p:nvPr/>
        </p:nvCxnSpPr>
        <p:spPr>
          <a:xfrm flipH="1">
            <a:off x="7236823" y="2686404"/>
            <a:ext cx="1095278" cy="1077767"/>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5"/>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ction="ppaction://hlinksldjump"/>
              </a:rPr>
              <a:t>Home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7"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5" name="Picture 24" descr="Graphical user interface, text&#10;&#10;Description automatically generated">
            <a:extLst>
              <a:ext uri="{FF2B5EF4-FFF2-40B4-BE49-F238E27FC236}">
                <a16:creationId xmlns="" xmlns:a16="http://schemas.microsoft.com/office/drawing/2014/main" id="{BED8E42C-BFFA-C246-9314-7E16274772CD}"/>
              </a:ext>
            </a:extLst>
          </p:cNvPr>
          <p:cNvPicPr/>
          <p:nvPr/>
        </p:nvPicPr>
        <p:blipFill rotWithShape="1">
          <a:blip r:embed="rId8" cstate="screen">
            <a:extLst>
              <a:ext uri="{28A0092B-C50C-407E-A947-70E740481C1C}">
                <a14:useLocalDpi xmlns:a14="http://schemas.microsoft.com/office/drawing/2010/main"/>
              </a:ext>
            </a:extLst>
          </a:blip>
          <a:srcRect/>
          <a:stretch/>
        </p:blipFill>
        <p:spPr>
          <a:xfrm>
            <a:off x="4556927" y="4080510"/>
            <a:ext cx="269422" cy="24493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91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able&#10;&#10;Description automatically generated">
            <a:extLst>
              <a:ext uri="{FF2B5EF4-FFF2-40B4-BE49-F238E27FC236}">
                <a16:creationId xmlns="" xmlns:a16="http://schemas.microsoft.com/office/drawing/2014/main" id="{E8DA4A56-8705-4F49-8929-955585875F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3210" y="476565"/>
            <a:ext cx="4043091" cy="230631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21" name="Picture 20" descr="Graphical user interface, text, application&#10;&#10;Description automatically generated">
            <a:extLst>
              <a:ext uri="{FF2B5EF4-FFF2-40B4-BE49-F238E27FC236}">
                <a16:creationId xmlns="" xmlns:a16="http://schemas.microsoft.com/office/drawing/2014/main" id="{21FBFEAF-9DD3-0346-829D-3E672487FE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1498" y="1574675"/>
            <a:ext cx="4519748" cy="1811727"/>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Changing an appointment via patient details 2/3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mj-lt"/>
              <a:buAutoNum type="arabicPeriod" startAt="4"/>
            </a:pPr>
            <a:r>
              <a:rPr lang="en-US" sz="1800" dirty="0"/>
              <a:t>On the Patient list search for the patient and select “View” to see the patient details and select the ”View” button to see the appointment details</a:t>
            </a:r>
            <a:endParaRPr lang="en-US" sz="1400" dirty="0"/>
          </a:p>
          <a:p>
            <a:pPr marL="514350" indent="-514350">
              <a:buFont typeface="+mj-lt"/>
              <a:buAutoNum type="arabicPeriod" startAt="4"/>
            </a:pPr>
            <a:endParaRPr lang="en-US" sz="1400" dirty="0">
              <a:cs typeface="Calibri"/>
            </a:endParaRPr>
          </a:p>
          <a:p>
            <a:pPr marL="514350" indent="-514350">
              <a:buFont typeface="+mj-lt"/>
              <a:buAutoNum type="arabicPeriod" startAt="4"/>
            </a:pPr>
            <a:endParaRPr lang="en-US" sz="1400" dirty="0">
              <a:cs typeface="Calibri"/>
            </a:endParaRPr>
          </a:p>
          <a:p>
            <a:pPr marL="514350" indent="-514350">
              <a:buFont typeface="+mj-lt"/>
              <a:buAutoNum type="arabicPeriod" startAt="4"/>
            </a:pPr>
            <a:r>
              <a:rPr lang="en-US" sz="1800" dirty="0">
                <a:cs typeface="Calibri"/>
              </a:rPr>
              <a:t>Click “Scheduling” to proceed to the patients schedule page to change the appointment</a:t>
            </a:r>
          </a:p>
          <a:p>
            <a:pPr marL="0" indent="0">
              <a:buNone/>
            </a:pPr>
            <a:endParaRPr lang="en-US" sz="1800" dirty="0"/>
          </a:p>
        </p:txBody>
      </p: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4"/>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5" action="ppaction://hlinksldjump"/>
              </a:rPr>
              <a:t>Previous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6"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10" name="Picture 9" descr="Graphical user interface, text, application&#10;&#10;Description automatically generated">
            <a:extLst>
              <a:ext uri="{FF2B5EF4-FFF2-40B4-BE49-F238E27FC236}">
                <a16:creationId xmlns="" xmlns:a16="http://schemas.microsoft.com/office/drawing/2014/main" id="{B693D379-9D61-8344-9411-3102356287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72213" y="4519607"/>
            <a:ext cx="3381090" cy="1937797"/>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9" name="Rectangle 28">
            <a:extLst>
              <a:ext uri="{FF2B5EF4-FFF2-40B4-BE49-F238E27FC236}">
                <a16:creationId xmlns="" xmlns:a16="http://schemas.microsoft.com/office/drawing/2014/main" id="{505E8FF0-8506-4A41-90BB-7E53483FDB84}"/>
              </a:ext>
            </a:extLst>
          </p:cNvPr>
          <p:cNvSpPr/>
          <p:nvPr/>
        </p:nvSpPr>
        <p:spPr>
          <a:xfrm>
            <a:off x="7756517" y="802895"/>
            <a:ext cx="237951" cy="189883"/>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 xmlns:a16="http://schemas.microsoft.com/office/drawing/2014/main" id="{414C7EA6-588E-5D47-9A34-E776C9AE8B4C}"/>
              </a:ext>
            </a:extLst>
          </p:cNvPr>
          <p:cNvCxnSpPr>
            <a:cxnSpLocks/>
            <a:stCxn id="29" idx="3"/>
            <a:endCxn id="21" idx="0"/>
          </p:cNvCxnSpPr>
          <p:nvPr/>
        </p:nvCxnSpPr>
        <p:spPr>
          <a:xfrm>
            <a:off x="7994468" y="897837"/>
            <a:ext cx="256904" cy="676838"/>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 application&#10;&#10;Description automatically generated">
            <a:extLst>
              <a:ext uri="{FF2B5EF4-FFF2-40B4-BE49-F238E27FC236}">
                <a16:creationId xmlns="" xmlns:a16="http://schemas.microsoft.com/office/drawing/2014/main" id="{1D2770CD-D34D-C24E-BE01-12514ABEDCC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08203" y="5120641"/>
            <a:ext cx="1402704" cy="714103"/>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 xmlns:a16="http://schemas.microsoft.com/office/drawing/2014/main" id="{319BDC8D-E7C5-6142-A0C0-E0732241D59C}"/>
              </a:ext>
            </a:extLst>
          </p:cNvPr>
          <p:cNvSpPr/>
          <p:nvPr/>
        </p:nvSpPr>
        <p:spPr>
          <a:xfrm>
            <a:off x="7207879" y="5386057"/>
            <a:ext cx="484735" cy="18327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 xmlns:a16="http://schemas.microsoft.com/office/drawing/2014/main" id="{52828F93-CB53-EB4D-A2B8-73340E70975B}"/>
              </a:ext>
            </a:extLst>
          </p:cNvPr>
          <p:cNvCxnSpPr>
            <a:cxnSpLocks/>
            <a:stCxn id="14" idx="1"/>
            <a:endCxn id="13" idx="3"/>
          </p:cNvCxnSpPr>
          <p:nvPr/>
        </p:nvCxnSpPr>
        <p:spPr>
          <a:xfrm flipH="1">
            <a:off x="4210907" y="5477693"/>
            <a:ext cx="2996972" cy="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Graphical user interface, text, application&#10;&#10;Description automatically generated">
            <a:extLst>
              <a:ext uri="{FF2B5EF4-FFF2-40B4-BE49-F238E27FC236}">
                <a16:creationId xmlns="" xmlns:a16="http://schemas.microsoft.com/office/drawing/2014/main" id="{005D98E7-23F9-9D43-836E-951CD5DBFDC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11440" y="2882538"/>
            <a:ext cx="1101633" cy="95276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33" name="Rectangle 32">
            <a:extLst>
              <a:ext uri="{FF2B5EF4-FFF2-40B4-BE49-F238E27FC236}">
                <a16:creationId xmlns="" xmlns:a16="http://schemas.microsoft.com/office/drawing/2014/main" id="{78E2D409-ECD9-2144-A5CF-BEBECC115440}"/>
              </a:ext>
            </a:extLst>
          </p:cNvPr>
          <p:cNvSpPr/>
          <p:nvPr/>
        </p:nvSpPr>
        <p:spPr>
          <a:xfrm>
            <a:off x="6045283" y="2845055"/>
            <a:ext cx="237951" cy="189883"/>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 xmlns:a16="http://schemas.microsoft.com/office/drawing/2014/main" id="{2B0887C7-9F3A-294A-A6FF-208A1325A4B9}"/>
              </a:ext>
            </a:extLst>
          </p:cNvPr>
          <p:cNvCxnSpPr>
            <a:cxnSpLocks/>
            <a:stCxn id="33" idx="3"/>
            <a:endCxn id="26" idx="1"/>
          </p:cNvCxnSpPr>
          <p:nvPr/>
        </p:nvCxnSpPr>
        <p:spPr>
          <a:xfrm>
            <a:off x="6283234" y="2939997"/>
            <a:ext cx="1428206" cy="418922"/>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A585E22B-7CB0-EF41-AE33-096D4F33CE9F}"/>
              </a:ext>
            </a:extLst>
          </p:cNvPr>
          <p:cNvCxnSpPr>
            <a:cxnSpLocks/>
            <a:stCxn id="26" idx="2"/>
            <a:endCxn id="10" idx="0"/>
          </p:cNvCxnSpPr>
          <p:nvPr/>
        </p:nvCxnSpPr>
        <p:spPr>
          <a:xfrm flipH="1">
            <a:off x="7862758" y="3835300"/>
            <a:ext cx="399499" cy="684307"/>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34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10;&#10;Description automatically generated">
            <a:extLst>
              <a:ext uri="{FF2B5EF4-FFF2-40B4-BE49-F238E27FC236}">
                <a16:creationId xmlns="" xmlns:a16="http://schemas.microsoft.com/office/drawing/2014/main" id="{F7AB7D58-A448-6646-A8E8-943833428BE6}"/>
              </a:ext>
            </a:extLst>
          </p:cNvPr>
          <p:cNvPicPr/>
          <p:nvPr/>
        </p:nvPicPr>
        <p:blipFill>
          <a:blip r:embed="rId2" cstate="screen">
            <a:extLst>
              <a:ext uri="{28A0092B-C50C-407E-A947-70E740481C1C}">
                <a14:useLocalDpi xmlns:a14="http://schemas.microsoft.com/office/drawing/2010/main"/>
              </a:ext>
            </a:extLst>
          </a:blip>
          <a:stretch>
            <a:fillRect/>
          </a:stretch>
        </p:blipFill>
        <p:spPr>
          <a:xfrm>
            <a:off x="8185541" y="1685815"/>
            <a:ext cx="3606165" cy="140208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6" name="Picture 5">
            <a:extLst>
              <a:ext uri="{FF2B5EF4-FFF2-40B4-BE49-F238E27FC236}">
                <a16:creationId xmlns="" xmlns:a16="http://schemas.microsoft.com/office/drawing/2014/main" id="{5FDCA8D2-9C79-4C44-ACAB-647CBFD309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343" y="3406309"/>
            <a:ext cx="3575975" cy="279547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Creating new user 1/2</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Arial" panose="020B0604020202020204" pitchFamily="34" charset="0"/>
              <a:buAutoNum type="arabicPeriod"/>
            </a:pPr>
            <a:r>
              <a:rPr lang="en-US" sz="1800" dirty="0"/>
              <a:t>Log in using your log on credentials</a:t>
            </a: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From any screen select the menu top left and select the Administration icon</a:t>
            </a:r>
            <a:endParaRPr lang="en-US" sz="1800" dirty="0">
              <a:cs typeface="Calibri"/>
            </a:endParaRP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Select users to proceed to the users screen</a:t>
            </a:r>
          </a:p>
        </p:txBody>
      </p:sp>
      <p:pic>
        <p:nvPicPr>
          <p:cNvPr id="14" name="Picture 13" descr="Graphical user interface&#10;&#10;Description automatically generated">
            <a:extLst>
              <a:ext uri="{FF2B5EF4-FFF2-40B4-BE49-F238E27FC236}">
                <a16:creationId xmlns="" xmlns:a16="http://schemas.microsoft.com/office/drawing/2014/main" id="{E42DB19D-3A19-A242-A665-2017C11F9F55}"/>
              </a:ext>
            </a:extLst>
          </p:cNvPr>
          <p:cNvPicPr/>
          <p:nvPr/>
        </p:nvPicPr>
        <p:blipFill>
          <a:blip r:embed="rId4" cstate="screen">
            <a:extLst>
              <a:ext uri="{28A0092B-C50C-407E-A947-70E740481C1C}">
                <a14:useLocalDpi xmlns:a14="http://schemas.microsoft.com/office/drawing/2010/main"/>
              </a:ext>
            </a:extLst>
          </a:blip>
          <a:stretch>
            <a:fillRect/>
          </a:stretch>
        </p:blipFill>
        <p:spPr>
          <a:xfrm>
            <a:off x="5669504" y="923140"/>
            <a:ext cx="1144146" cy="133894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 xmlns:a16="http://schemas.microsoft.com/office/drawing/2014/main" id="{70C73BC7-3C69-C049-A86C-86A45367CB4E}"/>
              </a:ext>
            </a:extLst>
          </p:cNvPr>
          <p:cNvSpPr/>
          <p:nvPr/>
        </p:nvSpPr>
        <p:spPr>
          <a:xfrm>
            <a:off x="8165821" y="2666528"/>
            <a:ext cx="367393" cy="32467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809E712-F0EC-EC42-AC6B-7CE8FA5FE9E7}"/>
              </a:ext>
            </a:extLst>
          </p:cNvPr>
          <p:cNvSpPr/>
          <p:nvPr/>
        </p:nvSpPr>
        <p:spPr>
          <a:xfrm>
            <a:off x="6140874" y="3625782"/>
            <a:ext cx="939387" cy="2593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9" idx="3"/>
          </p:cNvCxnSpPr>
          <p:nvPr/>
        </p:nvCxnSpPr>
        <p:spPr>
          <a:xfrm flipH="1">
            <a:off x="7080261" y="2991204"/>
            <a:ext cx="1269257" cy="76425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5"/>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ction="ppaction://hlinksldjump"/>
              </a:rPr>
              <a:t>Home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7"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4" name="Picture 23" descr="Graphical user interface, text&#10;&#10;Description automatically generated">
            <a:extLst>
              <a:ext uri="{FF2B5EF4-FFF2-40B4-BE49-F238E27FC236}">
                <a16:creationId xmlns="" xmlns:a16="http://schemas.microsoft.com/office/drawing/2014/main" id="{45078157-C57A-4A4E-B764-CABE749938C1}"/>
              </a:ext>
            </a:extLst>
          </p:cNvPr>
          <p:cNvPicPr/>
          <p:nvPr/>
        </p:nvPicPr>
        <p:blipFill rotWithShape="1">
          <a:blip r:embed="rId8" cstate="screen">
            <a:extLst>
              <a:ext uri="{28A0092B-C50C-407E-A947-70E740481C1C}">
                <a14:useLocalDpi xmlns:a14="http://schemas.microsoft.com/office/drawing/2010/main"/>
              </a:ext>
            </a:extLst>
          </a:blip>
          <a:srcRect l="-5813"/>
          <a:stretch/>
        </p:blipFill>
        <p:spPr>
          <a:xfrm>
            <a:off x="4706470" y="3451411"/>
            <a:ext cx="340659" cy="30480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2531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Graphical user interface, application&#10;&#10;Description automatically generated">
            <a:extLst>
              <a:ext uri="{FF2B5EF4-FFF2-40B4-BE49-F238E27FC236}">
                <a16:creationId xmlns="" xmlns:a16="http://schemas.microsoft.com/office/drawing/2014/main" id="{0CF9D19E-93A1-D347-BDBC-6318A7E1D5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2194" y="1758074"/>
            <a:ext cx="5982789" cy="2953263"/>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Changing an appointment via patient details 3/3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mj-lt"/>
              <a:buAutoNum type="arabicPeriod" startAt="6"/>
            </a:pPr>
            <a:r>
              <a:rPr lang="en-US" sz="1800" dirty="0"/>
              <a:t>When on the patient scheduler page select the appointment to change and click, hold and drag to a different time</a:t>
            </a:r>
          </a:p>
          <a:p>
            <a:pPr marL="514350" indent="-514350">
              <a:buFont typeface="Arial" panose="020B0604020202020204" pitchFamily="34" charset="0"/>
              <a:buAutoNum type="arabicPeriod" startAt="6"/>
            </a:pPr>
            <a:endParaRPr lang="en-US" sz="1800" dirty="0"/>
          </a:p>
          <a:p>
            <a:pPr marL="514350" indent="-514350">
              <a:buFont typeface="Arial" panose="020B0604020202020204" pitchFamily="34" charset="0"/>
              <a:buAutoNum type="arabicPeriod" startAt="6"/>
            </a:pPr>
            <a:r>
              <a:rPr lang="en-US" sz="1800" dirty="0"/>
              <a:t>Once you have let go it will move the appointment automatically and notify the patient. </a:t>
            </a:r>
            <a:endParaRPr lang="en-US" sz="1800" dirty="0">
              <a:cs typeface="Calibri"/>
            </a:endParaRPr>
          </a:p>
        </p:txBody>
      </p: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3"/>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ction="ppaction://hlinksldjump"/>
              </a:rPr>
              <a:t>Home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35" name="Picture 34" descr="Table&#10;&#10;Description automatically generated">
            <a:extLst>
              <a:ext uri="{FF2B5EF4-FFF2-40B4-BE49-F238E27FC236}">
                <a16:creationId xmlns="" xmlns:a16="http://schemas.microsoft.com/office/drawing/2014/main" id="{42E79256-FB53-674F-B31C-7191E4D0B2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3659" y="2830285"/>
            <a:ext cx="2243581" cy="2791097"/>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41" name="Rectangle 40">
            <a:extLst>
              <a:ext uri="{FF2B5EF4-FFF2-40B4-BE49-F238E27FC236}">
                <a16:creationId xmlns="" xmlns:a16="http://schemas.microsoft.com/office/drawing/2014/main" id="{3DDD2C81-883B-384C-B2A7-8416FD350644}"/>
              </a:ext>
            </a:extLst>
          </p:cNvPr>
          <p:cNvSpPr/>
          <p:nvPr/>
        </p:nvSpPr>
        <p:spPr>
          <a:xfrm>
            <a:off x="5753548" y="2204974"/>
            <a:ext cx="1788075" cy="20730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 xmlns:a16="http://schemas.microsoft.com/office/drawing/2014/main" id="{25B5B0E9-8FE2-E647-AEE8-BF825A47AC11}"/>
              </a:ext>
            </a:extLst>
          </p:cNvPr>
          <p:cNvCxnSpPr>
            <a:cxnSpLocks/>
            <a:stCxn id="41" idx="2"/>
            <a:endCxn id="35" idx="1"/>
          </p:cNvCxnSpPr>
          <p:nvPr/>
        </p:nvCxnSpPr>
        <p:spPr>
          <a:xfrm>
            <a:off x="6647586" y="2412275"/>
            <a:ext cx="2086073" cy="181355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503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ACF6D52C-8216-9047-ABC9-F99E6F6241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0343" y="3406309"/>
            <a:ext cx="3575975" cy="2795473"/>
          </a:xfrm>
          <a:prstGeom prst="rect">
            <a:avLst/>
          </a:prstGeom>
          <a:ln>
            <a:noFill/>
          </a:ln>
          <a:effectLst>
            <a:outerShdw blurRad="292100" dist="139700" dir="2700000" algn="tl" rotWithShape="0">
              <a:srgbClr val="333333">
                <a:alpha val="65000"/>
              </a:srgbClr>
            </a:outerShdw>
          </a:effectLst>
        </p:spPr>
      </p:pic>
      <p:pic>
        <p:nvPicPr>
          <p:cNvPr id="9" name="Picture 8" descr="Graphical user interface, text&#10;&#10;Description automatically generated">
            <a:extLst>
              <a:ext uri="{FF2B5EF4-FFF2-40B4-BE49-F238E27FC236}">
                <a16:creationId xmlns="" xmlns:a16="http://schemas.microsoft.com/office/drawing/2014/main" id="{F7AB7D58-A448-6646-A8E8-943833428BE6}"/>
              </a:ext>
            </a:extLst>
          </p:cNvPr>
          <p:cNvPicPr/>
          <p:nvPr/>
        </p:nvPicPr>
        <p:blipFill>
          <a:blip r:embed="rId3" cstate="screen">
            <a:extLst>
              <a:ext uri="{28A0092B-C50C-407E-A947-70E740481C1C}">
                <a14:useLocalDpi xmlns:a14="http://schemas.microsoft.com/office/drawing/2010/main"/>
              </a:ext>
            </a:extLst>
          </a:blip>
          <a:stretch>
            <a:fillRect/>
          </a:stretch>
        </p:blipFill>
        <p:spPr>
          <a:xfrm>
            <a:off x="8185541" y="1685815"/>
            <a:ext cx="3606165" cy="140208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Creating/amending dates for testing by clinic 1/2</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Arial" panose="020B0604020202020204" pitchFamily="34" charset="0"/>
              <a:buAutoNum type="arabicPeriod"/>
            </a:pPr>
            <a:r>
              <a:rPr lang="en-US" sz="1800" dirty="0"/>
              <a:t>Log in using your log on credentials</a:t>
            </a: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From any screen select the menu top left and select the Administration icon</a:t>
            </a:r>
            <a:endParaRPr lang="en-US" sz="1800" dirty="0">
              <a:cs typeface="Calibri"/>
            </a:endParaRP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Select users to proceed to Availability by Clinic</a:t>
            </a:r>
          </a:p>
        </p:txBody>
      </p:sp>
      <p:pic>
        <p:nvPicPr>
          <p:cNvPr id="14" name="Picture 13" descr="Graphical user interface&#10;&#10;Description automatically generated">
            <a:extLst>
              <a:ext uri="{FF2B5EF4-FFF2-40B4-BE49-F238E27FC236}">
                <a16:creationId xmlns="" xmlns:a16="http://schemas.microsoft.com/office/drawing/2014/main" id="{E42DB19D-3A19-A242-A665-2017C11F9F55}"/>
              </a:ext>
            </a:extLst>
          </p:cNvPr>
          <p:cNvPicPr/>
          <p:nvPr/>
        </p:nvPicPr>
        <p:blipFill>
          <a:blip r:embed="rId4" cstate="screen">
            <a:extLst>
              <a:ext uri="{28A0092B-C50C-407E-A947-70E740481C1C}">
                <a14:useLocalDpi xmlns:a14="http://schemas.microsoft.com/office/drawing/2010/main"/>
              </a:ext>
            </a:extLst>
          </a:blip>
          <a:stretch>
            <a:fillRect/>
          </a:stretch>
        </p:blipFill>
        <p:spPr>
          <a:xfrm>
            <a:off x="5730464" y="1602408"/>
            <a:ext cx="1144146" cy="133894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 xmlns:a16="http://schemas.microsoft.com/office/drawing/2014/main" id="{70C73BC7-3C69-C049-A86C-86A45367CB4E}"/>
              </a:ext>
            </a:extLst>
          </p:cNvPr>
          <p:cNvSpPr/>
          <p:nvPr/>
        </p:nvSpPr>
        <p:spPr>
          <a:xfrm>
            <a:off x="8148404" y="2675237"/>
            <a:ext cx="367393" cy="32467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809E712-F0EC-EC42-AC6B-7CE8FA5FE9E7}"/>
              </a:ext>
            </a:extLst>
          </p:cNvPr>
          <p:cNvSpPr/>
          <p:nvPr/>
        </p:nvSpPr>
        <p:spPr>
          <a:xfrm>
            <a:off x="6140874" y="4470513"/>
            <a:ext cx="1095949" cy="2593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9" idx="3"/>
          </p:cNvCxnSpPr>
          <p:nvPr/>
        </p:nvCxnSpPr>
        <p:spPr>
          <a:xfrm flipH="1">
            <a:off x="7236823" y="2999913"/>
            <a:ext cx="1095278" cy="1600281"/>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5"/>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ction="ppaction://hlinksldjump"/>
              </a:rPr>
              <a:t>Home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7"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4" name="Picture 23" descr="Graphical user interface, text&#10;&#10;Description automatically generated">
            <a:extLst>
              <a:ext uri="{FF2B5EF4-FFF2-40B4-BE49-F238E27FC236}">
                <a16:creationId xmlns="" xmlns:a16="http://schemas.microsoft.com/office/drawing/2014/main" id="{106F11FA-F876-7040-9882-F107286A7AE8}"/>
              </a:ext>
            </a:extLst>
          </p:cNvPr>
          <p:cNvPicPr/>
          <p:nvPr/>
        </p:nvPicPr>
        <p:blipFill rotWithShape="1">
          <a:blip r:embed="rId8" cstate="screen">
            <a:extLst>
              <a:ext uri="{28A0092B-C50C-407E-A947-70E740481C1C}">
                <a14:useLocalDpi xmlns:a14="http://schemas.microsoft.com/office/drawing/2010/main"/>
              </a:ext>
            </a:extLst>
          </a:blip>
          <a:srcRect l="-5813"/>
          <a:stretch/>
        </p:blipFill>
        <p:spPr>
          <a:xfrm>
            <a:off x="4715179" y="4061011"/>
            <a:ext cx="340659" cy="30480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008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hart, bar chart&#10;&#10;Description automatically generated">
            <a:extLst>
              <a:ext uri="{FF2B5EF4-FFF2-40B4-BE49-F238E27FC236}">
                <a16:creationId xmlns="" xmlns:a16="http://schemas.microsoft.com/office/drawing/2014/main" id="{5108749D-655C-E342-AC3B-4F3E47A12C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1291" y="1038563"/>
            <a:ext cx="3814355" cy="217925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Creating/amending dates for testing by clinic 2/2</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mj-lt"/>
              <a:buAutoNum type="arabicPeriod" startAt="4"/>
            </a:pPr>
            <a:r>
              <a:rPr lang="en-US" sz="1800" dirty="0"/>
              <a:t>At the top of the page use the navigation to view a date that needs appointments creating for or one that needs amending</a:t>
            </a:r>
            <a:endParaRPr lang="en-US" sz="1400" dirty="0"/>
          </a:p>
          <a:p>
            <a:pPr marL="514350" indent="-514350">
              <a:buFont typeface="+mj-lt"/>
              <a:buAutoNum type="arabicPeriod" startAt="4"/>
            </a:pPr>
            <a:endParaRPr lang="en-US" sz="1400" dirty="0">
              <a:cs typeface="Calibri"/>
            </a:endParaRPr>
          </a:p>
          <a:p>
            <a:pPr marL="514350" indent="-514350">
              <a:buFont typeface="+mj-lt"/>
              <a:buAutoNum type="arabicPeriod" startAt="4"/>
            </a:pPr>
            <a:endParaRPr lang="en-US" sz="1400" dirty="0">
              <a:cs typeface="Calibri"/>
            </a:endParaRPr>
          </a:p>
          <a:p>
            <a:pPr marL="514350" indent="-514350">
              <a:buFont typeface="+mj-lt"/>
              <a:buAutoNum type="arabicPeriod" startAt="4"/>
            </a:pPr>
            <a:r>
              <a:rPr lang="en-US" sz="1800" dirty="0">
                <a:cs typeface="Calibri"/>
              </a:rPr>
              <a:t>To add double click on an available day/time and </a:t>
            </a:r>
          </a:p>
          <a:p>
            <a:pPr marL="514350" indent="-514350">
              <a:buFont typeface="+mj-lt"/>
              <a:buAutoNum type="arabicPeriod" startAt="4"/>
            </a:pPr>
            <a:endParaRPr lang="en-US" sz="1800" dirty="0">
              <a:cs typeface="Calibri"/>
            </a:endParaRPr>
          </a:p>
          <a:p>
            <a:pPr marL="514350" indent="-514350">
              <a:buFont typeface="+mj-lt"/>
              <a:buAutoNum type="arabicPeriod" startAt="4"/>
            </a:pPr>
            <a:r>
              <a:rPr lang="en-US" sz="1800" dirty="0">
                <a:cs typeface="Calibri"/>
              </a:rPr>
              <a:t>To amend click and drag the day to the correct time or double click on the day or make multiple appointments</a:t>
            </a:r>
          </a:p>
          <a:p>
            <a:pPr marL="0" indent="0">
              <a:buNone/>
            </a:pPr>
            <a:endParaRPr lang="en-US" sz="1800" dirty="0"/>
          </a:p>
        </p:txBody>
      </p: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3"/>
          <a:stretch>
            <a:fillRect/>
          </a:stretch>
        </p:blipFill>
        <p:spPr>
          <a:xfrm>
            <a:off x="150586" y="107043"/>
            <a:ext cx="2514600" cy="635000"/>
          </a:xfrm>
          <a:prstGeom prst="rect">
            <a:avLst/>
          </a:prstGeom>
        </p:spPr>
      </p:pic>
      <p:sp>
        <p:nvSpPr>
          <p:cNvPr id="29" name="Rectangle 28">
            <a:extLst>
              <a:ext uri="{FF2B5EF4-FFF2-40B4-BE49-F238E27FC236}">
                <a16:creationId xmlns="" xmlns:a16="http://schemas.microsoft.com/office/drawing/2014/main" id="{505E8FF0-8506-4A41-90BB-7E53483FDB84}"/>
              </a:ext>
            </a:extLst>
          </p:cNvPr>
          <p:cNvSpPr/>
          <p:nvPr/>
        </p:nvSpPr>
        <p:spPr>
          <a:xfrm>
            <a:off x="7567749" y="1125112"/>
            <a:ext cx="3936273" cy="27696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78E2D409-ECD9-2144-A5CF-BEBECC115440}"/>
              </a:ext>
            </a:extLst>
          </p:cNvPr>
          <p:cNvSpPr/>
          <p:nvPr/>
        </p:nvSpPr>
        <p:spPr>
          <a:xfrm>
            <a:off x="9801313" y="1556187"/>
            <a:ext cx="738694" cy="211654"/>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 xmlns:a16="http://schemas.microsoft.com/office/drawing/2014/main" id="{2B0887C7-9F3A-294A-A6FF-208A1325A4B9}"/>
              </a:ext>
            </a:extLst>
          </p:cNvPr>
          <p:cNvCxnSpPr>
            <a:cxnSpLocks/>
            <a:stCxn id="33" idx="2"/>
            <a:endCxn id="15" idx="0"/>
          </p:cNvCxnSpPr>
          <p:nvPr/>
        </p:nvCxnSpPr>
        <p:spPr>
          <a:xfrm>
            <a:off x="10170660" y="1767841"/>
            <a:ext cx="369347" cy="47897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A585E22B-7CB0-EF41-AE33-096D4F33CE9F}"/>
              </a:ext>
            </a:extLst>
          </p:cNvPr>
          <p:cNvCxnSpPr>
            <a:cxnSpLocks/>
            <a:endCxn id="29" idx="1"/>
          </p:cNvCxnSpPr>
          <p:nvPr/>
        </p:nvCxnSpPr>
        <p:spPr>
          <a:xfrm flipV="1">
            <a:off x="5155474" y="1263596"/>
            <a:ext cx="2412275" cy="391032"/>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Graphical user interface, application&#10;&#10;Description automatically generated">
            <a:extLst>
              <a:ext uri="{FF2B5EF4-FFF2-40B4-BE49-F238E27FC236}">
                <a16:creationId xmlns="" xmlns:a16="http://schemas.microsoft.com/office/drawing/2014/main" id="{B24E4978-2817-494C-A411-F2509519B2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0307" y="2246811"/>
            <a:ext cx="2899399" cy="135019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43" name="Picture 42" descr="Graphical user interface, application&#10;&#10;Description automatically generated">
            <a:extLst>
              <a:ext uri="{FF2B5EF4-FFF2-40B4-BE49-F238E27FC236}">
                <a16:creationId xmlns="" xmlns:a16="http://schemas.microsoft.com/office/drawing/2014/main" id="{864F26EC-4B66-4B4F-B755-88DED9649B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7186" y="4800711"/>
            <a:ext cx="3259909" cy="160680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44" name="Straight Arrow Connector 43">
            <a:extLst>
              <a:ext uri="{FF2B5EF4-FFF2-40B4-BE49-F238E27FC236}">
                <a16:creationId xmlns="" xmlns:a16="http://schemas.microsoft.com/office/drawing/2014/main" id="{18C546D5-BC55-AE40-9456-F5FD600C476A}"/>
              </a:ext>
            </a:extLst>
          </p:cNvPr>
          <p:cNvCxnSpPr>
            <a:cxnSpLocks/>
            <a:endCxn id="43" idx="1"/>
          </p:cNvCxnSpPr>
          <p:nvPr/>
        </p:nvCxnSpPr>
        <p:spPr>
          <a:xfrm>
            <a:off x="4371703" y="4885509"/>
            <a:ext cx="2525483" cy="71860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Chart&#10;&#10;Description automatically generated">
            <a:extLst>
              <a:ext uri="{FF2B5EF4-FFF2-40B4-BE49-F238E27FC236}">
                <a16:creationId xmlns="" xmlns:a16="http://schemas.microsoft.com/office/drawing/2014/main" id="{F64C4511-6996-F647-B25F-F68BF2EB4E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92825" y="2090057"/>
            <a:ext cx="1324552" cy="248593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60" name="Straight Arrow Connector 59">
            <a:extLst>
              <a:ext uri="{FF2B5EF4-FFF2-40B4-BE49-F238E27FC236}">
                <a16:creationId xmlns="" xmlns:a16="http://schemas.microsoft.com/office/drawing/2014/main" id="{8EFF5046-F81B-A244-87B8-36E0401A4493}"/>
              </a:ext>
            </a:extLst>
          </p:cNvPr>
          <p:cNvCxnSpPr>
            <a:cxnSpLocks/>
          </p:cNvCxnSpPr>
          <p:nvPr/>
        </p:nvCxnSpPr>
        <p:spPr>
          <a:xfrm flipV="1">
            <a:off x="4367349" y="4537166"/>
            <a:ext cx="1658982" cy="343988"/>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Content Placeholder 2">
            <a:extLst>
              <a:ext uri="{FF2B5EF4-FFF2-40B4-BE49-F238E27FC236}">
                <a16:creationId xmlns="" xmlns:a16="http://schemas.microsoft.com/office/drawing/2014/main" id="{E6DB334A-D77E-E641-827A-A5FC6A14D86D}"/>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7" action="ppaction://hlinksldjump"/>
              </a:rPr>
              <a:t>Home page</a:t>
            </a:r>
            <a:endParaRPr lang="en-US" sz="1600" dirty="0"/>
          </a:p>
        </p:txBody>
      </p:sp>
      <p:sp>
        <p:nvSpPr>
          <p:cNvPr id="67" name="Down Arrow 66">
            <a:extLst>
              <a:ext uri="{FF2B5EF4-FFF2-40B4-BE49-F238E27FC236}">
                <a16:creationId xmlns="" xmlns:a16="http://schemas.microsoft.com/office/drawing/2014/main" id="{3C9609B6-6B14-014D-9F0A-B46959BE685D}"/>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Tree>
    <p:extLst>
      <p:ext uri="{BB962C8B-B14F-4D97-AF65-F5344CB8AC3E}">
        <p14:creationId xmlns:p14="http://schemas.microsoft.com/office/powerpoint/2010/main" val="633926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ACF6D52C-8216-9047-ABC9-F99E6F6241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0343" y="3406309"/>
            <a:ext cx="3575975" cy="2795473"/>
          </a:xfrm>
          <a:prstGeom prst="rect">
            <a:avLst/>
          </a:prstGeom>
          <a:ln>
            <a:noFill/>
          </a:ln>
          <a:effectLst>
            <a:outerShdw blurRad="292100" dist="139700" dir="2700000" algn="tl" rotWithShape="0">
              <a:srgbClr val="333333">
                <a:alpha val="65000"/>
              </a:srgbClr>
            </a:outerShdw>
          </a:effectLst>
        </p:spPr>
      </p:pic>
      <p:pic>
        <p:nvPicPr>
          <p:cNvPr id="9" name="Picture 8" descr="Graphical user interface, text&#10;&#10;Description automatically generated">
            <a:extLst>
              <a:ext uri="{FF2B5EF4-FFF2-40B4-BE49-F238E27FC236}">
                <a16:creationId xmlns="" xmlns:a16="http://schemas.microsoft.com/office/drawing/2014/main" id="{F7AB7D58-A448-6646-A8E8-943833428BE6}"/>
              </a:ext>
            </a:extLst>
          </p:cNvPr>
          <p:cNvPicPr/>
          <p:nvPr/>
        </p:nvPicPr>
        <p:blipFill>
          <a:blip r:embed="rId3" cstate="screen">
            <a:extLst>
              <a:ext uri="{28A0092B-C50C-407E-A947-70E740481C1C}">
                <a14:useLocalDpi xmlns:a14="http://schemas.microsoft.com/office/drawing/2010/main"/>
              </a:ext>
            </a:extLst>
          </a:blip>
          <a:stretch>
            <a:fillRect/>
          </a:stretch>
        </p:blipFill>
        <p:spPr>
          <a:xfrm>
            <a:off x="8185541" y="1685815"/>
            <a:ext cx="3606165" cy="140208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Creating/amending dates for testing by </a:t>
            </a:r>
            <a:r>
              <a:rPr lang="en-US" sz="2400" b="1" dirty="0" err="1">
                <a:latin typeface="Calibri"/>
                <a:cs typeface="Calibri"/>
              </a:rPr>
              <a:t>modeller</a:t>
            </a:r>
            <a:r>
              <a:rPr lang="en-US" sz="2400" b="1" dirty="0">
                <a:latin typeface="Calibri"/>
                <a:cs typeface="Calibri"/>
              </a:rPr>
              <a:t> 1/3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Arial" panose="020B0604020202020204" pitchFamily="34" charset="0"/>
              <a:buAutoNum type="arabicPeriod"/>
            </a:pPr>
            <a:r>
              <a:rPr lang="en-US" sz="1800" dirty="0"/>
              <a:t>Log in using your log on credentials</a:t>
            </a: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From any screen select the menu top left and select the Administration icon</a:t>
            </a:r>
            <a:endParaRPr lang="en-US" sz="1800" dirty="0">
              <a:cs typeface="Calibri"/>
            </a:endParaRP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Select users to proceed to “Availability by </a:t>
            </a:r>
            <a:r>
              <a:rPr lang="en-US" sz="1800" dirty="0" err="1"/>
              <a:t>Modeller</a:t>
            </a:r>
            <a:r>
              <a:rPr lang="en-US" sz="1800" dirty="0"/>
              <a:t>”</a:t>
            </a:r>
          </a:p>
        </p:txBody>
      </p:sp>
      <p:pic>
        <p:nvPicPr>
          <p:cNvPr id="14" name="Picture 13" descr="Graphical user interface&#10;&#10;Description automatically generated">
            <a:extLst>
              <a:ext uri="{FF2B5EF4-FFF2-40B4-BE49-F238E27FC236}">
                <a16:creationId xmlns="" xmlns:a16="http://schemas.microsoft.com/office/drawing/2014/main" id="{E42DB19D-3A19-A242-A665-2017C11F9F55}"/>
              </a:ext>
            </a:extLst>
          </p:cNvPr>
          <p:cNvPicPr/>
          <p:nvPr/>
        </p:nvPicPr>
        <p:blipFill>
          <a:blip r:embed="rId4" cstate="screen">
            <a:extLst>
              <a:ext uri="{28A0092B-C50C-407E-A947-70E740481C1C}">
                <a14:useLocalDpi xmlns:a14="http://schemas.microsoft.com/office/drawing/2010/main"/>
              </a:ext>
            </a:extLst>
          </a:blip>
          <a:stretch>
            <a:fillRect/>
          </a:stretch>
        </p:blipFill>
        <p:spPr>
          <a:xfrm>
            <a:off x="5730464" y="1602408"/>
            <a:ext cx="1144146" cy="133894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 xmlns:a16="http://schemas.microsoft.com/office/drawing/2014/main" id="{70C73BC7-3C69-C049-A86C-86A45367CB4E}"/>
              </a:ext>
            </a:extLst>
          </p:cNvPr>
          <p:cNvSpPr/>
          <p:nvPr/>
        </p:nvSpPr>
        <p:spPr>
          <a:xfrm>
            <a:off x="8148404" y="2675237"/>
            <a:ext cx="367393" cy="32467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809E712-F0EC-EC42-AC6B-7CE8FA5FE9E7}"/>
              </a:ext>
            </a:extLst>
          </p:cNvPr>
          <p:cNvSpPr/>
          <p:nvPr/>
        </p:nvSpPr>
        <p:spPr>
          <a:xfrm>
            <a:off x="6079914" y="4714353"/>
            <a:ext cx="1095949" cy="2593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9" idx="3"/>
          </p:cNvCxnSpPr>
          <p:nvPr/>
        </p:nvCxnSpPr>
        <p:spPr>
          <a:xfrm flipH="1">
            <a:off x="7175863" y="2999913"/>
            <a:ext cx="1156238" cy="1844121"/>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5"/>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ction="ppaction://hlinksldjump"/>
              </a:rPr>
              <a:t>Home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7"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4" name="Picture 23" descr="Graphical user interface, text&#10;&#10;Description automatically generated">
            <a:extLst>
              <a:ext uri="{FF2B5EF4-FFF2-40B4-BE49-F238E27FC236}">
                <a16:creationId xmlns="" xmlns:a16="http://schemas.microsoft.com/office/drawing/2014/main" id="{106F11FA-F876-7040-9882-F107286A7AE8}"/>
              </a:ext>
            </a:extLst>
          </p:cNvPr>
          <p:cNvPicPr/>
          <p:nvPr/>
        </p:nvPicPr>
        <p:blipFill rotWithShape="1">
          <a:blip r:embed="rId8" cstate="screen">
            <a:extLst>
              <a:ext uri="{28A0092B-C50C-407E-A947-70E740481C1C}">
                <a14:useLocalDpi xmlns:a14="http://schemas.microsoft.com/office/drawing/2010/main"/>
              </a:ext>
            </a:extLst>
          </a:blip>
          <a:srcRect l="-5813"/>
          <a:stretch/>
        </p:blipFill>
        <p:spPr>
          <a:xfrm>
            <a:off x="4715179" y="3050816"/>
            <a:ext cx="340659" cy="30480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5090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phical user interface, text, application&#10;&#10;Description automatically generated">
            <a:extLst>
              <a:ext uri="{FF2B5EF4-FFF2-40B4-BE49-F238E27FC236}">
                <a16:creationId xmlns="" xmlns:a16="http://schemas.microsoft.com/office/drawing/2014/main" id="{ECB31FFC-4CD0-9E46-B6EE-D2E6B59033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9806" y="1495347"/>
            <a:ext cx="5335568" cy="3002629"/>
          </a:xfrm>
          <a:prstGeom prst="rect">
            <a:avLst/>
          </a:prstGeom>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Creating/amending dates for testing by </a:t>
            </a:r>
            <a:r>
              <a:rPr lang="en-US" sz="2400" b="1" dirty="0" err="1">
                <a:latin typeface="Calibri"/>
                <a:cs typeface="Calibri"/>
              </a:rPr>
              <a:t>modeller</a:t>
            </a:r>
            <a:r>
              <a:rPr lang="en-US" sz="2400" b="1" dirty="0">
                <a:latin typeface="Calibri"/>
                <a:cs typeface="Calibri"/>
              </a:rPr>
              <a:t> 2/3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0" indent="0">
              <a:buNone/>
            </a:pPr>
            <a:r>
              <a:rPr lang="en-US" sz="1800" b="1" dirty="0"/>
              <a:t>To add capacity</a:t>
            </a:r>
          </a:p>
          <a:p>
            <a:pPr marL="514350" indent="-514350">
              <a:buFont typeface="+mj-lt"/>
              <a:buAutoNum type="arabicPeriod" startAt="4"/>
            </a:pPr>
            <a:r>
              <a:rPr lang="en-US" sz="1800" dirty="0"/>
              <a:t> Select a room</a:t>
            </a:r>
            <a:endParaRPr lang="en-US" sz="1800" dirty="0">
              <a:cs typeface="Calibri"/>
            </a:endParaRPr>
          </a:p>
          <a:p>
            <a:pPr marL="514350" indent="-514350">
              <a:buFont typeface="+mj-lt"/>
              <a:buAutoNum type="arabicPeriod" startAt="4"/>
            </a:pPr>
            <a:r>
              <a:rPr lang="en-US" sz="1800" dirty="0">
                <a:cs typeface="Calibri"/>
              </a:rPr>
              <a:t>Select a member of staff</a:t>
            </a:r>
          </a:p>
          <a:p>
            <a:pPr marL="514350" indent="-514350">
              <a:buFont typeface="+mj-lt"/>
              <a:buAutoNum type="arabicPeriod" startAt="4"/>
            </a:pPr>
            <a:r>
              <a:rPr lang="en-US" sz="1800" dirty="0">
                <a:cs typeface="Calibri"/>
              </a:rPr>
              <a:t>Add their availability then check “Append to existing availability” then click the “Proceed” button to continue</a:t>
            </a:r>
          </a:p>
          <a:p>
            <a:pPr marL="514350" indent="-514350">
              <a:buFont typeface="+mj-lt"/>
              <a:buAutoNum type="arabicPeriod" startAt="4"/>
            </a:pPr>
            <a:endParaRPr lang="en-US" sz="1800" dirty="0">
              <a:cs typeface="Calibri"/>
            </a:endParaRPr>
          </a:p>
          <a:p>
            <a:pPr marL="0" indent="0">
              <a:buNone/>
            </a:pPr>
            <a:r>
              <a:rPr lang="en-US" sz="1800" b="1" dirty="0">
                <a:cs typeface="Calibri"/>
              </a:rPr>
              <a:t>To change or remove capacity</a:t>
            </a:r>
          </a:p>
          <a:p>
            <a:pPr marL="514350" indent="-514350">
              <a:buFont typeface="+mj-lt"/>
              <a:buAutoNum type="arabicPeriod" startAt="7"/>
            </a:pPr>
            <a:r>
              <a:rPr lang="en-US" sz="1800" dirty="0"/>
              <a:t>Select a room</a:t>
            </a:r>
            <a:endParaRPr lang="en-US" sz="1800" dirty="0">
              <a:cs typeface="Calibri"/>
            </a:endParaRPr>
          </a:p>
          <a:p>
            <a:pPr marL="514350" indent="-514350">
              <a:buFont typeface="+mj-lt"/>
              <a:buAutoNum type="arabicPeriod" startAt="7"/>
            </a:pPr>
            <a:r>
              <a:rPr lang="en-US" sz="1800" dirty="0">
                <a:cs typeface="Calibri"/>
              </a:rPr>
              <a:t>Select a member of staff</a:t>
            </a:r>
          </a:p>
          <a:p>
            <a:pPr marL="514350" indent="-514350">
              <a:buFont typeface="+mj-lt"/>
              <a:buAutoNum type="arabicPeriod" startAt="7"/>
            </a:pPr>
            <a:r>
              <a:rPr lang="en-US" sz="1800" dirty="0">
                <a:cs typeface="Calibri"/>
              </a:rPr>
              <a:t>Amend their availability then check then click the “Proceed” button to continue</a:t>
            </a:r>
          </a:p>
          <a:p>
            <a:pPr marL="0" indent="0">
              <a:buNone/>
            </a:pPr>
            <a:endParaRPr lang="en-US" sz="1800" dirty="0"/>
          </a:p>
        </p:txBody>
      </p: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3"/>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ction="ppaction://hlinksldjump"/>
              </a:rPr>
              <a:t>Previous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5" action="ppaction://hlinksldjump"/>
              </a:rPr>
              <a:t>Next page </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9" name="Rectangle 28">
            <a:extLst>
              <a:ext uri="{FF2B5EF4-FFF2-40B4-BE49-F238E27FC236}">
                <a16:creationId xmlns="" xmlns:a16="http://schemas.microsoft.com/office/drawing/2014/main" id="{505E8FF0-8506-4A41-90BB-7E53483FDB84}"/>
              </a:ext>
            </a:extLst>
          </p:cNvPr>
          <p:cNvSpPr/>
          <p:nvPr/>
        </p:nvSpPr>
        <p:spPr>
          <a:xfrm>
            <a:off x="9048207" y="3537387"/>
            <a:ext cx="1454330" cy="27696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 xmlns:a16="http://schemas.microsoft.com/office/drawing/2014/main" id="{A585E22B-7CB0-EF41-AE33-096D4F33CE9F}"/>
              </a:ext>
            </a:extLst>
          </p:cNvPr>
          <p:cNvCxnSpPr>
            <a:cxnSpLocks/>
            <a:endCxn id="29" idx="1"/>
          </p:cNvCxnSpPr>
          <p:nvPr/>
        </p:nvCxnSpPr>
        <p:spPr>
          <a:xfrm>
            <a:off x="4911634" y="3074126"/>
            <a:ext cx="4136573" cy="60174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659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 xmlns:a16="http://schemas.microsoft.com/office/drawing/2014/main" id="{40013495-8245-CB44-8A90-317236561A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8971" y="531440"/>
            <a:ext cx="3803076" cy="2416409"/>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Creating/amending dates for testing by </a:t>
            </a:r>
            <a:r>
              <a:rPr lang="en-US" sz="2400" b="1" dirty="0" err="1">
                <a:latin typeface="Calibri"/>
                <a:cs typeface="Calibri"/>
              </a:rPr>
              <a:t>modeller</a:t>
            </a:r>
            <a:r>
              <a:rPr lang="en-US" sz="2400" b="1" dirty="0">
                <a:latin typeface="Calibri"/>
                <a:cs typeface="Calibri"/>
              </a:rPr>
              <a:t> 3/3</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mj-lt"/>
              <a:buAutoNum type="arabicPeriod" startAt="10"/>
            </a:pPr>
            <a:r>
              <a:rPr lang="en-US" sz="1800" dirty="0"/>
              <a:t>Confirm the additional days or the amended details </a:t>
            </a:r>
          </a:p>
          <a:p>
            <a:pPr marL="514350" indent="-514350">
              <a:buFont typeface="+mj-lt"/>
              <a:buAutoNum type="arabicPeriod" startAt="10"/>
            </a:pPr>
            <a:endParaRPr lang="en-US" sz="1800" dirty="0">
              <a:cs typeface="Calibri"/>
            </a:endParaRPr>
          </a:p>
          <a:p>
            <a:pPr marL="514350" indent="-514350">
              <a:buFont typeface="+mj-lt"/>
              <a:buAutoNum type="arabicPeriod" startAt="10"/>
            </a:pPr>
            <a:r>
              <a:rPr lang="en-US" sz="1800" dirty="0">
                <a:cs typeface="Calibri"/>
              </a:rPr>
              <a:t>Select ok on the pop-up ”OK” </a:t>
            </a:r>
          </a:p>
          <a:p>
            <a:pPr marL="514350" indent="-514350">
              <a:buFont typeface="+mj-lt"/>
              <a:buAutoNum type="arabicPeriod" startAt="10"/>
            </a:pPr>
            <a:endParaRPr lang="en-US" sz="1800" dirty="0">
              <a:cs typeface="Calibri"/>
            </a:endParaRPr>
          </a:p>
          <a:p>
            <a:pPr marL="514350" indent="-514350">
              <a:buFont typeface="+mj-lt"/>
              <a:buAutoNum type="arabicPeriod" startAt="10"/>
            </a:pPr>
            <a:r>
              <a:rPr lang="en-US" sz="1800" dirty="0">
                <a:cs typeface="Calibri"/>
              </a:rPr>
              <a:t>The confirmation is displayed under the modified details.</a:t>
            </a:r>
          </a:p>
          <a:p>
            <a:pPr marL="514350" indent="-514350">
              <a:buFont typeface="+mj-lt"/>
              <a:buAutoNum type="arabicPeriod" startAt="10"/>
            </a:pPr>
            <a:endParaRPr lang="en-US" sz="1800" dirty="0">
              <a:cs typeface="Calibri"/>
            </a:endParaRPr>
          </a:p>
          <a:p>
            <a:pPr marL="514350" indent="-514350">
              <a:buFont typeface="+mj-lt"/>
              <a:buAutoNum type="arabicPeriod" startAt="10"/>
            </a:pPr>
            <a:r>
              <a:rPr lang="en-US" sz="1800" dirty="0">
                <a:cs typeface="Calibri"/>
              </a:rPr>
              <a:t>To view modifications, go to menu (top left) select Administration icon</a:t>
            </a:r>
          </a:p>
          <a:p>
            <a:pPr marL="514350" indent="-514350">
              <a:buFont typeface="+mj-lt"/>
              <a:buAutoNum type="arabicPeriod" startAt="10"/>
            </a:pPr>
            <a:endParaRPr lang="en-US" sz="1800" dirty="0">
              <a:cs typeface="Calibri"/>
            </a:endParaRPr>
          </a:p>
          <a:p>
            <a:pPr marL="514350" indent="-514350">
              <a:buFont typeface="+mj-lt"/>
              <a:buAutoNum type="arabicPeriod" startAt="10"/>
            </a:pPr>
            <a:r>
              <a:rPr lang="en-US" sz="1800" dirty="0">
                <a:cs typeface="Calibri"/>
              </a:rPr>
              <a:t>Select Availability by Clinic</a:t>
            </a:r>
          </a:p>
          <a:p>
            <a:pPr marL="0" indent="0">
              <a:buNone/>
            </a:pPr>
            <a:endParaRPr lang="en-US" sz="1800" dirty="0"/>
          </a:p>
        </p:txBody>
      </p: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3"/>
          <a:stretch>
            <a:fillRect/>
          </a:stretch>
        </p:blipFill>
        <p:spPr>
          <a:xfrm>
            <a:off x="150586" y="107043"/>
            <a:ext cx="2514600" cy="635000"/>
          </a:xfrm>
          <a:prstGeom prst="rect">
            <a:avLst/>
          </a:prstGeom>
        </p:spPr>
      </p:pic>
      <p:sp>
        <p:nvSpPr>
          <p:cNvPr id="29" name="Rectangle 28">
            <a:extLst>
              <a:ext uri="{FF2B5EF4-FFF2-40B4-BE49-F238E27FC236}">
                <a16:creationId xmlns="" xmlns:a16="http://schemas.microsoft.com/office/drawing/2014/main" id="{505E8FF0-8506-4A41-90BB-7E53483FDB84}"/>
              </a:ext>
            </a:extLst>
          </p:cNvPr>
          <p:cNvSpPr/>
          <p:nvPr/>
        </p:nvSpPr>
        <p:spPr>
          <a:xfrm>
            <a:off x="11181805" y="2570735"/>
            <a:ext cx="600891" cy="27696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 xmlns:a16="http://schemas.microsoft.com/office/drawing/2014/main" id="{A585E22B-7CB0-EF41-AE33-096D4F33CE9F}"/>
              </a:ext>
            </a:extLst>
          </p:cNvPr>
          <p:cNvCxnSpPr>
            <a:cxnSpLocks/>
            <a:stCxn id="29" idx="1"/>
            <a:endCxn id="6" idx="3"/>
          </p:cNvCxnSpPr>
          <p:nvPr/>
        </p:nvCxnSpPr>
        <p:spPr>
          <a:xfrm flipH="1" flipV="1">
            <a:off x="8574493" y="2099956"/>
            <a:ext cx="2607312" cy="60926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 text, application, chat or text message&#10;&#10;Description automatically generated">
            <a:extLst>
              <a:ext uri="{FF2B5EF4-FFF2-40B4-BE49-F238E27FC236}">
                <a16:creationId xmlns="" xmlns:a16="http://schemas.microsoft.com/office/drawing/2014/main" id="{3A772F6B-7EEE-7A40-85AB-3A1A10D1A4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7026" y="1646435"/>
            <a:ext cx="2957467" cy="90704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8" name="Picture 7" descr="Graphical user interface, application&#10;&#10;Description automatically generated">
            <a:extLst>
              <a:ext uri="{FF2B5EF4-FFF2-40B4-BE49-F238E27FC236}">
                <a16:creationId xmlns="" xmlns:a16="http://schemas.microsoft.com/office/drawing/2014/main" id="{223B29A7-E82C-6C4B-BBE8-40B7D253F8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8828" y="3224002"/>
            <a:ext cx="5333661" cy="79845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26" name="Straight Arrow Connector 25">
            <a:extLst>
              <a:ext uri="{FF2B5EF4-FFF2-40B4-BE49-F238E27FC236}">
                <a16:creationId xmlns="" xmlns:a16="http://schemas.microsoft.com/office/drawing/2014/main" id="{27C967B1-B97A-FC42-9317-41713B2F937D}"/>
              </a:ext>
            </a:extLst>
          </p:cNvPr>
          <p:cNvCxnSpPr>
            <a:cxnSpLocks/>
            <a:stCxn id="6" idx="2"/>
            <a:endCxn id="8" idx="0"/>
          </p:cNvCxnSpPr>
          <p:nvPr/>
        </p:nvCxnSpPr>
        <p:spPr>
          <a:xfrm>
            <a:off x="7095760" y="2553477"/>
            <a:ext cx="1269899" cy="67052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 xmlns:a16="http://schemas.microsoft.com/office/drawing/2014/main" id="{4552411D-A585-5A4E-8039-D2E9C09762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30370" y="4136571"/>
            <a:ext cx="2998303" cy="2343885"/>
          </a:xfrm>
          <a:prstGeom prst="rect">
            <a:avLst/>
          </a:prstGeom>
          <a:ln>
            <a:noFill/>
          </a:ln>
          <a:effectLst>
            <a:outerShdw blurRad="292100" dist="139700" dir="2700000" algn="tl" rotWithShape="0">
              <a:srgbClr val="333333">
                <a:alpha val="65000"/>
              </a:srgbClr>
            </a:outerShdw>
          </a:effectLst>
        </p:spPr>
      </p:pic>
      <p:pic>
        <p:nvPicPr>
          <p:cNvPr id="37" name="Picture 36" descr="Graphical user interface, text&#10;&#10;Description automatically generated">
            <a:extLst>
              <a:ext uri="{FF2B5EF4-FFF2-40B4-BE49-F238E27FC236}">
                <a16:creationId xmlns="" xmlns:a16="http://schemas.microsoft.com/office/drawing/2014/main" id="{11CB2EBE-C5BB-4A4F-855D-572E55299CF0}"/>
              </a:ext>
            </a:extLst>
          </p:cNvPr>
          <p:cNvPicPr/>
          <p:nvPr/>
        </p:nvPicPr>
        <p:blipFill rotWithShape="1">
          <a:blip r:embed="rId7" cstate="screen">
            <a:extLst>
              <a:ext uri="{28A0092B-C50C-407E-A947-70E740481C1C}">
                <a14:useLocalDpi xmlns:a14="http://schemas.microsoft.com/office/drawing/2010/main"/>
              </a:ext>
            </a:extLst>
          </a:blip>
          <a:srcRect l="-5813"/>
          <a:stretch/>
        </p:blipFill>
        <p:spPr>
          <a:xfrm>
            <a:off x="4375544" y="4653193"/>
            <a:ext cx="340659" cy="30480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38" name="Rectangle 37">
            <a:extLst>
              <a:ext uri="{FF2B5EF4-FFF2-40B4-BE49-F238E27FC236}">
                <a16:creationId xmlns="" xmlns:a16="http://schemas.microsoft.com/office/drawing/2014/main" id="{173BCDA4-99AD-014D-A89F-BE081DE8F600}"/>
              </a:ext>
            </a:extLst>
          </p:cNvPr>
          <p:cNvSpPr/>
          <p:nvPr/>
        </p:nvSpPr>
        <p:spPr>
          <a:xfrm>
            <a:off x="5917474" y="4987363"/>
            <a:ext cx="979715" cy="27696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 xmlns:a16="http://schemas.microsoft.com/office/drawing/2014/main" id="{BA0707C9-C2E5-9044-A506-75ACAA41D41A}"/>
              </a:ext>
            </a:extLst>
          </p:cNvPr>
          <p:cNvCxnSpPr>
            <a:cxnSpLocks/>
            <a:endCxn id="38" idx="1"/>
          </p:cNvCxnSpPr>
          <p:nvPr/>
        </p:nvCxnSpPr>
        <p:spPr>
          <a:xfrm flipV="1">
            <a:off x="3944983" y="5125847"/>
            <a:ext cx="1972491" cy="44763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 xmlns:a16="http://schemas.microsoft.com/office/drawing/2014/main" id="{34AAB0E9-722D-A340-9759-733839F9C87C}"/>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8" action="ppaction://hlinksldjump"/>
              </a:rPr>
              <a:t>Home page</a:t>
            </a:r>
            <a:endParaRPr lang="en-US" sz="1600" dirty="0"/>
          </a:p>
        </p:txBody>
      </p:sp>
      <p:sp>
        <p:nvSpPr>
          <p:cNvPr id="42" name="Down Arrow 41">
            <a:extLst>
              <a:ext uri="{FF2B5EF4-FFF2-40B4-BE49-F238E27FC236}">
                <a16:creationId xmlns="" xmlns:a16="http://schemas.microsoft.com/office/drawing/2014/main" id="{9B141E90-66B3-414C-BB3E-79CD9237E001}"/>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Tree>
    <p:extLst>
      <p:ext uri="{BB962C8B-B14F-4D97-AF65-F5344CB8AC3E}">
        <p14:creationId xmlns:p14="http://schemas.microsoft.com/office/powerpoint/2010/main" val="111435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 xmlns:a16="http://schemas.microsoft.com/office/drawing/2014/main" id="{DA883FCD-B777-A949-A779-6998CB2E65EB}"/>
              </a:ext>
            </a:extLst>
          </p:cNvPr>
          <p:cNvSpPr/>
          <p:nvPr/>
        </p:nvSpPr>
        <p:spPr>
          <a:xfrm>
            <a:off x="7808258" y="2868707"/>
            <a:ext cx="1201271" cy="1541929"/>
          </a:xfrm>
          <a:prstGeom prst="rect">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application, table, Excel&#10;&#10;Description automatically generated">
            <a:extLst>
              <a:ext uri="{FF2B5EF4-FFF2-40B4-BE49-F238E27FC236}">
                <a16:creationId xmlns="" xmlns:a16="http://schemas.microsoft.com/office/drawing/2014/main" id="{C0F1D5E8-7170-2A41-9633-F7B615115F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4541" y="491415"/>
            <a:ext cx="3132479" cy="1784379"/>
          </a:xfrm>
          <a:prstGeom prst="rect">
            <a:avLst/>
          </a:prstGeom>
          <a:ln>
            <a:noFill/>
          </a:ln>
          <a:effectLst>
            <a:outerShdw blurRad="292100" dist="139700" dir="2700000" algn="tl" rotWithShape="0">
              <a:srgbClr val="333333">
                <a:alpha val="65000"/>
              </a:srgbClr>
            </a:outerShdw>
          </a:effectLst>
        </p:spPr>
      </p:pic>
      <p:pic>
        <p:nvPicPr>
          <p:cNvPr id="12" name="Picture 11" descr="Graphical user interface, application&#10;&#10;Description automatically generated">
            <a:extLst>
              <a:ext uri="{FF2B5EF4-FFF2-40B4-BE49-F238E27FC236}">
                <a16:creationId xmlns="" xmlns:a16="http://schemas.microsoft.com/office/drawing/2014/main" id="{A7FFBB4F-5017-FE43-ABCA-03D8AC228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803" y="2546432"/>
            <a:ext cx="2494318" cy="2500698"/>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Creating new user 2/2</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Arial" panose="020B0604020202020204" pitchFamily="34" charset="0"/>
              <a:buAutoNum type="arabicPeriod"/>
            </a:pPr>
            <a:r>
              <a:rPr lang="en-US" sz="1800" dirty="0"/>
              <a:t>On the User page select “Add new user” at the top right. </a:t>
            </a: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cs typeface="Calibri"/>
              </a:rPr>
              <a:t>Enter the following information </a:t>
            </a:r>
          </a:p>
          <a:p>
            <a:pPr lvl="1"/>
            <a:r>
              <a:rPr lang="en-US" sz="1400" dirty="0">
                <a:cs typeface="Calibri"/>
              </a:rPr>
              <a:t>Username</a:t>
            </a:r>
          </a:p>
          <a:p>
            <a:pPr lvl="1"/>
            <a:r>
              <a:rPr lang="en-US" sz="1400" dirty="0">
                <a:cs typeface="Calibri"/>
              </a:rPr>
              <a:t>Language</a:t>
            </a:r>
          </a:p>
          <a:p>
            <a:pPr lvl="1"/>
            <a:r>
              <a:rPr lang="en-US" sz="1400" dirty="0">
                <a:cs typeface="Calibri"/>
              </a:rPr>
              <a:t>Team dropdown choose from: Administration Staff/Reception/Vaccinator</a:t>
            </a:r>
          </a:p>
          <a:p>
            <a:pPr lvl="1"/>
            <a:r>
              <a:rPr lang="en-US" sz="1400" dirty="0">
                <a:cs typeface="Calibri"/>
              </a:rPr>
              <a:t>Template (use default)</a:t>
            </a:r>
          </a:p>
          <a:p>
            <a:pPr lvl="1"/>
            <a:r>
              <a:rPr lang="en-US" sz="1400" dirty="0">
                <a:cs typeface="Calibri"/>
              </a:rPr>
              <a:t>Email</a:t>
            </a:r>
          </a:p>
          <a:p>
            <a:pPr lvl="1"/>
            <a:r>
              <a:rPr lang="en-US" sz="1400" dirty="0">
                <a:cs typeface="Calibri"/>
              </a:rPr>
              <a:t>Locations</a:t>
            </a:r>
          </a:p>
          <a:p>
            <a:pPr lvl="1"/>
            <a:r>
              <a:rPr lang="en-US" sz="1400" dirty="0">
                <a:cs typeface="Calibri"/>
              </a:rPr>
              <a:t>Personal information</a:t>
            </a:r>
          </a:p>
          <a:p>
            <a:pPr lvl="1"/>
            <a:endParaRPr lang="en-US" sz="1400" dirty="0">
              <a:cs typeface="Calibri"/>
            </a:endParaRPr>
          </a:p>
          <a:p>
            <a:pPr marL="342900" indent="-342900">
              <a:buFont typeface="+mj-lt"/>
              <a:buAutoNum type="arabicPeriod"/>
            </a:pPr>
            <a:r>
              <a:rPr lang="en-US" sz="1800" dirty="0">
                <a:cs typeface="Calibri"/>
              </a:rPr>
              <a:t>Select “Create user” to continue</a:t>
            </a:r>
          </a:p>
        </p:txBody>
      </p:sp>
      <p:sp>
        <p:nvSpPr>
          <p:cNvPr id="17" name="Rectangle 16">
            <a:extLst>
              <a:ext uri="{FF2B5EF4-FFF2-40B4-BE49-F238E27FC236}">
                <a16:creationId xmlns="" xmlns:a16="http://schemas.microsoft.com/office/drawing/2014/main" id="{70C73BC7-3C69-C049-A86C-86A45367CB4E}"/>
              </a:ext>
            </a:extLst>
          </p:cNvPr>
          <p:cNvSpPr/>
          <p:nvPr/>
        </p:nvSpPr>
        <p:spPr>
          <a:xfrm>
            <a:off x="8460162" y="424355"/>
            <a:ext cx="367393" cy="32467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809E712-F0EC-EC42-AC6B-7CE8FA5FE9E7}"/>
              </a:ext>
            </a:extLst>
          </p:cNvPr>
          <p:cNvSpPr/>
          <p:nvPr/>
        </p:nvSpPr>
        <p:spPr>
          <a:xfrm>
            <a:off x="11167086" y="2777812"/>
            <a:ext cx="513925" cy="2593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3"/>
            <a:endCxn id="25" idx="1"/>
          </p:cNvCxnSpPr>
          <p:nvPr/>
        </p:nvCxnSpPr>
        <p:spPr>
          <a:xfrm>
            <a:off x="8827555" y="586693"/>
            <a:ext cx="1361829" cy="653957"/>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4"/>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5" action="ppaction://hlinksldjump"/>
              </a:rPr>
              <a:t>Home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5" name="Picture 24" descr="Graphical user interface, application, table, Excel&#10;&#10;Description automatically generated">
            <a:extLst>
              <a:ext uri="{FF2B5EF4-FFF2-40B4-BE49-F238E27FC236}">
                <a16:creationId xmlns="" xmlns:a16="http://schemas.microsoft.com/office/drawing/2014/main" id="{68E5EC01-713C-3D44-95C7-6D433ED6AD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89384" y="850231"/>
            <a:ext cx="1278466" cy="780838"/>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28" name="Rectangle 27">
            <a:extLst>
              <a:ext uri="{FF2B5EF4-FFF2-40B4-BE49-F238E27FC236}">
                <a16:creationId xmlns="" xmlns:a16="http://schemas.microsoft.com/office/drawing/2014/main" id="{39B80050-37AE-1147-913B-D47B0A35EAFF}"/>
              </a:ext>
            </a:extLst>
          </p:cNvPr>
          <p:cNvSpPr/>
          <p:nvPr/>
        </p:nvSpPr>
        <p:spPr>
          <a:xfrm>
            <a:off x="2817906" y="5731994"/>
            <a:ext cx="6556189" cy="830997"/>
          </a:xfrm>
          <a:prstGeom prst="rect">
            <a:avLst/>
          </a:prstGeom>
          <a:solidFill>
            <a:schemeClr val="tx2">
              <a:lumMod val="20000"/>
              <a:lumOff val="80000"/>
            </a:schemeClr>
          </a:solidFill>
          <a:ln>
            <a:solidFill>
              <a:schemeClr val="tx2">
                <a:lumMod val="60000"/>
                <a:lumOff val="40000"/>
              </a:schemeClr>
            </a:solidFill>
          </a:ln>
        </p:spPr>
        <p:txBody>
          <a:bodyPr wrap="square">
            <a:spAutoFit/>
          </a:bodyPr>
          <a:lstStyle/>
          <a:p>
            <a:r>
              <a:rPr lang="en-US" sz="1200" b="1" dirty="0">
                <a:cs typeface="Calibri"/>
              </a:rPr>
              <a:t>Good to know </a:t>
            </a:r>
          </a:p>
          <a:p>
            <a:r>
              <a:rPr lang="en-US" sz="1200" dirty="0">
                <a:cs typeface="Calibri"/>
              </a:rPr>
              <a:t>Best practice for usernames is to use the full name or email address</a:t>
            </a:r>
            <a:endParaRPr lang="en-US" sz="1200" dirty="0"/>
          </a:p>
          <a:p>
            <a:r>
              <a:rPr lang="en-US" sz="1200" dirty="0">
                <a:cs typeface="Calibri"/>
              </a:rPr>
              <a:t>Location isn’t mandatory but is good for reporting in future</a:t>
            </a:r>
          </a:p>
          <a:p>
            <a:endParaRPr lang="en-US" sz="1200" dirty="0">
              <a:cs typeface="Calibri"/>
            </a:endParaRPr>
          </a:p>
        </p:txBody>
      </p:sp>
      <p:pic>
        <p:nvPicPr>
          <p:cNvPr id="30" name="Picture 29" descr="Graphical user interface, text, application&#10;&#10;Description automatically generated">
            <a:extLst>
              <a:ext uri="{FF2B5EF4-FFF2-40B4-BE49-F238E27FC236}">
                <a16:creationId xmlns="" xmlns:a16="http://schemas.microsoft.com/office/drawing/2014/main" id="{67573DAE-CABF-BD4E-92B1-4062A905C8EF}"/>
              </a:ext>
            </a:extLst>
          </p:cNvPr>
          <p:cNvPicPr>
            <a:picLocks noChangeAspect="1"/>
          </p:cNvPicPr>
          <p:nvPr/>
        </p:nvPicPr>
        <p:blipFill>
          <a:blip r:embed="rId7" cstate="screen">
            <a:alphaModFix amt="43000"/>
            <a:extLst>
              <a:ext uri="{28A0092B-C50C-407E-A947-70E740481C1C}">
                <a14:useLocalDpi xmlns:a14="http://schemas.microsoft.com/office/drawing/2010/main"/>
              </a:ext>
            </a:extLst>
          </a:blip>
          <a:stretch>
            <a:fillRect/>
          </a:stretch>
        </p:blipFill>
        <p:spPr>
          <a:xfrm>
            <a:off x="7784659" y="2851275"/>
            <a:ext cx="1215407" cy="1580029"/>
          </a:xfrm>
          <a:prstGeom prst="rect">
            <a:avLst/>
          </a:prstGeom>
        </p:spPr>
      </p:pic>
      <p:cxnSp>
        <p:nvCxnSpPr>
          <p:cNvPr id="37" name="Straight Arrow Connector 36">
            <a:extLst>
              <a:ext uri="{FF2B5EF4-FFF2-40B4-BE49-F238E27FC236}">
                <a16:creationId xmlns="" xmlns:a16="http://schemas.microsoft.com/office/drawing/2014/main" id="{35A8CEB0-7F3B-9C46-971E-FEB2BCAC3E3B}"/>
              </a:ext>
            </a:extLst>
          </p:cNvPr>
          <p:cNvCxnSpPr>
            <a:cxnSpLocks/>
            <a:stCxn id="25" idx="2"/>
            <a:endCxn id="12" idx="0"/>
          </p:cNvCxnSpPr>
          <p:nvPr/>
        </p:nvCxnSpPr>
        <p:spPr>
          <a:xfrm flipH="1">
            <a:off x="10694962" y="1631069"/>
            <a:ext cx="133655" cy="91536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descr="Graphical user interface, text, application&#10;&#10;Description automatically generated">
            <a:extLst>
              <a:ext uri="{FF2B5EF4-FFF2-40B4-BE49-F238E27FC236}">
                <a16:creationId xmlns="" xmlns:a16="http://schemas.microsoft.com/office/drawing/2014/main" id="{0A030B73-B88F-254D-A223-48F070EAC97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26423" y="3135794"/>
            <a:ext cx="1951816" cy="217546"/>
          </a:xfrm>
          <a:prstGeom prst="rect">
            <a:avLst/>
          </a:prstGeom>
          <a:ln>
            <a:noFill/>
          </a:ln>
          <a:effectLst>
            <a:outerShdw blurRad="292100" dist="139700" dir="2700000" algn="tl" rotWithShape="0">
              <a:srgbClr val="333333">
                <a:alpha val="65000"/>
              </a:srgbClr>
            </a:outerShdw>
          </a:effectLst>
        </p:spPr>
      </p:pic>
      <p:pic>
        <p:nvPicPr>
          <p:cNvPr id="50" name="Picture 49" descr="Graphical user interface, text, application&#10;&#10;Description automatically generated">
            <a:extLst>
              <a:ext uri="{FF2B5EF4-FFF2-40B4-BE49-F238E27FC236}">
                <a16:creationId xmlns="" xmlns:a16="http://schemas.microsoft.com/office/drawing/2014/main" id="{B4D1A76F-793B-9842-8672-C0390382D0C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217954" y="3564507"/>
            <a:ext cx="1951817" cy="258336"/>
          </a:xfrm>
          <a:prstGeom prst="rect">
            <a:avLst/>
          </a:prstGeom>
          <a:ln>
            <a:noFill/>
          </a:ln>
          <a:effectLst>
            <a:outerShdw blurRad="292100" dist="139700" dir="2700000" algn="tl" rotWithShape="0">
              <a:srgbClr val="333333">
                <a:alpha val="65000"/>
              </a:srgbClr>
            </a:outerShdw>
          </a:effectLst>
        </p:spPr>
      </p:pic>
      <p:pic>
        <p:nvPicPr>
          <p:cNvPr id="51" name="Picture 50" descr="Graphical user interface, text, application&#10;&#10;Description automatically generated">
            <a:extLst>
              <a:ext uri="{FF2B5EF4-FFF2-40B4-BE49-F238E27FC236}">
                <a16:creationId xmlns="" xmlns:a16="http://schemas.microsoft.com/office/drawing/2014/main" id="{B2950452-91A0-F04E-B631-023632E91F9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254312" y="4071726"/>
            <a:ext cx="1951817" cy="302722"/>
          </a:xfrm>
          <a:prstGeom prst="rect">
            <a:avLst/>
          </a:prstGeom>
          <a:ln>
            <a:noFill/>
          </a:ln>
          <a:effectLst>
            <a:outerShdw blurRad="292100" dist="139700" dir="2700000" algn="tl" rotWithShape="0">
              <a:srgbClr val="333333">
                <a:alpha val="65000"/>
              </a:srgbClr>
            </a:outerShdw>
          </a:effectLst>
        </p:spPr>
      </p:pic>
      <p:cxnSp>
        <p:nvCxnSpPr>
          <p:cNvPr id="55" name="Straight Arrow Connector 54">
            <a:extLst>
              <a:ext uri="{FF2B5EF4-FFF2-40B4-BE49-F238E27FC236}">
                <a16:creationId xmlns="" xmlns:a16="http://schemas.microsoft.com/office/drawing/2014/main" id="{768453A9-7019-8F4E-913E-E478E8A6A5A5}"/>
              </a:ext>
            </a:extLst>
          </p:cNvPr>
          <p:cNvCxnSpPr>
            <a:cxnSpLocks/>
            <a:stCxn id="19" idx="1"/>
            <a:endCxn id="52" idx="3"/>
          </p:cNvCxnSpPr>
          <p:nvPr/>
        </p:nvCxnSpPr>
        <p:spPr>
          <a:xfrm flipH="1">
            <a:off x="9009529" y="2907493"/>
            <a:ext cx="2157557" cy="73217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 xmlns:a16="http://schemas.microsoft.com/office/drawing/2014/main" id="{138AFE86-8FBB-A649-8ACF-979A3CB513B9}"/>
              </a:ext>
            </a:extLst>
          </p:cNvPr>
          <p:cNvCxnSpPr>
            <a:cxnSpLocks/>
            <a:stCxn id="30" idx="1"/>
            <a:endCxn id="51" idx="3"/>
          </p:cNvCxnSpPr>
          <p:nvPr/>
        </p:nvCxnSpPr>
        <p:spPr>
          <a:xfrm flipH="1">
            <a:off x="7206129" y="3641290"/>
            <a:ext cx="578530" cy="581797"/>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F6078950-B7EB-7A44-BEBC-D6A714DCAA2E}"/>
              </a:ext>
            </a:extLst>
          </p:cNvPr>
          <p:cNvCxnSpPr>
            <a:cxnSpLocks/>
            <a:stCxn id="30" idx="1"/>
            <a:endCxn id="50" idx="3"/>
          </p:cNvCxnSpPr>
          <p:nvPr/>
        </p:nvCxnSpPr>
        <p:spPr>
          <a:xfrm flipH="1">
            <a:off x="7169771" y="3641290"/>
            <a:ext cx="614888" cy="5238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 xmlns:a16="http://schemas.microsoft.com/office/drawing/2014/main" id="{9D0846AC-E5D7-E341-B664-72241D0DC275}"/>
              </a:ext>
            </a:extLst>
          </p:cNvPr>
          <p:cNvCxnSpPr>
            <a:cxnSpLocks/>
            <a:stCxn id="30" idx="1"/>
            <a:endCxn id="49" idx="3"/>
          </p:cNvCxnSpPr>
          <p:nvPr/>
        </p:nvCxnSpPr>
        <p:spPr>
          <a:xfrm flipH="1" flipV="1">
            <a:off x="7178239" y="3244567"/>
            <a:ext cx="606420" cy="39672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36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10;&#10;Description automatically generated">
            <a:extLst>
              <a:ext uri="{FF2B5EF4-FFF2-40B4-BE49-F238E27FC236}">
                <a16:creationId xmlns="" xmlns:a16="http://schemas.microsoft.com/office/drawing/2014/main" id="{F7AB7D58-A448-6646-A8E8-943833428BE6}"/>
              </a:ext>
            </a:extLst>
          </p:cNvPr>
          <p:cNvPicPr/>
          <p:nvPr/>
        </p:nvPicPr>
        <p:blipFill>
          <a:blip r:embed="rId2" cstate="screen">
            <a:extLst>
              <a:ext uri="{28A0092B-C50C-407E-A947-70E740481C1C}">
                <a14:useLocalDpi xmlns:a14="http://schemas.microsoft.com/office/drawing/2010/main"/>
              </a:ext>
            </a:extLst>
          </a:blip>
          <a:stretch>
            <a:fillRect/>
          </a:stretch>
        </p:blipFill>
        <p:spPr>
          <a:xfrm>
            <a:off x="8185541" y="1685815"/>
            <a:ext cx="3606165" cy="140208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6" name="Picture 5">
            <a:extLst>
              <a:ext uri="{FF2B5EF4-FFF2-40B4-BE49-F238E27FC236}">
                <a16:creationId xmlns="" xmlns:a16="http://schemas.microsoft.com/office/drawing/2014/main" id="{5FDCA8D2-9C79-4C44-ACAB-647CBFD309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343" y="3406309"/>
            <a:ext cx="3575975" cy="279547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Reactivating and deactivating a user 1/2</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Arial" panose="020B0604020202020204" pitchFamily="34" charset="0"/>
              <a:buAutoNum type="arabicPeriod"/>
            </a:pPr>
            <a:r>
              <a:rPr lang="en-US" sz="1800" dirty="0"/>
              <a:t>Log in using your log on credentials</a:t>
            </a: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From any screen select the menu top left and select the Administration icon</a:t>
            </a:r>
            <a:endParaRPr lang="en-US" sz="1800" dirty="0">
              <a:cs typeface="Calibri"/>
            </a:endParaRP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Select users to proceed to the users' screen</a:t>
            </a:r>
          </a:p>
        </p:txBody>
      </p:sp>
      <p:pic>
        <p:nvPicPr>
          <p:cNvPr id="14" name="Picture 13" descr="Graphical user interface&#10;&#10;Description automatically generated">
            <a:extLst>
              <a:ext uri="{FF2B5EF4-FFF2-40B4-BE49-F238E27FC236}">
                <a16:creationId xmlns="" xmlns:a16="http://schemas.microsoft.com/office/drawing/2014/main" id="{E42DB19D-3A19-A242-A665-2017C11F9F55}"/>
              </a:ext>
            </a:extLst>
          </p:cNvPr>
          <p:cNvPicPr/>
          <p:nvPr/>
        </p:nvPicPr>
        <p:blipFill>
          <a:blip r:embed="rId4" cstate="screen">
            <a:extLst>
              <a:ext uri="{28A0092B-C50C-407E-A947-70E740481C1C}">
                <a14:useLocalDpi xmlns:a14="http://schemas.microsoft.com/office/drawing/2010/main"/>
              </a:ext>
            </a:extLst>
          </a:blip>
          <a:stretch>
            <a:fillRect/>
          </a:stretch>
        </p:blipFill>
        <p:spPr>
          <a:xfrm>
            <a:off x="6494257" y="295611"/>
            <a:ext cx="1144146" cy="133894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 xmlns:a16="http://schemas.microsoft.com/office/drawing/2014/main" id="{70C73BC7-3C69-C049-A86C-86A45367CB4E}"/>
              </a:ext>
            </a:extLst>
          </p:cNvPr>
          <p:cNvSpPr/>
          <p:nvPr/>
        </p:nvSpPr>
        <p:spPr>
          <a:xfrm>
            <a:off x="8165821" y="2666528"/>
            <a:ext cx="367393" cy="32467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809E712-F0EC-EC42-AC6B-7CE8FA5FE9E7}"/>
              </a:ext>
            </a:extLst>
          </p:cNvPr>
          <p:cNvSpPr/>
          <p:nvPr/>
        </p:nvSpPr>
        <p:spPr>
          <a:xfrm>
            <a:off x="6140874" y="3625782"/>
            <a:ext cx="939387" cy="2593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9" idx="3"/>
          </p:cNvCxnSpPr>
          <p:nvPr/>
        </p:nvCxnSpPr>
        <p:spPr>
          <a:xfrm flipH="1">
            <a:off x="7080261" y="2991204"/>
            <a:ext cx="1269257" cy="76425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5"/>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ction="ppaction://hlinksldjump"/>
              </a:rPr>
              <a:t>Home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7"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4" name="Picture 23" descr="Graphical user interface, text&#10;&#10;Description automatically generated">
            <a:extLst>
              <a:ext uri="{FF2B5EF4-FFF2-40B4-BE49-F238E27FC236}">
                <a16:creationId xmlns="" xmlns:a16="http://schemas.microsoft.com/office/drawing/2014/main" id="{45078157-C57A-4A4E-B764-CABE749938C1}"/>
              </a:ext>
            </a:extLst>
          </p:cNvPr>
          <p:cNvPicPr/>
          <p:nvPr/>
        </p:nvPicPr>
        <p:blipFill rotWithShape="1">
          <a:blip r:embed="rId8" cstate="screen">
            <a:extLst>
              <a:ext uri="{28A0092B-C50C-407E-A947-70E740481C1C}">
                <a14:useLocalDpi xmlns:a14="http://schemas.microsoft.com/office/drawing/2010/main"/>
              </a:ext>
            </a:extLst>
          </a:blip>
          <a:srcRect l="-5813"/>
          <a:stretch/>
        </p:blipFill>
        <p:spPr>
          <a:xfrm>
            <a:off x="4706470" y="3451411"/>
            <a:ext cx="340659" cy="30480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437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table, Excel&#10;&#10;Description automatically generated">
            <a:extLst>
              <a:ext uri="{FF2B5EF4-FFF2-40B4-BE49-F238E27FC236}">
                <a16:creationId xmlns="" xmlns:a16="http://schemas.microsoft.com/office/drawing/2014/main" id="{C0F1D5E8-7170-2A41-9633-F7B615115F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07716" y="500380"/>
            <a:ext cx="3132479" cy="178437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Reactivating and deactivating a user 2/2</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mj-lt"/>
              <a:buAutoNum type="arabicPeriod" startAt="4"/>
            </a:pPr>
            <a:r>
              <a:rPr lang="en-US" sz="1800" dirty="0"/>
              <a:t>On the User page select the user to be reactivated/deactivated.</a:t>
            </a:r>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r>
              <a:rPr lang="en-US" sz="1800" dirty="0">
                <a:cs typeface="Calibri"/>
              </a:rPr>
              <a:t>To deactivate - on the users’ information page select “Deactivate’ top right </a:t>
            </a:r>
          </a:p>
          <a:p>
            <a:pPr marL="514350" indent="-514350">
              <a:buFont typeface="Arial" panose="020B0604020202020204" pitchFamily="34" charset="0"/>
              <a:buAutoNum type="arabicPeriod" startAt="4"/>
            </a:pPr>
            <a:endParaRPr lang="en-US" sz="1800" dirty="0">
              <a:cs typeface="Calibri"/>
            </a:endParaRPr>
          </a:p>
          <a:p>
            <a:pPr marL="514350" indent="-514350">
              <a:buFont typeface="Arial" panose="020B0604020202020204" pitchFamily="34" charset="0"/>
              <a:buAutoNum type="arabicPeriod" startAt="4"/>
            </a:pPr>
            <a:endParaRPr lang="en-US" sz="1800" dirty="0">
              <a:cs typeface="Calibri"/>
            </a:endParaRPr>
          </a:p>
          <a:p>
            <a:pPr marL="514350" indent="-514350">
              <a:buFont typeface="Arial" panose="020B0604020202020204" pitchFamily="34" charset="0"/>
              <a:buAutoNum type="arabicPeriod" startAt="4"/>
            </a:pPr>
            <a:r>
              <a:rPr lang="en-US" sz="1800" dirty="0">
                <a:cs typeface="Calibri"/>
              </a:rPr>
              <a:t>To reactivate – on the users’ information page select ‘Activate’ top right</a:t>
            </a:r>
          </a:p>
        </p:txBody>
      </p:sp>
      <p:sp>
        <p:nvSpPr>
          <p:cNvPr id="17" name="Rectangle 16">
            <a:extLst>
              <a:ext uri="{FF2B5EF4-FFF2-40B4-BE49-F238E27FC236}">
                <a16:creationId xmlns="" xmlns:a16="http://schemas.microsoft.com/office/drawing/2014/main" id="{70C73BC7-3C69-C049-A86C-86A45367CB4E}"/>
              </a:ext>
            </a:extLst>
          </p:cNvPr>
          <p:cNvSpPr/>
          <p:nvPr/>
        </p:nvSpPr>
        <p:spPr>
          <a:xfrm>
            <a:off x="8720137" y="890520"/>
            <a:ext cx="1965791" cy="16731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29" idx="0"/>
          </p:cNvCxnSpPr>
          <p:nvPr/>
        </p:nvCxnSpPr>
        <p:spPr>
          <a:xfrm flipH="1">
            <a:off x="9263851" y="1057836"/>
            <a:ext cx="439182" cy="902558"/>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3"/>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ction="ppaction://hlinksldjump"/>
              </a:rPr>
              <a:t>Home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9" name="Picture 28" descr="Graphical user interface, application&#10;&#10;Description automatically generated">
            <a:extLst>
              <a:ext uri="{FF2B5EF4-FFF2-40B4-BE49-F238E27FC236}">
                <a16:creationId xmlns="" xmlns:a16="http://schemas.microsoft.com/office/drawing/2014/main" id="{DE33267F-A0FA-EE4D-952B-7EDB44F6F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46895" y="1960394"/>
            <a:ext cx="3233912" cy="1852479"/>
          </a:xfrm>
          <a:prstGeom prst="rect">
            <a:avLst/>
          </a:prstGeom>
          <a:ln>
            <a:noFill/>
          </a:ln>
          <a:effectLst>
            <a:outerShdw blurRad="292100" dist="139700" dir="2700000" algn="tl" rotWithShape="0">
              <a:srgbClr val="333333">
                <a:alpha val="65000"/>
              </a:srgbClr>
            </a:outerShdw>
          </a:effectLst>
        </p:spPr>
      </p:pic>
      <p:pic>
        <p:nvPicPr>
          <p:cNvPr id="33" name="Picture 32" descr="Graphical user interface, application&#10;&#10;Description automatically generated">
            <a:extLst>
              <a:ext uri="{FF2B5EF4-FFF2-40B4-BE49-F238E27FC236}">
                <a16:creationId xmlns="" xmlns:a16="http://schemas.microsoft.com/office/drawing/2014/main" id="{006142F2-09BF-1D49-B3D0-13045344EF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09790" y="4213411"/>
            <a:ext cx="4914452" cy="546848"/>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35" name="Rectangle 34">
            <a:extLst>
              <a:ext uri="{FF2B5EF4-FFF2-40B4-BE49-F238E27FC236}">
                <a16:creationId xmlns="" xmlns:a16="http://schemas.microsoft.com/office/drawing/2014/main" id="{5FF00953-DB8F-4547-B7F4-8DF660E6356B}"/>
              </a:ext>
            </a:extLst>
          </p:cNvPr>
          <p:cNvSpPr/>
          <p:nvPr/>
        </p:nvSpPr>
        <p:spPr>
          <a:xfrm>
            <a:off x="9231127" y="2148654"/>
            <a:ext cx="1553415" cy="14343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 xmlns:a16="http://schemas.microsoft.com/office/drawing/2014/main" id="{1351A09A-85C1-6F42-8A95-364DAA5DFCE2}"/>
              </a:ext>
            </a:extLst>
          </p:cNvPr>
          <p:cNvCxnSpPr>
            <a:cxnSpLocks/>
            <a:stCxn id="35" idx="2"/>
            <a:endCxn id="33" idx="0"/>
          </p:cNvCxnSpPr>
          <p:nvPr/>
        </p:nvCxnSpPr>
        <p:spPr>
          <a:xfrm flipH="1">
            <a:off x="8567016" y="2292090"/>
            <a:ext cx="1440819" cy="1921321"/>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EEAD90D7-E6CE-F84B-8631-89139F7B9C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1858" y="5459553"/>
            <a:ext cx="4155515" cy="65064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44" name="Straight Arrow Connector 43">
            <a:extLst>
              <a:ext uri="{FF2B5EF4-FFF2-40B4-BE49-F238E27FC236}">
                <a16:creationId xmlns="" xmlns:a16="http://schemas.microsoft.com/office/drawing/2014/main" id="{FF058640-77A1-0F48-A0EC-B05D75CDA825}"/>
              </a:ext>
            </a:extLst>
          </p:cNvPr>
          <p:cNvCxnSpPr>
            <a:cxnSpLocks/>
            <a:stCxn id="33" idx="2"/>
            <a:endCxn id="18" idx="0"/>
          </p:cNvCxnSpPr>
          <p:nvPr/>
        </p:nvCxnSpPr>
        <p:spPr>
          <a:xfrm flipH="1">
            <a:off x="8209616" y="4760259"/>
            <a:ext cx="357400" cy="699294"/>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65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10;&#10;Description automatically generated">
            <a:extLst>
              <a:ext uri="{FF2B5EF4-FFF2-40B4-BE49-F238E27FC236}">
                <a16:creationId xmlns="" xmlns:a16="http://schemas.microsoft.com/office/drawing/2014/main" id="{F7AB7D58-A448-6646-A8E8-943833428BE6}"/>
              </a:ext>
            </a:extLst>
          </p:cNvPr>
          <p:cNvPicPr/>
          <p:nvPr/>
        </p:nvPicPr>
        <p:blipFill>
          <a:blip r:embed="rId2" cstate="screen">
            <a:extLst>
              <a:ext uri="{28A0092B-C50C-407E-A947-70E740481C1C}">
                <a14:useLocalDpi xmlns:a14="http://schemas.microsoft.com/office/drawing/2010/main"/>
              </a:ext>
            </a:extLst>
          </a:blip>
          <a:stretch>
            <a:fillRect/>
          </a:stretch>
        </p:blipFill>
        <p:spPr>
          <a:xfrm>
            <a:off x="8185541" y="1685815"/>
            <a:ext cx="3606165" cy="140208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6" name="Picture 5">
            <a:extLst>
              <a:ext uri="{FF2B5EF4-FFF2-40B4-BE49-F238E27FC236}">
                <a16:creationId xmlns="" xmlns:a16="http://schemas.microsoft.com/office/drawing/2014/main" id="{5FDCA8D2-9C79-4C44-ACAB-647CBFD309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343" y="3406309"/>
            <a:ext cx="3575975" cy="279547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Resetting user password 1/2</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Log in using your log on credentials</a:t>
            </a: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From any screen select the menu top left and select the Administration icon</a:t>
            </a:r>
            <a:endParaRPr lang="en-US" sz="1800" dirty="0">
              <a:cs typeface="Calibri"/>
            </a:endParaRP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Select users to proceed to the users' screen</a:t>
            </a:r>
          </a:p>
        </p:txBody>
      </p:sp>
      <p:pic>
        <p:nvPicPr>
          <p:cNvPr id="14" name="Picture 13" descr="Graphical user interface&#10;&#10;Description automatically generated">
            <a:extLst>
              <a:ext uri="{FF2B5EF4-FFF2-40B4-BE49-F238E27FC236}">
                <a16:creationId xmlns="" xmlns:a16="http://schemas.microsoft.com/office/drawing/2014/main" id="{E42DB19D-3A19-A242-A665-2017C11F9F55}"/>
              </a:ext>
            </a:extLst>
          </p:cNvPr>
          <p:cNvPicPr/>
          <p:nvPr/>
        </p:nvPicPr>
        <p:blipFill>
          <a:blip r:embed="rId4" cstate="screen">
            <a:extLst>
              <a:ext uri="{28A0092B-C50C-407E-A947-70E740481C1C}">
                <a14:useLocalDpi xmlns:a14="http://schemas.microsoft.com/office/drawing/2010/main"/>
              </a:ext>
            </a:extLst>
          </a:blip>
          <a:stretch>
            <a:fillRect/>
          </a:stretch>
        </p:blipFill>
        <p:spPr>
          <a:xfrm>
            <a:off x="6494257" y="295611"/>
            <a:ext cx="1144146" cy="133894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 xmlns:a16="http://schemas.microsoft.com/office/drawing/2014/main" id="{70C73BC7-3C69-C049-A86C-86A45367CB4E}"/>
              </a:ext>
            </a:extLst>
          </p:cNvPr>
          <p:cNvSpPr/>
          <p:nvPr/>
        </p:nvSpPr>
        <p:spPr>
          <a:xfrm>
            <a:off x="8165821" y="2666528"/>
            <a:ext cx="367393" cy="32467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809E712-F0EC-EC42-AC6B-7CE8FA5FE9E7}"/>
              </a:ext>
            </a:extLst>
          </p:cNvPr>
          <p:cNvSpPr/>
          <p:nvPr/>
        </p:nvSpPr>
        <p:spPr>
          <a:xfrm>
            <a:off x="6140874" y="3625782"/>
            <a:ext cx="939387" cy="2593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9" idx="3"/>
          </p:cNvCxnSpPr>
          <p:nvPr/>
        </p:nvCxnSpPr>
        <p:spPr>
          <a:xfrm flipH="1">
            <a:off x="7080261" y="2991204"/>
            <a:ext cx="1269257" cy="76425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5"/>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ction="ppaction://hlinksldjump"/>
              </a:rPr>
              <a:t>Home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7"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4" name="Picture 23" descr="Graphical user interface, text&#10;&#10;Description automatically generated">
            <a:extLst>
              <a:ext uri="{FF2B5EF4-FFF2-40B4-BE49-F238E27FC236}">
                <a16:creationId xmlns="" xmlns:a16="http://schemas.microsoft.com/office/drawing/2014/main" id="{45078157-C57A-4A4E-B764-CABE749938C1}"/>
              </a:ext>
            </a:extLst>
          </p:cNvPr>
          <p:cNvPicPr/>
          <p:nvPr/>
        </p:nvPicPr>
        <p:blipFill rotWithShape="1">
          <a:blip r:embed="rId8" cstate="screen">
            <a:extLst>
              <a:ext uri="{28A0092B-C50C-407E-A947-70E740481C1C}">
                <a14:useLocalDpi xmlns:a14="http://schemas.microsoft.com/office/drawing/2010/main"/>
              </a:ext>
            </a:extLst>
          </a:blip>
          <a:srcRect l="-5813"/>
          <a:stretch/>
        </p:blipFill>
        <p:spPr>
          <a:xfrm>
            <a:off x="4697762" y="4139388"/>
            <a:ext cx="340659" cy="30480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 xmlns:a16="http://schemas.microsoft.com/office/drawing/2014/main" id="{45C31349-5B46-5D4A-BA1B-B8F8945ECD35}"/>
              </a:ext>
            </a:extLst>
          </p:cNvPr>
          <p:cNvSpPr/>
          <p:nvPr/>
        </p:nvSpPr>
        <p:spPr>
          <a:xfrm>
            <a:off x="851647" y="1464795"/>
            <a:ext cx="4676589" cy="1015663"/>
          </a:xfrm>
          <a:prstGeom prst="rect">
            <a:avLst/>
          </a:prstGeom>
          <a:solidFill>
            <a:schemeClr val="tx2">
              <a:lumMod val="20000"/>
              <a:lumOff val="80000"/>
            </a:schemeClr>
          </a:solidFill>
          <a:ln>
            <a:solidFill>
              <a:schemeClr val="tx2">
                <a:lumMod val="60000"/>
                <a:lumOff val="40000"/>
              </a:schemeClr>
            </a:solidFill>
          </a:ln>
        </p:spPr>
        <p:txBody>
          <a:bodyPr wrap="square">
            <a:spAutoFit/>
          </a:bodyPr>
          <a:lstStyle/>
          <a:p>
            <a:r>
              <a:rPr lang="en-US" sz="1200" b="1" dirty="0">
                <a:cs typeface="Calibri"/>
              </a:rPr>
              <a:t>Good to know </a:t>
            </a:r>
          </a:p>
          <a:p>
            <a:r>
              <a:rPr lang="en-US" sz="1200" dirty="0">
                <a:cs typeface="Calibri"/>
              </a:rPr>
              <a:t>Users can easily re-set their own passwords using the forgotten password option on the log in page.</a:t>
            </a:r>
          </a:p>
          <a:p>
            <a:r>
              <a:rPr lang="en-US" sz="1200" dirty="0">
                <a:cs typeface="Calibri"/>
              </a:rPr>
              <a:t>This way can be used if the user has tried to do that and need some additional help.</a:t>
            </a:r>
          </a:p>
        </p:txBody>
      </p:sp>
    </p:spTree>
    <p:extLst>
      <p:ext uri="{BB962C8B-B14F-4D97-AF65-F5344CB8AC3E}">
        <p14:creationId xmlns:p14="http://schemas.microsoft.com/office/powerpoint/2010/main" val="9315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table, Excel&#10;&#10;Description automatically generated">
            <a:extLst>
              <a:ext uri="{FF2B5EF4-FFF2-40B4-BE49-F238E27FC236}">
                <a16:creationId xmlns="" xmlns:a16="http://schemas.microsoft.com/office/drawing/2014/main" id="{C0F1D5E8-7170-2A41-9633-F7B615115F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07716" y="500380"/>
            <a:ext cx="3132479" cy="178437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Resetting user password 2/2</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mj-lt"/>
              <a:buAutoNum type="arabicPeriod" startAt="4"/>
            </a:pPr>
            <a:r>
              <a:rPr lang="en-US" sz="1800" dirty="0"/>
              <a:t>On the User page select the user to be reactivated/deactivated.</a:t>
            </a:r>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r>
              <a:rPr lang="en-US" sz="1800" dirty="0">
                <a:cs typeface="Calibri"/>
              </a:rPr>
              <a:t>To deactivate - on the users’ information page select “Deactivate’ top right </a:t>
            </a:r>
          </a:p>
          <a:p>
            <a:pPr marL="514350" indent="-514350">
              <a:buFont typeface="Arial" panose="020B0604020202020204" pitchFamily="34" charset="0"/>
              <a:buAutoNum type="arabicPeriod" startAt="4"/>
            </a:pPr>
            <a:endParaRPr lang="en-US" sz="1800" dirty="0">
              <a:cs typeface="Calibri"/>
            </a:endParaRPr>
          </a:p>
          <a:p>
            <a:pPr marL="514350" indent="-514350">
              <a:buFont typeface="Arial" panose="020B0604020202020204" pitchFamily="34" charset="0"/>
              <a:buAutoNum type="arabicPeriod" startAt="4"/>
            </a:pPr>
            <a:endParaRPr lang="en-US" sz="1800" dirty="0">
              <a:cs typeface="Calibri"/>
            </a:endParaRPr>
          </a:p>
          <a:p>
            <a:pPr marL="514350" indent="-514350">
              <a:buFont typeface="Arial" panose="020B0604020202020204" pitchFamily="34" charset="0"/>
              <a:buAutoNum type="arabicPeriod" startAt="4"/>
            </a:pPr>
            <a:r>
              <a:rPr lang="en-US" sz="1800" dirty="0">
                <a:cs typeface="Calibri"/>
              </a:rPr>
              <a:t>To reactivate – on the users’ information page select ‘Activate’ top right</a:t>
            </a:r>
          </a:p>
        </p:txBody>
      </p:sp>
      <p:sp>
        <p:nvSpPr>
          <p:cNvPr id="17" name="Rectangle 16">
            <a:extLst>
              <a:ext uri="{FF2B5EF4-FFF2-40B4-BE49-F238E27FC236}">
                <a16:creationId xmlns="" xmlns:a16="http://schemas.microsoft.com/office/drawing/2014/main" id="{70C73BC7-3C69-C049-A86C-86A45367CB4E}"/>
              </a:ext>
            </a:extLst>
          </p:cNvPr>
          <p:cNvSpPr/>
          <p:nvPr/>
        </p:nvSpPr>
        <p:spPr>
          <a:xfrm>
            <a:off x="8720137" y="890520"/>
            <a:ext cx="1965791" cy="16731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29" idx="0"/>
          </p:cNvCxnSpPr>
          <p:nvPr/>
        </p:nvCxnSpPr>
        <p:spPr>
          <a:xfrm flipH="1">
            <a:off x="9263851" y="1057836"/>
            <a:ext cx="439182" cy="902558"/>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3"/>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ction="ppaction://hlinksldjump"/>
              </a:rPr>
              <a:t>Home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9" name="Picture 28" descr="Graphical user interface, application&#10;&#10;Description automatically generated">
            <a:extLst>
              <a:ext uri="{FF2B5EF4-FFF2-40B4-BE49-F238E27FC236}">
                <a16:creationId xmlns="" xmlns:a16="http://schemas.microsoft.com/office/drawing/2014/main" id="{DE33267F-A0FA-EE4D-952B-7EDB44F6F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46895" y="1960394"/>
            <a:ext cx="3233912" cy="1852479"/>
          </a:xfrm>
          <a:prstGeom prst="rect">
            <a:avLst/>
          </a:prstGeom>
          <a:ln>
            <a:noFill/>
          </a:ln>
          <a:effectLst>
            <a:outerShdw blurRad="292100" dist="139700" dir="2700000" algn="tl" rotWithShape="0">
              <a:srgbClr val="333333">
                <a:alpha val="65000"/>
              </a:srgbClr>
            </a:outerShdw>
          </a:effectLst>
        </p:spPr>
      </p:pic>
      <p:sp>
        <p:nvSpPr>
          <p:cNvPr id="35" name="Rectangle 34">
            <a:extLst>
              <a:ext uri="{FF2B5EF4-FFF2-40B4-BE49-F238E27FC236}">
                <a16:creationId xmlns="" xmlns:a16="http://schemas.microsoft.com/office/drawing/2014/main" id="{5FF00953-DB8F-4547-B7F4-8DF660E6356B}"/>
              </a:ext>
            </a:extLst>
          </p:cNvPr>
          <p:cNvSpPr/>
          <p:nvPr/>
        </p:nvSpPr>
        <p:spPr>
          <a:xfrm>
            <a:off x="8836680" y="3119718"/>
            <a:ext cx="441792" cy="158489"/>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 xmlns:a16="http://schemas.microsoft.com/office/drawing/2014/main" id="{1351A09A-85C1-6F42-8A95-364DAA5DFCE2}"/>
              </a:ext>
            </a:extLst>
          </p:cNvPr>
          <p:cNvCxnSpPr>
            <a:cxnSpLocks/>
            <a:stCxn id="35" idx="2"/>
            <a:endCxn id="9" idx="0"/>
          </p:cNvCxnSpPr>
          <p:nvPr/>
        </p:nvCxnSpPr>
        <p:spPr>
          <a:xfrm flipH="1">
            <a:off x="8063566" y="3278207"/>
            <a:ext cx="994010" cy="91755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Graphical user interface, text, application, email&#10;&#10;Description automatically generated">
            <a:extLst>
              <a:ext uri="{FF2B5EF4-FFF2-40B4-BE49-F238E27FC236}">
                <a16:creationId xmlns="" xmlns:a16="http://schemas.microsoft.com/office/drawing/2014/main" id="{73AE3A02-00A9-EC43-96E8-8C582F0F00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0423" y="4195763"/>
            <a:ext cx="2626285" cy="1867739"/>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537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10;&#10;Description automatically generated">
            <a:extLst>
              <a:ext uri="{FF2B5EF4-FFF2-40B4-BE49-F238E27FC236}">
                <a16:creationId xmlns="" xmlns:a16="http://schemas.microsoft.com/office/drawing/2014/main" id="{F7AB7D58-A448-6646-A8E8-943833428BE6}"/>
              </a:ext>
            </a:extLst>
          </p:cNvPr>
          <p:cNvPicPr/>
          <p:nvPr/>
        </p:nvPicPr>
        <p:blipFill>
          <a:blip r:embed="rId2" cstate="screen">
            <a:extLst>
              <a:ext uri="{28A0092B-C50C-407E-A947-70E740481C1C}">
                <a14:useLocalDpi xmlns:a14="http://schemas.microsoft.com/office/drawing/2010/main"/>
              </a:ext>
            </a:extLst>
          </a:blip>
          <a:stretch>
            <a:fillRect/>
          </a:stretch>
        </p:blipFill>
        <p:spPr>
          <a:xfrm>
            <a:off x="8185541" y="1685815"/>
            <a:ext cx="3606165" cy="140208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6" name="Picture 5">
            <a:extLst>
              <a:ext uri="{FF2B5EF4-FFF2-40B4-BE49-F238E27FC236}">
                <a16:creationId xmlns="" xmlns:a16="http://schemas.microsoft.com/office/drawing/2014/main" id="{5FDCA8D2-9C79-4C44-ACAB-647CBFD309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343" y="3406309"/>
            <a:ext cx="3575975" cy="279547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Amending user profile 1/4</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fontScale="92500" lnSpcReduction="10000"/>
          </a:bodyPr>
          <a:lstStyle/>
          <a:p>
            <a:pPr marL="0" indent="0">
              <a:buNone/>
            </a:pPr>
            <a:r>
              <a:rPr lang="en-US" sz="1800" dirty="0"/>
              <a:t>This section covers</a:t>
            </a:r>
          </a:p>
          <a:p>
            <a:pPr lvl="1"/>
            <a:r>
              <a:rPr lang="en-US" sz="1400" dirty="0"/>
              <a:t>Amending user information</a:t>
            </a:r>
          </a:p>
          <a:p>
            <a:pPr lvl="1"/>
            <a:r>
              <a:rPr lang="en-US" sz="1400" dirty="0"/>
              <a:t>Changing type of user profile</a:t>
            </a:r>
          </a:p>
          <a:p>
            <a:pPr lvl="1"/>
            <a:r>
              <a:rPr lang="en-US" sz="1400" dirty="0"/>
              <a:t>Restricting the number of clinics shown to user</a:t>
            </a:r>
          </a:p>
          <a:p>
            <a:pPr marL="0" indent="0">
              <a:buNone/>
            </a:pPr>
            <a:endParaRPr lang="en-US" sz="1800" dirty="0"/>
          </a:p>
          <a:p>
            <a:pPr marL="514350" indent="-514350">
              <a:buFont typeface="Arial" panose="020B0604020202020204" pitchFamily="34" charset="0"/>
              <a:buAutoNum type="arabicPeriod"/>
            </a:pPr>
            <a:r>
              <a:rPr lang="en-US" sz="1800" dirty="0"/>
              <a:t>Log in using your log on credentials</a:t>
            </a: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From any screen select the menu top left and select the Administration icon</a:t>
            </a:r>
            <a:endParaRPr lang="en-US" sz="1800" dirty="0">
              <a:cs typeface="Calibri"/>
            </a:endParaRPr>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endParaRPr lang="en-US" sz="1800" dirty="0"/>
          </a:p>
          <a:p>
            <a:pPr marL="514350" indent="-514350">
              <a:buFont typeface="Arial" panose="020B0604020202020204" pitchFamily="34" charset="0"/>
              <a:buAutoNum type="arabicPeriod"/>
            </a:pPr>
            <a:r>
              <a:rPr lang="en-US" sz="1800" dirty="0"/>
              <a:t>Select users to proceed to the users' screen</a:t>
            </a:r>
          </a:p>
        </p:txBody>
      </p:sp>
      <p:pic>
        <p:nvPicPr>
          <p:cNvPr id="14" name="Picture 13" descr="Graphical user interface&#10;&#10;Description automatically generated">
            <a:extLst>
              <a:ext uri="{FF2B5EF4-FFF2-40B4-BE49-F238E27FC236}">
                <a16:creationId xmlns="" xmlns:a16="http://schemas.microsoft.com/office/drawing/2014/main" id="{E42DB19D-3A19-A242-A665-2017C11F9F55}"/>
              </a:ext>
            </a:extLst>
          </p:cNvPr>
          <p:cNvPicPr/>
          <p:nvPr/>
        </p:nvPicPr>
        <p:blipFill>
          <a:blip r:embed="rId4" cstate="screen">
            <a:extLst>
              <a:ext uri="{28A0092B-C50C-407E-A947-70E740481C1C}">
                <a14:useLocalDpi xmlns:a14="http://schemas.microsoft.com/office/drawing/2010/main"/>
              </a:ext>
            </a:extLst>
          </a:blip>
          <a:stretch>
            <a:fillRect/>
          </a:stretch>
        </p:blipFill>
        <p:spPr>
          <a:xfrm>
            <a:off x="6494257" y="295611"/>
            <a:ext cx="1144146" cy="133894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 xmlns:a16="http://schemas.microsoft.com/office/drawing/2014/main" id="{70C73BC7-3C69-C049-A86C-86A45367CB4E}"/>
              </a:ext>
            </a:extLst>
          </p:cNvPr>
          <p:cNvSpPr/>
          <p:nvPr/>
        </p:nvSpPr>
        <p:spPr>
          <a:xfrm>
            <a:off x="8165821" y="2666528"/>
            <a:ext cx="367393" cy="32467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C809E712-F0EC-EC42-AC6B-7CE8FA5FE9E7}"/>
              </a:ext>
            </a:extLst>
          </p:cNvPr>
          <p:cNvSpPr/>
          <p:nvPr/>
        </p:nvSpPr>
        <p:spPr>
          <a:xfrm>
            <a:off x="6140874" y="3625782"/>
            <a:ext cx="939387" cy="259361"/>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19" idx="3"/>
          </p:cNvCxnSpPr>
          <p:nvPr/>
        </p:nvCxnSpPr>
        <p:spPr>
          <a:xfrm flipH="1">
            <a:off x="7080261" y="2991204"/>
            <a:ext cx="1269257" cy="76425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5"/>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6" action="ppaction://hlinksldjump"/>
              </a:rPr>
              <a:t>Home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7"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pic>
        <p:nvPicPr>
          <p:cNvPr id="24" name="Picture 23" descr="Graphical user interface, text&#10;&#10;Description automatically generated">
            <a:extLst>
              <a:ext uri="{FF2B5EF4-FFF2-40B4-BE49-F238E27FC236}">
                <a16:creationId xmlns="" xmlns:a16="http://schemas.microsoft.com/office/drawing/2014/main" id="{45078157-C57A-4A4E-B764-CABE749938C1}"/>
              </a:ext>
            </a:extLst>
          </p:cNvPr>
          <p:cNvPicPr/>
          <p:nvPr/>
        </p:nvPicPr>
        <p:blipFill rotWithShape="1">
          <a:blip r:embed="rId8" cstate="screen">
            <a:extLst>
              <a:ext uri="{28A0092B-C50C-407E-A947-70E740481C1C}">
                <a14:useLocalDpi xmlns:a14="http://schemas.microsoft.com/office/drawing/2010/main"/>
              </a:ext>
            </a:extLst>
          </a:blip>
          <a:srcRect l="-5813"/>
          <a:stretch/>
        </p:blipFill>
        <p:spPr>
          <a:xfrm>
            <a:off x="4532299" y="4566108"/>
            <a:ext cx="340659" cy="304801"/>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959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table, Excel&#10;&#10;Description automatically generated">
            <a:extLst>
              <a:ext uri="{FF2B5EF4-FFF2-40B4-BE49-F238E27FC236}">
                <a16:creationId xmlns="" xmlns:a16="http://schemas.microsoft.com/office/drawing/2014/main" id="{C0F1D5E8-7170-2A41-9633-F7B615115F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1879" y="831049"/>
            <a:ext cx="3132479" cy="178437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 xmlns:a16="http://schemas.microsoft.com/office/drawing/2014/main" id="{1AAD909F-53BD-2741-9CFC-0D86F9CD5226}"/>
              </a:ext>
            </a:extLst>
          </p:cNvPr>
          <p:cNvSpPr>
            <a:spLocks noGrp="1"/>
          </p:cNvSpPr>
          <p:nvPr>
            <p:ph type="title"/>
          </p:nvPr>
        </p:nvSpPr>
        <p:spPr>
          <a:xfrm>
            <a:off x="838200" y="738291"/>
            <a:ext cx="10515600" cy="823070"/>
          </a:xfrm>
        </p:spPr>
        <p:txBody>
          <a:bodyPr>
            <a:normAutofit/>
          </a:bodyPr>
          <a:lstStyle/>
          <a:p>
            <a:r>
              <a:rPr lang="en-US" sz="2400" b="1" dirty="0">
                <a:latin typeface="Calibri"/>
                <a:cs typeface="Calibri"/>
              </a:rPr>
              <a:t>Amending user profile – Amending user information 2/4</a:t>
            </a:r>
          </a:p>
        </p:txBody>
      </p:sp>
      <p:sp>
        <p:nvSpPr>
          <p:cNvPr id="3" name="Content Placeholder 2">
            <a:extLst>
              <a:ext uri="{FF2B5EF4-FFF2-40B4-BE49-F238E27FC236}">
                <a16:creationId xmlns="" xmlns:a16="http://schemas.microsoft.com/office/drawing/2014/main" id="{C7C078C2-D791-E04C-BB35-E0BB3801CC52}"/>
              </a:ext>
            </a:extLst>
          </p:cNvPr>
          <p:cNvSpPr>
            <a:spLocks noGrp="1"/>
          </p:cNvSpPr>
          <p:nvPr>
            <p:ph idx="1"/>
          </p:nvPr>
        </p:nvSpPr>
        <p:spPr>
          <a:xfrm>
            <a:off x="838200" y="1630553"/>
            <a:ext cx="4583545" cy="4351338"/>
          </a:xfrm>
        </p:spPr>
        <p:txBody>
          <a:bodyPr vert="horz" lIns="91440" tIns="45720" rIns="91440" bIns="45720" rtlCol="0" anchor="t">
            <a:normAutofit/>
          </a:bodyPr>
          <a:lstStyle/>
          <a:p>
            <a:pPr marL="514350" indent="-514350">
              <a:buFont typeface="+mj-lt"/>
              <a:buAutoNum type="arabicPeriod" startAt="4"/>
            </a:pPr>
            <a:r>
              <a:rPr lang="en-US" sz="1800" dirty="0"/>
              <a:t>On the user profile there are two sections: </a:t>
            </a:r>
          </a:p>
          <a:p>
            <a:pPr lvl="1"/>
            <a:r>
              <a:rPr lang="en-US" sz="1400" dirty="0"/>
              <a:t>User information</a:t>
            </a:r>
          </a:p>
          <a:p>
            <a:pPr lvl="1"/>
            <a:r>
              <a:rPr lang="en-US" sz="1400" dirty="0"/>
              <a:t>User access</a:t>
            </a:r>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r>
              <a:rPr lang="en-US" sz="1800" dirty="0"/>
              <a:t>There is the ability to amend any of the personal user information </a:t>
            </a:r>
            <a:r>
              <a:rPr lang="en-US" sz="1800" b="1" dirty="0"/>
              <a:t>except</a:t>
            </a:r>
            <a:r>
              <a:rPr lang="en-US" sz="1800" dirty="0"/>
              <a:t> for the Username.</a:t>
            </a:r>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endParaRPr lang="en-US" sz="1800" dirty="0"/>
          </a:p>
          <a:p>
            <a:pPr marL="514350" indent="-514350">
              <a:buFont typeface="Arial" panose="020B0604020202020204" pitchFamily="34" charset="0"/>
              <a:buAutoNum type="arabicPeriod" startAt="4"/>
            </a:pPr>
            <a:r>
              <a:rPr lang="en-US" sz="1800" dirty="0">
                <a:cs typeface="Calibri"/>
              </a:rPr>
              <a:t>Amend the profile and it is auto updated with the changes.</a:t>
            </a:r>
            <a:endParaRPr lang="en-US" sz="1400" dirty="0">
              <a:cs typeface="Calibri"/>
            </a:endParaRPr>
          </a:p>
          <a:p>
            <a:pPr marL="457200" lvl="1" indent="0">
              <a:buNone/>
            </a:pPr>
            <a:endParaRPr lang="en-US" sz="1400" dirty="0">
              <a:cs typeface="Calibri"/>
            </a:endParaRPr>
          </a:p>
        </p:txBody>
      </p:sp>
      <p:sp>
        <p:nvSpPr>
          <p:cNvPr id="17" name="Rectangle 16">
            <a:extLst>
              <a:ext uri="{FF2B5EF4-FFF2-40B4-BE49-F238E27FC236}">
                <a16:creationId xmlns="" xmlns:a16="http://schemas.microsoft.com/office/drawing/2014/main" id="{70C73BC7-3C69-C049-A86C-86A45367CB4E}"/>
              </a:ext>
            </a:extLst>
          </p:cNvPr>
          <p:cNvSpPr/>
          <p:nvPr/>
        </p:nvSpPr>
        <p:spPr>
          <a:xfrm>
            <a:off x="8913008" y="1229898"/>
            <a:ext cx="1965791" cy="16731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 xmlns:a16="http://schemas.microsoft.com/office/drawing/2014/main" id="{707DA911-CFF9-F241-AAED-7B27124EDDCA}"/>
              </a:ext>
            </a:extLst>
          </p:cNvPr>
          <p:cNvCxnSpPr>
            <a:cxnSpLocks/>
            <a:stCxn id="17" idx="2"/>
            <a:endCxn id="29" idx="3"/>
          </p:cNvCxnSpPr>
          <p:nvPr/>
        </p:nvCxnSpPr>
        <p:spPr>
          <a:xfrm flipH="1">
            <a:off x="8717279" y="1397214"/>
            <a:ext cx="1178625" cy="111671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 action="ppaction://hlinkshowjump?jump=firstslide"/>
            <a:extLst>
              <a:ext uri="{FF2B5EF4-FFF2-40B4-BE49-F238E27FC236}">
                <a16:creationId xmlns="" xmlns:a16="http://schemas.microsoft.com/office/drawing/2014/main" id="{B3470DBB-A5C3-FB40-B160-6B506333FB0D}"/>
              </a:ext>
            </a:extLst>
          </p:cNvPr>
          <p:cNvPicPr>
            <a:picLocks noChangeAspect="1"/>
          </p:cNvPicPr>
          <p:nvPr/>
        </p:nvPicPr>
        <p:blipFill>
          <a:blip r:embed="rId3"/>
          <a:stretch>
            <a:fillRect/>
          </a:stretch>
        </p:blipFill>
        <p:spPr>
          <a:xfrm>
            <a:off x="150586" y="107043"/>
            <a:ext cx="2514600" cy="635000"/>
          </a:xfrm>
          <a:prstGeom prst="rect">
            <a:avLst/>
          </a:prstGeom>
        </p:spPr>
      </p:pic>
      <p:sp>
        <p:nvSpPr>
          <p:cNvPr id="20" name="Content Placeholder 2">
            <a:extLst>
              <a:ext uri="{FF2B5EF4-FFF2-40B4-BE49-F238E27FC236}">
                <a16:creationId xmlns="" xmlns:a16="http://schemas.microsoft.com/office/drawing/2014/main" id="{C23C2FE1-6952-864C-80CB-C064BE6CD65B}"/>
              </a:ext>
            </a:extLst>
          </p:cNvPr>
          <p:cNvSpPr txBox="1">
            <a:spLocks/>
          </p:cNvSpPr>
          <p:nvPr/>
        </p:nvSpPr>
        <p:spPr>
          <a:xfrm>
            <a:off x="303944" y="6020656"/>
            <a:ext cx="1422113" cy="328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ction="ppaction://hlinksldjump"/>
              </a:rPr>
              <a:t>Previous page</a:t>
            </a:r>
            <a:endParaRPr lang="en-US" sz="1600" dirty="0"/>
          </a:p>
        </p:txBody>
      </p:sp>
      <p:sp>
        <p:nvSpPr>
          <p:cNvPr id="22" name="Content Placeholder 2">
            <a:extLst>
              <a:ext uri="{FF2B5EF4-FFF2-40B4-BE49-F238E27FC236}">
                <a16:creationId xmlns="" xmlns:a16="http://schemas.microsoft.com/office/drawing/2014/main" id="{349731B9-0855-1C42-9D38-B476609B5690}"/>
              </a:ext>
            </a:extLst>
          </p:cNvPr>
          <p:cNvSpPr txBox="1">
            <a:spLocks/>
          </p:cNvSpPr>
          <p:nvPr/>
        </p:nvSpPr>
        <p:spPr>
          <a:xfrm>
            <a:off x="10685124" y="6008670"/>
            <a:ext cx="1087348" cy="340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dirty="0">
                <a:hlinkClick r:id="rId5" action="ppaction://hlinksldjump"/>
              </a:rPr>
              <a:t>Next page</a:t>
            </a:r>
            <a:endParaRPr lang="en-US" sz="1600" dirty="0"/>
          </a:p>
        </p:txBody>
      </p:sp>
      <p:sp>
        <p:nvSpPr>
          <p:cNvPr id="5" name="Down Arrow 4">
            <a:extLst>
              <a:ext uri="{FF2B5EF4-FFF2-40B4-BE49-F238E27FC236}">
                <a16:creationId xmlns="" xmlns:a16="http://schemas.microsoft.com/office/drawing/2014/main" id="{AF793E6A-5E60-164F-BD89-A74375A301B3}"/>
              </a:ext>
            </a:extLst>
          </p:cNvPr>
          <p:cNvSpPr/>
          <p:nvPr/>
        </p:nvSpPr>
        <p:spPr>
          <a:xfrm rot="5400000">
            <a:off x="77055" y="6056615"/>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sp>
        <p:nvSpPr>
          <p:cNvPr id="23" name="Down Arrow 22">
            <a:extLst>
              <a:ext uri="{FF2B5EF4-FFF2-40B4-BE49-F238E27FC236}">
                <a16:creationId xmlns="" xmlns:a16="http://schemas.microsoft.com/office/drawing/2014/main" id="{1016F923-29C2-8043-8603-A1B8E14D177F}"/>
              </a:ext>
            </a:extLst>
          </p:cNvPr>
          <p:cNvSpPr/>
          <p:nvPr/>
        </p:nvSpPr>
        <p:spPr>
          <a:xfrm rot="16200000">
            <a:off x="11674867" y="6044628"/>
            <a:ext cx="328773" cy="256855"/>
          </a:xfrm>
          <a:prstGeom prst="downArrow">
            <a:avLst>
              <a:gd name="adj1" fmla="val 50000"/>
              <a:gd name="adj2" fmla="val 7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solidFill>
                <a:schemeClr val="accent1">
                  <a:lumMod val="20000"/>
                  <a:lumOff val="80000"/>
                </a:schemeClr>
              </a:solidFill>
            </a:endParaRPr>
          </a:p>
        </p:txBody>
      </p:sp>
      <p:grpSp>
        <p:nvGrpSpPr>
          <p:cNvPr id="7" name="Group 6">
            <a:extLst>
              <a:ext uri="{FF2B5EF4-FFF2-40B4-BE49-F238E27FC236}">
                <a16:creationId xmlns="" xmlns:a16="http://schemas.microsoft.com/office/drawing/2014/main" id="{FD38B2E0-B600-EF45-A9DE-E27AD7642C17}"/>
              </a:ext>
            </a:extLst>
          </p:cNvPr>
          <p:cNvGrpSpPr/>
          <p:nvPr/>
        </p:nvGrpSpPr>
        <p:grpSpPr>
          <a:xfrm>
            <a:off x="5786738" y="1645919"/>
            <a:ext cx="2930541" cy="2864589"/>
            <a:chOff x="6539260" y="1837763"/>
            <a:chExt cx="3635682" cy="3436539"/>
          </a:xfrm>
        </p:grpSpPr>
        <p:pic>
          <p:nvPicPr>
            <p:cNvPr id="29" name="Picture 28" descr="Graphical user interface, application&#10;&#10;Description automatically generated">
              <a:extLst>
                <a:ext uri="{FF2B5EF4-FFF2-40B4-BE49-F238E27FC236}">
                  <a16:creationId xmlns="" xmlns:a16="http://schemas.microsoft.com/office/drawing/2014/main" id="{DE33267F-A0FA-EE4D-952B-7EDB44F6F8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9260" y="1837763"/>
              <a:ext cx="3635682" cy="2082625"/>
            </a:xfrm>
            <a:prstGeom prst="rect">
              <a:avLst/>
            </a:prstGeom>
            <a:ln>
              <a:noFill/>
            </a:ln>
            <a:effectLst>
              <a:outerShdw blurRad="292100" dist="139700" dir="2700000" algn="tl" rotWithShape="0">
                <a:srgbClr val="333333">
                  <a:alpha val="65000"/>
                </a:srgbClr>
              </a:outerShdw>
            </a:effectLst>
          </p:spPr>
        </p:pic>
        <p:pic>
          <p:nvPicPr>
            <p:cNvPr id="10" name="Picture 9" descr="Graphical user interface, table&#10;&#10;Description automatically generated">
              <a:extLst>
                <a:ext uri="{FF2B5EF4-FFF2-40B4-BE49-F238E27FC236}">
                  <a16:creationId xmlns="" xmlns:a16="http://schemas.microsoft.com/office/drawing/2014/main" id="{CAC0FA96-6900-0842-9660-A0515F0667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4235" y="3301339"/>
              <a:ext cx="3621742" cy="1972963"/>
            </a:xfrm>
            <a:prstGeom prst="rect">
              <a:avLst/>
            </a:prstGeom>
            <a:ln>
              <a:noFill/>
            </a:ln>
            <a:effectLst>
              <a:outerShdw blurRad="292100" dist="139700" dir="2700000" algn="tl" rotWithShape="0">
                <a:srgbClr val="333333">
                  <a:alpha val="65000"/>
                </a:srgbClr>
              </a:outerShdw>
            </a:effectLst>
          </p:spPr>
        </p:pic>
      </p:grpSp>
      <p:pic>
        <p:nvPicPr>
          <p:cNvPr id="34" name="Picture 33">
            <a:extLst>
              <a:ext uri="{FF2B5EF4-FFF2-40B4-BE49-F238E27FC236}">
                <a16:creationId xmlns="" xmlns:a16="http://schemas.microsoft.com/office/drawing/2014/main" id="{47351818-8B1C-A649-AFB9-AB3023ED05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38948" y="5002487"/>
            <a:ext cx="3875315" cy="40821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cxnSp>
        <p:nvCxnSpPr>
          <p:cNvPr id="35" name="Straight Arrow Connector 34">
            <a:extLst>
              <a:ext uri="{FF2B5EF4-FFF2-40B4-BE49-F238E27FC236}">
                <a16:creationId xmlns="" xmlns:a16="http://schemas.microsoft.com/office/drawing/2014/main" id="{F757A136-8558-7945-AE5B-E43205C1CB23}"/>
              </a:ext>
            </a:extLst>
          </p:cNvPr>
          <p:cNvCxnSpPr>
            <a:cxnSpLocks/>
          </p:cNvCxnSpPr>
          <p:nvPr/>
        </p:nvCxnSpPr>
        <p:spPr>
          <a:xfrm flipV="1">
            <a:off x="2978331" y="1828800"/>
            <a:ext cx="2847703" cy="48768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6AA7F860-7F8E-1642-9549-0C7A77B12F6C}"/>
              </a:ext>
            </a:extLst>
          </p:cNvPr>
          <p:cNvCxnSpPr>
            <a:cxnSpLocks/>
          </p:cNvCxnSpPr>
          <p:nvPr/>
        </p:nvCxnSpPr>
        <p:spPr>
          <a:xfrm>
            <a:off x="2534194" y="2603863"/>
            <a:ext cx="3283132" cy="478971"/>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345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AA7368FA6A0A4785B2510352D7993D" ma:contentTypeVersion="11" ma:contentTypeDescription="Create a new document." ma:contentTypeScope="" ma:versionID="d281c38d8352d213a57fb832cfcc4dac">
  <xsd:schema xmlns:xsd="http://www.w3.org/2001/XMLSchema" xmlns:xs="http://www.w3.org/2001/XMLSchema" xmlns:p="http://schemas.microsoft.com/office/2006/metadata/properties" xmlns:ns2="4dea4aed-bac3-456a-9fcc-eb0072a5f4a4" xmlns:ns3="70a0c9d5-4a99-4891-aa7a-61f4bef7ae64" targetNamespace="http://schemas.microsoft.com/office/2006/metadata/properties" ma:root="true" ma:fieldsID="aafe66908491a456f8a66f664ccba0bb" ns2:_="" ns3:_="">
    <xsd:import namespace="4dea4aed-bac3-456a-9fcc-eb0072a5f4a4"/>
    <xsd:import namespace="70a0c9d5-4a99-4891-aa7a-61f4bef7ae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a4aed-bac3-456a-9fcc-eb0072a5f4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a0c9d5-4a99-4891-aa7a-61f4bef7ae6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F1D6C1-C37D-489D-954F-1B810075E506}">
  <ds:schemaRefs>
    <ds:schemaRef ds:uri="4dea4aed-bac3-456a-9fcc-eb0072a5f4a4"/>
    <ds:schemaRef ds:uri="70a0c9d5-4a99-4891-aa7a-61f4bef7ae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63FEB3-3DDD-4163-9B7D-B2093AD160C7}">
  <ds:schemaRefs>
    <ds:schemaRef ds:uri="http://schemas.openxmlformats.org/package/2006/metadata/core-properties"/>
    <ds:schemaRef ds:uri="http://purl.org/dc/elements/1.1/"/>
    <ds:schemaRef ds:uri="4dea4aed-bac3-456a-9fcc-eb0072a5f4a4"/>
    <ds:schemaRef ds:uri="http://schemas.microsoft.com/office/infopath/2007/PartnerControls"/>
    <ds:schemaRef ds:uri="70a0c9d5-4a99-4891-aa7a-61f4bef7ae64"/>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19BC204-6510-4125-9B63-C97BD72F5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1343</TotalTime>
  <Words>1420</Words>
  <Application>Microsoft Office PowerPoint</Application>
  <PresentationFormat>Custom</PresentationFormat>
  <Paragraphs>271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Admin guide - using the  vaccination administration system</vt:lpstr>
      <vt:lpstr>Creating new user 1/2</vt:lpstr>
      <vt:lpstr>Creating new user 2/2</vt:lpstr>
      <vt:lpstr>Reactivating and deactivating a user 1/2</vt:lpstr>
      <vt:lpstr>Reactivating and deactivating a user 2/2</vt:lpstr>
      <vt:lpstr>Resetting user password 1/2</vt:lpstr>
      <vt:lpstr>Resetting user password 2/2</vt:lpstr>
      <vt:lpstr>Amending user profile 1/4</vt:lpstr>
      <vt:lpstr>Amending user profile – Amending user information 2/4</vt:lpstr>
      <vt:lpstr>Amending user profile – Changing type of profile 3/4</vt:lpstr>
      <vt:lpstr>Amending user profile - Restricting view 4/4</vt:lpstr>
      <vt:lpstr>Adding or amending a Safety question 1/3</vt:lpstr>
      <vt:lpstr>Adding or amending a Safety question 2/3</vt:lpstr>
      <vt:lpstr>Adding or amending a Safety question 3/3</vt:lpstr>
      <vt:lpstr>Changing an appointment via Scheduler 1/3</vt:lpstr>
      <vt:lpstr>Changing an appointment via Scheduler 2/3</vt:lpstr>
      <vt:lpstr>Changing an appointment via Scheduler 3/3</vt:lpstr>
      <vt:lpstr>Changing an appointment via patient details 1/3</vt:lpstr>
      <vt:lpstr>Changing an appointment via patient details 2/3</vt:lpstr>
      <vt:lpstr>Changing an appointment via patient details 3/3</vt:lpstr>
      <vt:lpstr>Creating/amending dates for testing by clinic 1/2</vt:lpstr>
      <vt:lpstr>Creating/amending dates for testing by clinic 2/2</vt:lpstr>
      <vt:lpstr>Creating/amending dates for testing by modeller 1/3</vt:lpstr>
      <vt:lpstr>Creating/amending dates for testing by modeller 2/3</vt:lpstr>
      <vt:lpstr>Creating/amending dates for testing by modeller 3/3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booking a COVID-19 vaccination</dc:title>
  <dc:creator>Melony Lawrance</dc:creator>
  <cp:lastModifiedBy>Deirdre Webb</cp:lastModifiedBy>
  <cp:revision>61</cp:revision>
  <dcterms:created xsi:type="dcterms:W3CDTF">2020-12-08T12:45:27Z</dcterms:created>
  <dcterms:modified xsi:type="dcterms:W3CDTF">2020-12-11T21:40:38Z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0x01010025AA7368FA6A0A4785B2510352D7993D</vt:lpwstr>
  </property>
</Properties>
</file>