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6"/>
  </p:notesMasterIdLst>
  <p:sldIdLst>
    <p:sldId id="272" r:id="rId2"/>
    <p:sldId id="273" r:id="rId3"/>
    <p:sldId id="274" r:id="rId4"/>
    <p:sldId id="275" r:id="rId5"/>
    <p:sldId id="276" r:id="rId6"/>
    <p:sldId id="277" r:id="rId7"/>
    <p:sldId id="278" r:id="rId8"/>
    <p:sldId id="279" r:id="rId9"/>
    <p:sldId id="280" r:id="rId10"/>
    <p:sldId id="281" r:id="rId11"/>
    <p:sldId id="282" r:id="rId12"/>
    <p:sldId id="283" r:id="rId13"/>
    <p:sldId id="284" r:id="rId14"/>
    <p:sldId id="285" r:id="rId15"/>
    <p:sldId id="286" r:id="rId16"/>
    <p:sldId id="287" r:id="rId17"/>
    <p:sldId id="288" r:id="rId18"/>
    <p:sldId id="289" r:id="rId19"/>
    <p:sldId id="290" r:id="rId20"/>
    <p:sldId id="291" r:id="rId21"/>
    <p:sldId id="292" r:id="rId22"/>
    <p:sldId id="293" r:id="rId23"/>
    <p:sldId id="294" r:id="rId24"/>
    <p:sldId id="295" r:id="rId25"/>
    <p:sldId id="296" r:id="rId26"/>
    <p:sldId id="297" r:id="rId27"/>
    <p:sldId id="298" r:id="rId28"/>
    <p:sldId id="299" r:id="rId29"/>
    <p:sldId id="300" r:id="rId30"/>
    <p:sldId id="301" r:id="rId31"/>
    <p:sldId id="302" r:id="rId32"/>
    <p:sldId id="303" r:id="rId33"/>
    <p:sldId id="304" r:id="rId34"/>
    <p:sldId id="305" r:id="rId35"/>
    <p:sldId id="306" r:id="rId36"/>
    <p:sldId id="307" r:id="rId37"/>
    <p:sldId id="308" r:id="rId38"/>
    <p:sldId id="309" r:id="rId39"/>
    <p:sldId id="310" r:id="rId40"/>
    <p:sldId id="311" r:id="rId41"/>
    <p:sldId id="312" r:id="rId42"/>
    <p:sldId id="313" r:id="rId43"/>
    <p:sldId id="314" r:id="rId44"/>
    <p:sldId id="315" r:id="rId45"/>
    <p:sldId id="316" r:id="rId46"/>
    <p:sldId id="317" r:id="rId47"/>
    <p:sldId id="318" r:id="rId48"/>
    <p:sldId id="319" r:id="rId49"/>
    <p:sldId id="344" r:id="rId50"/>
    <p:sldId id="320" r:id="rId51"/>
    <p:sldId id="322" r:id="rId52"/>
    <p:sldId id="257" r:id="rId53"/>
    <p:sldId id="331" r:id="rId54"/>
    <p:sldId id="332" r:id="rId55"/>
    <p:sldId id="328" r:id="rId56"/>
    <p:sldId id="258" r:id="rId57"/>
    <p:sldId id="260" r:id="rId58"/>
    <p:sldId id="263" r:id="rId59"/>
    <p:sldId id="264" r:id="rId60"/>
    <p:sldId id="265" r:id="rId61"/>
    <p:sldId id="266" r:id="rId62"/>
    <p:sldId id="333" r:id="rId63"/>
    <p:sldId id="267" r:id="rId64"/>
    <p:sldId id="334" r:id="rId65"/>
    <p:sldId id="335" r:id="rId66"/>
    <p:sldId id="336" r:id="rId67"/>
    <p:sldId id="337" r:id="rId68"/>
    <p:sldId id="339" r:id="rId69"/>
    <p:sldId id="338" r:id="rId70"/>
    <p:sldId id="340" r:id="rId71"/>
    <p:sldId id="341" r:id="rId72"/>
    <p:sldId id="342" r:id="rId73"/>
    <p:sldId id="343" r:id="rId74"/>
    <p:sldId id="271" r:id="rId7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rainne McKeown" initials="GM" lastIdx="9" clrIdx="0"/>
  <p:cmAuthor id="1" name="Jillian Johnston" initials="JJ" lastIdx="6"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039" autoAdjust="0"/>
    <p:restoredTop sz="83718" autoAdjust="0"/>
  </p:normalViewPr>
  <p:slideViewPr>
    <p:cSldViewPr>
      <p:cViewPr>
        <p:scale>
          <a:sx n="90" d="100"/>
          <a:sy n="90" d="100"/>
        </p:scale>
        <p:origin x="-324" y="-12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344259-92A0-4A40-8846-580BA1BDC160}" type="datetimeFigureOut">
              <a:rPr lang="en-GB" smtClean="0"/>
              <a:t>08/01/2021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5E6CED-5492-4614-9686-C1FE80B7C7AF}" type="slidenum">
              <a:rPr lang="en-GB" smtClean="0"/>
              <a:t>‹#›</a:t>
            </a:fld>
            <a:endParaRPr lang="en-GB"/>
          </a:p>
        </p:txBody>
      </p:sp>
    </p:spTree>
    <p:extLst>
      <p:ext uri="{BB962C8B-B14F-4D97-AF65-F5344CB8AC3E}">
        <p14:creationId xmlns:p14="http://schemas.microsoft.com/office/powerpoint/2010/main" val="2662590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coronavirus.data.gov.uk/"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www.gov.uk/government/publications/priority-groups-for-coronavirus-covid-19-vaccination-advice-from-the-jcvi-25-september-2020/jcvi-updated-interim-advice-on-priority-groups-for-covid-19-vaccination#fn:1"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coronavirus.jhu.edu/map.html"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highlight>
                  <a:srgbClr val="FFFF00"/>
                </a:highlight>
              </a:rPr>
              <a:t>Further information on the SARS-Cov-2 virus and COVID-19 disease, epidemiology and the currently </a:t>
            </a:r>
            <a:r>
              <a:rPr lang="en-GB" dirty="0" smtClean="0"/>
              <a:t>authorised vaccines in the COVID-19 chapter of the Green Book.</a:t>
            </a:r>
          </a:p>
          <a:p>
            <a:endParaRPr lang="en-GB" dirty="0"/>
          </a:p>
        </p:txBody>
      </p:sp>
      <p:sp>
        <p:nvSpPr>
          <p:cNvPr id="4" name="Slide Number Placeholder 3"/>
          <p:cNvSpPr>
            <a:spLocks noGrp="1"/>
          </p:cNvSpPr>
          <p:nvPr>
            <p:ph type="sldNum" sz="quarter" idx="10"/>
          </p:nvPr>
        </p:nvSpPr>
        <p:spPr/>
        <p:txBody>
          <a:bodyPr/>
          <a:lstStyle/>
          <a:p>
            <a:fld id="{B94CF728-A76D-4DC2-9F70-D0183FBF9D4E}"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40008110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smtClean="0"/>
              <a:t>https://bestpractice.bmj.com/topics/en-us/3000168/complications</a:t>
            </a:r>
          </a:p>
          <a:p>
            <a:r>
              <a:rPr lang="en-GB" dirty="0" smtClean="0"/>
              <a:t>https://www.bmj.com/content/370/bmj.m3320</a:t>
            </a:r>
          </a:p>
          <a:p>
            <a:endParaRPr lang="en-GB" dirty="0"/>
          </a:p>
        </p:txBody>
      </p:sp>
      <p:sp>
        <p:nvSpPr>
          <p:cNvPr id="4" name="Slide Number Placeholder 3"/>
          <p:cNvSpPr>
            <a:spLocks noGrp="1"/>
          </p:cNvSpPr>
          <p:nvPr>
            <p:ph type="sldNum" sz="quarter" idx="10"/>
          </p:nvPr>
        </p:nvSpPr>
        <p:spPr/>
        <p:txBody>
          <a:bodyPr/>
          <a:lstStyle/>
          <a:p>
            <a:fld id="{B94CF728-A76D-4DC2-9F70-D0183FBF9D4E}" type="slidenum">
              <a:rPr lang="en-GB" smtClean="0">
                <a:solidFill>
                  <a:prstClr val="black"/>
                </a:solidFill>
              </a:rPr>
              <a:pPr/>
              <a:t>17</a:t>
            </a:fld>
            <a:endParaRPr lang="en-GB">
              <a:solidFill>
                <a:prstClr val="black"/>
              </a:solidFill>
            </a:endParaRPr>
          </a:p>
        </p:txBody>
      </p:sp>
    </p:spTree>
    <p:extLst>
      <p:ext uri="{BB962C8B-B14F-4D97-AF65-F5344CB8AC3E}">
        <p14:creationId xmlns:p14="http://schemas.microsoft.com/office/powerpoint/2010/main" val="22304558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In one study, 11% of children and adolescents presented with fatigue, headache, myalgia, sore throat, lymphadenopathy and a low platelet count.</a:t>
            </a:r>
          </a:p>
          <a:p>
            <a:endParaRPr lang="en-GB" sz="1200" b="0" i="0" u="none" strike="noStrike" kern="1200" baseline="0" dirty="0" smtClean="0">
              <a:solidFill>
                <a:schemeClr val="tx1"/>
              </a:solidFill>
              <a:latin typeface="+mn-lt"/>
              <a:ea typeface="ヒラギノ角ゴ Pro W3" pitchFamily="84" charset="-128"/>
              <a:cs typeface="ヒラギノ角ゴ Pro W3" pitchFamily="84" charset="-128"/>
            </a:endParaRPr>
          </a:p>
          <a:p>
            <a:r>
              <a:rPr lang="en-GB" sz="1200" b="0" i="0" u="none" strike="noStrike" kern="1200" baseline="0" dirty="0" smtClean="0">
                <a:solidFill>
                  <a:schemeClr val="tx1"/>
                </a:solidFill>
                <a:latin typeface="+mn-lt"/>
                <a:ea typeface="ヒラギノ角ゴ Pro W3" pitchFamily="84" charset="-128"/>
                <a:cs typeface="ヒラギノ角ゴ Pro W3" pitchFamily="84" charset="-128"/>
              </a:rPr>
              <a:t>Clinical characteristics of children and young people admitted to hospital with covid-19 in United Kingdom: prospective multicentre observational cohort study</a:t>
            </a:r>
          </a:p>
          <a:p>
            <a:r>
              <a:rPr lang="en-GB" sz="1200" b="0" i="0" u="none" strike="noStrike" kern="1200" baseline="0" dirty="0" smtClean="0">
                <a:solidFill>
                  <a:schemeClr val="tx1"/>
                </a:solidFill>
                <a:latin typeface="+mn-lt"/>
                <a:ea typeface="ヒラギノ角ゴ Pro W3" pitchFamily="84" charset="-128"/>
                <a:cs typeface="ヒラギノ角ゴ Pro W3" pitchFamily="84" charset="-128"/>
              </a:rPr>
              <a:t>Olivia V Swann,1,2 Karl A Holden,3,4 Lance Turtle,5,6 Louisa Pollock,7 Cameron J Fairfield,8 Thomas M Drake,8 </a:t>
            </a:r>
            <a:r>
              <a:rPr lang="en-GB" sz="1200" b="0" i="0" u="none" strike="noStrike" kern="1200" baseline="0" dirty="0" err="1" smtClean="0">
                <a:solidFill>
                  <a:schemeClr val="tx1"/>
                </a:solidFill>
                <a:latin typeface="+mn-lt"/>
                <a:ea typeface="ヒラギノ角ゴ Pro W3" pitchFamily="84" charset="-128"/>
                <a:cs typeface="ヒラギノ角ゴ Pro W3" pitchFamily="84" charset="-128"/>
              </a:rPr>
              <a:t>Sohan</a:t>
            </a:r>
            <a:r>
              <a:rPr lang="en-GB" sz="1200" b="0" i="0" u="none" strike="noStrike" kern="1200" baseline="0" dirty="0" smtClean="0">
                <a:solidFill>
                  <a:schemeClr val="tx1"/>
                </a:solidFill>
                <a:latin typeface="+mn-lt"/>
                <a:ea typeface="ヒラギノ角ゴ Pro W3" pitchFamily="84" charset="-128"/>
                <a:cs typeface="ヒラギノ角ゴ Pro W3" pitchFamily="84" charset="-128"/>
              </a:rPr>
              <a:t> Seth,9 Conor Egan,9 Hayley E Hardwick,5 Sophie Halpin,10 Michelle Girvan,10 Chloe Donohue,10 Mark Pritchard,11 </a:t>
            </a:r>
            <a:r>
              <a:rPr lang="en-GB" sz="1200" b="0" i="0" u="none" strike="noStrike" kern="1200" baseline="0" dirty="0" err="1" smtClean="0">
                <a:solidFill>
                  <a:schemeClr val="tx1"/>
                </a:solidFill>
                <a:latin typeface="+mn-lt"/>
                <a:ea typeface="ヒラギノ角ゴ Pro W3" pitchFamily="84" charset="-128"/>
                <a:cs typeface="ヒラギノ角ゴ Pro W3" pitchFamily="84" charset="-128"/>
              </a:rPr>
              <a:t>Latifa</a:t>
            </a:r>
            <a:r>
              <a:rPr lang="en-GB" sz="1200" b="0" i="0" u="none" strike="noStrike" kern="1200" baseline="0" dirty="0" smtClean="0">
                <a:solidFill>
                  <a:schemeClr val="tx1"/>
                </a:solidFill>
                <a:latin typeface="+mn-lt"/>
                <a:ea typeface="ヒラギノ角ゴ Pro W3" pitchFamily="84" charset="-128"/>
                <a:cs typeface="ヒラギノ角ゴ Pro W3" pitchFamily="84" charset="-128"/>
              </a:rPr>
              <a:t> B Patel,12 </a:t>
            </a:r>
            <a:r>
              <a:rPr lang="en-GB" sz="1200" b="0" i="0" u="none" strike="noStrike" kern="1200" baseline="0" dirty="0" err="1" smtClean="0">
                <a:solidFill>
                  <a:schemeClr val="tx1"/>
                </a:solidFill>
                <a:latin typeface="+mn-lt"/>
                <a:ea typeface="ヒラギノ角ゴ Pro W3" pitchFamily="84" charset="-128"/>
                <a:cs typeface="ヒラギノ角ゴ Pro W3" pitchFamily="84" charset="-128"/>
              </a:rPr>
              <a:t>Shamez</a:t>
            </a:r>
            <a:r>
              <a:rPr lang="en-GB" sz="1200" b="0" i="0" u="none" strike="noStrike" kern="1200" baseline="0" dirty="0" smtClean="0">
                <a:solidFill>
                  <a:schemeClr val="tx1"/>
                </a:solidFill>
                <a:latin typeface="+mn-lt"/>
                <a:ea typeface="ヒラギノ角ゴ Pro W3" pitchFamily="84" charset="-128"/>
                <a:cs typeface="ヒラギノ角ゴ Pro W3" pitchFamily="84" charset="-128"/>
              </a:rPr>
              <a:t> Ladhani,13,14 Louise Sigfrid,15 Ian P Sinha,3,12 </a:t>
            </a:r>
            <a:r>
              <a:rPr lang="en-GB" sz="1200" b="0" i="0" u="none" strike="noStrike" kern="1200" baseline="0" dirty="0" err="1" smtClean="0">
                <a:solidFill>
                  <a:schemeClr val="tx1"/>
                </a:solidFill>
                <a:latin typeface="+mn-lt"/>
                <a:ea typeface="ヒラギノ角ゴ Pro W3" pitchFamily="84" charset="-128"/>
                <a:cs typeface="ヒラギノ角ゴ Pro W3" pitchFamily="84" charset="-128"/>
              </a:rPr>
              <a:t>Piero</a:t>
            </a:r>
            <a:r>
              <a:rPr lang="en-GB" sz="1200" b="0" i="0" u="none" strike="noStrike" kern="1200" baseline="0" dirty="0" smtClean="0">
                <a:solidFill>
                  <a:schemeClr val="tx1"/>
                </a:solidFill>
                <a:latin typeface="+mn-lt"/>
                <a:ea typeface="ヒラギノ角ゴ Pro W3" pitchFamily="84" charset="-128"/>
                <a:cs typeface="ヒラギノ角ゴ Pro W3" pitchFamily="84" charset="-128"/>
              </a:rPr>
              <a:t> L  lliaro,15 Jonathan S Nguyen-Van-Tam,16,17 Peter W Horby,15 Laura Merson,15 Gail Carson,15 Jake Dunning,18,19 Peter J M Openshaw,19 J Kenneth Baillie,20,21 </a:t>
            </a:r>
            <a:r>
              <a:rPr lang="en-GB" sz="1200" b="0" i="0" u="none" strike="noStrike" kern="1200" baseline="0" dirty="0" err="1" smtClean="0">
                <a:solidFill>
                  <a:schemeClr val="tx1"/>
                </a:solidFill>
                <a:latin typeface="+mn-lt"/>
                <a:ea typeface="ヒラギノ角ゴ Pro W3" pitchFamily="84" charset="-128"/>
                <a:cs typeface="ヒラギノ角ゴ Pro W3" pitchFamily="84" charset="-128"/>
              </a:rPr>
              <a:t>Ewen</a:t>
            </a:r>
            <a:r>
              <a:rPr lang="en-GB" sz="1200" b="0" i="0" u="none" strike="noStrike" kern="1200" baseline="0" dirty="0" smtClean="0">
                <a:solidFill>
                  <a:schemeClr val="tx1"/>
                </a:solidFill>
                <a:latin typeface="+mn-lt"/>
                <a:ea typeface="ヒラギノ角ゴ Pro W3" pitchFamily="84" charset="-128"/>
                <a:cs typeface="ヒラギノ角ゴ Pro W3" pitchFamily="84" charset="-128"/>
              </a:rPr>
              <a:t> M Harrison,8 Annemarie B Docherty,8,21 Malcolm G Semple,4,5</a:t>
            </a:r>
            <a:endParaRPr lang="en-GB" dirty="0"/>
          </a:p>
        </p:txBody>
      </p:sp>
      <p:sp>
        <p:nvSpPr>
          <p:cNvPr id="4" name="Slide Number Placeholder 3"/>
          <p:cNvSpPr>
            <a:spLocks noGrp="1"/>
          </p:cNvSpPr>
          <p:nvPr>
            <p:ph type="sldNum" sz="quarter" idx="10"/>
          </p:nvPr>
        </p:nvSpPr>
        <p:spPr/>
        <p:txBody>
          <a:bodyPr/>
          <a:lstStyle/>
          <a:p>
            <a:fld id="{B94CF728-A76D-4DC2-9F70-D0183FBF9D4E}" type="slidenum">
              <a:rPr lang="en-GB" smtClean="0">
                <a:solidFill>
                  <a:prstClr val="black"/>
                </a:solidFill>
              </a:rPr>
              <a:pPr/>
              <a:t>18</a:t>
            </a:fld>
            <a:endParaRPr lang="en-GB">
              <a:solidFill>
                <a:prstClr val="black"/>
              </a:solidFill>
            </a:endParaRPr>
          </a:p>
        </p:txBody>
      </p:sp>
    </p:spTree>
    <p:extLst>
      <p:ext uri="{BB962C8B-B14F-4D97-AF65-F5344CB8AC3E}">
        <p14:creationId xmlns:p14="http://schemas.microsoft.com/office/powerpoint/2010/main" val="1958428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smtClean="0"/>
              <a:t>MIS-C shares features with Kawasaki disease and toxic shock syndrome and can present in both the acute and convalescent phases of COVID-19 infection. </a:t>
            </a:r>
            <a:endParaRPr lang="en-GB" dirty="0" smtClean="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smtClean="0"/>
              <a:t>https://bestpractice.bmj.com/topics/en-us/3000168/complications</a:t>
            </a:r>
          </a:p>
          <a:p>
            <a:endParaRPr lang="en-GB" dirty="0"/>
          </a:p>
        </p:txBody>
      </p:sp>
      <p:sp>
        <p:nvSpPr>
          <p:cNvPr id="4" name="Slide Number Placeholder 3"/>
          <p:cNvSpPr>
            <a:spLocks noGrp="1"/>
          </p:cNvSpPr>
          <p:nvPr>
            <p:ph type="sldNum" sz="quarter" idx="10"/>
          </p:nvPr>
        </p:nvSpPr>
        <p:spPr/>
        <p:txBody>
          <a:bodyPr/>
          <a:lstStyle/>
          <a:p>
            <a:fld id="{B94CF728-A76D-4DC2-9F70-D0183FBF9D4E}" type="slidenum">
              <a:rPr lang="en-GB" smtClean="0">
                <a:solidFill>
                  <a:prstClr val="black"/>
                </a:solidFill>
              </a:rPr>
              <a:pPr/>
              <a:t>19</a:t>
            </a:fld>
            <a:endParaRPr lang="en-GB">
              <a:solidFill>
                <a:prstClr val="black"/>
              </a:solidFill>
            </a:endParaRPr>
          </a:p>
        </p:txBody>
      </p:sp>
    </p:spTree>
    <p:extLst>
      <p:ext uri="{BB962C8B-B14F-4D97-AF65-F5344CB8AC3E}">
        <p14:creationId xmlns:p14="http://schemas.microsoft.com/office/powerpoint/2010/main" val="42242209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 current UK epidemiology can be seen on the GOV.UK website at: </a:t>
            </a:r>
            <a:r>
              <a:rPr lang="en-GB" dirty="0" smtClean="0">
                <a:hlinkClick r:id="rId3"/>
              </a:rPr>
              <a:t>https://coronavirus.data.gov.uk/</a:t>
            </a:r>
            <a:r>
              <a:rPr lang="en-GB" dirty="0" smtClean="0"/>
              <a:t> </a:t>
            </a:r>
          </a:p>
          <a:p>
            <a:endParaRPr lang="en-GB" dirty="0"/>
          </a:p>
        </p:txBody>
      </p:sp>
      <p:sp>
        <p:nvSpPr>
          <p:cNvPr id="4" name="Slide Number Placeholder 3"/>
          <p:cNvSpPr>
            <a:spLocks noGrp="1"/>
          </p:cNvSpPr>
          <p:nvPr>
            <p:ph type="sldNum" sz="quarter" idx="10"/>
          </p:nvPr>
        </p:nvSpPr>
        <p:spPr/>
        <p:txBody>
          <a:bodyPr/>
          <a:lstStyle/>
          <a:p>
            <a:fld id="{B94CF728-A76D-4DC2-9F70-D0183FBF9D4E}" type="slidenum">
              <a:rPr lang="en-GB" smtClean="0">
                <a:solidFill>
                  <a:prstClr val="black"/>
                </a:solidFill>
              </a:rPr>
              <a:pPr/>
              <a:t>20</a:t>
            </a:fld>
            <a:endParaRPr lang="en-GB">
              <a:solidFill>
                <a:prstClr val="black"/>
              </a:solidFill>
            </a:endParaRPr>
          </a:p>
        </p:txBody>
      </p:sp>
    </p:spTree>
    <p:extLst>
      <p:ext uri="{BB962C8B-B14F-4D97-AF65-F5344CB8AC3E}">
        <p14:creationId xmlns:p14="http://schemas.microsoft.com/office/powerpoint/2010/main" val="34858682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ヒラギノ角ゴ Pro W3" pitchFamily="84" charset="-128"/>
                <a:cs typeface="ヒラギノ角ゴ Pro W3" pitchFamily="84" charset="-128"/>
              </a:rPr>
              <a:t>Early cases were first seen at the end of January and over February, the majority of which were imported. Numbers were low until the end of February with most associated with travel from Europe. From early March case numbers had started to increase exponentially, and social distancing measures had been introduced. Advice from 12 March (week 11) introduced measures such as self-isolation of those with symptoms and cancelling school trips. Enforceable social distancing measures were introduced from 23 March (week 13) and included school closures and remaining indoors.</a:t>
            </a:r>
          </a:p>
          <a:p>
            <a:r>
              <a:rPr lang="en-GB" sz="1200" kern="1200" dirty="0" smtClean="0">
                <a:solidFill>
                  <a:schemeClr val="tx1"/>
                </a:solidFill>
                <a:effectLst/>
                <a:latin typeface="+mn-lt"/>
                <a:ea typeface="ヒラギノ角ゴ Pro W3" pitchFamily="84" charset="-128"/>
                <a:cs typeface="ヒラギノ角ゴ Pro W3" pitchFamily="84" charset="-128"/>
              </a:rPr>
              <a:t>https://coronavirus.data.gov.uk/details/cases</a:t>
            </a:r>
          </a:p>
          <a:p>
            <a:endParaRPr lang="en-GB" sz="1200" kern="1200" dirty="0" smtClean="0">
              <a:solidFill>
                <a:schemeClr val="tx1"/>
              </a:solidFill>
              <a:effectLst/>
              <a:latin typeface="+mn-lt"/>
              <a:ea typeface="ヒラギノ角ゴ Pro W3" pitchFamily="84" charset="-128"/>
              <a:cs typeface="ヒラギノ角ゴ Pro W3" pitchFamily="84" charset="-128"/>
            </a:endParaRPr>
          </a:p>
          <a:p>
            <a:r>
              <a:rPr lang="en-GB" sz="1200" b="1" kern="1200" dirty="0" smtClean="0">
                <a:solidFill>
                  <a:schemeClr val="tx1"/>
                </a:solidFill>
                <a:effectLst/>
                <a:latin typeface="+mn-lt"/>
                <a:ea typeface="+mn-ea"/>
                <a:cs typeface="+mn-cs"/>
              </a:rPr>
              <a:t>Number of COVID</a:t>
            </a:r>
            <a:r>
              <a:rPr lang="en-GB" sz="1200" b="1" kern="1200" baseline="0" dirty="0" smtClean="0">
                <a:solidFill>
                  <a:schemeClr val="tx1"/>
                </a:solidFill>
                <a:effectLst/>
                <a:latin typeface="+mn-lt"/>
                <a:ea typeface="+mn-ea"/>
                <a:cs typeface="+mn-cs"/>
              </a:rPr>
              <a:t> </a:t>
            </a:r>
            <a:r>
              <a:rPr lang="en-GB" sz="1200" b="1" kern="1200" dirty="0" smtClean="0">
                <a:solidFill>
                  <a:schemeClr val="tx1"/>
                </a:solidFill>
                <a:effectLst/>
                <a:latin typeface="+mn-lt"/>
                <a:ea typeface="+mn-ea"/>
                <a:cs typeface="+mn-cs"/>
              </a:rPr>
              <a:t>Tests</a:t>
            </a:r>
            <a:r>
              <a:rPr lang="en-GB" sz="1200" kern="1200" dirty="0" smtClean="0">
                <a:solidFill>
                  <a:schemeClr val="tx1"/>
                </a:solidFill>
                <a:effectLst/>
                <a:latin typeface="+mn-lt"/>
                <a:ea typeface="+mn-ea"/>
                <a:cs typeface="+mn-cs"/>
              </a:rPr>
              <a:t> in</a:t>
            </a:r>
            <a:r>
              <a:rPr lang="en-GB" sz="1200" kern="1200" baseline="0" dirty="0" smtClean="0">
                <a:solidFill>
                  <a:schemeClr val="tx1"/>
                </a:solidFill>
                <a:effectLst/>
                <a:latin typeface="+mn-lt"/>
                <a:ea typeface="+mn-ea"/>
                <a:cs typeface="+mn-cs"/>
              </a:rPr>
              <a:t> NI between </a:t>
            </a:r>
            <a:r>
              <a:rPr lang="en-GB" sz="1200" kern="1200" dirty="0" smtClean="0">
                <a:solidFill>
                  <a:schemeClr val="tx1"/>
                </a:solidFill>
                <a:effectLst/>
                <a:latin typeface="+mn-lt"/>
                <a:ea typeface="+mn-ea"/>
                <a:cs typeface="+mn-cs"/>
              </a:rPr>
              <a:t>14/01/2020 – 10/12/2020 (by date of specimen)</a:t>
            </a:r>
            <a:r>
              <a:rPr lang="en-GB" sz="1200" kern="1200" baseline="0" dirty="0" smtClean="0">
                <a:solidFill>
                  <a:schemeClr val="tx1"/>
                </a:solidFill>
                <a:effectLst/>
                <a:latin typeface="+mn-lt"/>
                <a:ea typeface="+mn-ea"/>
                <a:cs typeface="+mn-cs"/>
              </a:rPr>
              <a:t> = </a:t>
            </a:r>
            <a:r>
              <a:rPr lang="en-GB" sz="1200" b="1" u="sng" kern="1200" dirty="0" smtClean="0">
                <a:solidFill>
                  <a:schemeClr val="tx1"/>
                </a:solidFill>
                <a:effectLst/>
                <a:latin typeface="+mn-lt"/>
                <a:ea typeface="+mn-ea"/>
                <a:cs typeface="+mn-cs"/>
              </a:rPr>
              <a:t>732518</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Number of positive COVID</a:t>
            </a:r>
            <a:r>
              <a:rPr lang="en-GB" sz="1200" b="1" kern="1200" baseline="0" dirty="0" smtClean="0">
                <a:solidFill>
                  <a:schemeClr val="tx1"/>
                </a:solidFill>
                <a:effectLst/>
                <a:latin typeface="+mn-lt"/>
                <a:ea typeface="+mn-ea"/>
                <a:cs typeface="+mn-cs"/>
              </a:rPr>
              <a:t> </a:t>
            </a:r>
            <a:r>
              <a:rPr lang="en-GB" sz="1200" b="1" kern="1200" dirty="0" smtClean="0">
                <a:solidFill>
                  <a:schemeClr val="tx1"/>
                </a:solidFill>
                <a:effectLst/>
                <a:latin typeface="+mn-lt"/>
                <a:ea typeface="+mn-ea"/>
                <a:cs typeface="+mn-cs"/>
              </a:rPr>
              <a:t>Tests</a:t>
            </a:r>
            <a:r>
              <a:rPr lang="en-GB" sz="1200" kern="1200" dirty="0" smtClean="0">
                <a:solidFill>
                  <a:schemeClr val="tx1"/>
                </a:solidFill>
                <a:effectLst/>
                <a:latin typeface="+mn-lt"/>
                <a:ea typeface="+mn-ea"/>
                <a:cs typeface="+mn-cs"/>
              </a:rPr>
              <a:t> in</a:t>
            </a:r>
            <a:r>
              <a:rPr lang="en-GB" sz="1200" kern="1200" baseline="0" dirty="0" smtClean="0">
                <a:solidFill>
                  <a:schemeClr val="tx1"/>
                </a:solidFill>
                <a:effectLst/>
                <a:latin typeface="+mn-lt"/>
                <a:ea typeface="+mn-ea"/>
                <a:cs typeface="+mn-cs"/>
              </a:rPr>
              <a:t> NI between </a:t>
            </a:r>
            <a:r>
              <a:rPr lang="en-GB" sz="1200" kern="1200" dirty="0" smtClean="0">
                <a:solidFill>
                  <a:schemeClr val="tx1"/>
                </a:solidFill>
                <a:effectLst/>
                <a:latin typeface="+mn-lt"/>
                <a:ea typeface="+mn-ea"/>
                <a:cs typeface="+mn-cs"/>
              </a:rPr>
              <a:t>14/01/2020 – 10/12/2020 (by date of specimen)</a:t>
            </a:r>
            <a:r>
              <a:rPr lang="en-GB" sz="1200" kern="1200" baseline="0" dirty="0" smtClean="0">
                <a:solidFill>
                  <a:schemeClr val="tx1"/>
                </a:solidFill>
                <a:effectLst/>
                <a:latin typeface="+mn-lt"/>
                <a:ea typeface="+mn-ea"/>
                <a:cs typeface="+mn-cs"/>
              </a:rPr>
              <a:t> = </a:t>
            </a:r>
            <a:r>
              <a:rPr lang="en-GB" sz="1200" b="1" u="sng" kern="1200" baseline="0" dirty="0" smtClean="0">
                <a:solidFill>
                  <a:schemeClr val="tx1"/>
                </a:solidFill>
                <a:effectLst/>
                <a:latin typeface="+mn-lt"/>
                <a:ea typeface="+mn-ea"/>
                <a:cs typeface="+mn-cs"/>
              </a:rPr>
              <a:t>57198</a:t>
            </a:r>
            <a:endParaRPr lang="en-GB" sz="1200" b="1" u="sng" kern="1200" dirty="0" smtClean="0">
              <a:solidFill>
                <a:schemeClr val="tx1"/>
              </a:solidFill>
              <a:effectLst/>
              <a:latin typeface="+mn-lt"/>
              <a:ea typeface="+mn-ea"/>
              <a:cs typeface="+mn-cs"/>
            </a:endParaRPr>
          </a:p>
          <a:p>
            <a:endParaRPr lang="en-GB" sz="1200" b="1" u="sng"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u="sng" kern="1200" dirty="0" smtClean="0">
                <a:solidFill>
                  <a:schemeClr val="tx1"/>
                </a:solidFill>
                <a:effectLst/>
                <a:latin typeface="+mn-lt"/>
                <a:ea typeface="+mn-ea"/>
                <a:cs typeface="+mn-cs"/>
              </a:rPr>
              <a:t>*</a:t>
            </a:r>
            <a:r>
              <a:rPr lang="en-GB" sz="1200" i="1" kern="1200" dirty="0" smtClean="0">
                <a:solidFill>
                  <a:schemeClr val="tx1"/>
                </a:solidFill>
                <a:effectLst/>
                <a:latin typeface="+mn-lt"/>
                <a:ea typeface="+mn-ea"/>
                <a:cs typeface="+mn-cs"/>
              </a:rPr>
              <a:t>only includes positive, negative and indeterminate results. Deduplication period = 42 days. </a:t>
            </a: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endParaRPr lang="en-GB" sz="1200" kern="1200" dirty="0" smtClean="0">
              <a:solidFill>
                <a:schemeClr val="tx1"/>
              </a:solidFill>
              <a:effectLst/>
              <a:latin typeface="+mn-lt"/>
              <a:ea typeface="ヒラギノ角ゴ Pro W3" pitchFamily="84" charset="-128"/>
              <a:cs typeface="ヒラギノ角ゴ Pro W3" pitchFamily="84" charset="-128"/>
            </a:endParaRPr>
          </a:p>
          <a:p>
            <a:endParaRPr lang="en-GB" dirty="0"/>
          </a:p>
        </p:txBody>
      </p:sp>
      <p:sp>
        <p:nvSpPr>
          <p:cNvPr id="4" name="Slide Number Placeholder 3"/>
          <p:cNvSpPr>
            <a:spLocks noGrp="1"/>
          </p:cNvSpPr>
          <p:nvPr>
            <p:ph type="sldNum" sz="quarter" idx="10"/>
          </p:nvPr>
        </p:nvSpPr>
        <p:spPr/>
        <p:txBody>
          <a:bodyPr/>
          <a:lstStyle/>
          <a:p>
            <a:fld id="{B94CF728-A76D-4DC2-9F70-D0183FBF9D4E}" type="slidenum">
              <a:rPr lang="en-GB" smtClean="0">
                <a:solidFill>
                  <a:prstClr val="black"/>
                </a:solidFill>
              </a:rPr>
              <a:pPr/>
              <a:t>21</a:t>
            </a:fld>
            <a:endParaRPr lang="en-GB">
              <a:solidFill>
                <a:prstClr val="black"/>
              </a:solidFill>
            </a:endParaRPr>
          </a:p>
        </p:txBody>
      </p:sp>
    </p:spTree>
    <p:extLst>
      <p:ext uri="{BB962C8B-B14F-4D97-AF65-F5344CB8AC3E}">
        <p14:creationId xmlns:p14="http://schemas.microsoft.com/office/powerpoint/2010/main" val="25453738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https://coronavirus.data.gov.uk/details/deaths</a:t>
            </a:r>
          </a:p>
          <a:p>
            <a:r>
              <a:rPr lang="en-GB" dirty="0" smtClean="0"/>
              <a:t> </a:t>
            </a:r>
          </a:p>
          <a:p>
            <a:r>
              <a:rPr lang="en-GB" sz="1200" b="1" kern="1200" dirty="0" smtClean="0">
                <a:solidFill>
                  <a:schemeClr val="tx1"/>
                </a:solidFill>
                <a:effectLst/>
                <a:latin typeface="+mn-lt"/>
                <a:ea typeface="+mn-ea"/>
                <a:cs typeface="+mn-cs"/>
              </a:rPr>
              <a:t>Number of COVID-19 deaths</a:t>
            </a:r>
            <a:r>
              <a:rPr lang="en-GB" sz="1200" kern="1200" dirty="0" smtClean="0">
                <a:solidFill>
                  <a:schemeClr val="tx1"/>
                </a:solidFill>
                <a:effectLst/>
                <a:latin typeface="+mn-lt"/>
                <a:ea typeface="+mn-ea"/>
                <a:cs typeface="+mn-cs"/>
              </a:rPr>
              <a:t>  in NI</a:t>
            </a:r>
            <a:r>
              <a:rPr lang="en-GB" sz="1200" kern="1200" baseline="0" dirty="0" smtClean="0">
                <a:solidFill>
                  <a:schemeClr val="tx1"/>
                </a:solidFill>
                <a:effectLst/>
                <a:latin typeface="+mn-lt"/>
                <a:ea typeface="+mn-ea"/>
                <a:cs typeface="+mn-cs"/>
              </a:rPr>
              <a:t> between </a:t>
            </a:r>
            <a:r>
              <a:rPr lang="en-GB" sz="1200" kern="1200" dirty="0" smtClean="0">
                <a:solidFill>
                  <a:schemeClr val="tx1"/>
                </a:solidFill>
                <a:effectLst/>
                <a:latin typeface="+mn-lt"/>
                <a:ea typeface="+mn-ea"/>
                <a:cs typeface="+mn-cs"/>
              </a:rPr>
              <a:t>05/03/2020 – 10/12/2020 (by date of death)</a:t>
            </a:r>
            <a:r>
              <a:rPr lang="en-GB" sz="1200" kern="1200" baseline="0" dirty="0" smtClean="0">
                <a:solidFill>
                  <a:schemeClr val="tx1"/>
                </a:solidFill>
                <a:effectLst/>
                <a:latin typeface="+mn-lt"/>
                <a:ea typeface="+mn-ea"/>
                <a:cs typeface="+mn-cs"/>
              </a:rPr>
              <a:t> =</a:t>
            </a:r>
            <a:r>
              <a:rPr lang="en-GB" sz="1200" b="1" u="sng" kern="1200" dirty="0" smtClean="0">
                <a:solidFill>
                  <a:schemeClr val="tx1"/>
                </a:solidFill>
                <a:effectLst/>
                <a:latin typeface="+mn-lt"/>
                <a:ea typeface="+mn-ea"/>
                <a:cs typeface="+mn-cs"/>
              </a:rPr>
              <a:t>1111</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i="1" kern="1200" dirty="0" smtClean="0">
                <a:solidFill>
                  <a:schemeClr val="tx1"/>
                </a:solidFill>
                <a:effectLst/>
                <a:latin typeface="+mn-lt"/>
                <a:ea typeface="+mn-ea"/>
                <a:cs typeface="+mn-cs"/>
              </a:rPr>
              <a:t>tested positive for SARS-CoV-2 within 28 days of date of death</a:t>
            </a:r>
            <a:endParaRPr lang="en-GB" sz="1200" kern="1200" dirty="0" smtClean="0">
              <a:solidFill>
                <a:schemeClr val="tx1"/>
              </a:solidFill>
              <a:effectLst/>
              <a:latin typeface="+mn-lt"/>
              <a:ea typeface="+mn-ea"/>
              <a:cs typeface="+mn-cs"/>
            </a:endParaRPr>
          </a:p>
          <a:p>
            <a:endParaRPr lang="en-GB" sz="1200" b="1" u="sng"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endParaRPr lang="en-GB" dirty="0"/>
          </a:p>
        </p:txBody>
      </p:sp>
      <p:sp>
        <p:nvSpPr>
          <p:cNvPr id="4" name="Slide Number Placeholder 3"/>
          <p:cNvSpPr>
            <a:spLocks noGrp="1"/>
          </p:cNvSpPr>
          <p:nvPr>
            <p:ph type="sldNum" sz="quarter" idx="10"/>
          </p:nvPr>
        </p:nvSpPr>
        <p:spPr/>
        <p:txBody>
          <a:bodyPr/>
          <a:lstStyle/>
          <a:p>
            <a:fld id="{B94CF728-A76D-4DC2-9F70-D0183FBF9D4E}" type="slidenum">
              <a:rPr lang="en-GB" smtClean="0">
                <a:solidFill>
                  <a:prstClr val="black"/>
                </a:solidFill>
              </a:rPr>
              <a:pPr/>
              <a:t>22</a:t>
            </a:fld>
            <a:endParaRPr lang="en-GB">
              <a:solidFill>
                <a:prstClr val="black"/>
              </a:solidFill>
            </a:endParaRPr>
          </a:p>
        </p:txBody>
      </p:sp>
    </p:spTree>
    <p:extLst>
      <p:ext uri="{BB962C8B-B14F-4D97-AF65-F5344CB8AC3E}">
        <p14:creationId xmlns:p14="http://schemas.microsoft.com/office/powerpoint/2010/main" val="2483793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For more information about COVID vaccines in development, see the LSHTM COVID-19 vaccine tracker https://vac-lshtm.shinyapps.io/ncov_vaccine_landscape/ </a:t>
            </a:r>
          </a:p>
          <a:p>
            <a:endParaRPr lang="en-GB" dirty="0"/>
          </a:p>
        </p:txBody>
      </p:sp>
      <p:sp>
        <p:nvSpPr>
          <p:cNvPr id="4" name="Slide Number Placeholder 3"/>
          <p:cNvSpPr>
            <a:spLocks noGrp="1"/>
          </p:cNvSpPr>
          <p:nvPr>
            <p:ph type="sldNum" sz="quarter" idx="10"/>
          </p:nvPr>
        </p:nvSpPr>
        <p:spPr/>
        <p:txBody>
          <a:bodyPr/>
          <a:lstStyle/>
          <a:p>
            <a:fld id="{B94CF728-A76D-4DC2-9F70-D0183FBF9D4E}" type="slidenum">
              <a:rPr lang="en-GB" smtClean="0">
                <a:solidFill>
                  <a:prstClr val="black"/>
                </a:solidFill>
              </a:rPr>
              <a:pPr/>
              <a:t>24</a:t>
            </a:fld>
            <a:endParaRPr lang="en-GB">
              <a:solidFill>
                <a:prstClr val="black"/>
              </a:solidFill>
            </a:endParaRPr>
          </a:p>
        </p:txBody>
      </p:sp>
    </p:spTree>
    <p:extLst>
      <p:ext uri="{BB962C8B-B14F-4D97-AF65-F5344CB8AC3E}">
        <p14:creationId xmlns:p14="http://schemas.microsoft.com/office/powerpoint/2010/main" val="2895054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34</a:t>
            </a:fld>
            <a:endParaRPr lang="en-GB"/>
          </a:p>
        </p:txBody>
      </p:sp>
    </p:spTree>
    <p:extLst>
      <p:ext uri="{BB962C8B-B14F-4D97-AF65-F5344CB8AC3E}">
        <p14:creationId xmlns:p14="http://schemas.microsoft.com/office/powerpoint/2010/main" val="854385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35</a:t>
            </a:fld>
            <a:endParaRPr lang="en-GB"/>
          </a:p>
        </p:txBody>
      </p:sp>
    </p:spTree>
    <p:extLst>
      <p:ext uri="{BB962C8B-B14F-4D97-AF65-F5344CB8AC3E}">
        <p14:creationId xmlns:p14="http://schemas.microsoft.com/office/powerpoint/2010/main" val="2272691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Note:</a:t>
            </a:r>
            <a:r>
              <a:rPr lang="en-GB" baseline="0" dirty="0" smtClean="0"/>
              <a:t> </a:t>
            </a:r>
            <a:r>
              <a:rPr lang="en-GB" dirty="0" smtClean="0"/>
              <a:t>In England</a:t>
            </a:r>
            <a:r>
              <a:rPr lang="en-GB" baseline="0" dirty="0" smtClean="0"/>
              <a:t> it is a legislative requirement for DHSC to fund and implement a JCVI recommended vaccine programme</a:t>
            </a:r>
          </a:p>
          <a:p>
            <a:r>
              <a:rPr lang="en-GB" baseline="0" dirty="0" smtClean="0"/>
              <a:t>It is not a legislative requirement for the other devolved administrations but to date in NI no JCIV recommended programme has not been implemented</a:t>
            </a:r>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36</a:t>
            </a:fld>
            <a:endParaRPr lang="en-GB"/>
          </a:p>
        </p:txBody>
      </p:sp>
    </p:spTree>
    <p:extLst>
      <p:ext uri="{BB962C8B-B14F-4D97-AF65-F5344CB8AC3E}">
        <p14:creationId xmlns:p14="http://schemas.microsoft.com/office/powerpoint/2010/main" val="1156408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4</a:t>
            </a:fld>
            <a:endParaRPr lang="en-GB"/>
          </a:p>
        </p:txBody>
      </p:sp>
    </p:spTree>
    <p:extLst>
      <p:ext uri="{BB962C8B-B14F-4D97-AF65-F5344CB8AC3E}">
        <p14:creationId xmlns:p14="http://schemas.microsoft.com/office/powerpoint/2010/main" val="19902460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457200" indent="-457200">
              <a:buFont typeface="Wingdings" panose="05000000000000000000" pitchFamily="2" charset="2"/>
              <a:buChar char="§"/>
              <a:defRPr/>
            </a:pPr>
            <a:r>
              <a:rPr lang="en-GB" altLang="en-US" sz="1200" dirty="0" smtClean="0"/>
              <a:t>National or local Public Health organisations then make arrangements to implement the policy agreed and funded by the government based on JCVI advice – here in NI DOH</a:t>
            </a:r>
          </a:p>
          <a:p>
            <a:pPr marL="457200" indent="-457200">
              <a:buFont typeface="Wingdings" panose="05000000000000000000" pitchFamily="2" charset="2"/>
              <a:buChar char="§"/>
              <a:defRPr/>
            </a:pPr>
            <a:r>
              <a:rPr lang="en-GB" sz="1200" dirty="0" smtClean="0"/>
              <a:t>Public Health Agency is responsible for planning, implementing and monitoring immunisation programmes in Northern Ireland and ongoing disease surveillance to inform the programmes.</a:t>
            </a:r>
            <a:endParaRPr lang="en-GB" altLang="en-US" sz="1200" dirty="0" smtClean="0"/>
          </a:p>
          <a:p>
            <a:pPr marL="457200" indent="-457200">
              <a:buFont typeface="Wingdings" panose="05000000000000000000" pitchFamily="2" charset="2"/>
              <a:buChar char="§"/>
              <a:defRPr/>
            </a:pPr>
            <a:r>
              <a:rPr lang="en-GB" altLang="en-US" sz="1200" dirty="0" smtClean="0"/>
              <a:t>Delivery is then via health service Trusts or Primary Care practitioners</a:t>
            </a:r>
          </a:p>
          <a:p>
            <a:endParaRPr lang="en-GB" dirty="0"/>
          </a:p>
        </p:txBody>
      </p:sp>
      <p:sp>
        <p:nvSpPr>
          <p:cNvPr id="4" name="Slide Number Placeholder 3"/>
          <p:cNvSpPr>
            <a:spLocks noGrp="1"/>
          </p:cNvSpPr>
          <p:nvPr>
            <p:ph type="sldNum" sz="quarter" idx="10"/>
          </p:nvPr>
        </p:nvSpPr>
        <p:spPr/>
        <p:txBody>
          <a:bodyPr/>
          <a:lstStyle/>
          <a:p>
            <a:fld id="{B94CF728-A76D-4DC2-9F70-D0183FBF9D4E}" type="slidenum">
              <a:rPr lang="en-GB" smtClean="0">
                <a:solidFill>
                  <a:prstClr val="black"/>
                </a:solidFill>
              </a:rPr>
              <a:pPr/>
              <a:t>37</a:t>
            </a:fld>
            <a:endParaRPr lang="en-GB">
              <a:solidFill>
                <a:prstClr val="black"/>
              </a:solidFill>
            </a:endParaRPr>
          </a:p>
        </p:txBody>
      </p:sp>
    </p:spTree>
    <p:extLst>
      <p:ext uri="{BB962C8B-B14F-4D97-AF65-F5344CB8AC3E}">
        <p14:creationId xmlns:p14="http://schemas.microsoft.com/office/powerpoint/2010/main" val="34242579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100000"/>
              </a:lnSpc>
              <a:spcAft>
                <a:spcPts val="1200"/>
              </a:spcAft>
              <a:buFont typeface="Arial" panose="020B0604020202020204" pitchFamily="34" charset="0"/>
              <a:buChar char="•"/>
            </a:pPr>
            <a:r>
              <a:rPr lang="en-GB" altLang="en-US" sz="1200" b="1" dirty="0" smtClean="0">
                <a:cs typeface="Arial" panose="020B0604020202020204" pitchFamily="34" charset="0"/>
              </a:rPr>
              <a:t>the Department of Health NI</a:t>
            </a:r>
            <a:r>
              <a:rPr lang="en-GB" altLang="en-US" sz="1200" b="1" baseline="0" dirty="0" smtClean="0">
                <a:cs typeface="Arial" panose="020B0604020202020204" pitchFamily="34" charset="0"/>
              </a:rPr>
              <a:t> </a:t>
            </a:r>
            <a:r>
              <a:rPr lang="en-GB" altLang="en-US" sz="1200" b="1" dirty="0" smtClean="0">
                <a:cs typeface="Arial" panose="020B0604020202020204" pitchFamily="34" charset="0"/>
              </a:rPr>
              <a:t>(DH) </a:t>
            </a:r>
            <a:r>
              <a:rPr lang="en-GB" altLang="en-US" sz="1200" dirty="0" smtClean="0">
                <a:cs typeface="Arial" panose="020B0604020202020204" pitchFamily="34" charset="0"/>
              </a:rPr>
              <a:t>is responsible for vaccine policy decisions,</a:t>
            </a:r>
            <a:r>
              <a:rPr lang="en-GB" altLang="en-US" sz="1200" baseline="0" dirty="0" smtClean="0">
                <a:cs typeface="Arial" panose="020B0604020202020204" pitchFamily="34" charset="0"/>
              </a:rPr>
              <a:t> </a:t>
            </a:r>
            <a:r>
              <a:rPr lang="en-GB" altLang="en-US" sz="1200" dirty="0" smtClean="0">
                <a:cs typeface="Arial" panose="020B0604020202020204" pitchFamily="34" charset="0"/>
              </a:rPr>
              <a:t>finance for vaccine programmes and procurement of national vaccines</a:t>
            </a:r>
          </a:p>
          <a:p>
            <a:pPr marL="285750" indent="-285750">
              <a:lnSpc>
                <a:spcPct val="100000"/>
              </a:lnSpc>
              <a:spcAft>
                <a:spcPts val="1200"/>
              </a:spcAft>
              <a:buFont typeface="Arial" panose="020B0604020202020204" pitchFamily="34" charset="0"/>
              <a:buChar char="•"/>
            </a:pPr>
            <a:r>
              <a:rPr lang="en-GB" altLang="en-US" sz="1200" b="1" dirty="0" smtClean="0">
                <a:cs typeface="Arial" panose="020B0604020202020204" pitchFamily="34" charset="0"/>
              </a:rPr>
              <a:t>Public Health Agency (PHA) – Health Protection </a:t>
            </a:r>
            <a:r>
              <a:rPr lang="en-GB" altLang="en-US" sz="1200" dirty="0" smtClean="0">
                <a:cs typeface="Arial" panose="020B0604020202020204" pitchFamily="34" charset="0"/>
              </a:rPr>
              <a:t>is responsible for the national planning, leadership</a:t>
            </a:r>
            <a:r>
              <a:rPr lang="en-GB" altLang="en-US" sz="1200" baseline="0" dirty="0" smtClean="0">
                <a:cs typeface="Arial" panose="020B0604020202020204" pitchFamily="34" charset="0"/>
              </a:rPr>
              <a:t> </a:t>
            </a:r>
            <a:r>
              <a:rPr lang="en-GB" altLang="en-US" sz="1200" dirty="0" smtClean="0">
                <a:cs typeface="Arial" panose="020B0604020202020204" pitchFamily="34" charset="0"/>
              </a:rPr>
              <a:t>and for on-going surveillance to inform the programmes</a:t>
            </a:r>
          </a:p>
          <a:p>
            <a:pPr marL="285750" indent="-285750">
              <a:lnSpc>
                <a:spcPct val="100000"/>
              </a:lnSpc>
              <a:spcAft>
                <a:spcPts val="1200"/>
              </a:spcAft>
              <a:buFont typeface="Arial" panose="020B0604020202020204" pitchFamily="34" charset="0"/>
              <a:buChar char="•"/>
            </a:pPr>
            <a:r>
              <a:rPr lang="en-GB" altLang="en-US" sz="1200" b="1" dirty="0" smtClean="0">
                <a:cs typeface="Arial" panose="020B0604020202020204" pitchFamily="34" charset="0"/>
              </a:rPr>
              <a:t>HSCB Integrated Care </a:t>
            </a:r>
            <a:r>
              <a:rPr lang="en-GB" altLang="en-US" sz="1200" dirty="0" smtClean="0">
                <a:cs typeface="Arial" panose="020B0604020202020204" pitchFamily="34" charset="0"/>
              </a:rPr>
              <a:t>is responsible for the commissioning, implementation and delivery of immunisation programmes through GP practices</a:t>
            </a:r>
          </a:p>
          <a:p>
            <a:pPr marL="285750" indent="-285750">
              <a:lnSpc>
                <a:spcPct val="100000"/>
              </a:lnSpc>
              <a:spcAft>
                <a:spcPts val="1200"/>
              </a:spcAft>
              <a:buFont typeface="Arial" panose="020B0604020202020204" pitchFamily="34" charset="0"/>
              <a:buChar char="•"/>
            </a:pPr>
            <a:r>
              <a:rPr lang="en-GB" altLang="en-US" sz="1200" b="1" dirty="0" smtClean="0">
                <a:cs typeface="Arial" panose="020B0604020202020204" pitchFamily="34" charset="0"/>
              </a:rPr>
              <a:t>PHA Nursing </a:t>
            </a:r>
            <a:r>
              <a:rPr lang="en-GB" altLang="en-US" sz="1200" dirty="0" smtClean="0">
                <a:cs typeface="Arial" panose="020B0604020202020204" pitchFamily="34" charset="0"/>
              </a:rPr>
              <a:t>- is responsible for school nursing commissioning</a:t>
            </a:r>
            <a:r>
              <a:rPr lang="en-GB" altLang="en-US" sz="1200" baseline="0" dirty="0" smtClean="0">
                <a:cs typeface="Arial" panose="020B0604020202020204" pitchFamily="34" charset="0"/>
              </a:rPr>
              <a:t> </a:t>
            </a:r>
            <a:endParaRPr lang="en-GB" altLang="en-US" sz="1200" dirty="0" smtClean="0">
              <a:cs typeface="Arial" panose="020B0604020202020204" pitchFamily="34" charset="0"/>
            </a:endParaRPr>
          </a:p>
          <a:p>
            <a:pPr marL="285750" indent="-285750">
              <a:lnSpc>
                <a:spcPct val="100000"/>
              </a:lnSpc>
              <a:spcAft>
                <a:spcPts val="1200"/>
              </a:spcAft>
              <a:buFont typeface="Arial" panose="020B0604020202020204" pitchFamily="34" charset="0"/>
              <a:buChar char="•"/>
            </a:pPr>
            <a:r>
              <a:rPr lang="en-GB" altLang="en-US" sz="1200" b="1" dirty="0" smtClean="0">
                <a:cs typeface="Arial" panose="020B0604020202020204" pitchFamily="34" charset="0"/>
              </a:rPr>
              <a:t>Regional Procurement Pharmacy Service </a:t>
            </a:r>
            <a:r>
              <a:rPr lang="en-GB" altLang="en-US" sz="1200" dirty="0" smtClean="0">
                <a:cs typeface="Arial" panose="020B0604020202020204" pitchFamily="34" charset="0"/>
              </a:rPr>
              <a:t>is responsible for distribution and supply</a:t>
            </a:r>
            <a:r>
              <a:rPr lang="en-GB" altLang="en-US" sz="1200" baseline="0" dirty="0" smtClean="0">
                <a:cs typeface="Arial" panose="020B0604020202020204" pitchFamily="34" charset="0"/>
              </a:rPr>
              <a:t> of vaccines</a:t>
            </a:r>
            <a:endParaRPr lang="en-GB" altLang="en-US" sz="1200" dirty="0" smtClean="0">
              <a:cs typeface="Arial" panose="020B0604020202020204" pitchFamily="34" charset="0"/>
            </a:endParaRPr>
          </a:p>
          <a:p>
            <a:pPr marL="285750" indent="-285750">
              <a:lnSpc>
                <a:spcPct val="100000"/>
              </a:lnSpc>
              <a:spcAft>
                <a:spcPts val="1200"/>
              </a:spcAft>
              <a:buFont typeface="Arial" panose="020B0604020202020204" pitchFamily="34" charset="0"/>
              <a:buChar char="•"/>
            </a:pPr>
            <a:endParaRPr lang="en-GB" altLang="en-US" sz="1200" dirty="0" smtClean="0">
              <a:cs typeface="Arial" panose="020B0604020202020204" pitchFamily="34" charset="0"/>
            </a:endParaRPr>
          </a:p>
          <a:p>
            <a:pPr marL="0" indent="0">
              <a:lnSpc>
                <a:spcPct val="100000"/>
              </a:lnSpc>
              <a:spcAft>
                <a:spcPts val="1200"/>
              </a:spcAft>
              <a:buFont typeface="Arial" panose="020B0604020202020204" pitchFamily="34" charset="0"/>
              <a:buNone/>
            </a:pPr>
            <a:r>
              <a:rPr lang="en-GB" altLang="en-US" sz="1200" dirty="0" smtClean="0">
                <a:cs typeface="Arial" panose="020B0604020202020204" pitchFamily="34" charset="0"/>
              </a:rPr>
              <a:t>Vaccine</a:t>
            </a:r>
            <a:r>
              <a:rPr lang="en-GB" altLang="en-US" sz="1200" baseline="0" dirty="0" smtClean="0">
                <a:cs typeface="Arial" panose="020B0604020202020204" pitchFamily="34" charset="0"/>
              </a:rPr>
              <a:t> safety monitoring is UK level </a:t>
            </a:r>
            <a:r>
              <a:rPr lang="en-GB" altLang="en-US" sz="1200" baseline="0" dirty="0" err="1" smtClean="0">
                <a:cs typeface="Arial" panose="020B0604020202020204" pitchFamily="34" charset="0"/>
              </a:rPr>
              <a:t>ie</a:t>
            </a:r>
            <a:r>
              <a:rPr lang="en-GB" altLang="en-US" sz="1200" baseline="0" dirty="0" smtClean="0">
                <a:cs typeface="Arial" panose="020B0604020202020204" pitchFamily="34" charset="0"/>
              </a:rPr>
              <a:t>.</a:t>
            </a:r>
            <a:endParaRPr lang="en-GB" altLang="en-US" sz="1200" dirty="0" smtClean="0">
              <a:cs typeface="Arial" panose="020B0604020202020204" pitchFamily="34" charset="0"/>
            </a:endParaRPr>
          </a:p>
          <a:p>
            <a:pPr marL="285750" marR="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altLang="en-US" sz="1200" b="1" dirty="0" smtClean="0">
                <a:cs typeface="Arial" panose="020B0604020202020204" pitchFamily="34" charset="0"/>
              </a:rPr>
              <a:t>the Medicines and Healthcare products Regulatory Agency (MHRA) </a:t>
            </a:r>
            <a:r>
              <a:rPr lang="en-GB" altLang="en-US" sz="1200" dirty="0" smtClean="0">
                <a:cs typeface="Arial" panose="020B0604020202020204" pitchFamily="34" charset="0"/>
              </a:rPr>
              <a:t>is responsible for independent oversight of all aspects of vaccine manufacture and regulation including the licensing of vaccines and the Yellow Card adverse event reporting scheme</a:t>
            </a:r>
          </a:p>
          <a:p>
            <a:pPr marL="285750" marR="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altLang="en-US" sz="1200" b="1" dirty="0" smtClean="0">
                <a:cs typeface="Arial" panose="020B0604020202020204" pitchFamily="34" charset="0"/>
              </a:rPr>
              <a:t>the National institute for Biological Standards and Control (NIBSC) </a:t>
            </a:r>
            <a:r>
              <a:rPr lang="en-GB" altLang="en-US" sz="1200" dirty="0" smtClean="0">
                <a:cs typeface="Arial" panose="020B0604020202020204" pitchFamily="34" charset="0"/>
              </a:rPr>
              <a:t>is responsible for evaluating the quality and biological activity of vaccines and for official batch release testing as required by EU law before release</a:t>
            </a:r>
          </a:p>
          <a:p>
            <a:pPr marL="285750" marR="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lang="en-GB" altLang="en-US" sz="1200" dirty="0" smtClean="0">
              <a:cs typeface="Arial" panose="020B0604020202020204" pitchFamily="34" charset="0"/>
            </a:endParaRPr>
          </a:p>
          <a:p>
            <a:pPr marL="285750" indent="-285750">
              <a:lnSpc>
                <a:spcPct val="100000"/>
              </a:lnSpc>
              <a:spcAft>
                <a:spcPts val="1200"/>
              </a:spcAft>
              <a:buFont typeface="Arial" panose="020B0604020202020204" pitchFamily="34" charset="0"/>
              <a:buChar char="•"/>
            </a:pPr>
            <a:endParaRPr lang="en-GB" altLang="en-US" sz="1200" dirty="0" smtClean="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38</a:t>
            </a:fld>
            <a:endParaRPr lang="en-GB"/>
          </a:p>
        </p:txBody>
      </p:sp>
    </p:spTree>
    <p:extLst>
      <p:ext uri="{BB962C8B-B14F-4D97-AF65-F5344CB8AC3E}">
        <p14:creationId xmlns:p14="http://schemas.microsoft.com/office/powerpoint/2010/main" val="9432961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94CF728-A76D-4DC2-9F70-D0183FBF9D4E}" type="slidenum">
              <a:rPr lang="en-GB" smtClean="0">
                <a:solidFill>
                  <a:prstClr val="black"/>
                </a:solidFill>
              </a:rPr>
              <a:pPr/>
              <a:t>40</a:t>
            </a:fld>
            <a:endParaRPr lang="en-GB">
              <a:solidFill>
                <a:prstClr val="black"/>
              </a:solidFill>
            </a:endParaRPr>
          </a:p>
        </p:txBody>
      </p:sp>
    </p:spTree>
    <p:extLst>
      <p:ext uri="{BB962C8B-B14F-4D97-AF65-F5344CB8AC3E}">
        <p14:creationId xmlns:p14="http://schemas.microsoft.com/office/powerpoint/2010/main" val="35559314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smtClean="0">
                <a:solidFill>
                  <a:schemeClr val="tx1"/>
                </a:solidFill>
                <a:latin typeface="+mn-lt"/>
                <a:ea typeface="+mn-ea"/>
                <a:cs typeface="+mn-cs"/>
              </a:rPr>
              <a:t>JCVI advises that the first priorities for the COVID-19 vaccination programme should be the prevention of mortality and the maintenance of the health and social care systems. As the risk of mortality from COVID-19 increases with age, prioritisation is primarily based on age. The order of priority for each group in the population corresponds with data on the number of individuals who would need to be vaccinated to prevent one death, estimated from UK data obtained from March to June 2020 </a:t>
            </a:r>
            <a:endParaRPr lang="en-GB" dirty="0" smtClean="0"/>
          </a:p>
          <a:p>
            <a:endParaRPr lang="en-GB" dirty="0"/>
          </a:p>
        </p:txBody>
      </p:sp>
      <p:sp>
        <p:nvSpPr>
          <p:cNvPr id="4" name="Slide Number Placeholder 3"/>
          <p:cNvSpPr>
            <a:spLocks noGrp="1"/>
          </p:cNvSpPr>
          <p:nvPr>
            <p:ph type="sldNum" sz="quarter" idx="10"/>
          </p:nvPr>
        </p:nvSpPr>
        <p:spPr/>
        <p:txBody>
          <a:bodyPr/>
          <a:lstStyle/>
          <a:p>
            <a:fld id="{B94CF728-A76D-4DC2-9F70-D0183FBF9D4E}" type="slidenum">
              <a:rPr lang="en-GB" smtClean="0">
                <a:solidFill>
                  <a:prstClr val="black"/>
                </a:solidFill>
              </a:rPr>
              <a:pPr/>
              <a:t>41</a:t>
            </a:fld>
            <a:endParaRPr lang="en-GB">
              <a:solidFill>
                <a:prstClr val="black"/>
              </a:solidFill>
            </a:endParaRPr>
          </a:p>
        </p:txBody>
      </p:sp>
    </p:spTree>
    <p:extLst>
      <p:ext uri="{BB962C8B-B14F-4D97-AF65-F5344CB8AC3E}">
        <p14:creationId xmlns:p14="http://schemas.microsoft.com/office/powerpoint/2010/main" val="17227495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JCVI advice 30/12/20 available at :</a:t>
            </a:r>
          </a:p>
          <a:p>
            <a:r>
              <a:rPr lang="en-GB" dirty="0" smtClean="0"/>
              <a:t>https://www.gov.uk/government/publications/priority-groups-for-coronavirus-covid-19-vaccination-advice-from-the-jcvi-30-december-2020/joint-committee-on-vaccination-and-immunisation-advice-on-priority-groups-for-covid-19-vaccination-30-december-2020</a:t>
            </a:r>
          </a:p>
          <a:p>
            <a:endParaRPr lang="en-GB" dirty="0" smtClean="0"/>
          </a:p>
          <a:p>
            <a:r>
              <a:rPr lang="en-GB" dirty="0" smtClean="0"/>
              <a:t>It is estimated that taken together, these groups represent around 99% of preventable mortality from COVID-19.</a:t>
            </a:r>
          </a:p>
          <a:p>
            <a:endParaRPr lang="en-GB" dirty="0"/>
          </a:p>
        </p:txBody>
      </p:sp>
      <p:sp>
        <p:nvSpPr>
          <p:cNvPr id="4" name="Slide Number Placeholder 3"/>
          <p:cNvSpPr>
            <a:spLocks noGrp="1"/>
          </p:cNvSpPr>
          <p:nvPr>
            <p:ph type="sldNum" sz="quarter" idx="10"/>
          </p:nvPr>
        </p:nvSpPr>
        <p:spPr/>
        <p:txBody>
          <a:bodyPr/>
          <a:lstStyle/>
          <a:p>
            <a:fld id="{B94CF728-A76D-4DC2-9F70-D0183FBF9D4E}" type="slidenum">
              <a:rPr lang="en-GB" smtClean="0">
                <a:solidFill>
                  <a:prstClr val="black"/>
                </a:solidFill>
              </a:rPr>
              <a:pPr/>
              <a:t>42</a:t>
            </a:fld>
            <a:endParaRPr lang="en-GB">
              <a:solidFill>
                <a:prstClr val="black"/>
              </a:solidFill>
            </a:endParaRPr>
          </a:p>
        </p:txBody>
      </p:sp>
    </p:spTree>
    <p:extLst>
      <p:ext uri="{BB962C8B-B14F-4D97-AF65-F5344CB8AC3E}">
        <p14:creationId xmlns:p14="http://schemas.microsoft.com/office/powerpoint/2010/main" val="31161691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smtClean="0"/>
              <a:t>https://www.gov.uk/government/statistics/vivaldi-1-coronavirus-covid-19-care-homes-study-report</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B94CF728-A76D-4DC2-9F70-D0183FBF9D4E}" type="slidenum">
              <a:rPr lang="en-GB" smtClean="0">
                <a:solidFill>
                  <a:prstClr val="black"/>
                </a:solidFill>
              </a:rPr>
              <a:pPr/>
              <a:t>43</a:t>
            </a:fld>
            <a:endParaRPr lang="en-GB">
              <a:solidFill>
                <a:prstClr val="black"/>
              </a:solidFill>
            </a:endParaRPr>
          </a:p>
        </p:txBody>
      </p:sp>
    </p:spTree>
    <p:extLst>
      <p:ext uri="{BB962C8B-B14F-4D97-AF65-F5344CB8AC3E}">
        <p14:creationId xmlns:p14="http://schemas.microsoft.com/office/powerpoint/2010/main" val="21684587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Current evidence strongly indicates that the single greatest risk of mortality from COVID-19 is increasing age and that the risk increases exponentially with age </a:t>
            </a:r>
            <a:endParaRPr lang="en-GB" dirty="0" smtClean="0"/>
          </a:p>
          <a:p>
            <a:endParaRPr lang="en-GB" dirty="0"/>
          </a:p>
        </p:txBody>
      </p:sp>
      <p:sp>
        <p:nvSpPr>
          <p:cNvPr id="4" name="Slide Number Placeholder 3"/>
          <p:cNvSpPr>
            <a:spLocks noGrp="1"/>
          </p:cNvSpPr>
          <p:nvPr>
            <p:ph type="sldNum" sz="quarter" idx="10"/>
          </p:nvPr>
        </p:nvSpPr>
        <p:spPr/>
        <p:txBody>
          <a:bodyPr/>
          <a:lstStyle/>
          <a:p>
            <a:fld id="{B94CF728-A76D-4DC2-9F70-D0183FBF9D4E}" type="slidenum">
              <a:rPr lang="en-GB" smtClean="0">
                <a:solidFill>
                  <a:prstClr val="black"/>
                </a:solidFill>
              </a:rPr>
              <a:pPr/>
              <a:t>44</a:t>
            </a:fld>
            <a:endParaRPr lang="en-GB">
              <a:solidFill>
                <a:prstClr val="black"/>
              </a:solidFill>
            </a:endParaRPr>
          </a:p>
        </p:txBody>
      </p:sp>
    </p:spTree>
    <p:extLst>
      <p:ext uri="{BB962C8B-B14F-4D97-AF65-F5344CB8AC3E}">
        <p14:creationId xmlns:p14="http://schemas.microsoft.com/office/powerpoint/2010/main" val="6576152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smtClean="0">
                <a:solidFill>
                  <a:schemeClr val="tx1"/>
                </a:solidFill>
                <a:latin typeface="+mn-lt"/>
                <a:ea typeface="+mn-ea"/>
                <a:cs typeface="+mn-cs"/>
              </a:rPr>
              <a:t>Many individuals who are clinically extremely vulnerable will have some degree of immunosuppression or be immunocompromised and may not respond as well to the vaccine. Therefore, those who are clinically extremely vulnerable should continue to follow Government advice on reducing their risk of infection. Consideration has been given to vaccination of household contacts of immunosuppressed individuals. However, at this time there are no data on the size of the effect of COVID-19 vaccines on transmission. Evidence is expected to accrue during the course of the vaccine programme, and until that time the JCVI is not in a position to advise vaccination solely on the basis of indirect protection. Once sufficient evidence becomes available the JCVI will consider options for a cocooning strategy for immunosuppressed individuals, including whether any specific vaccine is preferred in this population. </a:t>
            </a:r>
            <a:endParaRPr lang="en-GB" dirty="0" smtClean="0"/>
          </a:p>
          <a:p>
            <a:endParaRPr lang="en-GB" dirty="0"/>
          </a:p>
        </p:txBody>
      </p:sp>
      <p:sp>
        <p:nvSpPr>
          <p:cNvPr id="4" name="Slide Number Placeholder 3"/>
          <p:cNvSpPr>
            <a:spLocks noGrp="1"/>
          </p:cNvSpPr>
          <p:nvPr>
            <p:ph type="sldNum" sz="quarter" idx="10"/>
          </p:nvPr>
        </p:nvSpPr>
        <p:spPr/>
        <p:txBody>
          <a:bodyPr/>
          <a:lstStyle/>
          <a:p>
            <a:fld id="{B94CF728-A76D-4DC2-9F70-D0183FBF9D4E}" type="slidenum">
              <a:rPr lang="en-GB" smtClean="0">
                <a:solidFill>
                  <a:prstClr val="black"/>
                </a:solidFill>
              </a:rPr>
              <a:pPr/>
              <a:t>46</a:t>
            </a:fld>
            <a:endParaRPr lang="en-GB">
              <a:solidFill>
                <a:prstClr val="black"/>
              </a:solidFill>
            </a:endParaRPr>
          </a:p>
        </p:txBody>
      </p:sp>
    </p:spTree>
    <p:extLst>
      <p:ext uri="{BB962C8B-B14F-4D97-AF65-F5344CB8AC3E}">
        <p14:creationId xmlns:p14="http://schemas.microsoft.com/office/powerpoint/2010/main" val="21009571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smtClean="0">
                <a:hlinkClick r:id="rId3"/>
              </a:rPr>
              <a:t>www.gov.uk/government/publications/priority-groups-for-coronavirus-covid-19-vaccination-advice-from-the-jcvi-25-september-2020/jcvi-updated-interim-advice-on-priority-groups-for-covid-19-vaccination#fn:1</a:t>
            </a:r>
            <a:r>
              <a:rPr lang="en-GB" sz="1200" dirty="0" smtClean="0"/>
              <a:t> </a:t>
            </a:r>
          </a:p>
          <a:p>
            <a:r>
              <a:rPr lang="en-GB" sz="1200" b="0" i="0" u="none" strike="noStrike" kern="1200" baseline="0" dirty="0" smtClean="0">
                <a:solidFill>
                  <a:schemeClr val="tx1"/>
                </a:solidFill>
                <a:latin typeface="+mn-lt"/>
                <a:ea typeface="+mn-ea"/>
                <a:cs typeface="+mn-cs"/>
              </a:rPr>
              <a:t>When compared to persons without underlying health conditions, the absolute increased risk in those with underlying health conditions is considered generally to be lower than the increased risk in persons over the age of 65 years (with the exception of the clinically extremely vulnerable).</a:t>
            </a:r>
            <a:endParaRPr lang="en-GB" dirty="0" smtClean="0"/>
          </a:p>
          <a:p>
            <a:endParaRPr lang="en-GB" dirty="0"/>
          </a:p>
        </p:txBody>
      </p:sp>
      <p:sp>
        <p:nvSpPr>
          <p:cNvPr id="4" name="Slide Number Placeholder 3"/>
          <p:cNvSpPr>
            <a:spLocks noGrp="1"/>
          </p:cNvSpPr>
          <p:nvPr>
            <p:ph type="sldNum" sz="quarter" idx="10"/>
          </p:nvPr>
        </p:nvSpPr>
        <p:spPr/>
        <p:txBody>
          <a:bodyPr/>
          <a:lstStyle/>
          <a:p>
            <a:fld id="{B94CF728-A76D-4DC2-9F70-D0183FBF9D4E}" type="slidenum">
              <a:rPr lang="en-GB" smtClean="0">
                <a:solidFill>
                  <a:prstClr val="black"/>
                </a:solidFill>
              </a:rPr>
              <a:pPr/>
              <a:t>47</a:t>
            </a:fld>
            <a:endParaRPr lang="en-GB">
              <a:solidFill>
                <a:prstClr val="black"/>
              </a:solidFill>
            </a:endParaRPr>
          </a:p>
        </p:txBody>
      </p:sp>
    </p:spTree>
    <p:extLst>
      <p:ext uri="{BB962C8B-B14F-4D97-AF65-F5344CB8AC3E}">
        <p14:creationId xmlns:p14="http://schemas.microsoft.com/office/powerpoint/2010/main" val="7976681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See https://www.gov.uk/government/publications/safety-of-covid-19-vaccines-when-given-in-pregnancy/the-safety-of-covid-19-vaccines-when-given-in-pregnancy</a:t>
            </a:r>
            <a:r>
              <a:rPr lang="en-GB" baseline="0" dirty="0" smtClean="0"/>
              <a:t> </a:t>
            </a:r>
            <a:r>
              <a:rPr lang="en-GB" dirty="0" smtClean="0"/>
              <a:t>for more information</a:t>
            </a:r>
          </a:p>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48</a:t>
            </a:fld>
            <a:endParaRPr lang="en-GB"/>
          </a:p>
        </p:txBody>
      </p:sp>
    </p:spTree>
    <p:extLst>
      <p:ext uri="{BB962C8B-B14F-4D97-AF65-F5344CB8AC3E}">
        <p14:creationId xmlns:p14="http://schemas.microsoft.com/office/powerpoint/2010/main" val="3394151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GB" sz="1200" dirty="0" smtClean="0"/>
          </a:p>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5</a:t>
            </a:fld>
            <a:endParaRPr lang="en-GB"/>
          </a:p>
        </p:txBody>
      </p:sp>
    </p:spTree>
    <p:extLst>
      <p:ext uri="{BB962C8B-B14F-4D97-AF65-F5344CB8AC3E}">
        <p14:creationId xmlns:p14="http://schemas.microsoft.com/office/powerpoint/2010/main" val="18103586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https://www.nature.com/articles/s41586-020-2521-4.pdf</a:t>
            </a:r>
          </a:p>
          <a:p>
            <a:r>
              <a:rPr lang="en-GB" sz="1200" b="0" i="0" u="none" strike="noStrike" kern="1200" baseline="0" dirty="0" smtClean="0">
                <a:solidFill>
                  <a:schemeClr val="tx1"/>
                </a:solidFill>
                <a:latin typeface="+mn-lt"/>
                <a:ea typeface="+mn-ea"/>
                <a:cs typeface="+mn-cs"/>
              </a:rPr>
              <a:t>The JCVI have advised that NHS England and Improvement, the Department of Health and Social Care, Public Health England and the devolved administrations work together to ensure that inequalities are identified and addressed in implementation. This could be through culturally competent and tailored communications and flexible models of delivery, aimed at ensuring everything possible is done to promote good uptake in Black, Asian and minority ethnic groups and in groups who may experience inequalities in access to, or engagement with, healthcare services. These tailored implementation measures should be applied across all priority groups during the vaccination programme. </a:t>
            </a:r>
            <a:endParaRPr lang="en-GB" dirty="0" smtClean="0"/>
          </a:p>
          <a:p>
            <a:endParaRPr lang="en-GB" dirty="0"/>
          </a:p>
        </p:txBody>
      </p:sp>
      <p:sp>
        <p:nvSpPr>
          <p:cNvPr id="4" name="Slide Number Placeholder 3"/>
          <p:cNvSpPr>
            <a:spLocks noGrp="1"/>
          </p:cNvSpPr>
          <p:nvPr>
            <p:ph type="sldNum" sz="quarter" idx="10"/>
          </p:nvPr>
        </p:nvSpPr>
        <p:spPr/>
        <p:txBody>
          <a:bodyPr/>
          <a:lstStyle/>
          <a:p>
            <a:fld id="{B94CF728-A76D-4DC2-9F70-D0183FBF9D4E}" type="slidenum">
              <a:rPr lang="en-GB" smtClean="0">
                <a:solidFill>
                  <a:prstClr val="black"/>
                </a:solidFill>
              </a:rPr>
              <a:pPr/>
              <a:t>50</a:t>
            </a:fld>
            <a:endParaRPr lang="en-GB">
              <a:solidFill>
                <a:prstClr val="black"/>
              </a:solidFill>
            </a:endParaRPr>
          </a:p>
        </p:txBody>
      </p:sp>
    </p:spTree>
    <p:extLst>
      <p:ext uri="{BB962C8B-B14F-4D97-AF65-F5344CB8AC3E}">
        <p14:creationId xmlns:p14="http://schemas.microsoft.com/office/powerpoint/2010/main" val="24886829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 vaccine does not contain any animal products</a:t>
            </a:r>
          </a:p>
          <a:p>
            <a:endParaRPr lang="en-GB" dirty="0"/>
          </a:p>
        </p:txBody>
      </p:sp>
      <p:sp>
        <p:nvSpPr>
          <p:cNvPr id="4" name="Slide Number Placeholder 3"/>
          <p:cNvSpPr>
            <a:spLocks noGrp="1"/>
          </p:cNvSpPr>
          <p:nvPr>
            <p:ph type="sldNum" sz="quarter" idx="10"/>
          </p:nvPr>
        </p:nvSpPr>
        <p:spPr/>
        <p:txBody>
          <a:bodyPr/>
          <a:lstStyle/>
          <a:p>
            <a:fld id="{B94CF728-A76D-4DC2-9F70-D0183FBF9D4E}" type="slidenum">
              <a:rPr lang="en-GB" smtClean="0">
                <a:solidFill>
                  <a:prstClr val="black"/>
                </a:solidFill>
              </a:rPr>
              <a:pPr/>
              <a:t>52</a:t>
            </a:fld>
            <a:endParaRPr lang="en-GB">
              <a:solidFill>
                <a:prstClr val="black"/>
              </a:solidFill>
            </a:endParaRPr>
          </a:p>
        </p:txBody>
      </p:sp>
    </p:spTree>
    <p:extLst>
      <p:ext uri="{BB962C8B-B14F-4D97-AF65-F5344CB8AC3E}">
        <p14:creationId xmlns:p14="http://schemas.microsoft.com/office/powerpoint/2010/main" val="38872171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Anaphylaxis can be a rare risk of most vaccines and it is important that health professionals are vigilant in watching for the early signs and initiate prompt treatment, as occurred in these cases. The vast majority of people will not be at risk of anaphylaxis after being administered the Pfizer </a:t>
            </a:r>
            <a:r>
              <a:rPr lang="en-GB" sz="1200" kern="1200" dirty="0" err="1" smtClean="0">
                <a:solidFill>
                  <a:schemeClr val="tx1"/>
                </a:solidFill>
                <a:effectLst/>
                <a:latin typeface="+mn-lt"/>
                <a:ea typeface="+mn-ea"/>
                <a:cs typeface="+mn-cs"/>
              </a:rPr>
              <a:t>BioNtech</a:t>
            </a:r>
            <a:r>
              <a:rPr lang="en-GB" sz="1200" kern="1200" dirty="0" smtClean="0">
                <a:solidFill>
                  <a:schemeClr val="tx1"/>
                </a:solidFill>
                <a:effectLst/>
                <a:latin typeface="+mn-lt"/>
                <a:ea typeface="+mn-ea"/>
                <a:cs typeface="+mn-cs"/>
              </a:rPr>
              <a:t> vaccine. </a:t>
            </a:r>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53</a:t>
            </a:fld>
            <a:endParaRPr lang="en-GB"/>
          </a:p>
        </p:txBody>
      </p:sp>
    </p:spTree>
    <p:extLst>
      <p:ext uri="{BB962C8B-B14F-4D97-AF65-F5344CB8AC3E}">
        <p14:creationId xmlns:p14="http://schemas.microsoft.com/office/powerpoint/2010/main" val="28799603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solidFill>
                  <a:prstClr val="black"/>
                </a:solidFill>
              </a:rPr>
              <a:pPr/>
              <a:t>55</a:t>
            </a:fld>
            <a:endParaRPr lang="en-GB" dirty="0">
              <a:solidFill>
                <a:prstClr val="black"/>
              </a:solidFill>
            </a:endParaRPr>
          </a:p>
        </p:txBody>
      </p:sp>
    </p:spTree>
    <p:extLst>
      <p:ext uri="{BB962C8B-B14F-4D97-AF65-F5344CB8AC3E}">
        <p14:creationId xmlns:p14="http://schemas.microsoft.com/office/powerpoint/2010/main" val="32686189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Bromobuty</a:t>
            </a:r>
            <a:r>
              <a:rPr lang="en-GB" dirty="0"/>
              <a:t> is a synthetic rubber – it does not contain latex so this vaccine is suitable for people with a latex allergy.</a:t>
            </a:r>
          </a:p>
        </p:txBody>
      </p:sp>
      <p:sp>
        <p:nvSpPr>
          <p:cNvPr id="4" name="Slide Number Placeholder 3"/>
          <p:cNvSpPr>
            <a:spLocks noGrp="1"/>
          </p:cNvSpPr>
          <p:nvPr>
            <p:ph type="sldNum" sz="quarter" idx="10"/>
          </p:nvPr>
        </p:nvSpPr>
        <p:spPr/>
        <p:txBody>
          <a:bodyPr/>
          <a:lstStyle/>
          <a:p>
            <a:fld id="{E3F8AA70-D14C-4B43-B2DB-D09A5DC98D55}" type="slidenum">
              <a:rPr lang="en-GB" smtClean="0">
                <a:solidFill>
                  <a:prstClr val="black"/>
                </a:solidFill>
              </a:rPr>
              <a:pPr/>
              <a:t>56</a:t>
            </a:fld>
            <a:endParaRPr lang="en-GB" dirty="0">
              <a:solidFill>
                <a:prstClr val="black"/>
              </a:solidFill>
            </a:endParaRPr>
          </a:p>
        </p:txBody>
      </p:sp>
    </p:spTree>
    <p:extLst>
      <p:ext uri="{BB962C8B-B14F-4D97-AF65-F5344CB8AC3E}">
        <p14:creationId xmlns:p14="http://schemas.microsoft.com/office/powerpoint/2010/main" val="38637914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57</a:t>
            </a:fld>
            <a:endParaRPr lang="en-GB"/>
          </a:p>
        </p:txBody>
      </p:sp>
    </p:spTree>
    <p:extLst>
      <p:ext uri="{BB962C8B-B14F-4D97-AF65-F5344CB8AC3E}">
        <p14:creationId xmlns:p14="http://schemas.microsoft.com/office/powerpoint/2010/main" val="17410693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Reconstituted vaccine can be returned to the fridge/cool box and stored between 2oC and 8oC (or up to 25°C if not in fridge) but must be used within 6 hours following dilution.</a:t>
            </a:r>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solidFill>
                  <a:prstClr val="black"/>
                </a:solidFill>
              </a:rPr>
              <a:pPr/>
              <a:t>61</a:t>
            </a:fld>
            <a:endParaRPr lang="en-GB" dirty="0">
              <a:solidFill>
                <a:prstClr val="black"/>
              </a:solidFill>
            </a:endParaRPr>
          </a:p>
        </p:txBody>
      </p:sp>
    </p:spTree>
    <p:extLst>
      <p:ext uri="{BB962C8B-B14F-4D97-AF65-F5344CB8AC3E}">
        <p14:creationId xmlns:p14="http://schemas.microsoft.com/office/powerpoint/2010/main" val="33462012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mtClean="0"/>
              <a:t>Acknowledgements</a:t>
            </a:r>
            <a:r>
              <a:rPr lang="en-GB" baseline="0" smtClean="0"/>
              <a:t> </a:t>
            </a:r>
            <a:r>
              <a:rPr lang="en-GB" baseline="0" dirty="0" smtClean="0"/>
              <a:t>to the BHSCT for use of their image. </a:t>
            </a:r>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62</a:t>
            </a:fld>
            <a:endParaRPr lang="en-GB"/>
          </a:p>
        </p:txBody>
      </p:sp>
    </p:spTree>
    <p:extLst>
      <p:ext uri="{BB962C8B-B14F-4D97-AF65-F5344CB8AC3E}">
        <p14:creationId xmlns:p14="http://schemas.microsoft.com/office/powerpoint/2010/main" val="12282274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65</a:t>
            </a:fld>
            <a:endParaRPr lang="en-GB"/>
          </a:p>
        </p:txBody>
      </p:sp>
    </p:spTree>
    <p:extLst>
      <p:ext uri="{BB962C8B-B14F-4D97-AF65-F5344CB8AC3E}">
        <p14:creationId xmlns:p14="http://schemas.microsoft.com/office/powerpoint/2010/main" val="21084829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66</a:t>
            </a:fld>
            <a:endParaRPr lang="en-GB"/>
          </a:p>
        </p:txBody>
      </p:sp>
    </p:spTree>
    <p:extLst>
      <p:ext uri="{BB962C8B-B14F-4D97-AF65-F5344CB8AC3E}">
        <p14:creationId xmlns:p14="http://schemas.microsoft.com/office/powerpoint/2010/main" val="2413174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hlinkClick r:id="rId3"/>
              </a:rPr>
              <a:t>https://coronavirus.jhu.edu/map.html</a:t>
            </a:r>
            <a:endParaRPr lang="en-GB" dirty="0" smtClean="0"/>
          </a:p>
          <a:p>
            <a:endParaRPr lang="en-GB" dirty="0"/>
          </a:p>
        </p:txBody>
      </p:sp>
      <p:sp>
        <p:nvSpPr>
          <p:cNvPr id="4" name="Slide Number Placeholder 3"/>
          <p:cNvSpPr>
            <a:spLocks noGrp="1"/>
          </p:cNvSpPr>
          <p:nvPr>
            <p:ph type="sldNum" sz="quarter" idx="10"/>
          </p:nvPr>
        </p:nvSpPr>
        <p:spPr/>
        <p:txBody>
          <a:bodyPr/>
          <a:lstStyle/>
          <a:p>
            <a:fld id="{B94CF728-A76D-4DC2-9F70-D0183FBF9D4E}"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17854868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67</a:t>
            </a:fld>
            <a:endParaRPr lang="en-GB"/>
          </a:p>
        </p:txBody>
      </p:sp>
    </p:spTree>
    <p:extLst>
      <p:ext uri="{BB962C8B-B14F-4D97-AF65-F5344CB8AC3E}">
        <p14:creationId xmlns:p14="http://schemas.microsoft.com/office/powerpoint/2010/main" val="31039595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68</a:t>
            </a:fld>
            <a:endParaRPr lang="en-GB"/>
          </a:p>
        </p:txBody>
      </p:sp>
    </p:spTree>
    <p:extLst>
      <p:ext uri="{BB962C8B-B14F-4D97-AF65-F5344CB8AC3E}">
        <p14:creationId xmlns:p14="http://schemas.microsoft.com/office/powerpoint/2010/main" val="20479241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B5E6CED-5492-4614-9686-C1FE80B7C7AF}" type="slidenum">
              <a:rPr lang="en-GB" smtClean="0"/>
              <a:t>71</a:t>
            </a:fld>
            <a:endParaRPr lang="en-GB"/>
          </a:p>
        </p:txBody>
      </p:sp>
    </p:spTree>
    <p:extLst>
      <p:ext uri="{BB962C8B-B14F-4D97-AF65-F5344CB8AC3E}">
        <p14:creationId xmlns:p14="http://schemas.microsoft.com/office/powerpoint/2010/main" val="224308384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72</a:t>
            </a:fld>
            <a:endParaRPr lang="en-GB"/>
          </a:p>
        </p:txBody>
      </p:sp>
    </p:spTree>
    <p:extLst>
      <p:ext uri="{BB962C8B-B14F-4D97-AF65-F5344CB8AC3E}">
        <p14:creationId xmlns:p14="http://schemas.microsoft.com/office/powerpoint/2010/main" val="3272422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Latest data can be obtained from https://coronavirus.data.gov.uk/ </a:t>
            </a:r>
          </a:p>
          <a:p>
            <a:endParaRPr lang="en-GB" dirty="0"/>
          </a:p>
        </p:txBody>
      </p:sp>
      <p:sp>
        <p:nvSpPr>
          <p:cNvPr id="4" name="Slide Number Placeholder 3"/>
          <p:cNvSpPr>
            <a:spLocks noGrp="1"/>
          </p:cNvSpPr>
          <p:nvPr>
            <p:ph type="sldNum" sz="quarter" idx="10"/>
          </p:nvPr>
        </p:nvSpPr>
        <p:spPr/>
        <p:txBody>
          <a:bodyPr/>
          <a:lstStyle/>
          <a:p>
            <a:fld id="{B94CF728-A76D-4DC2-9F70-D0183FBF9D4E}"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23419600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8</a:t>
            </a:fld>
            <a:endParaRPr lang="en-GB"/>
          </a:p>
        </p:txBody>
      </p:sp>
    </p:spTree>
    <p:extLst>
      <p:ext uri="{BB962C8B-B14F-4D97-AF65-F5344CB8AC3E}">
        <p14:creationId xmlns:p14="http://schemas.microsoft.com/office/powerpoint/2010/main" val="11205908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smtClean="0"/>
              <a:t>Diagram of coronavirus </a:t>
            </a:r>
            <a:r>
              <a:rPr lang="en-GB" dirty="0" err="1" smtClean="0"/>
              <a:t>virion</a:t>
            </a:r>
            <a:r>
              <a:rPr lang="en-GB" dirty="0" smtClean="0"/>
              <a:t> structure showing spikes that form a "crown" like the solar corona, hence the name</a:t>
            </a:r>
          </a:p>
          <a:p>
            <a:r>
              <a:rPr lang="en-GB" dirty="0" smtClean="0"/>
              <a:t>https://commons.wikimedia.org/wiki/File:3D_medical_animation_coronavirus_structure.jpg</a:t>
            </a:r>
          </a:p>
          <a:p>
            <a:endParaRPr lang="en-GB" dirty="0"/>
          </a:p>
        </p:txBody>
      </p:sp>
      <p:sp>
        <p:nvSpPr>
          <p:cNvPr id="4" name="Slide Number Placeholder 3"/>
          <p:cNvSpPr>
            <a:spLocks noGrp="1"/>
          </p:cNvSpPr>
          <p:nvPr>
            <p:ph type="sldNum" sz="quarter" idx="10"/>
          </p:nvPr>
        </p:nvSpPr>
        <p:spPr/>
        <p:txBody>
          <a:bodyPr/>
          <a:lstStyle/>
          <a:p>
            <a:fld id="{B94CF728-A76D-4DC2-9F70-D0183FBF9D4E}"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39615367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highlight>
                  <a:srgbClr val="FF0000"/>
                </a:highlight>
              </a:rPr>
              <a:t>https://www.bmj.com/content/bmj/368/bmj.m800.full.pdf</a:t>
            </a:r>
          </a:p>
          <a:p>
            <a:endParaRPr lang="en-GB" dirty="0"/>
          </a:p>
        </p:txBody>
      </p:sp>
      <p:sp>
        <p:nvSpPr>
          <p:cNvPr id="4" name="Slide Number Placeholder 3"/>
          <p:cNvSpPr>
            <a:spLocks noGrp="1"/>
          </p:cNvSpPr>
          <p:nvPr>
            <p:ph type="sldNum" sz="quarter" idx="10"/>
          </p:nvPr>
        </p:nvSpPr>
        <p:spPr/>
        <p:txBody>
          <a:bodyPr/>
          <a:lstStyle/>
          <a:p>
            <a:fld id="{B94CF728-A76D-4DC2-9F70-D0183FBF9D4E}" type="slidenum">
              <a:rPr lang="en-GB" smtClean="0">
                <a:solidFill>
                  <a:prstClr val="black"/>
                </a:solidFill>
              </a:rPr>
              <a:pPr/>
              <a:t>15</a:t>
            </a:fld>
            <a:endParaRPr lang="en-GB">
              <a:solidFill>
                <a:prstClr val="black"/>
              </a:solidFill>
            </a:endParaRPr>
          </a:p>
        </p:txBody>
      </p:sp>
    </p:spTree>
    <p:extLst>
      <p:ext uri="{BB962C8B-B14F-4D97-AF65-F5344CB8AC3E}">
        <p14:creationId xmlns:p14="http://schemas.microsoft.com/office/powerpoint/2010/main" val="11075571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https://bestpractice.bmj.com/topics/en-us/3000168/complications</a:t>
            </a:r>
          </a:p>
          <a:p>
            <a:endParaRPr lang="en-GB" dirty="0"/>
          </a:p>
        </p:txBody>
      </p:sp>
      <p:sp>
        <p:nvSpPr>
          <p:cNvPr id="4" name="Slide Number Placeholder 3"/>
          <p:cNvSpPr>
            <a:spLocks noGrp="1"/>
          </p:cNvSpPr>
          <p:nvPr>
            <p:ph type="sldNum" sz="quarter" idx="10"/>
          </p:nvPr>
        </p:nvSpPr>
        <p:spPr/>
        <p:txBody>
          <a:bodyPr/>
          <a:lstStyle/>
          <a:p>
            <a:fld id="{B94CF728-A76D-4DC2-9F70-D0183FBF9D4E}" type="slidenum">
              <a:rPr lang="en-GB" smtClean="0">
                <a:solidFill>
                  <a:prstClr val="black"/>
                </a:solidFill>
              </a:rPr>
              <a:pPr/>
              <a:t>16</a:t>
            </a:fld>
            <a:endParaRPr lang="en-GB">
              <a:solidFill>
                <a:prstClr val="black"/>
              </a:solidFill>
            </a:endParaRPr>
          </a:p>
        </p:txBody>
      </p:sp>
    </p:spTree>
    <p:extLst>
      <p:ext uri="{BB962C8B-B14F-4D97-AF65-F5344CB8AC3E}">
        <p14:creationId xmlns:p14="http://schemas.microsoft.com/office/powerpoint/2010/main" val="2229404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3465652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418422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609600"/>
            <a:ext cx="2019300" cy="49530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905500" cy="4953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6011294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558000" y="1367999"/>
            <a:ext cx="8028000" cy="4788000"/>
          </a:xfrm>
        </p:spPr>
        <p:txBody>
          <a:bodyPr/>
          <a:lstStyle>
            <a:lvl1pPr>
              <a:spcBef>
                <a:spcPts val="1200"/>
              </a:spcBef>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a:xfrm>
            <a:off x="0" y="6308729"/>
            <a:ext cx="9144000" cy="549275"/>
          </a:xfrm>
          <a:prstGeom prst="rect">
            <a:avLst/>
          </a:prstGeom>
        </p:spPr>
        <p:txBody>
          <a:bodyPr/>
          <a:lstStyle>
            <a:lvl1pPr>
              <a:defRPr/>
            </a:lvl1pPr>
          </a:lstStyle>
          <a:p>
            <a:pPr fontAlgn="base">
              <a:spcBef>
                <a:spcPct val="20000"/>
              </a:spcBef>
              <a:spcAft>
                <a:spcPct val="0"/>
              </a:spcAft>
              <a:buClr>
                <a:srgbClr val="0000FF"/>
              </a:buClr>
              <a:defRPr/>
            </a:pPr>
            <a:r>
              <a:rPr lang="en-US" sz="4000">
                <a:solidFill>
                  <a:srgbClr val="000000"/>
                </a:solidFill>
              </a:rPr>
              <a:t>  </a:t>
            </a:r>
            <a:fld id="{C9197BA5-0B1A-423A-8968-83D3C81C1F6E}" type="slidenum">
              <a:rPr lang="en-US" sz="4000">
                <a:solidFill>
                  <a:srgbClr val="000000"/>
                </a:solidFill>
              </a:rPr>
              <a:pPr fontAlgn="base">
                <a:spcBef>
                  <a:spcPct val="20000"/>
                </a:spcBef>
                <a:spcAft>
                  <a:spcPct val="0"/>
                </a:spcAft>
                <a:buClr>
                  <a:srgbClr val="0000FF"/>
                </a:buClr>
                <a:defRPr/>
              </a:pPr>
              <a:t>‹#›</a:t>
            </a:fld>
            <a:endParaRPr lang="en-US" sz="4000">
              <a:solidFill>
                <a:srgbClr val="000000"/>
              </a:solidFill>
            </a:endParaRPr>
          </a:p>
        </p:txBody>
      </p:sp>
      <p:sp>
        <p:nvSpPr>
          <p:cNvPr id="5" name="Footer Placeholder 5"/>
          <p:cNvSpPr>
            <a:spLocks noGrp="1"/>
          </p:cNvSpPr>
          <p:nvPr>
            <p:ph type="ftr" sz="quarter" idx="11"/>
          </p:nvPr>
        </p:nvSpPr>
        <p:spPr>
          <a:xfrm>
            <a:off x="900115" y="6308729"/>
            <a:ext cx="8064500" cy="549275"/>
          </a:xfrm>
          <a:prstGeom prst="rect">
            <a:avLst/>
          </a:prstGeom>
        </p:spPr>
        <p:txBody>
          <a:bodyPr/>
          <a:lstStyle>
            <a:lvl1pPr algn="l">
              <a:defRPr sz="1200" baseline="0">
                <a:solidFill>
                  <a:schemeClr val="bg1"/>
                </a:solidFill>
                <a:latin typeface="Arial" pitchFamily="34" charset="0"/>
              </a:defRPr>
            </a:lvl1pPr>
          </a:lstStyle>
          <a:p>
            <a:pPr fontAlgn="base">
              <a:spcBef>
                <a:spcPct val="20000"/>
              </a:spcBef>
              <a:spcAft>
                <a:spcPct val="0"/>
              </a:spcAft>
              <a:buClr>
                <a:srgbClr val="0000FF"/>
              </a:buClr>
              <a:defRPr/>
            </a:pPr>
            <a:r>
              <a:rPr lang="en-GB">
                <a:solidFill>
                  <a:srgbClr val="0000FF"/>
                </a:solidFill>
              </a:rPr>
              <a:t>Changes to MenC conjugate vaccine schedule</a:t>
            </a:r>
            <a:endParaRPr lang="en-US">
              <a:solidFill>
                <a:srgbClr val="0000FF"/>
              </a:solidFill>
            </a:endParaRPr>
          </a:p>
        </p:txBody>
      </p:sp>
    </p:spTree>
    <p:extLst>
      <p:ext uri="{BB962C8B-B14F-4D97-AF65-F5344CB8AC3E}">
        <p14:creationId xmlns:p14="http://schemas.microsoft.com/office/powerpoint/2010/main" val="388886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31800" y="431800"/>
            <a:ext cx="6578600" cy="990600"/>
          </a:xfrm>
        </p:spPr>
        <p:txBody>
          <a:bodyPr/>
          <a:lstStyle/>
          <a:p>
            <a:r>
              <a:rPr lang="en-US" smtClean="0"/>
              <a:t>Click to edit Master title style</a:t>
            </a:r>
            <a:endParaRPr lang="en-GB"/>
          </a:p>
        </p:txBody>
      </p:sp>
      <p:sp>
        <p:nvSpPr>
          <p:cNvPr id="3" name="ClipArt Placeholder 2"/>
          <p:cNvSpPr>
            <a:spLocks noGrp="1"/>
          </p:cNvSpPr>
          <p:nvPr>
            <p:ph type="clipArt" sz="half" idx="1"/>
          </p:nvPr>
        </p:nvSpPr>
        <p:spPr>
          <a:xfrm>
            <a:off x="431800" y="1727200"/>
            <a:ext cx="4076700" cy="4114800"/>
          </a:xfrm>
        </p:spPr>
        <p:txBody>
          <a:bodyPr/>
          <a:lstStyle/>
          <a:p>
            <a:pPr lvl="0"/>
            <a:endParaRPr lang="en-GB" noProof="0" dirty="0" smtClean="0"/>
          </a:p>
        </p:txBody>
      </p:sp>
      <p:sp>
        <p:nvSpPr>
          <p:cNvPr id="4" name="Text Placeholder 3"/>
          <p:cNvSpPr>
            <a:spLocks noGrp="1"/>
          </p:cNvSpPr>
          <p:nvPr>
            <p:ph type="body" sz="half" idx="2"/>
          </p:nvPr>
        </p:nvSpPr>
        <p:spPr>
          <a:xfrm>
            <a:off x="4660902" y="1727200"/>
            <a:ext cx="4078288"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8"/>
          <p:cNvSpPr>
            <a:spLocks noGrp="1" noChangeArrowheads="1"/>
          </p:cNvSpPr>
          <p:nvPr>
            <p:ph type="ftr" sz="quarter" idx="10"/>
          </p:nvPr>
        </p:nvSpPr>
        <p:spPr>
          <a:xfrm>
            <a:off x="2987675" y="6308729"/>
            <a:ext cx="2895600" cy="549275"/>
          </a:xfrm>
          <a:prstGeom prst="rect">
            <a:avLst/>
          </a:prstGeom>
        </p:spPr>
        <p:txBody>
          <a:bodyPr/>
          <a:lstStyle>
            <a:lvl1pPr>
              <a:spcBef>
                <a:spcPct val="20000"/>
              </a:spcBef>
              <a:buClr>
                <a:srgbClr val="0000FF"/>
              </a:buClr>
              <a:defRPr>
                <a:solidFill>
                  <a:srgbClr val="000000"/>
                </a:solidFill>
                <a:latin typeface="Arial" charset="0"/>
                <a:cs typeface="+mn-cs"/>
              </a:defRPr>
            </a:lvl1pPr>
          </a:lstStyle>
          <a:p>
            <a:pPr fontAlgn="base">
              <a:spcAft>
                <a:spcPct val="0"/>
              </a:spcAft>
              <a:defRPr/>
            </a:pPr>
            <a:endParaRPr lang="en-GB" sz="4000"/>
          </a:p>
          <a:p>
            <a:pPr fontAlgn="base">
              <a:spcAft>
                <a:spcPct val="0"/>
              </a:spcAft>
              <a:defRPr/>
            </a:pPr>
            <a:r>
              <a:rPr lang="en-GB" sz="4000"/>
              <a:t>Immunisation Department, Centre for Infections</a:t>
            </a:r>
          </a:p>
          <a:p>
            <a:pPr fontAlgn="base">
              <a:spcAft>
                <a:spcPct val="0"/>
              </a:spcAft>
              <a:defRPr/>
            </a:pPr>
            <a:r>
              <a:rPr lang="en-GB" sz="4000"/>
              <a:t>© Health Protection Agency</a:t>
            </a:r>
          </a:p>
          <a:p>
            <a:pPr fontAlgn="base">
              <a:spcAft>
                <a:spcPct val="0"/>
              </a:spcAft>
              <a:defRPr/>
            </a:pPr>
            <a:r>
              <a:rPr lang="en-GB" sz="4000"/>
              <a:t>        </a:t>
            </a:r>
          </a:p>
        </p:txBody>
      </p:sp>
      <p:sp>
        <p:nvSpPr>
          <p:cNvPr id="6" name="Rectangle 9"/>
          <p:cNvSpPr>
            <a:spLocks noGrp="1" noChangeArrowheads="1"/>
          </p:cNvSpPr>
          <p:nvPr>
            <p:ph type="sldNum" sz="quarter" idx="11"/>
          </p:nvPr>
        </p:nvSpPr>
        <p:spPr>
          <a:xfrm>
            <a:off x="6553200" y="6248400"/>
            <a:ext cx="1905000" cy="457200"/>
          </a:xfrm>
          <a:prstGeom prst="rect">
            <a:avLst/>
          </a:prstGeom>
        </p:spPr>
        <p:txBody>
          <a:bodyPr/>
          <a:lstStyle>
            <a:lvl1pPr>
              <a:spcBef>
                <a:spcPct val="20000"/>
              </a:spcBef>
              <a:buClr>
                <a:srgbClr val="0000FF"/>
              </a:buClr>
              <a:defRPr>
                <a:solidFill>
                  <a:srgbClr val="000000"/>
                </a:solidFill>
                <a:latin typeface="Arial" charset="0"/>
                <a:cs typeface="+mn-cs"/>
              </a:defRPr>
            </a:lvl1pPr>
          </a:lstStyle>
          <a:p>
            <a:pPr fontAlgn="base">
              <a:spcAft>
                <a:spcPct val="0"/>
              </a:spcAft>
              <a:defRPr/>
            </a:pPr>
            <a:fld id="{27427B16-7723-4019-8CB1-9760A9585738}" type="slidenum">
              <a:rPr lang="en-GB" sz="4000"/>
              <a:pPr fontAlgn="base">
                <a:spcAft>
                  <a:spcPct val="0"/>
                </a:spcAft>
                <a:defRPr/>
              </a:pPr>
              <a:t>‹#›</a:t>
            </a:fld>
            <a:endParaRPr lang="en-GB" sz="4000" dirty="0"/>
          </a:p>
        </p:txBody>
      </p:sp>
    </p:spTree>
    <p:extLst>
      <p:ext uri="{BB962C8B-B14F-4D97-AF65-F5344CB8AC3E}">
        <p14:creationId xmlns:p14="http://schemas.microsoft.com/office/powerpoint/2010/main" val="3416791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289813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457167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524000"/>
            <a:ext cx="39624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800600" y="1524000"/>
            <a:ext cx="39624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138455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423695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602609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5011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56872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56735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4" descr="curves-blue-white bkg_sized"/>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239002" y="3962400"/>
            <a:ext cx="1393825"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4"/>
          <p:cNvSpPr>
            <a:spLocks noGrp="1" noChangeArrowheads="1"/>
          </p:cNvSpPr>
          <p:nvPr>
            <p:ph type="body" idx="1"/>
          </p:nvPr>
        </p:nvSpPr>
        <p:spPr bwMode="auto">
          <a:xfrm>
            <a:off x="685800" y="1524000"/>
            <a:ext cx="80772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Line 17"/>
          <p:cNvSpPr>
            <a:spLocks noChangeShapeType="1"/>
          </p:cNvSpPr>
          <p:nvPr userDrawn="1"/>
        </p:nvSpPr>
        <p:spPr bwMode="auto">
          <a:xfrm>
            <a:off x="0" y="1219200"/>
            <a:ext cx="9144000" cy="1588"/>
          </a:xfrm>
          <a:prstGeom prst="line">
            <a:avLst/>
          </a:prstGeom>
          <a:noFill/>
          <a:ln w="476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0000FF"/>
              </a:buClr>
            </a:pPr>
            <a:endParaRPr lang="en-GB" sz="4000">
              <a:solidFill>
                <a:srgbClr val="000000"/>
              </a:solidFill>
            </a:endParaRPr>
          </a:p>
        </p:txBody>
      </p:sp>
      <p:sp>
        <p:nvSpPr>
          <p:cNvPr id="1029" name="Rectangle 28"/>
          <p:cNvSpPr>
            <a:spLocks noGrp="1" noChangeArrowheads="1"/>
          </p:cNvSpPr>
          <p:nvPr>
            <p:ph type="title"/>
          </p:nvPr>
        </p:nvSpPr>
        <p:spPr bwMode="auto">
          <a:xfrm>
            <a:off x="685800" y="609600"/>
            <a:ext cx="8077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lvl="0"/>
            <a:r>
              <a:rPr lang="en-US" altLang="en-US" smtClean="0"/>
              <a:t>Click to edit Master title style</a:t>
            </a:r>
          </a:p>
        </p:txBody>
      </p:sp>
      <p:pic>
        <p:nvPicPr>
          <p:cNvPr id="1030" name="Picture 29" descr="PHAlogo"/>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457200" y="5867404"/>
            <a:ext cx="2590800"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30" descr="PHAstrapline"/>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4953000" y="6334129"/>
            <a:ext cx="35052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7408415"/>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rtl="0" eaLnBrk="0" fontAlgn="base" hangingPunct="0">
        <a:spcBef>
          <a:spcPct val="0"/>
        </a:spcBef>
        <a:spcAft>
          <a:spcPct val="0"/>
        </a:spcAft>
        <a:defRPr sz="4000" b="1">
          <a:solidFill>
            <a:srgbClr val="00B5CC"/>
          </a:solidFill>
          <a:latin typeface="+mj-lt"/>
          <a:ea typeface="+mj-ea"/>
          <a:cs typeface="+mj-cs"/>
        </a:defRPr>
      </a:lvl1pPr>
      <a:lvl2pPr algn="l" rtl="0" eaLnBrk="0" fontAlgn="base" hangingPunct="0">
        <a:spcBef>
          <a:spcPct val="0"/>
        </a:spcBef>
        <a:spcAft>
          <a:spcPct val="0"/>
        </a:spcAft>
        <a:defRPr sz="4000" b="1">
          <a:solidFill>
            <a:srgbClr val="00B5CC"/>
          </a:solidFill>
          <a:latin typeface="Arial" charset="0"/>
        </a:defRPr>
      </a:lvl2pPr>
      <a:lvl3pPr algn="l" rtl="0" eaLnBrk="0" fontAlgn="base" hangingPunct="0">
        <a:spcBef>
          <a:spcPct val="0"/>
        </a:spcBef>
        <a:spcAft>
          <a:spcPct val="0"/>
        </a:spcAft>
        <a:defRPr sz="4000" b="1">
          <a:solidFill>
            <a:srgbClr val="00B5CC"/>
          </a:solidFill>
          <a:latin typeface="Arial" charset="0"/>
        </a:defRPr>
      </a:lvl3pPr>
      <a:lvl4pPr algn="l" rtl="0" eaLnBrk="0" fontAlgn="base" hangingPunct="0">
        <a:spcBef>
          <a:spcPct val="0"/>
        </a:spcBef>
        <a:spcAft>
          <a:spcPct val="0"/>
        </a:spcAft>
        <a:defRPr sz="4000" b="1">
          <a:solidFill>
            <a:srgbClr val="00B5CC"/>
          </a:solidFill>
          <a:latin typeface="Arial" charset="0"/>
        </a:defRPr>
      </a:lvl4pPr>
      <a:lvl5pPr algn="l" rtl="0" eaLnBrk="0" fontAlgn="base" hangingPunct="0">
        <a:spcBef>
          <a:spcPct val="0"/>
        </a:spcBef>
        <a:spcAft>
          <a:spcPct val="0"/>
        </a:spcAft>
        <a:defRPr sz="4000" b="1">
          <a:solidFill>
            <a:srgbClr val="00B5CC"/>
          </a:solidFill>
          <a:latin typeface="Arial" charset="0"/>
        </a:defRPr>
      </a:lvl5pPr>
      <a:lvl6pPr marL="457200" algn="l" rtl="0" fontAlgn="base">
        <a:spcBef>
          <a:spcPct val="0"/>
        </a:spcBef>
        <a:spcAft>
          <a:spcPct val="0"/>
        </a:spcAft>
        <a:defRPr sz="4000" b="1">
          <a:solidFill>
            <a:srgbClr val="00B5CC"/>
          </a:solidFill>
          <a:latin typeface="Arial" charset="0"/>
        </a:defRPr>
      </a:lvl6pPr>
      <a:lvl7pPr marL="914400" algn="l" rtl="0" fontAlgn="base">
        <a:spcBef>
          <a:spcPct val="0"/>
        </a:spcBef>
        <a:spcAft>
          <a:spcPct val="0"/>
        </a:spcAft>
        <a:defRPr sz="4000" b="1">
          <a:solidFill>
            <a:srgbClr val="00B5CC"/>
          </a:solidFill>
          <a:latin typeface="Arial" charset="0"/>
        </a:defRPr>
      </a:lvl7pPr>
      <a:lvl8pPr marL="1371600" algn="l" rtl="0" fontAlgn="base">
        <a:spcBef>
          <a:spcPct val="0"/>
        </a:spcBef>
        <a:spcAft>
          <a:spcPct val="0"/>
        </a:spcAft>
        <a:defRPr sz="4000" b="1">
          <a:solidFill>
            <a:srgbClr val="00B5CC"/>
          </a:solidFill>
          <a:latin typeface="Arial" charset="0"/>
        </a:defRPr>
      </a:lvl8pPr>
      <a:lvl9pPr marL="1828800" algn="l" rtl="0" fontAlgn="base">
        <a:spcBef>
          <a:spcPct val="0"/>
        </a:spcBef>
        <a:spcAft>
          <a:spcPct val="0"/>
        </a:spcAft>
        <a:defRPr sz="4000" b="1">
          <a:solidFill>
            <a:srgbClr val="00B5CC"/>
          </a:solidFill>
          <a:latin typeface="Arial" charset="0"/>
        </a:defRPr>
      </a:lvl9pPr>
    </p:titleStyle>
    <p:bodyStyle>
      <a:lvl1pPr marL="342900" indent="-342900" algn="l" rtl="0" eaLnBrk="0" fontAlgn="base" hangingPunct="0">
        <a:spcBef>
          <a:spcPct val="20000"/>
        </a:spcBef>
        <a:spcAft>
          <a:spcPct val="0"/>
        </a:spcAft>
        <a:buClr>
          <a:srgbClr val="00A8CA"/>
        </a:buClr>
        <a:buSzPct val="65000"/>
        <a:buFont typeface="Wingdings" pitchFamily="2" charset="2"/>
        <a:defRPr sz="3000">
          <a:solidFill>
            <a:schemeClr val="bg2"/>
          </a:solidFill>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400">
          <a:solidFill>
            <a:schemeClr val="bg2"/>
          </a:solidFill>
          <a:latin typeface="+mn-lt"/>
        </a:defRPr>
      </a:lvl2pPr>
      <a:lvl3pPr marL="1143000" indent="-228600" algn="l" rtl="0" eaLnBrk="0" fontAlgn="base" hangingPunct="0">
        <a:spcBef>
          <a:spcPct val="20000"/>
        </a:spcBef>
        <a:spcAft>
          <a:spcPct val="0"/>
        </a:spcAft>
        <a:buClr>
          <a:schemeClr val="accent1"/>
        </a:buClr>
        <a:buSzPct val="60000"/>
        <a:buFont typeface="Wingdings" pitchFamily="2" charset="2"/>
        <a:buChar char="l"/>
        <a:defRPr sz="2000">
          <a:solidFill>
            <a:schemeClr val="bg2"/>
          </a:solidFill>
          <a:latin typeface="+mn-lt"/>
        </a:defRPr>
      </a:lvl3pPr>
      <a:lvl4pPr marL="1562100" indent="-228600" algn="l" rtl="0" eaLnBrk="0" fontAlgn="base" hangingPunct="0">
        <a:spcBef>
          <a:spcPct val="20000"/>
        </a:spcBef>
        <a:spcAft>
          <a:spcPct val="0"/>
        </a:spcAft>
        <a:buClr>
          <a:schemeClr val="tx1"/>
        </a:buClr>
        <a:buChar char="–"/>
        <a:defRPr sz="2000">
          <a:solidFill>
            <a:schemeClr val="bg2"/>
          </a:solidFill>
          <a:latin typeface="+mn-lt"/>
        </a:defRPr>
      </a:lvl4pPr>
      <a:lvl5pPr marL="1981200" indent="-228600" algn="l" rtl="0" eaLnBrk="0" fontAlgn="base" hangingPunct="0">
        <a:spcBef>
          <a:spcPct val="20000"/>
        </a:spcBef>
        <a:spcAft>
          <a:spcPct val="0"/>
        </a:spcAft>
        <a:buClr>
          <a:schemeClr val="accent1"/>
        </a:buClr>
        <a:buChar char="•"/>
        <a:defRPr sz="2000">
          <a:solidFill>
            <a:schemeClr val="bg2"/>
          </a:solidFill>
          <a:latin typeface="+mn-lt"/>
        </a:defRPr>
      </a:lvl5pPr>
      <a:lvl6pPr marL="2438400" indent="-228600" algn="l" rtl="0" fontAlgn="base">
        <a:spcBef>
          <a:spcPct val="20000"/>
        </a:spcBef>
        <a:spcAft>
          <a:spcPct val="0"/>
        </a:spcAft>
        <a:buClr>
          <a:schemeClr val="accent1"/>
        </a:buClr>
        <a:buChar char="•"/>
        <a:defRPr sz="2000">
          <a:solidFill>
            <a:schemeClr val="bg2"/>
          </a:solidFill>
          <a:latin typeface="+mn-lt"/>
        </a:defRPr>
      </a:lvl6pPr>
      <a:lvl7pPr marL="2895600" indent="-228600" algn="l" rtl="0" fontAlgn="base">
        <a:spcBef>
          <a:spcPct val="20000"/>
        </a:spcBef>
        <a:spcAft>
          <a:spcPct val="0"/>
        </a:spcAft>
        <a:buClr>
          <a:schemeClr val="accent1"/>
        </a:buClr>
        <a:buChar char="•"/>
        <a:defRPr sz="2000">
          <a:solidFill>
            <a:schemeClr val="bg2"/>
          </a:solidFill>
          <a:latin typeface="+mn-lt"/>
        </a:defRPr>
      </a:lvl7pPr>
      <a:lvl8pPr marL="3352800" indent="-228600" algn="l" rtl="0" fontAlgn="base">
        <a:spcBef>
          <a:spcPct val="20000"/>
        </a:spcBef>
        <a:spcAft>
          <a:spcPct val="0"/>
        </a:spcAft>
        <a:buClr>
          <a:schemeClr val="accent1"/>
        </a:buClr>
        <a:buChar char="•"/>
        <a:defRPr sz="2000">
          <a:solidFill>
            <a:schemeClr val="bg2"/>
          </a:solidFill>
          <a:latin typeface="+mn-lt"/>
        </a:defRPr>
      </a:lvl8pPr>
      <a:lvl9pPr marL="3810000" indent="-228600" algn="l" rtl="0" fontAlgn="base">
        <a:spcBef>
          <a:spcPct val="20000"/>
        </a:spcBef>
        <a:spcAft>
          <a:spcPct val="0"/>
        </a:spcAft>
        <a:buClr>
          <a:schemeClr val="accent1"/>
        </a:buClr>
        <a:buChar char="•"/>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health-ni.gov.uk/"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www.gov.uk/guidance/vaccination-in-pregnancy-vip"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resus.org.uk/about-us/news-and-events/rcuk-publishes-anaphylaxis-guidance-vaccination-setting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hyperlink" Target="https://coronavirus-yellowcard.mhra.gov.uk/productinformation"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publichealth.hscni.net/publications/coronavirus-bulletin"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eur01.safelinks.protection.outlook.com/?url=https://coronavirus-yellowcard.mhra.gov.uk/&amp;data=04|01|Laura.Craig@phe.gov.uk|d88ca91103ad4981273808d885924f23|ee4e14994a354b2ead475f3cf9de8666|0|0|637406211767076338|Unknown|TWFpbGZsb3d8eyJWIjoiMC4wLjAwMDAiLCJQIjoiV2luMzIiLCJBTiI6Ik1haWwiLCJXVCI6Mn0%3D|2000&amp;sdata=eWsZowAMP3uT91CU420YSEnBaI%2B%2By/ZTSr59kOQbaSs%3D&amp;reserved=0"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https://www.gov.uk/government/collections/immunisation" TargetMode="External"/><Relationship Id="rId2" Type="http://schemas.openxmlformats.org/officeDocument/2006/relationships/hyperlink" Target="https://www.gov.uk/government/collections/immunisation-against-infectious-disease-the-green-book"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708920"/>
            <a:ext cx="8077200" cy="1143000"/>
          </a:xfrm>
        </p:spPr>
        <p:txBody>
          <a:bodyPr/>
          <a:lstStyle/>
          <a:p>
            <a:pPr lvl="0"/>
            <a:r>
              <a:rPr lang="en-GB" dirty="0" smtClean="0"/>
              <a:t/>
            </a:r>
            <a:br>
              <a:rPr lang="en-GB" dirty="0" smtClean="0"/>
            </a:br>
            <a:r>
              <a:rPr lang="en-GB" dirty="0" smtClean="0"/>
              <a:t/>
            </a:r>
            <a:br>
              <a:rPr lang="en-GB" dirty="0" smtClean="0"/>
            </a:br>
            <a:r>
              <a:rPr lang="en-GB" dirty="0" smtClean="0"/>
              <a:t/>
            </a:r>
            <a:br>
              <a:rPr lang="en-GB" dirty="0" smtClean="0"/>
            </a:br>
            <a:r>
              <a:rPr lang="en-GB" dirty="0" smtClean="0"/>
              <a:t>COVID-19 Vaccination programme</a:t>
            </a:r>
            <a:br>
              <a:rPr lang="en-GB" dirty="0" smtClean="0"/>
            </a:br>
            <a:r>
              <a:rPr lang="en-GB" dirty="0" smtClean="0"/>
              <a:t/>
            </a:r>
            <a:br>
              <a:rPr lang="en-GB" dirty="0" smtClean="0"/>
            </a:br>
            <a:r>
              <a:rPr lang="en-GB" dirty="0" smtClean="0"/>
              <a:t/>
            </a:r>
            <a:br>
              <a:rPr lang="en-GB" dirty="0" smtClean="0"/>
            </a:br>
            <a:r>
              <a:rPr lang="en-GB" sz="1600" dirty="0" smtClean="0"/>
              <a:t/>
            </a:r>
            <a:br>
              <a:rPr lang="en-GB" sz="1600" dirty="0" smtClean="0"/>
            </a:br>
            <a:r>
              <a:rPr lang="en-GB" sz="1600" dirty="0" smtClean="0"/>
              <a:t/>
            </a:r>
            <a:br>
              <a:rPr lang="en-GB" sz="1600" dirty="0" smtClean="0"/>
            </a:br>
            <a:r>
              <a:rPr lang="en-GB" sz="1600" dirty="0" smtClean="0"/>
              <a:t/>
            </a:r>
            <a:br>
              <a:rPr lang="en-GB" sz="1600" dirty="0" smtClean="0"/>
            </a:br>
            <a:r>
              <a:rPr lang="en-GB" sz="1600" dirty="0"/>
              <a:t/>
            </a:r>
            <a:br>
              <a:rPr lang="en-GB" sz="1600" dirty="0"/>
            </a:br>
            <a:r>
              <a:rPr lang="en-GB" sz="1600" dirty="0" smtClean="0"/>
              <a:t>Acknowledgments to PHE for use of their training slides </a:t>
            </a:r>
            <a:br>
              <a:rPr lang="en-GB" sz="1600" dirty="0" smtClean="0"/>
            </a:br>
            <a:r>
              <a:rPr lang="en-GB" sz="1600" dirty="0" smtClean="0"/>
              <a:t>These slide are provisional </a:t>
            </a:r>
            <a:r>
              <a:rPr lang="en-GB" sz="1600" dirty="0"/>
              <a:t>– Subject to revision </a:t>
            </a:r>
            <a:r>
              <a:rPr lang="en-GB" sz="1600" dirty="0" smtClean="0"/>
              <a:t> </a:t>
            </a:r>
            <a:r>
              <a:rPr lang="en-GB" sz="1600" dirty="0"/>
              <a:t/>
            </a:r>
            <a:br>
              <a:rPr lang="en-GB" sz="1600" dirty="0"/>
            </a:br>
            <a:r>
              <a:rPr lang="en-GB" sz="1600" dirty="0" smtClean="0"/>
              <a:t/>
            </a:r>
            <a:br>
              <a:rPr lang="en-GB" sz="1600" dirty="0" smtClean="0"/>
            </a:br>
            <a:r>
              <a:rPr lang="en-US" sz="1600" b="0" kern="1200" dirty="0">
                <a:solidFill>
                  <a:prstClr val="white"/>
                </a:solidFill>
                <a:latin typeface="Arial" pitchFamily="34" charset="0"/>
              </a:rPr>
              <a:t>Provisional – Subject to revision – Use latest version link: x</a:t>
            </a:r>
            <a:br>
              <a:rPr lang="en-US" sz="1600" b="0" kern="1200" dirty="0">
                <a:solidFill>
                  <a:prstClr val="white"/>
                </a:solidFill>
                <a:latin typeface="Arial" pitchFamily="34" charset="0"/>
              </a:rPr>
            </a:br>
            <a:endParaRPr lang="en-GB" sz="1600" dirty="0"/>
          </a:p>
        </p:txBody>
      </p:sp>
    </p:spTree>
    <p:extLst>
      <p:ext uri="{BB962C8B-B14F-4D97-AF65-F5344CB8AC3E}">
        <p14:creationId xmlns:p14="http://schemas.microsoft.com/office/powerpoint/2010/main" val="24027936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8077200" cy="1143000"/>
          </a:xfrm>
        </p:spPr>
        <p:txBody>
          <a:bodyPr/>
          <a:lstStyle/>
          <a:p>
            <a:r>
              <a:rPr lang="en-GB" dirty="0" smtClean="0"/>
              <a:t>Viral infection</a:t>
            </a:r>
            <a:endParaRPr lang="en-GB" dirty="0"/>
          </a:p>
        </p:txBody>
      </p:sp>
      <p:sp>
        <p:nvSpPr>
          <p:cNvPr id="3" name="Content Placeholder 2"/>
          <p:cNvSpPr>
            <a:spLocks noGrp="1"/>
          </p:cNvSpPr>
          <p:nvPr>
            <p:ph idx="1"/>
          </p:nvPr>
        </p:nvSpPr>
        <p:spPr/>
        <p:txBody>
          <a:bodyPr/>
          <a:lstStyle/>
          <a:p>
            <a:pPr>
              <a:buFont typeface="Arial" panose="020B0604020202020204" pitchFamily="34" charset="0"/>
              <a:buChar char="•"/>
            </a:pPr>
            <a:r>
              <a:rPr lang="en-GB" sz="1400" dirty="0"/>
              <a:t>viruses are much smaller than bacteria and consist of a small amount of either DNA or RNA surrounded by a protein coat called a capsid </a:t>
            </a:r>
          </a:p>
          <a:p>
            <a:pPr marL="0" indent="0"/>
            <a:endParaRPr lang="en-GB" sz="1400" dirty="0"/>
          </a:p>
          <a:p>
            <a:pPr>
              <a:buFont typeface="Arial" panose="020B0604020202020204" pitchFamily="34" charset="0"/>
              <a:buChar char="•"/>
            </a:pPr>
            <a:r>
              <a:rPr lang="en-GB" sz="1400" dirty="0"/>
              <a:t>viruses cannot replicate themselves, but need to seek out the replication mechanism contained within a host cell </a:t>
            </a:r>
          </a:p>
          <a:p>
            <a:pPr>
              <a:buFont typeface="Arial" panose="020B0604020202020204" pitchFamily="34" charset="0"/>
              <a:buChar char="•"/>
            </a:pPr>
            <a:endParaRPr lang="en-GB" sz="1400" dirty="0"/>
          </a:p>
          <a:p>
            <a:pPr>
              <a:buFont typeface="Arial" panose="020B0604020202020204" pitchFamily="34" charset="0"/>
              <a:buChar char="•"/>
            </a:pPr>
            <a:r>
              <a:rPr lang="en-GB" sz="1400" dirty="0"/>
              <a:t>examples of vaccine preventable viral diseases include measles, mumps, rubella, influenza, hepatitis A and B</a:t>
            </a:r>
          </a:p>
          <a:p>
            <a:pPr marL="0" indent="0"/>
            <a:endParaRPr lang="en-GB" sz="1400" dirty="0"/>
          </a:p>
          <a:p>
            <a:pPr>
              <a:buFont typeface="Arial" panose="020B0604020202020204" pitchFamily="34" charset="0"/>
              <a:buChar char="•"/>
            </a:pPr>
            <a:r>
              <a:rPr lang="en-GB" sz="1400" dirty="0"/>
              <a:t>Influenza viruses, which are RNA viruses, are constantly mutating into slightly different forms, which is why we need to produce and give different flu vaccines every year</a:t>
            </a:r>
          </a:p>
          <a:p>
            <a:pPr marL="0" indent="0"/>
            <a:endParaRPr lang="en-GB" sz="1400" dirty="0"/>
          </a:p>
          <a:p>
            <a:pPr>
              <a:buFont typeface="Arial" panose="020B0604020202020204" pitchFamily="34" charset="0"/>
              <a:buChar char="•"/>
            </a:pPr>
            <a:r>
              <a:rPr lang="en-GB" sz="1400" dirty="0"/>
              <a:t>SARs-CoV-2 is an RNA </a:t>
            </a:r>
            <a:r>
              <a:rPr lang="en-GB" sz="1400" dirty="0" smtClean="0"/>
              <a:t>virus</a:t>
            </a:r>
          </a:p>
          <a:p>
            <a:pPr marL="0" indent="0"/>
            <a:endParaRPr lang="en-GB" sz="1400" dirty="0"/>
          </a:p>
          <a:p>
            <a:endParaRPr lang="en-GB" dirty="0"/>
          </a:p>
        </p:txBody>
      </p:sp>
    </p:spTree>
    <p:extLst>
      <p:ext uri="{BB962C8B-B14F-4D97-AF65-F5344CB8AC3E}">
        <p14:creationId xmlns:p14="http://schemas.microsoft.com/office/powerpoint/2010/main" val="19562956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60648"/>
            <a:ext cx="8077200" cy="1143000"/>
          </a:xfrm>
        </p:spPr>
        <p:txBody>
          <a:bodyPr/>
          <a:lstStyle/>
          <a:p>
            <a:r>
              <a:rPr lang="en-GB" dirty="0" smtClean="0"/>
              <a:t>Coronavirus structure</a:t>
            </a:r>
            <a:endParaRPr lang="en-GB"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923929" y="1700808"/>
            <a:ext cx="5072312" cy="4158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85155" y="1268760"/>
            <a:ext cx="3024336" cy="4425827"/>
          </a:xfrm>
          <a:prstGeom prst="rect">
            <a:avLst/>
          </a:prstGeom>
          <a:noFill/>
        </p:spPr>
        <p:txBody>
          <a:bodyPr wrap="square" rtlCol="0">
            <a:spAutoFit/>
          </a:bodyPr>
          <a:lstStyle/>
          <a:p>
            <a:pPr marL="285750" indent="-285750" eaLnBrk="0" fontAlgn="base" hangingPunct="0">
              <a:spcBef>
                <a:spcPct val="20000"/>
              </a:spcBef>
              <a:spcAft>
                <a:spcPct val="0"/>
              </a:spcAft>
              <a:buClr>
                <a:srgbClr val="00A8CA"/>
              </a:buClr>
              <a:buSzPct val="65000"/>
              <a:buFont typeface="Arial" panose="020B0604020202020204" pitchFamily="34" charset="0"/>
              <a:buChar char="•"/>
            </a:pPr>
            <a:r>
              <a:rPr lang="en-GB" sz="1100" kern="0" dirty="0">
                <a:solidFill>
                  <a:srgbClr val="000000"/>
                </a:solidFill>
              </a:rPr>
              <a:t>the key parts of the coronavirus are the RNA and the spike proteins</a:t>
            </a:r>
          </a:p>
          <a:p>
            <a:pPr marL="342900" indent="-342900" eaLnBrk="0" fontAlgn="base" hangingPunct="0">
              <a:spcBef>
                <a:spcPct val="20000"/>
              </a:spcBef>
              <a:spcAft>
                <a:spcPct val="0"/>
              </a:spcAft>
              <a:buClr>
                <a:srgbClr val="00A8CA"/>
              </a:buClr>
              <a:buSzPct val="65000"/>
            </a:pPr>
            <a:endParaRPr lang="en-GB" sz="1100" kern="0" dirty="0">
              <a:solidFill>
                <a:srgbClr val="000000"/>
              </a:solidFill>
            </a:endParaRPr>
          </a:p>
          <a:p>
            <a:pPr marL="285750" indent="-285750" eaLnBrk="0" fontAlgn="base" hangingPunct="0">
              <a:spcBef>
                <a:spcPct val="20000"/>
              </a:spcBef>
              <a:spcAft>
                <a:spcPct val="0"/>
              </a:spcAft>
              <a:buClr>
                <a:srgbClr val="00A8CA"/>
              </a:buClr>
              <a:buSzPct val="65000"/>
              <a:buFont typeface="Arial" panose="020B0604020202020204" pitchFamily="34" charset="0"/>
              <a:buChar char="•"/>
            </a:pPr>
            <a:r>
              <a:rPr lang="en-GB" sz="1100" kern="0" dirty="0">
                <a:solidFill>
                  <a:srgbClr val="000000"/>
                </a:solidFill>
              </a:rPr>
              <a:t>the RNA is surrounded by an </a:t>
            </a:r>
            <a:r>
              <a:rPr lang="en-GB" sz="1100" b="1" kern="0" dirty="0">
                <a:solidFill>
                  <a:srgbClr val="000000"/>
                </a:solidFill>
              </a:rPr>
              <a:t>envelope</a:t>
            </a:r>
            <a:r>
              <a:rPr lang="en-GB" sz="1100" kern="0" dirty="0">
                <a:solidFill>
                  <a:srgbClr val="000000"/>
                </a:solidFill>
              </a:rPr>
              <a:t> which has different roles in the life cycle of the virus. These may include the assembly of new virus and helping new virus to leave the infected cell</a:t>
            </a:r>
          </a:p>
          <a:p>
            <a:pPr marL="285750" indent="-285750" eaLnBrk="0" fontAlgn="base" hangingPunct="0">
              <a:spcBef>
                <a:spcPct val="20000"/>
              </a:spcBef>
              <a:spcAft>
                <a:spcPct val="0"/>
              </a:spcAft>
              <a:buClr>
                <a:srgbClr val="00A8CA"/>
              </a:buClr>
              <a:buSzPct val="65000"/>
              <a:buFont typeface="Arial" panose="020B0604020202020204" pitchFamily="34" charset="0"/>
              <a:buChar char="•"/>
            </a:pPr>
            <a:endParaRPr lang="en-GB" sz="1100" kern="0" dirty="0">
              <a:solidFill>
                <a:srgbClr val="000000"/>
              </a:solidFill>
            </a:endParaRPr>
          </a:p>
          <a:p>
            <a:pPr marL="285750" indent="-285750" eaLnBrk="0" fontAlgn="base" hangingPunct="0">
              <a:spcBef>
                <a:spcPct val="20000"/>
              </a:spcBef>
              <a:spcAft>
                <a:spcPct val="0"/>
              </a:spcAft>
              <a:buClr>
                <a:srgbClr val="00A8CA"/>
              </a:buClr>
              <a:buSzPct val="65000"/>
              <a:buFont typeface="Arial" panose="020B0604020202020204" pitchFamily="34" charset="0"/>
              <a:buChar char="•"/>
            </a:pPr>
            <a:r>
              <a:rPr lang="en-GB" sz="1100" kern="0" dirty="0">
                <a:solidFill>
                  <a:srgbClr val="000000"/>
                </a:solidFill>
              </a:rPr>
              <a:t>the </a:t>
            </a:r>
            <a:r>
              <a:rPr lang="en-GB" sz="1100" b="1" kern="0" dirty="0">
                <a:solidFill>
                  <a:srgbClr val="000000"/>
                </a:solidFill>
              </a:rPr>
              <a:t>spike proteins </a:t>
            </a:r>
            <a:r>
              <a:rPr lang="en-GB" sz="1100" kern="0" dirty="0">
                <a:solidFill>
                  <a:srgbClr val="000000"/>
                </a:solidFill>
              </a:rPr>
              <a:t>(S) are anchored into the viral </a:t>
            </a:r>
            <a:r>
              <a:rPr lang="en-GB" sz="1100" b="1" kern="0" dirty="0">
                <a:solidFill>
                  <a:srgbClr val="000000"/>
                </a:solidFill>
              </a:rPr>
              <a:t>envelope </a:t>
            </a:r>
            <a:r>
              <a:rPr lang="en-GB" sz="1100" kern="0" dirty="0">
                <a:solidFill>
                  <a:srgbClr val="000000"/>
                </a:solidFill>
              </a:rPr>
              <a:t>and form a crown like appearance, like the solar corona, hence the name coronavirus. The spike proteins attach to the target cell and allow the virus to enter it</a:t>
            </a:r>
          </a:p>
          <a:p>
            <a:pPr marL="342900" indent="-342900" eaLnBrk="0" fontAlgn="base" hangingPunct="0">
              <a:spcBef>
                <a:spcPct val="20000"/>
              </a:spcBef>
              <a:spcAft>
                <a:spcPct val="0"/>
              </a:spcAft>
              <a:buClr>
                <a:srgbClr val="00A8CA"/>
              </a:buClr>
              <a:buSzPct val="65000"/>
            </a:pPr>
            <a:endParaRPr lang="en-GB" sz="1100" kern="0" dirty="0">
              <a:solidFill>
                <a:srgbClr val="000000"/>
              </a:solidFill>
            </a:endParaRPr>
          </a:p>
          <a:p>
            <a:pPr marL="285750" indent="-285750" eaLnBrk="0" fontAlgn="base" hangingPunct="0">
              <a:spcBef>
                <a:spcPct val="20000"/>
              </a:spcBef>
              <a:spcAft>
                <a:spcPct val="0"/>
              </a:spcAft>
              <a:buClr>
                <a:srgbClr val="00A8CA"/>
              </a:buClr>
              <a:buSzPct val="65000"/>
              <a:buFont typeface="Arial" panose="020B0604020202020204" pitchFamily="34" charset="0"/>
              <a:buChar char="•"/>
            </a:pPr>
            <a:r>
              <a:rPr lang="en-GB" sz="1100" kern="0" dirty="0">
                <a:solidFill>
                  <a:srgbClr val="000000"/>
                </a:solidFill>
              </a:rPr>
              <a:t>the </a:t>
            </a:r>
            <a:r>
              <a:rPr lang="en-GB" sz="1100" b="1" kern="0" dirty="0">
                <a:solidFill>
                  <a:srgbClr val="000000"/>
                </a:solidFill>
              </a:rPr>
              <a:t>RNA </a:t>
            </a:r>
            <a:r>
              <a:rPr lang="en-GB" sz="1100" kern="0" dirty="0">
                <a:solidFill>
                  <a:srgbClr val="000000"/>
                </a:solidFill>
              </a:rPr>
              <a:t>is inside the envelope and acts as a template so that once it is inside the host cell, the coronavirus can replicate itself and be released into the body</a:t>
            </a:r>
          </a:p>
          <a:p>
            <a:pPr marL="285750" indent="-285750" eaLnBrk="0" fontAlgn="base" hangingPunct="0">
              <a:spcBef>
                <a:spcPct val="20000"/>
              </a:spcBef>
              <a:spcAft>
                <a:spcPct val="0"/>
              </a:spcAft>
              <a:buClr>
                <a:srgbClr val="00A8CA"/>
              </a:buClr>
              <a:buSzPct val="65000"/>
              <a:buFont typeface="Arial" panose="020B0604020202020204" pitchFamily="34" charset="0"/>
              <a:buChar char="•"/>
            </a:pPr>
            <a:endParaRPr lang="en-GB" sz="1100" kern="0" dirty="0">
              <a:solidFill>
                <a:srgbClr val="000000"/>
              </a:solidFill>
            </a:endParaRPr>
          </a:p>
          <a:p>
            <a:pPr marL="285750" indent="-285750" eaLnBrk="0" fontAlgn="base" hangingPunct="0">
              <a:spcBef>
                <a:spcPct val="20000"/>
              </a:spcBef>
              <a:spcAft>
                <a:spcPct val="0"/>
              </a:spcAft>
              <a:buClr>
                <a:srgbClr val="00A8CA"/>
              </a:buClr>
              <a:buSzPct val="65000"/>
              <a:buFont typeface="Arial" panose="020B0604020202020204" pitchFamily="34" charset="0"/>
              <a:buChar char="•"/>
            </a:pPr>
            <a:r>
              <a:rPr lang="en-GB" sz="1100" kern="0" dirty="0">
                <a:solidFill>
                  <a:srgbClr val="000000"/>
                </a:solidFill>
              </a:rPr>
              <a:t>the Spike protein and the RNA have been used to develop and make different vaccines to protect against SARs-CoV-2</a:t>
            </a:r>
          </a:p>
        </p:txBody>
      </p:sp>
    </p:spTree>
    <p:extLst>
      <p:ext uri="{BB962C8B-B14F-4D97-AF65-F5344CB8AC3E}">
        <p14:creationId xmlns:p14="http://schemas.microsoft.com/office/powerpoint/2010/main" val="3798369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077200" cy="1143000"/>
          </a:xfrm>
        </p:spPr>
        <p:txBody>
          <a:bodyPr/>
          <a:lstStyle/>
          <a:p>
            <a:r>
              <a:rPr lang="en-GB" sz="3600" dirty="0" smtClean="0"/>
              <a:t>Transmission of COVID-19 infection</a:t>
            </a:r>
            <a:endParaRPr lang="en-GB" sz="3600" dirty="0"/>
          </a:p>
        </p:txBody>
      </p:sp>
      <p:sp>
        <p:nvSpPr>
          <p:cNvPr id="3" name="Content Placeholder 2"/>
          <p:cNvSpPr>
            <a:spLocks noGrp="1"/>
          </p:cNvSpPr>
          <p:nvPr>
            <p:ph idx="1"/>
          </p:nvPr>
        </p:nvSpPr>
        <p:spPr/>
        <p:txBody>
          <a:bodyPr/>
          <a:lstStyle/>
          <a:p>
            <a:pPr>
              <a:defRPr/>
            </a:pPr>
            <a:r>
              <a:rPr lang="en-GB" sz="1400" dirty="0"/>
              <a:t>For transmission to occur, the SARs-CoV-2 virus needs to be transported to a susceptible person. To do this, it needs to have:</a:t>
            </a:r>
          </a:p>
          <a:p>
            <a:pPr>
              <a:defRPr/>
            </a:pPr>
            <a:endParaRPr lang="en-GB" sz="1400" dirty="0"/>
          </a:p>
          <a:p>
            <a:pPr marL="285750" indent="-285750">
              <a:buFont typeface="Arial" panose="020B0604020202020204" pitchFamily="34" charset="0"/>
              <a:buChar char="•"/>
              <a:defRPr/>
            </a:pPr>
            <a:r>
              <a:rPr lang="en-GB" sz="1400" dirty="0"/>
              <a:t>a portal of exit (from the place where it is living and replicating)</a:t>
            </a:r>
          </a:p>
          <a:p>
            <a:pPr marL="285750" indent="-285750">
              <a:buFont typeface="Arial" panose="020B0604020202020204" pitchFamily="34" charset="0"/>
              <a:buChar char="•"/>
              <a:defRPr/>
            </a:pPr>
            <a:r>
              <a:rPr lang="en-GB" sz="1400" dirty="0"/>
              <a:t>a mode of transmission (such as coughing or sneezing) and </a:t>
            </a:r>
          </a:p>
          <a:p>
            <a:pPr marL="285750" indent="-285750">
              <a:buFont typeface="Arial" panose="020B0604020202020204" pitchFamily="34" charset="0"/>
              <a:buChar char="•"/>
              <a:defRPr/>
            </a:pPr>
            <a:r>
              <a:rPr lang="en-GB" sz="1400" dirty="0"/>
              <a:t>a portal of entry (to the susceptible host)</a:t>
            </a:r>
          </a:p>
          <a:p>
            <a:pPr>
              <a:defRPr/>
            </a:pPr>
            <a:endParaRPr lang="en-GB" sz="1400" dirty="0"/>
          </a:p>
          <a:p>
            <a:pPr>
              <a:defRPr/>
            </a:pPr>
            <a:r>
              <a:rPr lang="en-GB" sz="1400" dirty="0"/>
              <a:t>COVID-19 spreads primarily from person to person through small droplets from the nose or mouth which are expelled when a person with COVID-19 coughs, sneezes, or </a:t>
            </a:r>
            <a:r>
              <a:rPr lang="en-GB" sz="1400" dirty="0" smtClean="0"/>
              <a:t>speaks. </a:t>
            </a:r>
            <a:endParaRPr lang="en-GB" sz="1400" dirty="0"/>
          </a:p>
          <a:p>
            <a:pPr>
              <a:defRPr/>
            </a:pPr>
            <a:endParaRPr lang="en-GB" sz="1400" dirty="0"/>
          </a:p>
          <a:p>
            <a:pPr>
              <a:defRPr/>
            </a:pPr>
            <a:r>
              <a:rPr lang="en-GB" sz="1400" dirty="0"/>
              <a:t>These droplets can also survive on objects and surfaces such as tables, doorknobs and handrails.</a:t>
            </a:r>
          </a:p>
          <a:p>
            <a:pPr>
              <a:defRPr/>
            </a:pPr>
            <a:endParaRPr lang="en-GB" sz="1400" dirty="0"/>
          </a:p>
          <a:p>
            <a:pPr>
              <a:defRPr/>
            </a:pPr>
            <a:r>
              <a:rPr lang="en-GB" sz="1400" dirty="0"/>
              <a:t>People can catch COVID-19 if they breathe in these droplets from a person infected with the virus </a:t>
            </a:r>
            <a:r>
              <a:rPr lang="en-GB" sz="1400" dirty="0" smtClean="0"/>
              <a:t>or </a:t>
            </a:r>
          </a:p>
          <a:p>
            <a:pPr>
              <a:defRPr/>
            </a:pPr>
            <a:r>
              <a:rPr lang="en-GB" sz="1400" dirty="0" smtClean="0"/>
              <a:t>by </a:t>
            </a:r>
            <a:r>
              <a:rPr lang="en-GB" sz="1400" dirty="0"/>
              <a:t>touching contaminated objects or surfaces, then touching their eyes, nose or mouth. </a:t>
            </a:r>
          </a:p>
          <a:p>
            <a:endParaRPr lang="en-GB" dirty="0"/>
          </a:p>
        </p:txBody>
      </p:sp>
    </p:spTree>
    <p:extLst>
      <p:ext uri="{BB962C8B-B14F-4D97-AF65-F5344CB8AC3E}">
        <p14:creationId xmlns:p14="http://schemas.microsoft.com/office/powerpoint/2010/main" val="15996518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404664"/>
            <a:ext cx="8077200" cy="1143000"/>
          </a:xfrm>
        </p:spPr>
        <p:txBody>
          <a:bodyPr/>
          <a:lstStyle/>
          <a:p>
            <a:pPr algn="ctr"/>
            <a:r>
              <a:rPr lang="en-GB" dirty="0" smtClean="0"/>
              <a:t>COVID-19 Chain of infection </a:t>
            </a:r>
            <a:endParaRPr lang="en-GB" dirty="0"/>
          </a:p>
        </p:txBody>
      </p:sp>
      <p:pic>
        <p:nvPicPr>
          <p:cNvPr id="4" name="Content Placeholder 3"/>
          <p:cNvPicPr>
            <a:picLocks noGrp="1"/>
          </p:cNvPicPr>
          <p:nvPr>
            <p:ph idx="1"/>
          </p:nvPr>
        </p:nvPicPr>
        <p:blipFill rotWithShape="1">
          <a:blip r:embed="rId2"/>
          <a:srcRect l="73051" t="23281" r="9425" b="44622"/>
          <a:stretch/>
        </p:blipFill>
        <p:spPr bwMode="auto">
          <a:xfrm>
            <a:off x="2051720" y="1772820"/>
            <a:ext cx="5341315" cy="366868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247380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04664"/>
            <a:ext cx="8077200" cy="1143000"/>
          </a:xfrm>
        </p:spPr>
        <p:txBody>
          <a:bodyPr/>
          <a:lstStyle/>
          <a:p>
            <a:r>
              <a:rPr lang="en-GB" dirty="0" smtClean="0"/>
              <a:t>COVID-19 Symptoms</a:t>
            </a:r>
            <a:endParaRPr lang="en-GB" dirty="0"/>
          </a:p>
        </p:txBody>
      </p:sp>
      <p:sp>
        <p:nvSpPr>
          <p:cNvPr id="3" name="Content Placeholder 2"/>
          <p:cNvSpPr>
            <a:spLocks noGrp="1"/>
          </p:cNvSpPr>
          <p:nvPr>
            <p:ph idx="1"/>
          </p:nvPr>
        </p:nvSpPr>
        <p:spPr/>
        <p:txBody>
          <a:bodyPr/>
          <a:lstStyle/>
          <a:p>
            <a:r>
              <a:rPr lang="en-GB" sz="1400" dirty="0"/>
              <a:t>The estimated incubation period is 3 to 6 days but can vary between 1 and 11 days.</a:t>
            </a:r>
          </a:p>
          <a:p>
            <a:endParaRPr lang="en-GB" sz="1400" dirty="0"/>
          </a:p>
          <a:p>
            <a:r>
              <a:rPr lang="en-GB" sz="1400" dirty="0"/>
              <a:t>Symptoms may vary by age but the main symptoms of coronavirus are:</a:t>
            </a:r>
          </a:p>
          <a:p>
            <a:endParaRPr lang="en-GB" sz="1400" dirty="0"/>
          </a:p>
          <a:p>
            <a:pPr marL="285750" indent="-285750">
              <a:buFont typeface="Arial" panose="020B0604020202020204" pitchFamily="34" charset="0"/>
              <a:buChar char="•"/>
            </a:pPr>
            <a:r>
              <a:rPr lang="en-GB" sz="1400" b="1" dirty="0"/>
              <a:t>a new, continuous cough</a:t>
            </a:r>
            <a:r>
              <a:rPr lang="en-GB" sz="1400" dirty="0"/>
              <a:t> – coughing for more than an hour, or 3 or more coughing episodes in 24 hours  </a:t>
            </a:r>
          </a:p>
          <a:p>
            <a:pPr marL="285750" indent="-285750">
              <a:buFont typeface="Arial" panose="020B0604020202020204" pitchFamily="34" charset="0"/>
              <a:buChar char="•"/>
            </a:pPr>
            <a:r>
              <a:rPr lang="en-GB" sz="1400" b="1" dirty="0"/>
              <a:t>a high temperature</a:t>
            </a:r>
            <a:r>
              <a:rPr lang="en-GB" sz="1400" dirty="0"/>
              <a:t> </a:t>
            </a:r>
          </a:p>
          <a:p>
            <a:pPr marL="285750" indent="-285750">
              <a:buFont typeface="Arial" panose="020B0604020202020204" pitchFamily="34" charset="0"/>
              <a:buChar char="•"/>
            </a:pPr>
            <a:r>
              <a:rPr lang="en-GB" sz="1400" b="1" dirty="0"/>
              <a:t>a loss or change to sense of smell or taste</a:t>
            </a:r>
            <a:endParaRPr lang="en-GB" sz="1400" dirty="0"/>
          </a:p>
          <a:p>
            <a:endParaRPr lang="en-GB" sz="1400" dirty="0"/>
          </a:p>
          <a:p>
            <a:r>
              <a:rPr lang="en-GB" sz="1400" dirty="0"/>
              <a:t>Other symptoms reported include:</a:t>
            </a:r>
          </a:p>
          <a:p>
            <a:pPr marL="285750" indent="-285750">
              <a:buFont typeface="Arial" panose="020B0604020202020204" pitchFamily="34" charset="0"/>
              <a:buChar char="•"/>
            </a:pPr>
            <a:r>
              <a:rPr lang="en-GB" sz="1400" dirty="0"/>
              <a:t>fatigue and lethargy</a:t>
            </a:r>
          </a:p>
          <a:p>
            <a:pPr marL="285750" indent="-285750">
              <a:buFont typeface="Arial" panose="020B0604020202020204" pitchFamily="34" charset="0"/>
              <a:buChar char="•"/>
            </a:pPr>
            <a:r>
              <a:rPr lang="en-GB" sz="1400" dirty="0"/>
              <a:t>shortness of breath</a:t>
            </a:r>
          </a:p>
          <a:p>
            <a:pPr marL="285750" indent="-285750">
              <a:buFont typeface="Arial" panose="020B0604020202020204" pitchFamily="34" charset="0"/>
              <a:buChar char="•"/>
            </a:pPr>
            <a:r>
              <a:rPr lang="en-GB" sz="1400" dirty="0"/>
              <a:t>headache </a:t>
            </a:r>
          </a:p>
          <a:p>
            <a:pPr marL="285750" indent="-285750">
              <a:buFont typeface="Arial" panose="020B0604020202020204" pitchFamily="34" charset="0"/>
              <a:buChar char="•"/>
            </a:pPr>
            <a:r>
              <a:rPr lang="en-GB" sz="1400" dirty="0"/>
              <a:t>sore throat</a:t>
            </a:r>
          </a:p>
          <a:p>
            <a:pPr marL="285750" indent="-285750">
              <a:buFont typeface="Arial" panose="020B0604020202020204" pitchFamily="34" charset="0"/>
              <a:buChar char="•"/>
            </a:pPr>
            <a:r>
              <a:rPr lang="en-GB" sz="1400" dirty="0"/>
              <a:t>aching muscles</a:t>
            </a:r>
          </a:p>
          <a:p>
            <a:pPr marL="285750" indent="-285750">
              <a:buFont typeface="Arial" panose="020B0604020202020204" pitchFamily="34" charset="0"/>
              <a:buChar char="•"/>
            </a:pPr>
            <a:r>
              <a:rPr lang="en-GB" sz="1400" dirty="0"/>
              <a:t>diarrhoea and vomiting</a:t>
            </a:r>
          </a:p>
          <a:p>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8" y="3501008"/>
            <a:ext cx="3744416" cy="2520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39944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04664"/>
            <a:ext cx="8077200" cy="1143000"/>
          </a:xfrm>
        </p:spPr>
        <p:txBody>
          <a:bodyPr/>
          <a:lstStyle/>
          <a:p>
            <a:r>
              <a:rPr lang="en-GB" dirty="0" smtClean="0"/>
              <a:t>COVID-19 symptom progression</a:t>
            </a:r>
            <a:endParaRPr lang="en-GB" dirty="0"/>
          </a:p>
        </p:txBody>
      </p:sp>
      <p:sp>
        <p:nvSpPr>
          <p:cNvPr id="3" name="Content Placeholder 2"/>
          <p:cNvSpPr>
            <a:spLocks noGrp="1"/>
          </p:cNvSpPr>
          <p:nvPr>
            <p:ph idx="1"/>
          </p:nvPr>
        </p:nvSpPr>
        <p:spPr/>
        <p:txBody>
          <a:bodyPr/>
          <a:lstStyle/>
          <a:p>
            <a:r>
              <a:rPr lang="en-GB" sz="1400" dirty="0"/>
              <a:t>Symptoms may begin gradually and are usually mild.</a:t>
            </a:r>
          </a:p>
          <a:p>
            <a:endParaRPr lang="en-GB" sz="1400" dirty="0"/>
          </a:p>
          <a:p>
            <a:pPr marL="285750" indent="-285750">
              <a:buFont typeface="Arial" panose="020B0604020202020204" pitchFamily="34" charset="0"/>
              <a:buChar char="•"/>
            </a:pPr>
            <a:r>
              <a:rPr lang="en-GB" sz="1400" dirty="0"/>
              <a:t>the majority of people (around 80%) have asymptomatic to moderate disease and recover without needing hospital treatment</a:t>
            </a:r>
          </a:p>
          <a:p>
            <a:pPr marL="0" indent="0"/>
            <a:endParaRPr lang="en-GB" sz="1400" dirty="0"/>
          </a:p>
          <a:p>
            <a:pPr marL="285750" indent="-285750">
              <a:buFont typeface="Arial" panose="020B0604020202020204" pitchFamily="34" charset="0"/>
              <a:buChar char="•"/>
            </a:pPr>
            <a:r>
              <a:rPr lang="en-GB" sz="1400" dirty="0"/>
              <a:t>around 15% may get severe disease including pneumonia</a:t>
            </a:r>
          </a:p>
          <a:p>
            <a:pPr marL="635000" lvl="1">
              <a:buFont typeface="Arial" panose="020B0604020202020204" pitchFamily="34" charset="0"/>
              <a:buChar char="•"/>
            </a:pPr>
            <a:r>
              <a:rPr lang="en-GB" sz="1400" dirty="0"/>
              <a:t>older people and those with underlying medical problems such as high blood pressure, heart and lung problems, diabetes, or cancer are more likely to develop serious illness</a:t>
            </a:r>
          </a:p>
          <a:p>
            <a:pPr marL="635000" lvl="1">
              <a:buFont typeface="Arial" panose="020B0604020202020204" pitchFamily="34" charset="0"/>
              <a:buChar char="•"/>
            </a:pPr>
            <a:endParaRPr lang="en-GB" sz="1400" dirty="0"/>
          </a:p>
          <a:p>
            <a:pPr marL="285750" indent="-285750">
              <a:buFont typeface="Arial" panose="020B0604020202020204" pitchFamily="34" charset="0"/>
              <a:buChar char="•"/>
            </a:pPr>
            <a:r>
              <a:rPr lang="en-GB" sz="1400" spc="-50" dirty="0"/>
              <a:t>around 5% become critically unwell. This may include septic shock and/or multi-organ and respiratory failure</a:t>
            </a:r>
          </a:p>
          <a:p>
            <a:endParaRPr lang="en-GB" sz="1400" dirty="0">
              <a:solidFill>
                <a:srgbClr val="FF0000"/>
              </a:solidFill>
            </a:endParaRPr>
          </a:p>
          <a:p>
            <a:r>
              <a:rPr lang="en-GB" sz="1400" dirty="0"/>
              <a:t>The infection fatality rate (the proportion of deaths among all infected individuals) is estimated to be </a:t>
            </a:r>
            <a:endParaRPr lang="en-GB" sz="1400" dirty="0" smtClean="0"/>
          </a:p>
          <a:p>
            <a:r>
              <a:rPr lang="en-GB" sz="1400" dirty="0" smtClean="0"/>
              <a:t>0.9</a:t>
            </a:r>
            <a:r>
              <a:rPr lang="en-GB" sz="1400" dirty="0"/>
              <a:t>% but it varies according to age and sex. It is lower in younger people (0.5% for those 45-64 </a:t>
            </a:r>
            <a:endParaRPr lang="en-GB" sz="1400" dirty="0" smtClean="0"/>
          </a:p>
          <a:p>
            <a:r>
              <a:rPr lang="en-GB" sz="1400" dirty="0" smtClean="0"/>
              <a:t>years</a:t>
            </a:r>
            <a:r>
              <a:rPr lang="en-GB" sz="1400" dirty="0"/>
              <a:t>) and higher in those over 75 years of age (11.6</a:t>
            </a:r>
            <a:r>
              <a:rPr lang="en-GB" sz="1400" dirty="0" smtClean="0"/>
              <a:t>%)</a:t>
            </a:r>
            <a:endParaRPr lang="en-GB" sz="1400" dirty="0"/>
          </a:p>
          <a:p>
            <a:endParaRPr lang="en-GB" dirty="0"/>
          </a:p>
        </p:txBody>
      </p:sp>
    </p:spTree>
    <p:extLst>
      <p:ext uri="{BB962C8B-B14F-4D97-AF65-F5344CB8AC3E}">
        <p14:creationId xmlns:p14="http://schemas.microsoft.com/office/powerpoint/2010/main" val="6643391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8077200" cy="1143000"/>
          </a:xfrm>
        </p:spPr>
        <p:txBody>
          <a:bodyPr/>
          <a:lstStyle/>
          <a:p>
            <a:r>
              <a:rPr lang="en-GB" dirty="0" smtClean="0"/>
              <a:t>Complications of Covid-19 disease</a:t>
            </a:r>
            <a:endParaRPr lang="en-GB" dirty="0"/>
          </a:p>
        </p:txBody>
      </p:sp>
      <p:sp>
        <p:nvSpPr>
          <p:cNvPr id="3" name="Content Placeholder 2"/>
          <p:cNvSpPr>
            <a:spLocks noGrp="1"/>
          </p:cNvSpPr>
          <p:nvPr>
            <p:ph idx="1"/>
          </p:nvPr>
        </p:nvSpPr>
        <p:spPr/>
        <p:txBody>
          <a:bodyPr/>
          <a:lstStyle/>
          <a:p>
            <a:r>
              <a:rPr lang="en-GB" sz="1600" dirty="0"/>
              <a:t>Complications from COVID-19 can be severe and fatal. </a:t>
            </a:r>
          </a:p>
          <a:p>
            <a:r>
              <a:rPr lang="en-GB" sz="1600" spc="-60" dirty="0"/>
              <a:t>The risk of developing complications increases with age and is greater in those with underlying </a:t>
            </a:r>
            <a:endParaRPr lang="en-GB" sz="1600" spc="-60" dirty="0" smtClean="0"/>
          </a:p>
          <a:p>
            <a:r>
              <a:rPr lang="en-GB" sz="1600" spc="-60" dirty="0" smtClean="0"/>
              <a:t>health </a:t>
            </a:r>
            <a:r>
              <a:rPr lang="en-GB" sz="1600" spc="-60" dirty="0"/>
              <a:t>conditions.   </a:t>
            </a:r>
          </a:p>
          <a:p>
            <a:endParaRPr lang="en-GB" sz="1600" dirty="0"/>
          </a:p>
          <a:p>
            <a:r>
              <a:rPr lang="en-GB" sz="1600" dirty="0"/>
              <a:t>The type of complication that can develop may include:</a:t>
            </a:r>
          </a:p>
          <a:p>
            <a:endParaRPr lang="en-GB" sz="1600" dirty="0"/>
          </a:p>
          <a:p>
            <a:pPr marL="285750" indent="-285750">
              <a:buFont typeface="Arial" panose="020B0604020202020204" pitchFamily="34" charset="0"/>
              <a:buChar char="•"/>
            </a:pPr>
            <a:r>
              <a:rPr lang="en-GB" sz="1600" dirty="0"/>
              <a:t>venous thromboembolism</a:t>
            </a:r>
          </a:p>
          <a:p>
            <a:pPr marL="285750" indent="-285750">
              <a:buFont typeface="Arial" panose="020B0604020202020204" pitchFamily="34" charset="0"/>
              <a:buChar char="•"/>
            </a:pPr>
            <a:r>
              <a:rPr lang="en-GB" sz="1600" dirty="0"/>
              <a:t>heart, liver and kidney problems</a:t>
            </a:r>
          </a:p>
          <a:p>
            <a:pPr marL="285750" indent="-285750">
              <a:buFont typeface="Arial" panose="020B0604020202020204" pitchFamily="34" charset="0"/>
              <a:buChar char="•"/>
            </a:pPr>
            <a:r>
              <a:rPr lang="en-GB" sz="1600" dirty="0"/>
              <a:t>neurological problems</a:t>
            </a:r>
          </a:p>
          <a:p>
            <a:pPr marL="285750" indent="-285750">
              <a:buFont typeface="Arial" panose="020B0604020202020204" pitchFamily="34" charset="0"/>
              <a:buChar char="•"/>
            </a:pPr>
            <a:r>
              <a:rPr lang="en-GB" sz="1600" dirty="0"/>
              <a:t>coagulation (blood clotting) failure</a:t>
            </a:r>
          </a:p>
          <a:p>
            <a:pPr marL="285750" indent="-285750">
              <a:buFont typeface="Arial" panose="020B0604020202020204" pitchFamily="34" charset="0"/>
              <a:buChar char="•"/>
            </a:pPr>
            <a:r>
              <a:rPr lang="en-GB" sz="1600" dirty="0"/>
              <a:t>respiratory failure</a:t>
            </a:r>
          </a:p>
          <a:p>
            <a:pPr marL="285750" indent="-285750">
              <a:buFont typeface="Arial" panose="020B0604020202020204" pitchFamily="34" charset="0"/>
              <a:buChar char="•"/>
            </a:pPr>
            <a:r>
              <a:rPr lang="en-GB" sz="1600" dirty="0"/>
              <a:t>multiple organ failure</a:t>
            </a:r>
          </a:p>
          <a:p>
            <a:pPr marL="285750" indent="-285750">
              <a:buFont typeface="Arial" panose="020B0604020202020204" pitchFamily="34" charset="0"/>
              <a:buChar char="•"/>
            </a:pPr>
            <a:r>
              <a:rPr lang="en-GB" sz="1600" dirty="0"/>
              <a:t>septic shock</a:t>
            </a:r>
          </a:p>
          <a:p>
            <a:pPr marL="0" indent="0"/>
            <a:endParaRPr lang="en-GB" dirty="0">
              <a:solidFill>
                <a:srgbClr val="FF0000"/>
              </a:solidFill>
            </a:endParaRPr>
          </a:p>
          <a:p>
            <a:endParaRPr lang="en-GB" dirty="0"/>
          </a:p>
        </p:txBody>
      </p:sp>
    </p:spTree>
    <p:extLst>
      <p:ext uri="{BB962C8B-B14F-4D97-AF65-F5344CB8AC3E}">
        <p14:creationId xmlns:p14="http://schemas.microsoft.com/office/powerpoint/2010/main" val="10165332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8077200" cy="1143000"/>
          </a:xfrm>
        </p:spPr>
        <p:txBody>
          <a:bodyPr/>
          <a:lstStyle/>
          <a:p>
            <a:r>
              <a:rPr lang="en-GB" sz="3200" dirty="0" smtClean="0"/>
              <a:t>COVID-19 complications in pregnancy </a:t>
            </a:r>
            <a:endParaRPr lang="en-GB" sz="3200" dirty="0"/>
          </a:p>
        </p:txBody>
      </p:sp>
      <p:sp>
        <p:nvSpPr>
          <p:cNvPr id="3" name="Content Placeholder 2"/>
          <p:cNvSpPr>
            <a:spLocks noGrp="1"/>
          </p:cNvSpPr>
          <p:nvPr>
            <p:ph idx="1"/>
          </p:nvPr>
        </p:nvSpPr>
        <p:spPr>
          <a:xfrm>
            <a:off x="685800" y="1412776"/>
            <a:ext cx="8077200" cy="4149824"/>
          </a:xfrm>
        </p:spPr>
        <p:txBody>
          <a:bodyPr/>
          <a:lstStyle/>
          <a:p>
            <a:pPr marL="285750" indent="-285750">
              <a:buFont typeface="Arial" panose="020B0604020202020204" pitchFamily="34" charset="0"/>
              <a:buChar char="•"/>
            </a:pPr>
            <a:r>
              <a:rPr lang="en-GB" sz="1600" dirty="0"/>
              <a:t>maternal morbidity is similar to that of other women of reproductive age and the outcome for women infected during pregnancy is usually good</a:t>
            </a:r>
          </a:p>
          <a:p>
            <a:pPr marL="0" indent="0"/>
            <a:endParaRPr lang="en-GB" sz="1600" dirty="0"/>
          </a:p>
          <a:p>
            <a:pPr marL="285750" indent="-285750">
              <a:buFont typeface="Arial" panose="020B0604020202020204" pitchFamily="34" charset="0"/>
              <a:buChar char="•"/>
            </a:pPr>
            <a:r>
              <a:rPr lang="en-GB" sz="1600" dirty="0"/>
              <a:t>however, pregnant women with pre-existing comorbidities such as chronic hypertension or diabetes, those with higher maternal age, and high body mass index may experience severe COVID-19 disease </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they may also require intensive care unit admission and invasive ventilation and around 6% of pregnant women may experience a spontaneous pre-term delivery</a:t>
            </a:r>
          </a:p>
          <a:p>
            <a:pPr marL="0" indent="0"/>
            <a:endParaRPr lang="en-GB" sz="1600" dirty="0"/>
          </a:p>
          <a:p>
            <a:pPr marL="285750" indent="-285750">
              <a:buFont typeface="Arial" panose="020B0604020202020204" pitchFamily="34" charset="0"/>
              <a:buChar char="•"/>
            </a:pPr>
            <a:r>
              <a:rPr lang="en-GB" sz="1600" dirty="0"/>
              <a:t>neonates born to mothers with COVID-19 have an increased risk of admission to a neonatal unit</a:t>
            </a:r>
          </a:p>
          <a:p>
            <a:pPr marL="0" indent="0"/>
            <a:endParaRPr lang="en-GB" sz="1600" dirty="0"/>
          </a:p>
          <a:p>
            <a:pPr marL="285750" indent="-285750">
              <a:buFont typeface="Arial" panose="020B0604020202020204" pitchFamily="34" charset="0"/>
              <a:buChar char="•"/>
            </a:pPr>
            <a:r>
              <a:rPr lang="en-GB" sz="1600" dirty="0"/>
              <a:t>although stillbirths have been reported, perinatal deaths are rare and occur in less than 1% of cases</a:t>
            </a:r>
          </a:p>
          <a:p>
            <a:endParaRPr lang="en-GB" dirty="0"/>
          </a:p>
        </p:txBody>
      </p:sp>
    </p:spTree>
    <p:extLst>
      <p:ext uri="{BB962C8B-B14F-4D97-AF65-F5344CB8AC3E}">
        <p14:creationId xmlns:p14="http://schemas.microsoft.com/office/powerpoint/2010/main" val="37006725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077200" cy="1143000"/>
          </a:xfrm>
        </p:spPr>
        <p:txBody>
          <a:bodyPr/>
          <a:lstStyle/>
          <a:p>
            <a:r>
              <a:rPr lang="en-GB" sz="3200" dirty="0" smtClean="0"/>
              <a:t>Symptoms in children and young people</a:t>
            </a:r>
            <a:endParaRPr lang="en-GB" sz="3200" dirty="0"/>
          </a:p>
        </p:txBody>
      </p:sp>
      <p:sp>
        <p:nvSpPr>
          <p:cNvPr id="3" name="Content Placeholder 2"/>
          <p:cNvSpPr>
            <a:spLocks noGrp="1"/>
          </p:cNvSpPr>
          <p:nvPr>
            <p:ph idx="1"/>
          </p:nvPr>
        </p:nvSpPr>
        <p:spPr>
          <a:xfrm>
            <a:off x="685800" y="1340768"/>
            <a:ext cx="8077200" cy="4221832"/>
          </a:xfrm>
        </p:spPr>
        <p:txBody>
          <a:bodyPr/>
          <a:lstStyle/>
          <a:p>
            <a:pPr marL="285750" indent="-285750">
              <a:buFont typeface="Arial" panose="020B0604020202020204" pitchFamily="34" charset="0"/>
              <a:buChar char="•"/>
            </a:pPr>
            <a:r>
              <a:rPr lang="en-GB" sz="1600" dirty="0"/>
              <a:t>children comprise only 1 to 2% of cases of COVID-19 worldwide and are more likely to have mild symptoms or asymptomatic infection</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a study of children and young people aged less than 19 years admitted to hospital with laboratory confirmed SARS-CoV-2 reported that the median age of those enrolled in the study was 4.6 years</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other clinical features included age, sex and ethnicity: 35% (225/651) of them were under 12 months old; 56% (367/650) were male; 57% (330/576) were white; 12% (67/576) were South Asian and 10% (56/576) were Black</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of the 651 children and young people in the study, 42% had at least one other medical condition (co-morbidity). These included neurological conditions (11%), haematological, oncological or immunological conditions (8%) and asthma (7%)</a:t>
            </a:r>
          </a:p>
          <a:p>
            <a:endParaRPr lang="en-GB" dirty="0"/>
          </a:p>
        </p:txBody>
      </p:sp>
    </p:spTree>
    <p:extLst>
      <p:ext uri="{BB962C8B-B14F-4D97-AF65-F5344CB8AC3E}">
        <p14:creationId xmlns:p14="http://schemas.microsoft.com/office/powerpoint/2010/main" val="33341673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077200" cy="1143000"/>
          </a:xfrm>
        </p:spPr>
        <p:txBody>
          <a:bodyPr/>
          <a:lstStyle/>
          <a:p>
            <a:r>
              <a:rPr lang="en-GB" sz="2400" dirty="0" smtClean="0"/>
              <a:t>Complications from COVID-19 in children and young </a:t>
            </a:r>
            <a:br>
              <a:rPr lang="en-GB" sz="2400" dirty="0" smtClean="0"/>
            </a:br>
            <a:r>
              <a:rPr lang="en-GB" sz="2400" dirty="0" smtClean="0"/>
              <a:t>people</a:t>
            </a:r>
            <a:endParaRPr lang="en-GB" sz="2400" dirty="0"/>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r>
              <a:rPr lang="en-GB" sz="1400" dirty="0"/>
              <a:t>an extremely rare but severe multisystem inflammatory syndrome (MIS-C) occurring 2 to 4 weeks after the onset of COVID-19 has been identified in children and adolescents</a:t>
            </a:r>
          </a:p>
          <a:p>
            <a:pPr marL="0" indent="0"/>
            <a:endParaRPr lang="en-GB" sz="1400" dirty="0"/>
          </a:p>
          <a:p>
            <a:pPr marL="285750" indent="-285750">
              <a:buFont typeface="Arial" panose="020B0604020202020204" pitchFamily="34" charset="0"/>
              <a:buChar char="•"/>
            </a:pPr>
            <a:r>
              <a:rPr lang="en-GB" sz="1400" dirty="0"/>
              <a:t>cardiac complications were documented in 57% (21/37) of MIS-C cases. These were more frequent in post-acute / antibody positive cases (75% 15/20) than in the acute phase 35% (6/17)</a:t>
            </a:r>
          </a:p>
          <a:p>
            <a:pPr marL="0" indent="0"/>
            <a:endParaRPr lang="en-GB" sz="1400" dirty="0"/>
          </a:p>
          <a:p>
            <a:pPr marL="285750" indent="-285750">
              <a:buFont typeface="Arial" panose="020B0604020202020204" pitchFamily="34" charset="0"/>
              <a:buChar char="•"/>
            </a:pPr>
            <a:r>
              <a:rPr lang="en-GB" sz="1400" dirty="0"/>
              <a:t>of the children admitted to hospital, 18% required critical care. This was associated with:</a:t>
            </a:r>
          </a:p>
          <a:p>
            <a:pPr marL="635000" lvl="1">
              <a:buFont typeface="Arial" panose="020B0604020202020204" pitchFamily="34" charset="0"/>
              <a:buChar char="•"/>
            </a:pPr>
            <a:r>
              <a:rPr lang="en-GB" sz="1400" dirty="0" smtClean="0"/>
              <a:t>- age</a:t>
            </a:r>
            <a:r>
              <a:rPr lang="en-GB" sz="1400" dirty="0"/>
              <a:t>, particularly for those less than one month old and for those age 10 -14 years </a:t>
            </a:r>
          </a:p>
          <a:p>
            <a:pPr marL="635000" lvl="1">
              <a:buFont typeface="Arial" panose="020B0604020202020204" pitchFamily="34" charset="0"/>
              <a:buChar char="•"/>
            </a:pPr>
            <a:r>
              <a:rPr lang="en-GB" sz="1400" dirty="0" smtClean="0"/>
              <a:t>- black </a:t>
            </a:r>
            <a:r>
              <a:rPr lang="en-GB" sz="1400" dirty="0"/>
              <a:t>ethnicity and </a:t>
            </a:r>
          </a:p>
          <a:p>
            <a:pPr marL="635000" lvl="1">
              <a:buFont typeface="Arial" panose="020B0604020202020204" pitchFamily="34" charset="0"/>
              <a:buChar char="•"/>
            </a:pPr>
            <a:r>
              <a:rPr lang="en-GB" sz="1400" dirty="0" smtClean="0"/>
              <a:t>- admission </a:t>
            </a:r>
            <a:r>
              <a:rPr lang="en-GB" sz="1400" dirty="0"/>
              <a:t>to hospital for more than five days before symptom onset</a:t>
            </a:r>
          </a:p>
          <a:p>
            <a:pPr marL="0" indent="0"/>
            <a:endParaRPr lang="en-GB" sz="1400" dirty="0"/>
          </a:p>
          <a:p>
            <a:pPr marL="285750" indent="-285750">
              <a:buFont typeface="Arial" panose="020B0604020202020204" pitchFamily="34" charset="0"/>
              <a:buChar char="•"/>
            </a:pPr>
            <a:r>
              <a:rPr lang="en-GB" sz="1400" dirty="0"/>
              <a:t>other complications from COVID-19 in children and young people include fever, cardiac symptoms (myocarditis, heart failure) and GI symptoms (abdominal pain, diarrhoea, vomiting) </a:t>
            </a:r>
          </a:p>
          <a:p>
            <a:endParaRPr lang="en-GB" dirty="0"/>
          </a:p>
        </p:txBody>
      </p:sp>
    </p:spTree>
    <p:extLst>
      <p:ext uri="{BB962C8B-B14F-4D97-AF65-F5344CB8AC3E}">
        <p14:creationId xmlns:p14="http://schemas.microsoft.com/office/powerpoint/2010/main" val="33768552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8191"/>
            <a:ext cx="8077200" cy="1143000"/>
          </a:xfrm>
        </p:spPr>
        <p:txBody>
          <a:bodyPr/>
          <a:lstStyle/>
          <a:p>
            <a:r>
              <a:rPr lang="en-GB" dirty="0" smtClean="0"/>
              <a:t>Note to immunisers</a:t>
            </a:r>
            <a:endParaRPr lang="en-GB" dirty="0"/>
          </a:p>
        </p:txBody>
      </p:sp>
      <p:sp>
        <p:nvSpPr>
          <p:cNvPr id="3" name="Content Placeholder 2"/>
          <p:cNvSpPr>
            <a:spLocks noGrp="1"/>
          </p:cNvSpPr>
          <p:nvPr>
            <p:ph idx="1"/>
          </p:nvPr>
        </p:nvSpPr>
        <p:spPr>
          <a:xfrm>
            <a:off x="611560" y="1196752"/>
            <a:ext cx="8077200" cy="4038600"/>
          </a:xfrm>
        </p:spPr>
        <p:txBody>
          <a:bodyPr/>
          <a:lstStyle/>
          <a:p>
            <a:pPr marL="4763" lvl="0" indent="-4763">
              <a:lnSpc>
                <a:spcPct val="114000"/>
              </a:lnSpc>
              <a:spcBef>
                <a:spcPts val="0"/>
              </a:spcBef>
              <a:spcAft>
                <a:spcPts val="1200"/>
              </a:spcAft>
              <a:buClrTx/>
              <a:buSzTx/>
            </a:pPr>
            <a:r>
              <a:rPr lang="en-GB" sz="1400" kern="1200" dirty="0">
                <a:solidFill>
                  <a:prstClr val="black"/>
                </a:solidFill>
                <a:latin typeface="Arial" pitchFamily="34" charset="0"/>
                <a:ea typeface="ヒラギノ角ゴ Pro W3" pitchFamily="84" charset="-128"/>
              </a:rPr>
              <a:t>This slide set contains a collection of core slides for use </a:t>
            </a:r>
            <a:r>
              <a:rPr lang="en-GB" sz="1400" kern="1200" dirty="0" smtClean="0">
                <a:solidFill>
                  <a:prstClr val="black"/>
                </a:solidFill>
                <a:latin typeface="Arial" pitchFamily="34" charset="0"/>
                <a:ea typeface="ヒラギノ角ゴ Pro W3" pitchFamily="84" charset="-128"/>
              </a:rPr>
              <a:t>during </a:t>
            </a:r>
            <a:r>
              <a:rPr lang="en-GB" sz="1400" kern="1200" dirty="0">
                <a:solidFill>
                  <a:prstClr val="black"/>
                </a:solidFill>
                <a:latin typeface="Arial" pitchFamily="34" charset="0"/>
                <a:ea typeface="ヒラギノ角ゴ Pro W3" pitchFamily="84" charset="-128"/>
              </a:rPr>
              <a:t>the delivery of COVID-19 immunisation training. </a:t>
            </a:r>
            <a:r>
              <a:rPr lang="en-GB" sz="1400" kern="1200" dirty="0" smtClean="0">
                <a:solidFill>
                  <a:prstClr val="black"/>
                </a:solidFill>
                <a:latin typeface="Arial" pitchFamily="34" charset="0"/>
                <a:ea typeface="ヒラギノ角ゴ Pro W3" pitchFamily="84" charset="-128"/>
              </a:rPr>
              <a:t>Immunisers should </a:t>
            </a:r>
            <a:r>
              <a:rPr lang="en-GB" sz="1400" kern="1200" dirty="0">
                <a:solidFill>
                  <a:prstClr val="black"/>
                </a:solidFill>
                <a:latin typeface="Arial" pitchFamily="34" charset="0"/>
                <a:ea typeface="ヒラギノ角ゴ Pro W3" pitchFamily="84" charset="-128"/>
              </a:rPr>
              <a:t>select the slides required depending on </a:t>
            </a:r>
            <a:r>
              <a:rPr lang="en-GB" sz="1400" kern="1200" dirty="0" smtClean="0">
                <a:solidFill>
                  <a:prstClr val="black"/>
                </a:solidFill>
                <a:latin typeface="Arial" pitchFamily="34" charset="0"/>
                <a:ea typeface="ヒラギノ角ゴ Pro W3" pitchFamily="84" charset="-128"/>
              </a:rPr>
              <a:t>their </a:t>
            </a:r>
            <a:r>
              <a:rPr lang="en-GB" sz="1400" kern="1200" dirty="0">
                <a:solidFill>
                  <a:prstClr val="black"/>
                </a:solidFill>
                <a:latin typeface="Arial" pitchFamily="34" charset="0"/>
                <a:ea typeface="ヒラギノ角ゴ Pro W3" pitchFamily="84" charset="-128"/>
              </a:rPr>
              <a:t>background and </a:t>
            </a:r>
            <a:r>
              <a:rPr lang="en-GB" sz="1400" kern="1200" dirty="0" smtClean="0">
                <a:solidFill>
                  <a:prstClr val="black"/>
                </a:solidFill>
                <a:latin typeface="Arial" pitchFamily="34" charset="0"/>
                <a:ea typeface="ヒラギノ角ゴ Pro W3" pitchFamily="84" charset="-128"/>
              </a:rPr>
              <a:t>experience, according </a:t>
            </a:r>
            <a:r>
              <a:rPr lang="en-GB" sz="1400" kern="1200" dirty="0">
                <a:solidFill>
                  <a:prstClr val="black"/>
                </a:solidFill>
                <a:latin typeface="Arial" pitchFamily="34" charset="0"/>
                <a:ea typeface="ヒラギノ角ゴ Pro W3" pitchFamily="84" charset="-128"/>
              </a:rPr>
              <a:t>to the role they will have in delivering the COVID-19 vaccine programme. </a:t>
            </a:r>
            <a:r>
              <a:rPr lang="en-GB" sz="1400" kern="1200" dirty="0" smtClean="0">
                <a:solidFill>
                  <a:prstClr val="black"/>
                </a:solidFill>
                <a:latin typeface="Arial" pitchFamily="34" charset="0"/>
                <a:ea typeface="ヒラギノ角ゴ Pro W3" pitchFamily="84" charset="-128"/>
              </a:rPr>
              <a:t> </a:t>
            </a:r>
            <a:endParaRPr lang="en-GB" sz="1400" kern="1200" dirty="0">
              <a:solidFill>
                <a:prstClr val="black"/>
              </a:solidFill>
              <a:latin typeface="Arial" pitchFamily="34" charset="0"/>
              <a:ea typeface="ヒラギノ角ゴ Pro W3" pitchFamily="84" charset="-128"/>
            </a:endParaRPr>
          </a:p>
          <a:p>
            <a:pPr marL="4763" lvl="0" indent="-4763">
              <a:lnSpc>
                <a:spcPct val="114000"/>
              </a:lnSpc>
              <a:spcBef>
                <a:spcPts val="0"/>
              </a:spcBef>
              <a:spcAft>
                <a:spcPts val="1200"/>
              </a:spcAft>
              <a:buClrTx/>
              <a:buSzTx/>
            </a:pPr>
            <a:r>
              <a:rPr lang="en-GB" sz="1400" kern="1200" dirty="0">
                <a:solidFill>
                  <a:prstClr val="black"/>
                </a:solidFill>
                <a:latin typeface="Arial" pitchFamily="34" charset="0"/>
                <a:ea typeface="ヒラギノ角ゴ Pro W3" pitchFamily="84" charset="-128"/>
              </a:rPr>
              <a:t>The information in this slide set was correct at time of publication. As COVID is an evolving disease, a lot is still being learned about both the disease and the vaccines which have been developed to prevent it and the knowledge base is still being developed. For this reason, some of the information may change. Updates will be made to this slide set as new information becomes available. Please check online to ensure you are accessing the latest version. </a:t>
            </a:r>
            <a:r>
              <a:rPr lang="en-GB" sz="1400" kern="1200" dirty="0" smtClean="0">
                <a:solidFill>
                  <a:prstClr val="black"/>
                </a:solidFill>
                <a:latin typeface="Arial" pitchFamily="34" charset="0"/>
                <a:ea typeface="ヒラギノ角ゴ Pro W3" pitchFamily="84" charset="-128"/>
              </a:rPr>
              <a:t>The slide set will be updated data as information </a:t>
            </a:r>
            <a:r>
              <a:rPr lang="en-GB" sz="1400" kern="1200" dirty="0">
                <a:solidFill>
                  <a:prstClr val="black"/>
                </a:solidFill>
                <a:latin typeface="Arial" pitchFamily="34" charset="0"/>
                <a:ea typeface="ヒラギノ角ゴ Pro W3" pitchFamily="84" charset="-128"/>
              </a:rPr>
              <a:t>changes between republications of this slide set</a:t>
            </a:r>
            <a:r>
              <a:rPr lang="en-GB" sz="1400" kern="1200" dirty="0" smtClean="0">
                <a:solidFill>
                  <a:prstClr val="black"/>
                </a:solidFill>
                <a:latin typeface="Arial" pitchFamily="34" charset="0"/>
                <a:ea typeface="ヒラギノ角ゴ Pro W3" pitchFamily="84" charset="-128"/>
              </a:rPr>
              <a:t>.</a:t>
            </a:r>
          </a:p>
          <a:p>
            <a:pPr marL="4763" indent="-4763">
              <a:lnSpc>
                <a:spcPct val="114000"/>
              </a:lnSpc>
              <a:spcBef>
                <a:spcPts val="0"/>
              </a:spcBef>
              <a:spcAft>
                <a:spcPts val="1200"/>
              </a:spcAft>
              <a:buClrTx/>
              <a:buSzTx/>
            </a:pPr>
            <a:r>
              <a:rPr lang="en-GB" sz="1400" b="1" dirty="0"/>
              <a:t>Slides containing vaccine specific details (such as storage and reconstitution) on the first COVID-19 </a:t>
            </a:r>
            <a:r>
              <a:rPr lang="en-GB" sz="1400" b="1" dirty="0" smtClean="0"/>
              <a:t>vaccine </a:t>
            </a:r>
            <a:r>
              <a:rPr lang="en-GB" sz="1400" b="1" dirty="0"/>
              <a:t>to receive regulatory approval have been added to the end of this slide set. Details for other vaccines will be added here as they receive regulatory approval.  They are available at the end of the slide set so that trainers can specifically select those they need for the vaccine they are providing training about.</a:t>
            </a:r>
          </a:p>
          <a:p>
            <a:pPr marL="4763" lvl="0" indent="-4763">
              <a:lnSpc>
                <a:spcPct val="114000"/>
              </a:lnSpc>
              <a:spcBef>
                <a:spcPts val="0"/>
              </a:spcBef>
              <a:spcAft>
                <a:spcPts val="1200"/>
              </a:spcAft>
              <a:buClrTx/>
              <a:buSzTx/>
            </a:pPr>
            <a:endParaRPr lang="en-GB" sz="1400" kern="1200" dirty="0">
              <a:solidFill>
                <a:prstClr val="black"/>
              </a:solidFill>
              <a:latin typeface="Arial" pitchFamily="34" charset="0"/>
              <a:ea typeface="ヒラギノ角ゴ Pro W3" pitchFamily="84" charset="-128"/>
            </a:endParaRPr>
          </a:p>
        </p:txBody>
      </p:sp>
    </p:spTree>
    <p:extLst>
      <p:ext uri="{BB962C8B-B14F-4D97-AF65-F5344CB8AC3E}">
        <p14:creationId xmlns:p14="http://schemas.microsoft.com/office/powerpoint/2010/main" val="4055493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60648"/>
            <a:ext cx="8077200" cy="1143000"/>
          </a:xfrm>
        </p:spPr>
        <p:txBody>
          <a:bodyPr/>
          <a:lstStyle/>
          <a:p>
            <a:pPr algn="ctr"/>
            <a:r>
              <a:rPr lang="en-GB" sz="3200" dirty="0" smtClean="0"/>
              <a:t>Coronavirus (COVID-19) epidemiology</a:t>
            </a:r>
            <a:endParaRPr lang="en-GB" sz="3200" dirty="0"/>
          </a:p>
        </p:txBody>
      </p:sp>
      <p:sp>
        <p:nvSpPr>
          <p:cNvPr id="4" name="TextBox 3"/>
          <p:cNvSpPr txBox="1"/>
          <p:nvPr/>
        </p:nvSpPr>
        <p:spPr>
          <a:xfrm>
            <a:off x="827584" y="1412777"/>
            <a:ext cx="7560840" cy="1200329"/>
          </a:xfrm>
          <a:prstGeom prst="rect">
            <a:avLst/>
          </a:prstGeom>
          <a:noFill/>
        </p:spPr>
        <p:txBody>
          <a:bodyPr wrap="square" rtlCol="0">
            <a:spAutoFit/>
          </a:bodyPr>
          <a:lstStyle/>
          <a:p>
            <a:pPr algn="ctr"/>
            <a:r>
              <a:rPr lang="en-GB" dirty="0">
                <a:solidFill>
                  <a:srgbClr val="000000"/>
                </a:solidFill>
              </a:rPr>
              <a:t>The current NI epidemiology can be seen on the Department of Health Website at: </a:t>
            </a:r>
            <a:r>
              <a:rPr lang="en-GB" dirty="0">
                <a:solidFill>
                  <a:srgbClr val="000000"/>
                </a:solidFill>
                <a:hlinkClick r:id="rId3"/>
              </a:rPr>
              <a:t>https://www.health-ni.gov.uk/</a:t>
            </a:r>
            <a:r>
              <a:rPr lang="en-GB" dirty="0">
                <a:solidFill>
                  <a:srgbClr val="000000"/>
                </a:solidFill>
              </a:rPr>
              <a:t>  </a:t>
            </a:r>
          </a:p>
          <a:p>
            <a:endParaRPr lang="en-GB" dirty="0">
              <a:solidFill>
                <a:srgbClr val="000000"/>
              </a:solidFill>
            </a:endParaRPr>
          </a:p>
          <a:p>
            <a:endParaRPr lang="en-GB" dirty="0">
              <a:solidFill>
                <a:srgbClr val="000000"/>
              </a:solidFill>
            </a:endParaRPr>
          </a:p>
        </p:txBody>
      </p:sp>
      <p:pic>
        <p:nvPicPr>
          <p:cNvPr id="8" name="Content Placeholder 7"/>
          <p:cNvPicPr>
            <a:picLocks noGrp="1"/>
          </p:cNvPicPr>
          <p:nvPr>
            <p:ph idx="1"/>
          </p:nvPr>
        </p:nvPicPr>
        <p:blipFill rotWithShape="1">
          <a:blip r:embed="rId4"/>
          <a:srcRect t="13251" r="40033" b="6534"/>
          <a:stretch/>
        </p:blipFill>
        <p:spPr bwMode="auto">
          <a:xfrm>
            <a:off x="251521" y="2204864"/>
            <a:ext cx="8528336" cy="432048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259440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96905"/>
            <a:ext cx="8568952" cy="1143000"/>
          </a:xfrm>
        </p:spPr>
        <p:txBody>
          <a:bodyPr/>
          <a:lstStyle/>
          <a:p>
            <a:pPr algn="ctr"/>
            <a:r>
              <a:rPr lang="en-GB" sz="2400" dirty="0" smtClean="0"/>
              <a:t>UK Coronavirus (Covid-19) positive tests by nation</a:t>
            </a:r>
            <a:endParaRPr lang="en-GB" sz="2400" dirty="0"/>
          </a:p>
        </p:txBody>
      </p:sp>
      <p:sp>
        <p:nvSpPr>
          <p:cNvPr id="5" name="TextBox 4">
            <a:extLst>
              <a:ext uri="{FF2B5EF4-FFF2-40B4-BE49-F238E27FC236}">
                <a16:creationId xmlns:a16="http://schemas.microsoft.com/office/drawing/2014/main" xmlns="" id="{0DE50C6A-7A03-4921-B075-CBBA2FB0DD06}"/>
              </a:ext>
            </a:extLst>
          </p:cNvPr>
          <p:cNvSpPr txBox="1"/>
          <p:nvPr/>
        </p:nvSpPr>
        <p:spPr>
          <a:xfrm>
            <a:off x="1115616" y="1323895"/>
            <a:ext cx="9202005" cy="276999"/>
          </a:xfrm>
          <a:prstGeom prst="rect">
            <a:avLst/>
          </a:prstGeom>
          <a:noFill/>
        </p:spPr>
        <p:txBody>
          <a:bodyPr wrap="square" rtlCol="0">
            <a:spAutoFit/>
          </a:bodyPr>
          <a:lstStyle/>
          <a:p>
            <a:r>
              <a:rPr lang="en-GB" sz="1200" spc="-20" dirty="0">
                <a:solidFill>
                  <a:schemeClr val="bg2"/>
                </a:solidFill>
              </a:rPr>
              <a:t>1,787, 783 people tested positive for Coronavirus (COVID-19) in the UK between 14/01/2020 and 10/12/2020 </a:t>
            </a:r>
          </a:p>
        </p:txBody>
      </p:sp>
      <p:pic>
        <p:nvPicPr>
          <p:cNvPr id="6" name="Content Placeholder 7">
            <a:extLst>
              <a:ext uri="{FF2B5EF4-FFF2-40B4-BE49-F238E27FC236}">
                <a16:creationId xmlns="" xmlns:a16="http://schemas.microsoft.com/office/drawing/2014/main" xmlns:lc="http://schemas.openxmlformats.org/drawingml/2006/lockedCanvas" id="{2A5E8FDE-969F-49C5-B9B5-AACBE3CF4D43}"/>
              </a:ext>
            </a:extLst>
          </p:cNvPr>
          <p:cNvPicPr>
            <a:picLocks noGrp="1" noChangeAspect="1"/>
          </p:cNvPicPr>
          <p:nvPr>
            <p:ph idx="1"/>
          </p:nvPr>
        </p:nvPicPr>
        <p:blipFill>
          <a:blip r:embed="rId3"/>
          <a:stretch>
            <a:fillRect/>
          </a:stretch>
        </p:blipFill>
        <p:spPr bwMode="auto">
          <a:xfrm>
            <a:off x="685800" y="1772816"/>
            <a:ext cx="8077200" cy="3888431"/>
          </a:xfrm>
          <a:prstGeom prst="rect">
            <a:avLst/>
          </a:prstGeom>
          <a:noFill/>
          <a:ln w="9525">
            <a:noFill/>
            <a:miter lim="800000"/>
            <a:headEnd/>
            <a:tailEnd/>
          </a:ln>
        </p:spPr>
      </p:pic>
    </p:spTree>
    <p:extLst>
      <p:ext uri="{BB962C8B-B14F-4D97-AF65-F5344CB8AC3E}">
        <p14:creationId xmlns:p14="http://schemas.microsoft.com/office/powerpoint/2010/main" val="3701802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077200" cy="1143000"/>
          </a:xfrm>
        </p:spPr>
        <p:txBody>
          <a:bodyPr/>
          <a:lstStyle/>
          <a:p>
            <a:pPr algn="ctr"/>
            <a:r>
              <a:rPr lang="en-GB" sz="2800" dirty="0" smtClean="0"/>
              <a:t>UK deaths within 28 days of a positive test</a:t>
            </a:r>
            <a:endParaRPr lang="en-GB" sz="2800" dirty="0"/>
          </a:p>
        </p:txBody>
      </p:sp>
      <p:sp>
        <p:nvSpPr>
          <p:cNvPr id="5" name="Rectangle 4"/>
          <p:cNvSpPr/>
          <p:nvPr/>
        </p:nvSpPr>
        <p:spPr>
          <a:xfrm>
            <a:off x="1115616" y="1268764"/>
            <a:ext cx="6624736" cy="646331"/>
          </a:xfrm>
          <a:prstGeom prst="rect">
            <a:avLst/>
          </a:prstGeom>
        </p:spPr>
        <p:txBody>
          <a:bodyPr wrap="square">
            <a:spAutoFit/>
          </a:bodyPr>
          <a:lstStyle/>
          <a:p>
            <a:pPr algn="ctr">
              <a:defRPr/>
            </a:pPr>
            <a:r>
              <a:rPr lang="en-GB" sz="1200" dirty="0">
                <a:solidFill>
                  <a:schemeClr val="bg2"/>
                </a:solidFill>
              </a:rPr>
              <a:t>63,082 deaths within 28 days of a positive test by date of death were recorded between 05/03/2020 and 10/12/2020 </a:t>
            </a:r>
          </a:p>
          <a:p>
            <a:pPr algn="ctr">
              <a:defRPr/>
            </a:pPr>
            <a:endParaRPr lang="en-GB" sz="1200" kern="0" dirty="0">
              <a:solidFill>
                <a:srgbClr val="000000"/>
              </a:solidFill>
            </a:endParaRPr>
          </a:p>
        </p:txBody>
      </p:sp>
      <p:pic>
        <p:nvPicPr>
          <p:cNvPr id="6" name="Content Placeholder 8">
            <a:extLst>
              <a:ext uri="{FF2B5EF4-FFF2-40B4-BE49-F238E27FC236}">
                <a16:creationId xmlns="" xmlns:a16="http://schemas.microsoft.com/office/drawing/2014/main" xmlns:lc="http://schemas.openxmlformats.org/drawingml/2006/lockedCanvas" id="{F7C5FBBA-12CF-40A2-8E37-8431156584EE}"/>
              </a:ext>
            </a:extLst>
          </p:cNvPr>
          <p:cNvPicPr>
            <a:picLocks noGrp="1" noChangeAspect="1"/>
          </p:cNvPicPr>
          <p:nvPr>
            <p:ph idx="1"/>
          </p:nvPr>
        </p:nvPicPr>
        <p:blipFill>
          <a:blip r:embed="rId3"/>
          <a:stretch>
            <a:fillRect/>
          </a:stretch>
        </p:blipFill>
        <p:spPr bwMode="auto">
          <a:xfrm>
            <a:off x="685800" y="1772816"/>
            <a:ext cx="8077200" cy="3960440"/>
          </a:xfrm>
          <a:prstGeom prst="rect">
            <a:avLst/>
          </a:prstGeom>
          <a:noFill/>
          <a:ln w="9525">
            <a:noFill/>
            <a:miter lim="800000"/>
            <a:headEnd/>
            <a:tailEnd/>
          </a:ln>
        </p:spPr>
      </p:pic>
    </p:spTree>
    <p:extLst>
      <p:ext uri="{BB962C8B-B14F-4D97-AF65-F5344CB8AC3E}">
        <p14:creationId xmlns:p14="http://schemas.microsoft.com/office/powerpoint/2010/main" val="24696987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60648"/>
            <a:ext cx="8077200" cy="1143000"/>
          </a:xfrm>
        </p:spPr>
        <p:txBody>
          <a:bodyPr/>
          <a:lstStyle/>
          <a:p>
            <a:r>
              <a:rPr lang="en-GB" dirty="0" smtClean="0"/>
              <a:t>COVID-19 vaccine taskforce</a:t>
            </a:r>
            <a:endParaRPr lang="en-GB" dirty="0"/>
          </a:p>
        </p:txBody>
      </p:sp>
      <p:sp>
        <p:nvSpPr>
          <p:cNvPr id="3" name="Content Placeholder 2"/>
          <p:cNvSpPr>
            <a:spLocks noGrp="1"/>
          </p:cNvSpPr>
          <p:nvPr>
            <p:ph idx="1"/>
          </p:nvPr>
        </p:nvSpPr>
        <p:spPr/>
        <p:txBody>
          <a:bodyPr/>
          <a:lstStyle/>
          <a:p>
            <a:pPr>
              <a:buFont typeface="Arial" panose="020B0604020202020204" pitchFamily="34" charset="0"/>
              <a:buChar char="•"/>
            </a:pPr>
            <a:r>
              <a:rPr lang="en-GB" sz="1600" dirty="0"/>
              <a:t>as the majority of the population are still susceptible (non-immune) to the SARS-CoV-2 virus and the virus spreads easily, it is clear that a safe and effective vaccine is needed to prevent further cases</a:t>
            </a:r>
          </a:p>
          <a:p>
            <a:pPr>
              <a:buFont typeface="Arial" panose="020B0604020202020204" pitchFamily="34" charset="0"/>
              <a:buChar char="•"/>
            </a:pPr>
            <a:endParaRPr lang="en-GB" sz="1600" dirty="0"/>
          </a:p>
          <a:p>
            <a:pPr>
              <a:buFont typeface="Arial" panose="020B0604020202020204" pitchFamily="34" charset="0"/>
              <a:buChar char="•"/>
            </a:pPr>
            <a:r>
              <a:rPr lang="en-GB" sz="1600" dirty="0"/>
              <a:t>a COVID-19 vaccine prepares the immune system so that in the event of an exposure to the virus, it is able to respond and prevent or reduce the severity of infection </a:t>
            </a:r>
          </a:p>
          <a:p>
            <a:pPr>
              <a:buFont typeface="Arial" panose="020B0604020202020204" pitchFamily="34" charset="0"/>
              <a:buChar char="•"/>
            </a:pPr>
            <a:endParaRPr lang="en-GB" sz="1600" dirty="0"/>
          </a:p>
          <a:p>
            <a:pPr>
              <a:buFont typeface="Arial" panose="020B0604020202020204" pitchFamily="34" charset="0"/>
              <a:buChar char="•"/>
            </a:pPr>
            <a:r>
              <a:rPr lang="en-GB" sz="1600" dirty="0"/>
              <a:t>during April 2020, a UK vaccine taskforce was set up to support the development of a SARS-CoV-2 vaccine </a:t>
            </a:r>
          </a:p>
          <a:p>
            <a:pPr>
              <a:buFont typeface="Arial" panose="020B0604020202020204" pitchFamily="34" charset="0"/>
              <a:buChar char="•"/>
            </a:pPr>
            <a:endParaRPr lang="en-GB" sz="1600" dirty="0"/>
          </a:p>
          <a:p>
            <a:pPr>
              <a:buFont typeface="Arial" panose="020B0604020202020204" pitchFamily="34" charset="0"/>
              <a:buChar char="•"/>
            </a:pPr>
            <a:r>
              <a:rPr lang="en-GB" sz="1600" dirty="0"/>
              <a:t>the taskforce supported research and industry to rapidly develop and scale up the manufacture of a vaccine to protect the population</a:t>
            </a:r>
          </a:p>
          <a:p>
            <a:endParaRPr lang="en-GB" dirty="0"/>
          </a:p>
        </p:txBody>
      </p:sp>
    </p:spTree>
    <p:extLst>
      <p:ext uri="{BB962C8B-B14F-4D97-AF65-F5344CB8AC3E}">
        <p14:creationId xmlns:p14="http://schemas.microsoft.com/office/powerpoint/2010/main" val="18730806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8077200" cy="1143000"/>
          </a:xfrm>
        </p:spPr>
        <p:txBody>
          <a:bodyPr/>
          <a:lstStyle/>
          <a:p>
            <a:r>
              <a:rPr lang="en-GB" dirty="0" smtClean="0"/>
              <a:t>COVID-19 vaccine development</a:t>
            </a:r>
            <a:endParaRPr lang="en-GB" dirty="0"/>
          </a:p>
        </p:txBody>
      </p:sp>
      <p:sp>
        <p:nvSpPr>
          <p:cNvPr id="3" name="Content Placeholder 2"/>
          <p:cNvSpPr>
            <a:spLocks noGrp="1"/>
          </p:cNvSpPr>
          <p:nvPr>
            <p:ph idx="1"/>
          </p:nvPr>
        </p:nvSpPr>
        <p:spPr/>
        <p:txBody>
          <a:bodyPr/>
          <a:lstStyle/>
          <a:p>
            <a:pPr>
              <a:buFont typeface="Arial" panose="020B0604020202020204" pitchFamily="34" charset="0"/>
              <a:buChar char="•"/>
            </a:pPr>
            <a:r>
              <a:rPr lang="en-GB" sz="1400" dirty="0"/>
              <a:t>scientists, industry and other organisations have worked collaboratively across the globe to complete the different phases of vaccine development in parallel, rather than sequentially to make a safe and effective vaccine available as soon as possible </a:t>
            </a:r>
          </a:p>
          <a:p>
            <a:pPr>
              <a:buFont typeface="Arial" panose="020B0604020202020204" pitchFamily="34" charset="0"/>
              <a:buChar char="•"/>
            </a:pPr>
            <a:endParaRPr lang="en-GB" sz="1400" dirty="0"/>
          </a:p>
          <a:p>
            <a:pPr>
              <a:buFont typeface="Arial" panose="020B0604020202020204" pitchFamily="34" charset="0"/>
              <a:buChar char="•"/>
            </a:pPr>
            <a:r>
              <a:rPr lang="en-GB" sz="1400" dirty="0"/>
              <a:t>by knowing the genetic code for the SARS-CoV-2 virus, various methods to create vaccines can be used such as using the code itself (mRNA vaccines) or inserting part of this code into existing viruses (viral vector vaccines)</a:t>
            </a:r>
          </a:p>
          <a:p>
            <a:pPr marL="0" indent="0"/>
            <a:endParaRPr lang="en-GB" sz="1400" dirty="0"/>
          </a:p>
          <a:p>
            <a:pPr>
              <a:buFont typeface="Arial" panose="020B0604020202020204" pitchFamily="34" charset="0"/>
              <a:buChar char="•"/>
            </a:pPr>
            <a:r>
              <a:rPr lang="en-GB" sz="1400" dirty="0"/>
              <a:t>by </a:t>
            </a:r>
            <a:r>
              <a:rPr lang="en-GB" sz="1400" dirty="0" smtClean="0"/>
              <a:t>December </a:t>
            </a:r>
            <a:r>
              <a:rPr lang="en-GB" sz="1400" dirty="0"/>
              <a:t>2020, over </a:t>
            </a:r>
            <a:r>
              <a:rPr lang="en-GB" sz="1400" dirty="0" smtClean="0"/>
              <a:t>270 </a:t>
            </a:r>
            <a:r>
              <a:rPr lang="en-GB" sz="1400" dirty="0"/>
              <a:t>different COVID-19 vaccines were in early development, over 50 of these were being given to people in clinical trials and 11 were being trialled in large phase 3 trials</a:t>
            </a:r>
          </a:p>
          <a:p>
            <a:pPr marL="0" indent="0"/>
            <a:endParaRPr lang="en-GB" sz="1400" dirty="0"/>
          </a:p>
          <a:p>
            <a:pPr>
              <a:buFont typeface="Arial" panose="020B0604020202020204" pitchFamily="34" charset="0"/>
              <a:buChar char="•"/>
            </a:pPr>
            <a:r>
              <a:rPr lang="en-GB" sz="1400" dirty="0"/>
              <a:t>some vaccines have been made using currently used vaccine technology, others have been made using new approaches or methods used during previous emergencies such as the SARS pandemic and west African Ebola</a:t>
            </a:r>
          </a:p>
          <a:p>
            <a:endParaRPr lang="en-GB" sz="3200" dirty="0"/>
          </a:p>
          <a:p>
            <a:endParaRPr lang="en-GB" dirty="0"/>
          </a:p>
        </p:txBody>
      </p:sp>
    </p:spTree>
    <p:extLst>
      <p:ext uri="{BB962C8B-B14F-4D97-AF65-F5344CB8AC3E}">
        <p14:creationId xmlns:p14="http://schemas.microsoft.com/office/powerpoint/2010/main" val="27626577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5846"/>
            <a:ext cx="8077200" cy="1143000"/>
          </a:xfrm>
        </p:spPr>
        <p:txBody>
          <a:bodyPr/>
          <a:lstStyle/>
          <a:p>
            <a:r>
              <a:rPr lang="en-GB" dirty="0" smtClean="0"/>
              <a:t>Properties of an ideal vaccine</a:t>
            </a:r>
            <a:endParaRPr lang="en-GB" dirty="0"/>
          </a:p>
        </p:txBody>
      </p:sp>
      <p:sp>
        <p:nvSpPr>
          <p:cNvPr id="3" name="Content Placeholder 2"/>
          <p:cNvSpPr>
            <a:spLocks noGrp="1"/>
          </p:cNvSpPr>
          <p:nvPr>
            <p:ph idx="1"/>
          </p:nvPr>
        </p:nvSpPr>
        <p:spPr>
          <a:xfrm>
            <a:off x="539552" y="1124744"/>
            <a:ext cx="8077200" cy="4038600"/>
          </a:xfrm>
        </p:spPr>
        <p:txBody>
          <a:bodyPr/>
          <a:lstStyle/>
          <a:p>
            <a:pPr>
              <a:defRPr/>
            </a:pPr>
            <a:endParaRPr lang="en-GB" altLang="en-US" sz="1200" dirty="0" smtClean="0"/>
          </a:p>
          <a:p>
            <a:pPr>
              <a:defRPr/>
            </a:pPr>
            <a:r>
              <a:rPr lang="en-GB" altLang="en-US" sz="1600" b="1" dirty="0" smtClean="0"/>
              <a:t>Ideally</a:t>
            </a:r>
            <a:r>
              <a:rPr lang="en-GB" altLang="en-US" sz="1600" b="1" dirty="0"/>
              <a:t>, a vaccine will:</a:t>
            </a:r>
          </a:p>
          <a:p>
            <a:pPr>
              <a:defRPr/>
            </a:pPr>
            <a:endParaRPr lang="en-GB" altLang="en-US" sz="1200" dirty="0"/>
          </a:p>
          <a:p>
            <a:pPr>
              <a:buFont typeface="Arial" panose="020B0604020202020204" pitchFamily="34" charset="0"/>
              <a:buChar char="•"/>
              <a:defRPr/>
            </a:pPr>
            <a:r>
              <a:rPr lang="en-GB" altLang="en-US" sz="1200" dirty="0"/>
              <a:t>produce the same immune protection which usually follows natural infection but without causing </a:t>
            </a:r>
            <a:r>
              <a:rPr lang="en-GB" altLang="en-US" sz="1200" dirty="0" smtClean="0"/>
              <a:t>disease</a:t>
            </a:r>
            <a:endParaRPr lang="en-GB" altLang="en-US" sz="1200" dirty="0"/>
          </a:p>
          <a:p>
            <a:pPr>
              <a:buFont typeface="Arial" panose="020B0604020202020204" pitchFamily="34" charset="0"/>
              <a:buChar char="•"/>
              <a:defRPr/>
            </a:pPr>
            <a:r>
              <a:rPr lang="en-GB" altLang="en-US" sz="1200" dirty="0"/>
              <a:t>generate long lasting immunity so that the person is protected if they are exposed to the antigen several years after </a:t>
            </a:r>
            <a:r>
              <a:rPr lang="en-GB" altLang="en-US" sz="1200" dirty="0" smtClean="0"/>
              <a:t>vaccination</a:t>
            </a:r>
            <a:endParaRPr lang="en-GB" altLang="en-US" sz="1200" dirty="0"/>
          </a:p>
          <a:p>
            <a:pPr>
              <a:buFont typeface="Arial" panose="020B0604020202020204" pitchFamily="34" charset="0"/>
              <a:buChar char="•"/>
              <a:defRPr/>
            </a:pPr>
            <a:r>
              <a:rPr lang="en-GB" altLang="en-US" sz="1200" dirty="0"/>
              <a:t>interrupt the spread of infection by preventing carriage of the organism in the vaccinated person</a:t>
            </a:r>
          </a:p>
          <a:p>
            <a:pPr marL="0" indent="0">
              <a:defRPr/>
            </a:pPr>
            <a:endParaRPr lang="en-GB" altLang="en-US" sz="1200" dirty="0"/>
          </a:p>
          <a:p>
            <a:pPr>
              <a:defRPr/>
            </a:pPr>
            <a:r>
              <a:rPr lang="en-GB" altLang="en-US" sz="1200" dirty="0"/>
              <a:t>Vaccines need to be safe and </a:t>
            </a:r>
            <a:r>
              <a:rPr lang="en-GB" sz="1200" dirty="0"/>
              <a:t>the risk from any side effects should be much lower than the benefit of preventing </a:t>
            </a:r>
            <a:endParaRPr lang="en-GB" sz="1200" dirty="0" smtClean="0"/>
          </a:p>
          <a:p>
            <a:pPr>
              <a:defRPr/>
            </a:pPr>
            <a:r>
              <a:rPr lang="en-GB" sz="1200" dirty="0" smtClean="0"/>
              <a:t>deaths </a:t>
            </a:r>
            <a:r>
              <a:rPr lang="en-GB" sz="1200" dirty="0"/>
              <a:t>and serious complications of the disease.</a:t>
            </a:r>
            <a:endParaRPr lang="en-GB" altLang="en-US" sz="1200" dirty="0"/>
          </a:p>
          <a:p>
            <a:pPr>
              <a:defRPr/>
            </a:pPr>
            <a:endParaRPr lang="en-GB" altLang="en-US" sz="1200" b="1" dirty="0"/>
          </a:p>
          <a:p>
            <a:pPr>
              <a:defRPr/>
            </a:pPr>
            <a:r>
              <a:rPr lang="en-GB" altLang="en-US" sz="1200" dirty="0"/>
              <a:t>For the COVID-19 vaccines, many of these properties can be confirmed from the clinical vaccine trials. </a:t>
            </a:r>
          </a:p>
          <a:p>
            <a:pPr>
              <a:defRPr/>
            </a:pPr>
            <a:endParaRPr lang="en-GB" altLang="en-US" sz="1200" dirty="0"/>
          </a:p>
          <a:p>
            <a:pPr>
              <a:defRPr/>
            </a:pPr>
            <a:r>
              <a:rPr lang="en-GB" altLang="en-US" sz="1200" dirty="0"/>
              <a:t>Longer term ongoing surveillance of the disease and of those vaccinated will show whether: </a:t>
            </a:r>
          </a:p>
          <a:p>
            <a:pPr marL="285750" indent="-285750">
              <a:buFont typeface="Arial" panose="020B0604020202020204" pitchFamily="34" charset="0"/>
              <a:buChar char="•"/>
              <a:defRPr/>
            </a:pPr>
            <a:r>
              <a:rPr lang="en-GB" altLang="en-US" sz="1200" dirty="0"/>
              <a:t>vaccine protection is long lasting or booster or annual doses are needed</a:t>
            </a:r>
          </a:p>
          <a:p>
            <a:pPr marL="285750" indent="-285750">
              <a:buFont typeface="Arial" panose="020B0604020202020204" pitchFamily="34" charset="0"/>
              <a:buChar char="•"/>
              <a:defRPr/>
            </a:pPr>
            <a:r>
              <a:rPr lang="en-GB" altLang="en-US" sz="1200" dirty="0"/>
              <a:t>the vaccine prevents a vaccinated person from carrying and spreading the virus</a:t>
            </a:r>
            <a:endParaRPr lang="en-GB" sz="1200"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76258" y="4005064"/>
            <a:ext cx="2047163" cy="21310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81229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88640"/>
            <a:ext cx="8077200" cy="1143000"/>
          </a:xfrm>
        </p:spPr>
        <p:txBody>
          <a:bodyPr/>
          <a:lstStyle/>
          <a:p>
            <a:r>
              <a:rPr lang="en-GB" dirty="0" smtClean="0"/>
              <a:t>Stages of vaccine trials</a:t>
            </a:r>
            <a:endParaRPr lang="en-GB" dirty="0"/>
          </a:p>
        </p:txBody>
      </p:sp>
      <p:sp>
        <p:nvSpPr>
          <p:cNvPr id="3" name="Content Placeholder 2"/>
          <p:cNvSpPr>
            <a:spLocks noGrp="1"/>
          </p:cNvSpPr>
          <p:nvPr>
            <p:ph idx="1"/>
          </p:nvPr>
        </p:nvSpPr>
        <p:spPr>
          <a:xfrm>
            <a:off x="539552" y="1484784"/>
            <a:ext cx="8077200" cy="4038600"/>
          </a:xfrm>
        </p:spPr>
        <p:txBody>
          <a:bodyPr/>
          <a:lstStyle/>
          <a:p>
            <a:r>
              <a:rPr lang="en-GB" altLang="en-US" sz="1200" dirty="0"/>
              <a:t>Vaccines are extensively tested through several different phases of trials.</a:t>
            </a:r>
          </a:p>
          <a:p>
            <a:endParaRPr lang="en-GB" altLang="en-US" sz="1200" dirty="0"/>
          </a:p>
          <a:p>
            <a:pPr marL="285750" indent="-285750">
              <a:buFont typeface="Arial" panose="020B0604020202020204" pitchFamily="34" charset="0"/>
              <a:buChar char="•"/>
            </a:pPr>
            <a:r>
              <a:rPr lang="en-GB" altLang="en-US" sz="1200" b="1" dirty="0"/>
              <a:t>pre-clinical studies </a:t>
            </a:r>
            <a:r>
              <a:rPr lang="en-GB" sz="1200" dirty="0"/>
              <a:t>using tissue</a:t>
            </a:r>
            <a:r>
              <a:rPr lang="en-GB" sz="1200" strike="sngStrike" dirty="0"/>
              <a:t>-</a:t>
            </a:r>
            <a:r>
              <a:rPr lang="en-GB" sz="1200" dirty="0"/>
              <a:t>culture, cell-culture or animal studies. At this stage, safety and immunogenicity (the ability of the vaccine to produce an immune response) are assessed. If pre-clinical studies are successful, the vaccine then goes through several different phases of vaccine trials in humans</a:t>
            </a:r>
          </a:p>
          <a:p>
            <a:pPr marL="285750" indent="-285750">
              <a:buFont typeface="Arial" panose="020B0604020202020204" pitchFamily="34" charset="0"/>
              <a:buChar char="•"/>
            </a:pPr>
            <a:endParaRPr lang="en-GB" altLang="en-US" sz="1200" b="1" dirty="0"/>
          </a:p>
          <a:p>
            <a:pPr marL="285750" indent="-285750">
              <a:buFont typeface="Arial" panose="020B0604020202020204" pitchFamily="34" charset="0"/>
              <a:buChar char="•"/>
            </a:pPr>
            <a:r>
              <a:rPr lang="en-GB" altLang="en-US" sz="1200" b="1" dirty="0"/>
              <a:t>phase I clinical trials </a:t>
            </a:r>
            <a:r>
              <a:rPr lang="en-GB" altLang="en-US" sz="1200" dirty="0"/>
              <a:t>are small-scale trials in healthy adult volunteers (generally 20-100) to assess whether the vaccine is safe in humans and type and extent of immune response it induces  </a:t>
            </a:r>
          </a:p>
          <a:p>
            <a:pPr marL="0" indent="0"/>
            <a:endParaRPr lang="en-GB" altLang="en-US" sz="1200" dirty="0"/>
          </a:p>
          <a:p>
            <a:pPr marL="285750" indent="-285750">
              <a:buFont typeface="Arial" panose="020B0604020202020204" pitchFamily="34" charset="0"/>
              <a:buChar char="•"/>
            </a:pPr>
            <a:r>
              <a:rPr lang="en-GB" altLang="en-US" sz="1200" b="1" dirty="0"/>
              <a:t>phase II clinical trials</a:t>
            </a:r>
            <a:r>
              <a:rPr lang="en-GB" altLang="en-US" sz="1200" dirty="0"/>
              <a:t> are larger (several hundred healthy volunteers) and usually carried out in the target age group(s) the vaccine is likely to be used in. They are looking mainly to assess the efficacy of the vaccine against artificial infection and clinical disease. Vaccine safety, side-effects and immune response are also studied</a:t>
            </a:r>
          </a:p>
          <a:p>
            <a:pPr marL="285750" indent="-285750">
              <a:buFont typeface="Arial" panose="020B0604020202020204" pitchFamily="34" charset="0"/>
              <a:buChar char="•"/>
            </a:pPr>
            <a:endParaRPr lang="en-GB" altLang="en-US" sz="1200" dirty="0"/>
          </a:p>
          <a:p>
            <a:pPr marL="285750" indent="-285750">
              <a:buFont typeface="Arial" panose="020B0604020202020204" pitchFamily="34" charset="0"/>
              <a:buChar char="•"/>
            </a:pPr>
            <a:r>
              <a:rPr lang="en-GB" altLang="en-US" sz="1200" b="1" dirty="0"/>
              <a:t>phase III clinical trials</a:t>
            </a:r>
            <a:r>
              <a:rPr lang="en-GB" altLang="en-US" sz="1200" dirty="0"/>
              <a:t> involve the vaccine being studied on a large scale in many hundreds or thousands of subjects across several sites to evaluate efficacy under natural disease conditions and make sure that there are no unintended side effects not detected in phase II studies</a:t>
            </a:r>
          </a:p>
          <a:p>
            <a:endParaRPr lang="en-GB" dirty="0"/>
          </a:p>
        </p:txBody>
      </p:sp>
    </p:spTree>
    <p:extLst>
      <p:ext uri="{BB962C8B-B14F-4D97-AF65-F5344CB8AC3E}">
        <p14:creationId xmlns:p14="http://schemas.microsoft.com/office/powerpoint/2010/main" val="35910677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04664"/>
            <a:ext cx="8077200" cy="1143000"/>
          </a:xfrm>
        </p:spPr>
        <p:txBody>
          <a:bodyPr/>
          <a:lstStyle/>
          <a:p>
            <a:r>
              <a:rPr lang="en-GB" dirty="0" smtClean="0"/>
              <a:t>Safety</a:t>
            </a:r>
            <a:endParaRPr lang="en-GB" dirty="0"/>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r>
              <a:rPr lang="en-GB" sz="1600" dirty="0"/>
              <a:t>before any of the COVID vaccines can be authorised for widespread use in the population, the manufacturers have to demonstrate that they are safe and effective</a:t>
            </a:r>
          </a:p>
          <a:p>
            <a:pPr marL="0" indent="0"/>
            <a:endParaRPr lang="en-GB" sz="1600" dirty="0"/>
          </a:p>
          <a:p>
            <a:pPr marL="285750" indent="-285750">
              <a:buFont typeface="Arial" panose="020B0604020202020204" pitchFamily="34" charset="0"/>
              <a:buChar char="•"/>
            </a:pPr>
            <a:r>
              <a:rPr lang="en-GB" sz="1600" dirty="0"/>
              <a:t>tens of thousands of people across the world have already received COVID-19 vaccines in clinical trials</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no serious adverse reactions to the vaccines were seen in the trial participants who received them </a:t>
            </a:r>
          </a:p>
          <a:p>
            <a:pPr marL="0" indent="0"/>
            <a:endParaRPr lang="en-GB" sz="1600" dirty="0"/>
          </a:p>
          <a:p>
            <a:pPr marL="285750" indent="-285750">
              <a:buFont typeface="Arial" panose="020B0604020202020204" pitchFamily="34" charset="0"/>
              <a:buChar char="•"/>
            </a:pPr>
            <a:r>
              <a:rPr lang="en-GB" sz="1600" dirty="0"/>
              <a:t>any reactions reported were similar to those seen following other vaccines such as pain and tenderness at the injection site and fever, headache, muscle aches and fatigue</a:t>
            </a:r>
          </a:p>
          <a:p>
            <a:endParaRPr lang="en-GB" dirty="0"/>
          </a:p>
          <a:p>
            <a:endParaRPr lang="en-GB" dirty="0"/>
          </a:p>
        </p:txBody>
      </p:sp>
    </p:spTree>
    <p:extLst>
      <p:ext uri="{BB962C8B-B14F-4D97-AF65-F5344CB8AC3E}">
        <p14:creationId xmlns:p14="http://schemas.microsoft.com/office/powerpoint/2010/main" val="13962219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8077200" cy="1143000"/>
          </a:xfrm>
        </p:spPr>
        <p:txBody>
          <a:bodyPr/>
          <a:lstStyle/>
          <a:p>
            <a:r>
              <a:rPr lang="en-GB" dirty="0" smtClean="0"/>
              <a:t>Effectiveness</a:t>
            </a:r>
            <a:endParaRPr lang="en-GB" dirty="0"/>
          </a:p>
        </p:txBody>
      </p:sp>
      <p:sp>
        <p:nvSpPr>
          <p:cNvPr id="3" name="Content Placeholder 2"/>
          <p:cNvSpPr>
            <a:spLocks noGrp="1"/>
          </p:cNvSpPr>
          <p:nvPr>
            <p:ph idx="1"/>
          </p:nvPr>
        </p:nvSpPr>
        <p:spPr>
          <a:xfrm>
            <a:off x="685800" y="1268760"/>
            <a:ext cx="8077200" cy="4293840"/>
          </a:xfrm>
        </p:spPr>
        <p:txBody>
          <a:bodyPr/>
          <a:lstStyle/>
          <a:p>
            <a:pPr marL="285750" indent="-285750">
              <a:buFont typeface="Arial" panose="020B0604020202020204" pitchFamily="34" charset="0"/>
              <a:buChar char="•"/>
            </a:pPr>
            <a:r>
              <a:rPr lang="en-GB" sz="1400" dirty="0"/>
              <a:t>manufacturers of the COVID-19 vaccines need to show evidence that they will be effective</a:t>
            </a:r>
          </a:p>
          <a:p>
            <a:pPr marL="285750" indent="-285750">
              <a:buFont typeface="Arial" panose="020B0604020202020204" pitchFamily="34" charset="0"/>
              <a:buChar char="•"/>
            </a:pPr>
            <a:r>
              <a:rPr lang="en-GB" sz="1400" dirty="0"/>
              <a:t>they can do this by showing a reduction in virus levels in animal studies where the vaccines were used and that people in the trials have made an antibody response to the vaccine</a:t>
            </a:r>
          </a:p>
          <a:p>
            <a:pPr marL="285750" indent="-285750">
              <a:buFont typeface="Arial" panose="020B0604020202020204" pitchFamily="34" charset="0"/>
              <a:buChar char="•"/>
            </a:pPr>
            <a:r>
              <a:rPr lang="en-GB" sz="1400" dirty="0"/>
              <a:t>vaccine effectiveness can be calculated by comparing the number of cases of COVID-19 disease in trial participants who received the COVID-19 vaccine with the number of trial participants who received the placebo or alternative (non-COVID-19) vaccine</a:t>
            </a:r>
          </a:p>
          <a:p>
            <a:pPr marL="0" indent="0"/>
            <a:endParaRPr lang="en-GB" sz="1400" dirty="0"/>
          </a:p>
          <a:p>
            <a:r>
              <a:rPr lang="en-GB" sz="1400" dirty="0"/>
              <a:t>Those running clinical trials will also look at antibody response:</a:t>
            </a:r>
          </a:p>
          <a:p>
            <a:pPr marL="735012" lvl="3" indent="-285750"/>
            <a:r>
              <a:rPr lang="en-GB" sz="1400" dirty="0" smtClean="0"/>
              <a:t>- after </a:t>
            </a:r>
            <a:r>
              <a:rPr lang="en-GB" sz="1400" dirty="0"/>
              <a:t>one dose and two doses</a:t>
            </a:r>
          </a:p>
          <a:p>
            <a:pPr marL="735012" lvl="3" indent="-285750"/>
            <a:r>
              <a:rPr lang="en-GB" sz="1400" dirty="0" smtClean="0"/>
              <a:t>- at </a:t>
            </a:r>
            <a:r>
              <a:rPr lang="en-GB" sz="1400" dirty="0"/>
              <a:t>different dosages of the vaccine</a:t>
            </a:r>
          </a:p>
          <a:p>
            <a:pPr marL="735012" lvl="3" indent="-285750"/>
            <a:r>
              <a:rPr lang="en-GB" sz="1400" dirty="0" smtClean="0"/>
              <a:t>- with </a:t>
            </a:r>
            <a:r>
              <a:rPr lang="en-GB" sz="1400" dirty="0"/>
              <a:t>different time intervals between vaccine doses</a:t>
            </a:r>
          </a:p>
          <a:p>
            <a:pPr marL="735012" lvl="3" indent="-285750"/>
            <a:r>
              <a:rPr lang="en-GB" sz="1400" dirty="0" smtClean="0"/>
              <a:t>- in </a:t>
            </a:r>
            <a:r>
              <a:rPr lang="en-GB" sz="1400" dirty="0"/>
              <a:t>different age groups </a:t>
            </a:r>
          </a:p>
          <a:p>
            <a:r>
              <a:rPr lang="en-GB" sz="1400" dirty="0"/>
              <a:t> </a:t>
            </a:r>
          </a:p>
          <a:p>
            <a:r>
              <a:rPr lang="en-GB" sz="1400" dirty="0"/>
              <a:t>Over time, they will look at </a:t>
            </a:r>
          </a:p>
          <a:p>
            <a:pPr marL="285750" indent="-285750">
              <a:buFont typeface="Arial" panose="020B0604020202020204" pitchFamily="34" charset="0"/>
              <a:buChar char="•"/>
            </a:pPr>
            <a:r>
              <a:rPr lang="en-GB" sz="1400" dirty="0"/>
              <a:t>how long the antibodies last and the effect on antibody levels if a booster dose is given. </a:t>
            </a:r>
          </a:p>
          <a:p>
            <a:pPr marL="285750" indent="-285750">
              <a:buFont typeface="Arial" panose="020B0604020202020204" pitchFamily="34" charset="0"/>
              <a:buChar char="•"/>
            </a:pPr>
            <a:r>
              <a:rPr lang="en-GB" sz="1400" spc="-30" dirty="0"/>
              <a:t>whether the vaccine only stops people from becoming severely ill or if it also stops them spreading the virus too</a:t>
            </a:r>
            <a:endParaRPr lang="en-GB" sz="1400" dirty="0"/>
          </a:p>
        </p:txBody>
      </p:sp>
    </p:spTree>
    <p:extLst>
      <p:ext uri="{BB962C8B-B14F-4D97-AF65-F5344CB8AC3E}">
        <p14:creationId xmlns:p14="http://schemas.microsoft.com/office/powerpoint/2010/main" val="36097724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077200" cy="1143000"/>
          </a:xfrm>
        </p:spPr>
        <p:txBody>
          <a:bodyPr/>
          <a:lstStyle/>
          <a:p>
            <a:r>
              <a:rPr lang="en-GB" sz="3200" dirty="0" smtClean="0"/>
              <a:t>Regulatory approval and licencing</a:t>
            </a:r>
            <a:endParaRPr lang="en-GB" sz="3200" dirty="0"/>
          </a:p>
        </p:txBody>
      </p:sp>
      <p:sp>
        <p:nvSpPr>
          <p:cNvPr id="3" name="Content Placeholder 2"/>
          <p:cNvSpPr>
            <a:spLocks noGrp="1"/>
          </p:cNvSpPr>
          <p:nvPr>
            <p:ph idx="1"/>
          </p:nvPr>
        </p:nvSpPr>
        <p:spPr/>
        <p:txBody>
          <a:bodyPr/>
          <a:lstStyle/>
          <a:p>
            <a:pPr>
              <a:buFont typeface="Arial" panose="020B0604020202020204" pitchFamily="34" charset="0"/>
              <a:buChar char="•"/>
            </a:pPr>
            <a:r>
              <a:rPr lang="en-GB" sz="1400" dirty="0"/>
              <a:t>in the UK, vaccine m</a:t>
            </a:r>
            <a:r>
              <a:rPr lang="en-GB" altLang="en-US" sz="1400" dirty="0"/>
              <a:t>anufacturers apply to the Medicines and Healthcare products Regulatory Agency (MHRA) or the European Medicines Agency (EMA) for a product licence but they may issue a temporary authorisation ahead of the full UK product licence </a:t>
            </a:r>
          </a:p>
          <a:p>
            <a:pPr>
              <a:buFont typeface="Arial" panose="020B0604020202020204" pitchFamily="34" charset="0"/>
              <a:buChar char="•"/>
            </a:pPr>
            <a:endParaRPr lang="en-GB" altLang="en-US" sz="1400" dirty="0"/>
          </a:p>
          <a:p>
            <a:pPr>
              <a:buFont typeface="Arial" panose="020B0604020202020204" pitchFamily="34" charset="0"/>
              <a:buChar char="•"/>
            </a:pPr>
            <a:r>
              <a:rPr lang="en-GB" sz="1400" dirty="0"/>
              <a:t>in exceptional situations, the MHRA may enact Regulation 174. This enables them to temporarily authorise the supply of an unlicensed medicinal product in response to certain identified public health risks, such as the SARS-CoV-2 pandemic </a:t>
            </a:r>
          </a:p>
          <a:p>
            <a:pPr>
              <a:buFont typeface="Arial" panose="020B0604020202020204" pitchFamily="34" charset="0"/>
              <a:buChar char="•"/>
            </a:pPr>
            <a:endParaRPr lang="en-GB" sz="1400" dirty="0"/>
          </a:p>
          <a:p>
            <a:pPr>
              <a:buFont typeface="Arial" panose="020B0604020202020204" pitchFamily="34" charset="0"/>
              <a:buChar char="•"/>
            </a:pPr>
            <a:r>
              <a:rPr lang="en-GB" sz="1400" dirty="0"/>
              <a:t>the MHRA assess all of the available safety, quality and efficacy data and considers whether the evidence supports the use of the medicine or vaccine under the legal basis of regulation 174 until it can be licensed</a:t>
            </a:r>
          </a:p>
          <a:p>
            <a:pPr marL="0" indent="0">
              <a:lnSpc>
                <a:spcPct val="100000"/>
              </a:lnSpc>
            </a:pPr>
            <a:endParaRPr lang="en-GB" sz="1400" dirty="0"/>
          </a:p>
          <a:p>
            <a:pPr>
              <a:buFont typeface="Arial" panose="020B0604020202020204" pitchFamily="34" charset="0"/>
              <a:buChar char="•"/>
            </a:pPr>
            <a:r>
              <a:rPr lang="en-GB" sz="1400" dirty="0"/>
              <a:t>the process involves the same level of scrutiny as the usual licensing process and this exception is only used when strictly necessary to speed up access to a potentially life-saving intervention </a:t>
            </a:r>
          </a:p>
          <a:p>
            <a:endParaRPr lang="en-GB" dirty="0"/>
          </a:p>
        </p:txBody>
      </p:sp>
    </p:spTree>
    <p:extLst>
      <p:ext uri="{BB962C8B-B14F-4D97-AF65-F5344CB8AC3E}">
        <p14:creationId xmlns:p14="http://schemas.microsoft.com/office/powerpoint/2010/main" val="31347550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0"/>
            <a:ext cx="8077200" cy="1143000"/>
          </a:xfrm>
        </p:spPr>
        <p:txBody>
          <a:bodyPr/>
          <a:lstStyle/>
          <a:p>
            <a:r>
              <a:rPr lang="en-GB" dirty="0" smtClean="0"/>
              <a:t>Content</a:t>
            </a:r>
            <a:endParaRPr lang="en-GB" dirty="0"/>
          </a:p>
        </p:txBody>
      </p:sp>
      <p:sp>
        <p:nvSpPr>
          <p:cNvPr id="3" name="Content Placeholder 2"/>
          <p:cNvSpPr>
            <a:spLocks noGrp="1"/>
          </p:cNvSpPr>
          <p:nvPr>
            <p:ph idx="1"/>
          </p:nvPr>
        </p:nvSpPr>
        <p:spPr>
          <a:xfrm>
            <a:off x="685800" y="1052736"/>
            <a:ext cx="8077200" cy="4509864"/>
          </a:xfrm>
        </p:spPr>
        <p:txBody>
          <a:bodyPr/>
          <a:lstStyle/>
          <a:p>
            <a:pPr lvl="0">
              <a:lnSpc>
                <a:spcPct val="114000"/>
              </a:lnSpc>
              <a:spcBef>
                <a:spcPts val="0"/>
              </a:spcBef>
              <a:buClrTx/>
              <a:buSzTx/>
              <a:buFont typeface="+mj-lt"/>
              <a:buAutoNum type="arabicPeriod"/>
            </a:pPr>
            <a:r>
              <a:rPr lang="en-GB" sz="2400" kern="1200" dirty="0">
                <a:solidFill>
                  <a:prstClr val="black"/>
                </a:solidFill>
                <a:latin typeface="Arial" pitchFamily="34" charset="0"/>
                <a:ea typeface="ヒラギノ角ゴ Pro W3" pitchFamily="84" charset="-128"/>
              </a:rPr>
              <a:t>Learning objectives, pre-requisites, key messages and introduction</a:t>
            </a:r>
          </a:p>
          <a:p>
            <a:pPr lvl="0">
              <a:lnSpc>
                <a:spcPct val="114000"/>
              </a:lnSpc>
              <a:spcBef>
                <a:spcPts val="0"/>
              </a:spcBef>
              <a:buClrTx/>
              <a:buSzTx/>
              <a:buFont typeface="+mj-lt"/>
              <a:buAutoNum type="arabicPeriod"/>
            </a:pPr>
            <a:r>
              <a:rPr lang="en-GB" sz="2400" kern="1200" dirty="0">
                <a:solidFill>
                  <a:prstClr val="black"/>
                </a:solidFill>
                <a:latin typeface="Arial" pitchFamily="34" charset="0"/>
                <a:ea typeface="ヒラギノ角ゴ Pro W3" pitchFamily="84" charset="-128"/>
              </a:rPr>
              <a:t>International and UK COVID-19 timeline</a:t>
            </a:r>
          </a:p>
          <a:p>
            <a:pPr lvl="0">
              <a:lnSpc>
                <a:spcPct val="114000"/>
              </a:lnSpc>
              <a:spcBef>
                <a:spcPts val="0"/>
              </a:spcBef>
              <a:buClrTx/>
              <a:buSzTx/>
              <a:buFont typeface="+mj-lt"/>
              <a:buAutoNum type="arabicPeriod"/>
            </a:pPr>
            <a:r>
              <a:rPr lang="en-GB" sz="2400" kern="1200" dirty="0">
                <a:solidFill>
                  <a:prstClr val="black"/>
                </a:solidFill>
                <a:latin typeface="Arial" pitchFamily="34" charset="0"/>
                <a:ea typeface="ヒラギノ角ゴ Pro W3" pitchFamily="84" charset="-128"/>
              </a:rPr>
              <a:t>Coronavirus </a:t>
            </a:r>
          </a:p>
          <a:p>
            <a:pPr lvl="0">
              <a:lnSpc>
                <a:spcPct val="114000"/>
              </a:lnSpc>
              <a:spcBef>
                <a:spcPts val="0"/>
              </a:spcBef>
              <a:buClrTx/>
              <a:buSzTx/>
              <a:buFont typeface="+mj-lt"/>
              <a:buAutoNum type="arabicPeriod"/>
            </a:pPr>
            <a:r>
              <a:rPr lang="en-GB" sz="2400" kern="1200" dirty="0">
                <a:solidFill>
                  <a:prstClr val="black"/>
                </a:solidFill>
                <a:latin typeface="Arial" pitchFamily="34" charset="0"/>
                <a:ea typeface="ヒラギノ角ゴ Pro W3" pitchFamily="84" charset="-128"/>
              </a:rPr>
              <a:t>COVID-19 epidemiology</a:t>
            </a:r>
          </a:p>
          <a:p>
            <a:pPr lvl="0">
              <a:lnSpc>
                <a:spcPct val="114000"/>
              </a:lnSpc>
              <a:spcBef>
                <a:spcPts val="0"/>
              </a:spcBef>
              <a:buClrTx/>
              <a:buSzTx/>
              <a:buFont typeface="+mj-lt"/>
              <a:buAutoNum type="arabicPeriod"/>
            </a:pPr>
            <a:r>
              <a:rPr lang="en-GB" sz="2400" kern="1200" dirty="0">
                <a:solidFill>
                  <a:prstClr val="black"/>
                </a:solidFill>
                <a:latin typeface="Arial" pitchFamily="34" charset="0"/>
                <a:ea typeface="ヒラギノ角ゴ Pro W3" pitchFamily="84" charset="-128"/>
              </a:rPr>
              <a:t>Developing a COVID-19 vaccine and vaccination programme</a:t>
            </a:r>
          </a:p>
          <a:p>
            <a:pPr lvl="0">
              <a:lnSpc>
                <a:spcPct val="114000"/>
              </a:lnSpc>
              <a:spcBef>
                <a:spcPts val="0"/>
              </a:spcBef>
              <a:buClrTx/>
              <a:buSzTx/>
              <a:buFont typeface="+mj-lt"/>
              <a:buAutoNum type="arabicPeriod"/>
            </a:pPr>
            <a:r>
              <a:rPr lang="en-GB" sz="2400" kern="1200" dirty="0">
                <a:solidFill>
                  <a:prstClr val="black"/>
                </a:solidFill>
                <a:latin typeface="Arial" pitchFamily="34" charset="0"/>
                <a:ea typeface="ヒラギノ角ゴ Pro W3" pitchFamily="84" charset="-128"/>
              </a:rPr>
              <a:t>Introducing a new vaccination programme</a:t>
            </a:r>
          </a:p>
          <a:p>
            <a:pPr lvl="0">
              <a:lnSpc>
                <a:spcPct val="114000"/>
              </a:lnSpc>
              <a:spcBef>
                <a:spcPts val="0"/>
              </a:spcBef>
              <a:buClrTx/>
              <a:buSzTx/>
              <a:buFont typeface="+mj-lt"/>
              <a:buAutoNum type="arabicPeriod"/>
            </a:pPr>
            <a:r>
              <a:rPr lang="en-GB" sz="2400" kern="1200" dirty="0">
                <a:solidFill>
                  <a:prstClr val="black"/>
                </a:solidFill>
                <a:latin typeface="Arial" pitchFamily="34" charset="0"/>
                <a:ea typeface="ヒラギノ角ゴ Pro W3" pitchFamily="84" charset="-128"/>
              </a:rPr>
              <a:t>COVID-19 vaccination programme</a:t>
            </a:r>
          </a:p>
          <a:p>
            <a:pPr lvl="0">
              <a:lnSpc>
                <a:spcPct val="114000"/>
              </a:lnSpc>
              <a:spcBef>
                <a:spcPts val="0"/>
              </a:spcBef>
              <a:buClrTx/>
              <a:buSzTx/>
              <a:buFont typeface="+mj-lt"/>
              <a:buAutoNum type="arabicPeriod"/>
            </a:pPr>
            <a:r>
              <a:rPr lang="en-GB" sz="2400" kern="1200" dirty="0" smtClean="0">
                <a:solidFill>
                  <a:prstClr val="black"/>
                </a:solidFill>
                <a:latin typeface="Arial" pitchFamily="34" charset="0"/>
                <a:ea typeface="ヒラギノ角ゴ Pro W3" pitchFamily="84" charset="-128"/>
              </a:rPr>
              <a:t>Vaccine specific information</a:t>
            </a:r>
            <a:endParaRPr lang="en-GB" sz="2400" dirty="0"/>
          </a:p>
        </p:txBody>
      </p:sp>
    </p:spTree>
    <p:extLst>
      <p:ext uri="{BB962C8B-B14F-4D97-AF65-F5344CB8AC3E}">
        <p14:creationId xmlns:p14="http://schemas.microsoft.com/office/powerpoint/2010/main" val="37219429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04664"/>
            <a:ext cx="8077200" cy="1143000"/>
          </a:xfrm>
        </p:spPr>
        <p:txBody>
          <a:bodyPr/>
          <a:lstStyle/>
          <a:p>
            <a:r>
              <a:rPr lang="en-GB" dirty="0" smtClean="0"/>
              <a:t>Post authorisation surveillance</a:t>
            </a:r>
            <a:endParaRPr lang="en-GB" dirty="0"/>
          </a:p>
        </p:txBody>
      </p:sp>
      <p:sp>
        <p:nvSpPr>
          <p:cNvPr id="3" name="Content Placeholder 2"/>
          <p:cNvSpPr>
            <a:spLocks noGrp="1"/>
          </p:cNvSpPr>
          <p:nvPr>
            <p:ph idx="1"/>
          </p:nvPr>
        </p:nvSpPr>
        <p:spPr/>
        <p:txBody>
          <a:bodyPr/>
          <a:lstStyle/>
          <a:p>
            <a:r>
              <a:rPr lang="en-GB" altLang="en-US" sz="1600" dirty="0"/>
              <a:t>On-going studies of vaccines continue after the vaccine has been authorised for </a:t>
            </a:r>
            <a:r>
              <a:rPr lang="en-GB" altLang="en-US" sz="1600" dirty="0" smtClean="0"/>
              <a:t>use.</a:t>
            </a:r>
          </a:p>
          <a:p>
            <a:r>
              <a:rPr lang="en-GB" altLang="en-US" sz="1600" dirty="0" smtClean="0"/>
              <a:t>These </a:t>
            </a:r>
            <a:r>
              <a:rPr lang="en-GB" altLang="en-US" sz="1600" dirty="0"/>
              <a:t>studies aim to assess long term efficacy and to detect any rare adverse effects </a:t>
            </a:r>
            <a:endParaRPr lang="en-GB" altLang="en-US" sz="1600" dirty="0" smtClean="0"/>
          </a:p>
          <a:p>
            <a:r>
              <a:rPr lang="en-GB" altLang="en-US" sz="1600" dirty="0" smtClean="0"/>
              <a:t>because </a:t>
            </a:r>
            <a:r>
              <a:rPr lang="en-GB" altLang="en-US" sz="1600" dirty="0"/>
              <a:t>in real life administration, compared to pre-licensure trials, there will be:</a:t>
            </a:r>
          </a:p>
          <a:p>
            <a:endParaRPr lang="en-GB" altLang="en-US" sz="1600" dirty="0"/>
          </a:p>
          <a:p>
            <a:pPr marL="285750" indent="-285750">
              <a:buFont typeface="Arial" panose="020B0604020202020204" pitchFamily="34" charset="0"/>
              <a:buChar char="•"/>
            </a:pPr>
            <a:r>
              <a:rPr lang="en-GB" altLang="en-US" sz="1600" dirty="0"/>
              <a:t>some variability in preparation of the vaccine as vaccines will come from different batches</a:t>
            </a:r>
          </a:p>
          <a:p>
            <a:pPr marL="0" indent="0"/>
            <a:endParaRPr lang="en-GB" altLang="en-US" sz="1600" dirty="0"/>
          </a:p>
          <a:p>
            <a:pPr marL="285750" indent="-285750">
              <a:buFont typeface="Arial" panose="020B0604020202020204" pitchFamily="34" charset="0"/>
              <a:buChar char="•"/>
            </a:pPr>
            <a:r>
              <a:rPr lang="en-GB" altLang="en-US" sz="1600" dirty="0"/>
              <a:t>possible variability in stability and storage, for example the cold chain may not be as rigidly maintained in practice as it was in a clinical trial</a:t>
            </a:r>
          </a:p>
          <a:p>
            <a:pPr marL="0" indent="0"/>
            <a:endParaRPr lang="en-GB" altLang="en-US" sz="1600" dirty="0"/>
          </a:p>
          <a:p>
            <a:pPr marL="285750" indent="-285750">
              <a:buFont typeface="Arial" panose="020B0604020202020204" pitchFamily="34" charset="0"/>
              <a:buChar char="•"/>
            </a:pPr>
            <a:r>
              <a:rPr lang="en-GB" altLang="en-US" sz="1600" dirty="0"/>
              <a:t>use of the vaccines in different groups than in pre-license studies, for example they will be given to people with underlying medical conditions who would not necessarily have been included in a pre-licensure clinical trial</a:t>
            </a:r>
          </a:p>
          <a:p>
            <a:endParaRPr lang="en-GB" dirty="0"/>
          </a:p>
        </p:txBody>
      </p:sp>
    </p:spTree>
    <p:extLst>
      <p:ext uri="{BB962C8B-B14F-4D97-AF65-F5344CB8AC3E}">
        <p14:creationId xmlns:p14="http://schemas.microsoft.com/office/powerpoint/2010/main" val="41510827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077200" cy="1143000"/>
          </a:xfrm>
        </p:spPr>
        <p:txBody>
          <a:bodyPr/>
          <a:lstStyle/>
          <a:p>
            <a:r>
              <a:rPr lang="en-GB" dirty="0" smtClean="0"/>
              <a:t>COVID-19 Vaccines</a:t>
            </a:r>
            <a:endParaRPr lang="en-GB" dirty="0"/>
          </a:p>
        </p:txBody>
      </p:sp>
      <p:sp>
        <p:nvSpPr>
          <p:cNvPr id="3" name="Content Placeholder 2"/>
          <p:cNvSpPr>
            <a:spLocks noGrp="1"/>
          </p:cNvSpPr>
          <p:nvPr>
            <p:ph idx="1"/>
          </p:nvPr>
        </p:nvSpPr>
        <p:spPr/>
        <p:txBody>
          <a:bodyPr/>
          <a:lstStyle/>
          <a:p>
            <a:r>
              <a:rPr lang="en-GB" sz="1600" dirty="0"/>
              <a:t>On 2 December 2020, the following vaccine was given authorisation for temporary supply by the UK DHSC and the MHRA:</a:t>
            </a:r>
          </a:p>
          <a:p>
            <a:endParaRPr lang="en-GB" sz="1600" dirty="0"/>
          </a:p>
          <a:p>
            <a:pPr marL="285750" indent="-285750">
              <a:buFont typeface="Arial" panose="020B0604020202020204" pitchFamily="34" charset="0"/>
              <a:buChar char="•"/>
            </a:pPr>
            <a:r>
              <a:rPr lang="en-GB" sz="1600" b="1" dirty="0"/>
              <a:t>COVID-19 mRNA Vaccine BNT162b2 (Pfizer-</a:t>
            </a:r>
            <a:r>
              <a:rPr lang="en-GB" sz="1600" b="1" dirty="0" err="1"/>
              <a:t>BioNTech</a:t>
            </a:r>
            <a:r>
              <a:rPr lang="en-GB" sz="1600" b="1" dirty="0"/>
              <a:t>) </a:t>
            </a:r>
            <a:r>
              <a:rPr lang="en-GB" sz="1600" dirty="0"/>
              <a:t>is a messenger ribonucleic acid (mRNA) that contains the genetic sequence of the antigens found on the surface of the SARS-CoV-2 virus </a:t>
            </a:r>
          </a:p>
          <a:p>
            <a:pPr marL="0" indent="0"/>
            <a:endParaRPr lang="en-GB" sz="1600" dirty="0"/>
          </a:p>
          <a:p>
            <a:pPr marL="0" indent="0"/>
            <a:r>
              <a:rPr lang="en-GB" sz="1600" dirty="0"/>
              <a:t>On 30 December 2020, the following vaccine was also authorised for temporary supply in the UK:</a:t>
            </a:r>
          </a:p>
          <a:p>
            <a:pPr marL="0" indent="0"/>
            <a:endParaRPr lang="en-GB" sz="1600" dirty="0"/>
          </a:p>
          <a:p>
            <a:pPr marL="285750" indent="-285750">
              <a:buFont typeface="Arial" panose="020B0604020202020204" pitchFamily="34" charset="0"/>
              <a:buChar char="•"/>
            </a:pPr>
            <a:r>
              <a:rPr lang="en-GB" sz="1600" b="1" dirty="0"/>
              <a:t>AstraZeneca COVID-19 vaccine </a:t>
            </a:r>
            <a:r>
              <a:rPr lang="en-GB" sz="1600" dirty="0"/>
              <a:t>which is a non-replicating viral vector vaccine. It uses a weakened adenovirus as a carrier to deliver the genetic sequence for part of the SARS-CoV-2 virus into the body </a:t>
            </a:r>
          </a:p>
          <a:p>
            <a:endParaRPr lang="en-GB" dirty="0"/>
          </a:p>
        </p:txBody>
      </p:sp>
    </p:spTree>
    <p:extLst>
      <p:ext uri="{BB962C8B-B14F-4D97-AF65-F5344CB8AC3E}">
        <p14:creationId xmlns:p14="http://schemas.microsoft.com/office/powerpoint/2010/main" val="39631801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8077200" cy="1143000"/>
          </a:xfrm>
        </p:spPr>
        <p:txBody>
          <a:bodyPr/>
          <a:lstStyle/>
          <a:p>
            <a:r>
              <a:rPr lang="en-GB" sz="2400" dirty="0" smtClean="0"/>
              <a:t>COVID-19 MRNA vaccine BNT162B2 (</a:t>
            </a:r>
            <a:r>
              <a:rPr lang="en-GB" sz="2400" dirty="0" err="1" smtClean="0"/>
              <a:t>Pifzer</a:t>
            </a:r>
            <a:r>
              <a:rPr lang="en-GB" sz="2400" dirty="0" smtClean="0"/>
              <a:t> </a:t>
            </a:r>
            <a:r>
              <a:rPr lang="en-GB" sz="2400" dirty="0" err="1" smtClean="0"/>
              <a:t>BioNtech</a:t>
            </a:r>
            <a:r>
              <a:rPr lang="en-GB" sz="2400" dirty="0" smtClean="0"/>
              <a:t>) </a:t>
            </a:r>
            <a:endParaRPr lang="en-GB" sz="2400" dirty="0"/>
          </a:p>
        </p:txBody>
      </p:sp>
      <p:sp>
        <p:nvSpPr>
          <p:cNvPr id="3" name="Content Placeholder 2"/>
          <p:cNvSpPr>
            <a:spLocks noGrp="1"/>
          </p:cNvSpPr>
          <p:nvPr>
            <p:ph idx="1"/>
          </p:nvPr>
        </p:nvSpPr>
        <p:spPr>
          <a:xfrm>
            <a:off x="683568" y="1268760"/>
            <a:ext cx="8077200" cy="4038600"/>
          </a:xfrm>
        </p:spPr>
        <p:txBody>
          <a:bodyPr/>
          <a:lstStyle/>
          <a:p>
            <a:pPr>
              <a:buFont typeface="Wingdings" panose="05000000000000000000" pitchFamily="2" charset="2"/>
              <a:buChar char="§"/>
            </a:pPr>
            <a:r>
              <a:rPr lang="en-GB" sz="1400" dirty="0"/>
              <a:t>The COVID-19 mRNA Vaccine BNT162b2 vaccine is a </a:t>
            </a:r>
            <a:r>
              <a:rPr lang="en-GB" sz="1400" dirty="0" smtClean="0"/>
              <a:t>messenger </a:t>
            </a:r>
            <a:r>
              <a:rPr lang="en-GB" sz="1400" dirty="0"/>
              <a:t>ribonucleic acid (</a:t>
            </a:r>
            <a:r>
              <a:rPr lang="en-GB" sz="1400" dirty="0" smtClean="0"/>
              <a:t>mRNA) vaccine</a:t>
            </a:r>
            <a:r>
              <a:rPr lang="en-GB" sz="1400" dirty="0"/>
              <a:t>. </a:t>
            </a:r>
          </a:p>
          <a:p>
            <a:pPr>
              <a:lnSpc>
                <a:spcPct val="100000"/>
              </a:lnSpc>
              <a:buFont typeface="Wingdings" panose="05000000000000000000" pitchFamily="2" charset="2"/>
              <a:buChar char="§"/>
            </a:pPr>
            <a:endParaRPr lang="en-GB" sz="1400" dirty="0"/>
          </a:p>
          <a:p>
            <a:pPr>
              <a:lnSpc>
                <a:spcPct val="100000"/>
              </a:lnSpc>
              <a:buFont typeface="Wingdings" panose="05000000000000000000" pitchFamily="2" charset="2"/>
              <a:buChar char="§"/>
            </a:pPr>
            <a:r>
              <a:rPr lang="en-GB" sz="1400" dirty="0"/>
              <a:t>It contains the genetic sequence (mRNA) for the spike protein which is found on the surface of the SARS-CoV-2 virus, wrapped in a lipid envelope (referred to as a nanoparticle) to enable it to be transported into the cells in the body. </a:t>
            </a:r>
          </a:p>
          <a:p>
            <a:pPr>
              <a:lnSpc>
                <a:spcPct val="100000"/>
              </a:lnSpc>
              <a:buFont typeface="Wingdings" panose="05000000000000000000" pitchFamily="2" charset="2"/>
              <a:buChar char="§"/>
            </a:pPr>
            <a:endParaRPr lang="en-GB" sz="1400" dirty="0"/>
          </a:p>
          <a:p>
            <a:pPr>
              <a:lnSpc>
                <a:spcPct val="100000"/>
              </a:lnSpc>
              <a:buFont typeface="Wingdings" panose="05000000000000000000" pitchFamily="2" charset="2"/>
              <a:buChar char="§"/>
            </a:pPr>
            <a:r>
              <a:rPr lang="en-GB" sz="1400" dirty="0"/>
              <a:t>When injected, the mRNA is taken up by the host’s cells which translate the genetic information and produce the spike proteins. </a:t>
            </a:r>
          </a:p>
          <a:p>
            <a:pPr>
              <a:lnSpc>
                <a:spcPct val="100000"/>
              </a:lnSpc>
              <a:buFont typeface="Wingdings" panose="05000000000000000000" pitchFamily="2" charset="2"/>
              <a:buChar char="§"/>
            </a:pPr>
            <a:endParaRPr lang="en-GB" sz="1400" dirty="0"/>
          </a:p>
          <a:p>
            <a:pPr>
              <a:lnSpc>
                <a:spcPct val="100000"/>
              </a:lnSpc>
              <a:buFont typeface="Wingdings" panose="05000000000000000000" pitchFamily="2" charset="2"/>
              <a:buChar char="§"/>
            </a:pPr>
            <a:r>
              <a:rPr lang="en-GB" sz="1400" dirty="0"/>
              <a:t>These are then displayed on the surface of the cell. This stimulates the immune system to produce antibodies and activate T-cells which prepare the immune system to respond to any future exposure to the SARS-CoV-2 virus by binding to and disabling any virus encountered.</a:t>
            </a:r>
          </a:p>
          <a:p>
            <a:pPr>
              <a:lnSpc>
                <a:spcPct val="100000"/>
              </a:lnSpc>
              <a:buFont typeface="Wingdings" panose="05000000000000000000" pitchFamily="2" charset="2"/>
              <a:buChar char="§"/>
            </a:pPr>
            <a:endParaRPr lang="en-GB" sz="1400" dirty="0"/>
          </a:p>
          <a:p>
            <a:pPr>
              <a:lnSpc>
                <a:spcPct val="100000"/>
              </a:lnSpc>
              <a:buFont typeface="Wingdings" panose="05000000000000000000" pitchFamily="2" charset="2"/>
              <a:buChar char="§"/>
            </a:pPr>
            <a:r>
              <a:rPr lang="en-GB" sz="1400" dirty="0"/>
              <a:t>As there is no whole or live virus involved, the vaccine cannot cause </a:t>
            </a:r>
            <a:endParaRPr lang="en-GB" sz="1400" dirty="0" smtClean="0"/>
          </a:p>
          <a:p>
            <a:pPr marL="0" indent="0">
              <a:lnSpc>
                <a:spcPct val="100000"/>
              </a:lnSpc>
            </a:pPr>
            <a:r>
              <a:rPr lang="en-GB" sz="1400" dirty="0"/>
              <a:t> </a:t>
            </a:r>
            <a:r>
              <a:rPr lang="en-GB" sz="1400" dirty="0" smtClean="0"/>
              <a:t>     disease</a:t>
            </a:r>
            <a:r>
              <a:rPr lang="en-GB" sz="1400" dirty="0"/>
              <a:t>. </a:t>
            </a:r>
            <a:r>
              <a:rPr lang="en-GB" sz="1400" dirty="0" smtClean="0"/>
              <a:t>The </a:t>
            </a:r>
            <a:r>
              <a:rPr lang="en-GB" sz="1400" dirty="0"/>
              <a:t>mRNA naturally degrades after a few days. </a:t>
            </a:r>
          </a:p>
          <a:p>
            <a:endParaRPr lang="en-GB"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39" y="4509120"/>
            <a:ext cx="2169021" cy="1664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90266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60648"/>
            <a:ext cx="8077200" cy="1143000"/>
          </a:xfrm>
        </p:spPr>
        <p:txBody>
          <a:bodyPr/>
          <a:lstStyle/>
          <a:p>
            <a:r>
              <a:rPr lang="en-GB" dirty="0"/>
              <a:t>AstraZeneca COVID-19 vaccine</a:t>
            </a:r>
          </a:p>
        </p:txBody>
      </p:sp>
      <p:sp>
        <p:nvSpPr>
          <p:cNvPr id="3" name="Content Placeholder 2"/>
          <p:cNvSpPr>
            <a:spLocks noGrp="1"/>
          </p:cNvSpPr>
          <p:nvPr>
            <p:ph idx="1"/>
          </p:nvPr>
        </p:nvSpPr>
        <p:spPr/>
        <p:txBody>
          <a:bodyPr/>
          <a:lstStyle/>
          <a:p>
            <a:pPr>
              <a:buFont typeface="Wingdings" panose="05000000000000000000" pitchFamily="2" charset="2"/>
              <a:buChar char="§"/>
            </a:pPr>
            <a:r>
              <a:rPr lang="en-GB" sz="1400" dirty="0"/>
              <a:t>AstraZeneca COVID-19 vaccine is a viral vector vaccine which uses a weakened adenovirus as a carrier to deliver the SARS-CoV-2 antigen. </a:t>
            </a:r>
          </a:p>
          <a:p>
            <a:pPr>
              <a:buFont typeface="Wingdings" panose="05000000000000000000" pitchFamily="2" charset="2"/>
              <a:buChar char="§"/>
            </a:pPr>
            <a:endParaRPr lang="en-GB" sz="1400" dirty="0"/>
          </a:p>
          <a:p>
            <a:pPr>
              <a:buFont typeface="Wingdings" panose="05000000000000000000" pitchFamily="2" charset="2"/>
              <a:buChar char="§"/>
            </a:pPr>
            <a:r>
              <a:rPr lang="en-GB" sz="1400" dirty="0"/>
              <a:t>The adenovirus has been modified so that it cannot replicate (grow and multiply by making copies of itself) in human cells and therefore cause any disease. </a:t>
            </a:r>
          </a:p>
          <a:p>
            <a:pPr>
              <a:buFont typeface="Wingdings" panose="05000000000000000000" pitchFamily="2" charset="2"/>
              <a:buChar char="§"/>
            </a:pPr>
            <a:endParaRPr lang="en-GB" sz="1400" dirty="0"/>
          </a:p>
          <a:p>
            <a:pPr>
              <a:buFont typeface="Wingdings" panose="05000000000000000000" pitchFamily="2" charset="2"/>
              <a:buChar char="§"/>
            </a:pPr>
            <a:r>
              <a:rPr lang="en-GB" sz="1400" dirty="0"/>
              <a:t>The genes that encode for the spike protein on the SARS-CoV-2 virus have been inserted into the adenovirus's genetic code to make the vaccine.</a:t>
            </a:r>
          </a:p>
          <a:p>
            <a:pPr>
              <a:buFont typeface="Wingdings" panose="05000000000000000000" pitchFamily="2" charset="2"/>
              <a:buChar char="§"/>
            </a:pPr>
            <a:endParaRPr lang="en-GB" sz="1400" dirty="0"/>
          </a:p>
          <a:p>
            <a:pPr>
              <a:buFont typeface="Wingdings" panose="05000000000000000000" pitchFamily="2" charset="2"/>
              <a:buChar char="§"/>
            </a:pPr>
            <a:r>
              <a:rPr lang="en-GB" sz="1400" dirty="0"/>
              <a:t>When the vaccine is injected, it enters the host's cells which then manufacture the spike protein.</a:t>
            </a:r>
          </a:p>
          <a:p>
            <a:pPr>
              <a:buFont typeface="Wingdings" panose="05000000000000000000" pitchFamily="2" charset="2"/>
              <a:buChar char="§"/>
            </a:pPr>
            <a:endParaRPr lang="en-GB" sz="1400" dirty="0"/>
          </a:p>
          <a:p>
            <a:pPr>
              <a:buFont typeface="Wingdings" panose="05000000000000000000" pitchFamily="2" charset="2"/>
              <a:buChar char="§"/>
            </a:pPr>
            <a:r>
              <a:rPr lang="en-GB" sz="1400" dirty="0"/>
              <a:t>This then stimulates the immune system which reacts by producing antibodies and memory cells to the SARS-CoV-2 virus without causing disease.</a:t>
            </a:r>
          </a:p>
          <a:p>
            <a:endParaRPr lang="en-GB" dirty="0"/>
          </a:p>
        </p:txBody>
      </p:sp>
    </p:spTree>
    <p:extLst>
      <p:ext uri="{BB962C8B-B14F-4D97-AF65-F5344CB8AC3E}">
        <p14:creationId xmlns:p14="http://schemas.microsoft.com/office/powerpoint/2010/main" val="8031338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077200" cy="1143000"/>
          </a:xfrm>
        </p:spPr>
        <p:txBody>
          <a:bodyPr/>
          <a:lstStyle/>
          <a:p>
            <a:r>
              <a:rPr lang="en-GB" dirty="0" smtClean="0"/>
              <a:t>Additional COVID-19 vaccines</a:t>
            </a:r>
            <a:endParaRPr lang="en-GB" dirty="0"/>
          </a:p>
        </p:txBody>
      </p:sp>
      <p:sp>
        <p:nvSpPr>
          <p:cNvPr id="3" name="Content Placeholder 2"/>
          <p:cNvSpPr>
            <a:spLocks noGrp="1"/>
          </p:cNvSpPr>
          <p:nvPr>
            <p:ph idx="1"/>
          </p:nvPr>
        </p:nvSpPr>
        <p:spPr/>
        <p:txBody>
          <a:bodyPr/>
          <a:lstStyle/>
          <a:p>
            <a:pPr>
              <a:buFont typeface="Arial" panose="020B0604020202020204" pitchFamily="34" charset="0"/>
              <a:buChar char="•"/>
            </a:pPr>
            <a:endParaRPr lang="en-GB" sz="1800" dirty="0" smtClean="0"/>
          </a:p>
          <a:p>
            <a:pPr>
              <a:buFont typeface="Arial" panose="020B0604020202020204" pitchFamily="34" charset="0"/>
              <a:buChar char="•"/>
            </a:pPr>
            <a:r>
              <a:rPr lang="en-GB" sz="1800" dirty="0" smtClean="0"/>
              <a:t>If </a:t>
            </a:r>
            <a:r>
              <a:rPr lang="en-GB" sz="1800" dirty="0"/>
              <a:t>more COVID vaccines are considered for authorisation in the UK, information about these will be added to this slide </a:t>
            </a:r>
            <a:r>
              <a:rPr lang="en-GB" sz="1800" dirty="0" smtClean="0"/>
              <a:t>set</a:t>
            </a:r>
          </a:p>
          <a:p>
            <a:pPr marL="0" indent="0"/>
            <a:endParaRPr lang="en-GB" sz="1800" dirty="0"/>
          </a:p>
          <a:p>
            <a:pPr>
              <a:buFont typeface="Arial" panose="020B0604020202020204" pitchFamily="34" charset="0"/>
              <a:buChar char="•"/>
            </a:pPr>
            <a:r>
              <a:rPr lang="en-GB" sz="1800" b="1" dirty="0"/>
              <a:t>Further details about </a:t>
            </a:r>
            <a:r>
              <a:rPr lang="en-GB" sz="1800" b="1" dirty="0" smtClean="0"/>
              <a:t>presentation and </a:t>
            </a:r>
            <a:r>
              <a:rPr lang="en-GB" sz="1800" b="1" dirty="0"/>
              <a:t>preparation of </a:t>
            </a:r>
            <a:r>
              <a:rPr lang="en-GB" sz="1800" b="1" dirty="0" smtClean="0"/>
              <a:t>the</a:t>
            </a:r>
          </a:p>
          <a:p>
            <a:r>
              <a:rPr lang="en-GB" sz="1800" b="1" dirty="0" smtClean="0"/>
              <a:t>     Pfizer-</a:t>
            </a:r>
            <a:r>
              <a:rPr lang="en-GB" sz="1800" b="1" dirty="0" err="1" smtClean="0"/>
              <a:t>BioNTech</a:t>
            </a:r>
            <a:r>
              <a:rPr lang="en-GB" sz="1800" b="1" dirty="0" smtClean="0"/>
              <a:t> </a:t>
            </a:r>
            <a:r>
              <a:rPr lang="en-GB" sz="1800" b="1" dirty="0"/>
              <a:t>and the </a:t>
            </a:r>
            <a:r>
              <a:rPr lang="en-GB" sz="1800" b="1" dirty="0" smtClean="0"/>
              <a:t>AstraZeneca vaccines </a:t>
            </a:r>
            <a:r>
              <a:rPr lang="en-GB" sz="1800" b="1" dirty="0"/>
              <a:t>are available </a:t>
            </a:r>
            <a:r>
              <a:rPr lang="en-GB" sz="1800" b="1" dirty="0" smtClean="0"/>
              <a:t>on</a:t>
            </a:r>
          </a:p>
          <a:p>
            <a:r>
              <a:rPr lang="en-GB" sz="1800" b="1" dirty="0"/>
              <a:t> </a:t>
            </a:r>
            <a:r>
              <a:rPr lang="en-GB" sz="1800" b="1" dirty="0" smtClean="0"/>
              <a:t>    slides </a:t>
            </a:r>
            <a:r>
              <a:rPr lang="en-GB" sz="1800" b="1" dirty="0"/>
              <a:t>at the end of this slide </a:t>
            </a:r>
            <a:r>
              <a:rPr lang="en-GB" sz="1800" b="1" dirty="0" smtClean="0"/>
              <a:t>set</a:t>
            </a:r>
            <a:endParaRPr lang="en-GB" sz="1800" b="1" dirty="0"/>
          </a:p>
        </p:txBody>
      </p:sp>
    </p:spTree>
    <p:extLst>
      <p:ext uri="{BB962C8B-B14F-4D97-AF65-F5344CB8AC3E}">
        <p14:creationId xmlns:p14="http://schemas.microsoft.com/office/powerpoint/2010/main" val="12485142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8077200" cy="1143000"/>
          </a:xfrm>
        </p:spPr>
        <p:txBody>
          <a:bodyPr/>
          <a:lstStyle/>
          <a:p>
            <a:r>
              <a:rPr lang="en-GB" dirty="0" smtClean="0"/>
              <a:t>Vaccine interchangeability</a:t>
            </a:r>
            <a:endParaRPr lang="en-GB" dirty="0"/>
          </a:p>
        </p:txBody>
      </p:sp>
      <p:sp>
        <p:nvSpPr>
          <p:cNvPr id="3" name="Content Placeholder 2"/>
          <p:cNvSpPr>
            <a:spLocks noGrp="1"/>
          </p:cNvSpPr>
          <p:nvPr>
            <p:ph idx="1"/>
          </p:nvPr>
        </p:nvSpPr>
        <p:spPr>
          <a:xfrm>
            <a:off x="685800" y="1412776"/>
            <a:ext cx="8077200" cy="4149824"/>
          </a:xfrm>
        </p:spPr>
        <p:txBody>
          <a:bodyPr/>
          <a:lstStyle/>
          <a:p>
            <a:pPr>
              <a:spcAft>
                <a:spcPts val="600"/>
              </a:spcAft>
              <a:buFont typeface="Arial" panose="020B0604020202020204" pitchFamily="34" charset="0"/>
              <a:buChar char="•"/>
            </a:pPr>
            <a:r>
              <a:rPr lang="en-GB" sz="1600" dirty="0"/>
              <a:t>data is not yet available on the interchangeability of different COVID-19 </a:t>
            </a:r>
            <a:r>
              <a:rPr lang="en-GB" sz="1600" dirty="0" smtClean="0"/>
              <a:t>vaccines </a:t>
            </a:r>
            <a:endParaRPr lang="en-GB" sz="1600" dirty="0"/>
          </a:p>
          <a:p>
            <a:pPr>
              <a:spcAft>
                <a:spcPts val="600"/>
              </a:spcAft>
              <a:buFont typeface="Arial" panose="020B0604020202020204" pitchFamily="34" charset="0"/>
              <a:buChar char="•"/>
            </a:pPr>
            <a:r>
              <a:rPr lang="en-GB" sz="1600" dirty="0"/>
              <a:t>therefore, every effort should be made to determine which vaccine the individual received and to complete with the same vaccine</a:t>
            </a:r>
          </a:p>
          <a:p>
            <a:pPr>
              <a:spcAft>
                <a:spcPts val="600"/>
              </a:spcAft>
              <a:buFont typeface="Arial" panose="020B0604020202020204" pitchFamily="34" charset="0"/>
              <a:buChar char="•"/>
            </a:pPr>
            <a:r>
              <a:rPr lang="en-GB" sz="1600" dirty="0"/>
              <a:t>for individuals who started the schedule and who attend for vaccination at a site where the same vaccine is not available, or where the first product received is unknown, it is reasonable to offer a single dose of the locally available product </a:t>
            </a:r>
          </a:p>
          <a:p>
            <a:pPr>
              <a:spcAft>
                <a:spcPts val="600"/>
              </a:spcAft>
              <a:buFont typeface="Arial" panose="020B0604020202020204" pitchFamily="34" charset="0"/>
              <a:buChar char="•"/>
            </a:pPr>
            <a:r>
              <a:rPr lang="en-GB" sz="1600" dirty="0"/>
              <a:t>this option is preferred if that individual is likely to be at immediate high risk or is considered unlikely to attend </a:t>
            </a:r>
            <a:r>
              <a:rPr lang="en-GB" sz="1600" dirty="0" smtClean="0"/>
              <a:t>again</a:t>
            </a:r>
          </a:p>
          <a:p>
            <a:pPr>
              <a:spcAft>
                <a:spcPts val="600"/>
              </a:spcAft>
              <a:buFont typeface="Arial" panose="020B0604020202020204" pitchFamily="34" charset="0"/>
              <a:buChar char="•"/>
            </a:pPr>
            <a:r>
              <a:rPr lang="en-GB" sz="1600" spc="-50" dirty="0"/>
              <a:t>as the Pfizer-</a:t>
            </a:r>
            <a:r>
              <a:rPr lang="en-GB" sz="1600" spc="-50" dirty="0" err="1"/>
              <a:t>BioNTech</a:t>
            </a:r>
            <a:r>
              <a:rPr lang="en-GB" sz="1600" spc="-50" dirty="0"/>
              <a:t> BNT162b2 vaccine and the AstraZeneca vaccine are both based on the spike protein of the virus, it is likely that the second dose will help to boost the response to the first dose </a:t>
            </a:r>
          </a:p>
          <a:p>
            <a:pPr>
              <a:spcAft>
                <a:spcPts val="600"/>
              </a:spcAft>
              <a:buFont typeface="Arial" panose="020B0604020202020204" pitchFamily="34" charset="0"/>
              <a:buChar char="•"/>
            </a:pPr>
            <a:r>
              <a:rPr lang="en-GB" sz="1600" dirty="0" smtClean="0"/>
              <a:t>further </a:t>
            </a:r>
            <a:r>
              <a:rPr lang="en-GB" sz="1600" dirty="0"/>
              <a:t>doses of vaccine are not required unless additional information becomes available</a:t>
            </a:r>
          </a:p>
          <a:p>
            <a:endParaRPr lang="en-GB" dirty="0"/>
          </a:p>
        </p:txBody>
      </p:sp>
    </p:spTree>
    <p:extLst>
      <p:ext uri="{BB962C8B-B14F-4D97-AF65-F5344CB8AC3E}">
        <p14:creationId xmlns:p14="http://schemas.microsoft.com/office/powerpoint/2010/main" val="17043200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6632"/>
            <a:ext cx="8077200" cy="1143000"/>
          </a:xfrm>
        </p:spPr>
        <p:txBody>
          <a:bodyPr/>
          <a:lstStyle/>
          <a:p>
            <a:r>
              <a:rPr lang="en-GB" sz="2800" dirty="0" smtClean="0"/>
              <a:t>Key factors that inform UK vaccination policy</a:t>
            </a:r>
            <a:endParaRPr lang="en-GB" sz="2800" dirty="0"/>
          </a:p>
        </p:txBody>
      </p:sp>
      <p:sp>
        <p:nvSpPr>
          <p:cNvPr id="3" name="Content Placeholder 2"/>
          <p:cNvSpPr>
            <a:spLocks noGrp="1"/>
          </p:cNvSpPr>
          <p:nvPr>
            <p:ph idx="1"/>
          </p:nvPr>
        </p:nvSpPr>
        <p:spPr>
          <a:xfrm>
            <a:off x="685800" y="1268760"/>
            <a:ext cx="8077200" cy="4293840"/>
          </a:xfrm>
        </p:spPr>
        <p:txBody>
          <a:bodyPr/>
          <a:lstStyle/>
          <a:p>
            <a:pPr marL="0" indent="0"/>
            <a:r>
              <a:rPr lang="en-GB" altLang="en-US" sz="1400" spc="-20" dirty="0"/>
              <a:t>T</a:t>
            </a:r>
            <a:r>
              <a:rPr lang="en-GB" altLang="en-US" sz="1400" spc="-20" dirty="0" smtClean="0"/>
              <a:t>he Joint </a:t>
            </a:r>
            <a:r>
              <a:rPr lang="en-GB" altLang="en-US" sz="1400" spc="-20" dirty="0"/>
              <a:t>Committee on Vaccines and Immunisation (JCVI) consider the following before making vaccination policy recommendations to the Department of Health and Social Care (DHSC</a:t>
            </a:r>
            <a:r>
              <a:rPr lang="en-GB" altLang="en-US" sz="1400" spc="-20" dirty="0" smtClean="0"/>
              <a:t>) and Devolved Administration Governments:</a:t>
            </a:r>
            <a:endParaRPr lang="en-GB" altLang="en-US" sz="1400" spc="-20" dirty="0"/>
          </a:p>
          <a:p>
            <a:pPr marL="0" indent="0"/>
            <a:endParaRPr lang="en-GB" altLang="en-US" sz="1400" dirty="0"/>
          </a:p>
          <a:p>
            <a:pPr marL="285750" indent="-285750">
              <a:buFont typeface="Arial" panose="020B0604020202020204" pitchFamily="34" charset="0"/>
              <a:buChar char="•"/>
            </a:pPr>
            <a:r>
              <a:rPr lang="en-GB" altLang="en-US" sz="1400" b="1" dirty="0" smtClean="0"/>
              <a:t>Availability </a:t>
            </a:r>
            <a:r>
              <a:rPr lang="en-GB" altLang="en-US" sz="1400" b="1" dirty="0"/>
              <a:t>of a safe and effective vaccine:</a:t>
            </a:r>
          </a:p>
          <a:p>
            <a:pPr marL="635000" lvl="1">
              <a:buFont typeface="Arial" panose="020B0604020202020204" pitchFamily="34" charset="0"/>
              <a:buChar char="•"/>
            </a:pPr>
            <a:r>
              <a:rPr lang="en-GB" altLang="en-US" sz="1400" dirty="0" smtClean="0"/>
              <a:t>- there </a:t>
            </a:r>
            <a:r>
              <a:rPr lang="en-GB" altLang="en-US" sz="1400" dirty="0"/>
              <a:t>are currently over </a:t>
            </a:r>
            <a:r>
              <a:rPr lang="en-GB" altLang="en-US" sz="1400" dirty="0" smtClean="0"/>
              <a:t>270 </a:t>
            </a:r>
            <a:r>
              <a:rPr lang="en-GB" altLang="en-US" sz="1400" dirty="0"/>
              <a:t>COVID-19 vaccines in development and being trialled</a:t>
            </a:r>
          </a:p>
          <a:p>
            <a:pPr marL="635000" lvl="1">
              <a:buFont typeface="Arial" panose="020B0604020202020204" pitchFamily="34" charset="0"/>
              <a:buChar char="•"/>
            </a:pPr>
            <a:r>
              <a:rPr lang="en-GB" altLang="en-US" sz="1400" dirty="0" smtClean="0"/>
              <a:t>- vaccines </a:t>
            </a:r>
            <a:r>
              <a:rPr lang="en-GB" altLang="en-US" sz="1400" dirty="0"/>
              <a:t>undergo extensive and vigorous testing before they are licensed and authorised for use as they have to be able to demonstrate quality, efficacy and safety</a:t>
            </a:r>
          </a:p>
          <a:p>
            <a:pPr marL="349250" lvl="1" indent="0"/>
            <a:endParaRPr lang="en-GB" altLang="en-US" sz="1400" dirty="0"/>
          </a:p>
          <a:p>
            <a:pPr marL="285750" indent="-285750">
              <a:buFont typeface="Arial" panose="020B0604020202020204" pitchFamily="34" charset="0"/>
              <a:buChar char="•"/>
            </a:pPr>
            <a:r>
              <a:rPr lang="en-GB" altLang="en-US" sz="1400" b="1" dirty="0" smtClean="0"/>
              <a:t>Whether there is </a:t>
            </a:r>
            <a:r>
              <a:rPr lang="en-GB" altLang="en-US" sz="1400" b="1" dirty="0"/>
              <a:t>a need for a vaccination programme;</a:t>
            </a:r>
          </a:p>
          <a:p>
            <a:pPr marL="635000" lvl="1">
              <a:buFont typeface="Arial" panose="020B0604020202020204" pitchFamily="34" charset="0"/>
              <a:buChar char="•"/>
            </a:pPr>
            <a:r>
              <a:rPr lang="en-GB" sz="1400" dirty="0" smtClean="0"/>
              <a:t>- SARS-CoV-2 </a:t>
            </a:r>
            <a:r>
              <a:rPr lang="en-GB" sz="1400" dirty="0"/>
              <a:t>has caused a significant public health problem, transmission is widespread and has been sustained despite various interventions </a:t>
            </a:r>
          </a:p>
          <a:p>
            <a:pPr marL="635000" lvl="1">
              <a:buFont typeface="Arial" panose="020B0604020202020204" pitchFamily="34" charset="0"/>
              <a:buChar char="•"/>
            </a:pPr>
            <a:r>
              <a:rPr lang="en-GB" sz="1400" dirty="0" smtClean="0"/>
              <a:t>- the </a:t>
            </a:r>
            <a:r>
              <a:rPr lang="en-GB" sz="1400" dirty="0"/>
              <a:t>virus affects all age groups and there have been frequent outbreaks in nursing and residential homes, schools and communities</a:t>
            </a:r>
          </a:p>
          <a:p>
            <a:pPr marL="635000" lvl="1">
              <a:buFont typeface="Arial" panose="020B0604020202020204" pitchFamily="34" charset="0"/>
              <a:buChar char="•"/>
            </a:pPr>
            <a:r>
              <a:rPr lang="en-GB" sz="1400" dirty="0" smtClean="0"/>
              <a:t>- there </a:t>
            </a:r>
            <a:r>
              <a:rPr lang="en-GB" sz="1400" dirty="0"/>
              <a:t>is significant morbidity and mortality in certain groups. There are multi-system complications from having the disease and there have been tens of thousands of deaths from COVID-19 in the UK</a:t>
            </a:r>
            <a:endParaRPr lang="en-GB" dirty="0"/>
          </a:p>
        </p:txBody>
      </p:sp>
    </p:spTree>
    <p:extLst>
      <p:ext uri="{BB962C8B-B14F-4D97-AF65-F5344CB8AC3E}">
        <p14:creationId xmlns:p14="http://schemas.microsoft.com/office/powerpoint/2010/main" val="4960606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1560" y="188640"/>
            <a:ext cx="8077200" cy="1143000"/>
          </a:xfrm>
          <a:solidFill>
            <a:schemeClr val="tx1"/>
          </a:solidFill>
        </p:spPr>
        <p:txBody>
          <a:bodyPr/>
          <a:lstStyle/>
          <a:p>
            <a:r>
              <a:rPr lang="en-GB" sz="2400" dirty="0" smtClean="0"/>
              <a:t>Designing and implementing a vaccination programme </a:t>
            </a:r>
            <a:br>
              <a:rPr lang="en-GB" sz="2400" dirty="0" smtClean="0"/>
            </a:br>
            <a:r>
              <a:rPr lang="en-GB" sz="2400" dirty="0" smtClean="0"/>
              <a:t>in England</a:t>
            </a:r>
            <a:endParaRPr lang="en-GB" sz="2400" dirty="0"/>
          </a:p>
        </p:txBody>
      </p:sp>
      <p:sp>
        <p:nvSpPr>
          <p:cNvPr id="3" name="Content Placeholder 2"/>
          <p:cNvSpPr>
            <a:spLocks noGrp="1"/>
          </p:cNvSpPr>
          <p:nvPr>
            <p:ph idx="1"/>
          </p:nvPr>
        </p:nvSpPr>
        <p:spPr>
          <a:xfrm>
            <a:off x="683568" y="1268760"/>
            <a:ext cx="8077200" cy="4038600"/>
          </a:xfrm>
          <a:solidFill>
            <a:schemeClr val="tx1"/>
          </a:solidFill>
        </p:spPr>
        <p:txBody>
          <a:bodyPr/>
          <a:lstStyle/>
          <a:p>
            <a:r>
              <a:rPr lang="en-GB" altLang="en-US" sz="1400" dirty="0">
                <a:cs typeface="Arial" panose="020B0604020202020204" pitchFamily="34" charset="0"/>
              </a:rPr>
              <a:t>Other national bodies involved in the design and implementation of vaccination </a:t>
            </a:r>
            <a:r>
              <a:rPr lang="en-GB" altLang="en-US" sz="1400" dirty="0" smtClean="0">
                <a:cs typeface="Arial" panose="020B0604020202020204" pitchFamily="34" charset="0"/>
              </a:rPr>
              <a:t>programmes:</a:t>
            </a:r>
            <a:endParaRPr lang="en-GB" altLang="en-US" sz="1400" dirty="0">
              <a:cs typeface="Arial" panose="020B0604020202020204" pitchFamily="34" charset="0"/>
            </a:endParaRPr>
          </a:p>
          <a:p>
            <a:endParaRPr lang="en-GB" altLang="en-US" sz="1400" dirty="0">
              <a:cs typeface="Arial" panose="020B0604020202020204" pitchFamily="34" charset="0"/>
            </a:endParaRPr>
          </a:p>
          <a:p>
            <a:pPr marL="285750" indent="-285750">
              <a:lnSpc>
                <a:spcPct val="100000"/>
              </a:lnSpc>
              <a:spcAft>
                <a:spcPts val="1200"/>
              </a:spcAft>
              <a:buFont typeface="Arial" panose="020B0604020202020204" pitchFamily="34" charset="0"/>
              <a:buChar char="•"/>
            </a:pPr>
            <a:r>
              <a:rPr lang="en-GB" altLang="en-US" sz="1400" b="1" dirty="0">
                <a:cs typeface="Arial" panose="020B0604020202020204" pitchFamily="34" charset="0"/>
              </a:rPr>
              <a:t>the Department of Health and Social Care (DHSC) </a:t>
            </a:r>
            <a:r>
              <a:rPr lang="en-GB" altLang="en-US" sz="1400" dirty="0">
                <a:cs typeface="Arial" panose="020B0604020202020204" pitchFamily="34" charset="0"/>
              </a:rPr>
              <a:t>is responsible for vaccine policy decisions and finance for vaccine programmes</a:t>
            </a:r>
          </a:p>
          <a:p>
            <a:pPr marL="285750" indent="-285750">
              <a:lnSpc>
                <a:spcPct val="100000"/>
              </a:lnSpc>
              <a:spcAft>
                <a:spcPts val="1200"/>
              </a:spcAft>
              <a:buFont typeface="Arial" panose="020B0604020202020204" pitchFamily="34" charset="0"/>
              <a:buChar char="•"/>
            </a:pPr>
            <a:r>
              <a:rPr lang="en-GB" altLang="en-US" sz="1400" b="1" dirty="0">
                <a:cs typeface="Arial" panose="020B0604020202020204" pitchFamily="34" charset="0"/>
              </a:rPr>
              <a:t>the Medicines and Healthcare products Regulatory Agency (MHRA) </a:t>
            </a:r>
            <a:r>
              <a:rPr lang="en-GB" altLang="en-US" sz="1400" dirty="0">
                <a:cs typeface="Arial" panose="020B0604020202020204" pitchFamily="34" charset="0"/>
              </a:rPr>
              <a:t>is responsible for independent oversight of all aspects of vaccine manufacture and regulation including the licensing of vaccines and the Yellow Card adverse event reporting scheme</a:t>
            </a:r>
          </a:p>
          <a:p>
            <a:pPr marL="285750" indent="-285750">
              <a:lnSpc>
                <a:spcPct val="100000"/>
              </a:lnSpc>
              <a:spcAft>
                <a:spcPts val="1200"/>
              </a:spcAft>
              <a:buFont typeface="Arial" panose="020B0604020202020204" pitchFamily="34" charset="0"/>
              <a:buChar char="•"/>
            </a:pPr>
            <a:r>
              <a:rPr lang="en-GB" altLang="en-US" sz="1400" b="1" dirty="0">
                <a:cs typeface="Arial" panose="020B0604020202020204" pitchFamily="34" charset="0"/>
              </a:rPr>
              <a:t>Public Health England (PHE) </a:t>
            </a:r>
            <a:r>
              <a:rPr lang="en-GB" altLang="en-US" sz="1400" dirty="0">
                <a:cs typeface="Arial" panose="020B0604020202020204" pitchFamily="34" charset="0"/>
              </a:rPr>
              <a:t>is responsible for the national planning, leadership, procurement and supply of vaccines used for the national vaccination schedule and for on-going surveillance to inform the programmes</a:t>
            </a:r>
          </a:p>
          <a:p>
            <a:pPr marL="285750" indent="-285750">
              <a:lnSpc>
                <a:spcPct val="100000"/>
              </a:lnSpc>
              <a:spcAft>
                <a:spcPts val="1200"/>
              </a:spcAft>
              <a:buFont typeface="Arial" panose="020B0604020202020204" pitchFamily="34" charset="0"/>
              <a:buChar char="•"/>
            </a:pPr>
            <a:r>
              <a:rPr lang="en-GB" altLang="en-US" sz="1400" b="1" dirty="0">
                <a:cs typeface="Arial" panose="020B0604020202020204" pitchFamily="34" charset="0"/>
              </a:rPr>
              <a:t>the National institute for Biological Standards and Control (NIBSC) </a:t>
            </a:r>
            <a:r>
              <a:rPr lang="en-GB" altLang="en-US" sz="1400" dirty="0">
                <a:cs typeface="Arial" panose="020B0604020202020204" pitchFamily="34" charset="0"/>
              </a:rPr>
              <a:t>is responsible for evaluating the quality and biological activity of vaccines and for official batch release testing as required by EU law before release</a:t>
            </a:r>
          </a:p>
          <a:p>
            <a:pPr marL="285750" indent="-285750">
              <a:lnSpc>
                <a:spcPct val="100000"/>
              </a:lnSpc>
              <a:spcAft>
                <a:spcPts val="1200"/>
              </a:spcAft>
              <a:buFont typeface="Arial" panose="020B0604020202020204" pitchFamily="34" charset="0"/>
              <a:buChar char="•"/>
            </a:pPr>
            <a:r>
              <a:rPr lang="en-GB" altLang="en-US" sz="1400" b="1" dirty="0">
                <a:cs typeface="Arial" panose="020B0604020202020204" pitchFamily="34" charset="0"/>
              </a:rPr>
              <a:t>NHS England </a:t>
            </a:r>
            <a:r>
              <a:rPr lang="en-GB" altLang="en-US" sz="1400" dirty="0">
                <a:cs typeface="Arial" panose="020B0604020202020204" pitchFamily="34" charset="0"/>
              </a:rPr>
              <a:t>is responsible for the commissioning, implementation and delivery of immunisation programmes through local teams.</a:t>
            </a:r>
          </a:p>
          <a:p>
            <a:endParaRPr lang="en-GB" dirty="0"/>
          </a:p>
        </p:txBody>
      </p:sp>
    </p:spTree>
    <p:extLst>
      <p:ext uri="{BB962C8B-B14F-4D97-AF65-F5344CB8AC3E}">
        <p14:creationId xmlns:p14="http://schemas.microsoft.com/office/powerpoint/2010/main" val="47845737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8077200" cy="1143000"/>
          </a:xfrm>
        </p:spPr>
        <p:txBody>
          <a:bodyPr/>
          <a:lstStyle/>
          <a:p>
            <a:r>
              <a:rPr lang="en-GB" sz="2400" dirty="0"/>
              <a:t>Designing and implementing a vaccination programme </a:t>
            </a:r>
            <a:br>
              <a:rPr lang="en-GB" sz="2400" dirty="0"/>
            </a:br>
            <a:r>
              <a:rPr lang="en-GB" sz="2400" dirty="0"/>
              <a:t>in Northern Ireland</a:t>
            </a: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2137"/>
          <a:stretch/>
        </p:blipFill>
        <p:spPr bwMode="auto">
          <a:xfrm>
            <a:off x="467544" y="1412776"/>
            <a:ext cx="8280920" cy="518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041821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88640"/>
            <a:ext cx="8077200" cy="1143000"/>
          </a:xfrm>
        </p:spPr>
        <p:txBody>
          <a:bodyPr/>
          <a:lstStyle/>
          <a:p>
            <a:r>
              <a:rPr lang="en-GB" dirty="0" smtClean="0"/>
              <a:t>Other agencies</a:t>
            </a:r>
            <a:endParaRPr lang="en-GB" dirty="0"/>
          </a:p>
        </p:txBody>
      </p:sp>
      <p:sp>
        <p:nvSpPr>
          <p:cNvPr id="3" name="Content Placeholder 2"/>
          <p:cNvSpPr>
            <a:spLocks noGrp="1"/>
          </p:cNvSpPr>
          <p:nvPr>
            <p:ph idx="1"/>
          </p:nvPr>
        </p:nvSpPr>
        <p:spPr/>
        <p:txBody>
          <a:bodyPr/>
          <a:lstStyle/>
          <a:p>
            <a:pPr>
              <a:lnSpc>
                <a:spcPct val="100000"/>
              </a:lnSpc>
              <a:defRPr/>
            </a:pPr>
            <a:r>
              <a:rPr lang="en-GB" altLang="en-US" sz="1400" dirty="0">
                <a:cs typeface="Arial" panose="020B0604020202020204" pitchFamily="34" charset="0"/>
              </a:rPr>
              <a:t>Many other agencies have a key role in the design, development and implementation of </a:t>
            </a:r>
            <a:r>
              <a:rPr lang="en-GB" altLang="en-US" sz="1400" dirty="0" smtClean="0">
                <a:cs typeface="Arial" panose="020B0604020202020204" pitchFamily="34" charset="0"/>
              </a:rPr>
              <a:t>vaccination </a:t>
            </a:r>
          </a:p>
          <a:p>
            <a:pPr>
              <a:lnSpc>
                <a:spcPct val="100000"/>
              </a:lnSpc>
              <a:defRPr/>
            </a:pPr>
            <a:r>
              <a:rPr lang="en-GB" altLang="en-US" sz="1400" dirty="0" smtClean="0">
                <a:cs typeface="Arial" panose="020B0604020202020204" pitchFamily="34" charset="0"/>
              </a:rPr>
              <a:t>programmes </a:t>
            </a:r>
            <a:r>
              <a:rPr lang="en-GB" altLang="en-US" sz="1400" dirty="0">
                <a:cs typeface="Arial" panose="020B0604020202020204" pitchFamily="34" charset="0"/>
              </a:rPr>
              <a:t>at a national, regional and local level to ensure the key components of a successful </a:t>
            </a:r>
            <a:endParaRPr lang="en-GB" altLang="en-US" sz="1400" dirty="0" smtClean="0">
              <a:cs typeface="Arial" panose="020B0604020202020204" pitchFamily="34" charset="0"/>
            </a:endParaRPr>
          </a:p>
          <a:p>
            <a:pPr>
              <a:lnSpc>
                <a:spcPct val="100000"/>
              </a:lnSpc>
              <a:defRPr/>
            </a:pPr>
            <a:r>
              <a:rPr lang="en-GB" altLang="en-US" sz="1400" dirty="0" smtClean="0">
                <a:cs typeface="Arial" panose="020B0604020202020204" pitchFamily="34" charset="0"/>
              </a:rPr>
              <a:t>vaccination </a:t>
            </a:r>
            <a:r>
              <a:rPr lang="en-GB" altLang="en-US" sz="1400" dirty="0">
                <a:cs typeface="Arial" panose="020B0604020202020204" pitchFamily="34" charset="0"/>
              </a:rPr>
              <a:t>programme come together. </a:t>
            </a:r>
          </a:p>
          <a:p>
            <a:pPr>
              <a:defRPr/>
            </a:pPr>
            <a:endParaRPr lang="en-GB" altLang="en-US" sz="1400" dirty="0" smtClean="0">
              <a:cs typeface="Arial" panose="020B0604020202020204" pitchFamily="34" charset="0"/>
            </a:endParaRPr>
          </a:p>
          <a:p>
            <a:pPr>
              <a:defRPr/>
            </a:pPr>
            <a:r>
              <a:rPr lang="en-GB" altLang="en-US" sz="1400" dirty="0" smtClean="0">
                <a:cs typeface="Arial" panose="020B0604020202020204" pitchFamily="34" charset="0"/>
              </a:rPr>
              <a:t>These </a:t>
            </a:r>
            <a:r>
              <a:rPr lang="en-GB" altLang="en-US" sz="1400" dirty="0">
                <a:cs typeface="Arial" panose="020B0604020202020204" pitchFamily="34" charset="0"/>
              </a:rPr>
              <a:t>components include:</a:t>
            </a:r>
          </a:p>
          <a:p>
            <a:pPr>
              <a:defRPr/>
            </a:pPr>
            <a:endParaRPr lang="en-GB" altLang="en-US" sz="1400" dirty="0">
              <a:cs typeface="Arial" panose="020B0604020202020204" pitchFamily="34" charset="0"/>
            </a:endParaRPr>
          </a:p>
          <a:p>
            <a:pPr marL="285750" indent="-285750">
              <a:buFont typeface="Arial" panose="020B0604020202020204" pitchFamily="34" charset="0"/>
              <a:buChar char="•"/>
              <a:defRPr/>
            </a:pPr>
            <a:r>
              <a:rPr lang="en-GB" altLang="en-US" sz="1400" dirty="0">
                <a:cs typeface="Arial" panose="020B0604020202020204" pitchFamily="34" charset="0"/>
              </a:rPr>
              <a:t>vaccine development</a:t>
            </a:r>
          </a:p>
          <a:p>
            <a:pPr marL="285750" indent="-285750">
              <a:buFont typeface="Arial" panose="020B0604020202020204" pitchFamily="34" charset="0"/>
              <a:buChar char="•"/>
              <a:defRPr/>
            </a:pPr>
            <a:r>
              <a:rPr lang="en-GB" altLang="en-US" sz="1400" dirty="0">
                <a:cs typeface="Arial" panose="020B0604020202020204" pitchFamily="34" charset="0"/>
              </a:rPr>
              <a:t>vaccine supply and delivery </a:t>
            </a:r>
          </a:p>
          <a:p>
            <a:pPr marL="285750" indent="-285750">
              <a:buFont typeface="Arial" panose="020B0604020202020204" pitchFamily="34" charset="0"/>
              <a:buChar char="•"/>
              <a:defRPr/>
            </a:pPr>
            <a:r>
              <a:rPr lang="en-GB" altLang="en-US" sz="1400" dirty="0">
                <a:cs typeface="Arial" panose="020B0604020202020204" pitchFamily="34" charset="0"/>
              </a:rPr>
              <a:t>surveillance of vaccine coverage</a:t>
            </a:r>
          </a:p>
          <a:p>
            <a:pPr marL="285750" indent="-285750">
              <a:buFont typeface="Arial" panose="020B0604020202020204" pitchFamily="34" charset="0"/>
              <a:buChar char="•"/>
              <a:defRPr/>
            </a:pPr>
            <a:r>
              <a:rPr lang="en-GB" altLang="en-US" sz="1400" dirty="0">
                <a:cs typeface="Arial" panose="020B0604020202020204" pitchFamily="34" charset="0"/>
              </a:rPr>
              <a:t>surveillance of population susceptibility to the disease</a:t>
            </a:r>
          </a:p>
          <a:p>
            <a:pPr marL="285750" indent="-285750">
              <a:buFont typeface="Arial" panose="020B0604020202020204" pitchFamily="34" charset="0"/>
              <a:buChar char="•"/>
              <a:defRPr/>
            </a:pPr>
            <a:r>
              <a:rPr lang="en-GB" altLang="en-US" sz="1400" dirty="0">
                <a:cs typeface="Arial" panose="020B0604020202020204" pitchFamily="34" charset="0"/>
              </a:rPr>
              <a:t>surveillance of disease in the population</a:t>
            </a:r>
          </a:p>
          <a:p>
            <a:pPr marL="285750" indent="-285750">
              <a:buFont typeface="Arial" panose="020B0604020202020204" pitchFamily="34" charset="0"/>
              <a:buChar char="•"/>
              <a:defRPr/>
            </a:pPr>
            <a:r>
              <a:rPr lang="en-GB" altLang="en-US" sz="1400" dirty="0">
                <a:cs typeface="Arial" panose="020B0604020202020204" pitchFamily="34" charset="0"/>
              </a:rPr>
              <a:t>adverse events and vaccine safety surveillance</a:t>
            </a:r>
          </a:p>
          <a:p>
            <a:pPr marL="285750" indent="-285750">
              <a:buFont typeface="Arial" panose="020B0604020202020204" pitchFamily="34" charset="0"/>
              <a:buChar char="•"/>
              <a:defRPr/>
            </a:pPr>
            <a:r>
              <a:rPr lang="en-GB" altLang="en-US" sz="1400" dirty="0">
                <a:cs typeface="Arial" panose="020B0604020202020204" pitchFamily="34" charset="0"/>
              </a:rPr>
              <a:t>monitoring attitudes to vaccination</a:t>
            </a:r>
          </a:p>
          <a:p>
            <a:pPr marL="285750" indent="-285750">
              <a:buFont typeface="Arial" panose="020B0604020202020204" pitchFamily="34" charset="0"/>
              <a:buChar char="•"/>
              <a:defRPr/>
            </a:pPr>
            <a:r>
              <a:rPr lang="en-GB" altLang="en-US" sz="1400" dirty="0">
                <a:cs typeface="Arial" panose="020B0604020202020204" pitchFamily="34" charset="0"/>
              </a:rPr>
              <a:t>communication </a:t>
            </a:r>
          </a:p>
          <a:p>
            <a:pPr marL="285750" indent="-285750">
              <a:buFont typeface="Arial" panose="020B0604020202020204" pitchFamily="34" charset="0"/>
              <a:buChar char="•"/>
              <a:defRPr/>
            </a:pPr>
            <a:r>
              <a:rPr lang="en-GB" altLang="en-US" sz="1400" dirty="0">
                <a:cs typeface="Arial" panose="020B0604020202020204" pitchFamily="34" charset="0"/>
              </a:rPr>
              <a:t>modelling to predicting the future impact of vaccination programmes</a:t>
            </a:r>
            <a:endParaRPr lang="en-GB" altLang="en-US" sz="1400" dirty="0"/>
          </a:p>
          <a:p>
            <a:endParaRPr lang="en-GB" dirty="0"/>
          </a:p>
        </p:txBody>
      </p:sp>
    </p:spTree>
    <p:extLst>
      <p:ext uri="{BB962C8B-B14F-4D97-AF65-F5344CB8AC3E}">
        <p14:creationId xmlns:p14="http://schemas.microsoft.com/office/powerpoint/2010/main" val="19185094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0"/>
            <a:ext cx="8077200" cy="1143000"/>
          </a:xfrm>
        </p:spPr>
        <p:txBody>
          <a:bodyPr/>
          <a:lstStyle/>
          <a:p>
            <a:r>
              <a:rPr lang="en-GB" dirty="0" smtClean="0"/>
              <a:t>Learning objectives</a:t>
            </a:r>
            <a:endParaRPr lang="en-GB" dirty="0"/>
          </a:p>
        </p:txBody>
      </p:sp>
      <p:sp>
        <p:nvSpPr>
          <p:cNvPr id="3" name="Content Placeholder 2"/>
          <p:cNvSpPr>
            <a:spLocks noGrp="1"/>
          </p:cNvSpPr>
          <p:nvPr>
            <p:ph idx="1"/>
          </p:nvPr>
        </p:nvSpPr>
        <p:spPr>
          <a:xfrm>
            <a:off x="683568" y="1196752"/>
            <a:ext cx="8077200" cy="4038600"/>
          </a:xfrm>
        </p:spPr>
        <p:txBody>
          <a:bodyPr/>
          <a:lstStyle/>
          <a:p>
            <a:pPr marL="4763" lvl="0" indent="-4763">
              <a:spcBef>
                <a:spcPts val="0"/>
              </a:spcBef>
              <a:spcAft>
                <a:spcPts val="1000"/>
              </a:spcAft>
              <a:buClrTx/>
              <a:buSzTx/>
            </a:pPr>
            <a:r>
              <a:rPr lang="en-GB" sz="2400" b="1" kern="1200" dirty="0">
                <a:solidFill>
                  <a:prstClr val="black"/>
                </a:solidFill>
                <a:latin typeface="Arial" pitchFamily="34" charset="0"/>
                <a:ea typeface="ヒラギノ角ゴ Pro W3" pitchFamily="84" charset="-128"/>
              </a:rPr>
              <a:t>By the end of this session, you should be able to</a:t>
            </a:r>
            <a:r>
              <a:rPr lang="en-GB" sz="2400" b="1" kern="1200" dirty="0" smtClean="0">
                <a:solidFill>
                  <a:prstClr val="black"/>
                </a:solidFill>
                <a:latin typeface="Arial" pitchFamily="34" charset="0"/>
                <a:ea typeface="ヒラギノ角ゴ Pro W3" pitchFamily="84" charset="-128"/>
              </a:rPr>
              <a:t>:</a:t>
            </a:r>
          </a:p>
          <a:p>
            <a:pPr marL="4763" lvl="0" indent="-4763">
              <a:spcBef>
                <a:spcPts val="0"/>
              </a:spcBef>
              <a:spcAft>
                <a:spcPts val="1000"/>
              </a:spcAft>
              <a:buClrTx/>
              <a:buSzTx/>
            </a:pPr>
            <a:endParaRPr lang="en-GB" sz="2400" b="1" kern="1200" dirty="0">
              <a:solidFill>
                <a:prstClr val="black"/>
              </a:solidFill>
              <a:latin typeface="Arial" pitchFamily="34" charset="0"/>
              <a:ea typeface="ヒラギノ角ゴ Pro W3" pitchFamily="84" charset="-128"/>
            </a:endParaRPr>
          </a:p>
          <a:p>
            <a:pPr marL="285750" lvl="0" indent="-285750">
              <a:spcBef>
                <a:spcPts val="0"/>
              </a:spcBef>
              <a:spcAft>
                <a:spcPts val="1000"/>
              </a:spcAft>
              <a:buClrTx/>
              <a:buSzTx/>
              <a:buFont typeface="Arial" panose="020B0604020202020204" pitchFamily="34" charset="0"/>
              <a:buChar char="•"/>
            </a:pPr>
            <a:r>
              <a:rPr lang="en-GB" sz="2000" kern="1200" dirty="0">
                <a:solidFill>
                  <a:prstClr val="black"/>
                </a:solidFill>
                <a:latin typeface="Arial" pitchFamily="34" charset="0"/>
                <a:ea typeface="ヒラギノ角ゴ Pro W3" pitchFamily="84" charset="-128"/>
              </a:rPr>
              <a:t>explain what COVID-19 is and be aware of the UK epidemiology</a:t>
            </a:r>
          </a:p>
          <a:p>
            <a:pPr marL="285750" lvl="0" indent="-285750">
              <a:spcBef>
                <a:spcPts val="0"/>
              </a:spcBef>
              <a:spcAft>
                <a:spcPts val="1000"/>
              </a:spcAft>
              <a:buClrTx/>
              <a:buSzTx/>
              <a:buFont typeface="Arial" panose="020B0604020202020204" pitchFamily="34" charset="0"/>
              <a:buChar char="•"/>
            </a:pPr>
            <a:r>
              <a:rPr lang="en-GB" sz="2000" kern="1200" dirty="0">
                <a:solidFill>
                  <a:prstClr val="black"/>
                </a:solidFill>
                <a:latin typeface="Arial" pitchFamily="34" charset="0"/>
                <a:ea typeface="ヒラギノ角ゴ Pro W3" pitchFamily="84" charset="-128"/>
              </a:rPr>
              <a:t>understand the policy behind the COVID-19 vaccination programme</a:t>
            </a:r>
          </a:p>
          <a:p>
            <a:pPr marL="285750" lvl="0" indent="-285750">
              <a:spcBef>
                <a:spcPts val="0"/>
              </a:spcBef>
              <a:spcAft>
                <a:spcPts val="1000"/>
              </a:spcAft>
              <a:buClrTx/>
              <a:buSzTx/>
              <a:buFont typeface="Arial" panose="020B0604020202020204" pitchFamily="34" charset="0"/>
              <a:buChar char="•"/>
            </a:pPr>
            <a:r>
              <a:rPr lang="en-GB" sz="2000" kern="1200" dirty="0">
                <a:solidFill>
                  <a:prstClr val="black"/>
                </a:solidFill>
                <a:latin typeface="Arial" pitchFamily="34" charset="0"/>
                <a:ea typeface="ヒラギノ角ゴ Pro W3" pitchFamily="84" charset="-128"/>
              </a:rPr>
              <a:t>describe how </a:t>
            </a:r>
            <a:r>
              <a:rPr lang="en-GB" sz="2000" kern="1200" dirty="0" smtClean="0">
                <a:solidFill>
                  <a:prstClr val="black"/>
                </a:solidFill>
                <a:latin typeface="Arial" pitchFamily="34" charset="0"/>
                <a:ea typeface="ヒラギノ角ゴ Pro W3" pitchFamily="84" charset="-128"/>
              </a:rPr>
              <a:t>vaccines are </a:t>
            </a:r>
            <a:r>
              <a:rPr lang="en-GB" sz="2000" kern="1200" dirty="0">
                <a:solidFill>
                  <a:prstClr val="black"/>
                </a:solidFill>
                <a:latin typeface="Arial" pitchFamily="34" charset="0"/>
                <a:ea typeface="ヒラギノ角ゴ Pro W3" pitchFamily="84" charset="-128"/>
              </a:rPr>
              <a:t>developed and trialled</a:t>
            </a:r>
          </a:p>
          <a:p>
            <a:pPr marL="285750" lvl="0" indent="-285750">
              <a:spcBef>
                <a:spcPts val="0"/>
              </a:spcBef>
              <a:spcAft>
                <a:spcPts val="1000"/>
              </a:spcAft>
              <a:buClrTx/>
              <a:buSzTx/>
              <a:buFont typeface="Arial" panose="020B0604020202020204" pitchFamily="34" charset="0"/>
              <a:buChar char="•"/>
            </a:pPr>
            <a:r>
              <a:rPr lang="en-GB" sz="2000" kern="1200" dirty="0">
                <a:solidFill>
                  <a:prstClr val="black"/>
                </a:solidFill>
                <a:latin typeface="Arial" pitchFamily="34" charset="0"/>
                <a:ea typeface="ヒラギノ角ゴ Pro W3" pitchFamily="84" charset="-128"/>
              </a:rPr>
              <a:t>i</a:t>
            </a:r>
            <a:r>
              <a:rPr lang="en-GB" sz="2000" kern="1200" dirty="0" smtClean="0">
                <a:solidFill>
                  <a:prstClr val="black"/>
                </a:solidFill>
                <a:latin typeface="Arial" pitchFamily="34" charset="0"/>
                <a:ea typeface="ヒラギノ角ゴ Pro W3" pitchFamily="84" charset="-128"/>
              </a:rPr>
              <a:t>dentify </a:t>
            </a:r>
            <a:r>
              <a:rPr lang="en-GB" sz="2000" kern="1200" dirty="0">
                <a:solidFill>
                  <a:prstClr val="black"/>
                </a:solidFill>
                <a:latin typeface="Arial" pitchFamily="34" charset="0"/>
                <a:ea typeface="ヒラギノ角ゴ Pro W3" pitchFamily="84" charset="-128"/>
              </a:rPr>
              <a:t>the groups who are at high risk </a:t>
            </a:r>
            <a:r>
              <a:rPr lang="en-GB" sz="2000" kern="1200" dirty="0" smtClean="0">
                <a:solidFill>
                  <a:prstClr val="black"/>
                </a:solidFill>
                <a:latin typeface="Arial" pitchFamily="34" charset="0"/>
                <a:ea typeface="ヒラギノ角ゴ Pro W3" pitchFamily="84" charset="-128"/>
              </a:rPr>
              <a:t>of COVID-19 </a:t>
            </a:r>
            <a:r>
              <a:rPr lang="en-GB" sz="2000" kern="1200" dirty="0">
                <a:solidFill>
                  <a:prstClr val="black"/>
                </a:solidFill>
                <a:latin typeface="Arial" pitchFamily="34" charset="0"/>
                <a:ea typeface="ヒラギノ角ゴ Pro W3" pitchFamily="84" charset="-128"/>
              </a:rPr>
              <a:t>infection and who should be prioritised to receive the COVID-19 vaccine</a:t>
            </a:r>
          </a:p>
          <a:p>
            <a:endParaRPr lang="en-GB" dirty="0"/>
          </a:p>
        </p:txBody>
      </p:sp>
    </p:spTree>
    <p:extLst>
      <p:ext uri="{BB962C8B-B14F-4D97-AF65-F5344CB8AC3E}">
        <p14:creationId xmlns:p14="http://schemas.microsoft.com/office/powerpoint/2010/main" val="279159590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8077200" cy="1143000"/>
          </a:xfrm>
        </p:spPr>
        <p:txBody>
          <a:bodyPr/>
          <a:lstStyle/>
          <a:p>
            <a:r>
              <a:rPr lang="en-GB" sz="2800" dirty="0"/>
              <a:t>COVID-19 vaccine programme considerations</a:t>
            </a:r>
          </a:p>
        </p:txBody>
      </p:sp>
      <p:sp>
        <p:nvSpPr>
          <p:cNvPr id="3" name="Content Placeholder 2"/>
          <p:cNvSpPr>
            <a:spLocks noGrp="1"/>
          </p:cNvSpPr>
          <p:nvPr>
            <p:ph idx="1"/>
          </p:nvPr>
        </p:nvSpPr>
        <p:spPr>
          <a:xfrm>
            <a:off x="685800" y="1124744"/>
            <a:ext cx="8077200" cy="4752528"/>
          </a:xfrm>
          <a:solidFill>
            <a:schemeClr val="tx1"/>
          </a:solidFill>
        </p:spPr>
        <p:txBody>
          <a:bodyPr/>
          <a:lstStyle/>
          <a:p>
            <a:pPr>
              <a:lnSpc>
                <a:spcPct val="100000"/>
              </a:lnSpc>
            </a:pPr>
            <a:r>
              <a:rPr lang="en-GB" sz="1400" dirty="0"/>
              <a:t>The overall aim of the COVID-19 vaccination programme is to protect those who are at most risk </a:t>
            </a:r>
            <a:endParaRPr lang="en-GB" sz="1400" dirty="0" smtClean="0"/>
          </a:p>
          <a:p>
            <a:pPr>
              <a:lnSpc>
                <a:spcPct val="100000"/>
              </a:lnSpc>
            </a:pPr>
            <a:r>
              <a:rPr lang="en-GB" sz="1400" dirty="0" smtClean="0"/>
              <a:t>from </a:t>
            </a:r>
            <a:r>
              <a:rPr lang="en-GB" sz="1400" dirty="0"/>
              <a:t>serious illness or death.  </a:t>
            </a:r>
          </a:p>
          <a:p>
            <a:pPr>
              <a:lnSpc>
                <a:spcPct val="100000"/>
              </a:lnSpc>
            </a:pPr>
            <a:endParaRPr lang="en-GB" sz="1400" dirty="0"/>
          </a:p>
          <a:p>
            <a:pPr>
              <a:lnSpc>
                <a:spcPct val="100000"/>
              </a:lnSpc>
            </a:pPr>
            <a:r>
              <a:rPr lang="en-GB" sz="1400" dirty="0"/>
              <a:t>In order to advise which groups of patients to vaccinate and in which order to prioritise vaccination of </a:t>
            </a:r>
            <a:endParaRPr lang="en-GB" sz="1400" dirty="0" smtClean="0"/>
          </a:p>
          <a:p>
            <a:pPr>
              <a:lnSpc>
                <a:spcPct val="100000"/>
              </a:lnSpc>
            </a:pPr>
            <a:r>
              <a:rPr lang="en-GB" sz="1400" dirty="0" smtClean="0"/>
              <a:t>these </a:t>
            </a:r>
            <a:r>
              <a:rPr lang="en-GB" sz="1400" dirty="0"/>
              <a:t>groups, the JCVI consider all the available relevant information on:</a:t>
            </a:r>
          </a:p>
          <a:p>
            <a:pPr>
              <a:lnSpc>
                <a:spcPct val="100000"/>
              </a:lnSpc>
            </a:pPr>
            <a:endParaRPr lang="en-GB" sz="1400" dirty="0"/>
          </a:p>
          <a:p>
            <a:pPr marL="285750" indent="-285750">
              <a:lnSpc>
                <a:spcPct val="100000"/>
              </a:lnSpc>
              <a:spcAft>
                <a:spcPts val="600"/>
              </a:spcAft>
              <a:buFont typeface="Wingdings" panose="05000000000000000000" pitchFamily="2" charset="2"/>
              <a:buChar char="§"/>
            </a:pPr>
            <a:r>
              <a:rPr lang="en-GB" sz="1400" dirty="0" smtClean="0"/>
              <a:t>vaccine </a:t>
            </a:r>
            <a:r>
              <a:rPr lang="en-GB" sz="1400" dirty="0"/>
              <a:t>efficacy and/or immunogenicity and the safety of administration in different age and risk groups </a:t>
            </a:r>
          </a:p>
          <a:p>
            <a:pPr marL="285750" indent="-285750">
              <a:lnSpc>
                <a:spcPct val="100000"/>
              </a:lnSpc>
              <a:spcAft>
                <a:spcPts val="600"/>
              </a:spcAft>
              <a:buFont typeface="Wingdings" panose="05000000000000000000" pitchFamily="2" charset="2"/>
              <a:buChar char="§"/>
            </a:pPr>
            <a:r>
              <a:rPr lang="en-GB" sz="1400" dirty="0" smtClean="0"/>
              <a:t>the </a:t>
            </a:r>
            <a:r>
              <a:rPr lang="en-GB" sz="1400" dirty="0"/>
              <a:t>effect of the vaccine on acquisition of infection and transmission</a:t>
            </a:r>
          </a:p>
          <a:p>
            <a:pPr marL="285750" indent="-285750">
              <a:lnSpc>
                <a:spcPct val="100000"/>
              </a:lnSpc>
              <a:spcAft>
                <a:spcPts val="600"/>
              </a:spcAft>
              <a:buFont typeface="Wingdings" panose="05000000000000000000" pitchFamily="2" charset="2"/>
              <a:buChar char="§"/>
            </a:pPr>
            <a:r>
              <a:rPr lang="en-GB" sz="1400" dirty="0" smtClean="0"/>
              <a:t>the </a:t>
            </a:r>
            <a:r>
              <a:rPr lang="en-GB" sz="1400" dirty="0"/>
              <a:t>epidemiological, microbiological and clinical characteristics of COVID-19</a:t>
            </a:r>
          </a:p>
          <a:p>
            <a:pPr>
              <a:lnSpc>
                <a:spcPct val="100000"/>
              </a:lnSpc>
            </a:pPr>
            <a:endParaRPr lang="en-GB" sz="1400" dirty="0"/>
          </a:p>
          <a:p>
            <a:pPr>
              <a:lnSpc>
                <a:spcPct val="100000"/>
              </a:lnSpc>
            </a:pPr>
            <a:r>
              <a:rPr lang="en-GB" sz="1400" dirty="0"/>
              <a:t>From this, they then make recommendations to the DHSC and planning to deliver vaccine and </a:t>
            </a:r>
            <a:endParaRPr lang="en-GB" sz="1400" dirty="0" smtClean="0"/>
          </a:p>
          <a:p>
            <a:pPr>
              <a:lnSpc>
                <a:spcPct val="100000"/>
              </a:lnSpc>
            </a:pPr>
            <a:r>
              <a:rPr lang="en-GB" sz="1400" dirty="0" smtClean="0"/>
              <a:t>maximise </a:t>
            </a:r>
            <a:r>
              <a:rPr lang="en-GB" sz="1400" dirty="0"/>
              <a:t>uptake in these groups can begin.</a:t>
            </a:r>
          </a:p>
          <a:p>
            <a:endParaRPr lang="en-GB" dirty="0"/>
          </a:p>
        </p:txBody>
      </p:sp>
    </p:spTree>
    <p:extLst>
      <p:ext uri="{BB962C8B-B14F-4D97-AF65-F5344CB8AC3E}">
        <p14:creationId xmlns:p14="http://schemas.microsoft.com/office/powerpoint/2010/main" val="278563021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60648"/>
            <a:ext cx="8077200" cy="1143000"/>
          </a:xfrm>
        </p:spPr>
        <p:txBody>
          <a:bodyPr/>
          <a:lstStyle/>
          <a:p>
            <a:r>
              <a:rPr lang="en-GB" sz="3200" dirty="0"/>
              <a:t>Priority groups for COVID-19 vaccination </a:t>
            </a:r>
          </a:p>
        </p:txBody>
      </p:sp>
      <p:sp>
        <p:nvSpPr>
          <p:cNvPr id="3" name="Content Placeholder 2"/>
          <p:cNvSpPr>
            <a:spLocks noGrp="1"/>
          </p:cNvSpPr>
          <p:nvPr>
            <p:ph idx="1"/>
          </p:nvPr>
        </p:nvSpPr>
        <p:spPr>
          <a:xfrm>
            <a:off x="685800" y="1340768"/>
            <a:ext cx="8077200" cy="4221832"/>
          </a:xfrm>
        </p:spPr>
        <p:txBody>
          <a:bodyPr/>
          <a:lstStyle/>
          <a:p>
            <a:pPr marL="285750" indent="-285750">
              <a:lnSpc>
                <a:spcPct val="100000"/>
              </a:lnSpc>
              <a:spcAft>
                <a:spcPts val="600"/>
              </a:spcAft>
              <a:buFont typeface="Arial" panose="020B0604020202020204" pitchFamily="34" charset="0"/>
              <a:buChar char="•"/>
            </a:pPr>
            <a:r>
              <a:rPr lang="en-GB" sz="1400" dirty="0"/>
              <a:t>JCVI have identified provisional priority groups for vaccination </a:t>
            </a:r>
          </a:p>
          <a:p>
            <a:pPr marL="285750" indent="-285750">
              <a:lnSpc>
                <a:spcPct val="100000"/>
              </a:lnSpc>
              <a:spcAft>
                <a:spcPts val="600"/>
              </a:spcAft>
              <a:buFont typeface="Arial" panose="020B0604020202020204" pitchFamily="34" charset="0"/>
              <a:buChar char="•"/>
            </a:pPr>
            <a:r>
              <a:rPr lang="en-GB" sz="1400" dirty="0"/>
              <a:t>these groups are under regular review and prioritisation may change as more information about the vaccines becomes available</a:t>
            </a:r>
          </a:p>
          <a:p>
            <a:pPr marL="285750" indent="-285750">
              <a:lnSpc>
                <a:spcPct val="100000"/>
              </a:lnSpc>
              <a:spcAft>
                <a:spcPts val="600"/>
              </a:spcAft>
              <a:buFont typeface="Arial" panose="020B0604020202020204" pitchFamily="34" charset="0"/>
              <a:buChar char="•"/>
            </a:pPr>
            <a:r>
              <a:rPr lang="en-GB" sz="1400" dirty="0"/>
              <a:t>prioritisation will ensure that those at highest risk of severe illness and death are vaccinated early</a:t>
            </a:r>
          </a:p>
          <a:p>
            <a:pPr marL="285750" indent="-285750">
              <a:lnSpc>
                <a:spcPct val="100000"/>
              </a:lnSpc>
              <a:spcAft>
                <a:spcPts val="600"/>
              </a:spcAft>
              <a:buFont typeface="Arial" panose="020B0604020202020204" pitchFamily="34" charset="0"/>
              <a:buChar char="•"/>
            </a:pPr>
            <a:r>
              <a:rPr lang="en-GB" sz="1400" dirty="0"/>
              <a:t>the priority groups have been selected based on the epidemiology of the infection observed since the start of the pandemic: their risk of severe disease, mortality and other considerations such as ethnicity, deprivation and occupation</a:t>
            </a:r>
          </a:p>
          <a:p>
            <a:pPr marL="285750" indent="-285750">
              <a:lnSpc>
                <a:spcPct val="100000"/>
              </a:lnSpc>
              <a:spcAft>
                <a:spcPts val="600"/>
              </a:spcAft>
              <a:buFont typeface="Arial" panose="020B0604020202020204" pitchFamily="34" charset="0"/>
              <a:buChar char="•"/>
            </a:pPr>
            <a:r>
              <a:rPr lang="en-GB" sz="1400" dirty="0"/>
              <a:t>evidence from the UK indicates that the risk of poorer outcomes from COVID-19 infection increases dramatically with age in both healthy adults and in adults with underlying health conditions </a:t>
            </a:r>
          </a:p>
          <a:p>
            <a:pPr marL="285750" indent="-285750">
              <a:lnSpc>
                <a:spcPct val="100000"/>
              </a:lnSpc>
              <a:spcAft>
                <a:spcPts val="600"/>
              </a:spcAft>
              <a:buFont typeface="Arial" panose="020B0604020202020204" pitchFamily="34" charset="0"/>
              <a:buChar char="•"/>
            </a:pPr>
            <a:r>
              <a:rPr lang="en-GB" sz="1400" dirty="0"/>
              <a:t>those over the age of 65 years have by far the highest risk, and the risk increases with age</a:t>
            </a:r>
          </a:p>
          <a:p>
            <a:pPr marL="285750" indent="-285750">
              <a:lnSpc>
                <a:spcPct val="100000"/>
              </a:lnSpc>
              <a:spcAft>
                <a:spcPts val="600"/>
              </a:spcAft>
              <a:buFont typeface="Arial" panose="020B0604020202020204" pitchFamily="34" charset="0"/>
              <a:buChar char="•"/>
            </a:pPr>
            <a:r>
              <a:rPr lang="en-GB" sz="1400" dirty="0"/>
              <a:t>full details on vaccine eligibility, with detail on the at-risk conditions, are included in the Green Book COVID-19 chapter</a:t>
            </a:r>
          </a:p>
          <a:p>
            <a:endParaRPr lang="en-GB" dirty="0"/>
          </a:p>
        </p:txBody>
      </p:sp>
    </p:spTree>
    <p:extLst>
      <p:ext uri="{BB962C8B-B14F-4D97-AF65-F5344CB8AC3E}">
        <p14:creationId xmlns:p14="http://schemas.microsoft.com/office/powerpoint/2010/main" val="275659460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077200" cy="1143000"/>
          </a:xfrm>
        </p:spPr>
        <p:txBody>
          <a:bodyPr/>
          <a:lstStyle/>
          <a:p>
            <a:r>
              <a:rPr lang="en-GB" sz="2400" dirty="0"/>
              <a:t>Vaccine priority groups: JCVI advice </a:t>
            </a:r>
            <a:r>
              <a:rPr lang="en-GB" sz="2400" dirty="0" smtClean="0"/>
              <a:t>30 </a:t>
            </a:r>
            <a:r>
              <a:rPr lang="en-GB" sz="2400" dirty="0"/>
              <a:t>December 2020</a:t>
            </a:r>
          </a:p>
        </p:txBody>
      </p:sp>
      <p:sp>
        <p:nvSpPr>
          <p:cNvPr id="3" name="Content Placeholder 2"/>
          <p:cNvSpPr>
            <a:spLocks noGrp="1"/>
          </p:cNvSpPr>
          <p:nvPr>
            <p:ph idx="1"/>
          </p:nvPr>
        </p:nvSpPr>
        <p:spPr/>
        <p:txBody>
          <a:bodyPr/>
          <a:lstStyle/>
          <a:p>
            <a:pPr>
              <a:buFont typeface="+mj-lt"/>
              <a:buAutoNum type="arabicPeriod"/>
            </a:pPr>
            <a:r>
              <a:rPr lang="en-GB" sz="1400" dirty="0"/>
              <a:t>Residents in a care home for older adults and their carers 	</a:t>
            </a:r>
            <a:endParaRPr lang="en-GB" sz="1400" dirty="0" smtClean="0"/>
          </a:p>
          <a:p>
            <a:pPr>
              <a:buFont typeface="+mj-lt"/>
              <a:buAutoNum type="arabicPeriod"/>
            </a:pPr>
            <a:r>
              <a:rPr lang="en-GB" sz="1400" dirty="0" smtClean="0"/>
              <a:t>All </a:t>
            </a:r>
            <a:r>
              <a:rPr lang="en-GB" sz="1400" dirty="0"/>
              <a:t>those 80 years of age and over </a:t>
            </a:r>
          </a:p>
          <a:p>
            <a:r>
              <a:rPr lang="en-GB" sz="1400" dirty="0"/>
              <a:t>	</a:t>
            </a:r>
            <a:r>
              <a:rPr lang="en-GB" sz="1400" dirty="0" smtClean="0"/>
              <a:t>Frontline </a:t>
            </a:r>
            <a:r>
              <a:rPr lang="en-GB" sz="1400" dirty="0"/>
              <a:t>health and social care workers 	</a:t>
            </a:r>
            <a:endParaRPr lang="en-GB" sz="1400" dirty="0" smtClean="0"/>
          </a:p>
          <a:p>
            <a:pPr>
              <a:buFont typeface="+mj-lt"/>
              <a:buAutoNum type="arabicPeriod" startAt="3"/>
            </a:pPr>
            <a:r>
              <a:rPr lang="en-GB" sz="1400" dirty="0" smtClean="0"/>
              <a:t>All </a:t>
            </a:r>
            <a:r>
              <a:rPr lang="en-GB" sz="1400" dirty="0"/>
              <a:t>those 75 years of age and over 	</a:t>
            </a:r>
            <a:endParaRPr lang="en-GB" sz="1400" dirty="0" smtClean="0"/>
          </a:p>
          <a:p>
            <a:pPr>
              <a:buFont typeface="+mj-lt"/>
              <a:buAutoNum type="arabicPeriod" startAt="3"/>
            </a:pPr>
            <a:r>
              <a:rPr lang="en-GB" sz="1400" dirty="0" smtClean="0"/>
              <a:t>All </a:t>
            </a:r>
            <a:r>
              <a:rPr lang="en-GB" sz="1400" dirty="0"/>
              <a:t>those 70 years of age and over </a:t>
            </a:r>
          </a:p>
          <a:p>
            <a:r>
              <a:rPr lang="en-GB" sz="1400" dirty="0"/>
              <a:t>	</a:t>
            </a:r>
            <a:r>
              <a:rPr lang="en-GB" sz="1400" dirty="0" smtClean="0"/>
              <a:t>Clinically </a:t>
            </a:r>
            <a:r>
              <a:rPr lang="en-GB" sz="1400" dirty="0"/>
              <a:t>extremely vulnerable individuals (not including pregnant women and those under the </a:t>
            </a:r>
            <a:r>
              <a:rPr lang="en-GB" sz="1400" dirty="0" smtClean="0"/>
              <a:t>age </a:t>
            </a:r>
            <a:r>
              <a:rPr lang="en-GB" sz="1400" dirty="0"/>
              <a:t>of 16 </a:t>
            </a:r>
            <a:r>
              <a:rPr lang="en-GB" sz="1400" dirty="0" smtClean="0"/>
              <a:t>years)</a:t>
            </a:r>
          </a:p>
          <a:p>
            <a:pPr>
              <a:buFont typeface="+mj-lt"/>
              <a:buAutoNum type="arabicPeriod" startAt="5"/>
            </a:pPr>
            <a:r>
              <a:rPr lang="en-GB" sz="1400" dirty="0" smtClean="0"/>
              <a:t>All </a:t>
            </a:r>
            <a:r>
              <a:rPr lang="en-GB" sz="1400" dirty="0"/>
              <a:t>those 65 years of age and over 	</a:t>
            </a:r>
            <a:endParaRPr lang="en-GB" sz="1400" dirty="0" smtClean="0"/>
          </a:p>
          <a:p>
            <a:pPr>
              <a:buFont typeface="+mj-lt"/>
              <a:buAutoNum type="arabicPeriod" startAt="5"/>
            </a:pPr>
            <a:r>
              <a:rPr lang="en-GB" sz="1400" dirty="0" smtClean="0"/>
              <a:t>All </a:t>
            </a:r>
            <a:r>
              <a:rPr lang="en-GB" sz="1400" dirty="0"/>
              <a:t>individuals aged 16 years to 64 years with underlying health conditions which put them at </a:t>
            </a:r>
            <a:r>
              <a:rPr lang="en-GB" sz="1400" dirty="0" smtClean="0"/>
              <a:t>higher </a:t>
            </a:r>
            <a:r>
              <a:rPr lang="en-GB" sz="1400" dirty="0"/>
              <a:t>risk of serious disease and mortality 	</a:t>
            </a:r>
            <a:endParaRPr lang="en-GB" sz="1400" dirty="0" smtClean="0"/>
          </a:p>
          <a:p>
            <a:pPr>
              <a:buFont typeface="+mj-lt"/>
              <a:buAutoNum type="arabicPeriod" startAt="5"/>
            </a:pPr>
            <a:r>
              <a:rPr lang="en-GB" sz="1400" dirty="0" smtClean="0"/>
              <a:t>All </a:t>
            </a:r>
            <a:r>
              <a:rPr lang="en-GB" sz="1400" dirty="0"/>
              <a:t>those 60 years of age and over 	</a:t>
            </a:r>
            <a:endParaRPr lang="en-GB" sz="1400" dirty="0" smtClean="0"/>
          </a:p>
          <a:p>
            <a:pPr>
              <a:buFont typeface="+mj-lt"/>
              <a:buAutoNum type="arabicPeriod" startAt="5"/>
            </a:pPr>
            <a:r>
              <a:rPr lang="en-GB" sz="1400" dirty="0" smtClean="0"/>
              <a:t>All </a:t>
            </a:r>
            <a:r>
              <a:rPr lang="en-GB" sz="1400" dirty="0"/>
              <a:t>those 55 years of age and </a:t>
            </a:r>
            <a:r>
              <a:rPr lang="en-GB" sz="1400" dirty="0" smtClean="0"/>
              <a:t>over</a:t>
            </a:r>
          </a:p>
          <a:p>
            <a:pPr>
              <a:buFont typeface="+mj-lt"/>
              <a:buAutoNum type="arabicPeriod" startAt="5"/>
            </a:pPr>
            <a:r>
              <a:rPr lang="en-GB" sz="1400" dirty="0" smtClean="0"/>
              <a:t>All those 50 years of age and over </a:t>
            </a:r>
          </a:p>
          <a:p>
            <a:pPr marL="0" indent="0"/>
            <a:r>
              <a:rPr lang="en-GB" dirty="0" smtClean="0"/>
              <a:t>	</a:t>
            </a:r>
          </a:p>
          <a:p>
            <a:endParaRPr lang="en-GB" dirty="0"/>
          </a:p>
        </p:txBody>
      </p:sp>
    </p:spTree>
    <p:extLst>
      <p:ext uri="{BB962C8B-B14F-4D97-AF65-F5344CB8AC3E}">
        <p14:creationId xmlns:p14="http://schemas.microsoft.com/office/powerpoint/2010/main" val="308786696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04664"/>
            <a:ext cx="8077200" cy="1143000"/>
          </a:xfrm>
        </p:spPr>
        <p:txBody>
          <a:bodyPr/>
          <a:lstStyle/>
          <a:p>
            <a:r>
              <a:rPr lang="en-GB" sz="3600" dirty="0" smtClean="0"/>
              <a:t>Older adults resident in a care home</a:t>
            </a:r>
            <a:endParaRPr lang="en-GB" sz="3600" dirty="0"/>
          </a:p>
        </p:txBody>
      </p:sp>
      <p:sp>
        <p:nvSpPr>
          <p:cNvPr id="3" name="Content Placeholder 2"/>
          <p:cNvSpPr>
            <a:spLocks noGrp="1"/>
          </p:cNvSpPr>
          <p:nvPr>
            <p:ph idx="1"/>
          </p:nvPr>
        </p:nvSpPr>
        <p:spPr/>
        <p:txBody>
          <a:bodyPr/>
          <a:lstStyle/>
          <a:p>
            <a:pPr marL="285750" indent="-285750">
              <a:spcAft>
                <a:spcPts val="1200"/>
              </a:spcAft>
              <a:buFont typeface="Arial" panose="020B0604020202020204" pitchFamily="34" charset="0"/>
              <a:buChar char="•"/>
            </a:pPr>
            <a:r>
              <a:rPr lang="en-GB" sz="1400" dirty="0"/>
              <a:t>there is clear evidence that those living in residential care homes for older adults have been disproportionately affected by COVID-19 </a:t>
            </a:r>
          </a:p>
          <a:p>
            <a:pPr marL="285750" indent="-285750">
              <a:spcAft>
                <a:spcPts val="1200"/>
              </a:spcAft>
              <a:buFont typeface="Arial" panose="020B0604020202020204" pitchFamily="34" charset="0"/>
              <a:buChar char="•"/>
            </a:pPr>
            <a:r>
              <a:rPr lang="en-GB" sz="1400" dirty="0"/>
              <a:t>those living in care homes have a high risk of exposure to infection due to their close contact with staff (including bank staff) and other residents including those residents returning to the care home from hospital</a:t>
            </a:r>
          </a:p>
          <a:p>
            <a:pPr marL="285750" indent="-285750">
              <a:spcAft>
                <a:spcPts val="1200"/>
              </a:spcAft>
              <a:buFont typeface="Arial" panose="020B0604020202020204" pitchFamily="34" charset="0"/>
              <a:buChar char="•"/>
            </a:pPr>
            <a:r>
              <a:rPr lang="en-GB" sz="1400" dirty="0"/>
              <a:t>the closed setting of the care home also increases the risk of outbreaks occurring as any asymptomatic residents and staff could be potential reservoirs for on-going transmission</a:t>
            </a:r>
          </a:p>
          <a:p>
            <a:pPr marL="285750" indent="-285750">
              <a:spcAft>
                <a:spcPts val="1200"/>
              </a:spcAft>
              <a:buFont typeface="Arial" panose="020B0604020202020204" pitchFamily="34" charset="0"/>
              <a:buChar char="•"/>
            </a:pPr>
            <a:r>
              <a:rPr lang="en-GB" sz="1400" dirty="0"/>
              <a:t>given the increased risk of outbreaks, morbidity and mortality in these closed settings, older adults in care homes are considered to be at very high risk</a:t>
            </a:r>
          </a:p>
          <a:p>
            <a:pPr marL="285750" indent="-285750">
              <a:spcAft>
                <a:spcPts val="1200"/>
              </a:spcAft>
              <a:buFont typeface="Arial" panose="020B0604020202020204" pitchFamily="34" charset="0"/>
              <a:buChar char="•"/>
            </a:pPr>
            <a:r>
              <a:rPr lang="en-GB" sz="1400" dirty="0"/>
              <a:t>JCVI have advised that this group should be the highest priority for vaccination </a:t>
            </a:r>
          </a:p>
          <a:p>
            <a:pPr marL="285750" indent="-285750">
              <a:spcAft>
                <a:spcPts val="1200"/>
              </a:spcAft>
              <a:buFont typeface="Arial" panose="020B0604020202020204" pitchFamily="34" charset="0"/>
              <a:buChar char="•"/>
            </a:pPr>
            <a:r>
              <a:rPr lang="en-GB" sz="1400" dirty="0"/>
              <a:t>vaccination of residents and staff at the same time is considered to be a highly efficient strategy within a mass vaccination programme with the greatest potential impact</a:t>
            </a:r>
          </a:p>
          <a:p>
            <a:endParaRPr lang="en-GB" dirty="0"/>
          </a:p>
        </p:txBody>
      </p:sp>
    </p:spTree>
    <p:extLst>
      <p:ext uri="{BB962C8B-B14F-4D97-AF65-F5344CB8AC3E}">
        <p14:creationId xmlns:p14="http://schemas.microsoft.com/office/powerpoint/2010/main" val="197406318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04664"/>
            <a:ext cx="8077200" cy="1143000"/>
          </a:xfrm>
        </p:spPr>
        <p:txBody>
          <a:bodyPr/>
          <a:lstStyle/>
          <a:p>
            <a:r>
              <a:rPr lang="en-GB" dirty="0" smtClean="0"/>
              <a:t>Older adults</a:t>
            </a:r>
            <a:endParaRPr lang="en-GB" dirty="0"/>
          </a:p>
        </p:txBody>
      </p:sp>
      <p:sp>
        <p:nvSpPr>
          <p:cNvPr id="3" name="Content Placeholder 2"/>
          <p:cNvSpPr>
            <a:spLocks noGrp="1"/>
          </p:cNvSpPr>
          <p:nvPr>
            <p:ph idx="1"/>
          </p:nvPr>
        </p:nvSpPr>
        <p:spPr/>
        <p:txBody>
          <a:bodyPr/>
          <a:lstStyle/>
          <a:p>
            <a:pPr marL="285750" indent="-285750">
              <a:spcAft>
                <a:spcPts val="1200"/>
              </a:spcAft>
              <a:buFont typeface="Arial" panose="020B0604020202020204" pitchFamily="34" charset="0"/>
              <a:buChar char="•"/>
            </a:pPr>
            <a:r>
              <a:rPr lang="en-GB" sz="1800" dirty="0"/>
              <a:t>older adults are considered to be at very high risk if they develop COVID-19 infection</a:t>
            </a:r>
          </a:p>
          <a:p>
            <a:pPr marL="285750" indent="-285750">
              <a:spcAft>
                <a:spcPts val="1200"/>
              </a:spcAft>
              <a:buFont typeface="Arial" panose="020B0604020202020204" pitchFamily="34" charset="0"/>
              <a:buChar char="•"/>
            </a:pPr>
            <a:r>
              <a:rPr lang="en-GB" sz="1800" dirty="0"/>
              <a:t>current evidence strongly indicates that the single greatest risk of mortality from COVID-19 is increasing age and that the risk increases exponentially with age </a:t>
            </a:r>
          </a:p>
          <a:p>
            <a:pPr marL="285750" indent="-285750">
              <a:spcAft>
                <a:spcPts val="1200"/>
              </a:spcAft>
              <a:buFont typeface="Arial" panose="020B0604020202020204" pitchFamily="34" charset="0"/>
              <a:buChar char="•"/>
            </a:pPr>
            <a:r>
              <a:rPr lang="en-GB" sz="1800" dirty="0"/>
              <a:t>disease severity, risk of hospitalisation and mortality increase from age 50 upwards, with the highest risk in those aged 80 years and above</a:t>
            </a:r>
          </a:p>
          <a:p>
            <a:pPr marL="285750" indent="-285750">
              <a:spcAft>
                <a:spcPts val="1200"/>
              </a:spcAft>
              <a:buFont typeface="Arial" panose="020B0604020202020204" pitchFamily="34" charset="0"/>
              <a:buChar char="•"/>
            </a:pPr>
            <a:r>
              <a:rPr lang="en-GB" sz="1800" dirty="0"/>
              <a:t>data indicate that the absolute risk of mortality is higher in those over 65 years than that seen in the majority of younger adults with an underlying health condition</a:t>
            </a:r>
          </a:p>
          <a:p>
            <a:endParaRPr lang="en-GB" dirty="0"/>
          </a:p>
        </p:txBody>
      </p:sp>
    </p:spTree>
    <p:extLst>
      <p:ext uri="{BB962C8B-B14F-4D97-AF65-F5344CB8AC3E}">
        <p14:creationId xmlns:p14="http://schemas.microsoft.com/office/powerpoint/2010/main" val="273592572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077200" cy="1143000"/>
          </a:xfrm>
        </p:spPr>
        <p:txBody>
          <a:bodyPr/>
          <a:lstStyle/>
          <a:p>
            <a:r>
              <a:rPr lang="en-GB" dirty="0" smtClean="0"/>
              <a:t>Health and Social care Workers</a:t>
            </a:r>
            <a:endParaRPr lang="en-GB" dirty="0"/>
          </a:p>
        </p:txBody>
      </p:sp>
      <p:sp>
        <p:nvSpPr>
          <p:cNvPr id="3" name="Content Placeholder 2"/>
          <p:cNvSpPr>
            <a:spLocks noGrp="1"/>
          </p:cNvSpPr>
          <p:nvPr>
            <p:ph idx="1"/>
          </p:nvPr>
        </p:nvSpPr>
        <p:spPr/>
        <p:txBody>
          <a:bodyPr/>
          <a:lstStyle/>
          <a:p>
            <a:pPr>
              <a:buFont typeface="Arial" panose="020B0604020202020204" pitchFamily="34" charset="0"/>
              <a:buChar char="•"/>
            </a:pPr>
            <a:r>
              <a:rPr lang="en-GB" sz="1800" dirty="0" smtClean="0"/>
              <a:t>Frontline </a:t>
            </a:r>
            <a:r>
              <a:rPr lang="en-GB" sz="1800" dirty="0"/>
              <a:t>health and social care workers are at increased personal risk of exposure to infection with COVID-19 and of transmitting that infection to susceptible and vulnerable patients in health and social care </a:t>
            </a:r>
            <a:r>
              <a:rPr lang="en-GB" sz="1800" dirty="0" smtClean="0"/>
              <a:t>settings. </a:t>
            </a:r>
            <a:r>
              <a:rPr lang="en-GB" sz="1800" dirty="0"/>
              <a:t>A</a:t>
            </a:r>
            <a:r>
              <a:rPr lang="en-GB" sz="1800" dirty="0" smtClean="0"/>
              <a:t>s </a:t>
            </a:r>
            <a:r>
              <a:rPr lang="en-GB" sz="1800" dirty="0"/>
              <a:t>well as the risk to themselves, they can carry and transmit the virus to their families, </a:t>
            </a:r>
            <a:r>
              <a:rPr lang="en-GB" sz="1800" dirty="0" smtClean="0"/>
              <a:t>friends, colleagues and vulnerable </a:t>
            </a:r>
            <a:r>
              <a:rPr lang="en-GB" sz="1800" dirty="0"/>
              <a:t>patients in health and social care settings (including those in residential and care homes) </a:t>
            </a:r>
            <a:endParaRPr lang="en-GB" sz="1800" dirty="0" smtClean="0"/>
          </a:p>
          <a:p>
            <a:pPr>
              <a:buFont typeface="Arial" panose="020B0604020202020204" pitchFamily="34" charset="0"/>
              <a:buChar char="•"/>
            </a:pPr>
            <a:endParaRPr lang="en-GB" sz="1800" dirty="0"/>
          </a:p>
          <a:p>
            <a:pPr marL="285750" indent="-285750">
              <a:spcAft>
                <a:spcPts val="1200"/>
              </a:spcAft>
              <a:buFont typeface="Arial" panose="020B0604020202020204" pitchFamily="34" charset="0"/>
              <a:buChar char="•"/>
            </a:pPr>
            <a:r>
              <a:rPr lang="en-GB" sz="1800" dirty="0"/>
              <a:t>this group includes those working in hospice care and those working temporarily in the COVID-19 vaccination programme who provide face-to-face clinical care</a:t>
            </a:r>
          </a:p>
          <a:p>
            <a:pPr marL="285750" indent="-285750">
              <a:spcAft>
                <a:spcPts val="1200"/>
              </a:spcAft>
              <a:buFont typeface="Arial" panose="020B0604020202020204" pitchFamily="34" charset="0"/>
              <a:buChar char="•"/>
            </a:pPr>
            <a:r>
              <a:rPr lang="en-GB" sz="1800" dirty="0"/>
              <a:t>the Green Book COVID-19 chapter contains details about the different groups of health and social care workers who may be offered COVID-19 vaccine</a:t>
            </a:r>
          </a:p>
          <a:p>
            <a:endParaRPr lang="en-GB" dirty="0"/>
          </a:p>
        </p:txBody>
      </p:sp>
    </p:spTree>
    <p:extLst>
      <p:ext uri="{BB962C8B-B14F-4D97-AF65-F5344CB8AC3E}">
        <p14:creationId xmlns:p14="http://schemas.microsoft.com/office/powerpoint/2010/main" val="205823644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60648"/>
            <a:ext cx="8077200" cy="1143000"/>
          </a:xfrm>
        </p:spPr>
        <p:txBody>
          <a:bodyPr/>
          <a:lstStyle/>
          <a:p>
            <a:r>
              <a:rPr lang="en-GB" dirty="0"/>
              <a:t>Clinically extremely vulnerable</a:t>
            </a:r>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r>
              <a:rPr lang="en-GB" sz="1400" dirty="0"/>
              <a:t>people who are defined as clinically extremely vulnerable are considered to be at very high risk of severe illness from COVID-19 </a:t>
            </a:r>
          </a:p>
          <a:p>
            <a:endParaRPr lang="en-GB" sz="1400" dirty="0"/>
          </a:p>
          <a:p>
            <a:pPr marL="285750" indent="-285750">
              <a:buFont typeface="Arial" panose="020B0604020202020204" pitchFamily="34" charset="0"/>
              <a:buChar char="•"/>
            </a:pPr>
            <a:r>
              <a:rPr lang="en-GB" sz="1400" dirty="0"/>
              <a:t>there are two ways an individual may be identified as clinically extremely vulnerable</a:t>
            </a:r>
            <a:r>
              <a:rPr lang="en-GB" sz="1400" dirty="0" smtClean="0"/>
              <a:t>:</a:t>
            </a:r>
          </a:p>
          <a:p>
            <a:pPr marL="0" indent="0"/>
            <a:r>
              <a:rPr lang="en-GB" sz="1400" dirty="0" smtClean="0"/>
              <a:t>                 - they </a:t>
            </a:r>
            <a:r>
              <a:rPr lang="en-GB" sz="1400" dirty="0"/>
              <a:t>have one or more of the conditions listed on the GOV.UK website, </a:t>
            </a:r>
            <a:r>
              <a:rPr lang="en-GB" sz="1400" dirty="0" smtClean="0"/>
              <a:t>or</a:t>
            </a:r>
          </a:p>
          <a:p>
            <a:pPr marL="0" indent="0" algn="ctr"/>
            <a:r>
              <a:rPr lang="en-GB" sz="1400" dirty="0"/>
              <a:t> </a:t>
            </a:r>
            <a:r>
              <a:rPr lang="en-GB" sz="1400" dirty="0" smtClean="0"/>
              <a:t>         - a </a:t>
            </a:r>
            <a:r>
              <a:rPr lang="en-GB" sz="1400" dirty="0"/>
              <a:t>hospital clinician or GP has added them to the Shielded patients list because they </a:t>
            </a:r>
            <a:r>
              <a:rPr lang="en-GB" sz="1400" dirty="0" smtClean="0"/>
              <a:t>             consider </a:t>
            </a:r>
            <a:r>
              <a:rPr lang="en-GB" sz="1400" dirty="0"/>
              <a:t>them to be at higher risk of serious illness from COVID-19</a:t>
            </a:r>
          </a:p>
          <a:p>
            <a:endParaRPr lang="en-GB" sz="1400" dirty="0"/>
          </a:p>
          <a:p>
            <a:pPr marL="285750" indent="-285750">
              <a:buFont typeface="Arial" panose="020B0604020202020204" pitchFamily="34" charset="0"/>
              <a:buChar char="•"/>
            </a:pPr>
            <a:r>
              <a:rPr lang="en-GB" sz="1400" dirty="0"/>
              <a:t>many of those who are clinically extremely vulnerable are in the oldest age groups and will be among the first to receive vaccine </a:t>
            </a:r>
            <a:r>
              <a:rPr lang="en-GB" sz="1400" dirty="0" smtClean="0"/>
              <a:t>- the </a:t>
            </a:r>
            <a:r>
              <a:rPr lang="en-GB" sz="1400" dirty="0"/>
              <a:t>remainder of this group should be offered vaccine alongside those aged 70-74 years of age </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the overall risk of mortality for clinically extremely vulnerable younger adults is estimated to be roughly the same as the risk to persons aged 70-74 years</a:t>
            </a:r>
          </a:p>
          <a:p>
            <a:pPr marL="0" indent="0"/>
            <a:endParaRPr lang="en-GB" sz="1400" dirty="0"/>
          </a:p>
          <a:p>
            <a:pPr marL="285750" indent="-285750">
              <a:buFont typeface="Arial" panose="020B0604020202020204" pitchFamily="34" charset="0"/>
              <a:buChar char="•"/>
            </a:pPr>
            <a:r>
              <a:rPr lang="en-GB" sz="1400" dirty="0"/>
              <a:t>see Green Book COVID-19 chapter for more information about vaccination of this group</a:t>
            </a:r>
          </a:p>
          <a:p>
            <a:endParaRPr lang="en-GB" dirty="0"/>
          </a:p>
        </p:txBody>
      </p:sp>
    </p:spTree>
    <p:extLst>
      <p:ext uri="{BB962C8B-B14F-4D97-AF65-F5344CB8AC3E}">
        <p14:creationId xmlns:p14="http://schemas.microsoft.com/office/powerpoint/2010/main" val="395712759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8077200" cy="1143000"/>
          </a:xfrm>
        </p:spPr>
        <p:txBody>
          <a:bodyPr/>
          <a:lstStyle/>
          <a:p>
            <a:r>
              <a:rPr lang="en-GB" sz="3200" dirty="0" smtClean="0"/>
              <a:t>Groups with underlying health conditions</a:t>
            </a:r>
            <a:endParaRPr lang="en-GB" sz="3200" dirty="0"/>
          </a:p>
        </p:txBody>
      </p:sp>
      <p:sp>
        <p:nvSpPr>
          <p:cNvPr id="3" name="Content Placeholder 2"/>
          <p:cNvSpPr>
            <a:spLocks noGrp="1"/>
          </p:cNvSpPr>
          <p:nvPr>
            <p:ph idx="1"/>
          </p:nvPr>
        </p:nvSpPr>
        <p:spPr>
          <a:xfrm>
            <a:off x="685800" y="980728"/>
            <a:ext cx="8077200" cy="4581872"/>
          </a:xfrm>
        </p:spPr>
        <p:txBody>
          <a:bodyPr/>
          <a:lstStyle/>
          <a:p>
            <a:pPr>
              <a:lnSpc>
                <a:spcPct val="100000"/>
              </a:lnSpc>
              <a:spcAft>
                <a:spcPts val="300"/>
              </a:spcAft>
            </a:pPr>
            <a:r>
              <a:rPr lang="en-GB" sz="1400" dirty="0"/>
              <a:t>As well as age, other risk factors have been identified that place individuals at risk of serious disease </a:t>
            </a:r>
            <a:endParaRPr lang="en-GB" sz="1400" dirty="0" smtClean="0"/>
          </a:p>
          <a:p>
            <a:pPr>
              <a:lnSpc>
                <a:spcPct val="100000"/>
              </a:lnSpc>
              <a:spcAft>
                <a:spcPts val="300"/>
              </a:spcAft>
            </a:pPr>
            <a:r>
              <a:rPr lang="en-GB" sz="1400" dirty="0" smtClean="0"/>
              <a:t>or </a:t>
            </a:r>
            <a:r>
              <a:rPr lang="en-GB" sz="1400" dirty="0"/>
              <a:t>death from </a:t>
            </a:r>
            <a:r>
              <a:rPr lang="en-GB" sz="1400" dirty="0" smtClean="0"/>
              <a:t>COVID-19</a:t>
            </a:r>
            <a:r>
              <a:rPr lang="en-GB" sz="1400" dirty="0"/>
              <a:t>. These include groups with certain underlying health conditions and </a:t>
            </a:r>
            <a:r>
              <a:rPr lang="en-GB" sz="1400" dirty="0" smtClean="0"/>
              <a:t>may</a:t>
            </a:r>
          </a:p>
          <a:p>
            <a:pPr>
              <a:lnSpc>
                <a:spcPct val="100000"/>
              </a:lnSpc>
              <a:spcAft>
                <a:spcPts val="300"/>
              </a:spcAft>
            </a:pPr>
            <a:r>
              <a:rPr lang="en-GB" sz="1400" dirty="0" smtClean="0"/>
              <a:t>include </a:t>
            </a:r>
            <a:r>
              <a:rPr lang="en-GB" sz="1400" dirty="0"/>
              <a:t>people who have</a:t>
            </a:r>
            <a:r>
              <a:rPr lang="en-GB" sz="1200" dirty="0"/>
              <a:t>:</a:t>
            </a:r>
          </a:p>
          <a:p>
            <a:pPr marL="285750" indent="-285750">
              <a:lnSpc>
                <a:spcPct val="100000"/>
              </a:lnSpc>
              <a:spcAft>
                <a:spcPts val="300"/>
              </a:spcAft>
              <a:buFont typeface="Arial" panose="020B0604020202020204" pitchFamily="34" charset="0"/>
              <a:buChar char="•"/>
            </a:pPr>
            <a:r>
              <a:rPr lang="en-GB" sz="1200" dirty="0"/>
              <a:t>chronic (long-term) respiratory disease</a:t>
            </a:r>
          </a:p>
          <a:p>
            <a:pPr marL="285750" indent="-285750">
              <a:lnSpc>
                <a:spcPct val="100000"/>
              </a:lnSpc>
              <a:spcAft>
                <a:spcPts val="300"/>
              </a:spcAft>
              <a:buFont typeface="Arial" panose="020B0604020202020204" pitchFamily="34" charset="0"/>
              <a:buChar char="•"/>
            </a:pPr>
            <a:r>
              <a:rPr lang="en-GB" sz="1200" dirty="0"/>
              <a:t>chronic heart disease</a:t>
            </a:r>
          </a:p>
          <a:p>
            <a:pPr marL="285750" indent="-285750">
              <a:lnSpc>
                <a:spcPct val="100000"/>
              </a:lnSpc>
              <a:spcAft>
                <a:spcPts val="300"/>
              </a:spcAft>
              <a:buFont typeface="Arial" panose="020B0604020202020204" pitchFamily="34" charset="0"/>
              <a:buChar char="•"/>
            </a:pPr>
            <a:r>
              <a:rPr lang="en-GB" sz="1200" dirty="0"/>
              <a:t>chronic kidney disease </a:t>
            </a:r>
          </a:p>
          <a:p>
            <a:pPr marL="285750" indent="-285750">
              <a:lnSpc>
                <a:spcPct val="100000"/>
              </a:lnSpc>
              <a:spcAft>
                <a:spcPts val="300"/>
              </a:spcAft>
              <a:buFont typeface="Arial" panose="020B0604020202020204" pitchFamily="34" charset="0"/>
              <a:buChar char="•"/>
            </a:pPr>
            <a:r>
              <a:rPr lang="en-GB" sz="1200" dirty="0"/>
              <a:t>chronic liver disease </a:t>
            </a:r>
          </a:p>
          <a:p>
            <a:pPr marL="285750" indent="-285750">
              <a:lnSpc>
                <a:spcPct val="100000"/>
              </a:lnSpc>
              <a:spcAft>
                <a:spcPts val="300"/>
              </a:spcAft>
              <a:buFont typeface="Arial" panose="020B0604020202020204" pitchFamily="34" charset="0"/>
              <a:buChar char="•"/>
            </a:pPr>
            <a:r>
              <a:rPr lang="en-GB" sz="1200" dirty="0"/>
              <a:t>chronic neurological disease</a:t>
            </a:r>
          </a:p>
          <a:p>
            <a:pPr marL="285750" indent="-285750">
              <a:lnSpc>
                <a:spcPct val="100000"/>
              </a:lnSpc>
              <a:spcAft>
                <a:spcPts val="300"/>
              </a:spcAft>
              <a:buFont typeface="Arial" panose="020B0604020202020204" pitchFamily="34" charset="0"/>
              <a:buChar char="•"/>
            </a:pPr>
            <a:r>
              <a:rPr lang="en-GB" sz="1200" dirty="0"/>
              <a:t>diabetes</a:t>
            </a:r>
          </a:p>
          <a:p>
            <a:pPr marL="285750" indent="-285750">
              <a:lnSpc>
                <a:spcPct val="100000"/>
              </a:lnSpc>
              <a:spcAft>
                <a:spcPts val="300"/>
              </a:spcAft>
              <a:buFont typeface="Arial" panose="020B0604020202020204" pitchFamily="34" charset="0"/>
              <a:buChar char="•"/>
            </a:pPr>
            <a:r>
              <a:rPr lang="en-GB" sz="1200" dirty="0"/>
              <a:t>a weakened immune system due to disease or treatment  </a:t>
            </a:r>
          </a:p>
          <a:p>
            <a:pPr marL="285750" indent="-285750">
              <a:lnSpc>
                <a:spcPct val="100000"/>
              </a:lnSpc>
              <a:spcAft>
                <a:spcPts val="300"/>
              </a:spcAft>
              <a:buFont typeface="Arial" panose="020B0604020202020204" pitchFamily="34" charset="0"/>
              <a:buChar char="•"/>
            </a:pPr>
            <a:r>
              <a:rPr lang="en-GB" sz="1200" dirty="0" err="1"/>
              <a:t>asplenia</a:t>
            </a:r>
            <a:r>
              <a:rPr lang="en-GB" sz="1200" dirty="0"/>
              <a:t> or dysfunction of the spleen</a:t>
            </a:r>
          </a:p>
          <a:p>
            <a:pPr marL="285750" indent="-285750">
              <a:lnSpc>
                <a:spcPct val="100000"/>
              </a:lnSpc>
              <a:spcAft>
                <a:spcPts val="300"/>
              </a:spcAft>
              <a:buFont typeface="Arial" panose="020B0604020202020204" pitchFamily="34" charset="0"/>
              <a:buChar char="•"/>
            </a:pPr>
            <a:r>
              <a:rPr lang="en-GB" sz="1200" dirty="0"/>
              <a:t>morbid obesity (defined as BMI of 40 and above) </a:t>
            </a:r>
          </a:p>
          <a:p>
            <a:pPr marL="285750" indent="-285750">
              <a:lnSpc>
                <a:spcPct val="100000"/>
              </a:lnSpc>
              <a:spcAft>
                <a:spcPts val="300"/>
              </a:spcAft>
              <a:buFont typeface="Arial" panose="020B0604020202020204" pitchFamily="34" charset="0"/>
              <a:buChar char="•"/>
            </a:pPr>
            <a:r>
              <a:rPr lang="en-GB" sz="1200" dirty="0"/>
              <a:t>severe mental illness</a:t>
            </a:r>
          </a:p>
          <a:p>
            <a:pPr>
              <a:lnSpc>
                <a:spcPct val="100000"/>
              </a:lnSpc>
              <a:spcAft>
                <a:spcPts val="300"/>
              </a:spcAft>
            </a:pPr>
            <a:endParaRPr lang="en-GB" sz="1200" dirty="0"/>
          </a:p>
          <a:p>
            <a:pPr>
              <a:lnSpc>
                <a:spcPct val="100000"/>
              </a:lnSpc>
              <a:spcAft>
                <a:spcPts val="300"/>
              </a:spcAft>
            </a:pPr>
            <a:r>
              <a:rPr lang="en-GB" sz="1400" dirty="0"/>
              <a:t>Detailed information giving examples of conditions in each of the clinical risk groups which would </a:t>
            </a:r>
            <a:endParaRPr lang="en-GB" sz="1400" dirty="0" smtClean="0"/>
          </a:p>
          <a:p>
            <a:pPr>
              <a:lnSpc>
                <a:spcPct val="100000"/>
              </a:lnSpc>
              <a:spcAft>
                <a:spcPts val="300"/>
              </a:spcAft>
            </a:pPr>
            <a:r>
              <a:rPr lang="en-GB" sz="1400" dirty="0" smtClean="0"/>
              <a:t>make individuals aged </a:t>
            </a:r>
            <a:r>
              <a:rPr lang="en-GB" sz="1400" dirty="0"/>
              <a:t>18 years and over eligible for vaccination is provided in the COVID-19 </a:t>
            </a:r>
            <a:r>
              <a:rPr lang="en-GB" sz="1400" dirty="0" smtClean="0"/>
              <a:t>Green</a:t>
            </a:r>
          </a:p>
          <a:p>
            <a:pPr>
              <a:lnSpc>
                <a:spcPct val="100000"/>
              </a:lnSpc>
              <a:spcAft>
                <a:spcPts val="300"/>
              </a:spcAft>
            </a:pPr>
            <a:r>
              <a:rPr lang="en-GB" sz="1400" dirty="0" smtClean="0"/>
              <a:t>Book </a:t>
            </a:r>
            <a:r>
              <a:rPr lang="en-GB" sz="1400" dirty="0"/>
              <a:t>chapter</a:t>
            </a:r>
            <a:r>
              <a:rPr lang="en-GB" sz="1400" dirty="0" smtClean="0"/>
              <a:t>.</a:t>
            </a:r>
          </a:p>
          <a:p>
            <a:endParaRPr lang="en-GB" dirty="0"/>
          </a:p>
        </p:txBody>
      </p:sp>
    </p:spTree>
    <p:extLst>
      <p:ext uri="{BB962C8B-B14F-4D97-AF65-F5344CB8AC3E}">
        <p14:creationId xmlns:p14="http://schemas.microsoft.com/office/powerpoint/2010/main" val="302598370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88640"/>
            <a:ext cx="8077200" cy="792088"/>
          </a:xfrm>
        </p:spPr>
        <p:txBody>
          <a:bodyPr/>
          <a:lstStyle/>
          <a:p>
            <a:r>
              <a:rPr lang="en-GB" sz="3600" dirty="0"/>
              <a:t>Pregnancy</a:t>
            </a:r>
          </a:p>
        </p:txBody>
      </p:sp>
      <p:sp>
        <p:nvSpPr>
          <p:cNvPr id="3" name="Content Placeholder 2"/>
          <p:cNvSpPr>
            <a:spLocks noGrp="1"/>
          </p:cNvSpPr>
          <p:nvPr>
            <p:ph idx="1"/>
          </p:nvPr>
        </p:nvSpPr>
        <p:spPr>
          <a:xfrm>
            <a:off x="683568" y="980728"/>
            <a:ext cx="8077200" cy="4536504"/>
          </a:xfrm>
        </p:spPr>
        <p:txBody>
          <a:bodyPr/>
          <a:lstStyle/>
          <a:p>
            <a:pPr marL="285750" indent="-285750">
              <a:buFont typeface="Arial" panose="020B0604020202020204" pitchFamily="34" charset="0"/>
              <a:buChar char="•"/>
            </a:pPr>
            <a:r>
              <a:rPr lang="en-GB" sz="1400" dirty="0"/>
              <a:t>although the currently available data do not indicate any safety concerns or harm to pregnancy, there is currently insufficient evidence to recommend the use of COVID-19 vaccines during pregnancy </a:t>
            </a:r>
          </a:p>
          <a:p>
            <a:pPr marL="0" indent="0"/>
            <a:endParaRPr lang="en-GB" sz="1400" dirty="0"/>
          </a:p>
          <a:p>
            <a:pPr marL="285750" indent="-285750">
              <a:buFont typeface="Arial" panose="020B0604020202020204" pitchFamily="34" charset="0"/>
              <a:buChar char="•"/>
            </a:pPr>
            <a:r>
              <a:rPr lang="en-GB" sz="1400" dirty="0"/>
              <a:t>however, the JCVI has advised that vaccination in pregnancy should be considered where the risk of exposure to SARS-CoV-2 infection is high and cannot be avoided, or where the woman has underlying conditions that put them at very high risk of serious complications of COVID-19</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in these circumstances, clinicians should discuss the risks and benefits of vaccination with the woman, who should be told about the absence of safety data for the vaccine in pregnancy</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those who are trying to become pregnant do not need to avoid pregnancy after vaccination</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if a woman finds out she is pregnant after she has started a course of vaccine, she should complete her pregnancy before finishing the recommended schedule </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termination of pregnancy following inadvertent immunisation should </a:t>
            </a:r>
            <a:r>
              <a:rPr lang="en-GB" sz="1400" b="1" dirty="0"/>
              <a:t>not </a:t>
            </a:r>
            <a:r>
              <a:rPr lang="en-GB" sz="1400" dirty="0"/>
              <a:t>be recommended. Surveillance of inadvertent administration in pregnancy is being conducted by the PHE Immunisation Department Please report inadvertent administration in pregnancy to them (</a:t>
            </a:r>
            <a:r>
              <a:rPr lang="en-GB" sz="1400" dirty="0">
                <a:hlinkClick r:id="rId3"/>
              </a:rPr>
              <a:t>www.gov.uk/guidance/vaccination-in-pregnancy-vip</a:t>
            </a:r>
            <a:r>
              <a:rPr lang="en-GB" sz="1400" dirty="0"/>
              <a:t>) </a:t>
            </a:r>
          </a:p>
          <a:p>
            <a:endParaRPr lang="en-GB" sz="1400" dirty="0"/>
          </a:p>
        </p:txBody>
      </p:sp>
    </p:spTree>
    <p:extLst>
      <p:ext uri="{BB962C8B-B14F-4D97-AF65-F5344CB8AC3E}">
        <p14:creationId xmlns:p14="http://schemas.microsoft.com/office/powerpoint/2010/main" val="207326517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04664"/>
            <a:ext cx="8077200" cy="864096"/>
          </a:xfrm>
        </p:spPr>
        <p:txBody>
          <a:bodyPr/>
          <a:lstStyle/>
          <a:p>
            <a:r>
              <a:rPr lang="en-GB" dirty="0" smtClean="0"/>
              <a:t>Breastfeeding</a:t>
            </a:r>
            <a:endParaRPr lang="en-GB" dirty="0"/>
          </a:p>
        </p:txBody>
      </p:sp>
      <p:sp>
        <p:nvSpPr>
          <p:cNvPr id="3" name="Content Placeholder 2"/>
          <p:cNvSpPr>
            <a:spLocks noGrp="1"/>
          </p:cNvSpPr>
          <p:nvPr>
            <p:ph idx="1"/>
          </p:nvPr>
        </p:nvSpPr>
        <p:spPr>
          <a:xfrm>
            <a:off x="685800" y="1412776"/>
            <a:ext cx="8077200" cy="4149824"/>
          </a:xfrm>
        </p:spPr>
        <p:txBody>
          <a:bodyPr/>
          <a:lstStyle/>
          <a:p>
            <a:pPr marL="285750" indent="-285750">
              <a:buFont typeface="Arial" panose="020B0604020202020204" pitchFamily="34" charset="0"/>
              <a:buChar char="•"/>
            </a:pPr>
            <a:r>
              <a:rPr lang="en-GB" sz="1800" dirty="0"/>
              <a:t>there is no known risk associated with giving non-live vaccines whilst breastfeeding</a:t>
            </a:r>
          </a:p>
          <a:p>
            <a:pPr marL="0" indent="0"/>
            <a:endParaRPr lang="en-GB" sz="1800" dirty="0"/>
          </a:p>
          <a:p>
            <a:pPr marL="285750" indent="-285750">
              <a:buFont typeface="Arial" panose="020B0604020202020204" pitchFamily="34" charset="0"/>
              <a:buChar char="•"/>
            </a:pPr>
            <a:r>
              <a:rPr lang="en-GB" sz="1800" dirty="0"/>
              <a:t>JCVI advises that breastfeeding women may be offered vaccination with the Pfizer-</a:t>
            </a:r>
            <a:r>
              <a:rPr lang="en-GB" sz="1800" dirty="0" err="1"/>
              <a:t>BioNTech</a:t>
            </a:r>
            <a:r>
              <a:rPr lang="en-GB" sz="1800" dirty="0"/>
              <a:t> or COVID-19 AstraZeneca vaccines </a:t>
            </a:r>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r>
              <a:rPr lang="en-GB" sz="1800" dirty="0"/>
              <a:t>the developmental and health benefits of breastfeeding should be considered along with the woman’s clinical need for immunisation against COVID-19</a:t>
            </a:r>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r>
              <a:rPr lang="en-GB" sz="1800" dirty="0"/>
              <a:t>the woman should be informed about the absence of safety data for the vaccine in breastfeeding women</a:t>
            </a:r>
          </a:p>
          <a:p>
            <a:endParaRPr lang="en-GB" dirty="0"/>
          </a:p>
        </p:txBody>
      </p:sp>
    </p:spTree>
    <p:extLst>
      <p:ext uri="{BB962C8B-B14F-4D97-AF65-F5344CB8AC3E}">
        <p14:creationId xmlns:p14="http://schemas.microsoft.com/office/powerpoint/2010/main" val="22105127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7190"/>
            <a:ext cx="8077200" cy="1143000"/>
          </a:xfrm>
        </p:spPr>
        <p:txBody>
          <a:bodyPr/>
          <a:lstStyle/>
          <a:p>
            <a:r>
              <a:rPr lang="en-GB" sz="2400" dirty="0" smtClean="0"/>
              <a:t>Pre-requisites to administering </a:t>
            </a:r>
            <a:r>
              <a:rPr lang="en-GB" sz="2400" dirty="0" err="1" smtClean="0"/>
              <a:t>Covid</a:t>
            </a:r>
            <a:r>
              <a:rPr lang="en-GB" sz="2400" dirty="0" smtClean="0"/>
              <a:t> 19 vaccine</a:t>
            </a:r>
            <a:endParaRPr lang="en-GB" sz="2400" dirty="0"/>
          </a:p>
        </p:txBody>
      </p:sp>
      <p:sp>
        <p:nvSpPr>
          <p:cNvPr id="3" name="Content Placeholder 2"/>
          <p:cNvSpPr>
            <a:spLocks noGrp="1"/>
          </p:cNvSpPr>
          <p:nvPr>
            <p:ph idx="1"/>
          </p:nvPr>
        </p:nvSpPr>
        <p:spPr>
          <a:xfrm>
            <a:off x="683568" y="908720"/>
            <a:ext cx="8077200" cy="4608512"/>
          </a:xfrm>
          <a:solidFill>
            <a:schemeClr val="tx1"/>
          </a:solidFill>
        </p:spPr>
        <p:txBody>
          <a:bodyPr/>
          <a:lstStyle/>
          <a:p>
            <a:r>
              <a:rPr lang="en-GB" sz="1400" b="1" dirty="0" smtClean="0"/>
              <a:t>Before administering Covid</a:t>
            </a:r>
            <a:r>
              <a:rPr lang="en-GB" sz="1400" b="1" dirty="0"/>
              <a:t>-</a:t>
            </a:r>
            <a:r>
              <a:rPr lang="en-GB" sz="1400" b="1" dirty="0" smtClean="0"/>
              <a:t>19 vaccine, it is recommended you: </a:t>
            </a:r>
          </a:p>
          <a:p>
            <a:endParaRPr lang="en-GB" sz="1000" dirty="0" smtClean="0"/>
          </a:p>
          <a:p>
            <a:pPr marL="285750" lvl="0" indent="-285750">
              <a:spcAft>
                <a:spcPts val="600"/>
              </a:spcAft>
              <a:buFont typeface="Arial" panose="020B0604020202020204" pitchFamily="34" charset="0"/>
              <a:buChar char="•"/>
            </a:pPr>
            <a:r>
              <a:rPr lang="en-GB" sz="1200" dirty="0"/>
              <a:t>h</a:t>
            </a:r>
            <a:r>
              <a:rPr lang="en-GB" sz="1200" dirty="0" smtClean="0"/>
              <a:t>ave undertaken </a:t>
            </a:r>
            <a:r>
              <a:rPr lang="en-GB" sz="1200" dirty="0"/>
              <a:t>training </a:t>
            </a:r>
            <a:r>
              <a:rPr lang="en-GB" sz="1200" dirty="0" smtClean="0"/>
              <a:t>in the </a:t>
            </a:r>
            <a:r>
              <a:rPr lang="en-GB" sz="1200" dirty="0"/>
              <a:t>management of anaphylaxis and Basic Life Support as specified by policy for your local </a:t>
            </a:r>
            <a:r>
              <a:rPr lang="en-GB" sz="1200" dirty="0" smtClean="0"/>
              <a:t>area and </a:t>
            </a:r>
            <a:r>
              <a:rPr lang="en-GB" sz="1200" dirty="0"/>
              <a:t>are familiar </a:t>
            </a:r>
            <a:r>
              <a:rPr lang="en-GB" sz="1200" dirty="0" smtClean="0"/>
              <a:t>with </a:t>
            </a:r>
            <a:r>
              <a:rPr lang="en-GB" sz="1200" u="sng" dirty="0" smtClean="0">
                <a:hlinkClick r:id="rId3"/>
              </a:rPr>
              <a:t>Resuscitation </a:t>
            </a:r>
            <a:r>
              <a:rPr lang="en-GB" sz="1200" u="sng" dirty="0">
                <a:hlinkClick r:id="rId3"/>
              </a:rPr>
              <a:t>Council UK (RCUK) guidance on </a:t>
            </a:r>
            <a:r>
              <a:rPr lang="en-GB" sz="1200" u="sng" dirty="0" smtClean="0">
                <a:hlinkClick r:id="rId3"/>
              </a:rPr>
              <a:t>Management </a:t>
            </a:r>
            <a:r>
              <a:rPr lang="en-GB" sz="1200" u="sng" dirty="0">
                <a:hlinkClick r:id="rId3"/>
              </a:rPr>
              <a:t>of Anaphylaxis in the Vaccination Setting</a:t>
            </a:r>
            <a:r>
              <a:rPr lang="en-GB" sz="1200" dirty="0"/>
              <a:t> </a:t>
            </a:r>
            <a:endParaRPr lang="en-GB" sz="1200" dirty="0" smtClean="0"/>
          </a:p>
          <a:p>
            <a:pPr marL="285750" indent="-285750">
              <a:spcAft>
                <a:spcPts val="600"/>
              </a:spcAft>
              <a:buFont typeface="Arial" panose="020B0604020202020204" pitchFamily="34" charset="0"/>
              <a:buChar char="•"/>
            </a:pPr>
            <a:r>
              <a:rPr lang="en-GB" sz="1200" dirty="0" smtClean="0"/>
              <a:t>have undertaken </a:t>
            </a:r>
            <a:r>
              <a:rPr lang="en-GB" sz="1200" dirty="0"/>
              <a:t>any additional statutory and mandatory training as required by your employer</a:t>
            </a:r>
          </a:p>
          <a:p>
            <a:pPr marL="285750" indent="-285750">
              <a:spcAft>
                <a:spcPts val="600"/>
              </a:spcAft>
              <a:buFont typeface="Arial" panose="020B0604020202020204" pitchFamily="34" charset="0"/>
              <a:buChar char="•"/>
            </a:pPr>
            <a:r>
              <a:rPr lang="en-GB" sz="1200" dirty="0"/>
              <a:t>h</a:t>
            </a:r>
            <a:r>
              <a:rPr lang="en-GB" sz="1200" dirty="0" smtClean="0"/>
              <a:t>ave received </a:t>
            </a:r>
            <a:r>
              <a:rPr lang="en-GB" sz="1200" dirty="0"/>
              <a:t>COVID-19 vaccine training through attending a taught session and/or the eLearning for Healthcare COVID-19 </a:t>
            </a:r>
            <a:r>
              <a:rPr lang="en-GB" sz="1200" dirty="0" smtClean="0"/>
              <a:t>vaccine e-learning </a:t>
            </a:r>
            <a:r>
              <a:rPr lang="en-GB" sz="1200" dirty="0"/>
              <a:t>programme</a:t>
            </a:r>
          </a:p>
          <a:p>
            <a:pPr marL="285750" indent="-285750">
              <a:spcAft>
                <a:spcPts val="600"/>
              </a:spcAft>
              <a:buFont typeface="Arial" panose="020B0604020202020204" pitchFamily="34" charset="0"/>
              <a:buChar char="•"/>
            </a:pPr>
            <a:r>
              <a:rPr lang="en-GB" sz="1200" dirty="0"/>
              <a:t>h</a:t>
            </a:r>
            <a:r>
              <a:rPr lang="en-GB" sz="1200" dirty="0" smtClean="0"/>
              <a:t>ave received </a:t>
            </a:r>
            <a:r>
              <a:rPr lang="en-GB" sz="1200" dirty="0"/>
              <a:t>practical training in COVID-19 vaccine preparation and administration</a:t>
            </a:r>
          </a:p>
          <a:p>
            <a:pPr marL="285750" lvl="0" indent="-285750">
              <a:spcAft>
                <a:spcPts val="600"/>
              </a:spcAft>
              <a:buFont typeface="Arial" panose="020B0604020202020204" pitchFamily="34" charset="0"/>
              <a:buChar char="•"/>
            </a:pPr>
            <a:r>
              <a:rPr lang="en-GB" sz="1200" dirty="0" smtClean="0"/>
              <a:t>have completed </a:t>
            </a:r>
            <a:r>
              <a:rPr lang="en-GB" sz="1200" dirty="0"/>
              <a:t>the COVID-19 vaccinator competency assessment </a:t>
            </a:r>
            <a:r>
              <a:rPr lang="en-GB" sz="1200" dirty="0" smtClean="0"/>
              <a:t>tool</a:t>
            </a:r>
          </a:p>
          <a:p>
            <a:pPr marL="285750" indent="-285750">
              <a:spcAft>
                <a:spcPts val="600"/>
              </a:spcAft>
              <a:buFont typeface="Arial" panose="020B0604020202020204" pitchFamily="34" charset="0"/>
              <a:buChar char="•"/>
            </a:pPr>
            <a:r>
              <a:rPr lang="en-GB" sz="1200" dirty="0"/>
              <a:t>h</a:t>
            </a:r>
            <a:r>
              <a:rPr lang="en-GB" sz="1200" dirty="0" smtClean="0"/>
              <a:t>ave an understanding of </a:t>
            </a:r>
            <a:r>
              <a:rPr lang="en-GB" sz="1200" dirty="0"/>
              <a:t>the legal mechanisms by which immunisers can supply and administer COVID-19 </a:t>
            </a:r>
            <a:r>
              <a:rPr lang="en-GB" sz="1200" dirty="0" smtClean="0"/>
              <a:t>vaccine</a:t>
            </a:r>
            <a:endParaRPr lang="en-GB" sz="1200" dirty="0"/>
          </a:p>
          <a:p>
            <a:pPr marL="285750" indent="-285750">
              <a:spcAft>
                <a:spcPts val="600"/>
              </a:spcAft>
              <a:buFont typeface="Arial" panose="020B0604020202020204" pitchFamily="34" charset="0"/>
              <a:buChar char="•"/>
            </a:pPr>
            <a:r>
              <a:rPr lang="en-GB" sz="1200" dirty="0"/>
              <a:t>h</a:t>
            </a:r>
            <a:r>
              <a:rPr lang="en-GB" sz="1200" dirty="0" smtClean="0"/>
              <a:t>ave an appropriate legal framework to supply and administer COVID-19 vaccine in place e.g. patient specific prescription, Patient Specific Direction (PSD), Patient Group Direction (PGD) or Protocol and be able to recognise </a:t>
            </a:r>
            <a:r>
              <a:rPr lang="en-GB" sz="1200" dirty="0"/>
              <a:t>the differences between </a:t>
            </a:r>
            <a:r>
              <a:rPr lang="en-GB" sz="1200" dirty="0" smtClean="0"/>
              <a:t>these and understand </a:t>
            </a:r>
            <a:r>
              <a:rPr lang="en-GB" sz="1200" dirty="0"/>
              <a:t>which staff can use each of </a:t>
            </a:r>
            <a:r>
              <a:rPr lang="en-GB" sz="1200" dirty="0" smtClean="0"/>
              <a:t>these</a:t>
            </a:r>
          </a:p>
          <a:p>
            <a:pPr marL="285750" indent="-285750">
              <a:spcAft>
                <a:spcPts val="600"/>
              </a:spcAft>
              <a:buFont typeface="Arial" panose="020B0604020202020204" pitchFamily="34" charset="0"/>
              <a:buChar char="•"/>
            </a:pPr>
            <a:r>
              <a:rPr lang="en-GB" sz="1200" dirty="0"/>
              <a:t>b</a:t>
            </a:r>
            <a:r>
              <a:rPr lang="en-GB" sz="1200" dirty="0" smtClean="0"/>
              <a:t>e able to describe </a:t>
            </a:r>
            <a:r>
              <a:rPr lang="en-GB" sz="1200" dirty="0"/>
              <a:t>the process of consent and how this applies when giving </a:t>
            </a:r>
            <a:r>
              <a:rPr lang="en-GB" sz="1200" dirty="0" smtClean="0"/>
              <a:t>vaccines</a:t>
            </a:r>
          </a:p>
          <a:p>
            <a:pPr marL="285750" indent="-285750">
              <a:spcAft>
                <a:spcPts val="600"/>
              </a:spcAft>
              <a:buFont typeface="Arial" panose="020B0604020202020204" pitchFamily="34" charset="0"/>
              <a:buChar char="•"/>
            </a:pPr>
            <a:r>
              <a:rPr lang="en-GB" sz="1200" dirty="0" smtClean="0"/>
              <a:t>accessed </a:t>
            </a:r>
            <a:r>
              <a:rPr lang="en-GB" sz="1200" dirty="0"/>
              <a:t>and familiarised yourself with the following key documents: Green Book COVID-19 chapter and the </a:t>
            </a:r>
            <a:r>
              <a:rPr lang="en-GB" sz="1200" dirty="0" smtClean="0"/>
              <a:t>PHA Healthcare professional factsheet COVID-19 </a:t>
            </a:r>
            <a:r>
              <a:rPr lang="en-GB" sz="1200" dirty="0"/>
              <a:t>immunisation </a:t>
            </a:r>
            <a:r>
              <a:rPr lang="en-GB" sz="1200" dirty="0" smtClean="0"/>
              <a:t>programme</a:t>
            </a:r>
            <a:endParaRPr lang="en-GB" sz="1200" dirty="0" smtClean="0">
              <a:solidFill>
                <a:srgbClr val="FF0000"/>
              </a:solidFill>
            </a:endParaRPr>
          </a:p>
          <a:p>
            <a:pPr marL="285750" lvl="0" indent="-285750">
              <a:spcAft>
                <a:spcPts val="600"/>
              </a:spcAft>
              <a:buFont typeface="Arial" panose="020B0604020202020204" pitchFamily="34" charset="0"/>
              <a:buChar char="•"/>
            </a:pPr>
            <a:endParaRPr lang="en-GB" sz="1000" dirty="0"/>
          </a:p>
          <a:p>
            <a:pPr marL="285750" lvl="0" indent="-285750">
              <a:spcAft>
                <a:spcPts val="600"/>
              </a:spcAft>
              <a:buFont typeface="Arial" panose="020B0604020202020204" pitchFamily="34" charset="0"/>
              <a:buChar char="•"/>
            </a:pPr>
            <a:endParaRPr lang="en-GB" sz="1000" dirty="0" smtClean="0"/>
          </a:p>
          <a:p>
            <a:pPr marL="285750" lvl="0" indent="-285750">
              <a:spcAft>
                <a:spcPts val="600"/>
              </a:spcAft>
              <a:buFont typeface="Arial" panose="020B0604020202020204" pitchFamily="34" charset="0"/>
              <a:buChar char="•"/>
            </a:pPr>
            <a:endParaRPr lang="en-GB" sz="1100" dirty="0"/>
          </a:p>
          <a:p>
            <a:pPr marL="285750" lvl="0" indent="-285750">
              <a:spcAft>
                <a:spcPts val="600"/>
              </a:spcAft>
              <a:buFont typeface="Arial" panose="020B0604020202020204" pitchFamily="34" charset="0"/>
              <a:buChar char="•"/>
            </a:pPr>
            <a:endParaRPr lang="en-GB" sz="1100" dirty="0" smtClean="0"/>
          </a:p>
          <a:p>
            <a:pPr marL="285750" indent="-285750">
              <a:spcAft>
                <a:spcPts val="600"/>
              </a:spcAft>
              <a:buFont typeface="Arial" panose="020B0604020202020204" pitchFamily="34" charset="0"/>
              <a:buChar char="•"/>
            </a:pPr>
            <a:endParaRPr lang="en-GB" sz="1100" dirty="0" smtClean="0">
              <a:solidFill>
                <a:srgbClr val="FF0000"/>
              </a:solidFill>
            </a:endParaRPr>
          </a:p>
          <a:p>
            <a:pPr marL="285750" lvl="0" indent="-285750">
              <a:spcAft>
                <a:spcPts val="600"/>
              </a:spcAft>
              <a:buFont typeface="Arial" panose="020B0604020202020204" pitchFamily="34" charset="0"/>
              <a:buChar char="•"/>
            </a:pPr>
            <a:endParaRPr lang="en-GB" sz="1100" dirty="0"/>
          </a:p>
          <a:p>
            <a:endParaRPr lang="en-GB" sz="1100" dirty="0"/>
          </a:p>
        </p:txBody>
      </p:sp>
    </p:spTree>
    <p:extLst>
      <p:ext uri="{BB962C8B-B14F-4D97-AF65-F5344CB8AC3E}">
        <p14:creationId xmlns:p14="http://schemas.microsoft.com/office/powerpoint/2010/main" val="321388706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60648"/>
            <a:ext cx="8077200" cy="1143000"/>
          </a:xfrm>
        </p:spPr>
        <p:txBody>
          <a:bodyPr/>
          <a:lstStyle/>
          <a:p>
            <a:r>
              <a:rPr lang="en-GB" dirty="0"/>
              <a:t>Deprivation and ethnicity</a:t>
            </a:r>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r>
              <a:rPr lang="en-GB" sz="1400" dirty="0"/>
              <a:t>there is clear evidence that certain Black, Asian and minority ethnic (BAME) groups have higher rates of infection, and higher rates of serious disease, morbidity and mortality from SARS-Cov-2 infection  </a:t>
            </a:r>
          </a:p>
          <a:p>
            <a:pPr marL="0" indent="0"/>
            <a:endParaRPr lang="en-GB" sz="1400" dirty="0"/>
          </a:p>
          <a:p>
            <a:pPr marL="285750" indent="-285750">
              <a:buFont typeface="Arial" panose="020B0604020202020204" pitchFamily="34" charset="0"/>
              <a:buChar char="•"/>
            </a:pPr>
            <a:r>
              <a:rPr lang="en-GB" sz="1400" dirty="0"/>
              <a:t>there is no strong evidence that ethnicity by itself (or genetics) is the sole explanation for observed differences in rates of severe illness and deaths</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certain health conditions are associated with increased risk of serious disease, and these health conditions are often overrepresented in certain BAME groups</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societal factors, such as occupation, household size, deprivation, and access to healthcare can increase susceptibility to COVID-19 and worsen outcomes following infection</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good vaccine coverage in BAME groups will be the most important factor within a vaccine programme in reducing inequalities for this group</a:t>
            </a:r>
          </a:p>
          <a:p>
            <a:endParaRPr lang="en-GB" dirty="0"/>
          </a:p>
        </p:txBody>
      </p:sp>
    </p:spTree>
    <p:extLst>
      <p:ext uri="{BB962C8B-B14F-4D97-AF65-F5344CB8AC3E}">
        <p14:creationId xmlns:p14="http://schemas.microsoft.com/office/powerpoint/2010/main" val="24018980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7584" y="1700808"/>
            <a:ext cx="8136904" cy="2308324"/>
          </a:xfrm>
          <a:prstGeom prst="rect">
            <a:avLst/>
          </a:prstGeom>
          <a:noFill/>
        </p:spPr>
        <p:txBody>
          <a:bodyPr wrap="square" rtlCol="0">
            <a:spAutoFit/>
          </a:bodyPr>
          <a:lstStyle/>
          <a:p>
            <a:r>
              <a:rPr lang="en-GB" sz="4800" b="1" kern="0" dirty="0">
                <a:solidFill>
                  <a:srgbClr val="00B5CC"/>
                </a:solidFill>
                <a:ea typeface="+mj-ea"/>
                <a:cs typeface="+mj-cs"/>
              </a:rPr>
              <a:t>COVID-19 mRNA Vaccine BNT162b2 (Pfizer </a:t>
            </a:r>
            <a:r>
              <a:rPr lang="en-GB" sz="4800" b="1" kern="0" dirty="0" err="1">
                <a:solidFill>
                  <a:srgbClr val="00B5CC"/>
                </a:solidFill>
                <a:ea typeface="+mj-ea"/>
                <a:cs typeface="+mj-cs"/>
              </a:rPr>
              <a:t>BioNTech</a:t>
            </a:r>
            <a:r>
              <a:rPr lang="en-GB" sz="4800" b="1" kern="0" dirty="0">
                <a:solidFill>
                  <a:srgbClr val="00B5CC"/>
                </a:solidFill>
                <a:ea typeface="+mj-ea"/>
                <a:cs typeface="+mj-cs"/>
              </a:rPr>
              <a:t>)</a:t>
            </a:r>
            <a:endParaRPr lang="en-GB" sz="4800" dirty="0"/>
          </a:p>
        </p:txBody>
      </p:sp>
    </p:spTree>
    <p:extLst>
      <p:ext uri="{BB962C8B-B14F-4D97-AF65-F5344CB8AC3E}">
        <p14:creationId xmlns:p14="http://schemas.microsoft.com/office/powerpoint/2010/main" val="52526563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8077200" cy="1143000"/>
          </a:xfrm>
        </p:spPr>
        <p:txBody>
          <a:bodyPr/>
          <a:lstStyle/>
          <a:p>
            <a:r>
              <a:rPr lang="en-GB" sz="2400" dirty="0" smtClean="0"/>
              <a:t>COVID-19 </a:t>
            </a:r>
            <a:r>
              <a:rPr lang="en-GB" sz="2400" dirty="0"/>
              <a:t>mRNA Vaccine BNT162b2 (Pfizer </a:t>
            </a:r>
            <a:r>
              <a:rPr lang="en-GB" sz="2400" dirty="0" err="1"/>
              <a:t>BioNTech</a:t>
            </a:r>
            <a:r>
              <a:rPr lang="en-GB" sz="2400" dirty="0"/>
              <a:t>)</a:t>
            </a:r>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r>
              <a:rPr lang="en-GB" sz="1800" dirty="0"/>
              <a:t>The vaccine contains BNT162b2 messenger RNA embedded in lipid nanoparticles</a:t>
            </a:r>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r>
              <a:rPr lang="en-GB" sz="1800" dirty="0"/>
              <a:t>The vaccine does not contain preservative</a:t>
            </a:r>
          </a:p>
          <a:p>
            <a:pPr marL="0" indent="0"/>
            <a:endParaRPr lang="en-GB" sz="1800" dirty="0"/>
          </a:p>
          <a:p>
            <a:pPr marL="285750" indent="-285750">
              <a:buFont typeface="Arial" panose="020B0604020202020204" pitchFamily="34" charset="0"/>
              <a:buChar char="•"/>
            </a:pPr>
            <a:r>
              <a:rPr lang="en-GB" sz="1800" dirty="0"/>
              <a:t>No animal products are used in the manufacture of this vaccine</a:t>
            </a:r>
          </a:p>
          <a:p>
            <a:pPr marL="0" indent="0"/>
            <a:endParaRPr lang="en-GB" sz="1800" dirty="0"/>
          </a:p>
          <a:p>
            <a:pPr marL="285750" indent="-285750">
              <a:buFont typeface="Arial" panose="020B0604020202020204" pitchFamily="34" charset="0"/>
              <a:buChar char="•"/>
            </a:pPr>
            <a:r>
              <a:rPr lang="en-GB" sz="1800" dirty="0"/>
              <a:t>Product information about the COVID-19 mRNA Vaccine BNT162b2 is available </a:t>
            </a:r>
            <a:r>
              <a:rPr lang="en-GB" sz="1800" dirty="0" smtClean="0"/>
              <a:t>at  </a:t>
            </a:r>
            <a:r>
              <a:rPr lang="en-GB" sz="1800" u="sng" dirty="0">
                <a:hlinkClick r:id="rId3"/>
              </a:rPr>
              <a:t>https://coronavirus-yellowcard.mhra.gov.uk/productinformation</a:t>
            </a:r>
            <a:r>
              <a:rPr lang="en-GB" sz="1800" dirty="0"/>
              <a:t> </a:t>
            </a:r>
          </a:p>
          <a:p>
            <a:endParaRPr lang="en-GB" dirty="0"/>
          </a:p>
        </p:txBody>
      </p:sp>
    </p:spTree>
    <p:extLst>
      <p:ext uri="{BB962C8B-B14F-4D97-AF65-F5344CB8AC3E}">
        <p14:creationId xmlns:p14="http://schemas.microsoft.com/office/powerpoint/2010/main" val="419898215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60648"/>
            <a:ext cx="8077200" cy="864096"/>
          </a:xfrm>
        </p:spPr>
        <p:txBody>
          <a:bodyPr/>
          <a:lstStyle/>
          <a:p>
            <a:r>
              <a:rPr lang="en-GB" sz="2400" dirty="0"/>
              <a:t>Precautions to COVID-19 mRNA Vaccine BNT162b2</a:t>
            </a:r>
          </a:p>
        </p:txBody>
      </p:sp>
      <p:sp>
        <p:nvSpPr>
          <p:cNvPr id="3" name="Content Placeholder 2"/>
          <p:cNvSpPr>
            <a:spLocks noGrp="1"/>
          </p:cNvSpPr>
          <p:nvPr>
            <p:ph idx="1"/>
          </p:nvPr>
        </p:nvSpPr>
        <p:spPr>
          <a:xfrm>
            <a:off x="685800" y="1124744"/>
            <a:ext cx="8077200" cy="4437856"/>
          </a:xfrm>
        </p:spPr>
        <p:txBody>
          <a:bodyPr/>
          <a:lstStyle/>
          <a:p>
            <a:pPr marL="285750" indent="-285750">
              <a:buFont typeface="Arial" panose="020B0604020202020204" pitchFamily="34" charset="0"/>
              <a:buChar char="•"/>
            </a:pPr>
            <a:r>
              <a:rPr lang="en-GB" sz="1400" dirty="0"/>
              <a:t>a very small number of individuals have experienced anaphylaxis when vaccinated with the COVID-19 mRNA Vaccine BNT162b2 vaccine </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following close surveillance of the initial roll-out, the MHRA has advised that individuals with a history of anaphylaxis to food, an identified drug or vaccine, or an insect sting can receive any COVID-19 vaccine, as long as they are not known to be allergic to a component (excipient) of the vaccine </a:t>
            </a:r>
          </a:p>
          <a:p>
            <a:pPr marL="0" indent="0"/>
            <a:endParaRPr lang="en-GB" sz="1400" dirty="0"/>
          </a:p>
          <a:p>
            <a:pPr marL="285750" indent="-285750">
              <a:buFont typeface="Arial" panose="020B0604020202020204" pitchFamily="34" charset="0"/>
              <a:buChar char="•"/>
            </a:pPr>
            <a:r>
              <a:rPr lang="en-GB" sz="1400" dirty="0"/>
              <a:t>all recipients of this vaccine should be kept for observation and monitored for a minimum of 15 minutes </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facilities for management of anaphylaxis should be available at all vaccination sites </a:t>
            </a:r>
          </a:p>
          <a:p>
            <a:pPr marL="0" lvl="0" indent="0">
              <a:lnSpc>
                <a:spcPct val="114000"/>
              </a:lnSpc>
              <a:spcBef>
                <a:spcPts val="0"/>
              </a:spcBef>
              <a:buClrTx/>
              <a:buSzTx/>
            </a:pPr>
            <a:endParaRPr lang="en-GB" sz="1400" kern="1200" dirty="0" smtClean="0">
              <a:solidFill>
                <a:prstClr val="black"/>
              </a:solidFill>
              <a:latin typeface="Arial" pitchFamily="34" charset="0"/>
              <a:ea typeface="ヒラギノ角ゴ Pro W3" pitchFamily="84" charset="-128"/>
            </a:endParaRPr>
          </a:p>
          <a:p>
            <a:pPr marL="285750" lvl="0" indent="-285750">
              <a:buFont typeface="Arial" panose="020B0604020202020204" pitchFamily="34" charset="0"/>
              <a:buChar char="•"/>
            </a:pPr>
            <a:r>
              <a:rPr lang="en-GB" sz="1400" dirty="0"/>
              <a:t>individuals with a localised urticarial (itchy) skin reaction (without systemic symptoms) to the first dose of a COVID-19 vaccine should receive the second dose of vaccine with prolonged observation (30 minutes) in a setting with full resuscitation facilities (e.g. a hospital)</a:t>
            </a:r>
          </a:p>
          <a:p>
            <a:pPr marL="285750" lvl="0" indent="-285750">
              <a:buFont typeface="Arial" panose="020B0604020202020204" pitchFamily="34" charset="0"/>
              <a:buChar char="•"/>
            </a:pPr>
            <a:endParaRPr lang="en-GB" sz="1400" dirty="0"/>
          </a:p>
          <a:p>
            <a:pPr marL="285750" lvl="0" indent="-285750">
              <a:buFont typeface="Arial" panose="020B0604020202020204" pitchFamily="34" charset="0"/>
              <a:buChar char="•"/>
            </a:pPr>
            <a:r>
              <a:rPr lang="en-GB" sz="1400" dirty="0"/>
              <a:t>individuals with non-allergic reactions (vasovagal (fainting) episodes, non-urticarial skin reaction or non-specific symptoms) can receive the second dose of vaccine in any vaccination setting</a:t>
            </a:r>
          </a:p>
          <a:p>
            <a:pPr marL="0" lvl="0" indent="0">
              <a:lnSpc>
                <a:spcPct val="114000"/>
              </a:lnSpc>
              <a:spcBef>
                <a:spcPts val="0"/>
              </a:spcBef>
              <a:buClrTx/>
              <a:buSzTx/>
            </a:pPr>
            <a:endParaRPr lang="en-GB" sz="1200" kern="1200" dirty="0">
              <a:solidFill>
                <a:prstClr val="black"/>
              </a:solidFill>
              <a:latin typeface="Arial" pitchFamily="34" charset="0"/>
              <a:ea typeface="ヒラギノ角ゴ Pro W3" pitchFamily="84" charset="-128"/>
            </a:endParaRPr>
          </a:p>
          <a:p>
            <a:endParaRPr lang="en-GB" dirty="0"/>
          </a:p>
        </p:txBody>
      </p:sp>
    </p:spTree>
    <p:extLst>
      <p:ext uri="{BB962C8B-B14F-4D97-AF65-F5344CB8AC3E}">
        <p14:creationId xmlns:p14="http://schemas.microsoft.com/office/powerpoint/2010/main" val="375825679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973" y="188640"/>
            <a:ext cx="8077200" cy="1143000"/>
          </a:xfrm>
        </p:spPr>
        <p:txBody>
          <a:bodyPr/>
          <a:lstStyle/>
          <a:p>
            <a:r>
              <a:rPr lang="en-GB" sz="2400" dirty="0"/>
              <a:t>Contraindications to COVID-19 mRNA </a:t>
            </a:r>
            <a:r>
              <a:rPr lang="en-GB" sz="2400" dirty="0" smtClean="0"/>
              <a:t>Vaccine </a:t>
            </a:r>
            <a:r>
              <a:rPr lang="en-GB" sz="2400" dirty="0"/>
              <a:t>BNT162b2</a:t>
            </a:r>
          </a:p>
        </p:txBody>
      </p:sp>
      <p:sp>
        <p:nvSpPr>
          <p:cNvPr id="3" name="Content Placeholder 2"/>
          <p:cNvSpPr>
            <a:spLocks noGrp="1"/>
          </p:cNvSpPr>
          <p:nvPr>
            <p:ph idx="1"/>
          </p:nvPr>
        </p:nvSpPr>
        <p:spPr>
          <a:xfrm>
            <a:off x="685800" y="1124744"/>
            <a:ext cx="8077200" cy="4437856"/>
          </a:xfrm>
        </p:spPr>
        <p:txBody>
          <a:bodyPr/>
          <a:lstStyle/>
          <a:p>
            <a:pPr marL="4763" lvl="0" indent="-4763">
              <a:lnSpc>
                <a:spcPct val="114000"/>
              </a:lnSpc>
              <a:spcBef>
                <a:spcPts val="0"/>
              </a:spcBef>
              <a:buClrTx/>
              <a:buSzTx/>
            </a:pPr>
            <a:r>
              <a:rPr lang="en-GB" sz="1400" kern="1200" dirty="0">
                <a:solidFill>
                  <a:prstClr val="black"/>
                </a:solidFill>
                <a:latin typeface="Arial" pitchFamily="34" charset="0"/>
                <a:ea typeface="ヒラギノ角ゴ Pro W3" pitchFamily="84" charset="-128"/>
              </a:rPr>
              <a:t>The COVID-19 mRNA Vaccine BNT162b2 vaccine should </a:t>
            </a:r>
            <a:r>
              <a:rPr lang="en-GB" sz="1400" kern="1200" dirty="0" smtClean="0">
                <a:solidFill>
                  <a:prstClr val="black"/>
                </a:solidFill>
                <a:latin typeface="Arial" pitchFamily="34" charset="0"/>
                <a:ea typeface="ヒラギノ角ゴ Pro W3" pitchFamily="84" charset="-128"/>
              </a:rPr>
              <a:t>not </a:t>
            </a:r>
            <a:r>
              <a:rPr lang="en-GB" sz="1400" kern="1200" dirty="0">
                <a:solidFill>
                  <a:prstClr val="black"/>
                </a:solidFill>
                <a:latin typeface="Arial" pitchFamily="34" charset="0"/>
                <a:ea typeface="ヒラギノ角ゴ Pro W3" pitchFamily="84" charset="-128"/>
              </a:rPr>
              <a:t>be given to people who have had a confirmed anaphylactic reaction </a:t>
            </a:r>
            <a:r>
              <a:rPr lang="en-GB" sz="1400" kern="1200" dirty="0" smtClean="0">
                <a:solidFill>
                  <a:prstClr val="black"/>
                </a:solidFill>
                <a:latin typeface="Arial" pitchFamily="34" charset="0"/>
                <a:ea typeface="ヒラギノ角ゴ Pro W3" pitchFamily="84" charset="-128"/>
              </a:rPr>
              <a:t>to the vaccine or </a:t>
            </a:r>
            <a:r>
              <a:rPr lang="en-GB" sz="1400" kern="1200" dirty="0">
                <a:solidFill>
                  <a:prstClr val="black"/>
                </a:solidFill>
                <a:latin typeface="Arial" pitchFamily="34" charset="0"/>
                <a:ea typeface="ヒラギノ角ゴ Pro W3" pitchFamily="84" charset="-128"/>
              </a:rPr>
              <a:t>any components of the vaccine</a:t>
            </a:r>
          </a:p>
          <a:p>
            <a:pPr marL="4763" lvl="0" indent="-4763">
              <a:lnSpc>
                <a:spcPct val="114000"/>
              </a:lnSpc>
              <a:spcBef>
                <a:spcPts val="0"/>
              </a:spcBef>
              <a:buClrTx/>
              <a:buSzTx/>
            </a:pPr>
            <a:endParaRPr lang="en-GB" sz="1400" kern="1200" dirty="0">
              <a:solidFill>
                <a:prstClr val="black"/>
              </a:solidFill>
              <a:latin typeface="Arial" pitchFamily="34" charset="0"/>
              <a:ea typeface="ヒラギノ角ゴ Pro W3" pitchFamily="84" charset="-128"/>
            </a:endParaRPr>
          </a:p>
          <a:p>
            <a:pPr marL="4763" lvl="0" indent="-4763">
              <a:lnSpc>
                <a:spcPct val="114000"/>
              </a:lnSpc>
              <a:spcBef>
                <a:spcPts val="0"/>
              </a:spcBef>
              <a:buClrTx/>
              <a:buSzTx/>
            </a:pPr>
            <a:r>
              <a:rPr lang="en-GB" sz="1400" kern="1200" dirty="0">
                <a:solidFill>
                  <a:prstClr val="black"/>
                </a:solidFill>
                <a:latin typeface="Arial" pitchFamily="34" charset="0"/>
                <a:ea typeface="ヒラギノ角ゴ Pro W3" pitchFamily="84" charset="-128"/>
              </a:rPr>
              <a:t>In addition to the highly purified BNT162b2 messenger RNA, the vaccine also contains:</a:t>
            </a:r>
          </a:p>
          <a:p>
            <a:pPr marL="4763" lvl="0" indent="-4763">
              <a:lnSpc>
                <a:spcPct val="114000"/>
              </a:lnSpc>
              <a:spcBef>
                <a:spcPts val="0"/>
              </a:spcBef>
              <a:buClrTx/>
              <a:buSzTx/>
            </a:pPr>
            <a:endParaRPr lang="en-GB" sz="1400" kern="1200" dirty="0">
              <a:solidFill>
                <a:prstClr val="black"/>
              </a:solidFill>
              <a:latin typeface="Arial" pitchFamily="34" charset="0"/>
              <a:ea typeface="ヒラギノ角ゴ Pro W3" pitchFamily="84" charset="-128"/>
            </a:endParaRPr>
          </a:p>
          <a:p>
            <a:pPr marL="4763" lvl="0" indent="-4763">
              <a:lnSpc>
                <a:spcPct val="114000"/>
              </a:lnSpc>
              <a:spcBef>
                <a:spcPts val="0"/>
              </a:spcBef>
              <a:buClrTx/>
              <a:buSzTx/>
            </a:pPr>
            <a:r>
              <a:rPr lang="en-GB" sz="1400" kern="1200" dirty="0">
                <a:solidFill>
                  <a:prstClr val="black"/>
                </a:solidFill>
                <a:latin typeface="Arial" pitchFamily="34" charset="0"/>
                <a:ea typeface="ヒラギノ角ゴ Pro W3" pitchFamily="84" charset="-128"/>
              </a:rPr>
              <a:t>ALC-0315 = (4-hydroxybutyl) </a:t>
            </a:r>
            <a:r>
              <a:rPr lang="en-GB" sz="1400" kern="1200" dirty="0" err="1">
                <a:solidFill>
                  <a:prstClr val="black"/>
                </a:solidFill>
                <a:latin typeface="Arial" pitchFamily="34" charset="0"/>
                <a:ea typeface="ヒラギノ角ゴ Pro W3" pitchFamily="84" charset="-128"/>
              </a:rPr>
              <a:t>azanediyl</a:t>
            </a:r>
            <a:r>
              <a:rPr lang="en-GB" sz="1400" kern="1200" dirty="0">
                <a:solidFill>
                  <a:prstClr val="black"/>
                </a:solidFill>
                <a:latin typeface="Arial" pitchFamily="34" charset="0"/>
                <a:ea typeface="ヒラギノ角ゴ Pro W3" pitchFamily="84" charset="-128"/>
              </a:rPr>
              <a:t>)</a:t>
            </a:r>
            <a:r>
              <a:rPr lang="en-GB" sz="1400" kern="1200" dirty="0" err="1">
                <a:solidFill>
                  <a:prstClr val="black"/>
                </a:solidFill>
                <a:latin typeface="Arial" pitchFamily="34" charset="0"/>
                <a:ea typeface="ヒラギノ角ゴ Pro W3" pitchFamily="84" charset="-128"/>
              </a:rPr>
              <a:t>bis</a:t>
            </a:r>
            <a:r>
              <a:rPr lang="en-GB" sz="1400" kern="1200" dirty="0">
                <a:solidFill>
                  <a:prstClr val="black"/>
                </a:solidFill>
                <a:latin typeface="Arial" pitchFamily="34" charset="0"/>
                <a:ea typeface="ヒラギノ角ゴ Pro W3" pitchFamily="84" charset="-128"/>
              </a:rPr>
              <a:t> (hexane-6,1-diyl)</a:t>
            </a:r>
            <a:r>
              <a:rPr lang="en-GB" sz="1400" kern="1200" dirty="0" err="1">
                <a:solidFill>
                  <a:prstClr val="black"/>
                </a:solidFill>
                <a:latin typeface="Arial" pitchFamily="34" charset="0"/>
                <a:ea typeface="ヒラギノ角ゴ Pro W3" pitchFamily="84" charset="-128"/>
              </a:rPr>
              <a:t>bis</a:t>
            </a:r>
            <a:r>
              <a:rPr lang="en-GB" sz="1400" kern="1200" dirty="0">
                <a:solidFill>
                  <a:prstClr val="black"/>
                </a:solidFill>
                <a:latin typeface="Arial" pitchFamily="34" charset="0"/>
                <a:ea typeface="ヒラギノ角ゴ Pro W3" pitchFamily="84" charset="-128"/>
              </a:rPr>
              <a:t>(2-hexyldecanoate)</a:t>
            </a:r>
          </a:p>
          <a:p>
            <a:pPr marL="4763" lvl="0" indent="-4763">
              <a:lnSpc>
                <a:spcPct val="114000"/>
              </a:lnSpc>
              <a:spcBef>
                <a:spcPts val="0"/>
              </a:spcBef>
              <a:buClrTx/>
              <a:buSzTx/>
            </a:pPr>
            <a:r>
              <a:rPr lang="en-GB" sz="1400" kern="1200" dirty="0">
                <a:solidFill>
                  <a:prstClr val="black"/>
                </a:solidFill>
                <a:latin typeface="Arial" pitchFamily="34" charset="0"/>
                <a:ea typeface="ヒラギノ角ゴ Pro W3" pitchFamily="84" charset="-128"/>
              </a:rPr>
              <a:t>ALC-0159 = 2-[(polyethylene glycol)-2000]-N,N-</a:t>
            </a:r>
            <a:r>
              <a:rPr lang="en-GB" sz="1400" kern="1200" dirty="0" err="1">
                <a:solidFill>
                  <a:prstClr val="black"/>
                </a:solidFill>
                <a:latin typeface="Arial" pitchFamily="34" charset="0"/>
                <a:ea typeface="ヒラギノ角ゴ Pro W3" pitchFamily="84" charset="-128"/>
              </a:rPr>
              <a:t>ditetradecylacetamide</a:t>
            </a:r>
            <a:endParaRPr lang="en-GB" sz="1400" kern="1200" dirty="0">
              <a:solidFill>
                <a:prstClr val="black"/>
              </a:solidFill>
              <a:latin typeface="Arial" pitchFamily="34" charset="0"/>
              <a:ea typeface="ヒラギノ角ゴ Pro W3" pitchFamily="84" charset="-128"/>
            </a:endParaRPr>
          </a:p>
          <a:p>
            <a:pPr marL="4763" lvl="0" indent="-4763">
              <a:lnSpc>
                <a:spcPct val="114000"/>
              </a:lnSpc>
              <a:spcBef>
                <a:spcPts val="0"/>
              </a:spcBef>
              <a:buClrTx/>
              <a:buSzTx/>
            </a:pPr>
            <a:r>
              <a:rPr lang="en-GB" sz="1400" kern="1200" dirty="0">
                <a:solidFill>
                  <a:prstClr val="black"/>
                </a:solidFill>
                <a:latin typeface="Arial" pitchFamily="34" charset="0"/>
                <a:ea typeface="ヒラギノ角ゴ Pro W3" pitchFamily="84" charset="-128"/>
              </a:rPr>
              <a:t>1,2-Distearoyl-sn-glycero-3-phosphocholine</a:t>
            </a:r>
          </a:p>
          <a:p>
            <a:pPr marL="4763" lvl="0" indent="-4763">
              <a:lnSpc>
                <a:spcPct val="114000"/>
              </a:lnSpc>
              <a:spcBef>
                <a:spcPts val="0"/>
              </a:spcBef>
              <a:buClrTx/>
              <a:buSzTx/>
            </a:pPr>
            <a:r>
              <a:rPr lang="en-GB" sz="1400" kern="1200" dirty="0">
                <a:solidFill>
                  <a:prstClr val="black"/>
                </a:solidFill>
                <a:latin typeface="Arial" pitchFamily="34" charset="0"/>
                <a:ea typeface="ヒラギノ角ゴ Pro W3" pitchFamily="84" charset="-128"/>
              </a:rPr>
              <a:t>cholesterol</a:t>
            </a:r>
          </a:p>
          <a:p>
            <a:pPr marL="4763" lvl="0" indent="-4763">
              <a:lnSpc>
                <a:spcPct val="114000"/>
              </a:lnSpc>
              <a:spcBef>
                <a:spcPts val="0"/>
              </a:spcBef>
              <a:buClrTx/>
              <a:buSzTx/>
            </a:pPr>
            <a:r>
              <a:rPr lang="en-GB" sz="1400" kern="1200" dirty="0">
                <a:solidFill>
                  <a:prstClr val="black"/>
                </a:solidFill>
                <a:latin typeface="Arial" pitchFamily="34" charset="0"/>
                <a:ea typeface="ヒラギノ角ゴ Pro W3" pitchFamily="84" charset="-128"/>
              </a:rPr>
              <a:t>potassium chloride</a:t>
            </a:r>
          </a:p>
          <a:p>
            <a:pPr marL="4763" lvl="0" indent="-4763">
              <a:lnSpc>
                <a:spcPct val="114000"/>
              </a:lnSpc>
              <a:spcBef>
                <a:spcPts val="0"/>
              </a:spcBef>
              <a:buClrTx/>
              <a:buSzTx/>
            </a:pPr>
            <a:r>
              <a:rPr lang="en-GB" sz="1400" kern="1200" dirty="0">
                <a:solidFill>
                  <a:prstClr val="black"/>
                </a:solidFill>
                <a:latin typeface="Arial" pitchFamily="34" charset="0"/>
                <a:ea typeface="ヒラギノ角ゴ Pro W3" pitchFamily="84" charset="-128"/>
              </a:rPr>
              <a:t>potassium dihydrogen phosphate</a:t>
            </a:r>
          </a:p>
          <a:p>
            <a:pPr marL="4763" lvl="0" indent="-4763">
              <a:lnSpc>
                <a:spcPct val="114000"/>
              </a:lnSpc>
              <a:spcBef>
                <a:spcPts val="0"/>
              </a:spcBef>
              <a:buClrTx/>
              <a:buSzTx/>
            </a:pPr>
            <a:r>
              <a:rPr lang="en-GB" sz="1400" kern="1200" dirty="0">
                <a:solidFill>
                  <a:prstClr val="black"/>
                </a:solidFill>
                <a:latin typeface="Arial" pitchFamily="34" charset="0"/>
                <a:ea typeface="ヒラギノ角ゴ Pro W3" pitchFamily="84" charset="-128"/>
              </a:rPr>
              <a:t>sodium chloride</a:t>
            </a:r>
          </a:p>
          <a:p>
            <a:pPr marL="4763" lvl="0" indent="-4763">
              <a:lnSpc>
                <a:spcPct val="114000"/>
              </a:lnSpc>
              <a:spcBef>
                <a:spcPts val="0"/>
              </a:spcBef>
              <a:buClrTx/>
              <a:buSzTx/>
            </a:pPr>
            <a:r>
              <a:rPr lang="en-GB" sz="1400" kern="1200" dirty="0">
                <a:solidFill>
                  <a:prstClr val="black"/>
                </a:solidFill>
                <a:latin typeface="Arial" pitchFamily="34" charset="0"/>
                <a:ea typeface="ヒラギノ角ゴ Pro W3" pitchFamily="84" charset="-128"/>
              </a:rPr>
              <a:t>disodium hydrogen phosphate </a:t>
            </a:r>
            <a:r>
              <a:rPr lang="en-GB" sz="1400" kern="1200" dirty="0" err="1">
                <a:solidFill>
                  <a:prstClr val="black"/>
                </a:solidFill>
                <a:latin typeface="Arial" pitchFamily="34" charset="0"/>
                <a:ea typeface="ヒラギノ角ゴ Pro W3" pitchFamily="84" charset="-128"/>
              </a:rPr>
              <a:t>dihydrate</a:t>
            </a:r>
            <a:endParaRPr lang="en-GB" sz="1400" kern="1200" dirty="0">
              <a:solidFill>
                <a:prstClr val="black"/>
              </a:solidFill>
              <a:latin typeface="Arial" pitchFamily="34" charset="0"/>
              <a:ea typeface="ヒラギノ角ゴ Pro W3" pitchFamily="84" charset="-128"/>
            </a:endParaRPr>
          </a:p>
          <a:p>
            <a:pPr marL="4763" lvl="0" indent="-4763">
              <a:lnSpc>
                <a:spcPct val="114000"/>
              </a:lnSpc>
              <a:spcBef>
                <a:spcPts val="0"/>
              </a:spcBef>
              <a:buClrTx/>
              <a:buSzTx/>
            </a:pPr>
            <a:r>
              <a:rPr lang="en-GB" sz="1400" kern="1200" dirty="0">
                <a:solidFill>
                  <a:prstClr val="black"/>
                </a:solidFill>
                <a:latin typeface="Arial" pitchFamily="34" charset="0"/>
                <a:ea typeface="ヒラギノ角ゴ Pro W3" pitchFamily="84" charset="-128"/>
              </a:rPr>
              <a:t>sucrose</a:t>
            </a:r>
          </a:p>
          <a:p>
            <a:pPr marL="4763" lvl="0" indent="-4763">
              <a:lnSpc>
                <a:spcPct val="114000"/>
              </a:lnSpc>
              <a:spcBef>
                <a:spcPts val="0"/>
              </a:spcBef>
              <a:buClrTx/>
              <a:buSzTx/>
            </a:pPr>
            <a:r>
              <a:rPr lang="en-GB" sz="1400" kern="1200" dirty="0">
                <a:solidFill>
                  <a:prstClr val="black"/>
                </a:solidFill>
                <a:latin typeface="Arial" pitchFamily="34" charset="0"/>
                <a:ea typeface="ヒラギノ角ゴ Pro W3" pitchFamily="84" charset="-128"/>
              </a:rPr>
              <a:t>water for injections</a:t>
            </a:r>
          </a:p>
          <a:p>
            <a:endParaRPr lang="en-GB" sz="1400" dirty="0"/>
          </a:p>
        </p:txBody>
      </p:sp>
      <p:sp>
        <p:nvSpPr>
          <p:cNvPr id="4" name="TextBox 6">
            <a:extLst>
              <a:ext uri="{FF2B5EF4-FFF2-40B4-BE49-F238E27FC236}">
                <a16:creationId xmlns="" xmlns:a16="http://schemas.microsoft.com/office/drawing/2014/main" xmlns:lc="http://schemas.openxmlformats.org/drawingml/2006/lockedCanvas" id="{8A9150D9-22F9-4C7A-911E-96279D892AC5}"/>
              </a:ext>
            </a:extLst>
          </p:cNvPr>
          <p:cNvSpPr txBox="1"/>
          <p:nvPr/>
        </p:nvSpPr>
        <p:spPr>
          <a:xfrm>
            <a:off x="395536" y="5013176"/>
            <a:ext cx="8716641"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ysClr val="windowText" lastClr="000000"/>
                </a:solidFill>
                <a:effectLst/>
                <a:uLnTx/>
                <a:uFillTx/>
                <a:latin typeface="Arial"/>
                <a:ea typeface="+mn-ea"/>
                <a:cs typeface="+mn-cs"/>
              </a:rPr>
              <a:t>Polyethylene glycol (PEG) is an allergen commonly found in medicines and also in household goods and cosmetics. Known allergy to PEG is extremely rare but would contraindicate receipt of this </a:t>
            </a:r>
            <a:r>
              <a:rPr kumimoji="0" lang="en-GB" sz="1400" b="0" i="0" u="none" strike="noStrike" kern="1200" cap="none" spc="0" normalizeH="0" baseline="0" noProof="0" dirty="0" smtClean="0">
                <a:ln>
                  <a:noFill/>
                </a:ln>
                <a:solidFill>
                  <a:sysClr val="windowText" lastClr="000000"/>
                </a:solidFill>
                <a:effectLst/>
                <a:uLnTx/>
                <a:uFillTx/>
                <a:latin typeface="Arial"/>
                <a:ea typeface="+mn-ea"/>
                <a:cs typeface="+mn-cs"/>
              </a:rPr>
              <a:t>vaccine.</a:t>
            </a:r>
          </a:p>
          <a:p>
            <a:pPr lvl="0" fontAlgn="base">
              <a:defRPr/>
            </a:pPr>
            <a:r>
              <a:rPr lang="en-GB" sz="1400" dirty="0">
                <a:solidFill>
                  <a:schemeClr val="bg2"/>
                </a:solidFill>
              </a:rPr>
              <a:t>The AstraZeneca vaccine does not contain PEG and is a suitable alternative. </a:t>
            </a:r>
            <a:endParaRPr kumimoji="0" lang="en-GB" sz="1400" b="0" i="0" u="none" strike="noStrike" kern="1200" cap="none" spc="0" normalizeH="0" baseline="0" noProof="0" dirty="0">
              <a:ln>
                <a:noFill/>
              </a:ln>
              <a:solidFill>
                <a:schemeClr val="bg2"/>
              </a:solidFill>
              <a:effectLst/>
              <a:uLnTx/>
              <a:uFillTx/>
              <a:latin typeface="Arial"/>
            </a:endParaRPr>
          </a:p>
        </p:txBody>
      </p:sp>
    </p:spTree>
    <p:extLst>
      <p:ext uri="{BB962C8B-B14F-4D97-AF65-F5344CB8AC3E}">
        <p14:creationId xmlns:p14="http://schemas.microsoft.com/office/powerpoint/2010/main" val="154789228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E3C30CE-B653-4776-89E4-56BD198147D7}"/>
              </a:ext>
            </a:extLst>
          </p:cNvPr>
          <p:cNvSpPr>
            <a:spLocks noGrp="1"/>
          </p:cNvSpPr>
          <p:nvPr>
            <p:ph type="title"/>
          </p:nvPr>
        </p:nvSpPr>
        <p:spPr>
          <a:xfrm>
            <a:off x="251520" y="260648"/>
            <a:ext cx="8496944" cy="1143000"/>
          </a:xfrm>
        </p:spPr>
        <p:txBody>
          <a:bodyPr>
            <a:noAutofit/>
          </a:bodyPr>
          <a:lstStyle/>
          <a:p>
            <a:r>
              <a:rPr lang="en-GB" sz="2000" dirty="0"/>
              <a:t>Adverse reactions following COVID-19 mRNA </a:t>
            </a:r>
            <a:r>
              <a:rPr lang="en-GB" sz="2000" dirty="0" smtClean="0"/>
              <a:t>Vaccine </a:t>
            </a:r>
            <a:r>
              <a:rPr lang="en-GB" sz="2000" dirty="0"/>
              <a:t>BNT162b2 </a:t>
            </a:r>
          </a:p>
        </p:txBody>
      </p:sp>
      <p:sp>
        <p:nvSpPr>
          <p:cNvPr id="3" name="Content Placeholder 2">
            <a:extLst>
              <a:ext uri="{FF2B5EF4-FFF2-40B4-BE49-F238E27FC236}">
                <a16:creationId xmlns="" xmlns:a16="http://schemas.microsoft.com/office/drawing/2014/main" id="{A52447A5-5CDF-4489-822A-BC6939DEE48A}"/>
              </a:ext>
            </a:extLst>
          </p:cNvPr>
          <p:cNvSpPr>
            <a:spLocks noGrp="1"/>
          </p:cNvSpPr>
          <p:nvPr>
            <p:ph idx="1"/>
          </p:nvPr>
        </p:nvSpPr>
        <p:spPr>
          <a:xfrm>
            <a:off x="685800" y="1340768"/>
            <a:ext cx="8077200" cy="4221832"/>
          </a:xfrm>
        </p:spPr>
        <p:txBody>
          <a:bodyPr/>
          <a:lstStyle/>
          <a:p>
            <a:r>
              <a:rPr lang="en-GB" sz="1400" b="1" dirty="0"/>
              <a:t>The following reactions were reported by the vaccine clinical trial participants</a:t>
            </a:r>
          </a:p>
          <a:p>
            <a:r>
              <a:rPr lang="en-GB" sz="1400" b="1" dirty="0"/>
              <a:t>Local reactions</a:t>
            </a:r>
            <a:endParaRPr lang="en-GB" sz="1400" dirty="0"/>
          </a:p>
          <a:p>
            <a:r>
              <a:rPr lang="en-GB" sz="1400" dirty="0"/>
              <a:t>Over 80% reported pain at the injection site. Redness and swelling was also commonly reported</a:t>
            </a:r>
          </a:p>
          <a:p>
            <a:endParaRPr lang="en-GB" sz="1400" dirty="0"/>
          </a:p>
          <a:p>
            <a:r>
              <a:rPr lang="en-GB" sz="1400" b="1" dirty="0"/>
              <a:t>Systemic reactions</a:t>
            </a:r>
            <a:endParaRPr lang="en-GB" sz="1400" dirty="0"/>
          </a:p>
          <a:p>
            <a:r>
              <a:rPr lang="en-GB" sz="1400" dirty="0"/>
              <a:t>The most frequently reported systemic reactions (reactions affecting the whole body) were</a:t>
            </a:r>
          </a:p>
          <a:p>
            <a:r>
              <a:rPr lang="en-GB" sz="1400" dirty="0"/>
              <a:t>tiredness (&gt; 60%) 	headache (&gt; 50%) </a:t>
            </a:r>
          </a:p>
          <a:p>
            <a:r>
              <a:rPr lang="en-GB" sz="1400" dirty="0"/>
              <a:t>muscle aches (&gt; 30%)	chills (&gt; 30%) </a:t>
            </a:r>
          </a:p>
          <a:p>
            <a:r>
              <a:rPr lang="en-GB" sz="1400" dirty="0"/>
              <a:t>joint pain (&gt; 20%) 	raised temperature (pyrexia)(&gt; 10%) </a:t>
            </a:r>
          </a:p>
          <a:p>
            <a:endParaRPr lang="en-GB" sz="1400" dirty="0"/>
          </a:p>
          <a:p>
            <a:pPr marL="285750" indent="-285750">
              <a:buFont typeface="Arial" panose="020B0604020202020204" pitchFamily="34" charset="0"/>
              <a:buChar char="•"/>
            </a:pPr>
            <a:r>
              <a:rPr lang="en-GB" sz="1400" dirty="0"/>
              <a:t>these symptoms were usually mild or moderate in intensity and resolved within a few days after vaccination. </a:t>
            </a:r>
          </a:p>
          <a:p>
            <a:pPr marL="285750" indent="-285750">
              <a:buFont typeface="Arial" panose="020B0604020202020204" pitchFamily="34" charset="0"/>
              <a:buChar char="•"/>
            </a:pPr>
            <a:r>
              <a:rPr lang="en-GB" sz="1400" dirty="0"/>
              <a:t>medicines such as paracetamol can be given for pain or fever if required.</a:t>
            </a:r>
          </a:p>
          <a:p>
            <a:pPr marL="285750" indent="-285750">
              <a:buFont typeface="Arial" panose="020B0604020202020204" pitchFamily="34" charset="0"/>
              <a:buChar char="•"/>
            </a:pPr>
            <a:r>
              <a:rPr lang="en-GB" sz="1400" dirty="0"/>
              <a:t>inform vaccinees these symptoms normally last less than a week but if their symptoms get worse or they are concerned, they should speak to their GP </a:t>
            </a:r>
          </a:p>
          <a:p>
            <a:endParaRPr lang="en-GB" sz="1400" dirty="0"/>
          </a:p>
        </p:txBody>
      </p:sp>
      <p:sp>
        <p:nvSpPr>
          <p:cNvPr id="4" name="Slide Number Placeholder 3">
            <a:extLst>
              <a:ext uri="{FF2B5EF4-FFF2-40B4-BE49-F238E27FC236}">
                <a16:creationId xmlns="" xmlns:a16="http://schemas.microsoft.com/office/drawing/2014/main" id="{598A579E-128D-432A-80CA-108A2498E546}"/>
              </a:ext>
            </a:extLst>
          </p:cNvPr>
          <p:cNvSpPr>
            <a:spLocks noGrp="1"/>
          </p:cNvSpPr>
          <p:nvPr>
            <p:ph type="sldNum" sz="quarter" idx="4294967295"/>
          </p:nvPr>
        </p:nvSpPr>
        <p:spPr>
          <a:xfrm>
            <a:off x="0" y="6308727"/>
            <a:ext cx="9144000" cy="549275"/>
          </a:xfrm>
          <a:prstGeom prst="rect">
            <a:avLst/>
          </a:prstGeom>
        </p:spPr>
        <p:txBody>
          <a:bodyPr/>
          <a:lstStyle/>
          <a:p>
            <a:pPr marL="531813">
              <a:defRPr/>
            </a:pPr>
            <a:r>
              <a:rPr lang="en-US">
                <a:solidFill>
                  <a:srgbClr val="FFFFFF"/>
                </a:solidFill>
              </a:rPr>
              <a:t>  </a:t>
            </a:r>
            <a:fld id="{2565FA6D-D4C8-4C4C-AC4B-3269734D34D8}" type="slidenum">
              <a:rPr lang="en-US" smtClean="0">
                <a:solidFill>
                  <a:srgbClr val="FFFFFF"/>
                </a:solidFill>
              </a:rPr>
              <a:pPr marL="531813">
                <a:defRPr/>
              </a:pPr>
              <a:t>55</a:t>
            </a:fld>
            <a:endParaRPr lang="en-US" dirty="0">
              <a:solidFill>
                <a:srgbClr val="FFFFFF"/>
              </a:solidFill>
            </a:endParaRPr>
          </a:p>
        </p:txBody>
      </p:sp>
      <p:sp>
        <p:nvSpPr>
          <p:cNvPr id="5" name="Footer Placeholder 4">
            <a:extLst>
              <a:ext uri="{FF2B5EF4-FFF2-40B4-BE49-F238E27FC236}">
                <a16:creationId xmlns="" xmlns:a16="http://schemas.microsoft.com/office/drawing/2014/main" id="{D863D8BE-AB48-4710-9ED8-8E228E73DC35}"/>
              </a:ext>
            </a:extLst>
          </p:cNvPr>
          <p:cNvSpPr>
            <a:spLocks noGrp="1"/>
          </p:cNvSpPr>
          <p:nvPr>
            <p:ph type="ftr" sz="quarter" idx="4294967295"/>
          </p:nvPr>
        </p:nvSpPr>
        <p:spPr>
          <a:xfrm>
            <a:off x="900113" y="6308727"/>
            <a:ext cx="8064375" cy="549275"/>
          </a:xfrm>
          <a:prstGeom prst="rect">
            <a:avLst/>
          </a:prstGeom>
        </p:spPr>
        <p:txBody>
          <a:bodyPr/>
          <a:lstStyle/>
          <a:p>
            <a:pPr>
              <a:defRPr/>
            </a:pPr>
            <a:r>
              <a:rPr lang="en-GB">
                <a:solidFill>
                  <a:srgbClr val="FFFFFF"/>
                </a:solidFill>
              </a:rPr>
              <a:t>COVID-19 Vaccination programme: Core training slide set for healthcare practitioners 11 December 2020 </a:t>
            </a:r>
            <a:endParaRPr lang="en-US" dirty="0">
              <a:solidFill>
                <a:srgbClr val="FFFFFF"/>
              </a:solidFill>
            </a:endParaRPr>
          </a:p>
        </p:txBody>
      </p:sp>
    </p:spTree>
    <p:extLst>
      <p:ext uri="{BB962C8B-B14F-4D97-AF65-F5344CB8AC3E}">
        <p14:creationId xmlns:p14="http://schemas.microsoft.com/office/powerpoint/2010/main" val="249246089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E4EF0F-EB7D-4192-9453-EC0471BE9FF3}"/>
              </a:ext>
            </a:extLst>
          </p:cNvPr>
          <p:cNvSpPr>
            <a:spLocks noGrp="1"/>
          </p:cNvSpPr>
          <p:nvPr>
            <p:ph type="title"/>
          </p:nvPr>
        </p:nvSpPr>
        <p:spPr>
          <a:xfrm>
            <a:off x="323528" y="188640"/>
            <a:ext cx="8077200" cy="1143000"/>
          </a:xfrm>
        </p:spPr>
        <p:txBody>
          <a:bodyPr>
            <a:normAutofit/>
          </a:bodyPr>
          <a:lstStyle/>
          <a:p>
            <a:r>
              <a:rPr lang="en-GB" sz="2800" dirty="0"/>
              <a:t>COVID-19 mRNA Vaccine BNT162b2 presentation</a:t>
            </a:r>
            <a:br>
              <a:rPr lang="en-GB" sz="2800" dirty="0"/>
            </a:br>
            <a:endParaRPr lang="en-GB" sz="2800" dirty="0"/>
          </a:p>
        </p:txBody>
      </p:sp>
      <p:sp>
        <p:nvSpPr>
          <p:cNvPr id="3" name="Content Placeholder 2">
            <a:extLst>
              <a:ext uri="{FF2B5EF4-FFF2-40B4-BE49-F238E27FC236}">
                <a16:creationId xmlns:a16="http://schemas.microsoft.com/office/drawing/2014/main" xmlns="" id="{8048F2E1-3E42-4B41-845C-E4FD664FA5A5}"/>
              </a:ext>
            </a:extLst>
          </p:cNvPr>
          <p:cNvSpPr>
            <a:spLocks noGrp="1"/>
          </p:cNvSpPr>
          <p:nvPr>
            <p:ph idx="1"/>
          </p:nvPr>
        </p:nvSpPr>
        <p:spPr>
          <a:xfrm>
            <a:off x="685800" y="980728"/>
            <a:ext cx="8077200" cy="4824536"/>
          </a:xfrm>
        </p:spPr>
        <p:txBody>
          <a:bodyPr/>
          <a:lstStyle/>
          <a:p>
            <a:pPr marL="285750" indent="-285750">
              <a:buFont typeface="Arial" panose="020B0604020202020204" pitchFamily="34" charset="0"/>
              <a:buChar char="•"/>
            </a:pPr>
            <a:r>
              <a:rPr lang="en-GB" sz="1400" dirty="0"/>
              <a:t>the vaccine packs contain 195 vials of vaccine (975 doses per pack as each vial contains 5 doses)</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the vaccine is contained in a multidose clear glass vial. The vial has a rubber (</a:t>
            </a:r>
            <a:r>
              <a:rPr lang="en-GB" sz="1400" dirty="0" err="1"/>
              <a:t>bromobutyl</a:t>
            </a:r>
            <a:r>
              <a:rPr lang="en-GB" sz="1400" dirty="0"/>
              <a:t>) stopper, aluminium seal and a flip-off plastic cap. The stopper does not contain latex</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each vial contains 0.45 ml of vaccine and should be diluted with 1.8 ml of Sodium Chloride 0.9% Solution for Injection (normal saline). Once diluted, each reconstituted vaccine will supply 5 doses of 0.3 ml (30 mcg) </a:t>
            </a:r>
            <a:endParaRPr lang="en-GB" sz="1400" dirty="0" smtClean="0"/>
          </a:p>
          <a:p>
            <a:pPr marL="285750" indent="-285750">
              <a:buFont typeface="Arial" panose="020B0604020202020204" pitchFamily="34" charset="0"/>
              <a:buChar char="•"/>
            </a:pPr>
            <a:endParaRPr lang="en-GB" sz="1400" b="1" dirty="0"/>
          </a:p>
          <a:p>
            <a:pPr marL="285750" indent="-285750">
              <a:buFont typeface="Arial" panose="020B0604020202020204" pitchFamily="34" charset="0"/>
              <a:buChar char="•"/>
            </a:pPr>
            <a:r>
              <a:rPr lang="en-GB" sz="1400" b="1" dirty="0" smtClean="0"/>
              <a:t>Note</a:t>
            </a:r>
            <a:r>
              <a:rPr lang="en-GB" sz="1400" b="1" dirty="0"/>
              <a:t>:</a:t>
            </a:r>
            <a:r>
              <a:rPr lang="en-GB" sz="1400" dirty="0"/>
              <a:t> after withdrawing 5 full 0.3ml doses from the vial, it may be possible to withdraw a sixth full dose if the dose-sparing needles and syringes being provided with the vaccine are being used. Care should be taken to ensure a full 0.3 mL dose will be administered to the patient from the same vial. Where a full 0.3 ml dose cannot be extracted, the contents should be discarded </a:t>
            </a:r>
          </a:p>
          <a:p>
            <a:pPr marL="0" indent="0"/>
            <a:endParaRPr lang="en-GB" sz="1400" dirty="0"/>
          </a:p>
          <a:p>
            <a:pPr marL="285750" indent="-285750">
              <a:buFont typeface="Arial" panose="020B0604020202020204" pitchFamily="34" charset="0"/>
              <a:buChar char="•"/>
            </a:pPr>
            <a:r>
              <a:rPr lang="en-GB" sz="1400" dirty="0"/>
              <a:t>a separate ampoule containing a minimum of 2ml of normal saline is required for vaccine reconstitution</a:t>
            </a:r>
          </a:p>
          <a:p>
            <a:pPr marL="0" indent="0"/>
            <a:endParaRPr lang="en-GB" sz="1400" dirty="0"/>
          </a:p>
          <a:p>
            <a:pPr marL="285750" indent="-285750">
              <a:buFont typeface="Arial" panose="020B0604020202020204" pitchFamily="34" charset="0"/>
              <a:buChar char="•"/>
            </a:pPr>
            <a:r>
              <a:rPr lang="en-GB" sz="1400" dirty="0"/>
              <a:t>each ampoule of diluent is single use and any remaining diluent must be discarded after 1.8 ml has been withdrawn, regardless of the ampoule volume</a:t>
            </a:r>
          </a:p>
          <a:p>
            <a:endParaRPr lang="en-GB" sz="1200" dirty="0"/>
          </a:p>
        </p:txBody>
      </p:sp>
      <p:sp>
        <p:nvSpPr>
          <p:cNvPr id="4" name="Slide Number Placeholder 3">
            <a:extLst>
              <a:ext uri="{FF2B5EF4-FFF2-40B4-BE49-F238E27FC236}">
                <a16:creationId xmlns:a16="http://schemas.microsoft.com/office/drawing/2014/main" xmlns="" id="{C862B992-8A4F-4E61-B37C-941E14927831}"/>
              </a:ext>
            </a:extLst>
          </p:cNvPr>
          <p:cNvSpPr>
            <a:spLocks noGrp="1"/>
          </p:cNvSpPr>
          <p:nvPr>
            <p:ph type="sldNum" sz="quarter" idx="4294967295"/>
          </p:nvPr>
        </p:nvSpPr>
        <p:spPr>
          <a:xfrm>
            <a:off x="0" y="6308727"/>
            <a:ext cx="9144000" cy="549275"/>
          </a:xfrm>
          <a:prstGeom prst="rect">
            <a:avLst/>
          </a:prstGeom>
        </p:spPr>
        <p:txBody>
          <a:bodyPr/>
          <a:lstStyle/>
          <a:p>
            <a:pPr marL="531813">
              <a:defRPr/>
            </a:pPr>
            <a:r>
              <a:rPr lang="en-US">
                <a:solidFill>
                  <a:srgbClr val="FFFFFF"/>
                </a:solidFill>
              </a:rPr>
              <a:t>  </a:t>
            </a:r>
            <a:fld id="{2565FA6D-D4C8-4C4C-AC4B-3269734D34D8}" type="slidenum">
              <a:rPr lang="en-US">
                <a:solidFill>
                  <a:srgbClr val="FFFFFF"/>
                </a:solidFill>
              </a:rPr>
              <a:pPr marL="531813">
                <a:defRPr/>
              </a:pPr>
              <a:t>56</a:t>
            </a:fld>
            <a:endParaRPr lang="en-US" dirty="0">
              <a:solidFill>
                <a:srgbClr val="FFFFFF"/>
              </a:solidFill>
            </a:endParaRPr>
          </a:p>
        </p:txBody>
      </p:sp>
      <p:sp>
        <p:nvSpPr>
          <p:cNvPr id="5" name="Footer Placeholder 4">
            <a:extLst>
              <a:ext uri="{FF2B5EF4-FFF2-40B4-BE49-F238E27FC236}">
                <a16:creationId xmlns:a16="http://schemas.microsoft.com/office/drawing/2014/main" xmlns="" id="{5A954ABF-EBAF-40F5-A973-38C6C76EC111}"/>
              </a:ext>
            </a:extLst>
          </p:cNvPr>
          <p:cNvSpPr>
            <a:spLocks noGrp="1"/>
          </p:cNvSpPr>
          <p:nvPr>
            <p:ph type="ftr" sz="quarter" idx="4294967295"/>
          </p:nvPr>
        </p:nvSpPr>
        <p:spPr>
          <a:xfrm>
            <a:off x="900113" y="6308727"/>
            <a:ext cx="8064375" cy="549275"/>
          </a:xfrm>
          <a:prstGeom prst="rect">
            <a:avLst/>
          </a:prstGeom>
        </p:spPr>
        <p:txBody>
          <a:bodyPr/>
          <a:lstStyle/>
          <a:p>
            <a:pPr>
              <a:defRPr/>
            </a:pPr>
            <a:r>
              <a:rPr lang="en-GB" dirty="0">
                <a:solidFill>
                  <a:srgbClr val="FFFFFF"/>
                </a:solidFill>
              </a:rPr>
              <a:t>Provisional – Subject to revision – Use latest version link: x</a:t>
            </a:r>
            <a:endParaRPr lang="en-US" dirty="0">
              <a:solidFill>
                <a:srgbClr val="FFFFFF"/>
              </a:solidFill>
            </a:endParaRPr>
          </a:p>
        </p:txBody>
      </p:sp>
    </p:spTree>
    <p:extLst>
      <p:ext uri="{BB962C8B-B14F-4D97-AF65-F5344CB8AC3E}">
        <p14:creationId xmlns:p14="http://schemas.microsoft.com/office/powerpoint/2010/main" val="11351445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C1BDEC-32C1-483F-8D38-D4F07B741620}"/>
              </a:ext>
            </a:extLst>
          </p:cNvPr>
          <p:cNvSpPr>
            <a:spLocks noGrp="1"/>
          </p:cNvSpPr>
          <p:nvPr>
            <p:ph type="title"/>
          </p:nvPr>
        </p:nvSpPr>
        <p:spPr>
          <a:xfrm>
            <a:off x="539552" y="836712"/>
            <a:ext cx="8028000" cy="793737"/>
          </a:xfrm>
        </p:spPr>
        <p:txBody>
          <a:bodyPr>
            <a:noAutofit/>
          </a:bodyPr>
          <a:lstStyle/>
          <a:p>
            <a:r>
              <a:rPr lang="en-GB" sz="2400" dirty="0"/>
              <a:t>COVID-19 mRNA Vaccine BNT162b2 </a:t>
            </a:r>
            <a:r>
              <a:rPr lang="en-GB" sz="2400" dirty="0" smtClean="0"/>
              <a:t>dose </a:t>
            </a:r>
            <a:r>
              <a:rPr lang="en-GB" sz="2400" dirty="0"/>
              <a:t>and schedule</a:t>
            </a:r>
            <a:br>
              <a:rPr lang="en-GB" sz="2400" dirty="0"/>
            </a:br>
            <a:r>
              <a:rPr lang="en-GB" sz="2400" dirty="0"/>
              <a:t/>
            </a:r>
            <a:br>
              <a:rPr lang="en-GB" sz="2400" dirty="0"/>
            </a:br>
            <a:endParaRPr lang="en-GB" sz="2400" dirty="0"/>
          </a:p>
        </p:txBody>
      </p:sp>
      <p:sp>
        <p:nvSpPr>
          <p:cNvPr id="3" name="Content Placeholder 2">
            <a:extLst>
              <a:ext uri="{FF2B5EF4-FFF2-40B4-BE49-F238E27FC236}">
                <a16:creationId xmlns:a16="http://schemas.microsoft.com/office/drawing/2014/main" xmlns="" id="{2DE53E5A-33B4-4625-BE3B-A8F89633B401}"/>
              </a:ext>
            </a:extLst>
          </p:cNvPr>
          <p:cNvSpPr>
            <a:spLocks noGrp="1"/>
          </p:cNvSpPr>
          <p:nvPr>
            <p:ph idx="1"/>
          </p:nvPr>
        </p:nvSpPr>
        <p:spPr>
          <a:xfrm>
            <a:off x="558000" y="1340768"/>
            <a:ext cx="8028000" cy="4811688"/>
          </a:xfrm>
        </p:spPr>
        <p:txBody>
          <a:bodyPr/>
          <a:lstStyle/>
          <a:p>
            <a:pPr marL="285750" indent="-285750">
              <a:buFont typeface="Arial" panose="020B0604020202020204" pitchFamily="34" charset="0"/>
              <a:buChar char="•"/>
            </a:pPr>
            <a:r>
              <a:rPr lang="en-GB" sz="1600" dirty="0"/>
              <a:t>a single dose is 0.3 ml (30 </a:t>
            </a:r>
            <a:r>
              <a:rPr lang="en-GB" sz="1600" dirty="0" err="1"/>
              <a:t>mcgs</a:t>
            </a:r>
            <a:r>
              <a:rPr lang="en-GB" sz="1600" dirty="0"/>
              <a:t>)</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two doses of COVID-19 mRNA Vaccine BNT162b2 are required with a minimum </a:t>
            </a:r>
            <a:r>
              <a:rPr lang="en-GB" sz="1600" dirty="0" smtClean="0"/>
              <a:t>21-day </a:t>
            </a:r>
            <a:r>
              <a:rPr lang="en-GB" sz="1600" dirty="0"/>
              <a:t>interval between doses</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operationally, it is recommended that the second dose of COVID-19 vaccine should be routinely scheduled between four and 12 weeks after the first dose</a:t>
            </a:r>
          </a:p>
          <a:p>
            <a:pPr marL="0" indent="0"/>
            <a:endParaRPr lang="en-GB" sz="1600" dirty="0"/>
          </a:p>
          <a:p>
            <a:pPr marL="285750" indent="-285750">
              <a:buFont typeface="Arial" panose="020B0604020202020204" pitchFamily="34" charset="0"/>
              <a:buChar char="•"/>
            </a:pPr>
            <a:r>
              <a:rPr lang="en-GB" sz="1600" dirty="0"/>
              <a:t>this will allow more people to benefit from the protection provided from the first dose during the roll out phase</a:t>
            </a:r>
          </a:p>
          <a:p>
            <a:pPr marL="0" indent="0"/>
            <a:endParaRPr lang="en-GB" sz="1600" dirty="0"/>
          </a:p>
          <a:p>
            <a:pPr marL="285750" indent="-285750">
              <a:buFont typeface="Arial" panose="020B0604020202020204" pitchFamily="34" charset="0"/>
              <a:buChar char="•"/>
            </a:pPr>
            <a:r>
              <a:rPr lang="en-GB" sz="1600" dirty="0"/>
              <a:t>longer term protection will then be provided by the second dose</a:t>
            </a:r>
          </a:p>
          <a:p>
            <a:pPr marL="285750" indent="-285750">
              <a:buFont typeface="Arial" panose="020B0604020202020204" pitchFamily="34" charset="0"/>
              <a:buChar char="•"/>
            </a:pPr>
            <a:endParaRPr lang="en-GB" sz="1400" dirty="0"/>
          </a:p>
        </p:txBody>
      </p:sp>
      <p:sp>
        <p:nvSpPr>
          <p:cNvPr id="4" name="Slide Number Placeholder 3">
            <a:extLst>
              <a:ext uri="{FF2B5EF4-FFF2-40B4-BE49-F238E27FC236}">
                <a16:creationId xmlns:a16="http://schemas.microsoft.com/office/drawing/2014/main" xmlns="" id="{9C111667-4A1E-43CA-B1D3-44290F052C1F}"/>
              </a:ext>
            </a:extLst>
          </p:cNvPr>
          <p:cNvSpPr>
            <a:spLocks noGrp="1"/>
          </p:cNvSpPr>
          <p:nvPr>
            <p:ph type="sldNum" sz="quarter" idx="4294967295"/>
          </p:nvPr>
        </p:nvSpPr>
        <p:spPr>
          <a:xfrm>
            <a:off x="0" y="6308727"/>
            <a:ext cx="9144000" cy="549275"/>
          </a:xfrm>
          <a:prstGeom prst="rect">
            <a:avLst/>
          </a:prstGeom>
        </p:spPr>
        <p:txBody>
          <a:bodyPr/>
          <a:lstStyle/>
          <a:p>
            <a:pPr marL="531813">
              <a:defRPr/>
            </a:pPr>
            <a:r>
              <a:rPr lang="en-US">
                <a:solidFill>
                  <a:srgbClr val="FFFFFF"/>
                </a:solidFill>
              </a:rPr>
              <a:t>  </a:t>
            </a:r>
            <a:fld id="{2565FA6D-D4C8-4C4C-AC4B-3269734D34D8}" type="slidenum">
              <a:rPr lang="en-US">
                <a:solidFill>
                  <a:srgbClr val="FFFFFF"/>
                </a:solidFill>
              </a:rPr>
              <a:pPr marL="531813">
                <a:defRPr/>
              </a:pPr>
              <a:t>57</a:t>
            </a:fld>
            <a:endParaRPr lang="en-US" dirty="0">
              <a:solidFill>
                <a:srgbClr val="FFFFFF"/>
              </a:solidFill>
            </a:endParaRPr>
          </a:p>
        </p:txBody>
      </p:sp>
      <p:sp>
        <p:nvSpPr>
          <p:cNvPr id="5" name="Footer Placeholder 4">
            <a:extLst>
              <a:ext uri="{FF2B5EF4-FFF2-40B4-BE49-F238E27FC236}">
                <a16:creationId xmlns:a16="http://schemas.microsoft.com/office/drawing/2014/main" xmlns="" id="{CC5D1570-4AD0-4836-A253-3D64809EE1E5}"/>
              </a:ext>
            </a:extLst>
          </p:cNvPr>
          <p:cNvSpPr>
            <a:spLocks noGrp="1"/>
          </p:cNvSpPr>
          <p:nvPr>
            <p:ph type="ftr" sz="quarter" idx="4294967295"/>
          </p:nvPr>
        </p:nvSpPr>
        <p:spPr>
          <a:xfrm>
            <a:off x="900113" y="6308727"/>
            <a:ext cx="8064375" cy="549275"/>
          </a:xfrm>
          <a:prstGeom prst="rect">
            <a:avLst/>
          </a:prstGeom>
        </p:spPr>
        <p:txBody>
          <a:bodyPr/>
          <a:lstStyle/>
          <a:p>
            <a:pPr>
              <a:defRPr/>
            </a:pPr>
            <a:r>
              <a:rPr lang="en-GB">
                <a:solidFill>
                  <a:srgbClr val="FFFFFF"/>
                </a:solidFill>
              </a:rPr>
              <a:t>Provisional – Subject to revision – Use latest version link: x</a:t>
            </a:r>
            <a:endParaRPr lang="en-US" dirty="0">
              <a:solidFill>
                <a:srgbClr val="FFFFFF"/>
              </a:solidFill>
            </a:endParaRPr>
          </a:p>
        </p:txBody>
      </p:sp>
    </p:spTree>
    <p:extLst>
      <p:ext uri="{BB962C8B-B14F-4D97-AF65-F5344CB8AC3E}">
        <p14:creationId xmlns:p14="http://schemas.microsoft.com/office/powerpoint/2010/main" val="151281726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6B8DC5-5F32-4953-B1B7-B9DD41A46316}"/>
              </a:ext>
            </a:extLst>
          </p:cNvPr>
          <p:cNvSpPr>
            <a:spLocks noGrp="1"/>
          </p:cNvSpPr>
          <p:nvPr>
            <p:ph type="title"/>
          </p:nvPr>
        </p:nvSpPr>
        <p:spPr>
          <a:xfrm>
            <a:off x="395536" y="0"/>
            <a:ext cx="8077200" cy="1331640"/>
          </a:xfrm>
        </p:spPr>
        <p:txBody>
          <a:bodyPr>
            <a:normAutofit/>
          </a:bodyPr>
          <a:lstStyle/>
          <a:p>
            <a:r>
              <a:rPr lang="en-GB" sz="2800" dirty="0"/>
              <a:t>Storage and use of mRNA Vaccine BNT162b2 </a:t>
            </a:r>
          </a:p>
        </p:txBody>
      </p:sp>
      <p:sp>
        <p:nvSpPr>
          <p:cNvPr id="3" name="Content Placeholder 2">
            <a:extLst>
              <a:ext uri="{FF2B5EF4-FFF2-40B4-BE49-F238E27FC236}">
                <a16:creationId xmlns:a16="http://schemas.microsoft.com/office/drawing/2014/main" xmlns="" id="{742B5464-4975-4E9C-9E51-C1A75F77E18D}"/>
              </a:ext>
            </a:extLst>
          </p:cNvPr>
          <p:cNvSpPr>
            <a:spLocks noGrp="1"/>
          </p:cNvSpPr>
          <p:nvPr>
            <p:ph idx="1"/>
          </p:nvPr>
        </p:nvSpPr>
        <p:spPr>
          <a:xfrm>
            <a:off x="558000" y="980728"/>
            <a:ext cx="8028000" cy="5261107"/>
          </a:xfrm>
        </p:spPr>
        <p:txBody>
          <a:bodyPr/>
          <a:lstStyle/>
          <a:p>
            <a:pPr marL="285750" indent="-285750">
              <a:buFont typeface="Arial" panose="020B0604020202020204" pitchFamily="34" charset="0"/>
              <a:buChar char="•"/>
            </a:pPr>
            <a:r>
              <a:rPr lang="en-GB" sz="1400" dirty="0"/>
              <a:t>the mRNA Vaccine BNT162b2 has very specific storage, reconstitution and 'use within' requirements</a:t>
            </a:r>
          </a:p>
          <a:p>
            <a:pPr marL="285750" indent="-285750">
              <a:buFont typeface="Arial" panose="020B0604020202020204" pitchFamily="34" charset="0"/>
              <a:buChar char="•"/>
            </a:pPr>
            <a:r>
              <a:rPr lang="en-GB" sz="1400" dirty="0"/>
              <a:t>all those involved in the delivery of the COVID-19 vaccination programme must be aware of the recommended storage </a:t>
            </a:r>
            <a:r>
              <a:rPr lang="en-GB" sz="1400" dirty="0" smtClean="0"/>
              <a:t>requirements, refer to the vaccine product information.</a:t>
            </a:r>
          </a:p>
          <a:p>
            <a:pPr marL="285750" indent="-285750">
              <a:buFont typeface="Arial" panose="020B0604020202020204" pitchFamily="34" charset="0"/>
              <a:buChar char="•"/>
            </a:pPr>
            <a:endParaRPr lang="en-GB" sz="1400" dirty="0"/>
          </a:p>
          <a:p>
            <a:pPr algn="ctr"/>
            <a:r>
              <a:rPr lang="en-GB" sz="1600" b="1" dirty="0" smtClean="0"/>
              <a:t>The </a:t>
            </a:r>
            <a:r>
              <a:rPr lang="en-GB" sz="1600" b="1" dirty="0"/>
              <a:t>vaccine must not be given if you are not confident that it has been stored or reconstituted as recommended by the manufacturer or as advised by a vaccine </a:t>
            </a:r>
            <a:r>
              <a:rPr lang="en-GB" sz="1600" b="1" dirty="0" smtClean="0"/>
              <a:t>expert</a:t>
            </a:r>
            <a:endParaRPr lang="en-GB" sz="1800" dirty="0"/>
          </a:p>
          <a:p>
            <a:endParaRPr lang="en-GB" sz="1800" dirty="0" smtClean="0"/>
          </a:p>
          <a:p>
            <a:r>
              <a:rPr lang="en-GB" sz="1800" dirty="0"/>
              <a:t>I</a:t>
            </a:r>
            <a:r>
              <a:rPr lang="en-GB" sz="1800" dirty="0" smtClean="0"/>
              <a:t>f </a:t>
            </a:r>
            <a:r>
              <a:rPr lang="en-GB" sz="1800" dirty="0"/>
              <a:t>the vaccine is stored incorrectly:</a:t>
            </a:r>
          </a:p>
          <a:p>
            <a:pPr marL="285750" indent="-285750">
              <a:buFont typeface="Arial" panose="020B0604020202020204" pitchFamily="34" charset="0"/>
              <a:buChar char="•"/>
            </a:pPr>
            <a:r>
              <a:rPr lang="en-GB" sz="1400" dirty="0"/>
              <a:t>t</a:t>
            </a:r>
            <a:r>
              <a:rPr lang="en-GB" sz="1400" dirty="0" smtClean="0"/>
              <a:t>he vaccines should </a:t>
            </a:r>
            <a:r>
              <a:rPr lang="en-GB" sz="1400" dirty="0"/>
              <a:t>be labelled and quarantined, the vaccines should not be used until further notice. </a:t>
            </a:r>
          </a:p>
          <a:p>
            <a:pPr marL="285750" indent="-285750">
              <a:buFont typeface="Arial" panose="020B0604020202020204" pitchFamily="34" charset="0"/>
              <a:buChar char="•"/>
            </a:pPr>
            <a:r>
              <a:rPr lang="en-GB" sz="1400" dirty="0"/>
              <a:t>breaches in the cold-chain should be reported in line with local arrangements </a:t>
            </a:r>
            <a:r>
              <a:rPr lang="en-US" altLang="en-US" sz="1400" dirty="0" smtClean="0">
                <a:ea typeface="ヒラギノ角ゴ Pro W3"/>
                <a:cs typeface="ヒラギノ角ゴ Pro W3"/>
              </a:rPr>
              <a:t>make </a:t>
            </a:r>
            <a:r>
              <a:rPr lang="en-US" altLang="en-US" sz="1400" dirty="0">
                <a:ea typeface="ヒラギノ角ゴ Pro W3"/>
                <a:cs typeface="ヒラギノ角ゴ Pro W3"/>
              </a:rPr>
              <a:t>alternative arrangements for </a:t>
            </a:r>
            <a:r>
              <a:rPr lang="en-US" altLang="en-US" sz="1400" dirty="0" err="1">
                <a:ea typeface="ヒラギノ角ゴ Pro W3"/>
                <a:cs typeface="ヒラギノ角ゴ Pro W3"/>
              </a:rPr>
              <a:t>immunisation</a:t>
            </a:r>
            <a:r>
              <a:rPr lang="en-US" altLang="en-US" sz="1400" dirty="0">
                <a:ea typeface="ヒラギノ角ゴ Pro W3"/>
                <a:cs typeface="ヒラギノ角ゴ Pro W3"/>
              </a:rPr>
              <a:t> clinics until resolved</a:t>
            </a:r>
          </a:p>
          <a:p>
            <a:pPr marL="285750" indent="-285750">
              <a:buFont typeface="Arial" panose="020B0604020202020204" pitchFamily="34" charset="0"/>
              <a:buChar char="•"/>
            </a:pPr>
            <a:r>
              <a:rPr lang="en-GB" sz="1400" dirty="0"/>
              <a:t>further advice re use should be sought from the local Trust’s Pharmacy Department or Medicines Information Service. </a:t>
            </a:r>
          </a:p>
          <a:p>
            <a:pPr marL="285750" indent="-285750">
              <a:buFont typeface="Arial" panose="020B0604020202020204" pitchFamily="34" charset="0"/>
              <a:buChar char="•"/>
            </a:pPr>
            <a:r>
              <a:rPr lang="en-US" sz="1400" dirty="0"/>
              <a:t>v</a:t>
            </a:r>
            <a:r>
              <a:rPr lang="en-GB" sz="1400" dirty="0" err="1" smtClean="0"/>
              <a:t>accine</a:t>
            </a:r>
            <a:r>
              <a:rPr lang="en-GB" sz="1400" dirty="0" smtClean="0"/>
              <a:t> </a:t>
            </a:r>
            <a:r>
              <a:rPr lang="en-GB" sz="1400" dirty="0"/>
              <a:t>losses outside of secondary care should be reported to the PHA Duty Room (0300 555 0119) for further risk assessment, including whether patients need revaccination following a cold chain breach.</a:t>
            </a:r>
            <a:endParaRPr lang="en-GB" dirty="0"/>
          </a:p>
          <a:p>
            <a:endParaRPr lang="en-GB" sz="1800" dirty="0"/>
          </a:p>
        </p:txBody>
      </p:sp>
      <p:sp>
        <p:nvSpPr>
          <p:cNvPr id="4" name="Slide Number Placeholder 3">
            <a:extLst>
              <a:ext uri="{FF2B5EF4-FFF2-40B4-BE49-F238E27FC236}">
                <a16:creationId xmlns:a16="http://schemas.microsoft.com/office/drawing/2014/main" xmlns="" id="{8ED28DB1-BAA4-4E17-AF33-98468367AC70}"/>
              </a:ext>
            </a:extLst>
          </p:cNvPr>
          <p:cNvSpPr>
            <a:spLocks noGrp="1"/>
          </p:cNvSpPr>
          <p:nvPr>
            <p:ph type="sldNum" sz="quarter" idx="4294967295"/>
          </p:nvPr>
        </p:nvSpPr>
        <p:spPr>
          <a:xfrm>
            <a:off x="0" y="6308727"/>
            <a:ext cx="9144000" cy="549275"/>
          </a:xfrm>
          <a:prstGeom prst="rect">
            <a:avLst/>
          </a:prstGeom>
        </p:spPr>
        <p:txBody>
          <a:bodyPr/>
          <a:lstStyle/>
          <a:p>
            <a:pPr marL="531813">
              <a:defRPr/>
            </a:pPr>
            <a:r>
              <a:rPr lang="en-US">
                <a:solidFill>
                  <a:srgbClr val="FFFFFF"/>
                </a:solidFill>
              </a:rPr>
              <a:t>  </a:t>
            </a:r>
            <a:fld id="{2565FA6D-D4C8-4C4C-AC4B-3269734D34D8}" type="slidenum">
              <a:rPr lang="en-US">
                <a:solidFill>
                  <a:srgbClr val="FFFFFF"/>
                </a:solidFill>
              </a:rPr>
              <a:pPr marL="531813">
                <a:defRPr/>
              </a:pPr>
              <a:t>58</a:t>
            </a:fld>
            <a:endParaRPr lang="en-US" dirty="0">
              <a:solidFill>
                <a:srgbClr val="FFFFFF"/>
              </a:solidFill>
            </a:endParaRPr>
          </a:p>
        </p:txBody>
      </p:sp>
      <p:sp>
        <p:nvSpPr>
          <p:cNvPr id="6" name="Rectangle: Rounded Corners 5">
            <a:extLst>
              <a:ext uri="{FF2B5EF4-FFF2-40B4-BE49-F238E27FC236}">
                <a16:creationId xmlns:a16="http://schemas.microsoft.com/office/drawing/2014/main" xmlns="" id="{2AA423FC-D5BE-450E-8C34-CAA18C9EEAB4}"/>
              </a:ext>
            </a:extLst>
          </p:cNvPr>
          <p:cNvSpPr/>
          <p:nvPr/>
        </p:nvSpPr>
        <p:spPr>
          <a:xfrm>
            <a:off x="532526" y="2204864"/>
            <a:ext cx="8028000" cy="79208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Tree>
    <p:extLst>
      <p:ext uri="{BB962C8B-B14F-4D97-AF65-F5344CB8AC3E}">
        <p14:creationId xmlns:p14="http://schemas.microsoft.com/office/powerpoint/2010/main" val="127263198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28F70F-8EC1-4E5A-B46F-C7890EA89B2C}"/>
              </a:ext>
            </a:extLst>
          </p:cNvPr>
          <p:cNvSpPr>
            <a:spLocks noGrp="1"/>
          </p:cNvSpPr>
          <p:nvPr>
            <p:ph type="title"/>
          </p:nvPr>
        </p:nvSpPr>
        <p:spPr>
          <a:xfrm>
            <a:off x="179512" y="332656"/>
            <a:ext cx="8032702" cy="648072"/>
          </a:xfrm>
        </p:spPr>
        <p:txBody>
          <a:bodyPr>
            <a:normAutofit fontScale="90000"/>
          </a:bodyPr>
          <a:lstStyle/>
          <a:p>
            <a:r>
              <a:rPr lang="en-GB" dirty="0"/>
              <a:t> </a:t>
            </a:r>
            <a:r>
              <a:rPr lang="en-GB" sz="3100" dirty="0"/>
              <a:t>COVID-19 mRNA Vaccine </a:t>
            </a:r>
            <a:r>
              <a:rPr lang="en-GB" sz="3100" dirty="0" smtClean="0"/>
              <a:t>BNT162b2 </a:t>
            </a:r>
            <a:r>
              <a:rPr lang="en-GB" sz="3100" dirty="0"/>
              <a:t>reconstitution</a:t>
            </a:r>
            <a:br>
              <a:rPr lang="en-GB" sz="3100" dirty="0"/>
            </a:br>
            <a:endParaRPr lang="en-GB" sz="3100" dirty="0"/>
          </a:p>
        </p:txBody>
      </p:sp>
      <p:sp>
        <p:nvSpPr>
          <p:cNvPr id="3" name="Content Placeholder 2">
            <a:extLst>
              <a:ext uri="{FF2B5EF4-FFF2-40B4-BE49-F238E27FC236}">
                <a16:creationId xmlns:a16="http://schemas.microsoft.com/office/drawing/2014/main" xmlns="" id="{46E297F7-DE39-4FC1-8235-209FB67200A8}"/>
              </a:ext>
            </a:extLst>
          </p:cNvPr>
          <p:cNvSpPr>
            <a:spLocks noGrp="1"/>
          </p:cNvSpPr>
          <p:nvPr>
            <p:ph idx="1"/>
          </p:nvPr>
        </p:nvSpPr>
        <p:spPr>
          <a:xfrm>
            <a:off x="539552" y="1052736"/>
            <a:ext cx="8077200" cy="4470648"/>
          </a:xfrm>
        </p:spPr>
        <p:txBody>
          <a:bodyPr/>
          <a:lstStyle/>
          <a:p>
            <a:r>
              <a:rPr lang="en-GB" sz="1800" dirty="0"/>
              <a:t>The following equipment is required for reconstitution</a:t>
            </a:r>
            <a:r>
              <a:rPr lang="en-GB" sz="1800" dirty="0" smtClean="0"/>
              <a:t>:</a:t>
            </a:r>
          </a:p>
          <a:p>
            <a:endParaRPr lang="en-GB" sz="1800" dirty="0"/>
          </a:p>
          <a:p>
            <a:pPr marL="285750" lvl="0" indent="-285750">
              <a:buFont typeface="Arial" panose="020B0604020202020204" pitchFamily="34" charset="0"/>
              <a:buChar char="•"/>
            </a:pPr>
            <a:r>
              <a:rPr lang="en-GB" sz="1600" dirty="0"/>
              <a:t>one COVID-19 mRNA Vaccine BNT162b2 vaccine multidose vial</a:t>
            </a:r>
          </a:p>
          <a:p>
            <a:pPr marL="285750" lvl="0" indent="-285750">
              <a:buFont typeface="Arial" panose="020B0604020202020204" pitchFamily="34" charset="0"/>
              <a:buChar char="•"/>
            </a:pPr>
            <a:r>
              <a:rPr lang="en-GB" sz="1600" dirty="0"/>
              <a:t>one plastic ampoule of Sodium Chloride 0.9% Solution for Injection - this will be supplied in multiple presentations (different manufacturers and different sized ampoules) </a:t>
            </a:r>
          </a:p>
          <a:p>
            <a:pPr marL="285750" lvl="0" indent="-285750">
              <a:buFont typeface="Arial" panose="020B0604020202020204" pitchFamily="34" charset="0"/>
              <a:buChar char="•"/>
            </a:pPr>
            <a:r>
              <a:rPr lang="en-GB" sz="1600" dirty="0"/>
              <a:t>an alcohol swab, a green </a:t>
            </a:r>
            <a:r>
              <a:rPr lang="en-GB" sz="1600" dirty="0" err="1"/>
              <a:t>hubbed</a:t>
            </a:r>
            <a:r>
              <a:rPr lang="en-GB" sz="1600" dirty="0"/>
              <a:t> needle and a 2 ml syringe to reconstitute - needles and syringes will be supplied together in boxes of 100</a:t>
            </a:r>
          </a:p>
          <a:p>
            <a:r>
              <a:rPr lang="en-GB" sz="1600" dirty="0"/>
              <a:t> </a:t>
            </a:r>
          </a:p>
          <a:p>
            <a:pPr algn="ctr"/>
            <a:endParaRPr lang="en-GB" sz="2000" dirty="0"/>
          </a:p>
          <a:p>
            <a:pPr algn="ctr"/>
            <a:r>
              <a:rPr lang="en-GB" sz="1800" dirty="0"/>
              <a:t>After dilution the vaccine should be used as soon as is practically possible</a:t>
            </a:r>
          </a:p>
          <a:p>
            <a:pPr algn="ctr"/>
            <a:r>
              <a:rPr lang="en-GB" sz="1800" dirty="0"/>
              <a:t>Reconstituted vaccine can be stored between +2</a:t>
            </a:r>
            <a:r>
              <a:rPr lang="en-GB" sz="1800" baseline="30000" dirty="0"/>
              <a:t>o</a:t>
            </a:r>
            <a:r>
              <a:rPr lang="en-GB" sz="1800" dirty="0"/>
              <a:t>C and +25</a:t>
            </a:r>
            <a:r>
              <a:rPr lang="en-GB" sz="1800" baseline="30000" dirty="0"/>
              <a:t>o</a:t>
            </a:r>
            <a:r>
              <a:rPr lang="en-GB" sz="1800" dirty="0"/>
              <a:t>C </a:t>
            </a:r>
            <a:r>
              <a:rPr lang="en-GB" sz="1800" b="1" dirty="0"/>
              <a:t>but must be used within 6 hours following dilution</a:t>
            </a:r>
            <a:endParaRPr lang="en-GB" sz="1800" dirty="0"/>
          </a:p>
          <a:p>
            <a:endParaRPr lang="en-GB" dirty="0"/>
          </a:p>
        </p:txBody>
      </p:sp>
      <p:sp>
        <p:nvSpPr>
          <p:cNvPr id="4" name="Slide Number Placeholder 3">
            <a:extLst>
              <a:ext uri="{FF2B5EF4-FFF2-40B4-BE49-F238E27FC236}">
                <a16:creationId xmlns:a16="http://schemas.microsoft.com/office/drawing/2014/main" xmlns="" id="{903DB021-7B45-4086-AEB5-2BE540C1A58C}"/>
              </a:ext>
            </a:extLst>
          </p:cNvPr>
          <p:cNvSpPr>
            <a:spLocks noGrp="1"/>
          </p:cNvSpPr>
          <p:nvPr>
            <p:ph type="sldNum" sz="quarter" idx="4294967295"/>
          </p:nvPr>
        </p:nvSpPr>
        <p:spPr>
          <a:xfrm>
            <a:off x="0" y="6308727"/>
            <a:ext cx="9144000" cy="549275"/>
          </a:xfrm>
          <a:prstGeom prst="rect">
            <a:avLst/>
          </a:prstGeom>
        </p:spPr>
        <p:txBody>
          <a:bodyPr/>
          <a:lstStyle/>
          <a:p>
            <a:pPr marL="531813">
              <a:defRPr/>
            </a:pPr>
            <a:r>
              <a:rPr lang="en-US">
                <a:solidFill>
                  <a:srgbClr val="FFFFFF"/>
                </a:solidFill>
              </a:rPr>
              <a:t>  </a:t>
            </a:r>
            <a:fld id="{2565FA6D-D4C8-4C4C-AC4B-3269734D34D8}" type="slidenum">
              <a:rPr lang="en-US">
                <a:solidFill>
                  <a:srgbClr val="FFFFFF"/>
                </a:solidFill>
              </a:rPr>
              <a:pPr marL="531813">
                <a:defRPr/>
              </a:pPr>
              <a:t>59</a:t>
            </a:fld>
            <a:endParaRPr lang="en-US" dirty="0">
              <a:solidFill>
                <a:srgbClr val="FFFFFF"/>
              </a:solidFill>
            </a:endParaRPr>
          </a:p>
        </p:txBody>
      </p:sp>
    </p:spTree>
    <p:extLst>
      <p:ext uri="{BB962C8B-B14F-4D97-AF65-F5344CB8AC3E}">
        <p14:creationId xmlns:p14="http://schemas.microsoft.com/office/powerpoint/2010/main" val="3951448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60648"/>
            <a:ext cx="8077200" cy="1287016"/>
          </a:xfrm>
        </p:spPr>
        <p:txBody>
          <a:bodyPr/>
          <a:lstStyle/>
          <a:p>
            <a:r>
              <a:rPr lang="en-GB" dirty="0"/>
              <a:t>Key messages</a:t>
            </a:r>
          </a:p>
        </p:txBody>
      </p:sp>
      <p:sp>
        <p:nvSpPr>
          <p:cNvPr id="3" name="Content Placeholder 2"/>
          <p:cNvSpPr>
            <a:spLocks noGrp="1"/>
          </p:cNvSpPr>
          <p:nvPr>
            <p:ph idx="1"/>
          </p:nvPr>
        </p:nvSpPr>
        <p:spPr/>
        <p:txBody>
          <a:bodyPr/>
          <a:lstStyle/>
          <a:p>
            <a:pPr marL="285750" lvl="0" indent="-285750">
              <a:buFont typeface="Arial" panose="020B0604020202020204" pitchFamily="34" charset="0"/>
              <a:buChar char="•"/>
            </a:pPr>
            <a:r>
              <a:rPr lang="en-GB" sz="1400" dirty="0"/>
              <a:t>the ongoing global COVID-19 pandemic continues to cause millions of infections and over a million deaths across the world</a:t>
            </a:r>
          </a:p>
          <a:p>
            <a:pPr marL="0" lvl="0" indent="0"/>
            <a:endParaRPr lang="en-GB" sz="1400" dirty="0"/>
          </a:p>
          <a:p>
            <a:pPr marL="285750" lvl="0" indent="-285750">
              <a:buFont typeface="Arial" panose="020B0604020202020204" pitchFamily="34" charset="0"/>
              <a:buChar char="•"/>
            </a:pPr>
            <a:r>
              <a:rPr lang="en-GB" sz="1400" dirty="0"/>
              <a:t>a vaccine to prevent COVID-19 is the most effective way to control the pandemic </a:t>
            </a:r>
          </a:p>
          <a:p>
            <a:pPr marL="0" lvl="0" indent="0"/>
            <a:endParaRPr lang="en-GB" sz="1400" dirty="0"/>
          </a:p>
          <a:p>
            <a:pPr marL="285750" lvl="0" indent="-285750">
              <a:buFont typeface="Arial" panose="020B0604020202020204" pitchFamily="34" charset="0"/>
              <a:buChar char="•"/>
            </a:pPr>
            <a:r>
              <a:rPr lang="en-GB" sz="1400" dirty="0"/>
              <a:t>scientists across the world have worked to develop vaccines which have then been rigorously tested for safety and efficacy</a:t>
            </a:r>
          </a:p>
          <a:p>
            <a:pPr marL="0" lvl="0" indent="0"/>
            <a:endParaRPr lang="en-GB" sz="1400" dirty="0"/>
          </a:p>
          <a:p>
            <a:pPr marL="285750" lvl="0" indent="-285750">
              <a:buFont typeface="Arial" panose="020B0604020202020204" pitchFamily="34" charset="0"/>
              <a:buChar char="•"/>
            </a:pPr>
            <a:r>
              <a:rPr lang="en-GB" sz="1400" dirty="0"/>
              <a:t>it is crucial that the COVID-19 vaccine is safely and effectively delivered to as many of those eligible as possible </a:t>
            </a:r>
          </a:p>
          <a:p>
            <a:pPr marL="0" lvl="0" indent="0"/>
            <a:endParaRPr lang="en-GB" sz="1400" dirty="0"/>
          </a:p>
          <a:p>
            <a:pPr marL="285750" lvl="0" indent="-285750">
              <a:buFont typeface="Arial" panose="020B0604020202020204" pitchFamily="34" charset="0"/>
              <a:buChar char="•"/>
            </a:pPr>
            <a:r>
              <a:rPr lang="en-GB" sz="1400" dirty="0"/>
              <a:t>those with a role in delivering the COVID-19 vaccine programme need to be knowledgeable, confident and competent in order to promote confidence in the vaccination programme and deliver the vaccine safely</a:t>
            </a:r>
          </a:p>
          <a:p>
            <a:endParaRPr lang="en-GB" dirty="0"/>
          </a:p>
        </p:txBody>
      </p:sp>
    </p:spTree>
    <p:extLst>
      <p:ext uri="{BB962C8B-B14F-4D97-AF65-F5344CB8AC3E}">
        <p14:creationId xmlns:p14="http://schemas.microsoft.com/office/powerpoint/2010/main" val="225461255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D90C59-97DC-41EF-BB0E-F864149E20AD}"/>
              </a:ext>
            </a:extLst>
          </p:cNvPr>
          <p:cNvSpPr>
            <a:spLocks noGrp="1"/>
          </p:cNvSpPr>
          <p:nvPr>
            <p:ph type="title"/>
          </p:nvPr>
        </p:nvSpPr>
        <p:spPr>
          <a:xfrm>
            <a:off x="539552" y="260648"/>
            <a:ext cx="8028000" cy="648072"/>
          </a:xfrm>
        </p:spPr>
        <p:txBody>
          <a:bodyPr>
            <a:normAutofit/>
          </a:bodyPr>
          <a:lstStyle/>
          <a:p>
            <a:r>
              <a:rPr lang="en-GB" sz="2400" dirty="0"/>
              <a:t>Reconstituting COVID-19 mRNA Vaccine BNT162b2 (1)</a:t>
            </a:r>
          </a:p>
        </p:txBody>
      </p:sp>
      <p:sp>
        <p:nvSpPr>
          <p:cNvPr id="3" name="Content Placeholder 2">
            <a:extLst>
              <a:ext uri="{FF2B5EF4-FFF2-40B4-BE49-F238E27FC236}">
                <a16:creationId xmlns:a16="http://schemas.microsoft.com/office/drawing/2014/main" xmlns="" id="{65299666-7256-4AFB-8E8B-4EC1A35C792D}"/>
              </a:ext>
            </a:extLst>
          </p:cNvPr>
          <p:cNvSpPr>
            <a:spLocks noGrp="1"/>
          </p:cNvSpPr>
          <p:nvPr>
            <p:ph idx="1"/>
          </p:nvPr>
        </p:nvSpPr>
        <p:spPr>
          <a:xfrm>
            <a:off x="516749" y="908720"/>
            <a:ext cx="8213826" cy="5340826"/>
          </a:xfrm>
        </p:spPr>
        <p:txBody>
          <a:bodyPr/>
          <a:lstStyle/>
          <a:p>
            <a:pPr marL="342900" lvl="0" indent="-342900">
              <a:buFont typeface="+mj-lt"/>
              <a:buAutoNum type="arabicPeriod"/>
            </a:pPr>
            <a:r>
              <a:rPr lang="en-GB" sz="1200" dirty="0"/>
              <a:t>clean hands with alcohol-based gel or soap and water </a:t>
            </a:r>
          </a:p>
          <a:p>
            <a:pPr marL="342900" lvl="0" indent="-342900">
              <a:buFont typeface="+mj-lt"/>
              <a:buAutoNum type="arabicPeriod"/>
            </a:pPr>
            <a:endParaRPr lang="en-GB" sz="1200" dirty="0"/>
          </a:p>
          <a:p>
            <a:pPr marL="342900" lvl="0" indent="-342900">
              <a:buFont typeface="+mj-lt"/>
              <a:buAutoNum type="arabicPeriod"/>
            </a:pPr>
            <a:r>
              <a:rPr lang="en-GB" sz="1200" dirty="0"/>
              <a:t>assemble one ampoule of Sodium Chloride 0.9% Solution for Injection, a single use alcohol swab, a needle with a green hub and a 2ml syringe</a:t>
            </a:r>
          </a:p>
          <a:p>
            <a:pPr marL="342900" lvl="0" indent="-342900">
              <a:buFont typeface="+mj-lt"/>
              <a:buAutoNum type="arabicPeriod"/>
            </a:pPr>
            <a:endParaRPr lang="en-GB" sz="1200" dirty="0"/>
          </a:p>
          <a:p>
            <a:pPr marL="342900" lvl="0" indent="-342900">
              <a:buFont typeface="+mj-lt"/>
              <a:buAutoNum type="arabicPeriod"/>
            </a:pPr>
            <a:r>
              <a:rPr lang="en-GB" sz="1200" dirty="0"/>
              <a:t>from cold storage, remove one vial of vaccine</a:t>
            </a:r>
          </a:p>
          <a:p>
            <a:pPr marL="342900" lvl="0" indent="-342900">
              <a:buFont typeface="+mj-lt"/>
              <a:buAutoNum type="arabicPeriod"/>
            </a:pPr>
            <a:endParaRPr lang="en-GB" sz="1200" dirty="0"/>
          </a:p>
          <a:p>
            <a:pPr marL="342900" lvl="0" indent="-342900">
              <a:buFont typeface="+mj-lt"/>
              <a:buAutoNum type="arabicPeriod"/>
            </a:pPr>
            <a:r>
              <a:rPr lang="en-GB" sz="1200" dirty="0"/>
              <a:t>if removing the multidose vaccine vial directly from a ULT freezer, allow the vaccine to defrost for 30 minutes at temperatures up to 25</a:t>
            </a:r>
            <a:r>
              <a:rPr lang="en-GB" sz="1200" baseline="30000" dirty="0"/>
              <a:t>o</a:t>
            </a:r>
            <a:r>
              <a:rPr lang="en-GB" sz="1200" dirty="0"/>
              <a:t>C and reconstitute within 2 hours after </a:t>
            </a:r>
            <a:r>
              <a:rPr lang="en-GB" sz="1200" dirty="0" smtClean="0"/>
              <a:t>thawing </a:t>
            </a:r>
            <a:endParaRPr lang="en-GB" sz="1200" dirty="0"/>
          </a:p>
          <a:p>
            <a:pPr marL="342900" lvl="0" indent="-342900">
              <a:buFont typeface="+mj-lt"/>
              <a:buAutoNum type="arabicPeriod"/>
            </a:pPr>
            <a:endParaRPr lang="en-GB" sz="1200" dirty="0"/>
          </a:p>
          <a:p>
            <a:pPr marL="342900" lvl="0" indent="-342900">
              <a:buFont typeface="+mj-lt"/>
              <a:buAutoNum type="arabicPeriod"/>
            </a:pPr>
            <a:r>
              <a:rPr lang="en-GB" sz="1200" dirty="0"/>
              <a:t>if removing the multidose vaccine vial from cold storage between +2 and +8</a:t>
            </a:r>
            <a:r>
              <a:rPr lang="en-GB" sz="1200" baseline="30000" dirty="0"/>
              <a:t>o</a:t>
            </a:r>
            <a:r>
              <a:rPr lang="en-GB" sz="1200" dirty="0"/>
              <a:t>C, check that it has not been stored there for longer than 5 days (120 hours</a:t>
            </a:r>
            <a:r>
              <a:rPr lang="en-GB" sz="1200" dirty="0" smtClean="0"/>
              <a:t>)</a:t>
            </a:r>
            <a:endParaRPr lang="en-GB" sz="1200" dirty="0"/>
          </a:p>
          <a:p>
            <a:pPr lvl="0">
              <a:buFont typeface="+mj-lt"/>
              <a:buAutoNum type="arabicPeriod"/>
            </a:pPr>
            <a:endParaRPr lang="en-GB" sz="1200" dirty="0"/>
          </a:p>
          <a:p>
            <a:pPr>
              <a:buFont typeface="+mj-lt"/>
              <a:buAutoNum type="arabicPeriod"/>
            </a:pPr>
            <a:r>
              <a:rPr lang="en-GB" sz="1200" dirty="0"/>
              <a:t>when the thawed vaccine is at room temperature, gently invert the vial 10 times prior to dilution. Do not </a:t>
            </a:r>
            <a:r>
              <a:rPr lang="en-GB" sz="1200" dirty="0" smtClean="0"/>
              <a:t>shake</a:t>
            </a:r>
          </a:p>
          <a:p>
            <a:pPr>
              <a:buFont typeface="+mj-lt"/>
              <a:buAutoNum type="arabicPeriod"/>
            </a:pPr>
            <a:endParaRPr lang="en-GB" sz="1200" dirty="0"/>
          </a:p>
          <a:p>
            <a:pPr>
              <a:buFont typeface="+mj-lt"/>
              <a:buAutoNum type="arabicPeriod"/>
            </a:pPr>
            <a:r>
              <a:rPr lang="en-GB" sz="1200" dirty="0" smtClean="0"/>
              <a:t>check </a:t>
            </a:r>
            <a:r>
              <a:rPr lang="en-GB" sz="1200" dirty="0"/>
              <a:t>the expiry date and the appearance of the vaccine. Prior to dilution, the vaccine should be an off-white solution with no particulates visible. Discard the vaccine if particulates or discolouration are present</a:t>
            </a:r>
          </a:p>
          <a:p>
            <a:pPr lvl="0">
              <a:buFont typeface="+mj-lt"/>
              <a:buAutoNum type="arabicPeriod"/>
            </a:pPr>
            <a:endParaRPr lang="en-GB" sz="1200" dirty="0"/>
          </a:p>
          <a:p>
            <a:pPr>
              <a:buFont typeface="+mj-lt"/>
              <a:buAutoNum type="arabicPeriod"/>
            </a:pPr>
            <a:r>
              <a:rPr lang="en-GB" sz="1200" dirty="0"/>
              <a:t>connect the needle with a green hub to the 2 ml syringe </a:t>
            </a:r>
          </a:p>
          <a:p>
            <a:pPr marL="342900" lvl="0" indent="-342900">
              <a:buFont typeface="+mj-lt"/>
              <a:buAutoNum type="arabicPeriod"/>
            </a:pPr>
            <a:endParaRPr lang="en-GB" sz="1400" dirty="0"/>
          </a:p>
          <a:p>
            <a:pPr marL="0" lvl="0" indent="0"/>
            <a:endParaRPr lang="en-GB" sz="1200" dirty="0"/>
          </a:p>
          <a:p>
            <a:pPr marL="342900" lvl="0" indent="-342900">
              <a:buFont typeface="+mj-lt"/>
              <a:buAutoNum type="arabicPeriod"/>
            </a:pPr>
            <a:endParaRPr lang="en-GB" sz="1200" dirty="0"/>
          </a:p>
          <a:p>
            <a:endParaRPr lang="en-GB" sz="1200" dirty="0"/>
          </a:p>
        </p:txBody>
      </p:sp>
      <p:sp>
        <p:nvSpPr>
          <p:cNvPr id="4" name="Slide Number Placeholder 3">
            <a:extLst>
              <a:ext uri="{FF2B5EF4-FFF2-40B4-BE49-F238E27FC236}">
                <a16:creationId xmlns:a16="http://schemas.microsoft.com/office/drawing/2014/main" xmlns="" id="{F48D46E8-3D9B-472E-8B7E-38ADE594A322}"/>
              </a:ext>
            </a:extLst>
          </p:cNvPr>
          <p:cNvSpPr>
            <a:spLocks noGrp="1"/>
          </p:cNvSpPr>
          <p:nvPr>
            <p:ph type="sldNum" sz="quarter" idx="4294967295"/>
          </p:nvPr>
        </p:nvSpPr>
        <p:spPr>
          <a:xfrm>
            <a:off x="0" y="6308727"/>
            <a:ext cx="9144000" cy="549275"/>
          </a:xfrm>
          <a:prstGeom prst="rect">
            <a:avLst/>
          </a:prstGeom>
        </p:spPr>
        <p:txBody>
          <a:bodyPr/>
          <a:lstStyle/>
          <a:p>
            <a:pPr marL="531813">
              <a:defRPr/>
            </a:pPr>
            <a:r>
              <a:rPr lang="en-US">
                <a:solidFill>
                  <a:srgbClr val="FFFFFF"/>
                </a:solidFill>
              </a:rPr>
              <a:t>  </a:t>
            </a:r>
            <a:fld id="{2565FA6D-D4C8-4C4C-AC4B-3269734D34D8}" type="slidenum">
              <a:rPr lang="en-US">
                <a:solidFill>
                  <a:srgbClr val="FFFFFF"/>
                </a:solidFill>
              </a:rPr>
              <a:pPr marL="531813">
                <a:defRPr/>
              </a:pPr>
              <a:t>60</a:t>
            </a:fld>
            <a:endParaRPr lang="en-US" dirty="0">
              <a:solidFill>
                <a:srgbClr val="FFFFFF"/>
              </a:solidFill>
            </a:endParaRPr>
          </a:p>
        </p:txBody>
      </p:sp>
    </p:spTree>
    <p:extLst>
      <p:ext uri="{BB962C8B-B14F-4D97-AF65-F5344CB8AC3E}">
        <p14:creationId xmlns:p14="http://schemas.microsoft.com/office/powerpoint/2010/main" val="309281224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D90C59-97DC-41EF-BB0E-F864149E20AD}"/>
              </a:ext>
            </a:extLst>
          </p:cNvPr>
          <p:cNvSpPr>
            <a:spLocks noGrp="1"/>
          </p:cNvSpPr>
          <p:nvPr>
            <p:ph type="title"/>
          </p:nvPr>
        </p:nvSpPr>
        <p:spPr>
          <a:xfrm>
            <a:off x="539552" y="260648"/>
            <a:ext cx="8028000" cy="648072"/>
          </a:xfrm>
        </p:spPr>
        <p:txBody>
          <a:bodyPr>
            <a:normAutofit/>
          </a:bodyPr>
          <a:lstStyle/>
          <a:p>
            <a:r>
              <a:rPr lang="en-GB" sz="2400" dirty="0"/>
              <a:t>Reconstituting COVID-19 mRNA Vaccine BNT162b2 (2)</a:t>
            </a:r>
          </a:p>
        </p:txBody>
      </p:sp>
      <p:sp>
        <p:nvSpPr>
          <p:cNvPr id="3" name="Content Placeholder 2">
            <a:extLst>
              <a:ext uri="{FF2B5EF4-FFF2-40B4-BE49-F238E27FC236}">
                <a16:creationId xmlns:a16="http://schemas.microsoft.com/office/drawing/2014/main" xmlns="" id="{65299666-7256-4AFB-8E8B-4EC1A35C792D}"/>
              </a:ext>
            </a:extLst>
          </p:cNvPr>
          <p:cNvSpPr>
            <a:spLocks noGrp="1"/>
          </p:cNvSpPr>
          <p:nvPr>
            <p:ph idx="1"/>
          </p:nvPr>
        </p:nvSpPr>
        <p:spPr>
          <a:xfrm>
            <a:off x="467544" y="980728"/>
            <a:ext cx="8028000" cy="5064083"/>
          </a:xfrm>
        </p:spPr>
        <p:txBody>
          <a:bodyPr/>
          <a:lstStyle/>
          <a:p>
            <a:pPr lvl="0">
              <a:buFont typeface="+mj-lt"/>
              <a:buAutoNum type="arabicPeriod" startAt="9"/>
            </a:pPr>
            <a:r>
              <a:rPr lang="en-GB" sz="1200" dirty="0" smtClean="0"/>
              <a:t>clean </a:t>
            </a:r>
            <a:r>
              <a:rPr lang="en-GB" sz="1200" dirty="0"/>
              <a:t>the vial stopper with the single use alcohol swab and allow to air dry fully</a:t>
            </a:r>
          </a:p>
          <a:p>
            <a:pPr lvl="0">
              <a:buFont typeface="+mj-lt"/>
              <a:buAutoNum type="arabicPeriod" startAt="9"/>
            </a:pPr>
            <a:endParaRPr lang="en-GB" sz="1200" dirty="0"/>
          </a:p>
          <a:p>
            <a:pPr lvl="0">
              <a:buFont typeface="+mj-lt"/>
              <a:buAutoNum type="arabicPeriod" startAt="9"/>
            </a:pPr>
            <a:r>
              <a:rPr lang="en-GB" sz="1200" dirty="0" smtClean="0"/>
              <a:t>draw </a:t>
            </a:r>
            <a:r>
              <a:rPr lang="en-GB" sz="1200" dirty="0"/>
              <a:t>up 1.8 ml of Sodium Chloride 0.9% Solution for Injection, then discard the diluent ampoule and any remaining diluent in it. Do not use any other type of diluent</a:t>
            </a:r>
          </a:p>
          <a:p>
            <a:pPr lvl="0">
              <a:buFont typeface="+mj-lt"/>
              <a:buAutoNum type="arabicPeriod" startAt="9"/>
            </a:pPr>
            <a:endParaRPr lang="en-GB" sz="1200" dirty="0"/>
          </a:p>
          <a:p>
            <a:pPr marL="342900" lvl="0" indent="-342900">
              <a:buFont typeface="+mj-lt"/>
              <a:buAutoNum type="arabicPeriod" startAt="9"/>
            </a:pPr>
            <a:r>
              <a:rPr lang="en-GB" sz="1200" dirty="0"/>
              <a:t>add diluent to the vaccine vial. You may feel some pressure in the vial as you add the diluent. Equalise the vial pressure by withdrawing 1.8 ml of air into the empty diluent syringe before removing the needle from the vial</a:t>
            </a:r>
          </a:p>
          <a:p>
            <a:pPr lvl="0">
              <a:buFont typeface="+mj-lt"/>
              <a:buAutoNum type="arabicPeriod" startAt="9"/>
            </a:pPr>
            <a:endParaRPr lang="en-GB" sz="1200" dirty="0"/>
          </a:p>
          <a:p>
            <a:pPr lvl="0">
              <a:buFont typeface="+mj-lt"/>
              <a:buAutoNum type="arabicPeriod" startAt="9"/>
            </a:pPr>
            <a:r>
              <a:rPr lang="en-GB" sz="1200" dirty="0" smtClean="0"/>
              <a:t>Gently </a:t>
            </a:r>
            <a:r>
              <a:rPr lang="en-GB" sz="1200" dirty="0"/>
              <a:t>invert the diluted solution 10 times. </a:t>
            </a:r>
            <a:r>
              <a:rPr lang="en-GB" sz="1200" b="1" dirty="0"/>
              <a:t>Do not shake</a:t>
            </a:r>
          </a:p>
          <a:p>
            <a:pPr lvl="0">
              <a:buFont typeface="+mj-lt"/>
              <a:buAutoNum type="arabicPeriod" startAt="9"/>
            </a:pPr>
            <a:endParaRPr lang="en-GB" sz="1200" dirty="0"/>
          </a:p>
          <a:p>
            <a:pPr lvl="0">
              <a:buFont typeface="+mj-lt"/>
              <a:buAutoNum type="arabicPeriod" startAt="9"/>
            </a:pPr>
            <a:r>
              <a:rPr lang="en-GB" sz="1200" dirty="0" smtClean="0"/>
              <a:t>The </a:t>
            </a:r>
            <a:r>
              <a:rPr lang="en-GB" sz="1200" dirty="0"/>
              <a:t>diluted vaccine should be an off-white solution with no particulates visible. Discard the diluted vaccine if particulates or discolouration are present</a:t>
            </a:r>
          </a:p>
          <a:p>
            <a:pPr lvl="0">
              <a:buFont typeface="+mj-lt"/>
              <a:buAutoNum type="arabicPeriod" startAt="9"/>
            </a:pPr>
            <a:endParaRPr lang="en-GB" sz="1200" dirty="0"/>
          </a:p>
          <a:p>
            <a:pPr lvl="0">
              <a:buFont typeface="+mj-lt"/>
              <a:buAutoNum type="arabicPeriod" startAt="9"/>
            </a:pPr>
            <a:r>
              <a:rPr lang="en-GB" sz="1200" dirty="0" smtClean="0"/>
              <a:t>Dispose </a:t>
            </a:r>
            <a:r>
              <a:rPr lang="en-GB" sz="1200" dirty="0"/>
              <a:t>of green hub needle and syringe into yellow sharps bin</a:t>
            </a:r>
          </a:p>
          <a:p>
            <a:pPr lvl="0">
              <a:buFont typeface="+mj-lt"/>
              <a:buAutoNum type="arabicPeriod" startAt="9"/>
            </a:pPr>
            <a:endParaRPr lang="en-GB" sz="1200" dirty="0"/>
          </a:p>
          <a:p>
            <a:pPr>
              <a:buFont typeface="+mj-lt"/>
              <a:buAutoNum type="arabicPeriod" startAt="9"/>
            </a:pPr>
            <a:r>
              <a:rPr lang="en-GB" sz="1200" dirty="0" smtClean="0"/>
              <a:t>The </a:t>
            </a:r>
            <a:r>
              <a:rPr lang="en-GB" sz="1200" dirty="0"/>
              <a:t>diluted vial should be clearly labelled with the discard time and </a:t>
            </a:r>
            <a:r>
              <a:rPr lang="en-GB" sz="1200" dirty="0" smtClean="0"/>
              <a:t>date</a:t>
            </a:r>
          </a:p>
          <a:p>
            <a:pPr marL="0" indent="0"/>
            <a:endParaRPr lang="en-GB" sz="1200" b="1" dirty="0"/>
          </a:p>
          <a:p>
            <a:pPr marL="0" indent="0"/>
            <a:endParaRPr lang="en-GB" sz="1400" b="1" dirty="0" smtClean="0"/>
          </a:p>
          <a:p>
            <a:pPr algn="ctr"/>
            <a:r>
              <a:rPr lang="en-GB" sz="1400" b="1" dirty="0" smtClean="0"/>
              <a:t>Reconstituted </a:t>
            </a:r>
            <a:r>
              <a:rPr lang="en-GB" sz="1400" b="1" dirty="0"/>
              <a:t>vaccine should ideally be used immediately and must be used within 6 hours following dilution</a:t>
            </a:r>
          </a:p>
          <a:p>
            <a:endParaRPr lang="en-GB" sz="1400" dirty="0"/>
          </a:p>
          <a:p>
            <a:endParaRPr lang="en-GB" sz="1400" dirty="0"/>
          </a:p>
        </p:txBody>
      </p:sp>
      <p:sp>
        <p:nvSpPr>
          <p:cNvPr id="4" name="Slide Number Placeholder 3">
            <a:extLst>
              <a:ext uri="{FF2B5EF4-FFF2-40B4-BE49-F238E27FC236}">
                <a16:creationId xmlns:a16="http://schemas.microsoft.com/office/drawing/2014/main" xmlns="" id="{F48D46E8-3D9B-472E-8B7E-38ADE594A322}"/>
              </a:ext>
            </a:extLst>
          </p:cNvPr>
          <p:cNvSpPr>
            <a:spLocks noGrp="1"/>
          </p:cNvSpPr>
          <p:nvPr>
            <p:ph type="sldNum" sz="quarter" idx="4294967295"/>
          </p:nvPr>
        </p:nvSpPr>
        <p:spPr>
          <a:xfrm>
            <a:off x="0" y="6308727"/>
            <a:ext cx="9144000" cy="549275"/>
          </a:xfrm>
          <a:prstGeom prst="rect">
            <a:avLst/>
          </a:prstGeom>
        </p:spPr>
        <p:txBody>
          <a:bodyPr/>
          <a:lstStyle/>
          <a:p>
            <a:pPr marL="531813">
              <a:defRPr/>
            </a:pPr>
            <a:r>
              <a:rPr lang="en-US">
                <a:solidFill>
                  <a:srgbClr val="FFFFFF"/>
                </a:solidFill>
              </a:rPr>
              <a:t>  </a:t>
            </a:r>
            <a:fld id="{2565FA6D-D4C8-4C4C-AC4B-3269734D34D8}" type="slidenum">
              <a:rPr lang="en-US">
                <a:solidFill>
                  <a:srgbClr val="FFFFFF"/>
                </a:solidFill>
              </a:rPr>
              <a:pPr marL="531813">
                <a:defRPr/>
              </a:pPr>
              <a:t>61</a:t>
            </a:fld>
            <a:endParaRPr lang="en-US" dirty="0">
              <a:solidFill>
                <a:srgbClr val="FFFFFF"/>
              </a:solidFill>
            </a:endParaRPr>
          </a:p>
        </p:txBody>
      </p:sp>
    </p:spTree>
    <p:extLst>
      <p:ext uri="{BB962C8B-B14F-4D97-AF65-F5344CB8AC3E}">
        <p14:creationId xmlns:p14="http://schemas.microsoft.com/office/powerpoint/2010/main" val="405268730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424936" cy="1440160"/>
          </a:xfrm>
        </p:spPr>
        <p:txBody>
          <a:bodyPr/>
          <a:lstStyle/>
          <a:p>
            <a:r>
              <a:rPr lang="en-GB" sz="2400" dirty="0"/>
              <a:t>Reconstituting COVID-19 mRNA Vaccine BNT162b2 </a:t>
            </a:r>
            <a:r>
              <a:rPr lang="en-GB" sz="2400" dirty="0" smtClean="0"/>
              <a:t>(3)</a:t>
            </a:r>
            <a:endParaRPr lang="en-GB" sz="2400" dirty="0"/>
          </a:p>
        </p:txBody>
      </p:sp>
      <p:pic>
        <p:nvPicPr>
          <p:cNvPr id="1026" name="Picture 2"/>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t="8403"/>
          <a:stretch/>
        </p:blipFill>
        <p:spPr bwMode="auto">
          <a:xfrm>
            <a:off x="683568" y="1268760"/>
            <a:ext cx="8064896" cy="5343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557218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077200" cy="1143000"/>
          </a:xfrm>
        </p:spPr>
        <p:txBody>
          <a:bodyPr/>
          <a:lstStyle/>
          <a:p>
            <a:r>
              <a:rPr lang="en-GB" sz="2400" dirty="0"/>
              <a:t>COVID-19 mRNA Vaccine BNT162b2 dose preparation</a:t>
            </a:r>
          </a:p>
        </p:txBody>
      </p:sp>
      <p:sp>
        <p:nvSpPr>
          <p:cNvPr id="3" name="Content Placeholder 2"/>
          <p:cNvSpPr>
            <a:spLocks noGrp="1"/>
          </p:cNvSpPr>
          <p:nvPr>
            <p:ph idx="1"/>
          </p:nvPr>
        </p:nvSpPr>
        <p:spPr>
          <a:xfrm>
            <a:off x="685800" y="1124744"/>
            <a:ext cx="8077200" cy="4437856"/>
          </a:xfrm>
        </p:spPr>
        <p:txBody>
          <a:bodyPr/>
          <a:lstStyle/>
          <a:p>
            <a:pPr marL="285750" lvl="0" indent="-285750">
              <a:buFont typeface="Arial" panose="020B0604020202020204" pitchFamily="34" charset="0"/>
              <a:buChar char="•"/>
            </a:pPr>
            <a:r>
              <a:rPr lang="en-GB" sz="1200" dirty="0"/>
              <a:t>if the vaccine has previously been reconstituted, check that the time of reconstitution was within the last 6 hours </a:t>
            </a:r>
          </a:p>
          <a:p>
            <a:pPr marL="0" lvl="0" indent="0"/>
            <a:endParaRPr lang="en-GB" sz="1200" dirty="0"/>
          </a:p>
          <a:p>
            <a:pPr marL="285750" lvl="0" indent="-285750">
              <a:buFont typeface="Arial" panose="020B0604020202020204" pitchFamily="34" charset="0"/>
              <a:buChar char="•"/>
            </a:pPr>
            <a:r>
              <a:rPr lang="en-GB" sz="1200" dirty="0"/>
              <a:t>clean top of vial with a single use alcohol swab and allow to air dry fully</a:t>
            </a:r>
          </a:p>
          <a:p>
            <a:pPr marL="0" lvl="0" indent="0"/>
            <a:endParaRPr lang="en-GB" sz="1200" dirty="0"/>
          </a:p>
          <a:p>
            <a:pPr marL="285750" lvl="0" indent="-285750">
              <a:buFont typeface="Arial" panose="020B0604020202020204" pitchFamily="34" charset="0"/>
              <a:buChar char="•"/>
            </a:pPr>
            <a:r>
              <a:rPr lang="en-GB" sz="1200" dirty="0"/>
              <a:t>unwrap one of the 1ml combined 23g/25mm blue hub needle and syringes provided (recommended needle length depends on body mass of patient. Longer length (38mm) needles are recommended and being supplied for morbidly obese individuals to ensure the vaccine is injected into muscle).</a:t>
            </a:r>
          </a:p>
          <a:p>
            <a:pPr marL="0" indent="0"/>
            <a:endParaRPr lang="en-GB" sz="1200" dirty="0"/>
          </a:p>
          <a:p>
            <a:pPr marL="285750" lvl="0" indent="-285750">
              <a:buFont typeface="Arial" panose="020B0604020202020204" pitchFamily="34" charset="0"/>
              <a:buChar char="•"/>
            </a:pPr>
            <a:r>
              <a:rPr lang="en-GB" sz="1200" dirty="0"/>
              <a:t>withdraw a dose of 0.3 ml of diluted product for each vaccination. </a:t>
            </a:r>
            <a:r>
              <a:rPr lang="en-GB" sz="1200" b="1" dirty="0"/>
              <a:t>Ensure correct dose is drawn up</a:t>
            </a:r>
          </a:p>
          <a:p>
            <a:pPr marL="0" lvl="0" indent="0"/>
            <a:r>
              <a:rPr lang="en-GB" sz="1200" dirty="0"/>
              <a:t> </a:t>
            </a:r>
          </a:p>
          <a:p>
            <a:pPr marL="285750" lvl="0" indent="-285750">
              <a:buFont typeface="Arial" panose="020B0604020202020204" pitchFamily="34" charset="0"/>
              <a:buChar char="•"/>
            </a:pPr>
            <a:r>
              <a:rPr lang="en-GB" sz="1200" dirty="0"/>
              <a:t>any air bubbles should be removed before removing the needle from the vial in order to avoid losing any of the vaccine </a:t>
            </a:r>
            <a:r>
              <a:rPr lang="en-GB" sz="1200" dirty="0" smtClean="0"/>
              <a:t>dose</a:t>
            </a:r>
          </a:p>
          <a:p>
            <a:pPr marL="285750" lvl="0" indent="-285750">
              <a:buFont typeface="Arial" panose="020B0604020202020204" pitchFamily="34" charset="0"/>
              <a:buChar char="•"/>
            </a:pPr>
            <a:endParaRPr lang="en-GB" sz="1200" dirty="0" smtClean="0"/>
          </a:p>
          <a:p>
            <a:pPr marL="285750" indent="-285750">
              <a:buFont typeface="Arial" panose="020B0604020202020204" pitchFamily="34" charset="0"/>
              <a:buChar char="•"/>
            </a:pPr>
            <a:r>
              <a:rPr lang="en-GB" sz="1200" dirty="0"/>
              <a:t>the same needle and syringe should be used to draw up and administer the dose of vaccine to prevent under dosing of the vaccine to the person </a:t>
            </a:r>
            <a:endParaRPr lang="en-GB" sz="1200" dirty="0" smtClean="0"/>
          </a:p>
          <a:p>
            <a:pPr marL="285750" indent="-285750">
              <a:buFont typeface="Arial" panose="020B0604020202020204" pitchFamily="34" charset="0"/>
              <a:buChar char="•"/>
            </a:pPr>
            <a:endParaRPr lang="en-GB" sz="1200" dirty="0"/>
          </a:p>
          <a:p>
            <a:pPr marL="285750" lvl="0" indent="-285750">
              <a:buFont typeface="Arial" panose="020B0604020202020204" pitchFamily="34" charset="0"/>
              <a:buChar char="•"/>
            </a:pPr>
            <a:r>
              <a:rPr lang="en-GB" sz="1200" dirty="0"/>
              <a:t>the needle should only be changed between the vial and the patient if it is contaminated or damaged</a:t>
            </a:r>
          </a:p>
          <a:p>
            <a:endParaRPr lang="en-GB" sz="1600" dirty="0"/>
          </a:p>
        </p:txBody>
      </p:sp>
    </p:spTree>
    <p:extLst>
      <p:ext uri="{BB962C8B-B14F-4D97-AF65-F5344CB8AC3E}">
        <p14:creationId xmlns:p14="http://schemas.microsoft.com/office/powerpoint/2010/main" val="14961511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1484784"/>
            <a:ext cx="7575376" cy="2448272"/>
          </a:xfrm>
        </p:spPr>
        <p:txBody>
          <a:bodyPr/>
          <a:lstStyle/>
          <a:p>
            <a:r>
              <a:rPr lang="en-GB" sz="4800" dirty="0"/>
              <a:t>COVID-19 Vaccine </a:t>
            </a:r>
            <a:r>
              <a:rPr lang="en-GB" sz="4800" dirty="0" smtClean="0"/>
              <a:t/>
            </a:r>
            <a:br>
              <a:rPr lang="en-GB" sz="4800" dirty="0" smtClean="0"/>
            </a:br>
            <a:r>
              <a:rPr lang="en-GB" sz="4800" dirty="0" smtClean="0"/>
              <a:t>AstraZeneca</a:t>
            </a:r>
            <a:endParaRPr lang="en-GB" sz="4800" dirty="0"/>
          </a:p>
        </p:txBody>
      </p:sp>
    </p:spTree>
    <p:extLst>
      <p:ext uri="{BB962C8B-B14F-4D97-AF65-F5344CB8AC3E}">
        <p14:creationId xmlns:p14="http://schemas.microsoft.com/office/powerpoint/2010/main" val="391931514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0648"/>
            <a:ext cx="8077200" cy="792088"/>
          </a:xfrm>
        </p:spPr>
        <p:txBody>
          <a:bodyPr/>
          <a:lstStyle/>
          <a:p>
            <a:r>
              <a:rPr lang="en-GB" sz="2400" dirty="0" smtClean="0"/>
              <a:t>Contraindications to </a:t>
            </a:r>
            <a:r>
              <a:rPr lang="en-GB" sz="2400" dirty="0"/>
              <a:t>Covid-19 Vaccine AstraZeneca </a:t>
            </a:r>
          </a:p>
        </p:txBody>
      </p:sp>
      <p:sp>
        <p:nvSpPr>
          <p:cNvPr id="3" name="Content Placeholder 2"/>
          <p:cNvSpPr>
            <a:spLocks noGrp="1"/>
          </p:cNvSpPr>
          <p:nvPr>
            <p:ph idx="1"/>
          </p:nvPr>
        </p:nvSpPr>
        <p:spPr>
          <a:xfrm>
            <a:off x="685800" y="1124744"/>
            <a:ext cx="8077200" cy="4437856"/>
          </a:xfrm>
        </p:spPr>
        <p:txBody>
          <a:bodyPr/>
          <a:lstStyle/>
          <a:p>
            <a:pPr lvl="0"/>
            <a:r>
              <a:rPr lang="en-GB" sz="1400" b="1" kern="1200" dirty="0">
                <a:solidFill>
                  <a:prstClr val="black"/>
                </a:solidFill>
                <a:latin typeface="Arial" pitchFamily="34" charset="0"/>
                <a:ea typeface="ヒラギノ角ゴ Pro W3" pitchFamily="84" charset="-128"/>
              </a:rPr>
              <a:t>The </a:t>
            </a:r>
            <a:r>
              <a:rPr lang="en-GB" sz="1400" b="1" dirty="0"/>
              <a:t>COVID-19 Vaccine AstraZeneca </a:t>
            </a:r>
            <a:r>
              <a:rPr lang="en-GB" sz="1400" b="1" dirty="0" smtClean="0"/>
              <a:t>vaccine </a:t>
            </a:r>
            <a:r>
              <a:rPr lang="en-GB" sz="1400" b="1" kern="1200" dirty="0" smtClean="0">
                <a:solidFill>
                  <a:prstClr val="black"/>
                </a:solidFill>
                <a:latin typeface="Arial" pitchFamily="34" charset="0"/>
                <a:ea typeface="ヒラギノ角ゴ Pro W3" pitchFamily="84" charset="-128"/>
              </a:rPr>
              <a:t>should </a:t>
            </a:r>
            <a:r>
              <a:rPr lang="en-GB" sz="1400" b="1" kern="1200" dirty="0">
                <a:solidFill>
                  <a:prstClr val="black"/>
                </a:solidFill>
                <a:latin typeface="Arial" pitchFamily="34" charset="0"/>
                <a:ea typeface="ヒラギノ角ゴ Pro W3" pitchFamily="84" charset="-128"/>
              </a:rPr>
              <a:t>also not be given to people who have had a confirmed anaphylactic reaction to the vaccine or any components of the vaccine</a:t>
            </a:r>
          </a:p>
          <a:p>
            <a:endParaRPr lang="en-GB" sz="1400" b="1" dirty="0" smtClean="0"/>
          </a:p>
          <a:p>
            <a:r>
              <a:rPr lang="en-GB" sz="1400" dirty="0"/>
              <a:t>The COVID-19 Vaccine AstraZeneca contains recombinant, replication-deficient chimpanzee adenovirus vector encoding the SARS‑CoV‑2 Spike (S) glycoprotein. </a:t>
            </a:r>
          </a:p>
          <a:p>
            <a:r>
              <a:rPr lang="en-GB" sz="1400" dirty="0"/>
              <a:t> </a:t>
            </a:r>
          </a:p>
          <a:p>
            <a:r>
              <a:rPr lang="en-GB" sz="1400" dirty="0"/>
              <a:t>It also contains: </a:t>
            </a:r>
          </a:p>
          <a:p>
            <a:pPr marL="285750" indent="-285750">
              <a:buFont typeface="Arial" panose="020B0604020202020204" pitchFamily="34" charset="0"/>
              <a:buChar char="•"/>
            </a:pPr>
            <a:r>
              <a:rPr lang="en-GB" sz="1400" dirty="0"/>
              <a:t>L-Histidine</a:t>
            </a:r>
          </a:p>
          <a:p>
            <a:pPr marL="285750" indent="-285750">
              <a:buFont typeface="Arial" panose="020B0604020202020204" pitchFamily="34" charset="0"/>
              <a:buChar char="•"/>
            </a:pPr>
            <a:r>
              <a:rPr lang="en-GB" sz="1400" dirty="0"/>
              <a:t>L-Histidine hydrochloride monohydrate</a:t>
            </a:r>
          </a:p>
          <a:p>
            <a:pPr marL="285750" indent="-285750">
              <a:buFont typeface="Arial" panose="020B0604020202020204" pitchFamily="34" charset="0"/>
              <a:buChar char="•"/>
            </a:pPr>
            <a:r>
              <a:rPr lang="en-GB" sz="1400" dirty="0"/>
              <a:t>Magnesium chloride hexahydrate</a:t>
            </a:r>
          </a:p>
          <a:p>
            <a:pPr marL="285750" indent="-285750">
              <a:buFont typeface="Arial" panose="020B0604020202020204" pitchFamily="34" charset="0"/>
              <a:buChar char="•"/>
            </a:pPr>
            <a:r>
              <a:rPr lang="en-GB" sz="1400" dirty="0" err="1"/>
              <a:t>Polysorbate</a:t>
            </a:r>
            <a:r>
              <a:rPr lang="en-GB" sz="1400" dirty="0"/>
              <a:t> 80</a:t>
            </a:r>
          </a:p>
          <a:p>
            <a:pPr marL="285750" indent="-285750">
              <a:buFont typeface="Arial" panose="020B0604020202020204" pitchFamily="34" charset="0"/>
              <a:buChar char="•"/>
            </a:pPr>
            <a:r>
              <a:rPr lang="en-GB" sz="1400" dirty="0"/>
              <a:t>Ethanol</a:t>
            </a:r>
          </a:p>
          <a:p>
            <a:pPr marL="285750" indent="-285750">
              <a:buFont typeface="Arial" panose="020B0604020202020204" pitchFamily="34" charset="0"/>
              <a:buChar char="•"/>
            </a:pPr>
            <a:r>
              <a:rPr lang="en-GB" sz="1400" dirty="0"/>
              <a:t>Sucrose</a:t>
            </a:r>
          </a:p>
          <a:p>
            <a:pPr marL="285750" indent="-285750">
              <a:buFont typeface="Arial" panose="020B0604020202020204" pitchFamily="34" charset="0"/>
              <a:buChar char="•"/>
            </a:pPr>
            <a:r>
              <a:rPr lang="en-GB" sz="1400" dirty="0"/>
              <a:t>Sodium chloride</a:t>
            </a:r>
          </a:p>
          <a:p>
            <a:pPr marL="285750" indent="-285750">
              <a:buFont typeface="Arial" panose="020B0604020202020204" pitchFamily="34" charset="0"/>
              <a:buChar char="•"/>
            </a:pPr>
            <a:r>
              <a:rPr lang="en-GB" sz="1400" dirty="0"/>
              <a:t>Disodium </a:t>
            </a:r>
            <a:r>
              <a:rPr lang="en-GB" sz="1400" dirty="0" err="1"/>
              <a:t>edetate</a:t>
            </a:r>
            <a:r>
              <a:rPr lang="en-GB" sz="1400" dirty="0"/>
              <a:t> </a:t>
            </a:r>
            <a:r>
              <a:rPr lang="en-GB" sz="1400" dirty="0" err="1"/>
              <a:t>dihydrate</a:t>
            </a:r>
            <a:endParaRPr lang="en-GB" sz="1400" dirty="0"/>
          </a:p>
          <a:p>
            <a:pPr marL="285750" indent="-285750">
              <a:buFont typeface="Arial" panose="020B0604020202020204" pitchFamily="34" charset="0"/>
              <a:buChar char="•"/>
            </a:pPr>
            <a:r>
              <a:rPr lang="en-GB" sz="1400" dirty="0"/>
              <a:t>Water for </a:t>
            </a:r>
            <a:r>
              <a:rPr lang="en-GB" sz="1400" dirty="0" smtClean="0"/>
              <a:t>injections</a:t>
            </a:r>
          </a:p>
          <a:p>
            <a:pPr marL="285750" indent="-285750">
              <a:buFont typeface="Arial" panose="020B0604020202020204" pitchFamily="34" charset="0"/>
              <a:buChar char="•"/>
            </a:pPr>
            <a:endParaRPr lang="en-GB" sz="1400" dirty="0"/>
          </a:p>
          <a:p>
            <a:pPr marL="0" indent="0"/>
            <a:r>
              <a:rPr lang="en-GB" sz="1400" b="1" dirty="0"/>
              <a:t>The vaccine does not contain preservative</a:t>
            </a:r>
          </a:p>
          <a:p>
            <a:endParaRPr lang="en-GB" sz="1200" b="1" dirty="0"/>
          </a:p>
          <a:p>
            <a:endParaRPr lang="en-GB" sz="1800" b="1" dirty="0" smtClean="0"/>
          </a:p>
          <a:p>
            <a:endParaRPr lang="en-GB" dirty="0"/>
          </a:p>
        </p:txBody>
      </p:sp>
    </p:spTree>
    <p:extLst>
      <p:ext uri="{BB962C8B-B14F-4D97-AF65-F5344CB8AC3E}">
        <p14:creationId xmlns:p14="http://schemas.microsoft.com/office/powerpoint/2010/main" val="143510953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32656"/>
            <a:ext cx="8077200" cy="1008112"/>
          </a:xfrm>
        </p:spPr>
        <p:txBody>
          <a:bodyPr/>
          <a:lstStyle/>
          <a:p>
            <a:r>
              <a:rPr lang="en-GB" sz="2000" dirty="0" smtClean="0"/>
              <a:t>Adverse reactions following Covid-19 Vaccine AstraZeneca</a:t>
            </a:r>
            <a:endParaRPr lang="en-GB" sz="2000" dirty="0"/>
          </a:p>
        </p:txBody>
      </p:sp>
      <p:sp>
        <p:nvSpPr>
          <p:cNvPr id="3" name="Content Placeholder 2"/>
          <p:cNvSpPr>
            <a:spLocks noGrp="1"/>
          </p:cNvSpPr>
          <p:nvPr>
            <p:ph idx="1"/>
          </p:nvPr>
        </p:nvSpPr>
        <p:spPr>
          <a:xfrm>
            <a:off x="685800" y="1268760"/>
            <a:ext cx="8077200" cy="4293840"/>
          </a:xfrm>
        </p:spPr>
        <p:txBody>
          <a:bodyPr/>
          <a:lstStyle/>
          <a:p>
            <a:r>
              <a:rPr lang="en-GB" sz="1400" b="1" dirty="0"/>
              <a:t>The following reactions were reported by the vaccine clinical trial participants:</a:t>
            </a:r>
          </a:p>
          <a:p>
            <a:r>
              <a:rPr lang="en-GB" sz="1400" b="1" dirty="0"/>
              <a:t>Local reactions</a:t>
            </a:r>
            <a:endParaRPr lang="en-GB" sz="1400" dirty="0"/>
          </a:p>
          <a:p>
            <a:r>
              <a:rPr lang="en-GB" sz="1400" dirty="0"/>
              <a:t>More than 60% reported tenderness at the injection site with redness, swelling, pain also being reported</a:t>
            </a:r>
          </a:p>
          <a:p>
            <a:endParaRPr lang="en-GB" sz="1400" dirty="0"/>
          </a:p>
          <a:p>
            <a:r>
              <a:rPr lang="en-GB" sz="1400" b="1" dirty="0"/>
              <a:t>Systemic reactions</a:t>
            </a:r>
            <a:endParaRPr lang="en-GB" sz="1400" dirty="0"/>
          </a:p>
          <a:p>
            <a:r>
              <a:rPr lang="en-GB" sz="1400" dirty="0"/>
              <a:t>The most frequently reported systemic reactions (reactions affecting the whole body) were</a:t>
            </a:r>
          </a:p>
          <a:p>
            <a:pPr marL="895350" lvl="4" indent="0">
              <a:buNone/>
            </a:pPr>
            <a:r>
              <a:rPr lang="en-GB" sz="1400" dirty="0"/>
              <a:t>tiredness (&gt; 50%) 		headache (&gt; 50%) </a:t>
            </a:r>
          </a:p>
          <a:p>
            <a:pPr marL="895350" lvl="4" indent="0">
              <a:buNone/>
            </a:pPr>
            <a:r>
              <a:rPr lang="en-GB" sz="1400" dirty="0"/>
              <a:t>muscle aches (&gt; 40%)	feeling generally unwell (&gt;40%)</a:t>
            </a:r>
          </a:p>
          <a:p>
            <a:pPr marL="895350" lvl="4" indent="0">
              <a:buNone/>
            </a:pPr>
            <a:r>
              <a:rPr lang="en-GB" sz="1400" dirty="0"/>
              <a:t>chills (&gt; 30%) 		raised temperature (pyrexia)(&gt; 30%) </a:t>
            </a:r>
          </a:p>
          <a:p>
            <a:pPr marL="895350" lvl="4" indent="0">
              <a:buNone/>
            </a:pPr>
            <a:r>
              <a:rPr lang="en-GB" sz="1400" dirty="0"/>
              <a:t>joint pain (&gt; 20%) 		nausea (&gt; 20%) </a:t>
            </a:r>
          </a:p>
          <a:p>
            <a:endParaRPr lang="en-GB" sz="1400" dirty="0"/>
          </a:p>
          <a:p>
            <a:pPr marL="285750" indent="-285750">
              <a:buFont typeface="Arial" panose="020B0604020202020204" pitchFamily="34" charset="0"/>
              <a:buChar char="•"/>
            </a:pPr>
            <a:r>
              <a:rPr lang="en-GB" sz="1400" dirty="0"/>
              <a:t>these symptoms were usually mild or moderate in intensity and resolved within a few days after vaccination</a:t>
            </a:r>
          </a:p>
          <a:p>
            <a:pPr marL="285750" indent="-285750">
              <a:buFont typeface="Arial" panose="020B0604020202020204" pitchFamily="34" charset="0"/>
              <a:buChar char="•"/>
            </a:pPr>
            <a:r>
              <a:rPr lang="en-GB" sz="1400" dirty="0"/>
              <a:t>medicines such as paracetamol can be given for post-vaccination pain or fever if </a:t>
            </a:r>
            <a:r>
              <a:rPr lang="en-GB" sz="1400" dirty="0" smtClean="0"/>
              <a:t>required</a:t>
            </a:r>
          </a:p>
          <a:p>
            <a:pPr marL="285750" indent="-285750">
              <a:buFont typeface="Arial" panose="020B0604020202020204" pitchFamily="34" charset="0"/>
              <a:buChar char="•"/>
            </a:pPr>
            <a:r>
              <a:rPr lang="en-GB" sz="1400" dirty="0"/>
              <a:t>inform </a:t>
            </a:r>
            <a:r>
              <a:rPr lang="en-GB" sz="1400" dirty="0" err="1"/>
              <a:t>vaccinees</a:t>
            </a:r>
            <a:r>
              <a:rPr lang="en-GB" sz="1400" dirty="0"/>
              <a:t> these symptoms normally last less than a week but if their symptoms get worse or they are concerned, they should speak to their GP </a:t>
            </a:r>
          </a:p>
          <a:p>
            <a:pPr marL="285750" indent="-285750">
              <a:buFont typeface="Arial" panose="020B0604020202020204" pitchFamily="34" charset="0"/>
              <a:buChar char="•"/>
            </a:pPr>
            <a:endParaRPr lang="en-GB" sz="1400" dirty="0"/>
          </a:p>
          <a:p>
            <a:endParaRPr lang="en-GB" dirty="0"/>
          </a:p>
        </p:txBody>
      </p:sp>
    </p:spTree>
    <p:extLst>
      <p:ext uri="{BB962C8B-B14F-4D97-AF65-F5344CB8AC3E}">
        <p14:creationId xmlns:p14="http://schemas.microsoft.com/office/powerpoint/2010/main" val="192021716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0648"/>
            <a:ext cx="8077200" cy="1008112"/>
          </a:xfrm>
        </p:spPr>
        <p:txBody>
          <a:bodyPr/>
          <a:lstStyle/>
          <a:p>
            <a:r>
              <a:rPr lang="en-GB" sz="2800" dirty="0" smtClean="0"/>
              <a:t>Covid-19 Vaccine AstraZeneca presentation</a:t>
            </a:r>
            <a:endParaRPr lang="en-GB" sz="2800" dirty="0"/>
          </a:p>
        </p:txBody>
      </p:sp>
      <p:sp>
        <p:nvSpPr>
          <p:cNvPr id="3" name="Content Placeholder 2"/>
          <p:cNvSpPr>
            <a:spLocks noGrp="1"/>
          </p:cNvSpPr>
          <p:nvPr>
            <p:ph idx="1"/>
          </p:nvPr>
        </p:nvSpPr>
        <p:spPr>
          <a:xfrm>
            <a:off x="685800" y="1196752"/>
            <a:ext cx="8077200" cy="4365848"/>
          </a:xfrm>
        </p:spPr>
        <p:txBody>
          <a:bodyPr/>
          <a:lstStyle/>
          <a:p>
            <a:pPr marL="285750" indent="-285750">
              <a:buFont typeface="Arial" panose="020B0604020202020204" pitchFamily="34" charset="0"/>
              <a:buChar char="•"/>
            </a:pPr>
            <a:r>
              <a:rPr lang="en-GB" sz="1400" dirty="0"/>
              <a:t>COVID-19 Vaccine AstraZeneca is presented in a </a:t>
            </a:r>
            <a:r>
              <a:rPr lang="en-GB" sz="1400" dirty="0" err="1"/>
              <a:t>multidose</a:t>
            </a:r>
            <a:r>
              <a:rPr lang="en-GB" sz="1400" dirty="0"/>
              <a:t> vial containing a solution which should be colourless to slightly brown, clear to slightly opaque and free of particles</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the vial has a </a:t>
            </a:r>
            <a:r>
              <a:rPr lang="en-GB" sz="1400" dirty="0" err="1"/>
              <a:t>halobutyl</a:t>
            </a:r>
            <a:r>
              <a:rPr lang="en-GB" sz="1400" dirty="0"/>
              <a:t> rubber stopper and is sealed with an aluminium </a:t>
            </a:r>
            <a:r>
              <a:rPr lang="en-GB" sz="1400" dirty="0" err="1"/>
              <a:t>overseal</a:t>
            </a:r>
            <a:r>
              <a:rPr lang="en-GB" sz="1400" dirty="0"/>
              <a:t>. There is no latex in the vial stopper (bung)</a:t>
            </a:r>
          </a:p>
          <a:p>
            <a:pPr marL="0" indent="0"/>
            <a:endParaRPr lang="en-GB" sz="1400" dirty="0"/>
          </a:p>
          <a:p>
            <a:pPr marL="285750" indent="-285750">
              <a:buFont typeface="Arial" panose="020B0604020202020204" pitchFamily="34" charset="0"/>
              <a:buChar char="•"/>
            </a:pPr>
            <a:r>
              <a:rPr lang="en-GB" sz="1400" dirty="0"/>
              <a:t>AstraZeneca vaccine will be delivered in packs that contain 10 vials</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two different presentations of the AstraZeneca vaccine are expected to be provided:</a:t>
            </a:r>
          </a:p>
          <a:p>
            <a:pPr lvl="4"/>
            <a:r>
              <a:rPr lang="en-GB" sz="1400" dirty="0"/>
              <a:t>80 dose packs (ten 4 ml vials with 8 doses per vial)</a:t>
            </a:r>
          </a:p>
          <a:p>
            <a:pPr lvl="4"/>
            <a:r>
              <a:rPr lang="en-GB" sz="1400" dirty="0"/>
              <a:t>100 dose packs (ten 5 ml vials with 10 doses per vial)</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the majority of the vaccine will be supplied as the 8 doses per vial presentation but the 10 dose vial may be provided initially</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b="1" dirty="0"/>
              <a:t>Vaccinators must check how many doses the vial they are using contains so that vaccine is not wasted</a:t>
            </a:r>
          </a:p>
          <a:p>
            <a:endParaRPr lang="en-GB" dirty="0"/>
          </a:p>
        </p:txBody>
      </p:sp>
    </p:spTree>
    <p:extLst>
      <p:ext uri="{BB962C8B-B14F-4D97-AF65-F5344CB8AC3E}">
        <p14:creationId xmlns:p14="http://schemas.microsoft.com/office/powerpoint/2010/main" val="372508167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0648"/>
            <a:ext cx="8077200" cy="1008112"/>
          </a:xfrm>
        </p:spPr>
        <p:txBody>
          <a:bodyPr/>
          <a:lstStyle/>
          <a:p>
            <a:r>
              <a:rPr lang="en-GB" sz="2400" dirty="0"/>
              <a:t>Covid-19 Vaccine </a:t>
            </a:r>
            <a:r>
              <a:rPr lang="en-GB" sz="2400" dirty="0" smtClean="0"/>
              <a:t>AstraZeneca dose and schedule</a:t>
            </a:r>
            <a:endParaRPr lang="en-GB" sz="2400" dirty="0"/>
          </a:p>
        </p:txBody>
      </p:sp>
      <p:sp>
        <p:nvSpPr>
          <p:cNvPr id="3" name="Content Placeholder 2"/>
          <p:cNvSpPr>
            <a:spLocks noGrp="1"/>
          </p:cNvSpPr>
          <p:nvPr>
            <p:ph idx="1"/>
          </p:nvPr>
        </p:nvSpPr>
        <p:spPr>
          <a:xfrm>
            <a:off x="685800" y="1196752"/>
            <a:ext cx="8077200" cy="4365848"/>
          </a:xfrm>
        </p:spPr>
        <p:txBody>
          <a:bodyPr/>
          <a:lstStyle/>
          <a:p>
            <a:pPr marL="285750" indent="-285750">
              <a:buFont typeface="Arial" panose="020B0604020202020204" pitchFamily="34" charset="0"/>
              <a:buChar char="•"/>
            </a:pPr>
            <a:r>
              <a:rPr lang="en-GB" sz="1600" dirty="0"/>
              <a:t>a single dose is 0.5ml</a:t>
            </a:r>
          </a:p>
          <a:p>
            <a:pPr marL="0" indent="0"/>
            <a:endParaRPr lang="en-GB" sz="1600" dirty="0"/>
          </a:p>
          <a:p>
            <a:pPr marL="285750" indent="-285750">
              <a:buFont typeface="Arial" panose="020B0604020202020204" pitchFamily="34" charset="0"/>
              <a:buChar char="•"/>
            </a:pPr>
            <a:r>
              <a:rPr lang="en-GB" sz="1600" dirty="0"/>
              <a:t>two doses of AstraZeneca vaccine are required with a minimum 28-day interval between doses</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operationally, it is recommended that the second dose of COVID-19 vaccine should be routinely scheduled between four and 12 weeks after the first dose</a:t>
            </a:r>
          </a:p>
          <a:p>
            <a:pPr marL="0" indent="0"/>
            <a:endParaRPr lang="en-GB" sz="1600" dirty="0"/>
          </a:p>
          <a:p>
            <a:pPr marL="285750" indent="-285750">
              <a:buFont typeface="Arial" panose="020B0604020202020204" pitchFamily="34" charset="0"/>
              <a:buChar char="•"/>
            </a:pPr>
            <a:r>
              <a:rPr lang="en-GB" sz="1600" dirty="0"/>
              <a:t>this will allow more people to benefit from the protection provided from the first dose during the roll out phase</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high levels of protection are evident after the first dose of vaccine </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longer term protection will then be provided by the second dose</a:t>
            </a:r>
          </a:p>
          <a:p>
            <a:endParaRPr lang="en-GB" dirty="0"/>
          </a:p>
        </p:txBody>
      </p:sp>
    </p:spTree>
    <p:extLst>
      <p:ext uri="{BB962C8B-B14F-4D97-AF65-F5344CB8AC3E}">
        <p14:creationId xmlns:p14="http://schemas.microsoft.com/office/powerpoint/2010/main" val="228236862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32656"/>
            <a:ext cx="8077200" cy="1008112"/>
          </a:xfrm>
        </p:spPr>
        <p:txBody>
          <a:bodyPr/>
          <a:lstStyle/>
          <a:p>
            <a:r>
              <a:rPr lang="en-GB" sz="2400" dirty="0" smtClean="0"/>
              <a:t>Covid-19 Vaccine AstraZeneca storage </a:t>
            </a:r>
            <a:r>
              <a:rPr lang="en-GB" sz="2400" dirty="0"/>
              <a:t>and </a:t>
            </a:r>
            <a:r>
              <a:rPr lang="en-GB" sz="2400" dirty="0" smtClean="0"/>
              <a:t>use </a:t>
            </a:r>
            <a:endParaRPr lang="en-GB" sz="2400" dirty="0"/>
          </a:p>
        </p:txBody>
      </p:sp>
      <p:sp>
        <p:nvSpPr>
          <p:cNvPr id="3" name="Content Placeholder 2"/>
          <p:cNvSpPr>
            <a:spLocks noGrp="1"/>
          </p:cNvSpPr>
          <p:nvPr>
            <p:ph idx="1"/>
          </p:nvPr>
        </p:nvSpPr>
        <p:spPr>
          <a:xfrm>
            <a:off x="685800" y="1340768"/>
            <a:ext cx="8077200" cy="4221832"/>
          </a:xfrm>
        </p:spPr>
        <p:txBody>
          <a:bodyPr/>
          <a:lstStyle/>
          <a:p>
            <a:pPr marL="285750" indent="-285750">
              <a:buFont typeface="Arial" panose="020B0604020202020204" pitchFamily="34" charset="0"/>
              <a:buChar char="•"/>
            </a:pPr>
            <a:r>
              <a:rPr lang="en-GB" sz="1800" dirty="0"/>
              <a:t>upon delivery, AstraZeneca vaccine should be transferred to a fridge immediately and stored between +2ºC and +8ºC </a:t>
            </a:r>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r>
              <a:rPr lang="en-GB" sz="1800" dirty="0"/>
              <a:t>vials should be kept upright in their box and away from direct sunlight to prevent prolonged light exposure </a:t>
            </a:r>
          </a:p>
          <a:p>
            <a:endParaRPr lang="en-GB" sz="1800" dirty="0"/>
          </a:p>
          <a:p>
            <a:pPr marL="285750" indent="-285750">
              <a:buFont typeface="Arial" panose="020B0604020202020204" pitchFamily="34" charset="0"/>
              <a:buChar char="•"/>
            </a:pPr>
            <a:r>
              <a:rPr lang="en-GB" sz="1800" dirty="0"/>
              <a:t>once the vial bung is punctured, the vaccine must be used as soon as possible and within 6 hours of first puncture (during which time it can be stored between +2</a:t>
            </a:r>
            <a:r>
              <a:rPr lang="en-GB" sz="1800" baseline="30000" dirty="0"/>
              <a:t>o</a:t>
            </a:r>
            <a:r>
              <a:rPr lang="en-GB" sz="1800" dirty="0"/>
              <a:t>C to +25</a:t>
            </a:r>
            <a:r>
              <a:rPr lang="en-GB" sz="1800" baseline="30000" dirty="0"/>
              <a:t>o</a:t>
            </a:r>
            <a:r>
              <a:rPr lang="en-GB" sz="1800" dirty="0"/>
              <a:t>C)</a:t>
            </a:r>
          </a:p>
          <a:p>
            <a:pPr marL="434975" lvl="3" indent="0">
              <a:buNone/>
            </a:pPr>
            <a:endParaRPr lang="en-GB" sz="1800" dirty="0"/>
          </a:p>
          <a:p>
            <a:pPr marL="285750" indent="-285750">
              <a:buFont typeface="Arial" panose="020B0604020202020204" pitchFamily="34" charset="0"/>
              <a:buChar char="•"/>
            </a:pPr>
            <a:r>
              <a:rPr lang="en-GB" sz="1800" dirty="0"/>
              <a:t>as the vaccine does not contain preservative, any unused vaccine must be discarded if not used within this 6 hour time period</a:t>
            </a:r>
          </a:p>
          <a:p>
            <a:endParaRPr lang="en-GB" dirty="0"/>
          </a:p>
        </p:txBody>
      </p:sp>
    </p:spTree>
    <p:extLst>
      <p:ext uri="{BB962C8B-B14F-4D97-AF65-F5344CB8AC3E}">
        <p14:creationId xmlns:p14="http://schemas.microsoft.com/office/powerpoint/2010/main" val="40905255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88640"/>
            <a:ext cx="8077200" cy="936104"/>
          </a:xfrm>
        </p:spPr>
        <p:txBody>
          <a:bodyPr/>
          <a:lstStyle/>
          <a:p>
            <a:r>
              <a:rPr lang="en-GB" dirty="0" smtClean="0"/>
              <a:t>Introduction</a:t>
            </a:r>
            <a:endParaRPr lang="en-GB" dirty="0"/>
          </a:p>
        </p:txBody>
      </p:sp>
      <p:sp>
        <p:nvSpPr>
          <p:cNvPr id="3" name="Content Placeholder 2"/>
          <p:cNvSpPr>
            <a:spLocks noGrp="1"/>
          </p:cNvSpPr>
          <p:nvPr>
            <p:ph idx="1"/>
          </p:nvPr>
        </p:nvSpPr>
        <p:spPr>
          <a:xfrm>
            <a:off x="685800" y="1052736"/>
            <a:ext cx="8077200" cy="4509864"/>
          </a:xfrm>
        </p:spPr>
        <p:txBody>
          <a:bodyPr/>
          <a:lstStyle/>
          <a:p>
            <a:pPr marL="285750" lvl="0" indent="-285750">
              <a:spcAft>
                <a:spcPts val="600"/>
              </a:spcAft>
              <a:buFont typeface="Arial" panose="020B0604020202020204" pitchFamily="34" charset="0"/>
              <a:buChar char="•"/>
            </a:pPr>
            <a:r>
              <a:rPr lang="en-GB" sz="1200" dirty="0"/>
              <a:t>a new virus emerged in Wuhan, China during December 2019 </a:t>
            </a:r>
          </a:p>
          <a:p>
            <a:pPr marL="285750" lvl="0" indent="-285750">
              <a:spcAft>
                <a:spcPts val="600"/>
              </a:spcAft>
              <a:buFont typeface="Arial" panose="020B0604020202020204" pitchFamily="34" charset="0"/>
              <a:buChar char="•"/>
            </a:pPr>
            <a:r>
              <a:rPr lang="en-GB" sz="1200" dirty="0"/>
              <a:t>this virus, which causes respiratory disease, was identified as being part of the Coronavirus family and it rapidly spread to many other countries around the </a:t>
            </a:r>
            <a:r>
              <a:rPr lang="en-GB" sz="1200" dirty="0" smtClean="0"/>
              <a:t>world</a:t>
            </a:r>
          </a:p>
          <a:p>
            <a:pPr marL="285750" indent="-285750">
              <a:spcAft>
                <a:spcPts val="600"/>
              </a:spcAft>
              <a:buFont typeface="Arial" panose="020B0604020202020204" pitchFamily="34" charset="0"/>
              <a:buChar char="•"/>
            </a:pPr>
            <a:r>
              <a:rPr lang="en-GB" sz="1200" dirty="0"/>
              <a:t>by 01/12/20, 1,643,086 people had tested positive for the virus and 59, 051 people had died within 28 days of a positive test in the UK </a:t>
            </a:r>
          </a:p>
          <a:p>
            <a:pPr marL="285750" lvl="0" indent="-285750">
              <a:spcAft>
                <a:spcPts val="600"/>
              </a:spcAft>
              <a:buFont typeface="Arial" panose="020B0604020202020204" pitchFamily="34" charset="0"/>
              <a:buChar char="•"/>
            </a:pPr>
            <a:r>
              <a:rPr lang="en-GB" sz="1200" dirty="0" smtClean="0"/>
              <a:t>common </a:t>
            </a:r>
            <a:r>
              <a:rPr lang="en-GB" sz="1200" dirty="0"/>
              <a:t>symptoms of COVID-19 include a high temperature, a continuous dry cough and loss or change to sense of smell and taste</a:t>
            </a:r>
          </a:p>
          <a:p>
            <a:pPr marL="285750" lvl="0" indent="-285750">
              <a:spcAft>
                <a:spcPts val="600"/>
              </a:spcAft>
              <a:buFont typeface="Arial" panose="020B0604020202020204" pitchFamily="34" charset="0"/>
              <a:buChar char="•"/>
            </a:pPr>
            <a:r>
              <a:rPr lang="en-GB" sz="1200" dirty="0"/>
              <a:t>about 80% of infected people have no or mild symptoms; 1 in every 6 people who gets COVID-19 becomes seriously ill </a:t>
            </a:r>
          </a:p>
          <a:p>
            <a:pPr marL="285750" lvl="0" indent="-285750">
              <a:spcAft>
                <a:spcPts val="600"/>
              </a:spcAft>
              <a:buFont typeface="Arial" panose="020B0604020202020204" pitchFamily="34" charset="0"/>
              <a:buChar char="•"/>
            </a:pPr>
            <a:r>
              <a:rPr lang="en-GB" sz="1200" dirty="0"/>
              <a:t>older people and those with underlying medical problems are more likely to develop serious illness or die from COVID-19</a:t>
            </a:r>
          </a:p>
          <a:p>
            <a:pPr marL="285750" lvl="0" indent="-285750">
              <a:spcAft>
                <a:spcPts val="600"/>
              </a:spcAft>
              <a:buFont typeface="Arial" panose="020B0604020202020204" pitchFamily="34" charset="0"/>
              <a:buChar char="•"/>
            </a:pPr>
            <a:r>
              <a:rPr lang="en-GB" sz="1200" dirty="0"/>
              <a:t>measures to contain the virus have included the introduction of social distancing measures, travel restrictions, closure of public spaces and the wearing of face coverings </a:t>
            </a:r>
            <a:endParaRPr lang="en-GB" sz="1200" dirty="0" smtClean="0"/>
          </a:p>
          <a:p>
            <a:pPr marL="285750" lvl="0" indent="-285750">
              <a:spcAft>
                <a:spcPts val="600"/>
              </a:spcAft>
              <a:buFont typeface="Arial" panose="020B0604020202020204" pitchFamily="34" charset="0"/>
              <a:buChar char="•"/>
            </a:pPr>
            <a:r>
              <a:rPr lang="en-GB" sz="1200" dirty="0" smtClean="0"/>
              <a:t>despite </a:t>
            </a:r>
            <a:r>
              <a:rPr lang="en-GB" sz="1200" dirty="0"/>
              <a:t>these measures, the number of positive cases and deaths continue to increase on a daily </a:t>
            </a:r>
            <a:r>
              <a:rPr lang="en-GB" sz="1200" dirty="0" smtClean="0"/>
              <a:t>basis</a:t>
            </a:r>
          </a:p>
          <a:p>
            <a:pPr marL="0" lvl="0" indent="0" algn="ctr">
              <a:spcAft>
                <a:spcPts val="600"/>
              </a:spcAft>
            </a:pPr>
            <a:r>
              <a:rPr lang="en-GB" sz="1200" b="1" dirty="0"/>
              <a:t>The PHA COVID-19 Bulletin presents high level data on key areas currently being used to monitor COVID-19 activity and highlights current issues and public health messages, along with the analysis of the demographic characteristics (age, sex, geographical location, deprivation) of people affected by the </a:t>
            </a:r>
            <a:r>
              <a:rPr lang="en-GB" sz="1200" b="1" dirty="0" smtClean="0"/>
              <a:t>virus and can be accessed here </a:t>
            </a:r>
          </a:p>
          <a:p>
            <a:pPr marL="0" lvl="0" indent="0" algn="ctr">
              <a:spcAft>
                <a:spcPts val="600"/>
              </a:spcAft>
            </a:pPr>
            <a:r>
              <a:rPr lang="en-GB" sz="1200" dirty="0" smtClean="0">
                <a:hlinkClick r:id="rId3"/>
              </a:rPr>
              <a:t>https</a:t>
            </a:r>
            <a:r>
              <a:rPr lang="en-GB" sz="1200" dirty="0">
                <a:hlinkClick r:id="rId3"/>
              </a:rPr>
              <a:t>://</a:t>
            </a:r>
            <a:r>
              <a:rPr lang="en-GB" sz="1200" dirty="0" smtClean="0">
                <a:hlinkClick r:id="rId3"/>
              </a:rPr>
              <a:t>www.publichealth.hscni.net/publications/coronavirus-bulletin</a:t>
            </a:r>
            <a:r>
              <a:rPr lang="en-GB" sz="1200" dirty="0" smtClean="0"/>
              <a:t> </a:t>
            </a:r>
            <a:endParaRPr lang="en-GB" sz="1200" dirty="0"/>
          </a:p>
          <a:p>
            <a:pPr marL="0" lvl="0" indent="0">
              <a:lnSpc>
                <a:spcPct val="114000"/>
              </a:lnSpc>
              <a:spcBef>
                <a:spcPts val="0"/>
              </a:spcBef>
              <a:buClrTx/>
              <a:buSzTx/>
            </a:pPr>
            <a:endParaRPr lang="en-GB" dirty="0"/>
          </a:p>
          <a:p>
            <a:pPr lvl="0"/>
            <a:endParaRPr lang="en-GB" dirty="0">
              <a:solidFill>
                <a:srgbClr val="000000"/>
              </a:solidFill>
            </a:endParaRPr>
          </a:p>
          <a:p>
            <a:endParaRPr lang="en-GB" dirty="0"/>
          </a:p>
        </p:txBody>
      </p:sp>
    </p:spTree>
    <p:extLst>
      <p:ext uri="{BB962C8B-B14F-4D97-AF65-F5344CB8AC3E}">
        <p14:creationId xmlns:p14="http://schemas.microsoft.com/office/powerpoint/2010/main" val="11440962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04664"/>
            <a:ext cx="8077200" cy="864096"/>
          </a:xfrm>
        </p:spPr>
        <p:txBody>
          <a:bodyPr/>
          <a:lstStyle/>
          <a:p>
            <a:r>
              <a:rPr lang="en-GB" sz="2800" dirty="0"/>
              <a:t>Covid-19 Vaccine </a:t>
            </a:r>
            <a:r>
              <a:rPr lang="en-GB" sz="2800" dirty="0" smtClean="0"/>
              <a:t>AstraZeneca preparation</a:t>
            </a:r>
            <a:endParaRPr lang="en-GB" sz="2800" dirty="0"/>
          </a:p>
        </p:txBody>
      </p:sp>
      <p:sp>
        <p:nvSpPr>
          <p:cNvPr id="3" name="Content Placeholder 2"/>
          <p:cNvSpPr>
            <a:spLocks noGrp="1"/>
          </p:cNvSpPr>
          <p:nvPr>
            <p:ph idx="1"/>
          </p:nvPr>
        </p:nvSpPr>
        <p:spPr>
          <a:xfrm>
            <a:off x="685800" y="1268760"/>
            <a:ext cx="8077200" cy="4293840"/>
          </a:xfrm>
        </p:spPr>
        <p:txBody>
          <a:bodyPr/>
          <a:lstStyle/>
          <a:p>
            <a:pPr marL="285750" indent="-285750">
              <a:buFont typeface="Arial" panose="020B0604020202020204" pitchFamily="34" charset="0"/>
              <a:buChar char="•"/>
            </a:pPr>
            <a:r>
              <a:rPr lang="en-GB" sz="1400" b="1" dirty="0"/>
              <a:t>COVID-19 Vaccine AstraZeneca does not require reconstitution</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before drawing up a dose of vaccine from the </a:t>
            </a:r>
            <a:r>
              <a:rPr lang="en-GB" sz="1400" dirty="0" err="1"/>
              <a:t>multidose</a:t>
            </a:r>
            <a:r>
              <a:rPr lang="en-GB" sz="1400" dirty="0"/>
              <a:t> vial, clean hands with alcohol-based gel or soap and water </a:t>
            </a:r>
          </a:p>
          <a:p>
            <a:pPr marL="0" indent="0"/>
            <a:endParaRPr lang="en-GB" sz="1400" dirty="0"/>
          </a:p>
          <a:p>
            <a:pPr marL="285750" indent="-285750">
              <a:buFont typeface="Arial" panose="020B0604020202020204" pitchFamily="34" charset="0"/>
              <a:buChar char="•"/>
            </a:pPr>
            <a:r>
              <a:rPr lang="en-GB" sz="1400" dirty="0"/>
              <a:t>each multi-dose vial should be clearly labelled with the date and time it was first punctured</a:t>
            </a:r>
          </a:p>
          <a:p>
            <a:pPr marL="0" indent="0"/>
            <a:endParaRPr lang="en-GB" sz="1400" dirty="0"/>
          </a:p>
          <a:p>
            <a:pPr marL="285750" indent="-285750">
              <a:buFont typeface="Arial" panose="020B0604020202020204" pitchFamily="34" charset="0"/>
              <a:buChar char="•"/>
            </a:pPr>
            <a:r>
              <a:rPr lang="en-GB" sz="1400" dirty="0"/>
              <a:t>do not use the vaccine if the time of first puncture was more than 6 hours previously </a:t>
            </a:r>
          </a:p>
          <a:p>
            <a:pPr marL="0" indent="0"/>
            <a:endParaRPr lang="en-GB" sz="1400" dirty="0"/>
          </a:p>
          <a:p>
            <a:pPr marL="285750" indent="-285750">
              <a:buFont typeface="Arial" panose="020B0604020202020204" pitchFamily="34" charset="0"/>
              <a:buChar char="•"/>
            </a:pPr>
            <a:r>
              <a:rPr lang="en-GB" sz="1400" dirty="0"/>
              <a:t>check the appearance of the vaccine. It should be colourless to slightly brown, clear to slightly opaque and free of any particles. Discard the vaccine if particulates or discolouration are present. </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b="1" dirty="0"/>
              <a:t>do not shake the vaccine vial</a:t>
            </a:r>
          </a:p>
          <a:p>
            <a:pPr marL="0" indent="0"/>
            <a:endParaRPr lang="en-GB" sz="1400" dirty="0"/>
          </a:p>
          <a:p>
            <a:pPr marL="285750" indent="-285750">
              <a:buFont typeface="Arial" panose="020B0604020202020204" pitchFamily="34" charset="0"/>
              <a:buChar char="•"/>
            </a:pPr>
            <a:r>
              <a:rPr lang="en-GB" sz="1400" dirty="0"/>
              <a:t>the vial bung should be wiped with an alcohol swab and allowed to air-dry fully</a:t>
            </a:r>
          </a:p>
          <a:p>
            <a:endParaRPr lang="en-GB" dirty="0"/>
          </a:p>
        </p:txBody>
      </p:sp>
    </p:spTree>
    <p:extLst>
      <p:ext uri="{BB962C8B-B14F-4D97-AF65-F5344CB8AC3E}">
        <p14:creationId xmlns:p14="http://schemas.microsoft.com/office/powerpoint/2010/main" val="375365337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32656"/>
            <a:ext cx="8077200" cy="864096"/>
          </a:xfrm>
        </p:spPr>
        <p:txBody>
          <a:bodyPr/>
          <a:lstStyle/>
          <a:p>
            <a:r>
              <a:rPr lang="en-GB" sz="2800" dirty="0"/>
              <a:t>Covid-19 Vaccine AstraZeneca </a:t>
            </a:r>
            <a:r>
              <a:rPr lang="en-GB" sz="2800" dirty="0" smtClean="0"/>
              <a:t>preparation (2)</a:t>
            </a:r>
            <a:endParaRPr lang="en-GB" sz="2800" dirty="0"/>
          </a:p>
        </p:txBody>
      </p:sp>
      <p:sp>
        <p:nvSpPr>
          <p:cNvPr id="3" name="Content Placeholder 2"/>
          <p:cNvSpPr>
            <a:spLocks noGrp="1"/>
          </p:cNvSpPr>
          <p:nvPr>
            <p:ph idx="1"/>
          </p:nvPr>
        </p:nvSpPr>
        <p:spPr>
          <a:xfrm>
            <a:off x="685800" y="1196752"/>
            <a:ext cx="8077200" cy="4365848"/>
          </a:xfrm>
        </p:spPr>
        <p:txBody>
          <a:bodyPr/>
          <a:lstStyle/>
          <a:p>
            <a:pPr marL="285750" indent="-285750">
              <a:buFont typeface="Arial" panose="020B0604020202020204" pitchFamily="34" charset="0"/>
              <a:buChar char="•"/>
            </a:pPr>
            <a:r>
              <a:rPr lang="en-GB" sz="1400" dirty="0"/>
              <a:t>a 1 ml dose-sparing syringe with a 23g or 25g, 25mm fixed-needle should be used to draw up and administer the AstraZeneca vaccine </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separate 38mm length needles and syringes should be used for morbidly obese patients to ensure the vaccine can be injected into the muscle</a:t>
            </a:r>
          </a:p>
          <a:p>
            <a:pPr marL="0" indent="0"/>
            <a:endParaRPr lang="en-GB" sz="1400" dirty="0"/>
          </a:p>
          <a:p>
            <a:pPr marL="285750" indent="-285750">
              <a:buFont typeface="Arial" panose="020B0604020202020204" pitchFamily="34" charset="0"/>
              <a:buChar char="•"/>
            </a:pPr>
            <a:r>
              <a:rPr lang="en-GB" sz="1400" dirty="0"/>
              <a:t>withdraw a dose of 0.5 ml of diluted product for each vaccination. </a:t>
            </a:r>
            <a:r>
              <a:rPr lang="en-GB" sz="1400" b="1" dirty="0"/>
              <a:t>Take particular care to ensure the correct dose is drawn up as a partial dose may not provide protection</a:t>
            </a:r>
          </a:p>
          <a:p>
            <a:pPr marL="0" indent="0"/>
            <a:endParaRPr lang="en-GB" sz="1400" b="1" dirty="0"/>
          </a:p>
          <a:p>
            <a:pPr marL="285750" indent="-285750">
              <a:buFont typeface="Arial" panose="020B0604020202020204" pitchFamily="34" charset="0"/>
              <a:buChar char="•"/>
            </a:pPr>
            <a:r>
              <a:rPr lang="en-GB" sz="1400" dirty="0"/>
              <a:t>any air bubbles should be removed before removing the needle from the vial in order to avoid losing any of the vaccine dose </a:t>
            </a:r>
            <a:endParaRPr lang="en-GB" sz="1400" dirty="0" smtClean="0"/>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a</a:t>
            </a:r>
            <a:r>
              <a:rPr lang="en-GB" sz="1400" dirty="0" smtClean="0"/>
              <a:t>fter withdrawing the </a:t>
            </a:r>
            <a:r>
              <a:rPr lang="en-GB" sz="1400" dirty="0"/>
              <a:t>final dose (8</a:t>
            </a:r>
            <a:r>
              <a:rPr lang="en-GB" sz="1400" baseline="30000" dirty="0"/>
              <a:t>th</a:t>
            </a:r>
            <a:r>
              <a:rPr lang="en-GB" sz="1400" dirty="0"/>
              <a:t> or 10</a:t>
            </a:r>
            <a:r>
              <a:rPr lang="en-GB" sz="1400" baseline="30000" dirty="0"/>
              <a:t>th</a:t>
            </a:r>
            <a:r>
              <a:rPr lang="en-GB" sz="1400" dirty="0"/>
              <a:t> dose depending on vial size), </a:t>
            </a:r>
            <a:r>
              <a:rPr lang="en-GB" sz="1400" dirty="0" smtClean="0"/>
              <a:t>the </a:t>
            </a:r>
            <a:r>
              <a:rPr lang="en-GB" sz="1400" dirty="0"/>
              <a:t>amount remaining in the vial may be sufficient for an additional dose. Care should be taken to ensure a full 0.5 ml dose is administered. </a:t>
            </a:r>
            <a:r>
              <a:rPr lang="en-GB" sz="1400" b="1" dirty="0"/>
              <a:t>Where a full 0.5 ml dose cannot be extracted, the remaining volume should be </a:t>
            </a:r>
            <a:r>
              <a:rPr lang="en-GB" sz="1400" b="1" dirty="0" smtClean="0"/>
              <a:t>discarded</a:t>
            </a:r>
            <a:endParaRPr lang="en-GB" sz="1400" b="1" dirty="0"/>
          </a:p>
          <a:p>
            <a:pPr marL="0" indent="0"/>
            <a:endParaRPr lang="en-GB" sz="1600" dirty="0"/>
          </a:p>
          <a:p>
            <a:endParaRPr lang="en-GB" dirty="0"/>
          </a:p>
        </p:txBody>
      </p:sp>
    </p:spTree>
    <p:extLst>
      <p:ext uri="{BB962C8B-B14F-4D97-AF65-F5344CB8AC3E}">
        <p14:creationId xmlns:p14="http://schemas.microsoft.com/office/powerpoint/2010/main" val="21519707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04664"/>
            <a:ext cx="8077200" cy="936104"/>
          </a:xfrm>
        </p:spPr>
        <p:txBody>
          <a:bodyPr/>
          <a:lstStyle/>
          <a:p>
            <a:r>
              <a:rPr lang="en-GB" sz="3200" dirty="0"/>
              <a:t>Covid-19 Vaccine </a:t>
            </a:r>
            <a:r>
              <a:rPr lang="en-GB" sz="3200" dirty="0" smtClean="0"/>
              <a:t>AstraZeneca disposal</a:t>
            </a:r>
            <a:endParaRPr lang="en-GB" sz="3200" dirty="0"/>
          </a:p>
        </p:txBody>
      </p:sp>
      <p:sp>
        <p:nvSpPr>
          <p:cNvPr id="3" name="Content Placeholder 2"/>
          <p:cNvSpPr>
            <a:spLocks noGrp="1"/>
          </p:cNvSpPr>
          <p:nvPr>
            <p:ph idx="1"/>
          </p:nvPr>
        </p:nvSpPr>
        <p:spPr>
          <a:xfrm>
            <a:off x="685800" y="1340768"/>
            <a:ext cx="8077200" cy="4104456"/>
          </a:xfrm>
        </p:spPr>
        <p:txBody>
          <a:bodyPr/>
          <a:lstStyle/>
          <a:p>
            <a:r>
              <a:rPr lang="en-GB" sz="1400" b="1" dirty="0"/>
              <a:t>Needles should not be re-sheathed under any circumstances following vaccine administration</a:t>
            </a:r>
          </a:p>
          <a:p>
            <a:endParaRPr lang="en-GB" sz="1400" dirty="0"/>
          </a:p>
          <a:p>
            <a:pPr marL="285750" indent="-285750">
              <a:buFont typeface="Arial" panose="020B0604020202020204" pitchFamily="34" charset="0"/>
              <a:buChar char="•"/>
            </a:pPr>
            <a:r>
              <a:rPr lang="en-GB" sz="1400" dirty="0"/>
              <a:t>COVID‑19 Vaccine AstraZeneca contains genetically modified organisms (GMOs)</a:t>
            </a:r>
          </a:p>
          <a:p>
            <a:pPr marL="0" indent="0"/>
            <a:endParaRPr lang="en-GB" sz="1400" dirty="0"/>
          </a:p>
          <a:p>
            <a:pPr marL="285750" indent="-285750">
              <a:buFont typeface="Arial" panose="020B0604020202020204" pitchFamily="34" charset="0"/>
              <a:buChar char="•"/>
            </a:pPr>
            <a:r>
              <a:rPr lang="en-GB" sz="1400" dirty="0"/>
              <a:t>sharps waste and empty vials should be placed into yellow lidded puncture-resistant sharps bins and sent for incineration; there is no need for specific designation as GMO waste</a:t>
            </a:r>
          </a:p>
          <a:p>
            <a:pPr marL="0" lvl="0" indent="0"/>
            <a:endParaRPr lang="en-GB" sz="1400" dirty="0"/>
          </a:p>
          <a:p>
            <a:pPr marL="285750" lvl="0" indent="-285750">
              <a:buFont typeface="Arial" panose="020B0604020202020204" pitchFamily="34" charset="0"/>
              <a:buChar char="•"/>
            </a:pPr>
            <a:r>
              <a:rPr lang="en-GB" sz="1400" dirty="0"/>
              <a:t>any blood-stained gauze or cotton wool should be placed in a bin for clinical waste</a:t>
            </a:r>
          </a:p>
          <a:p>
            <a:pPr marL="0" lvl="0" indent="0"/>
            <a:endParaRPr lang="en-GB" sz="1400" dirty="0"/>
          </a:p>
          <a:p>
            <a:pPr marL="285750" lvl="0" indent="-285750">
              <a:buFont typeface="Arial" panose="020B0604020202020204" pitchFamily="34" charset="0"/>
              <a:buChar char="•"/>
            </a:pPr>
            <a:r>
              <a:rPr lang="en-GB" sz="1400" dirty="0"/>
              <a:t>vaccine cardboard packaging should be placed in a yellow clinical waste bag for incineration</a:t>
            </a:r>
          </a:p>
          <a:p>
            <a:pPr marL="285750" lvl="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local policy should be followed for disposal of PPE. Potentially contaminated gloves and aprons can be disposed of in yellow/black striped offensive waste bags</a:t>
            </a:r>
          </a:p>
          <a:p>
            <a:pPr marL="0" indent="0"/>
            <a:endParaRPr lang="en-GB" sz="1400" dirty="0"/>
          </a:p>
          <a:p>
            <a:pPr marL="285750" indent="-285750">
              <a:buFont typeface="Arial" panose="020B0604020202020204" pitchFamily="34" charset="0"/>
              <a:buChar char="•"/>
            </a:pPr>
            <a:r>
              <a:rPr lang="en-GB" sz="1400" dirty="0"/>
              <a:t>an appropriate </a:t>
            </a:r>
            <a:r>
              <a:rPr lang="en-GB" sz="1400" dirty="0" err="1"/>
              <a:t>viricidal</a:t>
            </a:r>
            <a:r>
              <a:rPr lang="en-GB" sz="1400" dirty="0"/>
              <a:t> disinfectant should be available for managing spills in all settings where vaccination is administered</a:t>
            </a:r>
          </a:p>
          <a:p>
            <a:endParaRPr lang="en-GB" dirty="0"/>
          </a:p>
        </p:txBody>
      </p:sp>
    </p:spTree>
    <p:extLst>
      <p:ext uri="{BB962C8B-B14F-4D97-AF65-F5344CB8AC3E}">
        <p14:creationId xmlns:p14="http://schemas.microsoft.com/office/powerpoint/2010/main" val="176078954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319" y="260648"/>
            <a:ext cx="8077200" cy="1143000"/>
          </a:xfrm>
        </p:spPr>
        <p:txBody>
          <a:bodyPr/>
          <a:lstStyle/>
          <a:p>
            <a:r>
              <a:rPr lang="en-GB" dirty="0"/>
              <a:t>Reporting adverse reactions</a:t>
            </a:r>
          </a:p>
        </p:txBody>
      </p:sp>
      <p:sp>
        <p:nvSpPr>
          <p:cNvPr id="3" name="Content Placeholder 2"/>
          <p:cNvSpPr>
            <a:spLocks noGrp="1"/>
          </p:cNvSpPr>
          <p:nvPr>
            <p:ph idx="1"/>
          </p:nvPr>
        </p:nvSpPr>
        <p:spPr/>
        <p:txBody>
          <a:bodyPr/>
          <a:lstStyle/>
          <a:p>
            <a:r>
              <a:rPr lang="en-GB" sz="1400" dirty="0"/>
              <a:t>Suspected adverse reactions following administration of COVID-19 vaccine should be reported to </a:t>
            </a:r>
            <a:endParaRPr lang="en-GB" sz="1400" dirty="0" smtClean="0"/>
          </a:p>
          <a:p>
            <a:r>
              <a:rPr lang="en-GB" sz="1400" dirty="0" smtClean="0"/>
              <a:t>the </a:t>
            </a:r>
            <a:r>
              <a:rPr lang="en-GB" sz="1400" dirty="0"/>
              <a:t>MHRA using the specific Coronavirus Yellow Card reporting </a:t>
            </a:r>
            <a:r>
              <a:rPr lang="en-GB" sz="1400" dirty="0" smtClean="0"/>
              <a:t>scheme </a:t>
            </a:r>
          </a:p>
          <a:p>
            <a:r>
              <a:rPr lang="en-GB" sz="1400" dirty="0" smtClean="0"/>
              <a:t>(</a:t>
            </a:r>
            <a:r>
              <a:rPr lang="en-GB" sz="1400" dirty="0" smtClean="0">
                <a:hlinkClick r:id="rId2"/>
              </a:rPr>
              <a:t>coronavirusyellowcard.mhra.gov.uk</a:t>
            </a:r>
            <a:r>
              <a:rPr lang="en-GB" sz="1400" dirty="0">
                <a:hlinkClick r:id="rId2"/>
              </a:rPr>
              <a:t>/</a:t>
            </a:r>
            <a:r>
              <a:rPr lang="en-GB" sz="1400" dirty="0"/>
              <a:t> or call 0800 731 6789). As a new vaccine product, MHRA have </a:t>
            </a:r>
            <a:endParaRPr lang="en-GB" sz="1400" dirty="0" smtClean="0"/>
          </a:p>
          <a:p>
            <a:r>
              <a:rPr lang="en-GB" sz="1400" dirty="0" smtClean="0"/>
              <a:t>a </a:t>
            </a:r>
            <a:r>
              <a:rPr lang="en-GB" sz="1400" dirty="0"/>
              <a:t>specific interest in the reporting of adverse drug reactions for these vaccines</a:t>
            </a:r>
            <a:r>
              <a:rPr lang="en-GB" sz="1400" dirty="0" smtClean="0"/>
              <a:t>.</a:t>
            </a:r>
          </a:p>
          <a:p>
            <a:endParaRPr lang="en-GB" dirty="0" smtClean="0"/>
          </a:p>
          <a:p>
            <a:pPr marL="285750" indent="-285750">
              <a:spcAft>
                <a:spcPts val="600"/>
              </a:spcAft>
              <a:buFont typeface="Arial" panose="020B0604020202020204" pitchFamily="34" charset="0"/>
              <a:buChar char="•"/>
            </a:pPr>
            <a:r>
              <a:rPr lang="en-GB" altLang="en-US" sz="1400" dirty="0"/>
              <a:t>vaccines are carefully monitored to ensure they are safe, not causing untoward side effects and are suitable for the immunisation programme</a:t>
            </a:r>
          </a:p>
          <a:p>
            <a:pPr marL="285750" indent="-285750">
              <a:spcAft>
                <a:spcPts val="600"/>
              </a:spcAft>
              <a:buFont typeface="Arial" panose="020B0604020202020204" pitchFamily="34" charset="0"/>
              <a:buChar char="•"/>
            </a:pPr>
            <a:r>
              <a:rPr lang="en-GB" altLang="en-US" sz="1400" dirty="0"/>
              <a:t>MHRA promotes the collection and investigation of adverse reactions through the Yellow Card scheme which is a voluntary reporting system for suspected adverse reactions </a:t>
            </a:r>
          </a:p>
          <a:p>
            <a:pPr marL="285750" indent="-285750">
              <a:spcAft>
                <a:spcPts val="600"/>
              </a:spcAft>
              <a:buFont typeface="Arial" panose="020B0604020202020204" pitchFamily="34" charset="0"/>
              <a:buChar char="•"/>
            </a:pPr>
            <a:r>
              <a:rPr lang="en-GB" altLang="en-US" sz="1400" dirty="0"/>
              <a:t>anyone (patients and HCWs) can make a Yellow Card report, even if they are uncertain as to whether a vaccine caused the condition</a:t>
            </a:r>
            <a:endParaRPr lang="en-GB" sz="1400" dirty="0"/>
          </a:p>
          <a:p>
            <a:endParaRPr lang="en-GB" dirty="0"/>
          </a:p>
          <a:p>
            <a:endParaRPr lang="en-GB" dirty="0"/>
          </a:p>
          <a:p>
            <a:endParaRPr lang="en-GB" dirty="0"/>
          </a:p>
          <a:p>
            <a:endParaRPr lang="en-GB" dirty="0"/>
          </a:p>
          <a:p>
            <a:endParaRPr lang="en-GB" dirty="0"/>
          </a:p>
          <a:p>
            <a:endParaRPr lang="en-GB" dirty="0"/>
          </a:p>
          <a:p>
            <a:endParaRPr lang="en-GB"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4509120"/>
            <a:ext cx="3790479"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279006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332656"/>
            <a:ext cx="8077200" cy="1143000"/>
          </a:xfrm>
        </p:spPr>
        <p:txBody>
          <a:bodyPr/>
          <a:lstStyle/>
          <a:p>
            <a:r>
              <a:rPr lang="en-GB" dirty="0"/>
              <a:t>Further information</a:t>
            </a:r>
          </a:p>
        </p:txBody>
      </p:sp>
      <p:sp>
        <p:nvSpPr>
          <p:cNvPr id="3" name="Content Placeholder 2"/>
          <p:cNvSpPr>
            <a:spLocks noGrp="1"/>
          </p:cNvSpPr>
          <p:nvPr>
            <p:ph idx="1"/>
          </p:nvPr>
        </p:nvSpPr>
        <p:spPr/>
        <p:txBody>
          <a:bodyPr/>
          <a:lstStyle/>
          <a:p>
            <a:pPr>
              <a:buFontTx/>
              <a:buNone/>
            </a:pPr>
            <a:r>
              <a:rPr lang="en-GB" altLang="en-US" sz="1600" dirty="0"/>
              <a:t>UK vaccine policy can be found in the online publication commonly referred to as the </a:t>
            </a:r>
            <a:endParaRPr lang="en-GB" altLang="en-US" sz="1600" dirty="0" smtClean="0"/>
          </a:p>
          <a:p>
            <a:pPr>
              <a:buFontTx/>
              <a:buNone/>
            </a:pPr>
            <a:r>
              <a:rPr lang="en-GB" altLang="en-US" sz="1600" dirty="0" smtClean="0">
                <a:hlinkClick r:id="rId2"/>
              </a:rPr>
              <a:t>"</a:t>
            </a:r>
            <a:r>
              <a:rPr lang="en-GB" altLang="en-US" sz="1600" b="1" dirty="0">
                <a:hlinkClick r:id="rId2"/>
              </a:rPr>
              <a:t>Green Book</a:t>
            </a:r>
            <a:r>
              <a:rPr lang="en-GB" altLang="en-US" sz="1600" dirty="0">
                <a:hlinkClick r:id="rId2"/>
              </a:rPr>
              <a:t>"</a:t>
            </a:r>
            <a:r>
              <a:rPr lang="en-GB" altLang="en-US" sz="1600" dirty="0"/>
              <a:t> . This can be found on the </a:t>
            </a:r>
            <a:r>
              <a:rPr lang="en-GB" altLang="en-US" sz="1600" dirty="0">
                <a:hlinkClick r:id="rId3"/>
              </a:rPr>
              <a:t>Immunisation page</a:t>
            </a:r>
            <a:r>
              <a:rPr lang="en-GB" altLang="en-US" sz="1600" dirty="0"/>
              <a:t> of the GOV.UK website</a:t>
            </a:r>
          </a:p>
          <a:p>
            <a:pPr>
              <a:buFontTx/>
              <a:buNone/>
            </a:pPr>
            <a:endParaRPr lang="en-GB" altLang="en-US" sz="1600" dirty="0"/>
          </a:p>
          <a:p>
            <a:pPr>
              <a:buFontTx/>
              <a:buNone/>
            </a:pPr>
            <a:r>
              <a:rPr lang="en-GB" altLang="en-US" sz="1600" dirty="0"/>
              <a:t>Green Book recommendations are based upon JCVI’s expert opinion and should </a:t>
            </a:r>
            <a:endParaRPr lang="en-GB" altLang="en-US" sz="1600" dirty="0" smtClean="0"/>
          </a:p>
          <a:p>
            <a:pPr>
              <a:buFontTx/>
              <a:buNone/>
            </a:pPr>
            <a:r>
              <a:rPr lang="en-GB" altLang="en-US" sz="1600" dirty="0" smtClean="0"/>
              <a:t>always </a:t>
            </a:r>
            <a:r>
              <a:rPr lang="en-GB" altLang="en-US" sz="1600" dirty="0"/>
              <a:t>be followed, even when they differ from those made by the </a:t>
            </a:r>
            <a:r>
              <a:rPr lang="en-GB" altLang="en-US" sz="1600" dirty="0" smtClean="0"/>
              <a:t>vaccine </a:t>
            </a:r>
          </a:p>
          <a:p>
            <a:pPr>
              <a:buFontTx/>
              <a:buNone/>
            </a:pPr>
            <a:r>
              <a:rPr lang="en-GB" altLang="en-US" sz="1600" dirty="0" smtClean="0"/>
              <a:t>manufacturer</a:t>
            </a:r>
            <a:endParaRPr lang="en-GB" altLang="en-US" sz="1600" dirty="0"/>
          </a:p>
          <a:p>
            <a:pPr>
              <a:buFontTx/>
              <a:buNone/>
            </a:pPr>
            <a:endParaRPr lang="en-GB" altLang="en-US" sz="1600" dirty="0"/>
          </a:p>
          <a:p>
            <a:pPr>
              <a:buFontTx/>
              <a:buNone/>
            </a:pPr>
            <a:r>
              <a:rPr lang="en-GB" altLang="en-US" sz="1600" b="1" u="sng" dirty="0" smtClean="0"/>
              <a:t>PHA </a:t>
            </a:r>
            <a:r>
              <a:rPr lang="en-GB" altLang="en-US" sz="1600" b="1" u="sng" dirty="0"/>
              <a:t>COVID-19 immunisation programme Information for healthcare practitioners </a:t>
            </a:r>
            <a:r>
              <a:rPr lang="en-GB" altLang="en-US" sz="1600" dirty="0"/>
              <a:t> </a:t>
            </a:r>
          </a:p>
          <a:p>
            <a:pPr>
              <a:buFontTx/>
              <a:buNone/>
            </a:pPr>
            <a:r>
              <a:rPr lang="en-GB" altLang="en-US" sz="1600" dirty="0"/>
              <a:t>This document provides additional information, answers to frequently asked questions </a:t>
            </a:r>
            <a:endParaRPr lang="en-GB" altLang="en-US" sz="1600" dirty="0" smtClean="0"/>
          </a:p>
          <a:p>
            <a:pPr>
              <a:buFontTx/>
              <a:buNone/>
            </a:pPr>
            <a:r>
              <a:rPr lang="en-GB" altLang="en-US" sz="1600" dirty="0" smtClean="0"/>
              <a:t>and </a:t>
            </a:r>
            <a:r>
              <a:rPr lang="en-GB" altLang="en-US" sz="1600" dirty="0"/>
              <a:t>actions to take in the event of inadvertent errors. </a:t>
            </a:r>
          </a:p>
          <a:p>
            <a:pPr>
              <a:buFontTx/>
              <a:buNone/>
            </a:pPr>
            <a:r>
              <a:rPr lang="en-GB" altLang="en-US" sz="1600" dirty="0"/>
              <a:t>It is important to read this document before you start vaccinating and also to refer to the </a:t>
            </a:r>
            <a:endParaRPr lang="en-GB" altLang="en-US" sz="1600" dirty="0" smtClean="0"/>
          </a:p>
          <a:p>
            <a:pPr>
              <a:buFontTx/>
              <a:buNone/>
            </a:pPr>
            <a:r>
              <a:rPr lang="en-GB" altLang="en-US" sz="1600" dirty="0" smtClean="0"/>
              <a:t>online </a:t>
            </a:r>
            <a:r>
              <a:rPr lang="en-GB" altLang="en-US" sz="1600" dirty="0"/>
              <a:t>version regularly as it will be updated as more information becomes available </a:t>
            </a:r>
            <a:endParaRPr lang="en-GB" altLang="en-US" sz="1600" dirty="0" smtClean="0"/>
          </a:p>
          <a:p>
            <a:pPr>
              <a:buFontTx/>
              <a:buNone/>
            </a:pPr>
            <a:r>
              <a:rPr lang="en-GB" altLang="en-US" sz="1600" dirty="0" smtClean="0"/>
              <a:t>and </a:t>
            </a:r>
            <a:r>
              <a:rPr lang="en-GB" altLang="en-US" sz="1600" dirty="0"/>
              <a:t>to address any issues or frequently arising questions as COVID-19 vaccines are </a:t>
            </a:r>
            <a:endParaRPr lang="en-GB" altLang="en-US" sz="1600" dirty="0" smtClean="0"/>
          </a:p>
          <a:p>
            <a:pPr>
              <a:buFontTx/>
              <a:buNone/>
            </a:pPr>
            <a:r>
              <a:rPr lang="en-GB" altLang="en-US" sz="1600" dirty="0" smtClean="0"/>
              <a:t>delivered </a:t>
            </a:r>
            <a:r>
              <a:rPr lang="en-GB" altLang="en-US" sz="1600" dirty="0"/>
              <a:t>more widely</a:t>
            </a:r>
            <a:r>
              <a:rPr lang="en-GB" altLang="en-US" sz="1600" dirty="0" smtClean="0"/>
              <a:t>. </a:t>
            </a:r>
            <a:endParaRPr lang="en-GB" altLang="en-US" sz="2000" dirty="0"/>
          </a:p>
          <a:p>
            <a:endParaRPr lang="en-GB" dirty="0"/>
          </a:p>
        </p:txBody>
      </p:sp>
    </p:spTree>
    <p:extLst>
      <p:ext uri="{BB962C8B-B14F-4D97-AF65-F5344CB8AC3E}">
        <p14:creationId xmlns:p14="http://schemas.microsoft.com/office/powerpoint/2010/main" val="16573011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8077200" cy="1143000"/>
          </a:xfrm>
        </p:spPr>
        <p:txBody>
          <a:bodyPr/>
          <a:lstStyle/>
          <a:p>
            <a:r>
              <a:rPr lang="en-GB" sz="2400" dirty="0" smtClean="0"/>
              <a:t>International and UK </a:t>
            </a:r>
            <a:r>
              <a:rPr lang="en-GB" sz="2400" dirty="0" err="1" smtClean="0"/>
              <a:t>Covid</a:t>
            </a:r>
            <a:r>
              <a:rPr lang="en-GB" sz="2400" dirty="0" smtClean="0"/>
              <a:t>–19 timeline – the first 7 months</a:t>
            </a:r>
            <a:endParaRPr lang="en-GB" sz="2400"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85800" y="1268761"/>
            <a:ext cx="8077200" cy="3528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83568" y="4869160"/>
            <a:ext cx="8064896" cy="1107996"/>
          </a:xfrm>
          <a:prstGeom prst="rect">
            <a:avLst/>
          </a:prstGeom>
          <a:noFill/>
        </p:spPr>
        <p:txBody>
          <a:bodyPr wrap="square" rtlCol="0">
            <a:spAutoFit/>
          </a:bodyPr>
          <a:lstStyle/>
          <a:p>
            <a:pPr algn="ctr"/>
            <a:r>
              <a:rPr lang="en-GB" sz="1200" b="1" dirty="0" smtClean="0">
                <a:solidFill>
                  <a:schemeClr val="bg2"/>
                </a:solidFill>
              </a:rPr>
              <a:t>The </a:t>
            </a:r>
            <a:r>
              <a:rPr lang="en-GB" sz="1200" b="1" dirty="0">
                <a:solidFill>
                  <a:schemeClr val="bg2"/>
                </a:solidFill>
              </a:rPr>
              <a:t>date of the first positive </a:t>
            </a:r>
            <a:r>
              <a:rPr lang="en-GB" sz="1200" b="1" dirty="0" smtClean="0">
                <a:solidFill>
                  <a:schemeClr val="bg2"/>
                </a:solidFill>
              </a:rPr>
              <a:t>COVID-19 </a:t>
            </a:r>
            <a:r>
              <a:rPr lang="en-GB" sz="1200" b="1" dirty="0">
                <a:solidFill>
                  <a:schemeClr val="bg2"/>
                </a:solidFill>
              </a:rPr>
              <a:t>case in NI was </a:t>
            </a:r>
            <a:r>
              <a:rPr lang="en-GB" sz="1200" b="1" dirty="0" smtClean="0">
                <a:solidFill>
                  <a:schemeClr val="bg2"/>
                </a:solidFill>
              </a:rPr>
              <a:t>26/02/2020</a:t>
            </a:r>
            <a:endParaRPr lang="en-GB" sz="1200" b="1" dirty="0">
              <a:solidFill>
                <a:schemeClr val="bg2"/>
              </a:solidFill>
            </a:endParaRPr>
          </a:p>
          <a:p>
            <a:pPr algn="ctr"/>
            <a:r>
              <a:rPr lang="en-GB" sz="1200" b="1" dirty="0">
                <a:solidFill>
                  <a:schemeClr val="bg2"/>
                </a:solidFill>
              </a:rPr>
              <a:t/>
            </a:r>
            <a:br>
              <a:rPr lang="en-GB" sz="1200" b="1" dirty="0">
                <a:solidFill>
                  <a:schemeClr val="bg2"/>
                </a:solidFill>
              </a:rPr>
            </a:br>
            <a:r>
              <a:rPr lang="en-GB" sz="1200" b="1" dirty="0" smtClean="0">
                <a:solidFill>
                  <a:schemeClr val="bg2"/>
                </a:solidFill>
              </a:rPr>
              <a:t>The </a:t>
            </a:r>
            <a:r>
              <a:rPr lang="en-GB" sz="1200" b="1" dirty="0">
                <a:solidFill>
                  <a:schemeClr val="bg2"/>
                </a:solidFill>
              </a:rPr>
              <a:t>date of the first </a:t>
            </a:r>
            <a:r>
              <a:rPr lang="en-GB" sz="1200" b="1" dirty="0" smtClean="0">
                <a:solidFill>
                  <a:schemeClr val="bg2"/>
                </a:solidFill>
              </a:rPr>
              <a:t>COVID -19 </a:t>
            </a:r>
            <a:r>
              <a:rPr lang="en-GB" sz="1200" b="1" dirty="0">
                <a:solidFill>
                  <a:schemeClr val="bg2"/>
                </a:solidFill>
              </a:rPr>
              <a:t>death in NI (as reported on the mortality reporting system) was 18/03/2020. </a:t>
            </a:r>
            <a:endParaRPr lang="en-GB" sz="1200" b="1" dirty="0" smtClean="0">
              <a:solidFill>
                <a:schemeClr val="bg2"/>
              </a:solidFill>
            </a:endParaRPr>
          </a:p>
          <a:p>
            <a:pPr algn="ctr"/>
            <a:r>
              <a:rPr lang="en-GB" sz="1200" b="1" dirty="0" smtClean="0">
                <a:solidFill>
                  <a:schemeClr val="bg2"/>
                </a:solidFill>
              </a:rPr>
              <a:t>Note </a:t>
            </a:r>
            <a:r>
              <a:rPr lang="en-GB" sz="1200" b="1" dirty="0">
                <a:solidFill>
                  <a:schemeClr val="bg2"/>
                </a:solidFill>
              </a:rPr>
              <a:t>the definition for these deaths are those who have died within 28 days of a positive </a:t>
            </a:r>
            <a:r>
              <a:rPr lang="en-GB" sz="1200" b="1" dirty="0" smtClean="0">
                <a:solidFill>
                  <a:schemeClr val="bg2"/>
                </a:solidFill>
              </a:rPr>
              <a:t>specimen</a:t>
            </a:r>
            <a:endParaRPr lang="en-GB" sz="1200" b="1" dirty="0">
              <a:solidFill>
                <a:schemeClr val="bg2"/>
              </a:solidFill>
            </a:endParaRPr>
          </a:p>
          <a:p>
            <a:pPr algn="ctr"/>
            <a:endParaRPr lang="en-GB" b="1" dirty="0"/>
          </a:p>
        </p:txBody>
      </p:sp>
    </p:spTree>
    <p:extLst>
      <p:ext uri="{BB962C8B-B14F-4D97-AF65-F5344CB8AC3E}">
        <p14:creationId xmlns:p14="http://schemas.microsoft.com/office/powerpoint/2010/main" val="37951727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04664"/>
            <a:ext cx="8077200" cy="1143000"/>
          </a:xfrm>
        </p:spPr>
        <p:txBody>
          <a:bodyPr/>
          <a:lstStyle/>
          <a:p>
            <a:r>
              <a:rPr lang="en-GB" dirty="0" smtClean="0"/>
              <a:t>COVID-19 and Coronavirus</a:t>
            </a:r>
            <a:br>
              <a:rPr lang="en-GB" dirty="0" smtClean="0"/>
            </a:br>
            <a:endParaRPr lang="en-GB" dirty="0"/>
          </a:p>
        </p:txBody>
      </p:sp>
      <p:sp>
        <p:nvSpPr>
          <p:cNvPr id="3" name="Content Placeholder 2"/>
          <p:cNvSpPr>
            <a:spLocks noGrp="1"/>
          </p:cNvSpPr>
          <p:nvPr>
            <p:ph idx="1"/>
          </p:nvPr>
        </p:nvSpPr>
        <p:spPr>
          <a:xfrm>
            <a:off x="683568" y="1268760"/>
            <a:ext cx="8077200" cy="4038600"/>
          </a:xfrm>
        </p:spPr>
        <p:txBody>
          <a:bodyPr/>
          <a:lstStyle/>
          <a:p>
            <a:pPr marL="285750" indent="-285750">
              <a:buFont typeface="Arial" panose="020B0604020202020204" pitchFamily="34" charset="0"/>
              <a:buChar char="•"/>
            </a:pPr>
            <a:r>
              <a:rPr lang="en-GB" sz="1400" dirty="0"/>
              <a:t>COVID-19 is the disease that is caused by infection with the SARS-CoV-2 virus which belongs to the Coronavirus family</a:t>
            </a:r>
          </a:p>
          <a:p>
            <a:pPr marL="792162" lvl="3" indent="-171450"/>
            <a:r>
              <a:rPr lang="en-GB" sz="1400" dirty="0"/>
              <a:t> </a:t>
            </a:r>
            <a:r>
              <a:rPr lang="en-GB" sz="1400" dirty="0" smtClean="0"/>
              <a:t>- SARS-CoV-2 </a:t>
            </a:r>
            <a:r>
              <a:rPr lang="en-GB" sz="1400" dirty="0"/>
              <a:t>stands for Severe Acute Respiratory Syndrome (SARS) and </a:t>
            </a:r>
            <a:r>
              <a:rPr lang="en-GB" sz="1400" dirty="0" err="1"/>
              <a:t>CoV</a:t>
            </a:r>
            <a:r>
              <a:rPr lang="en-GB" sz="1400" dirty="0"/>
              <a:t> for coronavirus</a:t>
            </a:r>
          </a:p>
          <a:p>
            <a:pPr marL="792162" lvl="3" indent="-171450"/>
            <a:r>
              <a:rPr lang="en-GB" sz="1400" dirty="0"/>
              <a:t> </a:t>
            </a:r>
            <a:r>
              <a:rPr lang="en-GB" sz="1400" dirty="0" smtClean="0"/>
              <a:t>- COVID-19 </a:t>
            </a:r>
            <a:r>
              <a:rPr lang="en-GB" sz="1400" dirty="0"/>
              <a:t>stands for </a:t>
            </a:r>
            <a:r>
              <a:rPr lang="en-GB" sz="1400" u="sng" dirty="0"/>
              <a:t>Co</a:t>
            </a:r>
            <a:r>
              <a:rPr lang="en-GB" sz="1400" dirty="0"/>
              <a:t>rona</a:t>
            </a:r>
            <a:r>
              <a:rPr lang="en-GB" sz="1400" u="sng" dirty="0"/>
              <a:t>vi</a:t>
            </a:r>
            <a:r>
              <a:rPr lang="en-GB" sz="1400" dirty="0"/>
              <a:t>rus </a:t>
            </a:r>
            <a:r>
              <a:rPr lang="en-GB" sz="1400" u="sng" dirty="0"/>
              <a:t>D</a:t>
            </a:r>
            <a:r>
              <a:rPr lang="en-GB" sz="1400" dirty="0"/>
              <a:t>isease and </a:t>
            </a:r>
            <a:r>
              <a:rPr lang="en-GB" sz="1400" u="sng" dirty="0"/>
              <a:t>19</a:t>
            </a:r>
            <a:r>
              <a:rPr lang="en-GB" sz="1400" dirty="0"/>
              <a:t> is from the year 2019 when it was first seen</a:t>
            </a:r>
          </a:p>
          <a:p>
            <a:pPr marL="0" indent="0"/>
            <a:endParaRPr lang="en-GB" sz="1400" dirty="0"/>
          </a:p>
          <a:p>
            <a:pPr marL="285750" indent="-285750">
              <a:buFont typeface="Arial" panose="020B0604020202020204" pitchFamily="34" charset="0"/>
              <a:buChar char="•"/>
            </a:pPr>
            <a:r>
              <a:rPr lang="en-GB" sz="1400" dirty="0"/>
              <a:t>Coronaviruses may cause illness in animals or humans and they are responsible for causing infections ranging from the common cold to more severe disease such as Severe Acute Respiratory Syndrome (SARS) and Middle East Respiratory Syndrome (MERS) which have been responsible for two outbreaks during the last twenty years</a:t>
            </a:r>
          </a:p>
          <a:p>
            <a:pPr marL="0" indent="0"/>
            <a:endParaRPr lang="en-GB" sz="1400" dirty="0"/>
          </a:p>
          <a:p>
            <a:pPr marL="285750" indent="-285750">
              <a:buFont typeface="Arial" panose="020B0604020202020204" pitchFamily="34" charset="0"/>
              <a:buChar char="•"/>
            </a:pPr>
            <a:r>
              <a:rPr lang="en-GB" sz="1400" dirty="0"/>
              <a:t>SARS-CoV-2 virus is the most recently discovered coronavirus and has now affected many countries globally</a:t>
            </a:r>
          </a:p>
          <a:p>
            <a:pPr marL="0" indent="0"/>
            <a:endParaRPr lang="en-GB" sz="1400" dirty="0"/>
          </a:p>
          <a:p>
            <a:pPr marL="285750" indent="-285750">
              <a:buFont typeface="Arial" panose="020B0604020202020204" pitchFamily="34" charset="0"/>
              <a:buChar char="•"/>
            </a:pPr>
            <a:r>
              <a:rPr lang="en-GB" sz="1400" dirty="0"/>
              <a:t>because of the global spread and the substantial number of people affected, the World Health Organisation (WHO) declared COVID-19 as a pandemic on 11/03/2020 (Pan (all) demos (people))</a:t>
            </a:r>
          </a:p>
          <a:p>
            <a:endParaRPr lang="en-GB" dirty="0"/>
          </a:p>
        </p:txBody>
      </p:sp>
    </p:spTree>
    <p:extLst>
      <p:ext uri="{BB962C8B-B14F-4D97-AF65-F5344CB8AC3E}">
        <p14:creationId xmlns:p14="http://schemas.microsoft.com/office/powerpoint/2010/main" val="1446710378"/>
      </p:ext>
    </p:extLst>
  </p:cSld>
  <p:clrMapOvr>
    <a:masterClrMapping/>
  </p:clrMapOvr>
  <p:timing>
    <p:tnLst>
      <p:par>
        <p:cTn id="1" dur="indefinite" restart="never" nodeType="tmRoot"/>
      </p:par>
    </p:tnLst>
  </p:timing>
</p:sld>
</file>

<file path=ppt/theme/theme1.xml><?xml version="1.0" encoding="utf-8"?>
<a:theme xmlns:a="http://schemas.openxmlformats.org/drawingml/2006/main" name="2_BHSCT_white">
  <a:themeElements>
    <a:clrScheme name="BHSCT_white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BHSCT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bg1"/>
          </a:buClr>
          <a:buSzTx/>
          <a:buFontTx/>
          <a:buNone/>
          <a:tabLst/>
          <a:defRPr kumimoji="0" lang="en-US" sz="4000" b="0" i="0" u="none" strike="noStrike" cap="none" normalizeH="0" baseline="0" smtClean="0">
            <a:ln>
              <a:noFill/>
            </a:ln>
            <a:solidFill>
              <a:schemeClr val="bg2"/>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bg1"/>
          </a:buClr>
          <a:buSzTx/>
          <a:buFontTx/>
          <a:buNone/>
          <a:tabLst/>
          <a:defRPr kumimoji="0" lang="en-US" sz="4000" b="0" i="0" u="none" strike="noStrike" cap="none" normalizeH="0" baseline="0" smtClean="0">
            <a:ln>
              <a:noFill/>
            </a:ln>
            <a:solidFill>
              <a:schemeClr val="bg2"/>
            </a:solidFill>
            <a:effectLst/>
            <a:latin typeface="Arial" charset="0"/>
          </a:defRPr>
        </a:defPPr>
      </a:lstStyle>
    </a:lnDef>
  </a:objectDefaults>
  <a:extraClrSchemeLst>
    <a:extraClrScheme>
      <a:clrScheme name="BHSCT_white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BHSCT_white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BHSCT_white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BHSCT_white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BHSCT_white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1998</TotalTime>
  <Words>9832</Words>
  <Application>Microsoft Office PowerPoint</Application>
  <PresentationFormat>On-screen Show (4:3)</PresentationFormat>
  <Paragraphs>860</Paragraphs>
  <Slides>74</Slides>
  <Notes>43</Notes>
  <HiddenSlides>0</HiddenSlides>
  <MMClips>0</MMClips>
  <ScaleCrop>false</ScaleCrop>
  <HeadingPairs>
    <vt:vector size="4" baseType="variant">
      <vt:variant>
        <vt:lpstr>Theme</vt:lpstr>
      </vt:variant>
      <vt:variant>
        <vt:i4>1</vt:i4>
      </vt:variant>
      <vt:variant>
        <vt:lpstr>Slide Titles</vt:lpstr>
      </vt:variant>
      <vt:variant>
        <vt:i4>74</vt:i4>
      </vt:variant>
    </vt:vector>
  </HeadingPairs>
  <TitlesOfParts>
    <vt:vector size="75" baseType="lpstr">
      <vt:lpstr>2_BHSCT_white</vt:lpstr>
      <vt:lpstr>   COVID-19 Vaccination programme       Acknowledgments to PHE for use of their training slides  These slide are provisional – Subject to revision    Provisional – Subject to revision – Use latest version link: x </vt:lpstr>
      <vt:lpstr>Note to immunisers</vt:lpstr>
      <vt:lpstr>Content</vt:lpstr>
      <vt:lpstr>Learning objectives</vt:lpstr>
      <vt:lpstr>Pre-requisites to administering Covid 19 vaccine</vt:lpstr>
      <vt:lpstr>Key messages</vt:lpstr>
      <vt:lpstr>Introduction</vt:lpstr>
      <vt:lpstr>International and UK Covid–19 timeline – the first 7 months</vt:lpstr>
      <vt:lpstr>COVID-19 and Coronavirus </vt:lpstr>
      <vt:lpstr>Viral infection</vt:lpstr>
      <vt:lpstr>Coronavirus structure</vt:lpstr>
      <vt:lpstr>Transmission of COVID-19 infection</vt:lpstr>
      <vt:lpstr>COVID-19 Chain of infection </vt:lpstr>
      <vt:lpstr>COVID-19 Symptoms</vt:lpstr>
      <vt:lpstr>COVID-19 symptom progression</vt:lpstr>
      <vt:lpstr>Complications of Covid-19 disease</vt:lpstr>
      <vt:lpstr>COVID-19 complications in pregnancy </vt:lpstr>
      <vt:lpstr>Symptoms in children and young people</vt:lpstr>
      <vt:lpstr>Complications from COVID-19 in children and young  people</vt:lpstr>
      <vt:lpstr>Coronavirus (COVID-19) epidemiology</vt:lpstr>
      <vt:lpstr>UK Coronavirus (Covid-19) positive tests by nation</vt:lpstr>
      <vt:lpstr>UK deaths within 28 days of a positive test</vt:lpstr>
      <vt:lpstr>COVID-19 vaccine taskforce</vt:lpstr>
      <vt:lpstr>COVID-19 vaccine development</vt:lpstr>
      <vt:lpstr>Properties of an ideal vaccine</vt:lpstr>
      <vt:lpstr>Stages of vaccine trials</vt:lpstr>
      <vt:lpstr>Safety</vt:lpstr>
      <vt:lpstr>Effectiveness</vt:lpstr>
      <vt:lpstr>Regulatory approval and licencing</vt:lpstr>
      <vt:lpstr>Post authorisation surveillance</vt:lpstr>
      <vt:lpstr>COVID-19 Vaccines</vt:lpstr>
      <vt:lpstr>COVID-19 MRNA vaccine BNT162B2 (Pifzer BioNtech) </vt:lpstr>
      <vt:lpstr>AstraZeneca COVID-19 vaccine</vt:lpstr>
      <vt:lpstr>Additional COVID-19 vaccines</vt:lpstr>
      <vt:lpstr>Vaccine interchangeability</vt:lpstr>
      <vt:lpstr>Key factors that inform UK vaccination policy</vt:lpstr>
      <vt:lpstr>Designing and implementing a vaccination programme  in England</vt:lpstr>
      <vt:lpstr>Designing and implementing a vaccination programme  in Northern Ireland</vt:lpstr>
      <vt:lpstr>Other agencies</vt:lpstr>
      <vt:lpstr>COVID-19 vaccine programme considerations</vt:lpstr>
      <vt:lpstr>Priority groups for COVID-19 vaccination </vt:lpstr>
      <vt:lpstr>Vaccine priority groups: JCVI advice 30 December 2020</vt:lpstr>
      <vt:lpstr>Older adults resident in a care home</vt:lpstr>
      <vt:lpstr>Older adults</vt:lpstr>
      <vt:lpstr>Health and Social care Workers</vt:lpstr>
      <vt:lpstr>Clinically extremely vulnerable</vt:lpstr>
      <vt:lpstr>Groups with underlying health conditions</vt:lpstr>
      <vt:lpstr>Pregnancy</vt:lpstr>
      <vt:lpstr>Breastfeeding</vt:lpstr>
      <vt:lpstr>Deprivation and ethnicity</vt:lpstr>
      <vt:lpstr>PowerPoint Presentation</vt:lpstr>
      <vt:lpstr>COVID-19 mRNA Vaccine BNT162b2 (Pfizer BioNTech)</vt:lpstr>
      <vt:lpstr>Precautions to COVID-19 mRNA Vaccine BNT162b2</vt:lpstr>
      <vt:lpstr>Contraindications to COVID-19 mRNA Vaccine BNT162b2</vt:lpstr>
      <vt:lpstr>Adverse reactions following COVID-19 mRNA Vaccine BNT162b2 </vt:lpstr>
      <vt:lpstr>COVID-19 mRNA Vaccine BNT162b2 presentation </vt:lpstr>
      <vt:lpstr>COVID-19 mRNA Vaccine BNT162b2 dose and schedule  </vt:lpstr>
      <vt:lpstr>Storage and use of mRNA Vaccine BNT162b2 </vt:lpstr>
      <vt:lpstr> COVID-19 mRNA Vaccine BNT162b2 reconstitution </vt:lpstr>
      <vt:lpstr>Reconstituting COVID-19 mRNA Vaccine BNT162b2 (1)</vt:lpstr>
      <vt:lpstr>Reconstituting COVID-19 mRNA Vaccine BNT162b2 (2)</vt:lpstr>
      <vt:lpstr>Reconstituting COVID-19 mRNA Vaccine BNT162b2 (3)</vt:lpstr>
      <vt:lpstr>COVID-19 mRNA Vaccine BNT162b2 dose preparation</vt:lpstr>
      <vt:lpstr>COVID-19 Vaccine  AstraZeneca</vt:lpstr>
      <vt:lpstr>Contraindications to Covid-19 Vaccine AstraZeneca </vt:lpstr>
      <vt:lpstr>Adverse reactions following Covid-19 Vaccine AstraZeneca</vt:lpstr>
      <vt:lpstr>Covid-19 Vaccine AstraZeneca presentation</vt:lpstr>
      <vt:lpstr>Covid-19 Vaccine AstraZeneca dose and schedule</vt:lpstr>
      <vt:lpstr>Covid-19 Vaccine AstraZeneca storage and use </vt:lpstr>
      <vt:lpstr>Covid-19 Vaccine AstraZeneca preparation</vt:lpstr>
      <vt:lpstr>Covid-19 Vaccine AstraZeneca preparation (2)</vt:lpstr>
      <vt:lpstr>Covid-19 Vaccine AstraZeneca disposal</vt:lpstr>
      <vt:lpstr>Reporting adverse reactions</vt:lpstr>
      <vt:lpstr>Further information</vt:lpstr>
    </vt:vector>
  </TitlesOfParts>
  <Company>BSO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Grainne McKeown</dc:creator>
  <cp:lastModifiedBy>Ashling Kerr</cp:lastModifiedBy>
  <cp:revision>58</cp:revision>
  <dcterms:created xsi:type="dcterms:W3CDTF">2020-12-04T16:12:05Z</dcterms:created>
  <dcterms:modified xsi:type="dcterms:W3CDTF">2021-01-08T08:52:58Z</dcterms:modified>
</cp:coreProperties>
</file>