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11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6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9055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6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3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00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962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962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7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4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8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09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70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92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curves-blue-white bkg_size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62400"/>
            <a:ext cx="139382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077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/>
        </p:nvSpPr>
        <p:spPr bwMode="auto">
          <a:xfrm>
            <a:off x="0" y="1219200"/>
            <a:ext cx="9144000" cy="158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9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30" name="Picture 29" descr="PHA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2590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30" descr="PHAstraplin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34125"/>
            <a:ext cx="3505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A8CA"/>
        </a:buClr>
        <a:buSzPct val="65000"/>
        <a:buFont typeface="Wingdings" pitchFamily="84" charset="2"/>
        <a:buChar char="•"/>
        <a:defRPr sz="30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4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84" charset="2"/>
        <a:buChar char="l"/>
        <a:defRPr sz="2000">
          <a:solidFill>
            <a:schemeClr val="bg2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bg2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338828"/>
          </a:xfrm>
          <a:prstGeom prst="rect">
            <a:avLst/>
          </a:prstGeom>
          <a:solidFill>
            <a:srgbClr val="0070C0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 dirty="0" smtClean="0"/>
              <a:t>STI </a:t>
            </a:r>
            <a:r>
              <a:rPr lang="en-GB" sz="3600" b="1" dirty="0"/>
              <a:t>surveillance in Northern Ireland </a:t>
            </a:r>
            <a:r>
              <a:rPr lang="en-GB" sz="3600" b="1" dirty="0" smtClean="0"/>
              <a:t>2019</a:t>
            </a:r>
            <a:endParaRPr lang="en-GB" sz="3600" b="1" dirty="0"/>
          </a:p>
          <a:p>
            <a:pPr>
              <a:spcBef>
                <a:spcPct val="50000"/>
              </a:spcBef>
            </a:pPr>
            <a:r>
              <a:rPr lang="en-GB" sz="3000" dirty="0"/>
              <a:t>An analysis of data for the calendar year </a:t>
            </a:r>
            <a:r>
              <a:rPr lang="en-GB" sz="3000" dirty="0" smtClean="0"/>
              <a:t>2018</a:t>
            </a:r>
            <a:endParaRPr lang="en-GB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00" y="1700808"/>
            <a:ext cx="5214399" cy="366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1472" y="404663"/>
            <a:ext cx="7982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Rates of diagnosis of </a:t>
            </a:r>
            <a:r>
              <a:rPr lang="en-US" sz="1600" b="1" dirty="0" err="1" smtClean="0">
                <a:solidFill>
                  <a:schemeClr val="bg2"/>
                </a:solidFill>
              </a:rPr>
              <a:t>gonorrhoea</a:t>
            </a:r>
            <a:r>
              <a:rPr lang="en-US" sz="1600" b="1" dirty="0" smtClean="0">
                <a:solidFill>
                  <a:schemeClr val="bg2"/>
                </a:solidFill>
              </a:rPr>
              <a:t> in Northern Ireland</a:t>
            </a:r>
            <a:r>
              <a:rPr lang="en-US" sz="1600" b="1" dirty="0">
                <a:solidFill>
                  <a:schemeClr val="bg2"/>
                </a:solidFill>
              </a:rPr>
              <a:t>, </a:t>
            </a:r>
            <a:endParaRPr lang="en-US" sz="16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by gender and age </a:t>
            </a:r>
            <a:r>
              <a:rPr lang="en-US" sz="1600" b="1" dirty="0">
                <a:solidFill>
                  <a:schemeClr val="bg2"/>
                </a:solidFill>
              </a:rPr>
              <a:t>group, </a:t>
            </a:r>
            <a:r>
              <a:rPr lang="en-US" sz="1600" b="1" dirty="0" smtClean="0">
                <a:solidFill>
                  <a:schemeClr val="bg2"/>
                </a:solidFill>
              </a:rPr>
              <a:t>2006–2018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5607524"/>
            <a:ext cx="4464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 have been recalculated from 2012 t as a result of new coding within GUMC clinic</a:t>
            </a:r>
            <a:endParaRPr lang="en-GB" sz="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92" y="938876"/>
            <a:ext cx="7622936" cy="465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436922"/>
            <a:ext cx="7020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/>
                </a:solidFill>
              </a:rPr>
              <a:t>Number of diagnoses of gonorrhoea by sexual orientation in</a:t>
            </a:r>
          </a:p>
          <a:p>
            <a:pPr algn="ctr"/>
            <a:r>
              <a:rPr lang="en-GB" sz="1600" b="1" dirty="0" smtClean="0">
                <a:solidFill>
                  <a:schemeClr val="bg2"/>
                </a:solidFill>
              </a:rPr>
              <a:t>Northern Ireland, 2006-2018</a:t>
            </a:r>
            <a:endParaRPr lang="en-GB" sz="1600" b="1" dirty="0">
              <a:solidFill>
                <a:schemeClr val="bg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29" y="1010297"/>
            <a:ext cx="7557666" cy="461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8895" y="476672"/>
            <a:ext cx="7732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2"/>
                </a:solidFill>
              </a:rPr>
              <a:t>Neisseria </a:t>
            </a:r>
            <a:r>
              <a:rPr lang="en-US" sz="1600" b="1" i="1" dirty="0">
                <a:solidFill>
                  <a:schemeClr val="bg2"/>
                </a:solidFill>
              </a:rPr>
              <a:t>gonorrhoeae </a:t>
            </a:r>
            <a:r>
              <a:rPr lang="en-US" sz="1600" b="1" dirty="0">
                <a:solidFill>
                  <a:schemeClr val="bg2"/>
                </a:solidFill>
              </a:rPr>
              <a:t>antibiotic susceptibility reported activity for </a:t>
            </a:r>
            <a:r>
              <a:rPr lang="en-US" sz="1600" b="1" dirty="0" smtClean="0">
                <a:solidFill>
                  <a:schemeClr val="bg2"/>
                </a:solidFill>
              </a:rPr>
              <a:t>antibiotics</a:t>
            </a:r>
            <a:r>
              <a:rPr lang="en-US" sz="1600" b="1" dirty="0">
                <a:solidFill>
                  <a:schemeClr val="bg2"/>
                </a:solidFill>
              </a:rPr>
              <a:t>, </a:t>
            </a:r>
            <a:r>
              <a:rPr lang="en-US" sz="1600" b="1" dirty="0" smtClean="0">
                <a:solidFill>
                  <a:schemeClr val="bg2"/>
                </a:solidFill>
              </a:rPr>
              <a:t>2018</a:t>
            </a:r>
            <a:endParaRPr lang="en-GB" sz="1600" dirty="0">
              <a:solidFill>
                <a:schemeClr val="bg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9" y="1988840"/>
            <a:ext cx="80200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3608" y="4509120"/>
            <a:ext cx="17540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chemeClr val="bg2"/>
                </a:solidFill>
              </a:rPr>
              <a:t>Source: Regional </a:t>
            </a:r>
            <a:r>
              <a:rPr lang="en-GB" sz="1100" dirty="0" err="1">
                <a:solidFill>
                  <a:schemeClr val="bg2"/>
                </a:solidFill>
              </a:rPr>
              <a:t>Cosurv</a:t>
            </a:r>
            <a:endParaRPr lang="en-GB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558078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D</a:t>
            </a:r>
            <a:r>
              <a:rPr lang="en-US" sz="1600" b="1" dirty="0" smtClean="0">
                <a:solidFill>
                  <a:schemeClr val="bg2"/>
                </a:solidFill>
              </a:rPr>
              <a:t>iagnoses </a:t>
            </a:r>
            <a:r>
              <a:rPr lang="en-US" sz="1600" b="1" dirty="0">
                <a:solidFill>
                  <a:schemeClr val="bg2"/>
                </a:solidFill>
              </a:rPr>
              <a:t>of genital herpes in Northern Ireland, </a:t>
            </a:r>
            <a:r>
              <a:rPr lang="en-US" sz="1600" b="1" dirty="0" smtClean="0">
                <a:solidFill>
                  <a:schemeClr val="bg2"/>
                </a:solidFill>
              </a:rPr>
              <a:t>2006–2018</a:t>
            </a:r>
            <a:endParaRPr lang="en-GB" sz="1600" dirty="0">
              <a:solidFill>
                <a:schemeClr val="bg2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96632"/>
            <a:ext cx="7415237" cy="452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474373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Rates </a:t>
            </a:r>
            <a:r>
              <a:rPr lang="en-US" sz="1600" b="1" dirty="0">
                <a:solidFill>
                  <a:schemeClr val="bg2"/>
                </a:solidFill>
              </a:rPr>
              <a:t>of diagnosis of genital herpes (first episode) in Northern Ireland</a:t>
            </a:r>
            <a:r>
              <a:rPr lang="en-US" sz="1600" b="1" dirty="0" smtClean="0">
                <a:solidFill>
                  <a:schemeClr val="bg2"/>
                </a:solidFill>
              </a:rPr>
              <a:t>,</a:t>
            </a:r>
          </a:p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by </a:t>
            </a:r>
            <a:r>
              <a:rPr lang="en-US" sz="1600" b="1" dirty="0">
                <a:solidFill>
                  <a:schemeClr val="bg2"/>
                </a:solidFill>
              </a:rPr>
              <a:t>age and gender, </a:t>
            </a:r>
            <a:r>
              <a:rPr lang="en-US" sz="1600" b="1" dirty="0" smtClean="0">
                <a:solidFill>
                  <a:schemeClr val="bg2"/>
                </a:solidFill>
              </a:rPr>
              <a:t>2006–2018</a:t>
            </a:r>
            <a:endParaRPr lang="en-GB" sz="1600" dirty="0">
              <a:solidFill>
                <a:schemeClr val="bg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3" y="1059148"/>
            <a:ext cx="7341642" cy="447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379403"/>
            <a:ext cx="7360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Diagnoses </a:t>
            </a:r>
            <a:r>
              <a:rPr lang="en-US" sz="1600" b="1" dirty="0">
                <a:solidFill>
                  <a:schemeClr val="bg2"/>
                </a:solidFill>
              </a:rPr>
              <a:t>of genital warts in Northern Ireland, </a:t>
            </a:r>
            <a:r>
              <a:rPr lang="en-US" sz="1600" b="1" dirty="0" smtClean="0">
                <a:solidFill>
                  <a:schemeClr val="bg2"/>
                </a:solidFill>
              </a:rPr>
              <a:t>2006–2018</a:t>
            </a:r>
            <a:endParaRPr lang="en-GB" sz="1600" dirty="0">
              <a:solidFill>
                <a:schemeClr val="bg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4" y="770454"/>
            <a:ext cx="7784256" cy="474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476672"/>
            <a:ext cx="7493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Rates </a:t>
            </a:r>
            <a:r>
              <a:rPr lang="en-US" sz="1600" b="1" dirty="0">
                <a:solidFill>
                  <a:schemeClr val="bg2"/>
                </a:solidFill>
              </a:rPr>
              <a:t>of diagnosis of genital warts (first episode) in Northern Ireland, </a:t>
            </a:r>
            <a:endParaRPr lang="en-US" sz="16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by </a:t>
            </a:r>
            <a:r>
              <a:rPr lang="en-US" sz="1600" b="1" dirty="0">
                <a:solidFill>
                  <a:schemeClr val="bg2"/>
                </a:solidFill>
              </a:rPr>
              <a:t>age and gender, </a:t>
            </a:r>
            <a:r>
              <a:rPr lang="en-US" sz="1600" b="1" dirty="0" smtClean="0">
                <a:solidFill>
                  <a:schemeClr val="bg2"/>
                </a:solidFill>
              </a:rPr>
              <a:t>2006–2018</a:t>
            </a:r>
            <a:endParaRPr lang="en-GB" sz="1600" dirty="0">
              <a:solidFill>
                <a:schemeClr val="bg2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485658" cy="456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332656"/>
            <a:ext cx="7616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Number </a:t>
            </a:r>
            <a:r>
              <a:rPr lang="en-US" sz="1600" b="1" dirty="0">
                <a:solidFill>
                  <a:schemeClr val="bg2"/>
                </a:solidFill>
              </a:rPr>
              <a:t>of </a:t>
            </a:r>
            <a:r>
              <a:rPr lang="en-US" sz="1600" b="1" dirty="0" smtClean="0">
                <a:solidFill>
                  <a:schemeClr val="bg2"/>
                </a:solidFill>
              </a:rPr>
              <a:t>syphilis* diagnoses </a:t>
            </a:r>
            <a:r>
              <a:rPr lang="en-US" sz="1600" b="1" dirty="0">
                <a:solidFill>
                  <a:schemeClr val="bg2"/>
                </a:solidFill>
              </a:rPr>
              <a:t>in Northern Ireland, by gender and </a:t>
            </a:r>
            <a:r>
              <a:rPr lang="en-US" sz="1600" b="1" dirty="0" smtClean="0">
                <a:solidFill>
                  <a:schemeClr val="bg2"/>
                </a:solidFill>
              </a:rPr>
              <a:t>sexual orientation</a:t>
            </a:r>
            <a:r>
              <a:rPr lang="en-US" sz="1600" b="1" dirty="0">
                <a:solidFill>
                  <a:schemeClr val="bg2"/>
                </a:solidFill>
              </a:rPr>
              <a:t>, </a:t>
            </a:r>
            <a:r>
              <a:rPr lang="en-US" sz="1600" b="1" dirty="0" smtClean="0">
                <a:solidFill>
                  <a:schemeClr val="bg2"/>
                </a:solidFill>
              </a:rPr>
              <a:t>2001-2018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5545832"/>
            <a:ext cx="23391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solidFill>
                  <a:schemeClr val="bg2"/>
                </a:solidFill>
              </a:rPr>
              <a:t>*Primary, secondary &amp; early latent syphilis</a:t>
            </a:r>
            <a:endParaRPr lang="en-GB" sz="900" dirty="0">
              <a:solidFill>
                <a:schemeClr val="bg2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65535"/>
            <a:ext cx="6819249" cy="445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33265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Age </a:t>
            </a:r>
            <a:r>
              <a:rPr lang="en-US" sz="1600" b="1" dirty="0">
                <a:solidFill>
                  <a:schemeClr val="bg2"/>
                </a:solidFill>
              </a:rPr>
              <a:t>distribution of </a:t>
            </a:r>
            <a:r>
              <a:rPr lang="en-US" sz="1600" b="1" dirty="0" smtClean="0">
                <a:solidFill>
                  <a:schemeClr val="bg2"/>
                </a:solidFill>
              </a:rPr>
              <a:t>syphilis* </a:t>
            </a:r>
            <a:r>
              <a:rPr lang="en-US" sz="1600" b="1" dirty="0">
                <a:solidFill>
                  <a:schemeClr val="bg2"/>
                </a:solidFill>
              </a:rPr>
              <a:t>diagnoses in Northern Ireland, by gender </a:t>
            </a:r>
            <a:r>
              <a:rPr lang="en-US" sz="1600" b="1" dirty="0" smtClean="0">
                <a:solidFill>
                  <a:schemeClr val="bg2"/>
                </a:solidFill>
              </a:rPr>
              <a:t>and sexual </a:t>
            </a:r>
            <a:r>
              <a:rPr lang="en-US" sz="1600" b="1" dirty="0">
                <a:solidFill>
                  <a:schemeClr val="bg2"/>
                </a:solidFill>
              </a:rPr>
              <a:t>orientation, </a:t>
            </a:r>
            <a:r>
              <a:rPr lang="en-US" sz="1600" b="1" dirty="0" smtClean="0">
                <a:solidFill>
                  <a:schemeClr val="bg2"/>
                </a:solidFill>
              </a:rPr>
              <a:t>2001–2018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5446305"/>
            <a:ext cx="23391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solidFill>
                  <a:schemeClr val="bg2"/>
                </a:solidFill>
              </a:rPr>
              <a:t>*Primary, secondary &amp; early latent syphilis</a:t>
            </a:r>
            <a:endParaRPr lang="en-GB" sz="900" dirty="0">
              <a:solidFill>
                <a:schemeClr val="bg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44" y="1000487"/>
            <a:ext cx="6816260" cy="445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1330" y="451411"/>
            <a:ext cx="6085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Stage of disease, by year of diagnosis, 2001-2018</a:t>
            </a:r>
            <a:endParaRPr lang="en-GB" sz="1600" dirty="0">
              <a:solidFill>
                <a:schemeClr val="bg2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08653"/>
            <a:ext cx="7405233" cy="48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1"/>
          </p:nvPr>
        </p:nvSpPr>
        <p:spPr>
          <a:xfrm>
            <a:off x="484719" y="332656"/>
            <a:ext cx="8316416" cy="857908"/>
          </a:xfrm>
        </p:spPr>
        <p:txBody>
          <a:bodyPr/>
          <a:lstStyle/>
          <a:p>
            <a:r>
              <a:rPr lang="en-GB" sz="3400" dirty="0" smtClean="0">
                <a:solidFill>
                  <a:schemeClr val="accent4">
                    <a:lumMod val="10000"/>
                  </a:schemeClr>
                </a:solidFill>
              </a:rPr>
              <a:t>STI surveillance in Northern Ireland</a:t>
            </a:r>
            <a:br>
              <a:rPr lang="en-GB" sz="3400" dirty="0" smtClean="0">
                <a:solidFill>
                  <a:schemeClr val="accent4">
                    <a:lumMod val="10000"/>
                  </a:schemeClr>
                </a:solidFill>
              </a:rPr>
            </a:br>
            <a:endParaRPr lang="en-US" sz="3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2002466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2"/>
                </a:solidFill>
              </a:rPr>
              <a:t>An analysis of data for the calendar year </a:t>
            </a:r>
            <a:r>
              <a:rPr lang="en-GB" sz="2000" dirty="0" smtClean="0">
                <a:solidFill>
                  <a:schemeClr val="bg2"/>
                </a:solidFill>
              </a:rPr>
              <a:t>2018</a:t>
            </a: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669" y="2703516"/>
            <a:ext cx="6952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</a:rPr>
              <a:t>http://www.publichealthagency.org/directorate-public-health/health-protection/sexually-transmitted-infections</a:t>
            </a:r>
          </a:p>
        </p:txBody>
      </p:sp>
    </p:spTree>
    <p:extLst>
      <p:ext uri="{BB962C8B-B14F-4D97-AF65-F5344CB8AC3E}">
        <p14:creationId xmlns:p14="http://schemas.microsoft.com/office/powerpoint/2010/main" val="24943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485971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/>
                </a:solidFill>
              </a:rPr>
              <a:t>Trends in diagnoses and sexual health screens made in Northern Ireland GUM Clinics, 2006-2018 </a:t>
            </a:r>
            <a:endParaRPr lang="en-GB" sz="1600" b="1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2" y="1196752"/>
            <a:ext cx="7080892" cy="431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965" y="388954"/>
            <a:ext cx="7704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/>
                </a:solidFill>
              </a:rPr>
              <a:t>Trends in new diagnoses of STIs in Northern Ireland GUM clinics, 2006-2018</a:t>
            </a:r>
            <a:endParaRPr lang="en-GB" sz="1600" b="1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34" y="836712"/>
            <a:ext cx="7386092" cy="482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2672" y="410900"/>
            <a:ext cx="6639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/>
                </a:solidFill>
              </a:rPr>
              <a:t>Diagnoses of chlamydial infection in Northern Ireland, 2006-2018</a:t>
            </a:r>
            <a:endParaRPr lang="en-GB" sz="1600" b="1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55244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72926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/>
                </a:solidFill>
              </a:rPr>
              <a:t>Rates of diagnosis of chlamydial infection in Northern Ireland </a:t>
            </a:r>
          </a:p>
          <a:p>
            <a:pPr algn="ctr"/>
            <a:r>
              <a:rPr lang="en-GB" sz="1600" b="1" dirty="0" smtClean="0">
                <a:solidFill>
                  <a:schemeClr val="bg2"/>
                </a:solidFill>
              </a:rPr>
              <a:t>by gender and age group, 2006-2018</a:t>
            </a:r>
            <a:endParaRPr lang="en-GB" sz="1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5803046"/>
            <a:ext cx="4464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 have been recalculated from 2012  as a result of new coding within GUMC clinic</a:t>
            </a:r>
            <a:endParaRPr lang="en-GB" sz="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57700"/>
            <a:ext cx="7948592" cy="485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5759" y="790167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Referral </a:t>
            </a:r>
            <a:r>
              <a:rPr lang="en-US" sz="1600" b="1" dirty="0">
                <a:solidFill>
                  <a:schemeClr val="bg2"/>
                </a:solidFill>
              </a:rPr>
              <a:t>source of genital </a:t>
            </a:r>
            <a:r>
              <a:rPr lang="en-US" sz="1600" b="1" i="1" dirty="0">
                <a:solidFill>
                  <a:schemeClr val="bg2"/>
                </a:solidFill>
              </a:rPr>
              <a:t>Chlamydia trachomatis </a:t>
            </a:r>
            <a:r>
              <a:rPr lang="en-US" sz="1600" b="1" dirty="0">
                <a:solidFill>
                  <a:schemeClr val="bg2"/>
                </a:solidFill>
              </a:rPr>
              <a:t>specimens, </a:t>
            </a:r>
            <a:r>
              <a:rPr lang="en-US" sz="1600" b="1" dirty="0" smtClean="0">
                <a:solidFill>
                  <a:schemeClr val="bg2"/>
                </a:solidFill>
              </a:rPr>
              <a:t>2006–2018</a:t>
            </a:r>
            <a:endParaRPr lang="en-GB" sz="1600" dirty="0">
              <a:solidFill>
                <a:schemeClr val="bg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38" y="2060848"/>
            <a:ext cx="880804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4410" y="227943"/>
            <a:ext cx="7708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Laboratory </a:t>
            </a:r>
            <a:r>
              <a:rPr lang="en-US" sz="1600" b="1" dirty="0">
                <a:solidFill>
                  <a:schemeClr val="bg2"/>
                </a:solidFill>
              </a:rPr>
              <a:t>reports of genital </a:t>
            </a:r>
            <a:r>
              <a:rPr lang="en-US" sz="1600" b="1" i="1" dirty="0">
                <a:solidFill>
                  <a:schemeClr val="bg2"/>
                </a:solidFill>
              </a:rPr>
              <a:t>Chlamydia trachomatis</a:t>
            </a:r>
            <a:r>
              <a:rPr lang="en-US" sz="1600" b="1" dirty="0">
                <a:solidFill>
                  <a:schemeClr val="bg2"/>
                </a:solidFill>
              </a:rPr>
              <a:t>, by age and gender, </a:t>
            </a:r>
            <a:r>
              <a:rPr lang="en-US" sz="1600" b="1" dirty="0" smtClean="0">
                <a:solidFill>
                  <a:schemeClr val="bg2"/>
                </a:solidFill>
              </a:rPr>
              <a:t>2006–2018</a:t>
            </a:r>
            <a:endParaRPr lang="en-GB" sz="1600" dirty="0">
              <a:solidFill>
                <a:schemeClr val="bg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5" y="812718"/>
            <a:ext cx="7847285" cy="478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8330" y="379403"/>
            <a:ext cx="70931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Diagnoses </a:t>
            </a:r>
            <a:r>
              <a:rPr lang="en-US" sz="1600" b="1" dirty="0">
                <a:solidFill>
                  <a:schemeClr val="bg2"/>
                </a:solidFill>
              </a:rPr>
              <a:t>of </a:t>
            </a:r>
            <a:r>
              <a:rPr lang="en-US" sz="1600" b="1" dirty="0" err="1">
                <a:solidFill>
                  <a:schemeClr val="bg2"/>
                </a:solidFill>
              </a:rPr>
              <a:t>gonorrhoea</a:t>
            </a:r>
            <a:r>
              <a:rPr lang="en-US" sz="1600" b="1" dirty="0">
                <a:solidFill>
                  <a:schemeClr val="bg2"/>
                </a:solidFill>
              </a:rPr>
              <a:t> in Northern Ireland, </a:t>
            </a:r>
            <a:r>
              <a:rPr lang="en-US" sz="1600" b="1" dirty="0" smtClean="0">
                <a:solidFill>
                  <a:schemeClr val="bg2"/>
                </a:solidFill>
              </a:rPr>
              <a:t>2006–2018</a:t>
            </a:r>
            <a:endParaRPr lang="en-GB" sz="1600" dirty="0">
              <a:solidFill>
                <a:schemeClr val="bg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25" y="908720"/>
            <a:ext cx="7128792" cy="465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HSCT_white">
  <a:themeElements>
    <a:clrScheme name="BHSCT_whit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BHSCT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HSCT_whit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HSCT_whit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HSCT_whit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HSCT_whit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HSCT_whit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Powerpoint_template_white_background</Template>
  <TotalTime>524</TotalTime>
  <Words>306</Words>
  <Application>Microsoft Office PowerPoint</Application>
  <PresentationFormat>On-screen Show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BHSCT_white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Sloan</dc:creator>
  <cp:lastModifiedBy>Megan Perry</cp:lastModifiedBy>
  <cp:revision>48</cp:revision>
  <dcterms:created xsi:type="dcterms:W3CDTF">2015-06-16T07:24:41Z</dcterms:created>
  <dcterms:modified xsi:type="dcterms:W3CDTF">2021-07-02T13:08:30Z</dcterms:modified>
</cp:coreProperties>
</file>