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02" r:id="rId6"/>
  </p:sldMasterIdLst>
  <p:notesMasterIdLst>
    <p:notesMasterId r:id="rId81"/>
  </p:notesMasterIdLst>
  <p:handoutMasterIdLst>
    <p:handoutMasterId r:id="rId82"/>
  </p:handoutMasterIdLst>
  <p:sldIdLst>
    <p:sldId id="257" r:id="rId7"/>
    <p:sldId id="395" r:id="rId8"/>
    <p:sldId id="396" r:id="rId9"/>
    <p:sldId id="258" r:id="rId10"/>
    <p:sldId id="434" r:id="rId11"/>
    <p:sldId id="335" r:id="rId12"/>
    <p:sldId id="261" r:id="rId13"/>
    <p:sldId id="337" r:id="rId14"/>
    <p:sldId id="358" r:id="rId15"/>
    <p:sldId id="267" r:id="rId16"/>
    <p:sldId id="449" r:id="rId17"/>
    <p:sldId id="399" r:id="rId18"/>
    <p:sldId id="401" r:id="rId19"/>
    <p:sldId id="400" r:id="rId20"/>
    <p:sldId id="443" r:id="rId21"/>
    <p:sldId id="444" r:id="rId22"/>
    <p:sldId id="450" r:id="rId23"/>
    <p:sldId id="435" r:id="rId24"/>
    <p:sldId id="406" r:id="rId25"/>
    <p:sldId id="407" r:id="rId26"/>
    <p:sldId id="451" r:id="rId27"/>
    <p:sldId id="272" r:id="rId28"/>
    <p:sldId id="271" r:id="rId29"/>
    <p:sldId id="405" r:id="rId30"/>
    <p:sldId id="276" r:id="rId31"/>
    <p:sldId id="277" r:id="rId32"/>
    <p:sldId id="278" r:id="rId33"/>
    <p:sldId id="454" r:id="rId34"/>
    <p:sldId id="455" r:id="rId35"/>
    <p:sldId id="456" r:id="rId36"/>
    <p:sldId id="458" r:id="rId37"/>
    <p:sldId id="448" r:id="rId38"/>
    <p:sldId id="408" r:id="rId39"/>
    <p:sldId id="409" r:id="rId40"/>
    <p:sldId id="410" r:id="rId41"/>
    <p:sldId id="441" r:id="rId42"/>
    <p:sldId id="440" r:id="rId43"/>
    <p:sldId id="442" r:id="rId44"/>
    <p:sldId id="461" r:id="rId45"/>
    <p:sldId id="414" r:id="rId46"/>
    <p:sldId id="412" r:id="rId47"/>
    <p:sldId id="413" r:id="rId48"/>
    <p:sldId id="329" r:id="rId49"/>
    <p:sldId id="355" r:id="rId50"/>
    <p:sldId id="415" r:id="rId51"/>
    <p:sldId id="367" r:id="rId52"/>
    <p:sldId id="290" r:id="rId53"/>
    <p:sldId id="347" r:id="rId54"/>
    <p:sldId id="294" r:id="rId55"/>
    <p:sldId id="295" r:id="rId56"/>
    <p:sldId id="296" r:id="rId57"/>
    <p:sldId id="371" r:id="rId58"/>
    <p:sldId id="417" r:id="rId59"/>
    <p:sldId id="416" r:id="rId60"/>
    <p:sldId id="301" r:id="rId61"/>
    <p:sldId id="303" r:id="rId62"/>
    <p:sldId id="304" r:id="rId63"/>
    <p:sldId id="305" r:id="rId64"/>
    <p:sldId id="418" r:id="rId65"/>
    <p:sldId id="419" r:id="rId66"/>
    <p:sldId id="420" r:id="rId67"/>
    <p:sldId id="421" r:id="rId68"/>
    <p:sldId id="422" r:id="rId69"/>
    <p:sldId id="424" r:id="rId70"/>
    <p:sldId id="462" r:id="rId71"/>
    <p:sldId id="426" r:id="rId72"/>
    <p:sldId id="427" r:id="rId73"/>
    <p:sldId id="428" r:id="rId74"/>
    <p:sldId id="429" r:id="rId75"/>
    <p:sldId id="430" r:id="rId76"/>
    <p:sldId id="431" r:id="rId77"/>
    <p:sldId id="432" r:id="rId78"/>
    <p:sldId id="433" r:id="rId79"/>
    <p:sldId id="460" r:id="rId8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0071" autoAdjust="0"/>
  </p:normalViewPr>
  <p:slideViewPr>
    <p:cSldViewPr>
      <p:cViewPr>
        <p:scale>
          <a:sx n="60" d="100"/>
          <a:sy n="60" d="100"/>
        </p:scale>
        <p:origin x="-1650" y="-48"/>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handoutMaster" Target="handoutMasters/handoutMaster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hscni.net\PHA\CDSC\Proj\Influenza\FLU%20Surveillance%20ESINI\Revised%20Influenza%20Database\Flu%20Report%20Tables%20and%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scni.net\PHA\CDSC\Proj\Influenza\FLU%20Surveillance%20ESINI\Revised%20Influenza%20Database\Flu%20Report%20Tables%20and%20Char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scni.net\PHA\CDSC\Proj\Influenza\Flu%20Vaccination\2020-2021%20Flu%20vaccination\Uptake%20charts\VaccineUptakeCharts20-2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scni.net\PHA\CDSC\Proj\Influenza\Flu%20Vaccination\2020-2021%20Flu%20vaccination\Uptake%20charts\VaccineUptakeCharts20-2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hscni.net\PHA\CDSC\Proj\Influenza\Flu%20Vaccination\2020-2021%20Flu%20vaccination\Uptake%20charts\VaccineUptakeCharts20-21.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792063492063487E-2"/>
          <c:y val="3.0699206349206348E-2"/>
          <c:w val="0.76914625850340135"/>
          <c:h val="0.77444346359070937"/>
        </c:manualLayout>
      </c:layout>
      <c:barChart>
        <c:barDir val="col"/>
        <c:grouping val="clustered"/>
        <c:varyColors val="0"/>
        <c:ser>
          <c:idx val="6"/>
          <c:order val="6"/>
          <c:tx>
            <c:v>Start of 2020-21 season</c:v>
          </c:tx>
          <c:spPr>
            <a:pattFill prst="dkHorz">
              <a:fgClr>
                <a:schemeClr val="accent2"/>
              </a:fgClr>
              <a:bgClr>
                <a:schemeClr val="bg1"/>
              </a:bgClr>
            </a:pattFill>
            <a:ln>
              <a:prstDash val="dash"/>
            </a:ln>
          </c:spPr>
          <c:invertIfNegative val="0"/>
          <c:dPt>
            <c:idx val="52"/>
            <c:invertIfNegative val="0"/>
            <c:bubble3D val="0"/>
            <c:spPr>
              <a:pattFill prst="dkHorz">
                <a:fgClr>
                  <a:schemeClr val="accent2"/>
                </a:fgClr>
                <a:bgClr>
                  <a:schemeClr val="bg1"/>
                </a:bgClr>
              </a:pattFill>
              <a:ln w="3175">
                <a:prstDash val="dash"/>
              </a:ln>
            </c:spPr>
          </c:dPt>
          <c:val>
            <c:numRef>
              <c:f>'Combined Data'!$J$210:$J$313</c:f>
              <c:numCache>
                <c:formatCode>General</c:formatCode>
                <c:ptCount val="104"/>
                <c:pt idx="52">
                  <c:v>450</c:v>
                </c:pt>
              </c:numCache>
            </c:numRef>
          </c:val>
        </c:ser>
        <c:dLbls>
          <c:showLegendKey val="0"/>
          <c:showVal val="0"/>
          <c:showCatName val="0"/>
          <c:showSerName val="0"/>
          <c:showPercent val="0"/>
          <c:showBubbleSize val="0"/>
        </c:dLbls>
        <c:gapWidth val="300"/>
        <c:overlap val="100"/>
        <c:axId val="175311104"/>
        <c:axId val="175312896"/>
      </c:barChart>
      <c:barChart>
        <c:barDir val="col"/>
        <c:grouping val="stacked"/>
        <c:varyColors val="0"/>
        <c:ser>
          <c:idx val="2"/>
          <c:order val="2"/>
          <c:tx>
            <c:strRef>
              <c:f>'Combined Data'!$F$1</c:f>
              <c:strCache>
                <c:ptCount val="1"/>
                <c:pt idx="0">
                  <c:v>Flu A not subtyped</c:v>
                </c:pt>
              </c:strCache>
            </c:strRef>
          </c:tx>
          <c:spPr>
            <a:solidFill>
              <a:schemeClr val="accent1"/>
            </a:solidFill>
            <a:ln>
              <a:solidFill>
                <a:schemeClr val="tx1"/>
              </a:solidFill>
            </a:ln>
          </c:spPr>
          <c:invertIfNegative val="0"/>
          <c:cat>
            <c:strRef>
              <c:f>'Combined Data'!$B$210:$B$314</c:f>
              <c:strCache>
                <c:ptCount val="53"/>
                <c:pt idx="0">
                  <c:v>2019-20</c:v>
                </c:pt>
                <c:pt idx="52">
                  <c:v>2020-21</c:v>
                </c:pt>
              </c:strCache>
            </c:strRef>
          </c:cat>
          <c:val>
            <c:numRef>
              <c:f>'Combined Data'!$F$210:$F$314</c:f>
              <c:numCache>
                <c:formatCode>General</c:formatCode>
                <c:ptCount val="105"/>
                <c:pt idx="0">
                  <c:v>3</c:v>
                </c:pt>
                <c:pt idx="1">
                  <c:v>1</c:v>
                </c:pt>
                <c:pt idx="2">
                  <c:v>1</c:v>
                </c:pt>
                <c:pt idx="3">
                  <c:v>0</c:v>
                </c:pt>
                <c:pt idx="4">
                  <c:v>3</c:v>
                </c:pt>
                <c:pt idx="5">
                  <c:v>1</c:v>
                </c:pt>
                <c:pt idx="6">
                  <c:v>12</c:v>
                </c:pt>
                <c:pt idx="7">
                  <c:v>16</c:v>
                </c:pt>
                <c:pt idx="8">
                  <c:v>31</c:v>
                </c:pt>
                <c:pt idx="9">
                  <c:v>27</c:v>
                </c:pt>
                <c:pt idx="10">
                  <c:v>21</c:v>
                </c:pt>
                <c:pt idx="11">
                  <c:v>21</c:v>
                </c:pt>
                <c:pt idx="12">
                  <c:v>4</c:v>
                </c:pt>
                <c:pt idx="13">
                  <c:v>5</c:v>
                </c:pt>
                <c:pt idx="14">
                  <c:v>6</c:v>
                </c:pt>
                <c:pt idx="15">
                  <c:v>2</c:v>
                </c:pt>
                <c:pt idx="16">
                  <c:v>-1</c:v>
                </c:pt>
                <c:pt idx="17">
                  <c:v>3</c:v>
                </c:pt>
                <c:pt idx="18">
                  <c:v>7</c:v>
                </c:pt>
                <c:pt idx="19">
                  <c:v>3</c:v>
                </c:pt>
                <c:pt idx="20">
                  <c:v>3</c:v>
                </c:pt>
                <c:pt idx="21">
                  <c:v>3</c:v>
                </c:pt>
                <c:pt idx="22">
                  <c:v>3</c:v>
                </c:pt>
                <c:pt idx="23">
                  <c:v>7</c:v>
                </c:pt>
                <c:pt idx="24">
                  <c:v>6</c:v>
                </c:pt>
                <c:pt idx="25">
                  <c:v>0</c:v>
                </c:pt>
                <c:pt idx="26">
                  <c:v>2</c:v>
                </c:pt>
                <c:pt idx="27">
                  <c:v>1</c:v>
                </c:pt>
                <c:pt idx="28">
                  <c:v>0</c:v>
                </c:pt>
                <c:pt idx="29">
                  <c:v>2</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1</c:v>
                </c:pt>
                <c:pt idx="61">
                  <c:v>0</c:v>
                </c:pt>
                <c:pt idx="62">
                  <c:v>1</c:v>
                </c:pt>
                <c:pt idx="63">
                  <c:v>0</c:v>
                </c:pt>
                <c:pt idx="64">
                  <c:v>0</c:v>
                </c:pt>
                <c:pt idx="65">
                  <c:v>1</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1</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ser>
          <c:idx val="3"/>
          <c:order val="3"/>
          <c:tx>
            <c:strRef>
              <c:f>'Combined Data'!$G$1</c:f>
              <c:strCache>
                <c:ptCount val="1"/>
                <c:pt idx="0">
                  <c:v>Flu AH3</c:v>
                </c:pt>
              </c:strCache>
            </c:strRef>
          </c:tx>
          <c:spPr>
            <a:solidFill>
              <a:schemeClr val="accent2"/>
            </a:solidFill>
            <a:ln>
              <a:solidFill>
                <a:schemeClr val="tx1"/>
              </a:solidFill>
            </a:ln>
          </c:spPr>
          <c:invertIfNegative val="0"/>
          <c:cat>
            <c:strRef>
              <c:f>'Combined Data'!$B$210:$B$314</c:f>
              <c:strCache>
                <c:ptCount val="53"/>
                <c:pt idx="0">
                  <c:v>2019-20</c:v>
                </c:pt>
                <c:pt idx="52">
                  <c:v>2020-21</c:v>
                </c:pt>
              </c:strCache>
            </c:strRef>
          </c:cat>
          <c:val>
            <c:numRef>
              <c:f>'Combined Data'!$G$210:$G$314</c:f>
              <c:numCache>
                <c:formatCode>General</c:formatCode>
                <c:ptCount val="105"/>
                <c:pt idx="0">
                  <c:v>6</c:v>
                </c:pt>
                <c:pt idx="1">
                  <c:v>7</c:v>
                </c:pt>
                <c:pt idx="2">
                  <c:v>10</c:v>
                </c:pt>
                <c:pt idx="3">
                  <c:v>9</c:v>
                </c:pt>
                <c:pt idx="4">
                  <c:v>20</c:v>
                </c:pt>
                <c:pt idx="5">
                  <c:v>32</c:v>
                </c:pt>
                <c:pt idx="6">
                  <c:v>44</c:v>
                </c:pt>
                <c:pt idx="7">
                  <c:v>174</c:v>
                </c:pt>
                <c:pt idx="8">
                  <c:v>278</c:v>
                </c:pt>
                <c:pt idx="9">
                  <c:v>407</c:v>
                </c:pt>
                <c:pt idx="10">
                  <c:v>354</c:v>
                </c:pt>
                <c:pt idx="11">
                  <c:v>290</c:v>
                </c:pt>
                <c:pt idx="12">
                  <c:v>193</c:v>
                </c:pt>
                <c:pt idx="13">
                  <c:v>100</c:v>
                </c:pt>
                <c:pt idx="14">
                  <c:v>48</c:v>
                </c:pt>
                <c:pt idx="15">
                  <c:v>10</c:v>
                </c:pt>
                <c:pt idx="16">
                  <c:v>3</c:v>
                </c:pt>
                <c:pt idx="17">
                  <c:v>6</c:v>
                </c:pt>
                <c:pt idx="18">
                  <c:v>1</c:v>
                </c:pt>
                <c:pt idx="19">
                  <c:v>0</c:v>
                </c:pt>
                <c:pt idx="20">
                  <c:v>4</c:v>
                </c:pt>
                <c:pt idx="21">
                  <c:v>0</c:v>
                </c:pt>
                <c:pt idx="22">
                  <c:v>1</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2</c:v>
                </c:pt>
                <c:pt idx="60">
                  <c:v>1</c:v>
                </c:pt>
                <c:pt idx="61">
                  <c:v>1</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ser>
          <c:idx val="4"/>
          <c:order val="4"/>
          <c:tx>
            <c:strRef>
              <c:f>'Combined Data'!$H$1</c:f>
              <c:strCache>
                <c:ptCount val="1"/>
                <c:pt idx="0">
                  <c:v>Flu A(H1N1) 2009</c:v>
                </c:pt>
              </c:strCache>
            </c:strRef>
          </c:tx>
          <c:spPr>
            <a:solidFill>
              <a:schemeClr val="accent3">
                <a:lumMod val="75000"/>
              </a:schemeClr>
            </a:solidFill>
            <a:ln>
              <a:solidFill>
                <a:schemeClr val="tx1"/>
              </a:solidFill>
            </a:ln>
          </c:spPr>
          <c:invertIfNegative val="0"/>
          <c:cat>
            <c:strRef>
              <c:f>'Combined Data'!$B$210:$B$314</c:f>
              <c:strCache>
                <c:ptCount val="53"/>
                <c:pt idx="0">
                  <c:v>2019-20</c:v>
                </c:pt>
                <c:pt idx="52">
                  <c:v>2020-21</c:v>
                </c:pt>
              </c:strCache>
            </c:strRef>
          </c:cat>
          <c:val>
            <c:numRef>
              <c:f>'Combined Data'!$H$210:$H$314</c:f>
              <c:numCache>
                <c:formatCode>General</c:formatCode>
                <c:ptCount val="105"/>
                <c:pt idx="0">
                  <c:v>0</c:v>
                </c:pt>
                <c:pt idx="1">
                  <c:v>0</c:v>
                </c:pt>
                <c:pt idx="2">
                  <c:v>0</c:v>
                </c:pt>
                <c:pt idx="3">
                  <c:v>2</c:v>
                </c:pt>
                <c:pt idx="4">
                  <c:v>1</c:v>
                </c:pt>
                <c:pt idx="5">
                  <c:v>5</c:v>
                </c:pt>
                <c:pt idx="6">
                  <c:v>4</c:v>
                </c:pt>
                <c:pt idx="7">
                  <c:v>3</c:v>
                </c:pt>
                <c:pt idx="8">
                  <c:v>3</c:v>
                </c:pt>
                <c:pt idx="9">
                  <c:v>10</c:v>
                </c:pt>
                <c:pt idx="10">
                  <c:v>6</c:v>
                </c:pt>
                <c:pt idx="11">
                  <c:v>3</c:v>
                </c:pt>
                <c:pt idx="12">
                  <c:v>9</c:v>
                </c:pt>
                <c:pt idx="13">
                  <c:v>17</c:v>
                </c:pt>
                <c:pt idx="14">
                  <c:v>20</c:v>
                </c:pt>
                <c:pt idx="15">
                  <c:v>14</c:v>
                </c:pt>
                <c:pt idx="16">
                  <c:v>7</c:v>
                </c:pt>
                <c:pt idx="17">
                  <c:v>10</c:v>
                </c:pt>
                <c:pt idx="18">
                  <c:v>27</c:v>
                </c:pt>
                <c:pt idx="19">
                  <c:v>13</c:v>
                </c:pt>
                <c:pt idx="20">
                  <c:v>11</c:v>
                </c:pt>
                <c:pt idx="21">
                  <c:v>15</c:v>
                </c:pt>
                <c:pt idx="22">
                  <c:v>19</c:v>
                </c:pt>
                <c:pt idx="23">
                  <c:v>22</c:v>
                </c:pt>
                <c:pt idx="24">
                  <c:v>8</c:v>
                </c:pt>
                <c:pt idx="25">
                  <c:v>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ser>
          <c:idx val="5"/>
          <c:order val="5"/>
          <c:tx>
            <c:strRef>
              <c:f>'Combined Data'!$I$1</c:f>
              <c:strCache>
                <c:ptCount val="1"/>
                <c:pt idx="0">
                  <c:v>Flu B</c:v>
                </c:pt>
              </c:strCache>
            </c:strRef>
          </c:tx>
          <c:spPr>
            <a:solidFill>
              <a:schemeClr val="accent4"/>
            </a:solidFill>
            <a:ln>
              <a:solidFill>
                <a:schemeClr val="tx1"/>
              </a:solidFill>
            </a:ln>
          </c:spPr>
          <c:invertIfNegative val="0"/>
          <c:cat>
            <c:strRef>
              <c:f>'Combined Data'!$B$210:$B$314</c:f>
              <c:strCache>
                <c:ptCount val="53"/>
                <c:pt idx="0">
                  <c:v>2019-20</c:v>
                </c:pt>
                <c:pt idx="52">
                  <c:v>2020-21</c:v>
                </c:pt>
              </c:strCache>
            </c:strRef>
          </c:cat>
          <c:val>
            <c:numRef>
              <c:f>'Combined Data'!$I$210:$I$314</c:f>
              <c:numCache>
                <c:formatCode>General</c:formatCode>
                <c:ptCount val="105"/>
                <c:pt idx="0">
                  <c:v>0</c:v>
                </c:pt>
                <c:pt idx="1">
                  <c:v>0</c:v>
                </c:pt>
                <c:pt idx="2">
                  <c:v>1</c:v>
                </c:pt>
                <c:pt idx="3">
                  <c:v>2</c:v>
                </c:pt>
                <c:pt idx="4">
                  <c:v>2</c:v>
                </c:pt>
                <c:pt idx="5">
                  <c:v>0</c:v>
                </c:pt>
                <c:pt idx="6">
                  <c:v>0</c:v>
                </c:pt>
                <c:pt idx="7">
                  <c:v>2</c:v>
                </c:pt>
                <c:pt idx="8">
                  <c:v>1</c:v>
                </c:pt>
                <c:pt idx="9">
                  <c:v>4</c:v>
                </c:pt>
                <c:pt idx="10">
                  <c:v>5</c:v>
                </c:pt>
                <c:pt idx="11">
                  <c:v>4</c:v>
                </c:pt>
                <c:pt idx="12">
                  <c:v>6</c:v>
                </c:pt>
                <c:pt idx="13">
                  <c:v>10</c:v>
                </c:pt>
                <c:pt idx="14">
                  <c:v>13</c:v>
                </c:pt>
                <c:pt idx="15">
                  <c:v>14</c:v>
                </c:pt>
                <c:pt idx="16">
                  <c:v>14</c:v>
                </c:pt>
                <c:pt idx="17">
                  <c:v>10</c:v>
                </c:pt>
                <c:pt idx="18">
                  <c:v>16</c:v>
                </c:pt>
                <c:pt idx="19">
                  <c:v>7</c:v>
                </c:pt>
                <c:pt idx="20">
                  <c:v>15</c:v>
                </c:pt>
                <c:pt idx="21">
                  <c:v>21</c:v>
                </c:pt>
                <c:pt idx="22">
                  <c:v>26</c:v>
                </c:pt>
                <c:pt idx="23">
                  <c:v>30</c:v>
                </c:pt>
                <c:pt idx="24">
                  <c:v>14</c:v>
                </c:pt>
                <c:pt idx="25">
                  <c:v>2</c:v>
                </c:pt>
                <c:pt idx="26">
                  <c:v>1</c:v>
                </c:pt>
                <c:pt idx="27">
                  <c:v>1</c:v>
                </c:pt>
                <c:pt idx="28">
                  <c:v>4</c:v>
                </c:pt>
                <c:pt idx="29">
                  <c:v>10</c:v>
                </c:pt>
                <c:pt idx="30">
                  <c:v>0</c:v>
                </c:pt>
                <c:pt idx="31">
                  <c:v>0</c:v>
                </c:pt>
                <c:pt idx="32">
                  <c:v>1</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0</c:v>
                </c:pt>
                <c:pt idx="49">
                  <c:v>0</c:v>
                </c:pt>
                <c:pt idx="50">
                  <c:v>0</c:v>
                </c:pt>
                <c:pt idx="51">
                  <c:v>0</c:v>
                </c:pt>
                <c:pt idx="52">
                  <c:v>0</c:v>
                </c:pt>
                <c:pt idx="53">
                  <c:v>0</c:v>
                </c:pt>
                <c:pt idx="54">
                  <c:v>0</c:v>
                </c:pt>
                <c:pt idx="55">
                  <c:v>1</c:v>
                </c:pt>
                <c:pt idx="56">
                  <c:v>0</c:v>
                </c:pt>
                <c:pt idx="57">
                  <c:v>0</c:v>
                </c:pt>
                <c:pt idx="58">
                  <c:v>3</c:v>
                </c:pt>
                <c:pt idx="59">
                  <c:v>2</c:v>
                </c:pt>
                <c:pt idx="60">
                  <c:v>2</c:v>
                </c:pt>
                <c:pt idx="61">
                  <c:v>5</c:v>
                </c:pt>
                <c:pt idx="62">
                  <c:v>0</c:v>
                </c:pt>
                <c:pt idx="63">
                  <c:v>0</c:v>
                </c:pt>
                <c:pt idx="64">
                  <c:v>0</c:v>
                </c:pt>
                <c:pt idx="65">
                  <c:v>1</c:v>
                </c:pt>
                <c:pt idx="66">
                  <c:v>0</c:v>
                </c:pt>
                <c:pt idx="67">
                  <c:v>0</c:v>
                </c:pt>
                <c:pt idx="68">
                  <c:v>0</c:v>
                </c:pt>
                <c:pt idx="69">
                  <c:v>0</c:v>
                </c:pt>
                <c:pt idx="70">
                  <c:v>0</c:v>
                </c:pt>
                <c:pt idx="71">
                  <c:v>0</c:v>
                </c:pt>
                <c:pt idx="72">
                  <c:v>0</c:v>
                </c:pt>
                <c:pt idx="73">
                  <c:v>0</c:v>
                </c:pt>
                <c:pt idx="74">
                  <c:v>0</c:v>
                </c:pt>
                <c:pt idx="75">
                  <c:v>0</c:v>
                </c:pt>
                <c:pt idx="76">
                  <c:v>1</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dLbls>
          <c:showLegendKey val="0"/>
          <c:showVal val="0"/>
          <c:showCatName val="0"/>
          <c:showSerName val="0"/>
          <c:showPercent val="0"/>
          <c:showBubbleSize val="0"/>
        </c:dLbls>
        <c:gapWidth val="0"/>
        <c:overlap val="100"/>
        <c:axId val="175321088"/>
        <c:axId val="175314816"/>
      </c:barChart>
      <c:lineChart>
        <c:grouping val="standard"/>
        <c:varyColors val="0"/>
        <c:ser>
          <c:idx val="0"/>
          <c:order val="0"/>
          <c:tx>
            <c:strRef>
              <c:f>'Combined Data'!$D$1</c:f>
              <c:strCache>
                <c:ptCount val="1"/>
                <c:pt idx="0">
                  <c:v>N. Ireland Flu/FLI consultation rate</c:v>
                </c:pt>
              </c:strCache>
            </c:strRef>
          </c:tx>
          <c:spPr>
            <a:ln>
              <a:solidFill>
                <a:schemeClr val="tx1"/>
              </a:solidFill>
            </a:ln>
          </c:spPr>
          <c:marker>
            <c:symbol val="none"/>
          </c:marker>
          <c:cat>
            <c:numRef>
              <c:f>'Combined Data'!$C$210:$C$314</c:f>
              <c:numCache>
                <c:formatCode>General</c:formatCode>
                <c:ptCount val="105"/>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53</c:v>
                </c:pt>
                <c:pt idx="66">
                  <c:v>1</c:v>
                </c:pt>
                <c:pt idx="67">
                  <c:v>2</c:v>
                </c:pt>
                <c:pt idx="68">
                  <c:v>3</c:v>
                </c:pt>
                <c:pt idx="69">
                  <c:v>4</c:v>
                </c:pt>
                <c:pt idx="70">
                  <c:v>5</c:v>
                </c:pt>
                <c:pt idx="71">
                  <c:v>6</c:v>
                </c:pt>
                <c:pt idx="72">
                  <c:v>7</c:v>
                </c:pt>
                <c:pt idx="73">
                  <c:v>8</c:v>
                </c:pt>
                <c:pt idx="74">
                  <c:v>9</c:v>
                </c:pt>
                <c:pt idx="75">
                  <c:v>10</c:v>
                </c:pt>
                <c:pt idx="76">
                  <c:v>11</c:v>
                </c:pt>
                <c:pt idx="77">
                  <c:v>12</c:v>
                </c:pt>
                <c:pt idx="78">
                  <c:v>13</c:v>
                </c:pt>
                <c:pt idx="79">
                  <c:v>14</c:v>
                </c:pt>
                <c:pt idx="80">
                  <c:v>15</c:v>
                </c:pt>
                <c:pt idx="81">
                  <c:v>16</c:v>
                </c:pt>
                <c:pt idx="82">
                  <c:v>17</c:v>
                </c:pt>
                <c:pt idx="83">
                  <c:v>18</c:v>
                </c:pt>
                <c:pt idx="84">
                  <c:v>19</c:v>
                </c:pt>
                <c:pt idx="85">
                  <c:v>20</c:v>
                </c:pt>
                <c:pt idx="86">
                  <c:v>21</c:v>
                </c:pt>
                <c:pt idx="87">
                  <c:v>22</c:v>
                </c:pt>
                <c:pt idx="88">
                  <c:v>23</c:v>
                </c:pt>
                <c:pt idx="89">
                  <c:v>24</c:v>
                </c:pt>
                <c:pt idx="90">
                  <c:v>25</c:v>
                </c:pt>
                <c:pt idx="91">
                  <c:v>26</c:v>
                </c:pt>
                <c:pt idx="92">
                  <c:v>27</c:v>
                </c:pt>
                <c:pt idx="93">
                  <c:v>28</c:v>
                </c:pt>
                <c:pt idx="94">
                  <c:v>29</c:v>
                </c:pt>
                <c:pt idx="95">
                  <c:v>30</c:v>
                </c:pt>
                <c:pt idx="96">
                  <c:v>31</c:v>
                </c:pt>
                <c:pt idx="97">
                  <c:v>32</c:v>
                </c:pt>
                <c:pt idx="98">
                  <c:v>33</c:v>
                </c:pt>
                <c:pt idx="99">
                  <c:v>34</c:v>
                </c:pt>
                <c:pt idx="100">
                  <c:v>35</c:v>
                </c:pt>
                <c:pt idx="101">
                  <c:v>36</c:v>
                </c:pt>
                <c:pt idx="102">
                  <c:v>37</c:v>
                </c:pt>
                <c:pt idx="103">
                  <c:v>38</c:v>
                </c:pt>
                <c:pt idx="104">
                  <c:v>39</c:v>
                </c:pt>
              </c:numCache>
            </c:numRef>
          </c:cat>
          <c:val>
            <c:numRef>
              <c:f>'Combined Data'!$D$210:$D$314</c:f>
              <c:numCache>
                <c:formatCode>0.0</c:formatCode>
                <c:ptCount val="105"/>
                <c:pt idx="0">
                  <c:v>3.913358248380848</c:v>
                </c:pt>
                <c:pt idx="1">
                  <c:v>4.7505513434000308</c:v>
                </c:pt>
                <c:pt idx="2">
                  <c:v>4.6226677805625176</c:v>
                </c:pt>
                <c:pt idx="3">
                  <c:v>5.083611442259671</c:v>
                </c:pt>
                <c:pt idx="4">
                  <c:v>6.4636336300047494</c:v>
                </c:pt>
                <c:pt idx="5">
                  <c:v>7.1830872796008238</c:v>
                </c:pt>
                <c:pt idx="6">
                  <c:v>6.887295291945728</c:v>
                </c:pt>
                <c:pt idx="7">
                  <c:v>14.210560558104072</c:v>
                </c:pt>
                <c:pt idx="8">
                  <c:v>28.245884191874815</c:v>
                </c:pt>
                <c:pt idx="9">
                  <c:v>29.152868244696165</c:v>
                </c:pt>
                <c:pt idx="10">
                  <c:v>24.799622704511581</c:v>
                </c:pt>
                <c:pt idx="11">
                  <c:v>21.260763261401085</c:v>
                </c:pt>
                <c:pt idx="12">
                  <c:v>10.385720691278545</c:v>
                </c:pt>
                <c:pt idx="13">
                  <c:v>15.947431118625831</c:v>
                </c:pt>
                <c:pt idx="14">
                  <c:v>13.357926899681345</c:v>
                </c:pt>
                <c:pt idx="15">
                  <c:v>7.6149310667430576</c:v>
                </c:pt>
                <c:pt idx="16">
                  <c:v>6.5625448271175966</c:v>
                </c:pt>
                <c:pt idx="17">
                  <c:v>7.0448438960758484</c:v>
                </c:pt>
                <c:pt idx="18">
                  <c:v>5.9156452416833938</c:v>
                </c:pt>
                <c:pt idx="19">
                  <c:v>5.6510550817261533</c:v>
                </c:pt>
                <c:pt idx="20">
                  <c:v>4.6957426257522847</c:v>
                </c:pt>
                <c:pt idx="21">
                  <c:v>6.011843331362785</c:v>
                </c:pt>
                <c:pt idx="22">
                  <c:v>6.9105060188750516</c:v>
                </c:pt>
                <c:pt idx="23">
                  <c:v>18.129324476648193</c:v>
                </c:pt>
                <c:pt idx="24">
                  <c:v>14.46018223313995</c:v>
                </c:pt>
                <c:pt idx="25">
                  <c:v>7.9214845918323036</c:v>
                </c:pt>
                <c:pt idx="26">
                  <c:v>6.4637846266962384</c:v>
                </c:pt>
                <c:pt idx="27">
                  <c:v>4.9196448016453216</c:v>
                </c:pt>
                <c:pt idx="28">
                  <c:v>2.7105908086222716</c:v>
                </c:pt>
                <c:pt idx="29">
                  <c:v>5.3865830988174652</c:v>
                </c:pt>
                <c:pt idx="30">
                  <c:v>4.7358211360312339</c:v>
                </c:pt>
                <c:pt idx="31">
                  <c:v>1.2168652398601503</c:v>
                </c:pt>
                <c:pt idx="32">
                  <c:v>1.1632861977929398</c:v>
                </c:pt>
                <c:pt idx="33">
                  <c:v>1.354727351883656</c:v>
                </c:pt>
                <c:pt idx="34">
                  <c:v>1.1031257066899058</c:v>
                </c:pt>
                <c:pt idx="35">
                  <c:v>0.24368535103788638</c:v>
                </c:pt>
                <c:pt idx="36">
                  <c:v>0.79394064499738004</c:v>
                </c:pt>
                <c:pt idx="37">
                  <c:v>0.30706400749236179</c:v>
                </c:pt>
                <c:pt idx="38">
                  <c:v>0.13620897726127335</c:v>
                </c:pt>
                <c:pt idx="39">
                  <c:v>0.40918993837014972</c:v>
                </c:pt>
                <c:pt idx="40">
                  <c:v>0.52414075858309606</c:v>
                </c:pt>
                <c:pt idx="41">
                  <c:v>0.17485156559177639</c:v>
                </c:pt>
                <c:pt idx="42">
                  <c:v>0.91957458180909057</c:v>
                </c:pt>
                <c:pt idx="43">
                  <c:v>0.23115748643972395</c:v>
                </c:pt>
                <c:pt idx="44">
                  <c:v>0.47086798627419818</c:v>
                </c:pt>
                <c:pt idx="45">
                  <c:v>0.45797716067899696</c:v>
                </c:pt>
                <c:pt idx="46">
                  <c:v>0.60276383658086052</c:v>
                </c:pt>
                <c:pt idx="47">
                  <c:v>0.66955542635615661</c:v>
                </c:pt>
                <c:pt idx="48">
                  <c:v>1.0002561767208158</c:v>
                </c:pt>
                <c:pt idx="49">
                  <c:v>1.3594275450607749</c:v>
                </c:pt>
                <c:pt idx="50">
                  <c:v>1.4047188016343903</c:v>
                </c:pt>
                <c:pt idx="51">
                  <c:v>1.6073641666426486</c:v>
                </c:pt>
                <c:pt idx="52">
                  <c:v>1.3034285270634265</c:v>
                </c:pt>
                <c:pt idx="53">
                  <c:v>1.4792259779390513</c:v>
                </c:pt>
                <c:pt idx="54">
                  <c:v>2.2161000837452556</c:v>
                </c:pt>
                <c:pt idx="55">
                  <c:v>1.3737277992708941</c:v>
                </c:pt>
                <c:pt idx="56">
                  <c:v>1.5563089884337422</c:v>
                </c:pt>
                <c:pt idx="57">
                  <c:v>1.7768179139928424</c:v>
                </c:pt>
                <c:pt idx="58">
                  <c:v>1.7862627177583901</c:v>
                </c:pt>
                <c:pt idx="59">
                  <c:v>1.9000274640333437</c:v>
                </c:pt>
                <c:pt idx="60">
                  <c:v>1.667836068967897</c:v>
                </c:pt>
                <c:pt idx="61">
                  <c:v>1.2132367596872622</c:v>
                </c:pt>
                <c:pt idx="62">
                  <c:v>1.5373035240690489</c:v>
                </c:pt>
                <c:pt idx="63">
                  <c:v>1.6575075087947919</c:v>
                </c:pt>
                <c:pt idx="64">
                  <c:v>0.68511764611846593</c:v>
                </c:pt>
                <c:pt idx="65">
                  <c:v>2.2264353229101905</c:v>
                </c:pt>
                <c:pt idx="66">
                  <c:v>3.4425264472094308</c:v>
                </c:pt>
                <c:pt idx="67">
                  <c:v>2.4340231315310481</c:v>
                </c:pt>
                <c:pt idx="68">
                  <c:v>2.0689467642263737</c:v>
                </c:pt>
                <c:pt idx="69">
                  <c:v>1.0277069801858094</c:v>
                </c:pt>
                <c:pt idx="70">
                  <c:v>1.5620778412315652</c:v>
                </c:pt>
                <c:pt idx="71">
                  <c:v>0.82809219978552417</c:v>
                </c:pt>
                <c:pt idx="72">
                  <c:v>0.82583153862443603</c:v>
                </c:pt>
                <c:pt idx="73">
                  <c:v>1.1324697556070664</c:v>
                </c:pt>
                <c:pt idx="74">
                  <c:v>0.83972373089253638</c:v>
                </c:pt>
                <c:pt idx="75">
                  <c:v>0.67457307190151727</c:v>
                </c:pt>
                <c:pt idx="76">
                  <c:v>0.61133027301398668</c:v>
                </c:pt>
                <c:pt idx="77">
                  <c:v>0.6122000449354833</c:v>
                </c:pt>
                <c:pt idx="78">
                  <c:v>0.38663530624738218</c:v>
                </c:pt>
                <c:pt idx="79">
                  <c:v>0.30456716741569884</c:v>
                </c:pt>
                <c:pt idx="80">
                  <c:v>0.84043147752055902</c:v>
                </c:pt>
                <c:pt idx="81">
                  <c:v>0.4222313236529765</c:v>
                </c:pt>
                <c:pt idx="82">
                  <c:v>0.65255719367185627</c:v>
                </c:pt>
                <c:pt idx="83">
                  <c:v>0.12076477919367772</c:v>
                </c:pt>
                <c:pt idx="84">
                  <c:v>0.54317289012034897</c:v>
                </c:pt>
                <c:pt idx="85">
                  <c:v>0.54931674152633148</c:v>
                </c:pt>
                <c:pt idx="86">
                  <c:v>0.43990462867650293</c:v>
                </c:pt>
                <c:pt idx="87">
                  <c:v>0.43612620246224393</c:v>
                </c:pt>
                <c:pt idx="88">
                  <c:v>0.56441973261555867</c:v>
                </c:pt>
                <c:pt idx="89">
                  <c:v>0.63289737252655798</c:v>
                </c:pt>
                <c:pt idx="90">
                  <c:v>0.62875365934629734</c:v>
                </c:pt>
                <c:pt idx="91">
                  <c:v>1.0114748449577642</c:v>
                </c:pt>
                <c:pt idx="92">
                  <c:v>0.91563073222989655</c:v>
                </c:pt>
                <c:pt idx="93">
                  <c:v>0.9090358160111508</c:v>
                </c:pt>
                <c:pt idx="94">
                  <c:v>0.78158818719638301</c:v>
                </c:pt>
                <c:pt idx="95">
                  <c:v>0.89125977192068262</c:v>
                </c:pt>
                <c:pt idx="96">
                  <c:v>0.66504315525492919</c:v>
                </c:pt>
                <c:pt idx="97">
                  <c:v>0.95145668017735152</c:v>
                </c:pt>
                <c:pt idx="98">
                  <c:v>1.106582320503126</c:v>
                </c:pt>
                <c:pt idx="99">
                  <c:v>#N/A</c:v>
                </c:pt>
                <c:pt idx="100">
                  <c:v>#N/A</c:v>
                </c:pt>
                <c:pt idx="101">
                  <c:v>#N/A</c:v>
                </c:pt>
                <c:pt idx="102">
                  <c:v>#N/A</c:v>
                </c:pt>
                <c:pt idx="103">
                  <c:v>#N/A</c:v>
                </c:pt>
                <c:pt idx="104">
                  <c:v>#N/A</c:v>
                </c:pt>
              </c:numCache>
            </c:numRef>
          </c:val>
          <c:smooth val="0"/>
        </c:ser>
        <c:ser>
          <c:idx val="1"/>
          <c:order val="1"/>
          <c:tx>
            <c:strRef>
              <c:f>'Combined Data'!$E$1</c:f>
              <c:strCache>
                <c:ptCount val="1"/>
                <c:pt idx="0">
                  <c:v>2020/21 MEM Epidemic Threshold</c:v>
                </c:pt>
              </c:strCache>
            </c:strRef>
          </c:tx>
          <c:spPr>
            <a:ln>
              <a:solidFill>
                <a:schemeClr val="bg1">
                  <a:lumMod val="65000"/>
                </a:schemeClr>
              </a:solidFill>
            </a:ln>
          </c:spPr>
          <c:marker>
            <c:symbol val="none"/>
          </c:marker>
          <c:cat>
            <c:numRef>
              <c:f>'Combined Data'!$C$210:$C$314</c:f>
              <c:numCache>
                <c:formatCode>General</c:formatCode>
                <c:ptCount val="105"/>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53</c:v>
                </c:pt>
                <c:pt idx="66">
                  <c:v>1</c:v>
                </c:pt>
                <c:pt idx="67">
                  <c:v>2</c:v>
                </c:pt>
                <c:pt idx="68">
                  <c:v>3</c:v>
                </c:pt>
                <c:pt idx="69">
                  <c:v>4</c:v>
                </c:pt>
                <c:pt idx="70">
                  <c:v>5</c:v>
                </c:pt>
                <c:pt idx="71">
                  <c:v>6</c:v>
                </c:pt>
                <c:pt idx="72">
                  <c:v>7</c:v>
                </c:pt>
                <c:pt idx="73">
                  <c:v>8</c:v>
                </c:pt>
                <c:pt idx="74">
                  <c:v>9</c:v>
                </c:pt>
                <c:pt idx="75">
                  <c:v>10</c:v>
                </c:pt>
                <c:pt idx="76">
                  <c:v>11</c:v>
                </c:pt>
                <c:pt idx="77">
                  <c:v>12</c:v>
                </c:pt>
                <c:pt idx="78">
                  <c:v>13</c:v>
                </c:pt>
                <c:pt idx="79">
                  <c:v>14</c:v>
                </c:pt>
                <c:pt idx="80">
                  <c:v>15</c:v>
                </c:pt>
                <c:pt idx="81">
                  <c:v>16</c:v>
                </c:pt>
                <c:pt idx="82">
                  <c:v>17</c:v>
                </c:pt>
                <c:pt idx="83">
                  <c:v>18</c:v>
                </c:pt>
                <c:pt idx="84">
                  <c:v>19</c:v>
                </c:pt>
                <c:pt idx="85">
                  <c:v>20</c:v>
                </c:pt>
                <c:pt idx="86">
                  <c:v>21</c:v>
                </c:pt>
                <c:pt idx="87">
                  <c:v>22</c:v>
                </c:pt>
                <c:pt idx="88">
                  <c:v>23</c:v>
                </c:pt>
                <c:pt idx="89">
                  <c:v>24</c:v>
                </c:pt>
                <c:pt idx="90">
                  <c:v>25</c:v>
                </c:pt>
                <c:pt idx="91">
                  <c:v>26</c:v>
                </c:pt>
                <c:pt idx="92">
                  <c:v>27</c:v>
                </c:pt>
                <c:pt idx="93">
                  <c:v>28</c:v>
                </c:pt>
                <c:pt idx="94">
                  <c:v>29</c:v>
                </c:pt>
                <c:pt idx="95">
                  <c:v>30</c:v>
                </c:pt>
                <c:pt idx="96">
                  <c:v>31</c:v>
                </c:pt>
                <c:pt idx="97">
                  <c:v>32</c:v>
                </c:pt>
                <c:pt idx="98">
                  <c:v>33</c:v>
                </c:pt>
                <c:pt idx="99">
                  <c:v>34</c:v>
                </c:pt>
                <c:pt idx="100">
                  <c:v>35</c:v>
                </c:pt>
                <c:pt idx="101">
                  <c:v>36</c:v>
                </c:pt>
                <c:pt idx="102">
                  <c:v>37</c:v>
                </c:pt>
                <c:pt idx="103">
                  <c:v>38</c:v>
                </c:pt>
                <c:pt idx="104">
                  <c:v>39</c:v>
                </c:pt>
              </c:numCache>
            </c:numRef>
          </c:cat>
          <c:val>
            <c:numRef>
              <c:f>'Combined Data'!$E$210:$E$314</c:f>
              <c:numCache>
                <c:formatCode>General</c:formatCode>
                <c:ptCount val="105"/>
                <c:pt idx="0">
                  <c:v>11.3</c:v>
                </c:pt>
                <c:pt idx="1">
                  <c:v>11.3</c:v>
                </c:pt>
                <c:pt idx="2">
                  <c:v>11.3</c:v>
                </c:pt>
                <c:pt idx="3">
                  <c:v>11.3</c:v>
                </c:pt>
                <c:pt idx="4">
                  <c:v>11.3</c:v>
                </c:pt>
                <c:pt idx="5">
                  <c:v>11.3</c:v>
                </c:pt>
                <c:pt idx="6">
                  <c:v>11.3</c:v>
                </c:pt>
                <c:pt idx="7">
                  <c:v>11.3</c:v>
                </c:pt>
                <c:pt idx="8">
                  <c:v>11.3</c:v>
                </c:pt>
                <c:pt idx="9">
                  <c:v>11.3</c:v>
                </c:pt>
                <c:pt idx="10">
                  <c:v>11.3</c:v>
                </c:pt>
                <c:pt idx="11">
                  <c:v>11.3</c:v>
                </c:pt>
                <c:pt idx="12">
                  <c:v>11.3</c:v>
                </c:pt>
                <c:pt idx="13">
                  <c:v>11.3</c:v>
                </c:pt>
                <c:pt idx="14">
                  <c:v>11.3</c:v>
                </c:pt>
                <c:pt idx="15">
                  <c:v>11.3</c:v>
                </c:pt>
                <c:pt idx="16">
                  <c:v>11.3</c:v>
                </c:pt>
                <c:pt idx="17">
                  <c:v>11.3</c:v>
                </c:pt>
                <c:pt idx="18">
                  <c:v>11.3</c:v>
                </c:pt>
                <c:pt idx="19">
                  <c:v>11.3</c:v>
                </c:pt>
                <c:pt idx="20">
                  <c:v>11.3</c:v>
                </c:pt>
                <c:pt idx="21">
                  <c:v>11.3</c:v>
                </c:pt>
                <c:pt idx="22">
                  <c:v>11.3</c:v>
                </c:pt>
                <c:pt idx="23">
                  <c:v>11.3</c:v>
                </c:pt>
                <c:pt idx="24">
                  <c:v>11.3</c:v>
                </c:pt>
                <c:pt idx="25">
                  <c:v>11.3</c:v>
                </c:pt>
                <c:pt idx="26">
                  <c:v>11.3</c:v>
                </c:pt>
                <c:pt idx="27">
                  <c:v>11.3</c:v>
                </c:pt>
                <c:pt idx="28">
                  <c:v>11.3</c:v>
                </c:pt>
                <c:pt idx="29">
                  <c:v>11.3</c:v>
                </c:pt>
                <c:pt idx="30">
                  <c:v>11.3</c:v>
                </c:pt>
                <c:pt idx="31">
                  <c:v>11.3</c:v>
                </c:pt>
                <c:pt idx="32">
                  <c:v>11.3</c:v>
                </c:pt>
                <c:pt idx="33">
                  <c:v>11.3</c:v>
                </c:pt>
                <c:pt idx="34">
                  <c:v>11.3</c:v>
                </c:pt>
                <c:pt idx="35">
                  <c:v>11.3</c:v>
                </c:pt>
                <c:pt idx="36">
                  <c:v>11.3</c:v>
                </c:pt>
                <c:pt idx="37">
                  <c:v>11.3</c:v>
                </c:pt>
                <c:pt idx="38">
                  <c:v>11.3</c:v>
                </c:pt>
                <c:pt idx="39">
                  <c:v>11.3</c:v>
                </c:pt>
                <c:pt idx="40">
                  <c:v>11.3</c:v>
                </c:pt>
                <c:pt idx="41">
                  <c:v>11.3</c:v>
                </c:pt>
                <c:pt idx="42">
                  <c:v>11.3</c:v>
                </c:pt>
                <c:pt idx="43">
                  <c:v>11.3</c:v>
                </c:pt>
                <c:pt idx="44">
                  <c:v>11.3</c:v>
                </c:pt>
                <c:pt idx="45">
                  <c:v>11.3</c:v>
                </c:pt>
                <c:pt idx="46">
                  <c:v>11.3</c:v>
                </c:pt>
                <c:pt idx="47">
                  <c:v>11.3</c:v>
                </c:pt>
                <c:pt idx="48">
                  <c:v>11.3</c:v>
                </c:pt>
                <c:pt idx="49">
                  <c:v>11.3</c:v>
                </c:pt>
                <c:pt idx="50">
                  <c:v>11.3</c:v>
                </c:pt>
                <c:pt idx="51">
                  <c:v>11.3</c:v>
                </c:pt>
                <c:pt idx="52">
                  <c:v>11.3</c:v>
                </c:pt>
                <c:pt idx="53">
                  <c:v>11.3</c:v>
                </c:pt>
                <c:pt idx="54">
                  <c:v>11.3</c:v>
                </c:pt>
                <c:pt idx="55">
                  <c:v>11.3</c:v>
                </c:pt>
                <c:pt idx="56">
                  <c:v>11.3</c:v>
                </c:pt>
                <c:pt idx="57">
                  <c:v>11.3</c:v>
                </c:pt>
                <c:pt idx="58">
                  <c:v>11.3</c:v>
                </c:pt>
                <c:pt idx="59">
                  <c:v>11.3</c:v>
                </c:pt>
                <c:pt idx="60">
                  <c:v>11.3</c:v>
                </c:pt>
                <c:pt idx="61">
                  <c:v>11.3</c:v>
                </c:pt>
                <c:pt idx="62">
                  <c:v>11.3</c:v>
                </c:pt>
                <c:pt idx="63">
                  <c:v>11.3</c:v>
                </c:pt>
                <c:pt idx="64">
                  <c:v>11.3</c:v>
                </c:pt>
                <c:pt idx="65">
                  <c:v>11.3</c:v>
                </c:pt>
                <c:pt idx="66">
                  <c:v>11.3</c:v>
                </c:pt>
                <c:pt idx="67">
                  <c:v>11.3</c:v>
                </c:pt>
                <c:pt idx="68">
                  <c:v>11.3</c:v>
                </c:pt>
                <c:pt idx="69">
                  <c:v>11.3</c:v>
                </c:pt>
                <c:pt idx="70">
                  <c:v>11.3</c:v>
                </c:pt>
                <c:pt idx="71">
                  <c:v>11.3</c:v>
                </c:pt>
                <c:pt idx="72">
                  <c:v>11.3</c:v>
                </c:pt>
                <c:pt idx="73">
                  <c:v>11.3</c:v>
                </c:pt>
                <c:pt idx="74">
                  <c:v>11.3</c:v>
                </c:pt>
                <c:pt idx="75">
                  <c:v>11.3</c:v>
                </c:pt>
                <c:pt idx="76">
                  <c:v>11.3</c:v>
                </c:pt>
                <c:pt idx="77">
                  <c:v>11.3</c:v>
                </c:pt>
                <c:pt idx="78">
                  <c:v>11.3</c:v>
                </c:pt>
                <c:pt idx="79">
                  <c:v>11.3</c:v>
                </c:pt>
                <c:pt idx="80">
                  <c:v>11.3</c:v>
                </c:pt>
                <c:pt idx="81">
                  <c:v>11.3</c:v>
                </c:pt>
                <c:pt idx="82">
                  <c:v>11.3</c:v>
                </c:pt>
                <c:pt idx="83">
                  <c:v>11.3</c:v>
                </c:pt>
                <c:pt idx="84">
                  <c:v>11.3</c:v>
                </c:pt>
                <c:pt idx="85">
                  <c:v>11.3</c:v>
                </c:pt>
                <c:pt idx="86">
                  <c:v>11.3</c:v>
                </c:pt>
                <c:pt idx="87">
                  <c:v>11.3</c:v>
                </c:pt>
                <c:pt idx="88">
                  <c:v>11.3</c:v>
                </c:pt>
                <c:pt idx="89">
                  <c:v>11.3</c:v>
                </c:pt>
                <c:pt idx="90">
                  <c:v>11.3</c:v>
                </c:pt>
                <c:pt idx="91">
                  <c:v>11.3</c:v>
                </c:pt>
                <c:pt idx="92">
                  <c:v>11.3</c:v>
                </c:pt>
                <c:pt idx="93">
                  <c:v>11.3</c:v>
                </c:pt>
                <c:pt idx="94">
                  <c:v>11.3</c:v>
                </c:pt>
                <c:pt idx="95">
                  <c:v>11.3</c:v>
                </c:pt>
                <c:pt idx="96">
                  <c:v>11.3</c:v>
                </c:pt>
                <c:pt idx="97">
                  <c:v>11.3</c:v>
                </c:pt>
                <c:pt idx="98">
                  <c:v>11.3</c:v>
                </c:pt>
                <c:pt idx="99">
                  <c:v>11.3</c:v>
                </c:pt>
                <c:pt idx="100">
                  <c:v>11.3</c:v>
                </c:pt>
                <c:pt idx="101">
                  <c:v>11.3</c:v>
                </c:pt>
                <c:pt idx="102">
                  <c:v>11.3</c:v>
                </c:pt>
                <c:pt idx="103">
                  <c:v>11.3</c:v>
                </c:pt>
                <c:pt idx="104">
                  <c:v>11.3</c:v>
                </c:pt>
              </c:numCache>
            </c:numRef>
          </c:val>
          <c:smooth val="0"/>
        </c:ser>
        <c:dLbls>
          <c:showLegendKey val="0"/>
          <c:showVal val="0"/>
          <c:showCatName val="0"/>
          <c:showSerName val="0"/>
          <c:showPercent val="0"/>
          <c:showBubbleSize val="0"/>
        </c:dLbls>
        <c:marker val="1"/>
        <c:smooth val="0"/>
        <c:axId val="175311104"/>
        <c:axId val="175312896"/>
      </c:lineChart>
      <c:catAx>
        <c:axId val="175311104"/>
        <c:scaling>
          <c:orientation val="minMax"/>
        </c:scaling>
        <c:delete val="0"/>
        <c:axPos val="b"/>
        <c:numFmt formatCode="General" sourceLinked="1"/>
        <c:majorTickMark val="out"/>
        <c:minorTickMark val="none"/>
        <c:tickLblPos val="nextTo"/>
        <c:spPr>
          <a:ln w="15875"/>
        </c:spPr>
        <c:txPr>
          <a:bodyPr rot="0"/>
          <a:lstStyle/>
          <a:p>
            <a:pPr>
              <a:defRPr sz="1000"/>
            </a:pPr>
            <a:endParaRPr lang="en-US"/>
          </a:p>
        </c:txPr>
        <c:crossAx val="175312896"/>
        <c:crosses val="autoZero"/>
        <c:auto val="1"/>
        <c:lblAlgn val="ctr"/>
        <c:lblOffset val="50"/>
        <c:tickLblSkip val="4"/>
        <c:tickMarkSkip val="1"/>
        <c:noMultiLvlLbl val="1"/>
      </c:catAx>
      <c:valAx>
        <c:axId val="175312896"/>
        <c:scaling>
          <c:orientation val="minMax"/>
          <c:max val="80"/>
        </c:scaling>
        <c:delete val="0"/>
        <c:axPos val="l"/>
        <c:title>
          <c:tx>
            <c:rich>
              <a:bodyPr rot="-5400000" vert="horz"/>
              <a:lstStyle/>
              <a:p>
                <a:pPr>
                  <a:defRPr sz="1000"/>
                </a:pPr>
                <a:r>
                  <a:rPr lang="en-US" sz="1000"/>
                  <a:t>Flu/FLI consultation rate per 100,000 population</a:t>
                </a:r>
              </a:p>
            </c:rich>
          </c:tx>
          <c:layout>
            <c:manualLayout>
              <c:xMode val="edge"/>
              <c:yMode val="edge"/>
              <c:x val="6.4475052184506151E-7"/>
              <c:y val="0.15573206954146407"/>
            </c:manualLayout>
          </c:layout>
          <c:overlay val="0"/>
        </c:title>
        <c:numFmt formatCode="0" sourceLinked="0"/>
        <c:majorTickMark val="out"/>
        <c:minorTickMark val="none"/>
        <c:tickLblPos val="nextTo"/>
        <c:txPr>
          <a:bodyPr/>
          <a:lstStyle/>
          <a:p>
            <a:pPr>
              <a:defRPr sz="1000"/>
            </a:pPr>
            <a:endParaRPr lang="en-US"/>
          </a:p>
        </c:txPr>
        <c:crossAx val="175311104"/>
        <c:crosses val="autoZero"/>
        <c:crossBetween val="between"/>
      </c:valAx>
      <c:valAx>
        <c:axId val="175314816"/>
        <c:scaling>
          <c:orientation val="minMax"/>
          <c:max val="450"/>
          <c:min val="0"/>
        </c:scaling>
        <c:delete val="0"/>
        <c:axPos val="r"/>
        <c:title>
          <c:tx>
            <c:rich>
              <a:bodyPr rot="-5400000" vert="horz"/>
              <a:lstStyle/>
              <a:p>
                <a:pPr>
                  <a:defRPr sz="1000"/>
                </a:pPr>
                <a:r>
                  <a:rPr lang="en-US" sz="1000"/>
                  <a:t>Number of laboratory reports</a:t>
                </a:r>
              </a:p>
            </c:rich>
          </c:tx>
          <c:layout>
            <c:manualLayout>
              <c:xMode val="edge"/>
              <c:yMode val="edge"/>
              <c:x val="0.93317369614512469"/>
              <c:y val="0.2264001984126984"/>
            </c:manualLayout>
          </c:layout>
          <c:overlay val="0"/>
        </c:title>
        <c:numFmt formatCode="General" sourceLinked="1"/>
        <c:majorTickMark val="out"/>
        <c:minorTickMark val="none"/>
        <c:tickLblPos val="nextTo"/>
        <c:spPr>
          <a:ln w="15875">
            <a:solidFill>
              <a:srgbClr val="000000"/>
            </a:solidFill>
          </a:ln>
        </c:spPr>
        <c:txPr>
          <a:bodyPr/>
          <a:lstStyle/>
          <a:p>
            <a:pPr>
              <a:defRPr sz="1000"/>
            </a:pPr>
            <a:endParaRPr lang="en-US"/>
          </a:p>
        </c:txPr>
        <c:crossAx val="175321088"/>
        <c:crosses val="max"/>
        <c:crossBetween val="between"/>
      </c:valAx>
      <c:catAx>
        <c:axId val="175321088"/>
        <c:scaling>
          <c:orientation val="minMax"/>
        </c:scaling>
        <c:delete val="0"/>
        <c:axPos val="t"/>
        <c:majorTickMark val="none"/>
        <c:minorTickMark val="none"/>
        <c:tickLblPos val="low"/>
        <c:spPr>
          <a:ln>
            <a:noFill/>
          </a:ln>
        </c:spPr>
        <c:txPr>
          <a:bodyPr rot="60000" vert="horz" anchor="ctr" anchorCtr="0"/>
          <a:lstStyle/>
          <a:p>
            <a:pPr>
              <a:defRPr sz="1000"/>
            </a:pPr>
            <a:endParaRPr lang="en-US"/>
          </a:p>
        </c:txPr>
        <c:crossAx val="175314816"/>
        <c:crosses val="max"/>
        <c:auto val="0"/>
        <c:lblAlgn val="ctr"/>
        <c:lblOffset val="60"/>
        <c:noMultiLvlLbl val="0"/>
      </c:catAx>
    </c:plotArea>
    <c:legend>
      <c:legendPos val="b"/>
      <c:layout>
        <c:manualLayout>
          <c:xMode val="edge"/>
          <c:yMode val="edge"/>
          <c:x val="0"/>
          <c:y val="0.8993525793650794"/>
          <c:w val="1"/>
          <c:h val="9.8127550219711243E-2"/>
        </c:manualLayout>
      </c:layout>
      <c:overlay val="0"/>
      <c:txPr>
        <a:bodyPr/>
        <a:lstStyle/>
        <a:p>
          <a:pPr>
            <a:defRPr sz="8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87106481481481"/>
          <c:y val="3.0088129227748971E-2"/>
          <c:w val="0.74883842592592598"/>
          <c:h val="0.77171521242771479"/>
        </c:manualLayout>
      </c:layout>
      <c:barChart>
        <c:barDir val="col"/>
        <c:grouping val="clustered"/>
        <c:varyColors val="0"/>
        <c:ser>
          <c:idx val="0"/>
          <c:order val="0"/>
          <c:tx>
            <c:strRef>
              <c:f>'2yr Flu Positivity'!$H$5</c:f>
              <c:strCache>
                <c:ptCount val="1"/>
                <c:pt idx="0">
                  <c:v>2019-20 Num tested</c:v>
                </c:pt>
              </c:strCache>
            </c:strRef>
          </c:tx>
          <c:spPr>
            <a:solidFill>
              <a:schemeClr val="tx2">
                <a:lumMod val="40000"/>
                <a:lumOff val="60000"/>
              </a:schemeClr>
            </a:solidFill>
          </c:spPr>
          <c:invertIfNegative val="0"/>
          <c:cat>
            <c:numRef>
              <c:f>'2yr Flu Positivity'!$A$7:$A$59</c:f>
              <c:numCache>
                <c:formatCode>General</c:formatCode>
                <c:ptCount val="53"/>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1</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numCache>
            </c:numRef>
          </c:cat>
          <c:val>
            <c:numRef>
              <c:f>'2yr Flu Positivity'!$B$7:$B$59</c:f>
              <c:numCache>
                <c:formatCode>General</c:formatCode>
                <c:ptCount val="53"/>
                <c:pt idx="0">
                  <c:v>221</c:v>
                </c:pt>
                <c:pt idx="1">
                  <c:v>260</c:v>
                </c:pt>
                <c:pt idx="2">
                  <c:v>304</c:v>
                </c:pt>
                <c:pt idx="3">
                  <c:v>307</c:v>
                </c:pt>
                <c:pt idx="4">
                  <c:v>359</c:v>
                </c:pt>
                <c:pt idx="5">
                  <c:v>383</c:v>
                </c:pt>
                <c:pt idx="6">
                  <c:v>431</c:v>
                </c:pt>
                <c:pt idx="7">
                  <c:v>640</c:v>
                </c:pt>
                <c:pt idx="8">
                  <c:v>847</c:v>
                </c:pt>
                <c:pt idx="9">
                  <c:v>1073</c:v>
                </c:pt>
                <c:pt idx="10">
                  <c:v>1018</c:v>
                </c:pt>
                <c:pt idx="11">
                  <c:v>1021</c:v>
                </c:pt>
                <c:pt idx="12">
                  <c:v>716</c:v>
                </c:pt>
                <c:pt idx="14">
                  <c:v>722</c:v>
                </c:pt>
                <c:pt idx="15">
                  <c:v>608</c:v>
                </c:pt>
                <c:pt idx="16">
                  <c:v>461</c:v>
                </c:pt>
                <c:pt idx="17">
                  <c:v>414</c:v>
                </c:pt>
                <c:pt idx="18">
                  <c:v>424</c:v>
                </c:pt>
                <c:pt idx="19">
                  <c:v>396</c:v>
                </c:pt>
                <c:pt idx="20">
                  <c:v>389</c:v>
                </c:pt>
                <c:pt idx="21">
                  <c:v>403</c:v>
                </c:pt>
                <c:pt idx="22">
                  <c:v>509</c:v>
                </c:pt>
                <c:pt idx="23">
                  <c:v>521</c:v>
                </c:pt>
                <c:pt idx="24">
                  <c:v>717</c:v>
                </c:pt>
                <c:pt idx="25">
                  <c:v>578</c:v>
                </c:pt>
                <c:pt idx="26">
                  <c:v>543</c:v>
                </c:pt>
                <c:pt idx="27">
                  <c:v>447</c:v>
                </c:pt>
                <c:pt idx="28">
                  <c:v>201</c:v>
                </c:pt>
                <c:pt idx="29">
                  <c:v>108</c:v>
                </c:pt>
                <c:pt idx="30">
                  <c:v>132</c:v>
                </c:pt>
                <c:pt idx="31">
                  <c:v>115</c:v>
                </c:pt>
                <c:pt idx="32">
                  <c:v>108</c:v>
                </c:pt>
                <c:pt idx="33">
                  <c:v>111</c:v>
                </c:pt>
                <c:pt idx="34">
                  <c:v>147</c:v>
                </c:pt>
                <c:pt idx="35">
                  <c:v>141</c:v>
                </c:pt>
                <c:pt idx="36">
                  <c:v>111</c:v>
                </c:pt>
                <c:pt idx="37">
                  <c:v>120</c:v>
                </c:pt>
                <c:pt idx="38">
                  <c:v>108</c:v>
                </c:pt>
                <c:pt idx="39">
                  <c:v>132</c:v>
                </c:pt>
                <c:pt idx="40">
                  <c:v>117</c:v>
                </c:pt>
                <c:pt idx="41">
                  <c:v>116</c:v>
                </c:pt>
                <c:pt idx="42">
                  <c:v>110</c:v>
                </c:pt>
                <c:pt idx="43">
                  <c:v>105</c:v>
                </c:pt>
                <c:pt idx="44">
                  <c:v>90</c:v>
                </c:pt>
                <c:pt idx="45">
                  <c:v>118</c:v>
                </c:pt>
                <c:pt idx="46">
                  <c:v>128</c:v>
                </c:pt>
                <c:pt idx="47">
                  <c:v>110</c:v>
                </c:pt>
                <c:pt idx="48">
                  <c:v>123</c:v>
                </c:pt>
                <c:pt idx="49">
                  <c:v>150</c:v>
                </c:pt>
                <c:pt idx="50">
                  <c:v>163</c:v>
                </c:pt>
                <c:pt idx="51">
                  <c:v>136</c:v>
                </c:pt>
                <c:pt idx="52">
                  <c:v>127</c:v>
                </c:pt>
              </c:numCache>
            </c:numRef>
          </c:val>
        </c:ser>
        <c:ser>
          <c:idx val="1"/>
          <c:order val="1"/>
          <c:tx>
            <c:strRef>
              <c:f>'2yr Flu Positivity'!$I$5</c:f>
              <c:strCache>
                <c:ptCount val="1"/>
                <c:pt idx="0">
                  <c:v>2020-21 Num tested</c:v>
                </c:pt>
              </c:strCache>
            </c:strRef>
          </c:tx>
          <c:spPr>
            <a:solidFill>
              <a:schemeClr val="accent2">
                <a:lumMod val="60000"/>
                <a:lumOff val="40000"/>
              </a:schemeClr>
            </a:solidFill>
          </c:spPr>
          <c:invertIfNegative val="0"/>
          <c:cat>
            <c:numRef>
              <c:f>'2yr Flu Positivity'!$A$7:$A$59</c:f>
              <c:numCache>
                <c:formatCode>General</c:formatCode>
                <c:ptCount val="53"/>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1</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numCache>
            </c:numRef>
          </c:cat>
          <c:val>
            <c:numRef>
              <c:f>'2yr Flu Positivity'!$C$7:$C$59</c:f>
              <c:numCache>
                <c:formatCode>General</c:formatCode>
                <c:ptCount val="53"/>
                <c:pt idx="0">
                  <c:v>40</c:v>
                </c:pt>
                <c:pt idx="1">
                  <c:v>152</c:v>
                </c:pt>
                <c:pt idx="2">
                  <c:v>136</c:v>
                </c:pt>
                <c:pt idx="3">
                  <c:v>127</c:v>
                </c:pt>
                <c:pt idx="4">
                  <c:v>143</c:v>
                </c:pt>
                <c:pt idx="5">
                  <c:v>144</c:v>
                </c:pt>
                <c:pt idx="6">
                  <c:v>2318</c:v>
                </c:pt>
                <c:pt idx="7">
                  <c:v>2159</c:v>
                </c:pt>
                <c:pt idx="8">
                  <c:v>1165</c:v>
                </c:pt>
                <c:pt idx="9">
                  <c:v>2531</c:v>
                </c:pt>
                <c:pt idx="10">
                  <c:v>1839</c:v>
                </c:pt>
                <c:pt idx="11">
                  <c:v>2258</c:v>
                </c:pt>
                <c:pt idx="12">
                  <c:v>1910</c:v>
                </c:pt>
                <c:pt idx="13">
                  <c:v>3396</c:v>
                </c:pt>
                <c:pt idx="14">
                  <c:v>3291</c:v>
                </c:pt>
                <c:pt idx="15">
                  <c:v>2223</c:v>
                </c:pt>
                <c:pt idx="16">
                  <c:v>2308</c:v>
                </c:pt>
                <c:pt idx="17">
                  <c:v>2155</c:v>
                </c:pt>
                <c:pt idx="18">
                  <c:v>1885</c:v>
                </c:pt>
                <c:pt idx="19">
                  <c:v>1437</c:v>
                </c:pt>
                <c:pt idx="20">
                  <c:v>2242</c:v>
                </c:pt>
                <c:pt idx="21">
                  <c:v>2541</c:v>
                </c:pt>
                <c:pt idx="22">
                  <c:v>2136</c:v>
                </c:pt>
                <c:pt idx="23">
                  <c:v>2341</c:v>
                </c:pt>
                <c:pt idx="24">
                  <c:v>2807</c:v>
                </c:pt>
                <c:pt idx="25">
                  <c:v>2237</c:v>
                </c:pt>
                <c:pt idx="26">
                  <c:v>2686</c:v>
                </c:pt>
                <c:pt idx="27">
                  <c:v>3028</c:v>
                </c:pt>
                <c:pt idx="28">
                  <c:v>3406</c:v>
                </c:pt>
                <c:pt idx="29">
                  <c:v>3980</c:v>
                </c:pt>
                <c:pt idx="30">
                  <c:v>3722</c:v>
                </c:pt>
                <c:pt idx="31">
                  <c:v>3630</c:v>
                </c:pt>
                <c:pt idx="32">
                  <c:v>3777</c:v>
                </c:pt>
                <c:pt idx="33">
                  <c:v>225</c:v>
                </c:pt>
                <c:pt idx="34">
                  <c:v>266</c:v>
                </c:pt>
                <c:pt idx="35">
                  <c:v>274</c:v>
                </c:pt>
                <c:pt idx="36">
                  <c:v>228</c:v>
                </c:pt>
                <c:pt idx="37">
                  <c:v>188</c:v>
                </c:pt>
                <c:pt idx="38">
                  <c:v>174</c:v>
                </c:pt>
                <c:pt idx="39">
                  <c:v>182</c:v>
                </c:pt>
                <c:pt idx="40">
                  <c:v>220</c:v>
                </c:pt>
                <c:pt idx="41">
                  <c:v>291</c:v>
                </c:pt>
                <c:pt idx="42">
                  <c:v>363</c:v>
                </c:pt>
                <c:pt idx="43">
                  <c:v>331</c:v>
                </c:pt>
                <c:pt idx="44">
                  <c:v>350</c:v>
                </c:pt>
                <c:pt idx="45">
                  <c:v>347</c:v>
                </c:pt>
                <c:pt idx="46">
                  <c:v>329</c:v>
                </c:pt>
                <c:pt idx="47">
                  <c:v>#N/A</c:v>
                </c:pt>
                <c:pt idx="48">
                  <c:v>#N/A</c:v>
                </c:pt>
                <c:pt idx="49">
                  <c:v>#N/A</c:v>
                </c:pt>
                <c:pt idx="50">
                  <c:v>#N/A</c:v>
                </c:pt>
                <c:pt idx="51">
                  <c:v>#N/A</c:v>
                </c:pt>
                <c:pt idx="52">
                  <c:v>#N/A</c:v>
                </c:pt>
              </c:numCache>
            </c:numRef>
          </c:val>
        </c:ser>
        <c:dLbls>
          <c:showLegendKey val="0"/>
          <c:showVal val="0"/>
          <c:showCatName val="0"/>
          <c:showSerName val="0"/>
          <c:showPercent val="0"/>
          <c:showBubbleSize val="0"/>
        </c:dLbls>
        <c:gapWidth val="78"/>
        <c:axId val="175340544"/>
        <c:axId val="175355008"/>
      </c:barChart>
      <c:lineChart>
        <c:grouping val="standard"/>
        <c:varyColors val="0"/>
        <c:ser>
          <c:idx val="2"/>
          <c:order val="2"/>
          <c:tx>
            <c:strRef>
              <c:f>'2yr Flu Positivity'!$J$5</c:f>
              <c:strCache>
                <c:ptCount val="1"/>
                <c:pt idx="0">
                  <c:v>2019-20 Proportion positive</c:v>
                </c:pt>
              </c:strCache>
            </c:strRef>
          </c:tx>
          <c:spPr>
            <a:ln>
              <a:solidFill>
                <a:schemeClr val="tx2"/>
              </a:solidFill>
            </a:ln>
          </c:spPr>
          <c:marker>
            <c:symbol val="none"/>
          </c:marker>
          <c:val>
            <c:numRef>
              <c:f>'2yr Flu Positivity'!$E$7:$E$59</c:f>
              <c:numCache>
                <c:formatCode>0%</c:formatCode>
                <c:ptCount val="53"/>
                <c:pt idx="0">
                  <c:v>4.072398190045249E-2</c:v>
                </c:pt>
                <c:pt idx="1">
                  <c:v>3.0769230769230771E-2</c:v>
                </c:pt>
                <c:pt idx="2">
                  <c:v>3.9473684210526314E-2</c:v>
                </c:pt>
                <c:pt idx="3">
                  <c:v>4.2345276872964167E-2</c:v>
                </c:pt>
                <c:pt idx="4">
                  <c:v>7.2423398328690811E-2</c:v>
                </c:pt>
                <c:pt idx="5">
                  <c:v>9.921671018276762E-2</c:v>
                </c:pt>
                <c:pt idx="6">
                  <c:v>0.13921113689095127</c:v>
                </c:pt>
                <c:pt idx="7">
                  <c:v>0.3046875</c:v>
                </c:pt>
                <c:pt idx="8">
                  <c:v>0.3695395513577332</c:v>
                </c:pt>
                <c:pt idx="9">
                  <c:v>0.41752096924510718</c:v>
                </c:pt>
                <c:pt idx="10">
                  <c:v>0.37917485265225931</c:v>
                </c:pt>
                <c:pt idx="11">
                  <c:v>0.31145935357492655</c:v>
                </c:pt>
                <c:pt idx="12">
                  <c:v>0.29608938547486036</c:v>
                </c:pt>
                <c:pt idx="14">
                  <c:v>0.18282548476454294</c:v>
                </c:pt>
                <c:pt idx="15">
                  <c:v>0.14309210526315788</c:v>
                </c:pt>
                <c:pt idx="16">
                  <c:v>8.6767895878524945E-2</c:v>
                </c:pt>
                <c:pt idx="17">
                  <c:v>5.5555555555555552E-2</c:v>
                </c:pt>
                <c:pt idx="18">
                  <c:v>6.8396226415094338E-2</c:v>
                </c:pt>
                <c:pt idx="19">
                  <c:v>0.13131313131313133</c:v>
                </c:pt>
                <c:pt idx="20">
                  <c:v>6.4267352185089971E-2</c:v>
                </c:pt>
                <c:pt idx="21">
                  <c:v>8.1885856079404462E-2</c:v>
                </c:pt>
                <c:pt idx="22">
                  <c:v>7.6620825147347735E-2</c:v>
                </c:pt>
                <c:pt idx="23">
                  <c:v>9.4049904030710174E-2</c:v>
                </c:pt>
                <c:pt idx="24">
                  <c:v>8.3682008368200833E-2</c:v>
                </c:pt>
                <c:pt idx="25">
                  <c:v>4.8442906574394463E-2</c:v>
                </c:pt>
                <c:pt idx="26">
                  <c:v>9.2081031307550652E-3</c:v>
                </c:pt>
                <c:pt idx="27">
                  <c:v>6.7114093959731542E-3</c:v>
                </c:pt>
                <c:pt idx="28">
                  <c:v>9.9502487562189053E-3</c:v>
                </c:pt>
                <c:pt idx="29">
                  <c:v>3.7037037037037035E-2</c:v>
                </c:pt>
                <c:pt idx="30">
                  <c:v>9.0909090909090912E-2</c:v>
                </c:pt>
                <c:pt idx="31">
                  <c:v>0</c:v>
                </c:pt>
                <c:pt idx="32">
                  <c:v>0</c:v>
                </c:pt>
                <c:pt idx="33">
                  <c:v>9.0090090090090089E-3</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8.130081300813009E-3</c:v>
                </c:pt>
                <c:pt idx="49">
                  <c:v>0</c:v>
                </c:pt>
                <c:pt idx="50">
                  <c:v>0</c:v>
                </c:pt>
                <c:pt idx="51">
                  <c:v>0</c:v>
                </c:pt>
                <c:pt idx="52">
                  <c:v>0</c:v>
                </c:pt>
              </c:numCache>
            </c:numRef>
          </c:val>
          <c:smooth val="0"/>
        </c:ser>
        <c:ser>
          <c:idx val="3"/>
          <c:order val="3"/>
          <c:tx>
            <c:strRef>
              <c:f>'2yr Flu Positivity'!$K$5</c:f>
              <c:strCache>
                <c:ptCount val="1"/>
                <c:pt idx="0">
                  <c:v>2020-21 Proportion positive</c:v>
                </c:pt>
              </c:strCache>
            </c:strRef>
          </c:tx>
          <c:spPr>
            <a:ln>
              <a:solidFill>
                <a:schemeClr val="accent2">
                  <a:lumMod val="75000"/>
                </a:schemeClr>
              </a:solidFill>
            </a:ln>
          </c:spPr>
          <c:marker>
            <c:symbol val="none"/>
          </c:marker>
          <c:val>
            <c:numRef>
              <c:f>'2yr Flu Positivity'!$F$7:$F$59</c:f>
              <c:numCache>
                <c:formatCode>0%</c:formatCode>
                <c:ptCount val="53"/>
                <c:pt idx="0">
                  <c:v>0</c:v>
                </c:pt>
                <c:pt idx="1">
                  <c:v>0</c:v>
                </c:pt>
                <c:pt idx="2">
                  <c:v>0</c:v>
                </c:pt>
                <c:pt idx="3">
                  <c:v>7.874015748031496E-3</c:v>
                </c:pt>
                <c:pt idx="4">
                  <c:v>0</c:v>
                </c:pt>
                <c:pt idx="5">
                  <c:v>0</c:v>
                </c:pt>
                <c:pt idx="6">
                  <c:v>1.7256255392579811E-3</c:v>
                </c:pt>
                <c:pt idx="7">
                  <c:v>1.8527095877721167E-3</c:v>
                </c:pt>
                <c:pt idx="8">
                  <c:v>3.4334763948497852E-3</c:v>
                </c:pt>
                <c:pt idx="9">
                  <c:v>2.765705254839984E-3</c:v>
                </c:pt>
                <c:pt idx="10">
                  <c:v>5.4377379010331697E-4</c:v>
                </c:pt>
                <c:pt idx="11">
                  <c:v>0</c:v>
                </c:pt>
                <c:pt idx="12">
                  <c:v>0</c:v>
                </c:pt>
                <c:pt idx="13">
                  <c:v>5.8892815076560655E-4</c:v>
                </c:pt>
                <c:pt idx="14">
                  <c:v>0</c:v>
                </c:pt>
                <c:pt idx="15">
                  <c:v>0</c:v>
                </c:pt>
                <c:pt idx="16">
                  <c:v>0</c:v>
                </c:pt>
                <c:pt idx="17">
                  <c:v>0</c:v>
                </c:pt>
                <c:pt idx="18">
                  <c:v>0</c:v>
                </c:pt>
                <c:pt idx="19">
                  <c:v>0</c:v>
                </c:pt>
                <c:pt idx="20">
                  <c:v>0</c:v>
                </c:pt>
                <c:pt idx="21">
                  <c:v>0</c:v>
                </c:pt>
                <c:pt idx="22">
                  <c:v>0</c:v>
                </c:pt>
                <c:pt idx="23">
                  <c:v>0</c:v>
                </c:pt>
                <c:pt idx="24">
                  <c:v>3.5625222657641609E-4</c:v>
                </c:pt>
                <c:pt idx="25">
                  <c:v>0</c:v>
                </c:pt>
                <c:pt idx="26">
                  <c:v>0</c:v>
                </c:pt>
                <c:pt idx="27">
                  <c:v>0</c:v>
                </c:pt>
                <c:pt idx="28">
                  <c:v>2.9359953024075161E-4</c:v>
                </c:pt>
                <c:pt idx="29">
                  <c:v>0</c:v>
                </c:pt>
                <c:pt idx="30">
                  <c:v>0</c:v>
                </c:pt>
                <c:pt idx="31">
                  <c:v>0</c:v>
                </c:pt>
                <c:pt idx="32">
                  <c:v>0</c:v>
                </c:pt>
                <c:pt idx="33">
                  <c:v>0</c:v>
                </c:pt>
                <c:pt idx="34">
                  <c:v>0</c:v>
                </c:pt>
                <c:pt idx="35">
                  <c:v>3.6496350364963502E-3</c:v>
                </c:pt>
                <c:pt idx="36">
                  <c:v>0</c:v>
                </c:pt>
                <c:pt idx="37">
                  <c:v>0</c:v>
                </c:pt>
                <c:pt idx="38">
                  <c:v>0</c:v>
                </c:pt>
                <c:pt idx="39">
                  <c:v>0</c:v>
                </c:pt>
                <c:pt idx="40">
                  <c:v>0</c:v>
                </c:pt>
                <c:pt idx="41">
                  <c:v>0</c:v>
                </c:pt>
                <c:pt idx="42">
                  <c:v>0</c:v>
                </c:pt>
                <c:pt idx="43">
                  <c:v>0</c:v>
                </c:pt>
                <c:pt idx="44">
                  <c:v>0</c:v>
                </c:pt>
                <c:pt idx="45">
                  <c:v>0</c:v>
                </c:pt>
                <c:pt idx="46">
                  <c:v>0</c:v>
                </c:pt>
                <c:pt idx="47">
                  <c:v>#N/A</c:v>
                </c:pt>
                <c:pt idx="48">
                  <c:v>#N/A</c:v>
                </c:pt>
                <c:pt idx="49">
                  <c:v>#N/A</c:v>
                </c:pt>
                <c:pt idx="50">
                  <c:v>#N/A</c:v>
                </c:pt>
                <c:pt idx="51">
                  <c:v>#N/A</c:v>
                </c:pt>
                <c:pt idx="52">
                  <c:v>#N/A</c:v>
                </c:pt>
              </c:numCache>
            </c:numRef>
          </c:val>
          <c:smooth val="0"/>
        </c:ser>
        <c:dLbls>
          <c:showLegendKey val="0"/>
          <c:showVal val="0"/>
          <c:showCatName val="0"/>
          <c:showSerName val="0"/>
          <c:showPercent val="0"/>
          <c:showBubbleSize val="0"/>
        </c:dLbls>
        <c:marker val="1"/>
        <c:smooth val="0"/>
        <c:axId val="175363200"/>
        <c:axId val="175356928"/>
      </c:lineChart>
      <c:catAx>
        <c:axId val="175340544"/>
        <c:scaling>
          <c:orientation val="minMax"/>
        </c:scaling>
        <c:delete val="0"/>
        <c:axPos val="b"/>
        <c:title>
          <c:tx>
            <c:rich>
              <a:bodyPr/>
              <a:lstStyle/>
              <a:p>
                <a:pPr>
                  <a:defRPr sz="1000"/>
                </a:pPr>
                <a:r>
                  <a:rPr lang="en-US" sz="1000"/>
                  <a:t>Week</a:t>
                </a:r>
              </a:p>
            </c:rich>
          </c:tx>
          <c:overlay val="0"/>
        </c:title>
        <c:numFmt formatCode="General" sourceLinked="1"/>
        <c:majorTickMark val="out"/>
        <c:minorTickMark val="none"/>
        <c:tickLblPos val="nextTo"/>
        <c:txPr>
          <a:bodyPr/>
          <a:lstStyle/>
          <a:p>
            <a:pPr>
              <a:defRPr sz="1000"/>
            </a:pPr>
            <a:endParaRPr lang="en-US"/>
          </a:p>
        </c:txPr>
        <c:crossAx val="175355008"/>
        <c:crosses val="autoZero"/>
        <c:auto val="1"/>
        <c:lblAlgn val="ctr"/>
        <c:lblOffset val="100"/>
        <c:tickLblSkip val="2"/>
        <c:noMultiLvlLbl val="0"/>
      </c:catAx>
      <c:valAx>
        <c:axId val="175355008"/>
        <c:scaling>
          <c:orientation val="minMax"/>
        </c:scaling>
        <c:delete val="0"/>
        <c:axPos val="l"/>
        <c:title>
          <c:tx>
            <c:rich>
              <a:bodyPr rot="-5400000" vert="horz"/>
              <a:lstStyle/>
              <a:p>
                <a:pPr>
                  <a:defRPr sz="1000"/>
                </a:pPr>
                <a:r>
                  <a:rPr lang="en-US" sz="1000"/>
                  <a:t>Number of tests</a:t>
                </a:r>
              </a:p>
            </c:rich>
          </c:tx>
          <c:layout>
            <c:manualLayout>
              <c:xMode val="edge"/>
              <c:yMode val="edge"/>
              <c:x val="1.3910070348086556E-3"/>
              <c:y val="0.34948914922220087"/>
            </c:manualLayout>
          </c:layout>
          <c:overlay val="0"/>
        </c:title>
        <c:numFmt formatCode="General" sourceLinked="1"/>
        <c:majorTickMark val="out"/>
        <c:minorTickMark val="none"/>
        <c:tickLblPos val="nextTo"/>
        <c:txPr>
          <a:bodyPr/>
          <a:lstStyle/>
          <a:p>
            <a:pPr>
              <a:defRPr sz="1000"/>
            </a:pPr>
            <a:endParaRPr lang="en-US"/>
          </a:p>
        </c:txPr>
        <c:crossAx val="175340544"/>
        <c:crosses val="autoZero"/>
        <c:crossBetween val="between"/>
      </c:valAx>
      <c:valAx>
        <c:axId val="175356928"/>
        <c:scaling>
          <c:orientation val="minMax"/>
          <c:max val="0.5"/>
        </c:scaling>
        <c:delete val="0"/>
        <c:axPos val="r"/>
        <c:title>
          <c:tx>
            <c:rich>
              <a:bodyPr rot="-5400000" vert="horz"/>
              <a:lstStyle/>
              <a:p>
                <a:pPr>
                  <a:defRPr sz="1000"/>
                </a:pPr>
                <a:r>
                  <a:rPr lang="en-US" sz="1000"/>
                  <a:t>Proportion positive</a:t>
                </a:r>
              </a:p>
            </c:rich>
          </c:tx>
          <c:layout>
            <c:manualLayout>
              <c:xMode val="edge"/>
              <c:yMode val="edge"/>
              <c:x val="0.96289582423711273"/>
              <c:y val="0.33148091244691974"/>
            </c:manualLayout>
          </c:layout>
          <c:overlay val="0"/>
        </c:title>
        <c:numFmt formatCode="0%" sourceLinked="1"/>
        <c:majorTickMark val="out"/>
        <c:minorTickMark val="none"/>
        <c:tickLblPos val="nextTo"/>
        <c:spPr>
          <a:ln w="15875"/>
        </c:spPr>
        <c:txPr>
          <a:bodyPr/>
          <a:lstStyle/>
          <a:p>
            <a:pPr>
              <a:defRPr sz="1000"/>
            </a:pPr>
            <a:endParaRPr lang="en-US"/>
          </a:p>
        </c:txPr>
        <c:crossAx val="175363200"/>
        <c:crosses val="max"/>
        <c:crossBetween val="between"/>
      </c:valAx>
      <c:catAx>
        <c:axId val="175363200"/>
        <c:scaling>
          <c:orientation val="minMax"/>
        </c:scaling>
        <c:delete val="1"/>
        <c:axPos val="b"/>
        <c:majorTickMark val="out"/>
        <c:minorTickMark val="none"/>
        <c:tickLblPos val="nextTo"/>
        <c:crossAx val="175356928"/>
        <c:crosses val="autoZero"/>
        <c:auto val="1"/>
        <c:lblAlgn val="ctr"/>
        <c:lblOffset val="100"/>
        <c:noMultiLvlLbl val="0"/>
      </c:catAx>
    </c:plotArea>
    <c:legend>
      <c:legendPos val="b"/>
      <c:layout>
        <c:manualLayout>
          <c:xMode val="edge"/>
          <c:yMode val="edge"/>
          <c:x val="5.1960230094828582E-3"/>
          <c:y val="0.87667456202121075"/>
          <c:w val="0.9616113196228574"/>
          <c:h val="0.10706527537716322"/>
        </c:manualLayout>
      </c:layout>
      <c:overlay val="0"/>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2018/19</c:v>
          </c:tx>
          <c:marker>
            <c:symbol val="none"/>
          </c:marker>
          <c:cat>
            <c:strRef>
              <c:f>PopGroupUptake!$B$28:$G$28</c:f>
              <c:strCache>
                <c:ptCount val="6"/>
                <c:pt idx="0">
                  <c:v>October </c:v>
                </c:pt>
                <c:pt idx="1">
                  <c:v>November</c:v>
                </c:pt>
                <c:pt idx="2">
                  <c:v>December</c:v>
                </c:pt>
                <c:pt idx="3">
                  <c:v>January</c:v>
                </c:pt>
                <c:pt idx="4">
                  <c:v>February</c:v>
                </c:pt>
                <c:pt idx="5">
                  <c:v>March</c:v>
                </c:pt>
              </c:strCache>
            </c:strRef>
          </c:cat>
          <c:val>
            <c:numRef>
              <c:f>(PopGroupUptake!$R$4,PopGroupUptake!$R$7,PopGroupUptake!$R$10,PopGroupUptake!$R$13,PopGroupUptake!$R$16,PopGroupUptake!$R$19)</c:f>
              <c:numCache>
                <c:formatCode>#,##0</c:formatCode>
                <c:ptCount val="6"/>
                <c:pt idx="0">
                  <c:v>55359</c:v>
                </c:pt>
                <c:pt idx="1">
                  <c:v>113457</c:v>
                </c:pt>
                <c:pt idx="2">
                  <c:v>134824</c:v>
                </c:pt>
                <c:pt idx="3">
                  <c:v>135218</c:v>
                </c:pt>
                <c:pt idx="4">
                  <c:v>135218</c:v>
                </c:pt>
                <c:pt idx="5">
                  <c:v>135415</c:v>
                </c:pt>
              </c:numCache>
            </c:numRef>
          </c:val>
          <c:smooth val="0"/>
        </c:ser>
        <c:ser>
          <c:idx val="0"/>
          <c:order val="1"/>
          <c:tx>
            <c:v>2019/20</c:v>
          </c:tx>
          <c:marker>
            <c:symbol val="none"/>
          </c:marker>
          <c:cat>
            <c:strRef>
              <c:f>PopGroupUptake!$B$28:$G$28</c:f>
              <c:strCache>
                <c:ptCount val="6"/>
                <c:pt idx="0">
                  <c:v>October </c:v>
                </c:pt>
                <c:pt idx="1">
                  <c:v>November</c:v>
                </c:pt>
                <c:pt idx="2">
                  <c:v>December</c:v>
                </c:pt>
                <c:pt idx="3">
                  <c:v>January</c:v>
                </c:pt>
                <c:pt idx="4">
                  <c:v>February</c:v>
                </c:pt>
                <c:pt idx="5">
                  <c:v>March</c:v>
                </c:pt>
              </c:strCache>
            </c:strRef>
          </c:cat>
          <c:val>
            <c:numRef>
              <c:f>(PopGroupUptake!$Q$4,PopGroupUptake!$Q$7,PopGroupUptake!$Q$10,PopGroupUptake!$Q$13,PopGroupUptake!$Q$16,PopGroupUptake!$Q$19)</c:f>
              <c:numCache>
                <c:formatCode>#,##0</c:formatCode>
                <c:ptCount val="6"/>
                <c:pt idx="0">
                  <c:v>45883</c:v>
                </c:pt>
                <c:pt idx="1">
                  <c:v>71222</c:v>
                </c:pt>
                <c:pt idx="2">
                  <c:v>104078</c:v>
                </c:pt>
                <c:pt idx="3" formatCode="General">
                  <c:v>129674</c:v>
                </c:pt>
                <c:pt idx="4">
                  <c:v>130153</c:v>
                </c:pt>
                <c:pt idx="5" formatCode="General">
                  <c:v>130235</c:v>
                </c:pt>
              </c:numCache>
            </c:numRef>
          </c:val>
          <c:smooth val="0"/>
        </c:ser>
        <c:ser>
          <c:idx val="2"/>
          <c:order val="2"/>
          <c:tx>
            <c:v>2020/21</c:v>
          </c:tx>
          <c:marker>
            <c:symbol val="none"/>
          </c:marker>
          <c:cat>
            <c:strRef>
              <c:f>PopGroupUptake!$B$28:$G$28</c:f>
              <c:strCache>
                <c:ptCount val="6"/>
                <c:pt idx="0">
                  <c:v>October </c:v>
                </c:pt>
                <c:pt idx="1">
                  <c:v>November</c:v>
                </c:pt>
                <c:pt idx="2">
                  <c:v>December</c:v>
                </c:pt>
                <c:pt idx="3">
                  <c:v>January</c:v>
                </c:pt>
                <c:pt idx="4">
                  <c:v>February</c:v>
                </c:pt>
                <c:pt idx="5">
                  <c:v>March</c:v>
                </c:pt>
              </c:strCache>
            </c:strRef>
          </c:cat>
          <c:val>
            <c:numRef>
              <c:f>(PopGroupUptake!$P$4,PopGroupUptake!$P$7,PopGroupUptake!$P$10,PopGroupUptake!$P$13,PopGroupUptake!$P$16,PopGroupUptake!$P$19)</c:f>
              <c:numCache>
                <c:formatCode>#,##0</c:formatCode>
                <c:ptCount val="6"/>
                <c:pt idx="0">
                  <c:v>49552</c:v>
                </c:pt>
                <c:pt idx="1">
                  <c:v>115956</c:v>
                </c:pt>
                <c:pt idx="2">
                  <c:v>133238</c:v>
                </c:pt>
                <c:pt idx="3">
                  <c:v>133785</c:v>
                </c:pt>
                <c:pt idx="4">
                  <c:v>133857</c:v>
                </c:pt>
                <c:pt idx="5">
                  <c:v>133870</c:v>
                </c:pt>
              </c:numCache>
            </c:numRef>
          </c:val>
          <c:smooth val="0"/>
        </c:ser>
        <c:dLbls>
          <c:showLegendKey val="0"/>
          <c:showVal val="0"/>
          <c:showCatName val="0"/>
          <c:showSerName val="0"/>
          <c:showPercent val="0"/>
          <c:showBubbleSize val="0"/>
        </c:dLbls>
        <c:marker val="1"/>
        <c:smooth val="0"/>
        <c:axId val="175907200"/>
        <c:axId val="175908736"/>
      </c:lineChart>
      <c:catAx>
        <c:axId val="175907200"/>
        <c:scaling>
          <c:orientation val="minMax"/>
        </c:scaling>
        <c:delete val="0"/>
        <c:axPos val="b"/>
        <c:majorTickMark val="out"/>
        <c:minorTickMark val="none"/>
        <c:tickLblPos val="nextTo"/>
        <c:spPr>
          <a:ln w="15875"/>
        </c:spPr>
        <c:crossAx val="175908736"/>
        <c:crosses val="autoZero"/>
        <c:auto val="1"/>
        <c:lblAlgn val="ctr"/>
        <c:lblOffset val="100"/>
        <c:noMultiLvlLbl val="0"/>
      </c:catAx>
      <c:valAx>
        <c:axId val="175908736"/>
        <c:scaling>
          <c:orientation val="minMax"/>
        </c:scaling>
        <c:delete val="0"/>
        <c:axPos val="l"/>
        <c:title>
          <c:tx>
            <c:rich>
              <a:bodyPr rot="-5400000" vert="horz"/>
              <a:lstStyle/>
              <a:p>
                <a:pPr>
                  <a:defRPr/>
                </a:pPr>
                <a:r>
                  <a:rPr lang="en-GB"/>
                  <a:t>Cumulative</a:t>
                </a:r>
                <a:r>
                  <a:rPr lang="en-GB" baseline="0"/>
                  <a:t> N</a:t>
                </a:r>
                <a:r>
                  <a:rPr lang="en-GB"/>
                  <a:t>umber</a:t>
                </a:r>
                <a:r>
                  <a:rPr lang="en-GB" baseline="0"/>
                  <a:t> Vaccinated</a:t>
                </a:r>
                <a:endParaRPr lang="en-GB"/>
              </a:p>
            </c:rich>
          </c:tx>
          <c:overlay val="0"/>
        </c:title>
        <c:numFmt formatCode="#,##0" sourceLinked="1"/>
        <c:majorTickMark val="out"/>
        <c:minorTickMark val="none"/>
        <c:tickLblPos val="nextTo"/>
        <c:spPr>
          <a:ln w="15875"/>
        </c:spPr>
        <c:crossAx val="175907200"/>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v>2020/21</c:v>
          </c:tx>
          <c:marker>
            <c:symbol val="none"/>
          </c:marker>
          <c:cat>
            <c:strRef>
              <c:f>PopGroupUptake!$B$28:$G$28</c:f>
              <c:strCache>
                <c:ptCount val="6"/>
                <c:pt idx="0">
                  <c:v>October </c:v>
                </c:pt>
                <c:pt idx="1">
                  <c:v>November</c:v>
                </c:pt>
                <c:pt idx="2">
                  <c:v>December</c:v>
                </c:pt>
                <c:pt idx="3">
                  <c:v>January</c:v>
                </c:pt>
                <c:pt idx="4">
                  <c:v>February</c:v>
                </c:pt>
                <c:pt idx="5">
                  <c:v>March</c:v>
                </c:pt>
              </c:strCache>
            </c:strRef>
          </c:cat>
          <c:val>
            <c:numRef>
              <c:f>(PopGroupUptake!$S$4,PopGroupUptake!$S$7,PopGroupUptake!$S$10,PopGroupUptake!$S$13,PopGroupUptake!$S$16,PopGroupUptake!$S$19)</c:f>
              <c:numCache>
                <c:formatCode>#,##0</c:formatCode>
                <c:ptCount val="6"/>
                <c:pt idx="0">
                  <c:v>1100</c:v>
                </c:pt>
                <c:pt idx="1">
                  <c:v>8131</c:v>
                </c:pt>
                <c:pt idx="2">
                  <c:v>16850</c:v>
                </c:pt>
                <c:pt idx="3">
                  <c:v>16951</c:v>
                </c:pt>
                <c:pt idx="4">
                  <c:v>16951</c:v>
                </c:pt>
                <c:pt idx="5">
                  <c:v>16951</c:v>
                </c:pt>
              </c:numCache>
            </c:numRef>
          </c:val>
          <c:smooth val="0"/>
        </c:ser>
        <c:dLbls>
          <c:showLegendKey val="0"/>
          <c:showVal val="0"/>
          <c:showCatName val="0"/>
          <c:showSerName val="0"/>
          <c:showPercent val="0"/>
          <c:showBubbleSize val="0"/>
        </c:dLbls>
        <c:marker val="1"/>
        <c:smooth val="0"/>
        <c:axId val="175964544"/>
        <c:axId val="175966080"/>
      </c:lineChart>
      <c:catAx>
        <c:axId val="175964544"/>
        <c:scaling>
          <c:orientation val="minMax"/>
        </c:scaling>
        <c:delete val="0"/>
        <c:axPos val="b"/>
        <c:majorTickMark val="out"/>
        <c:minorTickMark val="none"/>
        <c:tickLblPos val="nextTo"/>
        <c:spPr>
          <a:ln w="15875"/>
        </c:spPr>
        <c:crossAx val="175966080"/>
        <c:crosses val="autoZero"/>
        <c:auto val="1"/>
        <c:lblAlgn val="ctr"/>
        <c:lblOffset val="100"/>
        <c:noMultiLvlLbl val="0"/>
      </c:catAx>
      <c:valAx>
        <c:axId val="175966080"/>
        <c:scaling>
          <c:orientation val="minMax"/>
        </c:scaling>
        <c:delete val="0"/>
        <c:axPos val="l"/>
        <c:title>
          <c:tx>
            <c:rich>
              <a:bodyPr rot="-5400000" vert="horz"/>
              <a:lstStyle/>
              <a:p>
                <a:pPr>
                  <a:defRPr/>
                </a:pPr>
                <a:r>
                  <a:rPr lang="en-GB"/>
                  <a:t>Cumulative Number</a:t>
                </a:r>
                <a:r>
                  <a:rPr lang="en-GB" baseline="0"/>
                  <a:t> Vaccinated</a:t>
                </a:r>
                <a:endParaRPr lang="en-GB"/>
              </a:p>
            </c:rich>
          </c:tx>
          <c:overlay val="0"/>
        </c:title>
        <c:numFmt formatCode="#,##0" sourceLinked="1"/>
        <c:majorTickMark val="out"/>
        <c:minorTickMark val="none"/>
        <c:tickLblPos val="nextTo"/>
        <c:spPr>
          <a:ln w="15875"/>
        </c:spPr>
        <c:crossAx val="175964544"/>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v>2018/19</c:v>
          </c:tx>
          <c:marker>
            <c:symbol val="none"/>
          </c:marker>
          <c:cat>
            <c:strRef>
              <c:f>PopGroupUptake!$B$26:$G$26</c:f>
              <c:strCache>
                <c:ptCount val="6"/>
                <c:pt idx="0">
                  <c:v>October </c:v>
                </c:pt>
                <c:pt idx="1">
                  <c:v>November</c:v>
                </c:pt>
                <c:pt idx="2">
                  <c:v>December</c:v>
                </c:pt>
                <c:pt idx="3">
                  <c:v>January</c:v>
                </c:pt>
                <c:pt idx="4">
                  <c:v>February</c:v>
                </c:pt>
                <c:pt idx="5">
                  <c:v>March</c:v>
                </c:pt>
              </c:strCache>
            </c:strRef>
          </c:cat>
          <c:val>
            <c:numRef>
              <c:f>(PopGroupUptake!$O$4,PopGroupUptake!$O$7,PopGroupUptake!$O$10,PopGroupUptake!$O$13,PopGroupUptake!$O$16,PopGroupUptake!$O$19)</c:f>
              <c:numCache>
                <c:formatCode>#,##0</c:formatCode>
                <c:ptCount val="6"/>
                <c:pt idx="0">
                  <c:v>9593</c:v>
                </c:pt>
                <c:pt idx="1">
                  <c:v>21532</c:v>
                </c:pt>
                <c:pt idx="2">
                  <c:v>24262</c:v>
                </c:pt>
                <c:pt idx="3">
                  <c:v>24976</c:v>
                </c:pt>
                <c:pt idx="4">
                  <c:v>24976</c:v>
                </c:pt>
                <c:pt idx="5">
                  <c:v>25495</c:v>
                </c:pt>
              </c:numCache>
            </c:numRef>
          </c:val>
          <c:smooth val="0"/>
        </c:ser>
        <c:ser>
          <c:idx val="0"/>
          <c:order val="1"/>
          <c:tx>
            <c:v>2019/20</c:v>
          </c:tx>
          <c:marker>
            <c:symbol val="none"/>
          </c:marker>
          <c:cat>
            <c:strRef>
              <c:f>PopGroupUptake!$B$26:$G$26</c:f>
              <c:strCache>
                <c:ptCount val="6"/>
                <c:pt idx="0">
                  <c:v>October </c:v>
                </c:pt>
                <c:pt idx="1">
                  <c:v>November</c:v>
                </c:pt>
                <c:pt idx="2">
                  <c:v>December</c:v>
                </c:pt>
                <c:pt idx="3">
                  <c:v>January</c:v>
                </c:pt>
                <c:pt idx="4">
                  <c:v>February</c:v>
                </c:pt>
                <c:pt idx="5">
                  <c:v>March</c:v>
                </c:pt>
              </c:strCache>
            </c:strRef>
          </c:cat>
          <c:val>
            <c:numRef>
              <c:f>(PopGroupUptake!$N$4,PopGroupUptake!$N$7,PopGroupUptake!$N$10,PopGroupUptake!$N$13,PopGroupUptake!$N$16,PopGroupUptake!$N$19)</c:f>
              <c:numCache>
                <c:formatCode>#,##0</c:formatCode>
                <c:ptCount val="6"/>
                <c:pt idx="0">
                  <c:v>1981</c:v>
                </c:pt>
                <c:pt idx="1">
                  <c:v>15524</c:v>
                </c:pt>
                <c:pt idx="2">
                  <c:v>19602</c:v>
                </c:pt>
                <c:pt idx="3">
                  <c:v>25041</c:v>
                </c:pt>
                <c:pt idx="4">
                  <c:v>25737</c:v>
                </c:pt>
                <c:pt idx="5">
                  <c:v>25822</c:v>
                </c:pt>
              </c:numCache>
            </c:numRef>
          </c:val>
          <c:smooth val="0"/>
        </c:ser>
        <c:ser>
          <c:idx val="2"/>
          <c:order val="2"/>
          <c:tx>
            <c:v>2020/21</c:v>
          </c:tx>
          <c:marker>
            <c:symbol val="none"/>
          </c:marker>
          <c:val>
            <c:numRef>
              <c:f>(PopGroupUptake!$M$4,PopGroupUptake!$M$7,PopGroupUptake!$M$10,PopGroupUptake!$M$13,PopGroupUptake!$M$16,PopGroupUptake!$M$19)</c:f>
              <c:numCache>
                <c:formatCode>#,##0</c:formatCode>
                <c:ptCount val="6"/>
                <c:pt idx="0">
                  <c:v>19424</c:v>
                </c:pt>
                <c:pt idx="1">
                  <c:v>26117</c:v>
                </c:pt>
                <c:pt idx="2">
                  <c:v>27609</c:v>
                </c:pt>
                <c:pt idx="3">
                  <c:v>28261</c:v>
                </c:pt>
                <c:pt idx="4">
                  <c:v>28454</c:v>
                </c:pt>
                <c:pt idx="5">
                  <c:v>28488</c:v>
                </c:pt>
              </c:numCache>
            </c:numRef>
          </c:val>
          <c:smooth val="0"/>
        </c:ser>
        <c:dLbls>
          <c:showLegendKey val="0"/>
          <c:showVal val="0"/>
          <c:showCatName val="0"/>
          <c:showSerName val="0"/>
          <c:showPercent val="0"/>
          <c:showBubbleSize val="0"/>
        </c:dLbls>
        <c:marker val="1"/>
        <c:smooth val="0"/>
        <c:axId val="176014848"/>
        <c:axId val="176016384"/>
      </c:lineChart>
      <c:catAx>
        <c:axId val="176014848"/>
        <c:scaling>
          <c:orientation val="minMax"/>
        </c:scaling>
        <c:delete val="0"/>
        <c:axPos val="b"/>
        <c:majorTickMark val="out"/>
        <c:minorTickMark val="none"/>
        <c:tickLblPos val="nextTo"/>
        <c:spPr>
          <a:ln w="15875"/>
        </c:spPr>
        <c:crossAx val="176016384"/>
        <c:crosses val="autoZero"/>
        <c:auto val="1"/>
        <c:lblAlgn val="ctr"/>
        <c:lblOffset val="100"/>
        <c:noMultiLvlLbl val="0"/>
      </c:catAx>
      <c:valAx>
        <c:axId val="176016384"/>
        <c:scaling>
          <c:orientation val="minMax"/>
        </c:scaling>
        <c:delete val="0"/>
        <c:axPos val="l"/>
        <c:title>
          <c:tx>
            <c:rich>
              <a:bodyPr rot="-5400000" vert="horz"/>
              <a:lstStyle/>
              <a:p>
                <a:pPr>
                  <a:defRPr/>
                </a:pPr>
                <a:r>
                  <a:rPr lang="en-GB"/>
                  <a:t>Cumulative Number</a:t>
                </a:r>
                <a:r>
                  <a:rPr lang="en-GB" baseline="0"/>
                  <a:t> Vaccinated</a:t>
                </a:r>
                <a:endParaRPr lang="en-GB"/>
              </a:p>
            </c:rich>
          </c:tx>
          <c:overlay val="0"/>
        </c:title>
        <c:numFmt formatCode="#,##0" sourceLinked="1"/>
        <c:majorTickMark val="out"/>
        <c:minorTickMark val="none"/>
        <c:tickLblPos val="nextTo"/>
        <c:spPr>
          <a:ln w="15875"/>
        </c:spPr>
        <c:crossAx val="176014848"/>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1-08-23T14:46:42.554" idx="19">
    <p:pos x="5720" y="890"/>
    <p:text>new new picture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9T14:37:02.268" idx="17">
    <p:pos x="4625" y="1676"/>
    <p:text>Need to check if this is the same for the aTIV being used this year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17/09/2021</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17/09/2021</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cs typeface="Arial" panose="020B0604020202020204" pitchFamily="34" charset="0"/>
              </a:rPr>
              <a:t>This training resource has been designed</a:t>
            </a:r>
            <a:r>
              <a:rPr lang="en-GB" altLang="en-US" baseline="0" dirty="0" smtClean="0">
                <a:latin typeface="Arial" panose="020B0604020202020204" pitchFamily="34" charset="0"/>
                <a:cs typeface="Arial" panose="020B0604020202020204" pitchFamily="34" charset="0"/>
              </a:rPr>
              <a:t> to educate healthcare practitioners involved in delivering the flu immunisation programme for the 2021/22  flu season. </a:t>
            </a:r>
            <a:r>
              <a:rPr lang="en-GB" altLang="en-US" dirty="0" smtClean="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smtClean="0">
                <a:solidFill>
                  <a:srgbClr val="000000"/>
                </a:solidFill>
                <a:latin typeface="Arial" panose="020B0604020202020204" pitchFamily="34" charset="0"/>
                <a:ea typeface="Calibri" pitchFamily="34" charset="0"/>
                <a:cs typeface="Arial" panose="020B0604020202020204" pitchFamily="34" charset="0"/>
              </a:rPr>
              <a:t>not </a:t>
            </a:r>
            <a:r>
              <a:rPr lang="en-GB" altLang="en-US" dirty="0" smtClean="0">
                <a:solidFill>
                  <a:srgbClr val="000000"/>
                </a:solidFill>
                <a:latin typeface="Arial" panose="020B0604020202020204" pitchFamily="34" charset="0"/>
                <a:ea typeface="Calibri" pitchFamily="34" charset="0"/>
                <a:cs typeface="Arial" panose="020B0604020202020204" pitchFamily="34" charset="0"/>
              </a:rPr>
              <a:t>cover the actual administration techniques involved in vaccination. If staff are required to deliver vaccinations they should refer to their line manager for additional training that may be required. </a:t>
            </a:r>
          </a:p>
          <a:p>
            <a:pPr eaLnBrk="1" hangingPunct="1"/>
            <a:endParaRPr lang="en-GB" altLang="en-US" dirty="0" smtClean="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174573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111325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This graph shows the r</a:t>
            </a:r>
            <a:r>
              <a:rPr lang="en-GB" sz="1200" dirty="0" smtClean="0">
                <a:latin typeface="Arial" panose="020B0604020202020204" pitchFamily="34" charset="0"/>
                <a:cs typeface="Arial" panose="020B0604020202020204" pitchFamily="34" charset="0"/>
              </a:rPr>
              <a:t>ate of influenza/influenza-like illness episodes in Northern Ireland</a:t>
            </a:r>
            <a:r>
              <a:rPr lang="en-GB" sz="1200" baseline="0" dirty="0" smtClean="0">
                <a:latin typeface="Arial" panose="020B0604020202020204" pitchFamily="34" charset="0"/>
                <a:cs typeface="Arial" panose="020B0604020202020204" pitchFamily="34" charset="0"/>
              </a:rPr>
              <a:t>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per 100,000 consultations in primary care for the 2010/11 flu season, 2019/20 season, and 2020/2021.  The data show that although flu viruses circulate each winter season, the degree of activity varies substantially.</a:t>
            </a:r>
            <a:r>
              <a:rPr lang="en-GB" sz="1200" b="0" i="0" u="none" strike="noStrike" kern="1200" baseline="30000" dirty="0" smtClean="0">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smtClean="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smtClean="0">
              <a:solidFill>
                <a:srgbClr val="FF0000"/>
              </a:solidFill>
              <a:latin typeface="Arial" panose="020B0604020202020204" pitchFamily="34" charset="0"/>
              <a:ea typeface="ヒラギノ角ゴ Pro W3" pitchFamily="84" charset="-128"/>
              <a:cs typeface="Arial" panose="020B0604020202020204" pitchFamily="34" charset="0"/>
            </a:endParaRPr>
          </a:p>
          <a:p>
            <a:r>
              <a:rPr lang="en-GB" sz="1200" b="0" kern="1200" dirty="0" smtClean="0">
                <a:solidFill>
                  <a:schemeClr val="tx1"/>
                </a:solidFill>
                <a:effectLst/>
                <a:latin typeface="Arial" panose="020B0604020202020204" pitchFamily="34" charset="0"/>
                <a:cs typeface="Arial" panose="020B0604020202020204" pitchFamily="34" charset="0"/>
              </a:rPr>
              <a:t>Last year (2019/20),</a:t>
            </a:r>
            <a:r>
              <a:rPr lang="en-GB" sz="1200" b="0" kern="1200" baseline="0" dirty="0" smtClean="0">
                <a:solidFill>
                  <a:schemeClr val="tx1"/>
                </a:solidFill>
                <a:effectLst/>
                <a:latin typeface="Arial" panose="020B0604020202020204" pitchFamily="34" charset="0"/>
                <a:cs typeface="Arial" panose="020B0604020202020204" pitchFamily="34" charset="0"/>
              </a:rPr>
              <a:t> l</a:t>
            </a:r>
            <a:r>
              <a:rPr lang="en-GB" sz="1200" b="0" kern="1200" dirty="0" smtClean="0">
                <a:solidFill>
                  <a:schemeClr val="tx1"/>
                </a:solidFill>
                <a:effectLst/>
                <a:latin typeface="Arial" panose="020B0604020202020204" pitchFamily="34" charset="0"/>
                <a:cs typeface="Arial" panose="020B0604020202020204" pitchFamily="34" charset="0"/>
              </a:rPr>
              <a:t>ower </a:t>
            </a:r>
            <a:r>
              <a:rPr lang="en-GB" sz="1200" kern="1200" dirty="0" smtClean="0">
                <a:solidFill>
                  <a:schemeClr val="tx1"/>
                </a:solidFill>
                <a:effectLst/>
                <a:latin typeface="Arial" panose="020B0604020202020204" pitchFamily="34" charset="0"/>
                <a:cs typeface="Arial" panose="020B0604020202020204" pitchFamily="34" charset="0"/>
              </a:rPr>
              <a:t>levels of flu activity were seen in 2019/20</a:t>
            </a:r>
            <a:r>
              <a:rPr lang="en-GB" sz="1200" kern="1200" baseline="0" dirty="0" smtClean="0">
                <a:solidFill>
                  <a:schemeClr val="tx1"/>
                </a:solidFill>
                <a:effectLst/>
                <a:latin typeface="Arial" panose="020B0604020202020204" pitchFamily="34" charset="0"/>
                <a:cs typeface="Arial" panose="020B0604020202020204" pitchFamily="34" charset="0"/>
              </a:rPr>
              <a:t>, and 2020/21 in comparison with 2010/11.</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Slide 15 – </a:t>
            </a:r>
            <a:r>
              <a:rPr lang="en-GB" sz="1200" kern="1200" dirty="0" smtClean="0">
                <a:solidFill>
                  <a:schemeClr val="tx1"/>
                </a:solidFill>
                <a:effectLst/>
                <a:latin typeface="+mn-lt"/>
                <a:ea typeface="+mn-ea"/>
                <a:cs typeface="+mn-cs"/>
              </a:rPr>
              <a:t>The weekly GP consultation rate for ‘flu/FLI’ remained below the baseline threshold for the duration of the 2020/2021 flu season. The rates observed were at a lower intensity level than observed in previous seasons. Low</a:t>
            </a:r>
            <a:r>
              <a:rPr lang="en-GB" sz="1200" kern="1200" baseline="0" dirty="0" smtClean="0">
                <a:solidFill>
                  <a:schemeClr val="tx1"/>
                </a:solidFill>
                <a:effectLst/>
                <a:latin typeface="+mn-lt"/>
                <a:ea typeface="+mn-ea"/>
                <a:cs typeface="+mn-cs"/>
              </a:rPr>
              <a:t> influenza activity.</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269819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FF0000"/>
                </a:solidFill>
              </a:rPr>
              <a:t>Slide 16: updated image of bulletin to 2020/21 final bulletin</a:t>
            </a:r>
          </a:p>
          <a:p>
            <a:endParaRPr lang="en-GB" dirty="0" smtClean="0"/>
          </a:p>
          <a:p>
            <a:r>
              <a:rPr lang="en-GB" dirty="0" smtClean="0"/>
              <a:t>The PHA</a:t>
            </a:r>
            <a:r>
              <a:rPr lang="en-GB" baseline="0" dirty="0" smtClean="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smtClean="0"/>
          </a:p>
          <a:p>
            <a:r>
              <a:rPr lang="en-GB" baseline="0" dirty="0" smtClean="0"/>
              <a:t>During the flu season (1</a:t>
            </a:r>
            <a:r>
              <a:rPr lang="en-GB" baseline="30000" dirty="0" smtClean="0"/>
              <a:t>st</a:t>
            </a:r>
            <a:r>
              <a:rPr lang="en-GB" baseline="0" dirty="0" smtClean="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dirty="0" smtClean="0">
                <a:latin typeface="Arial" panose="020B0604020202020204" pitchFamily="34" charset="0"/>
                <a:cs typeface="Arial" panose="020B0604020202020204" pitchFamily="34" charset="0"/>
              </a:rPr>
              <a:t>The flu vaccination programme was introduced into NI in the late 1960s and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was recommended for those in clinical risk groups that have</a:t>
            </a:r>
            <a:r>
              <a:rPr lang="en-GB" baseline="0" dirty="0" smtClean="0">
                <a:latin typeface="Arial" panose="020B0604020202020204" pitchFamily="34" charset="0"/>
                <a:cs typeface="Arial" panose="020B0604020202020204" pitchFamily="34" charset="0"/>
              </a:rPr>
              <a:t> a higher risk of </a:t>
            </a:r>
          </a:p>
          <a:p>
            <a:r>
              <a:rPr lang="en-GB" baseline="0" dirty="0" smtClean="0">
                <a:latin typeface="Arial" panose="020B0604020202020204" pitchFamily="34" charset="0"/>
                <a:cs typeface="Arial" panose="020B0604020202020204" pitchFamily="34" charset="0"/>
              </a:rPr>
              <a:t>associated morbidity and mortality.  In 2000 the programme was extended to include everyone &gt; 65 years of age. In 2010 pregnancy was added as a </a:t>
            </a:r>
            <a:r>
              <a:rPr lang="en-GB" dirty="0" smtClean="0">
                <a:latin typeface="Arial" panose="020B0604020202020204" pitchFamily="34" charset="0"/>
                <a:cs typeface="Arial" panose="020B0604020202020204" pitchFamily="34" charset="0"/>
              </a:rPr>
              <a:t>c</a:t>
            </a:r>
            <a:r>
              <a:rPr lang="en-GB" baseline="0" dirty="0" smtClean="0">
                <a:latin typeface="Arial" panose="020B0604020202020204" pitchFamily="34" charset="0"/>
                <a:cs typeface="Arial" panose="020B0604020202020204" pitchFamily="34" charset="0"/>
              </a:rPr>
              <a:t>linical risk category for routine flu immunisation. In 2013 the programme </a:t>
            </a:r>
            <a:r>
              <a:rPr lang="en-GB" dirty="0" smtClean="0">
                <a:latin typeface="Arial" panose="020B0604020202020204" pitchFamily="34" charset="0"/>
                <a:cs typeface="Arial" panose="020B0604020202020204" pitchFamily="34" charset="0"/>
              </a:rPr>
              <a:t>w</a:t>
            </a:r>
            <a:r>
              <a:rPr lang="en-GB" baseline="0" dirty="0" smtClean="0">
                <a:latin typeface="Arial" panose="020B0604020202020204" pitchFamily="34" charset="0"/>
                <a:cs typeface="Arial" panose="020B0604020202020204" pitchFamily="34" charset="0"/>
              </a:rPr>
              <a:t>as extended to include pre-school children from 2 years and older and all primary school children</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Last year the programme is being further extended to include Year 8 school children and household contacts of anyone who has received a shielding letter during the COVID-19 pandemic. </a:t>
            </a:r>
          </a:p>
          <a:p>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a:rPr>
              <a:t>This</a:t>
            </a:r>
            <a:r>
              <a:rPr lang="en-GB" baseline="0" dirty="0" smtClean="0">
                <a:solidFill>
                  <a:srgbClr val="FF0000"/>
                </a:solidFill>
                <a:latin typeface="Arial"/>
              </a:rPr>
              <a:t> year</a:t>
            </a:r>
            <a:r>
              <a:rPr lang="en-GB" dirty="0" smtClean="0">
                <a:solidFill>
                  <a:srgbClr val="FF0000"/>
                </a:solidFill>
                <a:latin typeface="Arial"/>
              </a:rPr>
              <a:t>,</a:t>
            </a:r>
            <a:r>
              <a:rPr lang="en-GB" baseline="0" dirty="0" smtClean="0">
                <a:solidFill>
                  <a:srgbClr val="FF0000"/>
                </a:solidFill>
                <a:latin typeface="Arial"/>
              </a:rPr>
              <a:t> </a:t>
            </a:r>
            <a:r>
              <a:rPr lang="en-GB" dirty="0" smtClean="0">
                <a:solidFill>
                  <a:srgbClr val="FF0000"/>
                </a:solidFill>
                <a:latin typeface="Arial"/>
              </a:rPr>
              <a:t>, the vaccination programme </a:t>
            </a:r>
            <a:r>
              <a:rPr lang="en-GB" b="1" dirty="0" smtClean="0">
                <a:solidFill>
                  <a:srgbClr val="FF0000"/>
                </a:solidFill>
                <a:latin typeface="Arial"/>
              </a:rPr>
              <a:t>has been</a:t>
            </a:r>
            <a:r>
              <a:rPr lang="en-GB" b="1" baseline="0" dirty="0" smtClean="0">
                <a:solidFill>
                  <a:srgbClr val="FF0000"/>
                </a:solidFill>
                <a:latin typeface="Arial"/>
              </a:rPr>
              <a:t> </a:t>
            </a:r>
            <a:r>
              <a:rPr lang="en-GB" b="1" dirty="0" smtClean="0">
                <a:solidFill>
                  <a:srgbClr val="FF0000"/>
                </a:solidFill>
                <a:latin typeface="Arial"/>
              </a:rPr>
              <a:t> extended </a:t>
            </a:r>
            <a:r>
              <a:rPr lang="en-GB" b="0" dirty="0" smtClean="0">
                <a:solidFill>
                  <a:srgbClr val="FF0000"/>
                </a:solidFill>
                <a:latin typeface="Arial"/>
              </a:rPr>
              <a:t>to</a:t>
            </a:r>
            <a:r>
              <a:rPr lang="en-GB" dirty="0" smtClean="0">
                <a:solidFill>
                  <a:srgbClr val="FF0000"/>
                </a:solidFill>
                <a:latin typeface="Arial"/>
              </a:rPr>
              <a:t> additional cohorts, such as all healthy 50 to 64 year olds, year 9-12</a:t>
            </a:r>
            <a:r>
              <a:rPr lang="en-GB" baseline="0" dirty="0" smtClean="0">
                <a:solidFill>
                  <a:srgbClr val="FF0000"/>
                </a:solidFill>
                <a:latin typeface="Arial"/>
              </a:rPr>
              <a:t> school children and household contacts of immunocompromised individuals</a:t>
            </a:r>
            <a:endParaRPr lang="en-GB"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17</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srgbClr val="FF0000"/>
                </a:solidFill>
                <a:latin typeface="Arial" panose="020B0604020202020204" pitchFamily="34" charset="0"/>
                <a:cs typeface="Arial" panose="020B0604020202020204" pitchFamily="34" charset="0"/>
              </a:rPr>
              <a:t>Every</a:t>
            </a:r>
            <a:r>
              <a:rPr lang="en-GB" baseline="0" dirty="0" smtClean="0">
                <a:solidFill>
                  <a:srgbClr val="FF0000"/>
                </a:solidFill>
                <a:latin typeface="Arial" panose="020B0604020202020204" pitchFamily="34" charset="0"/>
                <a:cs typeface="Arial" panose="020B0604020202020204" pitchFamily="34" charset="0"/>
              </a:rPr>
              <a:t> year the Department of Health published the annual CMO season flu letter. This letter provides information on the policy for the seasonal flu programme. </a:t>
            </a:r>
            <a:r>
              <a:rPr lang="en-GB" sz="1400" dirty="0" smtClean="0">
                <a:solidFill>
                  <a:srgbClr val="FF0000"/>
                </a:solidFill>
                <a:latin typeface="Arial"/>
              </a:rPr>
              <a:t>Eligible</a:t>
            </a:r>
            <a:r>
              <a:rPr lang="en-GB" sz="1400" baseline="0" dirty="0" smtClean="0">
                <a:solidFill>
                  <a:srgbClr val="FF0000"/>
                </a:solidFill>
                <a:latin typeface="Arial"/>
              </a:rPr>
              <a:t> groups, types of vaccine and other relevant information is included within the letter. </a:t>
            </a:r>
          </a:p>
          <a:p>
            <a:pPr lvl="0"/>
            <a:endParaRPr lang="en-GB" sz="1400" baseline="0" dirty="0" smtClean="0">
              <a:solidFill>
                <a:srgbClr val="FF0000"/>
              </a:solidFill>
              <a:latin typeface="Arial"/>
            </a:endParaRPr>
          </a:p>
          <a:p>
            <a:pPr lvl="0"/>
            <a:r>
              <a:rPr lang="en-GB" sz="1400" dirty="0" smtClean="0">
                <a:solidFill>
                  <a:srgbClr val="FF0000"/>
                </a:solidFill>
                <a:latin typeface="Arial"/>
              </a:rPr>
              <a:t>As mentioned previously, the letter</a:t>
            </a:r>
            <a:r>
              <a:rPr lang="en-GB" sz="1400" baseline="0" dirty="0" smtClean="0">
                <a:solidFill>
                  <a:srgbClr val="FF0000"/>
                </a:solidFill>
                <a:latin typeface="Arial"/>
              </a:rPr>
              <a:t> also states that b</a:t>
            </a:r>
            <a:r>
              <a:rPr lang="en-GB" sz="1400" dirty="0" smtClean="0">
                <a:solidFill>
                  <a:srgbClr val="FF0000"/>
                </a:solidFill>
                <a:latin typeface="Arial"/>
              </a:rPr>
              <a:t>ased on vaccine availability and the uptake rates being achieved, the vaccination programme </a:t>
            </a:r>
            <a:r>
              <a:rPr lang="en-GB" sz="1400" b="1" dirty="0" smtClean="0">
                <a:solidFill>
                  <a:srgbClr val="FF0000"/>
                </a:solidFill>
                <a:latin typeface="Arial"/>
              </a:rPr>
              <a:t>has been  </a:t>
            </a:r>
            <a:r>
              <a:rPr lang="en-GB" sz="1400" dirty="0" smtClean="0">
                <a:solidFill>
                  <a:srgbClr val="FF0000"/>
                </a:solidFill>
                <a:latin typeface="Arial"/>
              </a:rPr>
              <a:t>to additional cohorts, such as all healthy 50 to 64 year olds, Year 9-12 secondary school children and household contacts</a:t>
            </a:r>
            <a:r>
              <a:rPr lang="en-GB" sz="1400" baseline="0" dirty="0" smtClean="0">
                <a:solidFill>
                  <a:srgbClr val="FF0000"/>
                </a:solidFill>
                <a:latin typeface="Arial"/>
              </a:rPr>
              <a:t> of immunocompromised individuals</a:t>
            </a:r>
            <a:r>
              <a:rPr lang="en-GB" sz="1400" b="1" dirty="0" smtClean="0">
                <a:solidFill>
                  <a:srgbClr val="FF0000"/>
                </a:solidFill>
                <a:latin typeface="Arial"/>
              </a:rPr>
              <a:t>. </a:t>
            </a:r>
          </a:p>
          <a:p>
            <a:pPr lvl="0"/>
            <a:endParaRPr lang="en-GB" sz="1400" dirty="0">
              <a:solidFill>
                <a:srgbClr val="FF0000"/>
              </a:solidFill>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1145076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Every</a:t>
            </a:r>
            <a:r>
              <a:rPr lang="en-GB" baseline="0" dirty="0" smtClean="0">
                <a:latin typeface="Arial" panose="020B0604020202020204" pitchFamily="34" charset="0"/>
                <a:cs typeface="Arial" panose="020B0604020202020204" pitchFamily="34" charset="0"/>
              </a:rPr>
              <a:t> year t</a:t>
            </a:r>
            <a:r>
              <a:rPr lang="en-GB" dirty="0" smtClean="0">
                <a:latin typeface="Arial" panose="020B0604020202020204" pitchFamily="34" charset="0"/>
                <a:cs typeface="Arial" panose="020B0604020202020204" pitchFamily="34" charset="0"/>
              </a:rPr>
              <a:t>he CMO seasonal flu vaccination programme letter 2021/22 outlines the uptake targets for groups eligible for vaccination.</a:t>
            </a:r>
            <a:r>
              <a:rPr lang="en-GB" baseline="0" dirty="0" smtClean="0">
                <a:latin typeface="Arial" panose="020B0604020202020204" pitchFamily="34" charset="0"/>
                <a:cs typeface="Arial" panose="020B0604020202020204" pitchFamily="34" charset="0"/>
              </a:rPr>
              <a:t> </a:t>
            </a:r>
            <a:r>
              <a:rPr lang="en-GB" dirty="0" smtClean="0">
                <a:latin typeface="Arial"/>
                <a:ea typeface="Times New Roman"/>
              </a:rPr>
              <a:t>In </a:t>
            </a:r>
            <a:r>
              <a:rPr lang="en-GB" dirty="0">
                <a:latin typeface="Arial"/>
                <a:ea typeface="Times New Roman"/>
              </a:rPr>
              <a:t>light of the Covid-19 pandemic it is essential that every effort </a:t>
            </a:r>
            <a:r>
              <a:rPr lang="en-GB" dirty="0" smtClean="0">
                <a:latin typeface="Arial"/>
                <a:ea typeface="Times New Roman"/>
              </a:rPr>
              <a:t>is </a:t>
            </a:r>
            <a:r>
              <a:rPr lang="en-GB" dirty="0">
                <a:latin typeface="Arial"/>
                <a:ea typeface="Times New Roman"/>
              </a:rPr>
              <a:t>made to maximise uptake rates and help reduce </a:t>
            </a:r>
            <a:r>
              <a:rPr lang="en-US" dirty="0">
                <a:latin typeface="Arial"/>
                <a:ea typeface="Times New Roman"/>
              </a:rPr>
              <a:t>the risk of </a:t>
            </a:r>
            <a:r>
              <a:rPr lang="en-GB" dirty="0">
                <a:latin typeface="Arial"/>
                <a:ea typeface="Times New Roman"/>
              </a:rPr>
              <a:t>concomitant circulation of Influenza and </a:t>
            </a:r>
            <a:r>
              <a:rPr lang="en-GB" dirty="0" smtClean="0">
                <a:latin typeface="Arial"/>
                <a:ea typeface="Times New Roman"/>
              </a:rPr>
              <a:t>Covid-19</a:t>
            </a:r>
            <a:r>
              <a:rPr lang="en-GB" baseline="0" dirty="0" smtClean="0">
                <a:latin typeface="Arial"/>
                <a:ea typeface="Times New Roman"/>
              </a:rPr>
              <a:t> and for this reason the Department of Health has increased the </a:t>
            </a:r>
            <a:r>
              <a:rPr lang="en-GB" dirty="0" smtClean="0">
                <a:latin typeface="Arial"/>
                <a:ea typeface="Times New Roman"/>
              </a:rPr>
              <a:t>targets </a:t>
            </a:r>
            <a:r>
              <a:rPr lang="en-GB" dirty="0">
                <a:latin typeface="Arial"/>
                <a:ea typeface="Times New Roman"/>
              </a:rPr>
              <a:t>for all eligible groups </a:t>
            </a:r>
            <a:r>
              <a:rPr lang="en-GB" dirty="0" smtClean="0">
                <a:latin typeface="Arial"/>
                <a:ea typeface="Times New Roman"/>
              </a:rPr>
              <a:t>considerably </a:t>
            </a:r>
            <a:r>
              <a:rPr lang="en-GB" dirty="0">
                <a:latin typeface="Arial"/>
                <a:ea typeface="Times New Roman"/>
              </a:rPr>
              <a:t>for </a:t>
            </a:r>
            <a:r>
              <a:rPr lang="en-GB" dirty="0" smtClean="0">
                <a:latin typeface="Arial"/>
                <a:ea typeface="Times New Roman"/>
              </a:rPr>
              <a:t>2021/22.</a:t>
            </a:r>
            <a:endParaRPr lang="en-GB" sz="1100" dirty="0">
              <a:latin typeface="Times New Roman"/>
              <a:ea typeface="Times New Roman"/>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uptake ambition for those age 65 years and over</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is 85%.</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uptake ambition for pre-school children age 2 and over and children from primary one to year eight is %.</a:t>
            </a:r>
          </a:p>
        </p:txBody>
      </p:sp>
      <p:sp>
        <p:nvSpPr>
          <p:cNvPr id="4" name="Slide Number Placeholder 3"/>
          <p:cNvSpPr>
            <a:spLocks noGrp="1"/>
          </p:cNvSpPr>
          <p:nvPr>
            <p:ph type="sldNum" sz="quarter" idx="10"/>
          </p:nvPr>
        </p:nvSpPr>
        <p:spPr/>
        <p:txBody>
          <a:bodyPr/>
          <a:lstStyle/>
          <a:p>
            <a:fld id="{C1736FF6-1147-4FCB-8859-A9D484787462}" type="slidenum">
              <a:rPr lang="en-GB" smtClean="0"/>
              <a:t>19</a:t>
            </a:fld>
            <a:endParaRPr lang="en-GB"/>
          </a:p>
        </p:txBody>
      </p:sp>
    </p:spTree>
    <p:extLst>
      <p:ext uri="{BB962C8B-B14F-4D97-AF65-F5344CB8AC3E}">
        <p14:creationId xmlns:p14="http://schemas.microsoft.com/office/powerpoint/2010/main" val="2325091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32509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smtClean="0">
                <a:ln>
                  <a:noFill/>
                </a:ln>
                <a:solidFill>
                  <a:prstClr val="black"/>
                </a:solidFill>
                <a:effectLst/>
                <a:uLnTx/>
                <a:uFillTx/>
                <a:latin typeface="Arial"/>
              </a:rPr>
              <a:t>The above list outlines eligible groups outlines in the Green Book and CMO letter. Those highlighted in red bold are new for 2021-22</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smtClean="0">
              <a:ln>
                <a:noFill/>
              </a:ln>
              <a:solidFill>
                <a:prstClr val="black"/>
              </a:solidFill>
              <a:effectLst/>
              <a:uLnTx/>
              <a:uFillTx/>
              <a:latin typeface="Arial"/>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smtClean="0">
                <a:ln>
                  <a:noFill/>
                </a:ln>
                <a:solidFill>
                  <a:prstClr val="black"/>
                </a:solidFill>
                <a:effectLst/>
                <a:uLnTx/>
                <a:uFillTx/>
                <a:latin typeface="Arial"/>
              </a:rPr>
              <a:t>Individuals living in long-stay residential care homes or facilities</a:t>
            </a:r>
            <a:r>
              <a:rPr kumimoji="0" lang="en-GB" b="0" i="0" u="none" strike="noStrike" kern="0" cap="none" spc="0" normalizeH="0" noProof="0" dirty="0" smtClean="0">
                <a:ln>
                  <a:noFill/>
                </a:ln>
                <a:solidFill>
                  <a:prstClr val="black"/>
                </a:solidFill>
                <a:effectLst/>
                <a:uLnTx/>
                <a:uFillTx/>
                <a:latin typeface="Arial"/>
              </a:rPr>
              <a:t> where rapid spread is likely to follow introduction of infection and cause high morbidity and mortality. Note: This does not include prisons, young offenders institutions, university halls of residence etc.  Separate arrangements are being put in place for adult prison populations.</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smtClean="0">
              <a:ln>
                <a:noFill/>
              </a:ln>
              <a:solidFill>
                <a:prstClr val="black"/>
              </a:solidFill>
              <a:effectLst/>
              <a:uLnTx/>
              <a:uFillTx/>
              <a:latin typeface="Arial"/>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household contacts or carers</a:t>
            </a:r>
            <a:r>
              <a:rPr lang="en-GB"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smtClean="0">
              <a:ln>
                <a:noFill/>
              </a:ln>
              <a:solidFill>
                <a:prstClr val="black"/>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smtClean="0">
              <a:ln>
                <a:noFill/>
              </a:ln>
              <a:solidFill>
                <a:prstClr val="black"/>
              </a:solidFill>
              <a:effectLst/>
              <a:uLnTx/>
              <a:uFillTx/>
              <a:latin typeface="Arial"/>
            </a:endParaRPr>
          </a:p>
          <a:p>
            <a:pPr>
              <a:buFont typeface="Arial" panose="020B0604020202020204" pitchFamily="34" charset="0"/>
              <a:buNone/>
            </a:pP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itchFamily="34" charset="0"/>
              </a:rPr>
              <a:t>Influenza</a:t>
            </a:r>
            <a:r>
              <a:rPr lang="en-GB" altLang="en-US" baseline="0" dirty="0" smtClean="0">
                <a:latin typeface="Arial" pitchFamily="34" charset="0"/>
              </a:rPr>
              <a:t> virus causes an acute viral infection of the respiratory tract commonly referred to as flu. </a:t>
            </a:r>
          </a:p>
          <a:p>
            <a:endParaRPr lang="en-GB" altLang="en-US" baseline="0" dirty="0" smtClean="0">
              <a:latin typeface="Arial" pitchFamily="34" charset="0"/>
            </a:endParaRPr>
          </a:p>
          <a:p>
            <a:r>
              <a:rPr lang="en-GB" altLang="en-US" baseline="0" dirty="0" smtClean="0">
                <a:latin typeface="Arial" pitchFamily="34" charset="0"/>
              </a:rPr>
              <a:t>Flu is highly infectious and spreads rapidly in closed communities. It is possible to have been infected with flu and to have mild / no symptoms. </a:t>
            </a:r>
          </a:p>
          <a:p>
            <a:endParaRPr lang="en-GB" altLang="en-US" dirty="0">
              <a:latin typeface="Arial" pitchFamily="34" charset="0"/>
            </a:endParaRPr>
          </a:p>
          <a:p>
            <a:r>
              <a:rPr lang="en-GB" altLang="en-US" dirty="0" smtClean="0">
                <a:latin typeface="Arial" pitchFamily="34" charset="0"/>
              </a:rPr>
              <a:t>Serological studies in healthcare professionals have shown that approximately</a:t>
            </a:r>
          </a:p>
          <a:p>
            <a:r>
              <a:rPr lang="en-GB" altLang="en-US" baseline="0" dirty="0" smtClean="0">
                <a:latin typeface="Arial" pitchFamily="34" charset="0"/>
              </a:rPr>
              <a:t>30-50% of influenza infections can be asymptomatic (Wilde et al 1999). Asymptomatic</a:t>
            </a:r>
            <a:r>
              <a:rPr lang="en-GB" altLang="en-US" dirty="0" smtClean="0">
                <a:latin typeface="Arial" pitchFamily="34" charset="0"/>
              </a:rPr>
              <a:t> </a:t>
            </a:r>
            <a:r>
              <a:rPr lang="en-GB" altLang="en-US" baseline="0" dirty="0" smtClean="0">
                <a:latin typeface="Arial" pitchFamily="34" charset="0"/>
              </a:rPr>
              <a:t>people can still transmit flu to other people. </a:t>
            </a:r>
          </a:p>
          <a:p>
            <a:endParaRPr lang="en-GB" altLang="en-US" dirty="0">
              <a:latin typeface="Arial" pitchFamily="34" charset="0"/>
            </a:endParaRPr>
          </a:p>
          <a:p>
            <a:r>
              <a:rPr lang="en-GB" altLang="en-US" baseline="0" dirty="0" smtClean="0">
                <a:latin typeface="Arial" pitchFamily="34" charset="0"/>
              </a:rPr>
              <a:t>Most cases of flu occur during an 8-10 week period during the winter months but sometimes the</a:t>
            </a:r>
            <a:r>
              <a:rPr lang="en-GB" altLang="en-US" dirty="0" smtClean="0">
                <a:latin typeface="Arial" pitchFamily="34" charset="0"/>
              </a:rPr>
              <a:t> </a:t>
            </a:r>
            <a:r>
              <a:rPr lang="en-GB" altLang="en-US" baseline="0" dirty="0" smtClean="0">
                <a:latin typeface="Arial" pitchFamily="34" charset="0"/>
              </a:rPr>
              <a:t>flu season can start earlier. It is important that people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Clinical risk categories also include:</a:t>
            </a:r>
          </a:p>
          <a:p>
            <a:r>
              <a:rPr lang="en-GB" dirty="0" smtClean="0">
                <a:latin typeface="Arial" panose="020B0604020202020204" pitchFamily="34" charset="0"/>
                <a:cs typeface="Arial" panose="020B0604020202020204" pitchFamily="34" charset="0"/>
              </a:rPr>
              <a:t>Chronic Respiratory Disease</a:t>
            </a:r>
          </a:p>
          <a:p>
            <a:r>
              <a:rPr lang="en-GB" dirty="0" smtClean="0">
                <a:latin typeface="Arial" panose="020B0604020202020204" pitchFamily="34" charset="0"/>
                <a:cs typeface="Arial" panose="020B0604020202020204" pitchFamily="34" charset="0"/>
              </a:rPr>
              <a:t>Chronic Heart Disease</a:t>
            </a:r>
          </a:p>
          <a:p>
            <a:r>
              <a:rPr lang="en-GB" dirty="0" smtClean="0">
                <a:latin typeface="Arial" panose="020B0604020202020204" pitchFamily="34" charset="0"/>
                <a:cs typeface="Arial" panose="020B0604020202020204" pitchFamily="34" charset="0"/>
              </a:rPr>
              <a:t>Chronic Kidney Disease</a:t>
            </a:r>
          </a:p>
          <a:p>
            <a:r>
              <a:rPr lang="en-GB" dirty="0" smtClean="0">
                <a:latin typeface="Arial" panose="020B0604020202020204" pitchFamily="34" charset="0"/>
                <a:cs typeface="Arial" panose="020B0604020202020204" pitchFamily="34" charset="0"/>
              </a:rPr>
              <a:t>Chronic Liver Disease</a:t>
            </a:r>
          </a:p>
          <a:p>
            <a:r>
              <a:rPr lang="en-GB" dirty="0" smtClean="0">
                <a:latin typeface="Arial" panose="020B0604020202020204" pitchFamily="34" charset="0"/>
                <a:cs typeface="Arial" panose="020B0604020202020204" pitchFamily="34" charset="0"/>
              </a:rPr>
              <a:t>Chronic Neurological Disease &amp;</a:t>
            </a:r>
          </a:p>
          <a:p>
            <a:r>
              <a:rPr lang="en-GB" dirty="0" smtClean="0">
                <a:latin typeface="Arial" panose="020B0604020202020204" pitchFamily="34" charset="0"/>
                <a:cs typeface="Arial" panose="020B0604020202020204" pitchFamily="34" charset="0"/>
              </a:rPr>
              <a:t>Diabetes</a:t>
            </a:r>
          </a:p>
          <a:p>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22</a:t>
            </a:fld>
            <a:endParaRPr lang="en-GB">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Clinical Risk categories also include:</a:t>
            </a:r>
          </a:p>
          <a:p>
            <a:r>
              <a:rPr lang="en-GB" baseline="0" dirty="0" smtClean="0">
                <a:latin typeface="Arial" panose="020B0604020202020204" pitchFamily="34" charset="0"/>
                <a:cs typeface="Arial" panose="020B0604020202020204" pitchFamily="34" charset="0"/>
              </a:rPr>
              <a:t>Immunosuppression due to a disease / treatment</a:t>
            </a:r>
          </a:p>
          <a:p>
            <a:r>
              <a:rPr lang="en-GB" dirty="0" smtClean="0">
                <a:latin typeface="Arial" panose="020B0604020202020204" pitchFamily="34" charset="0"/>
                <a:cs typeface="Arial" panose="020B0604020202020204" pitchFamily="34" charset="0"/>
              </a:rPr>
              <a:t>Asplenia / dysfunction of the spleen</a:t>
            </a:r>
          </a:p>
          <a:p>
            <a:r>
              <a:rPr lang="en-GB" baseline="0" dirty="0" smtClean="0">
                <a:latin typeface="Arial" panose="020B0604020202020204" pitchFamily="34" charset="0"/>
                <a:cs typeface="Arial" panose="020B0604020202020204" pitchFamily="34" charset="0"/>
              </a:rPr>
              <a:t>Pregnant woman at any stage of pregnancy and</a:t>
            </a:r>
          </a:p>
          <a:p>
            <a:pPr lvl="0"/>
            <a:r>
              <a:rPr lang="en-GB" dirty="0">
                <a:solidFill>
                  <a:prstClr val="black"/>
                </a:solidFill>
                <a:latin typeface="Arial" panose="020B0604020202020204" pitchFamily="34" charset="0"/>
                <a:cs typeface="Arial" panose="020B0604020202020204" pitchFamily="34" charset="0"/>
              </a:rPr>
              <a:t>Morbid Obesity-many of the patients in this group will already be eligible for the flu vaccine due to complications of obesity that place them in a clinical risk category.</a:t>
            </a:r>
          </a:p>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this year and those involved in delivering flu vaccine programmes should be familiar with the </a:t>
            </a:r>
            <a:r>
              <a:rPr kumimoji="0" lang="en-GB"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and the </a:t>
            </a:r>
            <a:r>
              <a:rPr lang="en-GB" sz="1200" smtClean="0">
                <a:hlinkClick r:id="rId4"/>
              </a:rPr>
              <a:t>CMO Seasonal flu letter </a:t>
            </a:r>
            <a:endParaRPr kumimoji="0" lang="en-GB"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All pregnant women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are recommended to receive the inactivated flu vaccine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There is good evidence that pregnant women are at increased risk from </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complications if they contract flu</a:t>
            </a:r>
            <a:r>
              <a:rPr lang="en-GB" sz="1200" b="0" i="0" u="none" strike="noStrike" kern="1200" baseline="300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.In addition, there is evidence that </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having flu during pregnancy may be associated with premature birth and</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smaller birth size and weight and that flu vaccination may reduce the</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likelihood of prematurity and smaller infant size at birth associated with an</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influenza infection during pregnancy. Furthermore, a number of studies </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show that flu vaccination during pregnancy provides passive immunity against</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flu to infants in the first few months of life.</a:t>
            </a:r>
            <a:r>
              <a:rPr lang="en-GB" sz="1200" b="0" i="0" u="none" strike="noStrike" kern="1200" baseline="300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 review of studies on the</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safety of flu vaccine in pregnancy concluded that inactivated flu vaccine can</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be safely and effectively administered during any trimester of pregnancy and </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that no study to date has demonstrated an increased risk of either maternal </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complications or adverse fetal outcomes associated with inactivated influenza</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vaccine.</a:t>
            </a:r>
            <a:r>
              <a:rPr lang="en-GB" sz="1200" b="0" i="0" u="none" strike="noStrike" kern="1200" baseline="30000" dirty="0" smtClean="0">
                <a:solidFill>
                  <a:schemeClr val="tx1"/>
                </a:solidFill>
                <a:latin typeface="Arial" panose="020B0604020202020204" pitchFamily="34" charset="0"/>
                <a:ea typeface="ヒラギノ角ゴ Pro W3" pitchFamily="84" charset="-128"/>
                <a:cs typeface="Arial" panose="020B0604020202020204" pitchFamily="34" charset="0"/>
              </a:rPr>
              <a:t> </a:t>
            </a:r>
          </a:p>
          <a:p>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ideal time to offer flu vaccination to pregnant women is before flu starts</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circulating. However, even after flu is in circulation, vaccine should continue </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to be offered to those at risk and newly pregnant women. If a woman becomes pregnant after the usual vaccinating period of October to January, it is still worth considering offering the vaccine if flu is still circulating in the community. </a:t>
            </a:r>
          </a:p>
        </p:txBody>
      </p:sp>
    </p:spTree>
    <p:extLst>
      <p:ext uri="{BB962C8B-B14F-4D97-AF65-F5344CB8AC3E}">
        <p14:creationId xmlns:p14="http://schemas.microsoft.com/office/powerpoint/2010/main" val="2334725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their seventeenth birthday in order both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to lower the potentially serious impact of flu in vaccinated children and also to have a more profound effect on flu transmission. Children are the main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source of transmission in the population, and extending the flu programme  to include healthy children should therefore reduce the spread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from children to other children, to adults and to those in clinical risk groups  of any age. In Northern Ireland the programme was started in pre-school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children &gt; 2 years and all  primary school children.   From 2020/21, the programme has been extended to include Year 8 children in Northern Ireland.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p>
          <a:p>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pPr marL="0" indent="0"/>
            <a:r>
              <a:rPr lang="en-GB" sz="1200" dirty="0" smtClean="0">
                <a:latin typeface="Arial" panose="020B0604020202020204" pitchFamily="34" charset="0"/>
                <a:cs typeface="Arial" panose="020B0604020202020204" pitchFamily="34" charset="0"/>
              </a:rPr>
              <a:t>Reducing flu transmission in the community will avert many cases of severe flu and flu-related deaths in older adults and people with clinical risk factors.</a:t>
            </a:r>
            <a:r>
              <a:rPr lang="en-GB" sz="1200" baseline="0" dirty="0" smtClean="0">
                <a:latin typeface="Arial" panose="020B0604020202020204" pitchFamily="34" charset="0"/>
                <a:cs typeface="Arial" panose="020B0604020202020204" pitchFamily="34" charset="0"/>
              </a:rPr>
              <a:t> </a:t>
            </a:r>
          </a:p>
          <a:p>
            <a:pPr marL="0" indent="0"/>
            <a:endParaRPr lang="en-GB" dirty="0">
              <a:latin typeface="Arial" panose="020B0604020202020204" pitchFamily="34" charset="0"/>
              <a:cs typeface="Arial" panose="020B0604020202020204" pitchFamily="34" charset="0"/>
            </a:endParaRPr>
          </a:p>
          <a:p>
            <a:pPr marL="0" indent="0"/>
            <a:r>
              <a:rPr lang="en-GB" sz="1200" dirty="0" smtClean="0">
                <a:latin typeface="Arial" panose="020B0604020202020204" pitchFamily="34" charset="0"/>
                <a:cs typeface="Arial" panose="020B0604020202020204" pitchFamily="34" charset="0"/>
              </a:rPr>
              <a:t>Since the programme was introduced</a:t>
            </a:r>
            <a:r>
              <a:rPr lang="en-GB" sz="1200" baseline="0" dirty="0" smtClean="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26</a:t>
            </a:fld>
            <a:endParaRPr lang="en-US" alt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Frontline health and social care workers have a duty of care to protect their patients and service users from infection. This includes getting vaccinated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against flu.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Flu outbreaks can occur in health and social care settings with both staff and their patients/service users being affected when flu is circulating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community. It is important that health and social care workers protect themselves by having the flu vaccine, and, in doing so, they reduce the risk of spreading flu to their patients, service users, colleagues and family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healthcare workers against flu has been shown to significantly lower rates of flu-like illness, hospitalisation and mortality in the elderly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 long-term healthcare settings. Vaccination of staff in acute care settings may provide similar benefits. Flu immunisation of frontline health and social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staff care staff may reduce the transmission of infection to vulnerable patients, some of whom may have impaired immunity, increasing their risks of flu. These people may not respond well to immunisation. </a:t>
            </a:r>
            <a:r>
              <a:rPr lang="en-GB" dirty="0" smtClean="0">
                <a:solidFill>
                  <a:prstClr val="black"/>
                </a:solidFill>
                <a:latin typeface="Arial" panose="020B0604020202020204" pitchFamily="34" charset="0"/>
                <a:ea typeface="ヒラギノ角ゴ Pro W3" pitchFamily="84" charset="-128"/>
                <a:cs typeface="Arial" panose="020B0604020202020204" pitchFamily="34" charset="0"/>
              </a:rPr>
              <a:t>Achieving a good uptake of flu vaccine in HCWs is even more important this year because of the increased risk of morbidity and mortality from co-infection with flu and COVID-19.</a:t>
            </a: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 and social care workers also helps to reduce the level of sickness absenteeism that can jeopardise health and social care services. </a:t>
            </a:r>
          </a:p>
        </p:txBody>
      </p:sp>
    </p:spTree>
    <p:extLst>
      <p:ext uri="{BB962C8B-B14F-4D97-AF65-F5344CB8AC3E}">
        <p14:creationId xmlns:p14="http://schemas.microsoft.com/office/powerpoint/2010/main" val="3990533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28</a:t>
            </a:r>
          </a:p>
          <a:p>
            <a:pPr marL="171450" indent="-171450">
              <a:buFont typeface="Arial" panose="020B0604020202020204" pitchFamily="34" charset="0"/>
              <a:buChar char="•"/>
            </a:pPr>
            <a:r>
              <a:rPr lang="en-GB" dirty="0" smtClean="0"/>
              <a:t>Year 8 new group introduced 2020/21</a:t>
            </a:r>
          </a:p>
          <a:p>
            <a:pPr marL="171450" indent="-171450">
              <a:buFont typeface="Arial" panose="020B0604020202020204" pitchFamily="34" charset="0"/>
              <a:buChar char="•"/>
            </a:pPr>
            <a:r>
              <a:rPr lang="en-GB" dirty="0" smtClean="0"/>
              <a:t>Uptake % not available for 50-64 years – also new group for 2020/21 (no population denominator available),</a:t>
            </a:r>
            <a:r>
              <a:rPr lang="en-GB" baseline="0" dirty="0" smtClean="0"/>
              <a:t> 21,931 vaccinated between 1 January and 31 March 2021. </a:t>
            </a:r>
          </a:p>
          <a:p>
            <a:pPr marL="171450" indent="-171450">
              <a:buFont typeface="Arial" panose="020B0604020202020204" pitchFamily="34" charset="0"/>
              <a:buChar char="•"/>
            </a:pPr>
            <a:r>
              <a:rPr lang="en-GB" baseline="0" dirty="0" smtClean="0"/>
              <a:t>Note: Proportion of primary school children </a:t>
            </a:r>
            <a:r>
              <a:rPr lang="en-GB" b="1" u="sng" baseline="0" dirty="0" smtClean="0"/>
              <a:t>offered and vaccinated</a:t>
            </a:r>
            <a:r>
              <a:rPr lang="en-GB" baseline="0" dirty="0" smtClean="0"/>
              <a:t> is 73.2%. Proportion of year 8 </a:t>
            </a:r>
            <a:r>
              <a:rPr lang="en-GB" b="1" u="sng" baseline="0" dirty="0" smtClean="0"/>
              <a:t>offered and vaccinated </a:t>
            </a:r>
            <a:r>
              <a:rPr lang="en-GB" baseline="0" dirty="0" smtClean="0"/>
              <a:t>is 66.6%</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Vaccine uptake figures as per final DoH vaccine uptake report (internal) – October 2020 to March 2021.</a:t>
            </a:r>
            <a:endParaRPr lang="en-GB" dirty="0" smtClean="0"/>
          </a:p>
          <a:p>
            <a:endParaRPr lang="en-GB" b="1" dirty="0"/>
          </a:p>
        </p:txBody>
      </p:sp>
      <p:sp>
        <p:nvSpPr>
          <p:cNvPr id="4" name="Slide Number Placeholder 3"/>
          <p:cNvSpPr>
            <a:spLocks noGrp="1"/>
          </p:cNvSpPr>
          <p:nvPr>
            <p:ph type="sldNum" sz="quarter" idx="10"/>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2170742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
              <a:buFont typeface="Arial" panose="020B0604020202020204" pitchFamily="34" charset="0"/>
              <a:buNone/>
            </a:pPr>
            <a:r>
              <a:rPr lang="en-GB" altLang="en-US" baseline="0" dirty="0" smtClean="0">
                <a:solidFill>
                  <a:srgbClr val="000000"/>
                </a:solidFill>
                <a:cs typeface="Calibri" pitchFamily="34" charset="0"/>
              </a:rPr>
              <a:t>Cumulative number of vaccinations</a:t>
            </a:r>
          </a:p>
          <a:p>
            <a:pPr marL="0" indent="0" fontAlgn="b">
              <a:buFont typeface="Arial" panose="020B0604020202020204" pitchFamily="34" charset="0"/>
              <a:buNone/>
            </a:pPr>
            <a:endParaRPr lang="en-GB" altLang="en-US" baseline="0" dirty="0" smtClean="0">
              <a:solidFill>
                <a:srgbClr val="000000"/>
              </a:solidFill>
              <a:cs typeface="Calibri" pitchFamily="34" charset="0"/>
            </a:endParaRPr>
          </a:p>
          <a:p>
            <a:pPr marL="171450" indent="-171450" fontAlgn="b">
              <a:buFont typeface="Arial" panose="020B0604020202020204" pitchFamily="34" charset="0"/>
              <a:buChar char="•"/>
            </a:pPr>
            <a:r>
              <a:rPr lang="en-GB" altLang="en-US" baseline="0" dirty="0" smtClean="0">
                <a:solidFill>
                  <a:srgbClr val="000000"/>
                </a:solidFill>
                <a:cs typeface="Calibri" pitchFamily="34" charset="0"/>
              </a:rPr>
              <a:t>Overall 72.9% of primary school children received the vaccine in 2020/21 compared to 72.1% in 2019/20.</a:t>
            </a:r>
          </a:p>
          <a:p>
            <a:pPr marL="171450" indent="-171450" fontAlgn="b">
              <a:buFont typeface="Arial" panose="020B0604020202020204" pitchFamily="34" charset="0"/>
              <a:buChar char="•"/>
            </a:pPr>
            <a:r>
              <a:rPr lang="en-GB" altLang="en-US" baseline="0" dirty="0" smtClean="0">
                <a:solidFill>
                  <a:srgbClr val="000000"/>
                </a:solidFill>
                <a:cs typeface="Calibri" pitchFamily="34" charset="0"/>
              </a:rPr>
              <a:t>99.6% (182,908 children) offered it in 2020/21 compared to 95.7% (172,751 children) in 2019/20.</a:t>
            </a:r>
          </a:p>
          <a:p>
            <a:pPr fontAlgn="b"/>
            <a:endParaRPr lang="en-GB" altLang="en-US" dirty="0" smtClean="0">
              <a:solidFill>
                <a:srgbClr val="000000"/>
              </a:solidFill>
              <a:cs typeface="Calibri" pitchFamily="34" charset="0"/>
            </a:endParaRPr>
          </a:p>
          <a:p>
            <a:pPr marL="171450" indent="-171450">
              <a:buFontTx/>
              <a:buChar char="•"/>
            </a:pPr>
            <a:r>
              <a:rPr lang="en-GB" altLang="en-US" dirty="0" smtClean="0"/>
              <a:t>When you just look at the number offered;</a:t>
            </a:r>
            <a:r>
              <a:rPr lang="en-GB" altLang="en-US" baseline="0" dirty="0" smtClean="0"/>
              <a:t> </a:t>
            </a:r>
            <a:r>
              <a:rPr lang="en-GB" altLang="en-US" dirty="0" smtClean="0"/>
              <a:t>73.2% took up the offer in 2020/21 and 75.4% in 2019/20.</a:t>
            </a:r>
          </a:p>
          <a:p>
            <a:pPr marL="628650" lvl="1" indent="-171450">
              <a:buFontTx/>
              <a:buChar char="•"/>
            </a:pPr>
            <a:r>
              <a:rPr lang="en-GB" altLang="en-US" dirty="0" smtClean="0"/>
              <a:t>97.2% (130,186) of</a:t>
            </a:r>
            <a:r>
              <a:rPr lang="en-GB" altLang="en-US" baseline="0" dirty="0" smtClean="0"/>
              <a:t> those vaccinated received their vaccination in schools in 2020/21. Compared to 95.1% (123,816) in 2019/20.</a:t>
            </a:r>
            <a:endParaRPr lang="en-GB" altLang="en-US" dirty="0" smtClean="0"/>
          </a:p>
          <a:p>
            <a:pPr marL="628650" lvl="1" indent="-171450">
              <a:buFontTx/>
              <a:buChar char="•"/>
            </a:pPr>
            <a:r>
              <a:rPr lang="en-GB" altLang="en-US" dirty="0" smtClean="0"/>
              <a:t>2.8% (3,684) of those</a:t>
            </a:r>
            <a:r>
              <a:rPr lang="en-GB" altLang="en-US" baseline="0" dirty="0" smtClean="0"/>
              <a:t> vaccinated were vaccinated by their GP in 2020/21. Compared to 4.9% (6,419) in 2019/20.</a:t>
            </a:r>
          </a:p>
          <a:p>
            <a:pPr marL="628650" lvl="1" indent="-171450">
              <a:buFontTx/>
              <a:buChar char="•"/>
            </a:pPr>
            <a:endParaRPr lang="en-GB" altLang="en-US" dirty="0" smtClean="0"/>
          </a:p>
          <a:p>
            <a:pPr marL="0" marR="0" indent="0" algn="l" defTabSz="914400" rtl="0" eaLnBrk="1" fontAlgn="b" latinLnBrk="0" hangingPunct="1">
              <a:lnSpc>
                <a:spcPct val="100000"/>
              </a:lnSpc>
              <a:spcBef>
                <a:spcPts val="0"/>
              </a:spcBef>
              <a:spcAft>
                <a:spcPts val="0"/>
              </a:spcAft>
              <a:buClrTx/>
              <a:buSzTx/>
              <a:buFontTx/>
              <a:buNone/>
              <a:tabLst/>
              <a:defRPr/>
            </a:pPr>
            <a:r>
              <a:rPr lang="en-GB" baseline="0" dirty="0" smtClean="0"/>
              <a:t>Vaccine uptake figures as per final DoH vaccine uptake report (internal) – October 2020 to March 2021.</a:t>
            </a:r>
            <a:endParaRPr lang="en-GB" dirty="0" smtClean="0"/>
          </a:p>
          <a:p>
            <a:pPr fontAlgn="b"/>
            <a:endParaRPr lang="en-GB" altLang="en-US" dirty="0" smtClean="0">
              <a:solidFill>
                <a:srgbClr val="000000"/>
              </a:solidFill>
              <a:cs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222449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Vaccine uptake figures as per final DoH vaccine uptake report (internal) – October 2020 to March 2021.</a:t>
            </a:r>
            <a:endParaRPr lang="en-GB" dirty="0" smtClean="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2375609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rgbClr val="000000"/>
                </a:solidFill>
                <a:cs typeface="Calibri" pitchFamily="34" charset="0"/>
              </a:rPr>
              <a:t>Cumulative vaccinations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solidFill>
                <a:srgbClr val="000000"/>
              </a:solidFill>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Vaccine uptake figures as per final DoH vaccine uptake report (internal) – October 2020 to March 2021.</a:t>
            </a:r>
            <a:endParaRPr lang="en-GB" dirty="0" smtClean="0"/>
          </a:p>
          <a:p>
            <a:endParaRPr lang="en-GB" b="1" dirty="0"/>
          </a:p>
        </p:txBody>
      </p:sp>
      <p:sp>
        <p:nvSpPr>
          <p:cNvPr id="4" name="Slide Number Placeholder 3"/>
          <p:cNvSpPr>
            <a:spLocks noGrp="1"/>
          </p:cNvSpPr>
          <p:nvPr>
            <p:ph type="sldNum" sz="quarter" idx="10"/>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146884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itchFamily="34" charset="0"/>
              </a:rPr>
              <a:t>There are three types of influenza virus that can cause disease in humans: A,B &amp; C. Influenza A &amp; B are responsible for most clinical illness. </a:t>
            </a:r>
          </a:p>
          <a:p>
            <a:endParaRPr lang="en-GB" altLang="en-US" dirty="0" smtClean="0">
              <a:latin typeface="Arial" pitchFamily="34" charset="0"/>
            </a:endParaRPr>
          </a:p>
          <a:p>
            <a:r>
              <a:rPr lang="en-GB" altLang="en-US" dirty="0" smtClean="0">
                <a:latin typeface="Arial" pitchFamily="34" charset="0"/>
              </a:rPr>
              <a:t>Influenza A causes the majority of seasonal flu cases and is the cause of pandemics. The virus is found in many different animals and may spread between them. Birds, particularly wildfowl, are the main animal reservoir for influenza A. </a:t>
            </a:r>
          </a:p>
          <a:p>
            <a:endParaRPr lang="en-GB" altLang="en-US" dirty="0" smtClean="0">
              <a:latin typeface="Arial" pitchFamily="34" charset="0"/>
            </a:endParaRPr>
          </a:p>
          <a:p>
            <a:r>
              <a:rPr lang="en-GB" altLang="en-US" dirty="0" smtClean="0">
                <a:latin typeface="Arial" pitchFamily="34" charset="0"/>
              </a:rPr>
              <a:t>The burden of Influenza B disease is mostly in children when the severity of illness can be similar to that associated with influenza A.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Slide 31</a:t>
            </a:r>
            <a:r>
              <a:rPr lang="en-GB" b="1" baseline="0" smtClean="0"/>
              <a:t> </a:t>
            </a:r>
            <a:r>
              <a:rPr lang="en-GB" b="1" baseline="0" dirty="0" smtClean="0"/>
              <a:t>– ****GP vaccinations by Trust not reported, NI level for presentations, internal reports and publication.</a:t>
            </a:r>
          </a:p>
          <a:p>
            <a:r>
              <a:rPr lang="en-GB" b="1" baseline="0" dirty="0" smtClean="0"/>
              <a:t>****School nurse vaccinations by Trust for presentations and internal reports. Not published at this level.</a:t>
            </a:r>
            <a:endParaRPr lang="en-GB" b="1" dirty="0" smtClean="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2064020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1074194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2911677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eaLnBrk="1" hangingPunct="1">
              <a:spcBef>
                <a:spcPct val="0"/>
              </a:spcBef>
            </a:pP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Trivalent vaccines</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e.g. </a:t>
            </a:r>
            <a:r>
              <a:rPr lang="en-GB" sz="1200" kern="1200" baseline="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aTIV</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contain two subtypes of influenza A and one B virus.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Quadrivalent</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vaccines for example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Fluenz</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tetra intranasal vaccine (LAIV)/ the Sanofi Pasteur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Quadrivalent</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Influenza vaccine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QIVe</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Flucelvax</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Tetra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QIVc</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offer</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additional protection against a second strain of influenza B</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use of </a:t>
            </a:r>
            <a:r>
              <a:rPr lang="en-GB" sz="1200" kern="1200" dirty="0" err="1" smtClean="0">
                <a:solidFill>
                  <a:schemeClr val="tx1"/>
                </a:solidFill>
                <a:effectLst/>
                <a:latin typeface="Arial" panose="020B0604020202020204" pitchFamily="34" charset="0"/>
                <a:ea typeface="ヒラギノ角ゴ Pro W3" pitchFamily="84" charset="-128"/>
                <a:cs typeface="Arial" panose="020B0604020202020204" pitchFamily="34" charset="0"/>
              </a:rPr>
              <a:t>quadrivalent</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 vaccines is expected to improve the matching of the vaccine to the circulating B strain(s).</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2400429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313263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smtClean="0">
                <a:latin typeface="Arial" panose="020B0604020202020204" pitchFamily="34" charset="0"/>
                <a:cs typeface="Arial" panose="020B0604020202020204" pitchFamily="34" charset="0"/>
              </a:rPr>
              <a:t>It is recommended for adults age 18 to &lt; 65 years who</a:t>
            </a:r>
            <a:r>
              <a:rPr lang="en-GB" baseline="0" dirty="0" smtClean="0">
                <a:latin typeface="Arial" panose="020B0604020202020204" pitchFamily="34" charset="0"/>
                <a:cs typeface="Arial" panose="020B0604020202020204" pitchFamily="34" charset="0"/>
              </a:rPr>
              <a:t> are eligible. </a:t>
            </a:r>
            <a:r>
              <a:rPr lang="en-GB" sz="1200" dirty="0" smtClean="0">
                <a:latin typeface="Arial" panose="020B0604020202020204" pitchFamily="34" charset="0"/>
                <a:cs typeface="Arial" panose="020B0604020202020204" pitchFamily="34" charset="0"/>
              </a:rPr>
              <a:t>Second line for children over 2 years with contraindication to </a:t>
            </a:r>
            <a:r>
              <a:rPr lang="en-GB" sz="1200" dirty="0" err="1" smtClean="0">
                <a:latin typeface="Arial" panose="020B0604020202020204" pitchFamily="34" charset="0"/>
                <a:cs typeface="Arial" panose="020B0604020202020204" pitchFamily="34" charset="0"/>
              </a:rPr>
              <a:t>Fluenz</a:t>
            </a:r>
            <a:r>
              <a:rPr lang="en-GB" sz="1200" dirty="0" smtClean="0">
                <a:latin typeface="Arial" panose="020B0604020202020204" pitchFamily="34" charset="0"/>
                <a:cs typeface="Arial" panose="020B0604020202020204" pitchFamily="34" charset="0"/>
              </a:rPr>
              <a:t> Tetra®</a:t>
            </a:r>
          </a:p>
          <a:p>
            <a:pPr marL="171450" indent="-171450">
              <a:buFont typeface="Wingdings" panose="05000000000000000000" pitchFamily="2" charset="2"/>
              <a:buChar char="Ø"/>
            </a:pP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It should be considered for use in Adults 65years+</a:t>
            </a:r>
            <a:r>
              <a:rPr lang="en-GB" baseline="0" dirty="0" smtClean="0">
                <a:latin typeface="Arial" panose="020B0604020202020204" pitchFamily="34" charset="0"/>
                <a:cs typeface="Arial" panose="020B0604020202020204" pitchFamily="34" charset="0"/>
              </a:rPr>
              <a:t> </a:t>
            </a:r>
            <a:r>
              <a:rPr lang="en-GB" b="1" baseline="0" dirty="0" smtClean="0">
                <a:latin typeface="Arial" panose="020B0604020202020204" pitchFamily="34" charset="0"/>
                <a:cs typeface="Arial" panose="020B0604020202020204" pitchFamily="34" charset="0"/>
              </a:rPr>
              <a:t>who have </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an allergy to eggs .</a:t>
            </a:r>
          </a:p>
          <a:p>
            <a:pPr marL="171450" indent="-171450">
              <a:buFont typeface="Wingdings" panose="05000000000000000000" pitchFamily="2" charset="2"/>
              <a:buChar char="Ø"/>
            </a:pPr>
            <a:endParaRPr lang="en-GB" baseline="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GB" baseline="0" dirty="0" smtClean="0">
                <a:latin typeface="Arial" panose="020B0604020202020204" pitchFamily="34" charset="0"/>
                <a:cs typeface="Arial" panose="020B0604020202020204" pitchFamily="34" charset="0"/>
              </a:rPr>
              <a:t>One dose schedule  </a:t>
            </a:r>
            <a:r>
              <a:rPr lang="en-GB" dirty="0" smtClean="0"/>
              <a:t>unless:</a:t>
            </a:r>
          </a:p>
          <a:p>
            <a:pPr marL="857250" lvl="1" indent="-457200">
              <a:buFont typeface="Wingdings" panose="05000000000000000000" pitchFamily="2" charset="2"/>
              <a:buChar char="Ø"/>
            </a:pPr>
            <a:r>
              <a:rPr lang="en-GB" dirty="0" smtClean="0"/>
              <a:t>Child is in a clinical risk group </a:t>
            </a:r>
            <a:r>
              <a:rPr lang="en-GB" b="1" dirty="0" smtClean="0"/>
              <a:t>and</a:t>
            </a:r>
            <a:r>
              <a:rPr lang="en-GB" dirty="0" smtClean="0"/>
              <a:t> </a:t>
            </a:r>
          </a:p>
          <a:p>
            <a:pPr marL="857250" lvl="1" indent="-457200">
              <a:buFont typeface="Wingdings" panose="05000000000000000000" pitchFamily="2" charset="2"/>
              <a:buChar char="Ø"/>
            </a:pPr>
            <a:r>
              <a:rPr lang="en-GB" dirty="0" smtClean="0"/>
              <a:t>&lt; 9 years old </a:t>
            </a:r>
            <a:r>
              <a:rPr lang="en-GB" b="1" dirty="0" smtClean="0"/>
              <a:t>and</a:t>
            </a:r>
            <a:r>
              <a:rPr lang="en-GB" dirty="0" smtClean="0"/>
              <a:t> </a:t>
            </a:r>
          </a:p>
          <a:p>
            <a:pPr marL="857250" lvl="1" indent="-457200">
              <a:buFont typeface="Wingdings" panose="05000000000000000000" pitchFamily="2" charset="2"/>
              <a:buChar char="Ø"/>
            </a:pPr>
            <a:r>
              <a:rPr lang="en-GB" dirty="0" smtClean="0"/>
              <a:t>Has not previously received a flu vaccine</a:t>
            </a:r>
          </a:p>
          <a:p>
            <a:pPr marL="400050" lvl="1" indent="0">
              <a:buNone/>
            </a:pPr>
            <a:endParaRPr lang="en-GB" dirty="0" smtClean="0"/>
          </a:p>
          <a:p>
            <a:pPr marL="457200" indent="-457200">
              <a:buFont typeface="Wingdings" panose="05000000000000000000" pitchFamily="2" charset="2"/>
              <a:buChar char="Ø"/>
            </a:pPr>
            <a:r>
              <a:rPr lang="en-GB" dirty="0" smtClean="0"/>
              <a:t>If second dose required leave at least </a:t>
            </a:r>
            <a:r>
              <a:rPr lang="en-GB" b="1" dirty="0" smtClean="0"/>
              <a:t>4 weeks </a:t>
            </a:r>
            <a:r>
              <a:rPr lang="en-GB" dirty="0" smtClean="0"/>
              <a:t>between doses</a:t>
            </a:r>
          </a:p>
          <a:p>
            <a:pPr marL="171450" indent="-171450">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39</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40</a:t>
            </a:fld>
            <a:endParaRPr lang="en-GB"/>
          </a:p>
        </p:txBody>
      </p:sp>
    </p:spTree>
    <p:extLst>
      <p:ext uri="{BB962C8B-B14F-4D97-AF65-F5344CB8AC3E}">
        <p14:creationId xmlns:p14="http://schemas.microsoft.com/office/powerpoint/2010/main" val="457624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The vaccine is not suitable for anyone with any type of egg allergy regardless of the severity.</a:t>
            </a:r>
          </a:p>
          <a:p>
            <a:endPar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Arial" charset="0"/>
                <a:ea typeface="ヒラギノ角ゴ Pro W3" charset="-128"/>
                <a:cs typeface="ヒラギノ角ゴ Pro W3" charset="-128"/>
              </a:rPr>
              <a:t>Should only be administered I.M.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41</a:t>
            </a:fld>
            <a:endParaRPr lang="en-GB"/>
          </a:p>
        </p:txBody>
      </p:sp>
    </p:spTree>
    <p:extLst>
      <p:ext uri="{BB962C8B-B14F-4D97-AF65-F5344CB8AC3E}">
        <p14:creationId xmlns:p14="http://schemas.microsoft.com/office/powerpoint/2010/main" val="2800212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An </a:t>
            </a:r>
            <a:r>
              <a:rPr lang="en-GB" sz="1200" dirty="0" err="1" smtClean="0"/>
              <a:t>adjuvanted</a:t>
            </a:r>
            <a:r>
              <a:rPr lang="en-GB" sz="1200" dirty="0" smtClean="0"/>
              <a:t> </a:t>
            </a:r>
            <a:r>
              <a:rPr lang="en-GB" sz="1200" dirty="0" err="1" smtClean="0"/>
              <a:t>quadrivalent</a:t>
            </a:r>
            <a:r>
              <a:rPr lang="en-GB" sz="1200" dirty="0" smtClean="0"/>
              <a:t> vaccine (</a:t>
            </a:r>
            <a:r>
              <a:rPr lang="en-GB" sz="1200" dirty="0" err="1" smtClean="0"/>
              <a:t>aQIV</a:t>
            </a:r>
            <a:r>
              <a:rPr lang="en-GB" sz="1200" dirty="0" smtClean="0"/>
              <a:t>) has replaced </a:t>
            </a:r>
            <a:r>
              <a:rPr lang="en-GB" sz="1200" dirty="0" err="1" smtClean="0"/>
              <a:t>aTIV</a:t>
            </a:r>
            <a:r>
              <a:rPr lang="en-GB" sz="1200" dirty="0" smtClean="0"/>
              <a:t> for 2021 to 2022. This vaccine contains two subtypes of Influenza A (H3N2 and H1N1pdm09) and two type B virus</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42</a:t>
            </a:fld>
            <a:endParaRPr lang="en-GB"/>
          </a:p>
        </p:txBody>
      </p:sp>
    </p:spTree>
    <p:extLst>
      <p:ext uri="{BB962C8B-B14F-4D97-AF65-F5344CB8AC3E}">
        <p14:creationId xmlns:p14="http://schemas.microsoft.com/office/powerpoint/2010/main" val="1171588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latin typeface="Arial" panose="020B0604020202020204" pitchFamily="34" charset="0"/>
                <a:cs typeface="Arial" panose="020B0604020202020204" pitchFamily="34" charset="0"/>
              </a:rPr>
              <a:t>Fluenz Tetra is a live attenuated intranasal influenza vaccine. </a:t>
            </a:r>
          </a:p>
          <a:p>
            <a:pPr eaLnBrk="1" hangingPunct="1"/>
            <a:r>
              <a:rPr lang="en-GB" altLang="en-US" dirty="0" smtClean="0">
                <a:latin typeface="Arial" panose="020B0604020202020204" pitchFamily="34" charset="0"/>
                <a:cs typeface="Arial" panose="020B0604020202020204" pitchFamily="34" charset="0"/>
              </a:rPr>
              <a:t>As well as being the vaccine of choice</a:t>
            </a:r>
            <a:r>
              <a:rPr lang="en-GB" altLang="en-US" baseline="0" dirty="0" smtClean="0">
                <a:latin typeface="Arial" panose="020B0604020202020204" pitchFamily="34" charset="0"/>
                <a:cs typeface="Arial" panose="020B0604020202020204" pitchFamily="34" charset="0"/>
              </a:rPr>
              <a:t> for healthy children preschool (from age 2 upwards) and children  p1-7 and this year, Year 8-12  (the programme </a:t>
            </a:r>
            <a:r>
              <a:rPr lang="en-GB" altLang="en-US" dirty="0" smtClean="0">
                <a:latin typeface="Arial" panose="020B0604020202020204" pitchFamily="34" charset="0"/>
                <a:cs typeface="Arial" panose="020B0604020202020204" pitchFamily="34" charset="0"/>
              </a:rPr>
              <a:t>d</a:t>
            </a:r>
            <a:r>
              <a:rPr lang="en-GB" altLang="en-US" baseline="0" dirty="0" smtClean="0">
                <a:latin typeface="Arial" panose="020B0604020202020204" pitchFamily="34" charset="0"/>
                <a:cs typeface="Arial" panose="020B0604020202020204" pitchFamily="34" charset="0"/>
              </a:rPr>
              <a:t>elivered by the school nursing team), Fluenz Tetra is also the vaccine of choice for at-risk children age 2-17 years inclusive. </a:t>
            </a:r>
          </a:p>
          <a:p>
            <a:pPr eaLnBrk="1" hangingPunct="1"/>
            <a:endParaRPr lang="en-GB" altLang="en-US" baseline="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200" dirty="0" smtClean="0"/>
              <a:t>This has been shown to be more effective in children compared with inactivated influenza vaccines (administered by injection)</a:t>
            </a:r>
          </a:p>
          <a:p>
            <a:pPr marL="457200" indent="-457200">
              <a:buFont typeface="Wingdings" panose="05000000000000000000" pitchFamily="2" charset="2"/>
              <a:buChar char="Ø"/>
            </a:pPr>
            <a:r>
              <a:rPr lang="en-US" sz="1200" dirty="0" smtClean="0"/>
              <a:t>May offer some protection against strains not contained in the vaccine in addition to those that are, </a:t>
            </a:r>
            <a:r>
              <a:rPr lang="en-US" sz="1200" dirty="0" smtClean="0">
                <a:solidFill>
                  <a:srgbClr val="000000"/>
                </a:solidFill>
              </a:rPr>
              <a:t>and has </a:t>
            </a:r>
            <a:r>
              <a:rPr lang="en-GB" sz="1200" dirty="0" smtClean="0">
                <a:solidFill>
                  <a:srgbClr val="000000"/>
                </a:solidFill>
              </a:rPr>
              <a:t>potential to offer better protection against virus strains that have undergone antigenic drift</a:t>
            </a:r>
            <a:endParaRPr lang="en-US" sz="1200" dirty="0" smtClean="0"/>
          </a:p>
          <a:p>
            <a:pPr marL="457200" indent="-457200">
              <a:buFont typeface="Wingdings" panose="05000000000000000000" pitchFamily="2" charset="2"/>
              <a:buChar char="Ø"/>
            </a:pPr>
            <a:r>
              <a:rPr lang="en-US" sz="1200" dirty="0" smtClean="0"/>
              <a:t>Since this vaccine is comprised of weakened whole live virus, it also replicates natural infection which induces better immune memory (thereby offering better long-term protection to children than from the inactivated vaccines)</a:t>
            </a:r>
          </a:p>
          <a:p>
            <a:pPr marL="457200" indent="-457200">
              <a:buFont typeface="Wingdings" panose="05000000000000000000" pitchFamily="2" charset="2"/>
              <a:buChar char="Ø"/>
            </a:pPr>
            <a:r>
              <a:rPr lang="en-US" sz="1200" dirty="0" smtClean="0"/>
              <a:t>LAIV has a good safety profile in children aged two years and older</a:t>
            </a:r>
            <a:endParaRPr lang="en-GB" sz="1200" dirty="0" smtClean="0"/>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It is important to note that some Fluenz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endParaRPr lang="en-GB"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43</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smtClean="0">
              <a:latin typeface="Arial" pitchFamily="34" charset="0"/>
            </a:endParaRPr>
          </a:p>
          <a:p>
            <a:r>
              <a:rPr lang="en-GB" altLang="en-US" dirty="0" smtClean="0">
                <a:latin typeface="Arial" pitchFamily="34" charset="0"/>
              </a:rPr>
              <a:t>This slide shows a schematic</a:t>
            </a:r>
            <a:r>
              <a:rPr lang="en-GB" altLang="en-US" baseline="0" dirty="0" smtClean="0">
                <a:latin typeface="Arial" pitchFamily="34" charset="0"/>
              </a:rPr>
              <a:t> model of an influenza A virus. Influenza A is an RNA Virus and there are two antigens on the surface of the virus as illustrated.</a:t>
            </a:r>
          </a:p>
          <a:p>
            <a:endParaRPr lang="en-GB" altLang="en-US" baseline="0" dirty="0" smtClean="0">
              <a:latin typeface="Arial" pitchFamily="34" charset="0"/>
            </a:endParaRPr>
          </a:p>
          <a:p>
            <a:r>
              <a:rPr lang="en-GB" altLang="en-US" baseline="0" dirty="0" smtClean="0">
                <a:latin typeface="Arial" pitchFamily="34" charset="0"/>
              </a:rPr>
              <a:t>The role of the Hemagglutinin (H) antigen is to bind to the cells of the host. </a:t>
            </a:r>
          </a:p>
          <a:p>
            <a:r>
              <a:rPr lang="en-GB" altLang="en-US" baseline="0" dirty="0" smtClean="0">
                <a:latin typeface="Arial" pitchFamily="34" charset="0"/>
              </a:rPr>
              <a:t>There are currently 18 known different types </a:t>
            </a:r>
            <a:r>
              <a:rPr lang="en-GB" altLang="en-US" dirty="0" smtClean="0">
                <a:latin typeface="Arial" pitchFamily="34" charset="0"/>
              </a:rPr>
              <a:t>of</a:t>
            </a:r>
            <a:r>
              <a:rPr lang="en-GB" altLang="en-US" baseline="0" dirty="0" smtClean="0">
                <a:latin typeface="Arial" pitchFamily="34" charset="0"/>
              </a:rPr>
              <a:t> H surface antigen.</a:t>
            </a:r>
          </a:p>
          <a:p>
            <a:endParaRPr lang="en-GB" altLang="en-US" baseline="0" dirty="0" smtClean="0">
              <a:latin typeface="Arial" pitchFamily="34" charset="0"/>
            </a:endParaRPr>
          </a:p>
          <a:p>
            <a:r>
              <a:rPr lang="en-GB" altLang="en-US" baseline="0" dirty="0" smtClean="0">
                <a:latin typeface="Arial" pitchFamily="34" charset="0"/>
              </a:rPr>
              <a:t>The role of the Neuraminidase (N) antigen is to release the virus from the host cell surface. There are currently 11 known different types of N surface antigen.</a:t>
            </a:r>
          </a:p>
          <a:p>
            <a:endParaRPr lang="en-GB" altLang="en-US"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latin typeface="Arial" pitchFamily="34" charset="0"/>
              </a:rPr>
              <a:t>The different types of H and N antigens are identified by numbers that when combined provide the name of the influenza A virus e.g.  H3N2 / H1N1.</a:t>
            </a:r>
            <a:endParaRPr lang="en-GB" altLang="en-US" dirty="0" smtClean="0">
              <a:latin typeface="Arial" pitchFamily="34" charset="0"/>
            </a:endParaRPr>
          </a:p>
          <a:p>
            <a:endParaRPr lang="en-GB" altLang="en-US" baseline="0" dirty="0" smtClean="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Fluenz Tetra® is supplied as a single use prefilled nasal applicator</a:t>
            </a:r>
            <a:r>
              <a:rPr lang="en-GB" dirty="0" smtClean="0">
                <a:latin typeface="Arial" panose="020B0604020202020204" pitchFamily="34" charset="0"/>
                <a:cs typeface="Arial" panose="020B0604020202020204" pitchFamily="34"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charset="0"/>
              </a:rPr>
              <a:t>It is a </a:t>
            </a:r>
            <a:r>
              <a:rPr lang="en-GB" sz="2000" b="1" dirty="0" smtClean="0">
                <a:latin typeface="Arial" charset="0"/>
              </a:rPr>
              <a:t>live attenuated nasal vaccine and must not be injected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applicator is ready to use.  No reconstitution or dilution is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Each applicator of </a:t>
            </a:r>
            <a:r>
              <a:rPr lang="en-GB" b="1" dirty="0" err="1" smtClean="0">
                <a:latin typeface="Arial" panose="020B0604020202020204" pitchFamily="34" charset="0"/>
                <a:cs typeface="Arial" panose="020B0604020202020204" pitchFamily="34" charset="0"/>
              </a:rPr>
              <a:t>Fluenz</a:t>
            </a:r>
            <a:r>
              <a:rPr lang="en-GB" b="1" dirty="0" smtClean="0">
                <a:latin typeface="Arial" panose="020B0604020202020204" pitchFamily="34" charset="0"/>
                <a:cs typeface="Arial" panose="020B0604020202020204" pitchFamily="34" charset="0"/>
              </a:rPr>
              <a:t> Tetra </a:t>
            </a:r>
            <a:r>
              <a:rPr lang="en-GB" dirty="0" smtClean="0">
                <a:latin typeface="Arial" panose="020B0604020202020204" pitchFamily="34" charset="0"/>
                <a:cs typeface="Arial" panose="020B0604020202020204" pitchFamily="34" charset="0"/>
              </a:rPr>
              <a:t>(LAIV) contains 0.2ml (that’s 0.1ml</a:t>
            </a:r>
            <a:r>
              <a:rPr lang="en-GB" baseline="0" dirty="0" smtClean="0">
                <a:latin typeface="Arial" panose="020B0604020202020204" pitchFamily="34" charset="0"/>
                <a:cs typeface="Arial" panose="020B0604020202020204" pitchFamily="34" charset="0"/>
              </a:rPr>
              <a:t>  administered/ nostril).</a:t>
            </a:r>
          </a:p>
          <a:p>
            <a:r>
              <a:rPr lang="en-GB" baseline="0" dirty="0" smtClean="0">
                <a:latin typeface="Arial" panose="020B0604020202020204" pitchFamily="34" charset="0"/>
                <a:cs typeface="Arial" panose="020B0604020202020204" pitchFamily="34" charset="0"/>
              </a:rPr>
              <a:t>One dose is required unless the child is in a clinical 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is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has not previously received a flu vaccine. If a second dose is required at least 4 weeks intervals should be left between doses. If the child attends primary school they will be offered the first vaccine in school but there is no mop up and at-risk children should attend their G.P. for vaccination if they have missed the first dose and / require a second dose of vaccine. If Fluenz tetra is not available for use when a child attends for their second vaccine because stocks have expired, the second dose can be replaced with an inactivated vaccine..</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Sanofi Pasteur inactivated </a:t>
            </a:r>
            <a:r>
              <a:rPr lang="en-GB" dirty="0" err="1" smtClean="0">
                <a:latin typeface="Arial" panose="020B0604020202020204" pitchFamily="34" charset="0"/>
                <a:cs typeface="Arial" panose="020B0604020202020204" pitchFamily="34" charset="0"/>
              </a:rPr>
              <a:t>Quadrivalent</a:t>
            </a:r>
            <a:r>
              <a:rPr lang="en-GB" dirty="0" smtClean="0">
                <a:latin typeface="Arial" panose="020B0604020202020204" pitchFamily="34" charset="0"/>
                <a:cs typeface="Arial" panose="020B0604020202020204" pitchFamily="34" charset="0"/>
              </a:rPr>
              <a:t> flu vaccine is supplied in a pre-filled 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One dose of the vaccine is required unless the patient</a:t>
            </a:r>
            <a:r>
              <a:rPr lang="en-GB" baseline="0" dirty="0" smtClean="0">
                <a:latin typeface="Arial" panose="020B0604020202020204" pitchFamily="34" charset="0"/>
                <a:cs typeface="Arial" panose="020B0604020202020204" pitchFamily="34" charset="0"/>
              </a:rPr>
              <a:t> is a child in a clinical at-risk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are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have not previously received a flu vaccine. If a second vaccine is required an interval of at least 4 weeks should be left between the two vaccines.</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45</a:t>
            </a:fld>
            <a:endParaRPr lang="en-GB"/>
          </a:p>
        </p:txBody>
      </p:sp>
    </p:spTree>
    <p:extLst>
      <p:ext uri="{BB962C8B-B14F-4D97-AF65-F5344CB8AC3E}">
        <p14:creationId xmlns:p14="http://schemas.microsoft.com/office/powerpoint/2010/main" val="847767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0850" algn="l"/>
              </a:tabLst>
            </a:pPr>
            <a:endParaRPr lang="en-GB" b="1" dirty="0" smtClean="0"/>
          </a:p>
          <a:p>
            <a:pPr>
              <a:buFont typeface="Wingdings" panose="05000000000000000000" pitchFamily="2" charset="2"/>
              <a:buChar char="Ø"/>
              <a:tabLst>
                <a:tab pos="450850" algn="l"/>
              </a:tabLst>
            </a:pPr>
            <a:r>
              <a:rPr lang="en-GB" u="sng" dirty="0" smtClean="0">
                <a:latin typeface="Arial" panose="020B0604020202020204" pitchFamily="34" charset="0"/>
                <a:cs typeface="Arial" panose="020B0604020202020204" pitchFamily="34" charset="0"/>
              </a:rPr>
              <a:t>Individuals </a:t>
            </a:r>
            <a:r>
              <a:rPr lang="en-GB" u="sng" dirty="0">
                <a:latin typeface="Arial" panose="020B0604020202020204" pitchFamily="34" charset="0"/>
                <a:cs typeface="Arial" panose="020B0604020202020204" pitchFamily="34" charset="0"/>
              </a:rPr>
              <a:t>on stable anticoagulation therapy</a:t>
            </a:r>
            <a:r>
              <a:rPr lang="en-GB" dirty="0">
                <a:latin typeface="Arial" panose="020B0604020202020204" pitchFamily="34" charset="0"/>
                <a:cs typeface="Arial" panose="020B0604020202020204" pitchFamily="34" charset="0"/>
              </a:rPr>
              <a:t>  (including individuals on warfarin who are up-to-date with their scheduled INR testing and whose latest INR was below the upper threshold of their therapeutic range) can receive intramuscular vaccination </a:t>
            </a:r>
          </a:p>
          <a:p>
            <a:pPr>
              <a:buFont typeface="Wingdings" panose="05000000000000000000" pitchFamily="2" charset="2"/>
              <a:buChar char="Ø"/>
              <a:tabLst>
                <a:tab pos="450850" algn="l"/>
              </a:tabLst>
            </a:pPr>
            <a:r>
              <a:rPr lang="en-GB" dirty="0">
                <a:latin typeface="Arial" panose="020B0604020202020204" pitchFamily="34" charset="0"/>
                <a:cs typeface="Arial" panose="020B0604020202020204" pitchFamily="34" charset="0"/>
              </a:rPr>
              <a:t>if in any doubt, consult with the clinician responsible for prescribing or monitoring the individual’s anticoagulant therapy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Vaccines </a:t>
            </a:r>
            <a:r>
              <a:rPr lang="en-GB" dirty="0">
                <a:latin typeface="Arial" panose="020B0604020202020204" pitchFamily="34" charset="0"/>
                <a:cs typeface="Arial" panose="020B0604020202020204" pitchFamily="34" charset="0"/>
              </a:rPr>
              <a:t>are expensive and it is important to minimise wastage through inappropriate </a:t>
            </a:r>
            <a:r>
              <a:rPr lang="en-GB" dirty="0" smtClean="0">
                <a:latin typeface="Arial" panose="020B0604020202020204" pitchFamily="34" charset="0"/>
                <a:cs typeface="Arial" panose="020B0604020202020204" pitchFamily="34" charset="0"/>
              </a:rPr>
              <a:t>storage. We have had a few cold-chain failures recently where practices did</a:t>
            </a:r>
            <a:r>
              <a:rPr lang="en-GB" baseline="0" dirty="0" smtClean="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to ensure that all staff responsible for handling / storing vaccines have received cold-chain</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a:t>
            </a:r>
            <a:r>
              <a:rPr lang="en-GB" baseline="0" dirty="0" smtClean="0">
                <a:latin typeface="Arial" panose="020B0604020202020204" pitchFamily="34" charset="0"/>
                <a:cs typeface="Arial" panose="020B0604020202020204" pitchFamily="34" charset="0"/>
              </a:rPr>
              <a:t>raining.</a:t>
            </a:r>
            <a:endParaRPr lang="en-GB" dirty="0" smtClean="0">
              <a:latin typeface="Arial" panose="020B0604020202020204" pitchFamily="34" charset="0"/>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smtClean="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47</a:t>
            </a:fld>
            <a:endParaRPr lang="en-US" altLang="en-US">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vaccines / LAIV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and any other live vaccine.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PPV / Shingles, the vaccines should be administered in separate limbs / leave at least 2.5 cms between vaccination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aTIV </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should be administered in a separate limb if possible due to the increased risk of localised reaction. The vaccination sites should be recorded.</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SPCs for individual products should always be referred to when deciding which vaccine to give</a:t>
            </a: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smtClean="0">
                <a:latin typeface="Arial" panose="020B0604020202020204" pitchFamily="34" charset="0"/>
                <a:cs typeface="Arial" panose="020B0604020202020204" pitchFamily="34" charset="0"/>
              </a:rPr>
              <a:t>There are very few individuals</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who cannot receive any flu</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vaccine.</a:t>
            </a:r>
            <a:r>
              <a:rPr lang="en-GB" baseline="0" dirty="0" smtClean="0">
                <a:latin typeface="Arial" panose="020B0604020202020204"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indent="0">
              <a:spcBef>
                <a:spcPts val="600"/>
              </a:spcBef>
            </a:pPr>
            <a:r>
              <a:rPr lang="en-GB" b="1" dirty="0" smtClean="0">
                <a:latin typeface="Arial" panose="020B0604020202020204" pitchFamily="34" charset="0"/>
                <a:ea typeface="ヒラギノ角ゴ Pro W3" charset="-128"/>
                <a:cs typeface="Arial" panose="020B0604020202020204" pitchFamily="34" charset="0"/>
              </a:rPr>
              <a:t>  </a:t>
            </a:r>
            <a:r>
              <a:rPr lang="en-GB" b="1" dirty="0" smtClean="0">
                <a:latin typeface="Arial" panose="020B0604020202020204" pitchFamily="34" charset="0"/>
                <a:cs typeface="Arial" panose="020B0604020202020204" pitchFamily="34" charset="0"/>
              </a:rPr>
              <a:t>None of the influenza vaccines should be given to those who have had: </a:t>
            </a:r>
            <a:endParaRPr lang="en-GB" b="1" dirty="0" smtClean="0">
              <a:latin typeface="Arial" panose="020B0604020202020204" pitchFamily="34" charset="0"/>
              <a:ea typeface="ヒラギノ角ゴ Pro W3" charset="-128"/>
              <a:cs typeface="Arial" panose="020B0604020202020204" pitchFamily="34" charset="0"/>
            </a:endParaRPr>
          </a:p>
          <a:p>
            <a:pPr marL="285750" indent="-285750">
              <a:spcBef>
                <a:spcPts val="600"/>
              </a:spcBef>
              <a:buFont typeface="Arial" pitchFamily="34" charset="0"/>
              <a:buChar char="•"/>
            </a:pPr>
            <a:r>
              <a:rPr lang="en-GB" b="1" dirty="0" smtClean="0">
                <a:latin typeface="Arial" panose="020B0604020202020204" pitchFamily="34" charset="0"/>
                <a:ea typeface="ヒラギノ角ゴ Pro W3" charset="-128"/>
                <a:cs typeface="Arial" panose="020B0604020202020204" pitchFamily="34" charset="0"/>
              </a:rPr>
              <a:t>confirmed anaphylactic reaction to a previous dose of the vaccine</a:t>
            </a:r>
          </a:p>
          <a:p>
            <a:pPr marL="285750" indent="-285750">
              <a:spcBef>
                <a:spcPts val="600"/>
              </a:spcBef>
              <a:buFont typeface="Arial" pitchFamily="34" charset="0"/>
              <a:buChar char="•"/>
            </a:pPr>
            <a:r>
              <a:rPr lang="en-GB" b="1" dirty="0" smtClean="0">
                <a:latin typeface="Arial" panose="020B0604020202020204" pitchFamily="34" charset="0"/>
                <a:ea typeface="ヒラギノ角ゴ Pro W3" charset="-128"/>
                <a:cs typeface="Arial" panose="020B0604020202020204" pitchFamily="34" charset="0"/>
              </a:rPr>
              <a:t>confirmed anaphylactic reaction to any component of the vaccine (except ovalbumin see precautions)</a:t>
            </a:r>
          </a:p>
          <a:p>
            <a:pPr marL="285750" indent="-285750">
              <a:spcBef>
                <a:spcPts val="600"/>
              </a:spcBef>
              <a:buFont typeface="Arial" pitchFamily="34" charset="0"/>
              <a:buChar char="•"/>
            </a:pPr>
            <a:endParaRPr lang="en-GB" b="1" dirty="0">
              <a:latin typeface="Arial" panose="020B0604020202020204" pitchFamily="34" charset="0"/>
              <a:ea typeface="ヒラギノ角ゴ Pro W3" charset="-128"/>
              <a:cs typeface="Arial" panose="020B0604020202020204" pitchFamily="34" charset="0"/>
            </a:endParaRPr>
          </a:p>
          <a:p>
            <a:pPr>
              <a:spcBef>
                <a:spcPts val="600"/>
              </a:spcBef>
            </a:pPr>
            <a:r>
              <a:rPr lang="en-GB" b="1" dirty="0" smtClean="0">
                <a:latin typeface="Arial" panose="020B0604020202020204" pitchFamily="34" charset="0"/>
                <a:ea typeface="ヒラギノ角ゴ Pro W3" charset="-128"/>
                <a:cs typeface="Arial" panose="020B0604020202020204" pitchFamily="34" charset="0"/>
              </a:rPr>
              <a:t>It is important to note that the aTIV is contraindicated in anyone with an egg/ latex allergy. Always refer to the SPC for individual vaccines when deciding which vaccine to give.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latin typeface="Arial" panose="020B0604020202020204" pitchFamily="34" charset="0"/>
                <a:ea typeface="ヒラギノ角ゴ Pro W3" pitchFamily="84" charset="-128"/>
                <a:cs typeface="Arial" panose="020B0604020202020204" pitchFamily="34" charset="0"/>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severely immunosuppressed</a:t>
            </a:r>
            <a:r>
              <a:rPr lang="en-GB" sz="1000" baseline="30000" dirty="0">
                <a:latin typeface="Arial" panose="020B0604020202020204" pitchFamily="34" charset="0"/>
                <a:cs typeface="Arial" panose="020B0604020202020204" pitchFamily="34" charset="0"/>
              </a:rPr>
              <a:t>22</a:t>
            </a:r>
            <a:r>
              <a:rPr lang="en-GB" sz="1000" dirty="0">
                <a:latin typeface="Arial" panose="020B0604020202020204" pitchFamily="34" charset="0"/>
                <a:cs typeface="Arial" panose="020B0604020202020204" pitchFamily="34" charset="0"/>
              </a:rPr>
              <a:t>. It states that the definition of  “systemic high doses steroids” (and until at least three months after treatment has stopped) would include children who receive prednisolone, orally or rectally, at a daily dose (or its equivalent) of 2mg/ kg/day for at least one week, or 1mg/kg/day for one month. </a:t>
            </a:r>
            <a:r>
              <a:rPr lang="en-GB" sz="1000" dirty="0">
                <a:latin typeface="Arial" panose="020B0604020202020204" pitchFamily="34" charset="0"/>
                <a:ea typeface="ヒラギノ角ゴ Pro W3" pitchFamily="84" charset="-128"/>
                <a:cs typeface="Arial" panose="020B0604020202020204" pitchFamily="34" charset="0"/>
              </a:rPr>
              <a:t>Occasionally, individuals on lower doses of steroids may be immunosuppressed and at increased risk from infections. In those cases, live vaccines should be considered with caution, in discussion with a relevant specialist physician”. </a:t>
            </a:r>
          </a:p>
          <a:p>
            <a:endParaRPr lang="en-GB" sz="1000" dirty="0">
              <a:latin typeface="Arial" panose="020B0604020202020204" pitchFamily="34" charset="0"/>
              <a:cs typeface="Arial" panose="020B0604020202020204" pitchFamily="34" charset="0"/>
            </a:endParaRPr>
          </a:p>
          <a:p>
            <a:pPr eaLnBrk="0" fontAlgn="base" hangingPunct="0">
              <a:spcBef>
                <a:spcPct val="30000"/>
              </a:spcBef>
              <a:spcAft>
                <a:spcPct val="0"/>
              </a:spcAft>
              <a:defRPr/>
            </a:pPr>
            <a:r>
              <a:rPr lang="en-GB" sz="1000" dirty="0">
                <a:latin typeface="Arial" panose="020B0604020202020204" pitchFamily="34" charset="0"/>
                <a:ea typeface="ヒラギノ角ゴ Pro W3" pitchFamily="84" charset="-128"/>
                <a:cs typeface="Arial" panose="020B0604020202020204" pitchFamily="34" charset="0"/>
              </a:rPr>
              <a:t>The 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 </a:t>
            </a:r>
            <a:r>
              <a:rPr lang="en-GB" sz="1000" dirty="0" smtClean="0">
                <a:latin typeface="Arial" panose="020B0604020202020204" pitchFamily="34" charset="0"/>
                <a:ea typeface="ヒラギノ角ゴ Pro W3" pitchFamily="84" charset="-128"/>
                <a:cs typeface="Arial" panose="020B0604020202020204" pitchFamily="34" charset="0"/>
              </a:rPr>
              <a:t>Whilst </a:t>
            </a:r>
            <a:r>
              <a:rPr lang="en-GB" sz="1000" dirty="0">
                <a:latin typeface="Arial" panose="020B0604020202020204" pitchFamily="34" charset="0"/>
                <a:ea typeface="ヒラギノ角ゴ Pro W3" pitchFamily="84" charset="-128"/>
                <a:cs typeface="Arial" panose="020B0604020202020204" pitchFamily="34" charset="0"/>
              </a:rPr>
              <a:t>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50</a:t>
            </a:fld>
            <a:endParaRPr lang="en-US" altLang="en-US">
              <a:solidFill>
                <a:prstClr val="black"/>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Minor illnesses without fever of systemic upset are not valid reasons to </a:t>
            </a:r>
            <a:r>
              <a:rPr lang="en-GB" dirty="0" smtClean="0">
                <a:latin typeface="Arial" panose="020B0604020202020204" pitchFamily="34" charset="0"/>
                <a:cs typeface="Arial" panose="020B0604020202020204" pitchFamily="34" charset="0"/>
              </a:rPr>
              <a:t>postpone </a:t>
            </a:r>
            <a:r>
              <a:rPr lang="en-GB" dirty="0">
                <a:latin typeface="Arial" panose="020B0604020202020204" pitchFamily="34" charset="0"/>
                <a:cs typeface="Arial" panose="020B0604020202020204" pitchFamily="34" charset="0"/>
              </a:rPr>
              <a:t>vaccination. If the individual is acutely </a:t>
            </a:r>
            <a:r>
              <a:rPr lang="en-GB" dirty="0" smtClean="0">
                <a:latin typeface="Arial" panose="020B0604020202020204" pitchFamily="34" charset="0"/>
                <a:cs typeface="Arial" panose="020B0604020202020204" pitchFamily="34" charset="0"/>
              </a:rPr>
              <a:t>unwell, immunisation may be postponed until </a:t>
            </a:r>
            <a:r>
              <a:rPr lang="en-GB" dirty="0">
                <a:latin typeface="Arial" panose="020B0604020202020204" pitchFamily="34" charset="0"/>
                <a:cs typeface="Arial" panose="020B0604020202020204" pitchFamily="34" charset="0"/>
              </a:rPr>
              <a:t>they have </a:t>
            </a:r>
            <a:r>
              <a:rPr lang="en-GB" dirty="0" smtClean="0">
                <a:latin typeface="Arial" panose="020B0604020202020204" pitchFamily="34" charset="0"/>
                <a:cs typeface="Arial" panose="020B0604020202020204" pitchFamily="34" charset="0"/>
              </a:rPr>
              <a:t>recovered.</a:t>
            </a:r>
            <a:r>
              <a:rPr lang="en-GB" baseline="0" dirty="0" smtClean="0">
                <a:latin typeface="Arial" panose="020B0604020202020204" pitchFamily="34" charset="0"/>
                <a:cs typeface="Arial" panose="020B0604020202020204" pitchFamily="34" charset="0"/>
              </a:rPr>
              <a:t> T</a:t>
            </a:r>
            <a:r>
              <a:rPr lang="en-GB" dirty="0" smtClean="0">
                <a:latin typeface="Arial" panose="020B0604020202020204" pitchFamily="34" charset="0"/>
                <a:cs typeface="Arial" panose="020B0604020202020204" pitchFamily="34" charset="0"/>
              </a:rPr>
              <a:t>his </a:t>
            </a:r>
            <a:r>
              <a:rPr lang="en-GB" dirty="0">
                <a:latin typeface="Arial" panose="020B0604020202020204" pitchFamily="34" charset="0"/>
                <a:cs typeface="Arial" panose="020B0604020202020204" pitchFamily="34" charset="0"/>
              </a:rPr>
              <a:t>is to avoid confusing the differential diagnosis </a:t>
            </a:r>
            <a:r>
              <a:rPr lang="en-GB" dirty="0" smtClean="0">
                <a:latin typeface="Arial" panose="020B0604020202020204" pitchFamily="34" charset="0"/>
                <a:cs typeface="Arial" panose="020B0604020202020204" pitchFamily="34" charset="0"/>
              </a:rPr>
              <a:t>of </a:t>
            </a:r>
            <a:r>
              <a:rPr lang="en-GB" dirty="0">
                <a:latin typeface="Arial" panose="020B0604020202020204" pitchFamily="34" charset="0"/>
                <a:cs typeface="Arial" panose="020B0604020202020204" pitchFamily="34" charset="0"/>
              </a:rPr>
              <a:t>acute illness by wrongly attributing </a:t>
            </a:r>
            <a:r>
              <a:rPr lang="en-GB" dirty="0" smtClean="0">
                <a:latin typeface="Arial" panose="020B0604020202020204" pitchFamily="34" charset="0"/>
                <a:cs typeface="Arial" panose="020B0604020202020204" pitchFamily="34" charset="0"/>
              </a:rPr>
              <a:t>any</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signs </a:t>
            </a:r>
            <a:r>
              <a:rPr lang="en-GB" dirty="0">
                <a:latin typeface="Arial" panose="020B0604020202020204" pitchFamily="34" charset="0"/>
                <a:cs typeface="Arial" panose="020B0604020202020204" pitchFamily="34" charset="0"/>
              </a:rPr>
              <a:t>or symptoms </a:t>
            </a:r>
            <a:r>
              <a:rPr lang="en-GB" dirty="0" smtClean="0">
                <a:latin typeface="Arial" panose="020B0604020202020204" pitchFamily="34" charset="0"/>
                <a:cs typeface="Arial" panose="020B0604020202020204" pitchFamily="34" charset="0"/>
              </a:rPr>
              <a:t>to</a:t>
            </a:r>
            <a:r>
              <a:rPr lang="en-GB" baseline="0" dirty="0" smtClean="0">
                <a:latin typeface="Arial" panose="020B0604020202020204" pitchFamily="34" charset="0"/>
                <a:cs typeface="Arial" panose="020B0604020202020204" pitchFamily="34" charset="0"/>
              </a:rPr>
              <a:t> the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adverse </a:t>
            </a:r>
            <a:r>
              <a:rPr lang="en-GB" dirty="0" smtClean="0">
                <a:latin typeface="Arial" panose="020B0604020202020204" pitchFamily="34" charset="0"/>
                <a:cs typeface="Arial" panose="020B0604020202020204" pitchFamily="34" charset="0"/>
              </a:rPr>
              <a:t>effects </a:t>
            </a:r>
            <a:r>
              <a:rPr lang="en-GB" dirty="0">
                <a:latin typeface="Arial" panose="020B0604020202020204" pitchFamily="34" charset="0"/>
                <a:cs typeface="Arial" panose="020B0604020202020204" pitchFamily="34" charset="0"/>
              </a:rPr>
              <a:t>of the vaccine.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t>
            </a:r>
            <a:r>
              <a:rPr lang="en-GB" dirty="0" smtClean="0">
                <a:latin typeface="Arial" panose="020B0604020202020204" pitchFamily="34" charset="0"/>
                <a:cs typeface="Arial" panose="020B0604020202020204" pitchFamily="34" charset="0"/>
              </a:rPr>
              <a:t>is no </a:t>
            </a:r>
            <a:r>
              <a:rPr lang="en-GB" dirty="0">
                <a:latin typeface="Arial" panose="020B0604020202020204" pitchFamily="34" charset="0"/>
                <a:cs typeface="Arial" panose="020B0604020202020204" pitchFamily="34" charset="0"/>
              </a:rPr>
              <a:t>data on the effectiveness of </a:t>
            </a:r>
            <a:r>
              <a:rPr lang="en-GB" dirty="0" smtClean="0">
                <a:latin typeface="Arial" panose="020B0604020202020204" pitchFamily="34" charset="0"/>
                <a:cs typeface="Arial" panose="020B0604020202020204" pitchFamily="34" charset="0"/>
              </a:rPr>
              <a:t>LAIV</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given to children with </a:t>
            </a:r>
            <a:r>
              <a:rPr lang="en-GB" dirty="0" smtClean="0">
                <a:latin typeface="Arial" panose="020B0604020202020204" pitchFamily="34" charset="0"/>
                <a:cs typeface="Arial" panose="020B0604020202020204" pitchFamily="34" charset="0"/>
              </a:rPr>
              <a:t>a heavily blocked </a:t>
            </a:r>
            <a:r>
              <a:rPr lang="en-GB" dirty="0">
                <a:latin typeface="Arial" panose="020B0604020202020204" pitchFamily="34" charset="0"/>
                <a:cs typeface="Arial" panose="020B0604020202020204" pitchFamily="34" charset="0"/>
              </a:rPr>
              <a:t>or runny nose </a:t>
            </a:r>
            <a:r>
              <a:rPr lang="en-GB" dirty="0" smtClean="0">
                <a:latin typeface="Arial" panose="020B0604020202020204" pitchFamily="34" charset="0"/>
                <a:cs typeface="Arial" panose="020B0604020202020204" pitchFamily="34" charset="0"/>
              </a:rPr>
              <a:t>attributable </a:t>
            </a:r>
            <a:r>
              <a:rPr lang="en-GB" dirty="0">
                <a:latin typeface="Arial" panose="020B0604020202020204" pitchFamily="34" charset="0"/>
                <a:cs typeface="Arial" panose="020B0604020202020204" pitchFamily="34" charset="0"/>
              </a:rPr>
              <a:t>to infection or </a:t>
            </a:r>
            <a:r>
              <a:rPr lang="en-GB" dirty="0" smtClean="0">
                <a:latin typeface="Arial" panose="020B0604020202020204" pitchFamily="34" charset="0"/>
                <a:cs typeface="Arial" panose="020B0604020202020204" pitchFamily="34" charset="0"/>
              </a:rPr>
              <a:t>an allergy</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However as </a:t>
            </a:r>
            <a:r>
              <a:rPr lang="en-GB" dirty="0">
                <a:latin typeface="Arial" panose="020B0604020202020204" pitchFamily="34" charset="0"/>
                <a:cs typeface="Arial" panose="020B0604020202020204" pitchFamily="34" charset="0"/>
              </a:rPr>
              <a:t>heavy nasal congestion might </a:t>
            </a:r>
            <a:r>
              <a:rPr lang="en-GB" dirty="0" smtClean="0">
                <a:latin typeface="Arial" panose="020B0604020202020204" pitchFamily="34" charset="0"/>
                <a:cs typeface="Arial" panose="020B0604020202020204" pitchFamily="34" charset="0"/>
              </a:rPr>
              <a:t>impede </a:t>
            </a:r>
            <a:r>
              <a:rPr lang="en-GB" dirty="0">
                <a:latin typeface="Arial" panose="020B0604020202020204" pitchFamily="34" charset="0"/>
                <a:cs typeface="Arial" panose="020B0604020202020204" pitchFamily="34" charset="0"/>
              </a:rPr>
              <a:t>delivery of the vaccine to the nasopharyngeal mucosa, deferral of administration </a:t>
            </a:r>
            <a:r>
              <a:rPr lang="en-GB" dirty="0" smtClean="0">
                <a:latin typeface="Arial" panose="020B0604020202020204" pitchFamily="34" charset="0"/>
                <a:cs typeface="Arial" panose="020B0604020202020204" pitchFamily="34" charset="0"/>
              </a:rPr>
              <a:t>until nasal </a:t>
            </a:r>
            <a:r>
              <a:rPr lang="en-GB" dirty="0">
                <a:latin typeface="Arial" panose="020B0604020202020204" pitchFamily="34" charset="0"/>
                <a:cs typeface="Arial" panose="020B0604020202020204" pitchFamily="34" charset="0"/>
              </a:rPr>
              <a:t>congestion </a:t>
            </a:r>
            <a:r>
              <a:rPr lang="en-GB" dirty="0" smtClean="0">
                <a:latin typeface="Arial" panose="020B0604020202020204" pitchFamily="34" charset="0"/>
                <a:cs typeface="Arial" panose="020B0604020202020204" pitchFamily="34" charset="0"/>
              </a:rPr>
              <a:t>has resolved should </a:t>
            </a:r>
            <a:r>
              <a:rPr lang="en-GB" dirty="0">
                <a:latin typeface="Arial" panose="020B0604020202020204" pitchFamily="34" charset="0"/>
                <a:cs typeface="Arial" panose="020B0604020202020204" pitchFamily="34" charset="0"/>
              </a:rPr>
              <a:t>be considered or an appropriate alternative </a:t>
            </a:r>
            <a:r>
              <a:rPr lang="en-GB" dirty="0" smtClean="0">
                <a:latin typeface="Arial" panose="020B0604020202020204" pitchFamily="34" charset="0"/>
                <a:cs typeface="Arial" panose="020B0604020202020204" pitchFamily="34" charset="0"/>
              </a:rPr>
              <a:t>influenza </a:t>
            </a:r>
            <a:r>
              <a:rPr lang="en-GB" dirty="0">
                <a:latin typeface="Arial" panose="020B0604020202020204" pitchFamily="34" charset="0"/>
                <a:cs typeface="Arial" panose="020B0604020202020204" pitchFamily="34" charset="0"/>
              </a:rPr>
              <a:t>vaccine </a:t>
            </a:r>
            <a:r>
              <a:rPr lang="en-GB" dirty="0" smtClean="0">
                <a:latin typeface="Arial" panose="020B0604020202020204" pitchFamily="34" charset="0"/>
                <a:cs typeface="Arial" panose="020B0604020202020204" pitchFamily="34" charset="0"/>
              </a:rPr>
              <a:t>that is administered by injection should </a:t>
            </a:r>
            <a:r>
              <a:rPr lang="en-GB" dirty="0">
                <a:latin typeface="Arial" panose="020B0604020202020204" pitchFamily="34" charset="0"/>
                <a:cs typeface="Arial" panose="020B0604020202020204" pitchFamily="34" charset="0"/>
              </a:rPr>
              <a:t>be considered. </a:t>
            </a: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51</a:t>
            </a:fld>
            <a:endParaRPr lang="en-US" altLang="en-US">
              <a:solidFill>
                <a:prstClr val="black"/>
              </a:solidFill>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JCVI have advised (2019)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protection (Sanofi Pasteur Quadrivalent Inactivated Vaccine).</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410663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p>
          <a:p>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a:t>
            </a:r>
          </a:p>
          <a:p>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slide describes </a:t>
            </a:r>
            <a:r>
              <a:rPr lang="en-GB"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These are minor changes that occur gradually over time and are occur </a:t>
            </a:r>
            <a:r>
              <a:rPr lang="en-GB"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progressively</a:t>
            </a:r>
            <a:r>
              <a:rPr lang="en-GB"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if given every year as the content may change.</a:t>
            </a:r>
          </a:p>
          <a:p>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Children </a:t>
            </a:r>
            <a:endParaRPr lang="en-GB" sz="13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endParaRPr lang="en-GB"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Children with a history of severe anaphylaxis to egg which has previously required an  intensive care admission, can</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now be offered </a:t>
            </a:r>
            <a:r>
              <a:rPr lang="en-US" sz="1300" kern="1200" baseline="0" dirty="0" err="1" smtClean="0">
                <a:solidFill>
                  <a:schemeClr val="tx1"/>
                </a:solidFill>
                <a:effectLst/>
                <a:latin typeface="Arial" panose="020B0604020202020204" pitchFamily="34" charset="0"/>
                <a:ea typeface="ヒラギノ角ゴ Pro W3" pitchFamily="84" charset="-128"/>
                <a:cs typeface="Arial" panose="020B0604020202020204" pitchFamily="34" charset="0"/>
              </a:rPr>
              <a:t>QIVc</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if they are age 2 or older</a:t>
            </a:r>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any setting</a:t>
            </a:r>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Egg-allergic children with  asthma can receive LAIV if their asthma is well-controlled (see previous slide on severe asthma).</a:t>
            </a:r>
          </a:p>
          <a:p>
            <a:endPar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There is no licensed egg-free vaccine available for children under 2 years of age who were </a:t>
            </a:r>
            <a:r>
              <a:rPr lang="en-US" sz="1400" b="1" dirty="0" smtClean="0"/>
              <a:t>admitted to intensive care for severe anaphylaxis to egg</a:t>
            </a:r>
            <a:r>
              <a:rPr lang="en-US" sz="1400" dirty="0" smtClean="0"/>
              <a:t>. A</a:t>
            </a:r>
            <a:r>
              <a:rPr lang="en-GB" sz="1400" dirty="0" err="1" smtClean="0"/>
              <a:t>dministration</a:t>
            </a:r>
            <a:r>
              <a:rPr lang="en-GB" sz="1400" dirty="0" smtClean="0"/>
              <a:t> of </a:t>
            </a:r>
            <a:r>
              <a:rPr lang="en-GB" sz="1400" dirty="0" err="1" smtClean="0"/>
              <a:t>QIVe</a:t>
            </a:r>
            <a:r>
              <a:rPr lang="en-GB" sz="1400" dirty="0" smtClean="0"/>
              <a:t> in a hospital setting should be considered</a:t>
            </a:r>
          </a:p>
          <a:p>
            <a:endPar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(e.g. bone marrow transplant patients requiring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isolation) is likely or unavoidable (for example, household members),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QIVc / QIVe should considered instead depending on the age of the child.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ea typeface="ヒラギノ角ゴ Pro W3" pitchFamily="84" charset="-128"/>
                <a:cs typeface="Arial" panose="020B0604020202020204" pitchFamily="34" charset="0"/>
              </a:rPr>
              <a:t>There has not been any reports of the transmission vaccine virus in healthcare settings however as a precaution, very severely immunosuppressed healthcare workers should administer LAIV</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55</a:t>
            </a:fld>
            <a:endParaRPr lang="en-US" altLang="en-US">
              <a:solidFill>
                <a:prstClr val="black"/>
              </a:solidFill>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If an immunocompromised individual  receives  LAIV  then  the  degree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Pain, swelling or redness at the injection site, low grade fever, malaise, shivering, sweating, fatigue, headache, myalgia and arthralgia are among the commonly reported symptoms after  vaccination with inactivated vaccine. A small painless nodule (induration) may also form at the injection site. These symptoms usually disappear within one to two days without treatment.</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dirty="0" smtClean="0">
                <a:latin typeface="Arial" panose="020B0604020202020204" pitchFamily="34" charset="0"/>
                <a:cs typeface="Arial" panose="020B0604020202020204" pitchFamily="34" charset="0"/>
              </a:rPr>
              <a:t>Due to the adjuvant, a higher incidence of mild post-immunisation reactions has been reported with aTIV, compared to non-adjuvanted influenza vaccines</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Nasal congestion/rhinorrhoea, reduced appetite, weakness and headache are common adverse reaction following administration of Fluenz Tetra®</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(LAIV).</a:t>
            </a: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a:t>
            </a:r>
            <a:r>
              <a:rPr lang="en-GB" dirty="0" smtClean="0">
                <a:latin typeface="Arial" panose="020B0604020202020204" pitchFamily="34" charset="0"/>
                <a:ea typeface="ヒラギノ角ゴ Pro W3" pitchFamily="84" charset="-128"/>
                <a:cs typeface="Arial" panose="020B0604020202020204" pitchFamily="34" charset="0"/>
              </a:rPr>
              <a:t>following administration of the inactivated / live vaccine.</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Flucelvax Tetra® and Sanofi Pasteur quadrivalent  inactivated vaccine both carry a black triangle symbol (▼). This is a standard symbol added to the product information of a vaccine during the earlier stages of its introduction, to encourage reporting of </a:t>
            </a:r>
            <a:r>
              <a:rPr lang="en-GB" sz="12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all</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suspected adverse reactions.</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All serious suspected reactions following flu</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reported to the Medicines and Healthcare products Regulatory Agency using the Yellow Card scheme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hlinkClick r:id="rId3"/>
              </a:rPr>
              <a:t>http://yellowcard.mhra.gov.uk/</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p>
          <a:p>
            <a:r>
              <a:rPr lang="en-GB" sz="1200" kern="1200" dirty="0" smtClean="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58</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smtClean="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smtClean="0">
                <a:latin typeface="Arial" panose="020B0604020202020204" pitchFamily="34" charset="0"/>
                <a:cs typeface="Arial" panose="020B0604020202020204" pitchFamily="34" charset="0"/>
              </a:rPr>
              <a:t>Movianto</a:t>
            </a:r>
            <a:r>
              <a:rPr lang="en-GB" altLang="en-US" baseline="0" dirty="0" smtClean="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smtClean="0">
                <a:latin typeface="Arial" panose="020B0604020202020204" pitchFamily="34" charset="0"/>
                <a:cs typeface="Arial" panose="020B0604020202020204" pitchFamily="34" charset="0"/>
              </a:rPr>
              <a:t>Movianto</a:t>
            </a:r>
            <a:r>
              <a:rPr lang="en-GB" altLang="en-US" baseline="0" dirty="0" smtClean="0">
                <a:latin typeface="Arial" panose="020B0604020202020204" pitchFamily="34" charset="0"/>
                <a:cs typeface="Arial" panose="020B0604020202020204" pitchFamily="34" charset="0"/>
              </a:rPr>
              <a:t> once they have been delivered.</a:t>
            </a:r>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It is particularly important this year to prevent avoidable vaccine losses because of the possibility of adding 50-64 year olds to eligible cohorts.</a:t>
            </a:r>
            <a:endParaRPr lang="en-GB" altLang="en-US"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59</a:t>
            </a:fld>
            <a:endParaRPr lang="en-GB"/>
          </a:p>
        </p:txBody>
      </p:sp>
    </p:spTree>
    <p:extLst>
      <p:ext uri="{BB962C8B-B14F-4D97-AF65-F5344CB8AC3E}">
        <p14:creationId xmlns:p14="http://schemas.microsoft.com/office/powerpoint/2010/main" val="2486885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60</a:t>
            </a:fld>
            <a:endParaRPr lang="en-GB"/>
          </a:p>
        </p:txBody>
      </p:sp>
    </p:spTree>
    <p:extLst>
      <p:ext uri="{BB962C8B-B14F-4D97-AF65-F5344CB8AC3E}">
        <p14:creationId xmlns:p14="http://schemas.microsoft.com/office/powerpoint/2010/main" val="3907797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61</a:t>
            </a:fld>
            <a:endParaRPr lang="en-GB"/>
          </a:p>
        </p:txBody>
      </p:sp>
    </p:spTree>
    <p:extLst>
      <p:ext uri="{BB962C8B-B14F-4D97-AF65-F5344CB8AC3E}">
        <p14:creationId xmlns:p14="http://schemas.microsoft.com/office/powerpoint/2010/main" val="849447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1 October 2020, however, those administering the vaccine can and should begin offering the vaccine as soon as they have received their first delivery of </a:t>
            </a:r>
            <a:r>
              <a:rPr lang="en-GB" dirty="0" smtClean="0">
                <a:latin typeface="Arial"/>
                <a:ea typeface="Times New Roman"/>
              </a:rPr>
              <a:t>vaccine.  Practices should receive initial delivery of vaccines before the end of September and should check the Movianto web-site regularly for updates.</a:t>
            </a:r>
          </a:p>
          <a:p>
            <a:pPr lvl="0">
              <a:lnSpc>
                <a:spcPct val="115000"/>
              </a:lnSpc>
              <a:spcAft>
                <a:spcPts val="0"/>
              </a:spcAft>
            </a:pPr>
            <a:endParaRPr lang="en-GB" altLang="en-US"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smtClean="0">
                <a:latin typeface="Arial" panose="020B0604020202020204" pitchFamily="34" charset="0"/>
                <a:cs typeface="Arial" panose="020B0604020202020204" pitchFamily="34" charset="0"/>
              </a:rPr>
              <a:t>web-site </a:t>
            </a:r>
            <a:r>
              <a:rPr lang="en-GB" altLang="en-US" dirty="0" smtClean="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smtClean="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HCW leaflets and posters should be available from </a:t>
            </a:r>
            <a:r>
              <a:rPr lang="en-GB" altLang="en-US" dirty="0" err="1" smtClean="0">
                <a:latin typeface="Arial" panose="020B0604020202020204" pitchFamily="34" charset="0"/>
                <a:cs typeface="Arial" panose="020B0604020202020204" pitchFamily="34" charset="0"/>
              </a:rPr>
              <a:t>xxxxxxxxxxx</a:t>
            </a:r>
            <a:r>
              <a:rPr lang="en-GB" altLang="en-US" dirty="0" smtClean="0">
                <a:latin typeface="Arial" panose="020B0604020202020204" pitchFamily="34" charset="0"/>
                <a:cs typeface="Arial" panose="020B0604020202020204" pitchFamily="34" charset="0"/>
              </a:rPr>
              <a:t>.</a:t>
            </a:r>
          </a:p>
          <a:p>
            <a:endParaRPr lang="en-GB" altLang="en-US" baseline="0" dirty="0" smtClean="0">
              <a:latin typeface="Arial" panose="020B0604020202020204" pitchFamily="34" charset="0"/>
              <a:cs typeface="Arial" panose="020B0604020202020204" pitchFamily="34" charset="0"/>
            </a:endParaRPr>
          </a:p>
          <a:p>
            <a:pPr eaLnBrk="1" hangingPunct="1"/>
            <a:endParaRPr lang="en-GB" altLang="en-US" baseline="0" dirty="0" smtClean="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62</a:t>
            </a:fld>
            <a:endParaRPr lang="en-GB" altLang="en-US">
              <a:solidFill>
                <a:prstClr val="black"/>
              </a:solidFill>
              <a:ea typeface="MS PGothic"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63</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smtClean="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a:t>
            </a: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This potentially leads to a widespread epidemic / pandemic.</a:t>
            </a:r>
          </a:p>
          <a:p>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eaLnBrk="1" hangingPunct="1">
              <a:spcBef>
                <a:spcPct val="0"/>
              </a:spcBef>
            </a:pP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Trivalent vaccines</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e.g. aTIV </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contain two subtypes of influenza A and one B virus.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Quadrivalent vaccines for example Fluenz tetra intranasal vaccine (LAIV)/ the Sanofi Pasteur Quadrivalent Influenza vaccine (QIVe) /  Flucelvax Tetra (QIVc)) </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offer</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additional protection against a second strain of influenza B</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use of quadrivalent</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 vaccines is expected to improve the matching of the vaccine to the circulating B strain(s).</a:t>
            </a:r>
            <a:endParaRPr lang="en-GB" dirty="0" smtClean="0">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8</a:t>
            </a:fld>
            <a:endParaRPr lang="en-GB"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r>
              <a:rPr lang="en-GB" altLang="en-US" dirty="0" smtClean="0">
                <a:latin typeface="Arial" panose="020B0604020202020204" pitchFamily="34" charset="0"/>
                <a:cs typeface="Arial" panose="020B0604020202020204" pitchFamily="34" charset="0"/>
              </a:rPr>
              <a:t>Pre-school children age 2 years and over</a:t>
            </a:r>
            <a:r>
              <a:rPr lang="en-GB" altLang="en-US" baseline="0" dirty="0" smtClean="0">
                <a:latin typeface="Arial" panose="020B0604020202020204" pitchFamily="34" charset="0"/>
                <a:cs typeface="Arial" panose="020B0604020202020204" pitchFamily="34" charset="0"/>
              </a:rPr>
              <a:t> on the 1</a:t>
            </a:r>
            <a:r>
              <a:rPr lang="en-GB" altLang="en-US" baseline="30000" dirty="0" smtClean="0">
                <a:latin typeface="Arial" panose="020B0604020202020204" pitchFamily="34" charset="0"/>
                <a:cs typeface="Arial" panose="020B0604020202020204" pitchFamily="34" charset="0"/>
              </a:rPr>
              <a:t>st</a:t>
            </a:r>
            <a:r>
              <a:rPr lang="en-GB" altLang="en-US" baseline="0" dirty="0" smtClean="0">
                <a:latin typeface="Arial" panose="020B0604020202020204" pitchFamily="34" charset="0"/>
                <a:cs typeface="Arial" panose="020B0604020202020204" pitchFamily="34" charset="0"/>
              </a:rPr>
              <a:t> September should be actively invited by their G.P. for flu vaccination. </a:t>
            </a:r>
            <a:r>
              <a:rPr lang="en-GB" altLang="en-US" dirty="0">
                <a:latin typeface="Arial" panose="020B0604020202020204" pitchFamily="34" charset="0"/>
                <a:cs typeface="Arial" panose="020B0604020202020204" pitchFamily="34" charset="0"/>
              </a:rPr>
              <a:t>Children who turn 2 after </a:t>
            </a:r>
            <a:r>
              <a:rPr lang="en-GB" altLang="en-US" dirty="0" smtClean="0">
                <a:latin typeface="Arial" panose="020B0604020202020204" pitchFamily="34" charset="0"/>
                <a:cs typeface="Arial" panose="020B0604020202020204" pitchFamily="34" charset="0"/>
              </a:rPr>
              <a:t>1/9/20 </a:t>
            </a:r>
            <a:r>
              <a:rPr lang="en-GB" altLang="en-US" dirty="0">
                <a:latin typeface="Arial" panose="020B0604020202020204" pitchFamily="34" charset="0"/>
                <a:cs typeface="Arial" panose="020B0604020202020204" pitchFamily="34" charset="0"/>
              </a:rPr>
              <a:t>will not be actively called for vaccination by their G.P. but can be vaccinated after their 2</a:t>
            </a:r>
            <a:r>
              <a:rPr lang="en-GB" altLang="en-US" baseline="30000" dirty="0">
                <a:latin typeface="Arial" panose="020B0604020202020204" pitchFamily="34" charset="0"/>
                <a:cs typeface="Arial" panose="020B0604020202020204" pitchFamily="34" charset="0"/>
              </a:rPr>
              <a:t>nd</a:t>
            </a:r>
            <a:r>
              <a:rPr lang="en-GB" altLang="en-US" dirty="0">
                <a:latin typeface="Arial" panose="020B0604020202020204" pitchFamily="34" charset="0"/>
                <a:cs typeface="Arial" panose="020B0604020202020204" pitchFamily="34" charset="0"/>
              </a:rPr>
              <a:t> birthday in line with the vaccine license if requested by the child’s parents / guardians.</a:t>
            </a:r>
          </a:p>
          <a:p>
            <a:pPr eaLnBrk="1" hangingPunct="1"/>
            <a:r>
              <a:rPr lang="en-GB" altLang="en-US" baseline="0" dirty="0" smtClean="0">
                <a:latin typeface="Arial" panose="020B0604020202020204" pitchFamily="34" charset="0"/>
                <a:cs typeface="Arial" panose="020B0604020202020204" pitchFamily="34" charset="0"/>
              </a:rPr>
              <a:t>In addition to this children in clinical at-risk groups who do not attend primary school should be invited by their G.P. for vaccination. </a:t>
            </a:r>
            <a:r>
              <a:rPr lang="en-GB" altLang="en-US" sz="1200" dirty="0" smtClean="0">
                <a:latin typeface="Arial" panose="020B0604020202020204" pitchFamily="34" charset="0"/>
                <a:cs typeface="Arial" panose="020B0604020202020204" pitchFamily="34" charset="0"/>
              </a:rPr>
              <a:t>Children in Primary School who miss vaccination in school, to be offered it if parents contact surgery requesting it.</a:t>
            </a:r>
          </a:p>
          <a:p>
            <a:pPr eaLnBrk="1" hangingPunct="1"/>
            <a:endParaRPr lang="en-GB" altLang="en-US" dirty="0" smtClean="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64</a:t>
            </a:fld>
            <a:endParaRPr lang="en-GB" altLang="en-US">
              <a:solidFill>
                <a:prstClr val="black"/>
              </a:solidFill>
              <a:ea typeface="MS PGothic"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smtClean="0">
                <a:latin typeface="Arial" panose="020B0604020202020204" pitchFamily="34" charset="0"/>
                <a:cs typeface="Arial" panose="020B0604020202020204" pitchFamily="34" charset="0"/>
              </a:rPr>
              <a:t>All Primary School children and</a:t>
            </a:r>
            <a:r>
              <a:rPr lang="en-GB" altLang="en-US" baseline="0" dirty="0" smtClean="0">
                <a:latin typeface="Arial" panose="020B0604020202020204" pitchFamily="34" charset="0"/>
                <a:cs typeface="Arial" panose="020B0604020202020204" pitchFamily="34" charset="0"/>
              </a:rPr>
              <a:t> Secondary School children year 8-12</a:t>
            </a:r>
            <a:r>
              <a:rPr lang="en-GB" altLang="en-US" dirty="0" smtClean="0">
                <a:latin typeface="Arial" panose="020B0604020202020204" pitchFamily="34" charset="0"/>
                <a:cs typeface="Arial" panose="020B0604020202020204" pitchFamily="34" charset="0"/>
              </a:rPr>
              <a:t> will be offered the vaccine in school including those in risk groups as it is thought that offering it in school will improve uptake. This includes both “at-risk” and healthy children. At-risk children will only be vaccinated  by the G.P. if they have missed</a:t>
            </a:r>
            <a:r>
              <a:rPr lang="en-GB" altLang="en-US" baseline="0" dirty="0" smtClean="0">
                <a:latin typeface="Arial" panose="020B0604020202020204" pitchFamily="34" charset="0"/>
                <a:cs typeface="Arial" panose="020B0604020202020204" pitchFamily="34" charset="0"/>
              </a:rPr>
              <a:t> vaccination at school / they require a second vaccine.</a:t>
            </a:r>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Those children who cannot receive Fluenz tetra in school because of contra-indications, if eligible will be offered the </a:t>
            </a:r>
            <a:r>
              <a:rPr lang="en-GB" altLang="en-US" baseline="0" dirty="0" err="1" smtClean="0">
                <a:latin typeface="Arial" panose="020B0604020202020204" pitchFamily="34" charset="0"/>
                <a:cs typeface="Arial" panose="020B0604020202020204" pitchFamily="34" charset="0"/>
              </a:rPr>
              <a:t>QIVc</a:t>
            </a:r>
            <a:r>
              <a:rPr lang="en-GB" altLang="en-US" baseline="0" dirty="0" smtClean="0">
                <a:latin typeface="Arial" panose="020B0604020202020204" pitchFamily="34" charset="0"/>
                <a:cs typeface="Arial" panose="020B0604020202020204" pitchFamily="34" charset="0"/>
              </a:rPr>
              <a:t> in school / if they go to GP for vaccination may also be offered QIVc if 2+.</a:t>
            </a:r>
          </a:p>
          <a:p>
            <a:pPr eaLnBrk="1" hangingPunct="1"/>
            <a:endParaRPr lang="en-GB" altLang="en-US" baseline="0" dirty="0" smtClean="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65</a:t>
            </a:fld>
            <a:endParaRPr lang="en-GB" altLang="en-US">
              <a:solidFill>
                <a:prstClr val="black"/>
              </a:solidFill>
              <a:ea typeface="MS PGothic"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66</a:t>
            </a:fld>
            <a:endParaRPr lang="en-GB"/>
          </a:p>
        </p:txBody>
      </p:sp>
    </p:spTree>
    <p:extLst>
      <p:ext uri="{BB962C8B-B14F-4D97-AF65-F5344CB8AC3E}">
        <p14:creationId xmlns:p14="http://schemas.microsoft.com/office/powerpoint/2010/main" val="1351637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67</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68</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69</a:t>
            </a:fld>
            <a:endParaRPr lang="en-GB"/>
          </a:p>
        </p:txBody>
      </p:sp>
    </p:spTree>
    <p:extLst>
      <p:ext uri="{BB962C8B-B14F-4D97-AF65-F5344CB8AC3E}">
        <p14:creationId xmlns:p14="http://schemas.microsoft.com/office/powerpoint/2010/main" val="3997067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71</a:t>
            </a:fld>
            <a:endParaRPr lang="en-GB"/>
          </a:p>
        </p:txBody>
      </p:sp>
    </p:spTree>
    <p:extLst>
      <p:ext uri="{BB962C8B-B14F-4D97-AF65-F5344CB8AC3E}">
        <p14:creationId xmlns:p14="http://schemas.microsoft.com/office/powerpoint/2010/main" val="3065050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72</a:t>
            </a:fld>
            <a:endParaRPr lang="en-GB"/>
          </a:p>
        </p:txBody>
      </p:sp>
    </p:spTree>
    <p:extLst>
      <p:ext uri="{BB962C8B-B14F-4D97-AF65-F5344CB8AC3E}">
        <p14:creationId xmlns:p14="http://schemas.microsoft.com/office/powerpoint/2010/main" val="29424280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73</a:t>
            </a:fld>
            <a:endParaRPr lang="en-GB"/>
          </a:p>
        </p:txBody>
      </p:sp>
    </p:spTree>
    <p:extLst>
      <p:ext uri="{BB962C8B-B14F-4D97-AF65-F5344CB8AC3E}">
        <p14:creationId xmlns:p14="http://schemas.microsoft.com/office/powerpoint/2010/main" val="2816162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74</a:t>
            </a:fld>
            <a:endParaRPr lang="en-GB">
              <a:solidFill>
                <a:prstClr val="black"/>
              </a:solidFill>
            </a:endParaRPr>
          </a:p>
        </p:txBody>
      </p:sp>
      <p:sp>
        <p:nvSpPr>
          <p:cNvPr id="3" name="Notes Placeholder 2"/>
          <p:cNvSpPr>
            <a:spLocks noGrp="1"/>
          </p:cNvSpPr>
          <p:nvPr>
            <p:ph type="body" idx="1"/>
          </p:nvPr>
        </p:nvSpPr>
        <p:spPr/>
        <p:txBody>
          <a:bodyPr/>
          <a:lstStyle/>
          <a:p>
            <a:r>
              <a:rPr lang="en-GB" dirty="0" smtClean="0"/>
              <a:t>Finally the following resources are available and include:</a:t>
            </a:r>
          </a:p>
          <a:p>
            <a:r>
              <a:rPr lang="en-GB" dirty="0" smtClean="0"/>
              <a:t>The Green Book’s revised chapter on influenza vaccination, the CMO letter, Flu leaflets and posters and a factsheet on flu vaccination for healthcare workers. This year PHA have added all of the information on flu (including the flu bulletin) to a separate page on the web-site and this can be accessed via the following link:</a:t>
            </a:r>
          </a:p>
          <a:p>
            <a:r>
              <a:rPr lang="en-GB" dirty="0">
                <a:hlinkClick r:id="rId3"/>
              </a:rPr>
              <a:t>https://</a:t>
            </a:r>
            <a:r>
              <a:rPr lang="en-GB" dirty="0" smtClean="0">
                <a:hlinkClick r:id="rId3"/>
              </a:rPr>
              <a:t>www.publichealth.hscni.net/directorate-public-health/health-protection/influenza</a:t>
            </a:r>
            <a:endParaRPr lang="en-GB" dirty="0" smtClean="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defRPr/>
            </a:pPr>
            <a:r>
              <a:rPr lang="en-GB" dirty="0">
                <a:latin typeface="Arial" panose="020B0604020202020204" pitchFamily="34" charset="0"/>
                <a:ea typeface="ヒラギノ角ゴ Pro W3" pitchFamily="84" charset="-128"/>
                <a:cs typeface="Arial" panose="020B0604020202020204" pitchFamily="34" charset="0"/>
              </a:rPr>
              <a:t>Flu is easily transmitted by droplets, small particle aerosols and by hand to mouth/eye contamination from a contaminated surface or respiratory secretions of an infected person.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Serological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1</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r>
              <a:rPr lang="en-GB" baseline="30000" dirty="0">
                <a:latin typeface="Arial" panose="020B0604020202020204" pitchFamily="34" charset="0"/>
                <a:cs typeface="Arial" panose="020B0604020202020204" pitchFamily="34" charset="0"/>
              </a:rPr>
              <a:t>6</a:t>
            </a:r>
            <a:r>
              <a:rPr lang="en-GB" dirty="0" smtClean="0">
                <a:latin typeface="Arial" panose="020B0604020202020204" pitchFamily="34" charset="0"/>
                <a:cs typeface="Arial" panose="020B0604020202020204" pitchFamily="34" charset="0"/>
              </a:rPr>
              <a:t>. Common symptoms include fever, chills, muscle and joint pain and extreme fatigue. Symptoms may also include dry cough, sore throat and stuffy nose. Young children may also experience gastrointestinal symptoms such as vomiting and diarrhoea.</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Common complications of flu include bronchitis, otitis media in children, sinusitis and secondary</a:t>
            </a:r>
            <a:r>
              <a:rPr lang="en-GB" baseline="0" dirty="0" smtClean="0">
                <a:latin typeface="Arial" panose="020B0604020202020204" pitchFamily="34" charset="0"/>
                <a:cs typeface="Arial" panose="020B0604020202020204" pitchFamily="34" charset="0"/>
              </a:rPr>
              <a:t> bacterial pneumonia. Less commonly flu causes meningitis, encephalitis, meningoencephalitis and primary influenza</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pneumonia.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The risk of serious illness from flu is higher among children under six months of age, older people and those with underlying health conditions such as respiratory disease, cardiac disease or immunosuppression, as well as pregnant women. </a:t>
            </a: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 in pregnancy is associated with perinatal mortality, prematurity, smaller neonatal size and lower birth weight.</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66374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smtClean="0"/>
              <a:t>Click to edit </a:t>
            </a:r>
            <a:br>
              <a:rPr lang="en-US" dirty="0" smtClean="0"/>
            </a:br>
            <a:r>
              <a:rPr lang="en-US" dirty="0" smtClean="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64-2021.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hyperlink" Target="https://www.health-ni.gov.uk/sites/default/files/publications/health/doh-hss-md-64-2021.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who.int/influenza/vaccines/virus/recommendations/consultation202102/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gov.uk/government/publications/contraindications-and-special-considerations-the-green-book-chapter-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96886/GreenBook_Chapter_19_Influenza_April_2019.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8.emf"/></Relationships>
</file>

<file path=ppt/slides/_rels/slide49.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0885/COVID-19_Infection_prevention_and_control_guidance_FINAL_PDF_20082020.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publichealth.hscni.net/publications/guidance-vaccine-handling-and-storage-gp-practi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hyperlink" Target="https://apps.who.int/iris/handle/10665/332159" TargetMode="External"/><Relationship Id="rId2" Type="http://schemas.openxmlformats.org/officeDocument/2006/relationships/hyperlink" Target="https://assets.publishing.service.gov.uk/government/uploads/system/uploads/attachment_data/file/910885/COVID-19_Infection_prevention_and_control_guidance_FINAL_PDF_20082020.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www.publichealth.hscni.net/publications/influenza-weekly-surveillance-bulletin-northern-ireland-201920" TargetMode="External"/><Relationship Id="rId3" Type="http://schemas.openxmlformats.org/officeDocument/2006/relationships/hyperlink" Target="https://www.health-ni.gov.uk/sites/default/files/publications/health/doh-hss-md-64-2021.pdf" TargetMode="External"/><Relationship Id="rId7"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assets.publishing.service.gov.uk/government/uploads/system/uploads/attachment_data/file/910885/COVID-19_Infection_prevention_and_control_guidance_FINAL_PDF_20082020.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260350"/>
            <a:ext cx="8785225" cy="1152525"/>
          </a:xfrm>
        </p:spPr>
        <p:txBody>
          <a:bodyPr/>
          <a:lstStyle/>
          <a:p>
            <a:pPr algn="ctr" eaLnBrk="1" hangingPunct="1"/>
            <a:r>
              <a:rPr lang="en-GB" altLang="en-US" sz="3200" dirty="0" smtClean="0">
                <a:latin typeface="+mn-lt"/>
              </a:rPr>
              <a:t>Flu Immunisation Programme for</a:t>
            </a:r>
            <a:br>
              <a:rPr lang="en-GB" altLang="en-US" sz="3200" dirty="0" smtClean="0">
                <a:latin typeface="+mn-lt"/>
              </a:rPr>
            </a:br>
            <a:r>
              <a:rPr lang="en-GB" altLang="en-US" sz="3200" dirty="0" smtClean="0">
                <a:latin typeface="+mn-lt"/>
              </a:rPr>
              <a:t>Northern Ireland (2021/22)</a:t>
            </a:r>
          </a:p>
        </p:txBody>
      </p:sp>
      <p:pic>
        <p:nvPicPr>
          <p:cNvPr id="58370" name="Picture 2"/>
          <p:cNvPicPr>
            <a:picLocks noGrp="1" noChangeAspect="1" noChangeArrowheads="1"/>
          </p:cNvPicPr>
          <p:nvPr>
            <p:ph idx="1"/>
          </p:nvPr>
        </p:nvPicPr>
        <p:blipFill>
          <a:blip r:embed="rId3"/>
          <a:srcRect/>
          <a:stretch>
            <a:fillRect/>
          </a:stretch>
        </p:blipFill>
        <p:spPr>
          <a:xfrm>
            <a:off x="2483768" y="2060848"/>
            <a:ext cx="4512615" cy="338290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3357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ea typeface="ヒラギノ角ゴ Pro W3" charset="-128"/>
                <a:cs typeface="ヒラギノ角ゴ Pro W3" charset="-128"/>
              </a:rPr>
              <a:t>Possible</a:t>
            </a:r>
            <a:r>
              <a:rPr lang="en-GB" sz="3200" dirty="0" smtClean="0">
                <a:ea typeface="ヒラギノ角ゴ Pro W3" charset="-128"/>
                <a:cs typeface="ヒラギノ角ゴ Pro W3" charset="-128"/>
              </a:rPr>
              <a:t> complications </a:t>
            </a:r>
            <a:r>
              <a:rPr lang="en-GB" sz="3200" dirty="0">
                <a:ea typeface="ヒラギノ角ゴ Pro W3" charset="-128"/>
                <a:cs typeface="ヒラギノ角ゴ Pro W3" charset="-128"/>
              </a:rPr>
              <a:t>of flu</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700" b="1" dirty="0">
                <a:ea typeface="ヒラギノ角ゴ Pro W3" charset="-128"/>
                <a:cs typeface="ヒラギノ角ゴ Pro W3" charset="-128"/>
              </a:rPr>
              <a:t>Common</a:t>
            </a:r>
            <a:r>
              <a:rPr lang="en-GB" sz="1700" b="1" dirty="0" smtClean="0">
                <a:ea typeface="ヒラギノ角ゴ Pro W3" charset="-128"/>
                <a:cs typeface="ヒラギノ角ゴ Pro W3" charset="-128"/>
              </a:rPr>
              <a:t>:</a:t>
            </a:r>
            <a:endParaRPr lang="en-GB" sz="1700" b="1" dirty="0">
              <a:ea typeface="ヒラギノ角ゴ Pro W3" charset="-128"/>
              <a:cs typeface="ヒラギノ角ゴ Pro W3" charset="-128"/>
            </a:endParaRPr>
          </a:p>
          <a:p>
            <a:pPr marL="342900" lvl="1">
              <a:lnSpc>
                <a:spcPct val="90000"/>
              </a:lnSpc>
              <a:spcBef>
                <a:spcPct val="0"/>
              </a:spcBef>
              <a:spcAft>
                <a:spcPts val="600"/>
              </a:spcAft>
              <a:buFont typeface="Arial" charset="0"/>
              <a:buChar char="•"/>
            </a:pPr>
            <a:r>
              <a:rPr lang="en-GB" sz="1700" dirty="0"/>
              <a:t>B</a:t>
            </a:r>
            <a:r>
              <a:rPr lang="en-GB" sz="1700" dirty="0" smtClean="0"/>
              <a:t>ronchitis</a:t>
            </a:r>
            <a:endParaRPr lang="en-GB" sz="1700" dirty="0"/>
          </a:p>
          <a:p>
            <a:pPr marL="342900" lvl="1">
              <a:lnSpc>
                <a:spcPct val="90000"/>
              </a:lnSpc>
              <a:spcBef>
                <a:spcPct val="0"/>
              </a:spcBef>
              <a:spcAft>
                <a:spcPts val="600"/>
              </a:spcAft>
              <a:buFont typeface="Arial" charset="0"/>
              <a:buChar char="•"/>
            </a:pPr>
            <a:r>
              <a:rPr lang="en-GB" sz="1700" dirty="0"/>
              <a:t>o</a:t>
            </a:r>
            <a:r>
              <a:rPr lang="en-GB" sz="1700" dirty="0" smtClean="0"/>
              <a:t>titis </a:t>
            </a:r>
            <a:r>
              <a:rPr lang="en-GB" sz="1700" dirty="0"/>
              <a:t>media (children), </a:t>
            </a:r>
            <a:r>
              <a:rPr lang="en-GB" sz="1700" dirty="0" smtClean="0"/>
              <a:t>sinusitis</a:t>
            </a:r>
            <a:endParaRPr lang="en-GB" sz="1700" dirty="0"/>
          </a:p>
          <a:p>
            <a:pPr marL="342900" lvl="1">
              <a:lnSpc>
                <a:spcPct val="90000"/>
              </a:lnSpc>
              <a:spcBef>
                <a:spcPct val="0"/>
              </a:spcBef>
              <a:spcAft>
                <a:spcPts val="600"/>
              </a:spcAft>
              <a:buFont typeface="Arial" charset="0"/>
              <a:buChar char="•"/>
            </a:pPr>
            <a:r>
              <a:rPr lang="en-GB" sz="1700" dirty="0" smtClean="0"/>
              <a:t>secondary </a:t>
            </a:r>
            <a:r>
              <a:rPr lang="en-GB" sz="1700" dirty="0"/>
              <a:t>bacterial </a:t>
            </a:r>
            <a:r>
              <a:rPr lang="en-GB" sz="1700" dirty="0" smtClean="0"/>
              <a:t>pneumonia</a:t>
            </a:r>
            <a:endParaRPr lang="en-GB" sz="1700" dirty="0" smtClean="0">
              <a:ea typeface="ヒラギノ角ゴ Pro W3" charset="-128"/>
              <a:cs typeface="ヒラギノ角ゴ Pro W3" charset="-128"/>
            </a:endParaRPr>
          </a:p>
          <a:p>
            <a:pPr>
              <a:spcAft>
                <a:spcPts val="1200"/>
              </a:spcAft>
            </a:pPr>
            <a:r>
              <a:rPr lang="en-GB" sz="1700" b="1" dirty="0">
                <a:ea typeface="ヒラギノ角ゴ Pro W3" charset="-128"/>
                <a:cs typeface="ヒラギノ角ゴ Pro W3" charset="-128"/>
              </a:rPr>
              <a:t>Less common</a:t>
            </a:r>
            <a:r>
              <a:rPr lang="en-GB" sz="1700" b="1" dirty="0" smtClean="0">
                <a:ea typeface="ヒラギノ角ゴ Pro W3" charset="-128"/>
                <a:cs typeface="ヒラギノ角ゴ Pro W3" charset="-128"/>
              </a:rPr>
              <a:t>:</a:t>
            </a:r>
          </a:p>
          <a:p>
            <a:pPr marL="342900" lvl="1">
              <a:lnSpc>
                <a:spcPct val="90000"/>
              </a:lnSpc>
              <a:spcBef>
                <a:spcPct val="0"/>
              </a:spcBef>
              <a:spcAft>
                <a:spcPts val="600"/>
              </a:spcAft>
              <a:buFont typeface="Arial" charset="0"/>
              <a:buChar char="•"/>
            </a:pPr>
            <a:r>
              <a:rPr lang="en-GB" sz="1700" dirty="0" smtClean="0"/>
              <a:t>meningitis, encephalitis, meningoencephalitis</a:t>
            </a:r>
          </a:p>
          <a:p>
            <a:pPr marL="342900" lvl="1">
              <a:lnSpc>
                <a:spcPct val="90000"/>
              </a:lnSpc>
              <a:spcBef>
                <a:spcPct val="0"/>
              </a:spcBef>
              <a:spcAft>
                <a:spcPts val="600"/>
              </a:spcAft>
              <a:buFont typeface="Arial" charset="0"/>
              <a:buChar char="•"/>
            </a:pPr>
            <a:r>
              <a:rPr lang="en-GB" sz="1700" dirty="0" smtClean="0"/>
              <a:t>primary influenza pneumonia</a:t>
            </a:r>
          </a:p>
          <a:p>
            <a:pPr marL="166687" lvl="1" indent="0">
              <a:lnSpc>
                <a:spcPct val="90000"/>
              </a:lnSpc>
              <a:spcBef>
                <a:spcPct val="0"/>
              </a:spcBef>
              <a:spcAft>
                <a:spcPts val="600"/>
              </a:spcAft>
            </a:pPr>
            <a:endParaRPr lang="en-GB" sz="1700" dirty="0" smtClean="0"/>
          </a:p>
          <a:p>
            <a:pPr marL="0" indent="0">
              <a:spcBef>
                <a:spcPct val="0"/>
              </a:spcBef>
              <a:spcAft>
                <a:spcPts val="600"/>
              </a:spcAft>
            </a:pPr>
            <a:r>
              <a:rPr lang="en-GB" sz="1700" b="1" dirty="0" smtClean="0"/>
              <a:t>Risk of most serious illness is higher in </a:t>
            </a:r>
          </a:p>
          <a:p>
            <a:pPr marL="568325" lvl="3" indent="-285750">
              <a:spcBef>
                <a:spcPct val="0"/>
              </a:spcBef>
              <a:spcAft>
                <a:spcPts val="600"/>
              </a:spcAft>
              <a:buClrTx/>
            </a:pPr>
            <a:r>
              <a:rPr lang="en-GB" sz="1700" dirty="0" smtClean="0"/>
              <a:t>children under six months </a:t>
            </a:r>
          </a:p>
          <a:p>
            <a:pPr marL="568325" lvl="3" indent="-285750">
              <a:spcBef>
                <a:spcPct val="0"/>
              </a:spcBef>
              <a:spcAft>
                <a:spcPts val="600"/>
              </a:spcAft>
              <a:buClrTx/>
            </a:pPr>
            <a:r>
              <a:rPr lang="en-GB" sz="1700" dirty="0" smtClean="0"/>
              <a:t>older people</a:t>
            </a:r>
          </a:p>
          <a:p>
            <a:pPr marL="568325" lvl="3" indent="-285750">
              <a:spcBef>
                <a:spcPct val="0"/>
              </a:spcBef>
              <a:spcAft>
                <a:spcPts val="600"/>
              </a:spcAft>
              <a:buClrTx/>
            </a:pPr>
            <a:r>
              <a:rPr lang="en-GB" sz="1700" dirty="0" smtClean="0"/>
              <a:t>those with </a:t>
            </a:r>
            <a:r>
              <a:rPr lang="en-GB" sz="1700" dirty="0"/>
              <a:t>underlying health conditions such as respiratory disease, cardiac </a:t>
            </a:r>
            <a:r>
              <a:rPr lang="en-GB" sz="1700" dirty="0" smtClean="0"/>
              <a:t>disease, long-term neurological conditions or immunosuppression</a:t>
            </a:r>
          </a:p>
          <a:p>
            <a:pPr marL="568325" lvl="3" indent="-285750">
              <a:spcBef>
                <a:spcPct val="0"/>
              </a:spcBef>
              <a:spcAft>
                <a:spcPts val="600"/>
              </a:spcAft>
              <a:buClrTx/>
            </a:pPr>
            <a:r>
              <a:rPr lang="en-GB" sz="1700" dirty="0"/>
              <a:t>pregnant women  (flu during pregnancy may be associated with perinatal mortality, prematurity, smaller neonatal size and lower birth weight)</a:t>
            </a:r>
          </a:p>
          <a:p>
            <a:pPr marL="0" indent="0">
              <a:spcBef>
                <a:spcPct val="0"/>
              </a:spcBef>
              <a:spcAft>
                <a:spcPts val="600"/>
              </a:spcAft>
            </a:pPr>
            <a:endParaRPr lang="en-GB" sz="1600" dirty="0" smtClean="0">
              <a:latin typeface="Arial" charset="0"/>
            </a:endParaRPr>
          </a:p>
          <a:p>
            <a:pPr marL="0" indent="0">
              <a:spcBef>
                <a:spcPct val="0"/>
              </a:spcBef>
              <a:spcAft>
                <a:spcPts val="600"/>
              </a:spcAft>
            </a:pPr>
            <a:r>
              <a:rPr lang="en-GB" sz="1600" dirty="0" smtClean="0">
                <a:latin typeface="Arial" charset="0"/>
                <a:ea typeface="ヒラギノ角ゴ Pro W3" charset="-128"/>
                <a:cs typeface="ヒラギノ角ゴ Pro W3" charset="-128"/>
              </a:rPr>
              <a:t> </a:t>
            </a: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936104"/>
          </a:xfrm>
        </p:spPr>
        <p:txBody>
          <a:bodyPr/>
          <a:lstStyle/>
          <a:p>
            <a:r>
              <a:rPr lang="en-GB" dirty="0" smtClean="0"/>
              <a:t>Flu vaccine effectiveness (VE)</a:t>
            </a:r>
            <a:endParaRPr lang="en-GB" dirty="0"/>
          </a:p>
        </p:txBody>
      </p:sp>
      <p:sp>
        <p:nvSpPr>
          <p:cNvPr id="3" name="Content Placeholder 2"/>
          <p:cNvSpPr>
            <a:spLocks noGrp="1"/>
          </p:cNvSpPr>
          <p:nvPr>
            <p:ph idx="1"/>
          </p:nvPr>
        </p:nvSpPr>
        <p:spPr>
          <a:xfrm>
            <a:off x="467544" y="1052736"/>
            <a:ext cx="8295456" cy="4509864"/>
          </a:xfrm>
        </p:spPr>
        <p:txBody>
          <a:bodyPr/>
          <a:lstStyle/>
          <a:p>
            <a:pPr lvl="0">
              <a:buFont typeface="Arial" pitchFamily="34" charset="0"/>
              <a:buChar char="•"/>
              <a:defRPr/>
            </a:pPr>
            <a:r>
              <a:rPr lang="en-GB" sz="2000" dirty="0">
                <a:ea typeface="Times New Roman"/>
              </a:rPr>
              <a:t>The </a:t>
            </a:r>
            <a:r>
              <a:rPr lang="en-GB" sz="2000" dirty="0" smtClean="0">
                <a:ea typeface="Times New Roman"/>
              </a:rPr>
              <a:t>UK has </a:t>
            </a:r>
            <a:r>
              <a:rPr lang="en-GB" sz="2000" dirty="0">
                <a:ea typeface="Times New Roman"/>
              </a:rPr>
              <a:t>a well-established system to monitor influenza VE each season using data from primary care schemes in England, Scotland, Wales and Northern </a:t>
            </a:r>
            <a:r>
              <a:rPr lang="en-GB" sz="2000" dirty="0" smtClean="0">
                <a:ea typeface="Times New Roman"/>
              </a:rPr>
              <a:t>Ireland </a:t>
            </a:r>
            <a:endParaRPr lang="en-GB" sz="2000" dirty="0">
              <a:ea typeface="Times New Roman"/>
            </a:endParaRPr>
          </a:p>
          <a:p>
            <a:pPr>
              <a:buFont typeface="Arial" pitchFamily="34" charset="0"/>
              <a:buChar char="•"/>
              <a:defRPr/>
            </a:pPr>
            <a:r>
              <a:rPr lang="en-GB" sz="2000" dirty="0" smtClean="0">
                <a:ea typeface="Times New Roman"/>
              </a:rPr>
              <a:t>VE varies </a:t>
            </a:r>
            <a:r>
              <a:rPr lang="en-GB" sz="2000" dirty="0">
                <a:ea typeface="Times New Roman"/>
              </a:rPr>
              <a:t>from one season to the </a:t>
            </a:r>
            <a:r>
              <a:rPr lang="en-GB" sz="2000" dirty="0" smtClean="0">
                <a:ea typeface="Times New Roman"/>
              </a:rPr>
              <a:t>next</a:t>
            </a:r>
          </a:p>
          <a:p>
            <a:pPr>
              <a:buFont typeface="Arial" pitchFamily="34" charset="0"/>
              <a:buChar char="•"/>
              <a:defRPr/>
            </a:pPr>
            <a:r>
              <a:rPr lang="en-GB" sz="2000" dirty="0"/>
              <a:t>Growing flu viruses in eggs results in egg-adapted changes that cause differences between the viruses in the vaccine and the ones that circulate and thus reduce their effectiveness</a:t>
            </a:r>
          </a:p>
          <a:p>
            <a:pPr>
              <a:buFont typeface="Arial" pitchFamily="34" charset="0"/>
              <a:buChar char="•"/>
              <a:defRPr/>
            </a:pPr>
            <a:r>
              <a:rPr lang="en-GB" sz="2000" dirty="0" smtClean="0"/>
              <a:t>Over the years, efficacy of the standard egg grown flu vaccines has been calculated around 50-60</a:t>
            </a:r>
            <a:r>
              <a:rPr lang="en-GB" sz="2000" dirty="0"/>
              <a:t>% for adults aged 18 to 65 years</a:t>
            </a:r>
          </a:p>
          <a:p>
            <a:pPr>
              <a:buFont typeface="Arial" pitchFamily="34" charset="0"/>
              <a:buChar char="•"/>
              <a:defRPr/>
            </a:pPr>
            <a:r>
              <a:rPr lang="en-GB" sz="2000" dirty="0" smtClean="0"/>
              <a:t>Efficacy </a:t>
            </a:r>
            <a:r>
              <a:rPr lang="en-GB" sz="2000" dirty="0"/>
              <a:t>in elderly </a:t>
            </a:r>
            <a:r>
              <a:rPr lang="en-GB" sz="2000" dirty="0" smtClean="0"/>
              <a:t>has always been lower for </a:t>
            </a:r>
            <a:r>
              <a:rPr lang="en-GB" sz="2000" dirty="0">
                <a:ea typeface="Times New Roman"/>
              </a:rPr>
              <a:t>the non-</a:t>
            </a:r>
            <a:r>
              <a:rPr lang="en-GB" sz="2000" dirty="0" err="1">
                <a:ea typeface="Times New Roman"/>
              </a:rPr>
              <a:t>adjuvanted</a:t>
            </a:r>
            <a:r>
              <a:rPr lang="en-GB" sz="2000" dirty="0">
                <a:ea typeface="Times New Roman"/>
              </a:rPr>
              <a:t> </a:t>
            </a:r>
            <a:r>
              <a:rPr lang="en-GB" sz="2000" dirty="0"/>
              <a:t>egg grown </a:t>
            </a:r>
            <a:r>
              <a:rPr lang="en-GB" sz="2000" dirty="0" smtClean="0">
                <a:ea typeface="Times New Roman"/>
              </a:rPr>
              <a:t>inactivated vaccines</a:t>
            </a:r>
          </a:p>
          <a:p>
            <a:pPr>
              <a:buFont typeface="Arial" pitchFamily="34" charset="0"/>
              <a:buChar char="•"/>
              <a:defRPr/>
            </a:pPr>
            <a:r>
              <a:rPr lang="en-GB" sz="2000" dirty="0" err="1" smtClean="0"/>
              <a:t>Adjuvented</a:t>
            </a:r>
            <a:r>
              <a:rPr lang="en-GB" sz="2000" dirty="0" smtClean="0"/>
              <a:t> vaccines are used in this group because they have been shown to be more effective in reducing </a:t>
            </a:r>
            <a:r>
              <a:rPr lang="en-GB" sz="2000" dirty="0"/>
              <a:t>incidence of severe disease including bronchopneumonia, hospital admissions </a:t>
            </a:r>
            <a:r>
              <a:rPr lang="en-GB" sz="2000" dirty="0" smtClean="0"/>
              <a:t>and mortality.</a:t>
            </a:r>
            <a:endParaRPr lang="en-GB" sz="2000" dirty="0">
              <a:solidFill>
                <a:srgbClr val="7030A0"/>
              </a:solidFill>
            </a:endParaRPr>
          </a:p>
        </p:txBody>
      </p:sp>
    </p:spTree>
    <p:extLst>
      <p:ext uri="{BB962C8B-B14F-4D97-AF65-F5344CB8AC3E}">
        <p14:creationId xmlns:p14="http://schemas.microsoft.com/office/powerpoint/2010/main" val="411150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1143000"/>
          </a:xfrm>
        </p:spPr>
        <p:txBody>
          <a:bodyPr/>
          <a:lstStyle/>
          <a:p>
            <a:pPr algn="ctr"/>
            <a:r>
              <a:rPr lang="en-GB" dirty="0"/>
              <a:t>Flu vaccine effectiveness </a:t>
            </a:r>
            <a:r>
              <a:rPr lang="en-GB" dirty="0" smtClean="0"/>
              <a:t/>
            </a:r>
            <a:br>
              <a:rPr lang="en-GB" dirty="0" smtClean="0"/>
            </a:br>
            <a:r>
              <a:rPr lang="en-GB" dirty="0" smtClean="0"/>
              <a:t>for last year - 2020/21</a:t>
            </a:r>
            <a:endParaRPr lang="en-GB" dirty="0"/>
          </a:p>
        </p:txBody>
      </p:sp>
      <p:sp>
        <p:nvSpPr>
          <p:cNvPr id="3" name="Content Placeholder 2"/>
          <p:cNvSpPr>
            <a:spLocks noGrp="1"/>
          </p:cNvSpPr>
          <p:nvPr>
            <p:ph idx="1"/>
          </p:nvPr>
        </p:nvSpPr>
        <p:spPr>
          <a:xfrm>
            <a:off x="685800" y="1524000"/>
            <a:ext cx="8077200" cy="4353272"/>
          </a:xfrm>
        </p:spPr>
        <p:txBody>
          <a:bodyPr/>
          <a:lstStyle/>
          <a:p>
            <a:pPr>
              <a:buFont typeface="Arial" panose="020B0604020202020204" pitchFamily="34" charset="0"/>
              <a:buChar char="•"/>
            </a:pPr>
            <a:endParaRPr lang="en-GB" sz="1800" dirty="0" smtClean="0">
              <a:solidFill>
                <a:schemeClr val="bg1"/>
              </a:solidFill>
            </a:endParaRPr>
          </a:p>
          <a:p>
            <a:pPr>
              <a:buFont typeface="Arial" panose="020B0604020202020204" pitchFamily="34" charset="0"/>
              <a:buChar char="•"/>
            </a:pPr>
            <a:r>
              <a:rPr lang="en-GB" sz="1800" dirty="0" smtClean="0">
                <a:solidFill>
                  <a:schemeClr val="bg1"/>
                </a:solidFill>
              </a:rPr>
              <a:t>Flu levels last year were exceptionally low, as were other common respiratory viruses such as RSV.</a:t>
            </a:r>
          </a:p>
          <a:p>
            <a:pPr>
              <a:buFont typeface="Arial" panose="020B0604020202020204" pitchFamily="34" charset="0"/>
              <a:buChar char="•"/>
            </a:pPr>
            <a:r>
              <a:rPr lang="en-GB" sz="1800" dirty="0" smtClean="0">
                <a:solidFill>
                  <a:schemeClr val="bg1"/>
                </a:solidFill>
              </a:rPr>
              <a:t>The majority of cases of respiratory viral infection were for COVID-19</a:t>
            </a:r>
          </a:p>
          <a:p>
            <a:pPr>
              <a:buFont typeface="Arial" panose="020B0604020202020204" pitchFamily="34" charset="0"/>
              <a:buChar char="•"/>
            </a:pPr>
            <a:r>
              <a:rPr lang="en-GB" sz="1800" dirty="0" smtClean="0">
                <a:solidFill>
                  <a:schemeClr val="bg1"/>
                </a:solidFill>
              </a:rPr>
              <a:t>While vaccination will have contributed – COVID-19 prevention measures were also significant factors in the low levels of influenza.</a:t>
            </a:r>
          </a:p>
          <a:p>
            <a:pPr marL="0" lvl="0" indent="0"/>
            <a:endParaRPr lang="en-GB" sz="1800" dirty="0">
              <a:latin typeface="Arial" panose="020B0604020202020204" pitchFamily="34" charset="0"/>
              <a:cs typeface="Arial" panose="020B0604020202020204" pitchFamily="34" charset="0"/>
            </a:endParaRPr>
          </a:p>
          <a:p>
            <a:pPr lvl="0">
              <a:lnSpc>
                <a:spcPct val="115000"/>
              </a:lnSpc>
              <a:spcAft>
                <a:spcPts val="0"/>
              </a:spcAft>
              <a:buSzPts val="1200"/>
            </a:pPr>
            <a:endParaRPr lang="en-GB" sz="1800" dirty="0">
              <a:ea typeface="Times New Roman"/>
            </a:endParaRPr>
          </a:p>
          <a:p>
            <a:endParaRPr lang="en-GB" sz="1800" dirty="0"/>
          </a:p>
        </p:txBody>
      </p:sp>
    </p:spTree>
    <p:extLst>
      <p:ext uri="{BB962C8B-B14F-4D97-AF65-F5344CB8AC3E}">
        <p14:creationId xmlns:p14="http://schemas.microsoft.com/office/powerpoint/2010/main" val="200231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2348881"/>
            <a:ext cx="6480720" cy="2088232"/>
          </a:xfrm>
        </p:spPr>
        <p:txBody>
          <a:bodyPr/>
          <a:lstStyle/>
          <a:p>
            <a:r>
              <a:rPr lang="en-GB" dirty="0" smtClean="0"/>
              <a:t>Flu epidemiology</a:t>
            </a:r>
            <a:endParaRPr lang="en-GB" dirty="0"/>
          </a:p>
        </p:txBody>
      </p:sp>
    </p:spTree>
    <p:extLst>
      <p:ext uri="{BB962C8B-B14F-4D97-AF65-F5344CB8AC3E}">
        <p14:creationId xmlns:p14="http://schemas.microsoft.com/office/powerpoint/2010/main" val="702320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548680"/>
            <a:ext cx="8496944"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203848" y="5760469"/>
            <a:ext cx="594015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None/>
            </a:pPr>
            <a:r>
              <a:rPr lang="en-GB" sz="1100" i="1" dirty="0"/>
              <a:t>The baseline MEM threshold for Northern Ireland is 11.3 per 100,000 population for 2020-21. Low activity is 11.3 to &lt;21.8, moderate activity 21.8 to &lt;57.0, high activity 57.0 to &lt;87.1 and very high activity is &gt;87.1 </a:t>
            </a:r>
            <a:endParaRPr lang="en-GB" sz="1100" dirty="0"/>
          </a:p>
        </p:txBody>
      </p:sp>
      <p:sp>
        <p:nvSpPr>
          <p:cNvPr id="6" name="Title 1"/>
          <p:cNvSpPr txBox="1">
            <a:spLocks/>
          </p:cNvSpPr>
          <p:nvPr/>
        </p:nvSpPr>
        <p:spPr bwMode="auto">
          <a:xfrm>
            <a:off x="0" y="0"/>
            <a:ext cx="9144000" cy="6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GP flu/FLI consultation </a:t>
            </a:r>
            <a:r>
              <a:rPr lang="en-GB" altLang="en-US" sz="2800" b="1" dirty="0" smtClean="0">
                <a:solidFill>
                  <a:srgbClr val="00B5CC"/>
                </a:solidFill>
                <a:latin typeface="Calibri" pitchFamily="34" charset="0"/>
              </a:rPr>
              <a:t>rates</a:t>
            </a:r>
            <a:endParaRPr lang="en-GB" altLang="en-US" sz="2800" b="1" dirty="0">
              <a:solidFill>
                <a:srgbClr val="00B5CC"/>
              </a:solidFill>
              <a:latin typeface="Calibri" pitchFamily="34" charset="0"/>
            </a:endParaRPr>
          </a:p>
        </p:txBody>
      </p:sp>
    </p:spTree>
    <p:extLst>
      <p:ext uri="{BB962C8B-B14F-4D97-AF65-F5344CB8AC3E}">
        <p14:creationId xmlns:p14="http://schemas.microsoft.com/office/powerpoint/2010/main" val="224985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Weekly number of flu laboratory reports with weekly </a:t>
            </a:r>
          </a:p>
          <a:p>
            <a:pPr algn="ctr" eaLnBrk="1" hangingPunct="1">
              <a:spcBef>
                <a:spcPct val="0"/>
              </a:spcBef>
              <a:buClrTx/>
              <a:buSzTx/>
              <a:buFontTx/>
              <a:buNone/>
            </a:pPr>
            <a:r>
              <a:rPr lang="en-GB" altLang="en-US" sz="2800" b="1" dirty="0">
                <a:solidFill>
                  <a:srgbClr val="00B5CC"/>
                </a:solidFill>
                <a:latin typeface="Calibri" pitchFamily="34" charset="0"/>
              </a:rPr>
              <a:t>GP consultation rates for ‘flu/FLI’ and proportion positivity</a:t>
            </a:r>
            <a:endParaRPr lang="en-GB" altLang="en-US" sz="2600" b="1" dirty="0">
              <a:solidFill>
                <a:srgbClr val="00B5CC"/>
              </a:solidFill>
              <a:latin typeface="Calibr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79199855"/>
              </p:ext>
            </p:extLst>
          </p:nvPr>
        </p:nvGraphicFramePr>
        <p:xfrm>
          <a:off x="107950" y="908720"/>
          <a:ext cx="441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26066374"/>
              </p:ext>
            </p:extLst>
          </p:nvPr>
        </p:nvGraphicFramePr>
        <p:xfrm>
          <a:off x="4551541" y="908720"/>
          <a:ext cx="44100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a:spLocks noChangeArrowheads="1"/>
          </p:cNvSpPr>
          <p:nvPr/>
        </p:nvSpPr>
        <p:spPr bwMode="auto">
          <a:xfrm>
            <a:off x="107950" y="6381750"/>
            <a:ext cx="504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hangingPunct="1">
              <a:spcBef>
                <a:spcPct val="0"/>
              </a:spcBef>
              <a:buClrTx/>
              <a:buSzTx/>
              <a:buFontTx/>
              <a:buNone/>
            </a:pPr>
            <a:r>
              <a:rPr lang="en-GB" altLang="en-US" sz="1000" dirty="0">
                <a:solidFill>
                  <a:schemeClr val="tx1"/>
                </a:solidFill>
              </a:rPr>
              <a:t>Note: there was no epidemiological week 53 in the 2019-20 seasonal influenza season</a:t>
            </a:r>
          </a:p>
        </p:txBody>
      </p:sp>
    </p:spTree>
    <p:extLst>
      <p:ext uri="{BB962C8B-B14F-4D97-AF65-F5344CB8AC3E}">
        <p14:creationId xmlns:p14="http://schemas.microsoft.com/office/powerpoint/2010/main" val="244583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smtClean="0"/>
              <a:t>Influenza Weekly Surveillance Bulletin, </a:t>
            </a:r>
            <a:br>
              <a:rPr lang="en-GB" altLang="en-US" sz="3200" dirty="0" smtClean="0"/>
            </a:br>
            <a:r>
              <a:rPr lang="en-GB" altLang="en-US" sz="3200" dirty="0" smtClean="0"/>
              <a:t>Northern Ireland, 2020/21</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smtClean="0">
                <a:hlinkClick r:id="rId3"/>
              </a:rPr>
              <a:t>Public Health Agency weekly Flu Surveillance Bulletin</a:t>
            </a:r>
            <a:endParaRPr lang="en-GB" sz="2400" dirty="0" smtClean="0"/>
          </a:p>
          <a:p>
            <a:pPr>
              <a:defRPr/>
            </a:pPr>
            <a:endParaRPr lang="en-GB"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484784"/>
            <a:ext cx="3312368" cy="477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46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404664"/>
            <a:ext cx="7773988" cy="875159"/>
          </a:xfrm>
        </p:spPr>
        <p:txBody>
          <a:bodyPr wrap="square" numCol="1" compatLnSpc="1">
            <a:prstTxWarp prst="textNoShape">
              <a:avLst/>
            </a:prstTxWarp>
            <a:noAutofit/>
          </a:bodyPr>
          <a:lstStyle/>
          <a:p>
            <a:pPr algn="ctr"/>
            <a:r>
              <a:rPr lang="en-GB" sz="3200" dirty="0" smtClean="0">
                <a:latin typeface="Arial" charset="0"/>
                <a:ea typeface="ヒラギノ角ゴ Pro W3" charset="-128"/>
                <a:cs typeface="ヒラギノ角ゴ Pro W3" charset="-128"/>
              </a:rPr>
              <a:t>National Flu Vaccination Programme</a:t>
            </a: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20" y="1412776"/>
            <a:ext cx="8352928" cy="4824536"/>
          </a:xfrm>
        </p:spPr>
        <p:txBody>
          <a:bodyPr/>
          <a:lstStyle/>
          <a:p>
            <a:pPr marL="436562" indent="-269875">
              <a:lnSpc>
                <a:spcPct val="150000"/>
              </a:lnSpc>
              <a:spcBef>
                <a:spcPct val="0"/>
              </a:spcBef>
              <a:buFont typeface="Arial" charset="0"/>
              <a:buChar char="•"/>
            </a:pPr>
            <a:r>
              <a:rPr lang="en-GB" sz="1800" b="1" i="1" dirty="0" smtClean="0"/>
              <a:t>Late 1960s</a:t>
            </a:r>
            <a:r>
              <a:rPr lang="en-GB" sz="1800" i="1" dirty="0" smtClean="0"/>
              <a:t>: </a:t>
            </a:r>
            <a:r>
              <a:rPr lang="en-GB" sz="1800" dirty="0" smtClean="0"/>
              <a:t>recommended to directly protect those in clinical risk groups at higher risk of influenza associated morbidity and mortality </a:t>
            </a:r>
          </a:p>
          <a:p>
            <a:pPr marL="436562" indent="-269875">
              <a:lnSpc>
                <a:spcPct val="90000"/>
              </a:lnSpc>
              <a:spcBef>
                <a:spcPct val="0"/>
              </a:spcBef>
              <a:buFont typeface="Arial" charset="0"/>
              <a:buChar char="•"/>
            </a:pPr>
            <a:endParaRPr lang="en-GB" sz="1800" dirty="0" smtClean="0"/>
          </a:p>
          <a:p>
            <a:pPr marL="436562" indent="-269875">
              <a:lnSpc>
                <a:spcPct val="150000"/>
              </a:lnSpc>
              <a:spcBef>
                <a:spcPct val="0"/>
              </a:spcBef>
              <a:buFont typeface="Arial" charset="0"/>
              <a:buChar char="•"/>
            </a:pPr>
            <a:r>
              <a:rPr lang="en-GB" sz="1800" b="1" i="1" dirty="0" smtClean="0"/>
              <a:t>2000</a:t>
            </a:r>
            <a:r>
              <a:rPr lang="en-GB" sz="1800" i="1" dirty="0" smtClean="0"/>
              <a:t>: </a:t>
            </a:r>
            <a:r>
              <a:rPr lang="en-GB" sz="1800" dirty="0" smtClean="0"/>
              <a:t>extended to include all people aged 65 years or over</a:t>
            </a:r>
          </a:p>
          <a:p>
            <a:pPr marL="436562" indent="-269875">
              <a:lnSpc>
                <a:spcPct val="90000"/>
              </a:lnSpc>
              <a:spcBef>
                <a:spcPct val="0"/>
              </a:spcBef>
              <a:buFont typeface="Arial" charset="0"/>
              <a:buChar char="•"/>
            </a:pPr>
            <a:endParaRPr lang="en-GB" sz="1800" dirty="0" smtClean="0"/>
          </a:p>
          <a:p>
            <a:pPr marL="436562" indent="-269875">
              <a:lnSpc>
                <a:spcPct val="150000"/>
              </a:lnSpc>
              <a:spcBef>
                <a:spcPct val="0"/>
              </a:spcBef>
              <a:buFont typeface="Arial" charset="0"/>
              <a:buChar char="•"/>
            </a:pPr>
            <a:r>
              <a:rPr lang="en-GB" sz="1800" b="1" i="1" dirty="0" smtClean="0"/>
              <a:t>2010</a:t>
            </a:r>
            <a:r>
              <a:rPr lang="en-GB" sz="1800" i="1" dirty="0" smtClean="0"/>
              <a:t>: </a:t>
            </a:r>
            <a:r>
              <a:rPr lang="en-GB" sz="1800" dirty="0" smtClean="0"/>
              <a:t>pregnancy added as a clinical risk category for routine flu vaccine</a:t>
            </a:r>
          </a:p>
          <a:p>
            <a:pPr marL="436562" indent="-269875">
              <a:lnSpc>
                <a:spcPct val="90000"/>
              </a:lnSpc>
              <a:spcBef>
                <a:spcPct val="0"/>
              </a:spcBef>
            </a:pPr>
            <a:r>
              <a:rPr lang="en-GB" sz="1800" dirty="0" smtClean="0"/>
              <a:t> </a:t>
            </a:r>
          </a:p>
          <a:p>
            <a:pPr marL="436562" indent="-269875">
              <a:lnSpc>
                <a:spcPct val="90000"/>
              </a:lnSpc>
              <a:spcBef>
                <a:spcPct val="0"/>
              </a:spcBef>
              <a:buFont typeface="Arial" charset="0"/>
              <a:buChar char="•"/>
            </a:pPr>
            <a:r>
              <a:rPr lang="en-GB" sz="1800" b="1" i="1" dirty="0" smtClean="0"/>
              <a:t>2013</a:t>
            </a:r>
            <a:r>
              <a:rPr lang="en-GB" sz="1800" dirty="0" smtClean="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smtClean="0"/>
              <a:t>2020</a:t>
            </a:r>
            <a:r>
              <a:rPr lang="en-GB" sz="1800" dirty="0" smtClean="0"/>
              <a:t>: </a:t>
            </a:r>
            <a:r>
              <a:rPr lang="en-GB" sz="1800" b="1" dirty="0" smtClean="0">
                <a:solidFill>
                  <a:srgbClr val="FF0000"/>
                </a:solidFill>
              </a:rPr>
              <a:t>COVID Pandemic with increased flu vaccine target groups.</a:t>
            </a:r>
          </a:p>
          <a:p>
            <a:pPr marL="166687" indent="0">
              <a:lnSpc>
                <a:spcPct val="90000"/>
              </a:lnSpc>
              <a:spcBef>
                <a:spcPct val="0"/>
              </a:spcBef>
            </a:pPr>
            <a:endParaRPr lang="en-GB" sz="1800" b="1" dirty="0" smtClean="0">
              <a:solidFill>
                <a:srgbClr val="FF0000"/>
              </a:solidFill>
            </a:endParaRPr>
          </a:p>
          <a:p>
            <a:pPr marL="436562" indent="-269875">
              <a:lnSpc>
                <a:spcPct val="90000"/>
              </a:lnSpc>
              <a:spcBef>
                <a:spcPct val="0"/>
              </a:spcBef>
              <a:buFont typeface="Arial" charset="0"/>
              <a:buChar char="•"/>
            </a:pPr>
            <a:r>
              <a:rPr lang="en-GB" sz="1800" b="1" i="1" dirty="0" smtClean="0"/>
              <a:t>2021</a:t>
            </a:r>
            <a:r>
              <a:rPr lang="en-GB" sz="1800" dirty="0" smtClean="0"/>
              <a:t>: </a:t>
            </a:r>
            <a:r>
              <a:rPr lang="en-GB" sz="1800" b="1" dirty="0" smtClean="0">
                <a:solidFill>
                  <a:srgbClr val="FF0000"/>
                </a:solidFill>
              </a:rPr>
              <a:t>Extension to 50-64 year olds, school age children to Year 12 HSCWs &amp; household contacts of immunocompromised individuals (for this year only)</a:t>
            </a:r>
            <a:endParaRPr lang="en-GB" sz="1600" dirty="0" smtClean="0"/>
          </a:p>
          <a:p>
            <a:pPr marL="436562" indent="-269875">
              <a:lnSpc>
                <a:spcPct val="90000"/>
              </a:lnSpc>
              <a:spcBef>
                <a:spcPct val="0"/>
              </a:spcBef>
              <a:buFont typeface="Arial" charset="0"/>
              <a:buChar char="•"/>
            </a:pPr>
            <a:endParaRPr lang="en-GB" sz="1600" dirty="0" smtClean="0"/>
          </a:p>
          <a:p>
            <a:pPr marL="447675" lvl="1" indent="-269875">
              <a:lnSpc>
                <a:spcPct val="90000"/>
              </a:lnSpc>
              <a:spcBef>
                <a:spcPct val="0"/>
              </a:spcBef>
            </a:pPr>
            <a:endParaRPr lang="en-GB" sz="1600" dirty="0" smtClean="0">
              <a:latin typeface="Arial" charset="0"/>
            </a:endParaRPr>
          </a:p>
          <a:p>
            <a:endParaRPr lang="en-GB" sz="1600" dirty="0" smtClean="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smtClean="0"/>
              <a:t>Northern Ireland Flu Vaccine Programme </a:t>
            </a:r>
            <a:br>
              <a:rPr lang="en-GB" sz="3200" dirty="0" smtClean="0"/>
            </a:br>
            <a:r>
              <a:rPr lang="en-GB" sz="3200" dirty="0" smtClean="0"/>
              <a:t>policy: outlined </a:t>
            </a:r>
            <a:r>
              <a:rPr lang="en-GB" sz="3200" dirty="0"/>
              <a:t>i</a:t>
            </a:r>
            <a:r>
              <a:rPr lang="en-GB" sz="3200" dirty="0" smtClean="0"/>
              <a:t>n annual CMO letter 2021/22</a:t>
            </a:r>
            <a:endParaRPr lang="en-GB" sz="3200" dirty="0"/>
          </a:p>
        </p:txBody>
      </p:sp>
      <p:sp>
        <p:nvSpPr>
          <p:cNvPr id="4" name="TextBox 3"/>
          <p:cNvSpPr txBox="1"/>
          <p:nvPr/>
        </p:nvSpPr>
        <p:spPr>
          <a:xfrm>
            <a:off x="5580112" y="2204864"/>
            <a:ext cx="3563888" cy="69871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hlinkClick r:id="rId3"/>
              </a:rPr>
              <a:t>Department of Health (NI) CMO Letter </a:t>
            </a:r>
            <a:endParaRPr lang="en-GB" sz="1400" kern="0" dirty="0">
              <a:solidFill>
                <a:prstClr val="black"/>
              </a:solidFill>
              <a:cs typeface="Arial" panose="020B0604020202020204" pitchFamily="34" charset="0"/>
            </a:endParaRPr>
          </a:p>
        </p:txBody>
      </p:sp>
      <p:sp>
        <p:nvSpPr>
          <p:cNvPr id="3" name="TextBox 2"/>
          <p:cNvSpPr txBox="1"/>
          <p:nvPr/>
        </p:nvSpPr>
        <p:spPr>
          <a:xfrm>
            <a:off x="6660232" y="1412776"/>
            <a:ext cx="2160240" cy="646331"/>
          </a:xfrm>
          <a:prstGeom prst="rect">
            <a:avLst/>
          </a:prstGeom>
          <a:noFill/>
        </p:spPr>
        <p:txBody>
          <a:bodyPr wrap="square" rtlCol="0">
            <a:spAutoFit/>
          </a:bodyPr>
          <a:lstStyle/>
          <a:p>
            <a:r>
              <a:rPr lang="en-GB" b="1" dirty="0" smtClean="0">
                <a:solidFill>
                  <a:schemeClr val="bg1"/>
                </a:solidFill>
              </a:rPr>
              <a:t>Published 15.09.21</a:t>
            </a:r>
            <a:endParaRPr lang="en-GB" b="1" dirty="0"/>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1560" y="1590000"/>
            <a:ext cx="547260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30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pPr algn="ctr"/>
            <a:r>
              <a:rPr lang="en-GB" sz="3200" dirty="0" smtClean="0"/>
              <a:t>2021/22 Uptake Targets </a:t>
            </a:r>
            <a:br>
              <a:rPr lang="en-GB" sz="3200" dirty="0" smtClean="0"/>
            </a:br>
            <a:r>
              <a:rPr lang="en-GB" sz="3200" dirty="0" smtClean="0"/>
              <a:t>to be confirmed in the annual CMO letter</a:t>
            </a:r>
            <a:endParaRPr lang="en-GB"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340768"/>
            <a:ext cx="7554457" cy="4576258"/>
          </a:xfrm>
        </p:spPr>
      </p:pic>
    </p:spTree>
    <p:extLst>
      <p:ext uri="{BB962C8B-B14F-4D97-AF65-F5344CB8AC3E}">
        <p14:creationId xmlns:p14="http://schemas.microsoft.com/office/powerpoint/2010/main" val="3252568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a:t>
            </a:r>
          </a:p>
        </p:txBody>
      </p:sp>
      <p:sp>
        <p:nvSpPr>
          <p:cNvPr id="3" name="Content Placeholder 2"/>
          <p:cNvSpPr>
            <a:spLocks noGrp="1"/>
          </p:cNvSpPr>
          <p:nvPr>
            <p:ph idx="1"/>
          </p:nvPr>
        </p:nvSpPr>
        <p:spPr/>
        <p:txBody>
          <a:bodyPr/>
          <a:lstStyle/>
          <a:p>
            <a:pPr marL="266700" indent="-266700">
              <a:spcBef>
                <a:spcPts val="0"/>
              </a:spcBef>
              <a:spcAft>
                <a:spcPts val="0"/>
              </a:spcAft>
              <a:buFont typeface="Arial" pitchFamily="34" charset="0"/>
              <a:buChar char="•"/>
              <a:defRPr/>
            </a:pPr>
            <a:r>
              <a:rPr lang="en-GB" sz="14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spcBef>
                <a:spcPts val="0"/>
              </a:spcBef>
              <a:spcAft>
                <a:spcPts val="0"/>
              </a:spcAft>
              <a:buFont typeface="Arial" pitchFamily="84" charset="0"/>
              <a:buNone/>
              <a:defRPr/>
            </a:pPr>
            <a:endParaRPr lang="en-GB" sz="14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400" dirty="0"/>
              <a:t>it is important to increase flu vaccine uptake in clinical risk groups because of  increased risk of death and serious illness if people in these groups catch flu </a:t>
            </a:r>
          </a:p>
          <a:p>
            <a:pPr marL="266700" indent="-266700">
              <a:spcBef>
                <a:spcPts val="0"/>
              </a:spcBef>
              <a:spcAft>
                <a:spcPts val="0"/>
              </a:spcAft>
              <a:buFont typeface="Arial" pitchFamily="34" charset="0"/>
              <a:buChar char="•"/>
              <a:defRPr/>
            </a:pPr>
            <a:endParaRPr lang="en-GB" sz="1400" dirty="0"/>
          </a:p>
          <a:p>
            <a:pPr marL="266700" indent="-266700">
              <a:spcBef>
                <a:spcPts val="0"/>
              </a:spcBef>
              <a:spcAft>
                <a:spcPts val="0"/>
              </a:spcAft>
              <a:buFont typeface="Arial" pitchFamily="34" charset="0"/>
              <a:buChar char="•"/>
              <a:defRPr/>
            </a:pPr>
            <a:r>
              <a:rPr lang="en-GB" sz="1400" dirty="0"/>
              <a:t>In previous year only around half of patients under 65 years in clinical risk groups have been vaccinated, last year this rose to around 68%.</a:t>
            </a:r>
          </a:p>
          <a:p>
            <a:pPr marL="266700" indent="-266700">
              <a:spcBef>
                <a:spcPts val="0"/>
              </a:spcBef>
              <a:spcAft>
                <a:spcPts val="0"/>
              </a:spcAft>
              <a:buFont typeface="Arial" pitchFamily="34" charset="0"/>
              <a:buChar char="•"/>
              <a:defRPr/>
            </a:pPr>
            <a:endParaRPr lang="en-GB" sz="1400" dirty="0"/>
          </a:p>
          <a:p>
            <a:pPr marL="266700" indent="-266700">
              <a:spcBef>
                <a:spcPts val="0"/>
              </a:spcBef>
              <a:spcAft>
                <a:spcPts val="0"/>
              </a:spcAft>
              <a:buFont typeface="Arial" pitchFamily="34" charset="0"/>
              <a:buChar char="•"/>
              <a:defRPr/>
            </a:pPr>
            <a:r>
              <a:rPr lang="en-GB" sz="1400" dirty="0"/>
              <a:t>Influenza during pregnancy may be associated with perinatal mortality, prematurity, smaller neonatal size, lower birth weight and increased risk of  complications for mother</a:t>
            </a:r>
          </a:p>
          <a:p>
            <a:pPr marL="266700" indent="-266700">
              <a:spcBef>
                <a:spcPts val="0"/>
              </a:spcBef>
              <a:spcAft>
                <a:spcPts val="0"/>
              </a:spcAft>
              <a:buFont typeface="Arial" pitchFamily="34" charset="0"/>
              <a:buChar char="•"/>
              <a:defRPr/>
            </a:pPr>
            <a:endParaRPr lang="en-GB" sz="1400" dirty="0"/>
          </a:p>
          <a:p>
            <a:pPr marL="266700" indent="-266700">
              <a:spcBef>
                <a:spcPts val="0"/>
              </a:spcBef>
              <a:spcAft>
                <a:spcPts val="0"/>
              </a:spcAft>
              <a:buFont typeface="Arial" pitchFamily="34" charset="0"/>
              <a:buChar char="•"/>
              <a:defRPr/>
            </a:pPr>
            <a:r>
              <a:rPr lang="en-GB" sz="1400" dirty="0"/>
              <a:t>vaccination of health and social care workers protects them and reduces risk of spreading flu to their patients, service users, colleagues and family members</a:t>
            </a:r>
          </a:p>
          <a:p>
            <a:pPr marL="266700" indent="-266700">
              <a:spcBef>
                <a:spcPts val="0"/>
              </a:spcBef>
              <a:spcAft>
                <a:spcPts val="0"/>
              </a:spcAft>
              <a:buFont typeface="Arial" pitchFamily="34" charset="0"/>
              <a:buChar char="•"/>
              <a:defRPr/>
            </a:pPr>
            <a:endParaRPr lang="en-GB" sz="1400" dirty="0"/>
          </a:p>
          <a:p>
            <a:pPr marL="266700" indent="-266700">
              <a:spcBef>
                <a:spcPts val="0"/>
              </a:spcBef>
              <a:spcAft>
                <a:spcPts val="0"/>
              </a:spcAft>
              <a:buFont typeface="Arial" pitchFamily="34" charset="0"/>
              <a:buChar char="•"/>
              <a:defRPr/>
            </a:pPr>
            <a:r>
              <a:rPr lang="en-GB" sz="1400" dirty="0"/>
              <a:t>by preventing flu infection through vaccination, secondary bacterial infections such as pneumonia are prevented. This reduces the need for antibiotics and helps </a:t>
            </a:r>
            <a:r>
              <a:rPr lang="en-GB" sz="1600" dirty="0"/>
              <a:t>prevent antibiotic resistance</a:t>
            </a:r>
          </a:p>
        </p:txBody>
      </p:sp>
    </p:spTree>
    <p:extLst>
      <p:ext uri="{BB962C8B-B14F-4D97-AF65-F5344CB8AC3E}">
        <p14:creationId xmlns:p14="http://schemas.microsoft.com/office/powerpoint/2010/main" val="357552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pPr algn="ctr"/>
            <a:r>
              <a:rPr lang="en-GB" sz="3200" dirty="0" smtClean="0"/>
              <a:t>2021/22 HSCW uptake Targets </a:t>
            </a:r>
            <a:br>
              <a:rPr lang="en-GB" sz="3200" dirty="0" smtClean="0"/>
            </a:br>
            <a:r>
              <a:rPr lang="en-GB" sz="3200" dirty="0" smtClean="0"/>
              <a:t>to be confirmed in the annual CMO letter</a:t>
            </a:r>
            <a:endParaRPr lang="en-GB" sz="3200" dirty="0"/>
          </a:p>
        </p:txBody>
      </p:sp>
      <p:sp>
        <p:nvSpPr>
          <p:cNvPr id="6" name="TextBox 5"/>
          <p:cNvSpPr txBox="1"/>
          <p:nvPr/>
        </p:nvSpPr>
        <p:spPr>
          <a:xfrm>
            <a:off x="827584" y="4653136"/>
            <a:ext cx="7560840" cy="923330"/>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solidFill>
                  <a:schemeClr val="bg1"/>
                </a:solidFill>
              </a:rPr>
              <a:t>Vaccine uptake rates (as per previous years) only apply to Trust frontline health and social care workers</a:t>
            </a:r>
          </a:p>
          <a:p>
            <a:pPr marL="285750" indent="-285750">
              <a:buFont typeface="Wingdings" panose="05000000000000000000" pitchFamily="2" charset="2"/>
              <a:buChar char="Ø"/>
            </a:pPr>
            <a:endParaRPr lang="en-GB" dirty="0">
              <a:solidFill>
                <a:schemeClr val="bg1"/>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008" y="1844824"/>
            <a:ext cx="8865991" cy="1985982"/>
          </a:xfrm>
        </p:spPr>
      </p:pic>
    </p:spTree>
    <p:extLst>
      <p:ext uri="{BB962C8B-B14F-4D97-AF65-F5344CB8AC3E}">
        <p14:creationId xmlns:p14="http://schemas.microsoft.com/office/powerpoint/2010/main" val="2640066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028000" cy="720080"/>
          </a:xfrm>
        </p:spPr>
        <p:txBody>
          <a:bodyPr>
            <a:noAutofit/>
          </a:bodyPr>
          <a:lstStyle/>
          <a:p>
            <a:pPr algn="ctr"/>
            <a:r>
              <a:rPr lang="en-GB" sz="3200" dirty="0" smtClean="0"/>
              <a:t>Eligibility for 2021/22 season (TBC CMO letter)</a:t>
            </a:r>
            <a:endParaRPr lang="en-GB" sz="3200" dirty="0"/>
          </a:p>
        </p:txBody>
      </p:sp>
      <p:sp>
        <p:nvSpPr>
          <p:cNvPr id="3" name="Content Placeholder 2"/>
          <p:cNvSpPr>
            <a:spLocks noGrp="1"/>
          </p:cNvSpPr>
          <p:nvPr>
            <p:ph idx="1"/>
          </p:nvPr>
        </p:nvSpPr>
        <p:spPr>
          <a:xfrm>
            <a:off x="323528" y="1052736"/>
            <a:ext cx="8568952" cy="4751932"/>
          </a:xfrm>
        </p:spPr>
        <p:txBody>
          <a:bodyPr/>
          <a:lstStyle/>
          <a:p>
            <a:pPr marL="457200" indent="-457200">
              <a:lnSpc>
                <a:spcPct val="150000"/>
              </a:lnSpc>
              <a:buFont typeface="Wingdings" panose="05000000000000000000" pitchFamily="2" charset="2"/>
              <a:buChar char="§"/>
            </a:pPr>
            <a:r>
              <a:rPr lang="en-GB" sz="1800" dirty="0" smtClean="0"/>
              <a:t>All individuals aged </a:t>
            </a:r>
            <a:r>
              <a:rPr lang="en-GB" sz="1800" b="1" dirty="0" smtClean="0">
                <a:solidFill>
                  <a:srgbClr val="FF0000"/>
                </a:solidFill>
              </a:rPr>
              <a:t>50 years or over</a:t>
            </a:r>
          </a:p>
          <a:p>
            <a:pPr marL="457200" indent="-457200">
              <a:lnSpc>
                <a:spcPct val="150000"/>
              </a:lnSpc>
              <a:buFont typeface="Wingdings" panose="05000000000000000000" pitchFamily="2" charset="2"/>
              <a:buChar char="§"/>
            </a:pPr>
            <a:r>
              <a:rPr lang="en-GB" sz="1800" dirty="0" smtClean="0"/>
              <a:t>Individuals aged 18 to 64 years in a clinical risk group</a:t>
            </a:r>
          </a:p>
          <a:p>
            <a:pPr marL="457200" indent="-457200">
              <a:lnSpc>
                <a:spcPct val="150000"/>
              </a:lnSpc>
              <a:buFont typeface="Wingdings" panose="05000000000000000000" pitchFamily="2" charset="2"/>
              <a:buChar char="§"/>
            </a:pPr>
            <a:r>
              <a:rPr lang="en-GB" sz="1800" dirty="0" smtClean="0"/>
              <a:t>Children aged 6m </a:t>
            </a:r>
            <a:r>
              <a:rPr lang="en-GB" sz="1800" dirty="0"/>
              <a:t>to </a:t>
            </a:r>
            <a:r>
              <a:rPr lang="en-GB" sz="1800" dirty="0" smtClean="0"/>
              <a:t>2y and 12 to 17 years </a:t>
            </a:r>
            <a:r>
              <a:rPr lang="en-GB" sz="1800" dirty="0"/>
              <a:t>in a clinical risk </a:t>
            </a:r>
            <a:r>
              <a:rPr lang="en-GB" sz="1800" dirty="0" smtClean="0"/>
              <a:t>group or who a household contacts </a:t>
            </a:r>
            <a:r>
              <a:rPr lang="en-GB" sz="1800" dirty="0"/>
              <a:t>of very severely </a:t>
            </a:r>
            <a:r>
              <a:rPr lang="en-GB" sz="1800" dirty="0" smtClean="0"/>
              <a:t>immunocompromised</a:t>
            </a:r>
          </a:p>
          <a:p>
            <a:pPr marL="457200" indent="-457200">
              <a:lnSpc>
                <a:spcPct val="150000"/>
              </a:lnSpc>
              <a:buFont typeface="Wingdings" panose="05000000000000000000" pitchFamily="2" charset="2"/>
              <a:buChar char="§"/>
            </a:pPr>
            <a:r>
              <a:rPr lang="en-GB" sz="1800" dirty="0" smtClean="0"/>
              <a:t>All children aged 2 – 16 years (pre-school, primary school &amp; </a:t>
            </a:r>
            <a:r>
              <a:rPr lang="en-GB" sz="1800" b="1" dirty="0" smtClean="0">
                <a:solidFill>
                  <a:srgbClr val="FF0000"/>
                </a:solidFill>
              </a:rPr>
              <a:t>secondary school to Year 12</a:t>
            </a:r>
            <a:r>
              <a:rPr lang="en-GB" sz="1800" dirty="0" smtClean="0">
                <a:solidFill>
                  <a:schemeClr val="bg1"/>
                </a:solidFill>
              </a:rPr>
              <a:t>)</a:t>
            </a:r>
          </a:p>
          <a:p>
            <a:pPr marL="457200" indent="-457200">
              <a:lnSpc>
                <a:spcPct val="150000"/>
              </a:lnSpc>
              <a:buFont typeface="Wingdings" panose="05000000000000000000" pitchFamily="2" charset="2"/>
              <a:buChar char="§"/>
            </a:pPr>
            <a:r>
              <a:rPr lang="en-GB" sz="1800" dirty="0" smtClean="0"/>
              <a:t>Individuals living </a:t>
            </a:r>
            <a:r>
              <a:rPr lang="en-GB" sz="1800" dirty="0"/>
              <a:t>in long-stay residential care homes or </a:t>
            </a:r>
            <a:r>
              <a:rPr lang="en-GB" sz="1800" dirty="0" smtClean="0"/>
              <a:t>facilities</a:t>
            </a:r>
          </a:p>
          <a:p>
            <a:pPr marL="457200" indent="-457200">
              <a:lnSpc>
                <a:spcPct val="150000"/>
              </a:lnSpc>
              <a:buFont typeface="Wingdings" panose="05000000000000000000" pitchFamily="2" charset="2"/>
              <a:buChar char="§"/>
            </a:pPr>
            <a:r>
              <a:rPr lang="en-GB" sz="1800" dirty="0" smtClean="0"/>
              <a:t>Main </a:t>
            </a:r>
            <a:r>
              <a:rPr lang="en-GB" sz="1800" dirty="0"/>
              <a:t>carers of an elderly / disabled </a:t>
            </a:r>
            <a:r>
              <a:rPr lang="en-GB" sz="1800" dirty="0" smtClean="0"/>
              <a:t>person</a:t>
            </a:r>
          </a:p>
          <a:p>
            <a:pPr marL="457200" indent="-457200">
              <a:lnSpc>
                <a:spcPct val="150000"/>
              </a:lnSpc>
              <a:buFont typeface="Wingdings" panose="05000000000000000000" pitchFamily="2" charset="2"/>
              <a:buChar char="§"/>
            </a:pPr>
            <a:r>
              <a:rPr lang="en-GB" sz="1800" b="1" dirty="0" smtClean="0">
                <a:solidFill>
                  <a:srgbClr val="FF0000"/>
                </a:solidFill>
              </a:rPr>
              <a:t>Household contacts of immunocompromised individuals</a:t>
            </a:r>
            <a:endParaRPr lang="en-GB" sz="1800" b="1" dirty="0">
              <a:solidFill>
                <a:srgbClr val="7030A0"/>
              </a:solidFill>
            </a:endParaRPr>
          </a:p>
          <a:p>
            <a:pPr marL="457200" indent="-457200">
              <a:lnSpc>
                <a:spcPct val="150000"/>
              </a:lnSpc>
              <a:buFont typeface="Wingdings" panose="05000000000000000000" pitchFamily="2" charset="2"/>
              <a:buChar char="§"/>
            </a:pPr>
            <a:r>
              <a:rPr lang="en-GB" sz="1800" dirty="0" smtClean="0"/>
              <a:t>Health </a:t>
            </a:r>
            <a:r>
              <a:rPr lang="en-GB" sz="1800" dirty="0"/>
              <a:t>&amp; social care staff </a:t>
            </a:r>
            <a:r>
              <a:rPr lang="en-GB" sz="1800" dirty="0" smtClean="0"/>
              <a:t>in direct contact with patients </a:t>
            </a:r>
            <a:r>
              <a:rPr lang="en-GB" sz="1800" dirty="0"/>
              <a:t>/ </a:t>
            </a:r>
            <a:r>
              <a:rPr lang="en-GB" sz="1800" dirty="0" smtClean="0"/>
              <a:t>clients</a:t>
            </a:r>
            <a:endParaRPr lang="en-GB" sz="1800" dirty="0"/>
          </a:p>
          <a:p>
            <a:pPr marL="571500" indent="-5715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smtClean="0"/>
          </a:p>
          <a:p>
            <a:pPr>
              <a:buFont typeface="Arial" panose="020B0604020202020204" pitchFamily="34" charset="0"/>
              <a:buChar char="•"/>
            </a:pPr>
            <a:endParaRPr lang="en-GB" sz="4800" dirty="0" smtClean="0"/>
          </a:p>
        </p:txBody>
      </p:sp>
    </p:spTree>
    <p:extLst>
      <p:ext uri="{BB962C8B-B14F-4D97-AF65-F5344CB8AC3E}">
        <p14:creationId xmlns:p14="http://schemas.microsoft.com/office/powerpoint/2010/main" val="2645247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88640"/>
            <a:ext cx="8851420" cy="792088"/>
          </a:xfrm>
        </p:spPr>
        <p:txBody>
          <a:bodyPr>
            <a:noAutofit/>
          </a:bodyPr>
          <a:lstStyle/>
          <a:p>
            <a:pPr algn="ctr"/>
            <a:r>
              <a:rPr lang="en-GB" sz="3200" b="1" dirty="0">
                <a:solidFill>
                  <a:srgbClr val="00B5CC"/>
                </a:solidFill>
                <a:latin typeface="+mj-lt"/>
                <a:ea typeface="+mj-ea"/>
                <a:cs typeface="+mj-cs"/>
              </a:rPr>
              <a:t>Clinical risk </a:t>
            </a:r>
            <a:r>
              <a:rPr lang="en-GB" sz="3200" b="1" dirty="0" smtClean="0">
                <a:solidFill>
                  <a:srgbClr val="00B5CC"/>
                </a:solidFill>
                <a:latin typeface="+mj-lt"/>
                <a:ea typeface="+mj-ea"/>
                <a:cs typeface="+mj-cs"/>
              </a:rPr>
              <a:t>groups</a:t>
            </a:r>
            <a:endParaRPr lang="en-GB" sz="3200" dirty="0">
              <a:solidFill>
                <a:schemeClr val="tx1"/>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smtClean="0">
                <a:solidFill>
                  <a:prstClr val="white"/>
                </a:solidFill>
              </a:rPr>
              <a:t>The national flu immunisation programme 2017/18 </a:t>
            </a:r>
            <a:endParaRPr lang="en-US" dirty="0">
              <a:solidFill>
                <a:prstClr val="white"/>
              </a:solidFill>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8064" y="714268"/>
            <a:ext cx="7734376" cy="598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96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9145016" cy="792088"/>
          </a:xfrm>
        </p:spPr>
        <p:txBody>
          <a:bodyPr>
            <a:normAutofit/>
          </a:bodyPr>
          <a:lstStyle/>
          <a:p>
            <a:pPr algn="ctr"/>
            <a:r>
              <a:rPr lang="en-GB" sz="3200" b="1" dirty="0">
                <a:solidFill>
                  <a:srgbClr val="00B5CC"/>
                </a:solidFill>
                <a:latin typeface="+mj-lt"/>
                <a:ea typeface="+mj-ea"/>
                <a:cs typeface="+mj-cs"/>
              </a:rPr>
              <a:t>Clinical risk </a:t>
            </a:r>
            <a:r>
              <a:rPr lang="en-GB" sz="3200" b="1" dirty="0" smtClean="0">
                <a:solidFill>
                  <a:srgbClr val="00B5CC"/>
                </a:solidFill>
                <a:latin typeface="+mj-lt"/>
                <a:ea typeface="+mj-ea"/>
                <a:cs typeface="+mj-cs"/>
              </a:rPr>
              <a:t>groups</a:t>
            </a:r>
            <a:endParaRPr lang="en-GB" sz="3200" dirty="0">
              <a:solidFill>
                <a:schemeClr val="tx1"/>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1196752"/>
            <a:ext cx="824818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06488" cy="864096"/>
          </a:xfrm>
        </p:spPr>
        <p:txBody>
          <a:bodyPr>
            <a:normAutofit/>
          </a:bodyPr>
          <a:lstStyle/>
          <a:p>
            <a:pPr algn="ctr"/>
            <a:r>
              <a:rPr lang="en-GB" sz="3200" dirty="0"/>
              <a:t>Other</a:t>
            </a:r>
            <a:r>
              <a:rPr lang="en-GB" sz="3200" dirty="0" smtClean="0">
                <a:solidFill>
                  <a:srgbClr val="FF0000"/>
                </a:solidFill>
              </a:rPr>
              <a:t> </a:t>
            </a:r>
            <a:r>
              <a:rPr lang="en-GB" sz="3200" dirty="0"/>
              <a:t>groups that should be vaccinated</a:t>
            </a:r>
          </a:p>
        </p:txBody>
      </p:sp>
      <p:sp>
        <p:nvSpPr>
          <p:cNvPr id="3" name="Content Placeholder 2"/>
          <p:cNvSpPr>
            <a:spLocks noGrp="1"/>
          </p:cNvSpPr>
          <p:nvPr>
            <p:ph idx="1"/>
          </p:nvPr>
        </p:nvSpPr>
        <p:spPr>
          <a:xfrm>
            <a:off x="683568" y="1556792"/>
            <a:ext cx="7560840" cy="4536504"/>
          </a:xfrm>
        </p:spPr>
        <p:txBody>
          <a:bodyPr/>
          <a:lstStyle/>
          <a:p>
            <a:pPr>
              <a:lnSpc>
                <a:spcPct val="150000"/>
              </a:lnSpc>
              <a:buFont typeface="Wingdings" panose="05000000000000000000" pitchFamily="2" charset="2"/>
              <a:buChar char="§"/>
            </a:pPr>
            <a:r>
              <a:rPr lang="en-GB" sz="1800" dirty="0" smtClean="0"/>
              <a:t>The list of eligible groups </a:t>
            </a:r>
            <a:r>
              <a:rPr lang="en-GB" sz="1800" dirty="0"/>
              <a:t>is not exhaustive </a:t>
            </a:r>
          </a:p>
          <a:p>
            <a:pPr>
              <a:lnSpc>
                <a:spcPct val="150000"/>
              </a:lnSpc>
              <a:buFont typeface="Wingdings" panose="05000000000000000000" pitchFamily="2" charset="2"/>
              <a:buChar char="§"/>
            </a:pPr>
            <a:r>
              <a:rPr lang="en-GB" sz="1800" dirty="0" smtClean="0"/>
              <a:t>Clinical </a:t>
            </a:r>
            <a:r>
              <a:rPr lang="en-GB" sz="1800" dirty="0"/>
              <a:t>judgement </a:t>
            </a:r>
            <a:r>
              <a:rPr lang="en-GB" sz="1800" dirty="0" smtClean="0"/>
              <a:t>should be applied to </a:t>
            </a:r>
            <a:r>
              <a:rPr lang="en-GB" sz="1800" dirty="0"/>
              <a:t>take </a:t>
            </a:r>
            <a:r>
              <a:rPr lang="en-GB" sz="1800" dirty="0" smtClean="0"/>
              <a:t>account the risk of exacerbating </a:t>
            </a:r>
            <a:r>
              <a:rPr lang="en-GB" sz="1800" dirty="0"/>
              <a:t>any underlying disease </a:t>
            </a:r>
            <a:r>
              <a:rPr lang="en-GB" sz="1800" dirty="0" smtClean="0"/>
              <a:t>with flu, as </a:t>
            </a:r>
            <a:r>
              <a:rPr lang="en-GB" sz="1800" dirty="0"/>
              <a:t>well as the risk of serious illness from flu </a:t>
            </a:r>
            <a:r>
              <a:rPr lang="en-GB" sz="1800" dirty="0" smtClean="0"/>
              <a:t>itself</a:t>
            </a:r>
          </a:p>
          <a:p>
            <a:pPr>
              <a:lnSpc>
                <a:spcPct val="150000"/>
              </a:lnSpc>
              <a:buFont typeface="Wingdings" panose="05000000000000000000" pitchFamily="2" charset="2"/>
              <a:buChar char="§"/>
            </a:pPr>
            <a:r>
              <a:rPr lang="en-GB" sz="1800" dirty="0" smtClean="0"/>
              <a:t>The flu chapter of The Green Book has been updated this year and those involved in delivering flu vaccine programmes should be familiar with the </a:t>
            </a:r>
            <a:r>
              <a:rPr lang="en-GB" sz="1800" dirty="0" smtClean="0">
                <a:hlinkClick r:id="rId3"/>
              </a:rPr>
              <a:t>updated chapter </a:t>
            </a:r>
            <a:r>
              <a:rPr lang="en-GB" sz="1800" dirty="0" smtClean="0"/>
              <a:t>and the </a:t>
            </a:r>
            <a:r>
              <a:rPr lang="en-GB" sz="1800" dirty="0" smtClean="0">
                <a:hlinkClick r:id="rId4"/>
              </a:rPr>
              <a:t>CMO Seasonal flu letter </a:t>
            </a:r>
            <a:endParaRPr lang="en-GB" sz="1800" dirty="0" smtClean="0"/>
          </a:p>
          <a:p>
            <a:pPr>
              <a:lnSpc>
                <a:spcPct val="150000"/>
              </a:lnSpc>
              <a:buFont typeface="Wingdings" panose="05000000000000000000" pitchFamily="2" charset="2"/>
              <a:buChar char="Ø"/>
            </a:pPr>
            <a:endParaRPr lang="en-GB" sz="2000" dirty="0"/>
          </a:p>
          <a:p>
            <a:pPr>
              <a:lnSpc>
                <a:spcPct val="150000"/>
              </a:lnSpc>
              <a:buFont typeface="Wingdings" panose="05000000000000000000" pitchFamily="2" charset="2"/>
              <a:buChar char="Ø"/>
            </a:pPr>
            <a:endParaRPr lang="en-GB" sz="2000" dirty="0" smtClean="0"/>
          </a:p>
        </p:txBody>
      </p:sp>
    </p:spTree>
    <p:extLst>
      <p:ext uri="{BB962C8B-B14F-4D97-AF65-F5344CB8AC3E}">
        <p14:creationId xmlns:p14="http://schemas.microsoft.com/office/powerpoint/2010/main" val="2903477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028000" cy="648072"/>
          </a:xfrm>
        </p:spPr>
        <p:txBody>
          <a:bodyPr/>
          <a:lstStyle/>
          <a:p>
            <a:pPr algn="ctr"/>
            <a:r>
              <a:rPr lang="en-GB" sz="3200" dirty="0" smtClean="0"/>
              <a:t>Pregnant women</a:t>
            </a:r>
            <a:endParaRPr lang="en-GB" sz="3200" dirty="0"/>
          </a:p>
        </p:txBody>
      </p:sp>
      <p:sp>
        <p:nvSpPr>
          <p:cNvPr id="3" name="Content Placeholder 2"/>
          <p:cNvSpPr>
            <a:spLocks noGrp="1"/>
          </p:cNvSpPr>
          <p:nvPr>
            <p:ph idx="1"/>
          </p:nvPr>
        </p:nvSpPr>
        <p:spPr>
          <a:xfrm>
            <a:off x="395536" y="908720"/>
            <a:ext cx="7848872" cy="4896544"/>
          </a:xfrm>
        </p:spPr>
        <p:txBody>
          <a:bodyPr/>
          <a:lstStyle/>
          <a:p>
            <a:pPr marL="0" indent="0"/>
            <a:r>
              <a:rPr lang="en-GB" sz="2000" b="1" dirty="0"/>
              <a:t>All pregnant women </a:t>
            </a:r>
            <a:r>
              <a:rPr lang="en-GB" sz="2000" b="1" dirty="0" smtClean="0"/>
              <a:t>should be offered the </a:t>
            </a:r>
            <a:r>
              <a:rPr lang="en-GB" sz="2000" b="1" dirty="0"/>
              <a:t>inactivated flu vaccine </a:t>
            </a:r>
            <a:r>
              <a:rPr lang="en-GB" sz="2000" b="1" dirty="0" smtClean="0"/>
              <a:t>by their G.P. </a:t>
            </a:r>
            <a:r>
              <a:rPr lang="en-GB" sz="2000" b="1" u="sng" dirty="0" smtClean="0"/>
              <a:t>irrespective </a:t>
            </a:r>
            <a:r>
              <a:rPr lang="en-GB" sz="2000" b="1" u="sng" dirty="0"/>
              <a:t>of </a:t>
            </a:r>
            <a:r>
              <a:rPr lang="en-GB" sz="2000" b="1" u="sng" dirty="0" smtClean="0"/>
              <a:t>the </a:t>
            </a:r>
            <a:r>
              <a:rPr lang="en-GB" sz="2000" b="1" u="sng" dirty="0"/>
              <a:t>stage of </a:t>
            </a:r>
            <a:r>
              <a:rPr lang="en-GB" sz="2000" b="1" u="sng" dirty="0" smtClean="0"/>
              <a:t>pregnancy     </a:t>
            </a:r>
          </a:p>
          <a:p>
            <a:pPr>
              <a:buFont typeface="Wingdings" panose="05000000000000000000" pitchFamily="2" charset="2"/>
              <a:buChar char="Ø"/>
            </a:pPr>
            <a:r>
              <a:rPr lang="en-GB" sz="2000" dirty="0"/>
              <a:t>p</a:t>
            </a:r>
            <a:r>
              <a:rPr lang="en-GB" sz="2000" dirty="0" smtClean="0"/>
              <a:t>regnant women are at </a:t>
            </a:r>
            <a:r>
              <a:rPr lang="en-GB" sz="2000" dirty="0"/>
              <a:t>increased risk </a:t>
            </a:r>
            <a:r>
              <a:rPr lang="en-GB" sz="2000" dirty="0" smtClean="0"/>
              <a:t>of complications from flu</a:t>
            </a:r>
            <a:endParaRPr lang="en-GB" sz="2000" baseline="30000" dirty="0" smtClean="0"/>
          </a:p>
          <a:p>
            <a:pPr>
              <a:buFont typeface="Wingdings" panose="05000000000000000000" pitchFamily="2" charset="2"/>
              <a:buChar char="Ø"/>
            </a:pPr>
            <a:r>
              <a:rPr lang="en-GB" sz="2000" dirty="0" smtClean="0"/>
              <a:t>flu </a:t>
            </a:r>
            <a:r>
              <a:rPr lang="en-GB" sz="2000" dirty="0"/>
              <a:t>during pregnancy </a:t>
            </a:r>
            <a:r>
              <a:rPr lang="en-GB" sz="2000" dirty="0" smtClean="0"/>
              <a:t>is associated </a:t>
            </a:r>
            <a:r>
              <a:rPr lang="en-GB" sz="2000" dirty="0"/>
              <a:t>with premature </a:t>
            </a:r>
            <a:r>
              <a:rPr lang="en-GB" sz="2000" dirty="0" smtClean="0"/>
              <a:t>birth, and smaller birth weight</a:t>
            </a:r>
          </a:p>
          <a:p>
            <a:pPr>
              <a:buFont typeface="Wingdings" panose="05000000000000000000" pitchFamily="2" charset="2"/>
              <a:buChar char="Ø"/>
            </a:pPr>
            <a:r>
              <a:rPr lang="en-GB" sz="2000" dirty="0" smtClean="0"/>
              <a:t>flu </a:t>
            </a:r>
            <a:r>
              <a:rPr lang="en-GB" sz="2000" dirty="0"/>
              <a:t>vaccination during pregnancy provides passive </a:t>
            </a:r>
            <a:r>
              <a:rPr lang="en-GB" sz="2000" dirty="0" smtClean="0"/>
              <a:t>immunity against </a:t>
            </a:r>
            <a:r>
              <a:rPr lang="en-GB" sz="2000" dirty="0"/>
              <a:t>flu to infants </a:t>
            </a:r>
            <a:r>
              <a:rPr lang="en-GB" sz="2000" dirty="0" smtClean="0"/>
              <a:t>in the </a:t>
            </a:r>
            <a:r>
              <a:rPr lang="en-GB" sz="2000" dirty="0"/>
              <a:t>first few months of </a:t>
            </a:r>
            <a:r>
              <a:rPr lang="en-GB" sz="2000" dirty="0" smtClean="0"/>
              <a:t>life</a:t>
            </a:r>
            <a:endParaRPr lang="en-GB" sz="2000" dirty="0"/>
          </a:p>
          <a:p>
            <a:pPr>
              <a:buFont typeface="Wingdings" panose="05000000000000000000" pitchFamily="2" charset="2"/>
              <a:buChar char="Ø"/>
            </a:pPr>
            <a:r>
              <a:rPr lang="en-GB" sz="2000" dirty="0" smtClean="0"/>
              <a:t>studies on </a:t>
            </a:r>
            <a:r>
              <a:rPr lang="en-GB" sz="2000" dirty="0"/>
              <a:t>flu </a:t>
            </a:r>
            <a:r>
              <a:rPr lang="en-GB" sz="2000" dirty="0" smtClean="0"/>
              <a:t>vaccine safety </a:t>
            </a:r>
            <a:r>
              <a:rPr lang="en-GB" sz="2000" dirty="0"/>
              <a:t>in pregnancy </a:t>
            </a:r>
            <a:r>
              <a:rPr lang="en-GB" sz="2000" dirty="0" smtClean="0"/>
              <a:t>show that the </a:t>
            </a:r>
            <a:r>
              <a:rPr lang="en-GB" sz="2000" dirty="0"/>
              <a:t>inactivated flu vaccine can be safely and effectively administered during any trimester of pregnancy </a:t>
            </a:r>
          </a:p>
          <a:p>
            <a:pPr>
              <a:buFont typeface="Wingdings" panose="05000000000000000000" pitchFamily="2" charset="2"/>
              <a:buChar char="Ø"/>
            </a:pPr>
            <a:r>
              <a:rPr lang="en-GB" sz="2000" dirty="0"/>
              <a:t>n</a:t>
            </a:r>
            <a:r>
              <a:rPr lang="en-GB" sz="2000" dirty="0" smtClean="0"/>
              <a:t>o </a:t>
            </a:r>
            <a:r>
              <a:rPr lang="en-GB" sz="2000" dirty="0"/>
              <a:t>study to date has demonstrated an increased risk of either maternal </a:t>
            </a:r>
            <a:r>
              <a:rPr lang="en-GB" sz="2000" dirty="0" smtClean="0"/>
              <a:t>complications </a:t>
            </a:r>
            <a:r>
              <a:rPr lang="en-GB" sz="2000" dirty="0"/>
              <a:t>or adverse fetal outcomes associated with inactivated </a:t>
            </a:r>
            <a:r>
              <a:rPr lang="en-GB" sz="2000" dirty="0" smtClean="0"/>
              <a:t>flu vaccine</a:t>
            </a:r>
          </a:p>
        </p:txBody>
      </p:sp>
    </p:spTree>
    <p:extLst>
      <p:ext uri="{BB962C8B-B14F-4D97-AF65-F5344CB8AC3E}">
        <p14:creationId xmlns:p14="http://schemas.microsoft.com/office/powerpoint/2010/main" val="1736297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1520" y="332656"/>
            <a:ext cx="8208268" cy="779835"/>
          </a:xfrm>
        </p:spPr>
        <p:txBody>
          <a:bodyPr>
            <a:normAutofit fontScale="90000"/>
          </a:bodyPr>
          <a:lstStyle/>
          <a:p>
            <a:pPr algn="ctr">
              <a:defRPr/>
            </a:pPr>
            <a:r>
              <a:rPr lang="en-GB" sz="3600" dirty="0" smtClean="0"/>
              <a:t>Rationale for vaccinating children </a:t>
            </a:r>
            <a:br>
              <a:rPr lang="en-GB" sz="3600" dirty="0" smtClean="0"/>
            </a:br>
            <a:r>
              <a:rPr lang="en-GB" sz="3600" dirty="0" smtClean="0"/>
              <a:t>against flu</a:t>
            </a:r>
          </a:p>
        </p:txBody>
      </p:sp>
      <p:sp>
        <p:nvSpPr>
          <p:cNvPr id="31747" name="Content Placeholder 2"/>
          <p:cNvSpPr>
            <a:spLocks noGrp="1"/>
          </p:cNvSpPr>
          <p:nvPr>
            <p:ph idx="1"/>
          </p:nvPr>
        </p:nvSpPr>
        <p:spPr>
          <a:xfrm>
            <a:off x="467544" y="1340768"/>
            <a:ext cx="7632848" cy="4038600"/>
          </a:xfrm>
        </p:spPr>
        <p:txBody>
          <a:bodyPr/>
          <a:lstStyle/>
          <a:p>
            <a:pPr marL="0" indent="0"/>
            <a:r>
              <a:rPr lang="en-GB" sz="2000" dirty="0">
                <a:latin typeface="Arial" charset="0"/>
                <a:ea typeface="ヒラギノ角ゴ Pro W3" charset="-128"/>
                <a:cs typeface="ヒラギノ角ゴ Pro W3" charset="-128"/>
              </a:rPr>
              <a:t>Extension of the seasonal flu vaccination programme to </a:t>
            </a:r>
            <a:r>
              <a:rPr lang="en-GB" sz="2000" dirty="0" smtClean="0">
                <a:latin typeface="Arial" charset="0"/>
                <a:ea typeface="ヒラギノ角ゴ Pro W3" charset="-128"/>
                <a:cs typeface="ヒラギノ角ゴ Pro W3" charset="-128"/>
              </a:rPr>
              <a:t>children </a:t>
            </a:r>
            <a:r>
              <a:rPr lang="en-GB" sz="2000" dirty="0">
                <a:latin typeface="Arial" charset="0"/>
                <a:ea typeface="ヒラギノ角ゴ Pro W3" charset="-128"/>
                <a:cs typeface="ヒラギノ角ゴ Pro W3" charset="-128"/>
              </a:rPr>
              <a:t>aims to appreciably lower the public health impact of flu by</a:t>
            </a:r>
            <a:r>
              <a:rPr lang="en-GB" sz="2000" dirty="0" smtClean="0">
                <a:latin typeface="Arial" charset="0"/>
                <a:ea typeface="ヒラギノ角ゴ Pro W3" charset="-128"/>
                <a:cs typeface="ヒラギノ角ゴ Pro W3" charset="-128"/>
              </a:rPr>
              <a:t>:</a:t>
            </a:r>
          </a:p>
          <a:p>
            <a:pPr marL="0" indent="0"/>
            <a:endParaRPr lang="en-GB" sz="2000" dirty="0">
              <a:latin typeface="Arial" charset="0"/>
              <a:ea typeface="ヒラギノ角ゴ Pro W3" charset="-128"/>
              <a:cs typeface="ヒラギノ角ゴ Pro W3" charset="-128"/>
            </a:endParaRPr>
          </a:p>
          <a:p>
            <a:pPr>
              <a:buFont typeface="Wingdings" panose="05000000000000000000" pitchFamily="2" charset="2"/>
              <a:buChar char="Ø"/>
            </a:pPr>
            <a:r>
              <a:rPr lang="en-GB" sz="2000" b="1" dirty="0">
                <a:latin typeface="Arial" charset="0"/>
                <a:ea typeface="ヒラギノ角ゴ Pro W3" charset="-128"/>
                <a:cs typeface="ヒラギノ角ゴ Pro W3" charset="-128"/>
              </a:rPr>
              <a:t>P</a:t>
            </a:r>
            <a:r>
              <a:rPr lang="en-GB" sz="2000" b="1" dirty="0" smtClean="0">
                <a:latin typeface="Arial" charset="0"/>
                <a:ea typeface="ヒラギノ角ゴ Pro W3" charset="-128"/>
                <a:cs typeface="ヒラギノ角ゴ Pro W3" charset="-128"/>
              </a:rPr>
              <a:t>roviding </a:t>
            </a:r>
            <a:r>
              <a:rPr lang="en-GB" sz="2000" b="1" dirty="0">
                <a:latin typeface="Arial" charset="0"/>
                <a:ea typeface="ヒラギノ角ゴ Pro W3" charset="-128"/>
                <a:cs typeface="ヒラギノ角ゴ Pro W3" charset="-128"/>
              </a:rPr>
              <a:t>direct protection</a:t>
            </a:r>
            <a:r>
              <a:rPr lang="en-GB" sz="2000" b="1" dirty="0" smtClean="0">
                <a:latin typeface="Arial" charset="0"/>
                <a:ea typeface="ヒラギノ角ゴ Pro W3" charset="-128"/>
                <a:cs typeface="ヒラギノ角ゴ Pro W3" charset="-128"/>
              </a:rPr>
              <a:t> </a:t>
            </a:r>
            <a:r>
              <a:rPr lang="en-GB" sz="2000" dirty="0" smtClean="0">
                <a:latin typeface="Arial" charset="0"/>
                <a:ea typeface="ヒラギノ角ゴ Pro W3" charset="-128"/>
                <a:cs typeface="ヒラギノ角ゴ Pro W3" charset="-128"/>
              </a:rPr>
              <a:t>thus preventing a </a:t>
            </a:r>
            <a:r>
              <a:rPr lang="en-GB" sz="2000" dirty="0">
                <a:latin typeface="Arial" charset="0"/>
                <a:ea typeface="ヒラギノ角ゴ Pro W3" charset="-128"/>
                <a:cs typeface="ヒラギノ角ゴ Pro W3" charset="-128"/>
              </a:rPr>
              <a:t>large number of cases of </a:t>
            </a:r>
            <a:r>
              <a:rPr lang="en-GB" sz="2000" dirty="0" smtClean="0">
                <a:latin typeface="Arial" charset="0"/>
                <a:ea typeface="ヒラギノ角ゴ Pro W3" charset="-128"/>
                <a:cs typeface="ヒラギノ角ゴ Pro W3" charset="-128"/>
              </a:rPr>
              <a:t>flu infection in children</a:t>
            </a:r>
          </a:p>
          <a:p>
            <a:pPr>
              <a:buFont typeface="Wingdings" panose="05000000000000000000" pitchFamily="2" charset="2"/>
              <a:buChar char="Ø"/>
            </a:pPr>
            <a:endParaRPr lang="en-GB" sz="2000" dirty="0" smtClean="0">
              <a:latin typeface="Arial" charset="0"/>
              <a:ea typeface="ヒラギノ角ゴ Pro W3" charset="-128"/>
              <a:cs typeface="ヒラギノ角ゴ Pro W3" charset="-128"/>
            </a:endParaRPr>
          </a:p>
          <a:p>
            <a:pPr>
              <a:buFont typeface="Wingdings" panose="05000000000000000000" pitchFamily="2" charset="2"/>
              <a:buChar char="Ø"/>
            </a:pPr>
            <a:r>
              <a:rPr lang="en-GB" sz="2000" b="1" dirty="0">
                <a:latin typeface="Arial" charset="0"/>
                <a:ea typeface="ヒラギノ角ゴ Pro W3" charset="-128"/>
                <a:cs typeface="ヒラギノ角ゴ Pro W3" charset="-128"/>
              </a:rPr>
              <a:t>P</a:t>
            </a:r>
            <a:r>
              <a:rPr lang="en-GB" sz="2000" b="1" dirty="0" smtClean="0">
                <a:latin typeface="Arial" charset="0"/>
                <a:ea typeface="ヒラギノ角ゴ Pro W3" charset="-128"/>
                <a:cs typeface="ヒラギノ角ゴ Pro W3" charset="-128"/>
              </a:rPr>
              <a:t>roviding </a:t>
            </a:r>
            <a:r>
              <a:rPr lang="en-GB" sz="2000" b="1" dirty="0">
                <a:latin typeface="Arial" charset="0"/>
                <a:ea typeface="ヒラギノ角ゴ Pro W3" charset="-128"/>
                <a:cs typeface="ヒラギノ角ゴ Pro W3" charset="-128"/>
              </a:rPr>
              <a:t>indirect protection </a:t>
            </a:r>
            <a:r>
              <a:rPr lang="en-GB" sz="2000" dirty="0">
                <a:latin typeface="Arial" charset="0"/>
                <a:ea typeface="ヒラギノ角ゴ Pro W3" charset="-128"/>
                <a:cs typeface="ヒラギノ角ゴ Pro W3" charset="-128"/>
              </a:rPr>
              <a:t>by lowering </a:t>
            </a:r>
            <a:r>
              <a:rPr lang="en-GB" sz="2000" dirty="0" smtClean="0">
                <a:latin typeface="Arial" charset="0"/>
                <a:ea typeface="ヒラギノ角ゴ Pro W3" charset="-128"/>
                <a:cs typeface="ヒラギノ角ゴ Pro W3" charset="-128"/>
              </a:rPr>
              <a:t>flu </a:t>
            </a:r>
            <a:r>
              <a:rPr lang="en-GB" sz="2000" dirty="0">
                <a:latin typeface="Arial" charset="0"/>
                <a:ea typeface="ヒラギノ角ゴ Pro W3" charset="-128"/>
                <a:cs typeface="ヒラギノ角ゴ Pro W3" charset="-128"/>
              </a:rPr>
              <a:t>transmission </a:t>
            </a:r>
            <a:r>
              <a:rPr lang="en-GB" sz="2000" dirty="0" smtClean="0">
                <a:latin typeface="Arial" charset="0"/>
                <a:ea typeface="ヒラギノ角ゴ Pro W3" charset="-128"/>
                <a:cs typeface="ヒラギノ角ゴ Pro W3" charset="-128"/>
              </a:rPr>
              <a:t>from children: </a:t>
            </a:r>
            <a:endParaRPr lang="en-GB" sz="2000" dirty="0">
              <a:latin typeface="Arial" charset="0"/>
              <a:ea typeface="ヒラギノ角ゴ Pro W3" charset="-128"/>
              <a:cs typeface="ヒラギノ角ゴ Pro W3" charset="-128"/>
            </a:endParaRPr>
          </a:p>
          <a:p>
            <a:pPr marL="1333500" lvl="3" indent="-342900">
              <a:lnSpc>
                <a:spcPct val="90000"/>
              </a:lnSpc>
              <a:spcBef>
                <a:spcPct val="0"/>
              </a:spcBef>
              <a:buClrTx/>
              <a:buSzPct val="60000"/>
              <a:buFont typeface="Arial" panose="020B0604020202020204" pitchFamily="34" charset="0"/>
              <a:buChar char="•"/>
            </a:pPr>
            <a:r>
              <a:rPr lang="en-GB" dirty="0" smtClean="0">
                <a:latin typeface="Arial" charset="0"/>
              </a:rPr>
              <a:t>to other children</a:t>
            </a:r>
            <a:endParaRPr lang="en-GB" dirty="0">
              <a:latin typeface="Arial" charset="0"/>
            </a:endParaRPr>
          </a:p>
          <a:p>
            <a:pPr marL="1333500" lvl="3" indent="-342900">
              <a:lnSpc>
                <a:spcPct val="90000"/>
              </a:lnSpc>
              <a:spcBef>
                <a:spcPct val="0"/>
              </a:spcBef>
              <a:buClrTx/>
              <a:buSzPct val="60000"/>
              <a:buFont typeface="Arial" panose="020B0604020202020204" pitchFamily="34" charset="0"/>
              <a:buChar char="•"/>
            </a:pPr>
            <a:r>
              <a:rPr lang="en-GB" dirty="0" smtClean="0">
                <a:latin typeface="Arial" charset="0"/>
              </a:rPr>
              <a:t>to adults</a:t>
            </a:r>
            <a:endParaRPr lang="en-GB" dirty="0">
              <a:latin typeface="Arial" charset="0"/>
            </a:endParaRPr>
          </a:p>
          <a:p>
            <a:pPr marL="1333500" lvl="3" indent="-342900">
              <a:lnSpc>
                <a:spcPct val="90000"/>
              </a:lnSpc>
              <a:spcBef>
                <a:spcPct val="0"/>
              </a:spcBef>
              <a:buClrTx/>
              <a:buSzPct val="60000"/>
              <a:buFont typeface="Arial" panose="020B0604020202020204" pitchFamily="34" charset="0"/>
              <a:buChar char="•"/>
            </a:pPr>
            <a:r>
              <a:rPr lang="en-GB" dirty="0" smtClean="0">
                <a:latin typeface="Arial" charset="0"/>
              </a:rPr>
              <a:t>to </a:t>
            </a:r>
            <a:r>
              <a:rPr lang="en-GB" dirty="0">
                <a:latin typeface="Arial" charset="0"/>
              </a:rPr>
              <a:t>those in the clinical risk groups of any </a:t>
            </a:r>
            <a:r>
              <a:rPr lang="en-GB" dirty="0" smtClean="0">
                <a:latin typeface="Arial" charset="0"/>
              </a:rPr>
              <a:t>age</a:t>
            </a:r>
            <a:endParaRPr lang="en-GB" dirty="0" smtClean="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sz="1800" dirty="0" smtClean="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smtClean="0"/>
              <a:t>  </a:t>
            </a:r>
            <a:fld id="{2565FA6D-D4C8-4C4C-AC4B-3269734D34D8}" type="slidenum">
              <a:rPr lang="en-US" smtClean="0"/>
              <a:pPr>
                <a:defRPr/>
              </a:pPr>
              <a:t>26</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ea typeface="ヒラギノ角ゴ Pro W3" charset="-128"/>
                <a:cs typeface="ヒラギノ角ゴ Pro W3" charset="-128"/>
              </a:rPr>
              <a:t>The national flu immunisation programme </a:t>
            </a:r>
            <a:r>
              <a:rPr lang="en-GB" dirty="0" smtClean="0">
                <a:ea typeface="ヒラギノ角ゴ Pro W3" charset="-128"/>
                <a:cs typeface="ヒラギノ角ゴ Pro W3" charset="-128"/>
              </a:rPr>
              <a:t>2018/19 </a:t>
            </a:r>
            <a:endParaRPr lang="en-US" dirty="0">
              <a:solidFill>
                <a:prstClr val="white"/>
              </a:solidFill>
            </a:endParaRPr>
          </a:p>
        </p:txBody>
      </p:sp>
    </p:spTree>
    <p:extLst>
      <p:ext uri="{BB962C8B-B14F-4D97-AF65-F5344CB8AC3E}">
        <p14:creationId xmlns:p14="http://schemas.microsoft.com/office/powerpoint/2010/main" val="4256783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28000" cy="648072"/>
          </a:xfrm>
        </p:spPr>
        <p:txBody>
          <a:bodyPr/>
          <a:lstStyle/>
          <a:p>
            <a:pPr algn="ctr"/>
            <a:r>
              <a:rPr lang="en-GB" sz="3200" dirty="0" smtClean="0"/>
              <a:t>Health and social care workers</a:t>
            </a:r>
            <a:endParaRPr lang="en-GB" sz="3200" dirty="0"/>
          </a:p>
        </p:txBody>
      </p:sp>
      <p:sp>
        <p:nvSpPr>
          <p:cNvPr id="3" name="Content Placeholder 2"/>
          <p:cNvSpPr>
            <a:spLocks noGrp="1"/>
          </p:cNvSpPr>
          <p:nvPr>
            <p:ph idx="1"/>
          </p:nvPr>
        </p:nvSpPr>
        <p:spPr>
          <a:xfrm>
            <a:off x="179512" y="836712"/>
            <a:ext cx="5847655" cy="5112568"/>
          </a:xfrm>
        </p:spPr>
        <p:txBody>
          <a:bodyPr/>
          <a:lstStyle/>
          <a:p>
            <a:pPr>
              <a:buFont typeface="Wingdings" panose="05000000000000000000" pitchFamily="2" charset="2"/>
              <a:buChar char="§"/>
            </a:pPr>
            <a:r>
              <a:rPr lang="en-GB" sz="2000" dirty="0" smtClean="0"/>
              <a:t>Duty </a:t>
            </a:r>
            <a:r>
              <a:rPr lang="en-GB" sz="2000" dirty="0"/>
              <a:t>of care to protect </a:t>
            </a:r>
            <a:r>
              <a:rPr lang="en-GB" sz="2000" dirty="0" smtClean="0"/>
              <a:t>patients </a:t>
            </a:r>
            <a:r>
              <a:rPr lang="en-GB" sz="2000" dirty="0"/>
              <a:t>and service users from </a:t>
            </a:r>
            <a:r>
              <a:rPr lang="en-GB" sz="2000" dirty="0" smtClean="0"/>
              <a:t>infection</a:t>
            </a:r>
          </a:p>
          <a:p>
            <a:pPr>
              <a:buFont typeface="Wingdings" panose="05000000000000000000" pitchFamily="2" charset="2"/>
              <a:buChar char="§"/>
            </a:pPr>
            <a:r>
              <a:rPr lang="en-GB" sz="2000" dirty="0" smtClean="0"/>
              <a:t>Flu vaccine reduces transmission of flu to:</a:t>
            </a:r>
          </a:p>
          <a:p>
            <a:pPr lvl="1">
              <a:buClr>
                <a:srgbClr val="00B0F0"/>
              </a:buClr>
              <a:buFont typeface="Wingdings" panose="05000000000000000000" pitchFamily="2" charset="2"/>
              <a:buChar char="§"/>
            </a:pPr>
            <a:r>
              <a:rPr lang="en-GB" sz="2000" dirty="0" smtClean="0"/>
              <a:t>HSCW;</a:t>
            </a:r>
          </a:p>
          <a:p>
            <a:pPr lvl="1">
              <a:buClr>
                <a:srgbClr val="00B0F0"/>
              </a:buClr>
              <a:buFont typeface="Wingdings" panose="05000000000000000000" pitchFamily="2" charset="2"/>
              <a:buChar char="§"/>
            </a:pPr>
            <a:r>
              <a:rPr lang="en-GB" sz="2000" dirty="0"/>
              <a:t>V</a:t>
            </a:r>
            <a:r>
              <a:rPr lang="en-GB" sz="2000" dirty="0" smtClean="0"/>
              <a:t>ulnerable </a:t>
            </a:r>
            <a:r>
              <a:rPr lang="en-GB" sz="2000" dirty="0"/>
              <a:t>patients, </a:t>
            </a:r>
            <a:r>
              <a:rPr lang="en-GB" sz="2000" dirty="0" smtClean="0"/>
              <a:t>who </a:t>
            </a:r>
            <a:r>
              <a:rPr lang="en-GB" sz="2000" dirty="0"/>
              <a:t>may have impaired immunity and </a:t>
            </a:r>
            <a:r>
              <a:rPr lang="en-GB" sz="2000" dirty="0" smtClean="0"/>
              <a:t>not </a:t>
            </a:r>
            <a:r>
              <a:rPr lang="en-GB" sz="2000" dirty="0"/>
              <a:t>respond well to </a:t>
            </a:r>
            <a:r>
              <a:rPr lang="en-GB" sz="2000" dirty="0" smtClean="0"/>
              <a:t>immunisation</a:t>
            </a:r>
            <a:r>
              <a:rPr lang="en-GB" sz="2000" dirty="0"/>
              <a:t>;</a:t>
            </a:r>
            <a:endParaRPr lang="en-GB" sz="2000" dirty="0" smtClean="0"/>
          </a:p>
          <a:p>
            <a:pPr lvl="1">
              <a:buClr>
                <a:srgbClr val="00B0F0"/>
              </a:buClr>
              <a:buFont typeface="Wingdings" panose="05000000000000000000" pitchFamily="2" charset="2"/>
              <a:buChar char="§"/>
            </a:pPr>
            <a:r>
              <a:rPr lang="en-GB" sz="2000" dirty="0" smtClean="0"/>
              <a:t>Colleagues </a:t>
            </a:r>
            <a:r>
              <a:rPr lang="en-GB" sz="2000" dirty="0"/>
              <a:t>and family </a:t>
            </a:r>
            <a:r>
              <a:rPr lang="en-GB" sz="2000" dirty="0" smtClean="0"/>
              <a:t>members.</a:t>
            </a:r>
            <a:endParaRPr lang="en-GB" sz="2000" dirty="0"/>
          </a:p>
          <a:p>
            <a:pPr>
              <a:buFont typeface="Wingdings" panose="05000000000000000000" pitchFamily="2" charset="2"/>
              <a:buChar char="§"/>
            </a:pPr>
            <a:r>
              <a:rPr lang="en-GB" sz="2000" dirty="0"/>
              <a:t>S</a:t>
            </a:r>
            <a:r>
              <a:rPr lang="en-GB" sz="2000" dirty="0" smtClean="0"/>
              <a:t>ignificantly </a:t>
            </a:r>
            <a:r>
              <a:rPr lang="en-GB" sz="2000" dirty="0"/>
              <a:t>lowers rates of flu-like illness, hospitalisation and mortality in </a:t>
            </a:r>
            <a:r>
              <a:rPr lang="en-GB" sz="2000" dirty="0" smtClean="0"/>
              <a:t>elderly in long-term healthcare settings</a:t>
            </a:r>
          </a:p>
          <a:p>
            <a:pPr>
              <a:buFont typeface="Wingdings" panose="05000000000000000000" pitchFamily="2" charset="2"/>
              <a:buChar char="§"/>
            </a:pPr>
            <a:r>
              <a:rPr lang="en-GB" sz="2000" dirty="0"/>
              <a:t>R</a:t>
            </a:r>
            <a:r>
              <a:rPr lang="en-GB" sz="2000" dirty="0" smtClean="0"/>
              <a:t>educes sickness </a:t>
            </a:r>
            <a:r>
              <a:rPr lang="en-GB" sz="2000" dirty="0"/>
              <a:t>absences and </a:t>
            </a:r>
            <a:r>
              <a:rPr lang="en-GB" sz="2000" dirty="0" smtClean="0"/>
              <a:t>contributes </a:t>
            </a:r>
            <a:r>
              <a:rPr lang="en-GB" sz="2000" dirty="0"/>
              <a:t>to </a:t>
            </a:r>
            <a:r>
              <a:rPr lang="en-GB" sz="2000" dirty="0" smtClean="0"/>
              <a:t>delivery of Health and Social </a:t>
            </a:r>
            <a:r>
              <a:rPr lang="en-GB" sz="2000" dirty="0"/>
              <a:t>C</a:t>
            </a:r>
            <a:r>
              <a:rPr lang="en-GB" sz="2000" dirty="0" smtClean="0"/>
              <a:t>are </a:t>
            </a:r>
            <a:r>
              <a:rPr lang="en-GB" sz="2000" dirty="0"/>
              <a:t>services </a:t>
            </a:r>
            <a:r>
              <a:rPr lang="en-GB" sz="2000" dirty="0" smtClean="0"/>
              <a:t>during winter pressures.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49" y="2132856"/>
            <a:ext cx="2095301" cy="294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27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09751"/>
            <a:ext cx="7723386" cy="338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107950" y="5397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US" altLang="en-US" sz="2800" b="1" dirty="0">
                <a:solidFill>
                  <a:srgbClr val="00B5CC"/>
                </a:solidFill>
                <a:latin typeface="Calibri" pitchFamily="34" charset="0"/>
              </a:rPr>
              <a:t>Uptake rates in population target groups, </a:t>
            </a:r>
          </a:p>
          <a:p>
            <a:pPr algn="ctr" eaLnBrk="1" hangingPunct="1">
              <a:spcBef>
                <a:spcPct val="0"/>
              </a:spcBef>
              <a:buClrTx/>
              <a:buSzTx/>
              <a:buFontTx/>
              <a:buNone/>
            </a:pPr>
            <a:r>
              <a:rPr lang="en-US" altLang="en-US" sz="2800" b="1" dirty="0" smtClean="0">
                <a:solidFill>
                  <a:srgbClr val="00B5CC"/>
                </a:solidFill>
                <a:latin typeface="Calibri" pitchFamily="34" charset="0"/>
              </a:rPr>
              <a:t>2018/19 </a:t>
            </a:r>
            <a:r>
              <a:rPr lang="en-US" altLang="en-US" sz="2800" b="1" dirty="0">
                <a:solidFill>
                  <a:srgbClr val="00B5CC"/>
                </a:solidFill>
                <a:latin typeface="Calibri" pitchFamily="34" charset="0"/>
              </a:rPr>
              <a:t>- </a:t>
            </a:r>
            <a:r>
              <a:rPr lang="en-US" altLang="en-US" sz="2800" b="1" dirty="0" smtClean="0">
                <a:solidFill>
                  <a:srgbClr val="00B5CC"/>
                </a:solidFill>
                <a:latin typeface="Calibri" pitchFamily="34" charset="0"/>
              </a:rPr>
              <a:t>2020/21</a:t>
            </a:r>
            <a:endParaRPr lang="en-US" altLang="en-US" sz="2800" b="1" dirty="0">
              <a:solidFill>
                <a:srgbClr val="00B5CC"/>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86381353"/>
              </p:ext>
            </p:extLst>
          </p:nvPr>
        </p:nvGraphicFramePr>
        <p:xfrm>
          <a:off x="323528" y="5517232"/>
          <a:ext cx="6408737" cy="190500"/>
        </p:xfrm>
        <a:graphic>
          <a:graphicData uri="http://schemas.openxmlformats.org/drawingml/2006/table">
            <a:tbl>
              <a:tblPr>
                <a:tableStyleId>{5C22544A-7EE6-4342-B048-85BDC9FD1C3A}</a:tableStyleId>
              </a:tblPr>
              <a:tblGrid>
                <a:gridCol w="6408737"/>
              </a:tblGrid>
              <a:tr h="190500">
                <a:tc>
                  <a:txBody>
                    <a:bodyPr/>
                    <a:lstStyle/>
                    <a:p>
                      <a:pPr algn="l" fontAlgn="b"/>
                      <a:r>
                        <a:rPr lang="en-GB" sz="1100" b="0" i="0" u="none" strike="noStrike" dirty="0" smtClean="0">
                          <a:solidFill>
                            <a:srgbClr val="000000"/>
                          </a:solidFill>
                          <a:effectLst/>
                          <a:latin typeface="+mn-lt"/>
                          <a:cs typeface="Calibri" panose="020F0502020204030204" pitchFamily="34" charset="0"/>
                        </a:rPr>
                        <a:t>No</a:t>
                      </a:r>
                      <a:r>
                        <a:rPr lang="en-GB" sz="1100" b="0" i="0" u="none" strike="noStrike" baseline="0" dirty="0" smtClean="0">
                          <a:solidFill>
                            <a:srgbClr val="000000"/>
                          </a:solidFill>
                          <a:effectLst/>
                          <a:latin typeface="+mn-lt"/>
                          <a:cs typeface="Calibri" panose="020F0502020204030204" pitchFamily="34" charset="0"/>
                        </a:rPr>
                        <a:t>te: Year 8  children introduced as new data collection group in 2020-21.</a:t>
                      </a:r>
                      <a:endParaRPr lang="en-GB" sz="1100" b="0" i="0" u="none" strike="noStrike" dirty="0">
                        <a:solidFill>
                          <a:srgbClr val="000000"/>
                        </a:solidFill>
                        <a:effectLst/>
                        <a:latin typeface="+mn-lt"/>
                        <a:cs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418775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63575" y="0"/>
            <a:ext cx="8077200" cy="1027113"/>
          </a:xfrm>
          <a:prstGeom prst="rect">
            <a:avLst/>
          </a:prstGeom>
          <a:noFill/>
          <a:ln>
            <a:noFill/>
          </a:ln>
          <a:extLst/>
        </p:spPr>
        <p:txBody>
          <a:bodyPr wrap="none" anchor="ct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defRPr/>
            </a:pPr>
            <a:r>
              <a:rPr lang="en-GB" altLang="en-US" sz="2800" kern="0" dirty="0" smtClean="0">
                <a:latin typeface="Calibri" pitchFamily="34" charset="0"/>
              </a:rPr>
              <a:t>Primary School </a:t>
            </a:r>
            <a:r>
              <a:rPr lang="en-GB" altLang="en-US" sz="2800" kern="0" dirty="0">
                <a:latin typeface="Calibri" pitchFamily="34" charset="0"/>
              </a:rPr>
              <a:t>c</a:t>
            </a:r>
            <a:r>
              <a:rPr lang="en-GB" altLang="en-US" sz="2800" kern="0" dirty="0" smtClean="0">
                <a:latin typeface="Calibri" pitchFamily="34" charset="0"/>
              </a:rPr>
              <a:t>hildren </a:t>
            </a:r>
            <a:r>
              <a:rPr lang="en-GB" altLang="en-US" sz="2800" kern="0" dirty="0">
                <a:latin typeface="Calibri" pitchFamily="34" charset="0"/>
              </a:rPr>
              <a:t>i</a:t>
            </a:r>
            <a:r>
              <a:rPr lang="en-GB" altLang="en-US" sz="2800" kern="0" dirty="0" smtClean="0">
                <a:latin typeface="Calibri" pitchFamily="34" charset="0"/>
              </a:rPr>
              <a:t>nfluenza </a:t>
            </a:r>
            <a:r>
              <a:rPr lang="en-GB" altLang="en-US" sz="2800" kern="0" dirty="0">
                <a:latin typeface="Calibri" pitchFamily="34" charset="0"/>
              </a:rPr>
              <a:t>v</a:t>
            </a:r>
            <a:r>
              <a:rPr lang="en-GB" altLang="en-US" sz="2800" kern="0" dirty="0" smtClean="0">
                <a:latin typeface="Calibri" pitchFamily="34" charset="0"/>
              </a:rPr>
              <a:t>accine </a:t>
            </a:r>
            <a:r>
              <a:rPr lang="en-GB" altLang="en-US" sz="2800" kern="0" dirty="0">
                <a:latin typeface="Calibri" pitchFamily="34" charset="0"/>
              </a:rPr>
              <a:t>u</a:t>
            </a:r>
            <a:r>
              <a:rPr lang="en-GB" altLang="en-US" sz="2800" kern="0" dirty="0" smtClean="0">
                <a:latin typeface="Calibri" pitchFamily="34" charset="0"/>
              </a:rPr>
              <a:t>ptake,</a:t>
            </a:r>
          </a:p>
          <a:p>
            <a:pPr algn="ctr">
              <a:defRPr/>
            </a:pPr>
            <a:r>
              <a:rPr lang="en-GB" altLang="en-US" sz="2800" kern="0" dirty="0" smtClean="0">
                <a:latin typeface="Calibri" pitchFamily="34" charset="0"/>
              </a:rPr>
              <a:t>2018/19 </a:t>
            </a:r>
            <a:r>
              <a:rPr lang="en-GB" altLang="en-US" sz="2800" kern="0" dirty="0">
                <a:latin typeface="Calibri" pitchFamily="34" charset="0"/>
              </a:rPr>
              <a:t>– </a:t>
            </a:r>
            <a:r>
              <a:rPr lang="en-GB" altLang="en-US" sz="2800" kern="0" dirty="0" smtClean="0">
                <a:latin typeface="Calibri" pitchFamily="34" charset="0"/>
              </a:rPr>
              <a:t>2020/21</a:t>
            </a:r>
            <a:endParaRPr lang="en-GB" altLang="en-US" sz="2800" kern="0" dirty="0">
              <a:latin typeface="Calibri"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338683716"/>
              </p:ext>
            </p:extLst>
          </p:nvPr>
        </p:nvGraphicFramePr>
        <p:xfrm>
          <a:off x="684119" y="1843087"/>
          <a:ext cx="7775762" cy="3171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304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    Impact </a:t>
            </a:r>
            <a:r>
              <a:rPr lang="en-GB" sz="2800" dirty="0"/>
              <a:t>of COVID pandemic on 2021-22 </a:t>
            </a:r>
            <a:br>
              <a:rPr lang="en-GB" sz="2800" dirty="0"/>
            </a:br>
            <a:r>
              <a:rPr lang="en-GB" sz="2800" dirty="0" smtClean="0"/>
              <a:t>                  flu </a:t>
            </a:r>
            <a:r>
              <a:rPr lang="en-GB" sz="2800" dirty="0"/>
              <a:t>vaccine programme</a:t>
            </a:r>
          </a:p>
        </p:txBody>
      </p:sp>
      <p:sp>
        <p:nvSpPr>
          <p:cNvPr id="3" name="Content Placeholder 2"/>
          <p:cNvSpPr>
            <a:spLocks noGrp="1"/>
          </p:cNvSpPr>
          <p:nvPr>
            <p:ph idx="1"/>
          </p:nvPr>
        </p:nvSpPr>
        <p:spPr/>
        <p:txBody>
          <a:bodyPr/>
          <a:lstStyle/>
          <a:p>
            <a:pPr marL="266700" indent="-266700">
              <a:spcBef>
                <a:spcPts val="0"/>
              </a:spcBef>
              <a:spcAft>
                <a:spcPts val="0"/>
              </a:spcAft>
              <a:buFont typeface="Arial" pitchFamily="34" charset="0"/>
              <a:buChar char="•"/>
              <a:defRPr/>
            </a:pPr>
            <a:r>
              <a:rPr lang="en-GB" sz="1600" dirty="0"/>
              <a:t>This year high uptake of flu vaccine is even more crucial this ever</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Those most at risk from flu are also the most vulnerable to COVID-19 related morbidity and mortality. There is evidence that co-infection of COVID and flu can increase mortality. </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This year, the Department of Health has obtained extra flu vaccine to maintain uptake targets for all groups and to expand eligibility to new groups</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b="1" dirty="0"/>
              <a:t>New</a:t>
            </a:r>
            <a:r>
              <a:rPr lang="en-GB" sz="1600" dirty="0"/>
              <a:t> eligible groups include: all children up to School Year 12 and household contacts of individuals that received a shielding letter during COVID</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Flu vaccine </a:t>
            </a:r>
            <a:r>
              <a:rPr lang="en-GB" sz="1600" b="1" dirty="0"/>
              <a:t>will </a:t>
            </a:r>
            <a:r>
              <a:rPr lang="en-GB" sz="1600" dirty="0"/>
              <a:t>be extended to all 50 to 64 year olds this year</a:t>
            </a:r>
            <a:endParaRPr lang="en-GB" sz="1600" b="1" dirty="0"/>
          </a:p>
          <a:p>
            <a:pPr marL="266700" indent="-266700">
              <a:spcBef>
                <a:spcPts val="0"/>
              </a:spcBef>
              <a:spcAft>
                <a:spcPts val="0"/>
              </a:spcAft>
              <a:buFont typeface="Arial" pitchFamily="34" charset="0"/>
              <a:buChar char="•"/>
              <a:defRPr/>
            </a:pPr>
            <a:endParaRPr lang="en-GB" sz="1600" b="1" dirty="0"/>
          </a:p>
          <a:p>
            <a:pPr marL="266700" indent="-266700">
              <a:spcBef>
                <a:spcPts val="0"/>
              </a:spcBef>
              <a:spcAft>
                <a:spcPts val="0"/>
              </a:spcAft>
              <a:buFont typeface="Arial" pitchFamily="34" charset="0"/>
              <a:buChar char="•"/>
              <a:defRPr/>
            </a:pPr>
            <a:r>
              <a:rPr lang="en-GB" sz="1600" dirty="0"/>
              <a:t>Delivery of the programme will be more challenging because of the likelihood of increased demand from the public and the need to achieve higher uptake whilst continuing to adhere to social distancing and Infection Control Guidance</a:t>
            </a:r>
          </a:p>
        </p:txBody>
      </p:sp>
    </p:spTree>
    <p:extLst>
      <p:ext uri="{BB962C8B-B14F-4D97-AF65-F5344CB8AC3E}">
        <p14:creationId xmlns:p14="http://schemas.microsoft.com/office/powerpoint/2010/main" val="3172530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42821022"/>
              </p:ext>
            </p:extLst>
          </p:nvPr>
        </p:nvGraphicFramePr>
        <p:xfrm>
          <a:off x="684034" y="5301208"/>
          <a:ext cx="6408737" cy="190500"/>
        </p:xfrm>
        <a:graphic>
          <a:graphicData uri="http://schemas.openxmlformats.org/drawingml/2006/table">
            <a:tbl>
              <a:tblPr>
                <a:tableStyleId>{5C22544A-7EE6-4342-B048-85BDC9FD1C3A}</a:tableStyleId>
              </a:tblPr>
              <a:tblGrid>
                <a:gridCol w="6408737"/>
              </a:tblGrid>
              <a:tr h="190500">
                <a:tc>
                  <a:txBody>
                    <a:bodyPr/>
                    <a:lstStyle/>
                    <a:p>
                      <a:pPr algn="l" fontAlgn="b"/>
                      <a:r>
                        <a:rPr lang="en-GB" sz="1100" b="0" i="0" u="none" strike="noStrike" dirty="0" smtClean="0">
                          <a:solidFill>
                            <a:srgbClr val="000000"/>
                          </a:solidFill>
                          <a:effectLst/>
                          <a:latin typeface="+mn-lt"/>
                          <a:cs typeface="Calibri" panose="020F0502020204030204" pitchFamily="34" charset="0"/>
                        </a:rPr>
                        <a:t>No</a:t>
                      </a:r>
                      <a:r>
                        <a:rPr lang="en-GB" sz="1100" b="0" i="0" u="none" strike="noStrike" baseline="0" dirty="0" smtClean="0">
                          <a:solidFill>
                            <a:srgbClr val="000000"/>
                          </a:solidFill>
                          <a:effectLst/>
                          <a:latin typeface="+mn-lt"/>
                          <a:cs typeface="Calibri" panose="020F0502020204030204" pitchFamily="34" charset="0"/>
                        </a:rPr>
                        <a:t>te: Year 8  children introduced as new data collection group in 2020-21.</a:t>
                      </a:r>
                      <a:endParaRPr lang="en-GB" sz="1100" b="0" i="0" u="none" strike="noStrike" dirty="0">
                        <a:solidFill>
                          <a:srgbClr val="000000"/>
                        </a:solidFill>
                        <a:effectLst/>
                        <a:latin typeface="+mn-lt"/>
                        <a:cs typeface="Calibri" panose="020F0502020204030204" pitchFamily="34" charset="0"/>
                      </a:endParaRPr>
                    </a:p>
                  </a:txBody>
                  <a:tcPr marL="9525" marR="9525" marT="9525" marB="0" anchor="b">
                    <a:noFill/>
                  </a:tcPr>
                </a:tc>
              </a:tr>
            </a:tbl>
          </a:graphicData>
        </a:graphic>
      </p:graphicFrame>
      <p:sp>
        <p:nvSpPr>
          <p:cNvPr id="5" name="Title 1"/>
          <p:cNvSpPr txBox="1">
            <a:spLocks/>
          </p:cNvSpPr>
          <p:nvPr/>
        </p:nvSpPr>
        <p:spPr bwMode="auto">
          <a:xfrm>
            <a:off x="663575" y="0"/>
            <a:ext cx="8077200" cy="1027113"/>
          </a:xfrm>
          <a:prstGeom prst="rect">
            <a:avLst/>
          </a:prstGeom>
          <a:noFill/>
          <a:ln>
            <a:noFill/>
          </a:ln>
          <a:extLst/>
        </p:spPr>
        <p:txBody>
          <a:bodyPr wrap="none" anchor="ct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defRPr/>
            </a:pPr>
            <a:r>
              <a:rPr lang="en-GB" altLang="en-US" sz="2800" kern="0" dirty="0" smtClean="0">
                <a:latin typeface="Calibri" pitchFamily="34" charset="0"/>
              </a:rPr>
              <a:t>Year 8 children </a:t>
            </a:r>
            <a:r>
              <a:rPr lang="en-GB" altLang="en-US" sz="2800" kern="0" dirty="0">
                <a:latin typeface="Calibri" pitchFamily="34" charset="0"/>
              </a:rPr>
              <a:t>i</a:t>
            </a:r>
            <a:r>
              <a:rPr lang="en-GB" altLang="en-US" sz="2800" kern="0" dirty="0" smtClean="0">
                <a:latin typeface="Calibri" pitchFamily="34" charset="0"/>
              </a:rPr>
              <a:t>nfluenza </a:t>
            </a:r>
            <a:r>
              <a:rPr lang="en-GB" altLang="en-US" sz="2800" kern="0" dirty="0">
                <a:latin typeface="Calibri" pitchFamily="34" charset="0"/>
              </a:rPr>
              <a:t>v</a:t>
            </a:r>
            <a:r>
              <a:rPr lang="en-GB" altLang="en-US" sz="2800" kern="0" dirty="0" smtClean="0">
                <a:latin typeface="Calibri" pitchFamily="34" charset="0"/>
              </a:rPr>
              <a:t>accine </a:t>
            </a:r>
            <a:r>
              <a:rPr lang="en-GB" altLang="en-US" sz="2800" kern="0" dirty="0">
                <a:latin typeface="Calibri" pitchFamily="34" charset="0"/>
              </a:rPr>
              <a:t>u</a:t>
            </a:r>
            <a:r>
              <a:rPr lang="en-GB" altLang="en-US" sz="2800" kern="0" dirty="0" smtClean="0">
                <a:latin typeface="Calibri" pitchFamily="34" charset="0"/>
              </a:rPr>
              <a:t>ptake,</a:t>
            </a:r>
          </a:p>
          <a:p>
            <a:pPr algn="ctr">
              <a:defRPr/>
            </a:pPr>
            <a:r>
              <a:rPr lang="en-GB" altLang="en-US" sz="2800" kern="0" dirty="0" smtClean="0">
                <a:latin typeface="Calibri" pitchFamily="34" charset="0"/>
              </a:rPr>
              <a:t>2018/19 </a:t>
            </a:r>
            <a:r>
              <a:rPr lang="en-GB" altLang="en-US" sz="2800" kern="0" dirty="0">
                <a:latin typeface="Calibri" pitchFamily="34" charset="0"/>
              </a:rPr>
              <a:t>– </a:t>
            </a:r>
            <a:r>
              <a:rPr lang="en-GB" altLang="en-US" sz="2800" kern="0" dirty="0" smtClean="0">
                <a:latin typeface="Calibri" pitchFamily="34" charset="0"/>
              </a:rPr>
              <a:t>2020/21</a:t>
            </a:r>
            <a:endParaRPr lang="en-GB" altLang="en-US" sz="2800" kern="0" dirty="0">
              <a:latin typeface="Calibri"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37537305"/>
              </p:ext>
            </p:extLst>
          </p:nvPr>
        </p:nvGraphicFramePr>
        <p:xfrm>
          <a:off x="680145" y="1700808"/>
          <a:ext cx="7775762" cy="3171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173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63575" y="0"/>
            <a:ext cx="8077200" cy="1027113"/>
          </a:xfrm>
          <a:prstGeom prst="rect">
            <a:avLst/>
          </a:prstGeom>
          <a:noFill/>
          <a:ln>
            <a:noFill/>
          </a:ln>
          <a:extLst/>
        </p:spPr>
        <p:txBody>
          <a:bodyPr wrap="none" anchor="ct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defRPr/>
            </a:pPr>
            <a:r>
              <a:rPr lang="en-GB" altLang="en-US" sz="2800" kern="0" dirty="0" smtClean="0">
                <a:latin typeface="Calibri" pitchFamily="34" charset="0"/>
              </a:rPr>
              <a:t>Pre-school </a:t>
            </a:r>
            <a:r>
              <a:rPr lang="en-GB" altLang="en-US" sz="2800" kern="0" dirty="0">
                <a:latin typeface="Calibri" pitchFamily="34" charset="0"/>
              </a:rPr>
              <a:t>c</a:t>
            </a:r>
            <a:r>
              <a:rPr lang="en-GB" altLang="en-US" sz="2800" kern="0" dirty="0" smtClean="0">
                <a:latin typeface="Calibri" pitchFamily="34" charset="0"/>
              </a:rPr>
              <a:t>hildren </a:t>
            </a:r>
            <a:r>
              <a:rPr lang="en-GB" altLang="en-US" sz="2800" kern="0" dirty="0">
                <a:latin typeface="Calibri" pitchFamily="34" charset="0"/>
              </a:rPr>
              <a:t>i</a:t>
            </a:r>
            <a:r>
              <a:rPr lang="en-GB" altLang="en-US" sz="2800" kern="0" dirty="0" smtClean="0">
                <a:latin typeface="Calibri" pitchFamily="34" charset="0"/>
              </a:rPr>
              <a:t>nfluenza </a:t>
            </a:r>
            <a:r>
              <a:rPr lang="en-GB" altLang="en-US" sz="2800" kern="0" dirty="0">
                <a:latin typeface="Calibri" pitchFamily="34" charset="0"/>
              </a:rPr>
              <a:t>v</a:t>
            </a:r>
            <a:r>
              <a:rPr lang="en-GB" altLang="en-US" sz="2800" kern="0" dirty="0" smtClean="0">
                <a:latin typeface="Calibri" pitchFamily="34" charset="0"/>
              </a:rPr>
              <a:t>accine </a:t>
            </a:r>
            <a:r>
              <a:rPr lang="en-GB" altLang="en-US" sz="2800" kern="0" dirty="0">
                <a:latin typeface="Calibri" pitchFamily="34" charset="0"/>
              </a:rPr>
              <a:t>u</a:t>
            </a:r>
            <a:r>
              <a:rPr lang="en-GB" altLang="en-US" sz="2800" kern="0" dirty="0" smtClean="0">
                <a:latin typeface="Calibri" pitchFamily="34" charset="0"/>
              </a:rPr>
              <a:t>ptake,</a:t>
            </a:r>
          </a:p>
          <a:p>
            <a:pPr algn="ctr">
              <a:defRPr/>
            </a:pPr>
            <a:r>
              <a:rPr lang="en-GB" altLang="en-US" sz="2800" kern="0" dirty="0" smtClean="0">
                <a:latin typeface="Calibri" pitchFamily="34" charset="0"/>
              </a:rPr>
              <a:t>2018/19 </a:t>
            </a:r>
            <a:r>
              <a:rPr lang="en-GB" altLang="en-US" sz="2800" kern="0" dirty="0">
                <a:latin typeface="Calibri" pitchFamily="34" charset="0"/>
              </a:rPr>
              <a:t>– </a:t>
            </a:r>
            <a:r>
              <a:rPr lang="en-GB" altLang="en-US" sz="2800" kern="0" dirty="0" smtClean="0">
                <a:latin typeface="Calibri" pitchFamily="34" charset="0"/>
              </a:rPr>
              <a:t>2020/21</a:t>
            </a:r>
            <a:endParaRPr lang="en-GB" altLang="en-US" sz="2800" kern="0" dirty="0">
              <a:latin typeface="Calibri"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269461707"/>
              </p:ext>
            </p:extLst>
          </p:nvPr>
        </p:nvGraphicFramePr>
        <p:xfrm>
          <a:off x="648260" y="1762125"/>
          <a:ext cx="7847479" cy="3333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787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9552" y="21598"/>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2800" kern="0" dirty="0" smtClean="0">
                <a:latin typeface="Calibri" pitchFamily="34" charset="0"/>
              </a:rPr>
              <a:t>Children influenza vaccine uptake rates by Trust and NI,</a:t>
            </a:r>
          </a:p>
          <a:p>
            <a:pPr algn="ctr"/>
            <a:r>
              <a:rPr lang="en-GB" altLang="en-US" sz="2800" kern="0" dirty="0">
                <a:latin typeface="Calibri" pitchFamily="34" charset="0"/>
              </a:rPr>
              <a:t>2</a:t>
            </a:r>
            <a:r>
              <a:rPr lang="en-GB" altLang="en-US" sz="2800" kern="0" dirty="0" smtClean="0">
                <a:latin typeface="Calibri" pitchFamily="34" charset="0"/>
              </a:rPr>
              <a:t>020/21</a:t>
            </a:r>
            <a:endParaRPr lang="en-GB" sz="2800" kern="0" dirty="0"/>
          </a:p>
        </p:txBody>
      </p:sp>
      <p:graphicFrame>
        <p:nvGraphicFramePr>
          <p:cNvPr id="5" name="Table 4"/>
          <p:cNvGraphicFramePr>
            <a:graphicFrameLocks noGrp="1"/>
          </p:cNvGraphicFramePr>
          <p:nvPr>
            <p:extLst>
              <p:ext uri="{D42A27DB-BD31-4B8C-83A1-F6EECF244321}">
                <p14:modId xmlns:p14="http://schemas.microsoft.com/office/powerpoint/2010/main" val="2930344193"/>
              </p:ext>
            </p:extLst>
          </p:nvPr>
        </p:nvGraphicFramePr>
        <p:xfrm>
          <a:off x="251520" y="997996"/>
          <a:ext cx="8712965" cy="4879278"/>
        </p:xfrm>
        <a:graphic>
          <a:graphicData uri="http://schemas.openxmlformats.org/drawingml/2006/table">
            <a:tbl>
              <a:tblPr firstRow="1" firstCol="1" bandRow="1"/>
              <a:tblGrid>
                <a:gridCol w="2028630"/>
                <a:gridCol w="954905"/>
                <a:gridCol w="954905"/>
                <a:gridCol w="954905"/>
                <a:gridCol w="954905"/>
                <a:gridCol w="954905"/>
                <a:gridCol w="954905"/>
                <a:gridCol w="954905"/>
              </a:tblGrid>
              <a:tr h="4279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a:solidFill>
                            <a:schemeClr val="bg2"/>
                          </a:solidFill>
                          <a:effectLst/>
                          <a:latin typeface="Arial" panose="020B0604020202020204" pitchFamily="34" charset="0"/>
                          <a:ea typeface="MS Gothic"/>
                          <a:cs typeface="Arial" panose="020B0604020202020204" pitchFamily="34" charset="0"/>
                        </a:rPr>
                        <a:t> </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a:solidFill>
                            <a:schemeClr val="bg2"/>
                          </a:solidFill>
                          <a:effectLst/>
                          <a:latin typeface="Arial" panose="020B0604020202020204" pitchFamily="34" charset="0"/>
                          <a:ea typeface="MS Mincho"/>
                          <a:cs typeface="Arial" panose="020B0604020202020204" pitchFamily="34" charset="0"/>
                        </a:rPr>
                        <a:t>Delivered by</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BHSCT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SEHSCT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NHSCT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SHSCT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WHSCT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NI</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4279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a:solidFill>
                            <a:schemeClr val="bg2"/>
                          </a:solidFill>
                          <a:effectLst/>
                          <a:latin typeface="Arial" panose="020B0604020202020204" pitchFamily="34" charset="0"/>
                          <a:ea typeface="MS Gothic"/>
                          <a:cs typeface="Arial" panose="020B0604020202020204" pitchFamily="34" charset="0"/>
                        </a:rPr>
                        <a:t>All 2 to 4 year olds</a:t>
                      </a:r>
                      <a:endParaRPr lang="en-GB" sz="120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a:solidFill>
                            <a:schemeClr val="bg2"/>
                          </a:solidFill>
                          <a:effectLst/>
                          <a:latin typeface="Arial" panose="020B0604020202020204" pitchFamily="34" charset="0"/>
                          <a:ea typeface="MS Mincho"/>
                          <a:cs typeface="Arial" panose="020B0604020202020204" pitchFamily="34" charset="0"/>
                        </a:rPr>
                        <a:t>GP</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200" b="1" i="0" u="none" strike="noStrike" dirty="0" smtClean="0">
                          <a:solidFill>
                            <a:schemeClr val="bg2"/>
                          </a:solidFill>
                          <a:effectLst/>
                          <a:latin typeface="Arial" panose="020B0604020202020204" pitchFamily="34" charset="0"/>
                          <a:cs typeface="Arial" panose="020B0604020202020204" pitchFamily="34" charset="0"/>
                        </a:rPr>
                        <a:t>55.2%</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7012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a:solidFill>
                            <a:schemeClr val="bg2"/>
                          </a:solidFill>
                          <a:effectLst/>
                          <a:latin typeface="Arial" panose="020B0604020202020204" pitchFamily="34" charset="0"/>
                          <a:ea typeface="MS Gothic"/>
                          <a:cs typeface="Arial" panose="020B0604020202020204" pitchFamily="34" charset="0"/>
                        </a:rPr>
                        <a:t>% of primary school </a:t>
                      </a:r>
                      <a:r>
                        <a:rPr lang="en-GB" sz="1200" dirty="0" smtClean="0">
                          <a:solidFill>
                            <a:schemeClr val="bg2"/>
                          </a:solidFill>
                          <a:effectLst/>
                          <a:latin typeface="Arial" panose="020B0604020202020204" pitchFamily="34" charset="0"/>
                          <a:ea typeface="MS Gothic"/>
                          <a:cs typeface="Arial" panose="020B0604020202020204" pitchFamily="34" charset="0"/>
                        </a:rPr>
                        <a:t>children</a:t>
                      </a:r>
                      <a:r>
                        <a:rPr lang="en-GB" sz="1200" baseline="0" dirty="0" smtClean="0">
                          <a:solidFill>
                            <a:schemeClr val="bg2"/>
                          </a:solidFill>
                          <a:effectLst/>
                          <a:latin typeface="Arial" panose="020B0604020202020204" pitchFamily="34" charset="0"/>
                          <a:ea typeface="MS Gothic"/>
                          <a:cs typeface="Arial" panose="020B0604020202020204" pitchFamily="34" charset="0"/>
                        </a:rPr>
                        <a:t> </a:t>
                      </a:r>
                      <a:r>
                        <a:rPr lang="en-GB" sz="1200" dirty="0" smtClean="0">
                          <a:solidFill>
                            <a:schemeClr val="bg2"/>
                          </a:solidFill>
                          <a:effectLst/>
                          <a:latin typeface="Arial" panose="020B0604020202020204" pitchFamily="34" charset="0"/>
                          <a:ea typeface="MS Gothic"/>
                          <a:cs typeface="Arial" panose="020B0604020202020204" pitchFamily="34" charset="0"/>
                        </a:rPr>
                        <a:t>offered </a:t>
                      </a:r>
                      <a:r>
                        <a:rPr lang="en-GB" sz="1200" dirty="0">
                          <a:solidFill>
                            <a:schemeClr val="bg2"/>
                          </a:solidFill>
                          <a:effectLst/>
                          <a:latin typeface="Arial" panose="020B0604020202020204" pitchFamily="34" charset="0"/>
                          <a:ea typeface="MS Gothic"/>
                          <a:cs typeface="Arial" panose="020B0604020202020204" pitchFamily="34" charset="0"/>
                        </a:rPr>
                        <a:t>the vaccine and </a:t>
                      </a:r>
                      <a:r>
                        <a:rPr lang="en-GB" sz="1200" dirty="0" smtClean="0">
                          <a:solidFill>
                            <a:schemeClr val="bg2"/>
                          </a:solidFill>
                          <a:effectLst/>
                          <a:latin typeface="Arial" panose="020B0604020202020204" pitchFamily="34" charset="0"/>
                          <a:ea typeface="MS Gothic"/>
                          <a:cs typeface="Arial" panose="020B0604020202020204" pitchFamily="34" charset="0"/>
                        </a:rPr>
                        <a:t>vaccinated</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a:solidFill>
                            <a:schemeClr val="bg2"/>
                          </a:solidFill>
                          <a:effectLst/>
                          <a:latin typeface="Arial" panose="020B0604020202020204" pitchFamily="34" charset="0"/>
                          <a:ea typeface="MS Mincho"/>
                          <a:cs typeface="Arial" panose="020B0604020202020204" pitchFamily="34" charset="0"/>
                        </a:rPr>
                        <a:t>Trust School Nurse </a:t>
                      </a:r>
                      <a:r>
                        <a:rPr lang="en-GB" sz="1200" dirty="0" smtClean="0">
                          <a:solidFill>
                            <a:schemeClr val="bg2"/>
                          </a:solidFill>
                          <a:effectLst/>
                          <a:latin typeface="Arial" panose="020B0604020202020204" pitchFamily="34" charset="0"/>
                          <a:ea typeface="MS Mincho"/>
                          <a:cs typeface="Arial" panose="020B0604020202020204" pitchFamily="34" charset="0"/>
                        </a:rPr>
                        <a:t>Service</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70.3%</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78.9%</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70.4%</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71.3%</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65.3%</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200" b="1" i="0" u="none" strike="noStrike" dirty="0" smtClean="0">
                          <a:solidFill>
                            <a:schemeClr val="bg2"/>
                          </a:solidFill>
                          <a:effectLst/>
                          <a:latin typeface="Arial" panose="020B0604020202020204" pitchFamily="34" charset="0"/>
                          <a:cs typeface="Arial" panose="020B0604020202020204" pitchFamily="34" charset="0"/>
                        </a:rPr>
                        <a:t>71.2%</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8765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smtClean="0">
                          <a:solidFill>
                            <a:schemeClr val="bg2"/>
                          </a:solidFill>
                          <a:effectLst/>
                          <a:latin typeface="Arial" panose="020B0604020202020204" pitchFamily="34" charset="0"/>
                          <a:ea typeface="MS Gothic"/>
                          <a:cs typeface="Arial" panose="020B0604020202020204" pitchFamily="34" charset="0"/>
                        </a:rPr>
                        <a:t>% of primary school children</a:t>
                      </a:r>
                      <a:r>
                        <a:rPr lang="en-GB" sz="1200" baseline="0" dirty="0" smtClean="0">
                          <a:solidFill>
                            <a:schemeClr val="bg2"/>
                          </a:solidFill>
                          <a:effectLst/>
                          <a:latin typeface="Arial" panose="020B0604020202020204" pitchFamily="34" charset="0"/>
                          <a:ea typeface="MS Gothic"/>
                          <a:cs typeface="Arial" panose="020B0604020202020204" pitchFamily="34" charset="0"/>
                        </a:rPr>
                        <a:t> </a:t>
                      </a:r>
                      <a:r>
                        <a:rPr lang="en-GB" sz="1200" dirty="0" smtClean="0">
                          <a:solidFill>
                            <a:schemeClr val="bg2"/>
                          </a:solidFill>
                          <a:effectLst/>
                          <a:latin typeface="Arial" panose="020B0604020202020204" pitchFamily="34" charset="0"/>
                          <a:ea typeface="MS Gothic"/>
                          <a:cs typeface="Arial" panose="020B0604020202020204" pitchFamily="34" charset="0"/>
                        </a:rPr>
                        <a:t>offered the vaccine and vaccinated</a:t>
                      </a:r>
                      <a:endParaRPr lang="en-GB" sz="1200" dirty="0" smtClean="0">
                        <a:solidFill>
                          <a:schemeClr val="bg2"/>
                        </a:solidFill>
                        <a:effectLst/>
                        <a:latin typeface="Arial" panose="020B0604020202020204" pitchFamily="34" charset="0"/>
                        <a:ea typeface="MS Mincho"/>
                        <a:cs typeface="Arial" panose="020B0604020202020204" pitchFamily="34" charset="0"/>
                      </a:endParaRPr>
                    </a:p>
                    <a:p>
                      <a:pPr algn="l">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p>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&amp; GP</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1" i="0" u="none" strike="noStrike" dirty="0" smtClean="0">
                          <a:solidFill>
                            <a:schemeClr val="bg2"/>
                          </a:solidFill>
                          <a:effectLst/>
                          <a:latin typeface="Arial" panose="020B0604020202020204" pitchFamily="34" charset="0"/>
                          <a:cs typeface="Arial" panose="020B0604020202020204" pitchFamily="34" charset="0"/>
                        </a:rPr>
                        <a:t>73.2%</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8765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a:solidFill>
                            <a:schemeClr val="bg2"/>
                          </a:solidFill>
                          <a:effectLst/>
                          <a:latin typeface="Arial" panose="020B0604020202020204" pitchFamily="34" charset="0"/>
                          <a:ea typeface="MS Gothic"/>
                          <a:cs typeface="Arial" panose="020B0604020202020204" pitchFamily="34" charset="0"/>
                        </a:rPr>
                        <a:t> </a:t>
                      </a:r>
                      <a:r>
                        <a:rPr lang="en-GB" sz="1200" dirty="0" smtClean="0">
                          <a:solidFill>
                            <a:schemeClr val="bg2"/>
                          </a:solidFill>
                          <a:effectLst/>
                          <a:latin typeface="Arial" panose="020B0604020202020204" pitchFamily="34" charset="0"/>
                          <a:ea typeface="MS Gothic"/>
                          <a:cs typeface="Arial" panose="020B0604020202020204" pitchFamily="34" charset="0"/>
                        </a:rPr>
                        <a:t>% of </a:t>
                      </a:r>
                      <a:r>
                        <a:rPr lang="en-GB" sz="1200" u="sng" dirty="0" smtClean="0">
                          <a:solidFill>
                            <a:schemeClr val="bg2"/>
                          </a:solidFill>
                          <a:effectLst/>
                          <a:latin typeface="Arial" panose="020B0604020202020204" pitchFamily="34" charset="0"/>
                          <a:ea typeface="MS Gothic"/>
                          <a:cs typeface="Arial" panose="020B0604020202020204" pitchFamily="34" charset="0"/>
                        </a:rPr>
                        <a:t>all </a:t>
                      </a:r>
                      <a:r>
                        <a:rPr lang="en-GB" sz="1200" dirty="0" smtClean="0">
                          <a:solidFill>
                            <a:schemeClr val="bg2"/>
                          </a:solidFill>
                          <a:effectLst/>
                          <a:latin typeface="Arial" panose="020B0604020202020204" pitchFamily="34" charset="0"/>
                          <a:ea typeface="MS Gothic"/>
                          <a:cs typeface="Arial" panose="020B0604020202020204" pitchFamily="34" charset="0"/>
                        </a:rPr>
                        <a:t>primary school children vaccinated (based on total population 183,670)</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b="1" dirty="0">
                          <a:solidFill>
                            <a:schemeClr val="bg2"/>
                          </a:solidFill>
                          <a:effectLst/>
                          <a:latin typeface="Arial" panose="020B0604020202020204" pitchFamily="34" charset="0"/>
                          <a:ea typeface="MS Mincho"/>
                          <a:cs typeface="Arial" panose="020B0604020202020204" pitchFamily="34" charset="0"/>
                        </a:rPr>
                        <a:t> </a:t>
                      </a: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endParaRPr lang="en-GB" sz="1200" baseline="0" dirty="0" smtClean="0">
                        <a:solidFill>
                          <a:schemeClr val="bg2"/>
                        </a:solidFill>
                        <a:effectLst/>
                        <a:latin typeface="Arial" panose="020B0604020202020204" pitchFamily="34" charset="0"/>
                        <a:ea typeface="MS Mincho"/>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&amp; GP</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72.9%</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7012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 of year 8 children offered</a:t>
                      </a:r>
                      <a:r>
                        <a:rPr lang="en-GB" sz="1200" baseline="0" dirty="0" smtClean="0">
                          <a:solidFill>
                            <a:schemeClr val="bg2"/>
                          </a:solidFill>
                          <a:effectLst/>
                          <a:latin typeface="Arial" panose="020B0604020202020204" pitchFamily="34" charset="0"/>
                          <a:ea typeface="MS Mincho"/>
                          <a:cs typeface="Arial" panose="020B0604020202020204" pitchFamily="34" charset="0"/>
                        </a:rPr>
                        <a:t> the vaccine and vaccinated</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66.7%</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71.1%</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69.0%</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65.9%</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60.6%</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66.6%</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7012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 of </a:t>
                      </a:r>
                      <a:r>
                        <a:rPr lang="en-GB" sz="1200" u="sng" dirty="0" smtClean="0">
                          <a:solidFill>
                            <a:schemeClr val="bg2"/>
                          </a:solidFill>
                          <a:effectLst/>
                          <a:latin typeface="Arial" panose="020B0604020202020204" pitchFamily="34" charset="0"/>
                          <a:ea typeface="MS Mincho"/>
                          <a:cs typeface="Arial" panose="020B0604020202020204" pitchFamily="34" charset="0"/>
                        </a:rPr>
                        <a:t>all</a:t>
                      </a:r>
                      <a:r>
                        <a:rPr lang="en-GB" sz="1200" dirty="0" smtClean="0">
                          <a:solidFill>
                            <a:schemeClr val="bg2"/>
                          </a:solidFill>
                          <a:effectLst/>
                          <a:latin typeface="Arial" panose="020B0604020202020204" pitchFamily="34" charset="0"/>
                          <a:ea typeface="MS Mincho"/>
                          <a:cs typeface="Arial" panose="020B0604020202020204" pitchFamily="34" charset="0"/>
                        </a:rPr>
                        <a:t> year 8 children vaccinated (based on</a:t>
                      </a:r>
                      <a:r>
                        <a:rPr lang="en-GB" sz="1200" baseline="0" dirty="0" smtClean="0">
                          <a:solidFill>
                            <a:schemeClr val="bg2"/>
                          </a:solidFill>
                          <a:effectLst/>
                          <a:latin typeface="Arial" panose="020B0604020202020204" pitchFamily="34" charset="0"/>
                          <a:ea typeface="MS Mincho"/>
                          <a:cs typeface="Arial" panose="020B0604020202020204" pitchFamily="34" charset="0"/>
                        </a:rPr>
                        <a:t> total population 25,463)</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66.6%</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13501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9" y="1628801"/>
            <a:ext cx="6984776" cy="2304256"/>
          </a:xfrm>
        </p:spPr>
        <p:txBody>
          <a:bodyPr/>
          <a:lstStyle/>
          <a:p>
            <a:r>
              <a:rPr lang="en-GB" dirty="0" smtClean="0"/>
              <a:t>Which flu vaccine?</a:t>
            </a:r>
            <a:endParaRPr lang="en-GB" dirty="0"/>
          </a:p>
        </p:txBody>
      </p:sp>
    </p:spTree>
    <p:extLst>
      <p:ext uri="{BB962C8B-B14F-4D97-AF65-F5344CB8AC3E}">
        <p14:creationId xmlns:p14="http://schemas.microsoft.com/office/powerpoint/2010/main" val="2867559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32656"/>
            <a:ext cx="8077200" cy="1143000"/>
          </a:xfrm>
        </p:spPr>
        <p:txBody>
          <a:bodyPr/>
          <a:lstStyle/>
          <a:p>
            <a:r>
              <a:rPr lang="en-GB" dirty="0" smtClean="0"/>
              <a:t>Types of flu vaccine</a:t>
            </a:r>
            <a:endParaRPr lang="en-GB" dirty="0"/>
          </a:p>
        </p:txBody>
      </p:sp>
      <p:sp>
        <p:nvSpPr>
          <p:cNvPr id="5" name="Content Placeholder 4"/>
          <p:cNvSpPr>
            <a:spLocks noGrp="1"/>
          </p:cNvSpPr>
          <p:nvPr>
            <p:ph idx="1"/>
          </p:nvPr>
        </p:nvSpPr>
        <p:spPr>
          <a:xfrm>
            <a:off x="323528" y="1196752"/>
            <a:ext cx="8496944" cy="5472608"/>
          </a:xfrm>
        </p:spPr>
        <p:txBody>
          <a:bodyPr/>
          <a:lstStyle/>
          <a:p>
            <a:pPr marL="285750" indent="-285750">
              <a:spcBef>
                <a:spcPts val="0"/>
              </a:spcBef>
              <a:spcAft>
                <a:spcPts val="600"/>
              </a:spcAft>
              <a:buFont typeface="Arial" panose="020B0604020202020204" pitchFamily="34" charset="0"/>
              <a:buChar char="•"/>
              <a:defRPr/>
            </a:pPr>
            <a:r>
              <a:rPr lang="en-GB" sz="1800" dirty="0" smtClean="0">
                <a:ea typeface="ヒラギノ角ゴ Pro W3" charset="-128"/>
                <a:cs typeface="ヒラギノ角ゴ Pro W3" charset="-128"/>
              </a:rPr>
              <a:t>Over the years different flu vaccines have been developed to improve effectiveness overall, especially the elderly, and to avoid egg adaption changes</a:t>
            </a:r>
          </a:p>
          <a:p>
            <a:pPr marL="285750" indent="-285750">
              <a:spcBef>
                <a:spcPts val="0"/>
              </a:spcBef>
              <a:spcAft>
                <a:spcPts val="600"/>
              </a:spcAft>
              <a:buFont typeface="Arial" panose="020B0604020202020204" pitchFamily="34" charset="0"/>
              <a:buChar char="•"/>
              <a:defRPr/>
            </a:pPr>
            <a:endParaRPr lang="en-GB" sz="1800" b="1" dirty="0" smtClean="0">
              <a:ea typeface="ヒラギノ角ゴ Pro W3" charset="-128"/>
              <a:cs typeface="ヒラギノ角ゴ Pro W3" charset="-128"/>
            </a:endParaRPr>
          </a:p>
          <a:p>
            <a:pPr marL="285750" indent="-285750">
              <a:spcBef>
                <a:spcPts val="0"/>
              </a:spcBef>
              <a:spcAft>
                <a:spcPts val="600"/>
              </a:spcAft>
              <a:buFont typeface="Arial" panose="020B0604020202020204" pitchFamily="34" charset="0"/>
              <a:buChar char="•"/>
              <a:defRPr/>
            </a:pPr>
            <a:r>
              <a:rPr lang="en-GB" sz="1800" b="1" dirty="0" smtClean="0">
                <a:ea typeface="ヒラギノ角ゴ Pro W3" charset="-128"/>
                <a:cs typeface="ヒラギノ角ゴ Pro W3" charset="-128"/>
              </a:rPr>
              <a:t>There are now the following types </a:t>
            </a:r>
            <a:r>
              <a:rPr lang="en-GB" sz="1800" b="1" dirty="0">
                <a:ea typeface="ヒラギノ角ゴ Pro W3" charset="-128"/>
                <a:cs typeface="ヒラギノ角ゴ Pro W3" charset="-128"/>
              </a:rPr>
              <a:t>of vaccine </a:t>
            </a:r>
            <a:r>
              <a:rPr lang="en-GB" sz="1800" b="1" dirty="0" smtClean="0">
                <a:ea typeface="ヒラギノ角ゴ Pro W3" charset="-128"/>
                <a:cs typeface="ヒラギノ角ゴ Pro W3" charset="-128"/>
              </a:rPr>
              <a:t>available:</a:t>
            </a:r>
            <a:endParaRPr lang="en-GB" sz="1800" dirty="0">
              <a:ea typeface="ヒラギノ角ゴ Pro W3" charset="-128"/>
              <a:cs typeface="ヒラギノ角ゴ Pro W3" charset="-128"/>
            </a:endParaRPr>
          </a:p>
          <a:p>
            <a:pPr lvl="1" indent="-342900">
              <a:spcBef>
                <a:spcPts val="0"/>
              </a:spcBef>
              <a:spcAft>
                <a:spcPts val="600"/>
              </a:spcAft>
              <a:buClr>
                <a:srgbClr val="00B0F0"/>
              </a:buClr>
              <a:buFont typeface="+mj-lt"/>
              <a:buAutoNum type="arabicPeriod"/>
              <a:defRPr/>
            </a:pPr>
            <a:r>
              <a:rPr lang="en-GB" sz="1800" dirty="0" smtClean="0">
                <a:ea typeface="ヒラギノ角ゴ Pro W3" charset="-128"/>
              </a:rPr>
              <a:t>I</a:t>
            </a:r>
            <a:r>
              <a:rPr lang="en-GB" sz="1800" dirty="0" smtClean="0"/>
              <a:t>nactivated vaccines </a:t>
            </a:r>
            <a:r>
              <a:rPr lang="en-GB" sz="1800" dirty="0"/>
              <a:t>– by injection </a:t>
            </a:r>
          </a:p>
          <a:p>
            <a:pPr marL="1085850" lvl="2">
              <a:spcBef>
                <a:spcPts val="0"/>
              </a:spcBef>
              <a:spcAft>
                <a:spcPts val="600"/>
              </a:spcAft>
              <a:buFont typeface="Arial" panose="020B0604020202020204" pitchFamily="34" charset="0"/>
              <a:buChar char="•"/>
              <a:defRPr/>
            </a:pPr>
            <a:r>
              <a:rPr lang="en-GB" sz="1800" dirty="0" smtClean="0"/>
              <a:t>Egg Grown</a:t>
            </a:r>
          </a:p>
          <a:p>
            <a:pPr marL="1085850" lvl="2">
              <a:spcBef>
                <a:spcPts val="0"/>
              </a:spcBef>
              <a:spcAft>
                <a:spcPts val="600"/>
              </a:spcAft>
              <a:buFont typeface="Arial" panose="020B0604020202020204" pitchFamily="34" charset="0"/>
              <a:buChar char="•"/>
              <a:defRPr/>
            </a:pPr>
            <a:r>
              <a:rPr lang="en-GB" sz="1800" dirty="0" smtClean="0"/>
              <a:t>Cell Grown</a:t>
            </a:r>
          </a:p>
          <a:p>
            <a:pPr marL="1085850" lvl="2">
              <a:spcBef>
                <a:spcPts val="0"/>
              </a:spcBef>
              <a:spcAft>
                <a:spcPts val="600"/>
              </a:spcAft>
              <a:buFont typeface="Arial" panose="020B0604020202020204" pitchFamily="34" charset="0"/>
              <a:buChar char="•"/>
              <a:defRPr/>
            </a:pPr>
            <a:r>
              <a:rPr lang="en-GB" sz="1800" dirty="0" err="1" smtClean="0"/>
              <a:t>Adjuvanted</a:t>
            </a:r>
            <a:endParaRPr lang="en-GB" sz="1800" dirty="0"/>
          </a:p>
          <a:p>
            <a:pPr lvl="1" indent="-342900">
              <a:spcBef>
                <a:spcPts val="0"/>
              </a:spcBef>
              <a:spcAft>
                <a:spcPts val="600"/>
              </a:spcAft>
              <a:buClr>
                <a:srgbClr val="00B0F0"/>
              </a:buClr>
              <a:buFont typeface="+mj-lt"/>
              <a:buAutoNum type="arabicPeriod"/>
              <a:defRPr/>
            </a:pPr>
            <a:r>
              <a:rPr lang="en-GB" sz="1800" dirty="0"/>
              <a:t>L</a:t>
            </a:r>
            <a:r>
              <a:rPr lang="en-GB" sz="1800" dirty="0" smtClean="0"/>
              <a:t>ive </a:t>
            </a:r>
            <a:r>
              <a:rPr lang="en-GB" sz="1800" dirty="0"/>
              <a:t>attenuated – by nasal </a:t>
            </a:r>
            <a:r>
              <a:rPr lang="en-GB" sz="1800" dirty="0" smtClean="0"/>
              <a:t>application</a:t>
            </a:r>
          </a:p>
          <a:p>
            <a:pPr marL="457200" indent="-457200">
              <a:spcBef>
                <a:spcPts val="0"/>
              </a:spcBef>
              <a:spcAft>
                <a:spcPts val="600"/>
              </a:spcAft>
              <a:buClr>
                <a:srgbClr val="00B0F0"/>
              </a:buClr>
              <a:buFont typeface="Arial" panose="020B0604020202020204" pitchFamily="34" charset="0"/>
              <a:buChar char="•"/>
              <a:defRPr/>
            </a:pPr>
            <a:endParaRPr lang="en-GB" sz="1800" b="1" dirty="0" smtClean="0"/>
          </a:p>
          <a:p>
            <a:pPr marL="457200" indent="-457200">
              <a:spcBef>
                <a:spcPts val="0"/>
              </a:spcBef>
              <a:spcAft>
                <a:spcPts val="600"/>
              </a:spcAft>
              <a:buClr>
                <a:srgbClr val="00B0F0"/>
              </a:buClr>
              <a:buFont typeface="Arial" panose="020B0604020202020204" pitchFamily="34" charset="0"/>
              <a:buChar char="•"/>
              <a:defRPr/>
            </a:pPr>
            <a:r>
              <a:rPr lang="en-GB" sz="1800" b="1" dirty="0" smtClean="0">
                <a:solidFill>
                  <a:srgbClr val="FF0000"/>
                </a:solidFill>
              </a:rPr>
              <a:t>This year all vaccines used will be </a:t>
            </a:r>
            <a:r>
              <a:rPr lang="en-GB" sz="1800" b="1" dirty="0" err="1" smtClean="0">
                <a:solidFill>
                  <a:srgbClr val="FF0000"/>
                </a:solidFill>
              </a:rPr>
              <a:t>Quadrivalent</a:t>
            </a:r>
            <a:r>
              <a:rPr lang="en-GB" sz="1800" b="1" dirty="0" smtClean="0">
                <a:solidFill>
                  <a:srgbClr val="FF0000"/>
                </a:solidFill>
              </a:rPr>
              <a:t> </a:t>
            </a:r>
            <a:r>
              <a:rPr lang="en-GB" sz="1800" dirty="0"/>
              <a:t>vaccines contain two subtypes of Influenza A and both B virus types*    </a:t>
            </a:r>
          </a:p>
          <a:p>
            <a:pPr marL="457200" indent="-457200">
              <a:spcBef>
                <a:spcPts val="0"/>
              </a:spcBef>
              <a:spcAft>
                <a:spcPts val="600"/>
              </a:spcAft>
              <a:buClr>
                <a:srgbClr val="00B0F0"/>
              </a:buClr>
              <a:buFont typeface="Arial" panose="020B0604020202020204" pitchFamily="34" charset="0"/>
              <a:buChar char="•"/>
              <a:defRPr/>
            </a:pPr>
            <a:r>
              <a:rPr lang="en-GB" sz="1800" b="1" dirty="0" smtClean="0"/>
              <a:t>None </a:t>
            </a:r>
            <a:r>
              <a:rPr lang="en-GB" sz="1800" b="1" dirty="0"/>
              <a:t>of the flu vaccines can cause clinical influenza in those that can be vaccinated</a:t>
            </a:r>
          </a:p>
          <a:p>
            <a:pPr marL="0" lvl="2" indent="0">
              <a:spcBef>
                <a:spcPts val="0"/>
              </a:spcBef>
              <a:spcAft>
                <a:spcPts val="600"/>
              </a:spcAft>
              <a:buFont typeface="Arial" pitchFamily="84" charset="0"/>
              <a:buNone/>
              <a:defRPr/>
            </a:pPr>
            <a:endParaRPr lang="en-GB" sz="16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88589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t>Vaccine </a:t>
            </a:r>
            <a:r>
              <a:rPr lang="en-GB" altLang="en-US" sz="3200" dirty="0" smtClean="0"/>
              <a:t>Composition: Antigens </a:t>
            </a:r>
            <a:br>
              <a:rPr lang="en-GB" altLang="en-US" sz="3200" dirty="0" smtClean="0"/>
            </a:br>
            <a:r>
              <a:rPr lang="en-GB" altLang="en-US" sz="3200" dirty="0" smtClean="0"/>
              <a:t>Northern Hemisphere 2021/22*</a:t>
            </a:r>
            <a:endParaRPr lang="en-GB" sz="3200" dirty="0"/>
          </a:p>
        </p:txBody>
      </p:sp>
      <p:sp>
        <p:nvSpPr>
          <p:cNvPr id="3" name="Content Placeholder 2"/>
          <p:cNvSpPr>
            <a:spLocks noGrp="1"/>
          </p:cNvSpPr>
          <p:nvPr>
            <p:ph idx="1"/>
          </p:nvPr>
        </p:nvSpPr>
        <p:spPr>
          <a:xfrm>
            <a:off x="584164" y="1340768"/>
            <a:ext cx="8077200" cy="4968552"/>
          </a:xfrm>
        </p:spPr>
        <p:txBody>
          <a:bodyPr/>
          <a:lstStyle/>
          <a:p>
            <a:r>
              <a:rPr lang="en-GB" sz="1800" b="1" dirty="0" smtClean="0"/>
              <a:t>Vaccine composition in 2021-22 </a:t>
            </a:r>
            <a:r>
              <a:rPr lang="en-GB" sz="1800" b="1" dirty="0" err="1" smtClean="0"/>
              <a:t>Quadrivalent</a:t>
            </a:r>
            <a:r>
              <a:rPr lang="en-GB" sz="1800" b="1" dirty="0" smtClean="0"/>
              <a:t> vaccines</a:t>
            </a:r>
            <a:endParaRPr lang="en-GB" sz="1800" dirty="0">
              <a:solidFill>
                <a:srgbClr val="FF0000"/>
              </a:solidFill>
            </a:endParaRPr>
          </a:p>
          <a:p>
            <a:endParaRPr lang="en-GB" sz="1800" b="1" dirty="0" smtClean="0"/>
          </a:p>
          <a:p>
            <a:r>
              <a:rPr lang="en-GB" sz="1800" b="1" dirty="0"/>
              <a:t>Egg-based Vaccines</a:t>
            </a:r>
            <a:endParaRPr lang="en-GB" sz="1800" dirty="0"/>
          </a:p>
          <a:p>
            <a:r>
              <a:rPr lang="en-GB" sz="1800" dirty="0"/>
              <a:t>•	an A/Victoria/2570/2019 (H1N1)pdm09-like virus;</a:t>
            </a:r>
          </a:p>
          <a:p>
            <a:r>
              <a:rPr lang="en-GB" sz="1800" dirty="0"/>
              <a:t>•	an A/Cambodia/e0826360/2020 (H3N2)-like virus;</a:t>
            </a:r>
          </a:p>
          <a:p>
            <a:r>
              <a:rPr lang="en-GB" sz="1800" dirty="0"/>
              <a:t>•	a B/Washington/02/2019 (B/Victoria lineage)-like virus; and</a:t>
            </a:r>
          </a:p>
          <a:p>
            <a:r>
              <a:rPr lang="en-GB" sz="1800" dirty="0"/>
              <a:t>•	a B/Phuket/3073/2013 (B/Yamagata lineage)-like virus.</a:t>
            </a:r>
          </a:p>
          <a:p>
            <a:r>
              <a:rPr lang="en-GB" sz="1800" dirty="0"/>
              <a:t> </a:t>
            </a:r>
          </a:p>
          <a:p>
            <a:r>
              <a:rPr lang="en-GB" sz="1800" b="1" dirty="0"/>
              <a:t>Cell- or recombinant-based Vaccines</a:t>
            </a:r>
            <a:endParaRPr lang="en-GB" sz="1800" dirty="0"/>
          </a:p>
          <a:p>
            <a:r>
              <a:rPr lang="en-GB" sz="1800" dirty="0"/>
              <a:t>•	an A/Wisconsin/588/2019 (H1N1)pdm09-like virus</a:t>
            </a:r>
            <a:r>
              <a:rPr lang="en-GB" sz="1800" dirty="0" smtClean="0"/>
              <a:t>;</a:t>
            </a:r>
            <a:endParaRPr lang="en-GB" sz="1800" dirty="0"/>
          </a:p>
          <a:p>
            <a:r>
              <a:rPr lang="en-GB" sz="1800" dirty="0"/>
              <a:t>•	an A/Cambodia/e0826360/2020 (H3N2)-like virus;</a:t>
            </a:r>
          </a:p>
          <a:p>
            <a:r>
              <a:rPr lang="en-GB" sz="1800" dirty="0"/>
              <a:t>•	a B/Washington/02/2019 (B/Victoria lineage)-like virus; and</a:t>
            </a:r>
          </a:p>
          <a:p>
            <a:r>
              <a:rPr lang="en-GB" sz="1800" dirty="0"/>
              <a:t>•	a B/Phuket/3073/2013 (B/Yamagata lineage)-like virus.</a:t>
            </a:r>
          </a:p>
          <a:p>
            <a:pPr marL="0" lvl="0" indent="0">
              <a:buClrTx/>
              <a:buSzPct val="76000"/>
            </a:pPr>
            <a:r>
              <a:rPr lang="en-GB" sz="1800" dirty="0"/>
              <a:t> </a:t>
            </a:r>
          </a:p>
          <a:p>
            <a:pPr algn="r"/>
            <a:r>
              <a:rPr lang="en-GB" sz="1800" dirty="0"/>
              <a:t> </a:t>
            </a:r>
            <a:r>
              <a:rPr lang="en-GB" sz="1800" dirty="0" smtClean="0">
                <a:hlinkClick r:id="rId3"/>
              </a:rPr>
              <a:t>Source: WHO</a:t>
            </a:r>
            <a:endParaRPr lang="en-GB" sz="1800" dirty="0"/>
          </a:p>
        </p:txBody>
      </p:sp>
      <p:sp>
        <p:nvSpPr>
          <p:cNvPr id="4" name="TextBox 3"/>
          <p:cNvSpPr txBox="1"/>
          <p:nvPr/>
        </p:nvSpPr>
        <p:spPr>
          <a:xfrm>
            <a:off x="1259632" y="6492065"/>
            <a:ext cx="6726265" cy="369332"/>
          </a:xfrm>
          <a:prstGeom prst="rect">
            <a:avLst/>
          </a:prstGeom>
          <a:noFill/>
        </p:spPr>
        <p:txBody>
          <a:bodyPr wrap="none" rtlCol="0">
            <a:spAutoFit/>
          </a:bodyPr>
          <a:lstStyle/>
          <a:p>
            <a:r>
              <a:rPr lang="en-GB" sz="1400" dirty="0">
                <a:solidFill>
                  <a:schemeClr val="bg2"/>
                </a:solidFill>
              </a:rPr>
              <a:t>*https://www.who.int/influenza/vaccines/virus/recommendations/2020-21_north/en</a:t>
            </a:r>
            <a:r>
              <a:rPr lang="en-GB" dirty="0"/>
              <a:t>/</a:t>
            </a:r>
          </a:p>
        </p:txBody>
      </p:sp>
    </p:spTree>
    <p:extLst>
      <p:ext uri="{BB962C8B-B14F-4D97-AF65-F5344CB8AC3E}">
        <p14:creationId xmlns:p14="http://schemas.microsoft.com/office/powerpoint/2010/main" val="172564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smtClean="0"/>
              <a:t>Vaccines for 2021-22 (1)</a:t>
            </a:r>
            <a:endParaRPr lang="en-GB" kern="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56792"/>
            <a:ext cx="8820472" cy="4032448"/>
          </a:xfrm>
          <a:prstGeom prst="rect">
            <a:avLst/>
          </a:prstGeom>
        </p:spPr>
      </p:pic>
    </p:spTree>
    <p:extLst>
      <p:ext uri="{BB962C8B-B14F-4D97-AF65-F5344CB8AC3E}">
        <p14:creationId xmlns:p14="http://schemas.microsoft.com/office/powerpoint/2010/main" val="449499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smtClean="0"/>
              <a:t>Vaccines for 2021-22 (2)</a:t>
            </a:r>
            <a:endParaRPr lang="en-GB" kern="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143000"/>
            <a:ext cx="8478054" cy="4518248"/>
          </a:xfrm>
          <a:prstGeom prst="rect">
            <a:avLst/>
          </a:prstGeom>
        </p:spPr>
      </p:pic>
    </p:spTree>
    <p:extLst>
      <p:ext uri="{BB962C8B-B14F-4D97-AF65-F5344CB8AC3E}">
        <p14:creationId xmlns:p14="http://schemas.microsoft.com/office/powerpoint/2010/main" val="1681289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568951" cy="4248472"/>
          </a:xfrm>
        </p:spPr>
        <p:txBody>
          <a:bodyPr/>
          <a:lstStyle/>
          <a:p>
            <a:r>
              <a:rPr lang="en-GB" sz="1800" dirty="0"/>
              <a:t>*</a:t>
            </a:r>
            <a:r>
              <a:rPr lang="en-GB" sz="1800" dirty="0" err="1"/>
              <a:t>Fluad</a:t>
            </a:r>
            <a:r>
              <a:rPr lang="en-GB" sz="1800" dirty="0"/>
              <a:t> Tetra and </a:t>
            </a:r>
            <a:r>
              <a:rPr lang="en-GB" sz="1800" dirty="0" err="1"/>
              <a:t>Flucelvax</a:t>
            </a:r>
            <a:r>
              <a:rPr lang="en-GB" sz="1800" dirty="0"/>
              <a:t> Tetra are supplied in single-dose prefilled syringes, with a plunger stopper (</a:t>
            </a:r>
            <a:r>
              <a:rPr lang="en-GB" sz="1800" dirty="0" err="1"/>
              <a:t>bromobutyl</a:t>
            </a:r>
            <a:r>
              <a:rPr lang="en-GB" sz="1800" dirty="0"/>
              <a:t> rubber), with attached needles. None of the components of this staked needle prefilled syringe presentation that are in direct contact with the vaccine (syringe barrel, plunger and rubber stopper) are made with natural rubber latex. The needle shield for </a:t>
            </a:r>
            <a:r>
              <a:rPr lang="en-GB" sz="1800" dirty="0" err="1"/>
              <a:t>Fluad</a:t>
            </a:r>
            <a:r>
              <a:rPr lang="en-GB" sz="1800" dirty="0"/>
              <a:t> Tetra and </a:t>
            </a:r>
            <a:r>
              <a:rPr lang="en-GB" sz="1800" dirty="0" err="1"/>
              <a:t>Flucelvax</a:t>
            </a:r>
            <a:r>
              <a:rPr lang="en-GB" sz="1800" dirty="0"/>
              <a:t> Tetra contains natural rubber latex. The risk of allergy is extremely small and is considered to be safe in those patients that have latex allergy / latex anaphylaxis</a:t>
            </a:r>
            <a:r>
              <a:rPr lang="en-GB" sz="1800" dirty="0" smtClean="0"/>
              <a:t>.</a:t>
            </a:r>
          </a:p>
          <a:p>
            <a:r>
              <a:rPr lang="en-GB" sz="1800" dirty="0"/>
              <a:t/>
            </a:r>
            <a:br>
              <a:rPr lang="en-GB" sz="1800" dirty="0"/>
            </a:br>
            <a:r>
              <a:rPr lang="en-GB" sz="1800" dirty="0"/>
              <a:t>Please refer to the Green Book Chapter 6: Contraindications and special considerations for further information pages 2&amp;3. </a:t>
            </a:r>
            <a:r>
              <a:rPr lang="en-GB" sz="1800" u="sng" dirty="0">
                <a:hlinkClick r:id="rId2"/>
              </a:rPr>
              <a:t>https://www.gov.uk/government/publications/contraindications-and-special-considerations-the-green-book-chapter-6</a:t>
            </a:r>
            <a:r>
              <a:rPr lang="en-GB" sz="1800" dirty="0"/>
              <a:t> </a:t>
            </a:r>
          </a:p>
          <a:p>
            <a:endParaRPr lang="en-GB" dirty="0"/>
          </a:p>
        </p:txBody>
      </p:sp>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smtClean="0"/>
              <a:t>Vaccines for 2021-22 (3)</a:t>
            </a:r>
            <a:endParaRPr lang="en-GB" kern="0" dirty="0"/>
          </a:p>
        </p:txBody>
      </p:sp>
    </p:spTree>
    <p:extLst>
      <p:ext uri="{BB962C8B-B14F-4D97-AF65-F5344CB8AC3E}">
        <p14:creationId xmlns:p14="http://schemas.microsoft.com/office/powerpoint/2010/main" val="350929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a:t>1</a:t>
            </a:r>
            <a:r>
              <a:rPr lang="en-GB" sz="3200" dirty="0" smtClean="0"/>
              <a:t>. </a:t>
            </a:r>
            <a:r>
              <a:rPr lang="en-GB" sz="3200" dirty="0" err="1" smtClean="0"/>
              <a:t>Flucelvax</a:t>
            </a:r>
            <a:r>
              <a:rPr lang="en-GB" sz="3200" dirty="0" smtClean="0"/>
              <a:t> Tetra: </a:t>
            </a:r>
            <a:r>
              <a:rPr lang="en-GB" sz="3200" u="sng" dirty="0" smtClean="0"/>
              <a:t>cell-based </a:t>
            </a:r>
            <a:r>
              <a:rPr lang="en-GB" sz="3200" dirty="0" err="1" smtClean="0"/>
              <a:t>Quadrivalent</a:t>
            </a:r>
            <a:r>
              <a:rPr lang="en-GB" sz="3200" dirty="0" smtClean="0"/>
              <a:t> </a:t>
            </a:r>
            <a:br>
              <a:rPr lang="en-GB" sz="3200" dirty="0" smtClean="0"/>
            </a:br>
            <a:r>
              <a:rPr lang="en-GB" sz="3200" dirty="0" smtClean="0"/>
              <a:t>Inactivated Flu vaccine (QIVc)</a:t>
            </a:r>
            <a:endParaRPr lang="en-GB" sz="3200" dirty="0"/>
          </a:p>
        </p:txBody>
      </p:sp>
      <p:sp>
        <p:nvSpPr>
          <p:cNvPr id="5" name="Content Placeholder 4"/>
          <p:cNvSpPr>
            <a:spLocks noGrp="1"/>
          </p:cNvSpPr>
          <p:nvPr>
            <p:ph sz="half" idx="1"/>
          </p:nvPr>
        </p:nvSpPr>
        <p:spPr>
          <a:xfrm>
            <a:off x="395536" y="1628800"/>
            <a:ext cx="4680520" cy="4248472"/>
          </a:xfrm>
        </p:spPr>
        <p:txBody>
          <a:bodyPr/>
          <a:lstStyle/>
          <a:p>
            <a:pPr marL="457200" indent="-457200">
              <a:lnSpc>
                <a:spcPct val="150000"/>
              </a:lnSpc>
              <a:buFont typeface="Arial" panose="020B0604020202020204" pitchFamily="34" charset="0"/>
              <a:buChar char="•"/>
            </a:pPr>
            <a:r>
              <a:rPr lang="en-GB" sz="1400" b="1" dirty="0" smtClean="0">
                <a:cs typeface="Arial" panose="020B0604020202020204" pitchFamily="34" charset="0"/>
              </a:rPr>
              <a:t>First line for all adults 18 </a:t>
            </a:r>
            <a:r>
              <a:rPr lang="en-GB" sz="1400" b="1" dirty="0">
                <a:cs typeface="Arial" panose="020B0604020202020204" pitchFamily="34" charset="0"/>
              </a:rPr>
              <a:t>to &lt; 65 </a:t>
            </a:r>
            <a:r>
              <a:rPr lang="en-GB" sz="1400" b="1" dirty="0" smtClean="0">
                <a:cs typeface="Arial" panose="020B0604020202020204" pitchFamily="34" charset="0"/>
              </a:rPr>
              <a:t>years</a:t>
            </a:r>
            <a:r>
              <a:rPr lang="en-GB" sz="1400" b="1" dirty="0">
                <a:solidFill>
                  <a:srgbClr val="000000"/>
                </a:solidFill>
                <a:latin typeface="Arial" panose="020B0604020202020204" pitchFamily="34" charset="0"/>
                <a:ea typeface="Times New Roman"/>
                <a:cs typeface="Arial" panose="020B0604020202020204" pitchFamily="34" charset="0"/>
              </a:rPr>
              <a:t> </a:t>
            </a:r>
            <a:r>
              <a:rPr lang="en-GB" sz="1400" b="1" dirty="0" smtClean="0">
                <a:solidFill>
                  <a:srgbClr val="000000"/>
                </a:solidFill>
                <a:latin typeface="Arial" panose="020B0604020202020204" pitchFamily="34" charset="0"/>
                <a:ea typeface="Times New Roman"/>
                <a:cs typeface="Arial" panose="020B0604020202020204" pitchFamily="34" charset="0"/>
              </a:rPr>
              <a:t> </a:t>
            </a:r>
            <a:r>
              <a:rPr lang="en-GB" sz="1400" b="1" dirty="0">
                <a:solidFill>
                  <a:srgbClr val="000000"/>
                </a:solidFill>
                <a:latin typeface="Arial" panose="020B0604020202020204" pitchFamily="34" charset="0"/>
                <a:ea typeface="Times New Roman"/>
                <a:cs typeface="Arial" panose="020B0604020202020204" pitchFamily="34" charset="0"/>
              </a:rPr>
              <a:t>who are eligible for the flu vaccine</a:t>
            </a:r>
            <a:endParaRPr lang="en-GB" sz="1400" b="1" dirty="0" smtClean="0"/>
          </a:p>
          <a:p>
            <a:pPr marL="457200" indent="-457200">
              <a:lnSpc>
                <a:spcPct val="150000"/>
              </a:lnSpc>
              <a:buFont typeface="Arial" panose="020B0604020202020204" pitchFamily="34" charset="0"/>
              <a:buChar char="•"/>
            </a:pPr>
            <a:r>
              <a:rPr lang="en-GB" sz="1400" dirty="0" smtClean="0"/>
              <a:t>Second line for adults 65 years and older with  egg allergy</a:t>
            </a:r>
          </a:p>
          <a:p>
            <a:pPr marL="457200" indent="-45720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Second line for children over 2 years with contraindication to </a:t>
            </a:r>
            <a:r>
              <a:rPr lang="en-GB" sz="1400" dirty="0" err="1" smtClean="0">
                <a:latin typeface="Arial" panose="020B0604020202020204" pitchFamily="34" charset="0"/>
                <a:cs typeface="Arial" panose="020B0604020202020204" pitchFamily="34" charset="0"/>
              </a:rPr>
              <a:t>Fluenz</a:t>
            </a:r>
            <a:r>
              <a:rPr lang="en-GB" sz="1400" dirty="0" smtClean="0">
                <a:latin typeface="Arial" panose="020B0604020202020204" pitchFamily="34" charset="0"/>
                <a:cs typeface="Arial" panose="020B0604020202020204" pitchFamily="34" charset="0"/>
              </a:rPr>
              <a:t> Tetra®</a:t>
            </a:r>
            <a:endParaRPr lang="en-GB" sz="1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400" dirty="0">
                <a:solidFill>
                  <a:prstClr val="black"/>
                </a:solidFill>
                <a:latin typeface="Arial" charset="0"/>
                <a:ea typeface="ヒラギノ角ゴ Pro W3" charset="-128"/>
              </a:rPr>
              <a:t>Single </a:t>
            </a:r>
            <a:r>
              <a:rPr lang="en-GB" sz="1400" dirty="0" err="1" smtClean="0">
                <a:solidFill>
                  <a:prstClr val="black"/>
                </a:solidFill>
                <a:latin typeface="Arial" charset="0"/>
                <a:ea typeface="ヒラギノ角ゴ Pro W3" charset="-128"/>
              </a:rPr>
              <a:t>i.m</a:t>
            </a:r>
            <a:r>
              <a:rPr lang="en-GB" sz="1400" dirty="0" smtClean="0">
                <a:solidFill>
                  <a:prstClr val="black"/>
                </a:solidFill>
                <a:latin typeface="Arial" charset="0"/>
                <a:ea typeface="ヒラギノ角ゴ Pro W3" charset="-128"/>
              </a:rPr>
              <a:t>. injection</a:t>
            </a:r>
          </a:p>
          <a:p>
            <a:pPr marL="457200" indent="-457200">
              <a:buFont typeface="Arial" panose="020B0604020202020204" pitchFamily="34" charset="0"/>
              <a:buChar char="•"/>
            </a:pPr>
            <a:endParaRPr lang="en-GB" sz="1400" dirty="0" smtClean="0">
              <a:solidFill>
                <a:prstClr val="black"/>
              </a:solidFill>
              <a:latin typeface="Arial" charset="0"/>
              <a:ea typeface="ヒラギノ角ゴ Pro W3" charset="-128"/>
            </a:endParaRPr>
          </a:p>
          <a:p>
            <a:pPr marL="57150" lvl="1" indent="0">
              <a:lnSpc>
                <a:spcPct val="150000"/>
              </a:lnSpc>
              <a:spcBef>
                <a:spcPct val="0"/>
              </a:spcBef>
              <a:buClrTx/>
              <a:buNone/>
            </a:pPr>
            <a:r>
              <a:rPr lang="en-GB" sz="1400" dirty="0">
                <a:solidFill>
                  <a:prstClr val="black"/>
                </a:solidFill>
                <a:latin typeface="Arial" charset="0"/>
                <a:ea typeface="ヒラギノ角ゴ Pro W3" charset="-128"/>
              </a:rPr>
              <a:t> </a:t>
            </a:r>
            <a:r>
              <a:rPr lang="en-GB" sz="1400" dirty="0" smtClean="0">
                <a:solidFill>
                  <a:prstClr val="black"/>
                </a:solidFill>
                <a:latin typeface="Arial" charset="0"/>
                <a:ea typeface="ヒラギノ角ゴ Pro W3" charset="-128"/>
              </a:rPr>
              <a:t>       One </a:t>
            </a:r>
            <a:r>
              <a:rPr lang="en-GB" sz="1400" dirty="0">
                <a:solidFill>
                  <a:prstClr val="black"/>
                </a:solidFill>
                <a:latin typeface="Arial" charset="0"/>
                <a:ea typeface="ヒラギノ角ゴ Pro W3" charset="-128"/>
              </a:rPr>
              <a:t>dose </a:t>
            </a:r>
            <a:r>
              <a:rPr lang="en-GB" sz="1400" dirty="0" smtClean="0">
                <a:solidFill>
                  <a:prstClr val="black"/>
                </a:solidFill>
                <a:latin typeface="Arial" charset="0"/>
                <a:ea typeface="ヒラギノ角ゴ Pro W3" charset="-128"/>
              </a:rPr>
              <a:t>schedule</a:t>
            </a:r>
            <a:r>
              <a:rPr lang="en-GB" sz="1400" b="1" dirty="0" smtClean="0">
                <a:solidFill>
                  <a:srgbClr val="000000"/>
                </a:solidFill>
              </a:rPr>
              <a:t> </a:t>
            </a:r>
            <a:r>
              <a:rPr lang="en-GB" sz="1400" dirty="0">
                <a:solidFill>
                  <a:srgbClr val="000000"/>
                </a:solidFill>
              </a:rPr>
              <a:t>required unless: </a:t>
            </a:r>
          </a:p>
          <a:p>
            <a:pPr marL="457200" lvl="2" indent="0">
              <a:lnSpc>
                <a:spcPct val="150000"/>
              </a:lnSpc>
              <a:spcBef>
                <a:spcPct val="0"/>
              </a:spcBef>
              <a:buClrTx/>
              <a:buNone/>
            </a:pPr>
            <a:r>
              <a:rPr lang="en-GB" sz="1400" dirty="0">
                <a:solidFill>
                  <a:srgbClr val="000000"/>
                </a:solidFill>
              </a:rPr>
              <a:t>Child is in a clinical risk group </a:t>
            </a:r>
            <a:r>
              <a:rPr lang="en-GB" sz="1400" b="1" dirty="0">
                <a:solidFill>
                  <a:srgbClr val="000000"/>
                </a:solidFill>
              </a:rPr>
              <a:t>and</a:t>
            </a:r>
            <a:r>
              <a:rPr lang="en-GB" sz="1400" dirty="0">
                <a:solidFill>
                  <a:srgbClr val="000000"/>
                </a:solidFill>
              </a:rPr>
              <a:t> under 9 years old </a:t>
            </a:r>
            <a:r>
              <a:rPr lang="en-GB" sz="1400" b="1" dirty="0">
                <a:solidFill>
                  <a:srgbClr val="000000"/>
                </a:solidFill>
              </a:rPr>
              <a:t>and</a:t>
            </a:r>
            <a:r>
              <a:rPr lang="en-GB" sz="14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1400" dirty="0">
                <a:solidFill>
                  <a:srgbClr val="000000"/>
                </a:solidFill>
              </a:rPr>
              <a:t>If second dose required leave at least </a:t>
            </a:r>
            <a:r>
              <a:rPr lang="en-GB" sz="1400" b="1" dirty="0">
                <a:solidFill>
                  <a:srgbClr val="000000"/>
                </a:solidFill>
              </a:rPr>
              <a:t>4 weeks </a:t>
            </a:r>
            <a:r>
              <a:rPr lang="en-GB" sz="1400" dirty="0">
                <a:solidFill>
                  <a:srgbClr val="000000"/>
                </a:solidFill>
              </a:rPr>
              <a:t>between dose</a:t>
            </a:r>
            <a:endParaRPr lang="en-GB" sz="1400" dirty="0" smtClean="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9018" y="1276682"/>
            <a:ext cx="4204982" cy="4064034"/>
          </a:xfrm>
        </p:spPr>
      </p:pic>
      <p:sp>
        <p:nvSpPr>
          <p:cNvPr id="7" name="TextBox 6"/>
          <p:cNvSpPr txBox="1"/>
          <p:nvPr/>
        </p:nvSpPr>
        <p:spPr>
          <a:xfrm>
            <a:off x="5580112" y="5269850"/>
            <a:ext cx="2952328" cy="369332"/>
          </a:xfrm>
          <a:prstGeom prst="rect">
            <a:avLst/>
          </a:prstGeom>
          <a:noFill/>
        </p:spPr>
        <p:txBody>
          <a:bodyPr wrap="square" rtlCol="0">
            <a:spAutoFit/>
          </a:bodyPr>
          <a:lstStyle/>
          <a:p>
            <a:r>
              <a:rPr lang="en-GB" dirty="0" smtClean="0">
                <a:solidFill>
                  <a:schemeClr val="bg2"/>
                </a:solidFill>
              </a:rPr>
              <a:t>Needle attached</a:t>
            </a:r>
            <a:endParaRPr lang="en-GB" dirty="0">
              <a:solidFill>
                <a:schemeClr val="bg2"/>
              </a:solidFill>
            </a:endParaRPr>
          </a:p>
        </p:txBody>
      </p:sp>
    </p:spTree>
    <p:extLst>
      <p:ext uri="{BB962C8B-B14F-4D97-AF65-F5344CB8AC3E}">
        <p14:creationId xmlns:p14="http://schemas.microsoft.com/office/powerpoint/2010/main" val="380270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3646562"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4"/>
          <p:cNvSpPr>
            <a:spLocks noGrp="1"/>
          </p:cNvSpPr>
          <p:nvPr>
            <p:ph type="title"/>
          </p:nvPr>
        </p:nvSpPr>
        <p:spPr>
          <a:xfrm>
            <a:off x="604838" y="115888"/>
            <a:ext cx="8077200" cy="1143000"/>
          </a:xfrm>
        </p:spPr>
        <p:txBody>
          <a:bodyPr/>
          <a:lstStyle/>
          <a:p>
            <a:r>
              <a:rPr lang="en-GB" altLang="en-US" sz="3200" dirty="0" smtClean="0">
                <a:latin typeface="+mn-lt"/>
              </a:rPr>
              <a:t>Flu Overview</a:t>
            </a:r>
          </a:p>
        </p:txBody>
      </p:sp>
      <p:sp>
        <p:nvSpPr>
          <p:cNvPr id="37892" name="Content Placeholder 5"/>
          <p:cNvSpPr>
            <a:spLocks noGrp="1"/>
          </p:cNvSpPr>
          <p:nvPr>
            <p:ph sz="half" idx="1"/>
          </p:nvPr>
        </p:nvSpPr>
        <p:spPr>
          <a:xfrm>
            <a:off x="251520" y="1556792"/>
            <a:ext cx="4824536" cy="4038600"/>
          </a:xfrm>
        </p:spPr>
        <p:txBody>
          <a:bodyPr/>
          <a:lstStyle/>
          <a:p>
            <a:pPr marL="457200" indent="-457200">
              <a:buFont typeface="Wingdings" pitchFamily="2" charset="2"/>
              <a:buChar char="v"/>
            </a:pPr>
            <a:r>
              <a:rPr lang="en-GB" altLang="en-US" sz="2000" dirty="0" smtClean="0"/>
              <a:t>Influenza (or flu) is </a:t>
            </a:r>
            <a:r>
              <a:rPr lang="en-GB" altLang="en-US" sz="2000" dirty="0" smtClean="0">
                <a:latin typeface="+mn-lt"/>
              </a:rPr>
              <a:t>a viral infection </a:t>
            </a:r>
            <a:r>
              <a:rPr lang="en-GB" altLang="en-US" sz="2000" dirty="0" smtClean="0"/>
              <a:t>affecting </a:t>
            </a:r>
            <a:r>
              <a:rPr lang="en-GB" altLang="en-US" sz="2000" dirty="0" smtClean="0">
                <a:latin typeface="+mn-lt"/>
              </a:rPr>
              <a:t>the respiratory tract</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Is highly infectious and spreads rapidly in closed communities</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Can be spread by people with mild / no symptoms</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Usually occurs most often in an 8-10 week period during the winter</a:t>
            </a:r>
          </a:p>
        </p:txBody>
      </p:sp>
    </p:spTree>
    <p:extLst>
      <p:ext uri="{BB962C8B-B14F-4D97-AF65-F5344CB8AC3E}">
        <p14:creationId xmlns:p14="http://schemas.microsoft.com/office/powerpoint/2010/main" val="2860100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r>
              <a:rPr lang="en-GB" dirty="0" smtClean="0"/>
              <a:t>Quadrivalent cell culture vaccine</a:t>
            </a:r>
            <a:br>
              <a:rPr lang="en-GB" dirty="0" smtClean="0"/>
            </a:br>
            <a:r>
              <a:rPr lang="en-GB" dirty="0" smtClean="0"/>
              <a:t> (QIVc)</a:t>
            </a:r>
            <a:endParaRPr lang="en-GB" dirty="0"/>
          </a:p>
        </p:txBody>
      </p:sp>
      <p:sp>
        <p:nvSpPr>
          <p:cNvPr id="3" name="Content Placeholder 2"/>
          <p:cNvSpPr>
            <a:spLocks noGrp="1"/>
          </p:cNvSpPr>
          <p:nvPr>
            <p:ph idx="1"/>
          </p:nvPr>
        </p:nvSpPr>
        <p:spPr/>
        <p:txBody>
          <a:bodyPr/>
          <a:lstStyle/>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(Flucelvax TETRA) was first licenced in the US in 2016 and was licensed in the UK in December 2018 for adults and children from 9</a:t>
            </a:r>
            <a:r>
              <a:rPr lang="en-GB" sz="1600" kern="1200" dirty="0" smtClean="0">
                <a:solidFill>
                  <a:prstClr val="black"/>
                </a:solidFill>
                <a:latin typeface="Arial" pitchFamily="34" charset="0"/>
                <a:ea typeface="ヒラギノ角ゴ Pro W3" pitchFamily="84" charset="-128"/>
              </a:rPr>
              <a:t> </a:t>
            </a:r>
            <a:r>
              <a:rPr lang="en-GB" sz="1600" kern="1200" dirty="0">
                <a:solidFill>
                  <a:prstClr val="black"/>
                </a:solidFill>
                <a:latin typeface="Arial" pitchFamily="34" charset="0"/>
                <a:ea typeface="ヒラギノ角ゴ Pro W3" pitchFamily="84" charset="-128"/>
              </a:rPr>
              <a:t>years of age</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Flucelvax TETRA is a quadrivalent vaccine containing two subtypes of Influenza A (H3N2 and H1N1pdm00) and both B virus lineages.  As the vaccine contains both lineages of B viruses it may provide better protection against circulating flu B strain(s) than trivalent flu vaccines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More than 36 million doses of cell-based vaccine have been administered with no serious safety concerns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the cell-based vaccine manufacturing process uses an animal cell line (</a:t>
            </a:r>
            <a:r>
              <a:rPr lang="en-GB" sz="1600" kern="1200" dirty="0" err="1">
                <a:solidFill>
                  <a:prstClr val="black"/>
                </a:solidFill>
                <a:latin typeface="Arial" pitchFamily="34" charset="0"/>
                <a:ea typeface="ヒラギノ角ゴ Pro W3" pitchFamily="84" charset="-128"/>
              </a:rPr>
              <a:t>Madin</a:t>
            </a:r>
            <a:r>
              <a:rPr lang="en-GB" sz="16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8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spTree>
    <p:extLst>
      <p:ext uri="{BB962C8B-B14F-4D97-AF65-F5344CB8AC3E}">
        <p14:creationId xmlns:p14="http://schemas.microsoft.com/office/powerpoint/2010/main" val="3970217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8171" y="1987343"/>
            <a:ext cx="4662767" cy="4033945"/>
          </a:xfrm>
        </p:spPr>
      </p:pic>
      <p:sp>
        <p:nvSpPr>
          <p:cNvPr id="2" name="Title 1"/>
          <p:cNvSpPr>
            <a:spLocks noGrp="1"/>
          </p:cNvSpPr>
          <p:nvPr>
            <p:ph type="title"/>
          </p:nvPr>
        </p:nvSpPr>
        <p:spPr>
          <a:xfrm>
            <a:off x="685800" y="609600"/>
            <a:ext cx="8077200" cy="947192"/>
          </a:xfrm>
        </p:spPr>
        <p:txBody>
          <a:bodyPr/>
          <a:lstStyle/>
          <a:p>
            <a:pPr algn="ctr"/>
            <a:r>
              <a:rPr lang="en-GB" sz="3200" dirty="0"/>
              <a:t>2</a:t>
            </a:r>
            <a:r>
              <a:rPr lang="en-GB" sz="3200" dirty="0" smtClean="0"/>
              <a:t>. </a:t>
            </a:r>
            <a:r>
              <a:rPr lang="en-GB" sz="3200" dirty="0" err="1"/>
              <a:t>a</a:t>
            </a:r>
            <a:r>
              <a:rPr lang="en-GB" altLang="en-US" sz="3200" dirty="0" err="1" smtClean="0"/>
              <a:t>djuvanted</a:t>
            </a:r>
            <a:r>
              <a:rPr lang="en-GB" altLang="en-US" sz="3200" dirty="0" smtClean="0"/>
              <a:t> </a:t>
            </a:r>
            <a:r>
              <a:rPr lang="en-GB" altLang="en-US" sz="3200" dirty="0" err="1" smtClean="0"/>
              <a:t>Quadrivalent</a:t>
            </a:r>
            <a:r>
              <a:rPr lang="en-GB" altLang="en-US" sz="3200" dirty="0" smtClean="0"/>
              <a:t> flu vaccine (</a:t>
            </a:r>
            <a:r>
              <a:rPr lang="en-GB" altLang="en-US" sz="3200" dirty="0" err="1" smtClean="0"/>
              <a:t>aQIV</a:t>
            </a:r>
            <a:r>
              <a:rPr lang="en-GB" altLang="en-US" sz="3200" dirty="0" smtClean="0"/>
              <a:t>)</a:t>
            </a:r>
            <a:r>
              <a:rPr lang="en-GB" dirty="0" smtClean="0"/>
              <a:t> </a:t>
            </a:r>
            <a:endParaRPr lang="en-GB" dirty="0"/>
          </a:p>
        </p:txBody>
      </p:sp>
      <p:sp>
        <p:nvSpPr>
          <p:cNvPr id="3" name="Content Placeholder 2"/>
          <p:cNvSpPr>
            <a:spLocks noGrp="1"/>
          </p:cNvSpPr>
          <p:nvPr>
            <p:ph sz="half" idx="1"/>
          </p:nvPr>
        </p:nvSpPr>
        <p:spPr>
          <a:xfrm>
            <a:off x="467544" y="2060848"/>
            <a:ext cx="4680520" cy="3816424"/>
          </a:xfrm>
        </p:spPr>
        <p:txBody>
          <a:bodyPr/>
          <a:lstStyle/>
          <a:p>
            <a:pPr marL="457200" indent="-457200">
              <a:buFont typeface="Arial" panose="020B0604020202020204" pitchFamily="34" charset="0"/>
              <a:buChar char="•"/>
            </a:pPr>
            <a:r>
              <a:rPr lang="en-GB" sz="1800" b="1" dirty="0" smtClean="0"/>
              <a:t>First line for adults 65 years and over</a:t>
            </a:r>
          </a:p>
          <a:p>
            <a:pPr marL="457200" indent="-457200">
              <a:buFont typeface="Arial" panose="020B0604020202020204" pitchFamily="34" charset="0"/>
              <a:buChar char="•"/>
            </a:pPr>
            <a:r>
              <a:rPr lang="en-GB" sz="1800" b="1" dirty="0" smtClean="0"/>
              <a:t>Only licensed for ≥ 65 years at the time of vaccination </a:t>
            </a:r>
          </a:p>
          <a:p>
            <a:pPr marL="457200" indent="-457200">
              <a:buFont typeface="Arial" panose="020B0604020202020204" pitchFamily="34" charset="0"/>
              <a:buChar char="•"/>
            </a:pPr>
            <a:r>
              <a:rPr lang="en-GB" sz="1800" dirty="0" smtClean="0">
                <a:solidFill>
                  <a:prstClr val="black"/>
                </a:solidFill>
                <a:latin typeface="Arial" charset="0"/>
                <a:ea typeface="ヒラギノ角ゴ Pro W3" charset="-128"/>
                <a:cs typeface="ヒラギノ角ゴ Pro W3" charset="-128"/>
              </a:rPr>
              <a:t>Not </a:t>
            </a:r>
            <a:r>
              <a:rPr lang="en-GB" sz="1800" dirty="0">
                <a:solidFill>
                  <a:prstClr val="black"/>
                </a:solidFill>
                <a:latin typeface="Arial" charset="0"/>
                <a:ea typeface="ヒラギノ角ゴ Pro W3" charset="-128"/>
                <a:cs typeface="ヒラギノ角ゴ Pro W3" charset="-128"/>
              </a:rPr>
              <a:t>suitable for </a:t>
            </a:r>
            <a:r>
              <a:rPr lang="en-GB" sz="1800" dirty="0" smtClean="0">
                <a:solidFill>
                  <a:prstClr val="black"/>
                </a:solidFill>
                <a:latin typeface="Arial" charset="0"/>
                <a:ea typeface="ヒラギノ角ゴ Pro W3" charset="-128"/>
                <a:cs typeface="ヒラギノ角ゴ Pro W3" charset="-128"/>
              </a:rPr>
              <a:t>those with egg  allergies</a:t>
            </a:r>
          </a:p>
          <a:p>
            <a:pPr marL="457200" indent="-457200">
              <a:buFont typeface="Arial" panose="020B0604020202020204" pitchFamily="34" charset="0"/>
              <a:buChar char="•"/>
            </a:pPr>
            <a:endParaRPr lang="en-GB" sz="1800" dirty="0" smtClean="0">
              <a:solidFill>
                <a:prstClr val="black"/>
              </a:solidFill>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dirty="0" smtClean="0">
                <a:solidFill>
                  <a:prstClr val="black"/>
                </a:solidFill>
                <a:latin typeface="Arial" charset="0"/>
                <a:ea typeface="ヒラギノ角ゴ Pro W3" charset="-128"/>
              </a:rPr>
              <a:t>Single </a:t>
            </a:r>
            <a:r>
              <a:rPr lang="en-GB" sz="1800" dirty="0" err="1" smtClean="0">
                <a:solidFill>
                  <a:prstClr val="black"/>
                </a:solidFill>
                <a:latin typeface="Arial" charset="0"/>
                <a:ea typeface="ヒラギノ角ゴ Pro W3" charset="-128"/>
              </a:rPr>
              <a:t>i.m</a:t>
            </a:r>
            <a:r>
              <a:rPr lang="en-GB" sz="1800" dirty="0" smtClean="0">
                <a:solidFill>
                  <a:prstClr val="black"/>
                </a:solidFill>
                <a:latin typeface="Arial" charset="0"/>
                <a:ea typeface="ヒラギノ角ゴ Pro W3" charset="-128"/>
              </a:rPr>
              <a:t>. injection </a:t>
            </a:r>
          </a:p>
          <a:p>
            <a:pPr marL="457200" indent="-457200">
              <a:buFont typeface="Arial" panose="020B0604020202020204" pitchFamily="34" charset="0"/>
              <a:buChar char="•"/>
            </a:pPr>
            <a:r>
              <a:rPr lang="en-GB" sz="1800" dirty="0" smtClean="0">
                <a:solidFill>
                  <a:prstClr val="black"/>
                </a:solidFill>
                <a:latin typeface="Arial" charset="0"/>
                <a:ea typeface="ヒラギノ角ゴ Pro W3" charset="-128"/>
              </a:rPr>
              <a:t>One dose schedule </a:t>
            </a:r>
            <a:endParaRPr lang="en-GB" sz="1800"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29802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77200" cy="1143000"/>
          </a:xfrm>
        </p:spPr>
        <p:txBody>
          <a:bodyPr/>
          <a:lstStyle/>
          <a:p>
            <a:r>
              <a:rPr lang="en-GB" sz="3400" dirty="0" err="1" smtClean="0"/>
              <a:t>Adjuvanted</a:t>
            </a:r>
            <a:r>
              <a:rPr lang="en-GB" sz="3400" dirty="0" smtClean="0"/>
              <a:t> </a:t>
            </a:r>
            <a:r>
              <a:rPr lang="en-GB" sz="3400" dirty="0" err="1" smtClean="0"/>
              <a:t>Quadrivalent</a:t>
            </a:r>
            <a:r>
              <a:rPr lang="en-GB" sz="3400" dirty="0" smtClean="0"/>
              <a:t> </a:t>
            </a:r>
            <a:br>
              <a:rPr lang="en-GB" sz="3400" dirty="0" smtClean="0"/>
            </a:br>
            <a:r>
              <a:rPr lang="en-GB" sz="3400" dirty="0" smtClean="0"/>
              <a:t>Influenza Vaccine (</a:t>
            </a:r>
            <a:r>
              <a:rPr lang="en-GB" sz="3400" dirty="0" err="1" smtClean="0"/>
              <a:t>aQIV</a:t>
            </a:r>
            <a:r>
              <a:rPr lang="en-GB" sz="3400" dirty="0" smtClean="0"/>
              <a:t>)</a:t>
            </a:r>
            <a:endParaRPr lang="en-GB" sz="3400" dirty="0"/>
          </a:p>
        </p:txBody>
      </p:sp>
      <p:sp>
        <p:nvSpPr>
          <p:cNvPr id="3" name="Content Placeholder 2"/>
          <p:cNvSpPr>
            <a:spLocks noGrp="1"/>
          </p:cNvSpPr>
          <p:nvPr>
            <p:ph idx="1"/>
          </p:nvPr>
        </p:nvSpPr>
        <p:spPr>
          <a:xfrm>
            <a:off x="683568" y="1268760"/>
            <a:ext cx="8077200" cy="4038600"/>
          </a:xfrm>
        </p:spPr>
        <p:txBody>
          <a:bodyPr/>
          <a:lstStyle/>
          <a:p>
            <a:pPr>
              <a:buFont typeface="Arial" panose="020B0604020202020204" pitchFamily="34" charset="0"/>
              <a:buChar char="•"/>
            </a:pPr>
            <a:r>
              <a:rPr lang="en-GB" sz="1600" dirty="0" err="1"/>
              <a:t>Adjuvanted</a:t>
            </a:r>
            <a:r>
              <a:rPr lang="en-GB" sz="1600" dirty="0"/>
              <a:t> trivalent influenza vaccine (</a:t>
            </a:r>
            <a:r>
              <a:rPr lang="en-GB" sz="1600" dirty="0" err="1"/>
              <a:t>aTIV</a:t>
            </a:r>
            <a:r>
              <a:rPr lang="en-GB" sz="1600" dirty="0"/>
              <a:t>) was used in the UK in the 2018 to 2019 and 2019 to 2020 flu seasons in 65y and over age group and was used widely elsewhere. It has been used for 20 years and over 93 million doses have been distributed worldwide and it has an excellent safety record</a:t>
            </a:r>
          </a:p>
          <a:p>
            <a:pPr>
              <a:buFont typeface="Arial" panose="020B0604020202020204" pitchFamily="34" charset="0"/>
              <a:buChar char="•"/>
            </a:pPr>
            <a:r>
              <a:rPr lang="en-GB" sz="1600" dirty="0" err="1"/>
              <a:t>Adjuvanted</a:t>
            </a:r>
            <a:r>
              <a:rPr lang="en-GB" sz="1600" dirty="0"/>
              <a:t> vaccines have higher immunogenicity and effectiveness than non-</a:t>
            </a:r>
            <a:r>
              <a:rPr lang="en-GB" sz="1600" dirty="0" err="1"/>
              <a:t>adjuvanted</a:t>
            </a:r>
            <a:r>
              <a:rPr lang="en-GB" sz="1600" dirty="0"/>
              <a:t>, normal dose vaccines in older people</a:t>
            </a:r>
          </a:p>
          <a:p>
            <a:pPr>
              <a:buFont typeface="Arial" panose="020B0604020202020204" pitchFamily="34" charset="0"/>
              <a:buChar char="•"/>
            </a:pPr>
            <a:r>
              <a:rPr lang="en-GB" sz="1600" dirty="0"/>
              <a:t>An </a:t>
            </a:r>
            <a:r>
              <a:rPr lang="en-GB" sz="1600" dirty="0" err="1"/>
              <a:t>adjuvanted</a:t>
            </a:r>
            <a:r>
              <a:rPr lang="en-GB" sz="1600" dirty="0"/>
              <a:t> </a:t>
            </a:r>
            <a:r>
              <a:rPr lang="en-GB" sz="1600" dirty="0" err="1"/>
              <a:t>quadrivalent</a:t>
            </a:r>
            <a:r>
              <a:rPr lang="en-GB" sz="1600" dirty="0"/>
              <a:t> vaccine (</a:t>
            </a:r>
            <a:r>
              <a:rPr lang="en-GB" sz="1600" dirty="0" err="1"/>
              <a:t>aQIV</a:t>
            </a:r>
            <a:r>
              <a:rPr lang="en-GB" sz="1600" dirty="0"/>
              <a:t>) has replaced </a:t>
            </a:r>
            <a:r>
              <a:rPr lang="en-GB" sz="1600" dirty="0" err="1"/>
              <a:t>aTIV</a:t>
            </a:r>
            <a:r>
              <a:rPr lang="en-GB" sz="1600" dirty="0"/>
              <a:t> for 2021 to 2022. This vaccine contains two subtypes of Influenza A (H3N2 and H1N1pdm09) and two type B virus</a:t>
            </a:r>
          </a:p>
          <a:p>
            <a:pPr>
              <a:buFont typeface="Arial" panose="020B0604020202020204" pitchFamily="34" charset="0"/>
              <a:buChar char="•"/>
            </a:pPr>
            <a:r>
              <a:rPr lang="en-GB" sz="1600" dirty="0"/>
              <a:t>an adjuvant (MF59) has been added to the vaccine to enhance the immune response to counter the effect of </a:t>
            </a:r>
            <a:r>
              <a:rPr lang="en-GB" sz="1600" b="1" dirty="0" err="1"/>
              <a:t>immunosenescence</a:t>
            </a:r>
            <a:r>
              <a:rPr lang="en-GB" sz="1600" dirty="0"/>
              <a:t> (age related reduction in immune response)</a:t>
            </a:r>
            <a:endParaRPr lang="en-GB" sz="1600" b="1" dirty="0"/>
          </a:p>
          <a:p>
            <a:pPr>
              <a:buFont typeface="Arial" panose="020B0604020202020204" pitchFamily="34" charset="0"/>
              <a:buChar char="•"/>
            </a:pPr>
            <a:r>
              <a:rPr lang="en-GB" sz="1600" dirty="0"/>
              <a:t>MF59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600" dirty="0" err="1"/>
              <a:t>aQIV</a:t>
            </a:r>
            <a:r>
              <a:rPr lang="en-GB" sz="1600" dirty="0"/>
              <a:t> is made using an egg-based manufacturing process</a:t>
            </a:r>
          </a:p>
          <a:p>
            <a:endParaRPr lang="en-GB" dirty="0"/>
          </a:p>
        </p:txBody>
      </p:sp>
    </p:spTree>
    <p:extLst>
      <p:ext uri="{BB962C8B-B14F-4D97-AF65-F5344CB8AC3E}">
        <p14:creationId xmlns:p14="http://schemas.microsoft.com/office/powerpoint/2010/main" val="2558673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t>3</a:t>
            </a:r>
            <a:r>
              <a:rPr lang="en-GB" sz="3200" dirty="0" smtClean="0"/>
              <a:t>. </a:t>
            </a:r>
            <a:r>
              <a:rPr lang="en-GB" sz="3200" dirty="0" err="1" smtClean="0"/>
              <a:t>Fluenz</a:t>
            </a:r>
            <a:r>
              <a:rPr lang="en-GB" sz="3200" dirty="0" smtClean="0"/>
              <a:t> tetra live attenuated </a:t>
            </a:r>
            <a:br>
              <a:rPr lang="en-GB" sz="3200" dirty="0" smtClean="0"/>
            </a:br>
            <a:r>
              <a:rPr lang="en-GB" sz="3200" dirty="0" smtClean="0"/>
              <a:t>influenza Vaccine (LAIV)</a:t>
            </a:r>
            <a:endParaRPr lang="en-GB" sz="3200" dirty="0"/>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smtClean="0"/>
              <a:t>Recommended for children from age 2 years to &lt; 18 years </a:t>
            </a:r>
          </a:p>
          <a:p>
            <a:pPr marL="342900" indent="-342900" algn="l">
              <a:buFont typeface="Arial" panose="020B0604020202020204" pitchFamily="34" charset="0"/>
              <a:buChar char="•"/>
            </a:pPr>
            <a:r>
              <a:rPr lang="en-GB" altLang="en-US" sz="2400" dirty="0" smtClean="0"/>
              <a:t>Also, remains the vaccine </a:t>
            </a:r>
            <a:r>
              <a:rPr lang="en-GB" altLang="en-US" sz="2400" dirty="0"/>
              <a:t>of choice for at risk children aged 2 to </a:t>
            </a:r>
            <a:r>
              <a:rPr lang="en-GB" altLang="en-US" sz="2400" dirty="0" smtClean="0"/>
              <a:t>&lt;18 </a:t>
            </a:r>
            <a:r>
              <a:rPr lang="en-GB" altLang="en-US" sz="2400" dirty="0"/>
              <a:t>years </a:t>
            </a:r>
            <a:r>
              <a:rPr lang="en-GB" altLang="en-US" sz="2400" dirty="0" smtClean="0"/>
              <a:t>– </a:t>
            </a:r>
            <a:r>
              <a:rPr lang="en-GB" altLang="en-US" sz="2400" b="1" dirty="0"/>
              <a:t>except </a:t>
            </a:r>
            <a:r>
              <a:rPr lang="en-GB" altLang="en-US" sz="2400" b="1" dirty="0" smtClean="0"/>
              <a:t>where contraindicated</a:t>
            </a:r>
            <a:r>
              <a:rPr lang="en-GB" altLang="en-US" sz="2400" b="1" dirty="0"/>
              <a:t>.</a:t>
            </a:r>
          </a:p>
          <a:p>
            <a:endParaRPr lang="en-GB" sz="2400" dirty="0"/>
          </a:p>
        </p:txBody>
      </p:sp>
      <p:pic>
        <p:nvPicPr>
          <p:cNvPr id="9" name="Picture 8">
            <a:extLst>
              <a:ext uri="{FF2B5EF4-FFF2-40B4-BE49-F238E27FC236}">
                <a16:creationId xmlns:a16="http://schemas.microsoft.com/office/drawing/2014/main" xmlns="" id="{DC44B2D9-4616-4FE2-BAFB-BA43D8ECB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834" y="3501009"/>
            <a:ext cx="3593127" cy="2705124"/>
          </a:xfrm>
          <a:prstGeom prst="rect">
            <a:avLst/>
          </a:prstGeom>
        </p:spPr>
      </p:pic>
    </p:spTree>
    <p:extLst>
      <p:ext uri="{BB962C8B-B14F-4D97-AF65-F5344CB8AC3E}">
        <p14:creationId xmlns:p14="http://schemas.microsoft.com/office/powerpoint/2010/main" val="2763231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8281292" cy="762000"/>
          </a:xfrm>
        </p:spPr>
        <p:txBody>
          <a:bodyPr wrap="square" numCol="1" compatLnSpc="1">
            <a:prstTxWarp prst="textNoShape">
              <a:avLst/>
            </a:prstTxWarp>
            <a:normAutofit/>
          </a:bodyPr>
          <a:lstStyle/>
          <a:p>
            <a:pPr algn="ctr"/>
            <a:r>
              <a:rPr lang="en-GB" sz="3200" dirty="0" smtClean="0">
                <a:latin typeface="Arial" charset="0"/>
                <a:ea typeface="ヒラギノ角ゴ Pro W3" charset="-128"/>
                <a:cs typeface="ヒラギノ角ゴ Pro W3" charset="-128"/>
              </a:rPr>
              <a:t>3. </a:t>
            </a:r>
            <a:r>
              <a:rPr lang="en-GB" sz="3200" dirty="0" err="1" smtClean="0">
                <a:latin typeface="Arial" charset="0"/>
                <a:ea typeface="ヒラギノ角ゴ Pro W3" charset="-128"/>
                <a:cs typeface="ヒラギノ角ゴ Pro W3" charset="-128"/>
              </a:rPr>
              <a:t>Fluenz</a:t>
            </a:r>
            <a:r>
              <a:rPr lang="en-GB" sz="3200" dirty="0" smtClean="0">
                <a:latin typeface="Arial" charset="0"/>
                <a:ea typeface="ヒラギノ角ゴ Pro W3" charset="-128"/>
                <a:cs typeface="ヒラギノ角ゴ Pro W3" charset="-128"/>
              </a:rPr>
              <a:t> </a:t>
            </a:r>
            <a:r>
              <a:rPr lang="en-GB" sz="3200" dirty="0">
                <a:latin typeface="Arial" charset="0"/>
                <a:ea typeface="ヒラギノ角ゴ Pro W3" charset="-128"/>
                <a:cs typeface="ヒラギノ角ゴ Pro W3" charset="-128"/>
              </a:rPr>
              <a:t>Tetra</a:t>
            </a:r>
            <a:r>
              <a:rPr lang="en-GB" sz="3200" dirty="0" smtClean="0">
                <a:latin typeface="Arial" charset="0"/>
                <a:ea typeface="ヒラギノ角ゴ Pro W3" charset="-128"/>
                <a:cs typeface="ヒラギノ角ゴ Pro W3" charset="-128"/>
              </a:rPr>
              <a:t>® (LAIV)</a:t>
            </a:r>
            <a:endParaRPr lang="en-GB" sz="3200" dirty="0">
              <a:latin typeface="Arial" charset="0"/>
              <a:ea typeface="ヒラギノ角ゴ Pro W3" charset="-128"/>
              <a:cs typeface="ヒラギノ角ゴ Pro W3" charset="-128"/>
            </a:endParaRP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2000" dirty="0" smtClean="0"/>
              <a:t>Ready </a:t>
            </a:r>
            <a:r>
              <a:rPr lang="en-GB" sz="2000" dirty="0"/>
              <a:t>to use </a:t>
            </a:r>
            <a:r>
              <a:rPr lang="en-GB" sz="2000" dirty="0" smtClean="0"/>
              <a:t>nasal </a:t>
            </a:r>
            <a:r>
              <a:rPr lang="en-GB" sz="2000" dirty="0"/>
              <a:t>spray (suspension</a:t>
            </a:r>
            <a:r>
              <a:rPr lang="en-GB" sz="2000" dirty="0" smtClean="0"/>
              <a:t>)</a:t>
            </a:r>
            <a:endParaRPr lang="en-GB" sz="2000" dirty="0"/>
          </a:p>
          <a:p>
            <a:pPr marL="400050" lvl="1" indent="-342900">
              <a:lnSpc>
                <a:spcPct val="150000"/>
              </a:lnSpc>
              <a:spcBef>
                <a:spcPct val="0"/>
              </a:spcBef>
              <a:buClrTx/>
              <a:buFont typeface="Wingdings" panose="05000000000000000000" pitchFamily="2" charset="2"/>
              <a:buChar char="Ø"/>
            </a:pPr>
            <a:r>
              <a:rPr lang="en-GB" sz="2000" dirty="0" smtClean="0"/>
              <a:t>Applicator </a:t>
            </a:r>
            <a:r>
              <a:rPr lang="en-GB" sz="2000" dirty="0"/>
              <a:t>contains 0.2ml (administered as 0.1ml per </a:t>
            </a:r>
            <a:r>
              <a:rPr lang="en-GB" sz="2000" dirty="0" smtClean="0"/>
              <a:t>nostril)</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LAIV </a:t>
            </a:r>
            <a:r>
              <a:rPr lang="en-GB" sz="2000" dirty="0">
                <a:latin typeface="Arial" charset="0"/>
              </a:rPr>
              <a:t>can be administered at the same time as, or at any interval from other vaccines including live </a:t>
            </a:r>
            <a:r>
              <a:rPr lang="en-GB" sz="2000" dirty="0" smtClean="0">
                <a:latin typeface="Arial" charset="0"/>
              </a:rPr>
              <a:t>vaccines</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Patient </a:t>
            </a:r>
            <a:r>
              <a:rPr lang="en-GB" sz="2000" dirty="0">
                <a:latin typeface="Arial" charset="0"/>
              </a:rPr>
              <a:t>should breathe normally – no need to actively </a:t>
            </a:r>
            <a:r>
              <a:rPr lang="en-GB" sz="2000" dirty="0" smtClean="0">
                <a:latin typeface="Arial" charset="0"/>
              </a:rPr>
              <a:t>inhale</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The </a:t>
            </a:r>
            <a:r>
              <a:rPr lang="en-GB" sz="2000" dirty="0">
                <a:latin typeface="Arial" charset="0"/>
              </a:rPr>
              <a:t>vaccine is rapidly absorbed so no need to repeat </a:t>
            </a:r>
            <a:r>
              <a:rPr lang="en-GB" sz="2000" dirty="0" smtClean="0">
                <a:latin typeface="Arial" charset="0"/>
              </a:rPr>
              <a:t>the dose </a:t>
            </a:r>
            <a:r>
              <a:rPr lang="en-GB" sz="2000" dirty="0">
                <a:latin typeface="Arial" charset="0"/>
              </a:rPr>
              <a:t>if patient sneezes, blows their nose </a:t>
            </a:r>
            <a:r>
              <a:rPr lang="en-US" sz="2000" dirty="0">
                <a:latin typeface="Arial" charset="0"/>
              </a:rPr>
              <a:t>or their nose drips </a:t>
            </a:r>
            <a:r>
              <a:rPr lang="en-GB" sz="2000" dirty="0" smtClean="0">
                <a:latin typeface="Arial" charset="0"/>
              </a:rPr>
              <a:t>following</a:t>
            </a:r>
            <a:endParaRPr lang="en-GB" sz="2000" dirty="0" smtClean="0"/>
          </a:p>
          <a:p>
            <a:pPr marL="400050" lvl="1" indent="-342900">
              <a:lnSpc>
                <a:spcPct val="150000"/>
              </a:lnSpc>
              <a:spcBef>
                <a:spcPct val="0"/>
              </a:spcBef>
              <a:buClrTx/>
              <a:buFont typeface="Wingdings" panose="05000000000000000000" pitchFamily="2" charset="2"/>
              <a:buChar char="Ø"/>
            </a:pPr>
            <a:r>
              <a:rPr lang="en-GB" sz="2000" b="1" dirty="0" smtClean="0">
                <a:solidFill>
                  <a:srgbClr val="000000"/>
                </a:solidFill>
              </a:rPr>
              <a:t>One </a:t>
            </a:r>
            <a:r>
              <a:rPr lang="en-GB" sz="2000" b="1" dirty="0">
                <a:solidFill>
                  <a:srgbClr val="000000"/>
                </a:solidFill>
              </a:rPr>
              <a:t>dose </a:t>
            </a:r>
            <a:r>
              <a:rPr lang="en-GB" sz="2000" dirty="0">
                <a:solidFill>
                  <a:srgbClr val="000000"/>
                </a:solidFill>
              </a:rPr>
              <a:t>required </a:t>
            </a:r>
            <a:r>
              <a:rPr lang="en-GB" sz="2000" dirty="0" smtClean="0">
                <a:solidFill>
                  <a:srgbClr val="000000"/>
                </a:solidFill>
              </a:rPr>
              <a:t>unless: </a:t>
            </a:r>
          </a:p>
          <a:p>
            <a:pPr marL="800100" lvl="2" indent="-342900">
              <a:lnSpc>
                <a:spcPct val="150000"/>
              </a:lnSpc>
              <a:spcBef>
                <a:spcPct val="0"/>
              </a:spcBef>
              <a:buClrTx/>
              <a:buFont typeface="Wingdings" panose="05000000000000000000" pitchFamily="2" charset="2"/>
              <a:buChar char="Ø"/>
            </a:pPr>
            <a:r>
              <a:rPr lang="en-GB" sz="1600" dirty="0">
                <a:solidFill>
                  <a:srgbClr val="000000"/>
                </a:solidFill>
              </a:rPr>
              <a:t>C</a:t>
            </a:r>
            <a:r>
              <a:rPr lang="en-GB" sz="1600" dirty="0" smtClean="0">
                <a:solidFill>
                  <a:srgbClr val="000000"/>
                </a:solidFill>
              </a:rPr>
              <a:t>hild </a:t>
            </a:r>
            <a:r>
              <a:rPr lang="en-GB" sz="1600" dirty="0">
                <a:solidFill>
                  <a:srgbClr val="000000"/>
                </a:solidFill>
              </a:rPr>
              <a:t>is in a clinical risk group </a:t>
            </a:r>
            <a:r>
              <a:rPr lang="en-GB" sz="1600" b="1" dirty="0">
                <a:solidFill>
                  <a:srgbClr val="000000"/>
                </a:solidFill>
              </a:rPr>
              <a:t>and</a:t>
            </a:r>
            <a:r>
              <a:rPr lang="en-GB" sz="1600" dirty="0">
                <a:solidFill>
                  <a:srgbClr val="000000"/>
                </a:solidFill>
              </a:rPr>
              <a:t> u</a:t>
            </a:r>
            <a:r>
              <a:rPr lang="en-GB" sz="1600" dirty="0" smtClean="0">
                <a:solidFill>
                  <a:srgbClr val="000000"/>
                </a:solidFill>
              </a:rPr>
              <a:t>nder </a:t>
            </a:r>
            <a:r>
              <a:rPr lang="en-GB" sz="1600" dirty="0">
                <a:solidFill>
                  <a:srgbClr val="000000"/>
                </a:solidFill>
              </a:rPr>
              <a:t>9 years old </a:t>
            </a:r>
            <a:r>
              <a:rPr lang="en-GB" sz="1600" b="1" dirty="0">
                <a:solidFill>
                  <a:srgbClr val="000000"/>
                </a:solidFill>
              </a:rPr>
              <a:t>and</a:t>
            </a:r>
            <a:r>
              <a:rPr lang="en-GB" sz="1600" dirty="0">
                <a:solidFill>
                  <a:srgbClr val="000000"/>
                </a:solidFill>
              </a:rPr>
              <a:t> </a:t>
            </a:r>
            <a:r>
              <a:rPr lang="en-GB" sz="1600" dirty="0" smtClean="0">
                <a:solidFill>
                  <a:srgbClr val="000000"/>
                </a:solidFill>
              </a:rPr>
              <a:t>has </a:t>
            </a:r>
            <a:r>
              <a:rPr lang="en-GB" sz="1600" dirty="0">
                <a:solidFill>
                  <a:srgbClr val="000000"/>
                </a:solidFill>
              </a:rPr>
              <a:t>not previously received a flu </a:t>
            </a:r>
            <a:r>
              <a:rPr lang="en-GB" sz="1600" dirty="0" smtClean="0">
                <a:solidFill>
                  <a:srgbClr val="000000"/>
                </a:solidFill>
              </a:rPr>
              <a:t>vaccine</a:t>
            </a:r>
          </a:p>
          <a:p>
            <a:pPr marL="400050" lvl="1" indent="-342900">
              <a:lnSpc>
                <a:spcPct val="150000"/>
              </a:lnSpc>
              <a:spcBef>
                <a:spcPct val="0"/>
              </a:spcBef>
              <a:buClrTx/>
              <a:buFont typeface="Wingdings" panose="05000000000000000000" pitchFamily="2" charset="2"/>
              <a:buChar char="Ø"/>
            </a:pPr>
            <a:r>
              <a:rPr lang="en-GB" sz="2000" dirty="0" smtClean="0">
                <a:solidFill>
                  <a:srgbClr val="000000"/>
                </a:solidFill>
              </a:rPr>
              <a:t>If </a:t>
            </a:r>
            <a:r>
              <a:rPr lang="en-GB" sz="2000" dirty="0">
                <a:solidFill>
                  <a:srgbClr val="000000"/>
                </a:solidFill>
              </a:rPr>
              <a:t>second dose required leave at least </a:t>
            </a:r>
            <a:r>
              <a:rPr lang="en-GB" sz="2000" b="1" dirty="0">
                <a:solidFill>
                  <a:srgbClr val="000000"/>
                </a:solidFill>
              </a:rPr>
              <a:t>4 weeks </a:t>
            </a:r>
            <a:r>
              <a:rPr lang="en-GB" sz="2000" dirty="0" smtClean="0">
                <a:solidFill>
                  <a:srgbClr val="000000"/>
                </a:solidFill>
              </a:rPr>
              <a:t>between doses</a:t>
            </a:r>
            <a:endParaRPr lang="en-GB" sz="20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xmlns="" id="{FA8073AC-EC55-468D-8C00-D809AD300951}"/>
              </a:ext>
            </a:extLst>
          </p:cNvPr>
          <p:cNvPicPr>
            <a:picLocks noChangeAspect="1"/>
          </p:cNvPicPr>
          <p:nvPr/>
        </p:nvPicPr>
        <p:blipFill>
          <a:blip r:embed="rId3"/>
          <a:stretch>
            <a:fillRect/>
          </a:stretch>
        </p:blipFill>
        <p:spPr>
          <a:xfrm>
            <a:off x="4067944" y="5805264"/>
            <a:ext cx="4848225" cy="923925"/>
          </a:xfrm>
          <a:prstGeom prst="rect">
            <a:avLst/>
          </a:prstGeom>
        </p:spPr>
      </p:pic>
    </p:spTree>
    <p:extLst>
      <p:ext uri="{BB962C8B-B14F-4D97-AF65-F5344CB8AC3E}">
        <p14:creationId xmlns:p14="http://schemas.microsoft.com/office/powerpoint/2010/main" val="1550507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39952" y="2147416"/>
            <a:ext cx="4992460" cy="2268378"/>
          </a:xfrm>
        </p:spPr>
      </p:pic>
      <p:sp>
        <p:nvSpPr>
          <p:cNvPr id="2" name="Title 1"/>
          <p:cNvSpPr>
            <a:spLocks noGrp="1"/>
          </p:cNvSpPr>
          <p:nvPr>
            <p:ph type="title"/>
          </p:nvPr>
        </p:nvSpPr>
        <p:spPr>
          <a:xfrm>
            <a:off x="539552" y="188640"/>
            <a:ext cx="8077200" cy="1143000"/>
          </a:xfrm>
        </p:spPr>
        <p:txBody>
          <a:bodyPr/>
          <a:lstStyle/>
          <a:p>
            <a:pPr algn="ctr"/>
            <a:r>
              <a:rPr lang="en-GB" sz="3200" dirty="0" smtClean="0"/>
              <a:t>4. Egg-based </a:t>
            </a:r>
            <a:r>
              <a:rPr lang="en-GB" sz="3200" dirty="0" err="1" smtClean="0"/>
              <a:t>Quadrivalent</a:t>
            </a:r>
            <a:r>
              <a:rPr lang="en-GB" sz="3200" dirty="0" smtClean="0"/>
              <a:t> Influenza </a:t>
            </a:r>
            <a:r>
              <a:rPr lang="en-GB" sz="3200" dirty="0"/>
              <a:t/>
            </a:r>
            <a:br>
              <a:rPr lang="en-GB" sz="3200" dirty="0"/>
            </a:br>
            <a:r>
              <a:rPr lang="en-GB" sz="3200" dirty="0"/>
              <a:t>Vaccine (QIVe) </a:t>
            </a:r>
          </a:p>
        </p:txBody>
      </p:sp>
      <p:sp>
        <p:nvSpPr>
          <p:cNvPr id="3" name="Content Placeholder 2"/>
          <p:cNvSpPr>
            <a:spLocks noGrp="1"/>
          </p:cNvSpPr>
          <p:nvPr>
            <p:ph sz="half" idx="1"/>
          </p:nvPr>
        </p:nvSpPr>
        <p:spPr>
          <a:xfrm>
            <a:off x="323528" y="1484784"/>
            <a:ext cx="4248472" cy="4392488"/>
          </a:xfrm>
        </p:spPr>
        <p:txBody>
          <a:bodyPr/>
          <a:lstStyle/>
          <a:p>
            <a:pPr marL="457200" indent="-457200">
              <a:buFont typeface="Arial" panose="020B0604020202020204" pitchFamily="34" charset="0"/>
              <a:buChar char="•"/>
            </a:pPr>
            <a:r>
              <a:rPr lang="en-GB" sz="1800" b="1" dirty="0" smtClean="0"/>
              <a:t>First line for children 6m to &lt; 2 years in risk groups</a:t>
            </a:r>
          </a:p>
          <a:p>
            <a:pPr marL="457200" indent="-457200">
              <a:buFont typeface="Arial" panose="020B0604020202020204" pitchFamily="34" charset="0"/>
              <a:buChar char="•"/>
            </a:pPr>
            <a:endParaRPr lang="en-GB" sz="1800" b="1" dirty="0"/>
          </a:p>
          <a:p>
            <a:pPr marL="457200" indent="-457200">
              <a:buFont typeface="Arial" panose="020B0604020202020204" pitchFamily="34" charset="0"/>
              <a:buChar char="•"/>
            </a:pPr>
            <a:r>
              <a:rPr lang="en-GB" sz="1800" dirty="0" smtClean="0"/>
              <a:t>Second line if </a:t>
            </a:r>
            <a:r>
              <a:rPr lang="en-GB" sz="1800" dirty="0" err="1" smtClean="0"/>
              <a:t>QVIc</a:t>
            </a:r>
            <a:r>
              <a:rPr lang="en-GB" sz="1800" dirty="0" smtClean="0"/>
              <a:t> unavailable </a:t>
            </a:r>
            <a:endParaRPr lang="en-GB" sz="1800" dirty="0"/>
          </a:p>
          <a:p>
            <a:pPr marL="457200" indent="-457200">
              <a:buFont typeface="Arial" panose="020B0604020202020204" pitchFamily="34" charset="0"/>
              <a:buChar char="•"/>
            </a:pPr>
            <a:endParaRPr lang="en-GB" sz="1800" dirty="0" smtClean="0"/>
          </a:p>
          <a:p>
            <a:pPr marL="457200" indent="-457200">
              <a:buFont typeface="Arial" panose="020B0604020202020204" pitchFamily="34" charset="0"/>
              <a:buChar char="•"/>
            </a:pPr>
            <a:r>
              <a:rPr lang="en-GB" sz="1800" dirty="0" smtClean="0"/>
              <a:t>One </a:t>
            </a:r>
            <a:r>
              <a:rPr lang="en-GB" sz="1800" dirty="0"/>
              <a:t>dose </a:t>
            </a:r>
            <a:r>
              <a:rPr lang="en-GB" sz="1800" dirty="0" smtClean="0"/>
              <a:t>schedule OR</a:t>
            </a:r>
          </a:p>
          <a:p>
            <a:pPr marL="457200" indent="-457200">
              <a:buFont typeface="Arial" panose="020B0604020202020204" pitchFamily="34" charset="0"/>
              <a:buChar char="•"/>
            </a:pPr>
            <a:r>
              <a:rPr lang="en-GB" sz="1800" dirty="0" smtClean="0"/>
              <a:t>Two doses 4 weeks apart for &lt; </a:t>
            </a:r>
            <a:r>
              <a:rPr lang="en-GB" sz="1800" dirty="0"/>
              <a:t>9 years old </a:t>
            </a:r>
            <a:r>
              <a:rPr lang="en-GB" sz="1800" dirty="0" smtClean="0"/>
              <a:t>in clinical </a:t>
            </a:r>
            <a:r>
              <a:rPr lang="en-GB" sz="1800" dirty="0"/>
              <a:t>risk group </a:t>
            </a:r>
            <a:r>
              <a:rPr lang="en-GB" sz="1800" dirty="0" smtClean="0"/>
              <a:t>and no previous history of flu vaccine</a:t>
            </a:r>
            <a:endParaRPr lang="en-GB" sz="1800" dirty="0"/>
          </a:p>
          <a:p>
            <a:pPr marL="457200" indent="-457200">
              <a:buFont typeface="Arial" panose="020B0604020202020204" pitchFamily="34" charset="0"/>
              <a:buChar char="•"/>
            </a:pPr>
            <a:endParaRPr lang="en-GB" sz="1900" dirty="0"/>
          </a:p>
          <a:p>
            <a:pPr lvl="1"/>
            <a:endParaRPr lang="en-GB" sz="2800" dirty="0" smtClean="0"/>
          </a:p>
          <a:p>
            <a:pPr marL="457200" lvl="1" indent="0">
              <a:buNone/>
            </a:pPr>
            <a:endParaRPr lang="en-GB" sz="2800" dirty="0"/>
          </a:p>
          <a:p>
            <a:pPr lvl="1"/>
            <a:endParaRPr lang="en-GB" dirty="0"/>
          </a:p>
        </p:txBody>
      </p:sp>
    </p:spTree>
    <p:extLst>
      <p:ext uri="{BB962C8B-B14F-4D97-AF65-F5344CB8AC3E}">
        <p14:creationId xmlns:p14="http://schemas.microsoft.com/office/powerpoint/2010/main" val="367494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80920" cy="648072"/>
          </a:xfrm>
        </p:spPr>
        <p:txBody>
          <a:bodyPr>
            <a:noAutofit/>
          </a:bodyPr>
          <a:lstStyle/>
          <a:p>
            <a:pPr algn="ctr"/>
            <a:r>
              <a:rPr lang="en-GB" sz="3200" dirty="0" smtClean="0"/>
              <a:t>Administration of flu vaccines given</a:t>
            </a:r>
            <a:br>
              <a:rPr lang="en-GB" sz="3200" dirty="0" smtClean="0"/>
            </a:br>
            <a:r>
              <a:rPr lang="en-GB" sz="3200" dirty="0" smtClean="0"/>
              <a:t>by injection</a:t>
            </a:r>
            <a:r>
              <a:rPr lang="en-GB" sz="2800" dirty="0" smtClean="0"/>
              <a:t/>
            </a:r>
            <a:br>
              <a:rPr lang="en-GB" sz="2800" dirty="0" smtClean="0"/>
            </a:br>
            <a:endParaRPr lang="en-GB" sz="2000" dirty="0"/>
          </a:p>
        </p:txBody>
      </p:sp>
      <p:sp>
        <p:nvSpPr>
          <p:cNvPr id="3" name="Content Placeholder 2"/>
          <p:cNvSpPr>
            <a:spLocks noGrp="1"/>
          </p:cNvSpPr>
          <p:nvPr>
            <p:ph idx="1"/>
          </p:nvPr>
        </p:nvSpPr>
        <p:spPr>
          <a:xfrm>
            <a:off x="395536" y="1628800"/>
            <a:ext cx="7894511" cy="4895949"/>
          </a:xfrm>
        </p:spPr>
        <p:txBody>
          <a:bodyPr/>
          <a:lstStyle/>
          <a:p>
            <a:pPr marL="0" indent="0">
              <a:tabLst>
                <a:tab pos="450850" algn="l"/>
              </a:tabLst>
            </a:pPr>
            <a:r>
              <a:rPr lang="en-GB" sz="2000" b="1" dirty="0" smtClean="0"/>
              <a:t>Patients </a:t>
            </a:r>
            <a:r>
              <a:rPr lang="en-GB" sz="2000" b="1" dirty="0"/>
              <a:t>taking anticoagulants </a:t>
            </a:r>
            <a:r>
              <a:rPr lang="en-GB" sz="2000" b="1" dirty="0" smtClean="0"/>
              <a:t>/ </a:t>
            </a:r>
            <a:r>
              <a:rPr lang="en-GB" sz="2000" b="1" dirty="0"/>
              <a:t>with bleeding </a:t>
            </a:r>
            <a:r>
              <a:rPr lang="en-GB" sz="2000" b="1" dirty="0" smtClean="0"/>
              <a:t>disorder</a:t>
            </a:r>
          </a:p>
          <a:p>
            <a:pPr marL="0" indent="0">
              <a:tabLst>
                <a:tab pos="450850" algn="l"/>
              </a:tabLst>
            </a:pPr>
            <a:endParaRPr lang="en-GB" sz="2000" b="1" u="sng" dirty="0" smtClean="0"/>
          </a:p>
          <a:p>
            <a:pPr>
              <a:buFont typeface="Wingdings" panose="05000000000000000000" pitchFamily="2" charset="2"/>
              <a:buChar char="Ø"/>
              <a:tabLst>
                <a:tab pos="450850" algn="l"/>
              </a:tabLst>
            </a:pPr>
            <a:r>
              <a:rPr lang="en-GB" sz="2000" u="sng" dirty="0" smtClean="0"/>
              <a:t>Individuals </a:t>
            </a:r>
            <a:r>
              <a:rPr lang="en-GB" sz="2000" u="sng" dirty="0"/>
              <a:t>on stable anticoagulation therapy</a:t>
            </a:r>
            <a:r>
              <a:rPr lang="en-GB" sz="2000" dirty="0"/>
              <a:t>  (including individuals on warfarin who are up-to-date with their scheduled INR testing and whose latest INR was below the upper threshold of their therapeutic range) can receive intramuscular </a:t>
            </a:r>
            <a:r>
              <a:rPr lang="en-GB" sz="2000" dirty="0" smtClean="0"/>
              <a:t>vaccination</a:t>
            </a:r>
          </a:p>
          <a:p>
            <a:pPr marL="0" indent="0">
              <a:tabLst>
                <a:tab pos="450850" algn="l"/>
              </a:tabLst>
            </a:pPr>
            <a:r>
              <a:rPr lang="en-GB" sz="2000" dirty="0" smtClean="0"/>
              <a:t> </a:t>
            </a:r>
            <a:endParaRPr lang="en-GB" sz="2000" dirty="0"/>
          </a:p>
          <a:p>
            <a:pPr>
              <a:buFont typeface="Wingdings" panose="05000000000000000000" pitchFamily="2" charset="2"/>
              <a:buChar char="Ø"/>
              <a:tabLst>
                <a:tab pos="450850" algn="l"/>
              </a:tabLst>
            </a:pPr>
            <a:r>
              <a:rPr lang="en-GB" sz="2000" dirty="0"/>
              <a:t>if in any doubt, consult with the clinician responsible for prescribing or monitoring the individual’s anticoagulant </a:t>
            </a:r>
            <a:r>
              <a:rPr lang="en-GB" sz="2000" dirty="0" smtClean="0"/>
              <a:t>therapy</a:t>
            </a:r>
          </a:p>
          <a:p>
            <a:pPr>
              <a:buFont typeface="Wingdings" panose="05000000000000000000" pitchFamily="2" charset="2"/>
              <a:buChar char="Ø"/>
              <a:tabLst>
                <a:tab pos="450850" algn="l"/>
              </a:tabLst>
            </a:pPr>
            <a:endParaRPr lang="en-GB" sz="2000" dirty="0"/>
          </a:p>
          <a:p>
            <a:pPr>
              <a:buFont typeface="Wingdings" panose="05000000000000000000" pitchFamily="2" charset="2"/>
              <a:buChar char="Ø"/>
              <a:tabLst>
                <a:tab pos="450850" algn="l"/>
              </a:tabLst>
            </a:pPr>
            <a:r>
              <a:rPr lang="en-GB" sz="2000" dirty="0" smtClean="0"/>
              <a:t>Please see the relevant section in </a:t>
            </a:r>
            <a:r>
              <a:rPr lang="en-GB" sz="2000" dirty="0" smtClean="0">
                <a:hlinkClick r:id="rId3"/>
              </a:rPr>
              <a:t>the Green Book Chapter 19 </a:t>
            </a:r>
            <a:endParaRPr lang="en-GB" sz="20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46</a:t>
            </a:fld>
            <a:r>
              <a:rPr lang="en-US" dirty="0"/>
              <a:t> </a:t>
            </a:r>
          </a:p>
        </p:txBody>
      </p:sp>
    </p:spTree>
    <p:extLst>
      <p:ext uri="{BB962C8B-B14F-4D97-AF65-F5344CB8AC3E}">
        <p14:creationId xmlns:p14="http://schemas.microsoft.com/office/powerpoint/2010/main" val="3469040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smtClean="0">
                <a:latin typeface="Arial" charset="0"/>
                <a:ea typeface="ヒラギノ角ゴ Pro W3" charset="-128"/>
                <a:cs typeface="ヒラギノ角ゴ Pro W3" charset="-128"/>
              </a:rPr>
              <a:t>Storage of </a:t>
            </a:r>
            <a:r>
              <a:rPr lang="en-GB" sz="3600" u="sng" dirty="0" smtClean="0">
                <a:latin typeface="Arial" charset="0"/>
                <a:ea typeface="ヒラギノ角ゴ Pro W3" charset="-128"/>
                <a:cs typeface="ヒラギノ角ゴ Pro W3" charset="-128"/>
              </a:rPr>
              <a:t>all</a:t>
            </a:r>
            <a:r>
              <a:rPr lang="en-GB" sz="3600" dirty="0" smtClean="0">
                <a:latin typeface="Arial" charset="0"/>
                <a:ea typeface="ヒラギノ角ゴ Pro W3" charset="-128"/>
                <a:cs typeface="ヒラギノ角ゴ Pro W3" charset="-128"/>
              </a:rPr>
              <a:t> flu vaccine</a:t>
            </a:r>
            <a:endParaRPr lang="en-GB" sz="3600" dirty="0">
              <a:latin typeface="Arial" charset="0"/>
              <a:ea typeface="ヒラギノ角ゴ Pro W3" charset="-128"/>
              <a:cs typeface="ヒラギノ角ゴ Pro W3" charset="-128"/>
            </a:endParaRPr>
          </a:p>
        </p:txBody>
      </p:sp>
      <p:sp>
        <p:nvSpPr>
          <p:cNvPr id="43011" name="Rectangle 3"/>
          <p:cNvSpPr>
            <a:spLocks noGrp="1" noChangeArrowheads="1"/>
          </p:cNvSpPr>
          <p:nvPr>
            <p:ph idx="1"/>
          </p:nvPr>
        </p:nvSpPr>
        <p:spPr>
          <a:xfrm>
            <a:off x="467544" y="764704"/>
            <a:ext cx="7560840"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a:t>
            </a:r>
            <a:r>
              <a:rPr lang="en-GB" sz="2000" b="1" dirty="0" smtClean="0">
                <a:latin typeface="+mn-lt"/>
              </a:rPr>
              <a:t>licence</a:t>
            </a:r>
            <a:endParaRPr lang="en-GB" sz="2000" b="1" dirty="0">
              <a:latin typeface="+mn-lt"/>
            </a:endParaRPr>
          </a:p>
          <a:p>
            <a:r>
              <a:rPr lang="en-GB" sz="2000" dirty="0" smtClean="0">
                <a:latin typeface="+mn-lt"/>
                <a:ea typeface="ヒラギノ角ゴ Pro W3" charset="-128"/>
                <a:cs typeface="ヒラギノ角ゴ Pro W3" charset="-128"/>
              </a:rPr>
              <a:t>Must </a:t>
            </a:r>
            <a:r>
              <a:rPr lang="en-GB" sz="2000" dirty="0">
                <a:latin typeface="+mn-lt"/>
                <a:ea typeface="ヒラギノ角ゴ Pro W3" charset="-128"/>
                <a:cs typeface="ヒラギノ角ゴ Pro W3" charset="-128"/>
              </a:rPr>
              <a:t>be stored in accordance with </a:t>
            </a:r>
            <a:r>
              <a:rPr lang="en-GB" sz="2000" dirty="0" smtClean="0">
                <a:latin typeface="+mn-lt"/>
                <a:ea typeface="ヒラギノ角ゴ Pro W3" charset="-128"/>
                <a:cs typeface="ヒラギノ角ゴ Pro W3" charset="-128"/>
              </a:rPr>
              <a:t>manufacturer’s instructions:</a:t>
            </a:r>
          </a:p>
          <a:p>
            <a:pPr marL="400050" lvl="1" indent="-342900">
              <a:lnSpc>
                <a:spcPct val="90000"/>
              </a:lnSpc>
              <a:spcBef>
                <a:spcPct val="0"/>
              </a:spcBef>
              <a:buClrTx/>
            </a:pPr>
            <a:r>
              <a:rPr lang="en-GB" sz="2000" dirty="0" smtClean="0">
                <a:latin typeface="+mn-lt"/>
              </a:rPr>
              <a:t>store </a:t>
            </a:r>
            <a:r>
              <a:rPr lang="en-GB" sz="2000" dirty="0">
                <a:latin typeface="+mn-lt"/>
              </a:rPr>
              <a:t>between +</a:t>
            </a:r>
            <a:r>
              <a:rPr lang="en-GB" sz="2000" dirty="0" smtClean="0">
                <a:latin typeface="+mn-lt"/>
              </a:rPr>
              <a:t>2⁰C </a:t>
            </a:r>
            <a:r>
              <a:rPr lang="en-GB" sz="2000" dirty="0">
                <a:latin typeface="+mn-lt"/>
              </a:rPr>
              <a:t>and +</a:t>
            </a:r>
            <a:r>
              <a:rPr lang="en-GB" sz="2000" dirty="0" smtClean="0">
                <a:latin typeface="+mn-lt"/>
              </a:rPr>
              <a:t>8⁰C </a:t>
            </a:r>
          </a:p>
          <a:p>
            <a:pPr marL="400050" lvl="1" indent="-342900">
              <a:lnSpc>
                <a:spcPct val="90000"/>
              </a:lnSpc>
              <a:spcBef>
                <a:spcPct val="0"/>
              </a:spcBef>
              <a:buClrTx/>
            </a:pPr>
            <a:r>
              <a:rPr lang="en-GB" sz="2000" dirty="0">
                <a:latin typeface="+mn-lt"/>
              </a:rPr>
              <a:t>d</a:t>
            </a:r>
            <a:r>
              <a:rPr lang="en-GB" sz="2000" dirty="0" smtClean="0">
                <a:latin typeface="+mn-lt"/>
              </a:rPr>
              <a:t>o not freeze</a:t>
            </a:r>
            <a:endParaRPr lang="en-GB" sz="2000" dirty="0">
              <a:latin typeface="+mn-lt"/>
            </a:endParaRPr>
          </a:p>
          <a:p>
            <a:pPr marL="400050" lvl="1" indent="-342900">
              <a:lnSpc>
                <a:spcPct val="90000"/>
              </a:lnSpc>
              <a:spcBef>
                <a:spcPct val="0"/>
              </a:spcBef>
              <a:buClrTx/>
            </a:pPr>
            <a:r>
              <a:rPr lang="en-GB" sz="2000" dirty="0">
                <a:latin typeface="+mn-lt"/>
              </a:rPr>
              <a:t>s</a:t>
            </a:r>
            <a:r>
              <a:rPr lang="en-GB" sz="2000" dirty="0" smtClean="0">
                <a:latin typeface="+mn-lt"/>
              </a:rPr>
              <a:t>tore </a:t>
            </a:r>
            <a:r>
              <a:rPr lang="en-GB" sz="2000" dirty="0">
                <a:latin typeface="+mn-lt"/>
              </a:rPr>
              <a:t>in original packaging</a:t>
            </a:r>
          </a:p>
          <a:p>
            <a:pPr marL="400050" lvl="1" indent="-342900">
              <a:lnSpc>
                <a:spcPct val="90000"/>
              </a:lnSpc>
              <a:spcBef>
                <a:spcPct val="0"/>
              </a:spcBef>
              <a:buClrTx/>
            </a:pPr>
            <a:r>
              <a:rPr lang="en-GB" sz="2000" dirty="0">
                <a:latin typeface="+mn-lt"/>
              </a:rPr>
              <a:t>p</a:t>
            </a:r>
            <a:r>
              <a:rPr lang="en-GB" sz="2000" dirty="0" smtClean="0">
                <a:latin typeface="+mn-lt"/>
              </a:rPr>
              <a:t>rotect </a:t>
            </a:r>
            <a:r>
              <a:rPr lang="en-GB" sz="2000" dirty="0">
                <a:latin typeface="+mn-lt"/>
              </a:rPr>
              <a:t>from </a:t>
            </a:r>
            <a:r>
              <a:rPr lang="en-GB" sz="2000" dirty="0" smtClean="0">
                <a:latin typeface="+mn-lt"/>
              </a:rPr>
              <a:t>light</a:t>
            </a:r>
          </a:p>
          <a:p>
            <a:endParaRPr lang="en-GB" sz="2000" b="1" dirty="0" smtClean="0">
              <a:latin typeface="+mn-lt"/>
              <a:ea typeface="Arial" charset="0"/>
              <a:cs typeface="Arial" charset="0"/>
            </a:endParaRPr>
          </a:p>
          <a:p>
            <a:r>
              <a:rPr lang="en-GB" sz="2000" b="1" dirty="0" smtClean="0">
                <a:latin typeface="+mn-lt"/>
                <a:ea typeface="Arial" charset="0"/>
                <a:cs typeface="Arial" charset="0"/>
              </a:rPr>
              <a:t>Check </a:t>
            </a:r>
            <a:r>
              <a:rPr lang="en-GB" sz="2000" b="1" dirty="0">
                <a:latin typeface="+mn-lt"/>
                <a:ea typeface="Arial" charset="0"/>
                <a:cs typeface="Arial" charset="0"/>
              </a:rPr>
              <a:t>expiry dates regularly:</a:t>
            </a:r>
          </a:p>
          <a:p>
            <a:pPr marL="342900" lvl="1">
              <a:lnSpc>
                <a:spcPct val="90000"/>
              </a:lnSpc>
              <a:spcBef>
                <a:spcPts val="1200"/>
              </a:spcBef>
              <a:buFont typeface="Arial" charset="0"/>
              <a:buChar char="•"/>
            </a:pPr>
            <a:r>
              <a:rPr lang="en-GB" sz="2000" dirty="0">
                <a:latin typeface="+mn-lt"/>
              </a:rPr>
              <a:t>t</a:t>
            </a:r>
            <a:r>
              <a:rPr lang="en-GB" sz="2000" dirty="0" smtClean="0">
                <a:latin typeface="+mn-lt"/>
              </a:rPr>
              <a:t>he LAIV has </a:t>
            </a:r>
            <a:r>
              <a:rPr lang="en-GB" sz="2000" dirty="0">
                <a:latin typeface="+mn-lt"/>
              </a:rPr>
              <a:t>an expiry date 18 weeks after manufacture – this is much shorter than inactivated flu </a:t>
            </a:r>
            <a:r>
              <a:rPr lang="en-GB" sz="2000" dirty="0" smtClean="0">
                <a:latin typeface="+mn-lt"/>
              </a:rPr>
              <a:t>vaccines</a:t>
            </a:r>
          </a:p>
          <a:p>
            <a:pPr marL="342900" lvl="1">
              <a:lnSpc>
                <a:spcPct val="90000"/>
              </a:lnSpc>
              <a:spcBef>
                <a:spcPts val="1200"/>
              </a:spcBef>
              <a:buFont typeface="Arial" charset="0"/>
              <a:buChar char="•"/>
            </a:pPr>
            <a:r>
              <a:rPr lang="en-GB" sz="2000" dirty="0">
                <a:latin typeface="+mn-lt"/>
              </a:rPr>
              <a:t>i</a:t>
            </a:r>
            <a:r>
              <a:rPr lang="en-GB" sz="2000" dirty="0" smtClean="0">
                <a:latin typeface="+mn-lt"/>
              </a:rPr>
              <a:t>t </a:t>
            </a:r>
            <a:r>
              <a:rPr lang="en-GB" sz="2000" dirty="0">
                <a:latin typeface="+mn-lt"/>
              </a:rPr>
              <a:t>is important that the expiry date on the nasal spray applicator is checked before </a:t>
            </a:r>
            <a:r>
              <a:rPr lang="en-GB" sz="2000" dirty="0" smtClean="0">
                <a:latin typeface="+mn-lt"/>
              </a:rPr>
              <a:t>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47</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28000" cy="648072"/>
          </a:xfrm>
        </p:spPr>
        <p:txBody>
          <a:bodyPr>
            <a:noAutofit/>
          </a:bodyPr>
          <a:lstStyle/>
          <a:p>
            <a:pPr algn="ctr"/>
            <a:r>
              <a:rPr lang="en-GB" sz="3200" dirty="0" smtClean="0"/>
              <a:t>Vaccine Intervals</a:t>
            </a:r>
            <a:endParaRPr lang="en-GB" sz="3200" dirty="0"/>
          </a:p>
        </p:txBody>
      </p:sp>
      <p:sp>
        <p:nvSpPr>
          <p:cNvPr id="3" name="Content Placeholder 2"/>
          <p:cNvSpPr>
            <a:spLocks noGrp="1"/>
          </p:cNvSpPr>
          <p:nvPr>
            <p:ph idx="1"/>
          </p:nvPr>
        </p:nvSpPr>
        <p:spPr>
          <a:xfrm>
            <a:off x="251520" y="1340768"/>
            <a:ext cx="8280722" cy="4248471"/>
          </a:xfrm>
        </p:spPr>
        <p:txBody>
          <a:bodyPr/>
          <a:lstStyle/>
          <a:p>
            <a:pPr>
              <a:buFont typeface="Wingdings" panose="05000000000000000000" pitchFamily="2" charset="2"/>
              <a:buChar char="Ø"/>
              <a:tabLst>
                <a:tab pos="450850" algn="l"/>
              </a:tabLst>
            </a:pPr>
            <a:r>
              <a:rPr lang="en-GB" sz="2000" dirty="0"/>
              <a:t>N</a:t>
            </a:r>
            <a:r>
              <a:rPr lang="en-GB" sz="2000" dirty="0" smtClean="0"/>
              <a:t>o interval required between live and inactivated flu vaccines</a:t>
            </a:r>
          </a:p>
          <a:p>
            <a:pPr>
              <a:buFont typeface="Wingdings" panose="05000000000000000000" pitchFamily="2" charset="2"/>
              <a:buChar char="Ø"/>
              <a:tabLst>
                <a:tab pos="450850" algn="l"/>
              </a:tabLst>
            </a:pPr>
            <a:r>
              <a:rPr lang="en-GB" sz="2000" dirty="0" smtClean="0"/>
              <a:t>If two / more vaccines are given at the same time give in separate limbs / leave at least 2.5 cms between administration sites</a:t>
            </a:r>
          </a:p>
          <a:p>
            <a:pPr>
              <a:buFont typeface="Wingdings" panose="05000000000000000000" pitchFamily="2" charset="2"/>
              <a:buChar char="Ø"/>
              <a:tabLst>
                <a:tab pos="450850" algn="l"/>
              </a:tabLst>
            </a:pPr>
            <a:r>
              <a:rPr lang="en-GB" sz="2000" dirty="0" smtClean="0"/>
              <a:t>Fluad should be administered in a separate limb if possible</a:t>
            </a:r>
          </a:p>
          <a:p>
            <a:pPr marL="0" indent="0" algn="ctr"/>
            <a:r>
              <a:rPr lang="en-GB" sz="2000" dirty="0" smtClean="0">
                <a:hlinkClick r:id="rId3"/>
              </a:rPr>
              <a:t>See Chapter 11 The Green Book</a:t>
            </a:r>
            <a:endParaRPr lang="en-GB" sz="2000" dirty="0" smtClean="0"/>
          </a:p>
          <a:p>
            <a:pPr marL="0" indent="0" algn="ctr"/>
            <a:endParaRPr lang="en-GB"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933056"/>
            <a:ext cx="3816424" cy="208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783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95536" y="1268760"/>
            <a:ext cx="7920880" cy="4404321"/>
          </a:xfrm>
        </p:spPr>
        <p:txBody>
          <a:bodyPr/>
          <a:lstStyle/>
          <a:p>
            <a:pPr marL="0" indent="15875">
              <a:spcBef>
                <a:spcPts val="600"/>
              </a:spcBef>
            </a:pPr>
            <a:r>
              <a:rPr lang="en-GB" sz="2000" b="1" dirty="0" smtClean="0"/>
              <a:t>There are very few individuals who cannot receive any flu vaccine </a:t>
            </a:r>
          </a:p>
          <a:p>
            <a:pPr marL="0" indent="15875">
              <a:spcBef>
                <a:spcPts val="600"/>
              </a:spcBef>
            </a:pPr>
            <a:r>
              <a:rPr lang="en-GB" sz="2000" dirty="0" smtClean="0"/>
              <a:t>None </a:t>
            </a:r>
            <a:r>
              <a:rPr lang="en-GB" sz="2000" dirty="0"/>
              <a:t>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a:t>
            </a:r>
            <a:r>
              <a:rPr lang="en-GB" sz="2000" dirty="0" smtClean="0">
                <a:latin typeface="Arial" charset="0"/>
                <a:ea typeface="ヒラギノ角ゴ Pro W3" charset="-128"/>
                <a:cs typeface="ヒラギノ角ゴ Pro W3" charset="-128"/>
              </a:rPr>
              <a:t>(except ovalbumin see precautions)</a:t>
            </a:r>
          </a:p>
          <a:p>
            <a:pPr>
              <a:spcBef>
                <a:spcPts val="600"/>
              </a:spcBef>
              <a:buFont typeface="Wingdings" panose="05000000000000000000" pitchFamily="2" charset="2"/>
              <a:buChar char="Ø"/>
            </a:pPr>
            <a:r>
              <a:rPr lang="en-GB" sz="2000" dirty="0" smtClean="0">
                <a:latin typeface="Arial" charset="0"/>
                <a:ea typeface="ヒラギノ角ゴ Pro W3" charset="-128"/>
                <a:cs typeface="ヒラギノ角ゴ Pro W3" charset="-128"/>
              </a:rPr>
              <a:t>The </a:t>
            </a:r>
            <a:r>
              <a:rPr lang="en-GB" sz="2000" dirty="0" err="1" smtClean="0">
                <a:latin typeface="Arial" charset="0"/>
                <a:ea typeface="ヒラギノ角ゴ Pro W3" charset="-128"/>
                <a:cs typeface="ヒラギノ角ゴ Pro W3" charset="-128"/>
              </a:rPr>
              <a:t>aQIV</a:t>
            </a:r>
            <a:r>
              <a:rPr lang="en-GB" sz="2000" dirty="0" smtClean="0">
                <a:latin typeface="Arial" charset="0"/>
                <a:ea typeface="ヒラギノ角ゴ Pro W3" charset="-128"/>
                <a:cs typeface="ヒラギノ角ゴ Pro W3" charset="-128"/>
              </a:rPr>
              <a:t>  is contra-indicated in anyone with an egg allergy</a:t>
            </a:r>
          </a:p>
          <a:p>
            <a:pPr marL="0" indent="0">
              <a:spcBef>
                <a:spcPts val="600"/>
              </a:spcBef>
            </a:pPr>
            <a:endParaRPr lang="en-GB" sz="2000" b="1" dirty="0" smtClean="0">
              <a:latin typeface="Arial" charset="0"/>
              <a:ea typeface="ヒラギノ角ゴ Pro W3" charset="-128"/>
              <a:cs typeface="ヒラギノ角ゴ Pro W3" charset="-128"/>
            </a:endParaRPr>
          </a:p>
          <a:p>
            <a:pPr marL="0" indent="0">
              <a:spcBef>
                <a:spcPts val="600"/>
              </a:spcBef>
            </a:pPr>
            <a:r>
              <a:rPr lang="en-GB" sz="2000" b="1" dirty="0" smtClean="0">
                <a:latin typeface="Arial" charset="0"/>
                <a:ea typeface="ヒラギノ角ゴ Pro W3" charset="-128"/>
                <a:cs typeface="ヒラギノ角ゴ Pro W3" charset="-128"/>
              </a:rPr>
              <a:t>Note: Always refer to </a:t>
            </a:r>
            <a:r>
              <a:rPr lang="en-GB" sz="2000" b="1" dirty="0" smtClean="0">
                <a:latin typeface="Arial" charset="0"/>
                <a:ea typeface="ヒラギノ角ゴ Pro W3" charset="-128"/>
                <a:cs typeface="ヒラギノ角ゴ Pro W3" charset="-128"/>
                <a:hlinkClick r:id="rId3"/>
              </a:rPr>
              <a:t>SPC</a:t>
            </a:r>
            <a:r>
              <a:rPr lang="en-GB" sz="2000" b="1" dirty="0" smtClean="0">
                <a:latin typeface="Arial" charset="0"/>
                <a:ea typeface="ヒラギノ角ゴ Pro W3" charset="-128"/>
                <a:cs typeface="ヒラギノ角ゴ Pro W3" charset="-128"/>
              </a:rPr>
              <a:t> for individual products when deciding which vaccine to give</a:t>
            </a:r>
            <a:endParaRPr lang="en-GB" sz="2000" b="1" dirty="0">
              <a:latin typeface="Arial" charset="0"/>
              <a:ea typeface="ヒラギノ角ゴ Pro W3" charset="-128"/>
              <a:cs typeface="ヒラギノ角ゴ Pro W3" charset="-128"/>
            </a:endParaRPr>
          </a:p>
          <a:p>
            <a:pPr marL="0" indent="15875">
              <a:spcBef>
                <a:spcPts val="600"/>
              </a:spcBef>
            </a:pPr>
            <a:endParaRPr lang="en-GB" sz="1600" dirty="0" smtClean="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smtClean="0">
                <a:latin typeface="Arial" charset="0"/>
                <a:ea typeface="ヒラギノ角ゴ Pro W3" charset="-128"/>
                <a:cs typeface="ヒラギノ角ゴ Pro W3" charset="-128"/>
              </a:rPr>
              <a:t>							</a:t>
            </a:r>
            <a:endParaRPr lang="en-GB" sz="1600" dirty="0">
              <a:latin typeface="Arial" charset="0"/>
              <a:ea typeface="ヒラギノ角ゴ Pro W3" charset="-128"/>
              <a:cs typeface="ヒラギノ角ゴ Pro W3" charset="-128"/>
            </a:endParaRP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smtClean="0">
                <a:latin typeface="Arial" charset="0"/>
                <a:ea typeface="ヒラギノ角ゴ Pro W3" charset="-128"/>
                <a:cs typeface="ヒラギノ角ゴ Pro W3" charset="-128"/>
              </a:rPr>
              <a:t>Contraindications</a:t>
            </a:r>
            <a:r>
              <a:rPr lang="en-GB" sz="3600" dirty="0" smtClean="0">
                <a:latin typeface="Arial" charset="0"/>
                <a:ea typeface="ヒラギノ角ゴ Pro W3" charset="-128"/>
                <a:cs typeface="ヒラギノ角ゴ Pro W3" charset="-128"/>
              </a:rPr>
              <a:t> </a:t>
            </a:r>
            <a:r>
              <a:rPr lang="en-GB" sz="2200" dirty="0" smtClean="0">
                <a:latin typeface="Arial" charset="0"/>
                <a:ea typeface="ヒラギノ角ゴ Pro W3" charset="-128"/>
                <a:cs typeface="ヒラギノ角ゴ Pro W3" charset="-128"/>
              </a:rPr>
              <a:t>(Inactivated Vaccines &amp; LAIV)</a:t>
            </a:r>
            <a:endParaRPr lang="en-GB" sz="22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410295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ea typeface="ヒラギノ角ゴ Pro W3"/>
                <a:cs typeface="ヒラギノ角ゴ Pro W3"/>
              </a:rPr>
              <a:t>Type of Influenza  </a:t>
            </a:r>
            <a:r>
              <a:rPr lang="en-GB" altLang="en-US" dirty="0">
                <a:ea typeface="ヒラギノ角ゴ Pro W3"/>
                <a:cs typeface="ヒラギノ角ゴ Pro W3"/>
              </a:rPr>
              <a:t>viruses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0591154"/>
              </p:ext>
            </p:extLst>
          </p:nvPr>
        </p:nvGraphicFramePr>
        <p:xfrm>
          <a:off x="539552" y="2204864"/>
          <a:ext cx="8077200" cy="3693160"/>
        </p:xfrm>
        <a:graphic>
          <a:graphicData uri="http://schemas.openxmlformats.org/drawingml/2006/table">
            <a:tbl>
              <a:tblPr firstRow="1" bandRow="1">
                <a:tableStyleId>{5C22544A-7EE6-4342-B048-85BDC9FD1C3A}</a:tableStyleId>
              </a:tblPr>
              <a:tblGrid>
                <a:gridCol w="2013992"/>
                <a:gridCol w="6063208"/>
              </a:tblGrid>
              <a:tr h="370840">
                <a:tc>
                  <a:txBody>
                    <a:bodyPr/>
                    <a:lstStyle/>
                    <a:p>
                      <a:r>
                        <a:rPr lang="en-GB" dirty="0" smtClean="0"/>
                        <a:t>Type </a:t>
                      </a:r>
                      <a:endParaRPr lang="en-GB" dirty="0"/>
                    </a:p>
                  </a:txBody>
                  <a:tcPr/>
                </a:tc>
                <a:tc>
                  <a:txBody>
                    <a:bodyPr/>
                    <a:lstStyle/>
                    <a:p>
                      <a:endParaRPr lang="en-GB"/>
                    </a:p>
                  </a:txBody>
                  <a:tcPr/>
                </a:tc>
              </a:tr>
              <a:tr h="370840">
                <a:tc>
                  <a:txBody>
                    <a:bodyPr/>
                    <a:lstStyle/>
                    <a:p>
                      <a:pPr>
                        <a:defRPr/>
                      </a:pPr>
                      <a:r>
                        <a:rPr lang="en-GB" sz="2000" b="1" dirty="0" smtClean="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smtClean="0">
                          <a:latin typeface="+mn-lt"/>
                        </a:rPr>
                        <a:t>Causes the majority of seasonal flu cases</a:t>
                      </a:r>
                    </a:p>
                    <a:p>
                      <a:pPr marL="342900" lvl="0" indent="-342900">
                        <a:spcAft>
                          <a:spcPts val="600"/>
                        </a:spcAft>
                        <a:buClr>
                          <a:srgbClr val="00B5CC"/>
                        </a:buClr>
                        <a:buFont typeface="Arial" panose="020B0604020202020204" pitchFamily="34" charset="0"/>
                        <a:buChar char="•"/>
                        <a:defRPr/>
                      </a:pPr>
                      <a:r>
                        <a:rPr lang="en-GB" sz="2000" dirty="0" smtClean="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smtClean="0">
                          <a:latin typeface="+mn-lt"/>
                        </a:rPr>
                        <a:t>Animal reservoir – birds, wildfowl, also carried by other mammals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smtClean="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smtClean="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smtClean="0">
                          <a:latin typeface="+mn-lt"/>
                        </a:rPr>
                        <a:t>Predominantly found in humans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latin typeface="+mn-lt"/>
                        </a:rPr>
                        <a:t>Minor respiratory illness only</a:t>
                      </a:r>
                    </a:p>
                  </a:txBody>
                  <a:tcPr/>
                </a:tc>
              </a:tr>
            </a:tbl>
          </a:graphicData>
        </a:graphic>
      </p:graphicFrame>
      <p:sp>
        <p:nvSpPr>
          <p:cNvPr id="3" name="TextBox 2"/>
          <p:cNvSpPr txBox="1"/>
          <p:nvPr/>
        </p:nvSpPr>
        <p:spPr>
          <a:xfrm>
            <a:off x="539552" y="1572761"/>
            <a:ext cx="4757525" cy="400110"/>
          </a:xfrm>
          <a:prstGeom prst="rect">
            <a:avLst/>
          </a:prstGeom>
          <a:noFill/>
        </p:spPr>
        <p:txBody>
          <a:bodyPr wrap="square" rtlCol="0">
            <a:spAutoFit/>
          </a:bodyPr>
          <a:lstStyle/>
          <a:p>
            <a:r>
              <a:rPr lang="en-GB" sz="2000" b="1" dirty="0" smtClean="0">
                <a:solidFill>
                  <a:schemeClr val="bg2"/>
                </a:solidFill>
              </a:rPr>
              <a:t>There are three types of flu vaccines</a:t>
            </a:r>
            <a:r>
              <a:rPr lang="en-GB" sz="2000" dirty="0" smtClean="0">
                <a:solidFill>
                  <a:schemeClr val="bg2"/>
                </a:solidFill>
              </a:rPr>
              <a:t>:</a:t>
            </a:r>
            <a:endParaRPr lang="en-GB" sz="2000" dirty="0">
              <a:solidFill>
                <a:schemeClr val="bg2"/>
              </a:solidFill>
            </a:endParaRPr>
          </a:p>
        </p:txBody>
      </p:sp>
    </p:spTree>
    <p:extLst>
      <p:ext uri="{BB962C8B-B14F-4D97-AF65-F5344CB8AC3E}">
        <p14:creationId xmlns:p14="http://schemas.microsoft.com/office/powerpoint/2010/main" val="2607222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052736"/>
            <a:ext cx="8278688" cy="4823940"/>
          </a:xfrm>
        </p:spPr>
        <p:txBody>
          <a:bodyPr/>
          <a:lstStyle/>
          <a:p>
            <a:pPr marL="0" indent="0">
              <a:lnSpc>
                <a:spcPct val="90000"/>
              </a:lnSpc>
              <a:spcBef>
                <a:spcPts val="600"/>
              </a:spcBef>
            </a:pPr>
            <a:r>
              <a:rPr lang="en-GB" sz="2000" dirty="0" smtClean="0">
                <a:latin typeface="Arial" charset="0"/>
                <a:ea typeface="ヒラギノ角ゴ Pro W3" charset="-128"/>
                <a:cs typeface="ヒラギノ角ゴ Pro W3" charset="-128"/>
              </a:rPr>
              <a:t>The live attenuated flu vaccine (</a:t>
            </a:r>
            <a:r>
              <a:rPr lang="en-GB" sz="2000" b="1" dirty="0" smtClean="0">
                <a:latin typeface="Arial" charset="0"/>
                <a:ea typeface="ヒラギノ角ゴ Pro W3" charset="-128"/>
                <a:cs typeface="ヒラギノ角ゴ Pro W3" charset="-128"/>
              </a:rPr>
              <a:t>Fluenz Tetra</a:t>
            </a:r>
            <a:r>
              <a:rPr lang="en-GB" sz="2000" dirty="0" smtClean="0">
                <a:latin typeface="Arial" charset="0"/>
                <a:ea typeface="ヒラギノ角ゴ Pro W3" charset="-128"/>
                <a:cs typeface="ヒラギノ角ゴ Pro W3" charset="-128"/>
              </a:rPr>
              <a:t>)</a:t>
            </a:r>
            <a:r>
              <a:rPr lang="en-GB" sz="2000" b="1" dirty="0" smtClean="0">
                <a:latin typeface="Arial" charset="0"/>
                <a:ea typeface="ヒラギノ角ゴ Pro W3" charset="-128"/>
                <a:cs typeface="ヒラギノ角ゴ Pro W3" charset="-128"/>
              </a:rPr>
              <a:t> </a:t>
            </a:r>
            <a:r>
              <a:rPr lang="en-GB" sz="2000" dirty="0" smtClean="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smtClean="0">
                <a:latin typeface="Arial" charset="0"/>
                <a:ea typeface="ヒラギノ角ゴ Pro W3" charset="-128"/>
                <a:cs typeface="ヒラギノ角ゴ Pro W3" charset="-128"/>
              </a:rPr>
              <a:t>clinically severely immunodeficient </a:t>
            </a:r>
            <a:r>
              <a:rPr lang="en-GB" sz="2000" dirty="0">
                <a:latin typeface="Arial" charset="0"/>
                <a:ea typeface="ヒラギノ角ゴ Pro W3" charset="-128"/>
                <a:cs typeface="ヒラギノ角ゴ Pro W3" charset="-128"/>
              </a:rPr>
              <a:t>due to conditions or immunosuppressive therapy:</a:t>
            </a:r>
          </a:p>
          <a:p>
            <a:pPr lvl="4">
              <a:lnSpc>
                <a:spcPct val="90000"/>
              </a:lnSpc>
              <a:buFont typeface="Wingdings" charset="2"/>
              <a:buChar char="§"/>
            </a:pPr>
            <a:r>
              <a:rPr lang="en-GB" dirty="0" smtClean="0">
                <a:latin typeface="Arial" charset="0"/>
              </a:rPr>
              <a:t>acute </a:t>
            </a:r>
            <a:r>
              <a:rPr lang="en-GB" dirty="0">
                <a:latin typeface="Arial" charset="0"/>
              </a:rPr>
              <a:t>and chronic leukaemias</a:t>
            </a:r>
          </a:p>
          <a:p>
            <a:pPr lvl="4">
              <a:lnSpc>
                <a:spcPct val="90000"/>
              </a:lnSpc>
              <a:buFont typeface="Wingdings" charset="2"/>
              <a:buChar char="§"/>
            </a:pPr>
            <a:r>
              <a:rPr lang="en-GB" dirty="0">
                <a:latin typeface="Arial" charset="0"/>
              </a:rPr>
              <a:t>l</a:t>
            </a:r>
            <a:r>
              <a:rPr lang="en-GB" dirty="0" smtClean="0">
                <a:latin typeface="Arial" charset="0"/>
              </a:rPr>
              <a:t>ymphoma</a:t>
            </a:r>
            <a:endParaRPr lang="en-GB" dirty="0">
              <a:latin typeface="Arial" charset="0"/>
            </a:endParaRPr>
          </a:p>
          <a:p>
            <a:pPr lvl="4">
              <a:lnSpc>
                <a:spcPct val="90000"/>
              </a:lnSpc>
              <a:buFont typeface="Wingdings" charset="2"/>
              <a:buChar char="§"/>
            </a:pPr>
            <a:r>
              <a:rPr lang="en-GB" dirty="0">
                <a:latin typeface="Arial" charset="0"/>
              </a:rPr>
              <a:t>HIV </a:t>
            </a:r>
            <a:r>
              <a:rPr lang="en-GB" dirty="0" smtClean="0">
                <a:latin typeface="Arial" charset="0"/>
              </a:rPr>
              <a:t>infection not </a:t>
            </a:r>
            <a:r>
              <a:rPr lang="en-GB" dirty="0">
                <a:latin typeface="Arial" charset="0"/>
              </a:rPr>
              <a:t>on highly active antiretroviral therapy</a:t>
            </a:r>
          </a:p>
          <a:p>
            <a:pPr lvl="4">
              <a:lnSpc>
                <a:spcPct val="90000"/>
              </a:lnSpc>
              <a:buFont typeface="Wingdings" charset="2"/>
              <a:buChar char="§"/>
            </a:pPr>
            <a:r>
              <a:rPr lang="en-GB" dirty="0" smtClean="0">
                <a:latin typeface="Arial" charset="0"/>
              </a:rPr>
              <a:t>cellular </a:t>
            </a:r>
            <a:r>
              <a:rPr lang="en-GB" dirty="0">
                <a:latin typeface="Arial" charset="0"/>
              </a:rPr>
              <a:t>immune deficiencies</a:t>
            </a:r>
          </a:p>
          <a:p>
            <a:pPr lvl="4">
              <a:lnSpc>
                <a:spcPct val="90000"/>
              </a:lnSpc>
              <a:buFont typeface="Wingdings" charset="2"/>
              <a:buChar char="§"/>
            </a:pPr>
            <a:r>
              <a:rPr lang="en-GB" dirty="0" smtClean="0">
                <a:latin typeface="Arial" charset="0"/>
              </a:rPr>
              <a:t>high </a:t>
            </a:r>
            <a:r>
              <a:rPr lang="en-GB" dirty="0">
                <a:latin typeface="Arial" charset="0"/>
              </a:rPr>
              <a:t>dose </a:t>
            </a:r>
            <a:r>
              <a:rPr lang="en-GB" dirty="0" smtClean="0">
                <a:latin typeface="Arial" charset="0"/>
              </a:rPr>
              <a:t>corticosteroids</a:t>
            </a:r>
          </a:p>
          <a:p>
            <a:pPr>
              <a:lnSpc>
                <a:spcPct val="90000"/>
              </a:lnSpc>
              <a:spcBef>
                <a:spcPts val="600"/>
              </a:spcBef>
              <a:buFont typeface="Wingdings" panose="05000000000000000000" pitchFamily="2" charset="2"/>
              <a:buChar char="Ø"/>
            </a:pPr>
            <a:r>
              <a:rPr lang="en-GB" sz="2000" dirty="0" smtClean="0">
                <a:latin typeface="Arial" charset="0"/>
                <a:ea typeface="ヒラギノ角ゴ Pro W3" charset="-128"/>
                <a:cs typeface="ヒラギノ角ゴ Pro W3" charset="-128"/>
              </a:rPr>
              <a:t>receiving </a:t>
            </a:r>
            <a:r>
              <a:rPr lang="en-GB" sz="2000" dirty="0">
                <a:latin typeface="Arial" charset="0"/>
                <a:ea typeface="ヒラギノ角ゴ Pro W3" charset="-128"/>
                <a:cs typeface="ヒラギノ角ゴ Pro W3" charset="-128"/>
              </a:rPr>
              <a:t>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a:t>
            </a:r>
            <a:r>
              <a:rPr lang="en-GB" sz="2000" dirty="0" smtClean="0">
                <a:latin typeface="Arial" charset="0"/>
                <a:ea typeface="ヒラギノ角ゴ Pro W3" charset="-128"/>
                <a:cs typeface="ヒラギノ角ゴ Pro W3" charset="-128"/>
              </a:rPr>
              <a:t>nown </a:t>
            </a:r>
            <a:r>
              <a:rPr lang="en-GB" sz="2000" dirty="0">
                <a:latin typeface="Arial" charset="0"/>
                <a:ea typeface="ヒラギノ角ゴ Pro W3" charset="-128"/>
                <a:cs typeface="ヒラギノ角ゴ Pro W3" charset="-128"/>
              </a:rPr>
              <a:t>to be pregnant</a:t>
            </a:r>
          </a:p>
          <a:p>
            <a:pPr marL="0" indent="0">
              <a:lnSpc>
                <a:spcPct val="90000"/>
              </a:lnSpc>
              <a:spcBef>
                <a:spcPts val="600"/>
              </a:spcBef>
            </a:pPr>
            <a:r>
              <a:rPr lang="en-GB" sz="1600" dirty="0" smtClean="0">
                <a:latin typeface="Arial" charset="0"/>
                <a:ea typeface="ヒラギノ角ゴ Pro W3" charset="-128"/>
                <a:cs typeface="ヒラギノ角ゴ Pro W3" charset="-128"/>
              </a:rPr>
              <a:t> </a:t>
            </a:r>
          </a:p>
          <a:p>
            <a:pPr marL="0" indent="0" algn="ctr">
              <a:lnSpc>
                <a:spcPct val="90000"/>
              </a:lnSpc>
              <a:spcBef>
                <a:spcPts val="600"/>
              </a:spcBef>
            </a:pPr>
            <a:r>
              <a:rPr lang="en-GB" sz="1800" b="1" dirty="0" smtClean="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853158" y="224644"/>
            <a:ext cx="8278688" cy="648072"/>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latin typeface="Arial" charset="0"/>
                <a:ea typeface="ヒラギノ角ゴ Pro W3" charset="-128"/>
                <a:cs typeface="ヒラギノ角ゴ Pro W3" charset="-128"/>
              </a:rPr>
              <a:t>Contraindications </a:t>
            </a:r>
            <a:r>
              <a:rPr lang="en-GB" sz="3200" b="1" kern="0" dirty="0" smtClean="0">
                <a:solidFill>
                  <a:srgbClr val="00B5CC"/>
                </a:solidFill>
                <a:latin typeface="Arial" charset="0"/>
                <a:ea typeface="ヒラギノ角ゴ Pro W3" charset="-128"/>
                <a:cs typeface="ヒラギノ角ゴ Pro W3" charset="-128"/>
              </a:rPr>
              <a:t>(LAIV)</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23528" y="764704"/>
            <a:ext cx="7632848" cy="3667472"/>
          </a:xfrm>
        </p:spPr>
        <p:txBody>
          <a:bodyPr/>
          <a:lstStyle/>
          <a:p>
            <a:pPr>
              <a:lnSpc>
                <a:spcPct val="90000"/>
              </a:lnSpc>
              <a:spcBef>
                <a:spcPct val="0"/>
              </a:spcBef>
            </a:pPr>
            <a:r>
              <a:rPr lang="en-GB" sz="2000" dirty="0" smtClean="0">
                <a:latin typeface="Arial" charset="0"/>
                <a:ea typeface="ヒラギノ角ゴ Pro W3" charset="-128"/>
                <a:cs typeface="ヒラギノ角ゴ Pro W3" charset="-128"/>
              </a:rPr>
              <a:t>Acutely unwell:</a:t>
            </a:r>
            <a:endParaRPr lang="en-GB" sz="2000" dirty="0">
              <a:latin typeface="Arial" charset="0"/>
              <a:ea typeface="ヒラギノ角ゴ Pro W3" charset="-128"/>
              <a:cs typeface="ヒラギノ角ゴ Pro W3" charset="-128"/>
            </a:endParaRP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until </a:t>
            </a:r>
            <a:r>
              <a:rPr lang="en-GB" sz="2000" dirty="0" smtClean="0">
                <a:latin typeface="Arial" charset="0"/>
              </a:rPr>
              <a:t>recovered</a:t>
            </a:r>
          </a:p>
          <a:p>
            <a:pPr lvl="1">
              <a:lnSpc>
                <a:spcPct val="90000"/>
              </a:lnSpc>
              <a:spcBef>
                <a:spcPct val="0"/>
              </a:spcBef>
              <a:buSzPct val="60000"/>
              <a:buFont typeface="Courier New" charset="0"/>
              <a:buNone/>
            </a:pPr>
            <a:endParaRPr lang="en-GB" sz="2000" dirty="0">
              <a:latin typeface="Arial" charset="0"/>
            </a:endParaRPr>
          </a:p>
          <a:p>
            <a:pPr>
              <a:lnSpc>
                <a:spcPct val="90000"/>
              </a:lnSpc>
              <a:spcBef>
                <a:spcPct val="0"/>
              </a:spcBef>
            </a:pPr>
            <a:r>
              <a:rPr lang="en-GB" sz="2000" dirty="0">
                <a:latin typeface="Arial" charset="0"/>
                <a:ea typeface="ヒラギノ角ゴ Pro W3" charset="-128"/>
                <a:cs typeface="ヒラギノ角ゴ Pro W3" charset="-128"/>
              </a:rPr>
              <a:t>Heavy nasal </a:t>
            </a:r>
            <a:r>
              <a:rPr lang="en-GB" sz="2000" dirty="0" smtClean="0">
                <a:latin typeface="Arial" charset="0"/>
                <a:ea typeface="ヒラギノ角ゴ Pro W3" charset="-128"/>
                <a:cs typeface="ヒラギノ角ゴ Pro W3" charset="-128"/>
              </a:rPr>
              <a:t>congestion:</a:t>
            </a:r>
          </a:p>
          <a:p>
            <a:pPr marL="463550" lvl="1" indent="-285750">
              <a:lnSpc>
                <a:spcPct val="90000"/>
              </a:lnSpc>
              <a:spcBef>
                <a:spcPct val="0"/>
              </a:spcBef>
              <a:buSzPct val="60000"/>
              <a:buFont typeface="Arial" panose="020B0604020202020204" pitchFamily="34" charset="0"/>
              <a:buChar char="•"/>
            </a:pPr>
            <a:r>
              <a:rPr lang="en-GB" sz="2000" dirty="0" smtClean="0">
                <a:latin typeface="Arial" charset="0"/>
              </a:rPr>
              <a:t>defer live intranasal vaccine </a:t>
            </a:r>
            <a:r>
              <a:rPr lang="en-GB" sz="2000" dirty="0">
                <a:latin typeface="Arial" charset="0"/>
              </a:rPr>
              <a:t>until resolved </a:t>
            </a:r>
            <a:r>
              <a:rPr lang="en-GB" sz="2000" dirty="0" smtClean="0">
                <a:latin typeface="Arial" charset="0"/>
              </a:rPr>
              <a:t>or, if the child is in a risk group, consider </a:t>
            </a:r>
            <a:r>
              <a:rPr lang="en-GB" sz="2000" dirty="0">
                <a:latin typeface="Arial" charset="0"/>
              </a:rPr>
              <a:t>inactivated </a:t>
            </a:r>
            <a:r>
              <a:rPr lang="en-GB" sz="2000" dirty="0" smtClean="0">
                <a:latin typeface="Arial" charset="0"/>
              </a:rPr>
              <a:t>flu vaccine to provide protection without delay</a:t>
            </a:r>
          </a:p>
          <a:p>
            <a:pPr lvl="1">
              <a:lnSpc>
                <a:spcPct val="90000"/>
              </a:lnSpc>
              <a:spcBef>
                <a:spcPct val="0"/>
              </a:spcBef>
              <a:buSzPct val="60000"/>
            </a:pPr>
            <a:endParaRPr lang="en-GB" sz="2000" dirty="0" smtClean="0">
              <a:latin typeface="Arial" charset="0"/>
            </a:endParaRPr>
          </a:p>
          <a:p>
            <a:pPr>
              <a:lnSpc>
                <a:spcPct val="90000"/>
              </a:lnSpc>
              <a:spcBef>
                <a:spcPct val="0"/>
              </a:spcBef>
            </a:pPr>
            <a:endParaRPr lang="en-GB" sz="2000" dirty="0" smtClean="0">
              <a:latin typeface="Arial" charset="0"/>
              <a:ea typeface="ヒラギノ角ゴ Pro W3" charset="-128"/>
              <a:cs typeface="ヒラギノ角ゴ Pro W3" charset="-128"/>
            </a:endParaRPr>
          </a:p>
          <a:p>
            <a:pPr>
              <a:lnSpc>
                <a:spcPct val="90000"/>
              </a:lnSpc>
              <a:spcBef>
                <a:spcPct val="0"/>
              </a:spcBef>
            </a:pPr>
            <a:r>
              <a:rPr lang="en-GB" sz="2000" b="1" dirty="0" smtClean="0">
                <a:latin typeface="Arial" charset="0"/>
                <a:ea typeface="ヒラギノ角ゴ Pro W3" charset="-128"/>
                <a:cs typeface="ヒラギノ角ゴ Pro W3" charset="-128"/>
              </a:rPr>
              <a:t>Use with antiviral agents against flu</a:t>
            </a:r>
            <a:r>
              <a:rPr lang="en-GB" sz="2000" dirty="0" smtClean="0">
                <a:latin typeface="Arial" charset="0"/>
                <a:ea typeface="ヒラギノ角ゴ Pro W3" charset="-128"/>
                <a:cs typeface="ヒラギノ角ゴ Pro W3" charset="-128"/>
              </a:rPr>
              <a:t>:</a:t>
            </a:r>
          </a:p>
          <a:p>
            <a:pPr>
              <a:lnSpc>
                <a:spcPct val="90000"/>
              </a:lnSpc>
              <a:spcBef>
                <a:spcPct val="0"/>
              </a:spcBef>
            </a:pPr>
            <a:endParaRPr lang="en-GB" sz="2000" dirty="0" smtClean="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l</a:t>
            </a:r>
            <a:r>
              <a:rPr lang="en-GB" sz="2000" dirty="0" smtClean="0">
                <a:latin typeface="Arial" charset="0"/>
                <a:ea typeface="ヒラギノ角ゴ Pro W3" charset="-128"/>
                <a:cs typeface="ヒラギノ角ゴ Pro W3" charset="-128"/>
              </a:rPr>
              <a:t>ive flu vaccine (LAIV) should not be administered at the same time or within 48 hours of cessation of treatment with flu antiviral agents</a:t>
            </a:r>
          </a:p>
          <a:p>
            <a:pPr marL="0" indent="0">
              <a:lnSpc>
                <a:spcPct val="90000"/>
              </a:lnSpc>
              <a:spcBef>
                <a:spcPct val="0"/>
              </a:spcBef>
            </a:pPr>
            <a:endParaRPr lang="en-GB" sz="2000" dirty="0" smtClean="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smtClean="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smtClean="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51</a:t>
            </a:fld>
            <a:endParaRPr lang="en-US" dirty="0">
              <a:solidFill>
                <a:srgbClr val="FFFFFF"/>
              </a:solidFill>
            </a:endParaRPr>
          </a:p>
        </p:txBody>
      </p:sp>
      <p:sp>
        <p:nvSpPr>
          <p:cNvPr id="6" name="Rectangle 2"/>
          <p:cNvSpPr>
            <a:spLocks noGrp="1" noChangeArrowheads="1"/>
          </p:cNvSpPr>
          <p:nvPr>
            <p:ph type="title"/>
          </p:nvPr>
        </p:nvSpPr>
        <p:spPr>
          <a:xfrm>
            <a:off x="467544" y="188640"/>
            <a:ext cx="8278688" cy="623664"/>
          </a:xfrm>
        </p:spPr>
        <p:txBody>
          <a:bodyPr wrap="square" numCol="1" compatLnSpc="1">
            <a:prstTxWarp prst="textNoShape">
              <a:avLst/>
            </a:prstTxWarp>
            <a:noAutofit/>
          </a:bodyPr>
          <a:lstStyle/>
          <a:p>
            <a:pPr algn="ctr">
              <a:spcBef>
                <a:spcPts val="600"/>
              </a:spcBef>
              <a:spcAft>
                <a:spcPts val="600"/>
              </a:spcAft>
            </a:pPr>
            <a:r>
              <a:rPr lang="en-GB" sz="3200" dirty="0" smtClean="0">
                <a:latin typeface="Arial" charset="0"/>
                <a:ea typeface="ヒラギノ角ゴ Pro W3" charset="-128"/>
                <a:cs typeface="ヒラギノ角ゴ Pro W3" charset="-128"/>
              </a:rPr>
              <a:t>Precautions to flu vaccines</a:t>
            </a:r>
            <a:endParaRPr lang="en-GB" sz="32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41359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28000" cy="648072"/>
          </a:xfrm>
        </p:spPr>
        <p:txBody>
          <a:bodyPr>
            <a:noAutofit/>
          </a:bodyPr>
          <a:lstStyle/>
          <a:p>
            <a:pPr algn="ctr"/>
            <a:r>
              <a:rPr lang="en-GB" sz="3200" dirty="0"/>
              <a:t>Acute and severe asthma</a:t>
            </a:r>
            <a:r>
              <a:rPr lang="en-GB" sz="3200" b="1" dirty="0"/>
              <a:t/>
            </a:r>
            <a:br>
              <a:rPr lang="en-GB" sz="3200" b="1" dirty="0"/>
            </a:br>
            <a:endParaRPr lang="en-GB" sz="3200" dirty="0"/>
          </a:p>
        </p:txBody>
      </p:sp>
      <p:sp>
        <p:nvSpPr>
          <p:cNvPr id="3" name="Content Placeholder 2"/>
          <p:cNvSpPr>
            <a:spLocks noGrp="1"/>
          </p:cNvSpPr>
          <p:nvPr>
            <p:ph idx="1"/>
          </p:nvPr>
        </p:nvSpPr>
        <p:spPr>
          <a:xfrm>
            <a:off x="395536" y="692696"/>
            <a:ext cx="7848872" cy="4823941"/>
          </a:xfrm>
        </p:spPr>
        <p:txBody>
          <a:bodyPr/>
          <a:lstStyle/>
          <a:p>
            <a:pPr marL="0" indent="0"/>
            <a:r>
              <a:rPr lang="en-GB" sz="1800" b="1" dirty="0"/>
              <a:t>New guidance </a:t>
            </a:r>
            <a:r>
              <a:rPr lang="en-GB" sz="1800" b="1" dirty="0" smtClean="0"/>
              <a:t>last year from </a:t>
            </a:r>
            <a:r>
              <a:rPr lang="en-GB" sz="1800" b="1" dirty="0"/>
              <a:t>JCVI based on recent </a:t>
            </a:r>
            <a:r>
              <a:rPr lang="en-GB" sz="1800" b="1" dirty="0" smtClean="0"/>
              <a:t>data (2019)</a:t>
            </a:r>
            <a:endParaRPr lang="en-GB" sz="1800" b="1" dirty="0"/>
          </a:p>
          <a:p>
            <a:pPr>
              <a:buFont typeface="Wingdings" panose="05000000000000000000" pitchFamily="2" charset="2"/>
              <a:buChar char="Ø"/>
            </a:pPr>
            <a:r>
              <a:rPr lang="en-GB" sz="1800" dirty="0"/>
              <a:t>C</a:t>
            </a:r>
            <a:r>
              <a:rPr lang="en-GB" sz="1800" dirty="0" smtClean="0"/>
              <a:t>hildren </a:t>
            </a:r>
            <a:r>
              <a:rPr lang="en-GB" sz="1800" dirty="0"/>
              <a:t>with asthma on </a:t>
            </a:r>
            <a:r>
              <a:rPr lang="en-GB" sz="1800" u="sng" dirty="0"/>
              <a:t>inhaled</a:t>
            </a:r>
            <a:r>
              <a:rPr lang="en-GB" sz="1800" dirty="0"/>
              <a:t> corticosteroids may safely be given LAIV irrespective of the dose prescribed</a:t>
            </a:r>
            <a:endParaRPr lang="en-GB" sz="1800" b="1" dirty="0"/>
          </a:p>
          <a:p>
            <a:pPr marL="285750" indent="-285750">
              <a:buFont typeface="Wingdings" panose="05000000000000000000" pitchFamily="2" charset="2"/>
              <a:buChar char="Ø"/>
            </a:pPr>
            <a:r>
              <a:rPr lang="en-GB" sz="1800" dirty="0"/>
              <a:t>LAIV is not recommended for children and adolescents </a:t>
            </a:r>
            <a:r>
              <a:rPr lang="en-GB" sz="1800" u="sng" dirty="0"/>
              <a:t>currently experiencing an acute exacerbation of symptoms </a:t>
            </a:r>
            <a:r>
              <a:rPr lang="en-GB" sz="1800" dirty="0"/>
              <a:t>including                                                            	- those who have had increased wheezing and/or                                      	- needed additional bronchodilator treatment in </a:t>
            </a:r>
            <a:r>
              <a:rPr lang="en-GB" sz="1800" dirty="0" smtClean="0"/>
              <a:t>previous </a:t>
            </a:r>
            <a:r>
              <a:rPr lang="en-GB" sz="1800" dirty="0"/>
              <a:t>72 </a:t>
            </a:r>
            <a:r>
              <a:rPr lang="en-GB" sz="1800" dirty="0" smtClean="0"/>
              <a:t>hours</a:t>
            </a:r>
            <a:endParaRPr lang="en-GB" sz="1800" dirty="0"/>
          </a:p>
          <a:p>
            <a:pPr marL="285750" indent="-285750">
              <a:buFont typeface="Wingdings" panose="05000000000000000000" pitchFamily="2" charset="2"/>
              <a:buChar char="Ø"/>
            </a:pPr>
            <a:r>
              <a:rPr lang="en-GB" sz="1800" dirty="0" smtClean="0"/>
              <a:t>Such </a:t>
            </a:r>
            <a:r>
              <a:rPr lang="en-GB" sz="1800" dirty="0"/>
              <a:t>children should be offered a suitable inactivated influenza vaccine to </a:t>
            </a:r>
            <a:r>
              <a:rPr lang="en-GB" sz="1800" dirty="0" smtClean="0"/>
              <a:t>avoid </a:t>
            </a:r>
            <a:r>
              <a:rPr lang="en-GB" sz="1800" dirty="0"/>
              <a:t>a delay in protection</a:t>
            </a:r>
          </a:p>
          <a:p>
            <a:pPr>
              <a:buFont typeface="Wingdings" panose="05000000000000000000" pitchFamily="2" charset="2"/>
              <a:buChar char="Ø"/>
            </a:pPr>
            <a:r>
              <a:rPr lang="en-GB" sz="1800" dirty="0"/>
              <a:t>C</a:t>
            </a:r>
            <a:r>
              <a:rPr lang="en-GB" sz="1800" dirty="0" smtClean="0"/>
              <a:t>hildren </a:t>
            </a:r>
            <a:r>
              <a:rPr lang="en-GB" sz="1800" dirty="0"/>
              <a:t>who require </a:t>
            </a:r>
            <a:r>
              <a:rPr lang="en-GB" sz="1800" u="sng" dirty="0"/>
              <a:t>regular oral steroids for maintenance of asthma control</a:t>
            </a:r>
            <a:r>
              <a:rPr lang="en-GB" sz="1800" dirty="0"/>
              <a:t>, or </a:t>
            </a:r>
            <a:r>
              <a:rPr lang="en-GB" sz="1800" u="sng" dirty="0"/>
              <a:t>have previously required intensive care for asthma exacerbation </a:t>
            </a:r>
            <a:r>
              <a:rPr lang="en-GB" sz="1800" dirty="0"/>
              <a:t>should only be given LAIV on the advice of their specialist          </a:t>
            </a:r>
          </a:p>
          <a:p>
            <a:pPr marL="285750" indent="-285750">
              <a:buFont typeface="Wingdings" panose="05000000000000000000" pitchFamily="2" charset="2"/>
              <a:buChar char="Ø"/>
            </a:pPr>
            <a:r>
              <a:rPr lang="en-GB" sz="1800" dirty="0" smtClean="0"/>
              <a:t>As </a:t>
            </a:r>
            <a:r>
              <a:rPr lang="en-GB" sz="1800" dirty="0"/>
              <a:t>these children may be at higher risk from influenza infection, those who </a:t>
            </a:r>
            <a:r>
              <a:rPr lang="en-GB" sz="1800" dirty="0" smtClean="0"/>
              <a:t>cannot </a:t>
            </a:r>
            <a:r>
              <a:rPr lang="en-GB" sz="1800" dirty="0"/>
              <a:t>receive LAIV should receive a suitable inactivated influenza </a:t>
            </a:r>
            <a:r>
              <a:rPr lang="en-GB" sz="1800" dirty="0" smtClean="0"/>
              <a:t>vaccine</a:t>
            </a:r>
            <a:endParaRPr lang="en-GB" sz="1800" dirty="0"/>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Tree>
    <p:extLst>
      <p:ext uri="{BB962C8B-B14F-4D97-AF65-F5344CB8AC3E}">
        <p14:creationId xmlns:p14="http://schemas.microsoft.com/office/powerpoint/2010/main" val="3083071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3574012"/>
            <a:ext cx="3024336" cy="2702176"/>
          </a:xfrm>
          <a:prstGeom prst="rect">
            <a:avLst/>
          </a:prstGeom>
        </p:spPr>
      </p:pic>
      <p:sp>
        <p:nvSpPr>
          <p:cNvPr id="2" name="Title 1"/>
          <p:cNvSpPr>
            <a:spLocks noGrp="1"/>
          </p:cNvSpPr>
          <p:nvPr>
            <p:ph type="title"/>
          </p:nvPr>
        </p:nvSpPr>
        <p:spPr>
          <a:xfrm>
            <a:off x="683568" y="260648"/>
            <a:ext cx="8077200" cy="1143000"/>
          </a:xfrm>
        </p:spPr>
        <p:txBody>
          <a:bodyPr/>
          <a:lstStyle/>
          <a:p>
            <a:pPr algn="ctr"/>
            <a:r>
              <a:rPr lang="en-GB" sz="3200" dirty="0" smtClean="0"/>
              <a:t>Egg allergy – adults</a:t>
            </a:r>
            <a:endParaRPr lang="en-GB" sz="3200" dirty="0"/>
          </a:p>
        </p:txBody>
      </p:sp>
      <p:sp>
        <p:nvSpPr>
          <p:cNvPr id="3" name="Content Placeholder 2"/>
          <p:cNvSpPr>
            <a:spLocks noGrp="1"/>
          </p:cNvSpPr>
          <p:nvPr>
            <p:ph idx="1"/>
          </p:nvPr>
        </p:nvSpPr>
        <p:spPr>
          <a:xfrm>
            <a:off x="611560" y="1484784"/>
            <a:ext cx="7704856" cy="4739679"/>
          </a:xfrm>
        </p:spPr>
        <p:txBody>
          <a:bodyPr/>
          <a:lstStyle/>
          <a:p>
            <a:pPr>
              <a:spcAft>
                <a:spcPts val="0"/>
              </a:spcAft>
              <a:buFont typeface="Arial" panose="020B0604020202020204" pitchFamily="34" charset="0"/>
              <a:buChar char="•"/>
            </a:pPr>
            <a:r>
              <a:rPr lang="en-GB" sz="2000" dirty="0" err="1" smtClean="0">
                <a:solidFill>
                  <a:srgbClr val="000000"/>
                </a:solidFill>
                <a:latin typeface="Arial" panose="020B0604020202020204" pitchFamily="34" charset="0"/>
                <a:ea typeface="Times New Roman"/>
                <a:cs typeface="Arial" panose="020B0604020202020204" pitchFamily="34" charset="0"/>
              </a:rPr>
              <a:t>aQIV</a:t>
            </a:r>
            <a:r>
              <a:rPr lang="en-GB" sz="2000" dirty="0" smtClean="0">
                <a:solidFill>
                  <a:srgbClr val="000000"/>
                </a:solidFill>
                <a:latin typeface="Arial" panose="020B0604020202020204" pitchFamily="34" charset="0"/>
                <a:ea typeface="Times New Roman"/>
                <a:cs typeface="Arial" panose="020B0604020202020204" pitchFamily="34" charset="0"/>
              </a:rPr>
              <a:t> vaccine is contraindicated in egg allergy &amp; QIVc should be the preferred option for patients aged 65 and over who have an egg allergy (Cell based)</a:t>
            </a:r>
          </a:p>
          <a:p>
            <a:pPr>
              <a:spcAft>
                <a:spcPts val="0"/>
              </a:spcAft>
              <a:buFont typeface="Arial" panose="020B0604020202020204" pitchFamily="34" charset="0"/>
              <a:buChar char="•"/>
            </a:pPr>
            <a:endParaRPr lang="en-GB" sz="2000" dirty="0" smtClean="0">
              <a:solidFill>
                <a:srgbClr val="000000"/>
              </a:solidFill>
              <a:latin typeface="Arial" panose="020B0604020202020204" pitchFamily="34" charset="0"/>
              <a:ea typeface="Times New Roman"/>
              <a:cs typeface="Arial" panose="020B0604020202020204" pitchFamily="34" charset="0"/>
            </a:endParaRPr>
          </a:p>
          <a:p>
            <a:pPr>
              <a:spcAft>
                <a:spcPts val="0"/>
              </a:spcAft>
              <a:buFont typeface="Arial" panose="020B0604020202020204" pitchFamily="34" charset="0"/>
              <a:buChar char="•"/>
            </a:pPr>
            <a:r>
              <a:rPr lang="en-GB" sz="2000" dirty="0" err="1" smtClean="0">
                <a:solidFill>
                  <a:srgbClr val="000000"/>
                </a:solidFill>
                <a:latin typeface="Arial" panose="020B0604020202020204" pitchFamily="34" charset="0"/>
                <a:ea typeface="Times New Roman"/>
                <a:cs typeface="Arial" panose="020B0604020202020204" pitchFamily="34" charset="0"/>
              </a:rPr>
              <a:t>QIVc</a:t>
            </a:r>
            <a:r>
              <a:rPr lang="en-GB" sz="2000" dirty="0" smtClean="0">
                <a:solidFill>
                  <a:srgbClr val="000000"/>
                </a:solidFill>
                <a:latin typeface="Arial" panose="020B0604020202020204" pitchFamily="34" charset="0"/>
                <a:ea typeface="Times New Roman"/>
                <a:cs typeface="Arial" panose="020B0604020202020204" pitchFamily="34" charset="0"/>
              </a:rPr>
              <a:t> is also the vaccine recommended in our programme this year for those age 18-64 who are eligible for the flu vaccine. This vaccine can be used in patients with any type of an egg allergy</a:t>
            </a:r>
          </a:p>
          <a:p>
            <a:pPr marL="0" indent="0">
              <a:spcAft>
                <a:spcPts val="0"/>
              </a:spcAft>
            </a:pPr>
            <a:endParaRPr lang="en-GB" sz="2400" dirty="0" smtClean="0">
              <a:solidFill>
                <a:srgbClr val="000000"/>
              </a:solidFill>
              <a:latin typeface="Frutiger 45 Light"/>
              <a:ea typeface="Times New Roman"/>
              <a:cs typeface="Frutiger 45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581" y="4079869"/>
            <a:ext cx="1987292" cy="1719286"/>
          </a:xfrm>
          <a:prstGeom prst="rect">
            <a:avLst/>
          </a:prstGeom>
        </p:spPr>
      </p:pic>
    </p:spTree>
    <p:extLst>
      <p:ext uri="{BB962C8B-B14F-4D97-AF65-F5344CB8AC3E}">
        <p14:creationId xmlns:p14="http://schemas.microsoft.com/office/powerpoint/2010/main" val="39975844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smtClean="0"/>
              <a:t>Egg allergy – children</a:t>
            </a:r>
            <a:endParaRPr lang="en-GB" sz="3200" dirty="0"/>
          </a:p>
        </p:txBody>
      </p:sp>
      <p:sp>
        <p:nvSpPr>
          <p:cNvPr id="3" name="Content Placeholder 2"/>
          <p:cNvSpPr>
            <a:spLocks noGrp="1"/>
          </p:cNvSpPr>
          <p:nvPr>
            <p:ph idx="1"/>
          </p:nvPr>
        </p:nvSpPr>
        <p:spPr>
          <a:xfrm>
            <a:off x="611560" y="1412776"/>
            <a:ext cx="7704856" cy="4536504"/>
          </a:xfrm>
        </p:spPr>
        <p:txBody>
          <a:bodyPr/>
          <a:lstStyle/>
          <a:p>
            <a:pPr>
              <a:buFont typeface="Arial" panose="020B0604020202020204" pitchFamily="34" charset="0"/>
              <a:buChar char="•"/>
            </a:pPr>
            <a:r>
              <a:rPr lang="en-US" sz="1800" dirty="0" smtClean="0"/>
              <a:t>Children </a:t>
            </a:r>
            <a:r>
              <a:rPr lang="en-US" sz="1800" dirty="0"/>
              <a:t>with </a:t>
            </a:r>
            <a:r>
              <a:rPr lang="en-US" sz="1800" dirty="0" smtClean="0"/>
              <a:t>an egg </a:t>
            </a:r>
            <a:r>
              <a:rPr lang="en-US" sz="1800" dirty="0"/>
              <a:t>allergy </a:t>
            </a:r>
            <a:r>
              <a:rPr lang="en-US" sz="1800" dirty="0" smtClean="0"/>
              <a:t>that did not result in an intensive care admission can </a:t>
            </a:r>
            <a:r>
              <a:rPr lang="en-US" sz="1800" dirty="0"/>
              <a:t>be safely vaccinated with </a:t>
            </a:r>
            <a:r>
              <a:rPr lang="en-US" sz="1800" dirty="0" smtClean="0"/>
              <a:t>LAIV or </a:t>
            </a:r>
            <a:r>
              <a:rPr lang="en-US" sz="1800" dirty="0" err="1" smtClean="0"/>
              <a:t>QIVe</a:t>
            </a:r>
            <a:r>
              <a:rPr lang="en-US" sz="1800" dirty="0" smtClean="0"/>
              <a:t> (if aged under 2 years) in </a:t>
            </a:r>
            <a:r>
              <a:rPr lang="en-US" sz="1800" dirty="0"/>
              <a:t>any setting (including primary care and schools</a:t>
            </a:r>
            <a:r>
              <a:rPr lang="en-US" sz="1800" dirty="0" smtClean="0"/>
              <a:t>)</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Children  aged 2 years of age and over with a history of egg allergy that required </a:t>
            </a:r>
            <a:r>
              <a:rPr lang="en-US" sz="1800" b="1" dirty="0" smtClean="0"/>
              <a:t>admission to intensive care for a previous severe anaphylaxis to egg</a:t>
            </a:r>
            <a:r>
              <a:rPr lang="en-US" sz="1800" dirty="0" smtClean="0"/>
              <a:t> can now be offered </a:t>
            </a:r>
            <a:r>
              <a:rPr lang="en-US" sz="1800" dirty="0" err="1" smtClean="0"/>
              <a:t>QIVc</a:t>
            </a:r>
            <a:r>
              <a:rPr lang="en-US" sz="1800" dirty="0"/>
              <a:t> </a:t>
            </a:r>
            <a:r>
              <a:rPr lang="en-US" sz="1800" dirty="0" smtClean="0"/>
              <a:t>in any setting </a:t>
            </a:r>
            <a:r>
              <a:rPr lang="en-US" sz="1800" dirty="0"/>
              <a:t>(including primary care and schools</a:t>
            </a:r>
            <a:r>
              <a:rPr lang="en-US" sz="1800" dirty="0" smtClean="0"/>
              <a:t>)</a:t>
            </a:r>
          </a:p>
          <a:p>
            <a:pPr>
              <a:buFont typeface="Arial" panose="020B0604020202020204" pitchFamily="34" charset="0"/>
              <a:buChar char="•"/>
            </a:pPr>
            <a:endParaRPr lang="en-US" sz="1800" dirty="0"/>
          </a:p>
          <a:p>
            <a:pPr>
              <a:buFont typeface="Arial" panose="020B0604020202020204" pitchFamily="34" charset="0"/>
              <a:buChar char="•"/>
            </a:pPr>
            <a:r>
              <a:rPr lang="en-US" sz="1800" dirty="0" smtClean="0"/>
              <a:t>There </a:t>
            </a:r>
            <a:r>
              <a:rPr lang="en-US" sz="1800" dirty="0"/>
              <a:t>is no licensed egg-free vaccine available </a:t>
            </a:r>
            <a:r>
              <a:rPr lang="en-US" sz="1800" dirty="0" smtClean="0"/>
              <a:t>for children </a:t>
            </a:r>
            <a:r>
              <a:rPr lang="en-US" sz="1800" dirty="0"/>
              <a:t>under </a:t>
            </a:r>
            <a:r>
              <a:rPr lang="en-US" sz="1800" dirty="0" smtClean="0"/>
              <a:t>2 </a:t>
            </a:r>
            <a:r>
              <a:rPr lang="en-US" sz="1800" dirty="0"/>
              <a:t>years of </a:t>
            </a:r>
            <a:r>
              <a:rPr lang="en-US" sz="1800" dirty="0" smtClean="0"/>
              <a:t>age who were </a:t>
            </a:r>
            <a:r>
              <a:rPr lang="en-US" sz="1800" b="1" dirty="0" smtClean="0"/>
              <a:t>admitted </a:t>
            </a:r>
            <a:r>
              <a:rPr lang="en-US" sz="1800" b="1" dirty="0"/>
              <a:t>to intensive care for </a:t>
            </a:r>
            <a:r>
              <a:rPr lang="en-US" sz="1800" b="1" dirty="0" smtClean="0"/>
              <a:t>severe </a:t>
            </a:r>
            <a:r>
              <a:rPr lang="en-US" sz="1800" b="1" dirty="0"/>
              <a:t>anaphylaxis to </a:t>
            </a:r>
            <a:r>
              <a:rPr lang="en-US" sz="1800" b="1" dirty="0" smtClean="0"/>
              <a:t>egg</a:t>
            </a:r>
            <a:r>
              <a:rPr lang="en-US" sz="1800" dirty="0" smtClean="0"/>
              <a:t>. A</a:t>
            </a:r>
            <a:r>
              <a:rPr lang="en-GB" sz="1800" dirty="0" err="1" smtClean="0"/>
              <a:t>dministration</a:t>
            </a:r>
            <a:r>
              <a:rPr lang="en-GB" sz="1800" dirty="0" smtClean="0"/>
              <a:t> of </a:t>
            </a:r>
            <a:r>
              <a:rPr lang="en-GB" sz="1800" dirty="0" err="1" smtClean="0"/>
              <a:t>QIVe</a:t>
            </a:r>
            <a:r>
              <a:rPr lang="en-GB" sz="1800" dirty="0" smtClean="0"/>
              <a:t> in a hospital setting should be considered</a:t>
            </a:r>
            <a:endParaRPr lang="en-GB" sz="1800" dirty="0"/>
          </a:p>
          <a:p>
            <a:endParaRPr lang="en-GB" sz="1600" dirty="0"/>
          </a:p>
        </p:txBody>
      </p:sp>
    </p:spTree>
    <p:extLst>
      <p:ext uri="{BB962C8B-B14F-4D97-AF65-F5344CB8AC3E}">
        <p14:creationId xmlns:p14="http://schemas.microsoft.com/office/powerpoint/2010/main" val="640855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268760"/>
            <a:ext cx="8422704" cy="4044702"/>
          </a:xfrm>
        </p:spPr>
        <p:txBody>
          <a:bodyPr/>
          <a:lstStyle/>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T</a:t>
            </a:r>
            <a:r>
              <a:rPr lang="en-GB" sz="2000" dirty="0" smtClean="0">
                <a:ea typeface="ヒラギノ角ゴ Pro W3" charset="-128"/>
                <a:cs typeface="ヒラギノ角ゴ Pro W3" charset="-128"/>
              </a:rPr>
              <a:t>heoretical potential </a:t>
            </a:r>
            <a:r>
              <a:rPr lang="en-GB" sz="2000" dirty="0">
                <a:ea typeface="ヒラギノ角ゴ Pro W3" charset="-128"/>
                <a:cs typeface="ヒラギノ角ゴ Pro W3" charset="-128"/>
              </a:rPr>
              <a:t>for transmission of live attenuated virus </a:t>
            </a:r>
            <a:r>
              <a:rPr lang="en-GB" sz="2000" dirty="0" smtClean="0">
                <a:ea typeface="ヒラギノ角ゴ Pro W3" charset="-128"/>
                <a:cs typeface="ヒラギノ角ゴ Pro W3" charset="-128"/>
              </a:rPr>
              <a:t>to </a:t>
            </a:r>
            <a:r>
              <a:rPr lang="en-GB" sz="2000" dirty="0">
                <a:ea typeface="ヒラギノ角ゴ Pro W3" charset="-128"/>
                <a:cs typeface="ヒラギノ角ゴ Pro W3" charset="-128"/>
              </a:rPr>
              <a:t>immunocompromised </a:t>
            </a:r>
            <a:r>
              <a:rPr lang="en-GB" sz="2000" dirty="0" smtClean="0">
                <a:ea typeface="ヒラギノ角ゴ Pro W3" charset="-128"/>
                <a:cs typeface="ヒラギノ角ゴ Pro W3" charset="-128"/>
              </a:rPr>
              <a:t>contacts - risk </a:t>
            </a:r>
            <a:r>
              <a:rPr lang="en-GB" sz="2000" dirty="0">
                <a:ea typeface="ヒラギノ角ゴ Pro W3" charset="-128"/>
                <a:cs typeface="ヒラギノ角ゴ Pro W3" charset="-128"/>
              </a:rPr>
              <a:t>is for one to two </a:t>
            </a:r>
            <a:r>
              <a:rPr lang="en-GB" sz="2000" dirty="0" smtClean="0">
                <a:ea typeface="ヒラギノ角ゴ Pro W3" charset="-128"/>
                <a:cs typeface="ヒラギノ角ゴ Pro W3" charset="-128"/>
              </a:rPr>
              <a:t>weeks following vaccination</a:t>
            </a:r>
            <a:endParaRPr lang="en-GB" sz="20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t>E</a:t>
            </a:r>
            <a:r>
              <a:rPr lang="en-GB" sz="2000" dirty="0" smtClean="0"/>
              <a:t>xtensive </a:t>
            </a:r>
            <a:r>
              <a:rPr lang="en-GB" sz="2000" dirty="0"/>
              <a:t>use of </a:t>
            </a:r>
            <a:r>
              <a:rPr lang="en-GB" sz="2000" dirty="0" smtClean="0"/>
              <a:t>live </a:t>
            </a:r>
            <a:r>
              <a:rPr lang="en-GB" sz="2000" dirty="0"/>
              <a:t>attenuated influenza </a:t>
            </a:r>
            <a:r>
              <a:rPr lang="en-GB" sz="2000" dirty="0" smtClean="0"/>
              <a:t>vaccine in US – no reports of </a:t>
            </a:r>
            <a:r>
              <a:rPr lang="en-GB" sz="2000" dirty="0"/>
              <a:t>illness </a:t>
            </a:r>
            <a:r>
              <a:rPr lang="en-GB" sz="2000" dirty="0" smtClean="0"/>
              <a:t>among </a:t>
            </a:r>
            <a:r>
              <a:rPr lang="en-GB" sz="2000" dirty="0"/>
              <a:t>immunocompromised patients inadvertently exposed </a:t>
            </a:r>
            <a:r>
              <a:rPr lang="en-GB" sz="2000" dirty="0" smtClean="0"/>
              <a:t>to vaccinated children</a:t>
            </a:r>
            <a:endParaRPr lang="en-GB" sz="2000" dirty="0" smtClean="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H</a:t>
            </a:r>
            <a:r>
              <a:rPr lang="en-GB" sz="2000" dirty="0" smtClean="0">
                <a:ea typeface="ヒラギノ角ゴ Pro W3" charset="-128"/>
                <a:cs typeface="ヒラギノ角ゴ Pro W3" charset="-128"/>
              </a:rPr>
              <a:t>owever, where </a:t>
            </a:r>
            <a:r>
              <a:rPr lang="en-GB" sz="2000" dirty="0">
                <a:ea typeface="ヒラギノ角ゴ Pro W3" charset="-128"/>
                <a:cs typeface="ヒラギノ角ゴ Pro W3" charset="-128"/>
              </a:rPr>
              <a:t>close </a:t>
            </a:r>
            <a:r>
              <a:rPr lang="en-GB" sz="2000" dirty="0" smtClean="0">
                <a:ea typeface="ヒラギノ角ゴ Pro W3" charset="-128"/>
                <a:cs typeface="ヒラギノ角ゴ Pro W3" charset="-128"/>
              </a:rPr>
              <a:t>contact with severely immunocompromised </a:t>
            </a:r>
            <a:r>
              <a:rPr lang="en-GB" sz="2000" dirty="0">
                <a:ea typeface="ヒラギノ角ゴ Pro W3" charset="-128"/>
                <a:cs typeface="ヒラギノ角ゴ Pro W3" charset="-128"/>
              </a:rPr>
              <a:t>patients </a:t>
            </a:r>
            <a:r>
              <a:rPr lang="en-GB" sz="2000" dirty="0" smtClean="0">
                <a:ea typeface="ヒラギノ角ゴ Pro W3" charset="-128"/>
                <a:cs typeface="ヒラギノ角ゴ Pro W3" charset="-128"/>
              </a:rPr>
              <a:t>(e.g. </a:t>
            </a:r>
            <a:r>
              <a:rPr lang="en-GB" sz="2000" dirty="0">
                <a:ea typeface="ヒラギノ角ゴ Pro W3" charset="-128"/>
                <a:cs typeface="ヒラギノ角ゴ Pro W3" charset="-128"/>
              </a:rPr>
              <a:t>bone marrow transplant patients requiring isolation</a:t>
            </a:r>
            <a:r>
              <a:rPr lang="en-GB" sz="2000" dirty="0" smtClean="0">
                <a:ea typeface="ヒラギノ角ゴ Pro W3" charset="-128"/>
                <a:cs typeface="ヒラギノ角ゴ Pro W3" charset="-128"/>
              </a:rPr>
              <a:t>) </a:t>
            </a:r>
            <a:r>
              <a:rPr lang="en-GB" sz="2000" dirty="0">
                <a:ea typeface="ヒラギノ角ゴ Pro W3" charset="-128"/>
                <a:cs typeface="ヒラギノ角ゴ Pro W3" charset="-128"/>
              </a:rPr>
              <a:t>is </a:t>
            </a:r>
            <a:r>
              <a:rPr lang="en-GB" sz="2000" dirty="0" smtClean="0">
                <a:ea typeface="ヒラギノ角ゴ Pro W3" charset="-128"/>
                <a:cs typeface="ヒラギノ角ゴ Pro W3" charset="-128"/>
              </a:rPr>
              <a:t>likely/unavoidable (e.g. </a:t>
            </a:r>
            <a:r>
              <a:rPr lang="en-GB" sz="2000" dirty="0">
                <a:ea typeface="ヒラギノ角ゴ Pro W3" charset="-128"/>
                <a:cs typeface="ヒラギノ角ゴ Pro W3" charset="-128"/>
              </a:rPr>
              <a:t>household members) </a:t>
            </a:r>
            <a:r>
              <a:rPr lang="en-GB" sz="2000" dirty="0" smtClean="0">
                <a:ea typeface="ヒラギノ角ゴ Pro W3" charset="-128"/>
                <a:cs typeface="ヒラギノ角ゴ Pro W3" charset="-128"/>
              </a:rPr>
              <a:t>consider an appropriate inactivated </a:t>
            </a:r>
            <a:r>
              <a:rPr lang="en-GB" sz="2000" dirty="0">
                <a:ea typeface="ヒラギノ角ゴ Pro W3" charset="-128"/>
                <a:cs typeface="ヒラギノ角ゴ Pro W3" charset="-128"/>
              </a:rPr>
              <a:t>flu </a:t>
            </a:r>
            <a:r>
              <a:rPr lang="en-GB" sz="2000" dirty="0" smtClean="0">
                <a:ea typeface="ヒラギノ角ゴ Pro W3" charset="-128"/>
                <a:cs typeface="ヒラギノ角ゴ Pro W3" charset="-128"/>
              </a:rPr>
              <a:t>vaccine instead</a:t>
            </a:r>
          </a:p>
          <a:p>
            <a:pPr>
              <a:buFont typeface="Wingdings" panose="05000000000000000000" pitchFamily="2" charset="2"/>
              <a:buChar char="Ø"/>
            </a:pPr>
            <a:r>
              <a:rPr lang="en-GB" sz="2000" dirty="0"/>
              <a:t>N</a:t>
            </a:r>
            <a:r>
              <a:rPr lang="en-GB" sz="2000" dirty="0" smtClean="0"/>
              <a:t>o reports of transmission </a:t>
            </a:r>
            <a:r>
              <a:rPr lang="en-GB" sz="2000" dirty="0"/>
              <a:t>of vaccine virus in healthcare </a:t>
            </a:r>
            <a:r>
              <a:rPr lang="en-GB" sz="2000" dirty="0" smtClean="0"/>
              <a:t>settings</a:t>
            </a:r>
          </a:p>
          <a:p>
            <a:pPr>
              <a:buFont typeface="Wingdings" panose="05000000000000000000" pitchFamily="2" charset="2"/>
              <a:buChar char="Ø"/>
            </a:pPr>
            <a:r>
              <a:rPr lang="en-GB" sz="2000" dirty="0"/>
              <a:t>A</a:t>
            </a:r>
            <a:r>
              <a:rPr lang="en-GB" sz="2000" dirty="0" smtClean="0"/>
              <a:t>s </a:t>
            </a:r>
            <a:r>
              <a:rPr lang="en-GB" sz="2000" dirty="0"/>
              <a:t>a </a:t>
            </a:r>
            <a:r>
              <a:rPr lang="en-GB" sz="2000" dirty="0" smtClean="0"/>
              <a:t>precaution, however, </a:t>
            </a:r>
            <a:r>
              <a:rPr lang="en-GB" sz="2000" b="1" dirty="0"/>
              <a:t>very severely immunosuppressed </a:t>
            </a:r>
            <a:r>
              <a:rPr lang="en-GB" sz="2000" b="1" dirty="0" smtClean="0"/>
              <a:t>healthcare workers should </a:t>
            </a:r>
            <a:r>
              <a:rPr lang="en-GB" sz="2000" b="1" dirty="0"/>
              <a:t>not administer </a:t>
            </a:r>
            <a:r>
              <a:rPr lang="en-GB" sz="2000" b="1" dirty="0" smtClean="0"/>
              <a:t>LAIV</a:t>
            </a:r>
          </a:p>
          <a:p>
            <a:pPr marL="0" indent="0"/>
            <a:endParaRPr lang="en-GB" sz="2000" b="1" dirty="0"/>
          </a:p>
          <a:p>
            <a:pPr>
              <a:lnSpc>
                <a:spcPct val="90000"/>
              </a:lnSpc>
              <a:spcBef>
                <a:spcPct val="0"/>
              </a:spcBef>
              <a:buFont typeface="Wingdings" panose="05000000000000000000" pitchFamily="2" charset="2"/>
              <a:buChar char="Ø"/>
            </a:pPr>
            <a:endParaRPr lang="en-GB" sz="2000" dirty="0" smtClean="0">
              <a:latin typeface="Arial" charset="0"/>
              <a:ea typeface="ヒラギノ角ゴ Pro W3" charset="-128"/>
              <a:cs typeface="ヒラギノ角ゴ Pro W3" charset="-128"/>
            </a:endParaRPr>
          </a:p>
          <a:p>
            <a:pPr>
              <a:lnSpc>
                <a:spcPct val="90000"/>
              </a:lnSpc>
              <a:spcBef>
                <a:spcPct val="0"/>
              </a:spcBef>
            </a:pPr>
            <a:endParaRPr lang="en-GB" sz="2000" dirty="0" smtClean="0">
              <a:latin typeface="Arial" charset="0"/>
              <a:ea typeface="ヒラギノ角ゴ Pro W3" charset="-128"/>
              <a:cs typeface="ヒラギノ角ゴ Pro W3" charset="-128"/>
            </a:endParaRPr>
          </a:p>
          <a:p>
            <a:pPr>
              <a:lnSpc>
                <a:spcPct val="90000"/>
              </a:lnSpc>
              <a:spcBef>
                <a:spcPct val="0"/>
              </a:spcBef>
            </a:pPr>
            <a:endParaRPr lang="en-GB" sz="1600" dirty="0" smtClean="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539552" y="404664"/>
            <a:ext cx="8278688" cy="7620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smtClean="0">
                <a:solidFill>
                  <a:srgbClr val="00B5CC"/>
                </a:solidFill>
                <a:ea typeface="+mj-ea"/>
                <a:cs typeface="+mj-cs"/>
              </a:rPr>
              <a:t>Transmission risk from live vaccine</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Autofit/>
          </a:bodyPr>
          <a:lstStyle/>
          <a:p>
            <a:pPr algn="ctr"/>
            <a:r>
              <a:rPr lang="en-US" sz="3200" dirty="0"/>
              <a:t>Inadvertent administration </a:t>
            </a:r>
            <a:r>
              <a:rPr lang="en-US" sz="3200" dirty="0" smtClean="0"/>
              <a:t>of LAIV</a:t>
            </a:r>
            <a:r>
              <a:rPr lang="en-GB" sz="3200" b="1" dirty="0"/>
              <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smtClean="0"/>
              <a:t>if </a:t>
            </a:r>
            <a:r>
              <a:rPr lang="en-US" sz="2000" dirty="0"/>
              <a:t>an immunocompromised </a:t>
            </a:r>
            <a:r>
              <a:rPr lang="en-US" sz="2000" dirty="0" smtClean="0"/>
              <a:t>individual receives LAIV,  </a:t>
            </a:r>
            <a:r>
              <a:rPr lang="en-US" sz="2000" dirty="0"/>
              <a:t>the </a:t>
            </a:r>
            <a:r>
              <a:rPr lang="en-US" sz="2000" dirty="0" smtClean="0"/>
              <a:t>degree </a:t>
            </a:r>
            <a:r>
              <a:rPr lang="en-US" sz="2000" dirty="0"/>
              <a:t>of immunosuppression should be </a:t>
            </a:r>
            <a:r>
              <a:rPr lang="en-US" sz="2000" dirty="0" smtClean="0"/>
              <a:t>assessed</a:t>
            </a:r>
          </a:p>
          <a:p>
            <a:pPr>
              <a:buFont typeface="Arial" panose="020B0604020202020204" pitchFamily="34" charset="0"/>
              <a:buChar char="•"/>
            </a:pPr>
            <a:r>
              <a:rPr lang="en-US" sz="2000" dirty="0"/>
              <a:t>i</a:t>
            </a:r>
            <a:r>
              <a:rPr lang="en-US" sz="2000" dirty="0" smtClean="0"/>
              <a:t>f patient </a:t>
            </a:r>
            <a:r>
              <a:rPr lang="en-US" sz="2000" dirty="0"/>
              <a:t>is severely </a:t>
            </a:r>
            <a:r>
              <a:rPr lang="en-US" sz="2000" dirty="0" smtClean="0"/>
              <a:t>immunocompromised, antiviral </a:t>
            </a:r>
            <a:r>
              <a:rPr lang="en-US" sz="2000" dirty="0"/>
              <a:t>prophylaxis should be </a:t>
            </a:r>
            <a:r>
              <a:rPr lang="en-US" sz="2000" dirty="0" smtClean="0"/>
              <a:t>considered</a:t>
            </a:r>
          </a:p>
          <a:p>
            <a:pPr>
              <a:buFont typeface="Arial" panose="020B0604020202020204" pitchFamily="34" charset="0"/>
              <a:buChar char="•"/>
            </a:pPr>
            <a:r>
              <a:rPr lang="en-US" sz="2000" dirty="0" smtClean="0"/>
              <a:t>otherwise </a:t>
            </a:r>
            <a:r>
              <a:rPr lang="en-US" sz="2000" dirty="0"/>
              <a:t>they should be advised to seek medical advice if they develop flu-like symptoms in the </a:t>
            </a:r>
            <a:r>
              <a:rPr lang="en-US" sz="2000" dirty="0" smtClean="0"/>
              <a:t>four days </a:t>
            </a:r>
            <a:r>
              <a:rPr lang="en-US" sz="2000" dirty="0"/>
              <a:t>following administration of the </a:t>
            </a:r>
            <a:r>
              <a:rPr lang="en-US" sz="2000" dirty="0" smtClean="0"/>
              <a:t>vaccine</a:t>
            </a:r>
            <a:endParaRPr lang="en-US" sz="2000" dirty="0"/>
          </a:p>
          <a:p>
            <a:pPr>
              <a:buFont typeface="Arial" panose="020B0604020202020204" pitchFamily="34" charset="0"/>
              <a:buChar char="•"/>
            </a:pPr>
            <a:r>
              <a:rPr lang="en-US" sz="2000" dirty="0"/>
              <a:t>i</a:t>
            </a:r>
            <a:r>
              <a:rPr lang="en-US" sz="2000" dirty="0" smtClean="0"/>
              <a:t>f </a:t>
            </a:r>
            <a:r>
              <a:rPr lang="en-US" sz="2000" dirty="0"/>
              <a:t>antivirals are used for prophylaxis or treatment, </a:t>
            </a:r>
            <a:r>
              <a:rPr lang="en-US" sz="2000" dirty="0" smtClean="0"/>
              <a:t>patient </a:t>
            </a:r>
            <a:r>
              <a:rPr lang="en-US" sz="2000" dirty="0"/>
              <a:t>should also be offered inactivated </a:t>
            </a:r>
            <a:r>
              <a:rPr lang="en-US" sz="2000" dirty="0" smtClean="0"/>
              <a:t>flu </a:t>
            </a:r>
            <a:r>
              <a:rPr lang="en-US" sz="2000" dirty="0"/>
              <a:t>vaccine </a:t>
            </a:r>
            <a:r>
              <a:rPr lang="en-US" sz="2000" dirty="0" smtClean="0"/>
              <a:t>in </a:t>
            </a:r>
            <a:r>
              <a:rPr lang="en-US" sz="2000" dirty="0"/>
              <a:t>order to maximise their protection in the forthcoming flu </a:t>
            </a:r>
            <a:r>
              <a:rPr lang="en-US" sz="2000" dirty="0" smtClean="0"/>
              <a:t>season (this </a:t>
            </a:r>
            <a:r>
              <a:rPr lang="en-US" sz="2000" dirty="0"/>
              <a:t>can be given straight </a:t>
            </a:r>
            <a:r>
              <a:rPr lang="en-US" sz="2000" dirty="0" smtClean="0"/>
              <a:t>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56</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pPr algn="ctr"/>
            <a:r>
              <a:rPr lang="en-GB" sz="3200" dirty="0" smtClean="0"/>
              <a:t>Commonly reported adverse</a:t>
            </a:r>
            <a:br>
              <a:rPr lang="en-GB" sz="3200" dirty="0" smtClean="0"/>
            </a:br>
            <a:r>
              <a:rPr lang="en-GB" sz="3200" dirty="0" smtClean="0"/>
              <a:t> reactions</a:t>
            </a:r>
            <a:endParaRPr lang="en-GB" sz="3200" dirty="0"/>
          </a:p>
        </p:txBody>
      </p:sp>
      <p:sp>
        <p:nvSpPr>
          <p:cNvPr id="3" name="Content Placeholder 2"/>
          <p:cNvSpPr>
            <a:spLocks noGrp="1"/>
          </p:cNvSpPr>
          <p:nvPr>
            <p:ph idx="1"/>
          </p:nvPr>
        </p:nvSpPr>
        <p:spPr>
          <a:xfrm>
            <a:off x="395536" y="1340768"/>
            <a:ext cx="8028000" cy="4464496"/>
          </a:xfrm>
        </p:spPr>
        <p:txBody>
          <a:bodyPr/>
          <a:lstStyle/>
          <a:p>
            <a:r>
              <a:rPr lang="en-GB" sz="2000" b="1" dirty="0" smtClean="0"/>
              <a:t>Following inactivated flu vaccine:</a:t>
            </a:r>
          </a:p>
          <a:p>
            <a:pPr>
              <a:buFont typeface="Wingdings" panose="05000000000000000000" pitchFamily="2" charset="2"/>
              <a:buChar char="Ø"/>
            </a:pPr>
            <a:r>
              <a:rPr lang="en-GB" sz="2000" dirty="0" smtClean="0"/>
              <a:t>pain</a:t>
            </a:r>
            <a:r>
              <a:rPr lang="en-GB" sz="2000" dirty="0"/>
              <a:t>, swelling or redness at the injection site, low grade fever, malaise, shivering, </a:t>
            </a:r>
            <a:r>
              <a:rPr lang="en-GB" sz="2000" dirty="0" smtClean="0"/>
              <a:t>sweating, fatigue</a:t>
            </a:r>
            <a:r>
              <a:rPr lang="en-GB" sz="2000" dirty="0"/>
              <a:t>, headache, myalgia and arthralgia </a:t>
            </a:r>
            <a:endParaRPr lang="en-GB" sz="2000" dirty="0" smtClean="0"/>
          </a:p>
          <a:p>
            <a:pPr>
              <a:buFont typeface="Wingdings" panose="05000000000000000000" pitchFamily="2" charset="2"/>
              <a:buChar char="Ø"/>
            </a:pPr>
            <a:r>
              <a:rPr lang="en-GB" sz="2000" dirty="0"/>
              <a:t>a</a:t>
            </a:r>
            <a:r>
              <a:rPr lang="en-GB" sz="2000" dirty="0" smtClean="0"/>
              <a:t> </a:t>
            </a:r>
            <a:r>
              <a:rPr lang="en-GB" sz="2000" dirty="0"/>
              <a:t>small painless nodule </a:t>
            </a:r>
            <a:r>
              <a:rPr lang="en-GB" sz="2000" dirty="0" smtClean="0"/>
              <a:t>may </a:t>
            </a:r>
            <a:r>
              <a:rPr lang="en-GB" sz="2000" dirty="0"/>
              <a:t>also form at the injection </a:t>
            </a:r>
            <a:r>
              <a:rPr lang="en-GB" sz="2000" dirty="0" smtClean="0"/>
              <a:t>site</a:t>
            </a:r>
          </a:p>
          <a:p>
            <a:pPr>
              <a:buFont typeface="Wingdings" panose="05000000000000000000" pitchFamily="2" charset="2"/>
              <a:buChar char="Ø"/>
            </a:pPr>
            <a:r>
              <a:rPr lang="en-GB" sz="2000" dirty="0"/>
              <a:t>t</a:t>
            </a:r>
            <a:r>
              <a:rPr lang="en-GB" sz="2000" dirty="0" smtClean="0"/>
              <a:t>hese </a:t>
            </a:r>
            <a:r>
              <a:rPr lang="en-GB" sz="2000" dirty="0"/>
              <a:t>symptoms usually disappear within one to two days without </a:t>
            </a:r>
            <a:r>
              <a:rPr lang="en-GB" sz="2000" dirty="0" smtClean="0"/>
              <a:t>treatment</a:t>
            </a:r>
          </a:p>
          <a:p>
            <a:endParaRPr lang="en-GB" sz="2000" dirty="0"/>
          </a:p>
          <a:p>
            <a:r>
              <a:rPr lang="en-GB" sz="2000" b="1" dirty="0"/>
              <a:t>Following </a:t>
            </a:r>
            <a:r>
              <a:rPr lang="en-GB" sz="2000" b="1" dirty="0" smtClean="0"/>
              <a:t>live attenuated flu </a:t>
            </a:r>
            <a:r>
              <a:rPr lang="en-GB" sz="2000" b="1" dirty="0"/>
              <a:t>vaccine</a:t>
            </a:r>
            <a:r>
              <a:rPr lang="en-GB" sz="2000" b="1" dirty="0" smtClean="0"/>
              <a:t>:</a:t>
            </a:r>
          </a:p>
          <a:p>
            <a:pPr>
              <a:buFont typeface="Arial" panose="020B0604020202020204" pitchFamily="34" charset="0"/>
              <a:buChar char="•"/>
            </a:pPr>
            <a:r>
              <a:rPr lang="en-GB" sz="2000" dirty="0"/>
              <a:t>n</a:t>
            </a:r>
            <a:r>
              <a:rPr lang="en-GB" sz="2000" dirty="0" smtClean="0"/>
              <a:t>asal </a:t>
            </a:r>
            <a:r>
              <a:rPr lang="en-GB" sz="2000" dirty="0"/>
              <a:t>congestion/rhinorrhoea, reduced appetite, weakness and headache </a:t>
            </a:r>
            <a:endParaRPr lang="en-GB" sz="2000" dirty="0" smtClean="0"/>
          </a:p>
          <a:p>
            <a:pPr marL="0" indent="0"/>
            <a:r>
              <a:rPr lang="en-GB" sz="1800" dirty="0" smtClean="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57</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58</a:t>
            </a:fld>
            <a:endParaRPr lang="en-US" dirty="0">
              <a:solidFill>
                <a:srgbClr val="FFFFFF"/>
              </a:solidFill>
            </a:endParaRPr>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r>
              <a:rPr lang="en-GB" dirty="0" smtClean="0">
                <a:ea typeface="ヒラギノ角ゴ Pro W3" charset="-128"/>
                <a:cs typeface="ヒラギノ角ゴ Pro W3" charset="-128"/>
              </a:rPr>
              <a:t/>
            </a:r>
            <a:br>
              <a:rPr lang="en-GB" dirty="0" smtClean="0">
                <a:ea typeface="ヒラギノ角ゴ Pro W3" charset="-128"/>
                <a:cs typeface="ヒラギノ角ゴ Pro W3" charset="-128"/>
              </a:rPr>
            </a:br>
            <a:r>
              <a:rPr lang="en-GB" dirty="0">
                <a:ea typeface="ヒラギノ角ゴ Pro W3" charset="-128"/>
                <a:cs typeface="ヒラギノ角ゴ Pro W3" charset="-128"/>
              </a:rPr>
              <a:t/>
            </a:r>
            <a:br>
              <a:rPr lang="en-GB" dirty="0">
                <a:ea typeface="ヒラギノ角ゴ Pro W3" charset="-128"/>
                <a:cs typeface="ヒラギノ角ゴ Pro W3" charset="-128"/>
              </a:rPr>
            </a:br>
            <a:r>
              <a:rPr lang="en-GB" sz="3600" dirty="0" smtClean="0">
                <a:ea typeface="ヒラギノ角ゴ Pro W3" charset="-128"/>
                <a:cs typeface="ヒラギノ角ゴ Pro W3" charset="-128"/>
              </a:rPr>
              <a:t>Reporting </a:t>
            </a:r>
            <a:r>
              <a:rPr lang="en-GB" sz="3600" dirty="0">
                <a:ea typeface="ヒラギノ角ゴ Pro W3" charset="-128"/>
                <a:cs typeface="ヒラギノ角ゴ Pro W3" charset="-128"/>
              </a:rPr>
              <a:t>suspected adverse reactions </a:t>
            </a:r>
            <a:r>
              <a:rPr lang="en-GB" sz="3600" dirty="0">
                <a:solidFill>
                  <a:schemeClr val="tx1"/>
                </a:solidFill>
                <a:ea typeface="ヒラギノ角ゴ Pro W3" charset="-128"/>
                <a:cs typeface="ヒラギノ角ゴ Pro W3" charset="-128"/>
              </a:rPr>
              <a:t/>
            </a:r>
            <a:br>
              <a:rPr lang="en-GB" sz="3600" dirty="0">
                <a:solidFill>
                  <a:schemeClr val="tx1"/>
                </a:solidFill>
                <a:ea typeface="ヒラギノ角ゴ Pro W3" charset="-128"/>
                <a:cs typeface="ヒラギノ角ゴ Pro W3" charset="-128"/>
              </a:rPr>
            </a:br>
            <a:r>
              <a:rPr lang="en-GB" dirty="0">
                <a:solidFill>
                  <a:schemeClr val="tx1"/>
                </a:solidFill>
                <a:ea typeface="ヒラギノ角ゴ Pro W3" charset="-128"/>
                <a:cs typeface="ヒラギノ角ゴ Pro W3" charset="-128"/>
              </a:rPr>
              <a:t/>
            </a: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4392488" cy="4170090"/>
          </a:xfrm>
          <a:gradFill flip="none" rotWithShape="1">
            <a:gsLst>
              <a:gs pos="0">
                <a:schemeClr val="accent1">
                  <a:shade val="30000"/>
                  <a:satMod val="115000"/>
                </a:schemeClr>
              </a:gs>
              <a:gs pos="24000">
                <a:schemeClr val="accent4">
                  <a:lumMod val="50000"/>
                </a:schemeClr>
              </a:gs>
              <a:gs pos="100000">
                <a:schemeClr val="accent1">
                  <a:shade val="100000"/>
                  <a:satMod val="115000"/>
                </a:schemeClr>
              </a:gs>
            </a:gsLst>
            <a:path path="circle">
              <a:fillToRect l="50000" t="50000" r="50000" b="50000"/>
            </a:path>
            <a:tileRect/>
          </a:gradFill>
          <a:ln>
            <a:solidFill>
              <a:schemeClr val="tx1">
                <a:lumMod val="65000"/>
              </a:schemeClr>
            </a:solidFill>
          </a:ln>
        </p:spPr>
        <p:txBody>
          <a:bodyPr/>
          <a:lstStyle/>
          <a:p>
            <a:pPr marL="0" indent="0">
              <a:spcBef>
                <a:spcPts val="1000"/>
              </a:spcBef>
            </a:pPr>
            <a:r>
              <a:rPr lang="en-GB" sz="1600" dirty="0"/>
              <a:t>All serious suspected reactions following </a:t>
            </a:r>
            <a:r>
              <a:rPr lang="en-GB" sz="1600" dirty="0" smtClean="0"/>
              <a:t>flu vaccination </a:t>
            </a:r>
            <a:r>
              <a:rPr lang="en-GB" sz="1600" dirty="0"/>
              <a:t>should be reported to the Medicines and Healthcare products Regulatory Agency using the Yellow Card scheme at </a:t>
            </a:r>
            <a:r>
              <a:rPr lang="en-GB" sz="1600" dirty="0">
                <a:solidFill>
                  <a:schemeClr val="tx1"/>
                </a:solidFill>
                <a:hlinkClick r:id="rId3"/>
              </a:rPr>
              <a:t>http://yellowcard.mhra.gov.uk</a:t>
            </a:r>
            <a:r>
              <a:rPr lang="en-GB" sz="1600" dirty="0" smtClean="0">
                <a:solidFill>
                  <a:schemeClr val="tx1"/>
                </a:solidFill>
                <a:hlinkClick r:id="rId3"/>
              </a:rPr>
              <a:t>/</a:t>
            </a:r>
            <a:endParaRPr lang="en-GB" sz="1600" dirty="0">
              <a:solidFill>
                <a:schemeClr val="tx1"/>
              </a:solidFill>
            </a:endParaRPr>
          </a:p>
          <a:p>
            <a:pPr marL="0" indent="0">
              <a:spcBef>
                <a:spcPts val="1000"/>
              </a:spcBef>
            </a:pPr>
            <a:endParaRPr lang="en-GB" sz="1600" dirty="0" smtClean="0">
              <a:solidFill>
                <a:schemeClr val="tx1"/>
              </a:solidFill>
            </a:endParaRPr>
          </a:p>
          <a:p>
            <a:pPr marL="0" indent="0">
              <a:spcBef>
                <a:spcPts val="1000"/>
              </a:spcBef>
            </a:pPr>
            <a:r>
              <a:rPr lang="en-GB" sz="1600" dirty="0" smtClean="0"/>
              <a:t>All of the inactivated quadrivalent flu vaccines carry a black triangle symbol (▼) (</a:t>
            </a:r>
            <a:r>
              <a:rPr lang="en-GB" sz="1600" dirty="0"/>
              <a:t>a</a:t>
            </a:r>
            <a:r>
              <a:rPr lang="en-GB" sz="1600" dirty="0" smtClean="0"/>
              <a:t>s do all </a:t>
            </a:r>
            <a:r>
              <a:rPr lang="en-GB" sz="1600" dirty="0"/>
              <a:t>vaccines during the earlier stages of their </a:t>
            </a:r>
            <a:r>
              <a:rPr lang="en-GB" sz="1600" dirty="0" smtClean="0"/>
              <a:t>introduction)</a:t>
            </a:r>
          </a:p>
          <a:p>
            <a:pPr marL="0" indent="0">
              <a:spcBef>
                <a:spcPts val="1000"/>
              </a:spcBef>
            </a:pPr>
            <a:endParaRPr lang="en-GB" sz="1600" dirty="0" smtClean="0">
              <a:solidFill>
                <a:schemeClr val="tx1"/>
              </a:solidFill>
            </a:endParaRPr>
          </a:p>
          <a:p>
            <a:pPr marL="0" indent="0">
              <a:spcBef>
                <a:spcPts val="1000"/>
              </a:spcBef>
            </a:pPr>
            <a:r>
              <a:rPr lang="en-GB" sz="1600" dirty="0" smtClean="0"/>
              <a:t>This is to encourage reporting of </a:t>
            </a:r>
            <a:r>
              <a:rPr lang="en-GB" sz="1600" u="sng" dirty="0" smtClean="0"/>
              <a:t>all</a:t>
            </a:r>
            <a:r>
              <a:rPr lang="en-GB" sz="1600" dirty="0" smtClean="0"/>
              <a:t> suspected adverse reactions</a:t>
            </a:r>
            <a:endParaRPr lang="en-GB" sz="1600" b="1" dirty="0" smtClean="0">
              <a:latin typeface="Arial" charset="0"/>
              <a:ea typeface="ヒラギノ角ゴ Pro W3" charset="-128"/>
              <a:cs typeface="ヒラギノ角ゴ Pro W3" charset="-128"/>
            </a:endParaRPr>
          </a:p>
          <a:p>
            <a:endParaRPr lang="en-GB" sz="2000" dirty="0">
              <a:latin typeface="Arial" charset="0"/>
              <a:ea typeface="ヒラギノ角ゴ Pro W3" charset="-128"/>
              <a:cs typeface="ヒラギノ角ゴ Pro W3" charset="-128"/>
            </a:endParaRPr>
          </a:p>
        </p:txBody>
      </p:sp>
      <p:pic>
        <p:nvPicPr>
          <p:cNvPr id="9" name="Picture 5" descr="images.jpg"/>
          <p:cNvPicPr>
            <a:picLocks noChangeAspect="1"/>
          </p:cNvPicPr>
          <p:nvPr/>
        </p:nvPicPr>
        <p:blipFill>
          <a:blip r:embed="rId4" cstate="print"/>
          <a:srcRect/>
          <a:stretch>
            <a:fillRect/>
          </a:stretch>
        </p:blipFill>
        <p:spPr bwMode="auto">
          <a:xfrm>
            <a:off x="5148064" y="3065912"/>
            <a:ext cx="3579815" cy="2027885"/>
          </a:xfrm>
          <a:prstGeom prst="rect">
            <a:avLst/>
          </a:prstGeom>
          <a:noFill/>
          <a:ln w="9525">
            <a:noFill/>
            <a:miter lim="800000"/>
            <a:headEnd/>
            <a:tailEnd/>
          </a:ln>
        </p:spPr>
      </p:pic>
    </p:spTree>
    <p:extLst>
      <p:ext uri="{BB962C8B-B14F-4D97-AF65-F5344CB8AC3E}">
        <p14:creationId xmlns:p14="http://schemas.microsoft.com/office/powerpoint/2010/main" val="14342400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r>
              <a:rPr lang="en-GB" dirty="0" smtClean="0"/>
              <a:t>Vaccine Ordering</a:t>
            </a:r>
            <a:endParaRPr lang="en-GB" dirty="0"/>
          </a:p>
        </p:txBody>
      </p:sp>
      <p:sp>
        <p:nvSpPr>
          <p:cNvPr id="3" name="Content Placeholder 2"/>
          <p:cNvSpPr>
            <a:spLocks noGrp="1"/>
          </p:cNvSpPr>
          <p:nvPr>
            <p:ph idx="1"/>
          </p:nvPr>
        </p:nvSpPr>
        <p:spPr>
          <a:xfrm>
            <a:off x="683568" y="1124744"/>
            <a:ext cx="8077200" cy="4824536"/>
          </a:xfrm>
        </p:spPr>
        <p:txBody>
          <a:bodyPr/>
          <a:lstStyle/>
          <a:p>
            <a:pPr>
              <a:buFont typeface="Arial" pitchFamily="34" charset="0"/>
              <a:buChar char="•"/>
              <a:defRPr/>
            </a:pPr>
            <a:r>
              <a:rPr lang="en-GB" sz="1800" dirty="0"/>
              <a:t>all </a:t>
            </a:r>
            <a:r>
              <a:rPr lang="en-GB" sz="1800" dirty="0" smtClean="0"/>
              <a:t>injectable flu vaccines are purchased </a:t>
            </a:r>
            <a:r>
              <a:rPr lang="en-GB" sz="1800" dirty="0"/>
              <a:t>regionally </a:t>
            </a:r>
            <a:r>
              <a:rPr lang="en-GB" sz="1800" dirty="0" smtClean="0"/>
              <a:t>for Northern Ireland</a:t>
            </a:r>
            <a:endParaRPr lang="en-GB" sz="1800" dirty="0"/>
          </a:p>
          <a:p>
            <a:pPr>
              <a:buFont typeface="Arial" pitchFamily="34" charset="0"/>
              <a:buChar char="•"/>
              <a:defRPr/>
            </a:pPr>
            <a:r>
              <a:rPr lang="en-GB" sz="1800" dirty="0" smtClean="0"/>
              <a:t>LAIV </a:t>
            </a:r>
            <a:r>
              <a:rPr lang="en-GB" sz="1800" dirty="0"/>
              <a:t>for </a:t>
            </a:r>
            <a:r>
              <a:rPr lang="en-GB" sz="1800" dirty="0" smtClean="0"/>
              <a:t>children is purchased </a:t>
            </a:r>
            <a:r>
              <a:rPr lang="en-GB" sz="1800" dirty="0"/>
              <a:t>centrally by PHE </a:t>
            </a:r>
            <a:r>
              <a:rPr lang="en-GB" sz="1800" dirty="0" smtClean="0"/>
              <a:t>for the UK</a:t>
            </a:r>
          </a:p>
          <a:p>
            <a:pPr>
              <a:buFont typeface="Arial" pitchFamily="34" charset="0"/>
              <a:buChar char="•"/>
              <a:defRPr/>
            </a:pPr>
            <a:r>
              <a:rPr lang="en-GB" sz="1800" dirty="0" smtClean="0"/>
              <a:t>GP practices must order all flu </a:t>
            </a:r>
            <a:r>
              <a:rPr lang="en-GB" sz="1800" dirty="0"/>
              <a:t>vaccines </a:t>
            </a:r>
            <a:r>
              <a:rPr lang="en-GB" sz="1800" dirty="0" smtClean="0"/>
              <a:t>via the </a:t>
            </a:r>
            <a:r>
              <a:rPr lang="en-GB" sz="1800" dirty="0" err="1" smtClean="0"/>
              <a:t>Movianto</a:t>
            </a:r>
            <a:r>
              <a:rPr lang="en-GB" sz="1800" dirty="0" smtClean="0"/>
              <a:t> online website</a:t>
            </a:r>
          </a:p>
          <a:p>
            <a:pPr>
              <a:buFont typeface="Arial" pitchFamily="34" charset="0"/>
              <a:buChar char="•"/>
              <a:defRPr/>
            </a:pPr>
            <a:r>
              <a:rPr lang="en-GB" sz="1800" dirty="0" smtClean="0"/>
              <a:t>Trust Pharmacy should order through the normal pharmacy system for school nurses and HSCW programmes</a:t>
            </a:r>
          </a:p>
          <a:p>
            <a:pPr>
              <a:buFont typeface="Arial" pitchFamily="34" charset="0"/>
              <a:buChar char="•"/>
              <a:defRPr/>
            </a:pPr>
            <a:r>
              <a:rPr lang="en-GB" sz="1800" dirty="0" smtClean="0"/>
              <a:t>Providers </a:t>
            </a:r>
            <a:r>
              <a:rPr lang="en-GB" sz="1800" dirty="0"/>
              <a:t>are </a:t>
            </a:r>
            <a:r>
              <a:rPr lang="en-GB" sz="1800" b="1" dirty="0"/>
              <a:t>responsible</a:t>
            </a:r>
            <a:r>
              <a:rPr lang="en-GB" sz="1800" dirty="0"/>
              <a:t> for ordering </a:t>
            </a:r>
            <a:r>
              <a:rPr lang="en-GB" sz="1800" dirty="0" smtClean="0"/>
              <a:t>sufficient </a:t>
            </a:r>
            <a:r>
              <a:rPr lang="en-GB" sz="1800" dirty="0"/>
              <a:t>flu </a:t>
            </a:r>
            <a:r>
              <a:rPr lang="en-GB" sz="1800" dirty="0" smtClean="0"/>
              <a:t>vaccine and taking all steps to avoid over ordering and vaccine wastage </a:t>
            </a:r>
          </a:p>
          <a:p>
            <a:pPr marL="0" indent="0">
              <a:defRPr/>
            </a:pPr>
            <a:endParaRPr lang="en-GB" altLang="en-US" sz="1800" dirty="0" smtClean="0"/>
          </a:p>
          <a:p>
            <a:pPr marL="0" indent="0">
              <a:defRPr/>
            </a:pPr>
            <a:r>
              <a:rPr lang="en-GB" altLang="en-US" sz="1800" b="1" dirty="0" smtClean="0">
                <a:solidFill>
                  <a:srgbClr val="FF0000"/>
                </a:solidFill>
              </a:rPr>
              <a:t>PLEASE Don’t </a:t>
            </a:r>
            <a:r>
              <a:rPr lang="en-GB" altLang="en-US" sz="1800" b="1" dirty="0">
                <a:solidFill>
                  <a:srgbClr val="FF0000"/>
                </a:solidFill>
              </a:rPr>
              <a:t>Over Order!</a:t>
            </a:r>
            <a:endParaRPr lang="en-GB" sz="1800" b="1" dirty="0" smtClean="0">
              <a:solidFill>
                <a:srgbClr val="FF0000"/>
              </a:solidFill>
            </a:endParaRPr>
          </a:p>
          <a:p>
            <a:pPr eaLnBrk="1" hangingPunct="1">
              <a:buFont typeface="Wingdings" pitchFamily="2" charset="2"/>
              <a:buChar char="Ø"/>
            </a:pPr>
            <a:r>
              <a:rPr lang="en-GB" altLang="en-US" sz="1800" dirty="0" err="1"/>
              <a:t>Movianto</a:t>
            </a:r>
            <a:r>
              <a:rPr lang="en-GB" altLang="en-US" sz="1800" dirty="0"/>
              <a:t> will deliver within 48 hours of an order being </a:t>
            </a:r>
            <a:r>
              <a:rPr lang="en-GB" altLang="en-US" sz="1800" dirty="0" smtClean="0"/>
              <a:t>placed, will </a:t>
            </a:r>
            <a:r>
              <a:rPr lang="en-GB" altLang="en-US" sz="1800" dirty="0"/>
              <a:t>deliver as often as </a:t>
            </a:r>
            <a:r>
              <a:rPr lang="en-GB" altLang="en-US" sz="1800" dirty="0" smtClean="0"/>
              <a:t>needed</a:t>
            </a:r>
          </a:p>
          <a:p>
            <a:pPr eaLnBrk="1" hangingPunct="1">
              <a:buFont typeface="Wingdings" pitchFamily="2" charset="2"/>
              <a:buChar char="Ø"/>
            </a:pPr>
            <a:r>
              <a:rPr lang="en-GB" altLang="en-US" sz="1800" dirty="0">
                <a:solidFill>
                  <a:srgbClr val="FF0000"/>
                </a:solidFill>
              </a:rPr>
              <a:t>Only order what you need for </a:t>
            </a:r>
            <a:r>
              <a:rPr lang="en-GB" altLang="en-US" sz="1800" dirty="0" smtClean="0">
                <a:solidFill>
                  <a:srgbClr val="FF0000"/>
                </a:solidFill>
              </a:rPr>
              <a:t>the next week</a:t>
            </a:r>
          </a:p>
          <a:p>
            <a:pPr marL="342900" lvl="1" indent="-342900" eaLnBrk="1" hangingPunct="1">
              <a:buClr>
                <a:srgbClr val="00A8CA"/>
              </a:buClr>
              <a:buSzPct val="65000"/>
              <a:buFont typeface="Wingdings" pitchFamily="2" charset="2"/>
              <a:buChar char="Ø"/>
            </a:pPr>
            <a:r>
              <a:rPr lang="en-GB" altLang="en-US" sz="1800" dirty="0" smtClean="0"/>
              <a:t>This avoids large </a:t>
            </a:r>
            <a:r>
              <a:rPr lang="en-GB" altLang="en-US" sz="1800" dirty="0"/>
              <a:t>losses if fridge breaks </a:t>
            </a:r>
            <a:r>
              <a:rPr lang="en-GB" altLang="en-US" sz="1800" dirty="0" smtClean="0"/>
              <a:t>down and  </a:t>
            </a:r>
            <a:r>
              <a:rPr lang="en-GB" altLang="en-US" sz="1800" dirty="0"/>
              <a:t>being left over at end of </a:t>
            </a:r>
            <a:r>
              <a:rPr lang="en-GB" altLang="en-US" sz="1800" dirty="0" smtClean="0"/>
              <a:t>campaign</a:t>
            </a:r>
          </a:p>
          <a:p>
            <a:pPr eaLnBrk="1" hangingPunct="1">
              <a:buFont typeface="Wingdings" pitchFamily="2" charset="2"/>
              <a:buChar char="Ø"/>
            </a:pPr>
            <a:r>
              <a:rPr lang="en-GB" altLang="en-US" sz="1800" dirty="0" smtClean="0"/>
              <a:t>Vaccine </a:t>
            </a:r>
            <a:r>
              <a:rPr lang="en-GB" altLang="en-US" sz="1800" u="sng" dirty="0"/>
              <a:t>can’t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1077662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1143000"/>
          </a:xfrm>
        </p:spPr>
        <p:txBody>
          <a:bodyPr/>
          <a:lstStyle/>
          <a:p>
            <a:r>
              <a:rPr lang="en-GB" altLang="en-US" sz="3200" dirty="0" smtClean="0"/>
              <a:t>Flu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27150" y="3213100"/>
            <a:ext cx="3959225" cy="1223963"/>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smtClean="0">
                <a:solidFill>
                  <a:srgbClr val="FFFFFF"/>
                </a:solidFill>
                <a:latin typeface="Arial" charset="0"/>
                <a:ea typeface="ヒラギノ角ゴ Pro W3" charset="-128"/>
                <a:cs typeface="ヒラギノ角ゴ Pro W3" charset="-128"/>
              </a:rPr>
              <a:t>Two surface antigens:</a:t>
            </a:r>
          </a:p>
          <a:p>
            <a:pPr marL="0" indent="266700">
              <a:buClr>
                <a:srgbClr val="0000FF"/>
              </a:buClr>
              <a:buFont typeface="Arial" pitchFamily="34" charset="0"/>
              <a:buChar char="•"/>
              <a:defRPr/>
            </a:pPr>
            <a:r>
              <a:rPr lang="en-US" dirty="0" smtClean="0">
                <a:solidFill>
                  <a:srgbClr val="000000"/>
                </a:solidFill>
                <a:latin typeface="Arial" charset="0"/>
                <a:ea typeface="ヒラギノ角ゴ Pro W3" charset="-128"/>
                <a:cs typeface="ヒラギノ角ゴ Pro W3" charset="-128"/>
              </a:rPr>
              <a:t>Haemagglutinin (H)</a:t>
            </a:r>
            <a:endParaRPr lang="en-US" sz="900" dirty="0" smtClean="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smtClean="0">
                <a:solidFill>
                  <a:srgbClr val="000000"/>
                </a:solidFill>
                <a:latin typeface="Arial" charset="0"/>
                <a:ea typeface="ヒラギノ角ゴ Pro W3" charset="-128"/>
                <a:cs typeface="ヒラギノ角ゴ Pro W3" charset="-128"/>
              </a:rPr>
              <a:t>Neuraminidase (N)</a:t>
            </a:r>
          </a:p>
          <a:p>
            <a:pPr marL="0" indent="0">
              <a:buClr>
                <a:srgbClr val="0000FF"/>
              </a:buClr>
              <a:defRPr/>
            </a:pPr>
            <a:r>
              <a:rPr lang="en-US" dirty="0" smtClean="0">
                <a:solidFill>
                  <a:srgbClr val="FFFFFF"/>
                </a:solidFill>
                <a:latin typeface="Arial" charset="0"/>
                <a:ea typeface="ヒラギノ角ゴ Pro W3" charset="-128"/>
                <a:cs typeface="ヒラギノ角ゴ Pro W3" charset="-128"/>
              </a:rPr>
              <a:t/>
            </a:r>
            <a:br>
              <a:rPr lang="en-US" dirty="0" smtClean="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a:t>
            </a:r>
            <a:r>
              <a:rPr lang="en-GB" altLang="en-US" sz="2000" b="1" dirty="0" smtClean="0">
                <a:solidFill>
                  <a:srgbClr val="000000"/>
                </a:solidFill>
                <a:cs typeface="Arial" pitchFamily="34" charset="0"/>
              </a:rPr>
              <a:t>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smtClean="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smtClean="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smtClean="0">
                <a:solidFill>
                  <a:srgbClr val="000000"/>
                </a:solidFill>
                <a:cs typeface="Arial" pitchFamily="34" charset="0"/>
              </a:rPr>
              <a:t>Two Surface Antigens</a:t>
            </a: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a:t>
            </a:r>
            <a:r>
              <a:rPr lang="en-GB" altLang="en-US" sz="1800" dirty="0" smtClean="0">
                <a:solidFill>
                  <a:srgbClr val="000000"/>
                </a:solidFill>
                <a:cs typeface="Arial" pitchFamily="34" charset="0"/>
              </a:rPr>
              <a:t>18 </a:t>
            </a:r>
            <a:r>
              <a:rPr lang="en-GB" altLang="en-US" sz="1800" dirty="0">
                <a:solidFill>
                  <a:srgbClr val="000000"/>
                </a:solidFill>
                <a:cs typeface="Arial" pitchFamily="34" charset="0"/>
              </a:rPr>
              <a:t>different types of H and </a:t>
            </a:r>
            <a:r>
              <a:rPr lang="en-GB" altLang="en-US" sz="1800" dirty="0" smtClean="0">
                <a:solidFill>
                  <a:srgbClr val="000000"/>
                </a:solidFill>
                <a:cs typeface="Arial" pitchFamily="34" charset="0"/>
              </a:rPr>
              <a:t>11 </a:t>
            </a:r>
            <a:r>
              <a:rPr lang="en-GB" altLang="en-US" sz="1800" dirty="0">
                <a:solidFill>
                  <a:srgbClr val="000000"/>
                </a:solidFill>
                <a:cs typeface="Arial" pitchFamily="34" charset="0"/>
              </a:rPr>
              <a:t>different types of </a:t>
            </a:r>
            <a:r>
              <a:rPr lang="en-GB" altLang="en-US" sz="1800" dirty="0" smtClean="0">
                <a:solidFill>
                  <a:srgbClr val="000000"/>
                </a:solidFill>
                <a:cs typeface="Arial" pitchFamily="34" charset="0"/>
              </a:rPr>
              <a:t>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smtClean="0">
                <a:solidFill>
                  <a:srgbClr val="0070C0"/>
                </a:solidFill>
              </a:rPr>
              <a:t>e.g. H3N2 or H1N1</a:t>
            </a:r>
            <a:endParaRPr lang="en-GB" sz="2800" dirty="0">
              <a:solidFill>
                <a:srgbClr val="0070C0"/>
              </a:solidFill>
            </a:endParaRPr>
          </a:p>
        </p:txBody>
      </p:sp>
    </p:spTree>
    <p:extLst>
      <p:ext uri="{BB962C8B-B14F-4D97-AF65-F5344CB8AC3E}">
        <p14:creationId xmlns:p14="http://schemas.microsoft.com/office/powerpoint/2010/main" val="394713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r>
              <a:rPr lang="en-GB" dirty="0" smtClean="0"/>
              <a:t>Recording flu vaccine given</a:t>
            </a:r>
            <a:endParaRPr lang="en-GB" dirty="0"/>
          </a:p>
        </p:txBody>
      </p:sp>
      <p:sp>
        <p:nvSpPr>
          <p:cNvPr id="3" name="Content Placeholder 2"/>
          <p:cNvSpPr>
            <a:spLocks noGrp="1"/>
          </p:cNvSpPr>
          <p:nvPr>
            <p:ph idx="1"/>
          </p:nvPr>
        </p:nvSpPr>
        <p:spPr>
          <a:xfrm>
            <a:off x="755576" y="980728"/>
            <a:ext cx="8077200" cy="4038600"/>
          </a:xfrm>
        </p:spPr>
        <p:txBody>
          <a:bodyPr/>
          <a:lstStyle/>
          <a:p>
            <a:pPr marL="0" indent="0">
              <a:spcBef>
                <a:spcPts val="600"/>
              </a:spcBef>
              <a:buFont typeface="Arial" pitchFamily="84" charset="0"/>
              <a:buNone/>
              <a:defRPr/>
            </a:pPr>
            <a:r>
              <a:rPr lang="en-GB" sz="2000" dirty="0"/>
              <a:t>As a wide variety of influenza vaccines are on the UK market each year, it is especially important that the following information be recorded:</a:t>
            </a:r>
          </a:p>
          <a:p>
            <a:pPr>
              <a:spcBef>
                <a:spcPts val="600"/>
              </a:spcBef>
              <a:buFont typeface="Arial" pitchFamily="34" charset="0"/>
              <a:buChar char="•"/>
              <a:defRPr/>
            </a:pPr>
            <a:r>
              <a:rPr lang="en-GB" sz="2000" dirty="0"/>
              <a:t>vaccine name, product name, batch number and expiry date </a:t>
            </a:r>
          </a:p>
          <a:p>
            <a:pPr>
              <a:spcBef>
                <a:spcPts val="600"/>
              </a:spcBef>
              <a:buFont typeface="Arial" pitchFamily="34" charset="0"/>
              <a:buChar char="•"/>
              <a:defRPr/>
            </a:pPr>
            <a:r>
              <a:rPr lang="en-GB" sz="2000" dirty="0"/>
              <a:t>dose administered </a:t>
            </a:r>
          </a:p>
          <a:p>
            <a:pPr>
              <a:spcBef>
                <a:spcPts val="600"/>
              </a:spcBef>
              <a:buFont typeface="Arial" pitchFamily="34" charset="0"/>
              <a:buChar char="•"/>
              <a:defRPr/>
            </a:pPr>
            <a:r>
              <a:rPr lang="en-GB" sz="2000" dirty="0"/>
              <a:t>date immunisation given </a:t>
            </a:r>
          </a:p>
          <a:p>
            <a:pPr>
              <a:spcBef>
                <a:spcPts val="600"/>
              </a:spcBef>
              <a:buFont typeface="Arial" pitchFamily="34" charset="0"/>
              <a:buChar char="•"/>
              <a:defRPr/>
            </a:pPr>
            <a:r>
              <a:rPr lang="en-GB" sz="2000" dirty="0"/>
              <a:t>route/site used</a:t>
            </a:r>
          </a:p>
          <a:p>
            <a:pPr>
              <a:spcBef>
                <a:spcPts val="600"/>
              </a:spcBef>
              <a:buFont typeface="Arial" pitchFamily="34" charset="0"/>
              <a:buChar char="•"/>
              <a:defRPr/>
            </a:pPr>
            <a:r>
              <a:rPr lang="en-GB" sz="2000" dirty="0"/>
              <a:t>name and signature of vaccinator</a:t>
            </a:r>
          </a:p>
          <a:p>
            <a:pPr>
              <a:spcBef>
                <a:spcPts val="600"/>
              </a:spcBef>
              <a:buFont typeface="Arial" pitchFamily="84" charset="0"/>
              <a:buNone/>
              <a:defRPr/>
            </a:pPr>
            <a:r>
              <a:rPr lang="en-GB" sz="2000" dirty="0" smtClean="0"/>
              <a:t>This </a:t>
            </a:r>
            <a:r>
              <a:rPr lang="en-GB" sz="2000" dirty="0"/>
              <a:t>information should be recorded in: </a:t>
            </a:r>
            <a:r>
              <a:rPr lang="en-GB" sz="2000" dirty="0" smtClean="0"/>
              <a:t>VMS (decision pending)</a:t>
            </a:r>
            <a:endParaRPr lang="en-GB" sz="2000" dirty="0"/>
          </a:p>
          <a:p>
            <a:pPr>
              <a:spcBef>
                <a:spcPts val="600"/>
              </a:spcBef>
              <a:buFont typeface="Arial" pitchFamily="34" charset="0"/>
              <a:buChar char="•"/>
              <a:defRPr/>
            </a:pPr>
            <a:r>
              <a:rPr lang="en-GB" sz="2000" dirty="0"/>
              <a:t>patient's GP record (or other patient record, depending on location)  </a:t>
            </a:r>
          </a:p>
          <a:p>
            <a:pPr>
              <a:spcBef>
                <a:spcPts val="600"/>
              </a:spcBef>
              <a:buFont typeface="Arial" pitchFamily="34" charset="0"/>
              <a:buChar char="•"/>
              <a:defRPr/>
            </a:pPr>
            <a:r>
              <a:rPr lang="en-GB" sz="2000" dirty="0"/>
              <a:t>personal Child Health Record (the ‘Red Book’) if a child</a:t>
            </a:r>
          </a:p>
          <a:p>
            <a:pPr>
              <a:spcBef>
                <a:spcPts val="600"/>
              </a:spcBef>
              <a:buFont typeface="Arial" pitchFamily="34" charset="0"/>
              <a:buChar char="•"/>
              <a:defRPr/>
            </a:pPr>
            <a:r>
              <a:rPr lang="en-GB" sz="2000" dirty="0"/>
              <a:t>practice computer system</a:t>
            </a:r>
          </a:p>
          <a:p>
            <a:pPr>
              <a:spcBef>
                <a:spcPts val="600"/>
              </a:spcBef>
              <a:buFont typeface="Arial" pitchFamily="34" charset="0"/>
              <a:buChar char="•"/>
              <a:defRPr/>
            </a:pPr>
            <a:r>
              <a:rPr lang="en-GB" sz="2000" dirty="0"/>
              <a:t>Child Health Information System </a:t>
            </a:r>
            <a:endParaRPr lang="en-US" sz="2000" dirty="0"/>
          </a:p>
          <a:p>
            <a:endParaRPr lang="en-GB" dirty="0"/>
          </a:p>
        </p:txBody>
      </p:sp>
    </p:spTree>
    <p:extLst>
      <p:ext uri="{BB962C8B-B14F-4D97-AF65-F5344CB8AC3E}">
        <p14:creationId xmlns:p14="http://schemas.microsoft.com/office/powerpoint/2010/main" val="263921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80928"/>
            <a:ext cx="3960440" cy="2988047"/>
          </a:xfrm>
        </p:spPr>
        <p:txBody>
          <a:bodyPr/>
          <a:lstStyle/>
          <a:p>
            <a:r>
              <a:rPr lang="en-GB" dirty="0" smtClean="0"/>
              <a:t>Delivery </a:t>
            </a:r>
            <a:endParaRPr lang="en-GB" dirty="0"/>
          </a:p>
        </p:txBody>
      </p:sp>
    </p:spTree>
    <p:extLst>
      <p:ext uri="{BB962C8B-B14F-4D97-AF65-F5344CB8AC3E}">
        <p14:creationId xmlns:p14="http://schemas.microsoft.com/office/powerpoint/2010/main" val="3417088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115888"/>
            <a:ext cx="8077200" cy="1143000"/>
          </a:xfrm>
        </p:spPr>
        <p:txBody>
          <a:bodyPr/>
          <a:lstStyle/>
          <a:p>
            <a:pPr algn="ctr" eaLnBrk="1" hangingPunct="1"/>
            <a:r>
              <a:rPr lang="en-GB" altLang="en-US" sz="3200" dirty="0" smtClean="0"/>
              <a:t>2021/22 programme</a:t>
            </a:r>
            <a:endParaRPr lang="en-US" altLang="en-US" sz="3200" dirty="0" smtClean="0"/>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r>
              <a:rPr lang="en-GB" altLang="en-US" sz="2000" dirty="0" smtClean="0"/>
              <a:t>The official launch date will be 1</a:t>
            </a:r>
            <a:r>
              <a:rPr lang="en-GB" altLang="en-US" sz="2000" baseline="30000" dirty="0" smtClean="0"/>
              <a:t>st</a:t>
            </a:r>
            <a:r>
              <a:rPr lang="en-GB" altLang="en-US" sz="2000" dirty="0" smtClean="0"/>
              <a:t> October 2021</a:t>
            </a:r>
          </a:p>
          <a:p>
            <a:pPr eaLnBrk="1" hangingPunct="1">
              <a:lnSpc>
                <a:spcPct val="150000"/>
              </a:lnSpc>
              <a:buFont typeface="Wingdings" panose="05000000000000000000" pitchFamily="2" charset="2"/>
              <a:buChar char="§"/>
            </a:pPr>
            <a:r>
              <a:rPr lang="en-GB" altLang="en-US" sz="2000" dirty="0"/>
              <a:t>Nasal flu vaccine for children should be available to order by mid-September</a:t>
            </a:r>
          </a:p>
          <a:p>
            <a:pPr eaLnBrk="1" hangingPunct="1">
              <a:lnSpc>
                <a:spcPct val="150000"/>
              </a:lnSpc>
              <a:buFont typeface="Wingdings" panose="05000000000000000000" pitchFamily="2" charset="2"/>
              <a:buChar char="§"/>
            </a:pPr>
            <a:r>
              <a:rPr lang="en-GB" altLang="en-US" sz="2000" dirty="0" smtClean="0"/>
              <a:t>All Practices should receive initial deliveries of </a:t>
            </a:r>
            <a:r>
              <a:rPr lang="en-GB" altLang="en-US" sz="2000" b="1" u="sng" dirty="0" smtClean="0"/>
              <a:t>all</a:t>
            </a:r>
            <a:r>
              <a:rPr lang="en-GB" altLang="en-US" sz="2000" dirty="0" smtClean="0"/>
              <a:t> flu vaccines before the end of September 2021</a:t>
            </a:r>
          </a:p>
          <a:p>
            <a:pPr eaLnBrk="1" hangingPunct="1">
              <a:lnSpc>
                <a:spcPct val="150000"/>
              </a:lnSpc>
              <a:buFont typeface="Wingdings" panose="05000000000000000000" pitchFamily="2" charset="2"/>
              <a:buChar char="§"/>
            </a:pPr>
            <a:r>
              <a:rPr lang="en-GB" altLang="en-US" sz="2000" dirty="0" smtClean="0"/>
              <a:t>Practices can start clinics once they have received the vaccine</a:t>
            </a:r>
          </a:p>
          <a:p>
            <a:pPr eaLnBrk="1" hangingPunct="1">
              <a:lnSpc>
                <a:spcPct val="150000"/>
              </a:lnSpc>
              <a:buFont typeface="Wingdings" panose="05000000000000000000" pitchFamily="2" charset="2"/>
              <a:buChar char="§"/>
            </a:pPr>
            <a:r>
              <a:rPr lang="en-GB" altLang="en-US" sz="2000" dirty="0" smtClean="0"/>
              <a:t>Leaflets are expected to be delivered by first week in September</a:t>
            </a:r>
          </a:p>
          <a:p>
            <a:pPr eaLnBrk="1" hangingPunct="1">
              <a:lnSpc>
                <a:spcPct val="150000"/>
              </a:lnSpc>
              <a:buFont typeface="Wingdings" panose="05000000000000000000" pitchFamily="2" charset="2"/>
              <a:buChar char="§"/>
            </a:pPr>
            <a:r>
              <a:rPr lang="en-GB" altLang="en-US" sz="2000" dirty="0" smtClean="0"/>
              <a:t>Leaflets can be downloaded from </a:t>
            </a:r>
            <a:r>
              <a:rPr lang="en-GB" altLang="en-US" sz="2000" dirty="0" smtClean="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smtClean="0"/>
              <a:t>PGDs available from end of August / start of September</a:t>
            </a:r>
            <a:r>
              <a:rPr lang="en-GB" altLang="en-US" sz="2800" dirty="0" smtClean="0"/>
              <a:t>	</a:t>
            </a:r>
          </a:p>
        </p:txBody>
      </p:sp>
    </p:spTree>
    <p:extLst>
      <p:ext uri="{BB962C8B-B14F-4D97-AF65-F5344CB8AC3E}">
        <p14:creationId xmlns:p14="http://schemas.microsoft.com/office/powerpoint/2010/main" val="5204017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t>When to vaccinate</a:t>
            </a:r>
          </a:p>
        </p:txBody>
      </p:sp>
      <p:sp>
        <p:nvSpPr>
          <p:cNvPr id="3" name="Content Placeholder 2"/>
          <p:cNvSpPr>
            <a:spLocks noGrp="1"/>
          </p:cNvSpPr>
          <p:nvPr>
            <p:ph idx="1"/>
          </p:nvPr>
        </p:nvSpPr>
        <p:spPr>
          <a:xfrm>
            <a:off x="467544" y="1484784"/>
            <a:ext cx="8064896" cy="4391893"/>
          </a:xfrm>
        </p:spPr>
        <p:txBody>
          <a:bodyPr/>
          <a:lstStyle/>
          <a:p>
            <a:pPr>
              <a:buFont typeface="Arial" panose="020B0604020202020204" pitchFamily="34" charset="0"/>
              <a:buChar char="•"/>
            </a:pPr>
            <a:r>
              <a:rPr lang="en-GB" sz="2000" dirty="0"/>
              <a:t>V</a:t>
            </a:r>
            <a:r>
              <a:rPr lang="en-GB" sz="2000" dirty="0" smtClean="0"/>
              <a:t>accinate </a:t>
            </a:r>
            <a:r>
              <a:rPr lang="en-GB" sz="2000" dirty="0"/>
              <a:t>as soon as vaccine </a:t>
            </a:r>
            <a:r>
              <a:rPr lang="en-GB" sz="2000" dirty="0" smtClean="0"/>
              <a:t>available </a:t>
            </a:r>
            <a:r>
              <a:rPr lang="en-GB" sz="2000" dirty="0"/>
              <a:t>so </a:t>
            </a:r>
            <a:r>
              <a:rPr lang="en-GB" sz="2000" dirty="0" smtClean="0"/>
              <a:t>people </a:t>
            </a:r>
            <a:r>
              <a:rPr lang="en-GB" sz="2000" dirty="0"/>
              <a:t>are protected when flu begins to circulate in the </a:t>
            </a:r>
            <a:r>
              <a:rPr lang="en-GB" sz="2000" dirty="0" smtClean="0"/>
              <a:t>community;</a:t>
            </a:r>
            <a:endParaRPr lang="en-GB" sz="2000" dirty="0"/>
          </a:p>
          <a:p>
            <a:pPr>
              <a:buFont typeface="Arial" panose="020B0604020202020204" pitchFamily="34" charset="0"/>
              <a:buChar char="•"/>
            </a:pPr>
            <a:r>
              <a:rPr lang="en-GB" sz="2000" dirty="0" smtClean="0"/>
              <a:t>Try to vaccinate by December </a:t>
            </a:r>
            <a:r>
              <a:rPr lang="en-GB" sz="2000" dirty="0"/>
              <a:t>before flu circulation </a:t>
            </a:r>
            <a:r>
              <a:rPr lang="en-GB" sz="2000" dirty="0" smtClean="0"/>
              <a:t>peaks;</a:t>
            </a:r>
            <a:endParaRPr lang="en-GB" sz="2000" dirty="0"/>
          </a:p>
          <a:p>
            <a:pPr>
              <a:buFont typeface="Arial" panose="020B0604020202020204" pitchFamily="34" charset="0"/>
              <a:buChar char="•"/>
            </a:pPr>
            <a:r>
              <a:rPr lang="en-GB" sz="2000" dirty="0" smtClean="0"/>
              <a:t>However, do continue </a:t>
            </a:r>
            <a:r>
              <a:rPr lang="en-GB" sz="2000" dirty="0"/>
              <a:t>to offer vaccination </a:t>
            </a:r>
            <a:r>
              <a:rPr lang="en-GB" sz="2000" dirty="0" smtClean="0"/>
              <a:t>throughout the season especially if level </a:t>
            </a:r>
            <a:r>
              <a:rPr lang="en-GB" sz="2000" dirty="0"/>
              <a:t>of </a:t>
            </a:r>
            <a:r>
              <a:rPr lang="en-GB" sz="2000" dirty="0" smtClean="0"/>
              <a:t>flu activity is high;</a:t>
            </a:r>
          </a:p>
          <a:p>
            <a:pPr>
              <a:buFont typeface="Arial" panose="020B0604020202020204" pitchFamily="34" charset="0"/>
              <a:buChar char="•"/>
            </a:pPr>
            <a:r>
              <a:rPr lang="en-GB" sz="2000" dirty="0" smtClean="0"/>
              <a:t>Remember that immune </a:t>
            </a:r>
            <a:r>
              <a:rPr lang="en-GB" sz="2000" dirty="0"/>
              <a:t>response following flu vaccination takes about two weeks to develop </a:t>
            </a:r>
            <a:r>
              <a:rPr lang="en-GB" sz="2000" dirty="0" smtClean="0"/>
              <a:t>fully;</a:t>
            </a:r>
            <a:endParaRPr lang="en-GB" sz="2000" dirty="0"/>
          </a:p>
          <a:p>
            <a:pPr>
              <a:buFont typeface="Arial" panose="020B0604020202020204" pitchFamily="34" charset="0"/>
              <a:buChar char="•"/>
            </a:pPr>
            <a:r>
              <a:rPr lang="en-GB" sz="2000" dirty="0"/>
              <a:t>P</a:t>
            </a:r>
            <a:r>
              <a:rPr lang="en-GB" sz="2000" dirty="0" smtClean="0"/>
              <a:t>rotection offered by </a:t>
            </a:r>
            <a:r>
              <a:rPr lang="en-GB" sz="2000" dirty="0"/>
              <a:t>the vaccine </a:t>
            </a:r>
            <a:r>
              <a:rPr lang="en-GB" sz="2000" dirty="0" smtClean="0"/>
              <a:t>is thought </a:t>
            </a:r>
            <a:r>
              <a:rPr lang="en-GB" sz="2000" dirty="0"/>
              <a:t>to last </a:t>
            </a:r>
            <a:r>
              <a:rPr lang="en-GB" sz="2000" dirty="0" smtClean="0"/>
              <a:t>for at </a:t>
            </a:r>
            <a:r>
              <a:rPr lang="en-GB" sz="2000" dirty="0"/>
              <a:t>least one influenza </a:t>
            </a:r>
            <a:r>
              <a:rPr lang="en-GB" sz="2000" dirty="0" smtClean="0"/>
              <a:t>season;</a:t>
            </a:r>
            <a:endParaRPr lang="en-GB" sz="2000" dirty="0"/>
          </a:p>
          <a:p>
            <a:pPr>
              <a:buFont typeface="Arial" panose="020B0604020202020204" pitchFamily="34" charset="0"/>
              <a:buChar char="•"/>
            </a:pPr>
            <a:r>
              <a:rPr lang="en-GB" sz="2000" dirty="0"/>
              <a:t>A</a:t>
            </a:r>
            <a:r>
              <a:rPr lang="en-GB" sz="2000" dirty="0" smtClean="0"/>
              <a:t>s </a:t>
            </a:r>
            <a:r>
              <a:rPr lang="en-GB" sz="2000" dirty="0"/>
              <a:t>antibody </a:t>
            </a:r>
            <a:r>
              <a:rPr lang="en-GB" sz="2000" dirty="0" smtClean="0"/>
              <a:t>levels are </a:t>
            </a:r>
            <a:r>
              <a:rPr lang="en-GB" sz="2000" dirty="0"/>
              <a:t>likely to reduce in subsequent </a:t>
            </a:r>
            <a:r>
              <a:rPr lang="en-GB" sz="2000" dirty="0" smtClean="0"/>
              <a:t>seasons, </a:t>
            </a:r>
            <a:r>
              <a:rPr lang="en-GB" sz="2000" dirty="0"/>
              <a:t>and there may be changes </a:t>
            </a:r>
            <a:r>
              <a:rPr lang="en-GB" sz="2000" dirty="0" smtClean="0"/>
              <a:t>to the </a:t>
            </a:r>
            <a:r>
              <a:rPr lang="en-GB" sz="2000" dirty="0"/>
              <a:t>circulating strains from one season to next, </a:t>
            </a:r>
            <a:r>
              <a:rPr lang="en-GB" sz="2000" b="1" dirty="0"/>
              <a:t>annual revaccination is </a:t>
            </a:r>
            <a:r>
              <a:rPr lang="en-GB" sz="2000" b="1" dirty="0" smtClean="0"/>
              <a:t>important.</a:t>
            </a:r>
            <a:endParaRPr lang="en-GB" sz="2000" b="1"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63</a:t>
            </a:fld>
            <a:endParaRPr lang="en-US" dirty="0"/>
          </a:p>
        </p:txBody>
      </p:sp>
    </p:spTree>
    <p:extLst>
      <p:ext uri="{BB962C8B-B14F-4D97-AF65-F5344CB8AC3E}">
        <p14:creationId xmlns:p14="http://schemas.microsoft.com/office/powerpoint/2010/main" val="1003970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0"/>
            <a:ext cx="8294687" cy="1143000"/>
          </a:xfrm>
        </p:spPr>
        <p:txBody>
          <a:bodyPr/>
          <a:lstStyle/>
          <a:p>
            <a:pPr eaLnBrk="1" hangingPunct="1"/>
            <a:r>
              <a:rPr lang="en-GB" altLang="en-US" sz="3200" dirty="0" smtClean="0"/>
              <a:t>General Practice Programme</a:t>
            </a:r>
          </a:p>
        </p:txBody>
      </p:sp>
      <p:sp>
        <p:nvSpPr>
          <p:cNvPr id="58371" name="Content Placeholder 4"/>
          <p:cNvSpPr>
            <a:spLocks noGrp="1"/>
          </p:cNvSpPr>
          <p:nvPr>
            <p:ph idx="1"/>
          </p:nvPr>
        </p:nvSpPr>
        <p:spPr>
          <a:xfrm>
            <a:off x="467544" y="1124744"/>
            <a:ext cx="8294687" cy="4686994"/>
          </a:xfrm>
        </p:spPr>
        <p:txBody>
          <a:bodyPr/>
          <a:lstStyle/>
          <a:p>
            <a:pPr eaLnBrk="1" hangingPunct="1">
              <a:buFont typeface="Wingdings" panose="05000000000000000000" pitchFamily="2" charset="2"/>
              <a:buChar char="Ø"/>
            </a:pPr>
            <a:r>
              <a:rPr lang="en-GB" sz="1800" dirty="0" smtClean="0"/>
              <a:t>GP Practices are responsible for the operations of delivery of their practice programme </a:t>
            </a:r>
            <a:r>
              <a:rPr lang="en-GB" altLang="en-US" sz="1800" dirty="0" smtClean="0"/>
              <a:t> </a:t>
            </a:r>
            <a:endParaRPr lang="en-GB" altLang="en-US" sz="1800" dirty="0"/>
          </a:p>
          <a:p>
            <a:pPr eaLnBrk="1" hangingPunct="1">
              <a:buFont typeface="Wingdings" panose="05000000000000000000" pitchFamily="2" charset="2"/>
              <a:buChar char="Ø"/>
            </a:pPr>
            <a:r>
              <a:rPr lang="en-GB" altLang="en-US" sz="1800" dirty="0" smtClean="0"/>
              <a:t>Vaccine sessions will need to be adapted to take into account the potential for increased </a:t>
            </a:r>
            <a:r>
              <a:rPr lang="en-GB" altLang="en-US" sz="1800" dirty="0"/>
              <a:t> </a:t>
            </a:r>
            <a:r>
              <a:rPr lang="en-GB" altLang="en-US" sz="1800" dirty="0" smtClean="0"/>
              <a:t>people from increased public demand, the requirement to achieve high uptake to protect those at risk and  the additional social distancing and IPC measures </a:t>
            </a:r>
          </a:p>
          <a:p>
            <a:pPr eaLnBrk="1" hangingPunct="1">
              <a:buFont typeface="Wingdings" panose="05000000000000000000" pitchFamily="2" charset="2"/>
              <a:buChar char="Ø"/>
            </a:pPr>
            <a:r>
              <a:rPr lang="en-GB" altLang="en-US" sz="1800" dirty="0" smtClean="0"/>
              <a:t>All eligible groups should be </a:t>
            </a:r>
            <a:r>
              <a:rPr lang="en-GB" altLang="en-US" sz="1800" b="1" dirty="0" smtClean="0"/>
              <a:t>actively called </a:t>
            </a:r>
            <a:r>
              <a:rPr lang="en-GB" altLang="en-US" sz="1800" dirty="0" smtClean="0"/>
              <a:t>for their flu vaccine </a:t>
            </a:r>
          </a:p>
          <a:p>
            <a:pPr eaLnBrk="1" hangingPunct="1">
              <a:buFont typeface="Wingdings" panose="05000000000000000000" pitchFamily="2" charset="2"/>
              <a:buChar char="Ø"/>
            </a:pPr>
            <a:r>
              <a:rPr lang="en-GB" altLang="en-US" sz="1800" dirty="0" smtClean="0"/>
              <a:t>For children this includes: </a:t>
            </a:r>
          </a:p>
          <a:p>
            <a:pPr lvl="1" eaLnBrk="1" hangingPunct="1">
              <a:buClr>
                <a:schemeClr val="accent1">
                  <a:lumMod val="75000"/>
                </a:schemeClr>
              </a:buClr>
              <a:buFont typeface="Wingdings" panose="05000000000000000000" pitchFamily="2" charset="2"/>
              <a:buChar char="Ø"/>
            </a:pPr>
            <a:r>
              <a:rPr lang="en-GB" altLang="en-US" sz="1800" dirty="0" smtClean="0"/>
              <a:t>Children aged 6 months to 2 years in clinical risk group</a:t>
            </a:r>
          </a:p>
          <a:p>
            <a:pPr lvl="1" eaLnBrk="1" hangingPunct="1">
              <a:buClr>
                <a:schemeClr val="accent1">
                  <a:lumMod val="75000"/>
                </a:schemeClr>
              </a:buClr>
              <a:buFont typeface="Wingdings" panose="05000000000000000000" pitchFamily="2" charset="2"/>
              <a:buChar char="Ø"/>
            </a:pPr>
            <a:r>
              <a:rPr lang="en-GB" altLang="en-US" sz="1800" dirty="0" smtClean="0"/>
              <a:t>All children aged &gt; 2 years on 1 September 2021 </a:t>
            </a:r>
            <a:r>
              <a:rPr lang="en-GB" altLang="en-US" sz="1800" b="1" dirty="0" smtClean="0"/>
              <a:t>(DOB range: 02/07/2017 – 01/09/2019). </a:t>
            </a:r>
            <a:r>
              <a:rPr lang="en-GB" altLang="en-US" sz="1800" dirty="0" smtClean="0"/>
              <a:t>Pre-school children who turn 2 between 01/09/2021 and 30/12/2021 can be vaccinated </a:t>
            </a:r>
            <a:r>
              <a:rPr lang="en-GB" altLang="en-US" sz="1800" dirty="0"/>
              <a:t> </a:t>
            </a:r>
            <a:r>
              <a:rPr lang="en-GB" altLang="en-US" sz="1800" dirty="0" smtClean="0"/>
              <a:t>if parents request</a:t>
            </a:r>
          </a:p>
          <a:p>
            <a:pPr lvl="1" eaLnBrk="1" hangingPunct="1">
              <a:buClr>
                <a:schemeClr val="accent1">
                  <a:lumMod val="75000"/>
                </a:schemeClr>
              </a:buClr>
              <a:buFont typeface="Wingdings" panose="05000000000000000000" pitchFamily="2" charset="2"/>
              <a:buChar char="Ø"/>
            </a:pPr>
            <a:r>
              <a:rPr lang="en-GB" altLang="en-US" sz="1800" dirty="0" smtClean="0"/>
              <a:t>Children who missed vaccine in primary school or who require a second vaccine</a:t>
            </a:r>
          </a:p>
          <a:p>
            <a:pPr eaLnBrk="1" hangingPunct="1">
              <a:buFont typeface="Wingdings" panose="05000000000000000000" pitchFamily="2" charset="2"/>
              <a:buChar char="Ø"/>
            </a:pPr>
            <a:endParaRPr lang="en-GB" altLang="en-US" sz="2400" dirty="0" smtClean="0"/>
          </a:p>
          <a:p>
            <a:pPr eaLnBrk="1" hangingPunct="1">
              <a:buFont typeface="Wingdings" panose="05000000000000000000" pitchFamily="2" charset="2"/>
              <a:buChar char="Ø"/>
            </a:pPr>
            <a:endParaRPr lang="en-GB" altLang="en-US" sz="2400" dirty="0" smtClean="0"/>
          </a:p>
          <a:p>
            <a:pPr eaLnBrk="1" hangingPunct="1"/>
            <a:endParaRPr lang="en-GB" altLang="en-US" sz="2400" dirty="0" smtClean="0"/>
          </a:p>
        </p:txBody>
      </p:sp>
    </p:spTree>
    <p:extLst>
      <p:ext uri="{BB962C8B-B14F-4D97-AF65-F5344CB8AC3E}">
        <p14:creationId xmlns:p14="http://schemas.microsoft.com/office/powerpoint/2010/main" val="41222079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0"/>
            <a:ext cx="8077200" cy="1143000"/>
          </a:xfrm>
        </p:spPr>
        <p:txBody>
          <a:bodyPr/>
          <a:lstStyle/>
          <a:p>
            <a:pPr eaLnBrk="1" hangingPunct="1"/>
            <a:r>
              <a:rPr lang="en-GB" altLang="en-US" sz="3200" dirty="0" smtClean="0"/>
              <a:t>School-based Programme</a:t>
            </a:r>
          </a:p>
        </p:txBody>
      </p:sp>
      <p:sp>
        <p:nvSpPr>
          <p:cNvPr id="56323" name="Content Placeholder 4"/>
          <p:cNvSpPr>
            <a:spLocks noGrp="1"/>
          </p:cNvSpPr>
          <p:nvPr>
            <p:ph idx="1"/>
          </p:nvPr>
        </p:nvSpPr>
        <p:spPr>
          <a:xfrm>
            <a:off x="611560" y="836712"/>
            <a:ext cx="8077200" cy="5400600"/>
          </a:xfrm>
        </p:spPr>
        <p:txBody>
          <a:bodyPr/>
          <a:lstStyle/>
          <a:p>
            <a:pPr eaLnBrk="1" hangingPunct="1">
              <a:buFont typeface="Wingdings" panose="05000000000000000000" pitchFamily="2" charset="2"/>
              <a:buChar char="§"/>
            </a:pPr>
            <a:r>
              <a:rPr lang="en-GB" sz="1400" dirty="0" smtClean="0"/>
              <a:t>Trust School Health Team will  </a:t>
            </a:r>
            <a:r>
              <a:rPr lang="en-GB" sz="1400" dirty="0"/>
              <a:t>work directly with schools to arrange </a:t>
            </a:r>
            <a:r>
              <a:rPr lang="en-GB" sz="1400" dirty="0" smtClean="0"/>
              <a:t>the v</a:t>
            </a:r>
            <a:r>
              <a:rPr lang="en-GB" altLang="en-US" sz="1400" dirty="0" smtClean="0"/>
              <a:t>accination sessions </a:t>
            </a:r>
          </a:p>
          <a:p>
            <a:pPr eaLnBrk="1" hangingPunct="1">
              <a:buFont typeface="Wingdings" panose="05000000000000000000" pitchFamily="2" charset="2"/>
              <a:buChar char="§"/>
            </a:pPr>
            <a:endParaRPr lang="en-GB" altLang="en-US" sz="1400" dirty="0"/>
          </a:p>
          <a:p>
            <a:pPr eaLnBrk="1" hangingPunct="1">
              <a:buFont typeface="Wingdings" panose="05000000000000000000" pitchFamily="2" charset="2"/>
              <a:buChar char="§"/>
            </a:pPr>
            <a:r>
              <a:rPr lang="en-GB" altLang="en-US" sz="1400" dirty="0" smtClean="0"/>
              <a:t>School Health will arrange their programmes differently to take account of COVID implications.  Sessions will be delivered </a:t>
            </a:r>
            <a:r>
              <a:rPr lang="en-GB" altLang="en-US" sz="1400" b="1" dirty="0" smtClean="0"/>
              <a:t>within</a:t>
            </a:r>
            <a:r>
              <a:rPr lang="en-GB" altLang="en-US" sz="1400" dirty="0" smtClean="0"/>
              <a:t> school premises but there may be &gt; one visit, session outside normal school hours, including weekends, and social distancing / PPE measures will be in place</a:t>
            </a:r>
          </a:p>
          <a:p>
            <a:pPr eaLnBrk="1" hangingPunct="1">
              <a:buFont typeface="Wingdings" panose="05000000000000000000" pitchFamily="2" charset="2"/>
              <a:buChar char="§"/>
            </a:pPr>
            <a:endParaRPr lang="en-GB" altLang="en-US" sz="1400" b="1" dirty="0" smtClean="0"/>
          </a:p>
          <a:p>
            <a:pPr eaLnBrk="1" hangingPunct="1">
              <a:buFont typeface="Wingdings" panose="05000000000000000000" pitchFamily="2" charset="2"/>
              <a:buChar char="§"/>
            </a:pPr>
            <a:r>
              <a:rPr lang="en-GB" altLang="en-US" sz="1400" b="1" dirty="0" smtClean="0"/>
              <a:t>All</a:t>
            </a:r>
            <a:r>
              <a:rPr lang="en-GB" altLang="en-US" sz="1400" dirty="0" smtClean="0"/>
              <a:t> </a:t>
            </a:r>
            <a:r>
              <a:rPr lang="en-GB" altLang="en-US" sz="1400" dirty="0"/>
              <a:t>Primary School children (P1 – </a:t>
            </a:r>
            <a:r>
              <a:rPr lang="en-GB" altLang="en-US" sz="1400" dirty="0" smtClean="0"/>
              <a:t>P7) and </a:t>
            </a:r>
            <a:r>
              <a:rPr lang="en-GB" altLang="en-US" sz="1400" b="1" dirty="0" smtClean="0"/>
              <a:t>Secondary School Year 8-12 Children </a:t>
            </a:r>
            <a:r>
              <a:rPr lang="en-GB" altLang="en-US" sz="1400" b="1" dirty="0"/>
              <a:t>will </a:t>
            </a:r>
            <a:r>
              <a:rPr lang="en-GB" altLang="en-US" sz="1400" b="1" dirty="0" smtClean="0"/>
              <a:t>be </a:t>
            </a:r>
            <a:r>
              <a:rPr lang="en-GB" altLang="en-US" sz="1400" b="1" dirty="0"/>
              <a:t>offered the flu </a:t>
            </a:r>
            <a:r>
              <a:rPr lang="en-GB" altLang="en-US" sz="1400" b="1" dirty="0" smtClean="0"/>
              <a:t>vaccine </a:t>
            </a:r>
            <a:r>
              <a:rPr lang="en-GB" altLang="en-US" sz="1400" dirty="0" smtClean="0"/>
              <a:t>in school including children in a clinical  risk group (</a:t>
            </a:r>
            <a:r>
              <a:rPr lang="en-GB" altLang="en-US" sz="1400" b="1" dirty="0" smtClean="0"/>
              <a:t>DOB range: 02/07/2005 – 01/07/2017)</a:t>
            </a:r>
            <a:r>
              <a:rPr lang="en-GB" altLang="en-US" sz="1400" b="1" dirty="0" smtClean="0">
                <a:solidFill>
                  <a:srgbClr val="FF0000"/>
                </a:solidFill>
              </a:rPr>
              <a:t> </a:t>
            </a:r>
            <a:r>
              <a:rPr lang="en-GB" altLang="en-US" sz="1400" b="1" dirty="0" smtClean="0"/>
              <a:t> </a:t>
            </a:r>
            <a:r>
              <a:rPr lang="en-GB" altLang="en-US" sz="1400" b="1" dirty="0" smtClean="0">
                <a:solidFill>
                  <a:srgbClr val="FF0000"/>
                </a:solidFill>
              </a:rPr>
              <a:t>GPs should NOT invite these children for vaccination even those in risk groups</a:t>
            </a:r>
          </a:p>
          <a:p>
            <a:pPr eaLnBrk="1" hangingPunct="1">
              <a:buFont typeface="Wingdings" panose="05000000000000000000" pitchFamily="2" charset="2"/>
              <a:buChar char="§"/>
            </a:pPr>
            <a:endParaRPr lang="en-GB" altLang="en-US" sz="1400" b="1" dirty="0">
              <a:solidFill>
                <a:srgbClr val="FF0000"/>
              </a:solidFill>
            </a:endParaRPr>
          </a:p>
          <a:p>
            <a:pPr lvl="0" eaLnBrk="1" hangingPunct="1">
              <a:buFont typeface="Wingdings" pitchFamily="2" charset="2"/>
              <a:buChar char="§"/>
            </a:pPr>
            <a:r>
              <a:rPr lang="en-GB" sz="1400" dirty="0"/>
              <a:t>Primary or secondary (Y8-Y12) children in a clinically extremely vulnerable group who will not receive flu </a:t>
            </a:r>
            <a:r>
              <a:rPr lang="en-GB" sz="1400" dirty="0" smtClean="0"/>
              <a:t>vaccine until </a:t>
            </a:r>
            <a:r>
              <a:rPr lang="en-GB" sz="1400" dirty="0"/>
              <a:t>later in the school programme (mid Nov or later) </a:t>
            </a:r>
            <a:r>
              <a:rPr lang="en-GB" sz="1400" dirty="0" smtClean="0"/>
              <a:t>should </a:t>
            </a:r>
            <a:r>
              <a:rPr lang="en-GB" sz="1400" dirty="0"/>
              <a:t>be </a:t>
            </a:r>
            <a:r>
              <a:rPr lang="en-GB" sz="1400" dirty="0" smtClean="0"/>
              <a:t>vaccinated by GP </a:t>
            </a:r>
            <a:r>
              <a:rPr lang="en-GB" sz="1400" dirty="0"/>
              <a:t>if contacted by a parent / school health </a:t>
            </a:r>
            <a:r>
              <a:rPr lang="en-GB" sz="1400" dirty="0" smtClean="0"/>
              <a:t>team.</a:t>
            </a:r>
            <a:endParaRPr lang="en-GB" sz="1400" dirty="0"/>
          </a:p>
          <a:p>
            <a:pPr eaLnBrk="1" hangingPunct="1">
              <a:buFont typeface="Wingdings" panose="05000000000000000000" pitchFamily="2" charset="2"/>
              <a:buChar char="§"/>
            </a:pPr>
            <a:endParaRPr lang="en-GB" altLang="en-US" sz="1400" b="1" dirty="0" smtClean="0">
              <a:solidFill>
                <a:srgbClr val="FF0000"/>
              </a:solidFill>
            </a:endParaRPr>
          </a:p>
          <a:p>
            <a:pPr eaLnBrk="1" hangingPunct="1">
              <a:buFont typeface="Wingdings" panose="05000000000000000000" pitchFamily="2" charset="2"/>
              <a:buChar char="§"/>
            </a:pPr>
            <a:endParaRPr lang="en-GB" altLang="en-US" sz="1400" dirty="0" smtClean="0"/>
          </a:p>
          <a:p>
            <a:pPr eaLnBrk="1" hangingPunct="1">
              <a:buFont typeface="Wingdings" panose="05000000000000000000" pitchFamily="2" charset="2"/>
              <a:buChar char="§"/>
            </a:pPr>
            <a:r>
              <a:rPr lang="en-GB" altLang="en-US" sz="1400" dirty="0" err="1" smtClean="0"/>
              <a:t>Fluenz</a:t>
            </a:r>
            <a:r>
              <a:rPr lang="en-GB" altLang="en-US" sz="1400" dirty="0" smtClean="0"/>
              <a:t> Tetra® will be offered unless contraindicated, in which case the cell based </a:t>
            </a:r>
            <a:r>
              <a:rPr lang="en-GB" altLang="en-US" sz="1400" dirty="0" err="1" smtClean="0"/>
              <a:t>Quadrivalent</a:t>
            </a:r>
            <a:r>
              <a:rPr lang="en-GB" altLang="en-US" sz="1400" dirty="0" smtClean="0"/>
              <a:t> Inactivated Flu Vaccine (</a:t>
            </a:r>
            <a:r>
              <a:rPr lang="en-GB" altLang="en-US" sz="1400" dirty="0" err="1" smtClean="0"/>
              <a:t>QIVc</a:t>
            </a:r>
            <a:r>
              <a:rPr lang="en-GB" altLang="en-US" sz="1400" dirty="0" smtClean="0"/>
              <a:t>) will be used </a:t>
            </a:r>
            <a:r>
              <a:rPr lang="en-GB" altLang="en-US" sz="1400" dirty="0"/>
              <a:t> </a:t>
            </a:r>
            <a:r>
              <a:rPr lang="en-GB" altLang="en-US" sz="1400" dirty="0" smtClean="0"/>
              <a:t>for children aged over 2 years and the egg based </a:t>
            </a:r>
            <a:r>
              <a:rPr lang="en-GB" altLang="en-US" sz="1400" dirty="0" err="1" smtClean="0"/>
              <a:t>Quadrivalent</a:t>
            </a:r>
            <a:r>
              <a:rPr lang="en-GB" altLang="en-US" sz="1400" dirty="0" smtClean="0"/>
              <a:t> </a:t>
            </a:r>
            <a:r>
              <a:rPr lang="en-GB" altLang="en-US" sz="1400" dirty="0"/>
              <a:t>Inactivated Flu Vaccine (</a:t>
            </a:r>
            <a:r>
              <a:rPr lang="en-GB" altLang="en-US" sz="1400" dirty="0" err="1" smtClean="0"/>
              <a:t>QIVe</a:t>
            </a:r>
            <a:r>
              <a:rPr lang="en-GB" altLang="en-US" sz="1400" dirty="0" smtClean="0"/>
              <a:t>) for under 2’s.</a:t>
            </a:r>
          </a:p>
        </p:txBody>
      </p:sp>
    </p:spTree>
    <p:extLst>
      <p:ext uri="{BB962C8B-B14F-4D97-AF65-F5344CB8AC3E}">
        <p14:creationId xmlns:p14="http://schemas.microsoft.com/office/powerpoint/2010/main" val="14347873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r>
              <a:rPr lang="en-GB" sz="3600" dirty="0" smtClean="0"/>
              <a:t>Health and Social Care Programme</a:t>
            </a:r>
            <a:endParaRPr lang="en-GB" sz="3600" dirty="0"/>
          </a:p>
        </p:txBody>
      </p:sp>
      <p:sp>
        <p:nvSpPr>
          <p:cNvPr id="7" name="Content Placeholder 6"/>
          <p:cNvSpPr>
            <a:spLocks noGrp="1"/>
          </p:cNvSpPr>
          <p:nvPr>
            <p:ph idx="1"/>
          </p:nvPr>
        </p:nvSpPr>
        <p:spPr>
          <a:xfrm>
            <a:off x="685800" y="1196752"/>
            <a:ext cx="8077200" cy="4968552"/>
          </a:xfrm>
        </p:spPr>
        <p:txBody>
          <a:bodyPr/>
          <a:lstStyle/>
          <a:p>
            <a:pPr marL="457200" lvl="0" indent="-457200">
              <a:buFont typeface="Wingdings" pitchFamily="2" charset="2"/>
              <a:buChar char="Ø"/>
            </a:pPr>
            <a:r>
              <a:rPr lang="en-GB" sz="1800" dirty="0">
                <a:solidFill>
                  <a:srgbClr val="000000"/>
                </a:solidFill>
              </a:rPr>
              <a:t>All </a:t>
            </a:r>
            <a:r>
              <a:rPr lang="en-GB" sz="1800" b="1" dirty="0">
                <a:solidFill>
                  <a:srgbClr val="000000"/>
                </a:solidFill>
              </a:rPr>
              <a:t>frontline</a:t>
            </a:r>
            <a:r>
              <a:rPr lang="en-GB" sz="1800" dirty="0">
                <a:solidFill>
                  <a:srgbClr val="000000"/>
                </a:solidFill>
              </a:rPr>
              <a:t> </a:t>
            </a:r>
            <a:r>
              <a:rPr lang="en-GB" sz="1800" dirty="0" smtClean="0">
                <a:solidFill>
                  <a:srgbClr val="000000"/>
                </a:solidFill>
              </a:rPr>
              <a:t>Trust-employed and Independent Sector Health </a:t>
            </a:r>
            <a:r>
              <a:rPr lang="en-GB" sz="1800" b="1" dirty="0" smtClean="0">
                <a:solidFill>
                  <a:srgbClr val="000000"/>
                </a:solidFill>
              </a:rPr>
              <a:t>and</a:t>
            </a:r>
            <a:r>
              <a:rPr lang="en-GB" sz="1800" dirty="0" smtClean="0">
                <a:solidFill>
                  <a:srgbClr val="000000"/>
                </a:solidFill>
              </a:rPr>
              <a:t> Social Care Workers are </a:t>
            </a:r>
            <a:r>
              <a:rPr lang="en-GB" sz="1800" dirty="0">
                <a:solidFill>
                  <a:srgbClr val="000000"/>
                </a:solidFill>
              </a:rPr>
              <a:t>eligible for the flu </a:t>
            </a:r>
            <a:r>
              <a:rPr lang="en-GB" sz="1800" dirty="0" smtClean="0">
                <a:solidFill>
                  <a:srgbClr val="000000"/>
                </a:solidFill>
              </a:rPr>
              <a:t>vaccine</a:t>
            </a:r>
          </a:p>
          <a:p>
            <a:pPr marL="457200" lvl="0" indent="-457200">
              <a:buFont typeface="Wingdings" pitchFamily="2" charset="2"/>
              <a:buChar char="Ø"/>
            </a:pPr>
            <a:endParaRPr lang="en-GB" sz="1800" dirty="0" smtClean="0">
              <a:solidFill>
                <a:srgbClr val="000000"/>
              </a:solidFill>
            </a:endParaRPr>
          </a:p>
          <a:p>
            <a:pPr marL="457200" lvl="0" indent="-457200">
              <a:buFont typeface="Wingdings" pitchFamily="2" charset="2"/>
              <a:buChar char="Ø"/>
            </a:pPr>
            <a:r>
              <a:rPr lang="en-GB" sz="1800" dirty="0" smtClean="0">
                <a:solidFill>
                  <a:srgbClr val="000000"/>
                </a:solidFill>
              </a:rPr>
              <a:t>The </a:t>
            </a:r>
            <a:r>
              <a:rPr lang="en-GB" sz="1800" b="1" dirty="0" smtClean="0">
                <a:solidFill>
                  <a:srgbClr val="000000"/>
                </a:solidFill>
              </a:rPr>
              <a:t>cell based </a:t>
            </a:r>
            <a:r>
              <a:rPr lang="en-GB" sz="1800" b="1" dirty="0" err="1" smtClean="0">
                <a:solidFill>
                  <a:srgbClr val="000000"/>
                </a:solidFill>
              </a:rPr>
              <a:t>Quadrivalent</a:t>
            </a:r>
            <a:r>
              <a:rPr lang="en-GB" sz="1800" b="1" dirty="0" smtClean="0">
                <a:solidFill>
                  <a:srgbClr val="000000"/>
                </a:solidFill>
              </a:rPr>
              <a:t> Inactivated Flu Vaccine (</a:t>
            </a:r>
            <a:r>
              <a:rPr lang="en-GB" sz="1800" b="1" dirty="0" err="1" smtClean="0">
                <a:solidFill>
                  <a:srgbClr val="000000"/>
                </a:solidFill>
              </a:rPr>
              <a:t>QIVc</a:t>
            </a:r>
            <a:r>
              <a:rPr lang="en-GB" sz="1800" b="1" dirty="0" smtClean="0">
                <a:solidFill>
                  <a:srgbClr val="000000"/>
                </a:solidFill>
              </a:rPr>
              <a:t>) only </a:t>
            </a:r>
            <a:r>
              <a:rPr lang="en-GB" sz="1800" dirty="0" smtClean="0">
                <a:solidFill>
                  <a:srgbClr val="000000"/>
                </a:solidFill>
              </a:rPr>
              <a:t>will be available including for those under 18 years and over 64 years of age, S</a:t>
            </a:r>
            <a:r>
              <a:rPr lang="en-GB" sz="1800" dirty="0" smtClean="0"/>
              <a:t>uitable </a:t>
            </a:r>
            <a:r>
              <a:rPr lang="en-GB" sz="1800" dirty="0"/>
              <a:t>for </a:t>
            </a:r>
            <a:r>
              <a:rPr lang="en-GB" sz="1800" dirty="0" smtClean="0"/>
              <a:t>egg </a:t>
            </a:r>
            <a:r>
              <a:rPr lang="en-GB" sz="1800" dirty="0"/>
              <a:t>/ latex </a:t>
            </a:r>
            <a:r>
              <a:rPr lang="en-GB" sz="1800" dirty="0" smtClean="0"/>
              <a:t>allergy</a:t>
            </a:r>
          </a:p>
          <a:p>
            <a:pPr marL="457200" indent="-457200">
              <a:buFont typeface="Wingdings" panose="05000000000000000000" pitchFamily="2" charset="2"/>
              <a:buChar char="Ø"/>
            </a:pPr>
            <a:endParaRPr lang="en-GB" sz="1800" dirty="0" smtClean="0"/>
          </a:p>
          <a:p>
            <a:pPr marL="457200" indent="-457200">
              <a:buFont typeface="Wingdings" panose="05000000000000000000" pitchFamily="2" charset="2"/>
              <a:buChar char="Ø"/>
            </a:pPr>
            <a:r>
              <a:rPr lang="en-GB" sz="1800" dirty="0" smtClean="0"/>
              <a:t>The </a:t>
            </a:r>
            <a:r>
              <a:rPr lang="en-GB" sz="1800" u="sng" dirty="0" smtClean="0"/>
              <a:t>Trust HSCW Programme </a:t>
            </a:r>
            <a:r>
              <a:rPr lang="en-GB" sz="1800" dirty="0" smtClean="0"/>
              <a:t>is lead </a:t>
            </a:r>
            <a:r>
              <a:rPr lang="en-GB" sz="1800" dirty="0"/>
              <a:t>b</a:t>
            </a:r>
            <a:r>
              <a:rPr lang="en-GB" sz="1800" dirty="0" smtClean="0"/>
              <a:t>y Trust Flu Teams and will include a range of models of delivery like previous years </a:t>
            </a:r>
            <a:endParaRPr lang="en-GB" sz="1800" dirty="0"/>
          </a:p>
          <a:p>
            <a:pPr marL="457200" indent="-457200">
              <a:buFont typeface="Wingdings" panose="05000000000000000000" pitchFamily="2" charset="2"/>
              <a:buChar char="Ø"/>
            </a:pPr>
            <a:r>
              <a:rPr lang="en-GB" sz="1800" dirty="0" smtClean="0"/>
              <a:t>The </a:t>
            </a:r>
            <a:r>
              <a:rPr lang="en-GB" sz="1800" u="sng" dirty="0" smtClean="0"/>
              <a:t>Independent Sector HSCW Programme </a:t>
            </a:r>
            <a:r>
              <a:rPr lang="en-GB" sz="1800" dirty="0" smtClean="0"/>
              <a:t>will include a range of delivery options including employer schemes, Trust OHD and community pharmacies</a:t>
            </a:r>
            <a:endParaRPr lang="en-GB" sz="2400" dirty="0">
              <a:solidFill>
                <a:srgbClr val="000000"/>
              </a:solidFill>
            </a:endParaRPr>
          </a:p>
          <a:p>
            <a:endParaRPr lang="en-GB" dirty="0"/>
          </a:p>
        </p:txBody>
      </p:sp>
    </p:spTree>
    <p:extLst>
      <p:ext uri="{BB962C8B-B14F-4D97-AF65-F5344CB8AC3E}">
        <p14:creationId xmlns:p14="http://schemas.microsoft.com/office/powerpoint/2010/main" val="3589692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Pharmacy role</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sz="1800" dirty="0"/>
              <a:t>This </a:t>
            </a:r>
            <a:r>
              <a:rPr lang="en-GB" sz="1800" dirty="0" smtClean="0"/>
              <a:t>year community </a:t>
            </a:r>
            <a:r>
              <a:rPr lang="en-GB" sz="1800" dirty="0"/>
              <a:t>pharmacies across </a:t>
            </a:r>
            <a:r>
              <a:rPr lang="en-GB" sz="1800" dirty="0" smtClean="0"/>
              <a:t>NI will </a:t>
            </a:r>
            <a:r>
              <a:rPr lang="en-GB" sz="1800" dirty="0"/>
              <a:t>be offering the flu vaccine free of charge to all HSCW </a:t>
            </a:r>
            <a:r>
              <a:rPr lang="en-GB" sz="1800" dirty="0" smtClean="0"/>
              <a:t>(including </a:t>
            </a:r>
            <a:r>
              <a:rPr lang="en-GB" sz="1800" dirty="0"/>
              <a:t>those working in Trusts, community HSC services or registered independent sector health/social care </a:t>
            </a:r>
            <a:r>
              <a:rPr lang="en-GB" sz="1800" dirty="0" smtClean="0"/>
              <a:t>providers) and any person aged 50 or over</a:t>
            </a:r>
          </a:p>
          <a:p>
            <a:pPr>
              <a:buFont typeface="Wingdings" panose="05000000000000000000" pitchFamily="2" charset="2"/>
              <a:buChar char="Ø"/>
            </a:pPr>
            <a:endParaRPr lang="en-GB" sz="1800" dirty="0" smtClean="0"/>
          </a:p>
          <a:p>
            <a:pPr>
              <a:buFont typeface="Wingdings" panose="05000000000000000000" pitchFamily="2" charset="2"/>
              <a:buChar char="Ø"/>
            </a:pPr>
            <a:r>
              <a:rPr lang="en-GB" sz="1800" dirty="0" smtClean="0"/>
              <a:t>This </a:t>
            </a:r>
            <a:r>
              <a:rPr lang="en-GB" sz="1800" dirty="0"/>
              <a:t>service will be available from participating community pharmacies across Northern Ireland from late September </a:t>
            </a:r>
            <a:r>
              <a:rPr lang="en-GB" sz="1800" dirty="0" smtClean="0"/>
              <a:t>2021 </a:t>
            </a:r>
            <a:r>
              <a:rPr lang="en-GB" sz="1800" dirty="0"/>
              <a:t>until 31st March </a:t>
            </a:r>
            <a:r>
              <a:rPr lang="en-GB" sz="1800" dirty="0" smtClean="0"/>
              <a:t>2022. </a:t>
            </a:r>
          </a:p>
          <a:p>
            <a:pPr>
              <a:buFont typeface="Wingdings" panose="05000000000000000000" pitchFamily="2" charset="2"/>
              <a:buChar char="Ø"/>
            </a:pPr>
            <a:endParaRPr lang="en-GB" sz="1800" dirty="0" smtClean="0"/>
          </a:p>
          <a:p>
            <a:pPr>
              <a:buFont typeface="Wingdings" panose="05000000000000000000" pitchFamily="2" charset="2"/>
              <a:buChar char="Ø"/>
            </a:pPr>
            <a:r>
              <a:rPr lang="en-GB" sz="1800" dirty="0" smtClean="0"/>
              <a:t>The </a:t>
            </a:r>
            <a:r>
              <a:rPr lang="en-GB" sz="1800" dirty="0"/>
              <a:t>service is available to patients who:</a:t>
            </a:r>
          </a:p>
          <a:p>
            <a:pPr lvl="1">
              <a:buFont typeface="Wingdings" panose="05000000000000000000" pitchFamily="2" charset="2"/>
              <a:buChar char="Ø"/>
            </a:pPr>
            <a:r>
              <a:rPr lang="en-GB" sz="1800" dirty="0" smtClean="0"/>
              <a:t>Work </a:t>
            </a:r>
            <a:r>
              <a:rPr lang="en-GB" sz="1800" dirty="0"/>
              <a:t>as a </a:t>
            </a:r>
            <a:r>
              <a:rPr lang="en-GB" sz="1800" dirty="0" smtClean="0"/>
              <a:t>HSCW </a:t>
            </a:r>
            <a:r>
              <a:rPr lang="en-GB" sz="1800" dirty="0"/>
              <a:t>in direct contact with patient care (these may include administration/support/kitchen staff who work in care homes)</a:t>
            </a:r>
          </a:p>
          <a:p>
            <a:pPr lvl="1">
              <a:buFont typeface="Wingdings" panose="05000000000000000000" pitchFamily="2" charset="2"/>
              <a:buChar char="Ø"/>
            </a:pPr>
            <a:r>
              <a:rPr lang="en-GB" sz="1800" dirty="0"/>
              <a:t>AND </a:t>
            </a:r>
          </a:p>
          <a:p>
            <a:pPr lvl="1">
              <a:buFont typeface="Wingdings" panose="05000000000000000000" pitchFamily="2" charset="2"/>
              <a:buChar char="Ø"/>
            </a:pPr>
            <a:r>
              <a:rPr lang="en-GB" sz="1800" dirty="0"/>
              <a:t>are over 16 years of age</a:t>
            </a:r>
            <a:r>
              <a:rPr lang="en-GB" sz="1800" dirty="0" smtClean="0"/>
              <a:t>.</a:t>
            </a:r>
            <a:endParaRPr lang="en-GB" sz="1800" dirty="0"/>
          </a:p>
          <a:p>
            <a:endParaRPr lang="en-GB" sz="1800" dirty="0"/>
          </a:p>
        </p:txBody>
      </p:sp>
    </p:spTree>
    <p:extLst>
      <p:ext uri="{BB962C8B-B14F-4D97-AF65-F5344CB8AC3E}">
        <p14:creationId xmlns:p14="http://schemas.microsoft.com/office/powerpoint/2010/main" val="9353795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Pharmacy role</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sz="1800" dirty="0"/>
              <a:t>People aged 50 and above/HSCWs will be entered on VMS to allow GPs to identify which of their patients have been vaccinated </a:t>
            </a:r>
          </a:p>
          <a:p>
            <a:pPr>
              <a:buFont typeface="Wingdings" panose="05000000000000000000" pitchFamily="2" charset="2"/>
              <a:buChar char="Ø"/>
            </a:pPr>
            <a:endParaRPr lang="en-GB" sz="1800" dirty="0" smtClean="0"/>
          </a:p>
          <a:p>
            <a:pPr>
              <a:buFont typeface="Wingdings" panose="05000000000000000000" pitchFamily="2" charset="2"/>
              <a:buChar char="Ø"/>
            </a:pPr>
            <a:r>
              <a:rPr lang="en-GB" sz="1800" dirty="0" smtClean="0"/>
              <a:t>The </a:t>
            </a:r>
            <a:r>
              <a:rPr lang="en-GB" sz="1800" dirty="0"/>
              <a:t>HSCW should be advised they need </a:t>
            </a:r>
            <a:r>
              <a:rPr lang="en-GB" sz="1800" dirty="0" smtClean="0"/>
              <a:t>to:</a:t>
            </a:r>
          </a:p>
          <a:p>
            <a:pPr lvl="1">
              <a:buFont typeface="Wingdings" panose="05000000000000000000" pitchFamily="2" charset="2"/>
              <a:buChar char="Ø"/>
            </a:pPr>
            <a:r>
              <a:rPr lang="en-GB" sz="1800" dirty="0" smtClean="0"/>
              <a:t>- bring </a:t>
            </a:r>
            <a:r>
              <a:rPr lang="en-GB" sz="1800" dirty="0"/>
              <a:t>staff photographic ID or proof of their employment in a healthcare setting (so that the pharmacist can confirm the patient is a HSCW). </a:t>
            </a:r>
            <a:endParaRPr lang="en-GB" sz="1800" dirty="0" smtClean="0"/>
          </a:p>
          <a:p>
            <a:pPr lvl="1">
              <a:buFont typeface="Wingdings" panose="05000000000000000000" pitchFamily="2" charset="2"/>
              <a:buChar char="Ø"/>
            </a:pPr>
            <a:endParaRPr lang="en-GB" sz="1800" dirty="0"/>
          </a:p>
          <a:p>
            <a:pPr lvl="1">
              <a:buFont typeface="Wingdings" panose="05000000000000000000" pitchFamily="2" charset="2"/>
              <a:buChar char="Ø"/>
            </a:pPr>
            <a:r>
              <a:rPr lang="en-GB" sz="1800" dirty="0" smtClean="0"/>
              <a:t>- check </a:t>
            </a:r>
            <a:r>
              <a:rPr lang="en-GB" sz="1800" dirty="0"/>
              <a:t>with their desired pharmacy if they need to book an appointment. </a:t>
            </a:r>
          </a:p>
          <a:p>
            <a:pPr>
              <a:buFont typeface="Wingdings" panose="05000000000000000000" pitchFamily="2" charset="2"/>
              <a:buChar char="Ø"/>
            </a:pPr>
            <a:endParaRPr lang="en-GB" sz="1800" dirty="0"/>
          </a:p>
          <a:p>
            <a:pPr>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19259673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smtClean="0"/>
              <a:t>Delivering vaccine sessions during COVID </a:t>
            </a:r>
            <a:endParaRPr lang="en-GB" sz="3200" dirty="0"/>
          </a:p>
        </p:txBody>
      </p:sp>
      <p:sp>
        <p:nvSpPr>
          <p:cNvPr id="3" name="Content Placeholder 2"/>
          <p:cNvSpPr>
            <a:spLocks noGrp="1"/>
          </p:cNvSpPr>
          <p:nvPr>
            <p:ph idx="1"/>
          </p:nvPr>
        </p:nvSpPr>
        <p:spPr>
          <a:xfrm>
            <a:off x="467544" y="1196752"/>
            <a:ext cx="8077200" cy="4536504"/>
          </a:xfrm>
        </p:spPr>
        <p:txBody>
          <a:bodyPr/>
          <a:lstStyle/>
          <a:p>
            <a:pPr marL="457200" indent="-457200">
              <a:buFont typeface="Arial" panose="020B0604020202020204" pitchFamily="34" charset="0"/>
              <a:buChar char="•"/>
            </a:pPr>
            <a:r>
              <a:rPr lang="en-GB" sz="1800" dirty="0" smtClean="0"/>
              <a:t>This year adaptations to the delivery of routine programmes will be required in order to manage potential increased public demand and the need to achieve high uptake </a:t>
            </a:r>
          </a:p>
          <a:p>
            <a:pPr marL="457200" indent="-457200">
              <a:buFont typeface="Arial" panose="020B0604020202020204" pitchFamily="34" charset="0"/>
              <a:buChar char="•"/>
            </a:pPr>
            <a:r>
              <a:rPr lang="en-GB" sz="1800" dirty="0" smtClean="0"/>
              <a:t>providers need to ensure </a:t>
            </a:r>
            <a:r>
              <a:rPr lang="en-GB" sz="1800" dirty="0"/>
              <a:t>that measures are in place so that all settings are, where practicable, COVID-secure, using social distancing, optimal hand hygiene, frequent surface </a:t>
            </a:r>
            <a:r>
              <a:rPr lang="en-GB" sz="1800" dirty="0" smtClean="0"/>
              <a:t>decontamination and ventilation</a:t>
            </a:r>
          </a:p>
          <a:p>
            <a:pPr marL="457200" indent="-457200">
              <a:buFont typeface="Arial" panose="020B0604020202020204" pitchFamily="34" charset="0"/>
              <a:buChar char="•"/>
            </a:pPr>
            <a:r>
              <a:rPr lang="en-GB" sz="1800" dirty="0" smtClean="0"/>
              <a:t>Infection Control Guidance can be found at: </a:t>
            </a:r>
            <a:r>
              <a:rPr lang="en-GB" sz="1800" b="1" dirty="0" smtClean="0">
                <a:hlinkClick r:id="rId3"/>
              </a:rPr>
              <a:t>COVID-19</a:t>
            </a:r>
            <a:r>
              <a:rPr lang="en-GB" sz="1800" b="1" dirty="0">
                <a:hlinkClick r:id="rId3"/>
              </a:rPr>
              <a:t>: Guidance for the remobilisation of services within health and care settings </a:t>
            </a:r>
            <a:endParaRPr lang="en-GB" sz="1800" dirty="0"/>
          </a:p>
          <a:p>
            <a:pPr marL="457200" indent="-457200">
              <a:buFont typeface="Arial" panose="020B0604020202020204" pitchFamily="34" charset="0"/>
              <a:buChar char="•"/>
            </a:pPr>
            <a:r>
              <a:rPr lang="en-GB" sz="1800" dirty="0" smtClean="0"/>
              <a:t>If collaboration with other practices or larger venues are being considered inform </a:t>
            </a:r>
            <a:r>
              <a:rPr lang="en-GB" sz="1800" dirty="0" err="1" smtClean="0"/>
              <a:t>Movianto</a:t>
            </a:r>
            <a:r>
              <a:rPr lang="en-GB" sz="1800" dirty="0" smtClean="0"/>
              <a:t> before 3</a:t>
            </a:r>
            <a:r>
              <a:rPr lang="en-GB" sz="1800" baseline="30000" dirty="0" smtClean="0"/>
              <a:t>rd</a:t>
            </a:r>
            <a:r>
              <a:rPr lang="en-GB" sz="1800" dirty="0" smtClean="0"/>
              <a:t> September to ensure that order are delivered correctly</a:t>
            </a:r>
          </a:p>
          <a:p>
            <a:pPr marL="457200" indent="-457200">
              <a:buFont typeface="Arial" panose="020B0604020202020204" pitchFamily="34" charset="0"/>
              <a:buChar char="•"/>
            </a:pPr>
            <a:r>
              <a:rPr lang="en-GB" sz="1800" dirty="0" smtClean="0"/>
              <a:t>Ensure mechanisms </a:t>
            </a:r>
            <a:r>
              <a:rPr lang="en-GB" sz="1800" dirty="0"/>
              <a:t>are in place </a:t>
            </a:r>
            <a:r>
              <a:rPr lang="en-GB" sz="1800" dirty="0" smtClean="0"/>
              <a:t>that maintain the cold chain and data records </a:t>
            </a:r>
            <a:r>
              <a:rPr lang="en-GB" sz="1800" dirty="0"/>
              <a:t>when flu vaccinations are given </a:t>
            </a:r>
            <a:r>
              <a:rPr lang="en-GB" sz="1800" dirty="0" smtClean="0"/>
              <a:t>in other settings. </a:t>
            </a:r>
          </a:p>
          <a:p>
            <a:pPr marL="457200" indent="-457200">
              <a:buFont typeface="Arial" panose="020B0604020202020204" pitchFamily="34" charset="0"/>
              <a:buChar char="•"/>
            </a:pPr>
            <a:r>
              <a:rPr lang="en-GB" sz="1800" dirty="0" smtClean="0"/>
              <a:t>Cold chain management can be found at: </a:t>
            </a:r>
            <a:r>
              <a:rPr lang="en-GB" sz="1800" b="1" dirty="0" smtClean="0">
                <a:hlinkClick r:id="rId4"/>
              </a:rPr>
              <a:t>Guidance </a:t>
            </a:r>
            <a:r>
              <a:rPr lang="en-GB" sz="1800" b="1" dirty="0">
                <a:hlinkClick r:id="rId4"/>
              </a:rPr>
              <a:t>on vaccine handling and storage in GP practices</a:t>
            </a:r>
            <a:endParaRPr lang="en-GB" sz="1800" dirty="0"/>
          </a:p>
        </p:txBody>
      </p:sp>
    </p:spTree>
    <p:extLst>
      <p:ext uri="{BB962C8B-B14F-4D97-AF65-F5344CB8AC3E}">
        <p14:creationId xmlns:p14="http://schemas.microsoft.com/office/powerpoint/2010/main" val="409523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r>
              <a:rPr lang="en-GB" sz="3200" dirty="0" smtClean="0">
                <a:latin typeface="Arial" charset="0"/>
                <a:ea typeface="ヒラギノ角ゴ Pro W3" charset="-128"/>
                <a:cs typeface="ヒラギノ角ゴ Pro W3" charset="-128"/>
              </a:rPr>
              <a:t>Antigenic Drift</a:t>
            </a:r>
            <a:endParaRPr lang="en-GB" sz="3200" dirty="0">
              <a:latin typeface="Arial" charset="0"/>
              <a:ea typeface="ヒラギノ角ゴ Pro W3" charset="-128"/>
              <a:cs typeface="ヒラギノ角ゴ Pro W3" charset="-128"/>
            </a:endParaRPr>
          </a:p>
        </p:txBody>
      </p:sp>
      <p:sp>
        <p:nvSpPr>
          <p:cNvPr id="24579" name="Content Placeholder 2"/>
          <p:cNvSpPr>
            <a:spLocks noGrp="1"/>
          </p:cNvSpPr>
          <p:nvPr>
            <p:ph sz="half" idx="1"/>
          </p:nvPr>
        </p:nvSpPr>
        <p:spPr>
          <a:xfrm>
            <a:off x="323528" y="1341729"/>
            <a:ext cx="3962400" cy="4038600"/>
          </a:xfrm>
        </p:spPr>
        <p:txBody>
          <a:bodyPr/>
          <a:lstStyle/>
          <a:p>
            <a:pPr marL="0" indent="0"/>
            <a:endParaRPr lang="en-GB" sz="2000" dirty="0" smtClean="0">
              <a:latin typeface="+mj-lt"/>
              <a:ea typeface="ヒラギノ角ゴ Pro W3" charset="-128"/>
              <a:cs typeface="ヒラギノ角ゴ Pro W3" charset="-128"/>
            </a:endParaRPr>
          </a:p>
          <a:p>
            <a:pPr marL="0" indent="0"/>
            <a:endParaRPr lang="en-GB" sz="2000" dirty="0">
              <a:latin typeface="+mj-lt"/>
              <a:ea typeface="ヒラギノ角ゴ Pro W3" charset="-128"/>
              <a:cs typeface="ヒラギノ角ゴ Pro W3" charset="-128"/>
            </a:endParaRPr>
          </a:p>
          <a:p>
            <a:pPr marL="0" indent="0"/>
            <a:r>
              <a:rPr lang="en-GB" sz="2000" dirty="0" smtClean="0">
                <a:latin typeface="+mj-lt"/>
                <a:ea typeface="ヒラギノ角ゴ Pro W3" charset="-128"/>
                <a:cs typeface="ヒラギノ角ゴ Pro W3" charset="-128"/>
              </a:rPr>
              <a:t>Minor </a:t>
            </a:r>
            <a:r>
              <a:rPr lang="en-GB" sz="2000" dirty="0">
                <a:latin typeface="+mj-lt"/>
                <a:ea typeface="ヒラギノ角ゴ Pro W3" charset="-128"/>
                <a:cs typeface="ヒラギノ角ゴ Pro W3" charset="-128"/>
              </a:rPr>
              <a:t>changes (natural mutations) in the genes of flu viruses that occur gradually over time</a:t>
            </a:r>
          </a:p>
          <a:p>
            <a:endParaRPr lang="en-GB" sz="2000" dirty="0">
              <a:solidFill>
                <a:srgbClr val="FF0000"/>
              </a:solidFill>
              <a:latin typeface="+mj-lt"/>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endParaRPr lang="en-GB" sz="2000" b="1" dirty="0" smtClean="0">
              <a:latin typeface="+mj-lt"/>
            </a:endParaRPr>
          </a:p>
          <a:p>
            <a:endParaRPr lang="en-GB" sz="2000" b="1" dirty="0">
              <a:latin typeface="+mj-lt"/>
            </a:endParaRPr>
          </a:p>
          <a:p>
            <a:r>
              <a:rPr lang="en-GB" sz="2000" b="1" dirty="0" smtClean="0">
                <a:latin typeface="+mj-lt"/>
              </a:rPr>
              <a:t>Antigenic Drift</a:t>
            </a:r>
            <a:endParaRPr lang="en-GB" sz="2000" b="1" dirty="0">
              <a:latin typeface="+mj-lt"/>
            </a:endParaRPr>
          </a:p>
        </p:txBody>
      </p:sp>
      <p:grpSp>
        <p:nvGrpSpPr>
          <p:cNvPr id="12" name="Group 11"/>
          <p:cNvGrpSpPr/>
          <p:nvPr/>
        </p:nvGrpSpPr>
        <p:grpSpPr>
          <a:xfrm>
            <a:off x="5220072" y="3264765"/>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7" name="Right Arrow 6"/>
          <p:cNvSpPr/>
          <p:nvPr/>
        </p:nvSpPr>
        <p:spPr>
          <a:xfrm>
            <a:off x="6516216" y="346270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Oval 16"/>
          <p:cNvSpPr/>
          <p:nvPr/>
        </p:nvSpPr>
        <p:spPr>
          <a:xfrm>
            <a:off x="7596336" y="328498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Pie 17"/>
          <p:cNvSpPr/>
          <p:nvPr/>
        </p:nvSpPr>
        <p:spPr>
          <a:xfrm>
            <a:off x="7805842" y="3469275"/>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e 18"/>
          <p:cNvSpPr/>
          <p:nvPr/>
        </p:nvSpPr>
        <p:spPr>
          <a:xfrm>
            <a:off x="7826975" y="3824022"/>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Pie 19"/>
          <p:cNvSpPr/>
          <p:nvPr/>
        </p:nvSpPr>
        <p:spPr>
          <a:xfrm>
            <a:off x="8062563" y="3356992"/>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p:txBody>
      </p:sp>
      <p:sp>
        <p:nvSpPr>
          <p:cNvPr id="21" name="Pie 20"/>
          <p:cNvSpPr/>
          <p:nvPr/>
        </p:nvSpPr>
        <p:spPr>
          <a:xfrm>
            <a:off x="8183151" y="3742184"/>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p:txBody>
      </p:sp>
    </p:spTree>
    <p:extLst>
      <p:ext uri="{BB962C8B-B14F-4D97-AF65-F5344CB8AC3E}">
        <p14:creationId xmlns:p14="http://schemas.microsoft.com/office/powerpoint/2010/main" val="362988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1143000"/>
          </a:xfrm>
        </p:spPr>
        <p:txBody>
          <a:bodyPr/>
          <a:lstStyle/>
          <a:p>
            <a:r>
              <a:rPr lang="en-GB" sz="2400" dirty="0" smtClean="0"/>
              <a:t>COVID-19</a:t>
            </a:r>
            <a:r>
              <a:rPr lang="en-GB" sz="2400" dirty="0"/>
              <a:t>: Guidance for the remobilisation of services </a:t>
            </a:r>
            <a:r>
              <a:rPr lang="en-GB" sz="2400" dirty="0" smtClean="0"/>
              <a:t/>
            </a:r>
            <a:br>
              <a:rPr lang="en-GB" sz="2400" dirty="0" smtClean="0"/>
            </a:br>
            <a:r>
              <a:rPr lang="en-GB" sz="2400" dirty="0" smtClean="0"/>
              <a:t>within </a:t>
            </a:r>
            <a:r>
              <a:rPr lang="en-GB" sz="2400" dirty="0"/>
              <a:t>health and care settings </a:t>
            </a:r>
            <a:r>
              <a:rPr lang="en-GB" sz="2400" dirty="0" smtClean="0"/>
              <a:t/>
            </a:r>
            <a:br>
              <a:rPr lang="en-GB" sz="2400" dirty="0" smtClean="0"/>
            </a:br>
            <a:r>
              <a:rPr lang="en-GB" sz="2400" b="0" dirty="0" smtClean="0"/>
              <a:t>Infection </a:t>
            </a:r>
            <a:r>
              <a:rPr lang="en-GB" sz="2400" b="0" dirty="0"/>
              <a:t>prevention and </a:t>
            </a:r>
            <a:r>
              <a:rPr lang="en-GB" sz="2400" b="0" dirty="0" smtClean="0"/>
              <a:t>control </a:t>
            </a:r>
            <a:r>
              <a:rPr lang="en-GB" sz="2400" b="0" dirty="0"/>
              <a:t>recommendations </a:t>
            </a:r>
            <a:endParaRPr lang="en-GB" dirty="0"/>
          </a:p>
        </p:txBody>
      </p:sp>
      <p:sp>
        <p:nvSpPr>
          <p:cNvPr id="3" name="Content Placeholder 2"/>
          <p:cNvSpPr>
            <a:spLocks noGrp="1"/>
          </p:cNvSpPr>
          <p:nvPr>
            <p:ph idx="1"/>
          </p:nvPr>
        </p:nvSpPr>
        <p:spPr>
          <a:xfrm>
            <a:off x="539552" y="1556792"/>
            <a:ext cx="8077200" cy="4038600"/>
          </a:xfrm>
        </p:spPr>
        <p:txBody>
          <a:bodyPr/>
          <a:lstStyle/>
          <a:p>
            <a:pPr marL="457200" indent="-457200">
              <a:buFont typeface="Arial" panose="020B0604020202020204" pitchFamily="34" charset="0"/>
              <a:buChar char="•"/>
            </a:pPr>
            <a:r>
              <a:rPr lang="en-GB" sz="1800" dirty="0">
                <a:hlinkClick r:id="rId2"/>
              </a:rPr>
              <a:t>https://</a:t>
            </a:r>
            <a:r>
              <a:rPr lang="en-GB" sz="1800" dirty="0" smtClean="0">
                <a:hlinkClick r:id="rId2"/>
              </a:rPr>
              <a:t>assets.publishing.service.gov.uk/government/uploads/system/uploads/attachment_data/file/910885/COVID-19_Infection_prevention_and_control_guidance_FINAL_PDF_20082020.pdf</a:t>
            </a:r>
            <a:r>
              <a:rPr lang="en-GB" sz="1800" dirty="0" smtClean="0"/>
              <a:t> (20th August 2020)</a:t>
            </a:r>
          </a:p>
          <a:p>
            <a:pPr marL="457200" indent="-457200">
              <a:buFont typeface="Arial" panose="020B0604020202020204" pitchFamily="34" charset="0"/>
              <a:buChar char="•"/>
            </a:pPr>
            <a:r>
              <a:rPr lang="en-GB" sz="1800" dirty="0" smtClean="0"/>
              <a:t>Patients/Individuals </a:t>
            </a:r>
            <a:r>
              <a:rPr lang="en-GB" sz="1800" dirty="0"/>
              <a:t>treatment, care and support </a:t>
            </a:r>
            <a:r>
              <a:rPr lang="en-GB" sz="1800" dirty="0" smtClean="0"/>
              <a:t>managed </a:t>
            </a:r>
            <a:r>
              <a:rPr lang="en-GB" sz="1800" dirty="0"/>
              <a:t>in 3 COVID-19 </a:t>
            </a:r>
            <a:r>
              <a:rPr lang="en-GB" sz="1800" dirty="0" smtClean="0"/>
              <a:t>pathways</a:t>
            </a:r>
            <a:endParaRPr lang="en-GB" sz="1800" dirty="0"/>
          </a:p>
          <a:p>
            <a:pPr marL="457200" indent="-457200">
              <a:buFont typeface="Arial" panose="020B0604020202020204" pitchFamily="34" charset="0"/>
              <a:buChar char="•"/>
            </a:pPr>
            <a:r>
              <a:rPr lang="en-GB" sz="1800" dirty="0" smtClean="0"/>
              <a:t>Low </a:t>
            </a:r>
            <a:r>
              <a:rPr lang="en-GB" sz="1800" dirty="0"/>
              <a:t>risk settings, such as vaccination/injection clinics, where contact with individuals is minimal, the need for single use PPE items for each encounter, for example, gloves and aprons is not necessary. </a:t>
            </a:r>
            <a:endParaRPr lang="en-GB" sz="1800" dirty="0" smtClean="0"/>
          </a:p>
          <a:p>
            <a:pPr marL="457200" indent="-457200">
              <a:buFont typeface="Arial" panose="020B0604020202020204" pitchFamily="34" charset="0"/>
              <a:buChar char="•"/>
            </a:pPr>
            <a:r>
              <a:rPr lang="en-GB" sz="1800" dirty="0" smtClean="0"/>
              <a:t>Staff </a:t>
            </a:r>
            <a:r>
              <a:rPr lang="en-GB" sz="1800" dirty="0"/>
              <a:t>administering vaccinations/injections must apply hand hygiene, handwashing or use of alcohol gel, between patients and wear a sessional facemask. </a:t>
            </a:r>
            <a:endParaRPr lang="en-GB" sz="1800" dirty="0" smtClean="0"/>
          </a:p>
          <a:p>
            <a:pPr marL="457200" indent="-457200">
              <a:buFont typeface="Arial" panose="020B0604020202020204" pitchFamily="34" charset="0"/>
              <a:buChar char="•"/>
            </a:pPr>
            <a:r>
              <a:rPr lang="en-GB" sz="1800" dirty="0" smtClean="0"/>
              <a:t>Also </a:t>
            </a:r>
            <a:r>
              <a:rPr lang="en-GB" sz="1800" dirty="0"/>
              <a:t>see: the WHO ‘</a:t>
            </a:r>
            <a:r>
              <a:rPr lang="en-GB" sz="1800" dirty="0">
                <a:hlinkClick r:id="rId3" tooltip="opens in new window"/>
              </a:rPr>
              <a:t>Framework for decision-making: implementation of mass vaccination campaigns in the context of COVID-19: interim guidance, 22 May 2020</a:t>
            </a:r>
            <a:r>
              <a:rPr lang="en-GB" sz="2000" dirty="0"/>
              <a:t>’.</a:t>
            </a:r>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35581656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Achieving high </a:t>
            </a:r>
            <a:r>
              <a:rPr lang="en-GB" dirty="0" smtClean="0"/>
              <a:t>uptake</a:t>
            </a:r>
            <a:endParaRPr lang="en-GB" dirty="0"/>
          </a:p>
        </p:txBody>
      </p:sp>
      <p:sp>
        <p:nvSpPr>
          <p:cNvPr id="3" name="Content Placeholder 2"/>
          <p:cNvSpPr>
            <a:spLocks noGrp="1"/>
          </p:cNvSpPr>
          <p:nvPr>
            <p:ph idx="1"/>
          </p:nvPr>
        </p:nvSpPr>
        <p:spPr>
          <a:xfrm>
            <a:off x="611560" y="1700808"/>
            <a:ext cx="8077200" cy="4038600"/>
          </a:xfrm>
        </p:spPr>
        <p:txBody>
          <a:bodyPr/>
          <a:lstStyle/>
          <a:p>
            <a:pPr marL="0" indent="0">
              <a:buFont typeface="Arial" pitchFamily="84" charset="0"/>
              <a:buNone/>
              <a:defRPr/>
            </a:pPr>
            <a:r>
              <a:rPr lang="en-GB" sz="2000" dirty="0"/>
              <a:t>The </a:t>
            </a:r>
            <a:r>
              <a:rPr lang="en-GB" sz="2000" b="1" dirty="0"/>
              <a:t>GP practice checklist </a:t>
            </a:r>
            <a:r>
              <a:rPr lang="en-GB" sz="2000" dirty="0"/>
              <a:t>highlights good practice.</a:t>
            </a:r>
          </a:p>
          <a:p>
            <a:pPr marL="0" indent="0">
              <a:defRPr/>
            </a:pPr>
            <a:endParaRPr lang="en-GB" sz="2000" dirty="0" smtClean="0"/>
          </a:p>
          <a:p>
            <a:pPr marL="285750" indent="-285750">
              <a:buFont typeface="Arial" pitchFamily="34" charset="0"/>
              <a:buChar char="•"/>
              <a:defRPr/>
            </a:pPr>
            <a:r>
              <a:rPr lang="en-GB" sz="2000" dirty="0" smtClean="0"/>
              <a:t>it </a:t>
            </a:r>
            <a:r>
              <a:rPr lang="en-GB" sz="2000" dirty="0"/>
              <a:t>is based upon the findings from a study examining the factors associated with higher vaccine uptake in general practice</a:t>
            </a:r>
            <a:endParaRPr lang="en-GB" sz="2000" baseline="30000" dirty="0"/>
          </a:p>
          <a:p>
            <a:pPr marL="285750" indent="-285750">
              <a:buFont typeface="Arial" pitchFamily="34" charset="0"/>
              <a:buChar char="•"/>
              <a:defRPr/>
            </a:pPr>
            <a:r>
              <a:rPr lang="en-GB" sz="2000" dirty="0"/>
              <a:t>GP practices are encouraged to review their systems in the light of the checklist</a:t>
            </a:r>
          </a:p>
          <a:p>
            <a:pPr marL="285750" indent="-285750">
              <a:buFont typeface="Arial" pitchFamily="34" charset="0"/>
              <a:buChar char="•"/>
              <a:defRPr/>
            </a:pPr>
            <a:r>
              <a:rPr lang="en-GB" sz="2000" dirty="0">
                <a:solidFill>
                  <a:srgbClr val="FF0000"/>
                </a:solidFill>
              </a:rPr>
              <a:t>most recommendations will </a:t>
            </a:r>
            <a:r>
              <a:rPr lang="en-GB" sz="2000" dirty="0" smtClean="0">
                <a:solidFill>
                  <a:srgbClr val="FF0000"/>
                </a:solidFill>
              </a:rPr>
              <a:t>also apply </a:t>
            </a:r>
            <a:r>
              <a:rPr lang="en-GB" sz="2000" dirty="0">
                <a:solidFill>
                  <a:srgbClr val="FF0000"/>
                </a:solidFill>
              </a:rPr>
              <a:t>to other settings where flu vaccine is given</a:t>
            </a:r>
          </a:p>
          <a:p>
            <a:endParaRPr lang="en-GB" dirty="0"/>
          </a:p>
        </p:txBody>
      </p:sp>
    </p:spTree>
    <p:extLst>
      <p:ext uri="{BB962C8B-B14F-4D97-AF65-F5344CB8AC3E}">
        <p14:creationId xmlns:p14="http://schemas.microsoft.com/office/powerpoint/2010/main" val="40827444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8077200" cy="947192"/>
          </a:xfrm>
        </p:spPr>
        <p:txBody>
          <a:bodyPr/>
          <a:lstStyle/>
          <a:p>
            <a:r>
              <a:rPr lang="en-GB" dirty="0" smtClean="0"/>
              <a:t>GP Practice checklist</a:t>
            </a:r>
            <a:endParaRPr lang="en-GB" dirty="0"/>
          </a:p>
        </p:txBody>
      </p:sp>
      <p:sp>
        <p:nvSpPr>
          <p:cNvPr id="6" name="Content Placeholder 5"/>
          <p:cNvSpPr>
            <a:spLocks noGrp="1"/>
          </p:cNvSpPr>
          <p:nvPr>
            <p:ph idx="1"/>
          </p:nvPr>
        </p:nvSpPr>
        <p:spPr>
          <a:xfrm>
            <a:off x="685800" y="1524000"/>
            <a:ext cx="8077200" cy="4497288"/>
          </a:xfrm>
        </p:spPr>
        <p:txBody>
          <a:bodyPr/>
          <a:lstStyle/>
          <a:p>
            <a:pPr marL="354013"/>
            <a:r>
              <a:rPr lang="en-GB" altLang="en-US" sz="1800" dirty="0">
                <a:ea typeface="ヒラギノ角ゴ Pro W3"/>
                <a:cs typeface="ヒラギノ角ゴ Pro W3"/>
              </a:rPr>
              <a:t>In order to obtain high vaccine uptake, it is recommended that GP practices:</a:t>
            </a:r>
          </a:p>
          <a:p>
            <a:pPr marL="354013">
              <a:buFont typeface="Arial" pitchFamily="34" charset="0"/>
              <a:buAutoNum type="arabicPeriod"/>
            </a:pPr>
            <a:r>
              <a:rPr lang="en-GB" altLang="en-US" sz="1800" dirty="0">
                <a:ea typeface="ヒラギノ角ゴ Pro W3"/>
                <a:cs typeface="ヒラギノ角ゴ Pro W3"/>
              </a:rPr>
              <a:t>Identify a named lead individual within the practice who is responsible for the flu vaccination programme </a:t>
            </a:r>
            <a:endParaRPr lang="en-GB" altLang="en-US" sz="1800" dirty="0" smtClean="0">
              <a:ea typeface="ヒラギノ角ゴ Pro W3"/>
              <a:cs typeface="ヒラギノ角ゴ Pro W3"/>
            </a:endParaRPr>
          </a:p>
          <a:p>
            <a:pPr marL="354013">
              <a:buFont typeface="Arial" pitchFamily="34" charset="0"/>
              <a:buAutoNum type="arabicPeriod"/>
            </a:pPr>
            <a:r>
              <a:rPr lang="en-GB" altLang="en-US" sz="1800" dirty="0" smtClean="0">
                <a:ea typeface="ヒラギノ角ゴ Pro W3"/>
                <a:cs typeface="ヒラギノ角ゴ Pro W3"/>
              </a:rPr>
              <a:t>Hold </a:t>
            </a:r>
            <a:r>
              <a:rPr lang="en-GB" altLang="en-US" sz="1800" dirty="0">
                <a:ea typeface="ヒラギノ角ゴ Pro W3"/>
                <a:cs typeface="ヒラギノ角ゴ Pro W3"/>
              </a:rPr>
              <a:t>a register that can identify all pregnant women and patients in the under 65 years at risk groups, those aged 65 years and over, and those aged two to four years </a:t>
            </a:r>
            <a:endParaRPr lang="en-GB" altLang="en-US" sz="1800" dirty="0" smtClean="0">
              <a:ea typeface="ヒラギノ角ゴ Pro W3"/>
              <a:cs typeface="ヒラギノ角ゴ Pro W3"/>
            </a:endParaRPr>
          </a:p>
          <a:p>
            <a:pPr marL="354013">
              <a:buFont typeface="Arial" pitchFamily="34" charset="0"/>
              <a:buAutoNum type="arabicPeriod"/>
            </a:pPr>
            <a:r>
              <a:rPr lang="en-GB" altLang="en-US" sz="1800" dirty="0" smtClean="0">
                <a:ea typeface="ヒラギノ角ゴ Pro W3"/>
                <a:cs typeface="ヒラギノ角ゴ Pro W3"/>
              </a:rPr>
              <a:t>Update </a:t>
            </a:r>
            <a:r>
              <a:rPr lang="en-GB" altLang="en-US" sz="1800" dirty="0">
                <a:ea typeface="ヒラギノ角ゴ Pro W3"/>
                <a:cs typeface="ヒラギノ角ゴ Pro W3"/>
              </a:rPr>
              <a:t>the patient register throughout the flu season, paying particular attention to the inclusion of women who become pregnant and patients who enter at-risk groups during the flu season </a:t>
            </a:r>
          </a:p>
          <a:p>
            <a:pPr marL="354013">
              <a:buAutoNum type="arabicPeriod" startAt="4"/>
            </a:pPr>
            <a:r>
              <a:rPr lang="en-GB" altLang="en-US" sz="1800" dirty="0" smtClean="0">
                <a:ea typeface="ヒラギノ角ゴ Pro W3"/>
                <a:cs typeface="ヒラギノ角ゴ Pro W3"/>
              </a:rPr>
              <a:t>Submit </a:t>
            </a:r>
            <a:r>
              <a:rPr lang="en-GB" altLang="en-US" sz="1800" dirty="0">
                <a:ea typeface="ヒラギノ角ゴ Pro W3"/>
                <a:cs typeface="ヒラギノ角ゴ Pro W3"/>
              </a:rPr>
              <a:t>accurate data on the number of its patients eligible to receive flu vaccine and the flu vaccinations given to its patients </a:t>
            </a:r>
            <a:r>
              <a:rPr lang="en-GB" altLang="en-US" sz="1800" dirty="0" smtClean="0">
                <a:ea typeface="ヒラギノ角ゴ Pro W3"/>
                <a:cs typeface="ヒラギノ角ゴ Pro W3"/>
              </a:rPr>
              <a:t>to HSCB</a:t>
            </a:r>
          </a:p>
          <a:p>
            <a:pPr marL="354013">
              <a:buAutoNum type="arabicPeriod" startAt="4"/>
            </a:pPr>
            <a:r>
              <a:rPr lang="en-GB" altLang="en-US" sz="1800" dirty="0" smtClean="0">
                <a:ea typeface="ヒラギノ角ゴ Pro W3"/>
                <a:cs typeface="ヒラギノ角ゴ Pro W3"/>
              </a:rPr>
              <a:t>Order </a:t>
            </a:r>
            <a:r>
              <a:rPr lang="en-GB" altLang="en-US" sz="1800" dirty="0">
                <a:ea typeface="ヒラギノ角ゴ Pro W3"/>
                <a:cs typeface="ヒラギノ角ゴ Pro W3"/>
              </a:rPr>
              <a:t>sufficient </a:t>
            </a:r>
            <a:r>
              <a:rPr lang="en-GB" altLang="en-US" sz="1800" dirty="0" smtClean="0">
                <a:ea typeface="ヒラギノ角ゴ Pro W3"/>
                <a:cs typeface="ヒラギノ角ゴ Pro W3"/>
              </a:rPr>
              <a:t>weekly flu </a:t>
            </a:r>
            <a:r>
              <a:rPr lang="en-GB" altLang="en-US" sz="1800" dirty="0">
                <a:ea typeface="ヒラギノ角ゴ Pro W3"/>
                <a:cs typeface="ヒラギノ角ゴ Pro W3"/>
              </a:rPr>
              <a:t>vaccine </a:t>
            </a:r>
            <a:r>
              <a:rPr lang="en-GB" altLang="en-US" sz="1800" dirty="0" smtClean="0">
                <a:ea typeface="ヒラギノ角ゴ Pro W3"/>
                <a:cs typeface="ヒラギノ角ゴ Pro W3"/>
              </a:rPr>
              <a:t>that takes </a:t>
            </a:r>
            <a:r>
              <a:rPr lang="en-GB" altLang="en-US" sz="1800" dirty="0">
                <a:ea typeface="ヒラギノ角ゴ Pro W3"/>
                <a:cs typeface="ヒラギノ角ゴ Pro W3"/>
              </a:rPr>
              <a:t>into account past and planned improved performance, expected demographic increase, and to ensure that everyone at risk is offered the flu vaccine. </a:t>
            </a:r>
            <a:endParaRPr lang="en-GB" altLang="en-US" sz="1800" dirty="0" smtClean="0">
              <a:ea typeface="ヒラギノ角ゴ Pro W3"/>
              <a:cs typeface="ヒラギノ角ゴ Pro W3"/>
            </a:endParaRPr>
          </a:p>
        </p:txBody>
      </p:sp>
    </p:spTree>
    <p:extLst>
      <p:ext uri="{BB962C8B-B14F-4D97-AF65-F5344CB8AC3E}">
        <p14:creationId xmlns:p14="http://schemas.microsoft.com/office/powerpoint/2010/main" val="21712509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8077200" cy="947192"/>
          </a:xfrm>
        </p:spPr>
        <p:txBody>
          <a:bodyPr/>
          <a:lstStyle/>
          <a:p>
            <a:r>
              <a:rPr lang="en-GB" dirty="0" smtClean="0"/>
              <a:t>GP Practice Checklist (cont.)</a:t>
            </a:r>
            <a:endParaRPr lang="en-GB" dirty="0"/>
          </a:p>
        </p:txBody>
      </p:sp>
      <p:sp>
        <p:nvSpPr>
          <p:cNvPr id="6" name="Content Placeholder 5"/>
          <p:cNvSpPr>
            <a:spLocks noGrp="1"/>
          </p:cNvSpPr>
          <p:nvPr>
            <p:ph idx="1"/>
          </p:nvPr>
        </p:nvSpPr>
        <p:spPr/>
        <p:txBody>
          <a:bodyPr/>
          <a:lstStyle/>
          <a:p>
            <a:pPr marL="354013">
              <a:buFont typeface="+mj-lt"/>
              <a:buAutoNum type="arabicPeriod" startAt="6"/>
            </a:pPr>
            <a:r>
              <a:rPr lang="en-GB" altLang="en-US" sz="1800" dirty="0" smtClean="0">
                <a:ea typeface="ヒラギノ角ゴ Pro W3"/>
                <a:cs typeface="ヒラギノ角ゴ Pro W3"/>
              </a:rPr>
              <a:t>Actively invite those eligible to </a:t>
            </a:r>
            <a:r>
              <a:rPr lang="en-GB" altLang="en-US" sz="1800" dirty="0">
                <a:ea typeface="ヒラギノ角ゴ Pro W3"/>
                <a:cs typeface="ヒラギノ角ゴ Pro W3"/>
              </a:rPr>
              <a:t>a flu vaccination clinic or to make an appointment (</a:t>
            </a:r>
            <a:r>
              <a:rPr lang="en-GB" altLang="en-US" sz="1800" dirty="0" smtClean="0">
                <a:ea typeface="ヒラギノ角ゴ Pro W3"/>
                <a:cs typeface="ヒラギノ角ゴ Pro W3"/>
              </a:rPr>
              <a:t>e.g. </a:t>
            </a:r>
            <a:r>
              <a:rPr lang="en-GB" altLang="en-US" sz="1800" dirty="0">
                <a:ea typeface="ヒラギノ角ゴ Pro W3"/>
                <a:cs typeface="ヒラギノ角ゴ Pro W3"/>
              </a:rPr>
              <a:t>by letter, email, phone call, </a:t>
            </a:r>
            <a:r>
              <a:rPr lang="en-GB" altLang="en-US" sz="1800" dirty="0" smtClean="0">
                <a:ea typeface="ヒラギノ角ゴ Pro W3"/>
                <a:cs typeface="ヒラギノ角ゴ Pro W3"/>
              </a:rPr>
              <a:t>text)</a:t>
            </a:r>
          </a:p>
          <a:p>
            <a:pPr marL="354013">
              <a:buFont typeface="+mj-lt"/>
              <a:buAutoNum type="arabicPeriod" startAt="6"/>
            </a:pPr>
            <a:r>
              <a:rPr lang="en-GB" altLang="en-US" sz="1800" dirty="0" smtClean="0">
                <a:ea typeface="ヒラギノ角ゴ Pro W3"/>
                <a:cs typeface="ヒラギノ角ゴ Pro W3"/>
              </a:rPr>
              <a:t>Follow-up </a:t>
            </a:r>
            <a:r>
              <a:rPr lang="en-GB" altLang="en-US" sz="1800" dirty="0">
                <a:ea typeface="ヒラギノ角ゴ Pro W3"/>
                <a:cs typeface="ヒラギノ角ゴ Pro W3"/>
              </a:rPr>
              <a:t>patients, especially those in at risk groups, who do not respond or fail to attend scheduled clinics or </a:t>
            </a:r>
            <a:r>
              <a:rPr lang="en-GB" altLang="en-US" sz="1800" dirty="0" smtClean="0">
                <a:ea typeface="ヒラギノ角ゴ Pro W3"/>
                <a:cs typeface="ヒラギノ角ゴ Pro W3"/>
              </a:rPr>
              <a:t>appointments</a:t>
            </a:r>
          </a:p>
          <a:p>
            <a:pPr marL="354013">
              <a:buFont typeface="+mj-lt"/>
              <a:buAutoNum type="arabicPeriod" startAt="6"/>
            </a:pPr>
            <a:r>
              <a:rPr lang="en-GB" altLang="en-US" sz="1800" dirty="0" smtClean="0">
                <a:ea typeface="ヒラギノ角ゴ Pro W3"/>
                <a:cs typeface="ヒラギノ角ゴ Pro W3"/>
              </a:rPr>
              <a:t>Start </a:t>
            </a:r>
            <a:r>
              <a:rPr lang="en-GB" altLang="en-US" sz="1800" dirty="0">
                <a:ea typeface="ヒラギノ角ゴ Pro W3"/>
                <a:cs typeface="ヒラギノ角ゴ Pro W3"/>
              </a:rPr>
              <a:t>flu vaccination as soon as practicable after receipt of the </a:t>
            </a:r>
            <a:r>
              <a:rPr lang="en-GB" altLang="en-US" sz="1800" dirty="0" smtClean="0">
                <a:ea typeface="ヒラギノ角ゴ Pro W3"/>
                <a:cs typeface="ヒラギノ角ゴ Pro W3"/>
              </a:rPr>
              <a:t>vaccine</a:t>
            </a:r>
          </a:p>
          <a:p>
            <a:pPr marL="354013">
              <a:buFont typeface="+mj-lt"/>
              <a:buAutoNum type="arabicPeriod" startAt="6"/>
            </a:pPr>
            <a:r>
              <a:rPr lang="en-GB" sz="1800" dirty="0" smtClean="0"/>
              <a:t>Collaborate </a:t>
            </a:r>
            <a:r>
              <a:rPr lang="en-GB" sz="1800" dirty="0"/>
              <a:t>with </a:t>
            </a:r>
            <a:r>
              <a:rPr lang="en-GB" sz="1800" dirty="0" smtClean="0"/>
              <a:t>community midwives to </a:t>
            </a:r>
            <a:r>
              <a:rPr lang="en-GB" sz="1800" dirty="0"/>
              <a:t>offer and provide flu vaccination to pregnant women and to identify, offer and provide to newly pregnant women as the flu season </a:t>
            </a:r>
            <a:r>
              <a:rPr lang="en-GB" sz="1800" dirty="0" smtClean="0"/>
              <a:t>progresses</a:t>
            </a:r>
          </a:p>
          <a:p>
            <a:pPr marL="354013">
              <a:buFont typeface="+mj-lt"/>
              <a:buAutoNum type="arabicPeriod" startAt="6"/>
            </a:pPr>
            <a:r>
              <a:rPr lang="en-GB" sz="1800" dirty="0" smtClean="0"/>
              <a:t>offer </a:t>
            </a:r>
            <a:r>
              <a:rPr lang="en-GB" sz="1800" dirty="0"/>
              <a:t>flu vaccination in clinics and opportunistically </a:t>
            </a:r>
            <a:endParaRPr lang="en-GB" sz="1800" dirty="0" smtClean="0"/>
          </a:p>
          <a:p>
            <a:pPr marL="354013">
              <a:buFont typeface="+mj-lt"/>
              <a:buAutoNum type="arabicPeriod" startAt="6"/>
            </a:pPr>
            <a:r>
              <a:rPr lang="en-GB" sz="1800" dirty="0" smtClean="0"/>
              <a:t>collaborate </a:t>
            </a:r>
            <a:r>
              <a:rPr lang="en-GB" sz="1800" dirty="0"/>
              <a:t>with </a:t>
            </a:r>
            <a:r>
              <a:rPr lang="en-GB" sz="1800" dirty="0" smtClean="0"/>
              <a:t>Trust district nurses to </a:t>
            </a:r>
            <a:r>
              <a:rPr lang="en-GB" sz="1800" dirty="0"/>
              <a:t>identify and offer flu vaccination to residents in care homes, nursing homes and house-bound patients and to ensure that mechanisms are in place to update the patient record when flu vaccinations are given by other providers </a:t>
            </a:r>
          </a:p>
          <a:p>
            <a:pPr marL="354013">
              <a:buFont typeface="+mj-lt"/>
              <a:buAutoNum type="arabicPeriod" startAt="6"/>
            </a:pPr>
            <a:endParaRPr lang="en-GB" dirty="0"/>
          </a:p>
        </p:txBody>
      </p:sp>
    </p:spTree>
    <p:extLst>
      <p:ext uri="{BB962C8B-B14F-4D97-AF65-F5344CB8AC3E}">
        <p14:creationId xmlns:p14="http://schemas.microsoft.com/office/powerpoint/2010/main" val="17744846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Resources</a:t>
            </a:r>
            <a:endParaRPr lang="en-GB" sz="32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r>
              <a:rPr lang="en-GB" sz="2000" b="1" dirty="0" smtClean="0">
                <a:hlinkClick r:id="rId3"/>
              </a:rPr>
              <a:t>DH CMO letter seasonal influenza 2021/2022</a:t>
            </a:r>
            <a:endParaRPr lang="en-GB" sz="2000" b="1" dirty="0" smtClean="0"/>
          </a:p>
          <a:p>
            <a:pPr marL="457200" indent="-457200">
              <a:buFont typeface="Wingdings" panose="05000000000000000000" pitchFamily="2" charset="2"/>
              <a:buChar char="Ø"/>
            </a:pPr>
            <a:r>
              <a:rPr lang="en-GB" sz="2000" b="1" dirty="0" smtClean="0">
                <a:hlinkClick r:id="rId4"/>
              </a:rPr>
              <a:t>Flu healthcare worker’s factsheet</a:t>
            </a:r>
            <a:endParaRPr lang="en-GB" sz="2000" b="1" dirty="0" smtClean="0"/>
          </a:p>
          <a:p>
            <a:pPr marL="457200" indent="-457200">
              <a:buFont typeface="Wingdings" panose="05000000000000000000" pitchFamily="2" charset="2"/>
              <a:buChar char="Ø"/>
            </a:pPr>
            <a:r>
              <a:rPr lang="en-GB" sz="2000" b="1" dirty="0" smtClean="0">
                <a:hlinkClick r:id="rId5"/>
              </a:rPr>
              <a:t>PHA flu page</a:t>
            </a:r>
            <a:endParaRPr lang="en-GB" sz="2000" b="1" dirty="0" smtClean="0"/>
          </a:p>
          <a:p>
            <a:pPr marL="457200" indent="-457200">
              <a:buFont typeface="Wingdings" panose="05000000000000000000" pitchFamily="2" charset="2"/>
              <a:buChar char="Ø"/>
            </a:pPr>
            <a:r>
              <a:rPr lang="en-GB" sz="2000" b="1" dirty="0" smtClean="0">
                <a:hlinkClick r:id="rId6"/>
              </a:rPr>
              <a:t>The </a:t>
            </a:r>
            <a:r>
              <a:rPr lang="en-GB" sz="2000" b="1" dirty="0">
                <a:hlinkClick r:id="rId6"/>
              </a:rPr>
              <a:t>Green Book: Influenza </a:t>
            </a:r>
            <a:r>
              <a:rPr lang="en-GB" sz="2000" b="1" dirty="0" smtClean="0">
                <a:hlinkClick r:id="rId6"/>
              </a:rPr>
              <a:t>Chapter</a:t>
            </a:r>
            <a:endParaRPr lang="en-GB" sz="2000" b="1" dirty="0" smtClean="0"/>
          </a:p>
          <a:p>
            <a:pPr marL="457200" indent="-457200">
              <a:buFont typeface="Wingdings" panose="05000000000000000000" pitchFamily="2" charset="2"/>
              <a:buChar char="Ø"/>
            </a:pPr>
            <a:r>
              <a:rPr lang="en-GB" sz="2000" b="1" dirty="0">
                <a:hlinkClick r:id="rId7"/>
              </a:rPr>
              <a:t>Flu patient information </a:t>
            </a:r>
            <a:r>
              <a:rPr lang="en-GB" sz="2000" b="1" dirty="0" smtClean="0">
                <a:hlinkClick r:id="rId7"/>
              </a:rPr>
              <a:t>leaflets</a:t>
            </a:r>
            <a:endParaRPr lang="en-GB" sz="2000" b="1" dirty="0" smtClean="0"/>
          </a:p>
          <a:p>
            <a:pPr marL="457200" indent="-457200">
              <a:buFont typeface="Wingdings" panose="05000000000000000000" pitchFamily="2" charset="2"/>
              <a:buChar char="Ø"/>
            </a:pPr>
            <a:r>
              <a:rPr lang="en-GB" sz="2000" b="1" dirty="0">
                <a:hlinkClick r:id="rId8"/>
              </a:rPr>
              <a:t>Public Health Agency weekly Flu Surveillance </a:t>
            </a:r>
            <a:r>
              <a:rPr lang="en-GB" sz="2000" b="1" dirty="0" smtClean="0">
                <a:hlinkClick r:id="rId8"/>
              </a:rPr>
              <a:t>Bulletin</a:t>
            </a:r>
            <a:endParaRPr lang="en-GB" sz="2000" b="1" dirty="0" smtClean="0"/>
          </a:p>
          <a:p>
            <a:pPr marL="457200" indent="-457200">
              <a:buFont typeface="Wingdings" panose="05000000000000000000" pitchFamily="2" charset="2"/>
              <a:buChar char="Ø"/>
            </a:pPr>
            <a:r>
              <a:rPr lang="en-GB" sz="2000" b="1" dirty="0">
                <a:hlinkClick r:id="rId9"/>
              </a:rPr>
              <a:t>COVID-19: Guidance for the remobilisation of services within health and care settings </a:t>
            </a:r>
            <a:endParaRPr lang="en-GB" sz="2000" b="1" dirty="0" smtClean="0"/>
          </a:p>
          <a:p>
            <a:pPr marL="457200" indent="-457200">
              <a:buFont typeface="Wingdings" panose="05000000000000000000" pitchFamily="2" charset="2"/>
              <a:buChar char="Ø"/>
            </a:pPr>
            <a:r>
              <a:rPr lang="en-GB" sz="2000" b="1" dirty="0">
                <a:hlinkClick r:id="rId10"/>
              </a:rPr>
              <a:t>Guidance on vaccine handling and storage in GP practices</a:t>
            </a: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smtClean="0"/>
          </a:p>
          <a:p>
            <a:pPr marL="0" indent="0"/>
            <a:endParaRPr lang="en-GB" dirty="0"/>
          </a:p>
        </p:txBody>
      </p:sp>
      <p:sp>
        <p:nvSpPr>
          <p:cNvPr id="4" name="Rectangle 3"/>
          <p:cNvSpPr/>
          <p:nvPr/>
        </p:nvSpPr>
        <p:spPr>
          <a:xfrm>
            <a:off x="539552" y="4914813"/>
            <a:ext cx="8380299" cy="830997"/>
          </a:xfrm>
          <a:prstGeom prst="rect">
            <a:avLst/>
          </a:prstGeom>
        </p:spPr>
        <p:txBody>
          <a:bodyPr wrap="square">
            <a:spAutoFit/>
          </a:bodyPr>
          <a:lstStyle/>
          <a:p>
            <a:r>
              <a:rPr lang="en-GB" sz="1600" i="1" dirty="0">
                <a:solidFill>
                  <a:srgbClr val="000000"/>
                </a:solidFill>
              </a:rPr>
              <a:t>PHA would like to acknowledge PHE for permission to adapt </a:t>
            </a:r>
            <a:r>
              <a:rPr lang="en-GB" sz="1600" i="1" dirty="0" smtClean="0">
                <a:solidFill>
                  <a:srgbClr val="000000"/>
                </a:solidFill>
              </a:rPr>
              <a:t>some of their </a:t>
            </a:r>
            <a:r>
              <a:rPr lang="en-GB" sz="1600" i="1" dirty="0">
                <a:solidFill>
                  <a:srgbClr val="000000"/>
                </a:solidFill>
              </a:rPr>
              <a:t>slides and materials for use in Northern Ireland. </a:t>
            </a:r>
            <a:r>
              <a:rPr lang="en-GB" sz="1600" i="1" dirty="0" smtClean="0">
                <a:solidFill>
                  <a:srgbClr val="000000"/>
                </a:solidFill>
              </a:rPr>
              <a:t>Slides prepared by the Immunisation and Vaccination </a:t>
            </a:r>
            <a:r>
              <a:rPr lang="en-GB" sz="1600" i="1" dirty="0">
                <a:solidFill>
                  <a:srgbClr val="000000"/>
                </a:solidFill>
              </a:rPr>
              <a:t>Team (PHA, Northern Ireland)</a:t>
            </a:r>
          </a:p>
        </p:txBody>
      </p:sp>
    </p:spTree>
    <p:extLst>
      <p:ext uri="{BB962C8B-B14F-4D97-AF65-F5344CB8AC3E}">
        <p14:creationId xmlns:p14="http://schemas.microsoft.com/office/powerpoint/2010/main" val="372373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745" y="30985"/>
            <a:ext cx="8077200" cy="1143000"/>
          </a:xfrm>
        </p:spPr>
        <p:txBody>
          <a:bodyPr wrap="square" numCol="1" compatLnSpc="1">
            <a:prstTxWarp prst="textNoShape">
              <a:avLst/>
            </a:prstTxWarp>
            <a:noAutofit/>
          </a:bodyPr>
          <a:lstStyle/>
          <a:p>
            <a:r>
              <a:rPr lang="en-GB" sz="3200" dirty="0" smtClean="0">
                <a:latin typeface="Arial" charset="0"/>
                <a:ea typeface="ヒラギノ角ゴ Pro W3" charset="-128"/>
                <a:cs typeface="ヒラギノ角ゴ Pro W3" charset="-128"/>
              </a:rPr>
              <a:t>Antigenic Shift</a:t>
            </a:r>
            <a:endParaRPr lang="en-GB" sz="3200" dirty="0">
              <a:latin typeface="Arial" charset="0"/>
              <a:ea typeface="ヒラギノ角ゴ Pro W3" charset="-128"/>
              <a:cs typeface="ヒラギノ角ゴ Pro W3" charset="-128"/>
            </a:endParaRPr>
          </a:p>
        </p:txBody>
      </p:sp>
      <p:sp>
        <p:nvSpPr>
          <p:cNvPr id="24579" name="Content Placeholder 2"/>
          <p:cNvSpPr>
            <a:spLocks noGrp="1"/>
          </p:cNvSpPr>
          <p:nvPr>
            <p:ph sz="half" idx="1"/>
          </p:nvPr>
        </p:nvSpPr>
        <p:spPr>
          <a:xfrm>
            <a:off x="251520" y="1237899"/>
            <a:ext cx="3962400" cy="4038600"/>
          </a:xfrm>
        </p:spPr>
        <p:txBody>
          <a:bodyPr/>
          <a:lstStyle/>
          <a:p>
            <a:pPr marL="0" indent="0"/>
            <a:r>
              <a:rPr lang="en-GB" sz="2000" dirty="0" smtClean="0">
                <a:latin typeface="Arial" charset="0"/>
                <a:ea typeface="ヒラギノ角ゴ Pro W3" charset="-128"/>
              </a:rPr>
              <a:t>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smtClean="0"/>
          </a:p>
          <a:p>
            <a:pPr marL="0" indent="0"/>
            <a:endParaRPr lang="en-GB" sz="1600" dirty="0" smtClean="0"/>
          </a:p>
          <a:p>
            <a:pPr marL="0" indent="0"/>
            <a:endParaRPr lang="en-GB" sz="1600" dirty="0" smtClean="0"/>
          </a:p>
          <a:p>
            <a:pPr marL="0" indent="0"/>
            <a:endParaRPr lang="en-GB" sz="1600" dirty="0" smtClean="0"/>
          </a:p>
          <a:p>
            <a:pPr marL="0" indent="0"/>
            <a:endParaRPr lang="en-GB" sz="1600" dirty="0" smtClean="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r>
              <a:rPr lang="en-GB" b="1" dirty="0" smtClean="0"/>
              <a:t>Antigenic Shift</a:t>
            </a:r>
            <a:endParaRPr lang="en-GB" b="1" dirty="0"/>
          </a:p>
        </p:txBody>
      </p:sp>
      <p:grpSp>
        <p:nvGrpSpPr>
          <p:cNvPr id="23" name="Group 22"/>
          <p:cNvGrpSpPr/>
          <p:nvPr/>
        </p:nvGrpSpPr>
        <p:grpSpPr>
          <a:xfrm>
            <a:off x="4529345" y="2714927"/>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9" name="Oval 28"/>
          <p:cNvSpPr/>
          <p:nvPr/>
        </p:nvSpPr>
        <p:spPr>
          <a:xfrm>
            <a:off x="5482235" y="266512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6468231" y="2665121"/>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ight Arrow 30"/>
          <p:cNvSpPr/>
          <p:nvPr/>
        </p:nvSpPr>
        <p:spPr>
          <a:xfrm>
            <a:off x="7484893" y="2880005"/>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Oval 31"/>
          <p:cNvSpPr/>
          <p:nvPr/>
        </p:nvSpPr>
        <p:spPr>
          <a:xfrm>
            <a:off x="8040960" y="268569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lowchart: Connector 32"/>
          <p:cNvSpPr/>
          <p:nvPr/>
        </p:nvSpPr>
        <p:spPr>
          <a:xfrm>
            <a:off x="5596535" y="302961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Flowchart: Connector 33"/>
          <p:cNvSpPr/>
          <p:nvPr/>
        </p:nvSpPr>
        <p:spPr>
          <a:xfrm>
            <a:off x="655888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Flowchart: Connector 34"/>
          <p:cNvSpPr/>
          <p:nvPr/>
        </p:nvSpPr>
        <p:spPr>
          <a:xfrm>
            <a:off x="5825135" y="325719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Flowchart: Connector 35"/>
          <p:cNvSpPr/>
          <p:nvPr/>
        </p:nvSpPr>
        <p:spPr>
          <a:xfrm>
            <a:off x="6165157" y="298715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Flowchart: Connector 36"/>
          <p:cNvSpPr/>
          <p:nvPr/>
        </p:nvSpPr>
        <p:spPr>
          <a:xfrm>
            <a:off x="5825135" y="276570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lowchart: Connector 37"/>
          <p:cNvSpPr/>
          <p:nvPr/>
        </p:nvSpPr>
        <p:spPr>
          <a:xfrm>
            <a:off x="8383860" y="2780953"/>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Flowchart: Connector 38"/>
          <p:cNvSpPr/>
          <p:nvPr/>
        </p:nvSpPr>
        <p:spPr>
          <a:xfrm>
            <a:off x="8155260" y="3142899"/>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Flowchart: Connector 39"/>
          <p:cNvSpPr/>
          <p:nvPr/>
        </p:nvSpPr>
        <p:spPr>
          <a:xfrm>
            <a:off x="8669671" y="302859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Flowchart: Connector 40"/>
          <p:cNvSpPr/>
          <p:nvPr/>
        </p:nvSpPr>
        <p:spPr>
          <a:xfrm>
            <a:off x="6819868" y="321575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Flowchart: Connector 41"/>
          <p:cNvSpPr/>
          <p:nvPr/>
        </p:nvSpPr>
        <p:spPr>
          <a:xfrm>
            <a:off x="702769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lowchart: Connector 42"/>
          <p:cNvSpPr/>
          <p:nvPr/>
        </p:nvSpPr>
        <p:spPr>
          <a:xfrm>
            <a:off x="6811131" y="271214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39631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latin typeface="Arial" charset="0"/>
                <a:ea typeface="ヒラギノ角ゴ Pro W3" charset="-128"/>
                <a:cs typeface="ヒラギノ角ゴ Pro W3" charset="-128"/>
              </a:rPr>
              <a:t>Features of flu</a:t>
            </a:r>
            <a:endParaRPr lang="en-GB" sz="3200" dirty="0"/>
          </a:p>
        </p:txBody>
      </p:sp>
      <p:sp>
        <p:nvSpPr>
          <p:cNvPr id="3" name="Content Placeholder 2"/>
          <p:cNvSpPr>
            <a:spLocks noGrp="1"/>
          </p:cNvSpPr>
          <p:nvPr>
            <p:ph idx="1"/>
          </p:nvPr>
        </p:nvSpPr>
        <p:spPr>
          <a:xfrm>
            <a:off x="539552" y="908720"/>
            <a:ext cx="7470384" cy="4739679"/>
          </a:xfrm>
        </p:spPr>
        <p:txBody>
          <a:bodyPr/>
          <a:lstStyle/>
          <a:p>
            <a:pPr marL="166687" lvl="1" indent="0">
              <a:lnSpc>
                <a:spcPct val="90000"/>
              </a:lnSpc>
              <a:spcBef>
                <a:spcPct val="0"/>
              </a:spcBef>
              <a:buNone/>
            </a:pPr>
            <a:r>
              <a:rPr lang="en-GB" sz="2000" dirty="0">
                <a:latin typeface="Arial" charset="0"/>
              </a:rPr>
              <a:t>E</a:t>
            </a:r>
            <a:r>
              <a:rPr lang="en-GB" sz="2000" dirty="0" smtClean="0">
                <a:latin typeface="Arial" charset="0"/>
              </a:rPr>
              <a:t>asily </a:t>
            </a:r>
            <a:r>
              <a:rPr lang="en-GB" sz="2000" dirty="0">
                <a:latin typeface="Arial" charset="0"/>
              </a:rPr>
              <a:t>transmitted by droplets, small-particle aerosols and by hand to mouth/eye contamination from a contaminated surface or respiratory secretions of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a:t>
            </a:r>
            <a:r>
              <a:rPr lang="en-GB" sz="2000" dirty="0" smtClean="0">
                <a:latin typeface="Arial" charset="0"/>
              </a:rPr>
              <a:t>eople </a:t>
            </a:r>
            <a:r>
              <a:rPr lang="en-GB" sz="2000" dirty="0">
                <a:latin typeface="Arial" charset="0"/>
              </a:rPr>
              <a:t>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a:t>
            </a:r>
            <a:r>
              <a:rPr lang="en-GB" sz="2000" dirty="0" smtClean="0">
                <a:latin typeface="Arial" charset="0"/>
              </a:rPr>
              <a:t>ncubation </a:t>
            </a:r>
            <a:r>
              <a:rPr lang="en-GB" sz="2000" dirty="0">
                <a:latin typeface="Arial" charset="0"/>
              </a:rPr>
              <a:t>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166687" lvl="1" indent="0">
              <a:lnSpc>
                <a:spcPct val="90000"/>
              </a:lnSpc>
              <a:spcBef>
                <a:spcPct val="0"/>
              </a:spcBef>
              <a:buNone/>
            </a:pPr>
            <a:r>
              <a:rPr lang="en-GB" sz="2000" b="1" dirty="0" smtClean="0">
                <a:latin typeface="Arial" charset="0"/>
              </a:rPr>
              <a:t>Common </a:t>
            </a:r>
            <a:r>
              <a:rPr lang="en-GB" sz="2000" b="1" dirty="0">
                <a:latin typeface="Arial" charset="0"/>
              </a:rPr>
              <a:t>symptoms include:</a:t>
            </a:r>
          </a:p>
          <a:p>
            <a:pPr marL="623887" lvl="1" indent="-457200">
              <a:lnSpc>
                <a:spcPct val="90000"/>
              </a:lnSpc>
              <a:spcBef>
                <a:spcPct val="0"/>
              </a:spcBef>
            </a:pPr>
            <a:endParaRPr lang="en-GB" sz="2000" b="1" dirty="0">
              <a:latin typeface="Arial" charset="0"/>
            </a:endParaRPr>
          </a:p>
          <a:p>
            <a:pPr marL="1023937" lvl="2" indent="-457200">
              <a:lnSpc>
                <a:spcPct val="90000"/>
              </a:lnSpc>
              <a:spcBef>
                <a:spcPct val="0"/>
              </a:spcBef>
              <a:buClrTx/>
            </a:pPr>
            <a:r>
              <a:rPr lang="en-GB" sz="1800" dirty="0">
                <a:latin typeface="Arial" charset="0"/>
              </a:rPr>
              <a:t>S</a:t>
            </a:r>
            <a:r>
              <a:rPr lang="en-GB" sz="1800" dirty="0" smtClean="0">
                <a:latin typeface="Arial" charset="0"/>
              </a:rPr>
              <a:t>udden </a:t>
            </a:r>
            <a:r>
              <a:rPr lang="en-GB" sz="1800" dirty="0">
                <a:latin typeface="Arial" charset="0"/>
              </a:rPr>
              <a:t>onset of fever, chills, headache, muscle and joint pain and extreme fatigue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D</a:t>
            </a:r>
            <a:r>
              <a:rPr lang="en-GB" sz="1800" dirty="0" smtClean="0">
                <a:latin typeface="Arial" charset="0"/>
              </a:rPr>
              <a:t>ry </a:t>
            </a:r>
            <a:r>
              <a:rPr lang="en-GB" sz="1800" dirty="0">
                <a:latin typeface="Arial" charset="0"/>
              </a:rPr>
              <a:t>cough, sore throat and stuffy nose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I</a:t>
            </a:r>
            <a:r>
              <a:rPr lang="en-GB" sz="1800" dirty="0" smtClean="0">
                <a:latin typeface="Arial" charset="0"/>
              </a:rPr>
              <a:t>n </a:t>
            </a:r>
            <a:r>
              <a:rPr lang="en-GB" sz="1800" dirty="0">
                <a:latin typeface="Arial" charset="0"/>
              </a:rPr>
              <a:t>young </a:t>
            </a:r>
            <a:r>
              <a:rPr lang="en-GB" sz="1800" dirty="0" smtClean="0">
                <a:latin typeface="Arial" charset="0"/>
              </a:rPr>
              <a:t>children, </a:t>
            </a:r>
            <a:r>
              <a:rPr lang="en-GB" sz="1800" dirty="0">
                <a:latin typeface="Arial" charset="0"/>
              </a:rPr>
              <a:t>gastrointestinal symptoms such as vomiting and </a:t>
            </a:r>
            <a:r>
              <a:rPr lang="en-GB" sz="1800" dirty="0" smtClean="0">
                <a:latin typeface="Arial" charset="0"/>
              </a:rPr>
              <a:t>diarrhoea, </a:t>
            </a:r>
            <a:r>
              <a:rPr lang="en-GB" sz="1800" dirty="0">
                <a:latin typeface="Arial" charset="0"/>
              </a:rPr>
              <a:t>may be seen</a:t>
            </a:r>
          </a:p>
          <a:p>
            <a:endParaRPr lang="en-GB" sz="1600" dirty="0"/>
          </a:p>
        </p:txBody>
      </p:sp>
    </p:spTree>
    <p:extLst>
      <p:ext uri="{BB962C8B-B14F-4D97-AF65-F5344CB8AC3E}">
        <p14:creationId xmlns:p14="http://schemas.microsoft.com/office/powerpoint/2010/main" val="607046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89A84E-4D79-4D9C-93E2-C549E8AA1E22}">
  <ds:schemaRefs>
    <ds:schemaRef ds:uri="http://schemas.microsoft.com/sharepoint/v3/contenttype/forms"/>
  </ds:schemaRefs>
</ds:datastoreItem>
</file>

<file path=customXml/itemProps2.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B81D53-BA08-4311-BCD3-701F8C5DB49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7789</TotalTime>
  <Words>11554</Words>
  <Application>Microsoft Office PowerPoint</Application>
  <PresentationFormat>On-screen Show (4:3)</PresentationFormat>
  <Paragraphs>951</Paragraphs>
  <Slides>74</Slides>
  <Notes>69</Notes>
  <HiddenSlides>0</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BHSCT_white</vt:lpstr>
      <vt:lpstr>1_BHSCT_white</vt:lpstr>
      <vt:lpstr>1_Office Theme</vt:lpstr>
      <vt:lpstr>Flu Immunisation Programme for Northern Ireland (2021/22)</vt:lpstr>
      <vt:lpstr>Key Messages</vt:lpstr>
      <vt:lpstr>    Impact of COVID pandemic on 2021-22                    flu vaccine programme</vt:lpstr>
      <vt:lpstr>Flu Overview</vt:lpstr>
      <vt:lpstr>Type of Influenza  viruses</vt:lpstr>
      <vt:lpstr>Flu A virus</vt:lpstr>
      <vt:lpstr>Antigenic Drift</vt:lpstr>
      <vt:lpstr>Antigenic Shift</vt:lpstr>
      <vt:lpstr>Features of flu</vt:lpstr>
      <vt:lpstr>Possible complications of flu</vt:lpstr>
      <vt:lpstr>Flu vaccine effectiveness (VE)</vt:lpstr>
      <vt:lpstr>Flu vaccine effectiveness  for last year - 2020/21</vt:lpstr>
      <vt:lpstr>Flu epidemiology</vt:lpstr>
      <vt:lpstr>PowerPoint Presentation</vt:lpstr>
      <vt:lpstr>PowerPoint Presentation</vt:lpstr>
      <vt:lpstr>Influenza Weekly Surveillance Bulletin,  Northern Ireland, 2020/21</vt:lpstr>
      <vt:lpstr>National Flu Vaccination Programme</vt:lpstr>
      <vt:lpstr>Northern Ireland Flu Vaccine Programme  policy: outlined in annual CMO letter 2021/22</vt:lpstr>
      <vt:lpstr>2021/22 Uptake Targets  to be confirmed in the annual CMO letter</vt:lpstr>
      <vt:lpstr>2021/22 HSCW uptake Targets  to be confirmed in the annual CMO letter</vt:lpstr>
      <vt:lpstr>Eligibility for 2021/22 season (TBC CMO letter)</vt:lpstr>
      <vt:lpstr>Clinical risk groups</vt:lpstr>
      <vt:lpstr>Clinical risk groups</vt:lpstr>
      <vt:lpstr>Other groups that should be vaccinated</vt:lpstr>
      <vt:lpstr>Pregnant women</vt:lpstr>
      <vt:lpstr>Rationale for vaccinating children  against flu</vt:lpstr>
      <vt:lpstr>Health and social care workers</vt:lpstr>
      <vt:lpstr>PowerPoint Presentation</vt:lpstr>
      <vt:lpstr>PowerPoint Presentation</vt:lpstr>
      <vt:lpstr>PowerPoint Presentation</vt:lpstr>
      <vt:lpstr>PowerPoint Presentation</vt:lpstr>
      <vt:lpstr>PowerPoint Presentation</vt:lpstr>
      <vt:lpstr>Which flu vaccine?</vt:lpstr>
      <vt:lpstr>Types of flu vaccine</vt:lpstr>
      <vt:lpstr>Vaccine Composition: Antigens  Northern Hemisphere 2021/22*</vt:lpstr>
      <vt:lpstr>PowerPoint Presentation</vt:lpstr>
      <vt:lpstr>PowerPoint Presentation</vt:lpstr>
      <vt:lpstr>PowerPoint Presentation</vt:lpstr>
      <vt:lpstr>1. Flucelvax Tetra: cell-based Quadrivalent  Inactivated Flu vaccine (QIVc)</vt:lpstr>
      <vt:lpstr>Quadrivalent cell culture vaccine  (QIVc)</vt:lpstr>
      <vt:lpstr>2. adjuvanted Quadrivalent flu vaccine (aQIV) </vt:lpstr>
      <vt:lpstr>Adjuvanted Quadrivalent  Influenza Vaccine (aQIV)</vt:lpstr>
      <vt:lpstr>3. Fluenz tetra live attenuated  influenza Vaccine (LAIV)</vt:lpstr>
      <vt:lpstr>3. Fluenz Tetra® (LAIV)</vt:lpstr>
      <vt:lpstr>4. Egg-based Quadrivalent Influenza  Vaccine (QIVe) </vt:lpstr>
      <vt:lpstr>Administration of flu vaccines given by injection </vt:lpstr>
      <vt:lpstr>Storage of all flu vaccine</vt:lpstr>
      <vt:lpstr>Vaccine Intervals</vt:lpstr>
      <vt:lpstr>Contraindications (Inactivated Vaccines &amp; LAIV)</vt:lpstr>
      <vt:lpstr>PowerPoint Presentation</vt:lpstr>
      <vt:lpstr>Precautions to flu vaccines</vt:lpstr>
      <vt:lpstr>Acute and severe asthma </vt:lpstr>
      <vt:lpstr>Egg allergy – adults</vt:lpstr>
      <vt:lpstr>Egg allergy – children</vt:lpstr>
      <vt:lpstr>PowerPoint Presentation</vt:lpstr>
      <vt:lpstr>Inadvertent administration of LAIV </vt:lpstr>
      <vt:lpstr>Commonly reported adverse  reactions</vt:lpstr>
      <vt:lpstr>  Reporting suspected adverse reactions   </vt:lpstr>
      <vt:lpstr>Vaccine Ordering</vt:lpstr>
      <vt:lpstr>Recording flu vaccine given</vt:lpstr>
      <vt:lpstr>Delivery </vt:lpstr>
      <vt:lpstr>2021/22 programme</vt:lpstr>
      <vt:lpstr>When to vaccinate</vt:lpstr>
      <vt:lpstr>General Practice Programme</vt:lpstr>
      <vt:lpstr>School-based Programme</vt:lpstr>
      <vt:lpstr>Health and Social Care Programme</vt:lpstr>
      <vt:lpstr>Community Pharmacy role</vt:lpstr>
      <vt:lpstr>Community Pharmacy role</vt:lpstr>
      <vt:lpstr>Delivering vaccine sessions during COVID </vt:lpstr>
      <vt:lpstr>COVID-19: Guidance for the remobilisation of services  within health and care settings  Infection prevention and control recommendations </vt:lpstr>
      <vt:lpstr>Achieving high uptake</vt:lpstr>
      <vt:lpstr>GP Practice checklist</vt:lpstr>
      <vt:lpstr>GP Practice Checklist (cont.)</vt:lpstr>
      <vt:lpstr>Resources</vt:lpstr>
    </vt:vector>
  </TitlesOfParts>
  <Company>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Siobhan Carlin</cp:lastModifiedBy>
  <cp:revision>512</cp:revision>
  <cp:lastPrinted>2019-08-09T14:59:54Z</cp:lastPrinted>
  <dcterms:created xsi:type="dcterms:W3CDTF">2018-06-15T14:49:11Z</dcterms:created>
  <dcterms:modified xsi:type="dcterms:W3CDTF">2021-09-17T11:34:42Z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