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1.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02" r:id="rId3"/>
  </p:sldMasterIdLst>
  <p:notesMasterIdLst>
    <p:notesMasterId r:id="rId64"/>
  </p:notesMasterIdLst>
  <p:handoutMasterIdLst>
    <p:handoutMasterId r:id="rId65"/>
  </p:handoutMasterIdLst>
  <p:sldIdLst>
    <p:sldId id="257" r:id="rId4"/>
    <p:sldId id="415" r:id="rId5"/>
    <p:sldId id="427" r:id="rId6"/>
    <p:sldId id="417" r:id="rId7"/>
    <p:sldId id="396" r:id="rId8"/>
    <p:sldId id="397" r:id="rId9"/>
    <p:sldId id="335" r:id="rId10"/>
    <p:sldId id="398" r:id="rId11"/>
    <p:sldId id="358" r:id="rId12"/>
    <p:sldId id="267" r:id="rId13"/>
    <p:sldId id="420" r:id="rId14"/>
    <p:sldId id="400" r:id="rId15"/>
    <p:sldId id="428" r:id="rId16"/>
    <p:sldId id="429" r:id="rId17"/>
    <p:sldId id="430" r:id="rId18"/>
    <p:sldId id="449" r:id="rId19"/>
    <p:sldId id="403" r:id="rId20"/>
    <p:sldId id="274" r:id="rId21"/>
    <p:sldId id="270" r:id="rId22"/>
    <p:sldId id="405" r:id="rId23"/>
    <p:sldId id="406" r:id="rId24"/>
    <p:sldId id="433" r:id="rId25"/>
    <p:sldId id="434" r:id="rId26"/>
    <p:sldId id="435" r:id="rId27"/>
    <p:sldId id="436" r:id="rId28"/>
    <p:sldId id="437" r:id="rId29"/>
    <p:sldId id="439" r:id="rId30"/>
    <p:sldId id="411" r:id="rId31"/>
    <p:sldId id="386" r:id="rId32"/>
    <p:sldId id="329" r:id="rId33"/>
    <p:sldId id="355" r:id="rId34"/>
    <p:sldId id="423" r:id="rId35"/>
    <p:sldId id="422" r:id="rId36"/>
    <p:sldId id="424" r:id="rId37"/>
    <p:sldId id="425" r:id="rId38"/>
    <p:sldId id="440" r:id="rId39"/>
    <p:sldId id="289" r:id="rId40"/>
    <p:sldId id="441" r:id="rId41"/>
    <p:sldId id="426" r:id="rId42"/>
    <p:sldId id="290" r:id="rId43"/>
    <p:sldId id="347" r:id="rId44"/>
    <p:sldId id="294" r:id="rId45"/>
    <p:sldId id="295" r:id="rId46"/>
    <p:sldId id="296" r:id="rId47"/>
    <p:sldId id="371" r:id="rId48"/>
    <p:sldId id="442" r:id="rId49"/>
    <p:sldId id="301" r:id="rId50"/>
    <p:sldId id="303" r:id="rId51"/>
    <p:sldId id="304" r:id="rId52"/>
    <p:sldId id="305" r:id="rId53"/>
    <p:sldId id="306" r:id="rId54"/>
    <p:sldId id="443" r:id="rId55"/>
    <p:sldId id="444" r:id="rId56"/>
    <p:sldId id="445" r:id="rId57"/>
    <p:sldId id="446" r:id="rId58"/>
    <p:sldId id="450" r:id="rId59"/>
    <p:sldId id="451" r:id="rId60"/>
    <p:sldId id="448" r:id="rId61"/>
    <p:sldId id="413" r:id="rId62"/>
    <p:sldId id="414" r:id="rId63"/>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son Quinn" initials="AQ" lastIdx="1" clrIdx="0"/>
  <p:cmAuthor id="1" name="Claire Neill" initials="CN" lastIdx="26" clrIdx="1"/>
  <p:cmAuthor id="2" name="Paul Cavanagh" initials="PC"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1" autoAdjust="0"/>
    <p:restoredTop sz="78826" autoAdjust="0"/>
  </p:normalViewPr>
  <p:slideViewPr>
    <p:cSldViewPr>
      <p:cViewPr>
        <p:scale>
          <a:sx n="60" d="100"/>
          <a:sy n="60" d="100"/>
        </p:scale>
        <p:origin x="-1650" y="-72"/>
      </p:cViewPr>
      <p:guideLst>
        <p:guide orient="horz" pos="2160"/>
        <p:guide pos="2880"/>
      </p:guideLst>
    </p:cSldViewPr>
  </p:slideViewPr>
  <p:outlineViewPr>
    <p:cViewPr>
      <p:scale>
        <a:sx n="33" d="100"/>
        <a:sy n="33" d="100"/>
      </p:scale>
      <p:origin x="0" y="2010"/>
    </p:cViewPr>
  </p:outlineViewPr>
  <p:notesTextViewPr>
    <p:cViewPr>
      <p:scale>
        <a:sx n="1" d="1"/>
        <a:sy n="1" d="1"/>
      </p:scale>
      <p:origin x="0" y="0"/>
    </p:cViewPr>
  </p:notesTextViewPr>
  <p:sorterViewPr>
    <p:cViewPr>
      <p:scale>
        <a:sx n="130" d="100"/>
        <a:sy n="130" d="100"/>
      </p:scale>
      <p:origin x="0" y="4020"/>
    </p:cViewPr>
  </p:sorterViewPr>
  <p:notesViewPr>
    <p:cSldViewPr>
      <p:cViewPr>
        <p:scale>
          <a:sx n="90" d="100"/>
          <a:sy n="90" d="100"/>
        </p:scale>
        <p:origin x="390" y="308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hscni.net\PHA\CDSC\Proj\Influenza\FLU%20Surveillance%20ESINI\Revised%20Influenza%20Database\Flu%20Report%20Tables%20and%20Chart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hscni.net\PHA\CDSC\Proj\Influenza\FLU%20Surveillance%20ESINI\Revised%20Influenza%20Database\Flu%20Report%20Tables%20and%20Chart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hscni.net\PHA\CDSC\Proj\Influenza\Flu%20Vaccination\2020-2021%20Flu%20vaccination\Uptake%20charts\VaccineUptakeCharts20-21.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hscni.net\PHA\CDSC\Proj\Influenza\Flu%20Vaccination\2020-2021%20Flu%20vaccination\Uptake%20charts\VaccineUptakeCharts20-21.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8792063492063487E-2"/>
          <c:y val="3.0699206349206348E-2"/>
          <c:w val="0.76914625850340135"/>
          <c:h val="0.77444346359070937"/>
        </c:manualLayout>
      </c:layout>
      <c:barChart>
        <c:barDir val="col"/>
        <c:grouping val="clustered"/>
        <c:varyColors val="0"/>
        <c:ser>
          <c:idx val="6"/>
          <c:order val="6"/>
          <c:tx>
            <c:v>Start of 2020-21 season</c:v>
          </c:tx>
          <c:spPr>
            <a:pattFill prst="dkHorz">
              <a:fgClr>
                <a:schemeClr val="accent2"/>
              </a:fgClr>
              <a:bgClr>
                <a:schemeClr val="bg1"/>
              </a:bgClr>
            </a:pattFill>
            <a:ln>
              <a:prstDash val="dash"/>
            </a:ln>
          </c:spPr>
          <c:invertIfNegative val="0"/>
          <c:dPt>
            <c:idx val="52"/>
            <c:invertIfNegative val="0"/>
            <c:bubble3D val="0"/>
            <c:spPr>
              <a:pattFill prst="dkHorz">
                <a:fgClr>
                  <a:schemeClr val="accent2"/>
                </a:fgClr>
                <a:bgClr>
                  <a:schemeClr val="bg1"/>
                </a:bgClr>
              </a:pattFill>
              <a:ln w="3175">
                <a:prstDash val="dash"/>
              </a:ln>
            </c:spPr>
          </c:dPt>
          <c:val>
            <c:numRef>
              <c:f>'Combined Data'!$J$210:$J$313</c:f>
              <c:numCache>
                <c:formatCode>General</c:formatCode>
                <c:ptCount val="104"/>
                <c:pt idx="52">
                  <c:v>450</c:v>
                </c:pt>
              </c:numCache>
            </c:numRef>
          </c:val>
        </c:ser>
        <c:dLbls>
          <c:showLegendKey val="0"/>
          <c:showVal val="0"/>
          <c:showCatName val="0"/>
          <c:showSerName val="0"/>
          <c:showPercent val="0"/>
          <c:showBubbleSize val="0"/>
        </c:dLbls>
        <c:gapWidth val="300"/>
        <c:overlap val="100"/>
        <c:axId val="206935936"/>
        <c:axId val="206937472"/>
      </c:barChart>
      <c:barChart>
        <c:barDir val="col"/>
        <c:grouping val="stacked"/>
        <c:varyColors val="0"/>
        <c:ser>
          <c:idx val="2"/>
          <c:order val="2"/>
          <c:tx>
            <c:strRef>
              <c:f>'Combined Data'!$F$1</c:f>
              <c:strCache>
                <c:ptCount val="1"/>
                <c:pt idx="0">
                  <c:v>Flu A not subtyped</c:v>
                </c:pt>
              </c:strCache>
            </c:strRef>
          </c:tx>
          <c:spPr>
            <a:solidFill>
              <a:schemeClr val="accent1"/>
            </a:solidFill>
            <a:ln>
              <a:solidFill>
                <a:schemeClr val="tx1"/>
              </a:solidFill>
            </a:ln>
          </c:spPr>
          <c:invertIfNegative val="0"/>
          <c:cat>
            <c:strRef>
              <c:f>'Combined Data'!$B$210:$B$314</c:f>
              <c:strCache>
                <c:ptCount val="53"/>
                <c:pt idx="0">
                  <c:v>2019-20</c:v>
                </c:pt>
                <c:pt idx="52">
                  <c:v>2020-21</c:v>
                </c:pt>
              </c:strCache>
            </c:strRef>
          </c:cat>
          <c:val>
            <c:numRef>
              <c:f>'Combined Data'!$F$210:$F$314</c:f>
              <c:numCache>
                <c:formatCode>General</c:formatCode>
                <c:ptCount val="105"/>
                <c:pt idx="0">
                  <c:v>3</c:v>
                </c:pt>
                <c:pt idx="1">
                  <c:v>1</c:v>
                </c:pt>
                <c:pt idx="2">
                  <c:v>1</c:v>
                </c:pt>
                <c:pt idx="3">
                  <c:v>0</c:v>
                </c:pt>
                <c:pt idx="4">
                  <c:v>3</c:v>
                </c:pt>
                <c:pt idx="5">
                  <c:v>1</c:v>
                </c:pt>
                <c:pt idx="6">
                  <c:v>12</c:v>
                </c:pt>
                <c:pt idx="7">
                  <c:v>16</c:v>
                </c:pt>
                <c:pt idx="8">
                  <c:v>31</c:v>
                </c:pt>
                <c:pt idx="9">
                  <c:v>27</c:v>
                </c:pt>
                <c:pt idx="10">
                  <c:v>21</c:v>
                </c:pt>
                <c:pt idx="11">
                  <c:v>21</c:v>
                </c:pt>
                <c:pt idx="12">
                  <c:v>4</c:v>
                </c:pt>
                <c:pt idx="13">
                  <c:v>5</c:v>
                </c:pt>
                <c:pt idx="14">
                  <c:v>6</c:v>
                </c:pt>
                <c:pt idx="15">
                  <c:v>2</c:v>
                </c:pt>
                <c:pt idx="16">
                  <c:v>-1</c:v>
                </c:pt>
                <c:pt idx="17">
                  <c:v>3</c:v>
                </c:pt>
                <c:pt idx="18">
                  <c:v>7</c:v>
                </c:pt>
                <c:pt idx="19">
                  <c:v>3</c:v>
                </c:pt>
                <c:pt idx="20">
                  <c:v>3</c:v>
                </c:pt>
                <c:pt idx="21">
                  <c:v>3</c:v>
                </c:pt>
                <c:pt idx="22">
                  <c:v>3</c:v>
                </c:pt>
                <c:pt idx="23">
                  <c:v>7</c:v>
                </c:pt>
                <c:pt idx="24">
                  <c:v>6</c:v>
                </c:pt>
                <c:pt idx="25">
                  <c:v>0</c:v>
                </c:pt>
                <c:pt idx="26">
                  <c:v>2</c:v>
                </c:pt>
                <c:pt idx="27">
                  <c:v>1</c:v>
                </c:pt>
                <c:pt idx="28">
                  <c:v>0</c:v>
                </c:pt>
                <c:pt idx="29">
                  <c:v>2</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1</c:v>
                </c:pt>
                <c:pt idx="59">
                  <c:v>0</c:v>
                </c:pt>
                <c:pt idx="60">
                  <c:v>1</c:v>
                </c:pt>
                <c:pt idx="61">
                  <c:v>0</c:v>
                </c:pt>
                <c:pt idx="62">
                  <c:v>1</c:v>
                </c:pt>
                <c:pt idx="63">
                  <c:v>0</c:v>
                </c:pt>
                <c:pt idx="64">
                  <c:v>0</c:v>
                </c:pt>
                <c:pt idx="65">
                  <c:v>1</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1</c:v>
                </c:pt>
                <c:pt idx="81">
                  <c:v>0</c:v>
                </c:pt>
                <c:pt idx="82">
                  <c:v>0</c:v>
                </c:pt>
                <c:pt idx="83">
                  <c:v>0</c:v>
                </c:pt>
                <c:pt idx="84">
                  <c:v>0</c:v>
                </c:pt>
                <c:pt idx="85">
                  <c:v>0</c:v>
                </c:pt>
                <c:pt idx="86">
                  <c:v>0</c:v>
                </c:pt>
                <c:pt idx="87">
                  <c:v>1</c:v>
                </c:pt>
                <c:pt idx="88">
                  <c:v>0</c:v>
                </c:pt>
                <c:pt idx="89">
                  <c:v>0</c:v>
                </c:pt>
                <c:pt idx="90">
                  <c:v>0</c:v>
                </c:pt>
                <c:pt idx="91">
                  <c:v>0</c:v>
                </c:pt>
                <c:pt idx="92">
                  <c:v>0</c:v>
                </c:pt>
                <c:pt idx="93">
                  <c:v>0</c:v>
                </c:pt>
                <c:pt idx="94">
                  <c:v>0</c:v>
                </c:pt>
                <c:pt idx="95">
                  <c:v>0</c:v>
                </c:pt>
                <c:pt idx="96">
                  <c:v>0</c:v>
                </c:pt>
                <c:pt idx="97">
                  <c:v>0</c:v>
                </c:pt>
                <c:pt idx="98">
                  <c:v>0</c:v>
                </c:pt>
                <c:pt idx="99">
                  <c:v>#N/A</c:v>
                </c:pt>
                <c:pt idx="100">
                  <c:v>#N/A</c:v>
                </c:pt>
                <c:pt idx="101">
                  <c:v>#N/A</c:v>
                </c:pt>
                <c:pt idx="102">
                  <c:v>#N/A</c:v>
                </c:pt>
                <c:pt idx="103">
                  <c:v>#N/A</c:v>
                </c:pt>
                <c:pt idx="104">
                  <c:v>#N/A</c:v>
                </c:pt>
              </c:numCache>
            </c:numRef>
          </c:val>
        </c:ser>
        <c:ser>
          <c:idx val="3"/>
          <c:order val="3"/>
          <c:tx>
            <c:strRef>
              <c:f>'Combined Data'!$G$1</c:f>
              <c:strCache>
                <c:ptCount val="1"/>
                <c:pt idx="0">
                  <c:v>Flu AH3</c:v>
                </c:pt>
              </c:strCache>
            </c:strRef>
          </c:tx>
          <c:spPr>
            <a:solidFill>
              <a:schemeClr val="accent2"/>
            </a:solidFill>
            <a:ln>
              <a:solidFill>
                <a:schemeClr val="tx1"/>
              </a:solidFill>
            </a:ln>
          </c:spPr>
          <c:invertIfNegative val="0"/>
          <c:cat>
            <c:strRef>
              <c:f>'Combined Data'!$B$210:$B$314</c:f>
              <c:strCache>
                <c:ptCount val="53"/>
                <c:pt idx="0">
                  <c:v>2019-20</c:v>
                </c:pt>
                <c:pt idx="52">
                  <c:v>2020-21</c:v>
                </c:pt>
              </c:strCache>
            </c:strRef>
          </c:cat>
          <c:val>
            <c:numRef>
              <c:f>'Combined Data'!$G$210:$G$314</c:f>
              <c:numCache>
                <c:formatCode>General</c:formatCode>
                <c:ptCount val="105"/>
                <c:pt idx="0">
                  <c:v>6</c:v>
                </c:pt>
                <c:pt idx="1">
                  <c:v>7</c:v>
                </c:pt>
                <c:pt idx="2">
                  <c:v>10</c:v>
                </c:pt>
                <c:pt idx="3">
                  <c:v>9</c:v>
                </c:pt>
                <c:pt idx="4">
                  <c:v>20</c:v>
                </c:pt>
                <c:pt idx="5">
                  <c:v>32</c:v>
                </c:pt>
                <c:pt idx="6">
                  <c:v>44</c:v>
                </c:pt>
                <c:pt idx="7">
                  <c:v>174</c:v>
                </c:pt>
                <c:pt idx="8">
                  <c:v>278</c:v>
                </c:pt>
                <c:pt idx="9">
                  <c:v>407</c:v>
                </c:pt>
                <c:pt idx="10">
                  <c:v>354</c:v>
                </c:pt>
                <c:pt idx="11">
                  <c:v>290</c:v>
                </c:pt>
                <c:pt idx="12">
                  <c:v>193</c:v>
                </c:pt>
                <c:pt idx="13">
                  <c:v>100</c:v>
                </c:pt>
                <c:pt idx="14">
                  <c:v>48</c:v>
                </c:pt>
                <c:pt idx="15">
                  <c:v>10</c:v>
                </c:pt>
                <c:pt idx="16">
                  <c:v>3</c:v>
                </c:pt>
                <c:pt idx="17">
                  <c:v>6</c:v>
                </c:pt>
                <c:pt idx="18">
                  <c:v>1</c:v>
                </c:pt>
                <c:pt idx="19">
                  <c:v>0</c:v>
                </c:pt>
                <c:pt idx="20">
                  <c:v>4</c:v>
                </c:pt>
                <c:pt idx="21">
                  <c:v>0</c:v>
                </c:pt>
                <c:pt idx="22">
                  <c:v>1</c:v>
                </c:pt>
                <c:pt idx="23">
                  <c:v>1</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2</c:v>
                </c:pt>
                <c:pt idx="60">
                  <c:v>1</c:v>
                </c:pt>
                <c:pt idx="61">
                  <c:v>1</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#N/A</c:v>
                </c:pt>
                <c:pt idx="100">
                  <c:v>#N/A</c:v>
                </c:pt>
                <c:pt idx="101">
                  <c:v>#N/A</c:v>
                </c:pt>
                <c:pt idx="102">
                  <c:v>#N/A</c:v>
                </c:pt>
                <c:pt idx="103">
                  <c:v>#N/A</c:v>
                </c:pt>
                <c:pt idx="104">
                  <c:v>#N/A</c:v>
                </c:pt>
              </c:numCache>
            </c:numRef>
          </c:val>
        </c:ser>
        <c:ser>
          <c:idx val="4"/>
          <c:order val="4"/>
          <c:tx>
            <c:strRef>
              <c:f>'Combined Data'!$H$1</c:f>
              <c:strCache>
                <c:ptCount val="1"/>
                <c:pt idx="0">
                  <c:v>Flu A(H1N1) 2009</c:v>
                </c:pt>
              </c:strCache>
            </c:strRef>
          </c:tx>
          <c:spPr>
            <a:solidFill>
              <a:schemeClr val="accent3">
                <a:lumMod val="75000"/>
              </a:schemeClr>
            </a:solidFill>
            <a:ln>
              <a:solidFill>
                <a:schemeClr val="tx1"/>
              </a:solidFill>
            </a:ln>
          </c:spPr>
          <c:invertIfNegative val="0"/>
          <c:cat>
            <c:strRef>
              <c:f>'Combined Data'!$B$210:$B$314</c:f>
              <c:strCache>
                <c:ptCount val="53"/>
                <c:pt idx="0">
                  <c:v>2019-20</c:v>
                </c:pt>
                <c:pt idx="52">
                  <c:v>2020-21</c:v>
                </c:pt>
              </c:strCache>
            </c:strRef>
          </c:cat>
          <c:val>
            <c:numRef>
              <c:f>'Combined Data'!$H$210:$H$314</c:f>
              <c:numCache>
                <c:formatCode>General</c:formatCode>
                <c:ptCount val="105"/>
                <c:pt idx="0">
                  <c:v>0</c:v>
                </c:pt>
                <c:pt idx="1">
                  <c:v>0</c:v>
                </c:pt>
                <c:pt idx="2">
                  <c:v>0</c:v>
                </c:pt>
                <c:pt idx="3">
                  <c:v>2</c:v>
                </c:pt>
                <c:pt idx="4">
                  <c:v>1</c:v>
                </c:pt>
                <c:pt idx="5">
                  <c:v>5</c:v>
                </c:pt>
                <c:pt idx="6">
                  <c:v>4</c:v>
                </c:pt>
                <c:pt idx="7">
                  <c:v>3</c:v>
                </c:pt>
                <c:pt idx="8">
                  <c:v>3</c:v>
                </c:pt>
                <c:pt idx="9">
                  <c:v>10</c:v>
                </c:pt>
                <c:pt idx="10">
                  <c:v>6</c:v>
                </c:pt>
                <c:pt idx="11">
                  <c:v>3</c:v>
                </c:pt>
                <c:pt idx="12">
                  <c:v>9</c:v>
                </c:pt>
                <c:pt idx="13">
                  <c:v>17</c:v>
                </c:pt>
                <c:pt idx="14">
                  <c:v>20</c:v>
                </c:pt>
                <c:pt idx="15">
                  <c:v>14</c:v>
                </c:pt>
                <c:pt idx="16">
                  <c:v>7</c:v>
                </c:pt>
                <c:pt idx="17">
                  <c:v>10</c:v>
                </c:pt>
                <c:pt idx="18">
                  <c:v>27</c:v>
                </c:pt>
                <c:pt idx="19">
                  <c:v>13</c:v>
                </c:pt>
                <c:pt idx="20">
                  <c:v>11</c:v>
                </c:pt>
                <c:pt idx="21">
                  <c:v>15</c:v>
                </c:pt>
                <c:pt idx="22">
                  <c:v>19</c:v>
                </c:pt>
                <c:pt idx="23">
                  <c:v>22</c:v>
                </c:pt>
                <c:pt idx="24">
                  <c:v>8</c:v>
                </c:pt>
                <c:pt idx="25">
                  <c:v>3</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1</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#N/A</c:v>
                </c:pt>
                <c:pt idx="100">
                  <c:v>#N/A</c:v>
                </c:pt>
                <c:pt idx="101">
                  <c:v>#N/A</c:v>
                </c:pt>
                <c:pt idx="102">
                  <c:v>#N/A</c:v>
                </c:pt>
                <c:pt idx="103">
                  <c:v>#N/A</c:v>
                </c:pt>
                <c:pt idx="104">
                  <c:v>#N/A</c:v>
                </c:pt>
              </c:numCache>
            </c:numRef>
          </c:val>
        </c:ser>
        <c:ser>
          <c:idx val="5"/>
          <c:order val="5"/>
          <c:tx>
            <c:strRef>
              <c:f>'Combined Data'!$I$1</c:f>
              <c:strCache>
                <c:ptCount val="1"/>
                <c:pt idx="0">
                  <c:v>Flu B</c:v>
                </c:pt>
              </c:strCache>
            </c:strRef>
          </c:tx>
          <c:spPr>
            <a:solidFill>
              <a:schemeClr val="accent4"/>
            </a:solidFill>
            <a:ln>
              <a:solidFill>
                <a:schemeClr val="tx1"/>
              </a:solidFill>
            </a:ln>
          </c:spPr>
          <c:invertIfNegative val="0"/>
          <c:cat>
            <c:strRef>
              <c:f>'Combined Data'!$B$210:$B$314</c:f>
              <c:strCache>
                <c:ptCount val="53"/>
                <c:pt idx="0">
                  <c:v>2019-20</c:v>
                </c:pt>
                <c:pt idx="52">
                  <c:v>2020-21</c:v>
                </c:pt>
              </c:strCache>
            </c:strRef>
          </c:cat>
          <c:val>
            <c:numRef>
              <c:f>'Combined Data'!$I$210:$I$314</c:f>
              <c:numCache>
                <c:formatCode>General</c:formatCode>
                <c:ptCount val="105"/>
                <c:pt idx="0">
                  <c:v>0</c:v>
                </c:pt>
                <c:pt idx="1">
                  <c:v>0</c:v>
                </c:pt>
                <c:pt idx="2">
                  <c:v>1</c:v>
                </c:pt>
                <c:pt idx="3">
                  <c:v>2</c:v>
                </c:pt>
                <c:pt idx="4">
                  <c:v>2</c:v>
                </c:pt>
                <c:pt idx="5">
                  <c:v>0</c:v>
                </c:pt>
                <c:pt idx="6">
                  <c:v>0</c:v>
                </c:pt>
                <c:pt idx="7">
                  <c:v>2</c:v>
                </c:pt>
                <c:pt idx="8">
                  <c:v>1</c:v>
                </c:pt>
                <c:pt idx="9">
                  <c:v>4</c:v>
                </c:pt>
                <c:pt idx="10">
                  <c:v>5</c:v>
                </c:pt>
                <c:pt idx="11">
                  <c:v>4</c:v>
                </c:pt>
                <c:pt idx="12">
                  <c:v>6</c:v>
                </c:pt>
                <c:pt idx="13">
                  <c:v>10</c:v>
                </c:pt>
                <c:pt idx="14">
                  <c:v>13</c:v>
                </c:pt>
                <c:pt idx="15">
                  <c:v>14</c:v>
                </c:pt>
                <c:pt idx="16">
                  <c:v>14</c:v>
                </c:pt>
                <c:pt idx="17">
                  <c:v>10</c:v>
                </c:pt>
                <c:pt idx="18">
                  <c:v>16</c:v>
                </c:pt>
                <c:pt idx="19">
                  <c:v>7</c:v>
                </c:pt>
                <c:pt idx="20">
                  <c:v>15</c:v>
                </c:pt>
                <c:pt idx="21">
                  <c:v>21</c:v>
                </c:pt>
                <c:pt idx="22">
                  <c:v>26</c:v>
                </c:pt>
                <c:pt idx="23">
                  <c:v>30</c:v>
                </c:pt>
                <c:pt idx="24">
                  <c:v>14</c:v>
                </c:pt>
                <c:pt idx="25">
                  <c:v>2</c:v>
                </c:pt>
                <c:pt idx="26">
                  <c:v>1</c:v>
                </c:pt>
                <c:pt idx="27">
                  <c:v>1</c:v>
                </c:pt>
                <c:pt idx="28">
                  <c:v>4</c:v>
                </c:pt>
                <c:pt idx="29">
                  <c:v>10</c:v>
                </c:pt>
                <c:pt idx="30">
                  <c:v>0</c:v>
                </c:pt>
                <c:pt idx="31">
                  <c:v>0</c:v>
                </c:pt>
                <c:pt idx="32">
                  <c:v>1</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1</c:v>
                </c:pt>
                <c:pt idx="48">
                  <c:v>0</c:v>
                </c:pt>
                <c:pt idx="49">
                  <c:v>0</c:v>
                </c:pt>
                <c:pt idx="50">
                  <c:v>0</c:v>
                </c:pt>
                <c:pt idx="51">
                  <c:v>0</c:v>
                </c:pt>
                <c:pt idx="52">
                  <c:v>0</c:v>
                </c:pt>
                <c:pt idx="53">
                  <c:v>0</c:v>
                </c:pt>
                <c:pt idx="54">
                  <c:v>0</c:v>
                </c:pt>
                <c:pt idx="55">
                  <c:v>1</c:v>
                </c:pt>
                <c:pt idx="56">
                  <c:v>0</c:v>
                </c:pt>
                <c:pt idx="57">
                  <c:v>0</c:v>
                </c:pt>
                <c:pt idx="58">
                  <c:v>3</c:v>
                </c:pt>
                <c:pt idx="59">
                  <c:v>2</c:v>
                </c:pt>
                <c:pt idx="60">
                  <c:v>2</c:v>
                </c:pt>
                <c:pt idx="61">
                  <c:v>5</c:v>
                </c:pt>
                <c:pt idx="62">
                  <c:v>0</c:v>
                </c:pt>
                <c:pt idx="63">
                  <c:v>0</c:v>
                </c:pt>
                <c:pt idx="64">
                  <c:v>0</c:v>
                </c:pt>
                <c:pt idx="65">
                  <c:v>1</c:v>
                </c:pt>
                <c:pt idx="66">
                  <c:v>0</c:v>
                </c:pt>
                <c:pt idx="67">
                  <c:v>0</c:v>
                </c:pt>
                <c:pt idx="68">
                  <c:v>0</c:v>
                </c:pt>
                <c:pt idx="69">
                  <c:v>0</c:v>
                </c:pt>
                <c:pt idx="70">
                  <c:v>0</c:v>
                </c:pt>
                <c:pt idx="71">
                  <c:v>0</c:v>
                </c:pt>
                <c:pt idx="72">
                  <c:v>0</c:v>
                </c:pt>
                <c:pt idx="73">
                  <c:v>0</c:v>
                </c:pt>
                <c:pt idx="74">
                  <c:v>0</c:v>
                </c:pt>
                <c:pt idx="75">
                  <c:v>0</c:v>
                </c:pt>
                <c:pt idx="76">
                  <c:v>1</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#N/A</c:v>
                </c:pt>
                <c:pt idx="100">
                  <c:v>#N/A</c:v>
                </c:pt>
                <c:pt idx="101">
                  <c:v>#N/A</c:v>
                </c:pt>
                <c:pt idx="102">
                  <c:v>#N/A</c:v>
                </c:pt>
                <c:pt idx="103">
                  <c:v>#N/A</c:v>
                </c:pt>
                <c:pt idx="104">
                  <c:v>#N/A</c:v>
                </c:pt>
              </c:numCache>
            </c:numRef>
          </c:val>
        </c:ser>
        <c:dLbls>
          <c:showLegendKey val="0"/>
          <c:showVal val="0"/>
          <c:showCatName val="0"/>
          <c:showSerName val="0"/>
          <c:showPercent val="0"/>
          <c:showBubbleSize val="0"/>
        </c:dLbls>
        <c:gapWidth val="0"/>
        <c:overlap val="100"/>
        <c:axId val="206953856"/>
        <c:axId val="206951936"/>
      </c:barChart>
      <c:lineChart>
        <c:grouping val="standard"/>
        <c:varyColors val="0"/>
        <c:ser>
          <c:idx val="0"/>
          <c:order val="0"/>
          <c:tx>
            <c:strRef>
              <c:f>'Combined Data'!$D$1</c:f>
              <c:strCache>
                <c:ptCount val="1"/>
                <c:pt idx="0">
                  <c:v>N. Ireland Flu/FLI consultation rate</c:v>
                </c:pt>
              </c:strCache>
            </c:strRef>
          </c:tx>
          <c:spPr>
            <a:ln>
              <a:solidFill>
                <a:schemeClr val="tx1"/>
              </a:solidFill>
            </a:ln>
          </c:spPr>
          <c:marker>
            <c:symbol val="none"/>
          </c:marker>
          <c:cat>
            <c:numRef>
              <c:f>'Combined Data'!$C$210:$C$314</c:f>
              <c:numCache>
                <c:formatCode>General</c:formatCode>
                <c:ptCount val="105"/>
                <c:pt idx="0">
                  <c:v>40</c:v>
                </c:pt>
                <c:pt idx="1">
                  <c:v>41</c:v>
                </c:pt>
                <c:pt idx="2">
                  <c:v>42</c:v>
                </c:pt>
                <c:pt idx="3">
                  <c:v>43</c:v>
                </c:pt>
                <c:pt idx="4">
                  <c:v>44</c:v>
                </c:pt>
                <c:pt idx="5">
                  <c:v>45</c:v>
                </c:pt>
                <c:pt idx="6">
                  <c:v>46</c:v>
                </c:pt>
                <c:pt idx="7">
                  <c:v>47</c:v>
                </c:pt>
                <c:pt idx="8">
                  <c:v>48</c:v>
                </c:pt>
                <c:pt idx="9">
                  <c:v>49</c:v>
                </c:pt>
                <c:pt idx="10">
                  <c:v>50</c:v>
                </c:pt>
                <c:pt idx="11">
                  <c:v>51</c:v>
                </c:pt>
                <c:pt idx="12">
                  <c:v>52</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pt idx="65">
                  <c:v>53</c:v>
                </c:pt>
                <c:pt idx="66">
                  <c:v>1</c:v>
                </c:pt>
                <c:pt idx="67">
                  <c:v>2</c:v>
                </c:pt>
                <c:pt idx="68">
                  <c:v>3</c:v>
                </c:pt>
                <c:pt idx="69">
                  <c:v>4</c:v>
                </c:pt>
                <c:pt idx="70">
                  <c:v>5</c:v>
                </c:pt>
                <c:pt idx="71">
                  <c:v>6</c:v>
                </c:pt>
                <c:pt idx="72">
                  <c:v>7</c:v>
                </c:pt>
                <c:pt idx="73">
                  <c:v>8</c:v>
                </c:pt>
                <c:pt idx="74">
                  <c:v>9</c:v>
                </c:pt>
                <c:pt idx="75">
                  <c:v>10</c:v>
                </c:pt>
                <c:pt idx="76">
                  <c:v>11</c:v>
                </c:pt>
                <c:pt idx="77">
                  <c:v>12</c:v>
                </c:pt>
                <c:pt idx="78">
                  <c:v>13</c:v>
                </c:pt>
                <c:pt idx="79">
                  <c:v>14</c:v>
                </c:pt>
                <c:pt idx="80">
                  <c:v>15</c:v>
                </c:pt>
                <c:pt idx="81">
                  <c:v>16</c:v>
                </c:pt>
                <c:pt idx="82">
                  <c:v>17</c:v>
                </c:pt>
                <c:pt idx="83">
                  <c:v>18</c:v>
                </c:pt>
                <c:pt idx="84">
                  <c:v>19</c:v>
                </c:pt>
                <c:pt idx="85">
                  <c:v>20</c:v>
                </c:pt>
                <c:pt idx="86">
                  <c:v>21</c:v>
                </c:pt>
                <c:pt idx="87">
                  <c:v>22</c:v>
                </c:pt>
                <c:pt idx="88">
                  <c:v>23</c:v>
                </c:pt>
                <c:pt idx="89">
                  <c:v>24</c:v>
                </c:pt>
                <c:pt idx="90">
                  <c:v>25</c:v>
                </c:pt>
                <c:pt idx="91">
                  <c:v>26</c:v>
                </c:pt>
                <c:pt idx="92">
                  <c:v>27</c:v>
                </c:pt>
                <c:pt idx="93">
                  <c:v>28</c:v>
                </c:pt>
                <c:pt idx="94">
                  <c:v>29</c:v>
                </c:pt>
                <c:pt idx="95">
                  <c:v>30</c:v>
                </c:pt>
                <c:pt idx="96">
                  <c:v>31</c:v>
                </c:pt>
                <c:pt idx="97">
                  <c:v>32</c:v>
                </c:pt>
                <c:pt idx="98">
                  <c:v>33</c:v>
                </c:pt>
                <c:pt idx="99">
                  <c:v>34</c:v>
                </c:pt>
                <c:pt idx="100">
                  <c:v>35</c:v>
                </c:pt>
                <c:pt idx="101">
                  <c:v>36</c:v>
                </c:pt>
                <c:pt idx="102">
                  <c:v>37</c:v>
                </c:pt>
                <c:pt idx="103">
                  <c:v>38</c:v>
                </c:pt>
                <c:pt idx="104">
                  <c:v>39</c:v>
                </c:pt>
              </c:numCache>
            </c:numRef>
          </c:cat>
          <c:val>
            <c:numRef>
              <c:f>'Combined Data'!$D$210:$D$314</c:f>
              <c:numCache>
                <c:formatCode>0.0</c:formatCode>
                <c:ptCount val="105"/>
                <c:pt idx="0">
                  <c:v>3.913358248380848</c:v>
                </c:pt>
                <c:pt idx="1">
                  <c:v>4.7505513434000308</c:v>
                </c:pt>
                <c:pt idx="2">
                  <c:v>4.6226677805625176</c:v>
                </c:pt>
                <c:pt idx="3">
                  <c:v>5.083611442259671</c:v>
                </c:pt>
                <c:pt idx="4">
                  <c:v>6.4636336300047494</c:v>
                </c:pt>
                <c:pt idx="5">
                  <c:v>7.1830872796008238</c:v>
                </c:pt>
                <c:pt idx="6">
                  <c:v>6.887295291945728</c:v>
                </c:pt>
                <c:pt idx="7">
                  <c:v>14.210560558104072</c:v>
                </c:pt>
                <c:pt idx="8">
                  <c:v>28.245884191874815</c:v>
                </c:pt>
                <c:pt idx="9">
                  <c:v>29.152868244696165</c:v>
                </c:pt>
                <c:pt idx="10">
                  <c:v>24.799622704511581</c:v>
                </c:pt>
                <c:pt idx="11">
                  <c:v>21.260763261401085</c:v>
                </c:pt>
                <c:pt idx="12">
                  <c:v>10.385720691278545</c:v>
                </c:pt>
                <c:pt idx="13">
                  <c:v>15.947431118625831</c:v>
                </c:pt>
                <c:pt idx="14">
                  <c:v>13.357926899681345</c:v>
                </c:pt>
                <c:pt idx="15">
                  <c:v>7.6149310667430576</c:v>
                </c:pt>
                <c:pt idx="16">
                  <c:v>6.5625448271175966</c:v>
                </c:pt>
                <c:pt idx="17">
                  <c:v>7.0448438960758484</c:v>
                </c:pt>
                <c:pt idx="18">
                  <c:v>5.9156452416833938</c:v>
                </c:pt>
                <c:pt idx="19">
                  <c:v>5.6510550817261533</c:v>
                </c:pt>
                <c:pt idx="20">
                  <c:v>4.6957426257522847</c:v>
                </c:pt>
                <c:pt idx="21">
                  <c:v>6.011843331362785</c:v>
                </c:pt>
                <c:pt idx="22">
                  <c:v>6.9105060188750516</c:v>
                </c:pt>
                <c:pt idx="23">
                  <c:v>18.129324476648193</c:v>
                </c:pt>
                <c:pt idx="24">
                  <c:v>14.46018223313995</c:v>
                </c:pt>
                <c:pt idx="25">
                  <c:v>7.9214845918323036</c:v>
                </c:pt>
                <c:pt idx="26">
                  <c:v>6.4637846266962384</c:v>
                </c:pt>
                <c:pt idx="27">
                  <c:v>4.9196448016453216</c:v>
                </c:pt>
                <c:pt idx="28">
                  <c:v>2.7105908086222716</c:v>
                </c:pt>
                <c:pt idx="29">
                  <c:v>5.3865830988174652</c:v>
                </c:pt>
                <c:pt idx="30">
                  <c:v>4.7358211360312339</c:v>
                </c:pt>
                <c:pt idx="31">
                  <c:v>1.2168652398601503</c:v>
                </c:pt>
                <c:pt idx="32">
                  <c:v>1.1632861977929398</c:v>
                </c:pt>
                <c:pt idx="33">
                  <c:v>1.354727351883656</c:v>
                </c:pt>
                <c:pt idx="34">
                  <c:v>1.1031257066899058</c:v>
                </c:pt>
                <c:pt idx="35">
                  <c:v>0.24368535103788638</c:v>
                </c:pt>
                <c:pt idx="36">
                  <c:v>0.79394064499738004</c:v>
                </c:pt>
                <c:pt idx="37">
                  <c:v>0.30706400749236179</c:v>
                </c:pt>
                <c:pt idx="38">
                  <c:v>0.13620897726127335</c:v>
                </c:pt>
                <c:pt idx="39">
                  <c:v>0.40918993837014972</c:v>
                </c:pt>
                <c:pt idx="40">
                  <c:v>0.52414075858309606</c:v>
                </c:pt>
                <c:pt idx="41">
                  <c:v>0.17485156559177639</c:v>
                </c:pt>
                <c:pt idx="42">
                  <c:v>0.91957458180909057</c:v>
                </c:pt>
                <c:pt idx="43">
                  <c:v>0.23115748643972395</c:v>
                </c:pt>
                <c:pt idx="44">
                  <c:v>0.47086798627419818</c:v>
                </c:pt>
                <c:pt idx="45">
                  <c:v>0.45797716067899696</c:v>
                </c:pt>
                <c:pt idx="46">
                  <c:v>0.60276383658086052</c:v>
                </c:pt>
                <c:pt idx="47">
                  <c:v>0.66955542635615661</c:v>
                </c:pt>
                <c:pt idx="48">
                  <c:v>1.0002561767208158</c:v>
                </c:pt>
                <c:pt idx="49">
                  <c:v>1.3594275450607749</c:v>
                </c:pt>
                <c:pt idx="50">
                  <c:v>1.4047188016343903</c:v>
                </c:pt>
                <c:pt idx="51">
                  <c:v>1.6073641666426486</c:v>
                </c:pt>
                <c:pt idx="52">
                  <c:v>1.3034285270634265</c:v>
                </c:pt>
                <c:pt idx="53">
                  <c:v>1.4792259779390513</c:v>
                </c:pt>
                <c:pt idx="54">
                  <c:v>2.2161000837452556</c:v>
                </c:pt>
                <c:pt idx="55">
                  <c:v>1.3737277992708941</c:v>
                </c:pt>
                <c:pt idx="56">
                  <c:v>1.5563089884337422</c:v>
                </c:pt>
                <c:pt idx="57">
                  <c:v>1.7768179139928424</c:v>
                </c:pt>
                <c:pt idx="58">
                  <c:v>1.7862627177583901</c:v>
                </c:pt>
                <c:pt idx="59">
                  <c:v>1.9000274640333437</c:v>
                </c:pt>
                <c:pt idx="60">
                  <c:v>1.667836068967897</c:v>
                </c:pt>
                <c:pt idx="61">
                  <c:v>1.2132367596872622</c:v>
                </c:pt>
                <c:pt idx="62">
                  <c:v>1.5373035240690489</c:v>
                </c:pt>
                <c:pt idx="63">
                  <c:v>1.6575075087947919</c:v>
                </c:pt>
                <c:pt idx="64">
                  <c:v>0.68511764611846593</c:v>
                </c:pt>
                <c:pt idx="65">
                  <c:v>2.2264353229101905</c:v>
                </c:pt>
                <c:pt idx="66">
                  <c:v>3.4425264472094308</c:v>
                </c:pt>
                <c:pt idx="67">
                  <c:v>2.4340231315310481</c:v>
                </c:pt>
                <c:pt idx="68">
                  <c:v>2.0689467642263737</c:v>
                </c:pt>
                <c:pt idx="69">
                  <c:v>1.0277069801858094</c:v>
                </c:pt>
                <c:pt idx="70">
                  <c:v>1.5620778412315652</c:v>
                </c:pt>
                <c:pt idx="71">
                  <c:v>0.82809219978552417</c:v>
                </c:pt>
                <c:pt idx="72">
                  <c:v>0.82583153862443603</c:v>
                </c:pt>
                <c:pt idx="73">
                  <c:v>1.1324697556070664</c:v>
                </c:pt>
                <c:pt idx="74">
                  <c:v>0.83972373089253638</c:v>
                </c:pt>
                <c:pt idx="75">
                  <c:v>0.67457307190151727</c:v>
                </c:pt>
                <c:pt idx="76">
                  <c:v>0.61133027301398668</c:v>
                </c:pt>
                <c:pt idx="77">
                  <c:v>0.6122000449354833</c:v>
                </c:pt>
                <c:pt idx="78">
                  <c:v>0.38663530624738218</c:v>
                </c:pt>
                <c:pt idx="79">
                  <c:v>0.30456716741569884</c:v>
                </c:pt>
                <c:pt idx="80">
                  <c:v>0.84043147752055902</c:v>
                </c:pt>
                <c:pt idx="81">
                  <c:v>0.4222313236529765</c:v>
                </c:pt>
                <c:pt idx="82">
                  <c:v>0.65255719367185627</c:v>
                </c:pt>
                <c:pt idx="83">
                  <c:v>0.12076477919367772</c:v>
                </c:pt>
                <c:pt idx="84">
                  <c:v>0.54317289012034897</c:v>
                </c:pt>
                <c:pt idx="85">
                  <c:v>0.54931674152633148</c:v>
                </c:pt>
                <c:pt idx="86">
                  <c:v>0.43990462867650293</c:v>
                </c:pt>
                <c:pt idx="87">
                  <c:v>0.43612620246224393</c:v>
                </c:pt>
                <c:pt idx="88">
                  <c:v>0.56441973261555867</c:v>
                </c:pt>
                <c:pt idx="89">
                  <c:v>0.63289737252655798</c:v>
                </c:pt>
                <c:pt idx="90">
                  <c:v>0.62875365934629734</c:v>
                </c:pt>
                <c:pt idx="91">
                  <c:v>1.0114748449577642</c:v>
                </c:pt>
                <c:pt idx="92">
                  <c:v>0.91563073222989655</c:v>
                </c:pt>
                <c:pt idx="93">
                  <c:v>0.9090358160111508</c:v>
                </c:pt>
                <c:pt idx="94">
                  <c:v>0.78158818719638301</c:v>
                </c:pt>
                <c:pt idx="95">
                  <c:v>0.89125977192068262</c:v>
                </c:pt>
                <c:pt idx="96">
                  <c:v>0.66504315525492919</c:v>
                </c:pt>
                <c:pt idx="97">
                  <c:v>0.95145668017735152</c:v>
                </c:pt>
                <c:pt idx="98">
                  <c:v>1.106582320503126</c:v>
                </c:pt>
                <c:pt idx="99">
                  <c:v>#N/A</c:v>
                </c:pt>
                <c:pt idx="100">
                  <c:v>#N/A</c:v>
                </c:pt>
                <c:pt idx="101">
                  <c:v>#N/A</c:v>
                </c:pt>
                <c:pt idx="102">
                  <c:v>#N/A</c:v>
                </c:pt>
                <c:pt idx="103">
                  <c:v>#N/A</c:v>
                </c:pt>
                <c:pt idx="104">
                  <c:v>#N/A</c:v>
                </c:pt>
              </c:numCache>
            </c:numRef>
          </c:val>
          <c:smooth val="0"/>
        </c:ser>
        <c:ser>
          <c:idx val="1"/>
          <c:order val="1"/>
          <c:tx>
            <c:strRef>
              <c:f>'Combined Data'!$E$1</c:f>
              <c:strCache>
                <c:ptCount val="1"/>
                <c:pt idx="0">
                  <c:v>2020/21 MEM Epidemic Threshold</c:v>
                </c:pt>
              </c:strCache>
            </c:strRef>
          </c:tx>
          <c:spPr>
            <a:ln>
              <a:solidFill>
                <a:schemeClr val="bg1">
                  <a:lumMod val="65000"/>
                </a:schemeClr>
              </a:solidFill>
            </a:ln>
          </c:spPr>
          <c:marker>
            <c:symbol val="none"/>
          </c:marker>
          <c:cat>
            <c:numRef>
              <c:f>'Combined Data'!$C$210:$C$314</c:f>
              <c:numCache>
                <c:formatCode>General</c:formatCode>
                <c:ptCount val="105"/>
                <c:pt idx="0">
                  <c:v>40</c:v>
                </c:pt>
                <c:pt idx="1">
                  <c:v>41</c:v>
                </c:pt>
                <c:pt idx="2">
                  <c:v>42</c:v>
                </c:pt>
                <c:pt idx="3">
                  <c:v>43</c:v>
                </c:pt>
                <c:pt idx="4">
                  <c:v>44</c:v>
                </c:pt>
                <c:pt idx="5">
                  <c:v>45</c:v>
                </c:pt>
                <c:pt idx="6">
                  <c:v>46</c:v>
                </c:pt>
                <c:pt idx="7">
                  <c:v>47</c:v>
                </c:pt>
                <c:pt idx="8">
                  <c:v>48</c:v>
                </c:pt>
                <c:pt idx="9">
                  <c:v>49</c:v>
                </c:pt>
                <c:pt idx="10">
                  <c:v>50</c:v>
                </c:pt>
                <c:pt idx="11">
                  <c:v>51</c:v>
                </c:pt>
                <c:pt idx="12">
                  <c:v>52</c:v>
                </c:pt>
                <c:pt idx="13">
                  <c:v>1</c:v>
                </c:pt>
                <c:pt idx="14">
                  <c:v>2</c:v>
                </c:pt>
                <c:pt idx="15">
                  <c:v>3</c:v>
                </c:pt>
                <c:pt idx="16">
                  <c:v>4</c:v>
                </c:pt>
                <c:pt idx="17">
                  <c:v>5</c:v>
                </c:pt>
                <c:pt idx="18">
                  <c:v>6</c:v>
                </c:pt>
                <c:pt idx="19">
                  <c:v>7</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pt idx="65">
                  <c:v>53</c:v>
                </c:pt>
                <c:pt idx="66">
                  <c:v>1</c:v>
                </c:pt>
                <c:pt idx="67">
                  <c:v>2</c:v>
                </c:pt>
                <c:pt idx="68">
                  <c:v>3</c:v>
                </c:pt>
                <c:pt idx="69">
                  <c:v>4</c:v>
                </c:pt>
                <c:pt idx="70">
                  <c:v>5</c:v>
                </c:pt>
                <c:pt idx="71">
                  <c:v>6</c:v>
                </c:pt>
                <c:pt idx="72">
                  <c:v>7</c:v>
                </c:pt>
                <c:pt idx="73">
                  <c:v>8</c:v>
                </c:pt>
                <c:pt idx="74">
                  <c:v>9</c:v>
                </c:pt>
                <c:pt idx="75">
                  <c:v>10</c:v>
                </c:pt>
                <c:pt idx="76">
                  <c:v>11</c:v>
                </c:pt>
                <c:pt idx="77">
                  <c:v>12</c:v>
                </c:pt>
                <c:pt idx="78">
                  <c:v>13</c:v>
                </c:pt>
                <c:pt idx="79">
                  <c:v>14</c:v>
                </c:pt>
                <c:pt idx="80">
                  <c:v>15</c:v>
                </c:pt>
                <c:pt idx="81">
                  <c:v>16</c:v>
                </c:pt>
                <c:pt idx="82">
                  <c:v>17</c:v>
                </c:pt>
                <c:pt idx="83">
                  <c:v>18</c:v>
                </c:pt>
                <c:pt idx="84">
                  <c:v>19</c:v>
                </c:pt>
                <c:pt idx="85">
                  <c:v>20</c:v>
                </c:pt>
                <c:pt idx="86">
                  <c:v>21</c:v>
                </c:pt>
                <c:pt idx="87">
                  <c:v>22</c:v>
                </c:pt>
                <c:pt idx="88">
                  <c:v>23</c:v>
                </c:pt>
                <c:pt idx="89">
                  <c:v>24</c:v>
                </c:pt>
                <c:pt idx="90">
                  <c:v>25</c:v>
                </c:pt>
                <c:pt idx="91">
                  <c:v>26</c:v>
                </c:pt>
                <c:pt idx="92">
                  <c:v>27</c:v>
                </c:pt>
                <c:pt idx="93">
                  <c:v>28</c:v>
                </c:pt>
                <c:pt idx="94">
                  <c:v>29</c:v>
                </c:pt>
                <c:pt idx="95">
                  <c:v>30</c:v>
                </c:pt>
                <c:pt idx="96">
                  <c:v>31</c:v>
                </c:pt>
                <c:pt idx="97">
                  <c:v>32</c:v>
                </c:pt>
                <c:pt idx="98">
                  <c:v>33</c:v>
                </c:pt>
                <c:pt idx="99">
                  <c:v>34</c:v>
                </c:pt>
                <c:pt idx="100">
                  <c:v>35</c:v>
                </c:pt>
                <c:pt idx="101">
                  <c:v>36</c:v>
                </c:pt>
                <c:pt idx="102">
                  <c:v>37</c:v>
                </c:pt>
                <c:pt idx="103">
                  <c:v>38</c:v>
                </c:pt>
                <c:pt idx="104">
                  <c:v>39</c:v>
                </c:pt>
              </c:numCache>
            </c:numRef>
          </c:cat>
          <c:val>
            <c:numRef>
              <c:f>'Combined Data'!$E$210:$E$314</c:f>
              <c:numCache>
                <c:formatCode>General</c:formatCode>
                <c:ptCount val="105"/>
                <c:pt idx="0">
                  <c:v>11.3</c:v>
                </c:pt>
                <c:pt idx="1">
                  <c:v>11.3</c:v>
                </c:pt>
                <c:pt idx="2">
                  <c:v>11.3</c:v>
                </c:pt>
                <c:pt idx="3">
                  <c:v>11.3</c:v>
                </c:pt>
                <c:pt idx="4">
                  <c:v>11.3</c:v>
                </c:pt>
                <c:pt idx="5">
                  <c:v>11.3</c:v>
                </c:pt>
                <c:pt idx="6">
                  <c:v>11.3</c:v>
                </c:pt>
                <c:pt idx="7">
                  <c:v>11.3</c:v>
                </c:pt>
                <c:pt idx="8">
                  <c:v>11.3</c:v>
                </c:pt>
                <c:pt idx="9">
                  <c:v>11.3</c:v>
                </c:pt>
                <c:pt idx="10">
                  <c:v>11.3</c:v>
                </c:pt>
                <c:pt idx="11">
                  <c:v>11.3</c:v>
                </c:pt>
                <c:pt idx="12">
                  <c:v>11.3</c:v>
                </c:pt>
                <c:pt idx="13">
                  <c:v>11.3</c:v>
                </c:pt>
                <c:pt idx="14">
                  <c:v>11.3</c:v>
                </c:pt>
                <c:pt idx="15">
                  <c:v>11.3</c:v>
                </c:pt>
                <c:pt idx="16">
                  <c:v>11.3</c:v>
                </c:pt>
                <c:pt idx="17">
                  <c:v>11.3</c:v>
                </c:pt>
                <c:pt idx="18">
                  <c:v>11.3</c:v>
                </c:pt>
                <c:pt idx="19">
                  <c:v>11.3</c:v>
                </c:pt>
                <c:pt idx="20">
                  <c:v>11.3</c:v>
                </c:pt>
                <c:pt idx="21">
                  <c:v>11.3</c:v>
                </c:pt>
                <c:pt idx="22">
                  <c:v>11.3</c:v>
                </c:pt>
                <c:pt idx="23">
                  <c:v>11.3</c:v>
                </c:pt>
                <c:pt idx="24">
                  <c:v>11.3</c:v>
                </c:pt>
                <c:pt idx="25">
                  <c:v>11.3</c:v>
                </c:pt>
                <c:pt idx="26">
                  <c:v>11.3</c:v>
                </c:pt>
                <c:pt idx="27">
                  <c:v>11.3</c:v>
                </c:pt>
                <c:pt idx="28">
                  <c:v>11.3</c:v>
                </c:pt>
                <c:pt idx="29">
                  <c:v>11.3</c:v>
                </c:pt>
                <c:pt idx="30">
                  <c:v>11.3</c:v>
                </c:pt>
                <c:pt idx="31">
                  <c:v>11.3</c:v>
                </c:pt>
                <c:pt idx="32">
                  <c:v>11.3</c:v>
                </c:pt>
                <c:pt idx="33">
                  <c:v>11.3</c:v>
                </c:pt>
                <c:pt idx="34">
                  <c:v>11.3</c:v>
                </c:pt>
                <c:pt idx="35">
                  <c:v>11.3</c:v>
                </c:pt>
                <c:pt idx="36">
                  <c:v>11.3</c:v>
                </c:pt>
                <c:pt idx="37">
                  <c:v>11.3</c:v>
                </c:pt>
                <c:pt idx="38">
                  <c:v>11.3</c:v>
                </c:pt>
                <c:pt idx="39">
                  <c:v>11.3</c:v>
                </c:pt>
                <c:pt idx="40">
                  <c:v>11.3</c:v>
                </c:pt>
                <c:pt idx="41">
                  <c:v>11.3</c:v>
                </c:pt>
                <c:pt idx="42">
                  <c:v>11.3</c:v>
                </c:pt>
                <c:pt idx="43">
                  <c:v>11.3</c:v>
                </c:pt>
                <c:pt idx="44">
                  <c:v>11.3</c:v>
                </c:pt>
                <c:pt idx="45">
                  <c:v>11.3</c:v>
                </c:pt>
                <c:pt idx="46">
                  <c:v>11.3</c:v>
                </c:pt>
                <c:pt idx="47">
                  <c:v>11.3</c:v>
                </c:pt>
                <c:pt idx="48">
                  <c:v>11.3</c:v>
                </c:pt>
                <c:pt idx="49">
                  <c:v>11.3</c:v>
                </c:pt>
                <c:pt idx="50">
                  <c:v>11.3</c:v>
                </c:pt>
                <c:pt idx="51">
                  <c:v>11.3</c:v>
                </c:pt>
                <c:pt idx="52">
                  <c:v>11.3</c:v>
                </c:pt>
                <c:pt idx="53">
                  <c:v>11.3</c:v>
                </c:pt>
                <c:pt idx="54">
                  <c:v>11.3</c:v>
                </c:pt>
                <c:pt idx="55">
                  <c:v>11.3</c:v>
                </c:pt>
                <c:pt idx="56">
                  <c:v>11.3</c:v>
                </c:pt>
                <c:pt idx="57">
                  <c:v>11.3</c:v>
                </c:pt>
                <c:pt idx="58">
                  <c:v>11.3</c:v>
                </c:pt>
                <c:pt idx="59">
                  <c:v>11.3</c:v>
                </c:pt>
                <c:pt idx="60">
                  <c:v>11.3</c:v>
                </c:pt>
                <c:pt idx="61">
                  <c:v>11.3</c:v>
                </c:pt>
                <c:pt idx="62">
                  <c:v>11.3</c:v>
                </c:pt>
                <c:pt idx="63">
                  <c:v>11.3</c:v>
                </c:pt>
                <c:pt idx="64">
                  <c:v>11.3</c:v>
                </c:pt>
                <c:pt idx="65">
                  <c:v>11.3</c:v>
                </c:pt>
                <c:pt idx="66">
                  <c:v>11.3</c:v>
                </c:pt>
                <c:pt idx="67">
                  <c:v>11.3</c:v>
                </c:pt>
                <c:pt idx="68">
                  <c:v>11.3</c:v>
                </c:pt>
                <c:pt idx="69">
                  <c:v>11.3</c:v>
                </c:pt>
                <c:pt idx="70">
                  <c:v>11.3</c:v>
                </c:pt>
                <c:pt idx="71">
                  <c:v>11.3</c:v>
                </c:pt>
                <c:pt idx="72">
                  <c:v>11.3</c:v>
                </c:pt>
                <c:pt idx="73">
                  <c:v>11.3</c:v>
                </c:pt>
                <c:pt idx="74">
                  <c:v>11.3</c:v>
                </c:pt>
                <c:pt idx="75">
                  <c:v>11.3</c:v>
                </c:pt>
                <c:pt idx="76">
                  <c:v>11.3</c:v>
                </c:pt>
                <c:pt idx="77">
                  <c:v>11.3</c:v>
                </c:pt>
                <c:pt idx="78">
                  <c:v>11.3</c:v>
                </c:pt>
                <c:pt idx="79">
                  <c:v>11.3</c:v>
                </c:pt>
                <c:pt idx="80">
                  <c:v>11.3</c:v>
                </c:pt>
                <c:pt idx="81">
                  <c:v>11.3</c:v>
                </c:pt>
                <c:pt idx="82">
                  <c:v>11.3</c:v>
                </c:pt>
                <c:pt idx="83">
                  <c:v>11.3</c:v>
                </c:pt>
                <c:pt idx="84">
                  <c:v>11.3</c:v>
                </c:pt>
                <c:pt idx="85">
                  <c:v>11.3</c:v>
                </c:pt>
                <c:pt idx="86">
                  <c:v>11.3</c:v>
                </c:pt>
                <c:pt idx="87">
                  <c:v>11.3</c:v>
                </c:pt>
                <c:pt idx="88">
                  <c:v>11.3</c:v>
                </c:pt>
                <c:pt idx="89">
                  <c:v>11.3</c:v>
                </c:pt>
                <c:pt idx="90">
                  <c:v>11.3</c:v>
                </c:pt>
                <c:pt idx="91">
                  <c:v>11.3</c:v>
                </c:pt>
                <c:pt idx="92">
                  <c:v>11.3</c:v>
                </c:pt>
                <c:pt idx="93">
                  <c:v>11.3</c:v>
                </c:pt>
                <c:pt idx="94">
                  <c:v>11.3</c:v>
                </c:pt>
                <c:pt idx="95">
                  <c:v>11.3</c:v>
                </c:pt>
                <c:pt idx="96">
                  <c:v>11.3</c:v>
                </c:pt>
                <c:pt idx="97">
                  <c:v>11.3</c:v>
                </c:pt>
                <c:pt idx="98">
                  <c:v>11.3</c:v>
                </c:pt>
                <c:pt idx="99">
                  <c:v>11.3</c:v>
                </c:pt>
                <c:pt idx="100">
                  <c:v>11.3</c:v>
                </c:pt>
                <c:pt idx="101">
                  <c:v>11.3</c:v>
                </c:pt>
                <c:pt idx="102">
                  <c:v>11.3</c:v>
                </c:pt>
                <c:pt idx="103">
                  <c:v>11.3</c:v>
                </c:pt>
                <c:pt idx="104">
                  <c:v>11.3</c:v>
                </c:pt>
              </c:numCache>
            </c:numRef>
          </c:val>
          <c:smooth val="0"/>
        </c:ser>
        <c:dLbls>
          <c:showLegendKey val="0"/>
          <c:showVal val="0"/>
          <c:showCatName val="0"/>
          <c:showSerName val="0"/>
          <c:showPercent val="0"/>
          <c:showBubbleSize val="0"/>
        </c:dLbls>
        <c:marker val="1"/>
        <c:smooth val="0"/>
        <c:axId val="206935936"/>
        <c:axId val="206937472"/>
      </c:lineChart>
      <c:catAx>
        <c:axId val="206935936"/>
        <c:scaling>
          <c:orientation val="minMax"/>
        </c:scaling>
        <c:delete val="0"/>
        <c:axPos val="b"/>
        <c:numFmt formatCode="General" sourceLinked="1"/>
        <c:majorTickMark val="out"/>
        <c:minorTickMark val="none"/>
        <c:tickLblPos val="nextTo"/>
        <c:spPr>
          <a:ln w="15875"/>
        </c:spPr>
        <c:txPr>
          <a:bodyPr rot="0"/>
          <a:lstStyle/>
          <a:p>
            <a:pPr>
              <a:defRPr sz="1000"/>
            </a:pPr>
            <a:endParaRPr lang="en-US"/>
          </a:p>
        </c:txPr>
        <c:crossAx val="206937472"/>
        <c:crosses val="autoZero"/>
        <c:auto val="1"/>
        <c:lblAlgn val="ctr"/>
        <c:lblOffset val="50"/>
        <c:tickLblSkip val="4"/>
        <c:tickMarkSkip val="1"/>
        <c:noMultiLvlLbl val="1"/>
      </c:catAx>
      <c:valAx>
        <c:axId val="206937472"/>
        <c:scaling>
          <c:orientation val="minMax"/>
          <c:max val="80"/>
        </c:scaling>
        <c:delete val="0"/>
        <c:axPos val="l"/>
        <c:title>
          <c:tx>
            <c:rich>
              <a:bodyPr rot="-5400000" vert="horz"/>
              <a:lstStyle/>
              <a:p>
                <a:pPr>
                  <a:defRPr sz="1000"/>
                </a:pPr>
                <a:r>
                  <a:rPr lang="en-US" sz="1000"/>
                  <a:t>Flu/FLI consultation rate per 100,000 population</a:t>
                </a:r>
              </a:p>
            </c:rich>
          </c:tx>
          <c:layout>
            <c:manualLayout>
              <c:xMode val="edge"/>
              <c:yMode val="edge"/>
              <c:x val="6.4475052184506151E-7"/>
              <c:y val="0.15573206954146407"/>
            </c:manualLayout>
          </c:layout>
          <c:overlay val="0"/>
        </c:title>
        <c:numFmt formatCode="0" sourceLinked="0"/>
        <c:majorTickMark val="out"/>
        <c:minorTickMark val="none"/>
        <c:tickLblPos val="nextTo"/>
        <c:txPr>
          <a:bodyPr/>
          <a:lstStyle/>
          <a:p>
            <a:pPr>
              <a:defRPr sz="1000"/>
            </a:pPr>
            <a:endParaRPr lang="en-US"/>
          </a:p>
        </c:txPr>
        <c:crossAx val="206935936"/>
        <c:crosses val="autoZero"/>
        <c:crossBetween val="between"/>
      </c:valAx>
      <c:valAx>
        <c:axId val="206951936"/>
        <c:scaling>
          <c:orientation val="minMax"/>
          <c:max val="450"/>
          <c:min val="0"/>
        </c:scaling>
        <c:delete val="0"/>
        <c:axPos val="r"/>
        <c:title>
          <c:tx>
            <c:rich>
              <a:bodyPr rot="-5400000" vert="horz"/>
              <a:lstStyle/>
              <a:p>
                <a:pPr>
                  <a:defRPr sz="1000"/>
                </a:pPr>
                <a:r>
                  <a:rPr lang="en-US" sz="1000"/>
                  <a:t>Number of laboratory reports</a:t>
                </a:r>
              </a:p>
            </c:rich>
          </c:tx>
          <c:layout>
            <c:manualLayout>
              <c:xMode val="edge"/>
              <c:yMode val="edge"/>
              <c:x val="0.93317369614512469"/>
              <c:y val="0.2264001984126984"/>
            </c:manualLayout>
          </c:layout>
          <c:overlay val="0"/>
        </c:title>
        <c:numFmt formatCode="General" sourceLinked="1"/>
        <c:majorTickMark val="out"/>
        <c:minorTickMark val="none"/>
        <c:tickLblPos val="nextTo"/>
        <c:spPr>
          <a:ln w="15875">
            <a:solidFill>
              <a:srgbClr val="000000"/>
            </a:solidFill>
          </a:ln>
        </c:spPr>
        <c:txPr>
          <a:bodyPr/>
          <a:lstStyle/>
          <a:p>
            <a:pPr>
              <a:defRPr sz="1000"/>
            </a:pPr>
            <a:endParaRPr lang="en-US"/>
          </a:p>
        </c:txPr>
        <c:crossAx val="206953856"/>
        <c:crosses val="max"/>
        <c:crossBetween val="between"/>
      </c:valAx>
      <c:catAx>
        <c:axId val="206953856"/>
        <c:scaling>
          <c:orientation val="minMax"/>
        </c:scaling>
        <c:delete val="0"/>
        <c:axPos val="t"/>
        <c:majorTickMark val="none"/>
        <c:minorTickMark val="none"/>
        <c:tickLblPos val="low"/>
        <c:spPr>
          <a:ln>
            <a:noFill/>
          </a:ln>
        </c:spPr>
        <c:txPr>
          <a:bodyPr rot="60000" vert="horz" anchor="ctr" anchorCtr="0"/>
          <a:lstStyle/>
          <a:p>
            <a:pPr>
              <a:defRPr sz="1000"/>
            </a:pPr>
            <a:endParaRPr lang="en-US"/>
          </a:p>
        </c:txPr>
        <c:crossAx val="206951936"/>
        <c:crosses val="max"/>
        <c:auto val="0"/>
        <c:lblAlgn val="ctr"/>
        <c:lblOffset val="60"/>
        <c:noMultiLvlLbl val="0"/>
      </c:catAx>
    </c:plotArea>
    <c:legend>
      <c:legendPos val="b"/>
      <c:layout>
        <c:manualLayout>
          <c:xMode val="edge"/>
          <c:yMode val="edge"/>
          <c:x val="0"/>
          <c:y val="0.8993525793650794"/>
          <c:w val="1"/>
          <c:h val="9.8127550219711243E-2"/>
        </c:manualLayout>
      </c:layout>
      <c:overlay val="0"/>
      <c:txPr>
        <a:bodyPr/>
        <a:lstStyle/>
        <a:p>
          <a:pPr>
            <a:defRPr sz="800"/>
          </a:pPr>
          <a:endParaRPr lang="en-US"/>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387106481481481"/>
          <c:y val="3.0088129227748971E-2"/>
          <c:w val="0.74883842592592598"/>
          <c:h val="0.77171521242771479"/>
        </c:manualLayout>
      </c:layout>
      <c:barChart>
        <c:barDir val="col"/>
        <c:grouping val="clustered"/>
        <c:varyColors val="0"/>
        <c:ser>
          <c:idx val="0"/>
          <c:order val="0"/>
          <c:tx>
            <c:strRef>
              <c:f>'2yr Flu Positivity'!$H$5</c:f>
              <c:strCache>
                <c:ptCount val="1"/>
                <c:pt idx="0">
                  <c:v>2019-20 Num tested</c:v>
                </c:pt>
              </c:strCache>
            </c:strRef>
          </c:tx>
          <c:spPr>
            <a:solidFill>
              <a:schemeClr val="tx2">
                <a:lumMod val="40000"/>
                <a:lumOff val="60000"/>
              </a:schemeClr>
            </a:solidFill>
          </c:spPr>
          <c:invertIfNegative val="0"/>
          <c:cat>
            <c:numRef>
              <c:f>'2yr Flu Positivity'!$A$7:$A$59</c:f>
              <c:numCache>
                <c:formatCode>General</c:formatCode>
                <c:ptCount val="53"/>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1</c:v>
                </c:pt>
                <c:pt idx="15">
                  <c:v>2</c:v>
                </c:pt>
                <c:pt idx="16">
                  <c:v>3</c:v>
                </c:pt>
                <c:pt idx="17">
                  <c:v>4</c:v>
                </c:pt>
                <c:pt idx="18">
                  <c:v>5</c:v>
                </c:pt>
                <c:pt idx="19">
                  <c:v>6</c:v>
                </c:pt>
                <c:pt idx="20">
                  <c:v>7</c:v>
                </c:pt>
                <c:pt idx="21">
                  <c:v>8</c:v>
                </c:pt>
                <c:pt idx="22">
                  <c:v>9</c:v>
                </c:pt>
                <c:pt idx="23">
                  <c:v>10</c:v>
                </c:pt>
                <c:pt idx="24">
                  <c:v>11</c:v>
                </c:pt>
                <c:pt idx="25">
                  <c:v>12</c:v>
                </c:pt>
                <c:pt idx="26">
                  <c:v>13</c:v>
                </c:pt>
                <c:pt idx="27">
                  <c:v>14</c:v>
                </c:pt>
                <c:pt idx="28">
                  <c:v>15</c:v>
                </c:pt>
                <c:pt idx="29">
                  <c:v>16</c:v>
                </c:pt>
                <c:pt idx="30">
                  <c:v>17</c:v>
                </c:pt>
                <c:pt idx="31">
                  <c:v>18</c:v>
                </c:pt>
                <c:pt idx="32">
                  <c:v>19</c:v>
                </c:pt>
                <c:pt idx="33">
                  <c:v>20</c:v>
                </c:pt>
                <c:pt idx="34">
                  <c:v>21</c:v>
                </c:pt>
                <c:pt idx="35">
                  <c:v>22</c:v>
                </c:pt>
                <c:pt idx="36">
                  <c:v>23</c:v>
                </c:pt>
                <c:pt idx="37">
                  <c:v>24</c:v>
                </c:pt>
                <c:pt idx="38">
                  <c:v>25</c:v>
                </c:pt>
                <c:pt idx="39">
                  <c:v>26</c:v>
                </c:pt>
                <c:pt idx="40">
                  <c:v>27</c:v>
                </c:pt>
                <c:pt idx="41">
                  <c:v>28</c:v>
                </c:pt>
                <c:pt idx="42">
                  <c:v>29</c:v>
                </c:pt>
                <c:pt idx="43">
                  <c:v>30</c:v>
                </c:pt>
                <c:pt idx="44">
                  <c:v>31</c:v>
                </c:pt>
                <c:pt idx="45">
                  <c:v>32</c:v>
                </c:pt>
                <c:pt idx="46">
                  <c:v>33</c:v>
                </c:pt>
                <c:pt idx="47">
                  <c:v>34</c:v>
                </c:pt>
                <c:pt idx="48">
                  <c:v>35</c:v>
                </c:pt>
                <c:pt idx="49">
                  <c:v>36</c:v>
                </c:pt>
                <c:pt idx="50">
                  <c:v>37</c:v>
                </c:pt>
                <c:pt idx="51">
                  <c:v>38</c:v>
                </c:pt>
                <c:pt idx="52">
                  <c:v>39</c:v>
                </c:pt>
              </c:numCache>
            </c:numRef>
          </c:cat>
          <c:val>
            <c:numRef>
              <c:f>'2yr Flu Positivity'!$B$7:$B$59</c:f>
              <c:numCache>
                <c:formatCode>General</c:formatCode>
                <c:ptCount val="53"/>
                <c:pt idx="0">
                  <c:v>221</c:v>
                </c:pt>
                <c:pt idx="1">
                  <c:v>260</c:v>
                </c:pt>
                <c:pt idx="2">
                  <c:v>304</c:v>
                </c:pt>
                <c:pt idx="3">
                  <c:v>307</c:v>
                </c:pt>
                <c:pt idx="4">
                  <c:v>359</c:v>
                </c:pt>
                <c:pt idx="5">
                  <c:v>383</c:v>
                </c:pt>
                <c:pt idx="6">
                  <c:v>431</c:v>
                </c:pt>
                <c:pt idx="7">
                  <c:v>640</c:v>
                </c:pt>
                <c:pt idx="8">
                  <c:v>847</c:v>
                </c:pt>
                <c:pt idx="9">
                  <c:v>1073</c:v>
                </c:pt>
                <c:pt idx="10">
                  <c:v>1018</c:v>
                </c:pt>
                <c:pt idx="11">
                  <c:v>1021</c:v>
                </c:pt>
                <c:pt idx="12">
                  <c:v>716</c:v>
                </c:pt>
                <c:pt idx="14">
                  <c:v>722</c:v>
                </c:pt>
                <c:pt idx="15">
                  <c:v>608</c:v>
                </c:pt>
                <c:pt idx="16">
                  <c:v>461</c:v>
                </c:pt>
                <c:pt idx="17">
                  <c:v>414</c:v>
                </c:pt>
                <c:pt idx="18">
                  <c:v>424</c:v>
                </c:pt>
                <c:pt idx="19">
                  <c:v>396</c:v>
                </c:pt>
                <c:pt idx="20">
                  <c:v>389</c:v>
                </c:pt>
                <c:pt idx="21">
                  <c:v>403</c:v>
                </c:pt>
                <c:pt idx="22">
                  <c:v>509</c:v>
                </c:pt>
                <c:pt idx="23">
                  <c:v>521</c:v>
                </c:pt>
                <c:pt idx="24">
                  <c:v>717</c:v>
                </c:pt>
                <c:pt idx="25">
                  <c:v>578</c:v>
                </c:pt>
                <c:pt idx="26">
                  <c:v>543</c:v>
                </c:pt>
                <c:pt idx="27">
                  <c:v>447</c:v>
                </c:pt>
                <c:pt idx="28">
                  <c:v>201</c:v>
                </c:pt>
                <c:pt idx="29">
                  <c:v>108</c:v>
                </c:pt>
                <c:pt idx="30">
                  <c:v>132</c:v>
                </c:pt>
                <c:pt idx="31">
                  <c:v>115</c:v>
                </c:pt>
                <c:pt idx="32">
                  <c:v>108</c:v>
                </c:pt>
                <c:pt idx="33">
                  <c:v>111</c:v>
                </c:pt>
                <c:pt idx="34">
                  <c:v>147</c:v>
                </c:pt>
                <c:pt idx="35">
                  <c:v>141</c:v>
                </c:pt>
                <c:pt idx="36">
                  <c:v>111</c:v>
                </c:pt>
                <c:pt idx="37">
                  <c:v>120</c:v>
                </c:pt>
                <c:pt idx="38">
                  <c:v>108</c:v>
                </c:pt>
                <c:pt idx="39">
                  <c:v>132</c:v>
                </c:pt>
                <c:pt idx="40">
                  <c:v>117</c:v>
                </c:pt>
                <c:pt idx="41">
                  <c:v>116</c:v>
                </c:pt>
                <c:pt idx="42">
                  <c:v>110</c:v>
                </c:pt>
                <c:pt idx="43">
                  <c:v>105</c:v>
                </c:pt>
                <c:pt idx="44">
                  <c:v>90</c:v>
                </c:pt>
                <c:pt idx="45">
                  <c:v>118</c:v>
                </c:pt>
                <c:pt idx="46">
                  <c:v>128</c:v>
                </c:pt>
                <c:pt idx="47">
                  <c:v>110</c:v>
                </c:pt>
                <c:pt idx="48">
                  <c:v>123</c:v>
                </c:pt>
                <c:pt idx="49">
                  <c:v>150</c:v>
                </c:pt>
                <c:pt idx="50">
                  <c:v>163</c:v>
                </c:pt>
                <c:pt idx="51">
                  <c:v>136</c:v>
                </c:pt>
                <c:pt idx="52">
                  <c:v>127</c:v>
                </c:pt>
              </c:numCache>
            </c:numRef>
          </c:val>
        </c:ser>
        <c:ser>
          <c:idx val="1"/>
          <c:order val="1"/>
          <c:tx>
            <c:strRef>
              <c:f>'2yr Flu Positivity'!$I$5</c:f>
              <c:strCache>
                <c:ptCount val="1"/>
                <c:pt idx="0">
                  <c:v>2020-21 Num tested</c:v>
                </c:pt>
              </c:strCache>
            </c:strRef>
          </c:tx>
          <c:spPr>
            <a:solidFill>
              <a:schemeClr val="accent2">
                <a:lumMod val="60000"/>
                <a:lumOff val="40000"/>
              </a:schemeClr>
            </a:solidFill>
          </c:spPr>
          <c:invertIfNegative val="0"/>
          <c:cat>
            <c:numRef>
              <c:f>'2yr Flu Positivity'!$A$7:$A$59</c:f>
              <c:numCache>
                <c:formatCode>General</c:formatCode>
                <c:ptCount val="53"/>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1</c:v>
                </c:pt>
                <c:pt idx="15">
                  <c:v>2</c:v>
                </c:pt>
                <c:pt idx="16">
                  <c:v>3</c:v>
                </c:pt>
                <c:pt idx="17">
                  <c:v>4</c:v>
                </c:pt>
                <c:pt idx="18">
                  <c:v>5</c:v>
                </c:pt>
                <c:pt idx="19">
                  <c:v>6</c:v>
                </c:pt>
                <c:pt idx="20">
                  <c:v>7</c:v>
                </c:pt>
                <c:pt idx="21">
                  <c:v>8</c:v>
                </c:pt>
                <c:pt idx="22">
                  <c:v>9</c:v>
                </c:pt>
                <c:pt idx="23">
                  <c:v>10</c:v>
                </c:pt>
                <c:pt idx="24">
                  <c:v>11</c:v>
                </c:pt>
                <c:pt idx="25">
                  <c:v>12</c:v>
                </c:pt>
                <c:pt idx="26">
                  <c:v>13</c:v>
                </c:pt>
                <c:pt idx="27">
                  <c:v>14</c:v>
                </c:pt>
                <c:pt idx="28">
                  <c:v>15</c:v>
                </c:pt>
                <c:pt idx="29">
                  <c:v>16</c:v>
                </c:pt>
                <c:pt idx="30">
                  <c:v>17</c:v>
                </c:pt>
                <c:pt idx="31">
                  <c:v>18</c:v>
                </c:pt>
                <c:pt idx="32">
                  <c:v>19</c:v>
                </c:pt>
                <c:pt idx="33">
                  <c:v>20</c:v>
                </c:pt>
                <c:pt idx="34">
                  <c:v>21</c:v>
                </c:pt>
                <c:pt idx="35">
                  <c:v>22</c:v>
                </c:pt>
                <c:pt idx="36">
                  <c:v>23</c:v>
                </c:pt>
                <c:pt idx="37">
                  <c:v>24</c:v>
                </c:pt>
                <c:pt idx="38">
                  <c:v>25</c:v>
                </c:pt>
                <c:pt idx="39">
                  <c:v>26</c:v>
                </c:pt>
                <c:pt idx="40">
                  <c:v>27</c:v>
                </c:pt>
                <c:pt idx="41">
                  <c:v>28</c:v>
                </c:pt>
                <c:pt idx="42">
                  <c:v>29</c:v>
                </c:pt>
                <c:pt idx="43">
                  <c:v>30</c:v>
                </c:pt>
                <c:pt idx="44">
                  <c:v>31</c:v>
                </c:pt>
                <c:pt idx="45">
                  <c:v>32</c:v>
                </c:pt>
                <c:pt idx="46">
                  <c:v>33</c:v>
                </c:pt>
                <c:pt idx="47">
                  <c:v>34</c:v>
                </c:pt>
                <c:pt idx="48">
                  <c:v>35</c:v>
                </c:pt>
                <c:pt idx="49">
                  <c:v>36</c:v>
                </c:pt>
                <c:pt idx="50">
                  <c:v>37</c:v>
                </c:pt>
                <c:pt idx="51">
                  <c:v>38</c:v>
                </c:pt>
                <c:pt idx="52">
                  <c:v>39</c:v>
                </c:pt>
              </c:numCache>
            </c:numRef>
          </c:cat>
          <c:val>
            <c:numRef>
              <c:f>'2yr Flu Positivity'!$C$7:$C$59</c:f>
              <c:numCache>
                <c:formatCode>General</c:formatCode>
                <c:ptCount val="53"/>
                <c:pt idx="0">
                  <c:v>40</c:v>
                </c:pt>
                <c:pt idx="1">
                  <c:v>152</c:v>
                </c:pt>
                <c:pt idx="2">
                  <c:v>136</c:v>
                </c:pt>
                <c:pt idx="3">
                  <c:v>127</c:v>
                </c:pt>
                <c:pt idx="4">
                  <c:v>143</c:v>
                </c:pt>
                <c:pt idx="5">
                  <c:v>144</c:v>
                </c:pt>
                <c:pt idx="6">
                  <c:v>2318</c:v>
                </c:pt>
                <c:pt idx="7">
                  <c:v>2159</c:v>
                </c:pt>
                <c:pt idx="8">
                  <c:v>1165</c:v>
                </c:pt>
                <c:pt idx="9">
                  <c:v>2531</c:v>
                </c:pt>
                <c:pt idx="10">
                  <c:v>1839</c:v>
                </c:pt>
                <c:pt idx="11">
                  <c:v>2258</c:v>
                </c:pt>
                <c:pt idx="12">
                  <c:v>1910</c:v>
                </c:pt>
                <c:pt idx="13">
                  <c:v>3396</c:v>
                </c:pt>
                <c:pt idx="14">
                  <c:v>3291</c:v>
                </c:pt>
                <c:pt idx="15">
                  <c:v>2223</c:v>
                </c:pt>
                <c:pt idx="16">
                  <c:v>2308</c:v>
                </c:pt>
                <c:pt idx="17">
                  <c:v>2155</c:v>
                </c:pt>
                <c:pt idx="18">
                  <c:v>1885</c:v>
                </c:pt>
                <c:pt idx="19">
                  <c:v>1437</c:v>
                </c:pt>
                <c:pt idx="20">
                  <c:v>2242</c:v>
                </c:pt>
                <c:pt idx="21">
                  <c:v>2541</c:v>
                </c:pt>
                <c:pt idx="22">
                  <c:v>2136</c:v>
                </c:pt>
                <c:pt idx="23">
                  <c:v>2341</c:v>
                </c:pt>
                <c:pt idx="24">
                  <c:v>2807</c:v>
                </c:pt>
                <c:pt idx="25">
                  <c:v>2237</c:v>
                </c:pt>
                <c:pt idx="26">
                  <c:v>2686</c:v>
                </c:pt>
                <c:pt idx="27">
                  <c:v>3028</c:v>
                </c:pt>
                <c:pt idx="28">
                  <c:v>3406</c:v>
                </c:pt>
                <c:pt idx="29">
                  <c:v>3980</c:v>
                </c:pt>
                <c:pt idx="30">
                  <c:v>3722</c:v>
                </c:pt>
                <c:pt idx="31">
                  <c:v>3630</c:v>
                </c:pt>
                <c:pt idx="32">
                  <c:v>3777</c:v>
                </c:pt>
                <c:pt idx="33">
                  <c:v>225</c:v>
                </c:pt>
                <c:pt idx="34">
                  <c:v>266</c:v>
                </c:pt>
                <c:pt idx="35">
                  <c:v>274</c:v>
                </c:pt>
                <c:pt idx="36">
                  <c:v>228</c:v>
                </c:pt>
                <c:pt idx="37">
                  <c:v>188</c:v>
                </c:pt>
                <c:pt idx="38">
                  <c:v>174</c:v>
                </c:pt>
                <c:pt idx="39">
                  <c:v>182</c:v>
                </c:pt>
                <c:pt idx="40">
                  <c:v>220</c:v>
                </c:pt>
                <c:pt idx="41">
                  <c:v>291</c:v>
                </c:pt>
                <c:pt idx="42">
                  <c:v>363</c:v>
                </c:pt>
                <c:pt idx="43">
                  <c:v>331</c:v>
                </c:pt>
                <c:pt idx="44">
                  <c:v>350</c:v>
                </c:pt>
                <c:pt idx="45">
                  <c:v>347</c:v>
                </c:pt>
                <c:pt idx="46">
                  <c:v>329</c:v>
                </c:pt>
                <c:pt idx="47">
                  <c:v>#N/A</c:v>
                </c:pt>
                <c:pt idx="48">
                  <c:v>#N/A</c:v>
                </c:pt>
                <c:pt idx="49">
                  <c:v>#N/A</c:v>
                </c:pt>
                <c:pt idx="50">
                  <c:v>#N/A</c:v>
                </c:pt>
                <c:pt idx="51">
                  <c:v>#N/A</c:v>
                </c:pt>
                <c:pt idx="52">
                  <c:v>#N/A</c:v>
                </c:pt>
              </c:numCache>
            </c:numRef>
          </c:val>
        </c:ser>
        <c:dLbls>
          <c:showLegendKey val="0"/>
          <c:showVal val="0"/>
          <c:showCatName val="0"/>
          <c:showSerName val="0"/>
          <c:showPercent val="0"/>
          <c:showBubbleSize val="0"/>
        </c:dLbls>
        <c:gapWidth val="78"/>
        <c:axId val="206736000"/>
        <c:axId val="206738176"/>
      </c:barChart>
      <c:lineChart>
        <c:grouping val="standard"/>
        <c:varyColors val="0"/>
        <c:ser>
          <c:idx val="2"/>
          <c:order val="2"/>
          <c:tx>
            <c:strRef>
              <c:f>'2yr Flu Positivity'!$J$5</c:f>
              <c:strCache>
                <c:ptCount val="1"/>
                <c:pt idx="0">
                  <c:v>2019-20 Proportion positive</c:v>
                </c:pt>
              </c:strCache>
            </c:strRef>
          </c:tx>
          <c:spPr>
            <a:ln>
              <a:solidFill>
                <a:schemeClr val="tx2"/>
              </a:solidFill>
            </a:ln>
          </c:spPr>
          <c:marker>
            <c:symbol val="none"/>
          </c:marker>
          <c:val>
            <c:numRef>
              <c:f>'2yr Flu Positivity'!$E$7:$E$59</c:f>
              <c:numCache>
                <c:formatCode>0%</c:formatCode>
                <c:ptCount val="53"/>
                <c:pt idx="0">
                  <c:v>4.072398190045249E-2</c:v>
                </c:pt>
                <c:pt idx="1">
                  <c:v>3.0769230769230771E-2</c:v>
                </c:pt>
                <c:pt idx="2">
                  <c:v>3.9473684210526314E-2</c:v>
                </c:pt>
                <c:pt idx="3">
                  <c:v>4.2345276872964167E-2</c:v>
                </c:pt>
                <c:pt idx="4">
                  <c:v>7.2423398328690811E-2</c:v>
                </c:pt>
                <c:pt idx="5">
                  <c:v>9.921671018276762E-2</c:v>
                </c:pt>
                <c:pt idx="6">
                  <c:v>0.13921113689095127</c:v>
                </c:pt>
                <c:pt idx="7">
                  <c:v>0.3046875</c:v>
                </c:pt>
                <c:pt idx="8">
                  <c:v>0.3695395513577332</c:v>
                </c:pt>
                <c:pt idx="9">
                  <c:v>0.41752096924510718</c:v>
                </c:pt>
                <c:pt idx="10">
                  <c:v>0.37917485265225931</c:v>
                </c:pt>
                <c:pt idx="11">
                  <c:v>0.31145935357492655</c:v>
                </c:pt>
                <c:pt idx="12">
                  <c:v>0.29608938547486036</c:v>
                </c:pt>
                <c:pt idx="14">
                  <c:v>0.18282548476454294</c:v>
                </c:pt>
                <c:pt idx="15">
                  <c:v>0.14309210526315788</c:v>
                </c:pt>
                <c:pt idx="16">
                  <c:v>8.6767895878524945E-2</c:v>
                </c:pt>
                <c:pt idx="17">
                  <c:v>5.5555555555555552E-2</c:v>
                </c:pt>
                <c:pt idx="18">
                  <c:v>6.8396226415094338E-2</c:v>
                </c:pt>
                <c:pt idx="19">
                  <c:v>0.13131313131313133</c:v>
                </c:pt>
                <c:pt idx="20">
                  <c:v>6.4267352185089971E-2</c:v>
                </c:pt>
                <c:pt idx="21">
                  <c:v>8.1885856079404462E-2</c:v>
                </c:pt>
                <c:pt idx="22">
                  <c:v>7.6620825147347735E-2</c:v>
                </c:pt>
                <c:pt idx="23">
                  <c:v>9.4049904030710174E-2</c:v>
                </c:pt>
                <c:pt idx="24">
                  <c:v>8.3682008368200833E-2</c:v>
                </c:pt>
                <c:pt idx="25">
                  <c:v>4.8442906574394463E-2</c:v>
                </c:pt>
                <c:pt idx="26">
                  <c:v>9.2081031307550652E-3</c:v>
                </c:pt>
                <c:pt idx="27">
                  <c:v>6.7114093959731542E-3</c:v>
                </c:pt>
                <c:pt idx="28">
                  <c:v>9.9502487562189053E-3</c:v>
                </c:pt>
                <c:pt idx="29">
                  <c:v>3.7037037037037035E-2</c:v>
                </c:pt>
                <c:pt idx="30">
                  <c:v>9.0909090909090912E-2</c:v>
                </c:pt>
                <c:pt idx="31">
                  <c:v>0</c:v>
                </c:pt>
                <c:pt idx="32">
                  <c:v>0</c:v>
                </c:pt>
                <c:pt idx="33">
                  <c:v>9.0090090090090089E-3</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8.130081300813009E-3</c:v>
                </c:pt>
                <c:pt idx="49">
                  <c:v>0</c:v>
                </c:pt>
                <c:pt idx="50">
                  <c:v>0</c:v>
                </c:pt>
                <c:pt idx="51">
                  <c:v>0</c:v>
                </c:pt>
                <c:pt idx="52">
                  <c:v>0</c:v>
                </c:pt>
              </c:numCache>
            </c:numRef>
          </c:val>
          <c:smooth val="0"/>
        </c:ser>
        <c:ser>
          <c:idx val="3"/>
          <c:order val="3"/>
          <c:tx>
            <c:strRef>
              <c:f>'2yr Flu Positivity'!$K$5</c:f>
              <c:strCache>
                <c:ptCount val="1"/>
                <c:pt idx="0">
                  <c:v>2020-21 Proportion positive</c:v>
                </c:pt>
              </c:strCache>
            </c:strRef>
          </c:tx>
          <c:spPr>
            <a:ln>
              <a:solidFill>
                <a:schemeClr val="accent2">
                  <a:lumMod val="75000"/>
                </a:schemeClr>
              </a:solidFill>
            </a:ln>
          </c:spPr>
          <c:marker>
            <c:symbol val="none"/>
          </c:marker>
          <c:val>
            <c:numRef>
              <c:f>'2yr Flu Positivity'!$F$7:$F$59</c:f>
              <c:numCache>
                <c:formatCode>0%</c:formatCode>
                <c:ptCount val="53"/>
                <c:pt idx="0">
                  <c:v>0</c:v>
                </c:pt>
                <c:pt idx="1">
                  <c:v>0</c:v>
                </c:pt>
                <c:pt idx="2">
                  <c:v>0</c:v>
                </c:pt>
                <c:pt idx="3">
                  <c:v>7.874015748031496E-3</c:v>
                </c:pt>
                <c:pt idx="4">
                  <c:v>0</c:v>
                </c:pt>
                <c:pt idx="5">
                  <c:v>0</c:v>
                </c:pt>
                <c:pt idx="6">
                  <c:v>1.7256255392579811E-3</c:v>
                </c:pt>
                <c:pt idx="7">
                  <c:v>1.8527095877721167E-3</c:v>
                </c:pt>
                <c:pt idx="8">
                  <c:v>3.4334763948497852E-3</c:v>
                </c:pt>
                <c:pt idx="9">
                  <c:v>2.765705254839984E-3</c:v>
                </c:pt>
                <c:pt idx="10">
                  <c:v>5.4377379010331697E-4</c:v>
                </c:pt>
                <c:pt idx="11">
                  <c:v>0</c:v>
                </c:pt>
                <c:pt idx="12">
                  <c:v>0</c:v>
                </c:pt>
                <c:pt idx="13">
                  <c:v>5.8892815076560655E-4</c:v>
                </c:pt>
                <c:pt idx="14">
                  <c:v>0</c:v>
                </c:pt>
                <c:pt idx="15">
                  <c:v>0</c:v>
                </c:pt>
                <c:pt idx="16">
                  <c:v>0</c:v>
                </c:pt>
                <c:pt idx="17">
                  <c:v>0</c:v>
                </c:pt>
                <c:pt idx="18">
                  <c:v>0</c:v>
                </c:pt>
                <c:pt idx="19">
                  <c:v>0</c:v>
                </c:pt>
                <c:pt idx="20">
                  <c:v>0</c:v>
                </c:pt>
                <c:pt idx="21">
                  <c:v>0</c:v>
                </c:pt>
                <c:pt idx="22">
                  <c:v>0</c:v>
                </c:pt>
                <c:pt idx="23">
                  <c:v>0</c:v>
                </c:pt>
                <c:pt idx="24">
                  <c:v>3.5625222657641609E-4</c:v>
                </c:pt>
                <c:pt idx="25">
                  <c:v>0</c:v>
                </c:pt>
                <c:pt idx="26">
                  <c:v>0</c:v>
                </c:pt>
                <c:pt idx="27">
                  <c:v>0</c:v>
                </c:pt>
                <c:pt idx="28">
                  <c:v>2.9359953024075161E-4</c:v>
                </c:pt>
                <c:pt idx="29">
                  <c:v>0</c:v>
                </c:pt>
                <c:pt idx="30">
                  <c:v>0</c:v>
                </c:pt>
                <c:pt idx="31">
                  <c:v>0</c:v>
                </c:pt>
                <c:pt idx="32">
                  <c:v>0</c:v>
                </c:pt>
                <c:pt idx="33">
                  <c:v>0</c:v>
                </c:pt>
                <c:pt idx="34">
                  <c:v>0</c:v>
                </c:pt>
                <c:pt idx="35">
                  <c:v>3.6496350364963502E-3</c:v>
                </c:pt>
                <c:pt idx="36">
                  <c:v>0</c:v>
                </c:pt>
                <c:pt idx="37">
                  <c:v>0</c:v>
                </c:pt>
                <c:pt idx="38">
                  <c:v>0</c:v>
                </c:pt>
                <c:pt idx="39">
                  <c:v>0</c:v>
                </c:pt>
                <c:pt idx="40">
                  <c:v>0</c:v>
                </c:pt>
                <c:pt idx="41">
                  <c:v>0</c:v>
                </c:pt>
                <c:pt idx="42">
                  <c:v>0</c:v>
                </c:pt>
                <c:pt idx="43">
                  <c:v>0</c:v>
                </c:pt>
                <c:pt idx="44">
                  <c:v>0</c:v>
                </c:pt>
                <c:pt idx="45">
                  <c:v>0</c:v>
                </c:pt>
                <c:pt idx="46">
                  <c:v>0</c:v>
                </c:pt>
                <c:pt idx="47">
                  <c:v>#N/A</c:v>
                </c:pt>
                <c:pt idx="48">
                  <c:v>#N/A</c:v>
                </c:pt>
                <c:pt idx="49">
                  <c:v>#N/A</c:v>
                </c:pt>
                <c:pt idx="50">
                  <c:v>#N/A</c:v>
                </c:pt>
                <c:pt idx="51">
                  <c:v>#N/A</c:v>
                </c:pt>
                <c:pt idx="52">
                  <c:v>#N/A</c:v>
                </c:pt>
              </c:numCache>
            </c:numRef>
          </c:val>
          <c:smooth val="0"/>
        </c:ser>
        <c:dLbls>
          <c:showLegendKey val="0"/>
          <c:showVal val="0"/>
          <c:showCatName val="0"/>
          <c:showSerName val="0"/>
          <c:showPercent val="0"/>
          <c:showBubbleSize val="0"/>
        </c:dLbls>
        <c:marker val="1"/>
        <c:smooth val="0"/>
        <c:axId val="206742272"/>
        <c:axId val="206740096"/>
      </c:lineChart>
      <c:catAx>
        <c:axId val="206736000"/>
        <c:scaling>
          <c:orientation val="minMax"/>
        </c:scaling>
        <c:delete val="0"/>
        <c:axPos val="b"/>
        <c:title>
          <c:tx>
            <c:rich>
              <a:bodyPr/>
              <a:lstStyle/>
              <a:p>
                <a:pPr>
                  <a:defRPr sz="1000"/>
                </a:pPr>
                <a:r>
                  <a:rPr lang="en-US" sz="1000"/>
                  <a:t>Week</a:t>
                </a:r>
              </a:p>
            </c:rich>
          </c:tx>
          <c:overlay val="0"/>
        </c:title>
        <c:numFmt formatCode="General" sourceLinked="1"/>
        <c:majorTickMark val="out"/>
        <c:minorTickMark val="none"/>
        <c:tickLblPos val="nextTo"/>
        <c:txPr>
          <a:bodyPr/>
          <a:lstStyle/>
          <a:p>
            <a:pPr>
              <a:defRPr sz="1000"/>
            </a:pPr>
            <a:endParaRPr lang="en-US"/>
          </a:p>
        </c:txPr>
        <c:crossAx val="206738176"/>
        <c:crosses val="autoZero"/>
        <c:auto val="1"/>
        <c:lblAlgn val="ctr"/>
        <c:lblOffset val="100"/>
        <c:tickLblSkip val="2"/>
        <c:noMultiLvlLbl val="0"/>
      </c:catAx>
      <c:valAx>
        <c:axId val="206738176"/>
        <c:scaling>
          <c:orientation val="minMax"/>
        </c:scaling>
        <c:delete val="0"/>
        <c:axPos val="l"/>
        <c:title>
          <c:tx>
            <c:rich>
              <a:bodyPr rot="-5400000" vert="horz"/>
              <a:lstStyle/>
              <a:p>
                <a:pPr>
                  <a:defRPr sz="1000"/>
                </a:pPr>
                <a:r>
                  <a:rPr lang="en-US" sz="1000"/>
                  <a:t>Number of tests</a:t>
                </a:r>
              </a:p>
            </c:rich>
          </c:tx>
          <c:layout>
            <c:manualLayout>
              <c:xMode val="edge"/>
              <c:yMode val="edge"/>
              <c:x val="1.3910070348086556E-3"/>
              <c:y val="0.34948914922220087"/>
            </c:manualLayout>
          </c:layout>
          <c:overlay val="0"/>
        </c:title>
        <c:numFmt formatCode="General" sourceLinked="1"/>
        <c:majorTickMark val="out"/>
        <c:minorTickMark val="none"/>
        <c:tickLblPos val="nextTo"/>
        <c:txPr>
          <a:bodyPr/>
          <a:lstStyle/>
          <a:p>
            <a:pPr>
              <a:defRPr sz="1000"/>
            </a:pPr>
            <a:endParaRPr lang="en-US"/>
          </a:p>
        </c:txPr>
        <c:crossAx val="206736000"/>
        <c:crosses val="autoZero"/>
        <c:crossBetween val="between"/>
      </c:valAx>
      <c:valAx>
        <c:axId val="206740096"/>
        <c:scaling>
          <c:orientation val="minMax"/>
          <c:max val="0.5"/>
        </c:scaling>
        <c:delete val="0"/>
        <c:axPos val="r"/>
        <c:title>
          <c:tx>
            <c:rich>
              <a:bodyPr rot="-5400000" vert="horz"/>
              <a:lstStyle/>
              <a:p>
                <a:pPr>
                  <a:defRPr sz="1000"/>
                </a:pPr>
                <a:r>
                  <a:rPr lang="en-US" sz="1000"/>
                  <a:t>Proportion positive</a:t>
                </a:r>
              </a:p>
            </c:rich>
          </c:tx>
          <c:layout>
            <c:manualLayout>
              <c:xMode val="edge"/>
              <c:yMode val="edge"/>
              <c:x val="0.96289582423711273"/>
              <c:y val="0.33148091244691974"/>
            </c:manualLayout>
          </c:layout>
          <c:overlay val="0"/>
        </c:title>
        <c:numFmt formatCode="0%" sourceLinked="1"/>
        <c:majorTickMark val="out"/>
        <c:minorTickMark val="none"/>
        <c:tickLblPos val="nextTo"/>
        <c:spPr>
          <a:ln w="15875"/>
        </c:spPr>
        <c:txPr>
          <a:bodyPr/>
          <a:lstStyle/>
          <a:p>
            <a:pPr>
              <a:defRPr sz="1000"/>
            </a:pPr>
            <a:endParaRPr lang="en-US"/>
          </a:p>
        </c:txPr>
        <c:crossAx val="206742272"/>
        <c:crosses val="max"/>
        <c:crossBetween val="between"/>
      </c:valAx>
      <c:catAx>
        <c:axId val="206742272"/>
        <c:scaling>
          <c:orientation val="minMax"/>
        </c:scaling>
        <c:delete val="1"/>
        <c:axPos val="b"/>
        <c:majorTickMark val="out"/>
        <c:minorTickMark val="none"/>
        <c:tickLblPos val="nextTo"/>
        <c:crossAx val="206740096"/>
        <c:crosses val="autoZero"/>
        <c:auto val="1"/>
        <c:lblAlgn val="ctr"/>
        <c:lblOffset val="100"/>
        <c:noMultiLvlLbl val="0"/>
      </c:catAx>
    </c:plotArea>
    <c:legend>
      <c:legendPos val="b"/>
      <c:layout>
        <c:manualLayout>
          <c:xMode val="edge"/>
          <c:yMode val="edge"/>
          <c:x val="5.1960230094828582E-3"/>
          <c:y val="0.87667456202121075"/>
          <c:w val="0.9616113196228574"/>
          <c:h val="0.10706527537716322"/>
        </c:manualLayout>
      </c:layout>
      <c:overlay val="0"/>
      <c:txPr>
        <a:bodyPr/>
        <a:lstStyle/>
        <a:p>
          <a:pPr>
            <a:defRPr sz="1000"/>
          </a:pPr>
          <a:endParaRPr lang="en-U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1"/>
          <c:order val="0"/>
          <c:tx>
            <c:v>2018/19</c:v>
          </c:tx>
          <c:spPr>
            <a:solidFill>
              <a:schemeClr val="accent3"/>
            </a:solidFill>
          </c:spPr>
          <c:invertIfNegative val="0"/>
          <c:cat>
            <c:strRef>
              <c:f>PopGroupUptake!$B$28:$G$28</c:f>
              <c:strCache>
                <c:ptCount val="6"/>
                <c:pt idx="0">
                  <c:v>October </c:v>
                </c:pt>
                <c:pt idx="1">
                  <c:v>November</c:v>
                </c:pt>
                <c:pt idx="2">
                  <c:v>December</c:v>
                </c:pt>
                <c:pt idx="3">
                  <c:v>January</c:v>
                </c:pt>
                <c:pt idx="4">
                  <c:v>February</c:v>
                </c:pt>
                <c:pt idx="5">
                  <c:v>March</c:v>
                </c:pt>
              </c:strCache>
            </c:strRef>
          </c:cat>
          <c:val>
            <c:numRef>
              <c:f>(PopGroupUptake!$R$4,PopGroupUptake!$R$7,PopGroupUptake!$R$10,PopGroupUptake!$R$13,PopGroupUptake!$R$16,PopGroupUptake!$R$19)</c:f>
              <c:numCache>
                <c:formatCode>#,##0</c:formatCode>
                <c:ptCount val="6"/>
                <c:pt idx="0">
                  <c:v>55359</c:v>
                </c:pt>
                <c:pt idx="1">
                  <c:v>113457</c:v>
                </c:pt>
                <c:pt idx="2">
                  <c:v>134824</c:v>
                </c:pt>
                <c:pt idx="3">
                  <c:v>135218</c:v>
                </c:pt>
                <c:pt idx="4">
                  <c:v>135218</c:v>
                </c:pt>
                <c:pt idx="5">
                  <c:v>135415</c:v>
                </c:pt>
              </c:numCache>
            </c:numRef>
          </c:val>
        </c:ser>
        <c:ser>
          <c:idx val="0"/>
          <c:order val="1"/>
          <c:tx>
            <c:v>2019/20</c:v>
          </c:tx>
          <c:spPr>
            <a:solidFill>
              <a:schemeClr val="accent1"/>
            </a:solidFill>
          </c:spPr>
          <c:invertIfNegative val="0"/>
          <c:cat>
            <c:strRef>
              <c:f>PopGroupUptake!$B$28:$G$28</c:f>
              <c:strCache>
                <c:ptCount val="6"/>
                <c:pt idx="0">
                  <c:v>October </c:v>
                </c:pt>
                <c:pt idx="1">
                  <c:v>November</c:v>
                </c:pt>
                <c:pt idx="2">
                  <c:v>December</c:v>
                </c:pt>
                <c:pt idx="3">
                  <c:v>January</c:v>
                </c:pt>
                <c:pt idx="4">
                  <c:v>February</c:v>
                </c:pt>
                <c:pt idx="5">
                  <c:v>March</c:v>
                </c:pt>
              </c:strCache>
            </c:strRef>
          </c:cat>
          <c:val>
            <c:numRef>
              <c:f>(PopGroupUptake!$Q$4,PopGroupUptake!$Q$7,PopGroupUptake!$Q$10,PopGroupUptake!$Q$13,PopGroupUptake!$Q$16,PopGroupUptake!$Q$19)</c:f>
              <c:numCache>
                <c:formatCode>#,##0</c:formatCode>
                <c:ptCount val="6"/>
                <c:pt idx="0">
                  <c:v>45883</c:v>
                </c:pt>
                <c:pt idx="1">
                  <c:v>71222</c:v>
                </c:pt>
                <c:pt idx="2">
                  <c:v>104078</c:v>
                </c:pt>
                <c:pt idx="3" formatCode="General">
                  <c:v>129674</c:v>
                </c:pt>
                <c:pt idx="4">
                  <c:v>130153</c:v>
                </c:pt>
                <c:pt idx="5" formatCode="General">
                  <c:v>130235</c:v>
                </c:pt>
              </c:numCache>
            </c:numRef>
          </c:val>
        </c:ser>
        <c:ser>
          <c:idx val="2"/>
          <c:order val="2"/>
          <c:tx>
            <c:v>2020/21</c:v>
          </c:tx>
          <c:spPr>
            <a:solidFill>
              <a:schemeClr val="accent2"/>
            </a:solidFill>
          </c:spPr>
          <c:invertIfNegative val="0"/>
          <c:cat>
            <c:strRef>
              <c:f>PopGroupUptake!$B$28:$G$28</c:f>
              <c:strCache>
                <c:ptCount val="6"/>
                <c:pt idx="0">
                  <c:v>October </c:v>
                </c:pt>
                <c:pt idx="1">
                  <c:v>November</c:v>
                </c:pt>
                <c:pt idx="2">
                  <c:v>December</c:v>
                </c:pt>
                <c:pt idx="3">
                  <c:v>January</c:v>
                </c:pt>
                <c:pt idx="4">
                  <c:v>February</c:v>
                </c:pt>
                <c:pt idx="5">
                  <c:v>March</c:v>
                </c:pt>
              </c:strCache>
            </c:strRef>
          </c:cat>
          <c:val>
            <c:numRef>
              <c:f>(PopGroupUptake!$P$4,PopGroupUptake!$P$7,PopGroupUptake!$P$10,PopGroupUptake!$P$13,PopGroupUptake!$P$16,PopGroupUptake!$P$19)</c:f>
              <c:numCache>
                <c:formatCode>#,##0</c:formatCode>
                <c:ptCount val="6"/>
                <c:pt idx="0">
                  <c:v>49552</c:v>
                </c:pt>
                <c:pt idx="1">
                  <c:v>115956</c:v>
                </c:pt>
                <c:pt idx="2">
                  <c:v>133238</c:v>
                </c:pt>
                <c:pt idx="3">
                  <c:v>133785</c:v>
                </c:pt>
                <c:pt idx="4">
                  <c:v>133857</c:v>
                </c:pt>
                <c:pt idx="5">
                  <c:v>133870</c:v>
                </c:pt>
              </c:numCache>
            </c:numRef>
          </c:val>
        </c:ser>
        <c:dLbls>
          <c:showLegendKey val="0"/>
          <c:showVal val="0"/>
          <c:showCatName val="0"/>
          <c:showSerName val="0"/>
          <c:showPercent val="0"/>
          <c:showBubbleSize val="0"/>
        </c:dLbls>
        <c:gapWidth val="150"/>
        <c:axId val="207343616"/>
        <c:axId val="207345152"/>
      </c:barChart>
      <c:catAx>
        <c:axId val="207343616"/>
        <c:scaling>
          <c:orientation val="minMax"/>
        </c:scaling>
        <c:delete val="0"/>
        <c:axPos val="b"/>
        <c:majorTickMark val="out"/>
        <c:minorTickMark val="none"/>
        <c:tickLblPos val="nextTo"/>
        <c:spPr>
          <a:ln w="15875"/>
        </c:spPr>
        <c:crossAx val="207345152"/>
        <c:crosses val="autoZero"/>
        <c:auto val="1"/>
        <c:lblAlgn val="ctr"/>
        <c:lblOffset val="100"/>
        <c:noMultiLvlLbl val="0"/>
      </c:catAx>
      <c:valAx>
        <c:axId val="207345152"/>
        <c:scaling>
          <c:orientation val="minMax"/>
        </c:scaling>
        <c:delete val="0"/>
        <c:axPos val="l"/>
        <c:title>
          <c:tx>
            <c:rich>
              <a:bodyPr rot="-5400000" vert="horz"/>
              <a:lstStyle/>
              <a:p>
                <a:pPr>
                  <a:defRPr/>
                </a:pPr>
                <a:r>
                  <a:rPr lang="en-GB"/>
                  <a:t>Number</a:t>
                </a:r>
                <a:r>
                  <a:rPr lang="en-GB" baseline="0"/>
                  <a:t> Vaccinated</a:t>
                </a:r>
                <a:endParaRPr lang="en-GB"/>
              </a:p>
            </c:rich>
          </c:tx>
          <c:overlay val="0"/>
        </c:title>
        <c:numFmt formatCode="#,##0" sourceLinked="1"/>
        <c:majorTickMark val="out"/>
        <c:minorTickMark val="none"/>
        <c:tickLblPos val="nextTo"/>
        <c:spPr>
          <a:ln w="15875"/>
        </c:spPr>
        <c:crossAx val="207343616"/>
        <c:crosses val="autoZero"/>
        <c:crossBetween val="between"/>
      </c:valAx>
    </c:plotArea>
    <c:legend>
      <c:legendPos val="b"/>
      <c:overlay val="0"/>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0"/>
          <c:tx>
            <c:v>2020/21</c:v>
          </c:tx>
          <c:spPr>
            <a:solidFill>
              <a:schemeClr val="accent2"/>
            </a:solidFill>
          </c:spPr>
          <c:invertIfNegative val="0"/>
          <c:cat>
            <c:strRef>
              <c:f>PopGroupUptake!$B$28:$G$28</c:f>
              <c:strCache>
                <c:ptCount val="6"/>
                <c:pt idx="0">
                  <c:v>October </c:v>
                </c:pt>
                <c:pt idx="1">
                  <c:v>November</c:v>
                </c:pt>
                <c:pt idx="2">
                  <c:v>December</c:v>
                </c:pt>
                <c:pt idx="3">
                  <c:v>January</c:v>
                </c:pt>
                <c:pt idx="4">
                  <c:v>February</c:v>
                </c:pt>
                <c:pt idx="5">
                  <c:v>March</c:v>
                </c:pt>
              </c:strCache>
            </c:strRef>
          </c:cat>
          <c:val>
            <c:numRef>
              <c:f>(PopGroupUptake!$S$4,PopGroupUptake!$S$7,PopGroupUptake!$S$10,PopGroupUptake!$S$13,PopGroupUptake!$S$16,PopGroupUptake!$S$19)</c:f>
              <c:numCache>
                <c:formatCode>#,##0</c:formatCode>
                <c:ptCount val="6"/>
                <c:pt idx="0">
                  <c:v>1100</c:v>
                </c:pt>
                <c:pt idx="1">
                  <c:v>8131</c:v>
                </c:pt>
                <c:pt idx="2">
                  <c:v>16850</c:v>
                </c:pt>
                <c:pt idx="3">
                  <c:v>16951</c:v>
                </c:pt>
                <c:pt idx="4">
                  <c:v>16951</c:v>
                </c:pt>
                <c:pt idx="5">
                  <c:v>16951</c:v>
                </c:pt>
              </c:numCache>
            </c:numRef>
          </c:val>
        </c:ser>
        <c:dLbls>
          <c:showLegendKey val="0"/>
          <c:showVal val="0"/>
          <c:showCatName val="0"/>
          <c:showSerName val="0"/>
          <c:showPercent val="0"/>
          <c:showBubbleSize val="0"/>
        </c:dLbls>
        <c:gapWidth val="150"/>
        <c:axId val="207373824"/>
        <c:axId val="207375360"/>
      </c:barChart>
      <c:catAx>
        <c:axId val="207373824"/>
        <c:scaling>
          <c:orientation val="minMax"/>
        </c:scaling>
        <c:delete val="0"/>
        <c:axPos val="b"/>
        <c:majorTickMark val="out"/>
        <c:minorTickMark val="none"/>
        <c:tickLblPos val="nextTo"/>
        <c:spPr>
          <a:ln w="15875"/>
        </c:spPr>
        <c:crossAx val="207375360"/>
        <c:crosses val="autoZero"/>
        <c:auto val="1"/>
        <c:lblAlgn val="ctr"/>
        <c:lblOffset val="100"/>
        <c:noMultiLvlLbl val="0"/>
      </c:catAx>
      <c:valAx>
        <c:axId val="207375360"/>
        <c:scaling>
          <c:orientation val="minMax"/>
        </c:scaling>
        <c:delete val="0"/>
        <c:axPos val="l"/>
        <c:title>
          <c:tx>
            <c:rich>
              <a:bodyPr rot="-5400000" vert="horz"/>
              <a:lstStyle/>
              <a:p>
                <a:pPr>
                  <a:defRPr/>
                </a:pPr>
                <a:r>
                  <a:rPr lang="en-GB"/>
                  <a:t>Number</a:t>
                </a:r>
                <a:r>
                  <a:rPr lang="en-GB" baseline="0"/>
                  <a:t> Vaccinated</a:t>
                </a:r>
                <a:endParaRPr lang="en-GB"/>
              </a:p>
            </c:rich>
          </c:tx>
          <c:overlay val="0"/>
        </c:title>
        <c:numFmt formatCode="#,##0" sourceLinked="1"/>
        <c:majorTickMark val="out"/>
        <c:minorTickMark val="none"/>
        <c:tickLblPos val="nextTo"/>
        <c:spPr>
          <a:ln w="15875"/>
        </c:spPr>
        <c:crossAx val="207373824"/>
        <c:crosses val="autoZero"/>
        <c:crossBetween val="between"/>
      </c:valAx>
    </c:plotArea>
    <c:legend>
      <c:legendPos val="b"/>
      <c:overlay val="0"/>
    </c:legend>
    <c:plotVisOnly val="1"/>
    <c:dispBlanksAs val="gap"/>
    <c:showDLblsOverMax val="0"/>
  </c:chart>
  <c:spPr>
    <a:ln>
      <a:noFill/>
    </a:ln>
  </c:sp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2" dt="2021-08-25T15:53:29.725" idx="1">
    <p:pos x="5412" y="3089"/>
    <p:text>Are school nurses have access this year to QIVc rather than QIVe like last year</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97EB9AF7-70A9-44A1-8765-0F791F45D717}" type="datetimeFigureOut">
              <a:rPr lang="en-GB" smtClean="0"/>
              <a:t>08/09/2021</a:t>
            </a:fld>
            <a:endParaRPr lang="en-GB"/>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407C4541-75EE-47F3-B2E9-1DB981BB8F4B}" type="slidenum">
              <a:rPr lang="en-GB" smtClean="0"/>
              <a:t>‹#›</a:t>
            </a:fld>
            <a:endParaRPr lang="en-GB"/>
          </a:p>
        </p:txBody>
      </p:sp>
    </p:spTree>
    <p:extLst>
      <p:ext uri="{BB962C8B-B14F-4D97-AF65-F5344CB8AC3E}">
        <p14:creationId xmlns:p14="http://schemas.microsoft.com/office/powerpoint/2010/main" val="4242339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285B73BC-BD46-4FB6-9BB0-632524AD317F}" type="datetimeFigureOut">
              <a:rPr lang="en-GB" smtClean="0"/>
              <a:t>08/09/2021</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C1736FF6-1147-4FCB-8859-A9D484787462}" type="slidenum">
              <a:rPr lang="en-GB" smtClean="0"/>
              <a:t>‹#›</a:t>
            </a:fld>
            <a:endParaRPr lang="en-GB"/>
          </a:p>
        </p:txBody>
      </p:sp>
    </p:spTree>
    <p:extLst>
      <p:ext uri="{BB962C8B-B14F-4D97-AF65-F5344CB8AC3E}">
        <p14:creationId xmlns:p14="http://schemas.microsoft.com/office/powerpoint/2010/main" val="197148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ov.uk/government/publications/influenza-the-green-book-chapter-19"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yellowcard.mhra.gov.uk/"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publichealth.hscni.net/directorate-public-health/health-protection/immunisationvaccine-preventable-diseases"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publichealth.hscni.net/directorate-public-health/health-protection/influenza"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panose="020B0604020202020204" pitchFamily="34" charset="0"/>
                <a:cs typeface="Arial" panose="020B0604020202020204" pitchFamily="34" charset="0"/>
              </a:rPr>
              <a:t>This training resource has been designed</a:t>
            </a:r>
            <a:r>
              <a:rPr lang="en-GB" altLang="en-US" baseline="0" dirty="0" smtClean="0">
                <a:latin typeface="Arial" panose="020B0604020202020204" pitchFamily="34" charset="0"/>
                <a:cs typeface="Arial" panose="020B0604020202020204" pitchFamily="34" charset="0"/>
              </a:rPr>
              <a:t> to educate healthcare practitioners involved in delivering the childhood flu immunisation programme for the 2021/22 flu season. </a:t>
            </a:r>
            <a:r>
              <a:rPr lang="en-GB" altLang="en-US" dirty="0" smtClean="0">
                <a:solidFill>
                  <a:srgbClr val="000000"/>
                </a:solidFill>
                <a:latin typeface="Arial" panose="020B0604020202020204" pitchFamily="34" charset="0"/>
                <a:ea typeface="Calibri" pitchFamily="34" charset="0"/>
                <a:cs typeface="Arial" panose="020B0604020202020204" pitchFamily="34" charset="0"/>
              </a:rPr>
              <a:t>This resource does </a:t>
            </a:r>
            <a:r>
              <a:rPr lang="en-GB" altLang="en-US" b="1" dirty="0" smtClean="0">
                <a:solidFill>
                  <a:srgbClr val="000000"/>
                </a:solidFill>
                <a:latin typeface="Arial" panose="020B0604020202020204" pitchFamily="34" charset="0"/>
                <a:ea typeface="Calibri" pitchFamily="34" charset="0"/>
                <a:cs typeface="Arial" panose="020B0604020202020204" pitchFamily="34" charset="0"/>
              </a:rPr>
              <a:t>not </a:t>
            </a:r>
            <a:r>
              <a:rPr lang="en-GB" altLang="en-US" dirty="0" smtClean="0">
                <a:solidFill>
                  <a:srgbClr val="000000"/>
                </a:solidFill>
                <a:latin typeface="Arial" panose="020B0604020202020204" pitchFamily="34" charset="0"/>
                <a:ea typeface="Calibri" pitchFamily="34" charset="0"/>
                <a:cs typeface="Arial" panose="020B0604020202020204" pitchFamily="34" charset="0"/>
              </a:rPr>
              <a:t>cover all the actual administration techniques involved in vaccination. If staff are required to deliver vaccinations they should refer to their line manager for additional training that may be required. </a:t>
            </a:r>
          </a:p>
          <a:p>
            <a:pPr eaLnBrk="1" hangingPunct="1"/>
            <a:endParaRPr lang="en-GB" altLang="en-US" dirty="0" smtClean="0">
              <a:latin typeface="Arial" panose="020B0604020202020204" pitchFamily="34" charset="0"/>
              <a:cs typeface="Arial" panose="020B0604020202020204" pitchFamily="34" charset="0"/>
            </a:endParaRPr>
          </a:p>
        </p:txBody>
      </p:sp>
      <p:sp>
        <p:nvSpPr>
          <p:cNvPr id="143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1</a:t>
            </a:fld>
            <a:endParaRPr lang="en-US" altLang="en-US">
              <a:solidFill>
                <a:prstClr val="black"/>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9091" name="Rectangle 3"/>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12</a:t>
            </a:fld>
            <a:endParaRPr lang="en-GB"/>
          </a:p>
        </p:txBody>
      </p:sp>
    </p:spTree>
    <p:extLst>
      <p:ext uri="{BB962C8B-B14F-4D97-AF65-F5344CB8AC3E}">
        <p14:creationId xmlns:p14="http://schemas.microsoft.com/office/powerpoint/2010/main" val="3295065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latin typeface="Arial" panose="020B0604020202020204" pitchFamily="34" charset="0"/>
                <a:ea typeface="ヒラギノ角ゴ Pro W3" pitchFamily="84" charset="-128"/>
                <a:cs typeface="Arial" panose="020B0604020202020204" pitchFamily="34" charset="0"/>
              </a:rPr>
              <a:t>The impact of flu on the population varies from year to year and is influenced by changes in the virus that, in turn, influence the proportion of the population that may be susceptible to infection and the severity of the illness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smtClean="0">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latin typeface="Arial" panose="020B0604020202020204" pitchFamily="34" charset="0"/>
                <a:ea typeface="ヒラギノ角ゴ Pro W3" pitchFamily="84" charset="-128"/>
                <a:cs typeface="Arial" panose="020B0604020202020204" pitchFamily="34" charset="0"/>
              </a:rPr>
              <a:t>This graph shows the r</a:t>
            </a:r>
            <a:r>
              <a:rPr lang="en-GB" sz="1200" dirty="0" smtClean="0">
                <a:latin typeface="Arial" panose="020B0604020202020204" pitchFamily="34" charset="0"/>
                <a:cs typeface="Arial" panose="020B0604020202020204" pitchFamily="34" charset="0"/>
              </a:rPr>
              <a:t>ate of influenza/influenza-like illness episodes in Northern Ireland</a:t>
            </a:r>
            <a:r>
              <a:rPr lang="en-GB" sz="1200" baseline="0" dirty="0" smtClean="0">
                <a:latin typeface="Arial" panose="020B0604020202020204" pitchFamily="34" charset="0"/>
                <a:cs typeface="Arial" panose="020B0604020202020204" pitchFamily="34" charset="0"/>
              </a:rPr>
              <a:t> </a:t>
            </a:r>
            <a:r>
              <a:rPr lang="en-GB" sz="1200" b="0" i="0" u="none" strike="noStrike" kern="1200" baseline="0" dirty="0" smtClean="0">
                <a:latin typeface="Arial" panose="020B0604020202020204" pitchFamily="34" charset="0"/>
                <a:ea typeface="ヒラギノ角ゴ Pro W3" pitchFamily="84" charset="-128"/>
                <a:cs typeface="Arial" panose="020B0604020202020204" pitchFamily="34" charset="0"/>
              </a:rPr>
              <a:t>per 100,000 consultations in primary care for the 2010/11 flu season, 2019/20 season, and 2020/2021.  The data show that although flu viruses circulate each winter season, the degree of activity varies substantially.</a:t>
            </a:r>
            <a:r>
              <a:rPr lang="en-GB" sz="1200" b="0" i="0" u="none" strike="noStrike" kern="1200" baseline="30000" dirty="0" smtClean="0">
                <a:latin typeface="Arial" panose="020B0604020202020204" pitchFamily="34" charset="0"/>
                <a:ea typeface="ヒラギノ角ゴ Pro W3" pitchFamily="84" charset="-128"/>
                <a:cs typeface="Arial" panose="020B0604020202020204" pitchFamily="34"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smtClean="0">
              <a:solidFill>
                <a:srgbClr val="FF0000"/>
              </a:solidFill>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smtClean="0">
              <a:solidFill>
                <a:srgbClr val="FF0000"/>
              </a:solidFill>
              <a:latin typeface="Arial" panose="020B0604020202020204" pitchFamily="34" charset="0"/>
              <a:ea typeface="ヒラギノ角ゴ Pro W3" pitchFamily="84" charset="-128"/>
              <a:cs typeface="Arial" panose="020B0604020202020204" pitchFamily="34" charset="0"/>
            </a:endParaRPr>
          </a:p>
          <a:p>
            <a:r>
              <a:rPr lang="en-GB" sz="1200" b="0" kern="1200" dirty="0" smtClean="0">
                <a:solidFill>
                  <a:schemeClr val="tx1"/>
                </a:solidFill>
                <a:effectLst/>
                <a:latin typeface="Arial" panose="020B0604020202020204" pitchFamily="34" charset="0"/>
                <a:cs typeface="Arial" panose="020B0604020202020204" pitchFamily="34" charset="0"/>
              </a:rPr>
              <a:t>Last year (2019/20),</a:t>
            </a:r>
            <a:r>
              <a:rPr lang="en-GB" sz="1200" b="0" kern="1200" baseline="0" dirty="0" smtClean="0">
                <a:solidFill>
                  <a:schemeClr val="tx1"/>
                </a:solidFill>
                <a:effectLst/>
                <a:latin typeface="Arial" panose="020B0604020202020204" pitchFamily="34" charset="0"/>
                <a:cs typeface="Arial" panose="020B0604020202020204" pitchFamily="34" charset="0"/>
              </a:rPr>
              <a:t> l</a:t>
            </a:r>
            <a:r>
              <a:rPr lang="en-GB" sz="1200" b="0" kern="1200" dirty="0" smtClean="0">
                <a:solidFill>
                  <a:schemeClr val="tx1"/>
                </a:solidFill>
                <a:effectLst/>
                <a:latin typeface="Arial" panose="020B0604020202020204" pitchFamily="34" charset="0"/>
                <a:cs typeface="Arial" panose="020B0604020202020204" pitchFamily="34" charset="0"/>
              </a:rPr>
              <a:t>ower </a:t>
            </a:r>
            <a:r>
              <a:rPr lang="en-GB" sz="1200" kern="1200" dirty="0" smtClean="0">
                <a:solidFill>
                  <a:schemeClr val="tx1"/>
                </a:solidFill>
                <a:effectLst/>
                <a:latin typeface="Arial" panose="020B0604020202020204" pitchFamily="34" charset="0"/>
                <a:cs typeface="Arial" panose="020B0604020202020204" pitchFamily="34" charset="0"/>
              </a:rPr>
              <a:t>levels of flu activity were seen in 2019/20</a:t>
            </a:r>
            <a:r>
              <a:rPr lang="en-GB" sz="1200" kern="1200" baseline="0" dirty="0" smtClean="0">
                <a:solidFill>
                  <a:schemeClr val="tx1"/>
                </a:solidFill>
                <a:effectLst/>
                <a:latin typeface="Arial" panose="020B0604020202020204" pitchFamily="34" charset="0"/>
                <a:cs typeface="Arial" panose="020B0604020202020204" pitchFamily="34" charset="0"/>
              </a:rPr>
              <a:t>, and 2020/21 in comparison with 2010/11.</a:t>
            </a: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13</a:t>
            </a:fld>
            <a:endParaRPr lang="en-GB"/>
          </a:p>
        </p:txBody>
      </p:sp>
    </p:spTree>
    <p:extLst>
      <p:ext uri="{BB962C8B-B14F-4D97-AF65-F5344CB8AC3E}">
        <p14:creationId xmlns:p14="http://schemas.microsoft.com/office/powerpoint/2010/main" val="2022552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dirty="0" smtClean="0"/>
              <a:t>Slide 14 – </a:t>
            </a:r>
            <a:r>
              <a:rPr lang="en-GB" sz="1200" kern="1200" dirty="0" smtClean="0">
                <a:solidFill>
                  <a:schemeClr val="tx1"/>
                </a:solidFill>
                <a:effectLst/>
                <a:latin typeface="+mn-lt"/>
                <a:ea typeface="+mn-ea"/>
                <a:cs typeface="+mn-cs"/>
              </a:rPr>
              <a:t>The weekly GP consultation rate for ‘flu/FLI’ remained below the baseline threshold for the duration of the 2020/2021 flu season. The rates observed were at a lower intensity level than observed in previous seasons. Low</a:t>
            </a:r>
            <a:r>
              <a:rPr lang="en-GB" sz="1200" kern="1200" baseline="0" dirty="0" smtClean="0">
                <a:solidFill>
                  <a:schemeClr val="tx1"/>
                </a:solidFill>
                <a:effectLst/>
                <a:latin typeface="+mn-lt"/>
                <a:ea typeface="+mn-ea"/>
                <a:cs typeface="+mn-cs"/>
              </a:rPr>
              <a:t> influenza activity.</a:t>
            </a:r>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14</a:t>
            </a:fld>
            <a:endParaRPr lang="en-GB"/>
          </a:p>
        </p:txBody>
      </p:sp>
    </p:spTree>
    <p:extLst>
      <p:ext uri="{BB962C8B-B14F-4D97-AF65-F5344CB8AC3E}">
        <p14:creationId xmlns:p14="http://schemas.microsoft.com/office/powerpoint/2010/main" val="2698197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solidFill>
                  <a:srgbClr val="FF0000"/>
                </a:solidFill>
              </a:rPr>
              <a:t>Slide 15: updated image of bulletin to 2020/21 final bulletin</a:t>
            </a:r>
          </a:p>
          <a:p>
            <a:endParaRPr lang="en-GB" dirty="0" smtClean="0"/>
          </a:p>
          <a:p>
            <a:r>
              <a:rPr lang="en-GB" dirty="0" smtClean="0"/>
              <a:t>The PHA</a:t>
            </a:r>
            <a:r>
              <a:rPr lang="en-GB" baseline="0" dirty="0" smtClean="0"/>
              <a:t> Health Protection Flu team monitors flu activity throughout the year. This includes information on primary care consultations, laboratory testing and positivity, strain types, indicators of severity including hospitalisations, intensive care admissions, respiratory deaths and excess all-cause mortality.</a:t>
            </a:r>
          </a:p>
          <a:p>
            <a:endParaRPr lang="en-GB" baseline="0" dirty="0" smtClean="0"/>
          </a:p>
          <a:p>
            <a:r>
              <a:rPr lang="en-GB" baseline="0" dirty="0" smtClean="0"/>
              <a:t>During the flu season (1</a:t>
            </a:r>
            <a:r>
              <a:rPr lang="en-GB" baseline="30000" dirty="0" smtClean="0"/>
              <a:t>st</a:t>
            </a:r>
            <a:r>
              <a:rPr lang="en-GB" baseline="0" dirty="0" smtClean="0"/>
              <a:t> October to end of March) the flu bulletin is available every 2 weeks, and then weekly and can be accessed by PHA website.</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15</a:t>
            </a:fld>
            <a:endParaRPr lang="en-GB"/>
          </a:p>
        </p:txBody>
      </p:sp>
    </p:spTree>
    <p:extLst>
      <p:ext uri="{BB962C8B-B14F-4D97-AF65-F5344CB8AC3E}">
        <p14:creationId xmlns:p14="http://schemas.microsoft.com/office/powerpoint/2010/main" val="372834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r>
              <a:rPr lang="en-GB" dirty="0" smtClean="0">
                <a:latin typeface="Arial" panose="020B0604020202020204" pitchFamily="34" charset="0"/>
                <a:cs typeface="Arial" panose="020B0604020202020204" pitchFamily="34" charset="0"/>
              </a:rPr>
              <a:t>The flu vaccination programme was introduced into NI in the late 1960s and</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was recommended for those in clinical risk groups that have</a:t>
            </a:r>
            <a:r>
              <a:rPr lang="en-GB" baseline="0" dirty="0" smtClean="0">
                <a:latin typeface="Arial" panose="020B0604020202020204" pitchFamily="34" charset="0"/>
                <a:cs typeface="Arial" panose="020B0604020202020204" pitchFamily="34" charset="0"/>
              </a:rPr>
              <a:t> a higher risk of </a:t>
            </a:r>
          </a:p>
          <a:p>
            <a:r>
              <a:rPr lang="en-GB" baseline="0" dirty="0" smtClean="0">
                <a:latin typeface="Arial" panose="020B0604020202020204" pitchFamily="34" charset="0"/>
                <a:cs typeface="Arial" panose="020B0604020202020204" pitchFamily="34" charset="0"/>
              </a:rPr>
              <a:t>associated morbidity and mortality.  In 2000 the programme was extended to include everyone &gt; 65 years of age. In 2010 pregnancy was added as a </a:t>
            </a:r>
            <a:r>
              <a:rPr lang="en-GB" dirty="0" smtClean="0">
                <a:latin typeface="Arial" panose="020B0604020202020204" pitchFamily="34" charset="0"/>
                <a:cs typeface="Arial" panose="020B0604020202020204" pitchFamily="34" charset="0"/>
              </a:rPr>
              <a:t>c</a:t>
            </a:r>
            <a:r>
              <a:rPr lang="en-GB" baseline="0" dirty="0" smtClean="0">
                <a:latin typeface="Arial" panose="020B0604020202020204" pitchFamily="34" charset="0"/>
                <a:cs typeface="Arial" panose="020B0604020202020204" pitchFamily="34" charset="0"/>
              </a:rPr>
              <a:t>linical risk category for routine flu immunisation. In 2013 the programme </a:t>
            </a:r>
            <a:r>
              <a:rPr lang="en-GB" dirty="0" smtClean="0">
                <a:latin typeface="Arial" panose="020B0604020202020204" pitchFamily="34" charset="0"/>
                <a:cs typeface="Arial" panose="020B0604020202020204" pitchFamily="34" charset="0"/>
              </a:rPr>
              <a:t>w</a:t>
            </a:r>
            <a:r>
              <a:rPr lang="en-GB" baseline="0" dirty="0" smtClean="0">
                <a:latin typeface="Arial" panose="020B0604020202020204" pitchFamily="34" charset="0"/>
                <a:cs typeface="Arial" panose="020B0604020202020204" pitchFamily="34" charset="0"/>
              </a:rPr>
              <a:t>as extended to include pre-school children from 2 years and older and all primary school children</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This year, the programme is being further extended to include Year 8 school children and household contacts of anyone who has received a shielding letter during the COVID-19 pandemic. </a:t>
            </a:r>
          </a:p>
          <a:p>
            <a:endParaRPr lang="en-GB"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latin typeface="Arial"/>
              </a:rPr>
              <a:t>In addition,</a:t>
            </a:r>
            <a:r>
              <a:rPr lang="en-GB" baseline="0" dirty="0" smtClean="0">
                <a:solidFill>
                  <a:srgbClr val="FF0000"/>
                </a:solidFill>
                <a:latin typeface="Arial"/>
              </a:rPr>
              <a:t> b</a:t>
            </a:r>
            <a:r>
              <a:rPr lang="en-GB" dirty="0" smtClean="0">
                <a:solidFill>
                  <a:srgbClr val="FF0000"/>
                </a:solidFill>
                <a:latin typeface="Arial"/>
              </a:rPr>
              <a:t>ased on vaccine availability and the uptake rates being achieved, the vaccination programme </a:t>
            </a:r>
            <a:r>
              <a:rPr lang="en-GB" b="1" dirty="0" smtClean="0">
                <a:solidFill>
                  <a:srgbClr val="FF0000"/>
                </a:solidFill>
                <a:latin typeface="Arial"/>
              </a:rPr>
              <a:t>may also be </a:t>
            </a:r>
            <a:r>
              <a:rPr lang="en-GB" dirty="0" smtClean="0">
                <a:solidFill>
                  <a:srgbClr val="FF0000"/>
                </a:solidFill>
                <a:latin typeface="Arial"/>
              </a:rPr>
              <a:t>extended </a:t>
            </a:r>
            <a:r>
              <a:rPr lang="en-GB" b="1" dirty="0" smtClean="0">
                <a:solidFill>
                  <a:srgbClr val="FF0000"/>
                </a:solidFill>
                <a:latin typeface="Arial"/>
              </a:rPr>
              <a:t>from December </a:t>
            </a:r>
            <a:r>
              <a:rPr lang="en-GB" dirty="0" smtClean="0">
                <a:solidFill>
                  <a:srgbClr val="FF0000"/>
                </a:solidFill>
                <a:latin typeface="Arial"/>
              </a:rPr>
              <a:t>to additional cohorts, such as all healthy 50 to 64 year olds, but further information setting out the specific details of this will be issued in due course. Healthy 50 to 64 year olds will NOT be eligible to receive the vaccine prior to any policy announcement. </a:t>
            </a:r>
          </a:p>
          <a:p>
            <a:endParaRPr lang="en-GB"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ln>
            <a:miter lim="800000"/>
            <a:headEnd/>
            <a:tailEnd/>
          </a:ln>
        </p:spPr>
        <p:txBody>
          <a:bodyPr/>
          <a:lstStyle/>
          <a:p>
            <a:fld id="{7A7B2F2E-796C-1B47-9A23-D7F90DF216CB}" type="slidenum">
              <a:rPr lang="en-GB">
                <a:solidFill>
                  <a:prstClr val="black"/>
                </a:solidFill>
              </a:rPr>
              <a:pPr/>
              <a:t>16</a:t>
            </a:fld>
            <a:endParaRPr lang="en-GB"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solidFill>
                  <a:srgbClr val="FF0000"/>
                </a:solidFill>
                <a:latin typeface="Arial" panose="020B0604020202020204" pitchFamily="34" charset="0"/>
                <a:cs typeface="Arial" panose="020B0604020202020204" pitchFamily="34" charset="0"/>
              </a:rPr>
              <a:t>Every</a:t>
            </a:r>
            <a:r>
              <a:rPr lang="en-GB" baseline="0" dirty="0" smtClean="0">
                <a:solidFill>
                  <a:srgbClr val="FF0000"/>
                </a:solidFill>
                <a:latin typeface="Arial" panose="020B0604020202020204" pitchFamily="34" charset="0"/>
                <a:cs typeface="Arial" panose="020B0604020202020204" pitchFamily="34" charset="0"/>
              </a:rPr>
              <a:t> year the Department of Health published the annual CMO season flu letter. This letter provides information on the policy for the seasonal flu programme. </a:t>
            </a:r>
            <a:r>
              <a:rPr lang="en-GB" sz="1400" dirty="0" smtClean="0">
                <a:solidFill>
                  <a:srgbClr val="FF0000"/>
                </a:solidFill>
                <a:latin typeface="Arial"/>
              </a:rPr>
              <a:t>Eligible</a:t>
            </a:r>
            <a:r>
              <a:rPr lang="en-GB" sz="1400" baseline="0" dirty="0" smtClean="0">
                <a:solidFill>
                  <a:srgbClr val="FF0000"/>
                </a:solidFill>
                <a:latin typeface="Arial"/>
              </a:rPr>
              <a:t> groups, types of vaccine and other relevant information is included within the letter. </a:t>
            </a:r>
          </a:p>
          <a:p>
            <a:pPr lvl="0"/>
            <a:endParaRPr lang="en-GB" sz="1400" baseline="0" dirty="0" smtClean="0">
              <a:solidFill>
                <a:srgbClr val="FF0000"/>
              </a:solidFill>
              <a:latin typeface="Arial"/>
            </a:endParaRPr>
          </a:p>
          <a:p>
            <a:pPr lvl="0"/>
            <a:r>
              <a:rPr lang="en-GB" sz="1400" dirty="0" smtClean="0">
                <a:solidFill>
                  <a:srgbClr val="FF0000"/>
                </a:solidFill>
                <a:latin typeface="Arial"/>
              </a:rPr>
              <a:t>As mentioned previously, the letter</a:t>
            </a:r>
            <a:r>
              <a:rPr lang="en-GB" sz="1400" baseline="0" dirty="0" smtClean="0">
                <a:solidFill>
                  <a:srgbClr val="FF0000"/>
                </a:solidFill>
                <a:latin typeface="Arial"/>
              </a:rPr>
              <a:t> also states that b</a:t>
            </a:r>
            <a:r>
              <a:rPr lang="en-GB" sz="1400" dirty="0" smtClean="0">
                <a:solidFill>
                  <a:srgbClr val="FF0000"/>
                </a:solidFill>
                <a:latin typeface="Arial"/>
              </a:rPr>
              <a:t>ased on vaccine availability and the uptake rates being achieved, the vaccination programme </a:t>
            </a:r>
            <a:r>
              <a:rPr lang="en-GB" sz="1400" b="1" dirty="0" smtClean="0">
                <a:solidFill>
                  <a:srgbClr val="FF0000"/>
                </a:solidFill>
                <a:latin typeface="Arial"/>
              </a:rPr>
              <a:t>may also be </a:t>
            </a:r>
            <a:r>
              <a:rPr lang="en-GB" sz="1400" dirty="0" smtClean="0">
                <a:solidFill>
                  <a:srgbClr val="FF0000"/>
                </a:solidFill>
                <a:latin typeface="Arial"/>
              </a:rPr>
              <a:t>extended </a:t>
            </a:r>
            <a:r>
              <a:rPr lang="en-GB" sz="1400" b="1" dirty="0" smtClean="0">
                <a:solidFill>
                  <a:srgbClr val="FF0000"/>
                </a:solidFill>
                <a:latin typeface="Arial"/>
              </a:rPr>
              <a:t>from December </a:t>
            </a:r>
            <a:r>
              <a:rPr lang="en-GB" sz="1400" dirty="0" smtClean="0">
                <a:solidFill>
                  <a:srgbClr val="FF0000"/>
                </a:solidFill>
                <a:latin typeface="Arial"/>
              </a:rPr>
              <a:t>to additional cohorts, such as all healthy 50 to 64 year olds, but further information setting out the specific details of this will be issued in due course.</a:t>
            </a:r>
            <a:r>
              <a:rPr lang="en-GB" sz="1400" b="1" dirty="0" smtClean="0">
                <a:solidFill>
                  <a:srgbClr val="FF0000"/>
                </a:solidFill>
                <a:latin typeface="Arial"/>
              </a:rPr>
              <a:t>. </a:t>
            </a:r>
          </a:p>
          <a:p>
            <a:pPr lvl="0"/>
            <a:endParaRPr lang="en-GB" sz="1400" dirty="0">
              <a:solidFill>
                <a:srgbClr val="FF0000"/>
              </a:solidFill>
              <a:latin typeface="Arial"/>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145076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As already mentioned, the list of</a:t>
            </a: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clinical risk groups </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is not exhaustive, and the healthcare</a:t>
            </a: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practitioner should apply clinical judgement to take into account the risk of influenza exacerbating any underlying disease that a patient may have, as well as the risk of serious illness from flu itself. Flu vaccine should be offered in such cases even if the individual is not in one of the specified clinical risk groups.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Consideration should also be given to vaccinating </a:t>
            </a: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with inactivated vaccine), household contacts or carers</a:t>
            </a: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of immunocompromised individuals, i.e. individuals who expect to share living accommodation on most days over the winter and for whom close contact is unavoidable. </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206483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Details are included in the Department of Health (NI) CMO letter (add link) and </a:t>
            </a:r>
            <a:r>
              <a:rPr lang="en-GB" sz="1200" dirty="0" smtClean="0">
                <a:latin typeface="Arial" panose="020B0604020202020204" pitchFamily="34" charset="0"/>
                <a:cs typeface="Arial" panose="020B0604020202020204" pitchFamily="34" charset="0"/>
              </a:rPr>
              <a:t>Chapter 19 of The Green Book</a:t>
            </a:r>
            <a:r>
              <a:rPr lang="en-GB"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hlinkClick r:id="rId3"/>
              </a:rPr>
              <a:t>https://</a:t>
            </a:r>
            <a:r>
              <a:rPr lang="en-GB" dirty="0" smtClean="0">
                <a:latin typeface="Arial" panose="020B0604020202020204" pitchFamily="34" charset="0"/>
                <a:cs typeface="Arial" panose="020B0604020202020204" pitchFamily="34" charset="0"/>
                <a:hlinkClick r:id="rId3"/>
              </a:rPr>
              <a:t>www.gov.uk/government/publications/influenza-the-green-book-chapter-19</a:t>
            </a:r>
            <a:endParaRPr lang="en-GB" dirty="0" smtClean="0">
              <a:latin typeface="Arial" panose="020B0604020202020204" pitchFamily="34" charset="0"/>
              <a:cs typeface="Arial" panose="020B0604020202020204" pitchFamily="34" charset="0"/>
            </a:endParaRPr>
          </a:p>
          <a:p>
            <a:pPr>
              <a:buFont typeface="Arial" panose="020B0604020202020204" pitchFamily="34" charset="0"/>
              <a:buNone/>
            </a:pPr>
            <a:endParaRPr lang="en-GB" sz="12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latin typeface="Arial" panose="020B0604020202020204" pitchFamily="34" charset="0"/>
                <a:cs typeface="Arial" panose="020B0604020202020204" pitchFamily="34" charset="0"/>
              </a:rPr>
              <a:t>Child contacts of  very severely immunocompromised individuals should be given inactivated vaccine</a:t>
            </a:r>
            <a:r>
              <a:rPr lang="en-GB" baseline="0" dirty="0" smtClean="0">
                <a:latin typeface="Arial" panose="020B0604020202020204" pitchFamily="34" charset="0"/>
                <a:cs typeface="Arial" panose="020B0604020202020204" pitchFamily="34" charset="0"/>
              </a:rPr>
              <a:t> rather than the live intranasal vaccine that would normally be recommended for children age 2 to under 18 years.</a:t>
            </a:r>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smtClean="0"/>
          </a:p>
          <a:p>
            <a:pPr>
              <a:buFont typeface="Arial" panose="020B0604020202020204" pitchFamily="34" charset="0"/>
              <a:buNone/>
            </a:pPr>
            <a:endParaRPr lang="en-GB"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2999230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This slide and the next outline</a:t>
            </a:r>
            <a:r>
              <a:rPr lang="en-GB" baseline="0" dirty="0" smtClean="0">
                <a:latin typeface="Arial" panose="020B0604020202020204" pitchFamily="34" charset="0"/>
                <a:cs typeface="Arial" panose="020B0604020202020204" pitchFamily="34" charset="0"/>
              </a:rPr>
              <a:t> the clinical risk groups as described in the Green Book. The Green Book should be consulted for further and more detailed information.</a:t>
            </a:r>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Increasing uptake of flu vaccine is important in clinical risk groups because of the increased risk of death and serious illness if people who are in these groups develop flu. In particular uptake rates in people with chronic liver and neurological disease need to be improved. Some of the highest mortality groups are associated with patients with liver and chronic neurological disease.</a:t>
            </a:r>
          </a:p>
          <a:p>
            <a:endParaRPr lang="en-GB"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8B83CC1-809C-4D3F-819C-B5FEBDA9B766}" type="slidenum">
              <a:rPr lang="en-GB" smtClean="0">
                <a:solidFill>
                  <a:prstClr val="black"/>
                </a:solidFill>
              </a:rPr>
              <a:pPr/>
              <a:t>20</a:t>
            </a:fld>
            <a:endParaRPr lang="en-GB">
              <a:solidFill>
                <a:prstClr val="black"/>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706" y="649982"/>
            <a:ext cx="5170379"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18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45518"/>
            <a:ext cx="5447030" cy="4473416"/>
          </a:xfrm>
        </p:spPr>
        <p:txBody>
          <a:bodyPr>
            <a:normAutofit/>
          </a:bodyPr>
          <a:lstStyle/>
          <a:p>
            <a:endParaRPr lang="en-GB" sz="14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dirty="0"/>
          </a:p>
        </p:txBody>
      </p:sp>
    </p:spTree>
    <p:extLst>
      <p:ext uri="{BB962C8B-B14F-4D97-AF65-F5344CB8AC3E}">
        <p14:creationId xmlns:p14="http://schemas.microsoft.com/office/powerpoint/2010/main" val="2907875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1292787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22</a:t>
            </a:r>
          </a:p>
          <a:p>
            <a:pPr marL="171450" indent="-171450">
              <a:buFont typeface="Arial" panose="020B0604020202020204" pitchFamily="34" charset="0"/>
              <a:buChar char="•"/>
            </a:pPr>
            <a:r>
              <a:rPr lang="en-GB" dirty="0" smtClean="0"/>
              <a:t>Year 8 new group introduced 2020/21</a:t>
            </a:r>
          </a:p>
          <a:p>
            <a:pPr marL="171450" indent="-171450">
              <a:buFont typeface="Arial" panose="020B0604020202020204" pitchFamily="34" charset="0"/>
              <a:buChar char="•"/>
            </a:pPr>
            <a:r>
              <a:rPr lang="en-GB" dirty="0" smtClean="0"/>
              <a:t>Uptake % not available for 50-64 years – also new group for 2020/21 (no population denominator available),</a:t>
            </a:r>
            <a:r>
              <a:rPr lang="en-GB" baseline="0" dirty="0" smtClean="0"/>
              <a:t> 21,931 vaccinated between 1 January and 31 March 2021. </a:t>
            </a:r>
          </a:p>
          <a:p>
            <a:pPr marL="171450" indent="-171450">
              <a:buFont typeface="Arial" panose="020B0604020202020204" pitchFamily="34" charset="0"/>
              <a:buChar char="•"/>
            </a:pPr>
            <a:r>
              <a:rPr lang="en-GB" baseline="0" dirty="0" smtClean="0"/>
              <a:t>Note: Proportion of primary school children </a:t>
            </a:r>
            <a:r>
              <a:rPr lang="en-GB" b="1" u="sng" baseline="0" dirty="0" smtClean="0"/>
              <a:t>offered and vaccinated</a:t>
            </a:r>
            <a:r>
              <a:rPr lang="en-GB" baseline="0" dirty="0" smtClean="0"/>
              <a:t> is 73.2%. Proportion of year 8 </a:t>
            </a:r>
            <a:r>
              <a:rPr lang="en-GB" b="1" u="sng" baseline="0" dirty="0" smtClean="0"/>
              <a:t>offered and vaccinated </a:t>
            </a:r>
            <a:r>
              <a:rPr lang="en-GB" baseline="0" dirty="0" smtClean="0"/>
              <a:t>is 66.6%</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Vaccine uptake figures as per final DoH vaccine uptake report (internal) – October 2020 to March 2021.</a:t>
            </a:r>
            <a:endParaRPr lang="en-GB" dirty="0" smtClean="0"/>
          </a:p>
          <a:p>
            <a:endParaRPr lang="en-GB" b="1" dirty="0"/>
          </a:p>
        </p:txBody>
      </p:sp>
      <p:sp>
        <p:nvSpPr>
          <p:cNvPr id="4" name="Slide Number Placeholder 3"/>
          <p:cNvSpPr>
            <a:spLocks noGrp="1"/>
          </p:cNvSpPr>
          <p:nvPr>
            <p:ph type="sldNum" sz="quarter" idx="10"/>
          </p:nvPr>
        </p:nvSpPr>
        <p:spPr/>
        <p:txBody>
          <a:bodyPr/>
          <a:lstStyle/>
          <a:p>
            <a:fld id="{C1736FF6-1147-4FCB-8859-A9D484787462}" type="slidenum">
              <a:rPr lang="en-GB" smtClean="0"/>
              <a:t>22</a:t>
            </a:fld>
            <a:endParaRPr lang="en-GB"/>
          </a:p>
        </p:txBody>
      </p:sp>
    </p:spTree>
    <p:extLst>
      <p:ext uri="{BB962C8B-B14F-4D97-AF65-F5344CB8AC3E}">
        <p14:creationId xmlns:p14="http://schemas.microsoft.com/office/powerpoint/2010/main" val="2170742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
            <a:r>
              <a:rPr lang="en-GB" altLang="en-US" b="1" dirty="0" smtClean="0">
                <a:solidFill>
                  <a:srgbClr val="000000"/>
                </a:solidFill>
                <a:cs typeface="Calibri" pitchFamily="34" charset="0"/>
              </a:rPr>
              <a:t>Slide 23 - </a:t>
            </a:r>
            <a:r>
              <a:rPr lang="en-GB" altLang="en-US" b="1" baseline="0" dirty="0" smtClean="0">
                <a:solidFill>
                  <a:srgbClr val="000000"/>
                </a:solidFill>
                <a:cs typeface="Calibri" pitchFamily="34" charset="0"/>
              </a:rPr>
              <a:t>. First slide school age (above) </a:t>
            </a:r>
          </a:p>
          <a:p>
            <a:pPr fontAlgn="b"/>
            <a:endParaRPr lang="en-GB" altLang="en-US" b="1" baseline="0" dirty="0" smtClean="0">
              <a:solidFill>
                <a:srgbClr val="000000"/>
              </a:solidFill>
              <a:cs typeface="Calibri" pitchFamily="34" charset="0"/>
            </a:endParaRPr>
          </a:p>
          <a:p>
            <a:pPr fontAlgn="b"/>
            <a:r>
              <a:rPr lang="en-GB" altLang="en-US" b="1" baseline="0" dirty="0" smtClean="0">
                <a:solidFill>
                  <a:srgbClr val="000000"/>
                </a:solidFill>
                <a:cs typeface="Calibri" pitchFamily="34" charset="0"/>
              </a:rPr>
              <a:t>Graph on left primary school children. Graph on right Year 8 secondary school children</a:t>
            </a:r>
          </a:p>
          <a:p>
            <a:pPr marL="0" indent="0" fontAlgn="b">
              <a:buFont typeface="Arial" panose="020B0604020202020204" pitchFamily="34" charset="0"/>
              <a:buNone/>
            </a:pPr>
            <a:endParaRPr lang="en-GB" altLang="en-US" baseline="0" dirty="0" smtClean="0">
              <a:solidFill>
                <a:srgbClr val="000000"/>
              </a:solidFill>
              <a:cs typeface="Calibri" pitchFamily="34" charset="0"/>
            </a:endParaRPr>
          </a:p>
          <a:p>
            <a:pPr marL="0" indent="0" fontAlgn="b">
              <a:buFont typeface="Arial" panose="020B0604020202020204" pitchFamily="34" charset="0"/>
              <a:buNone/>
            </a:pPr>
            <a:r>
              <a:rPr lang="en-GB" altLang="en-US" baseline="0" dirty="0" smtClean="0">
                <a:solidFill>
                  <a:srgbClr val="000000"/>
                </a:solidFill>
                <a:cs typeface="Calibri" pitchFamily="34" charset="0"/>
              </a:rPr>
              <a:t>Cumulative number of vaccinations</a:t>
            </a:r>
          </a:p>
          <a:p>
            <a:pPr marL="0" indent="0" fontAlgn="b">
              <a:buFont typeface="Arial" panose="020B0604020202020204" pitchFamily="34" charset="0"/>
              <a:buNone/>
            </a:pPr>
            <a:endParaRPr lang="en-GB" altLang="en-US" baseline="0" dirty="0" smtClean="0">
              <a:solidFill>
                <a:srgbClr val="000000"/>
              </a:solidFill>
              <a:cs typeface="Calibri" pitchFamily="34" charset="0"/>
            </a:endParaRPr>
          </a:p>
          <a:p>
            <a:pPr marL="171450" indent="-171450" fontAlgn="b">
              <a:buFont typeface="Arial" panose="020B0604020202020204" pitchFamily="34" charset="0"/>
              <a:buChar char="•"/>
            </a:pPr>
            <a:r>
              <a:rPr lang="en-GB" altLang="en-US" baseline="0" dirty="0" smtClean="0">
                <a:solidFill>
                  <a:srgbClr val="000000"/>
                </a:solidFill>
                <a:cs typeface="Calibri" pitchFamily="34" charset="0"/>
              </a:rPr>
              <a:t>Overall 72.9% of primary school children received the vaccine in 2020/21 compared to 72.1% in 2019/20.</a:t>
            </a:r>
          </a:p>
          <a:p>
            <a:pPr marL="171450" indent="-171450" fontAlgn="b">
              <a:buFont typeface="Arial" panose="020B0604020202020204" pitchFamily="34" charset="0"/>
              <a:buChar char="•"/>
            </a:pPr>
            <a:r>
              <a:rPr lang="en-GB" altLang="en-US" baseline="0" dirty="0" smtClean="0">
                <a:solidFill>
                  <a:srgbClr val="000000"/>
                </a:solidFill>
                <a:cs typeface="Calibri" pitchFamily="34" charset="0"/>
              </a:rPr>
              <a:t>99.6% (182,908 children) offered it in 2020/21 compared to 95.7% (172,751 children) in 2019/20.</a:t>
            </a:r>
          </a:p>
          <a:p>
            <a:pPr fontAlgn="b"/>
            <a:endParaRPr lang="en-GB" altLang="en-US" dirty="0" smtClean="0">
              <a:solidFill>
                <a:srgbClr val="000000"/>
              </a:solidFill>
              <a:cs typeface="Calibri" pitchFamily="34" charset="0"/>
            </a:endParaRPr>
          </a:p>
          <a:p>
            <a:pPr marL="171450" indent="-171450">
              <a:buFontTx/>
              <a:buChar char="•"/>
            </a:pPr>
            <a:r>
              <a:rPr lang="en-GB" altLang="en-US" dirty="0" smtClean="0"/>
              <a:t>When you just look at the number offered;</a:t>
            </a:r>
            <a:r>
              <a:rPr lang="en-GB" altLang="en-US" baseline="0" dirty="0" smtClean="0"/>
              <a:t> </a:t>
            </a:r>
            <a:r>
              <a:rPr lang="en-GB" altLang="en-US" dirty="0" smtClean="0"/>
              <a:t>73.2% took up the offer in 2020/21 and 75.4% in 2019/20.</a:t>
            </a:r>
          </a:p>
          <a:p>
            <a:pPr marL="628650" lvl="1" indent="-171450">
              <a:buFontTx/>
              <a:buChar char="•"/>
            </a:pPr>
            <a:r>
              <a:rPr lang="en-GB" altLang="en-US" dirty="0" smtClean="0"/>
              <a:t>97.2% (130,186) of</a:t>
            </a:r>
            <a:r>
              <a:rPr lang="en-GB" altLang="en-US" baseline="0" dirty="0" smtClean="0"/>
              <a:t> those vaccinated received their vaccination in schools in 2020/21. Compared to 95.1% (123,816) in 2019/20.</a:t>
            </a:r>
            <a:endParaRPr lang="en-GB" altLang="en-US" dirty="0" smtClean="0"/>
          </a:p>
          <a:p>
            <a:pPr marL="628650" lvl="1" indent="-171450">
              <a:buFontTx/>
              <a:buChar char="•"/>
            </a:pPr>
            <a:r>
              <a:rPr lang="en-GB" altLang="en-US" dirty="0" smtClean="0"/>
              <a:t>2.8% (3,684) of those</a:t>
            </a:r>
            <a:r>
              <a:rPr lang="en-GB" altLang="en-US" baseline="0" dirty="0" smtClean="0"/>
              <a:t> vaccinated were vaccinated by their GP in 2020/21. Compared to 4.9% (6,419) in 2019/20.</a:t>
            </a:r>
          </a:p>
          <a:p>
            <a:pPr marL="628650" lvl="1" indent="-171450">
              <a:buFontTx/>
              <a:buChar char="•"/>
            </a:pPr>
            <a:endParaRPr lang="en-GB" altLang="en-US" dirty="0" smtClean="0"/>
          </a:p>
          <a:p>
            <a:pPr marL="0" marR="0" indent="0" algn="l" defTabSz="914400" rtl="0" eaLnBrk="1" fontAlgn="b" latinLnBrk="0" hangingPunct="1">
              <a:lnSpc>
                <a:spcPct val="100000"/>
              </a:lnSpc>
              <a:spcBef>
                <a:spcPts val="0"/>
              </a:spcBef>
              <a:spcAft>
                <a:spcPts val="0"/>
              </a:spcAft>
              <a:buClrTx/>
              <a:buSzTx/>
              <a:buFontTx/>
              <a:buNone/>
              <a:tabLst/>
              <a:defRPr/>
            </a:pPr>
            <a:r>
              <a:rPr lang="en-GB" baseline="0" dirty="0" smtClean="0"/>
              <a:t>Vaccine uptake figures as per final DoH vaccine uptake report (internal) – October 2020 to March 2021.</a:t>
            </a:r>
            <a:endParaRPr lang="en-GB" dirty="0" smtClean="0"/>
          </a:p>
          <a:p>
            <a:pPr fontAlgn="b"/>
            <a:endParaRPr lang="en-GB" altLang="en-US" dirty="0" smtClean="0">
              <a:solidFill>
                <a:srgbClr val="000000"/>
              </a:solidFill>
              <a:cs typeface="Calibri" pitchFamily="34" charset="0"/>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23</a:t>
            </a:fld>
            <a:endParaRPr lang="en-GB"/>
          </a:p>
        </p:txBody>
      </p:sp>
    </p:spTree>
    <p:extLst>
      <p:ext uri="{BB962C8B-B14F-4D97-AF65-F5344CB8AC3E}">
        <p14:creationId xmlns:p14="http://schemas.microsoft.com/office/powerpoint/2010/main" val="2224498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dirty="0" smtClean="0">
                <a:solidFill>
                  <a:srgbClr val="000000"/>
                </a:solidFill>
                <a:cs typeface="Calibri" pitchFamily="34" charset="0"/>
              </a:rPr>
              <a:t>Slide 24 - </a:t>
            </a:r>
            <a:r>
              <a:rPr lang="en-GB" altLang="en-US" b="1" baseline="0" dirty="0" smtClean="0">
                <a:solidFill>
                  <a:srgbClr val="000000"/>
                </a:solidFill>
                <a:cs typeface="Calibri" pitchFamily="34" charset="0"/>
              </a:rPr>
              <a:t>second slide 2-4yr old (above)</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baseline="0" dirty="0" smtClean="0">
              <a:solidFill>
                <a:srgbClr val="000000"/>
              </a:solidFill>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solidFill>
                  <a:srgbClr val="000000"/>
                </a:solidFill>
                <a:cs typeface="Calibri" pitchFamily="34" charset="0"/>
              </a:rPr>
              <a:t>Cumulative vaccinations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solidFill>
                <a:srgbClr val="000000"/>
              </a:solidFill>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Vaccine uptake figures as per final DoH vaccine uptake report (internal) – October 2020 to March 2021.</a:t>
            </a:r>
            <a:endParaRPr lang="en-GB" dirty="0" smtClean="0"/>
          </a:p>
          <a:p>
            <a:endParaRPr lang="en-GB" b="1" dirty="0"/>
          </a:p>
        </p:txBody>
      </p:sp>
      <p:sp>
        <p:nvSpPr>
          <p:cNvPr id="4" name="Slide Number Placeholder 3"/>
          <p:cNvSpPr>
            <a:spLocks noGrp="1"/>
          </p:cNvSpPr>
          <p:nvPr>
            <p:ph type="sldNum" sz="quarter" idx="10"/>
          </p:nvPr>
        </p:nvSpPr>
        <p:spPr/>
        <p:txBody>
          <a:bodyPr/>
          <a:lstStyle/>
          <a:p>
            <a:fld id="{C1736FF6-1147-4FCB-8859-A9D484787462}" type="slidenum">
              <a:rPr lang="en-GB" smtClean="0"/>
              <a:t>24</a:t>
            </a:fld>
            <a:endParaRPr lang="en-GB"/>
          </a:p>
        </p:txBody>
      </p:sp>
    </p:spTree>
    <p:extLst>
      <p:ext uri="{BB962C8B-B14F-4D97-AF65-F5344CB8AC3E}">
        <p14:creationId xmlns:p14="http://schemas.microsoft.com/office/powerpoint/2010/main" val="1468845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25</a:t>
            </a:r>
            <a:r>
              <a:rPr lang="en-GB" b="1" baseline="0" dirty="0" smtClean="0"/>
              <a:t> – ****GP vaccinations by Trust not reported, NI level for presentations, internal reports and publication.</a:t>
            </a:r>
          </a:p>
          <a:p>
            <a:r>
              <a:rPr lang="en-GB" b="1" baseline="0" dirty="0" smtClean="0"/>
              <a:t>****School nurse vaccinations by Trust for presentations and internal reports. Not published at this level.</a:t>
            </a:r>
            <a:endParaRPr lang="en-GB" b="1" dirty="0" smtClean="0"/>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25</a:t>
            </a:fld>
            <a:endParaRPr lang="en-GB"/>
          </a:p>
        </p:txBody>
      </p:sp>
    </p:spTree>
    <p:extLst>
      <p:ext uri="{BB962C8B-B14F-4D97-AF65-F5344CB8AC3E}">
        <p14:creationId xmlns:p14="http://schemas.microsoft.com/office/powerpoint/2010/main" val="2064020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Every</a:t>
            </a:r>
            <a:r>
              <a:rPr lang="en-GB" baseline="0" dirty="0" smtClean="0">
                <a:latin typeface="Arial" panose="020B0604020202020204" pitchFamily="34" charset="0"/>
                <a:cs typeface="Arial" panose="020B0604020202020204" pitchFamily="34" charset="0"/>
              </a:rPr>
              <a:t> year t</a:t>
            </a:r>
            <a:r>
              <a:rPr lang="en-GB" dirty="0" smtClean="0">
                <a:latin typeface="Arial" panose="020B0604020202020204" pitchFamily="34" charset="0"/>
                <a:cs typeface="Arial" panose="020B0604020202020204" pitchFamily="34" charset="0"/>
              </a:rPr>
              <a:t>he CMO seasonal flu vaccination programme letter 2021/22 outlines the uptake targets for groups eligible for vaccination.</a:t>
            </a:r>
            <a:r>
              <a:rPr lang="en-GB" baseline="0" dirty="0" smtClean="0">
                <a:latin typeface="Arial" panose="020B0604020202020204" pitchFamily="34" charset="0"/>
                <a:cs typeface="Arial" panose="020B0604020202020204" pitchFamily="34" charset="0"/>
              </a:rPr>
              <a:t> </a:t>
            </a:r>
            <a:r>
              <a:rPr lang="en-GB" dirty="0" smtClean="0">
                <a:latin typeface="Arial"/>
                <a:ea typeface="Times New Roman"/>
              </a:rPr>
              <a:t>In </a:t>
            </a:r>
            <a:r>
              <a:rPr lang="en-GB" dirty="0">
                <a:latin typeface="Arial"/>
                <a:ea typeface="Times New Roman"/>
              </a:rPr>
              <a:t>light of the Covid-19 pandemic it is essential that every effort </a:t>
            </a:r>
            <a:r>
              <a:rPr lang="en-GB" dirty="0" smtClean="0">
                <a:latin typeface="Arial"/>
                <a:ea typeface="Times New Roman"/>
              </a:rPr>
              <a:t>is </a:t>
            </a:r>
            <a:r>
              <a:rPr lang="en-GB" dirty="0">
                <a:latin typeface="Arial"/>
                <a:ea typeface="Times New Roman"/>
              </a:rPr>
              <a:t>made to maximise uptake rates and help reduce </a:t>
            </a:r>
            <a:r>
              <a:rPr lang="en-US" dirty="0">
                <a:latin typeface="Arial"/>
                <a:ea typeface="Times New Roman"/>
              </a:rPr>
              <a:t>the risk of </a:t>
            </a:r>
            <a:r>
              <a:rPr lang="en-GB" dirty="0">
                <a:latin typeface="Arial"/>
                <a:ea typeface="Times New Roman"/>
              </a:rPr>
              <a:t>concomitant circulation of Influenza and </a:t>
            </a:r>
            <a:r>
              <a:rPr lang="en-GB" dirty="0" smtClean="0">
                <a:latin typeface="Arial"/>
                <a:ea typeface="Times New Roman"/>
              </a:rPr>
              <a:t>Covid-19</a:t>
            </a:r>
            <a:r>
              <a:rPr lang="en-GB" baseline="0" dirty="0" smtClean="0">
                <a:latin typeface="Arial"/>
                <a:ea typeface="Times New Roman"/>
              </a:rPr>
              <a:t> and for this reason the Department of Health has increased the </a:t>
            </a:r>
            <a:r>
              <a:rPr lang="en-GB" dirty="0" smtClean="0">
                <a:latin typeface="Arial"/>
                <a:ea typeface="Times New Roman"/>
              </a:rPr>
              <a:t>targets </a:t>
            </a:r>
            <a:r>
              <a:rPr lang="en-GB" dirty="0">
                <a:latin typeface="Arial"/>
                <a:ea typeface="Times New Roman"/>
              </a:rPr>
              <a:t>for all eligible groups </a:t>
            </a:r>
            <a:r>
              <a:rPr lang="en-GB" dirty="0" smtClean="0">
                <a:latin typeface="Arial"/>
                <a:ea typeface="Times New Roman"/>
              </a:rPr>
              <a:t>considerably </a:t>
            </a:r>
            <a:r>
              <a:rPr lang="en-GB" dirty="0">
                <a:latin typeface="Arial"/>
                <a:ea typeface="Times New Roman"/>
              </a:rPr>
              <a:t>for </a:t>
            </a:r>
            <a:r>
              <a:rPr lang="en-GB" dirty="0" smtClean="0">
                <a:latin typeface="Arial"/>
                <a:ea typeface="Times New Roman"/>
              </a:rPr>
              <a:t>2021/22.</a:t>
            </a:r>
            <a:endParaRPr lang="en-GB" sz="1100" dirty="0">
              <a:latin typeface="Times New Roman"/>
              <a:ea typeface="Times New Roman"/>
            </a:endParaRP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uptake ambition for those age 65 years and over</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is 85%.</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uptake ambition for pre-school children age 2 and over and children from primary one to year 12 at least  80 %.</a:t>
            </a:r>
          </a:p>
        </p:txBody>
      </p:sp>
      <p:sp>
        <p:nvSpPr>
          <p:cNvPr id="4" name="Slide Number Placeholder 3"/>
          <p:cNvSpPr>
            <a:spLocks noGrp="1"/>
          </p:cNvSpPr>
          <p:nvPr>
            <p:ph type="sldNum" sz="quarter" idx="10"/>
          </p:nvPr>
        </p:nvSpPr>
        <p:spPr/>
        <p:txBody>
          <a:bodyPr/>
          <a:lstStyle/>
          <a:p>
            <a:fld id="{C1736FF6-1147-4FCB-8859-A9D484787462}" type="slidenum">
              <a:rPr lang="en-GB" smtClean="0"/>
              <a:t>26</a:t>
            </a:fld>
            <a:endParaRPr lang="en-GB"/>
          </a:p>
        </p:txBody>
      </p:sp>
    </p:spTree>
    <p:extLst>
      <p:ext uri="{BB962C8B-B14F-4D97-AF65-F5344CB8AC3E}">
        <p14:creationId xmlns:p14="http://schemas.microsoft.com/office/powerpoint/2010/main" val="2325091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The World Health Organization (WHO) convenes a group that reviews the global influenza situation (once each year for the northern hemisphere and once for the southern hemisphere) and recommends which flu strains should go in the seasonal vaccine to be produced by manufacturers for the following season six to eight months later. This recommendation is based on information about the circulating viruses and epidemiological data from around the world at that time. </a:t>
            </a:r>
          </a:p>
          <a:p>
            <a:pPr eaLnBrk="1" hangingPunct="1">
              <a:spcBef>
                <a:spcPct val="0"/>
              </a:spcBef>
            </a:pPr>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kern="1200" dirty="0" smtClean="0">
              <a:solidFill>
                <a:srgbClr val="FF0000"/>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err="1" smtClean="0">
                <a:solidFill>
                  <a:srgbClr val="FF0000"/>
                </a:solidFill>
                <a:effectLst/>
                <a:latin typeface="Arial" panose="020B0604020202020204" pitchFamily="34" charset="0"/>
                <a:ea typeface="ヒラギノ角ゴ Pro W3" pitchFamily="84" charset="-128"/>
                <a:cs typeface="Arial" panose="020B0604020202020204" pitchFamily="34" charset="0"/>
              </a:rPr>
              <a:t>Quadrivalent</a:t>
            </a:r>
            <a:r>
              <a:rPr lang="en-GB" sz="1200" kern="1200" dirty="0" smtClean="0">
                <a:solidFill>
                  <a:srgbClr val="FF0000"/>
                </a:solidFill>
                <a:effectLst/>
                <a:latin typeface="Arial" panose="020B0604020202020204" pitchFamily="34" charset="0"/>
                <a:ea typeface="ヒラギノ角ゴ Pro W3" pitchFamily="84" charset="-128"/>
                <a:cs typeface="Arial" panose="020B0604020202020204" pitchFamily="34" charset="0"/>
              </a:rPr>
              <a:t> vaccines for example </a:t>
            </a:r>
            <a:r>
              <a:rPr lang="en-GB" sz="1200" kern="1200" dirty="0" err="1" smtClean="0">
                <a:solidFill>
                  <a:srgbClr val="FF0000"/>
                </a:solidFill>
                <a:effectLst/>
                <a:latin typeface="Arial" panose="020B0604020202020204" pitchFamily="34" charset="0"/>
                <a:ea typeface="ヒラギノ角ゴ Pro W3" pitchFamily="84" charset="-128"/>
                <a:cs typeface="Arial" panose="020B0604020202020204" pitchFamily="34" charset="0"/>
              </a:rPr>
              <a:t>Fluenz</a:t>
            </a:r>
            <a:r>
              <a:rPr lang="en-GB" sz="1200" kern="1200" dirty="0" smtClean="0">
                <a:solidFill>
                  <a:srgbClr val="FF0000"/>
                </a:solidFill>
                <a:effectLst/>
                <a:latin typeface="Arial" panose="020B0604020202020204" pitchFamily="34" charset="0"/>
                <a:ea typeface="ヒラギノ角ゴ Pro W3" pitchFamily="84" charset="-128"/>
                <a:cs typeface="Arial" panose="020B0604020202020204" pitchFamily="34" charset="0"/>
              </a:rPr>
              <a:t> tetra intranasal vaccine (LAIV)/ the Sanofi Pasteur </a:t>
            </a:r>
            <a:r>
              <a:rPr lang="en-GB" sz="1200" kern="1200" dirty="0" err="1" smtClean="0">
                <a:solidFill>
                  <a:srgbClr val="FF0000"/>
                </a:solidFill>
                <a:effectLst/>
                <a:latin typeface="Arial" panose="020B0604020202020204" pitchFamily="34" charset="0"/>
                <a:ea typeface="ヒラギノ角ゴ Pro W3" pitchFamily="84" charset="-128"/>
                <a:cs typeface="Arial" panose="020B0604020202020204" pitchFamily="34" charset="0"/>
              </a:rPr>
              <a:t>Quadrivalent</a:t>
            </a:r>
            <a:r>
              <a:rPr lang="en-GB" sz="1200" kern="1200" dirty="0" smtClean="0">
                <a:solidFill>
                  <a:srgbClr val="FF0000"/>
                </a:solidFill>
                <a:effectLst/>
                <a:latin typeface="Arial" panose="020B0604020202020204" pitchFamily="34" charset="0"/>
                <a:ea typeface="ヒラギノ角ゴ Pro W3" pitchFamily="84" charset="-128"/>
                <a:cs typeface="Arial" panose="020B0604020202020204" pitchFamily="34" charset="0"/>
              </a:rPr>
              <a:t> Influenza vaccine (</a:t>
            </a:r>
            <a:r>
              <a:rPr lang="en-GB" sz="1200" kern="1200" dirty="0" err="1" smtClean="0">
                <a:solidFill>
                  <a:srgbClr val="FF0000"/>
                </a:solidFill>
                <a:effectLst/>
                <a:latin typeface="Arial" panose="020B0604020202020204" pitchFamily="34" charset="0"/>
                <a:ea typeface="ヒラギノ角ゴ Pro W3" pitchFamily="84" charset="-128"/>
                <a:cs typeface="Arial" panose="020B0604020202020204" pitchFamily="34" charset="0"/>
              </a:rPr>
              <a:t>QIVe</a:t>
            </a:r>
            <a:r>
              <a:rPr lang="en-GB" sz="1200" kern="1200" dirty="0" smtClean="0">
                <a:solidFill>
                  <a:srgbClr val="FF0000"/>
                </a:solidFill>
                <a:effectLst/>
                <a:latin typeface="Arial" panose="020B0604020202020204" pitchFamily="34" charset="0"/>
                <a:ea typeface="ヒラギノ角ゴ Pro W3" pitchFamily="84" charset="-128"/>
                <a:cs typeface="Arial" panose="020B0604020202020204" pitchFamily="34" charset="0"/>
              </a:rPr>
              <a:t>) /  </a:t>
            </a:r>
            <a:r>
              <a:rPr lang="en-GB" sz="1200" kern="1200" dirty="0" err="1" smtClean="0">
                <a:solidFill>
                  <a:srgbClr val="FF0000"/>
                </a:solidFill>
                <a:effectLst/>
                <a:latin typeface="Arial" panose="020B0604020202020204" pitchFamily="34" charset="0"/>
                <a:ea typeface="ヒラギノ角ゴ Pro W3" pitchFamily="84" charset="-128"/>
                <a:cs typeface="Arial" panose="020B0604020202020204" pitchFamily="34" charset="0"/>
              </a:rPr>
              <a:t>Flucelvax</a:t>
            </a:r>
            <a:r>
              <a:rPr lang="en-GB" sz="1200" kern="1200" dirty="0" smtClean="0">
                <a:solidFill>
                  <a:srgbClr val="FF0000"/>
                </a:solidFill>
                <a:effectLst/>
                <a:latin typeface="Arial" panose="020B0604020202020204" pitchFamily="34" charset="0"/>
                <a:ea typeface="ヒラギノ角ゴ Pro W3" pitchFamily="84" charset="-128"/>
                <a:cs typeface="Arial" panose="020B0604020202020204" pitchFamily="34" charset="0"/>
              </a:rPr>
              <a:t> Tetra (</a:t>
            </a:r>
            <a:r>
              <a:rPr lang="en-GB" sz="1200" kern="1200" dirty="0" err="1" smtClean="0">
                <a:solidFill>
                  <a:srgbClr val="FF0000"/>
                </a:solidFill>
                <a:effectLst/>
                <a:latin typeface="Arial" panose="020B0604020202020204" pitchFamily="34" charset="0"/>
                <a:ea typeface="ヒラギノ角ゴ Pro W3" pitchFamily="84" charset="-128"/>
                <a:cs typeface="Arial" panose="020B0604020202020204" pitchFamily="34" charset="0"/>
              </a:rPr>
              <a:t>QIVc</a:t>
            </a:r>
            <a:r>
              <a:rPr lang="en-GB" sz="1200" kern="1200" dirty="0" smtClean="0">
                <a:solidFill>
                  <a:srgbClr val="FF0000"/>
                </a:solidFill>
                <a:effectLst/>
                <a:latin typeface="Arial" panose="020B0604020202020204" pitchFamily="34" charset="0"/>
                <a:ea typeface="ヒラギノ角ゴ Pro W3" pitchFamily="84" charset="-128"/>
                <a:cs typeface="Arial" panose="020B0604020202020204" pitchFamily="34" charset="0"/>
              </a:rPr>
              <a:t>)) </a:t>
            </a:r>
            <a:r>
              <a:rPr lang="en-GB" sz="1200" kern="1200" baseline="0" dirty="0" smtClean="0">
                <a:solidFill>
                  <a:srgbClr val="FF0000"/>
                </a:solidFill>
                <a:effectLst/>
                <a:latin typeface="Arial" panose="020B0604020202020204" pitchFamily="34" charset="0"/>
                <a:ea typeface="ヒラギノ角ゴ Pro W3" pitchFamily="84" charset="-128"/>
                <a:cs typeface="Arial" panose="020B0604020202020204" pitchFamily="34" charset="0"/>
              </a:rPr>
              <a:t>offer</a:t>
            </a:r>
            <a:r>
              <a:rPr lang="en-GB" sz="1200" kern="1200" dirty="0" smtClean="0">
                <a:solidFill>
                  <a:srgbClr val="FF0000"/>
                </a:solidFill>
                <a:effectLst/>
                <a:latin typeface="Arial" panose="020B0604020202020204" pitchFamily="34" charset="0"/>
                <a:ea typeface="ヒラギノ角ゴ Pro W3" pitchFamily="84" charset="-128"/>
                <a:cs typeface="Arial" panose="020B0604020202020204" pitchFamily="34" charset="0"/>
              </a:rPr>
              <a:t> protection</a:t>
            </a:r>
            <a:r>
              <a:rPr lang="en-GB" sz="1200" kern="1200" baseline="0" dirty="0" smtClean="0">
                <a:solidFill>
                  <a:srgbClr val="FF0000"/>
                </a:solidFill>
                <a:effectLst/>
                <a:latin typeface="Arial" panose="020B0604020202020204" pitchFamily="34" charset="0"/>
                <a:ea typeface="ヒラギノ角ゴ Pro W3" pitchFamily="84" charset="-128"/>
                <a:cs typeface="Arial" panose="020B0604020202020204" pitchFamily="34" charset="0"/>
              </a:rPr>
              <a:t> against two subtypes of Influenza A and two B virus</a:t>
            </a:r>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The use of </a:t>
            </a:r>
            <a:r>
              <a:rPr lang="en-GB" sz="1200" kern="1200" dirty="0" err="1" smtClean="0">
                <a:solidFill>
                  <a:schemeClr val="tx1"/>
                </a:solidFill>
                <a:effectLst/>
                <a:latin typeface="Arial" panose="020B0604020202020204" pitchFamily="34" charset="0"/>
                <a:ea typeface="ヒラギノ角ゴ Pro W3" pitchFamily="84" charset="-128"/>
                <a:cs typeface="Arial" panose="020B0604020202020204" pitchFamily="34" charset="0"/>
              </a:rPr>
              <a:t>quadrivalent</a:t>
            </a: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flu vaccines is expected to improve the matching of the vaccine to the circulating B strain(s).</a:t>
            </a:r>
            <a:endParaRPr lang="en-GB"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27</a:t>
            </a:fld>
            <a:endParaRPr lang="en-GB"/>
          </a:p>
        </p:txBody>
      </p:sp>
    </p:spTree>
    <p:extLst>
      <p:ext uri="{BB962C8B-B14F-4D97-AF65-F5344CB8AC3E}">
        <p14:creationId xmlns:p14="http://schemas.microsoft.com/office/powerpoint/2010/main" val="2400429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5235" name="Rectangle 3"/>
          <p:cNvSpPr>
            <a:spLocks noGrp="1"/>
          </p:cNvSpPr>
          <p:nvPr>
            <p:ph type="body" idx="1"/>
          </p:nvPr>
        </p:nvSpPr>
        <p:spPr bwMode="auto">
          <a:noFill/>
        </p:spPr>
        <p:txBody>
          <a:bodyPr/>
          <a:lstStyle/>
          <a:p>
            <a:r>
              <a:rPr lang="en-GB" dirty="0">
                <a:solidFill>
                  <a:srgbClr val="FF0000"/>
                </a:solidFill>
              </a:rPr>
              <a:t>Inactivated flu vaccines given by intramuscular injection have been used in the UK for many years. The live intranasal influenza</a:t>
            </a:r>
            <a:r>
              <a:rPr lang="en-GB" baseline="0" dirty="0">
                <a:solidFill>
                  <a:srgbClr val="FF0000"/>
                </a:solidFill>
              </a:rPr>
              <a:t> vaccine (LAIV) was introduced into the UK schedule in 2013. However, a live intranasal flu vaccine called FluMist (same vaccine as Fluenz, different trade name) was introduced in the US schedule in 2003  so although the live vaccine is newer,  there is well over a decade’s experience of widespread use of the vaccine in the US.  We now have 6 years experience using </a:t>
            </a:r>
            <a:r>
              <a:rPr lang="en-GB" baseline="0" dirty="0" err="1">
                <a:solidFill>
                  <a:srgbClr val="FF0000"/>
                </a:solidFill>
              </a:rPr>
              <a:t>Fluenz</a:t>
            </a:r>
            <a:r>
              <a:rPr lang="en-GB" baseline="0" dirty="0">
                <a:solidFill>
                  <a:srgbClr val="FF0000"/>
                </a:solidFill>
              </a:rPr>
              <a:t> LAIV vaccine in the UK.</a:t>
            </a:r>
          </a:p>
          <a:p>
            <a:endParaRPr lang="en-GB" dirty="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Inactivated flu vaccines used to be trivalent only, containing two subtypes of influenza A and one B virus. However, quadrivalent vaccines, containing  </a:t>
            </a:r>
            <a:r>
              <a:rPr lang="en-GB" dirty="0"/>
              <a:t>two subtypes of influenza A and both B virus types</a:t>
            </a:r>
            <a:r>
              <a:rPr lang="en-GB" sz="1200" b="0" i="0" u="none" strike="noStrike" kern="1200" baseline="0" dirty="0">
                <a:solidFill>
                  <a:schemeClr val="tx1"/>
                </a:solidFill>
                <a:latin typeface="+mn-lt"/>
                <a:ea typeface="ヒラギノ角ゴ Pro W3" pitchFamily="84" charset="-128"/>
                <a:cs typeface="ヒラギノ角ゴ Pro W3" pitchFamily="84" charset="-128"/>
              </a:rPr>
              <a:t> are now used more widely in the UK. The live intranasal vaccine is a quadrivalent vaccine (hence the ‘Tetra’ part of the name Fluenz Tetra). An inactivated quadrivalent vaccine is available to order from </a:t>
            </a:r>
            <a:r>
              <a:rPr lang="en-GB" sz="1200" b="0" i="0" u="none" strike="noStrike" kern="1200" baseline="0" dirty="0" err="1">
                <a:solidFill>
                  <a:schemeClr val="tx1"/>
                </a:solidFill>
                <a:latin typeface="+mn-lt"/>
                <a:ea typeface="ヒラギノ角ゴ Pro W3" pitchFamily="84" charset="-128"/>
                <a:cs typeface="ヒラギノ角ゴ Pro W3" pitchFamily="84" charset="-128"/>
              </a:rPr>
              <a:t>ImmForm</a:t>
            </a:r>
            <a:r>
              <a:rPr lang="en-GB" sz="1200" b="0" i="0" u="none" strike="noStrike" kern="1200" baseline="0" dirty="0">
                <a:solidFill>
                  <a:schemeClr val="tx1"/>
                </a:solidFill>
                <a:latin typeface="+mn-lt"/>
                <a:ea typeface="ヒラギノ角ゴ Pro W3" pitchFamily="84" charset="-128"/>
                <a:cs typeface="ヒラギノ角ゴ Pro W3" pitchFamily="84" charset="-128"/>
              </a:rPr>
              <a:t> for children aged 6 months and over who are contraindicated to receive the LAIV.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rgbClr val="FF0000"/>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NB The Fluenz vaccine used in the 2013/14 flu season was a trivalent live vaccine. The quadrivalent Fluenz Tetra vaccine was first used in the 2014/15 flu season and has been used in all flu seasons subsequently.</a:t>
            </a:r>
            <a:endParaRPr lang="en-GB" sz="1200" dirty="0">
              <a:solidFill>
                <a:prstClr val="black"/>
              </a:solidFill>
              <a:latin typeface="Arial" charset="0"/>
              <a:ea typeface="ヒラギノ角ゴ Pro W3" charset="-128"/>
              <a:cs typeface="ヒラギノ角ゴ Pro W3" charset="-128"/>
            </a:endParaRPr>
          </a:p>
          <a:p>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2 types of flu vaccine available:</a:t>
            </a:r>
          </a:p>
          <a:p>
            <a:pPr marL="0" indent="0">
              <a:buNone/>
            </a:pPr>
            <a:endParaRPr lang="en-GB" b="1" dirty="0" smtClean="0"/>
          </a:p>
          <a:p>
            <a:pPr marL="0" indent="0">
              <a:buNone/>
            </a:pPr>
            <a:r>
              <a:rPr lang="en-GB" b="1" dirty="0" smtClean="0"/>
              <a:t>The Live attenuated influenza vaccine </a:t>
            </a:r>
            <a:r>
              <a:rPr lang="en-GB" dirty="0" smtClean="0"/>
              <a:t>is administered </a:t>
            </a:r>
            <a:r>
              <a:rPr lang="en-GB" dirty="0" err="1" smtClean="0"/>
              <a:t>intranasally</a:t>
            </a:r>
            <a:r>
              <a:rPr lang="en-GB" dirty="0" smtClean="0"/>
              <a:t> and the only vaccine available for use is </a:t>
            </a:r>
            <a:r>
              <a:rPr lang="en-GB" dirty="0" err="1" smtClean="0"/>
              <a:t>Fluenz</a:t>
            </a:r>
            <a:r>
              <a:rPr lang="en-GB" dirty="0" smtClean="0"/>
              <a:t> tetra</a:t>
            </a:r>
            <a:r>
              <a:rPr lang="en-GB" baseline="0" dirty="0" smtClean="0"/>
              <a:t> – this is for use in children between the age of 2 and 18 years old</a:t>
            </a:r>
          </a:p>
          <a:p>
            <a:pPr marL="0" indent="0">
              <a:buNone/>
            </a:pPr>
            <a:endParaRPr lang="en-GB" b="0" baseline="0" dirty="0" smtClean="0"/>
          </a:p>
          <a:p>
            <a:pPr marL="0" indent="0">
              <a:buNone/>
            </a:pPr>
            <a:r>
              <a:rPr lang="en-GB" b="1" dirty="0" smtClean="0"/>
              <a:t>Inactivated flu vaccine </a:t>
            </a:r>
            <a:r>
              <a:rPr lang="en-GB" dirty="0" smtClean="0"/>
              <a:t>is given by injection </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Vaccines available for use in children, include a cell-based </a:t>
            </a:r>
            <a:r>
              <a:rPr lang="en-GB" dirty="0" err="1" smtClean="0"/>
              <a:t>quadrivalent</a:t>
            </a:r>
            <a:r>
              <a:rPr lang="en-GB" dirty="0" smtClean="0"/>
              <a:t> inactivated vaccine (</a:t>
            </a:r>
            <a:r>
              <a:rPr lang="en-GB" dirty="0" err="1" smtClean="0"/>
              <a:t>QIVc</a:t>
            </a:r>
            <a:r>
              <a:rPr lang="en-GB" dirty="0" smtClean="0"/>
              <a:t>) or</a:t>
            </a:r>
            <a:r>
              <a:rPr lang="en-GB" sz="1200" dirty="0" smtClean="0">
                <a:solidFill>
                  <a:srgbClr val="00B0F0"/>
                </a:solidFill>
              </a:rPr>
              <a:t> </a:t>
            </a:r>
            <a:r>
              <a:rPr lang="en-GB" sz="1200" dirty="0" err="1" smtClean="0">
                <a:solidFill>
                  <a:srgbClr val="00B0F0"/>
                </a:solidFill>
              </a:rPr>
              <a:t>Flucelvax</a:t>
            </a:r>
            <a:r>
              <a:rPr lang="en-GB" sz="1200" dirty="0" smtClean="0">
                <a:solidFill>
                  <a:srgbClr val="00B0F0"/>
                </a:solidFill>
              </a:rPr>
              <a:t> tetra</a:t>
            </a:r>
            <a:r>
              <a:rPr lang="en-GB" dirty="0" smtClean="0"/>
              <a:t>, and an</a:t>
            </a:r>
            <a:r>
              <a:rPr lang="en-GB" baseline="0" dirty="0" smtClean="0"/>
              <a:t> </a:t>
            </a:r>
            <a:r>
              <a:rPr lang="en-GB" dirty="0" smtClean="0"/>
              <a:t>egg-based </a:t>
            </a:r>
            <a:r>
              <a:rPr lang="en-GB" dirty="0" err="1" smtClean="0"/>
              <a:t>quadrivalent</a:t>
            </a:r>
            <a:r>
              <a:rPr lang="en-GB" dirty="0" smtClean="0"/>
              <a:t> inactivated vaccine.</a:t>
            </a:r>
            <a:r>
              <a:rPr lang="en-GB" baseline="0" dirty="0" smtClean="0"/>
              <a:t>  </a:t>
            </a:r>
            <a:endParaRPr lang="en-GB" dirty="0" smtClean="0"/>
          </a:p>
        </p:txBody>
      </p:sp>
      <p:sp>
        <p:nvSpPr>
          <p:cNvPr id="4" name="Slide Number Placeholder 3"/>
          <p:cNvSpPr>
            <a:spLocks noGrp="1"/>
          </p:cNvSpPr>
          <p:nvPr>
            <p:ph type="sldNum" sz="quarter" idx="10"/>
          </p:nvPr>
        </p:nvSpPr>
        <p:spPr/>
        <p:txBody>
          <a:bodyPr/>
          <a:lstStyle/>
          <a:p>
            <a:fld id="{C1736FF6-1147-4FCB-8859-A9D484787462}" type="slidenum">
              <a:rPr lang="en-GB" smtClean="0"/>
              <a:t>29</a:t>
            </a:fld>
            <a:endParaRPr lang="en-GB"/>
          </a:p>
        </p:txBody>
      </p:sp>
    </p:spTree>
    <p:extLst>
      <p:ext uri="{BB962C8B-B14F-4D97-AF65-F5344CB8AC3E}">
        <p14:creationId xmlns:p14="http://schemas.microsoft.com/office/powerpoint/2010/main" val="1168403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err="1" smtClean="0">
                <a:latin typeface="Arial" panose="020B0604020202020204" pitchFamily="34" charset="0"/>
                <a:cs typeface="Arial" panose="020B0604020202020204" pitchFamily="34" charset="0"/>
              </a:rPr>
              <a:t>Fluenz</a:t>
            </a:r>
            <a:r>
              <a:rPr lang="en-GB" dirty="0" smtClean="0">
                <a:latin typeface="Arial" panose="020B0604020202020204" pitchFamily="34" charset="0"/>
                <a:cs typeface="Arial" panose="020B0604020202020204" pitchFamily="34" charset="0"/>
              </a:rPr>
              <a:t> Tetra is a live attenuated intranasal influenza vaccine. </a:t>
            </a:r>
          </a:p>
          <a:p>
            <a:pPr eaLnBrk="1" hangingPunct="1"/>
            <a:r>
              <a:rPr lang="en-GB" altLang="en-US" dirty="0" smtClean="0">
                <a:latin typeface="Arial" panose="020B0604020202020204" pitchFamily="34" charset="0"/>
                <a:cs typeface="Arial" panose="020B0604020202020204" pitchFamily="34" charset="0"/>
              </a:rPr>
              <a:t>As well as being the vaccine of choice</a:t>
            </a:r>
            <a:r>
              <a:rPr lang="en-GB" altLang="en-US" baseline="0" dirty="0" smtClean="0">
                <a:latin typeface="Arial" panose="020B0604020202020204" pitchFamily="34" charset="0"/>
                <a:cs typeface="Arial" panose="020B0604020202020204" pitchFamily="34" charset="0"/>
              </a:rPr>
              <a:t> for healthy children preschool (from age 2 upwards) and children  p1-7 and this year, Year 8-12  (the programme </a:t>
            </a:r>
            <a:r>
              <a:rPr lang="en-GB" altLang="en-US" dirty="0" smtClean="0">
                <a:latin typeface="Arial" panose="020B0604020202020204" pitchFamily="34" charset="0"/>
                <a:cs typeface="Arial" panose="020B0604020202020204" pitchFamily="34" charset="0"/>
              </a:rPr>
              <a:t>d</a:t>
            </a:r>
            <a:r>
              <a:rPr lang="en-GB" altLang="en-US" baseline="0" dirty="0" smtClean="0">
                <a:latin typeface="Arial" panose="020B0604020202020204" pitchFamily="34" charset="0"/>
                <a:cs typeface="Arial" panose="020B0604020202020204" pitchFamily="34" charset="0"/>
              </a:rPr>
              <a:t>elivered by the school nursing team), </a:t>
            </a:r>
            <a:r>
              <a:rPr lang="en-GB" altLang="en-US" baseline="0" dirty="0" err="1" smtClean="0">
                <a:latin typeface="Arial" panose="020B0604020202020204" pitchFamily="34" charset="0"/>
                <a:cs typeface="Arial" panose="020B0604020202020204" pitchFamily="34" charset="0"/>
              </a:rPr>
              <a:t>Fluenz</a:t>
            </a:r>
            <a:r>
              <a:rPr lang="en-GB" altLang="en-US" baseline="0" dirty="0" smtClean="0">
                <a:latin typeface="Arial" panose="020B0604020202020204" pitchFamily="34" charset="0"/>
                <a:cs typeface="Arial" panose="020B0604020202020204" pitchFamily="34" charset="0"/>
              </a:rPr>
              <a:t> Tetra is also the vaccine of choice for at-risk children age 2-17 years inclusive. </a:t>
            </a:r>
          </a:p>
          <a:p>
            <a:pPr eaLnBrk="1" hangingPunct="1"/>
            <a:endParaRPr lang="en-GB" altLang="en-US" baseline="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200" dirty="0" smtClean="0"/>
              <a:t>This has been shown to be more effective in children compared with inactivated influenza vaccines (administered by injection)</a:t>
            </a:r>
          </a:p>
          <a:p>
            <a:pPr marL="457200" indent="-457200">
              <a:buFont typeface="Wingdings" panose="05000000000000000000" pitchFamily="2" charset="2"/>
              <a:buChar char="Ø"/>
            </a:pPr>
            <a:r>
              <a:rPr lang="en-US" sz="1200" dirty="0" smtClean="0"/>
              <a:t>May offer some protection against strains not contained in the vaccine in addition to those that are, </a:t>
            </a:r>
            <a:r>
              <a:rPr lang="en-US" sz="1200" dirty="0" smtClean="0">
                <a:solidFill>
                  <a:srgbClr val="000000"/>
                </a:solidFill>
              </a:rPr>
              <a:t>and has </a:t>
            </a:r>
            <a:r>
              <a:rPr lang="en-GB" sz="1200" dirty="0" smtClean="0">
                <a:solidFill>
                  <a:srgbClr val="000000"/>
                </a:solidFill>
              </a:rPr>
              <a:t>potential to offer better protection against virus strains that have undergone antigenic drift</a:t>
            </a:r>
            <a:endParaRPr lang="en-US" sz="1200" dirty="0" smtClean="0"/>
          </a:p>
          <a:p>
            <a:pPr marL="457200" indent="-457200">
              <a:buFont typeface="Wingdings" panose="05000000000000000000" pitchFamily="2" charset="2"/>
              <a:buChar char="Ø"/>
            </a:pPr>
            <a:r>
              <a:rPr lang="en-US" sz="1200" dirty="0" smtClean="0"/>
              <a:t>Since this vaccine is comprised of weakened whole live virus, it also replicates natural infection which induces better immune memory (thereby offering better long-term protection to children than from the inactivated vaccines)</a:t>
            </a:r>
          </a:p>
          <a:p>
            <a:pPr marL="457200" indent="-457200">
              <a:buFont typeface="Wingdings" panose="05000000000000000000" pitchFamily="2" charset="2"/>
              <a:buChar char="Ø"/>
            </a:pPr>
            <a:r>
              <a:rPr lang="en-US" sz="1200" dirty="0" smtClean="0"/>
              <a:t>LAIV has a good safety profile in children aged two years and older</a:t>
            </a:r>
            <a:endParaRPr lang="en-GB" sz="1200" dirty="0" smtClean="0"/>
          </a:p>
          <a:p>
            <a:pPr eaLnBrk="1" hangingPunct="1"/>
            <a:endParaRPr lang="en-GB" altLang="en-US" baseline="0" dirty="0" smtClean="0">
              <a:latin typeface="Arial" panose="020B0604020202020204" pitchFamily="34" charset="0"/>
              <a:cs typeface="Arial" panose="020B0604020202020204" pitchFamily="34" charset="0"/>
            </a:endParaRPr>
          </a:p>
          <a:p>
            <a:pPr eaLnBrk="1" hangingPunct="1"/>
            <a:r>
              <a:rPr lang="en-GB" altLang="en-US" baseline="0" dirty="0" smtClean="0">
                <a:latin typeface="Arial" panose="020B0604020202020204" pitchFamily="34" charset="0"/>
                <a:cs typeface="Arial" panose="020B0604020202020204" pitchFamily="34" charset="0"/>
              </a:rPr>
              <a:t>It is important to note that some </a:t>
            </a:r>
            <a:r>
              <a:rPr lang="en-GB" altLang="en-US" baseline="0" dirty="0" err="1" smtClean="0">
                <a:latin typeface="Arial" panose="020B0604020202020204" pitchFamily="34" charset="0"/>
                <a:cs typeface="Arial" panose="020B0604020202020204" pitchFamily="34" charset="0"/>
              </a:rPr>
              <a:t>Fluenz</a:t>
            </a:r>
            <a:r>
              <a:rPr lang="en-GB" altLang="en-US" baseline="0" dirty="0" smtClean="0">
                <a:latin typeface="Arial" panose="020B0604020202020204" pitchFamily="34" charset="0"/>
                <a:cs typeface="Arial" panose="020B0604020202020204" pitchFamily="34" charset="0"/>
              </a:rPr>
              <a:t> Tetra stocks may expire (18 week shelf life after released from manufacturer) before the end of December so expiry dates should be checked before use and an effort should be made to try  and complete the programme by the end of December.</a:t>
            </a:r>
          </a:p>
          <a:p>
            <a:pPr eaLnBrk="1" hangingPunct="1"/>
            <a:endParaRPr lang="en-GB" alt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30</a:t>
            </a:fld>
            <a:endParaRPr lang="en-GB"/>
          </a:p>
        </p:txBody>
      </p:sp>
    </p:spTree>
    <p:extLst>
      <p:ext uri="{BB962C8B-B14F-4D97-AF65-F5344CB8AC3E}">
        <p14:creationId xmlns:p14="http://schemas.microsoft.com/office/powerpoint/2010/main" val="1946516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8307" name="Rectangle 3"/>
          <p:cNvSpPr>
            <a:spLocks noGrp="1"/>
          </p:cNvSpPr>
          <p:nvPr>
            <p:ph type="body" idx="1"/>
          </p:nvPr>
        </p:nvSpPr>
        <p:spPr bwMode="auto">
          <a:noFill/>
        </p:spPr>
        <p:txBody>
          <a:bodyPr/>
          <a:lstStyle/>
          <a:p>
            <a:r>
              <a:rPr lang="en-GB" dirty="0">
                <a:latin typeface="Arial" panose="020B0604020202020204" pitchFamily="34" charset="0"/>
                <a:cs typeface="Arial" panose="020B0604020202020204" pitchFamily="34" charset="0"/>
              </a:rPr>
              <a:t>Fluenz Tetra® is supplied as a single use prefilled nasal applicator</a:t>
            </a:r>
            <a:r>
              <a:rPr lang="en-GB" dirty="0" smtClean="0">
                <a:latin typeface="Arial" panose="020B0604020202020204" pitchFamily="34" charset="0"/>
                <a:cs typeface="Arial" panose="020B0604020202020204" pitchFamily="34" charset="0"/>
              </a:rPr>
              <a:t>.</a:t>
            </a: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charset="0"/>
              </a:rPr>
              <a:t>It is a </a:t>
            </a:r>
            <a:r>
              <a:rPr lang="en-GB" b="1" dirty="0" smtClean="0">
                <a:latin typeface="Arial" charset="0"/>
              </a:rPr>
              <a:t>live attenuated nasal vaccine and must not be injected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nasal applicator is ready to use.  No reconstitution or dilution is required.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nasal suspension is colourless to pale yellow, clear to opalescent.  Small white particles may be present</a:t>
            </a:r>
            <a:r>
              <a:rPr lang="en-GB" baseline="30000" dirty="0">
                <a:latin typeface="Arial" panose="020B0604020202020204" pitchFamily="34" charset="0"/>
                <a:cs typeface="Arial" panose="020B0604020202020204" pitchFamily="34" charset="0"/>
              </a:rPr>
              <a:t>19</a:t>
            </a:r>
            <a:r>
              <a:rPr lang="en-GB" dirty="0" smtClean="0">
                <a:latin typeface="Arial" panose="020B0604020202020204" pitchFamily="34" charset="0"/>
                <a:cs typeface="Arial" panose="020B0604020202020204" pitchFamily="34" charset="0"/>
              </a:rPr>
              <a:t>.</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Each applicator of </a:t>
            </a:r>
            <a:r>
              <a:rPr lang="en-GB" b="1" dirty="0" err="1" smtClean="0">
                <a:latin typeface="Arial" panose="020B0604020202020204" pitchFamily="34" charset="0"/>
                <a:cs typeface="Arial" panose="020B0604020202020204" pitchFamily="34" charset="0"/>
              </a:rPr>
              <a:t>Fluenz</a:t>
            </a:r>
            <a:r>
              <a:rPr lang="en-GB" b="1" dirty="0" smtClean="0">
                <a:latin typeface="Arial" panose="020B0604020202020204" pitchFamily="34" charset="0"/>
                <a:cs typeface="Arial" panose="020B0604020202020204" pitchFamily="34" charset="0"/>
              </a:rPr>
              <a:t> Tetra </a:t>
            </a:r>
            <a:r>
              <a:rPr lang="en-GB" dirty="0" smtClean="0">
                <a:latin typeface="Arial" panose="020B0604020202020204" pitchFamily="34" charset="0"/>
                <a:cs typeface="Arial" panose="020B0604020202020204" pitchFamily="34" charset="0"/>
              </a:rPr>
              <a:t>(LAIV) contains 0.2ml (that’s 0.1ml</a:t>
            </a:r>
            <a:r>
              <a:rPr lang="en-GB" baseline="0" dirty="0" smtClean="0">
                <a:latin typeface="Arial" panose="020B0604020202020204" pitchFamily="34" charset="0"/>
                <a:cs typeface="Arial" panose="020B0604020202020204" pitchFamily="34" charset="0"/>
              </a:rPr>
              <a:t>  administered/ nostril).</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One dose is required unless the child is in a clinical risk group </a:t>
            </a:r>
            <a:r>
              <a:rPr lang="en-GB" b="1" baseline="0" dirty="0" smtClean="0">
                <a:latin typeface="Arial" panose="020B0604020202020204" pitchFamily="34" charset="0"/>
                <a:cs typeface="Arial" panose="020B0604020202020204" pitchFamily="34" charset="0"/>
              </a:rPr>
              <a:t>and</a:t>
            </a:r>
            <a:r>
              <a:rPr lang="en-GB" baseline="0" dirty="0" smtClean="0">
                <a:latin typeface="Arial" panose="020B0604020202020204" pitchFamily="34" charset="0"/>
                <a:cs typeface="Arial" panose="020B0604020202020204" pitchFamily="34" charset="0"/>
              </a:rPr>
              <a:t> is &lt; 9 years old </a:t>
            </a:r>
            <a:r>
              <a:rPr lang="en-GB" b="1" baseline="0" dirty="0" smtClean="0">
                <a:latin typeface="Arial" panose="020B0604020202020204" pitchFamily="34" charset="0"/>
                <a:cs typeface="Arial" panose="020B0604020202020204" pitchFamily="34" charset="0"/>
              </a:rPr>
              <a:t>and</a:t>
            </a:r>
            <a:r>
              <a:rPr lang="en-GB" baseline="0" dirty="0" smtClean="0">
                <a:latin typeface="Arial" panose="020B0604020202020204" pitchFamily="34" charset="0"/>
                <a:cs typeface="Arial" panose="020B0604020202020204" pitchFamily="34" charset="0"/>
              </a:rPr>
              <a:t> has not previously received a flu vaccine. If a second dose is required at least 4 weeks intervals should be left between doses. If the child attends primary school they will be offered the first vaccine in school but there is no mop up and at-risk children should attend their G.P. for vaccination if they have missed the first dose and / require a second dose of vaccine. If </a:t>
            </a:r>
            <a:r>
              <a:rPr lang="en-GB" baseline="0" dirty="0" err="1" smtClean="0">
                <a:latin typeface="Arial" panose="020B0604020202020204" pitchFamily="34" charset="0"/>
                <a:cs typeface="Arial" panose="020B0604020202020204" pitchFamily="34" charset="0"/>
              </a:rPr>
              <a:t>Fluenz</a:t>
            </a:r>
            <a:r>
              <a:rPr lang="en-GB" baseline="0" dirty="0" smtClean="0">
                <a:latin typeface="Arial" panose="020B0604020202020204" pitchFamily="34" charset="0"/>
                <a:cs typeface="Arial" panose="020B0604020202020204" pitchFamily="34" charset="0"/>
              </a:rPr>
              <a:t> tetra is not available for use when a child attends for their second vaccine because stocks have expired, the second dose can be replaced with Sanofi Pasteur </a:t>
            </a:r>
            <a:r>
              <a:rPr lang="en-GB" baseline="0" dirty="0" err="1" smtClean="0">
                <a:latin typeface="Arial" panose="020B0604020202020204" pitchFamily="34" charset="0"/>
                <a:cs typeface="Arial" panose="020B0604020202020204" pitchFamily="34" charset="0"/>
              </a:rPr>
              <a:t>quadrivalent</a:t>
            </a:r>
            <a:r>
              <a:rPr lang="en-GB" baseline="0" dirty="0" smtClean="0">
                <a:latin typeface="Arial" panose="020B0604020202020204" pitchFamily="34" charset="0"/>
                <a:cs typeface="Arial" panose="020B0604020202020204" pitchFamily="34" charset="0"/>
              </a:rPr>
              <a:t> inactivated vaccine.</a:t>
            </a: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32</a:t>
            </a:fld>
            <a:endParaRPr lang="en-GB"/>
          </a:p>
        </p:txBody>
      </p:sp>
    </p:spTree>
    <p:extLst>
      <p:ext uri="{BB962C8B-B14F-4D97-AF65-F5344CB8AC3E}">
        <p14:creationId xmlns:p14="http://schemas.microsoft.com/office/powerpoint/2010/main" val="52435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endParaRPr lang="en-GB" dirty="0"/>
          </a:p>
          <a:p>
            <a:pPr marL="228600" indent="-228600">
              <a:buFontTx/>
              <a:buAutoNum type="arabicPeriod"/>
            </a:pPr>
            <a:r>
              <a:rPr lang="en-GB" dirty="0"/>
              <a:t>Check the expiry date - the vaccine must be used before the date on the applicator label.</a:t>
            </a:r>
          </a:p>
          <a:p>
            <a:pPr marL="228600" indent="-228600">
              <a:buFontTx/>
              <a:buAutoNum type="arabicPeriod"/>
            </a:pPr>
            <a:endParaRPr lang="en-GB" dirty="0"/>
          </a:p>
          <a:p>
            <a:pPr marL="228600" indent="-228600">
              <a:buFontTx/>
              <a:buAutoNum type="arabicPeriod"/>
            </a:pPr>
            <a:r>
              <a:rPr lang="en-GB" dirty="0"/>
              <a:t>Prepare the applicator - remove the rubber tip protector.  </a:t>
            </a:r>
            <a:r>
              <a:rPr lang="en-GB" b="1" u="sng" dirty="0"/>
              <a:t>Do not remove</a:t>
            </a:r>
            <a:r>
              <a:rPr lang="en-GB" b="1" dirty="0"/>
              <a:t> </a:t>
            </a:r>
            <a:r>
              <a:rPr lang="en-GB" dirty="0"/>
              <a:t>the dose divider clip at the other end of the applicator.</a:t>
            </a:r>
          </a:p>
          <a:p>
            <a:pPr marL="228600" indent="-228600">
              <a:buFontTx/>
              <a:buAutoNum type="arabicPeriod"/>
            </a:pPr>
            <a:endParaRPr lang="en-GB" dirty="0"/>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GB" dirty="0"/>
              <a:t>Position the applicator – with the patient in an upright position, place the tip just inside the nostril to ensure LAIV</a:t>
            </a:r>
            <a:r>
              <a:rPr lang="en-GB" baseline="0" dirty="0"/>
              <a:t> </a:t>
            </a:r>
            <a:r>
              <a:rPr lang="en-GB" dirty="0"/>
              <a:t>is delivered into the nose.</a:t>
            </a:r>
          </a:p>
          <a:p>
            <a:pPr marL="228600" indent="-228600">
              <a:buFontTx/>
              <a:buAutoNum type="arabicPeriod"/>
            </a:pPr>
            <a:endParaRPr lang="en-GB" dirty="0"/>
          </a:p>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GB" dirty="0"/>
          </a:p>
          <a:p>
            <a:pPr marL="228600" indent="-228600">
              <a:buAutoNum type="arabicPeriod" startAt="4"/>
            </a:pPr>
            <a:r>
              <a:rPr lang="en-GB" dirty="0"/>
              <a:t>Depress the plunger – with a single motion, depress the plunger </a:t>
            </a:r>
            <a:r>
              <a:rPr lang="en-GB" b="1" dirty="0"/>
              <a:t>as rapidly as possible</a:t>
            </a:r>
            <a:r>
              <a:rPr lang="en-GB" dirty="0"/>
              <a:t> until the dose-divider clip prevents you from going further.</a:t>
            </a:r>
          </a:p>
          <a:p>
            <a:pPr marL="0" indent="0">
              <a:buNone/>
            </a:pPr>
            <a:endParaRPr lang="en-GB" dirty="0"/>
          </a:p>
          <a:p>
            <a:pPr marL="228600" marR="0" lvl="0" indent="-22860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5.  Remove the dose-divider clip – for administration in the other nostril, pinch and remove the dose-divider clip from the plunger.</a:t>
            </a:r>
          </a:p>
          <a:p>
            <a:pPr marL="228600" marR="0" lvl="0" indent="-22860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endParaRPr>
          </a:p>
          <a:p>
            <a:pPr marL="228600" marR="0" lvl="0" indent="-22860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6.  Spray in other nostril – place the tip just inside the </a:t>
            </a:r>
            <a:r>
              <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rPr>
              <a:t>other nostril</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 and with a single motion, depress the plunger </a:t>
            </a:r>
            <a:r>
              <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rPr>
              <a:t>as rapidly as possible</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 to deliver remaining vaccine.</a:t>
            </a:r>
          </a:p>
          <a:p>
            <a:pPr marL="0" indent="0">
              <a:buNone/>
            </a:pPr>
            <a:endParaRPr lang="en-GB" dirty="0"/>
          </a:p>
          <a:p>
            <a:pPr marL="228600" indent="-228600">
              <a:buFontTx/>
              <a:buAutoNum type="arabicPeriod"/>
            </a:pPr>
            <a:endParaRPr lang="en-GB" dirty="0"/>
          </a:p>
          <a:p>
            <a:pPr marL="228600" indent="-228600">
              <a:buFontTx/>
              <a:buAutoNum type="arabicPeriod"/>
            </a:pPr>
            <a:endParaRPr lang="en-GB" dirty="0"/>
          </a:p>
          <a:p>
            <a:pPr marL="228600" indent="-228600"/>
            <a:endParaRPr lang="en-GB" dirty="0"/>
          </a:p>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35</a:t>
            </a:fld>
            <a:endParaRPr lang="en-GB"/>
          </a:p>
        </p:txBody>
      </p:sp>
    </p:spTree>
    <p:extLst>
      <p:ext uri="{BB962C8B-B14F-4D97-AF65-F5344CB8AC3E}">
        <p14:creationId xmlns:p14="http://schemas.microsoft.com/office/powerpoint/2010/main" val="4174816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Arial" panose="020B0604020202020204" pitchFamily="34" charset="0"/>
                <a:cs typeface="Arial" panose="020B0604020202020204" pitchFamily="34" charset="0"/>
              </a:rPr>
              <a:t>Sanofi Pasteur inactivated </a:t>
            </a:r>
            <a:r>
              <a:rPr lang="en-GB" dirty="0" err="1" smtClean="0">
                <a:latin typeface="Arial" panose="020B0604020202020204" pitchFamily="34" charset="0"/>
                <a:cs typeface="Arial" panose="020B0604020202020204" pitchFamily="34" charset="0"/>
              </a:rPr>
              <a:t>Quadrivalent</a:t>
            </a:r>
            <a:r>
              <a:rPr lang="en-GB" dirty="0" smtClean="0">
                <a:latin typeface="Arial" panose="020B0604020202020204" pitchFamily="34" charset="0"/>
                <a:cs typeface="Arial" panose="020B0604020202020204" pitchFamily="34" charset="0"/>
              </a:rPr>
              <a:t> flu vaccine is supplied in a pre-filled Syringe containing 0.5 ml dose.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Arial" panose="020B0604020202020204" pitchFamily="34" charset="0"/>
                <a:cs typeface="Arial" panose="020B0604020202020204" pitchFamily="34" charset="0"/>
              </a:rPr>
              <a:t>One dose of the vaccine is required unless the patient</a:t>
            </a:r>
            <a:r>
              <a:rPr lang="en-GB" baseline="0" dirty="0" smtClean="0">
                <a:latin typeface="Arial" panose="020B0604020202020204" pitchFamily="34" charset="0"/>
                <a:cs typeface="Arial" panose="020B0604020202020204" pitchFamily="34" charset="0"/>
              </a:rPr>
              <a:t> is a child in a clinical at-risk group </a:t>
            </a:r>
            <a:r>
              <a:rPr lang="en-GB" b="1" baseline="0" dirty="0" smtClean="0">
                <a:latin typeface="Arial" panose="020B0604020202020204" pitchFamily="34" charset="0"/>
                <a:cs typeface="Arial" panose="020B0604020202020204" pitchFamily="34" charset="0"/>
              </a:rPr>
              <a:t>and</a:t>
            </a:r>
            <a:r>
              <a:rPr lang="en-GB" baseline="0" dirty="0" smtClean="0">
                <a:latin typeface="Arial" panose="020B0604020202020204" pitchFamily="34" charset="0"/>
                <a:cs typeface="Arial" panose="020B0604020202020204" pitchFamily="34" charset="0"/>
              </a:rPr>
              <a:t> they are &lt; 9 years old </a:t>
            </a:r>
            <a:r>
              <a:rPr lang="en-GB" b="1" baseline="0" dirty="0" smtClean="0">
                <a:latin typeface="Arial" panose="020B0604020202020204" pitchFamily="34" charset="0"/>
                <a:cs typeface="Arial" panose="020B0604020202020204" pitchFamily="34" charset="0"/>
              </a:rPr>
              <a:t>and</a:t>
            </a:r>
            <a:r>
              <a:rPr lang="en-GB" baseline="0" dirty="0" smtClean="0">
                <a:latin typeface="Arial" panose="020B0604020202020204" pitchFamily="34" charset="0"/>
                <a:cs typeface="Arial" panose="020B0604020202020204" pitchFamily="34" charset="0"/>
              </a:rPr>
              <a:t> they have not previously received a flu vaccine. If a second vaccine is required an interval of at least 4 weeks should be left between the two vaccines.</a:t>
            </a:r>
            <a:endParaRPr lang="en-GB"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36</a:t>
            </a:fld>
            <a:endParaRPr lang="en-GB"/>
          </a:p>
        </p:txBody>
      </p:sp>
    </p:spTree>
    <p:extLst>
      <p:ext uri="{BB962C8B-B14F-4D97-AF65-F5344CB8AC3E}">
        <p14:creationId xmlns:p14="http://schemas.microsoft.com/office/powerpoint/2010/main" val="8477671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8307" name="Rectangle 3"/>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Arial" panose="020B0604020202020204" pitchFamily="34" charset="0"/>
                <a:cs typeface="Arial" panose="020B0604020202020204" pitchFamily="34" charset="0"/>
              </a:rPr>
              <a:t>Sanofi Pasteur inactivated Quadrivalent flu vaccine is supplied in a pre-filled</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Arial" panose="020B0604020202020204" pitchFamily="34" charset="0"/>
                <a:cs typeface="Arial" panose="020B0604020202020204" pitchFamily="34" charset="0"/>
              </a:rPr>
              <a:t>Syringe containing 0.5 ml dose.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Arial" panose="020B0604020202020204" pitchFamily="34" charset="0"/>
                <a:cs typeface="Arial" panose="020B0604020202020204" pitchFamily="34" charset="0"/>
              </a:rPr>
              <a:t>One dose of the vaccine is required unless the patient</a:t>
            </a:r>
            <a:r>
              <a:rPr lang="en-GB" baseline="0" dirty="0" smtClean="0">
                <a:latin typeface="Arial" panose="020B0604020202020204" pitchFamily="34" charset="0"/>
                <a:cs typeface="Arial" panose="020B0604020202020204" pitchFamily="34" charset="0"/>
              </a:rPr>
              <a:t> is a child in a clinical at-risk group </a:t>
            </a:r>
            <a:r>
              <a:rPr lang="en-GB" b="1" baseline="0" dirty="0" smtClean="0">
                <a:latin typeface="Arial" panose="020B0604020202020204" pitchFamily="34" charset="0"/>
                <a:cs typeface="Arial" panose="020B0604020202020204" pitchFamily="34" charset="0"/>
              </a:rPr>
              <a:t>and</a:t>
            </a:r>
            <a:r>
              <a:rPr lang="en-GB" baseline="0" dirty="0" smtClean="0">
                <a:latin typeface="Arial" panose="020B0604020202020204" pitchFamily="34" charset="0"/>
                <a:cs typeface="Arial" panose="020B0604020202020204" pitchFamily="34" charset="0"/>
              </a:rPr>
              <a:t> they are &lt; 9 years old </a:t>
            </a:r>
            <a:r>
              <a:rPr lang="en-GB" b="1" baseline="0" dirty="0" smtClean="0">
                <a:latin typeface="Arial" panose="020B0604020202020204" pitchFamily="34" charset="0"/>
                <a:cs typeface="Arial" panose="020B0604020202020204" pitchFamily="34" charset="0"/>
              </a:rPr>
              <a:t>and</a:t>
            </a:r>
            <a:r>
              <a:rPr lang="en-GB" baseline="0" dirty="0" smtClean="0">
                <a:latin typeface="Arial" panose="020B0604020202020204" pitchFamily="34" charset="0"/>
                <a:cs typeface="Arial" panose="020B0604020202020204" pitchFamily="34" charset="0"/>
              </a:rPr>
              <a:t> they have not previously received a flu vaccine.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latin typeface="Arial" panose="020B0604020202020204" pitchFamily="34" charset="0"/>
                <a:cs typeface="Arial" panose="020B0604020202020204" pitchFamily="34" charset="0"/>
              </a:rPr>
              <a:t>If a second vaccine is required an interval of at least 4 weeks should be left between the two vaccines.</a:t>
            </a:r>
            <a:endParaRPr lang="en-GB" dirty="0" smtClean="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37</a:t>
            </a:fld>
            <a:endParaRPr lang="en-US" altLang="en-US">
              <a:solidFill>
                <a:prstClr val="black"/>
              </a:solidFill>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GB" dirty="0" smtClean="0">
                <a:latin typeface="Arial" panose="020B0604020202020204" pitchFamily="34" charset="0"/>
                <a:cs typeface="Arial" panose="020B0604020202020204" pitchFamily="34" charset="0"/>
              </a:rPr>
              <a:t>It is recommended for adults age 18 to &lt; 65 years who</a:t>
            </a:r>
            <a:r>
              <a:rPr lang="en-GB" baseline="0" dirty="0" smtClean="0">
                <a:latin typeface="Arial" panose="020B0604020202020204" pitchFamily="34" charset="0"/>
                <a:cs typeface="Arial" panose="020B0604020202020204" pitchFamily="34" charset="0"/>
              </a:rPr>
              <a:t> are eligible.  </a:t>
            </a:r>
            <a:r>
              <a:rPr lang="en-GB" dirty="0" smtClean="0">
                <a:latin typeface="Arial" panose="020B0604020202020204" pitchFamily="34" charset="0"/>
                <a:cs typeface="Arial" panose="020B0604020202020204" pitchFamily="34" charset="0"/>
              </a:rPr>
              <a:t>It should be considered for use in Adults 65years+</a:t>
            </a:r>
            <a:r>
              <a:rPr lang="en-GB" baseline="0" dirty="0" smtClean="0">
                <a:latin typeface="Arial" panose="020B0604020202020204" pitchFamily="34" charset="0"/>
                <a:cs typeface="Arial" panose="020B0604020202020204" pitchFamily="34" charset="0"/>
              </a:rPr>
              <a:t> </a:t>
            </a:r>
            <a:r>
              <a:rPr lang="en-GB" b="1" baseline="0" dirty="0" smtClean="0">
                <a:latin typeface="Arial" panose="020B0604020202020204" pitchFamily="34" charset="0"/>
                <a:cs typeface="Arial" panose="020B0604020202020204" pitchFamily="34" charset="0"/>
              </a:rPr>
              <a:t>who have </a:t>
            </a:r>
            <a:r>
              <a:rPr lang="en-GB" dirty="0" smtClean="0">
                <a:latin typeface="Arial" panose="020B0604020202020204" pitchFamily="34" charset="0"/>
                <a:cs typeface="Arial" panose="020B0604020202020204" pitchFamily="34" charset="0"/>
              </a:rPr>
              <a:t> </a:t>
            </a:r>
            <a:r>
              <a:rPr lang="en-GB" baseline="0" dirty="0" smtClean="0">
                <a:latin typeface="Arial" panose="020B0604020202020204" pitchFamily="34" charset="0"/>
                <a:cs typeface="Arial" panose="020B0604020202020204" pitchFamily="34" charset="0"/>
              </a:rPr>
              <a:t>an allergy to eggs .</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38</a:t>
            </a:fld>
            <a:endParaRPr lang="en-GB"/>
          </a:p>
        </p:txBody>
      </p:sp>
    </p:spTree>
    <p:extLst>
      <p:ext uri="{BB962C8B-B14F-4D97-AF65-F5344CB8AC3E}">
        <p14:creationId xmlns:p14="http://schemas.microsoft.com/office/powerpoint/2010/main" val="3158379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b="0" i="0" u="none" strike="noStrike" kern="1200" cap="none" spc="0" normalizeH="0" baseline="0" noProof="0" dirty="0" smtClean="0">
                <a:ln>
                  <a:noFill/>
                </a:ln>
                <a:solidFill>
                  <a:prstClr val="black"/>
                </a:solidFill>
                <a:effectLst/>
                <a:uLnTx/>
                <a:uFillTx/>
                <a:latin typeface="Arial" pitchFamily="34" charset="0"/>
                <a:ea typeface="ヒラギノ角ゴ Pro W3" pitchFamily="84" charset="-128"/>
              </a:rPr>
              <a:t>QIVc  (Flucelvax TETRA) was first licenced in the US in 2016 and was licensed in the UK in December 2018 for adults and children from 9 years of age.</a:t>
            </a: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endParaRPr kumimoji="0" lang="en-GB" b="0" i="0" u="none" strike="noStrike" kern="1200" cap="none" spc="0" normalizeH="0" baseline="0" noProof="0" dirty="0" smtClean="0">
              <a:ln>
                <a:noFill/>
              </a:ln>
              <a:solidFill>
                <a:prstClr val="black"/>
              </a:solidFill>
              <a:effectLst/>
              <a:uLnTx/>
              <a:uFillTx/>
              <a:latin typeface="Arial" pitchFamily="34" charset="0"/>
              <a:ea typeface="ヒラギノ角ゴ Pro W3" pitchFamily="84" charset="-128"/>
            </a:endParaRP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b="0" i="0" u="none" strike="noStrike" kern="1200" cap="none" spc="0" normalizeH="0" baseline="0" noProof="0" dirty="0" smtClean="0">
                <a:ln>
                  <a:noFill/>
                </a:ln>
                <a:solidFill>
                  <a:prstClr val="black"/>
                </a:solidFill>
                <a:effectLst/>
                <a:uLnTx/>
                <a:uFillTx/>
                <a:latin typeface="Arial" pitchFamily="34" charset="0"/>
                <a:ea typeface="ヒラギノ角ゴ Pro W3" pitchFamily="84" charset="-128"/>
              </a:rPr>
              <a:t>This year </a:t>
            </a:r>
            <a:r>
              <a:rPr lang="en-GB" sz="1200" kern="1200" dirty="0" smtClean="0">
                <a:solidFill>
                  <a:prstClr val="black"/>
                </a:solidFill>
                <a:latin typeface="Arial" pitchFamily="34" charset="0"/>
                <a:ea typeface="ヒラギノ角ゴ Pro W3" pitchFamily="84" charset="-128"/>
              </a:rPr>
              <a:t>It now also licensed for children from 2 years of age</a:t>
            </a: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endParaRPr kumimoji="0" lang="en-GB" b="0" i="0" u="none" strike="noStrike" kern="1200" cap="none" spc="0" normalizeH="0" baseline="0" noProof="0" dirty="0" smtClean="0">
              <a:ln>
                <a:noFill/>
              </a:ln>
              <a:solidFill>
                <a:prstClr val="black"/>
              </a:solidFill>
              <a:effectLst/>
              <a:uLnTx/>
              <a:uFillTx/>
              <a:latin typeface="Arial" pitchFamily="34" charset="0"/>
              <a:ea typeface="ヒラギノ角ゴ Pro W3" pitchFamily="84" charset="-128"/>
            </a:endParaRP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b="0" i="0" u="none" strike="noStrike" kern="1200" cap="none" spc="0" normalizeH="0" baseline="0" noProof="0" dirty="0" smtClean="0">
                <a:ln>
                  <a:noFill/>
                </a:ln>
                <a:solidFill>
                  <a:prstClr val="black"/>
                </a:solidFill>
                <a:effectLst/>
                <a:uLnTx/>
                <a:uFillTx/>
                <a:latin typeface="Arial" pitchFamily="34" charset="0"/>
                <a:ea typeface="ヒラギノ角ゴ Pro W3" pitchFamily="84" charset="-128"/>
              </a:rPr>
              <a:t>Flucelvax TETRA is a quadrivalent vaccine containing two subtypes of Influenza A (H3N2 and H1N1pdm00) and both B virus lineages.  As the vaccine contains both lineages of B viruses it may provide better protection against circulating flu B strain(s) than trivalent flu vaccines</a:t>
            </a: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b="0" i="0" u="none" strike="noStrike" kern="1200" cap="none" spc="0" normalizeH="0" baseline="0" noProof="0" dirty="0" smtClean="0">
                <a:ln>
                  <a:noFill/>
                </a:ln>
                <a:solidFill>
                  <a:prstClr val="black"/>
                </a:solidFill>
                <a:effectLst/>
                <a:uLnTx/>
                <a:uFillTx/>
                <a:latin typeface="Arial" pitchFamily="34" charset="0"/>
                <a:ea typeface="ヒラギノ角ゴ Pro W3" pitchFamily="84" charset="-128"/>
              </a:rPr>
              <a:t>QIVc has a similar safety profile to other flu vaccines (similar rate and type of adverse reactions reported). More than 36 million doses of cell-based vaccine have been administered with no serious safety concerns</a:t>
            </a: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b="0" i="0" u="none" strike="noStrike" kern="1200" cap="none" spc="0" normalizeH="0" baseline="0" noProof="0" dirty="0" smtClean="0">
                <a:ln>
                  <a:noFill/>
                </a:ln>
                <a:solidFill>
                  <a:prstClr val="black"/>
                </a:solidFill>
                <a:effectLst/>
                <a:uLnTx/>
                <a:uFillTx/>
                <a:latin typeface="Arial" pitchFamily="34" charset="0"/>
                <a:ea typeface="ヒラギノ角ゴ Pro W3" pitchFamily="84" charset="-128"/>
              </a:rPr>
              <a:t>the cell-based vaccine manufacturing process uses an animal cell line (</a:t>
            </a:r>
            <a:r>
              <a:rPr kumimoji="0" lang="en-GB" b="0" i="0" u="none" strike="noStrike" kern="1200" cap="none" spc="0" normalizeH="0" baseline="0" noProof="0" dirty="0" err="1" smtClean="0">
                <a:ln>
                  <a:noFill/>
                </a:ln>
                <a:solidFill>
                  <a:prstClr val="black"/>
                </a:solidFill>
                <a:effectLst/>
                <a:uLnTx/>
                <a:uFillTx/>
                <a:latin typeface="Arial" pitchFamily="34" charset="0"/>
                <a:ea typeface="ヒラギノ角ゴ Pro W3" pitchFamily="84" charset="-128"/>
              </a:rPr>
              <a:t>Madin</a:t>
            </a:r>
            <a:r>
              <a:rPr kumimoji="0" lang="en-GB" b="0" i="0" u="none" strike="noStrike" kern="1200" cap="none" spc="0" normalizeH="0" baseline="0" noProof="0" dirty="0" smtClean="0">
                <a:ln>
                  <a:noFill/>
                </a:ln>
                <a:solidFill>
                  <a:prstClr val="black"/>
                </a:solidFill>
                <a:effectLst/>
                <a:uLnTx/>
                <a:uFillTx/>
                <a:latin typeface="Arial" pitchFamily="34" charset="0"/>
                <a:ea typeface="ヒラギノ角ゴ Pro W3" pitchFamily="84" charset="-128"/>
              </a:rPr>
              <a:t>-Darby Canine Kidney, or MDCK) to grow the influenza virus rather than the traditional egg based manufacturing methods </a:t>
            </a: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b="0" i="0" u="none" strike="noStrike" kern="1200" cap="none" spc="0" normalizeH="0" baseline="0" noProof="0" dirty="0" smtClean="0">
                <a:ln>
                  <a:noFill/>
                </a:ln>
                <a:solidFill>
                  <a:prstClr val="black"/>
                </a:solidFill>
                <a:effectLst/>
                <a:uLnTx/>
                <a:uFillTx/>
                <a:latin typeface="Arial" pitchFamily="34" charset="0"/>
                <a:ea typeface="ヒラギノ角ゴ Pro W3" pitchFamily="84" charset="-128"/>
              </a:rPr>
              <a:t>this manufacturing process eliminates the risk of egg-adaptation and may result in the vaccine containing virus that is a closer match to wild-type circulating flu viruses </a:t>
            </a:r>
            <a:endParaRPr kumimoji="0" lang="en-GB" b="0" i="0" u="none" strike="noStrike" kern="1200" cap="none" spc="0" normalizeH="0" baseline="0" noProof="0" dirty="0" smtClean="0">
              <a:ln>
                <a:noFill/>
              </a:ln>
              <a:solidFill>
                <a:srgbClr val="FF0000"/>
              </a:solidFill>
              <a:effectLst/>
              <a:uLnTx/>
              <a:uFillTx/>
              <a:latin typeface="Arial" pitchFamily="34" charset="0"/>
              <a:ea typeface="ヒラギノ角ゴ Pro W3" pitchFamily="84" charset="-128"/>
            </a:endParaRPr>
          </a:p>
          <a:p>
            <a:pPr marL="342900" marR="0" lvl="0" indent="-342900" algn="l" defTabSz="914400" rtl="0" eaLnBrk="0" fontAlgn="base" latinLnBrk="0" hangingPunct="0">
              <a:lnSpc>
                <a:spcPct val="100000"/>
              </a:lnSpc>
              <a:spcBef>
                <a:spcPct val="20000"/>
              </a:spcBef>
              <a:spcAft>
                <a:spcPct val="0"/>
              </a:spcAft>
              <a:buClr>
                <a:srgbClr val="00A8CA"/>
              </a:buClr>
              <a:buSzPct val="65000"/>
              <a:buFont typeface="Wingdings" pitchFamily="2" charset="2"/>
              <a:buChar char="Ø"/>
              <a:tabLst/>
              <a:defRPr/>
            </a:pPr>
            <a:endParaRPr kumimoji="0" lang="en-GB" b="0" i="0" u="none" strike="noStrike" kern="0" cap="none" spc="0" normalizeH="0" baseline="0" noProof="0" dirty="0" smtClean="0">
              <a:ln>
                <a:noFill/>
              </a:ln>
              <a:solidFill>
                <a:srgbClr val="000000"/>
              </a:solidFill>
              <a:effectLst/>
              <a:uLnTx/>
              <a:uFillTx/>
              <a:latin typeface="Arial"/>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39</a:t>
            </a:fld>
            <a:endParaRPr lang="en-GB"/>
          </a:p>
        </p:txBody>
      </p:sp>
    </p:spTree>
    <p:extLst>
      <p:ext uri="{BB962C8B-B14F-4D97-AF65-F5344CB8AC3E}">
        <p14:creationId xmlns:p14="http://schemas.microsoft.com/office/powerpoint/2010/main" val="42484595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9331" name="Rectangle 3"/>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Vaccines should be stored in the original packaging at +2°C to +8°C and protected from light. All vaccines are sensitive to some extent to heat and cold. Heat speeds up the decline in potency of most vaccines, thus reducing their shelf life. Efficacy, safety and quality may be adversely affected if vaccines are not stored at the temperatures specified in the licence. Freezing may cause increased reactogenicity and loss of potency for some vaccines and can also cause hairline cracks in the container, leading to contamination of the contents.</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Vaccines </a:t>
            </a:r>
            <a:r>
              <a:rPr lang="en-GB" dirty="0">
                <a:latin typeface="Arial" panose="020B0604020202020204" pitchFamily="34" charset="0"/>
                <a:cs typeface="Arial" panose="020B0604020202020204" pitchFamily="34" charset="0"/>
              </a:rPr>
              <a:t>are expensive and it is important to minimise wastage through inappropriate </a:t>
            </a:r>
            <a:r>
              <a:rPr lang="en-GB" dirty="0" smtClean="0">
                <a:latin typeface="Arial" panose="020B0604020202020204" pitchFamily="34" charset="0"/>
                <a:cs typeface="Arial" panose="020B0604020202020204" pitchFamily="34" charset="0"/>
              </a:rPr>
              <a:t>storage. We have had a few cold-chain failures recently where practices did</a:t>
            </a:r>
            <a:r>
              <a:rPr lang="en-GB" baseline="0" dirty="0" smtClean="0">
                <a:latin typeface="Arial" panose="020B0604020202020204" pitchFamily="34" charset="0"/>
                <a:cs typeface="Arial" panose="020B0604020202020204" pitchFamily="34" charset="0"/>
              </a:rPr>
              <a:t> not place vaccines in the Vaccine fridge on arrival to the practice, resulting in large vaccine losses and it is important</a:t>
            </a:r>
            <a:r>
              <a:rPr lang="en-GB" dirty="0" smtClean="0">
                <a:latin typeface="Arial" panose="020B0604020202020204" pitchFamily="34" charset="0"/>
                <a:cs typeface="Arial" panose="020B0604020202020204" pitchFamily="34" charset="0"/>
              </a:rPr>
              <a:t> </a:t>
            </a:r>
            <a:r>
              <a:rPr lang="en-GB" baseline="0" dirty="0" smtClean="0">
                <a:latin typeface="Arial" panose="020B0604020202020204" pitchFamily="34" charset="0"/>
                <a:cs typeface="Arial" panose="020B0604020202020204" pitchFamily="34" charset="0"/>
              </a:rPr>
              <a:t>to ensure that all staff responsible for handling / storing vaccines have received cold-chain</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a:t>
            </a:r>
            <a:r>
              <a:rPr lang="en-GB" baseline="0" dirty="0" smtClean="0">
                <a:latin typeface="Arial" panose="020B0604020202020204" pitchFamily="34" charset="0"/>
                <a:cs typeface="Arial" panose="020B0604020202020204" pitchFamily="34" charset="0"/>
              </a:rPr>
              <a:t>raining.</a:t>
            </a:r>
            <a:endParaRPr lang="en-GB" dirty="0" smtClean="0">
              <a:latin typeface="Arial" panose="020B0604020202020204" pitchFamily="34" charset="0"/>
              <a:cs typeface="Arial" panose="020B0604020202020204" pitchFamily="34" charset="0"/>
            </a:endParaRPr>
          </a:p>
          <a:p>
            <a:endPar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It is also important to check the expiry dates of flu vaccines and to rotate stock to prevent</a:t>
            </a:r>
            <a:r>
              <a:rPr lang="en-GB" sz="1200" b="0" i="0" u="none" strike="noStrike" kern="1200" dirty="0" smtClean="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Vaccine loss. LAIV has a shelf life of 18 weeks that starts at the point of release from the manufacturer. This is a shorter shelf life than other influenza vaccines and some of this time will have passed when the vaccine reaches the place where it is to be administered. It is important that the expiry</a:t>
            </a:r>
            <a:r>
              <a:rPr lang="en-GB" sz="1200" b="0" i="0" u="none" strike="noStrike" kern="1200" dirty="0" smtClean="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date on the nasal spray applicator is checked before use. If the expiry date has passed, arrangements should be made to have the vaccine disposed of safely. </a:t>
            </a:r>
            <a:endParaRPr lang="en-GB" dirty="0" smtClean="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40</a:t>
            </a:fld>
            <a:endParaRPr lang="en-US" altLang="en-US">
              <a:solidFill>
                <a:prstClr val="black"/>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GB" altLang="en-US" dirty="0" smtClean="0">
                <a:latin typeface="Arial" pitchFamily="34" charset="0"/>
              </a:rPr>
              <a:t>Influenza</a:t>
            </a:r>
            <a:r>
              <a:rPr lang="en-GB" altLang="en-US" baseline="0" dirty="0" smtClean="0">
                <a:latin typeface="Arial" pitchFamily="34" charset="0"/>
              </a:rPr>
              <a:t> virus causes an acute viral infection of the respiratory tract commonly referred to as flu. Flu is highly infectious and spreads rapidly in closed communities. </a:t>
            </a:r>
          </a:p>
          <a:p>
            <a:pPr marL="0" indent="0">
              <a:buFont typeface="Arial" panose="020B0604020202020204" pitchFamily="34" charset="0"/>
              <a:buNone/>
            </a:pPr>
            <a:endParaRPr lang="en-GB" altLang="en-US" baseline="0" dirty="0" smtClean="0">
              <a:latin typeface="Arial" pitchFamily="34" charset="0"/>
            </a:endParaRPr>
          </a:p>
          <a:p>
            <a:pPr marL="0" indent="0">
              <a:buFont typeface="Arial" panose="020B0604020202020204" pitchFamily="34" charset="0"/>
              <a:buNone/>
            </a:pPr>
            <a:r>
              <a:rPr lang="en-GB" altLang="en-US" baseline="0" dirty="0" smtClean="0">
                <a:latin typeface="Arial" pitchFamily="34" charset="0"/>
              </a:rPr>
              <a:t>It is possible to have been infected with flu and to have mild / no symptoms.  </a:t>
            </a:r>
            <a:r>
              <a:rPr lang="en-GB" altLang="en-US" dirty="0" smtClean="0">
                <a:latin typeface="Arial" pitchFamily="34" charset="0"/>
              </a:rPr>
              <a:t>Serological studies in healthcare professionals have shown that approximately </a:t>
            </a:r>
            <a:r>
              <a:rPr lang="en-GB" altLang="en-US" baseline="0" dirty="0" smtClean="0">
                <a:latin typeface="Arial" pitchFamily="34" charset="0"/>
              </a:rPr>
              <a:t>30-50% of influenza infections can be asymptomatic (Wilde et al 1999). Asymptomatic</a:t>
            </a:r>
            <a:r>
              <a:rPr lang="en-GB" altLang="en-US" dirty="0" smtClean="0">
                <a:latin typeface="Arial" pitchFamily="34" charset="0"/>
              </a:rPr>
              <a:t> </a:t>
            </a:r>
            <a:r>
              <a:rPr lang="en-GB" altLang="en-US" baseline="0" dirty="0" smtClean="0">
                <a:latin typeface="Arial" pitchFamily="34" charset="0"/>
              </a:rPr>
              <a:t>people can still transmit flu to other people. </a:t>
            </a:r>
          </a:p>
          <a:p>
            <a:endParaRPr lang="en-GB" altLang="en-US" dirty="0">
              <a:latin typeface="Arial" pitchFamily="34" charset="0"/>
            </a:endParaRPr>
          </a:p>
          <a:p>
            <a:r>
              <a:rPr lang="en-GB" altLang="en-US" baseline="0" dirty="0" smtClean="0">
                <a:latin typeface="Arial" pitchFamily="34" charset="0"/>
              </a:rPr>
              <a:t>Most cases of flu occur during an 8-10 week period during the winter months but sometimes the</a:t>
            </a:r>
            <a:r>
              <a:rPr lang="en-GB" altLang="en-US" dirty="0" smtClean="0">
                <a:latin typeface="Arial" pitchFamily="34" charset="0"/>
              </a:rPr>
              <a:t> </a:t>
            </a:r>
            <a:r>
              <a:rPr lang="en-GB" altLang="en-US" baseline="0" dirty="0" smtClean="0">
                <a:latin typeface="Arial" pitchFamily="34" charset="0"/>
              </a:rPr>
              <a:t>flu season can start earlier. It is important that people are vaccinated by the end of December to prevent infection.</a:t>
            </a:r>
          </a:p>
        </p:txBody>
      </p:sp>
      <p:sp>
        <p:nvSpPr>
          <p:cNvPr id="4" name="Slide Number Placeholder 3"/>
          <p:cNvSpPr>
            <a:spLocks noGrp="1"/>
          </p:cNvSpPr>
          <p:nvPr>
            <p:ph type="sldNum" sz="quarter" idx="5"/>
          </p:nvPr>
        </p:nvSpPr>
        <p:spPr/>
        <p:txBody>
          <a:bodyPr/>
          <a:lstStyle/>
          <a:p>
            <a:pPr>
              <a:buClr>
                <a:prstClr val="white"/>
              </a:buClr>
              <a:defRPr/>
            </a:pPr>
            <a:fld id="{8A5AC9D2-EED7-4232-90AC-5521905DB7F3}" type="slidenum">
              <a:rPr lang="en-US">
                <a:solidFill>
                  <a:srgbClr val="EEECE1"/>
                </a:solidFill>
              </a:rPr>
              <a:pPr>
                <a:buClr>
                  <a:prstClr val="white"/>
                </a:buClr>
                <a:defRPr/>
              </a:pPr>
              <a:t>5</a:t>
            </a:fld>
            <a:endParaRPr lang="en-US">
              <a:solidFill>
                <a:srgbClr val="EEECE1"/>
              </a:solidFill>
            </a:endParaRPr>
          </a:p>
        </p:txBody>
      </p:sp>
      <p:sp>
        <p:nvSpPr>
          <p:cNvPr id="5" name="Slide Number Placeholder 3"/>
          <p:cNvSpPr txBox="1">
            <a:spLocks/>
          </p:cNvSpPr>
          <p:nvPr/>
        </p:nvSpPr>
        <p:spPr>
          <a:xfrm>
            <a:off x="3841273" y="9443879"/>
            <a:ext cx="2950475" cy="4970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lstStyle>
            <a:defPPr>
              <a:defRPr lang="en-US"/>
            </a:defPPr>
            <a:lvl1pPr marL="0" algn="r" defTabSz="914400" rtl="0" eaLnBrk="0" latinLnBrk="0" hangingPunct="0">
              <a:spcBef>
                <a:spcPct val="30000"/>
              </a:spcBef>
              <a:defRPr sz="1200" kern="1200">
                <a:solidFill>
                  <a:schemeClr val="tx1"/>
                </a:solidFill>
                <a:latin typeface="Arial" pitchFamily="34" charset="0"/>
                <a:ea typeface="+mn-ea"/>
                <a:cs typeface="+mn-cs"/>
              </a:defRPr>
            </a:lvl1pPr>
            <a:lvl2pPr marL="728663" indent="-279400" algn="l" defTabSz="914400" rtl="0" eaLnBrk="0" latinLnBrk="0" hangingPunct="0">
              <a:spcBef>
                <a:spcPct val="30000"/>
              </a:spcBef>
              <a:defRPr sz="1200" kern="1200">
                <a:solidFill>
                  <a:schemeClr val="tx1"/>
                </a:solidFill>
                <a:latin typeface="Arial" pitchFamily="34" charset="0"/>
                <a:ea typeface="+mn-ea"/>
                <a:cs typeface="+mn-cs"/>
              </a:defRPr>
            </a:lvl2pPr>
            <a:lvl3pPr marL="1120775" indent="-223838" algn="l" defTabSz="914400" rtl="0" eaLnBrk="0" latinLnBrk="0" hangingPunct="0">
              <a:spcBef>
                <a:spcPct val="30000"/>
              </a:spcBef>
              <a:defRPr sz="1200" kern="1200">
                <a:solidFill>
                  <a:schemeClr val="tx1"/>
                </a:solidFill>
                <a:latin typeface="Arial" pitchFamily="34" charset="0"/>
                <a:ea typeface="+mn-ea"/>
                <a:cs typeface="+mn-cs"/>
              </a:defRPr>
            </a:lvl3pPr>
            <a:lvl4pPr marL="1570038" indent="-223838" algn="l" defTabSz="914400" rtl="0" eaLnBrk="0" latinLnBrk="0" hangingPunct="0">
              <a:spcBef>
                <a:spcPct val="30000"/>
              </a:spcBef>
              <a:defRPr sz="1200" kern="1200">
                <a:solidFill>
                  <a:schemeClr val="tx1"/>
                </a:solidFill>
                <a:latin typeface="Arial" pitchFamily="34" charset="0"/>
                <a:ea typeface="+mn-ea"/>
                <a:cs typeface="+mn-cs"/>
              </a:defRPr>
            </a:lvl4pPr>
            <a:lvl5pPr marL="2019300" indent="-223838" algn="l" defTabSz="914400" rtl="0" eaLnBrk="0" latinLnBrk="0" hangingPunct="0">
              <a:spcBef>
                <a:spcPct val="30000"/>
              </a:spcBef>
              <a:defRPr sz="1200" kern="1200">
                <a:solidFill>
                  <a:schemeClr val="tx1"/>
                </a:solidFill>
                <a:latin typeface="Arial" pitchFamily="34" charset="0"/>
                <a:ea typeface="+mn-ea"/>
                <a:cs typeface="+mn-cs"/>
              </a:defRPr>
            </a:lvl5pPr>
            <a:lvl6pPr marL="24765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6pPr>
            <a:lvl7pPr marL="29337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7pPr>
            <a:lvl8pPr marL="33909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8pPr>
            <a:lvl9pPr marL="38481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9pPr>
          </a:lstStyle>
          <a:p>
            <a:pPr eaLnBrk="1" hangingPunct="1">
              <a:spcBef>
                <a:spcPct val="0"/>
              </a:spcBef>
              <a:buClr>
                <a:prstClr val="white"/>
              </a:buClr>
            </a:pPr>
            <a:fld id="{FAF89521-7293-4EF1-AD68-E47EAF7D0E37}" type="slidenum">
              <a:rPr lang="en-US" altLang="en-US" smtClean="0">
                <a:solidFill>
                  <a:prstClr val="black"/>
                </a:solidFill>
                <a:latin typeface="Times New Roman" pitchFamily="18" charset="0"/>
              </a:rPr>
              <a:pPr eaLnBrk="1" hangingPunct="1">
                <a:spcBef>
                  <a:spcPct val="0"/>
                </a:spcBef>
                <a:buClr>
                  <a:prstClr val="white"/>
                </a:buClr>
              </a:pPr>
              <a:t>5</a:t>
            </a:fld>
            <a:endParaRPr lang="en-US" altLang="en-US">
              <a:solidFill>
                <a:prstClr val="black"/>
              </a:solidFill>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There</a:t>
            </a: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is no interval required between inactivated and live vaccines / LAIV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and any other live vaccine. </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If it is necessary</a:t>
            </a: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to administer the inactivated flu vaccine at the same time as other, the vaccines should be administered in separate limbs / leave at least 2.5 cms between vaccination sites.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118881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08547" name="Rectangle 3"/>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The SPCs for individual products should always be referred to when deciding which vaccine to give</a:t>
            </a:r>
            <a:r>
              <a:rPr lang="en-US"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dirty="0" smtClean="0">
                <a:latin typeface="Arial" panose="020B0604020202020204" pitchFamily="34" charset="0"/>
                <a:cs typeface="Arial" panose="020B0604020202020204" pitchFamily="34" charset="0"/>
              </a:rPr>
              <a:t>There are very few individuals</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who cannot receive any flu</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vaccine.</a:t>
            </a:r>
            <a:r>
              <a:rPr lang="en-GB" baseline="0" dirty="0" smtClean="0">
                <a:latin typeface="Arial" panose="020B0604020202020204" pitchFamily="34" charset="0"/>
                <a:cs typeface="Arial" panose="020B0604020202020204" pitchFamily="34"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Arial" panose="020B0604020202020204" pitchFamily="34" charset="0"/>
                <a:cs typeface="Arial" panose="020B0604020202020204" pitchFamily="34" charset="0"/>
              </a:rPr>
              <a:t>When there is doubt, appropriate advice should be sought promptly from the health protection duty-room or the patient’s consultant ,so that the period the individual is left unvaccinated is minimised.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Arial" panose="020B0604020202020204" pitchFamily="34" charset="0"/>
                <a:cs typeface="Arial" panose="020B0604020202020204" pitchFamily="34" charset="0"/>
              </a:rPr>
              <a:t>For children aged 2 years up to their 18</a:t>
            </a:r>
            <a:r>
              <a:rPr lang="en-GB" baseline="30000" dirty="0" smtClean="0">
                <a:latin typeface="Arial" panose="020B0604020202020204" pitchFamily="34" charset="0"/>
                <a:cs typeface="Arial" panose="020B0604020202020204" pitchFamily="34" charset="0"/>
              </a:rPr>
              <a:t>th</a:t>
            </a:r>
            <a:r>
              <a:rPr lang="en-GB" dirty="0" smtClean="0">
                <a:latin typeface="Arial" panose="020B0604020202020204" pitchFamily="34" charset="0"/>
                <a:cs typeface="Arial" panose="020B0604020202020204" pitchFamily="34" charset="0"/>
              </a:rPr>
              <a:t> birthday, where live flu vaccine cannot be given, it is likely that the Quadrivalent inactivated vaccine could be given instead.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latin typeface="Arial" panose="020B0604020202020204" pitchFamily="34" charset="0"/>
              <a:cs typeface="Arial" panose="020B0604020202020204" pitchFamily="34" charset="0"/>
            </a:endParaRPr>
          </a:p>
          <a:p>
            <a:pPr marL="0" indent="0">
              <a:spcBef>
                <a:spcPts val="600"/>
              </a:spcBef>
            </a:pPr>
            <a:r>
              <a:rPr lang="en-GB" b="1" dirty="0" smtClean="0">
                <a:latin typeface="Arial" panose="020B0604020202020204" pitchFamily="34" charset="0"/>
                <a:ea typeface="ヒラギノ角ゴ Pro W3" charset="-128"/>
                <a:cs typeface="Arial" panose="020B0604020202020204" pitchFamily="34" charset="0"/>
              </a:rPr>
              <a:t>  </a:t>
            </a:r>
            <a:r>
              <a:rPr lang="en-GB" b="1" dirty="0" smtClean="0">
                <a:latin typeface="Arial" panose="020B0604020202020204" pitchFamily="34" charset="0"/>
                <a:cs typeface="Arial" panose="020B0604020202020204" pitchFamily="34" charset="0"/>
              </a:rPr>
              <a:t>None of the influenza vaccines should be given to those who have had: </a:t>
            </a:r>
            <a:endParaRPr lang="en-GB" b="1" dirty="0" smtClean="0">
              <a:latin typeface="Arial" panose="020B0604020202020204" pitchFamily="34" charset="0"/>
              <a:ea typeface="ヒラギノ角ゴ Pro W3" charset="-128"/>
              <a:cs typeface="Arial" panose="020B0604020202020204" pitchFamily="34" charset="0"/>
            </a:endParaRPr>
          </a:p>
          <a:p>
            <a:pPr marL="285750" indent="-285750">
              <a:spcBef>
                <a:spcPts val="600"/>
              </a:spcBef>
              <a:buFont typeface="Arial" pitchFamily="34" charset="0"/>
              <a:buChar char="•"/>
            </a:pPr>
            <a:r>
              <a:rPr lang="en-GB" b="1" dirty="0" smtClean="0">
                <a:latin typeface="Arial" panose="020B0604020202020204" pitchFamily="34" charset="0"/>
                <a:ea typeface="ヒラギノ角ゴ Pro W3" charset="-128"/>
                <a:cs typeface="Arial" panose="020B0604020202020204" pitchFamily="34" charset="0"/>
              </a:rPr>
              <a:t>confirmed anaphylactic reaction to a previous dose of the vaccine</a:t>
            </a:r>
          </a:p>
          <a:p>
            <a:pPr marL="285750" indent="-285750">
              <a:spcBef>
                <a:spcPts val="600"/>
              </a:spcBef>
              <a:buFont typeface="Arial" pitchFamily="34" charset="0"/>
              <a:buChar char="•"/>
            </a:pPr>
            <a:r>
              <a:rPr lang="en-GB" b="1" dirty="0" smtClean="0">
                <a:latin typeface="Arial" panose="020B0604020202020204" pitchFamily="34" charset="0"/>
                <a:ea typeface="ヒラギノ角ゴ Pro W3" charset="-128"/>
                <a:cs typeface="Arial" panose="020B0604020202020204" pitchFamily="34" charset="0"/>
              </a:rPr>
              <a:t>confirmed anaphylactic reaction to any component of the vaccine (except ovalbumin see precautions)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09571" name="Rectangle 3"/>
          <p:cNvSpPr>
            <a:spLocks noGrp="1"/>
          </p:cNvSpPr>
          <p:nvPr>
            <p:ph type="body" idx="1"/>
          </p:nvPr>
        </p:nvSpPr>
        <p:spPr bwMode="auto">
          <a:xfrm>
            <a:off x="668090" y="4682430"/>
            <a:ext cx="5447030" cy="4473416"/>
          </a:xfrm>
          <a:noFill/>
        </p:spPr>
        <p:txBody>
          <a:bodyPr>
            <a:noAutofit/>
          </a:bodyPr>
          <a:lstStyle/>
          <a:p>
            <a:r>
              <a:rPr lang="en-GB" sz="1000" dirty="0">
                <a:latin typeface="Arial" panose="020B0604020202020204" pitchFamily="34" charset="0"/>
                <a:ea typeface="ヒラギノ角ゴ Pro W3" pitchFamily="84" charset="-128"/>
                <a:cs typeface="Arial" panose="020B0604020202020204" pitchFamily="34" charset="0"/>
              </a:rPr>
              <a:t>The live attenuated influenza vaccine (Fluenz Tetra®) should not be given to children or adolescents who are clinically severely immunodeficient due to conditions or immunosuppressive therapy such as: acute and chronic leukaemias; lymphoma; HIV infection not on highly active antiretroviral therapy (HAART); cellular immune deficiencies; and high dose corticosteroids. It is not contraindicated for use in children or adolescents with stable HIV infection receiving antiretroviral therapy; or who are receiving topical/inhaled corticosteroids or low-dose systemic corticosteroids or those receiving corticosteroids as replacement therapy, e.g. for adrenal insufficiency.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Chapter 6 of the Green Book on contraindications and special precautions gives further advice on the use of live vaccines in individuals who are severely immunosuppressed</a:t>
            </a:r>
            <a:r>
              <a:rPr lang="en-GB" sz="1000" baseline="30000" dirty="0">
                <a:latin typeface="Arial" panose="020B0604020202020204" pitchFamily="34" charset="0"/>
                <a:cs typeface="Arial" panose="020B0604020202020204" pitchFamily="34" charset="0"/>
              </a:rPr>
              <a:t>22</a:t>
            </a:r>
            <a:r>
              <a:rPr lang="en-GB" sz="1000" dirty="0">
                <a:latin typeface="Arial" panose="020B0604020202020204" pitchFamily="34" charset="0"/>
                <a:cs typeface="Arial" panose="020B0604020202020204" pitchFamily="34" charset="0"/>
              </a:rPr>
              <a:t>. It states that the definition of  “systemic high doses steroids” (and until at least three months after treatment has stopped) would include children who receive prednisolone, orally or rectally, at a daily dose (or its equivalent) of 2mg/ kg/day for at least one week, or 1mg/kg/day for one month. </a:t>
            </a:r>
            <a:r>
              <a:rPr lang="en-GB" sz="1000" dirty="0">
                <a:latin typeface="Arial" panose="020B0604020202020204" pitchFamily="34" charset="0"/>
                <a:ea typeface="ヒラギノ角ゴ Pro W3" pitchFamily="84" charset="-128"/>
                <a:cs typeface="Arial" panose="020B0604020202020204" pitchFamily="34" charset="0"/>
              </a:rPr>
              <a:t>Occasionally, individuals on lower doses of steroids may be immunosuppressed and at increased risk from infections. In those cases, live vaccines should be considered with caution, in discussion with a relevant specialist physician”. </a:t>
            </a:r>
          </a:p>
          <a:p>
            <a:endParaRPr lang="en-GB" sz="1000" dirty="0">
              <a:latin typeface="Arial" panose="020B0604020202020204" pitchFamily="34" charset="0"/>
              <a:cs typeface="Arial" panose="020B0604020202020204" pitchFamily="34" charset="0"/>
            </a:endParaRPr>
          </a:p>
          <a:p>
            <a:pPr eaLnBrk="0" fontAlgn="base" hangingPunct="0">
              <a:spcBef>
                <a:spcPct val="30000"/>
              </a:spcBef>
              <a:spcAft>
                <a:spcPct val="0"/>
              </a:spcAft>
              <a:defRPr/>
            </a:pPr>
            <a:r>
              <a:rPr lang="en-GB" sz="1000" dirty="0">
                <a:latin typeface="Arial" panose="020B0604020202020204" pitchFamily="34" charset="0"/>
                <a:ea typeface="ヒラギノ角ゴ Pro W3" pitchFamily="84" charset="-128"/>
                <a:cs typeface="Arial" panose="020B0604020202020204" pitchFamily="34" charset="0"/>
              </a:rPr>
              <a:t>The live attenuated vaccine is contraindicated in children and adolescents receiving salicylate therapy (other than for topical treatment of localised conditions) because of the association of Reye's syndrome with salicylates and wild-type flu infection as described in the SPC for Fluenz Tetra®.</a:t>
            </a:r>
          </a:p>
          <a:p>
            <a:endParaRPr lang="en-GB" sz="1000" dirty="0">
              <a:latin typeface="Arial" panose="020B0604020202020204" pitchFamily="34" charset="0"/>
              <a:ea typeface="ヒラギノ角ゴ Pro W3" pitchFamily="84" charset="-128"/>
              <a:cs typeface="Arial" panose="020B0604020202020204" pitchFamily="34" charset="0"/>
            </a:endParaRPr>
          </a:p>
          <a:p>
            <a:r>
              <a:rPr lang="en-GB" sz="1000" dirty="0">
                <a:latin typeface="Arial" panose="020B0604020202020204" pitchFamily="34" charset="0"/>
                <a:ea typeface="ヒラギノ角ゴ Pro W3" pitchFamily="84" charset="-128"/>
                <a:cs typeface="Arial" panose="020B0604020202020204" pitchFamily="34" charset="0"/>
              </a:rPr>
              <a:t>Safety data for the live attenuated flu vaccine when given in pregnancy is limited . </a:t>
            </a:r>
            <a:r>
              <a:rPr lang="en-GB" sz="1000" dirty="0" smtClean="0">
                <a:latin typeface="Arial" panose="020B0604020202020204" pitchFamily="34" charset="0"/>
                <a:ea typeface="ヒラギノ角ゴ Pro W3" pitchFamily="84" charset="-128"/>
                <a:cs typeface="Arial" panose="020B0604020202020204" pitchFamily="34" charset="0"/>
              </a:rPr>
              <a:t>Whilst </a:t>
            </a:r>
            <a:r>
              <a:rPr lang="en-GB" sz="1000" dirty="0">
                <a:latin typeface="Arial" panose="020B0604020202020204" pitchFamily="34" charset="0"/>
                <a:ea typeface="ヒラギノ角ゴ Pro W3" pitchFamily="84" charset="-128"/>
                <a:cs typeface="Arial" panose="020B0604020202020204" pitchFamily="34" charset="0"/>
              </a:rPr>
              <a:t>there is no evidence of risk with live attenuated flu vaccine, inactivated flu vaccines are preferred for those who are pregnant. There is no need, however, to specifically test eligible girls for pregnancy or to advise avoidance of pregnancy in those who have been recently vaccinated.</a:t>
            </a:r>
            <a:endParaRPr lang="en-GB" sz="1000" dirty="0">
              <a:latin typeface="Arial" panose="020B0604020202020204" pitchFamily="34" charset="0"/>
              <a:cs typeface="Arial" panose="020B0604020202020204" pitchFamily="34" charset="0"/>
            </a:endParaRPr>
          </a:p>
          <a:p>
            <a:endParaRPr lang="en-GB" sz="1000"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43</a:t>
            </a:fld>
            <a:endParaRPr lang="en-US" altLang="en-US">
              <a:solidFill>
                <a:prstClr val="black"/>
              </a:solidFill>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10595" name="Rectangle 3"/>
          <p:cNvSpPr>
            <a:spLocks noGrp="1"/>
          </p:cNvSpPr>
          <p:nvPr>
            <p:ph type="body" idx="1"/>
          </p:nvPr>
        </p:nvSpPr>
        <p:spPr bwMode="auto">
          <a:noFill/>
        </p:spPr>
        <p:txBody>
          <a:bodyPr/>
          <a:lstStyle/>
          <a:p>
            <a:r>
              <a:rPr lang="en-GB" dirty="0">
                <a:latin typeface="Arial" panose="020B0604020202020204" pitchFamily="34" charset="0"/>
                <a:cs typeface="Arial" panose="020B0604020202020204" pitchFamily="34" charset="0"/>
              </a:rPr>
              <a:t>Minor illnesses without fever of systemic upset are not valid reasons to </a:t>
            </a:r>
            <a:r>
              <a:rPr lang="en-GB" dirty="0" smtClean="0">
                <a:latin typeface="Arial" panose="020B0604020202020204" pitchFamily="34" charset="0"/>
                <a:cs typeface="Arial" panose="020B0604020202020204" pitchFamily="34" charset="0"/>
              </a:rPr>
              <a:t>postpone </a:t>
            </a:r>
            <a:r>
              <a:rPr lang="en-GB" dirty="0">
                <a:latin typeface="Arial" panose="020B0604020202020204" pitchFamily="34" charset="0"/>
                <a:cs typeface="Arial" panose="020B0604020202020204" pitchFamily="34" charset="0"/>
              </a:rPr>
              <a:t>vaccination. If the individual is acutely </a:t>
            </a:r>
            <a:r>
              <a:rPr lang="en-GB" dirty="0" smtClean="0">
                <a:latin typeface="Arial" panose="020B0604020202020204" pitchFamily="34" charset="0"/>
                <a:cs typeface="Arial" panose="020B0604020202020204" pitchFamily="34" charset="0"/>
              </a:rPr>
              <a:t>unwell, immunisation may be postponed until </a:t>
            </a:r>
            <a:r>
              <a:rPr lang="en-GB" dirty="0">
                <a:latin typeface="Arial" panose="020B0604020202020204" pitchFamily="34" charset="0"/>
                <a:cs typeface="Arial" panose="020B0604020202020204" pitchFamily="34" charset="0"/>
              </a:rPr>
              <a:t>they have </a:t>
            </a:r>
            <a:r>
              <a:rPr lang="en-GB" dirty="0" smtClean="0">
                <a:latin typeface="Arial" panose="020B0604020202020204" pitchFamily="34" charset="0"/>
                <a:cs typeface="Arial" panose="020B0604020202020204" pitchFamily="34" charset="0"/>
              </a:rPr>
              <a:t>recovered.</a:t>
            </a:r>
            <a:r>
              <a:rPr lang="en-GB" baseline="0" dirty="0" smtClean="0">
                <a:latin typeface="Arial" panose="020B0604020202020204" pitchFamily="34" charset="0"/>
                <a:cs typeface="Arial" panose="020B0604020202020204" pitchFamily="34" charset="0"/>
              </a:rPr>
              <a:t> T</a:t>
            </a:r>
            <a:r>
              <a:rPr lang="en-GB" dirty="0" smtClean="0">
                <a:latin typeface="Arial" panose="020B0604020202020204" pitchFamily="34" charset="0"/>
                <a:cs typeface="Arial" panose="020B0604020202020204" pitchFamily="34" charset="0"/>
              </a:rPr>
              <a:t>his </a:t>
            </a:r>
            <a:r>
              <a:rPr lang="en-GB" dirty="0">
                <a:latin typeface="Arial" panose="020B0604020202020204" pitchFamily="34" charset="0"/>
                <a:cs typeface="Arial" panose="020B0604020202020204" pitchFamily="34" charset="0"/>
              </a:rPr>
              <a:t>is to avoid confusing the differential diagnosis </a:t>
            </a:r>
            <a:r>
              <a:rPr lang="en-GB" dirty="0" smtClean="0">
                <a:latin typeface="Arial" panose="020B0604020202020204" pitchFamily="34" charset="0"/>
                <a:cs typeface="Arial" panose="020B0604020202020204" pitchFamily="34" charset="0"/>
              </a:rPr>
              <a:t>of </a:t>
            </a:r>
            <a:r>
              <a:rPr lang="en-GB" dirty="0">
                <a:latin typeface="Arial" panose="020B0604020202020204" pitchFamily="34" charset="0"/>
                <a:cs typeface="Arial" panose="020B0604020202020204" pitchFamily="34" charset="0"/>
              </a:rPr>
              <a:t>acute illness by wrongly attributing </a:t>
            </a:r>
            <a:r>
              <a:rPr lang="en-GB" dirty="0" smtClean="0">
                <a:latin typeface="Arial" panose="020B0604020202020204" pitchFamily="34" charset="0"/>
                <a:cs typeface="Arial" panose="020B0604020202020204" pitchFamily="34" charset="0"/>
              </a:rPr>
              <a:t>any</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signs </a:t>
            </a:r>
            <a:r>
              <a:rPr lang="en-GB" dirty="0">
                <a:latin typeface="Arial" panose="020B0604020202020204" pitchFamily="34" charset="0"/>
                <a:cs typeface="Arial" panose="020B0604020202020204" pitchFamily="34" charset="0"/>
              </a:rPr>
              <a:t>or symptoms </a:t>
            </a:r>
            <a:r>
              <a:rPr lang="en-GB" dirty="0" smtClean="0">
                <a:latin typeface="Arial" panose="020B0604020202020204" pitchFamily="34" charset="0"/>
                <a:cs typeface="Arial" panose="020B0604020202020204" pitchFamily="34" charset="0"/>
              </a:rPr>
              <a:t>to</a:t>
            </a:r>
            <a:r>
              <a:rPr lang="en-GB" baseline="0" dirty="0" smtClean="0">
                <a:latin typeface="Arial" panose="020B0604020202020204" pitchFamily="34" charset="0"/>
                <a:cs typeface="Arial" panose="020B0604020202020204" pitchFamily="34" charset="0"/>
              </a:rPr>
              <a:t> the</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adverse </a:t>
            </a:r>
            <a:r>
              <a:rPr lang="en-GB" dirty="0" smtClean="0">
                <a:latin typeface="Arial" panose="020B0604020202020204" pitchFamily="34" charset="0"/>
                <a:cs typeface="Arial" panose="020B0604020202020204" pitchFamily="34" charset="0"/>
              </a:rPr>
              <a:t>effects </a:t>
            </a:r>
            <a:r>
              <a:rPr lang="en-GB" dirty="0">
                <a:latin typeface="Arial" panose="020B0604020202020204" pitchFamily="34" charset="0"/>
                <a:cs typeface="Arial" panose="020B0604020202020204" pitchFamily="34" charset="0"/>
              </a:rPr>
              <a:t>of the vaccine.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 </a:t>
            </a:r>
            <a:r>
              <a:rPr lang="en-GB" dirty="0" smtClean="0">
                <a:latin typeface="Arial" panose="020B0604020202020204" pitchFamily="34" charset="0"/>
                <a:cs typeface="Arial" panose="020B0604020202020204" pitchFamily="34" charset="0"/>
              </a:rPr>
              <a:t>is no </a:t>
            </a:r>
            <a:r>
              <a:rPr lang="en-GB" dirty="0">
                <a:latin typeface="Arial" panose="020B0604020202020204" pitchFamily="34" charset="0"/>
                <a:cs typeface="Arial" panose="020B0604020202020204" pitchFamily="34" charset="0"/>
              </a:rPr>
              <a:t>data on the effectiveness of </a:t>
            </a:r>
            <a:r>
              <a:rPr lang="en-GB" dirty="0" smtClean="0">
                <a:latin typeface="Arial" panose="020B0604020202020204" pitchFamily="34" charset="0"/>
                <a:cs typeface="Arial" panose="020B0604020202020204" pitchFamily="34" charset="0"/>
              </a:rPr>
              <a:t>LAIV</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when </a:t>
            </a:r>
            <a:r>
              <a:rPr lang="en-GB" dirty="0">
                <a:latin typeface="Arial" panose="020B0604020202020204" pitchFamily="34" charset="0"/>
                <a:cs typeface="Arial" panose="020B0604020202020204" pitchFamily="34" charset="0"/>
              </a:rPr>
              <a:t>given to children with </a:t>
            </a:r>
            <a:r>
              <a:rPr lang="en-GB" dirty="0" smtClean="0">
                <a:latin typeface="Arial" panose="020B0604020202020204" pitchFamily="34" charset="0"/>
                <a:cs typeface="Arial" panose="020B0604020202020204" pitchFamily="34" charset="0"/>
              </a:rPr>
              <a:t>a heavily blocked </a:t>
            </a:r>
            <a:r>
              <a:rPr lang="en-GB" dirty="0">
                <a:latin typeface="Arial" panose="020B0604020202020204" pitchFamily="34" charset="0"/>
                <a:cs typeface="Arial" panose="020B0604020202020204" pitchFamily="34" charset="0"/>
              </a:rPr>
              <a:t>or runny nose </a:t>
            </a:r>
            <a:r>
              <a:rPr lang="en-GB" dirty="0" smtClean="0">
                <a:latin typeface="Arial" panose="020B0604020202020204" pitchFamily="34" charset="0"/>
                <a:cs typeface="Arial" panose="020B0604020202020204" pitchFamily="34" charset="0"/>
              </a:rPr>
              <a:t>attributable </a:t>
            </a:r>
            <a:r>
              <a:rPr lang="en-GB" dirty="0">
                <a:latin typeface="Arial" panose="020B0604020202020204" pitchFamily="34" charset="0"/>
                <a:cs typeface="Arial" panose="020B0604020202020204" pitchFamily="34" charset="0"/>
              </a:rPr>
              <a:t>to infection or </a:t>
            </a:r>
            <a:r>
              <a:rPr lang="en-GB" dirty="0" smtClean="0">
                <a:latin typeface="Arial" panose="020B0604020202020204" pitchFamily="34" charset="0"/>
                <a:cs typeface="Arial" panose="020B0604020202020204" pitchFamily="34" charset="0"/>
              </a:rPr>
              <a:t>an allergy</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However as </a:t>
            </a:r>
            <a:r>
              <a:rPr lang="en-GB" dirty="0">
                <a:latin typeface="Arial" panose="020B0604020202020204" pitchFamily="34" charset="0"/>
                <a:cs typeface="Arial" panose="020B0604020202020204" pitchFamily="34" charset="0"/>
              </a:rPr>
              <a:t>heavy nasal congestion might </a:t>
            </a:r>
            <a:r>
              <a:rPr lang="en-GB" dirty="0" smtClean="0">
                <a:latin typeface="Arial" panose="020B0604020202020204" pitchFamily="34" charset="0"/>
                <a:cs typeface="Arial" panose="020B0604020202020204" pitchFamily="34" charset="0"/>
              </a:rPr>
              <a:t>impede </a:t>
            </a:r>
            <a:r>
              <a:rPr lang="en-GB" dirty="0">
                <a:latin typeface="Arial" panose="020B0604020202020204" pitchFamily="34" charset="0"/>
                <a:cs typeface="Arial" panose="020B0604020202020204" pitchFamily="34" charset="0"/>
              </a:rPr>
              <a:t>delivery of the vaccine to the nasopharyngeal mucosa, deferral of administration </a:t>
            </a:r>
            <a:r>
              <a:rPr lang="en-GB" dirty="0" smtClean="0">
                <a:latin typeface="Arial" panose="020B0604020202020204" pitchFamily="34" charset="0"/>
                <a:cs typeface="Arial" panose="020B0604020202020204" pitchFamily="34" charset="0"/>
              </a:rPr>
              <a:t>until nasal </a:t>
            </a:r>
            <a:r>
              <a:rPr lang="en-GB" dirty="0">
                <a:latin typeface="Arial" panose="020B0604020202020204" pitchFamily="34" charset="0"/>
                <a:cs typeface="Arial" panose="020B0604020202020204" pitchFamily="34" charset="0"/>
              </a:rPr>
              <a:t>congestion </a:t>
            </a:r>
            <a:r>
              <a:rPr lang="en-GB" dirty="0" smtClean="0">
                <a:latin typeface="Arial" panose="020B0604020202020204" pitchFamily="34" charset="0"/>
                <a:cs typeface="Arial" panose="020B0604020202020204" pitchFamily="34" charset="0"/>
              </a:rPr>
              <a:t>has resolved should </a:t>
            </a:r>
            <a:r>
              <a:rPr lang="en-GB" dirty="0">
                <a:latin typeface="Arial" panose="020B0604020202020204" pitchFamily="34" charset="0"/>
                <a:cs typeface="Arial" panose="020B0604020202020204" pitchFamily="34" charset="0"/>
              </a:rPr>
              <a:t>be considered or an appropriate alternative </a:t>
            </a:r>
            <a:r>
              <a:rPr lang="en-GB" dirty="0" smtClean="0">
                <a:latin typeface="Arial" panose="020B0604020202020204" pitchFamily="34" charset="0"/>
                <a:cs typeface="Arial" panose="020B0604020202020204" pitchFamily="34" charset="0"/>
              </a:rPr>
              <a:t>influenza </a:t>
            </a:r>
            <a:r>
              <a:rPr lang="en-GB" dirty="0">
                <a:latin typeface="Arial" panose="020B0604020202020204" pitchFamily="34" charset="0"/>
                <a:cs typeface="Arial" panose="020B0604020202020204" pitchFamily="34" charset="0"/>
              </a:rPr>
              <a:t>vaccine </a:t>
            </a:r>
            <a:r>
              <a:rPr lang="en-GB" dirty="0" smtClean="0">
                <a:latin typeface="Arial" panose="020B0604020202020204" pitchFamily="34" charset="0"/>
                <a:cs typeface="Arial" panose="020B0604020202020204" pitchFamily="34" charset="0"/>
              </a:rPr>
              <a:t>that is administered by injection should </a:t>
            </a:r>
            <a:r>
              <a:rPr lang="en-GB" dirty="0">
                <a:latin typeface="Arial" panose="020B0604020202020204" pitchFamily="34" charset="0"/>
                <a:cs typeface="Arial" panose="020B0604020202020204" pitchFamily="34" charset="0"/>
              </a:rPr>
              <a:t>be considered. </a:t>
            </a:r>
            <a:endParaRPr lang="en-GB"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There is a potential for influenza antiviral agents to lower the effectiveness of the live attenuated influenza vaccine. Administration of influenza antiviral agents within two weeks of administration of LAIV</a:t>
            </a: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may adversely affect the effectiveness of the vaccine.</a:t>
            </a:r>
          </a:p>
          <a:p>
            <a:endParaRPr lang="en-GB"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44</a:t>
            </a:fld>
            <a:endParaRPr lang="en-US" altLang="en-US">
              <a:solidFill>
                <a:prstClr val="black"/>
              </a:solidFill>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JCVI have advised (2019) that, on the basis of recent data, children with asthma on inhaled corticosteroids may safely be given LAIV, irrespective of the dose prescribed. LAIV is not recommended for children and adolescents currently experiencing an acute exacerbation of symptoms including those who have had increased wheezing and/or needed additional bronchodilator treatment in the previous 72 hours. Such children should be offered a suitable inactivated influenza vaccine to avoid a delay in </a:t>
            </a:r>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protection (Sanofi Pasteur Quadrivalent Inactivated Vaccine).</a:t>
            </a: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There are limited safety data in children who require regular oral steroids for maintenance of asthma control, or have previously required intensive care for asthma exacerbation – such children should only be given LAIV on the advice of their specialist. As these children may be at higher risk from influenza infection, those who cannot receive LAIV should receive a suitable inactivated influenza vaccine. Children with significant asthma and aged under nine years who have not been previously vaccinated against influenza will require a second dose (of either LAIV or inactivated vaccine as appropriate).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45</a:t>
            </a:fld>
            <a:endParaRPr lang="en-US" dirty="0"/>
          </a:p>
        </p:txBody>
      </p:sp>
    </p:spTree>
    <p:extLst>
      <p:ext uri="{BB962C8B-B14F-4D97-AF65-F5344CB8AC3E}">
        <p14:creationId xmlns:p14="http://schemas.microsoft.com/office/powerpoint/2010/main" val="27355442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b="1"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Children </a:t>
            </a:r>
            <a:endParaRPr lang="en-GB" sz="1300" b="1"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r>
              <a:rPr lang="en-US" sz="13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JCVI has advised that, except for those with severe anaphylaxis to egg which has previously required intensive care, children with an egg allergy can be safely vaccinated  with Fluenz Tetra (LAIV)</a:t>
            </a:r>
            <a:r>
              <a:rPr lang="en-US" sz="13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US" sz="13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in any setting (including primary care and schools).</a:t>
            </a:r>
          </a:p>
          <a:p>
            <a:r>
              <a:rPr lang="en-US" sz="13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endParaRPr lang="en-GB" sz="13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r>
              <a:rPr lang="en-US" sz="13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Children with a history of severe anaphylaxis to egg which has previously required an  intensive care admission, can</a:t>
            </a:r>
            <a:r>
              <a:rPr lang="en-US" sz="13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now be offered </a:t>
            </a:r>
            <a:r>
              <a:rPr lang="en-US" sz="1300" kern="1200" baseline="0" dirty="0" err="1" smtClean="0">
                <a:solidFill>
                  <a:schemeClr val="tx1"/>
                </a:solidFill>
                <a:effectLst/>
                <a:latin typeface="Arial" panose="020B0604020202020204" pitchFamily="34" charset="0"/>
                <a:ea typeface="ヒラギノ角ゴ Pro W3" pitchFamily="84" charset="-128"/>
                <a:cs typeface="Arial" panose="020B0604020202020204" pitchFamily="34" charset="0"/>
              </a:rPr>
              <a:t>QIVc</a:t>
            </a:r>
            <a:r>
              <a:rPr lang="en-US" sz="13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if they are age 2 or older</a:t>
            </a:r>
            <a:r>
              <a:rPr lang="en-US" sz="13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for immunisation in hospital. </a:t>
            </a:r>
          </a:p>
          <a:p>
            <a:r>
              <a:rPr lang="en-GB" sz="13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Egg-allergic children with  asthma can receive LAIV if their asthma is well-controlled (see previous slide on severe asthma).</a:t>
            </a:r>
          </a:p>
          <a:p>
            <a:endParaRPr lang="en-GB" sz="13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There is no licensed egg-free vaccine available for children under 2 years of age who were </a:t>
            </a:r>
            <a:r>
              <a:rPr lang="en-US" sz="1400" b="1" dirty="0" smtClean="0"/>
              <a:t>admitted to intensive care for severe anaphylaxis to egg</a:t>
            </a:r>
            <a:r>
              <a:rPr lang="en-US" sz="1400" dirty="0" smtClean="0"/>
              <a:t>. A</a:t>
            </a:r>
            <a:r>
              <a:rPr lang="en-GB" sz="1400" dirty="0" err="1" smtClean="0"/>
              <a:t>dministration</a:t>
            </a:r>
            <a:r>
              <a:rPr lang="en-GB" sz="1400" dirty="0" smtClean="0"/>
              <a:t> of </a:t>
            </a:r>
            <a:r>
              <a:rPr lang="en-GB" sz="1400" dirty="0" err="1" smtClean="0"/>
              <a:t>QIVe</a:t>
            </a:r>
            <a:r>
              <a:rPr lang="en-GB" sz="1400" dirty="0" smtClean="0"/>
              <a:t> in a hospital setting should be considered</a:t>
            </a:r>
          </a:p>
          <a:p>
            <a:endParaRPr lang="en-US" sz="13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endParaRPr lang="en-US" sz="13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endParaRPr lang="en-GB" dirty="0"/>
          </a:p>
        </p:txBody>
      </p:sp>
    </p:spTree>
    <p:extLst>
      <p:ext uri="{BB962C8B-B14F-4D97-AF65-F5344CB8AC3E}">
        <p14:creationId xmlns:p14="http://schemas.microsoft.com/office/powerpoint/2010/main" val="34998356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12643" name="Rectangle 3"/>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There is a theoretical potential for transmission of live attenuated influenza virus in Fluenz Tetra  to immunocompromised contacts for one to two weeks following vaccination.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In the US, where there has been extensive use of the live attenuated influenza vaccine there have been no reported instances of illness or infections from the vaccine virus among immunocompromised patients inadvertently exposed. Where close contact with very severely immunocompromised patients (e.g. bone marrow transplant patients requiring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isolation) is likely or unavoidable (for example, household members), Sanofi Pasteur Quadrivalent Inactivated</a:t>
            </a:r>
            <a:r>
              <a:rPr lang="en-US"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Influenza Vaccine</a:t>
            </a:r>
            <a:r>
              <a:rPr lang="en-US"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should be considered</a:t>
            </a:r>
            <a:r>
              <a:rPr lang="en-US"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instead.</a:t>
            </a:r>
            <a:endParaRPr lang="en-GB"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pPr>
              <a:buFont typeface="Wingdings" panose="05000000000000000000" pitchFamily="2" charset="2"/>
              <a:buChar char="Ø"/>
            </a:pPr>
            <a:r>
              <a:rPr lang="en-GB" dirty="0" smtClean="0"/>
              <a:t>in the US there has been extensive use of LAIV:</a:t>
            </a:r>
          </a:p>
          <a:p>
            <a:pPr lvl="1">
              <a:buFont typeface="Wingdings" panose="05000000000000000000" pitchFamily="2" charset="2"/>
              <a:buChar char="Ø"/>
            </a:pPr>
            <a:r>
              <a:rPr lang="en-GB" dirty="0" smtClean="0"/>
              <a:t>-No transmission of vaccine virus in healthcare settings has been reported</a:t>
            </a:r>
          </a:p>
          <a:p>
            <a:pPr lvl="1">
              <a:buFont typeface="Wingdings" panose="05000000000000000000" pitchFamily="2" charset="2"/>
              <a:buChar char="Ø"/>
            </a:pPr>
            <a:r>
              <a:rPr lang="en-GB" dirty="0" smtClean="0"/>
              <a:t>-No reported instances of illness or infections from the vaccine virus among healthcare workers inadvertently exposed</a:t>
            </a:r>
          </a:p>
          <a:p>
            <a:pPr>
              <a:buFont typeface="Wingdings" panose="05000000000000000000" pitchFamily="2" charset="2"/>
              <a:buChar char="Ø"/>
            </a:pPr>
            <a:r>
              <a:rPr lang="en-GB" dirty="0" smtClean="0"/>
              <a:t>as a precaution, </a:t>
            </a:r>
            <a:r>
              <a:rPr lang="en-GB" b="1" dirty="0" smtClean="0"/>
              <a:t>very severely immunosuppressed individuals should not administer LAIV</a:t>
            </a:r>
          </a:p>
          <a:p>
            <a:pPr>
              <a:buFont typeface="Wingdings" panose="05000000000000000000" pitchFamily="2" charset="2"/>
              <a:buChar char="Ø"/>
            </a:pPr>
            <a:r>
              <a:rPr lang="en-GB" dirty="0" smtClean="0"/>
              <a:t>other healthcare workers who have less severe immunosuppression or are pregnant, should follow normal clinical practice to avoid inhaling the vaccine and ensure that they themselves are appropriately vaccinated</a:t>
            </a:r>
            <a:endParaRPr lang="en-GB"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47</a:t>
            </a:fld>
            <a:endParaRPr lang="en-US" altLang="en-US">
              <a:solidFill>
                <a:prstClr val="black"/>
              </a:solidFill>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If an immunocompromised individual  receives  LAIV  then  the  degree of</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immunosuppression should be assessed. If the patient is severely immunocompromised, antiviral prophylaxis should be considered, otherwise they should be advised to seek medical advice if they develop flu-like symptoms in the four days (the usual incubation period) following administration of the vaccine. If antivirals are used for prophylaxis or treatment, then in order to maximise their protection in the forthcoming flu season, the patient should also be offered inactivated influenza vaccine. This can be given straight away.</a:t>
            </a:r>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22427377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Pain, swelling or redness at the injection site, low grade fever, malaise, shivering, sweating, fatigue, headache, myalgia and arthralgia are among the commonly reported symptoms after  vaccination with inactivated vaccine. A small painless nodule (induration) may also form at the injection site. These symptoms usually disappear within one to two days without treatment.</a:t>
            </a:r>
          </a:p>
          <a:p>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Nasal congestion/rhinorrhoea, reduced appetite, weakness and headache are common adverse reaction following administration of Fluenz Tetra®</a:t>
            </a: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(LAIV).</a:t>
            </a:r>
          </a:p>
          <a:p>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p>
          <a:p>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Rarely immediate reactions such as urticaria, angio-oedema, bronchospasm and anaphylaxis can occur</a:t>
            </a:r>
            <a:r>
              <a:rPr lang="en-GB" dirty="0">
                <a:latin typeface="Arial" panose="020B0604020202020204" pitchFamily="34" charset="0"/>
                <a:ea typeface="ヒラギノ角ゴ Pro W3" pitchFamily="84" charset="-128"/>
                <a:cs typeface="Arial" panose="020B0604020202020204" pitchFamily="34" charset="0"/>
              </a:rPr>
              <a:t> </a:t>
            </a:r>
            <a:r>
              <a:rPr lang="en-GB" dirty="0" smtClean="0">
                <a:latin typeface="Arial" panose="020B0604020202020204" pitchFamily="34" charset="0"/>
                <a:ea typeface="ヒラギノ角ゴ Pro W3" pitchFamily="84" charset="-128"/>
                <a:cs typeface="Arial" panose="020B0604020202020204" pitchFamily="34" charset="0"/>
              </a:rPr>
              <a:t>following administration of the inactivated / live vaccine.</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42561224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Flucelvax Tetra® and Sanofi Pasteur quadrivalent  inactivated vaccine both carry a black triangle symbol (▼). This is a standard symbol added to the product information of a vaccine during the earlier stages of its introduction, to encourage reporting of </a:t>
            </a:r>
            <a:r>
              <a:rPr lang="en-GB" sz="1200" b="1"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all</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suspected adverse reactions.</a:t>
            </a:r>
          </a:p>
          <a:p>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All serious suspected reactions following flu</a:t>
            </a:r>
            <a:r>
              <a:rPr lang="en-GB" sz="1200" kern="1200" baseline="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vaccines should be reported to the Medicines and Healthcare products Regulatory Agency using the Yellow Card scheme at </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hlinkClick r:id="rId3"/>
              </a:rPr>
              <a:t>http://yellowcard.mhra.gov.uk/</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a:t>
            </a:r>
          </a:p>
          <a:p>
            <a:r>
              <a:rPr lang="en-GB" sz="1200" kern="1200" dirty="0" smtClean="0">
                <a:solidFill>
                  <a:schemeClr val="tx1"/>
                </a:solidFill>
                <a:effectLst/>
                <a:latin typeface="+mn-lt"/>
                <a:ea typeface="ヒラギノ角ゴ Pro W3" pitchFamily="84" charset="-128"/>
                <a:cs typeface="ヒラギノ角ゴ Pro W3" pitchFamily="84" charset="-128"/>
              </a:rPr>
              <a:t> </a:t>
            </a:r>
          </a:p>
          <a:p>
            <a:pPr eaLnBrk="1" hangingPunct="1">
              <a:spcBef>
                <a:spcPct val="0"/>
              </a:spcBef>
            </a:pPr>
            <a:endParaRPr lang="en-GB" dirty="0">
              <a:solidFill>
                <a:srgbClr val="000000"/>
              </a:solidFill>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50</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latin typeface="Arial" pitchFamily="34" charset="0"/>
              </a:rPr>
              <a:t>There are three types of influenza virus that can cause disease in humans: A,B &amp; C. Influenza A &amp; B are responsible for most clinical illness. </a:t>
            </a:r>
          </a:p>
          <a:p>
            <a:endParaRPr lang="en-GB" altLang="en-US" dirty="0" smtClean="0">
              <a:latin typeface="Arial" pitchFamily="34" charset="0"/>
            </a:endParaRPr>
          </a:p>
          <a:p>
            <a:r>
              <a:rPr lang="en-GB" altLang="en-US" dirty="0" smtClean="0">
                <a:latin typeface="Arial" pitchFamily="34" charset="0"/>
              </a:rPr>
              <a:t>Influenza A causes the majority of seasonal flu cases and is the cause of pandemics. The virus is found in many different animals and may spread between them. Birds, particularly wildfowl, are the main animal reservoir for influenza A. </a:t>
            </a:r>
          </a:p>
          <a:p>
            <a:endParaRPr lang="en-GB" altLang="en-US" dirty="0" smtClean="0">
              <a:latin typeface="Arial" pitchFamily="34" charset="0"/>
            </a:endParaRPr>
          </a:p>
          <a:p>
            <a:r>
              <a:rPr lang="en-GB" altLang="en-US" dirty="0" smtClean="0">
                <a:latin typeface="Arial" pitchFamily="34" charset="0"/>
              </a:rPr>
              <a:t>The burden of Influenza B disease is mostly in children when the severity of illness can be similar to that associated with influenza A. </a:t>
            </a: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5260032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r>
              <a:rPr lang="en-GB" altLang="en-US" dirty="0" smtClean="0">
                <a:latin typeface="Arial" panose="020B0604020202020204" pitchFamily="34" charset="0"/>
                <a:cs typeface="Arial" panose="020B0604020202020204" pitchFamily="34" charset="0"/>
              </a:rPr>
              <a:t>Please only order the amount of vaccines that you require and do not overstock flu Vaccine. Overstocking can result</a:t>
            </a:r>
            <a:r>
              <a:rPr lang="en-GB" altLang="en-US" baseline="0" dirty="0" smtClean="0">
                <a:latin typeface="Arial" panose="020B0604020202020204" pitchFamily="34" charset="0"/>
                <a:cs typeface="Arial" panose="020B0604020202020204" pitchFamily="34" charset="0"/>
              </a:rPr>
              <a:t> in loss of a large number of vaccines in the event of a cold-chain failure. Movianto will deliver vaccines within your quota on the next working day. Vaccines can not be returned to Movianto once they have been delivered.</a:t>
            </a:r>
            <a:endParaRPr lang="en-GB" altLang="en-US" dirty="0" smtClean="0">
              <a:latin typeface="Arial" panose="020B0604020202020204" pitchFamily="34" charset="0"/>
              <a:cs typeface="Arial" panose="020B0604020202020204" pitchFamily="34" charset="0"/>
            </a:endParaRPr>
          </a:p>
        </p:txBody>
      </p:sp>
      <p:sp>
        <p:nvSpPr>
          <p:cNvPr id="15360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D071F1D-B87D-46FC-85E7-4BF1200160A9}" type="slidenum">
              <a:rPr lang="en-GB" altLang="en-US">
                <a:solidFill>
                  <a:prstClr val="black"/>
                </a:solidFill>
                <a:ea typeface="MS PGothic" pitchFamily="34" charset="-128"/>
              </a:rPr>
              <a:pPr eaLnBrk="1" hangingPunct="1">
                <a:spcBef>
                  <a:spcPct val="0"/>
                </a:spcBef>
                <a:buClr>
                  <a:prstClr val="white"/>
                </a:buClr>
              </a:pPr>
              <a:t>51</a:t>
            </a:fld>
            <a:endParaRPr lang="en-GB" altLang="en-US">
              <a:solidFill>
                <a:prstClr val="black"/>
              </a:solidFill>
              <a:ea typeface="MS PGothic"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52</a:t>
            </a:fld>
            <a:endParaRPr lang="en-GB"/>
          </a:p>
        </p:txBody>
      </p:sp>
    </p:spTree>
    <p:extLst>
      <p:ext uri="{BB962C8B-B14F-4D97-AF65-F5344CB8AC3E}">
        <p14:creationId xmlns:p14="http://schemas.microsoft.com/office/powerpoint/2010/main" val="39077973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53</a:t>
            </a:fld>
            <a:endParaRPr lang="en-GB"/>
          </a:p>
        </p:txBody>
      </p:sp>
    </p:spTree>
    <p:extLst>
      <p:ext uri="{BB962C8B-B14F-4D97-AF65-F5344CB8AC3E}">
        <p14:creationId xmlns:p14="http://schemas.microsoft.com/office/powerpoint/2010/main" val="8494470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lvl="0">
              <a:lnSpc>
                <a:spcPct val="115000"/>
              </a:lnSpc>
              <a:spcAft>
                <a:spcPts val="0"/>
              </a:spcAft>
            </a:pPr>
            <a:r>
              <a:rPr lang="en-GB" dirty="0">
                <a:latin typeface="Arial"/>
                <a:ea typeface="Times New Roman"/>
              </a:rPr>
              <a:t>The vaccination programme will officially begin on 1 October 2020, however, those administering the vaccine can and should begin offering the vaccine as soon as they have received their first delivery of </a:t>
            </a:r>
            <a:r>
              <a:rPr lang="en-GB" dirty="0" smtClean="0">
                <a:latin typeface="Arial"/>
                <a:ea typeface="Times New Roman"/>
              </a:rPr>
              <a:t>vaccine.  Practices should receive initial delivery of vaccines before the end of September and should check the Movianto web-site regularly for updates.</a:t>
            </a:r>
          </a:p>
          <a:p>
            <a:pPr lvl="0">
              <a:lnSpc>
                <a:spcPct val="115000"/>
              </a:lnSpc>
              <a:spcAft>
                <a:spcPts val="0"/>
              </a:spcAft>
            </a:pPr>
            <a:endParaRPr lang="en-GB" altLang="en-US" dirty="0" smtClean="0">
              <a:latin typeface="Arial" panose="020B0604020202020204" pitchFamily="34" charset="0"/>
              <a:cs typeface="Arial" panose="020B0604020202020204" pitchFamily="34" charset="0"/>
            </a:endParaRPr>
          </a:p>
          <a:p>
            <a:pPr eaLnBrk="1" hangingPunct="1"/>
            <a:r>
              <a:rPr lang="en-GB" altLang="en-US" baseline="0" dirty="0" smtClean="0">
                <a:latin typeface="Arial" panose="020B0604020202020204" pitchFamily="34" charset="0"/>
                <a:cs typeface="Arial" panose="020B0604020202020204" pitchFamily="34" charset="0"/>
              </a:rPr>
              <a:t>Leaflets should be arriving in general practices by the last week in August and additional flu leaflets can also be downloaded from the PHA </a:t>
            </a:r>
            <a:r>
              <a:rPr lang="en-GB" altLang="en-US" dirty="0" smtClean="0">
                <a:latin typeface="Arial" panose="020B0604020202020204" pitchFamily="34" charset="0"/>
                <a:cs typeface="Arial" panose="020B0604020202020204" pitchFamily="34" charset="0"/>
              </a:rPr>
              <a:t>web-site </a:t>
            </a:r>
            <a:r>
              <a:rPr lang="en-GB" altLang="en-US" dirty="0" smtClean="0">
                <a:latin typeface="Arial" panose="020B0604020202020204" pitchFamily="34" charset="0"/>
                <a:cs typeface="Arial" panose="020B0604020202020204" pitchFamily="34" charset="0"/>
                <a:hlinkClick r:id="rId3"/>
              </a:rPr>
              <a:t>http://www.publichealth.hscni.net/directorate-public-health/health-protection/immunisationvaccine-preventable-diseases</a:t>
            </a:r>
            <a:r>
              <a:rPr lang="en-GB" altLang="en-US" dirty="0" smtClean="0">
                <a:latin typeface="Arial" panose="020B0604020202020204" pitchFamily="34" charset="0"/>
                <a:cs typeface="Arial" panose="020B0604020202020204" pitchFamily="34" charset="0"/>
              </a:rPr>
              <a:t>.</a:t>
            </a:r>
          </a:p>
          <a:p>
            <a:endParaRPr lang="en-GB" altLang="en-US" dirty="0">
              <a:latin typeface="Arial" panose="020B0604020202020204" pitchFamily="34" charset="0"/>
              <a:cs typeface="Arial" panose="020B0604020202020204" pitchFamily="34" charset="0"/>
            </a:endParaRPr>
          </a:p>
          <a:p>
            <a:r>
              <a:rPr lang="en-GB" altLang="en-US" dirty="0" smtClean="0">
                <a:latin typeface="Arial" panose="020B0604020202020204" pitchFamily="34" charset="0"/>
                <a:cs typeface="Arial" panose="020B0604020202020204" pitchFamily="34" charset="0"/>
              </a:rPr>
              <a:t>HCW leaflets and posters should be available from </a:t>
            </a:r>
            <a:r>
              <a:rPr lang="en-GB" altLang="en-US" dirty="0" err="1" smtClean="0">
                <a:latin typeface="Arial" panose="020B0604020202020204" pitchFamily="34" charset="0"/>
                <a:cs typeface="Arial" panose="020B0604020202020204" pitchFamily="34" charset="0"/>
              </a:rPr>
              <a:t>xxxxxxxxxxx</a:t>
            </a:r>
            <a:r>
              <a:rPr lang="en-GB" altLang="en-US" dirty="0" smtClean="0">
                <a:latin typeface="Arial" panose="020B0604020202020204" pitchFamily="34" charset="0"/>
                <a:cs typeface="Arial" panose="020B0604020202020204" pitchFamily="34" charset="0"/>
              </a:rPr>
              <a:t>.</a:t>
            </a:r>
          </a:p>
          <a:p>
            <a:endParaRPr lang="en-GB" altLang="en-US" baseline="0" dirty="0" smtClean="0">
              <a:latin typeface="Arial" panose="020B0604020202020204" pitchFamily="34" charset="0"/>
              <a:cs typeface="Arial" panose="020B0604020202020204" pitchFamily="34" charset="0"/>
            </a:endParaRPr>
          </a:p>
          <a:p>
            <a:pPr eaLnBrk="1" hangingPunct="1"/>
            <a:endParaRPr lang="en-GB" altLang="en-US" baseline="0" dirty="0" smtClean="0"/>
          </a:p>
        </p:txBody>
      </p:sp>
      <p:sp>
        <p:nvSpPr>
          <p:cNvPr id="14643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8707470D-2F85-4C01-BF5A-09FFD24CA561}" type="slidenum">
              <a:rPr lang="en-GB" altLang="en-US">
                <a:solidFill>
                  <a:prstClr val="black"/>
                </a:solidFill>
                <a:ea typeface="MS PGothic" pitchFamily="34" charset="-128"/>
              </a:rPr>
              <a:pPr eaLnBrk="1" hangingPunct="1">
                <a:spcBef>
                  <a:spcPct val="0"/>
                </a:spcBef>
                <a:buClr>
                  <a:prstClr val="white"/>
                </a:buClr>
              </a:pPr>
              <a:t>54</a:t>
            </a:fld>
            <a:endParaRPr lang="en-GB" altLang="en-US">
              <a:solidFill>
                <a:prstClr val="black"/>
              </a:solidFill>
              <a:ea typeface="MS PGothic"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Although influenza activity is not usually significant in the UK before the middle of November, the influenza season can start early and therefore the ideal time for immunisation is between September and early November. After immunisation, protective immune responses may be achieved within 14 days.  Protection afforded by the vaccine is thought to last for at least one influenza season. However, as the level of protection provided in subsequent seasons is likely to reduce and there may be changes to the circulating strains from one season to the next, annual revaccination is important</a:t>
            </a:r>
            <a:r>
              <a:rPr lang="en-GB" sz="1200" kern="1200" baseline="30000" dirty="0">
                <a:solidFill>
                  <a:schemeClr val="tx1"/>
                </a:solidFill>
                <a:effectLst/>
                <a:latin typeface="Arial" panose="020B0604020202020204" pitchFamily="34" charset="0"/>
                <a:ea typeface="ヒラギノ角ゴ Pro W3" pitchFamily="84" charset="-128"/>
                <a:cs typeface="Arial" panose="020B0604020202020204" pitchFamily="34" charset="0"/>
              </a:rPr>
              <a:t>6</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55</a:t>
            </a:fld>
            <a:endParaRPr lang="en-US"/>
          </a:p>
        </p:txBody>
      </p:sp>
    </p:spTree>
    <p:extLst>
      <p:ext uri="{BB962C8B-B14F-4D97-AF65-F5344CB8AC3E}">
        <p14:creationId xmlns:p14="http://schemas.microsoft.com/office/powerpoint/2010/main" val="39535645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r>
              <a:rPr lang="en-GB" altLang="en-US" dirty="0" smtClean="0">
                <a:latin typeface="Arial" panose="020B0604020202020204" pitchFamily="34" charset="0"/>
                <a:cs typeface="Arial" panose="020B0604020202020204" pitchFamily="34" charset="0"/>
              </a:rPr>
              <a:t>All Primary School children will be offered the vaccine in school including those in risk groups as it is thought that offering it in school will improve uptake. This includes both “at-risk” and healthy children. At-risk children will only be vaccinated  by the G.P. if they have missed</a:t>
            </a:r>
            <a:r>
              <a:rPr lang="en-GB" altLang="en-US" baseline="0" dirty="0" smtClean="0">
                <a:latin typeface="Arial" panose="020B0604020202020204" pitchFamily="34" charset="0"/>
                <a:cs typeface="Arial" panose="020B0604020202020204" pitchFamily="34" charset="0"/>
              </a:rPr>
              <a:t> vaccination at school / they require a second vaccine.</a:t>
            </a:r>
          </a:p>
          <a:p>
            <a:pPr eaLnBrk="1" hangingPunct="1"/>
            <a:endParaRPr lang="en-GB" altLang="en-US" baseline="0" dirty="0" smtClean="0">
              <a:latin typeface="Arial" panose="020B0604020202020204" pitchFamily="34" charset="0"/>
              <a:cs typeface="Arial" panose="020B0604020202020204" pitchFamily="34" charset="0"/>
            </a:endParaRPr>
          </a:p>
          <a:p>
            <a:pPr eaLnBrk="1" hangingPunct="1"/>
            <a:r>
              <a:rPr lang="en-GB" altLang="en-US" baseline="0" dirty="0" smtClean="0">
                <a:latin typeface="Arial" panose="020B0604020202020204" pitchFamily="34" charset="0"/>
                <a:cs typeface="Arial" panose="020B0604020202020204" pitchFamily="34" charset="0"/>
              </a:rPr>
              <a:t>Those children who cannot receive Fluenz tetra in school because of contra-indications, if eligible will be offered the QIVe in school / if they go to GP for vaccination may also be offered QIVc if 9+.</a:t>
            </a:r>
          </a:p>
          <a:p>
            <a:pPr eaLnBrk="1" hangingPunct="1"/>
            <a:endParaRPr lang="en-GB" altLang="en-US" baseline="0" dirty="0" smtClean="0"/>
          </a:p>
        </p:txBody>
      </p:sp>
      <p:sp>
        <p:nvSpPr>
          <p:cNvPr id="15872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A5EE7B00-FF86-4DC7-BE08-BA4A3F4EF8D8}" type="slidenum">
              <a:rPr lang="en-GB" altLang="en-US">
                <a:solidFill>
                  <a:prstClr val="black"/>
                </a:solidFill>
                <a:ea typeface="MS PGothic" pitchFamily="34" charset="-128"/>
              </a:rPr>
              <a:pPr eaLnBrk="1" hangingPunct="1">
                <a:spcBef>
                  <a:spcPct val="0"/>
                </a:spcBef>
                <a:buClr>
                  <a:prstClr val="white"/>
                </a:buClr>
              </a:pPr>
              <a:t>56</a:t>
            </a:fld>
            <a:endParaRPr lang="en-GB" altLang="en-US">
              <a:solidFill>
                <a:prstClr val="black"/>
              </a:solidFill>
              <a:ea typeface="MS PGothic"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r>
              <a:rPr lang="en-GB" altLang="en-US" dirty="0" smtClean="0">
                <a:latin typeface="Arial" panose="020B0604020202020204" pitchFamily="34" charset="0"/>
                <a:cs typeface="Arial" panose="020B0604020202020204" pitchFamily="34" charset="0"/>
              </a:rPr>
              <a:t>All Primary School children will be offered the vaccine in school including those in risk groups as it is thought that offering it in school will improve uptake. This includes both “at-risk” and healthy children. At-risk children will only be vaccinated  by the G.P. if they have missed</a:t>
            </a:r>
            <a:r>
              <a:rPr lang="en-GB" altLang="en-US" baseline="0" dirty="0" smtClean="0">
                <a:latin typeface="Arial" panose="020B0604020202020204" pitchFamily="34" charset="0"/>
                <a:cs typeface="Arial" panose="020B0604020202020204" pitchFamily="34" charset="0"/>
              </a:rPr>
              <a:t> vaccination at school / they require a second vaccine.</a:t>
            </a:r>
          </a:p>
          <a:p>
            <a:pPr eaLnBrk="1" hangingPunct="1"/>
            <a:endParaRPr lang="en-GB" altLang="en-US" baseline="0" dirty="0" smtClean="0">
              <a:latin typeface="Arial" panose="020B0604020202020204" pitchFamily="34" charset="0"/>
              <a:cs typeface="Arial" panose="020B0604020202020204" pitchFamily="34" charset="0"/>
            </a:endParaRPr>
          </a:p>
          <a:p>
            <a:pPr eaLnBrk="1" hangingPunct="1"/>
            <a:r>
              <a:rPr lang="en-GB" altLang="en-US" baseline="0" dirty="0" smtClean="0">
                <a:latin typeface="Arial" panose="020B0604020202020204" pitchFamily="34" charset="0"/>
                <a:cs typeface="Arial" panose="020B0604020202020204" pitchFamily="34" charset="0"/>
              </a:rPr>
              <a:t>Those children who cannot receive Fluenz tetra in school because of contra-indications, if eligible will be offered the QIVe in school / if they go to GP for vaccination may also be offered QIVc if 9+.</a:t>
            </a:r>
          </a:p>
          <a:p>
            <a:pPr eaLnBrk="1" hangingPunct="1"/>
            <a:endParaRPr lang="en-GB" altLang="en-US" baseline="0" dirty="0" smtClean="0"/>
          </a:p>
        </p:txBody>
      </p:sp>
      <p:sp>
        <p:nvSpPr>
          <p:cNvPr id="15872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A5EE7B00-FF86-4DC7-BE08-BA4A3F4EF8D8}" type="slidenum">
              <a:rPr lang="en-GB" altLang="en-US">
                <a:solidFill>
                  <a:prstClr val="black"/>
                </a:solidFill>
                <a:ea typeface="MS PGothic" pitchFamily="34" charset="-128"/>
              </a:rPr>
              <a:pPr eaLnBrk="1" hangingPunct="1">
                <a:spcBef>
                  <a:spcPct val="0"/>
                </a:spcBef>
                <a:buClr>
                  <a:prstClr val="white"/>
                </a:buClr>
              </a:pPr>
              <a:t>57</a:t>
            </a:fld>
            <a:endParaRPr lang="en-GB" altLang="en-US">
              <a:solidFill>
                <a:prstClr val="black"/>
              </a:solidFill>
              <a:ea typeface="MS PGothic"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r>
              <a:rPr lang="en-GB" altLang="en-US" dirty="0" smtClean="0">
                <a:latin typeface="Arial" panose="020B0604020202020204" pitchFamily="34" charset="0"/>
                <a:cs typeface="Arial" panose="020B0604020202020204" pitchFamily="34" charset="0"/>
              </a:rPr>
              <a:t>Pre-school children age 2 years and over</a:t>
            </a:r>
            <a:r>
              <a:rPr lang="en-GB" altLang="en-US" baseline="0" dirty="0" smtClean="0">
                <a:latin typeface="Arial" panose="020B0604020202020204" pitchFamily="34" charset="0"/>
                <a:cs typeface="Arial" panose="020B0604020202020204" pitchFamily="34" charset="0"/>
              </a:rPr>
              <a:t> on the 1</a:t>
            </a:r>
            <a:r>
              <a:rPr lang="en-GB" altLang="en-US" baseline="30000" dirty="0" smtClean="0">
                <a:latin typeface="Arial" panose="020B0604020202020204" pitchFamily="34" charset="0"/>
                <a:cs typeface="Arial" panose="020B0604020202020204" pitchFamily="34" charset="0"/>
              </a:rPr>
              <a:t>st</a:t>
            </a:r>
            <a:r>
              <a:rPr lang="en-GB" altLang="en-US" baseline="0" dirty="0" smtClean="0">
                <a:latin typeface="Arial" panose="020B0604020202020204" pitchFamily="34" charset="0"/>
                <a:cs typeface="Arial" panose="020B0604020202020204" pitchFamily="34" charset="0"/>
              </a:rPr>
              <a:t> September should be actively invited by their G.P. for flu vaccination. </a:t>
            </a:r>
            <a:r>
              <a:rPr lang="en-GB" altLang="en-US" dirty="0">
                <a:latin typeface="Arial" panose="020B0604020202020204" pitchFamily="34" charset="0"/>
                <a:cs typeface="Arial" panose="020B0604020202020204" pitchFamily="34" charset="0"/>
              </a:rPr>
              <a:t>Children who turn 2 after </a:t>
            </a:r>
            <a:r>
              <a:rPr lang="en-GB" altLang="en-US" dirty="0" smtClean="0">
                <a:latin typeface="Arial" panose="020B0604020202020204" pitchFamily="34" charset="0"/>
                <a:cs typeface="Arial" panose="020B0604020202020204" pitchFamily="34" charset="0"/>
              </a:rPr>
              <a:t>1/9/20 </a:t>
            </a:r>
            <a:r>
              <a:rPr lang="en-GB" altLang="en-US" dirty="0">
                <a:latin typeface="Arial" panose="020B0604020202020204" pitchFamily="34" charset="0"/>
                <a:cs typeface="Arial" panose="020B0604020202020204" pitchFamily="34" charset="0"/>
              </a:rPr>
              <a:t>will not be actively called for vaccination by their G.P. but can be vaccinated after their 2</a:t>
            </a:r>
            <a:r>
              <a:rPr lang="en-GB" altLang="en-US" baseline="30000" dirty="0">
                <a:latin typeface="Arial" panose="020B0604020202020204" pitchFamily="34" charset="0"/>
                <a:cs typeface="Arial" panose="020B0604020202020204" pitchFamily="34" charset="0"/>
              </a:rPr>
              <a:t>nd</a:t>
            </a:r>
            <a:r>
              <a:rPr lang="en-GB" altLang="en-US" dirty="0">
                <a:latin typeface="Arial" panose="020B0604020202020204" pitchFamily="34" charset="0"/>
                <a:cs typeface="Arial" panose="020B0604020202020204" pitchFamily="34" charset="0"/>
              </a:rPr>
              <a:t> birthday in line with the vaccine license if requested by the child’s parents / guardians.</a:t>
            </a:r>
          </a:p>
          <a:p>
            <a:pPr eaLnBrk="1" hangingPunct="1"/>
            <a:r>
              <a:rPr lang="en-GB" altLang="en-US" baseline="0" dirty="0" smtClean="0">
                <a:latin typeface="Arial" panose="020B0604020202020204" pitchFamily="34" charset="0"/>
                <a:cs typeface="Arial" panose="020B0604020202020204" pitchFamily="34" charset="0"/>
              </a:rPr>
              <a:t>In addition to this children in clinical at-risk groups who do not attend primary school should be invited by their G.P. for vaccination. </a:t>
            </a:r>
            <a:r>
              <a:rPr lang="en-GB" altLang="en-US" sz="1200" dirty="0" smtClean="0">
                <a:latin typeface="Arial" panose="020B0604020202020204" pitchFamily="34" charset="0"/>
                <a:cs typeface="Arial" panose="020B0604020202020204" pitchFamily="34" charset="0"/>
              </a:rPr>
              <a:t>Children in Primary School who miss vaccination in school, to be offered it if parents contact surgery requesting it.</a:t>
            </a:r>
          </a:p>
          <a:p>
            <a:pPr eaLnBrk="1" hangingPunct="1"/>
            <a:endParaRPr lang="en-GB" altLang="en-US" dirty="0" smtClean="0">
              <a:latin typeface="Arial" panose="020B0604020202020204" pitchFamily="34" charset="0"/>
              <a:cs typeface="Arial" panose="020B0604020202020204" pitchFamily="34" charset="0"/>
            </a:endParaRPr>
          </a:p>
        </p:txBody>
      </p:sp>
      <p:sp>
        <p:nvSpPr>
          <p:cNvPr id="16077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65239EE4-DBA9-4C69-BCED-B88977EA68A3}" type="slidenum">
              <a:rPr lang="en-GB" altLang="en-US">
                <a:solidFill>
                  <a:prstClr val="black"/>
                </a:solidFill>
                <a:ea typeface="MS PGothic" pitchFamily="34" charset="-128"/>
              </a:rPr>
              <a:pPr eaLnBrk="1" hangingPunct="1">
                <a:spcBef>
                  <a:spcPct val="0"/>
                </a:spcBef>
                <a:buClr>
                  <a:prstClr val="white"/>
                </a:buClr>
              </a:pPr>
              <a:t>58</a:t>
            </a:fld>
            <a:endParaRPr lang="en-GB" altLang="en-US">
              <a:solidFill>
                <a:prstClr val="black"/>
              </a:solidFill>
              <a:ea typeface="MS PGothic"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solidFill>
                  <a:prstClr val="black"/>
                </a:solidFill>
              </a:rPr>
              <a:pPr/>
              <a:t>59</a:t>
            </a:fld>
            <a:endParaRPr lang="en-GB">
              <a:solidFill>
                <a:prstClr val="black"/>
              </a:solidFill>
            </a:endParaRPr>
          </a:p>
        </p:txBody>
      </p:sp>
    </p:spTree>
    <p:extLst>
      <p:ext uri="{BB962C8B-B14F-4D97-AF65-F5344CB8AC3E}">
        <p14:creationId xmlns:p14="http://schemas.microsoft.com/office/powerpoint/2010/main" val="39970678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8B83CC1-809C-4D3F-819C-B5FEBDA9B766}" type="slidenum">
              <a:rPr lang="en-GB" smtClean="0">
                <a:solidFill>
                  <a:prstClr val="black"/>
                </a:solidFill>
              </a:rPr>
              <a:pPr/>
              <a:t>60</a:t>
            </a:fld>
            <a:endParaRPr lang="en-GB">
              <a:solidFill>
                <a:prstClr val="black"/>
              </a:solidFill>
            </a:endParaRPr>
          </a:p>
        </p:txBody>
      </p:sp>
      <p:sp>
        <p:nvSpPr>
          <p:cNvPr id="3" name="Notes Placeholder 2"/>
          <p:cNvSpPr>
            <a:spLocks noGrp="1"/>
          </p:cNvSpPr>
          <p:nvPr>
            <p:ph type="body" idx="1"/>
          </p:nvPr>
        </p:nvSpPr>
        <p:spPr/>
        <p:txBody>
          <a:bodyPr/>
          <a:lstStyle/>
          <a:p>
            <a:r>
              <a:rPr lang="en-GB" dirty="0" smtClean="0"/>
              <a:t>Finally the following resources are available and include:</a:t>
            </a:r>
          </a:p>
          <a:p>
            <a:r>
              <a:rPr lang="en-GB" dirty="0" smtClean="0"/>
              <a:t>The Green Book’s revised chapter on influenza vaccination, the CMO letter, Flu leaflets and posters and a factsheet on flu vaccination for healthcare workers. This year PHA have added all of the information on flu (including the flu bulletin) to a separate page on the web-site and this can be accessed via the following link:</a:t>
            </a:r>
          </a:p>
          <a:p>
            <a:r>
              <a:rPr lang="en-GB" dirty="0">
                <a:hlinkClick r:id="rId3"/>
              </a:rPr>
              <a:t>https://</a:t>
            </a:r>
            <a:r>
              <a:rPr lang="en-GB" dirty="0" smtClean="0">
                <a:hlinkClick r:id="rId3"/>
              </a:rPr>
              <a:t>www.publichealth.hscni.net/directorate-public-health/health-protection/influenza</a:t>
            </a:r>
            <a:endParaRPr lang="en-GB" dirty="0" smtClean="0"/>
          </a:p>
          <a:p>
            <a:endParaRPr lang="en-GB" dirty="0"/>
          </a:p>
        </p:txBody>
      </p:sp>
    </p:spTree>
    <p:extLst>
      <p:ext uri="{BB962C8B-B14F-4D97-AF65-F5344CB8AC3E}">
        <p14:creationId xmlns:p14="http://schemas.microsoft.com/office/powerpoint/2010/main" val="2594303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smtClean="0">
              <a:latin typeface="Arial" pitchFamily="34" charset="0"/>
            </a:endParaRPr>
          </a:p>
          <a:p>
            <a:r>
              <a:rPr lang="en-GB" altLang="en-US" dirty="0" smtClean="0">
                <a:latin typeface="Arial" pitchFamily="34" charset="0"/>
              </a:rPr>
              <a:t>This slide shows a schematic</a:t>
            </a:r>
            <a:r>
              <a:rPr lang="en-GB" altLang="en-US" baseline="0" dirty="0" smtClean="0">
                <a:latin typeface="Arial" pitchFamily="34" charset="0"/>
              </a:rPr>
              <a:t> model of an influenza A virus. Influenza A is an RNA Virus and there are two antigens on the surface of the virus as illustrated.</a:t>
            </a:r>
          </a:p>
          <a:p>
            <a:endParaRPr lang="en-GB" altLang="en-US" baseline="0" dirty="0" smtClean="0">
              <a:latin typeface="Arial" pitchFamily="34" charset="0"/>
            </a:endParaRPr>
          </a:p>
          <a:p>
            <a:r>
              <a:rPr lang="en-GB" altLang="en-US" baseline="0" dirty="0" smtClean="0">
                <a:latin typeface="Arial" pitchFamily="34" charset="0"/>
              </a:rPr>
              <a:t>The role of the Hemagglutinin (H) antigen is to bind to the cells of the host. </a:t>
            </a:r>
          </a:p>
          <a:p>
            <a:r>
              <a:rPr lang="en-GB" altLang="en-US" baseline="0" dirty="0" smtClean="0">
                <a:latin typeface="Arial" pitchFamily="34" charset="0"/>
              </a:rPr>
              <a:t>There are currently 18 known different types </a:t>
            </a:r>
            <a:r>
              <a:rPr lang="en-GB" altLang="en-US" dirty="0" smtClean="0">
                <a:latin typeface="Arial" pitchFamily="34" charset="0"/>
              </a:rPr>
              <a:t>of</a:t>
            </a:r>
            <a:r>
              <a:rPr lang="en-GB" altLang="en-US" baseline="0" dirty="0" smtClean="0">
                <a:latin typeface="Arial" pitchFamily="34" charset="0"/>
              </a:rPr>
              <a:t> H surface antigen.</a:t>
            </a:r>
          </a:p>
          <a:p>
            <a:endParaRPr lang="en-GB" altLang="en-US" baseline="0" dirty="0" smtClean="0">
              <a:latin typeface="Arial" pitchFamily="34" charset="0"/>
            </a:endParaRPr>
          </a:p>
          <a:p>
            <a:r>
              <a:rPr lang="en-GB" altLang="en-US" baseline="0" dirty="0" smtClean="0">
                <a:latin typeface="Arial" pitchFamily="34" charset="0"/>
              </a:rPr>
              <a:t>The role of the Neuraminidase (N) antigen is to release the virus from the host cell surface. There are currently 11 known different types of N surface antigen.</a:t>
            </a:r>
          </a:p>
          <a:p>
            <a:endParaRPr lang="en-GB" altLang="en-US" baseline="0"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aseline="0" dirty="0" smtClean="0">
                <a:latin typeface="Arial" pitchFamily="34" charset="0"/>
              </a:rPr>
              <a:t>The different types of H and N antigens are identified by numbers that when combined provide the name of the influenza A virus e.g.  H3N2 / H1N1.</a:t>
            </a:r>
            <a:endParaRPr lang="en-GB" altLang="en-US" dirty="0" smtClean="0">
              <a:latin typeface="Arial" pitchFamily="34" charset="0"/>
            </a:endParaRPr>
          </a:p>
          <a:p>
            <a:endParaRPr lang="en-GB" altLang="en-US" baseline="0" dirty="0" smtClean="0">
              <a:latin typeface="Arial" pitchFamily="34" charset="0"/>
            </a:endParaRPr>
          </a:p>
        </p:txBody>
      </p:sp>
      <p:sp>
        <p:nvSpPr>
          <p:cNvPr id="4" name="Slide Number Placeholder 3"/>
          <p:cNvSpPr>
            <a:spLocks noGrp="1"/>
          </p:cNvSpPr>
          <p:nvPr>
            <p:ph type="sldNum" sz="quarter" idx="5"/>
          </p:nvPr>
        </p:nvSpPr>
        <p:spPr/>
        <p:txBody>
          <a:bodyPr/>
          <a:lstStyle/>
          <a:p>
            <a:pPr>
              <a:buClr>
                <a:prstClr val="white"/>
              </a:buClr>
              <a:defRPr/>
            </a:pPr>
            <a:fld id="{4C1BC55A-7A6E-427E-8815-80041CA6D94A}" type="slidenum">
              <a:rPr lang="en-US">
                <a:solidFill>
                  <a:srgbClr val="EEECE1"/>
                </a:solidFill>
              </a:rPr>
              <a:pPr>
                <a:buClr>
                  <a:prstClr val="white"/>
                </a:buClr>
                <a:defRPr/>
              </a:pPr>
              <a:t>7</a:t>
            </a:fld>
            <a:endParaRPr lang="en-US">
              <a:solidFill>
                <a:srgbClr val="EEECE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Influenza A viruses are prone to antigenic variation</a:t>
            </a:r>
            <a:r>
              <a:rPr lang="en-GB" b="0" i="0" u="none" strike="noStrike" kern="1200" dirty="0" smtClean="0">
                <a:solidFill>
                  <a:schemeClr val="tx1"/>
                </a:solidFill>
                <a:latin typeface="Arial" panose="020B0604020202020204" pitchFamily="34" charset="0"/>
                <a:ea typeface="ヒラギノ角ゴ Pro W3" pitchFamily="84" charset="-128"/>
                <a:cs typeface="Arial" panose="020B0604020202020204" pitchFamily="34" charset="0"/>
              </a:rPr>
              <a:t> / changes in the principal surface antigens. </a:t>
            </a:r>
            <a:r>
              <a:rPr lang="en-GB"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There are two types of antigenic change that can occur:</a:t>
            </a:r>
          </a:p>
          <a:p>
            <a:pPr marL="228600" indent="-228600">
              <a:buFont typeface="+mj-lt"/>
              <a:buAutoNum type="arabicPeriod"/>
            </a:pPr>
            <a:r>
              <a:rPr lang="en-GB"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Antigenic drift</a:t>
            </a:r>
          </a:p>
          <a:p>
            <a:pPr marL="228600" indent="-228600">
              <a:buFont typeface="+mj-lt"/>
              <a:buAutoNum type="arabicPeriod"/>
            </a:pPr>
            <a:r>
              <a:rPr lang="en-GB"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Antigenic shift</a:t>
            </a:r>
          </a:p>
          <a:p>
            <a:pPr marL="0" indent="0">
              <a:buFont typeface="+mj-lt"/>
              <a:buNone/>
            </a:pPr>
            <a:endParaRPr lang="en-GB"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endParaRPr>
          </a:p>
          <a:p>
            <a:r>
              <a:rPr lang="en-GB"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The slide describes </a:t>
            </a:r>
            <a:r>
              <a:rPr lang="en-GB" b="1"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antigenic drift. </a:t>
            </a:r>
            <a:r>
              <a:rPr lang="en-GB"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These are minor changes that occur gradually over time and are occur </a:t>
            </a:r>
            <a:r>
              <a:rPr lang="en-GB"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progressively</a:t>
            </a:r>
            <a:r>
              <a:rPr lang="en-GB" i="0" u="none" strike="noStrike" kern="1200" dirty="0" smtClean="0">
                <a:solidFill>
                  <a:schemeClr val="tx1"/>
                </a:solidFill>
                <a:latin typeface="Arial" panose="020B0604020202020204" pitchFamily="34" charset="0"/>
                <a:ea typeface="ヒラギノ角ゴ Pro W3" pitchFamily="84" charset="-128"/>
                <a:cs typeface="Arial" panose="020B0604020202020204" pitchFamily="34" charset="0"/>
              </a:rPr>
              <a:t> from season to season</a:t>
            </a:r>
            <a:r>
              <a:rPr lang="en-GB"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 This means that the circulating strain will differ every year and is the reason why the flu vaccine if given every year as the content may change.</a:t>
            </a:r>
          </a:p>
          <a:p>
            <a:endParaRPr lang="en-GB"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This slides describes </a:t>
            </a:r>
            <a:r>
              <a:rPr lang="en-GB" sz="1200" b="1"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antigenic shift. </a:t>
            </a:r>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This is when the when 2 </a:t>
            </a:r>
            <a:r>
              <a:rPr lang="en-GB" dirty="0" smtClean="0">
                <a:latin typeface="Arial" panose="020B0604020202020204" pitchFamily="34" charset="0"/>
                <a:ea typeface="ヒラギノ角ゴ Pro W3" pitchFamily="84" charset="-128"/>
                <a:cs typeface="Arial" panose="020B0604020202020204" pitchFamily="34" charset="0"/>
              </a:rPr>
              <a:t>or </a:t>
            </a:r>
            <a:r>
              <a:rPr lang="en-GB" sz="1200" b="0" i="0" u="none" strike="noStrike" kern="1200" baseline="0" dirty="0" smtClean="0">
                <a:solidFill>
                  <a:schemeClr val="tx1"/>
                </a:solidFill>
                <a:latin typeface="Arial" panose="020B0604020202020204" pitchFamily="34" charset="0"/>
                <a:ea typeface="ヒラギノ角ゴ Pro W3" pitchFamily="84" charset="-128"/>
                <a:cs typeface="Arial" panose="020B0604020202020204" pitchFamily="34" charset="0"/>
              </a:rPr>
              <a:t>more different strains of influenza A combine abruptly resulting in a new influenza A subtype to which little / no immunity exists within the general population. This potentially leads to a widespread epidemic / pandemic.</a:t>
            </a:r>
          </a:p>
          <a:p>
            <a:endParaRPr lang="en-GB"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120688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ct val="0"/>
              </a:spcBef>
              <a:spcAft>
                <a:spcPct val="0"/>
              </a:spcAft>
              <a:defRPr/>
            </a:pPr>
            <a:r>
              <a:rPr lang="en-GB" dirty="0">
                <a:latin typeface="Arial" panose="020B0604020202020204" pitchFamily="34" charset="0"/>
                <a:ea typeface="ヒラギノ角ゴ Pro W3" pitchFamily="84" charset="-128"/>
                <a:cs typeface="Arial" panose="020B0604020202020204" pitchFamily="34" charset="0"/>
              </a:rPr>
              <a:t>Flu is easily transmitted by droplets, small particle aerosols and by hand to mouth/eye contamination from a contaminated surface or respiratory secretions of an infected person.</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Serological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studies in healthcare professionals have shown that approximately 30 to 50% of influenza infections can be asymptomatic</a:t>
            </a:r>
            <a:r>
              <a:rPr lang="en-GB" sz="1200" kern="1200" baseline="30000" dirty="0">
                <a:solidFill>
                  <a:schemeClr val="tx1"/>
                </a:solidFill>
                <a:effectLst/>
                <a:latin typeface="Arial" panose="020B0604020202020204" pitchFamily="34" charset="0"/>
                <a:ea typeface="ヒラギノ角ゴ Pro W3" pitchFamily="84" charset="-128"/>
                <a:cs typeface="Arial" panose="020B0604020202020204" pitchFamily="34" charset="0"/>
              </a:rPr>
              <a:t>1</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but the proportion of influenza infections that are asymptomatic may vary depending on the characteristics of the influenza strain</a:t>
            </a:r>
            <a:r>
              <a:rPr lang="en-GB" sz="1200"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 </a:t>
            </a:r>
          </a:p>
          <a:p>
            <a:pPr marL="0" marR="0" indent="0" algn="l" defTabSz="914400" rtl="0" eaLnBrk="1" fontAlgn="base" latinLnBrk="0" hangingPunct="1">
              <a:lnSpc>
                <a:spcPct val="100000"/>
              </a:lnSpc>
              <a:spcBef>
                <a:spcPct val="0"/>
              </a:spcBef>
              <a:spcAft>
                <a:spcPct val="0"/>
              </a:spcAft>
              <a:buClrTx/>
              <a:buSzTx/>
              <a:buFontTx/>
              <a:buNone/>
              <a:tabLst/>
              <a:defRPr/>
            </a:pPr>
            <a:endParaRPr lang="en-GB" dirty="0">
              <a:latin typeface="Arial" panose="020B0604020202020204" pitchFamily="34" charset="0"/>
              <a:cs typeface="Arial" panose="020B0604020202020204" pitchFamily="34" charset="0"/>
            </a:endParaRPr>
          </a:p>
          <a:p>
            <a:pPr eaLnBrk="1" hangingPunct="1">
              <a:spcBef>
                <a:spcPct val="0"/>
              </a:spcBef>
            </a:pPr>
            <a:r>
              <a:rPr lang="en-GB" dirty="0">
                <a:latin typeface="Arial" panose="020B0604020202020204" pitchFamily="34" charset="0"/>
                <a:cs typeface="Arial" panose="020B0604020202020204" pitchFamily="34" charset="0"/>
              </a:rPr>
              <a:t>In healthy individuals,</a:t>
            </a:r>
            <a:r>
              <a:rPr lang="en-GB" baseline="0" dirty="0">
                <a:latin typeface="Arial" panose="020B0604020202020204" pitchFamily="34" charset="0"/>
                <a:cs typeface="Arial" panose="020B0604020202020204" pitchFamily="34" charset="0"/>
              </a:rPr>
              <a:t> flu </a:t>
            </a:r>
            <a:r>
              <a:rPr lang="en-GB" dirty="0">
                <a:latin typeface="Arial" panose="020B0604020202020204" pitchFamily="34" charset="0"/>
                <a:cs typeface="Arial" panose="020B0604020202020204" pitchFamily="34" charset="0"/>
              </a:rPr>
              <a:t>is usually unpleasant but self-limiting with recovery within 2-7 days</a:t>
            </a:r>
            <a:r>
              <a:rPr lang="en-GB" baseline="30000" dirty="0">
                <a:latin typeface="Arial" panose="020B0604020202020204" pitchFamily="34" charset="0"/>
                <a:cs typeface="Arial" panose="020B0604020202020204" pitchFamily="34" charset="0"/>
              </a:rPr>
              <a:t>6</a:t>
            </a:r>
            <a:r>
              <a:rPr lang="en-GB" dirty="0" smtClean="0">
                <a:latin typeface="Arial" panose="020B0604020202020204" pitchFamily="34" charset="0"/>
                <a:cs typeface="Arial" panose="020B0604020202020204" pitchFamily="34" charset="0"/>
              </a:rPr>
              <a:t>. Common symptoms include fever, chills, muscle and joint pain and extreme fatigue. Symptoms may also include dry cough, sore throat and stuffy nose. Young children may also experience gastrointestinal symptoms such as vomiting and diarrhoea.</a:t>
            </a:r>
            <a:endParaRPr lang="en-GB" dirty="0">
              <a:latin typeface="Arial" panose="020B0604020202020204" pitchFamily="34" charset="0"/>
              <a:cs typeface="Arial" panose="020B0604020202020204" pitchFamily="34" charset="0"/>
            </a:endParaRPr>
          </a:p>
          <a:p>
            <a:pPr eaLnBrk="1" hangingPunct="1">
              <a:spcBef>
                <a:spcPct val="0"/>
              </a:spcBef>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a:p>
        </p:txBody>
      </p:sp>
    </p:spTree>
    <p:extLst>
      <p:ext uri="{BB962C8B-B14F-4D97-AF65-F5344CB8AC3E}">
        <p14:creationId xmlns:p14="http://schemas.microsoft.com/office/powerpoint/2010/main" val="67630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Arial" panose="020B0604020202020204" pitchFamily="34" charset="0"/>
                <a:cs typeface="Arial" panose="020B0604020202020204" pitchFamily="34" charset="0"/>
              </a:rPr>
              <a:t>Common complications of flu include bronchitis, otitis media in children, sinusitis and secondary</a:t>
            </a:r>
            <a:r>
              <a:rPr lang="en-GB" baseline="0" dirty="0" smtClean="0">
                <a:latin typeface="Arial" panose="020B0604020202020204" pitchFamily="34" charset="0"/>
                <a:cs typeface="Arial" panose="020B0604020202020204" pitchFamily="34" charset="0"/>
              </a:rPr>
              <a:t> bacterial pneumonia. Less commonly flu causes meningitis, encephalitis, meningoencephalitis and primary influenza</a:t>
            </a:r>
            <a:r>
              <a:rPr lang="en-GB" dirty="0" smtClean="0">
                <a:latin typeface="Arial" panose="020B0604020202020204" pitchFamily="34" charset="0"/>
                <a:cs typeface="Arial" panose="020B0604020202020204" pitchFamily="34" charset="0"/>
              </a:rPr>
              <a:t> </a:t>
            </a:r>
            <a:r>
              <a:rPr lang="en-GB" baseline="0" dirty="0" smtClean="0">
                <a:latin typeface="Arial" panose="020B0604020202020204" pitchFamily="34" charset="0"/>
                <a:cs typeface="Arial" panose="020B0604020202020204" pitchFamily="34" charset="0"/>
              </a:rPr>
              <a:t>pneumonia.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Arial" panose="020B0604020202020204" pitchFamily="34" charset="0"/>
                <a:cs typeface="Arial" panose="020B0604020202020204" pitchFamily="34" charset="0"/>
              </a:rPr>
              <a:t>The risk of serious illness from flu is higher among children under six months of age, older people and those with underlying health conditions such as respiratory disease, cardiac disease or immunosuppression, as well as pregnant women. </a:t>
            </a:r>
            <a:r>
              <a:rPr lang="en-GB" kern="1200" dirty="0" smtClean="0">
                <a:solidFill>
                  <a:schemeClr val="tx1"/>
                </a:solidFill>
                <a:effectLst/>
                <a:latin typeface="Arial" panose="020B0604020202020204" pitchFamily="34" charset="0"/>
                <a:ea typeface="ヒラギノ角ゴ Pro W3" pitchFamily="84" charset="-128"/>
                <a:cs typeface="Arial" panose="020B0604020202020204" pitchFamily="34" charset="0"/>
              </a:rPr>
              <a:t>Flu in pregnancy is associated with perinatal mortality, prematurity, smaller neonatal size and lower birth weight.</a:t>
            </a:r>
            <a:endParaRPr lang="en-GB" dirty="0">
              <a:latin typeface="Arial" panose="020B0604020202020204" pitchFamily="34" charset="0"/>
              <a:cs typeface="Arial" panose="020B0604020202020204" pitchFamily="34" charset="0"/>
            </a:endParaRPr>
          </a:p>
        </p:txBody>
      </p:sp>
      <p:sp>
        <p:nvSpPr>
          <p:cNvPr id="84996" name="Slide Number Placeholder 3"/>
          <p:cNvSpPr>
            <a:spLocks noGrp="1"/>
          </p:cNvSpPr>
          <p:nvPr>
            <p:ph type="sldNum" sz="quarter" idx="5"/>
          </p:nvPr>
        </p:nvSpPr>
        <p:spPr bwMode="auto">
          <a:noFill/>
          <a:ln>
            <a:miter lim="800000"/>
            <a:headEnd/>
            <a:tailEnd/>
          </a:ln>
        </p:spPr>
        <p:txBody>
          <a:bodyPr/>
          <a:lstStyle/>
          <a:p>
            <a:fld id="{2C189023-879F-4D4A-A38F-7542818EAC0B}" type="slidenum">
              <a:rPr lang="en-GB">
                <a:solidFill>
                  <a:prstClr val="black"/>
                </a:solidFill>
              </a:rPr>
              <a:pPr/>
              <a:t>10</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39209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8661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6149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0" y="1727200"/>
            <a:ext cx="407828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atin typeface="Arial" charset="0"/>
              </a:defRPr>
            </a:lvl1pPr>
          </a:lstStyle>
          <a:p>
            <a:pPr fontAlgn="base">
              <a:spcBef>
                <a:spcPct val="20000"/>
              </a:spcBef>
              <a:spcAft>
                <a:spcPct val="0"/>
              </a:spcAft>
              <a:buClr>
                <a:srgbClr val="0000FF"/>
              </a:buClr>
              <a:defRPr/>
            </a:pPr>
            <a:endParaRPr lang="en-GB" altLang="en-US" sz="4000">
              <a:solidFill>
                <a:srgbClr val="000000"/>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sz="900">
                <a:latin typeface="Arial" charset="0"/>
              </a:defRPr>
            </a:lvl1pPr>
          </a:lstStyle>
          <a:p>
            <a:pPr fontAlgn="base">
              <a:spcBef>
                <a:spcPct val="20000"/>
              </a:spcBef>
              <a:spcAft>
                <a:spcPct val="0"/>
              </a:spcAft>
              <a:buClr>
                <a:srgbClr val="0000FF"/>
              </a:buClr>
              <a:defRPr/>
            </a:pPr>
            <a:endParaRPr lang="en-GB" altLang="en-US" sz="800">
              <a:solidFill>
                <a:srgbClr val="000000"/>
              </a:solidFill>
            </a:endParaRPr>
          </a:p>
          <a:p>
            <a:pPr fontAlgn="base">
              <a:spcBef>
                <a:spcPct val="20000"/>
              </a:spcBef>
              <a:spcAft>
                <a:spcPct val="0"/>
              </a:spcAft>
              <a:buClr>
                <a:srgbClr val="0000FF"/>
              </a:buClr>
              <a:defRPr/>
            </a:pPr>
            <a:endParaRPr lang="en-GB" altLang="en-US" sz="800">
              <a:solidFill>
                <a:srgbClr val="000000"/>
              </a:solidFill>
            </a:endParaRPr>
          </a:p>
          <a:p>
            <a:pPr fontAlgn="base">
              <a:spcBef>
                <a:spcPct val="20000"/>
              </a:spcBef>
              <a:spcAft>
                <a:spcPct val="0"/>
              </a:spcAft>
              <a:buClr>
                <a:srgbClr val="0000FF"/>
              </a:buClr>
              <a:defRPr/>
            </a:pPr>
            <a:r>
              <a:rPr lang="en-GB" altLang="en-US">
                <a:solidFill>
                  <a:srgbClr val="000000"/>
                </a:solidFill>
              </a:rPr>
              <a:t>Immunisation Department, Centre for Infections</a:t>
            </a: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atin typeface="Arial" charset="0"/>
              </a:defRPr>
            </a:lvl1pPr>
          </a:lstStyle>
          <a:p>
            <a:pPr fontAlgn="base">
              <a:spcBef>
                <a:spcPct val="20000"/>
              </a:spcBef>
              <a:spcAft>
                <a:spcPct val="0"/>
              </a:spcAft>
              <a:buClr>
                <a:srgbClr val="0000FF"/>
              </a:buClr>
              <a:defRPr/>
            </a:pPr>
            <a:fld id="{667AEF8F-F58B-4E1C-BC6C-2DE18D861E4C}" type="slidenum">
              <a:rPr lang="en-GB" altLang="en-US" sz="4000">
                <a:solidFill>
                  <a:srgbClr val="000000"/>
                </a:solidFill>
              </a:rPr>
              <a:pPr fontAlgn="base">
                <a:spcBef>
                  <a:spcPct val="20000"/>
                </a:spcBef>
                <a:spcAft>
                  <a:spcPct val="0"/>
                </a:spcAft>
                <a:buClr>
                  <a:srgbClr val="0000FF"/>
                </a:buClr>
                <a:defRPr/>
              </a:pPr>
              <a:t>‹#›</a:t>
            </a:fld>
            <a:endParaRPr lang="en-GB" altLang="en-US" sz="4000" dirty="0">
              <a:solidFill>
                <a:srgbClr val="000000"/>
              </a:solidFill>
            </a:endParaRPr>
          </a:p>
        </p:txBody>
      </p:sp>
    </p:spTree>
    <p:extLst>
      <p:ext uri="{BB962C8B-B14F-4D97-AF65-F5344CB8AC3E}">
        <p14:creationId xmlns:p14="http://schemas.microsoft.com/office/powerpoint/2010/main" val="2229849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0" y="6308725"/>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546C6816-5307-4A68-A6CB-F17CE1B8E559}"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3" y="6308725"/>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179691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355648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20344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7108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15563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53000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9615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39760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426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4168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6194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66897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80509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endParaRPr lang="en-GB" sz="400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endParaRPr lang="en-GB" sz="400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fld id="{EEE2FAD5-2012-4EE6-9C12-FF37698FE116}"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2250668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title"/>
          </p:nvPr>
        </p:nvSpPr>
        <p:spPr bwMode="auto">
          <a:xfrm>
            <a:off x="1117600" y="146050"/>
            <a:ext cx="7786688"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lstStyle/>
          <a:p>
            <a:pPr lvl="0"/>
            <a:r>
              <a:rPr lang="en-US" dirty="0" smtClean="0"/>
              <a:t>Click to edit </a:t>
            </a:r>
            <a:br>
              <a:rPr lang="en-US" dirty="0" smtClean="0"/>
            </a:br>
            <a:r>
              <a:rPr lang="en-US" dirty="0" smtClean="0"/>
              <a:t>Master title style</a:t>
            </a:r>
          </a:p>
        </p:txBody>
      </p:sp>
      <p:sp>
        <p:nvSpPr>
          <p:cNvPr id="5" name="Text Placeholder 4"/>
          <p:cNvSpPr>
            <a:spLocks noGrp="1"/>
          </p:cNvSpPr>
          <p:nvPr>
            <p:ph type="body" sz="quarter" idx="10"/>
          </p:nvPr>
        </p:nvSpPr>
        <p:spPr>
          <a:xfrm>
            <a:off x="189139" y="5979886"/>
            <a:ext cx="3498850" cy="290285"/>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189139" y="6516912"/>
            <a:ext cx="3525838" cy="246063"/>
          </a:xfrm>
        </p:spPr>
        <p:txBody>
          <a:bodyPr/>
          <a:lstStyle>
            <a:lvl1pPr marL="0" indent="0">
              <a:buNone/>
              <a:defRPr sz="1000">
                <a:solidFill>
                  <a:schemeClr val="tx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Text Placeholder 8"/>
          <p:cNvSpPr>
            <a:spLocks noGrp="1"/>
          </p:cNvSpPr>
          <p:nvPr>
            <p:ph type="body" sz="quarter" idx="12"/>
          </p:nvPr>
        </p:nvSpPr>
        <p:spPr>
          <a:xfrm>
            <a:off x="7126513" y="6532362"/>
            <a:ext cx="1626054" cy="152400"/>
          </a:xfrm>
        </p:spPr>
        <p:txBody>
          <a:bodyPr/>
          <a:lstStyle>
            <a:lvl1pPr marL="0" indent="0" algn="r">
              <a:buNone/>
              <a:defRPr sz="900">
                <a:solidFill>
                  <a:schemeClr val="tx2">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401446689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0" y="6308725"/>
            <a:ext cx="9144000" cy="549275"/>
          </a:xfrm>
          <a:prstGeom prst="rect">
            <a:avLst/>
          </a:prstGeom>
        </p:spPr>
        <p:txBody>
          <a:bodyPr/>
          <a:lstStyle>
            <a:lvl1pPr>
              <a:spcBef>
                <a:spcPct val="20000"/>
              </a:spcBef>
              <a:buClr>
                <a:schemeClr val="bg1"/>
              </a:buClr>
              <a:defRPr/>
            </a:lvl1pPr>
          </a:lstStyle>
          <a:p>
            <a:pPr fontAlgn="base">
              <a:spcAft>
                <a:spcPct val="0"/>
              </a:spcAft>
              <a:buClr>
                <a:srgbClr val="0000FF"/>
              </a:buClr>
              <a:defRPr/>
            </a:pPr>
            <a:r>
              <a:rPr lang="en-US" sz="4000">
                <a:solidFill>
                  <a:srgbClr val="000000"/>
                </a:solidFill>
              </a:rPr>
              <a:t>  </a:t>
            </a:r>
            <a:fld id="{A8AA5997-4304-44E4-8F29-78D3ED438E76}" type="slidenum">
              <a:rPr lang="en-US" sz="4000">
                <a:solidFill>
                  <a:srgbClr val="000000"/>
                </a:solidFill>
              </a:rPr>
              <a:pPr fontAlgn="base">
                <a:spcAft>
                  <a:spcPct val="0"/>
                </a:spcAft>
                <a:buClr>
                  <a:srgbClr val="0000FF"/>
                </a:buClr>
                <a:defRPr/>
              </a:pPr>
              <a:t>‹#›</a:t>
            </a:fld>
            <a:endParaRPr lang="en-US" sz="4000" dirty="0">
              <a:solidFill>
                <a:srgbClr val="000000"/>
              </a:solidFill>
            </a:endParaRPr>
          </a:p>
        </p:txBody>
      </p:sp>
      <p:sp>
        <p:nvSpPr>
          <p:cNvPr id="5" name="Footer Placeholder 5"/>
          <p:cNvSpPr>
            <a:spLocks noGrp="1"/>
          </p:cNvSpPr>
          <p:nvPr>
            <p:ph type="ftr" sz="quarter" idx="11"/>
          </p:nvPr>
        </p:nvSpPr>
        <p:spPr>
          <a:xfrm>
            <a:off x="900113" y="6308725"/>
            <a:ext cx="8064500" cy="549275"/>
          </a:xfrm>
          <a:prstGeom prst="rect">
            <a:avLst/>
          </a:prstGeom>
        </p:spPr>
        <p:txBody>
          <a:bodyPr/>
          <a:lstStyle>
            <a:lvl1pPr algn="l">
              <a:buClr>
                <a:schemeClr val="bg1"/>
              </a:buClr>
              <a:defRPr sz="1200" baseline="0">
                <a:solidFill>
                  <a:prstClr val="white"/>
                </a:solidFill>
                <a:latin typeface="Arial" pitchFamily="34" charset="0"/>
              </a:defRPr>
            </a:lvl1pPr>
          </a:lstStyle>
          <a:p>
            <a:pPr fontAlgn="base">
              <a:spcBef>
                <a:spcPct val="20000"/>
              </a:spcBef>
              <a:spcAft>
                <a:spcPct val="0"/>
              </a:spcAft>
              <a:buClr>
                <a:srgbClr val="0000FF"/>
              </a:buClr>
              <a:defRPr/>
            </a:pPr>
            <a:r>
              <a:rPr lang="en-GB"/>
              <a:t>Changes to MenC conjugate vaccine schedule</a:t>
            </a:r>
            <a:endParaRPr lang="en-US"/>
          </a:p>
        </p:txBody>
      </p:sp>
    </p:spTree>
    <p:extLst>
      <p:ext uri="{BB962C8B-B14F-4D97-AF65-F5344CB8AC3E}">
        <p14:creationId xmlns:p14="http://schemas.microsoft.com/office/powerpoint/2010/main" val="4085096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a typeface="ヒラギノ角ゴ Pro W3" pitchFamily="84" charset="-128"/>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3452332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smtClean="0"/>
              <a:t>Text should be 12-18pt Arial. Do not use other fonts.</a:t>
            </a:r>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smtClean="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smtClean="0">
                <a:solidFill>
                  <a:prstClr val="white"/>
                </a:solidFill>
              </a:rPr>
              <a:t>Presentation title - edit in Header and Footer</a:t>
            </a:r>
            <a:endParaRPr lang="en-US" dirty="0">
              <a:solidFill>
                <a:prstClr val="white"/>
              </a:solidFill>
            </a:endParaRPr>
          </a:p>
        </p:txBody>
      </p:sp>
    </p:spTree>
    <p:extLst>
      <p:ext uri="{BB962C8B-B14F-4D97-AF65-F5344CB8AC3E}">
        <p14:creationId xmlns:p14="http://schemas.microsoft.com/office/powerpoint/2010/main" val="192782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89169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38416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185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78870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7961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64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5937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36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6.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5.jpeg"/><Relationship Id="rId2" Type="http://schemas.openxmlformats.org/officeDocument/2006/relationships/slideLayout" Target="../slideLayouts/slideLayout15.xml"/><Relationship Id="rId16"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29"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936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pitchFamily="34" charset="0"/>
        </a:defRPr>
      </a:lvl2pPr>
      <a:lvl3pPr algn="l" rtl="0" eaLnBrk="0" fontAlgn="base" hangingPunct="0">
        <a:spcBef>
          <a:spcPct val="0"/>
        </a:spcBef>
        <a:spcAft>
          <a:spcPct val="0"/>
        </a:spcAft>
        <a:defRPr sz="4000" b="1">
          <a:solidFill>
            <a:srgbClr val="00B5CC"/>
          </a:solidFill>
          <a:latin typeface="Arial" pitchFamily="34" charset="0"/>
        </a:defRPr>
      </a:lvl3pPr>
      <a:lvl4pPr algn="l" rtl="0" eaLnBrk="0" fontAlgn="base" hangingPunct="0">
        <a:spcBef>
          <a:spcPct val="0"/>
        </a:spcBef>
        <a:spcAft>
          <a:spcPct val="0"/>
        </a:spcAft>
        <a:defRPr sz="4000" b="1">
          <a:solidFill>
            <a:srgbClr val="00B5CC"/>
          </a:solidFill>
          <a:latin typeface="Arial" pitchFamily="34" charset="0"/>
        </a:defRPr>
      </a:lvl4pPr>
      <a:lvl5pPr algn="l" rtl="0" eaLnBrk="0" fontAlgn="base" hangingPunct="0">
        <a:spcBef>
          <a:spcPct val="0"/>
        </a:spcBef>
        <a:spcAft>
          <a:spcPct val="0"/>
        </a:spcAft>
        <a:defRPr sz="4000" b="1">
          <a:solidFill>
            <a:srgbClr val="00B5CC"/>
          </a:solidFill>
          <a:latin typeface="Arial" pitchFamily="34" charset="0"/>
        </a:defRPr>
      </a:lvl5pPr>
      <a:lvl6pPr marL="457200" algn="l" rtl="0" fontAlgn="base">
        <a:spcBef>
          <a:spcPct val="0"/>
        </a:spcBef>
        <a:spcAft>
          <a:spcPct val="0"/>
        </a:spcAft>
        <a:defRPr sz="4000" b="1">
          <a:solidFill>
            <a:srgbClr val="00B5CC"/>
          </a:solidFill>
          <a:latin typeface="Arial" pitchFamily="34" charset="0"/>
        </a:defRPr>
      </a:lvl6pPr>
      <a:lvl7pPr marL="914400" algn="l" rtl="0" fontAlgn="base">
        <a:spcBef>
          <a:spcPct val="0"/>
        </a:spcBef>
        <a:spcAft>
          <a:spcPct val="0"/>
        </a:spcAft>
        <a:defRPr sz="4000" b="1">
          <a:solidFill>
            <a:srgbClr val="00B5CC"/>
          </a:solidFill>
          <a:latin typeface="Arial" pitchFamily="34" charset="0"/>
        </a:defRPr>
      </a:lvl7pPr>
      <a:lvl8pPr marL="1371600" algn="l" rtl="0" fontAlgn="base">
        <a:spcBef>
          <a:spcPct val="0"/>
        </a:spcBef>
        <a:spcAft>
          <a:spcPct val="0"/>
        </a:spcAft>
        <a:defRPr sz="4000" b="1">
          <a:solidFill>
            <a:srgbClr val="00B5CC"/>
          </a:solidFill>
          <a:latin typeface="Arial" pitchFamily="34" charset="0"/>
        </a:defRPr>
      </a:lvl8pPr>
      <a:lvl9pPr marL="1828800" algn="l" rtl="0" fontAlgn="base">
        <a:spcBef>
          <a:spcPct val="0"/>
        </a:spcBef>
        <a:spcAft>
          <a:spcPct val="0"/>
        </a:spcAft>
        <a:defRPr sz="4000" b="1">
          <a:solidFill>
            <a:srgbClr val="00B5CC"/>
          </a:solidFill>
          <a:latin typeface="Arial" pitchFamily="34"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29" name="Picture 29" descr="PHAlogo"/>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527464"/>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8" r:id="rId13"/>
    <p:sldLayoutId id="2147483689" r:id="rId14"/>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84"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84"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smtClean="0">
                <a:solidFill>
                  <a:prstClr val="white"/>
                </a:solidFill>
                <a:ea typeface="ヒラギノ角ゴ Pro W3" pitchFamily="84" charset="-128"/>
              </a:rPr>
              <a:t>  </a:t>
            </a:r>
            <a:fld id="{45F8D313-CCBE-49D6-A3BC-57B1848DFB52}" type="slidenum">
              <a:rPr lang="en-US" smtClean="0">
                <a:solidFill>
                  <a:prstClr val="white"/>
                </a:solidFill>
                <a:ea typeface="ヒラギノ角ゴ Pro W3" pitchFamily="84" charset="-128"/>
              </a:rPr>
              <a:pPr fontAlgn="base">
                <a:spcBef>
                  <a:spcPct val="0"/>
                </a:spcBef>
                <a:spcAft>
                  <a:spcPct val="0"/>
                </a:spcAft>
                <a:defRPr/>
              </a:pPr>
              <a:t>‹#›</a:t>
            </a:fld>
            <a:r>
              <a:rPr lang="en-US" dirty="0" smtClean="0">
                <a:solidFill>
                  <a:prstClr val="white"/>
                </a:solidFill>
                <a:ea typeface="ヒラギノ角ゴ Pro W3" pitchFamily="84" charset="-128"/>
              </a:rPr>
              <a:t> </a:t>
            </a:r>
            <a:endParaRPr lang="en-US" dirty="0">
              <a:solidFill>
                <a:prstClr val="white"/>
              </a:solidFill>
              <a:ea typeface="ヒラギノ角ゴ Pro W3" pitchFamily="84" charset="-128"/>
            </a:endParaRP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378823813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ublichealth.hscni.net/directorate-public-health/health-protection/seasonal-influenza"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hyperlink" Target="https://www.health-ni.gov.uk/sites/default/files/publications/health/hss-md-59-2020.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government/publications/influenza-the-green-book-chapter-19"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hyperlink" Target="https://www.health-ni.gov.uk/sites/default/files/publications/health/hss-md-59-2020.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30.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s://www.who.int/influenza/vaccines/virus/recommendations/consultation202102/e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nes.scot.nhs.uk/education-and-training/by-theme-initiative/public-health/health-protection/seasonal-flu/childhood-seasonal-flu-vaccination-programme-resources-for-registered-practitioners.asp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overnment/publications/immunisation-schedule-the-green-book-chapter-11"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42.xml.rels><?xml version="1.0" encoding="UTF-8" standalone="yes"?>
<Relationships xmlns="http://schemas.openxmlformats.org/package/2006/relationships"><Relationship Id="rId3" Type="http://schemas.openxmlformats.org/officeDocument/2006/relationships/hyperlink" Target="https://www.medicines.org.uk/emc"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hyperlink" Target="http://yellowcard.mhra.gov.uk/"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www.publichealth.hscni.net/directorate-public-health/health-protection/immunisationvaccine-preventable-diseases"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10885/COVID-19_Infection_prevention_and_control_guidance_FINAL_PDF_20082020.pdf"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s://www.publichealth.hscni.net/publications/guidance-vaccine-handling-and-storage-gp-practice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8" Type="http://schemas.openxmlformats.org/officeDocument/2006/relationships/hyperlink" Target="https://www.publichealth.hscni.net/publications/influenza-weekly-surveillance-bulletin-northern-ireland-201920" TargetMode="External"/><Relationship Id="rId3" Type="http://schemas.openxmlformats.org/officeDocument/2006/relationships/hyperlink" Target="https://www.health-ni.gov.uk/sites/default/files/publications/health/hss-md-59-2020.pdf" TargetMode="External"/><Relationship Id="rId7" Type="http://schemas.openxmlformats.org/officeDocument/2006/relationships/hyperlink" Target="https://www.publichealth.hscni.net/publications?keys=immunisation,++Public,+FLU&amp;published_date%5bmin%5d%5byear%5d=&amp;published_date%5bmin%5d%5bmonth%5d=&amp;published_date%5bmax%5d%5byear%5d=&amp;published_date%5bmax%5d%5bmonth%5d=&amp;field_directorate_value=All"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www.gov.uk/government/publications/influenza-the-green-book-chapter-19" TargetMode="External"/><Relationship Id="rId5" Type="http://schemas.openxmlformats.org/officeDocument/2006/relationships/hyperlink" Target="https://www.publichealth.hscni.net/directorate-public-health/health-protection/influenza" TargetMode="External"/><Relationship Id="rId10" Type="http://schemas.openxmlformats.org/officeDocument/2006/relationships/hyperlink" Target="https://www.publichealth.hscni.net/publications/guidance-vaccine-handling-and-storage-gp-practices" TargetMode="External"/><Relationship Id="rId4" Type="http://schemas.openxmlformats.org/officeDocument/2006/relationships/hyperlink" Target="https://www.publichealth.hscni.net/directorates/public-health/health-protection/respiratory-diseases/influenza/flu-faqs-healthcare" TargetMode="External"/><Relationship Id="rId9" Type="http://schemas.openxmlformats.org/officeDocument/2006/relationships/hyperlink" Target="https://assets.publishing.service.gov.uk/government/uploads/system/uploads/attachment_data/file/910885/COVID-19_Infection_prevention_and_control_guidance_FINAL_PDF_20082020.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79512" y="476672"/>
            <a:ext cx="8785225" cy="1152525"/>
          </a:xfrm>
        </p:spPr>
        <p:txBody>
          <a:bodyPr/>
          <a:lstStyle/>
          <a:p>
            <a:pPr algn="ctr" eaLnBrk="1" hangingPunct="1"/>
            <a:r>
              <a:rPr lang="en-GB" altLang="en-US" sz="3200" dirty="0" smtClean="0">
                <a:latin typeface="+mn-lt"/>
              </a:rPr>
              <a:t>Childhood Immunisation Programme for </a:t>
            </a:r>
            <a:br>
              <a:rPr lang="en-GB" altLang="en-US" sz="3200" dirty="0" smtClean="0">
                <a:latin typeface="+mn-lt"/>
              </a:rPr>
            </a:br>
            <a:r>
              <a:rPr lang="en-GB" altLang="en-US" sz="3200" dirty="0" smtClean="0">
                <a:latin typeface="+mn-lt"/>
              </a:rPr>
              <a:t>Influenza </a:t>
            </a:r>
            <a:br>
              <a:rPr lang="en-GB" altLang="en-US" sz="3200" dirty="0" smtClean="0">
                <a:latin typeface="+mn-lt"/>
              </a:rPr>
            </a:br>
            <a:r>
              <a:rPr lang="en-GB" altLang="en-US" sz="3200" dirty="0" smtClean="0">
                <a:latin typeface="+mn-lt"/>
              </a:rPr>
              <a:t>Northern Ireland </a:t>
            </a:r>
            <a:r>
              <a:rPr lang="en-GB" altLang="en-US" sz="3200" dirty="0"/>
              <a:t>(2021/22)</a:t>
            </a:r>
            <a:endParaRPr lang="en-GB" altLang="en-US" sz="3200" dirty="0" smtClean="0">
              <a:latin typeface="+mn-lt"/>
            </a:endParaRPr>
          </a:p>
        </p:txBody>
      </p:sp>
      <p:pic>
        <p:nvPicPr>
          <p:cNvPr id="58370" name="Picture 2"/>
          <p:cNvPicPr>
            <a:picLocks noGrp="1" noChangeAspect="1" noChangeArrowheads="1"/>
          </p:cNvPicPr>
          <p:nvPr>
            <p:ph idx="1"/>
          </p:nvPr>
        </p:nvPicPr>
        <p:blipFill>
          <a:blip r:embed="rId3"/>
          <a:srcRect/>
          <a:stretch>
            <a:fillRect/>
          </a:stretch>
        </p:blipFill>
        <p:spPr>
          <a:xfrm>
            <a:off x="2483768" y="2060848"/>
            <a:ext cx="4512615" cy="3382907"/>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33357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55576" y="188640"/>
            <a:ext cx="6624191" cy="647923"/>
          </a:xfrm>
        </p:spPr>
        <p:txBody>
          <a:bodyPr wrap="square" numCol="1" compatLnSpc="1">
            <a:prstTxWarp prst="textNoShape">
              <a:avLst/>
            </a:prstTxWarp>
          </a:bodyPr>
          <a:lstStyle/>
          <a:p>
            <a:r>
              <a:rPr lang="en-GB" sz="3200" dirty="0">
                <a:ea typeface="ヒラギノ角ゴ Pro W3" charset="-128"/>
                <a:cs typeface="ヒラギノ角ゴ Pro W3" charset="-128"/>
              </a:rPr>
              <a:t>Possible</a:t>
            </a:r>
            <a:r>
              <a:rPr lang="en-GB" sz="3200" dirty="0" smtClean="0">
                <a:ea typeface="ヒラギノ角ゴ Pro W3" charset="-128"/>
                <a:cs typeface="ヒラギノ角ゴ Pro W3" charset="-128"/>
              </a:rPr>
              <a:t> complications </a:t>
            </a:r>
            <a:r>
              <a:rPr lang="en-GB" sz="3200" dirty="0">
                <a:ea typeface="ヒラギノ角ゴ Pro W3" charset="-128"/>
                <a:cs typeface="ヒラギノ角ゴ Pro W3" charset="-128"/>
              </a:rPr>
              <a:t>of flu</a:t>
            </a:r>
          </a:p>
        </p:txBody>
      </p:sp>
      <p:sp>
        <p:nvSpPr>
          <p:cNvPr id="27651" name="Content Placeholder 2"/>
          <p:cNvSpPr>
            <a:spLocks noGrp="1"/>
          </p:cNvSpPr>
          <p:nvPr>
            <p:ph idx="1"/>
          </p:nvPr>
        </p:nvSpPr>
        <p:spPr>
          <a:xfrm>
            <a:off x="395536" y="908720"/>
            <a:ext cx="8136904" cy="4752528"/>
          </a:xfrm>
        </p:spPr>
        <p:txBody>
          <a:bodyPr/>
          <a:lstStyle/>
          <a:p>
            <a:pPr>
              <a:spcAft>
                <a:spcPts val="1200"/>
              </a:spcAft>
            </a:pPr>
            <a:r>
              <a:rPr lang="en-GB" sz="1700" b="1" dirty="0">
                <a:ea typeface="ヒラギノ角ゴ Pro W3" charset="-128"/>
                <a:cs typeface="ヒラギノ角ゴ Pro W3" charset="-128"/>
              </a:rPr>
              <a:t>Common</a:t>
            </a:r>
            <a:r>
              <a:rPr lang="en-GB" sz="1700" b="1" dirty="0" smtClean="0">
                <a:ea typeface="ヒラギノ角ゴ Pro W3" charset="-128"/>
                <a:cs typeface="ヒラギノ角ゴ Pro W3" charset="-128"/>
              </a:rPr>
              <a:t>:</a:t>
            </a:r>
            <a:endParaRPr lang="en-GB" sz="1700" b="1" dirty="0">
              <a:ea typeface="ヒラギノ角ゴ Pro W3" charset="-128"/>
              <a:cs typeface="ヒラギノ角ゴ Pro W3" charset="-128"/>
            </a:endParaRPr>
          </a:p>
          <a:p>
            <a:pPr marL="342900" lvl="1">
              <a:lnSpc>
                <a:spcPct val="90000"/>
              </a:lnSpc>
              <a:spcBef>
                <a:spcPct val="0"/>
              </a:spcBef>
              <a:spcAft>
                <a:spcPts val="600"/>
              </a:spcAft>
              <a:buFont typeface="Arial" charset="0"/>
              <a:buChar char="•"/>
            </a:pPr>
            <a:r>
              <a:rPr lang="en-GB" sz="1700" dirty="0"/>
              <a:t>B</a:t>
            </a:r>
            <a:r>
              <a:rPr lang="en-GB" sz="1700" dirty="0" smtClean="0"/>
              <a:t>ronchitis</a:t>
            </a:r>
            <a:endParaRPr lang="en-GB" sz="1700" dirty="0"/>
          </a:p>
          <a:p>
            <a:pPr marL="342900" lvl="1">
              <a:lnSpc>
                <a:spcPct val="90000"/>
              </a:lnSpc>
              <a:spcBef>
                <a:spcPct val="0"/>
              </a:spcBef>
              <a:spcAft>
                <a:spcPts val="600"/>
              </a:spcAft>
              <a:buFont typeface="Arial" charset="0"/>
              <a:buChar char="•"/>
            </a:pPr>
            <a:r>
              <a:rPr lang="en-GB" sz="1700" dirty="0"/>
              <a:t>o</a:t>
            </a:r>
            <a:r>
              <a:rPr lang="en-GB" sz="1700" dirty="0" smtClean="0"/>
              <a:t>titis </a:t>
            </a:r>
            <a:r>
              <a:rPr lang="en-GB" sz="1700" dirty="0"/>
              <a:t>media (children), </a:t>
            </a:r>
            <a:r>
              <a:rPr lang="en-GB" sz="1700" dirty="0" smtClean="0"/>
              <a:t>sinusitis</a:t>
            </a:r>
            <a:endParaRPr lang="en-GB" sz="1700" dirty="0"/>
          </a:p>
          <a:p>
            <a:pPr marL="342900" lvl="1">
              <a:lnSpc>
                <a:spcPct val="90000"/>
              </a:lnSpc>
              <a:spcBef>
                <a:spcPct val="0"/>
              </a:spcBef>
              <a:spcAft>
                <a:spcPts val="600"/>
              </a:spcAft>
              <a:buFont typeface="Arial" charset="0"/>
              <a:buChar char="•"/>
            </a:pPr>
            <a:r>
              <a:rPr lang="en-GB" sz="1700" dirty="0" smtClean="0"/>
              <a:t>secondary </a:t>
            </a:r>
            <a:r>
              <a:rPr lang="en-GB" sz="1700" dirty="0"/>
              <a:t>bacterial </a:t>
            </a:r>
            <a:r>
              <a:rPr lang="en-GB" sz="1700" dirty="0" smtClean="0"/>
              <a:t>pneumonia</a:t>
            </a:r>
            <a:endParaRPr lang="en-GB" sz="1700" dirty="0" smtClean="0">
              <a:ea typeface="ヒラギノ角ゴ Pro W3" charset="-128"/>
              <a:cs typeface="ヒラギノ角ゴ Pro W3" charset="-128"/>
            </a:endParaRPr>
          </a:p>
          <a:p>
            <a:pPr>
              <a:spcAft>
                <a:spcPts val="1200"/>
              </a:spcAft>
            </a:pPr>
            <a:r>
              <a:rPr lang="en-GB" sz="1700" b="1" dirty="0">
                <a:ea typeface="ヒラギノ角ゴ Pro W3" charset="-128"/>
                <a:cs typeface="ヒラギノ角ゴ Pro W3" charset="-128"/>
              </a:rPr>
              <a:t>Less common</a:t>
            </a:r>
            <a:r>
              <a:rPr lang="en-GB" sz="1700" b="1" dirty="0" smtClean="0">
                <a:ea typeface="ヒラギノ角ゴ Pro W3" charset="-128"/>
                <a:cs typeface="ヒラギノ角ゴ Pro W3" charset="-128"/>
              </a:rPr>
              <a:t>:</a:t>
            </a:r>
          </a:p>
          <a:p>
            <a:pPr marL="342900" lvl="1">
              <a:lnSpc>
                <a:spcPct val="90000"/>
              </a:lnSpc>
              <a:spcBef>
                <a:spcPct val="0"/>
              </a:spcBef>
              <a:spcAft>
                <a:spcPts val="600"/>
              </a:spcAft>
              <a:buFont typeface="Arial" charset="0"/>
              <a:buChar char="•"/>
            </a:pPr>
            <a:r>
              <a:rPr lang="en-GB" sz="1700" dirty="0" smtClean="0"/>
              <a:t>meningitis, encephalitis, meningoencephalitis</a:t>
            </a:r>
          </a:p>
          <a:p>
            <a:pPr marL="342900" lvl="1">
              <a:lnSpc>
                <a:spcPct val="90000"/>
              </a:lnSpc>
              <a:spcBef>
                <a:spcPct val="0"/>
              </a:spcBef>
              <a:spcAft>
                <a:spcPts val="600"/>
              </a:spcAft>
              <a:buFont typeface="Arial" charset="0"/>
              <a:buChar char="•"/>
            </a:pPr>
            <a:r>
              <a:rPr lang="en-GB" sz="1700" dirty="0" smtClean="0"/>
              <a:t>primary influenza pneumonia</a:t>
            </a:r>
          </a:p>
          <a:p>
            <a:pPr marL="166687" lvl="1" indent="0">
              <a:lnSpc>
                <a:spcPct val="90000"/>
              </a:lnSpc>
              <a:spcBef>
                <a:spcPct val="0"/>
              </a:spcBef>
              <a:spcAft>
                <a:spcPts val="600"/>
              </a:spcAft>
            </a:pPr>
            <a:endParaRPr lang="en-GB" sz="1700" dirty="0" smtClean="0"/>
          </a:p>
          <a:p>
            <a:pPr marL="0" indent="0">
              <a:spcBef>
                <a:spcPct val="0"/>
              </a:spcBef>
              <a:spcAft>
                <a:spcPts val="600"/>
              </a:spcAft>
            </a:pPr>
            <a:r>
              <a:rPr lang="en-GB" sz="1700" b="1" dirty="0" smtClean="0"/>
              <a:t>Risk of most serious illness is higher in </a:t>
            </a:r>
          </a:p>
          <a:p>
            <a:pPr marL="568325" lvl="3" indent="-285750">
              <a:spcBef>
                <a:spcPct val="0"/>
              </a:spcBef>
              <a:spcAft>
                <a:spcPts val="600"/>
              </a:spcAft>
              <a:buClrTx/>
            </a:pPr>
            <a:r>
              <a:rPr lang="en-GB" sz="1700" dirty="0" smtClean="0"/>
              <a:t>children under six months </a:t>
            </a:r>
          </a:p>
          <a:p>
            <a:pPr marL="568325" lvl="3" indent="-285750">
              <a:spcBef>
                <a:spcPct val="0"/>
              </a:spcBef>
              <a:spcAft>
                <a:spcPts val="600"/>
              </a:spcAft>
              <a:buClrTx/>
            </a:pPr>
            <a:r>
              <a:rPr lang="en-GB" sz="1700" dirty="0" smtClean="0"/>
              <a:t>older people</a:t>
            </a:r>
          </a:p>
          <a:p>
            <a:pPr marL="568325" lvl="3" indent="-285750">
              <a:spcBef>
                <a:spcPct val="0"/>
              </a:spcBef>
              <a:spcAft>
                <a:spcPts val="600"/>
              </a:spcAft>
              <a:buClrTx/>
            </a:pPr>
            <a:r>
              <a:rPr lang="en-GB" sz="1700" dirty="0" smtClean="0"/>
              <a:t>those with </a:t>
            </a:r>
            <a:r>
              <a:rPr lang="en-GB" sz="1700" dirty="0"/>
              <a:t>underlying health conditions such as respiratory disease, cardiac </a:t>
            </a:r>
            <a:r>
              <a:rPr lang="en-GB" sz="1700" dirty="0" smtClean="0"/>
              <a:t>disease, long-term neurological conditions or immunosuppression</a:t>
            </a:r>
          </a:p>
          <a:p>
            <a:pPr marL="568325" lvl="3" indent="-285750">
              <a:spcBef>
                <a:spcPct val="0"/>
              </a:spcBef>
              <a:spcAft>
                <a:spcPts val="600"/>
              </a:spcAft>
              <a:buClrTx/>
            </a:pPr>
            <a:r>
              <a:rPr lang="en-GB" sz="1700" dirty="0"/>
              <a:t>pregnant women  (flu during pregnancy may be associated with perinatal mortality, prematurity, smaller neonatal size and lower birth weight)</a:t>
            </a:r>
          </a:p>
          <a:p>
            <a:pPr marL="0" indent="0">
              <a:spcBef>
                <a:spcPct val="0"/>
              </a:spcBef>
              <a:spcAft>
                <a:spcPts val="600"/>
              </a:spcAft>
            </a:pPr>
            <a:endParaRPr lang="en-GB" sz="1600" dirty="0" smtClean="0">
              <a:latin typeface="Arial" charset="0"/>
            </a:endParaRPr>
          </a:p>
          <a:p>
            <a:pPr marL="0" indent="0">
              <a:spcBef>
                <a:spcPct val="0"/>
              </a:spcBef>
              <a:spcAft>
                <a:spcPts val="600"/>
              </a:spcAft>
            </a:pPr>
            <a:r>
              <a:rPr lang="en-GB" sz="1600" dirty="0" smtClean="0">
                <a:latin typeface="Arial" charset="0"/>
                <a:ea typeface="ヒラギノ角ゴ Pro W3" charset="-128"/>
                <a:cs typeface="ヒラギノ角ゴ Pro W3" charset="-128"/>
              </a:rPr>
              <a:t> </a:t>
            </a:r>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10</a:t>
            </a:fld>
            <a:endParaRPr lang="en-US" dirty="0">
              <a:solidFill>
                <a:srgbClr val="FFFFFF"/>
              </a:solidFill>
            </a:endParaRPr>
          </a:p>
        </p:txBody>
      </p:sp>
    </p:spTree>
    <p:extLst>
      <p:ext uri="{BB962C8B-B14F-4D97-AF65-F5344CB8AC3E}">
        <p14:creationId xmlns:p14="http://schemas.microsoft.com/office/powerpoint/2010/main" val="2119789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1560" y="188640"/>
            <a:ext cx="8208268" cy="779835"/>
          </a:xfrm>
        </p:spPr>
        <p:txBody>
          <a:bodyPr>
            <a:normAutofit fontScale="90000"/>
          </a:bodyPr>
          <a:lstStyle/>
          <a:p>
            <a:pPr>
              <a:defRPr/>
            </a:pPr>
            <a:r>
              <a:rPr lang="en-GB" sz="3600" dirty="0"/>
              <a:t>Rationale for vaccinating </a:t>
            </a:r>
            <a:r>
              <a:rPr lang="en-GB" sz="3600" dirty="0" smtClean="0"/>
              <a:t>children</a:t>
            </a:r>
            <a:br>
              <a:rPr lang="en-GB" sz="3600" dirty="0" smtClean="0"/>
            </a:br>
            <a:r>
              <a:rPr lang="en-GB" sz="3600" dirty="0" smtClean="0"/>
              <a:t> </a:t>
            </a:r>
            <a:r>
              <a:rPr lang="en-GB" sz="3600" dirty="0"/>
              <a:t>against flu</a:t>
            </a:r>
          </a:p>
        </p:txBody>
      </p:sp>
      <p:sp>
        <p:nvSpPr>
          <p:cNvPr id="31747" name="Content Placeholder 2"/>
          <p:cNvSpPr>
            <a:spLocks noGrp="1"/>
          </p:cNvSpPr>
          <p:nvPr>
            <p:ph idx="1"/>
          </p:nvPr>
        </p:nvSpPr>
        <p:spPr>
          <a:xfrm>
            <a:off x="611560" y="1196752"/>
            <a:ext cx="8077200" cy="4392488"/>
          </a:xfrm>
        </p:spPr>
        <p:txBody>
          <a:bodyPr/>
          <a:lstStyle/>
          <a:p>
            <a:pPr marL="0" indent="0"/>
            <a:r>
              <a:rPr lang="en-GB" sz="1800" dirty="0">
                <a:latin typeface="Arial" charset="0"/>
                <a:ea typeface="ヒラギノ角ゴ Pro W3" charset="-128"/>
                <a:cs typeface="ヒラギノ角ゴ Pro W3" charset="-128"/>
              </a:rPr>
              <a:t>Extension of the seasonal flu vaccination programme to children aims to appreciably lower the public health impact of flu by:</a:t>
            </a:r>
          </a:p>
          <a:p>
            <a:pPr marL="285750" indent="-285750">
              <a:buFont typeface="Arial"/>
              <a:buChar char="•"/>
            </a:pPr>
            <a:r>
              <a:rPr lang="en-GB" sz="1800" b="1" dirty="0">
                <a:latin typeface="Arial" charset="0"/>
                <a:ea typeface="ヒラギノ角ゴ Pro W3" charset="-128"/>
                <a:cs typeface="ヒラギノ角ゴ Pro W3" charset="-128"/>
              </a:rPr>
              <a:t>providing direct protection </a:t>
            </a:r>
            <a:r>
              <a:rPr lang="en-GB" sz="1800" dirty="0">
                <a:latin typeface="Arial" charset="0"/>
                <a:ea typeface="ヒラギノ角ゴ Pro W3" charset="-128"/>
                <a:cs typeface="ヒラギノ角ゴ Pro W3" charset="-128"/>
              </a:rPr>
              <a:t>thus preventing a large number of cases of flu in children</a:t>
            </a:r>
          </a:p>
          <a:p>
            <a:pPr marL="285750" indent="-285750">
              <a:buFont typeface="Arial"/>
              <a:buChar char="•"/>
            </a:pPr>
            <a:r>
              <a:rPr lang="en-GB" sz="1800" b="1" dirty="0">
                <a:latin typeface="Arial" charset="0"/>
                <a:ea typeface="ヒラギノ角ゴ Pro W3" charset="-128"/>
                <a:cs typeface="ヒラギノ角ゴ Pro W3" charset="-128"/>
              </a:rPr>
              <a:t>providing indirect protection </a:t>
            </a:r>
            <a:r>
              <a:rPr lang="en-GB" sz="1800" dirty="0">
                <a:latin typeface="Arial" charset="0"/>
                <a:ea typeface="ヒラギノ角ゴ Pro W3" charset="-128"/>
                <a:cs typeface="ヒラギノ角ゴ Pro W3" charset="-128"/>
              </a:rPr>
              <a:t>by lowering flu transmission from children:</a:t>
            </a:r>
          </a:p>
          <a:p>
            <a:pPr marL="285750" indent="-285750">
              <a:buFont typeface="Arial"/>
              <a:buChar char="•"/>
            </a:pPr>
            <a:endParaRPr lang="en-GB" sz="1800" dirty="0">
              <a:latin typeface="Arial" charset="0"/>
              <a:ea typeface="ヒラギノ角ゴ Pro W3" charset="-128"/>
              <a:cs typeface="ヒラギノ角ゴ Pro W3" charset="-128"/>
            </a:endParaRPr>
          </a:p>
          <a:p>
            <a:pPr marL="1219200" lvl="3">
              <a:lnSpc>
                <a:spcPct val="90000"/>
              </a:lnSpc>
              <a:spcBef>
                <a:spcPct val="0"/>
              </a:spcBef>
              <a:buSzPct val="60000"/>
            </a:pPr>
            <a:r>
              <a:rPr lang="en-GB" sz="1800" dirty="0">
                <a:latin typeface="Arial" charset="0"/>
              </a:rPr>
              <a:t>to other children</a:t>
            </a:r>
          </a:p>
          <a:p>
            <a:pPr marL="1219200" lvl="3">
              <a:lnSpc>
                <a:spcPct val="90000"/>
              </a:lnSpc>
              <a:spcBef>
                <a:spcPct val="0"/>
              </a:spcBef>
              <a:buSzPct val="60000"/>
            </a:pPr>
            <a:r>
              <a:rPr lang="en-GB" sz="1800" dirty="0">
                <a:latin typeface="Arial" charset="0"/>
              </a:rPr>
              <a:t>to adults</a:t>
            </a:r>
          </a:p>
          <a:p>
            <a:pPr marL="1219200" lvl="3">
              <a:lnSpc>
                <a:spcPct val="90000"/>
              </a:lnSpc>
              <a:spcBef>
                <a:spcPct val="0"/>
              </a:spcBef>
              <a:buSzPct val="60000"/>
            </a:pPr>
            <a:r>
              <a:rPr lang="en-GB" sz="1800" dirty="0">
                <a:latin typeface="Arial" charset="0"/>
              </a:rPr>
              <a:t>to those in the clinical risk groups of any age</a:t>
            </a:r>
            <a:endParaRPr lang="en-GB" sz="1800" dirty="0">
              <a:latin typeface="Arial" charset="0"/>
              <a:ea typeface="ヒラギノ角ゴ Pro W3" charset="-128"/>
            </a:endParaRPr>
          </a:p>
          <a:p>
            <a:pPr marL="1028700" lvl="3" indent="0">
              <a:lnSpc>
                <a:spcPct val="90000"/>
              </a:lnSpc>
              <a:spcBef>
                <a:spcPct val="0"/>
              </a:spcBef>
              <a:buSzPct val="60000"/>
              <a:buNone/>
            </a:pPr>
            <a:endParaRPr lang="en-GB" sz="1800" dirty="0"/>
          </a:p>
          <a:p>
            <a:pPr marL="0" indent="0"/>
            <a:r>
              <a:rPr lang="en-GB" sz="1800" dirty="0"/>
              <a:t>Reducing flu transmission in the community should avert many cases of severe flu and flu-related deaths in older adults and people with clinical risk factors</a:t>
            </a:r>
          </a:p>
          <a:p>
            <a:pPr marL="0" indent="0"/>
            <a:r>
              <a:rPr lang="en-GB" sz="1800" dirty="0"/>
              <a:t>Annual administration of flu vaccine to children is expected to substantially reduce flu-related illness, GP consultations, hospital admissions and deaths</a:t>
            </a:r>
          </a:p>
          <a:p>
            <a:pPr marL="0" indent="0"/>
            <a:endParaRPr lang="en-GB" sz="1600" dirty="0">
              <a:latin typeface="Arial" charset="0"/>
              <a:ea typeface="ヒラギノ角ゴ Pro W3" charset="-128"/>
              <a:cs typeface="ヒラギノ角ゴ Pro W3" charset="-128"/>
            </a:endParaRPr>
          </a:p>
          <a:p>
            <a:pPr marL="1219200" lvl="3">
              <a:lnSpc>
                <a:spcPct val="90000"/>
              </a:lnSpc>
              <a:spcBef>
                <a:spcPct val="0"/>
              </a:spcBef>
              <a:buSzPct val="60000"/>
              <a:buNone/>
            </a:pPr>
            <a:endParaRPr lang="en-GB" dirty="0">
              <a:latin typeface="Arial" charset="0"/>
            </a:endParaRP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t>  </a:t>
            </a:r>
            <a:fld id="{2565FA6D-D4C8-4C4C-AC4B-3269734D34D8}" type="slidenum">
              <a:rPr lang="en-US" smtClean="0"/>
              <a:pPr>
                <a:defRPr/>
              </a:pPr>
              <a:t>11</a:t>
            </a:fld>
            <a:endParaRPr lang="en-US" dirty="0"/>
          </a:p>
        </p:txBody>
      </p:sp>
      <p:sp>
        <p:nvSpPr>
          <p:cNvPr id="5" name="Footer Placeholder 4"/>
          <p:cNvSpPr>
            <a:spLocks noGrp="1"/>
          </p:cNvSpPr>
          <p:nvPr>
            <p:ph type="ftr" sz="quarter" idx="4294967295"/>
          </p:nvPr>
        </p:nvSpPr>
        <p:spPr>
          <a:xfrm>
            <a:off x="900113" y="6308725"/>
            <a:ext cx="8064375" cy="549275"/>
          </a:xfrm>
          <a:prstGeom prst="rect">
            <a:avLst/>
          </a:prstGeom>
        </p:spPr>
        <p:txBody>
          <a:bodyPr/>
          <a:lstStyle/>
          <a:p>
            <a:pPr>
              <a:defRPr/>
            </a:pPr>
            <a:r>
              <a:rPr lang="en-GB" dirty="0"/>
              <a:t>The national childhood flu immunisation programme 2020/21</a:t>
            </a:r>
            <a:endParaRPr lang="en-US" dirty="0"/>
          </a:p>
        </p:txBody>
      </p:sp>
    </p:spTree>
    <p:extLst>
      <p:ext uri="{BB962C8B-B14F-4D97-AF65-F5344CB8AC3E}">
        <p14:creationId xmlns:p14="http://schemas.microsoft.com/office/powerpoint/2010/main" val="1606039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91679" y="2276872"/>
            <a:ext cx="6264697" cy="3492103"/>
          </a:xfrm>
        </p:spPr>
        <p:txBody>
          <a:bodyPr/>
          <a:lstStyle/>
          <a:p>
            <a:r>
              <a:rPr lang="en-GB" dirty="0" smtClean="0"/>
              <a:t>Flu epidemiology</a:t>
            </a:r>
            <a:endParaRPr lang="en-GB" dirty="0"/>
          </a:p>
        </p:txBody>
      </p:sp>
    </p:spTree>
    <p:extLst>
      <p:ext uri="{BB962C8B-B14F-4D97-AF65-F5344CB8AC3E}">
        <p14:creationId xmlns:p14="http://schemas.microsoft.com/office/powerpoint/2010/main" val="1758565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1520" y="548680"/>
            <a:ext cx="8496944" cy="532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3203848" y="5760469"/>
            <a:ext cx="594015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buNone/>
            </a:pPr>
            <a:r>
              <a:rPr lang="en-GB" sz="1100" i="1" dirty="0"/>
              <a:t>The baseline MEM threshold for Northern Ireland is 11.3 per 100,000 population for 2020-21. Low activity is 11.3 to &lt;21.8, moderate activity 21.8 to &lt;57.0, high activity 57.0 to &lt;87.1 and very high activity is &gt;87.1 </a:t>
            </a:r>
            <a:endParaRPr lang="en-GB" sz="1100" dirty="0"/>
          </a:p>
        </p:txBody>
      </p:sp>
      <p:sp>
        <p:nvSpPr>
          <p:cNvPr id="6" name="Title 1"/>
          <p:cNvSpPr txBox="1">
            <a:spLocks/>
          </p:cNvSpPr>
          <p:nvPr/>
        </p:nvSpPr>
        <p:spPr bwMode="auto">
          <a:xfrm>
            <a:off x="0" y="0"/>
            <a:ext cx="9144000" cy="69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562100" indent="-228600" eaLnBrk="0" hangingPunct="0">
              <a:spcBef>
                <a:spcPct val="20000"/>
              </a:spcBef>
              <a:buClr>
                <a:schemeClr val="tx1"/>
              </a:buClr>
              <a:buChar char="–"/>
              <a:defRPr sz="2000">
                <a:solidFill>
                  <a:schemeClr val="bg2"/>
                </a:solidFill>
                <a:latin typeface="Arial" pitchFamily="34" charset="0"/>
              </a:defRPr>
            </a:lvl4pPr>
            <a:lvl5pPr marL="1981200" indent="-228600" eaLnBrk="0" hangingPunct="0">
              <a:spcBef>
                <a:spcPct val="20000"/>
              </a:spcBef>
              <a:buClr>
                <a:schemeClr val="accent1"/>
              </a:buClr>
              <a:buChar char="•"/>
              <a:defRPr sz="2000">
                <a:solidFill>
                  <a:schemeClr val="bg2"/>
                </a:solidFill>
                <a:latin typeface="Arial" pitchFamily="34" charset="0"/>
              </a:defRPr>
            </a:lvl5pPr>
            <a:lvl6pPr marL="24384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8956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3528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100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lgn="ctr" eaLnBrk="1" hangingPunct="1">
              <a:spcBef>
                <a:spcPct val="0"/>
              </a:spcBef>
              <a:buClrTx/>
              <a:buSzTx/>
              <a:buFontTx/>
              <a:buNone/>
            </a:pPr>
            <a:r>
              <a:rPr lang="en-GB" altLang="en-US" sz="2800" b="1" dirty="0">
                <a:solidFill>
                  <a:srgbClr val="00B5CC"/>
                </a:solidFill>
                <a:latin typeface="Calibri" pitchFamily="34" charset="0"/>
              </a:rPr>
              <a:t>GP flu/FLI consultation </a:t>
            </a:r>
            <a:r>
              <a:rPr lang="en-GB" altLang="en-US" sz="2800" b="1" dirty="0" smtClean="0">
                <a:solidFill>
                  <a:srgbClr val="00B5CC"/>
                </a:solidFill>
                <a:latin typeface="Calibri" pitchFamily="34" charset="0"/>
              </a:rPr>
              <a:t>rates</a:t>
            </a:r>
            <a:endParaRPr lang="en-GB" altLang="en-US" sz="2800" b="1" dirty="0">
              <a:solidFill>
                <a:srgbClr val="00B5CC"/>
              </a:solidFill>
              <a:latin typeface="Calibri" pitchFamily="34" charset="0"/>
            </a:endParaRPr>
          </a:p>
        </p:txBody>
      </p:sp>
    </p:spTree>
    <p:extLst>
      <p:ext uri="{BB962C8B-B14F-4D97-AF65-F5344CB8AC3E}">
        <p14:creationId xmlns:p14="http://schemas.microsoft.com/office/powerpoint/2010/main" val="863447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562100" indent="-228600" eaLnBrk="0" hangingPunct="0">
              <a:spcBef>
                <a:spcPct val="20000"/>
              </a:spcBef>
              <a:buClr>
                <a:schemeClr val="tx1"/>
              </a:buClr>
              <a:buChar char="–"/>
              <a:defRPr sz="2000">
                <a:solidFill>
                  <a:schemeClr val="bg2"/>
                </a:solidFill>
                <a:latin typeface="Arial" pitchFamily="34" charset="0"/>
              </a:defRPr>
            </a:lvl4pPr>
            <a:lvl5pPr marL="1981200" indent="-228600" eaLnBrk="0" hangingPunct="0">
              <a:spcBef>
                <a:spcPct val="20000"/>
              </a:spcBef>
              <a:buClr>
                <a:schemeClr val="accent1"/>
              </a:buClr>
              <a:buChar char="•"/>
              <a:defRPr sz="2000">
                <a:solidFill>
                  <a:schemeClr val="bg2"/>
                </a:solidFill>
                <a:latin typeface="Arial" pitchFamily="34" charset="0"/>
              </a:defRPr>
            </a:lvl5pPr>
            <a:lvl6pPr marL="24384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8956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3528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100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lgn="ctr" eaLnBrk="1" hangingPunct="1">
              <a:spcBef>
                <a:spcPct val="0"/>
              </a:spcBef>
              <a:buClrTx/>
              <a:buSzTx/>
              <a:buFontTx/>
              <a:buNone/>
            </a:pPr>
            <a:r>
              <a:rPr lang="en-GB" altLang="en-US" sz="2800" b="1" dirty="0">
                <a:solidFill>
                  <a:srgbClr val="00B5CC"/>
                </a:solidFill>
                <a:latin typeface="Calibri" pitchFamily="34" charset="0"/>
              </a:rPr>
              <a:t>Weekly number of flu laboratory reports with weekly </a:t>
            </a:r>
          </a:p>
          <a:p>
            <a:pPr algn="ctr" eaLnBrk="1" hangingPunct="1">
              <a:spcBef>
                <a:spcPct val="0"/>
              </a:spcBef>
              <a:buClrTx/>
              <a:buSzTx/>
              <a:buFontTx/>
              <a:buNone/>
            </a:pPr>
            <a:r>
              <a:rPr lang="en-GB" altLang="en-US" sz="2800" b="1" dirty="0">
                <a:solidFill>
                  <a:srgbClr val="00B5CC"/>
                </a:solidFill>
                <a:latin typeface="Calibri" pitchFamily="34" charset="0"/>
              </a:rPr>
              <a:t>GP consultation rates for ‘flu/FLI’ and proportion positivity</a:t>
            </a:r>
            <a:endParaRPr lang="en-GB" altLang="en-US" sz="2600" b="1" dirty="0">
              <a:solidFill>
                <a:srgbClr val="00B5CC"/>
              </a:solidFill>
              <a:latin typeface="Calibri"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890285091"/>
              </p:ext>
            </p:extLst>
          </p:nvPr>
        </p:nvGraphicFramePr>
        <p:xfrm>
          <a:off x="107950" y="908720"/>
          <a:ext cx="4410000" cy="50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381418056"/>
              </p:ext>
            </p:extLst>
          </p:nvPr>
        </p:nvGraphicFramePr>
        <p:xfrm>
          <a:off x="4551541" y="908720"/>
          <a:ext cx="4410000" cy="5040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a:spLocks noChangeArrowheads="1"/>
          </p:cNvSpPr>
          <p:nvPr/>
        </p:nvSpPr>
        <p:spPr bwMode="auto">
          <a:xfrm>
            <a:off x="107950" y="6381750"/>
            <a:ext cx="5040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hangingPunct="1">
              <a:spcBef>
                <a:spcPct val="0"/>
              </a:spcBef>
              <a:buClrTx/>
              <a:buSzTx/>
              <a:buFontTx/>
              <a:buNone/>
            </a:pPr>
            <a:r>
              <a:rPr lang="en-GB" altLang="en-US" sz="1000" dirty="0">
                <a:solidFill>
                  <a:schemeClr val="tx1"/>
                </a:solidFill>
              </a:rPr>
              <a:t>Note: there was no epidemiological week 53 in the 2019-20 seasonal influenza season</a:t>
            </a:r>
          </a:p>
        </p:txBody>
      </p:sp>
    </p:spTree>
    <p:extLst>
      <p:ext uri="{BB962C8B-B14F-4D97-AF65-F5344CB8AC3E}">
        <p14:creationId xmlns:p14="http://schemas.microsoft.com/office/powerpoint/2010/main" val="843424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569913" y="404813"/>
            <a:ext cx="8077200" cy="1143000"/>
          </a:xfrm>
        </p:spPr>
        <p:txBody>
          <a:bodyPr/>
          <a:lstStyle/>
          <a:p>
            <a:pPr algn="ctr"/>
            <a:r>
              <a:rPr lang="en-GB" altLang="en-US" sz="3200" dirty="0" smtClean="0"/>
              <a:t>Influenza Weekly Surveillance Bulletin, </a:t>
            </a:r>
            <a:br>
              <a:rPr lang="en-GB" altLang="en-US" sz="3200" dirty="0" smtClean="0"/>
            </a:br>
            <a:r>
              <a:rPr lang="en-GB" altLang="en-US" sz="3200" dirty="0" smtClean="0"/>
              <a:t>Northern Ireland, 2020/21</a:t>
            </a:r>
          </a:p>
        </p:txBody>
      </p:sp>
      <p:sp>
        <p:nvSpPr>
          <p:cNvPr id="3" name="Content Placeholder 2"/>
          <p:cNvSpPr>
            <a:spLocks noGrp="1"/>
          </p:cNvSpPr>
          <p:nvPr>
            <p:ph idx="4294967295"/>
          </p:nvPr>
        </p:nvSpPr>
        <p:spPr>
          <a:xfrm>
            <a:off x="539552" y="2826907"/>
            <a:ext cx="3779837" cy="2089150"/>
          </a:xfrm>
        </p:spPr>
        <p:txBody>
          <a:bodyPr/>
          <a:lstStyle/>
          <a:p>
            <a:pPr marL="0" indent="0">
              <a:buFont typeface="Wingdings" pitchFamily="2" charset="2"/>
              <a:buNone/>
              <a:defRPr/>
            </a:pPr>
            <a:r>
              <a:rPr lang="en-GB" sz="2400" dirty="0" smtClean="0">
                <a:hlinkClick r:id="rId3"/>
              </a:rPr>
              <a:t>Public Health Agency weekly Flu Surveillance Bulletin</a:t>
            </a:r>
            <a:endParaRPr lang="en-GB" sz="2400" dirty="0" smtClean="0"/>
          </a:p>
          <a:p>
            <a:pPr>
              <a:defRPr/>
            </a:pPr>
            <a:endParaRPr lang="en-GB"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484784"/>
            <a:ext cx="3312368" cy="477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3192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3568" y="404664"/>
            <a:ext cx="7773988" cy="875159"/>
          </a:xfrm>
        </p:spPr>
        <p:txBody>
          <a:bodyPr wrap="square" numCol="1" compatLnSpc="1">
            <a:prstTxWarp prst="textNoShape">
              <a:avLst/>
            </a:prstTxWarp>
            <a:noAutofit/>
          </a:bodyPr>
          <a:lstStyle/>
          <a:p>
            <a:pPr algn="ctr"/>
            <a:r>
              <a:rPr lang="en-GB" sz="3200" dirty="0" smtClean="0">
                <a:latin typeface="Arial" charset="0"/>
                <a:ea typeface="ヒラギノ角ゴ Pro W3" charset="-128"/>
                <a:cs typeface="ヒラギノ角ゴ Pro W3" charset="-128"/>
              </a:rPr>
              <a:t>National Flu Vaccination Programme</a:t>
            </a:r>
            <a:endParaRPr lang="en-GB" sz="3600" dirty="0">
              <a:latin typeface="Arial" charset="0"/>
              <a:ea typeface="ヒラギノ角ゴ Pro W3" charset="-128"/>
              <a:cs typeface="ヒラギノ角ゴ Pro W3" charset="-128"/>
            </a:endParaRPr>
          </a:p>
        </p:txBody>
      </p:sp>
      <p:sp>
        <p:nvSpPr>
          <p:cNvPr id="28675" name="Content Placeholder 2"/>
          <p:cNvSpPr>
            <a:spLocks noGrp="1"/>
          </p:cNvSpPr>
          <p:nvPr>
            <p:ph idx="1"/>
          </p:nvPr>
        </p:nvSpPr>
        <p:spPr>
          <a:xfrm>
            <a:off x="251520" y="1412776"/>
            <a:ext cx="8352928" cy="4824536"/>
          </a:xfrm>
        </p:spPr>
        <p:txBody>
          <a:bodyPr/>
          <a:lstStyle/>
          <a:p>
            <a:pPr marL="436562" indent="-269875">
              <a:lnSpc>
                <a:spcPct val="150000"/>
              </a:lnSpc>
              <a:spcBef>
                <a:spcPct val="0"/>
              </a:spcBef>
              <a:buFont typeface="Arial" charset="0"/>
              <a:buChar char="•"/>
            </a:pPr>
            <a:r>
              <a:rPr lang="en-GB" sz="1800" b="1" i="1" dirty="0" smtClean="0"/>
              <a:t>Late 1960s</a:t>
            </a:r>
            <a:r>
              <a:rPr lang="en-GB" sz="1800" i="1" dirty="0" smtClean="0"/>
              <a:t>: </a:t>
            </a:r>
            <a:r>
              <a:rPr lang="en-GB" sz="1800" dirty="0" smtClean="0"/>
              <a:t>recommended to directly protect those in clinical risk groups at higher risk of influenza associated morbidity and mortality </a:t>
            </a:r>
          </a:p>
          <a:p>
            <a:pPr marL="436562" indent="-269875">
              <a:lnSpc>
                <a:spcPct val="90000"/>
              </a:lnSpc>
              <a:spcBef>
                <a:spcPct val="0"/>
              </a:spcBef>
              <a:buFont typeface="Arial" charset="0"/>
              <a:buChar char="•"/>
            </a:pPr>
            <a:endParaRPr lang="en-GB" sz="1800" dirty="0" smtClean="0"/>
          </a:p>
          <a:p>
            <a:pPr marL="436562" indent="-269875">
              <a:lnSpc>
                <a:spcPct val="150000"/>
              </a:lnSpc>
              <a:spcBef>
                <a:spcPct val="0"/>
              </a:spcBef>
              <a:buFont typeface="Arial" charset="0"/>
              <a:buChar char="•"/>
            </a:pPr>
            <a:r>
              <a:rPr lang="en-GB" sz="1800" b="1" i="1" dirty="0" smtClean="0"/>
              <a:t>2000</a:t>
            </a:r>
            <a:r>
              <a:rPr lang="en-GB" sz="1800" i="1" dirty="0" smtClean="0"/>
              <a:t>: </a:t>
            </a:r>
            <a:r>
              <a:rPr lang="en-GB" sz="1800" dirty="0" smtClean="0"/>
              <a:t>extended to include all people aged 65 years or over</a:t>
            </a:r>
          </a:p>
          <a:p>
            <a:pPr marL="436562" indent="-269875">
              <a:lnSpc>
                <a:spcPct val="90000"/>
              </a:lnSpc>
              <a:spcBef>
                <a:spcPct val="0"/>
              </a:spcBef>
              <a:buFont typeface="Arial" charset="0"/>
              <a:buChar char="•"/>
            </a:pPr>
            <a:endParaRPr lang="en-GB" sz="1800" dirty="0" smtClean="0"/>
          </a:p>
          <a:p>
            <a:pPr marL="436562" indent="-269875">
              <a:lnSpc>
                <a:spcPct val="150000"/>
              </a:lnSpc>
              <a:spcBef>
                <a:spcPct val="0"/>
              </a:spcBef>
              <a:buFont typeface="Arial" charset="0"/>
              <a:buChar char="•"/>
            </a:pPr>
            <a:r>
              <a:rPr lang="en-GB" sz="1800" b="1" i="1" dirty="0" smtClean="0"/>
              <a:t>2010</a:t>
            </a:r>
            <a:r>
              <a:rPr lang="en-GB" sz="1800" i="1" dirty="0" smtClean="0"/>
              <a:t>: </a:t>
            </a:r>
            <a:r>
              <a:rPr lang="en-GB" sz="1800" dirty="0" smtClean="0"/>
              <a:t>pregnancy added as a clinical risk category for routine flu vaccine</a:t>
            </a:r>
          </a:p>
          <a:p>
            <a:pPr marL="436562" indent="-269875">
              <a:lnSpc>
                <a:spcPct val="90000"/>
              </a:lnSpc>
              <a:spcBef>
                <a:spcPct val="0"/>
              </a:spcBef>
            </a:pPr>
            <a:r>
              <a:rPr lang="en-GB" sz="1800" dirty="0" smtClean="0"/>
              <a:t> </a:t>
            </a:r>
          </a:p>
          <a:p>
            <a:pPr marL="436562" indent="-269875">
              <a:lnSpc>
                <a:spcPct val="90000"/>
              </a:lnSpc>
              <a:spcBef>
                <a:spcPct val="0"/>
              </a:spcBef>
              <a:buFont typeface="Arial" charset="0"/>
              <a:buChar char="•"/>
            </a:pPr>
            <a:r>
              <a:rPr lang="en-GB" sz="1800" b="1" i="1" dirty="0" smtClean="0"/>
              <a:t>2013</a:t>
            </a:r>
            <a:r>
              <a:rPr lang="en-GB" sz="1800" dirty="0" smtClean="0"/>
              <a:t>: All pre-school children from 2 years and primary school children</a:t>
            </a:r>
          </a:p>
          <a:p>
            <a:pPr marL="436562" indent="-269875">
              <a:lnSpc>
                <a:spcPct val="90000"/>
              </a:lnSpc>
              <a:spcBef>
                <a:spcPct val="0"/>
              </a:spcBef>
              <a:buFont typeface="Arial" charset="0"/>
              <a:buChar char="•"/>
            </a:pPr>
            <a:endParaRPr lang="en-GB" sz="1800" dirty="0"/>
          </a:p>
          <a:p>
            <a:pPr marL="436562" indent="-269875">
              <a:lnSpc>
                <a:spcPct val="90000"/>
              </a:lnSpc>
              <a:spcBef>
                <a:spcPct val="0"/>
              </a:spcBef>
              <a:buFont typeface="Arial" charset="0"/>
              <a:buChar char="•"/>
            </a:pPr>
            <a:r>
              <a:rPr lang="en-GB" sz="1800" b="1" i="1" dirty="0" smtClean="0"/>
              <a:t>2020</a:t>
            </a:r>
            <a:r>
              <a:rPr lang="en-GB" sz="1800" dirty="0" smtClean="0"/>
              <a:t>: </a:t>
            </a:r>
            <a:r>
              <a:rPr lang="en-GB" sz="1800" b="1" dirty="0" smtClean="0">
                <a:solidFill>
                  <a:srgbClr val="FF0000"/>
                </a:solidFill>
              </a:rPr>
              <a:t>COVID Pandemic with increased flu vaccine target groups.</a:t>
            </a:r>
          </a:p>
          <a:p>
            <a:pPr marL="166687" indent="0">
              <a:lnSpc>
                <a:spcPct val="90000"/>
              </a:lnSpc>
              <a:spcBef>
                <a:spcPct val="0"/>
              </a:spcBef>
            </a:pPr>
            <a:endParaRPr lang="en-GB" sz="1800" b="1" dirty="0" smtClean="0">
              <a:solidFill>
                <a:srgbClr val="FF0000"/>
              </a:solidFill>
            </a:endParaRPr>
          </a:p>
          <a:p>
            <a:pPr marL="436562" indent="-269875">
              <a:lnSpc>
                <a:spcPct val="90000"/>
              </a:lnSpc>
              <a:spcBef>
                <a:spcPct val="0"/>
              </a:spcBef>
              <a:buFont typeface="Arial" charset="0"/>
              <a:buChar char="•"/>
            </a:pPr>
            <a:r>
              <a:rPr lang="en-GB" sz="1800" b="1" i="1" dirty="0" smtClean="0"/>
              <a:t>2021</a:t>
            </a:r>
            <a:r>
              <a:rPr lang="en-GB" sz="1800" dirty="0" smtClean="0"/>
              <a:t>: </a:t>
            </a:r>
            <a:r>
              <a:rPr lang="en-GB" sz="1800" b="1" dirty="0" smtClean="0">
                <a:solidFill>
                  <a:srgbClr val="FF0000"/>
                </a:solidFill>
              </a:rPr>
              <a:t>Extension to 50-64 year olds, school age children to Year 12 HSCWs &amp; household contacts of immunocompromised individuals (for this year only)</a:t>
            </a:r>
            <a:endParaRPr lang="en-GB" sz="1600" dirty="0" smtClean="0"/>
          </a:p>
          <a:p>
            <a:pPr marL="436562" indent="-269875">
              <a:lnSpc>
                <a:spcPct val="90000"/>
              </a:lnSpc>
              <a:spcBef>
                <a:spcPct val="0"/>
              </a:spcBef>
              <a:buFont typeface="Arial" charset="0"/>
              <a:buChar char="•"/>
            </a:pPr>
            <a:endParaRPr lang="en-GB" sz="1600" dirty="0" smtClean="0"/>
          </a:p>
          <a:p>
            <a:pPr marL="447675" lvl="1" indent="-269875">
              <a:lnSpc>
                <a:spcPct val="90000"/>
              </a:lnSpc>
              <a:spcBef>
                <a:spcPct val="0"/>
              </a:spcBef>
            </a:pPr>
            <a:endParaRPr lang="en-GB" sz="1600" dirty="0" smtClean="0">
              <a:latin typeface="Arial" charset="0"/>
            </a:endParaRPr>
          </a:p>
          <a:p>
            <a:endParaRPr lang="en-GB" sz="1600" dirty="0" smtClean="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519318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077200" cy="1143000"/>
          </a:xfrm>
        </p:spPr>
        <p:txBody>
          <a:bodyPr/>
          <a:lstStyle/>
          <a:p>
            <a:pPr algn="ctr"/>
            <a:r>
              <a:rPr lang="en-GB" sz="3200" dirty="0" smtClean="0"/>
              <a:t>Northern Ireland Flu Vaccine Programme </a:t>
            </a:r>
            <a:br>
              <a:rPr lang="en-GB" sz="3200" dirty="0" smtClean="0"/>
            </a:br>
            <a:r>
              <a:rPr lang="en-GB" sz="3200" dirty="0" smtClean="0"/>
              <a:t>policy: outlined </a:t>
            </a:r>
            <a:r>
              <a:rPr lang="en-GB" sz="3200" dirty="0"/>
              <a:t>i</a:t>
            </a:r>
            <a:r>
              <a:rPr lang="en-GB" sz="3200" dirty="0" smtClean="0"/>
              <a:t>n annual CMO letter 2020/21</a:t>
            </a:r>
            <a:endParaRPr lang="en-GB" sz="32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1680" y="1759076"/>
            <a:ext cx="6192688" cy="395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84168" y="2059107"/>
            <a:ext cx="3312368" cy="698717"/>
          </a:xfrm>
          <a:prstGeom prst="rect">
            <a:avLst/>
          </a:prstGeom>
          <a:noFill/>
        </p:spPr>
        <p:txBody>
          <a:bodyPr wrap="square" rtlCol="0">
            <a:spAutoFit/>
          </a:bodyPr>
          <a:lstStyle/>
          <a:p>
            <a:pPr marL="742950" lvl="1" indent="-285750" eaLnBrk="0" fontAlgn="base" hangingPunct="0">
              <a:lnSpc>
                <a:spcPct val="150000"/>
              </a:lnSpc>
              <a:spcBef>
                <a:spcPct val="20000"/>
              </a:spcBef>
              <a:spcAft>
                <a:spcPct val="0"/>
              </a:spcAft>
              <a:buClr>
                <a:prstClr val="white"/>
              </a:buClr>
              <a:buSzPct val="90000"/>
              <a:buFont typeface="Wingdings" panose="05000000000000000000" pitchFamily="2" charset="2"/>
              <a:buChar char="§"/>
            </a:pPr>
            <a:r>
              <a:rPr lang="en-GB" sz="1400" kern="0" dirty="0">
                <a:solidFill>
                  <a:prstClr val="black"/>
                </a:solidFill>
                <a:hlinkClick r:id="rId4"/>
              </a:rPr>
              <a:t>Department of Health (NI) CMO Letter </a:t>
            </a:r>
            <a:endParaRPr lang="en-GB" sz="1400" kern="0" dirty="0">
              <a:solidFill>
                <a:prstClr val="black"/>
              </a:solidFill>
              <a:cs typeface="Arial" panose="020B0604020202020204" pitchFamily="34" charset="0"/>
            </a:endParaRPr>
          </a:p>
        </p:txBody>
      </p:sp>
      <p:sp>
        <p:nvSpPr>
          <p:cNvPr id="3" name="TextBox 2"/>
          <p:cNvSpPr txBox="1"/>
          <p:nvPr/>
        </p:nvSpPr>
        <p:spPr>
          <a:xfrm>
            <a:off x="6660232" y="1412776"/>
            <a:ext cx="2160240" cy="369332"/>
          </a:xfrm>
          <a:prstGeom prst="rect">
            <a:avLst/>
          </a:prstGeom>
          <a:noFill/>
        </p:spPr>
        <p:txBody>
          <a:bodyPr wrap="square" rtlCol="0">
            <a:spAutoFit/>
          </a:bodyPr>
          <a:lstStyle/>
          <a:p>
            <a:r>
              <a:rPr lang="en-GB" b="1" dirty="0" smtClean="0">
                <a:solidFill>
                  <a:srgbClr val="3E3D2D"/>
                </a:solidFill>
              </a:rPr>
              <a:t>Published TBC</a:t>
            </a:r>
            <a:endParaRPr lang="en-GB" b="1" dirty="0">
              <a:solidFill>
                <a:prstClr val="white"/>
              </a:solidFill>
            </a:endParaRPr>
          </a:p>
        </p:txBody>
      </p:sp>
    </p:spTree>
    <p:extLst>
      <p:ext uri="{BB962C8B-B14F-4D97-AF65-F5344CB8AC3E}">
        <p14:creationId xmlns:p14="http://schemas.microsoft.com/office/powerpoint/2010/main" val="1822901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406488" cy="648072"/>
          </a:xfrm>
        </p:spPr>
        <p:txBody>
          <a:bodyPr>
            <a:normAutofit fontScale="90000"/>
          </a:bodyPr>
          <a:lstStyle/>
          <a:p>
            <a:pPr algn="ctr"/>
            <a:r>
              <a:rPr lang="en-GB" sz="3200" dirty="0"/>
              <a:t>Eligibility for </a:t>
            </a:r>
            <a:r>
              <a:rPr lang="en-GB" sz="3200" dirty="0" smtClean="0"/>
              <a:t>2020/21 childhood </a:t>
            </a:r>
            <a:br>
              <a:rPr lang="en-GB" sz="3200" dirty="0" smtClean="0"/>
            </a:br>
            <a:r>
              <a:rPr lang="en-GB" sz="3200" dirty="0" smtClean="0"/>
              <a:t>flu vaccination </a:t>
            </a:r>
            <a:r>
              <a:rPr lang="en-GB" sz="3200" dirty="0"/>
              <a:t>programme</a:t>
            </a:r>
            <a:endParaRPr lang="en-GB" sz="3200" dirty="0">
              <a:solidFill>
                <a:srgbClr val="FF0000"/>
              </a:solidFill>
            </a:endParaRPr>
          </a:p>
        </p:txBody>
      </p:sp>
      <p:sp>
        <p:nvSpPr>
          <p:cNvPr id="3" name="Content Placeholder 2"/>
          <p:cNvSpPr>
            <a:spLocks noGrp="1"/>
          </p:cNvSpPr>
          <p:nvPr>
            <p:ph idx="1"/>
          </p:nvPr>
        </p:nvSpPr>
        <p:spPr>
          <a:xfrm>
            <a:off x="395536" y="1268760"/>
            <a:ext cx="8208912" cy="4536504"/>
          </a:xfrm>
        </p:spPr>
        <p:txBody>
          <a:bodyPr/>
          <a:lstStyle/>
          <a:p>
            <a:pPr>
              <a:lnSpc>
                <a:spcPct val="150000"/>
              </a:lnSpc>
              <a:buFont typeface="Wingdings" panose="05000000000000000000" pitchFamily="2" charset="2"/>
              <a:buChar char="§"/>
            </a:pPr>
            <a:r>
              <a:rPr lang="en-GB" sz="2000" kern="1200" dirty="0" smtClean="0">
                <a:latin typeface="Arial" panose="020B0604020202020204" pitchFamily="34" charset="0"/>
                <a:ea typeface="ヒラギノ角ゴ Pro W3" pitchFamily="84" charset="-128"/>
                <a:cs typeface="Arial" panose="020B0604020202020204" pitchFamily="34" charset="0"/>
              </a:rPr>
              <a:t>Note the eligibility groups have been expanded this year </a:t>
            </a:r>
            <a:r>
              <a:rPr lang="en-GB" sz="2000" kern="1200" dirty="0">
                <a:latin typeface="Arial" panose="020B0604020202020204" pitchFamily="34" charset="0"/>
                <a:ea typeface="ヒラギノ角ゴ Pro W3" pitchFamily="84" charset="-128"/>
                <a:cs typeface="Arial" panose="020B0604020202020204" pitchFamily="34" charset="0"/>
              </a:rPr>
              <a:t>t</a:t>
            </a:r>
            <a:r>
              <a:rPr lang="en-GB" sz="2000" kern="1200" dirty="0" smtClean="0">
                <a:latin typeface="Arial" panose="020B0604020202020204" pitchFamily="34" charset="0"/>
                <a:ea typeface="ヒラギノ角ゴ Pro W3" pitchFamily="84" charset="-128"/>
                <a:cs typeface="Arial" panose="020B0604020202020204" pitchFamily="34" charset="0"/>
              </a:rPr>
              <a:t>o (include</a:t>
            </a:r>
          </a:p>
          <a:p>
            <a:pPr marL="0" indent="0">
              <a:lnSpc>
                <a:spcPct val="150000"/>
              </a:lnSpc>
            </a:pPr>
            <a:r>
              <a:rPr lang="en-GB" sz="2000" kern="1200" dirty="0" smtClean="0">
                <a:latin typeface="Arial" panose="020B0604020202020204" pitchFamily="34" charset="0"/>
                <a:ea typeface="ヒラギノ角ゴ Pro W3" pitchFamily="84" charset="-128"/>
                <a:cs typeface="Arial" panose="020B0604020202020204" pitchFamily="34" charset="0"/>
              </a:rPr>
              <a:t>      Year 9-12 school children) </a:t>
            </a:r>
          </a:p>
          <a:p>
            <a:pPr>
              <a:lnSpc>
                <a:spcPct val="150000"/>
              </a:lnSpc>
              <a:buFont typeface="Wingdings" panose="05000000000000000000" pitchFamily="2" charset="2"/>
              <a:buChar char="§"/>
            </a:pPr>
            <a:r>
              <a:rPr lang="en-GB" sz="2000" dirty="0" smtClean="0"/>
              <a:t>The list of eligible groups </a:t>
            </a:r>
            <a:r>
              <a:rPr lang="en-GB" sz="2000" dirty="0"/>
              <a:t>is not exhaustive </a:t>
            </a:r>
          </a:p>
          <a:p>
            <a:pPr>
              <a:lnSpc>
                <a:spcPct val="150000"/>
              </a:lnSpc>
              <a:buFont typeface="Wingdings" panose="05000000000000000000" pitchFamily="2" charset="2"/>
              <a:buChar char="§"/>
            </a:pPr>
            <a:r>
              <a:rPr lang="en-GB" sz="2000" dirty="0" smtClean="0"/>
              <a:t>Clinical </a:t>
            </a:r>
            <a:r>
              <a:rPr lang="en-GB" sz="2000" dirty="0"/>
              <a:t>judgement </a:t>
            </a:r>
            <a:r>
              <a:rPr lang="en-GB" sz="2000" dirty="0" smtClean="0"/>
              <a:t>should be applied to </a:t>
            </a:r>
            <a:r>
              <a:rPr lang="en-GB" sz="2000" dirty="0"/>
              <a:t>take </a:t>
            </a:r>
            <a:r>
              <a:rPr lang="en-GB" sz="2000" dirty="0" smtClean="0"/>
              <a:t>account the risk of exacerbating </a:t>
            </a:r>
            <a:r>
              <a:rPr lang="en-GB" sz="2000" dirty="0"/>
              <a:t>any underlying disease </a:t>
            </a:r>
            <a:r>
              <a:rPr lang="en-GB" sz="2000" dirty="0" smtClean="0"/>
              <a:t>with flu, as </a:t>
            </a:r>
            <a:r>
              <a:rPr lang="en-GB" sz="2000" dirty="0"/>
              <a:t>well as the risk of serious illness from flu </a:t>
            </a:r>
            <a:r>
              <a:rPr lang="en-GB" sz="2000" dirty="0" smtClean="0"/>
              <a:t>itself</a:t>
            </a:r>
          </a:p>
          <a:p>
            <a:pPr>
              <a:lnSpc>
                <a:spcPct val="150000"/>
              </a:lnSpc>
              <a:buFont typeface="Wingdings" panose="05000000000000000000" pitchFamily="2" charset="2"/>
              <a:buChar char="§"/>
            </a:pPr>
            <a:r>
              <a:rPr lang="en-GB" sz="2000" dirty="0" smtClean="0"/>
              <a:t>The </a:t>
            </a:r>
            <a:r>
              <a:rPr lang="en-GB" sz="2000" dirty="0"/>
              <a:t>flu chapter of The Green Book has been updated this year and those involved in delivering flu vaccine programmes should be familiar with the </a:t>
            </a:r>
            <a:r>
              <a:rPr lang="en-GB" sz="2000" dirty="0">
                <a:hlinkClick r:id="rId3"/>
              </a:rPr>
              <a:t>updated chapter </a:t>
            </a:r>
            <a:r>
              <a:rPr lang="en-GB" sz="2000" dirty="0"/>
              <a:t>and the </a:t>
            </a:r>
            <a:r>
              <a:rPr lang="en-GB" sz="2000" dirty="0">
                <a:hlinkClick r:id="rId4"/>
              </a:rPr>
              <a:t>CMO Seasonal flu letter </a:t>
            </a:r>
            <a:endParaRPr lang="en-GB" sz="2000" dirty="0"/>
          </a:p>
          <a:p>
            <a:pPr>
              <a:lnSpc>
                <a:spcPct val="150000"/>
              </a:lnSpc>
              <a:buFont typeface="Wingdings" panose="05000000000000000000" pitchFamily="2" charset="2"/>
              <a:buChar char="Ø"/>
            </a:pPr>
            <a:endParaRPr lang="en-GB" sz="2000" dirty="0"/>
          </a:p>
          <a:p>
            <a:pPr>
              <a:lnSpc>
                <a:spcPct val="150000"/>
              </a:lnSpc>
              <a:buFont typeface="Wingdings" panose="05000000000000000000" pitchFamily="2" charset="2"/>
              <a:buChar char="Ø"/>
            </a:pPr>
            <a:endParaRPr lang="en-GB" sz="2000" dirty="0" smtClean="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18</a:t>
            </a:fld>
            <a:r>
              <a:rPr lang="en-US" dirty="0">
                <a:solidFill>
                  <a:srgbClr val="FFFFFF"/>
                </a:solidFill>
              </a:rPr>
              <a:t> </a:t>
            </a:r>
          </a:p>
        </p:txBody>
      </p:sp>
    </p:spTree>
    <p:extLst>
      <p:ext uri="{BB962C8B-B14F-4D97-AF65-F5344CB8AC3E}">
        <p14:creationId xmlns:p14="http://schemas.microsoft.com/office/powerpoint/2010/main" val="3096722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028000" cy="648072"/>
          </a:xfrm>
        </p:spPr>
        <p:txBody>
          <a:bodyPr>
            <a:noAutofit/>
          </a:bodyPr>
          <a:lstStyle/>
          <a:p>
            <a:pPr algn="ctr"/>
            <a:r>
              <a:rPr lang="en-GB" sz="3200" dirty="0" smtClean="0"/>
              <a:t>2020/21 childhood flu vaccine programme</a:t>
            </a:r>
            <a:br>
              <a:rPr lang="en-GB" sz="3200" dirty="0" smtClean="0"/>
            </a:br>
            <a:endParaRPr lang="en-GB" sz="3200" dirty="0"/>
          </a:p>
        </p:txBody>
      </p:sp>
      <p:sp>
        <p:nvSpPr>
          <p:cNvPr id="3" name="Content Placeholder 2"/>
          <p:cNvSpPr>
            <a:spLocks noGrp="1"/>
          </p:cNvSpPr>
          <p:nvPr>
            <p:ph idx="1"/>
          </p:nvPr>
        </p:nvSpPr>
        <p:spPr>
          <a:xfrm>
            <a:off x="251520" y="1052736"/>
            <a:ext cx="8568952" cy="4751932"/>
          </a:xfrm>
        </p:spPr>
        <p:txBody>
          <a:bodyPr/>
          <a:lstStyle/>
          <a:p>
            <a:pPr marL="457200" indent="-457200">
              <a:lnSpc>
                <a:spcPct val="150000"/>
              </a:lnSpc>
              <a:buFont typeface="Wingdings" panose="05000000000000000000" pitchFamily="2" charset="2"/>
              <a:buChar char="§"/>
            </a:pPr>
            <a:r>
              <a:rPr lang="en-GB" sz="2400" dirty="0"/>
              <a:t>Individuals in a </a:t>
            </a:r>
            <a:r>
              <a:rPr lang="en-GB" sz="2400" b="1" dirty="0"/>
              <a:t>clinical risk group </a:t>
            </a:r>
            <a:r>
              <a:rPr lang="en-GB" sz="2400" dirty="0"/>
              <a:t>from aged six </a:t>
            </a:r>
            <a:r>
              <a:rPr lang="en-GB" sz="2400" dirty="0" smtClean="0"/>
              <a:t>months;</a:t>
            </a:r>
            <a:endParaRPr lang="en-GB" sz="2400" dirty="0"/>
          </a:p>
          <a:p>
            <a:pPr marL="457200" indent="-457200">
              <a:lnSpc>
                <a:spcPct val="150000"/>
              </a:lnSpc>
              <a:buFont typeface="Wingdings" panose="05000000000000000000" pitchFamily="2" charset="2"/>
              <a:buChar char="§"/>
            </a:pPr>
            <a:r>
              <a:rPr lang="en-GB" sz="2400" dirty="0" smtClean="0"/>
              <a:t>All children aged 2 – 16 years;</a:t>
            </a:r>
          </a:p>
          <a:p>
            <a:pPr marL="857250" lvl="1" indent="-457200">
              <a:lnSpc>
                <a:spcPct val="150000"/>
              </a:lnSpc>
              <a:buFont typeface="Wingdings" panose="05000000000000000000" pitchFamily="2" charset="2"/>
              <a:buChar char="§"/>
            </a:pPr>
            <a:r>
              <a:rPr lang="en-GB" sz="1800" dirty="0" smtClean="0"/>
              <a:t>(pre-school, primary school &amp; Year 8-12 secondary school)</a:t>
            </a:r>
          </a:p>
          <a:p>
            <a:pPr marL="457200" indent="-457200">
              <a:lnSpc>
                <a:spcPct val="150000"/>
              </a:lnSpc>
              <a:buFont typeface="Wingdings" panose="05000000000000000000" pitchFamily="2" charset="2"/>
              <a:buChar char="§"/>
            </a:pPr>
            <a:r>
              <a:rPr lang="en-GB" sz="2400" dirty="0" smtClean="0"/>
              <a:t>Individuals living </a:t>
            </a:r>
            <a:r>
              <a:rPr lang="en-GB" sz="2400" dirty="0"/>
              <a:t>in long-stay residential </a:t>
            </a:r>
            <a:r>
              <a:rPr lang="en-GB" sz="2400" dirty="0" smtClean="0"/>
              <a:t>homes/facilities;</a:t>
            </a:r>
          </a:p>
          <a:p>
            <a:pPr marL="457200" indent="-457200">
              <a:lnSpc>
                <a:spcPct val="150000"/>
              </a:lnSpc>
              <a:buFont typeface="Wingdings" panose="05000000000000000000" pitchFamily="2" charset="2"/>
              <a:buChar char="§"/>
            </a:pPr>
            <a:r>
              <a:rPr lang="en-GB" sz="2400" dirty="0" smtClean="0"/>
              <a:t>Child </a:t>
            </a:r>
            <a:r>
              <a:rPr lang="en-GB" sz="2400" dirty="0"/>
              <a:t>contacts of </a:t>
            </a:r>
            <a:r>
              <a:rPr lang="en-GB" sz="2400" dirty="0" smtClean="0"/>
              <a:t>people who are  </a:t>
            </a:r>
            <a:r>
              <a:rPr lang="en-GB" sz="2400" dirty="0"/>
              <a:t>contacts of very severely </a:t>
            </a:r>
            <a:r>
              <a:rPr lang="en-GB" sz="2400" dirty="0" smtClean="0"/>
              <a:t>immunocompromised individuals</a:t>
            </a:r>
            <a:endParaRPr lang="en-GB" sz="2400" dirty="0"/>
          </a:p>
          <a:p>
            <a:pPr marL="457200" indent="-457200">
              <a:lnSpc>
                <a:spcPct val="150000"/>
              </a:lnSpc>
              <a:buFont typeface="Wingdings" panose="05000000000000000000" pitchFamily="2" charset="2"/>
              <a:buChar char="§"/>
            </a:pPr>
            <a:endParaRPr lang="en-GB" sz="2400" dirty="0" smtClean="0"/>
          </a:p>
          <a:p>
            <a:pPr>
              <a:buFont typeface="Arial" panose="020B0604020202020204" pitchFamily="34" charset="0"/>
              <a:buChar char="•"/>
            </a:pPr>
            <a:endParaRPr lang="en-GB" sz="4800" dirty="0" smtClean="0"/>
          </a:p>
        </p:txBody>
      </p:sp>
    </p:spTree>
    <p:extLst>
      <p:ext uri="{BB962C8B-B14F-4D97-AF65-F5344CB8AC3E}">
        <p14:creationId xmlns:p14="http://schemas.microsoft.com/office/powerpoint/2010/main" val="3395987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028000" cy="648072"/>
          </a:xfrm>
        </p:spPr>
        <p:txBody>
          <a:bodyPr>
            <a:normAutofit/>
          </a:bodyPr>
          <a:lstStyle/>
          <a:p>
            <a:r>
              <a:rPr lang="en-GB" sz="3600" dirty="0">
                <a:ea typeface="ヒラギノ角ゴ Pro W3" charset="-128"/>
                <a:cs typeface="ヒラギノ角ゴ Pro W3" charset="-128"/>
              </a:rPr>
              <a:t>Key messages</a:t>
            </a:r>
            <a:endParaRPr lang="en-US" sz="3600" dirty="0"/>
          </a:p>
        </p:txBody>
      </p:sp>
      <p:sp>
        <p:nvSpPr>
          <p:cNvPr id="3" name="Content Placeholder 2"/>
          <p:cNvSpPr>
            <a:spLocks noGrp="1"/>
          </p:cNvSpPr>
          <p:nvPr>
            <p:ph idx="1"/>
          </p:nvPr>
        </p:nvSpPr>
        <p:spPr>
          <a:xfrm>
            <a:off x="450990" y="1160748"/>
            <a:ext cx="8081449" cy="5040560"/>
          </a:xfrm>
        </p:spPr>
        <p:txBody>
          <a:bodyPr/>
          <a:lstStyle/>
          <a:p>
            <a:pPr>
              <a:spcBef>
                <a:spcPct val="0"/>
              </a:spcBef>
              <a:buFont typeface="Arial"/>
              <a:buChar char="•"/>
            </a:pPr>
            <a:r>
              <a:rPr lang="en-GB" sz="1800" dirty="0"/>
              <a:t>higher demand for flu vaccine is expected this autumn because of concerns about COVID-19.  Patients will need reassurance that appropriate measures are in place to keep them safe from COVID-19, as it is likely to be co-circulating with flu </a:t>
            </a:r>
          </a:p>
          <a:p>
            <a:pPr>
              <a:spcBef>
                <a:spcPct val="0"/>
              </a:spcBef>
              <a:buFont typeface="Arial"/>
              <a:buChar char="•"/>
            </a:pPr>
            <a:endParaRPr lang="en-GB" sz="1800" dirty="0"/>
          </a:p>
          <a:p>
            <a:pPr>
              <a:spcBef>
                <a:spcPct val="0"/>
              </a:spcBef>
              <a:buFont typeface="Arial"/>
              <a:buChar char="•"/>
            </a:pPr>
            <a:r>
              <a:rPr lang="en-GB" sz="1800" dirty="0" smtClean="0">
                <a:cs typeface="ヒラギノ角ゴ Pro W3" charset="-128"/>
              </a:rPr>
              <a:t>School </a:t>
            </a:r>
            <a:r>
              <a:rPr lang="en-GB" sz="1800" dirty="0">
                <a:cs typeface="ヒラギノ角ゴ Pro W3" charset="-128"/>
              </a:rPr>
              <a:t>year </a:t>
            </a:r>
            <a:r>
              <a:rPr lang="en-GB" sz="1800" dirty="0" smtClean="0">
                <a:cs typeface="ヒラギノ角ゴ Pro W3" charset="-128"/>
              </a:rPr>
              <a:t>9-12 </a:t>
            </a:r>
            <a:r>
              <a:rPr lang="en-GB" sz="1800" dirty="0">
                <a:cs typeface="ヒラギノ角ゴ Pro W3" charset="-128"/>
              </a:rPr>
              <a:t>is being included for </a:t>
            </a:r>
            <a:r>
              <a:rPr lang="en-GB" sz="1800" dirty="0" smtClean="0">
                <a:cs typeface="ヒラギノ角ゴ Pro W3" charset="-128"/>
              </a:rPr>
              <a:t>2021/22 </a:t>
            </a:r>
            <a:r>
              <a:rPr lang="en-GB" sz="1800" dirty="0">
                <a:cs typeface="ヒラギノ角ゴ Pro W3" charset="-128"/>
              </a:rPr>
              <a:t>in order to try to</a:t>
            </a:r>
            <a:r>
              <a:rPr lang="en-GB" sz="1800" dirty="0"/>
              <a:t> reduce transmission of flu in the community</a:t>
            </a:r>
            <a:r>
              <a:rPr lang="en-GB" sz="1800" dirty="0">
                <a:cs typeface="ヒラギノ角ゴ Pro W3" charset="-128"/>
              </a:rPr>
              <a:t> given t</a:t>
            </a:r>
            <a:r>
              <a:rPr lang="en-GB" sz="1800" dirty="0"/>
              <a:t>he concerns about co-circulation of the SARs-CoV-2 virus during the </a:t>
            </a:r>
            <a:r>
              <a:rPr lang="en-GB" sz="1800" dirty="0" smtClean="0"/>
              <a:t>2021/22 </a:t>
            </a:r>
            <a:r>
              <a:rPr lang="en-GB" sz="1800" dirty="0"/>
              <a:t>flu season</a:t>
            </a:r>
          </a:p>
          <a:p>
            <a:pPr marL="0" indent="0">
              <a:spcBef>
                <a:spcPct val="0"/>
              </a:spcBef>
            </a:pPr>
            <a:endParaRPr lang="en-GB" sz="1800" dirty="0">
              <a:latin typeface="Arial" charset="0"/>
              <a:ea typeface="ヒラギノ角ゴ Pro W3" charset="-128"/>
              <a:cs typeface="ヒラギノ角ゴ Pro W3" charset="-128"/>
            </a:endParaRPr>
          </a:p>
          <a:p>
            <a:pPr>
              <a:spcBef>
                <a:spcPct val="0"/>
              </a:spcBef>
              <a:buFont typeface="Arial"/>
              <a:buChar char="•"/>
            </a:pPr>
            <a:r>
              <a:rPr lang="en-GB" sz="1800" dirty="0">
                <a:latin typeface="Arial" charset="0"/>
                <a:ea typeface="ヒラギノ角ゴ Pro W3" charset="-128"/>
                <a:cs typeface="ヒラギノ角ゴ Pro W3" charset="-128"/>
              </a:rPr>
              <a:t>the childhood flu programme should reduce the impact of seasonal flu on children and reduce transmission of flu within the community</a:t>
            </a:r>
          </a:p>
          <a:p>
            <a:pPr marL="0" indent="0">
              <a:spcBef>
                <a:spcPct val="0"/>
              </a:spcBef>
            </a:pPr>
            <a:endParaRPr lang="en-GB" sz="1800" dirty="0">
              <a:latin typeface="Arial" charset="0"/>
              <a:ea typeface="ヒラギノ角ゴ Pro W3" charset="-128"/>
              <a:cs typeface="ヒラギノ角ゴ Pro W3" charset="-128"/>
            </a:endParaRPr>
          </a:p>
          <a:p>
            <a:pPr>
              <a:spcBef>
                <a:spcPct val="0"/>
              </a:spcBef>
              <a:buFont typeface="Arial"/>
              <a:buChar char="•"/>
            </a:pPr>
            <a:r>
              <a:rPr lang="en-GB" sz="1800" dirty="0">
                <a:latin typeface="Arial" charset="0"/>
                <a:ea typeface="ヒラギノ角ゴ Pro W3" charset="-128"/>
                <a:cs typeface="ヒラギノ角ゴ Pro W3" charset="-128"/>
              </a:rPr>
              <a:t>by reducing transmission of flu, it should also avert many cases of severe flu and flu-related deaths in older adults and people in clinical risk groups</a:t>
            </a:r>
          </a:p>
          <a:p>
            <a:endParaRPr lang="en-US" sz="1800" dirty="0"/>
          </a:p>
        </p:txBody>
      </p:sp>
    </p:spTree>
    <p:extLst>
      <p:ext uri="{BB962C8B-B14F-4D97-AF65-F5344CB8AC3E}">
        <p14:creationId xmlns:p14="http://schemas.microsoft.com/office/powerpoint/2010/main" val="4233996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580" y="188640"/>
            <a:ext cx="8851420" cy="792088"/>
          </a:xfrm>
        </p:spPr>
        <p:txBody>
          <a:bodyPr>
            <a:noAutofit/>
          </a:bodyPr>
          <a:lstStyle/>
          <a:p>
            <a:pPr algn="ctr"/>
            <a:r>
              <a:rPr lang="en-GB" sz="3200" b="1" dirty="0">
                <a:solidFill>
                  <a:srgbClr val="00B5CC"/>
                </a:solidFill>
                <a:latin typeface="+mj-lt"/>
                <a:ea typeface="+mj-ea"/>
                <a:cs typeface="+mj-cs"/>
              </a:rPr>
              <a:t>Clinical risk </a:t>
            </a:r>
            <a:r>
              <a:rPr lang="en-GB" sz="3200" b="1" dirty="0" smtClean="0">
                <a:solidFill>
                  <a:srgbClr val="00B5CC"/>
                </a:solidFill>
                <a:latin typeface="+mj-lt"/>
                <a:ea typeface="+mj-ea"/>
                <a:cs typeface="+mj-cs"/>
              </a:rPr>
              <a:t>groups</a:t>
            </a:r>
            <a:endParaRPr lang="en-GB" sz="3200" dirty="0">
              <a:solidFill>
                <a:schemeClr val="tx1"/>
              </a:solidFill>
            </a:endParaRPr>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2458341151"/>
              </p:ext>
            </p:extLst>
          </p:nvPr>
        </p:nvGraphicFramePr>
        <p:xfrm>
          <a:off x="178343" y="836712"/>
          <a:ext cx="8784976" cy="5336128"/>
        </p:xfrm>
        <a:graphic>
          <a:graphicData uri="http://schemas.openxmlformats.org/drawingml/2006/table">
            <a:tbl>
              <a:tblPr firstRow="1" firstCol="1" bandRow="1">
                <a:tableStyleId>{5C22544A-7EE6-4342-B048-85BDC9FD1C3A}</a:tableStyleId>
              </a:tblPr>
              <a:tblGrid>
                <a:gridCol w="2660150">
                  <a:extLst>
                    <a:ext uri="{9D8B030D-6E8A-4147-A177-3AD203B41FA5}">
                      <a16:colId xmlns:a16="http://schemas.microsoft.com/office/drawing/2014/main" xmlns="" val="20000"/>
                    </a:ext>
                  </a:extLst>
                </a:gridCol>
                <a:gridCol w="6124826">
                  <a:extLst>
                    <a:ext uri="{9D8B030D-6E8A-4147-A177-3AD203B41FA5}">
                      <a16:colId xmlns:a16="http://schemas.microsoft.com/office/drawing/2014/main" xmlns="" val="20001"/>
                    </a:ext>
                  </a:extLst>
                </a:gridCol>
              </a:tblGrid>
              <a:tr h="347292">
                <a:tc>
                  <a:txBody>
                    <a:bodyPr/>
                    <a:lstStyle/>
                    <a:p>
                      <a:pPr>
                        <a:spcBef>
                          <a:spcPts val="300"/>
                        </a:spcBef>
                        <a:spcAft>
                          <a:spcPts val="300"/>
                        </a:spcAft>
                      </a:pPr>
                      <a:r>
                        <a:rPr lang="en-GB" sz="1200" spc="-10" dirty="0">
                          <a:effectLst/>
                        </a:rPr>
                        <a:t>Cl</a:t>
                      </a:r>
                      <a:r>
                        <a:rPr lang="en-GB" sz="1200" spc="-5" dirty="0">
                          <a:effectLst/>
                        </a:rPr>
                        <a:t>ini</a:t>
                      </a:r>
                      <a:r>
                        <a:rPr lang="en-GB" sz="1200" spc="5" dirty="0">
                          <a:effectLst/>
                        </a:rPr>
                        <a:t>c</a:t>
                      </a:r>
                      <a:r>
                        <a:rPr lang="en-GB" sz="1200" spc="-5" dirty="0">
                          <a:effectLst/>
                        </a:rPr>
                        <a:t>a</a:t>
                      </a:r>
                      <a:r>
                        <a:rPr lang="en-GB" sz="1200" dirty="0">
                          <a:effectLst/>
                        </a:rPr>
                        <a:t>l</a:t>
                      </a:r>
                      <a:r>
                        <a:rPr lang="en-GB" sz="1200" spc="30" dirty="0">
                          <a:effectLst/>
                        </a:rPr>
                        <a:t> </a:t>
                      </a:r>
                      <a:r>
                        <a:rPr lang="en-GB" sz="1200" spc="-5" dirty="0">
                          <a:effectLst/>
                        </a:rPr>
                        <a:t>r</a:t>
                      </a:r>
                      <a:r>
                        <a:rPr lang="en-GB" sz="1200" dirty="0">
                          <a:effectLst/>
                        </a:rPr>
                        <a:t>i</a:t>
                      </a:r>
                      <a:r>
                        <a:rPr lang="en-GB" sz="1200" spc="-10" dirty="0">
                          <a:effectLst/>
                        </a:rPr>
                        <a:t>s</a:t>
                      </a:r>
                      <a:r>
                        <a:rPr lang="en-GB" sz="1200" dirty="0">
                          <a:effectLst/>
                        </a:rPr>
                        <a:t>k</a:t>
                      </a:r>
                      <a:r>
                        <a:rPr lang="en-GB" sz="1200" spc="30" dirty="0">
                          <a:effectLst/>
                        </a:rPr>
                        <a:t> </a:t>
                      </a:r>
                      <a:r>
                        <a:rPr lang="en-GB" sz="1200" spc="5" dirty="0">
                          <a:effectLst/>
                        </a:rPr>
                        <a:t>c</a:t>
                      </a:r>
                      <a:r>
                        <a:rPr lang="en-GB" sz="1200" spc="-5" dirty="0">
                          <a:effectLst/>
                        </a:rPr>
                        <a:t>at</a:t>
                      </a:r>
                      <a:r>
                        <a:rPr lang="en-GB" sz="1200" dirty="0">
                          <a:effectLst/>
                        </a:rPr>
                        <a:t>e</a:t>
                      </a:r>
                      <a:r>
                        <a:rPr lang="en-GB" sz="1200" spc="-5" dirty="0">
                          <a:effectLst/>
                        </a:rPr>
                        <a:t>go</a:t>
                      </a:r>
                      <a:r>
                        <a:rPr lang="en-GB" sz="1200" spc="15" dirty="0">
                          <a:effectLst/>
                        </a:rPr>
                        <a:t>r</a:t>
                      </a:r>
                      <a:r>
                        <a:rPr lang="en-GB" sz="1200" dirty="0">
                          <a:effectLst/>
                        </a:rPr>
                        <a:t>y</a:t>
                      </a:r>
                      <a:endParaRPr lang="en-GB" sz="1600" dirty="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10">
                          <a:effectLst/>
                        </a:rPr>
                        <a:t>E</a:t>
                      </a:r>
                      <a:r>
                        <a:rPr lang="en-GB" sz="1200" spc="-10">
                          <a:effectLst/>
                        </a:rPr>
                        <a:t>xa</a:t>
                      </a:r>
                      <a:r>
                        <a:rPr lang="en-GB" sz="1200" spc="-5">
                          <a:effectLst/>
                        </a:rPr>
                        <a:t>mpl</a:t>
                      </a:r>
                      <a:r>
                        <a:rPr lang="en-GB" sz="1200" spc="5">
                          <a:effectLst/>
                        </a:rPr>
                        <a:t>e</a:t>
                      </a:r>
                      <a:r>
                        <a:rPr lang="en-GB" sz="1200">
                          <a:effectLst/>
                        </a:rPr>
                        <a:t>s</a:t>
                      </a:r>
                      <a:r>
                        <a:rPr lang="en-GB" sz="1200" spc="-95">
                          <a:effectLst/>
                        </a:rPr>
                        <a:t> </a:t>
                      </a:r>
                      <a:r>
                        <a:rPr lang="en-GB" sz="1200" spc="5">
                          <a:effectLst/>
                        </a:rPr>
                        <a:t>(</a:t>
                      </a:r>
                      <a:r>
                        <a:rPr lang="en-GB" sz="1200" spc="-10">
                          <a:effectLst/>
                        </a:rPr>
                        <a:t>th</a:t>
                      </a:r>
                      <a:r>
                        <a:rPr lang="en-GB" sz="1200">
                          <a:effectLst/>
                        </a:rPr>
                        <a:t>is</a:t>
                      </a:r>
                      <a:r>
                        <a:rPr lang="en-GB" sz="1200" spc="-90">
                          <a:effectLst/>
                        </a:rPr>
                        <a:t> </a:t>
                      </a:r>
                      <a:r>
                        <a:rPr lang="en-GB" sz="1200" spc="-15">
                          <a:effectLst/>
                        </a:rPr>
                        <a:t>l</a:t>
                      </a:r>
                      <a:r>
                        <a:rPr lang="en-GB" sz="1200">
                          <a:effectLst/>
                        </a:rPr>
                        <a:t>i</a:t>
                      </a:r>
                      <a:r>
                        <a:rPr lang="en-GB" sz="1200" spc="10">
                          <a:effectLst/>
                        </a:rPr>
                        <a:t>s</a:t>
                      </a:r>
                      <a:r>
                        <a:rPr lang="en-GB" sz="1200">
                          <a:effectLst/>
                        </a:rPr>
                        <a:t>t</a:t>
                      </a:r>
                      <a:r>
                        <a:rPr lang="en-GB" sz="1200" spc="-90">
                          <a:effectLst/>
                        </a:rPr>
                        <a:t> </a:t>
                      </a:r>
                      <a:r>
                        <a:rPr lang="en-GB" sz="1200">
                          <a:effectLst/>
                        </a:rPr>
                        <a:t>is</a:t>
                      </a:r>
                      <a:r>
                        <a:rPr lang="en-GB" sz="1200" spc="-95">
                          <a:effectLst/>
                        </a:rPr>
                        <a:t> </a:t>
                      </a:r>
                      <a:r>
                        <a:rPr lang="en-GB" sz="1200" spc="-5">
                          <a:effectLst/>
                        </a:rPr>
                        <a:t>no</a:t>
                      </a:r>
                      <a:r>
                        <a:rPr lang="en-GB" sz="1200">
                          <a:effectLst/>
                        </a:rPr>
                        <a:t>t</a:t>
                      </a:r>
                      <a:r>
                        <a:rPr lang="en-GB" sz="1200" spc="-90">
                          <a:effectLst/>
                        </a:rPr>
                        <a:t> </a:t>
                      </a:r>
                      <a:r>
                        <a:rPr lang="en-GB" sz="1200" spc="-10">
                          <a:effectLst/>
                        </a:rPr>
                        <a:t>e</a:t>
                      </a:r>
                      <a:r>
                        <a:rPr lang="en-GB" sz="1200">
                          <a:effectLst/>
                        </a:rPr>
                        <a:t>x</a:t>
                      </a:r>
                      <a:r>
                        <a:rPr lang="en-GB" sz="1200" spc="-5">
                          <a:effectLst/>
                        </a:rPr>
                        <a:t>h</a:t>
                      </a:r>
                      <a:r>
                        <a:rPr lang="en-GB" sz="1200" spc="-15">
                          <a:effectLst/>
                        </a:rPr>
                        <a:t>a</a:t>
                      </a:r>
                      <a:r>
                        <a:rPr lang="en-GB" sz="1200">
                          <a:effectLst/>
                        </a:rPr>
                        <a:t>u</a:t>
                      </a:r>
                      <a:r>
                        <a:rPr lang="en-GB" sz="1200" spc="10">
                          <a:effectLst/>
                        </a:rPr>
                        <a:t>s</a:t>
                      </a:r>
                      <a:r>
                        <a:rPr lang="en-GB" sz="1200" spc="-15">
                          <a:effectLst/>
                        </a:rPr>
                        <a:t>t</a:t>
                      </a:r>
                      <a:r>
                        <a:rPr lang="en-GB" sz="1200" spc="-5">
                          <a:effectLst/>
                        </a:rPr>
                        <a:t>i</a:t>
                      </a:r>
                      <a:r>
                        <a:rPr lang="en-GB" sz="1200" spc="-15">
                          <a:effectLst/>
                        </a:rPr>
                        <a:t>v</a:t>
                      </a:r>
                      <a:r>
                        <a:rPr lang="en-GB" sz="1200">
                          <a:effectLst/>
                        </a:rPr>
                        <a:t>e</a:t>
                      </a:r>
                      <a:r>
                        <a:rPr lang="en-GB" sz="1200" spc="-90">
                          <a:effectLst/>
                        </a:rPr>
                        <a:t> </a:t>
                      </a:r>
                      <a:r>
                        <a:rPr lang="en-GB" sz="1200" spc="-10">
                          <a:effectLst/>
                        </a:rPr>
                        <a:t>a</a:t>
                      </a:r>
                      <a:r>
                        <a:rPr lang="en-GB" sz="1200">
                          <a:effectLst/>
                        </a:rPr>
                        <a:t>nd</a:t>
                      </a:r>
                      <a:r>
                        <a:rPr lang="en-GB" sz="1200" spc="-90">
                          <a:effectLst/>
                        </a:rPr>
                        <a:t> </a:t>
                      </a:r>
                      <a:r>
                        <a:rPr lang="en-GB" sz="1200">
                          <a:effectLst/>
                        </a:rPr>
                        <a:t>d</a:t>
                      </a:r>
                      <a:r>
                        <a:rPr lang="en-GB" sz="1200" spc="5">
                          <a:effectLst/>
                        </a:rPr>
                        <a:t>e</a:t>
                      </a:r>
                      <a:r>
                        <a:rPr lang="en-GB" sz="1200" spc="-15">
                          <a:effectLst/>
                        </a:rPr>
                        <a:t>c</a:t>
                      </a:r>
                      <a:r>
                        <a:rPr lang="en-GB" sz="1200">
                          <a:effectLst/>
                        </a:rPr>
                        <a:t>i</a:t>
                      </a:r>
                      <a:r>
                        <a:rPr lang="en-GB" sz="1200" spc="-10">
                          <a:effectLst/>
                        </a:rPr>
                        <a:t>si</a:t>
                      </a:r>
                      <a:r>
                        <a:rPr lang="en-GB" sz="1200">
                          <a:effectLst/>
                        </a:rPr>
                        <a:t>ons s</a:t>
                      </a:r>
                      <a:r>
                        <a:rPr lang="en-GB" sz="1200" spc="-5">
                          <a:effectLst/>
                        </a:rPr>
                        <a:t>ho</a:t>
                      </a:r>
                      <a:r>
                        <a:rPr lang="en-GB" sz="1200" spc="-10">
                          <a:effectLst/>
                        </a:rPr>
                        <a:t>u</a:t>
                      </a:r>
                      <a:r>
                        <a:rPr lang="en-GB" sz="1200" spc="-5">
                          <a:effectLst/>
                        </a:rPr>
                        <a:t>l</a:t>
                      </a:r>
                      <a:r>
                        <a:rPr lang="en-GB" sz="1200">
                          <a:effectLst/>
                        </a:rPr>
                        <a:t>d</a:t>
                      </a:r>
                      <a:r>
                        <a:rPr lang="en-GB" sz="1200" spc="-20">
                          <a:effectLst/>
                        </a:rPr>
                        <a:t> </a:t>
                      </a:r>
                      <a:r>
                        <a:rPr lang="en-GB" sz="1200">
                          <a:effectLst/>
                        </a:rPr>
                        <a:t>be</a:t>
                      </a:r>
                      <a:r>
                        <a:rPr lang="en-GB" sz="1200" spc="-20">
                          <a:effectLst/>
                        </a:rPr>
                        <a:t> </a:t>
                      </a:r>
                      <a:r>
                        <a:rPr lang="en-GB" sz="1200" spc="-5">
                          <a:effectLst/>
                        </a:rPr>
                        <a:t>b</a:t>
                      </a:r>
                      <a:r>
                        <a:rPr lang="en-GB" sz="1200">
                          <a:effectLst/>
                        </a:rPr>
                        <a:t>as</a:t>
                      </a:r>
                      <a:r>
                        <a:rPr lang="en-GB" sz="1200" spc="5">
                          <a:effectLst/>
                        </a:rPr>
                        <a:t>e</a:t>
                      </a:r>
                      <a:r>
                        <a:rPr lang="en-GB" sz="1200">
                          <a:effectLst/>
                        </a:rPr>
                        <a:t>d</a:t>
                      </a:r>
                      <a:r>
                        <a:rPr lang="en-GB" sz="1200" spc="-20">
                          <a:effectLst/>
                        </a:rPr>
                        <a:t> </a:t>
                      </a:r>
                      <a:r>
                        <a:rPr lang="en-GB" sz="1200">
                          <a:effectLst/>
                        </a:rPr>
                        <a:t>on</a:t>
                      </a:r>
                      <a:r>
                        <a:rPr lang="en-GB" sz="1200" spc="-20">
                          <a:effectLst/>
                        </a:rPr>
                        <a:t> </a:t>
                      </a:r>
                      <a:r>
                        <a:rPr lang="en-GB" sz="1200" spc="-15">
                          <a:effectLst/>
                        </a:rPr>
                        <a:t>cl</a:t>
                      </a:r>
                      <a:r>
                        <a:rPr lang="en-GB" sz="1200" spc="-10">
                          <a:effectLst/>
                        </a:rPr>
                        <a:t>in</a:t>
                      </a:r>
                      <a:r>
                        <a:rPr lang="en-GB" sz="1200" spc="-5">
                          <a:effectLst/>
                        </a:rPr>
                        <a:t>i</a:t>
                      </a:r>
                      <a:r>
                        <a:rPr lang="en-GB" sz="1200" spc="5">
                          <a:effectLst/>
                        </a:rPr>
                        <a:t>c</a:t>
                      </a:r>
                      <a:r>
                        <a:rPr lang="en-GB" sz="1200" spc="-15">
                          <a:effectLst/>
                        </a:rPr>
                        <a:t>a</a:t>
                      </a:r>
                      <a:r>
                        <a:rPr lang="en-GB" sz="1200">
                          <a:effectLst/>
                        </a:rPr>
                        <a:t>l</a:t>
                      </a:r>
                      <a:r>
                        <a:rPr lang="en-GB" sz="1200" spc="-20">
                          <a:effectLst/>
                        </a:rPr>
                        <a:t> </a:t>
                      </a:r>
                      <a:r>
                        <a:rPr lang="en-GB" sz="1200" spc="-15">
                          <a:effectLst/>
                        </a:rPr>
                        <a:t>j</a:t>
                      </a:r>
                      <a:r>
                        <a:rPr lang="en-GB" sz="1200">
                          <a:effectLst/>
                        </a:rPr>
                        <a:t>udgeme</a:t>
                      </a:r>
                      <a:r>
                        <a:rPr lang="en-GB" sz="1200" spc="-5">
                          <a:effectLst/>
                        </a:rPr>
                        <a:t>n</a:t>
                      </a:r>
                      <a:r>
                        <a:rPr lang="en-GB" sz="1200">
                          <a:effectLst/>
                        </a:rPr>
                        <a:t>t)</a:t>
                      </a:r>
                      <a:endParaRPr lang="en-GB" sz="1600">
                        <a:effectLst/>
                        <a:latin typeface="Calibri"/>
                        <a:ea typeface="Calibri"/>
                        <a:cs typeface="Times New Roman"/>
                      </a:endParaRPr>
                    </a:p>
                  </a:txBody>
                  <a:tcPr marL="54187" marR="54187" marT="0" marB="0"/>
                </a:tc>
                <a:extLst>
                  <a:ext uri="{0D108BD9-81ED-4DB2-BD59-A6C34878D82A}">
                    <a16:rowId xmlns:a16="http://schemas.microsoft.com/office/drawing/2014/main" xmlns="" val="10000"/>
                  </a:ext>
                </a:extLst>
              </a:tr>
              <a:tr h="1606227">
                <a:tc>
                  <a:txBody>
                    <a:bodyPr/>
                    <a:lstStyle/>
                    <a:p>
                      <a:pPr>
                        <a:spcBef>
                          <a:spcPts val="300"/>
                        </a:spcBef>
                        <a:spcAft>
                          <a:spcPts val="300"/>
                        </a:spcAft>
                      </a:pPr>
                      <a:r>
                        <a:rPr lang="en-GB" sz="1200" spc="-10" dirty="0">
                          <a:effectLst/>
                        </a:rPr>
                        <a:t>C</a:t>
                      </a:r>
                      <a:r>
                        <a:rPr lang="en-GB" sz="1200" spc="-5" dirty="0">
                          <a:effectLst/>
                        </a:rPr>
                        <a:t>h</a:t>
                      </a:r>
                      <a:r>
                        <a:rPr lang="en-GB" sz="1200" dirty="0">
                          <a:effectLst/>
                        </a:rPr>
                        <a:t>ro</a:t>
                      </a:r>
                      <a:r>
                        <a:rPr lang="en-GB" sz="1200" spc="-5" dirty="0">
                          <a:effectLst/>
                        </a:rPr>
                        <a:t>n</a:t>
                      </a:r>
                      <a:r>
                        <a:rPr lang="en-GB" sz="1200" dirty="0">
                          <a:effectLst/>
                        </a:rPr>
                        <a:t>ic</a:t>
                      </a:r>
                      <a:r>
                        <a:rPr lang="en-GB" sz="1200" spc="145" dirty="0">
                          <a:effectLst/>
                        </a:rPr>
                        <a:t> </a:t>
                      </a:r>
                      <a:r>
                        <a:rPr lang="en-GB" sz="1200" dirty="0">
                          <a:effectLst/>
                        </a:rPr>
                        <a:t>re</a:t>
                      </a:r>
                      <a:r>
                        <a:rPr lang="en-GB" sz="1200" spc="-10" dirty="0">
                          <a:effectLst/>
                        </a:rPr>
                        <a:t>s</a:t>
                      </a:r>
                      <a:r>
                        <a:rPr lang="en-GB" sz="1200" dirty="0">
                          <a:effectLst/>
                        </a:rPr>
                        <a:t>p</a:t>
                      </a:r>
                      <a:r>
                        <a:rPr lang="en-GB" sz="1200" spc="-10" dirty="0">
                          <a:effectLst/>
                        </a:rPr>
                        <a:t>i</a:t>
                      </a:r>
                      <a:r>
                        <a:rPr lang="en-GB" sz="1200" spc="-15" dirty="0">
                          <a:effectLst/>
                        </a:rPr>
                        <a:t>r</a:t>
                      </a:r>
                      <a:r>
                        <a:rPr lang="en-GB" sz="1200" spc="-5" dirty="0">
                          <a:effectLst/>
                        </a:rPr>
                        <a:t>ato</a:t>
                      </a:r>
                      <a:r>
                        <a:rPr lang="en-GB" sz="1200" spc="15" dirty="0">
                          <a:effectLst/>
                        </a:rPr>
                        <a:t>r</a:t>
                      </a:r>
                      <a:r>
                        <a:rPr lang="en-GB" sz="1200" dirty="0">
                          <a:effectLst/>
                        </a:rPr>
                        <a:t>y </a:t>
                      </a:r>
                      <a:r>
                        <a:rPr lang="en-GB" sz="1200" spc="-5" dirty="0">
                          <a:effectLst/>
                        </a:rPr>
                        <a:t>d</a:t>
                      </a:r>
                      <a:r>
                        <a:rPr lang="en-GB" sz="1200" dirty="0">
                          <a:effectLst/>
                        </a:rPr>
                        <a:t>is</a:t>
                      </a:r>
                      <a:r>
                        <a:rPr lang="en-GB" sz="1200" spc="-10" dirty="0">
                          <a:effectLst/>
                        </a:rPr>
                        <a:t>e</a:t>
                      </a:r>
                      <a:r>
                        <a:rPr lang="en-GB" sz="1200" dirty="0">
                          <a:effectLst/>
                        </a:rPr>
                        <a:t>ase</a:t>
                      </a:r>
                      <a:endParaRPr lang="en-GB" sz="1600" dirty="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15" dirty="0">
                          <a:effectLst/>
                        </a:rPr>
                        <a:t>A</a:t>
                      </a:r>
                      <a:r>
                        <a:rPr lang="en-GB" sz="1200" spc="10" dirty="0">
                          <a:effectLst/>
                        </a:rPr>
                        <a:t>s</a:t>
                      </a:r>
                      <a:r>
                        <a:rPr lang="en-GB" sz="1200" spc="-10" dirty="0">
                          <a:effectLst/>
                        </a:rPr>
                        <a:t>t</a:t>
                      </a:r>
                      <a:r>
                        <a:rPr lang="en-GB" sz="1200" spc="-5" dirty="0">
                          <a:effectLst/>
                        </a:rPr>
                        <a:t>hm</a:t>
                      </a:r>
                      <a:r>
                        <a:rPr lang="en-GB" sz="1200" dirty="0">
                          <a:effectLst/>
                        </a:rPr>
                        <a:t>a</a:t>
                      </a:r>
                      <a:r>
                        <a:rPr lang="en-GB" sz="1200" spc="-5" dirty="0">
                          <a:effectLst/>
                        </a:rPr>
                        <a:t> </a:t>
                      </a:r>
                      <a:r>
                        <a:rPr lang="en-GB" sz="1200" spc="-10" dirty="0">
                          <a:effectLst/>
                        </a:rPr>
                        <a:t>t</a:t>
                      </a:r>
                      <a:r>
                        <a:rPr lang="en-GB" sz="1200" spc="-5" dirty="0">
                          <a:effectLst/>
                        </a:rPr>
                        <a:t>h</a:t>
                      </a:r>
                      <a:r>
                        <a:rPr lang="en-GB" sz="1200" spc="-10" dirty="0">
                          <a:effectLst/>
                        </a:rPr>
                        <a:t>a</a:t>
                      </a:r>
                      <a:r>
                        <a:rPr lang="en-GB" sz="1200" dirty="0">
                          <a:effectLst/>
                        </a:rPr>
                        <a:t>t</a:t>
                      </a:r>
                      <a:r>
                        <a:rPr lang="en-GB" sz="1200" spc="-5" dirty="0">
                          <a:effectLst/>
                        </a:rPr>
                        <a:t> </a:t>
                      </a:r>
                      <a:r>
                        <a:rPr lang="en-GB" sz="1200" spc="-10" dirty="0">
                          <a:effectLst/>
                        </a:rPr>
                        <a:t>r</a:t>
                      </a:r>
                      <a:r>
                        <a:rPr lang="en-GB" sz="1200" spc="5" dirty="0">
                          <a:effectLst/>
                        </a:rPr>
                        <a:t>e</a:t>
                      </a:r>
                      <a:r>
                        <a:rPr lang="en-GB" sz="1200" spc="-5" dirty="0">
                          <a:effectLst/>
                        </a:rPr>
                        <a:t>q</a:t>
                      </a:r>
                      <a:r>
                        <a:rPr lang="en-GB" sz="1200" spc="-10" dirty="0">
                          <a:effectLst/>
                        </a:rPr>
                        <a:t>uir</a:t>
                      </a:r>
                      <a:r>
                        <a:rPr lang="en-GB" sz="1200" spc="5" dirty="0">
                          <a:effectLst/>
                        </a:rPr>
                        <a:t>e</a:t>
                      </a:r>
                      <a:r>
                        <a:rPr lang="en-GB" sz="1200" dirty="0">
                          <a:effectLst/>
                        </a:rPr>
                        <a:t>s </a:t>
                      </a:r>
                      <a:r>
                        <a:rPr lang="en-GB" sz="1200" spc="-15" dirty="0">
                          <a:effectLst/>
                        </a:rPr>
                        <a:t>c</a:t>
                      </a:r>
                      <a:r>
                        <a:rPr lang="en-GB" sz="1200" dirty="0">
                          <a:effectLst/>
                        </a:rPr>
                        <a:t>o</a:t>
                      </a:r>
                      <a:r>
                        <a:rPr lang="en-GB" sz="1200" spc="-5" dirty="0">
                          <a:effectLst/>
                        </a:rPr>
                        <a:t>n</a:t>
                      </a:r>
                      <a:r>
                        <a:rPr lang="en-GB" sz="1200" spc="-15" dirty="0">
                          <a:effectLst/>
                        </a:rPr>
                        <a:t>t</a:t>
                      </a:r>
                      <a:r>
                        <a:rPr lang="en-GB" sz="1200" spc="-10" dirty="0">
                          <a:effectLst/>
                        </a:rPr>
                        <a:t>in</a:t>
                      </a:r>
                      <a:r>
                        <a:rPr lang="en-GB" sz="1200" dirty="0">
                          <a:effectLst/>
                        </a:rPr>
                        <a:t>u</a:t>
                      </a:r>
                      <a:r>
                        <a:rPr lang="en-GB" sz="1200" spc="-5" dirty="0">
                          <a:effectLst/>
                        </a:rPr>
                        <a:t>o</a:t>
                      </a:r>
                      <a:r>
                        <a:rPr lang="en-GB" sz="1200" dirty="0">
                          <a:effectLst/>
                        </a:rPr>
                        <a:t>us</a:t>
                      </a:r>
                      <a:r>
                        <a:rPr lang="en-GB" sz="1200" spc="-5" dirty="0">
                          <a:effectLst/>
                        </a:rPr>
                        <a:t> </a:t>
                      </a:r>
                      <a:r>
                        <a:rPr lang="en-GB" sz="1200" dirty="0">
                          <a:effectLst/>
                        </a:rPr>
                        <a:t>or </a:t>
                      </a:r>
                      <a:r>
                        <a:rPr lang="en-GB" sz="1200" spc="-10" dirty="0">
                          <a:effectLst/>
                        </a:rPr>
                        <a:t>r</a:t>
                      </a:r>
                      <a:r>
                        <a:rPr lang="en-GB" sz="1200" dirty="0">
                          <a:effectLst/>
                        </a:rPr>
                        <a:t>ep</a:t>
                      </a:r>
                      <a:r>
                        <a:rPr lang="en-GB" sz="1200" spc="-15" dirty="0">
                          <a:effectLst/>
                        </a:rPr>
                        <a:t>e</a:t>
                      </a:r>
                      <a:r>
                        <a:rPr lang="en-GB" sz="1200" spc="-10" dirty="0">
                          <a:effectLst/>
                        </a:rPr>
                        <a:t>at</a:t>
                      </a:r>
                      <a:r>
                        <a:rPr lang="en-GB" sz="1200" spc="5" dirty="0">
                          <a:effectLst/>
                        </a:rPr>
                        <a:t>e</a:t>
                      </a:r>
                      <a:r>
                        <a:rPr lang="en-GB" sz="1200" dirty="0">
                          <a:effectLst/>
                        </a:rPr>
                        <a:t>d</a:t>
                      </a:r>
                      <a:r>
                        <a:rPr lang="en-GB" sz="1200" spc="-5" dirty="0">
                          <a:effectLst/>
                        </a:rPr>
                        <a:t> </a:t>
                      </a:r>
                      <a:r>
                        <a:rPr lang="en-GB" sz="1200" dirty="0">
                          <a:effectLst/>
                        </a:rPr>
                        <a:t>use </a:t>
                      </a:r>
                      <a:r>
                        <a:rPr lang="en-GB" sz="1200" spc="-10" dirty="0">
                          <a:effectLst/>
                        </a:rPr>
                        <a:t>o</a:t>
                      </a:r>
                      <a:r>
                        <a:rPr lang="en-GB" sz="1200" dirty="0">
                          <a:effectLst/>
                        </a:rPr>
                        <a:t>f</a:t>
                      </a:r>
                      <a:r>
                        <a:rPr lang="en-GB" sz="1200" spc="-10" dirty="0">
                          <a:effectLst/>
                        </a:rPr>
                        <a:t> i</a:t>
                      </a:r>
                      <a:r>
                        <a:rPr lang="en-GB" sz="1200" spc="-5" dirty="0">
                          <a:effectLst/>
                        </a:rPr>
                        <a:t>nh</a:t>
                      </a:r>
                      <a:r>
                        <a:rPr lang="en-GB" sz="1200" spc="-15" dirty="0">
                          <a:effectLst/>
                        </a:rPr>
                        <a:t>a</a:t>
                      </a:r>
                      <a:r>
                        <a:rPr lang="en-GB" sz="1200" spc="-5" dirty="0">
                          <a:effectLst/>
                        </a:rPr>
                        <a:t>l</a:t>
                      </a:r>
                      <a:r>
                        <a:rPr lang="en-GB" sz="1200" spc="5" dirty="0">
                          <a:effectLst/>
                        </a:rPr>
                        <a:t>e</a:t>
                      </a:r>
                      <a:r>
                        <a:rPr lang="en-GB" sz="1200" dirty="0">
                          <a:effectLst/>
                        </a:rPr>
                        <a:t>d</a:t>
                      </a:r>
                      <a:r>
                        <a:rPr lang="en-GB" sz="1200" spc="-5" dirty="0">
                          <a:effectLst/>
                        </a:rPr>
                        <a:t> </a:t>
                      </a:r>
                      <a:r>
                        <a:rPr lang="en-GB" sz="1200" dirty="0">
                          <a:effectLst/>
                        </a:rPr>
                        <a:t>or</a:t>
                      </a:r>
                      <a:r>
                        <a:rPr lang="en-GB" sz="1200" spc="-10" dirty="0">
                          <a:effectLst/>
                        </a:rPr>
                        <a:t> </a:t>
                      </a:r>
                      <a:r>
                        <a:rPr lang="en-GB" sz="1200" spc="10" dirty="0">
                          <a:effectLst/>
                        </a:rPr>
                        <a:t>s</a:t>
                      </a:r>
                      <a:r>
                        <a:rPr lang="en-GB" sz="1200" spc="5" dirty="0">
                          <a:effectLst/>
                        </a:rPr>
                        <a:t>y</a:t>
                      </a:r>
                      <a:r>
                        <a:rPr lang="en-GB" sz="1200" spc="10" dirty="0">
                          <a:effectLst/>
                        </a:rPr>
                        <a:t>s</a:t>
                      </a:r>
                      <a:r>
                        <a:rPr lang="en-GB" sz="1200" spc="-10" dirty="0">
                          <a:effectLst/>
                        </a:rPr>
                        <a:t>t</a:t>
                      </a:r>
                      <a:r>
                        <a:rPr lang="en-GB" sz="1200" dirty="0">
                          <a:effectLst/>
                        </a:rPr>
                        <a:t>e</a:t>
                      </a:r>
                      <a:r>
                        <a:rPr lang="en-GB" sz="1200" spc="-10" dirty="0">
                          <a:effectLst/>
                        </a:rPr>
                        <a:t>m</a:t>
                      </a:r>
                      <a:r>
                        <a:rPr lang="en-GB" sz="1200" spc="-5" dirty="0">
                          <a:effectLst/>
                        </a:rPr>
                        <a:t>i</a:t>
                      </a:r>
                      <a:r>
                        <a:rPr lang="en-GB" sz="1200" dirty="0">
                          <a:effectLst/>
                        </a:rPr>
                        <a:t>c</a:t>
                      </a:r>
                      <a:r>
                        <a:rPr lang="en-GB" sz="1200" spc="-5" dirty="0">
                          <a:effectLst/>
                        </a:rPr>
                        <a:t> </a:t>
                      </a:r>
                      <a:r>
                        <a:rPr lang="en-GB" sz="1200" spc="10" dirty="0">
                          <a:effectLst/>
                        </a:rPr>
                        <a:t>s</a:t>
                      </a:r>
                      <a:r>
                        <a:rPr lang="en-GB" sz="1200" spc="-10" dirty="0">
                          <a:effectLst/>
                        </a:rPr>
                        <a:t>t</a:t>
                      </a:r>
                      <a:r>
                        <a:rPr lang="en-GB" sz="1200" dirty="0">
                          <a:effectLst/>
                        </a:rPr>
                        <a:t>e</a:t>
                      </a:r>
                      <a:r>
                        <a:rPr lang="en-GB" sz="1200" spc="-10" dirty="0">
                          <a:effectLst/>
                        </a:rPr>
                        <a:t>ro</a:t>
                      </a:r>
                      <a:r>
                        <a:rPr lang="en-GB" sz="1200" spc="-5" dirty="0">
                          <a:effectLst/>
                        </a:rPr>
                        <a:t>i</a:t>
                      </a:r>
                      <a:r>
                        <a:rPr lang="en-GB" sz="1200" dirty="0">
                          <a:effectLst/>
                        </a:rPr>
                        <a:t>ds</a:t>
                      </a:r>
                      <a:r>
                        <a:rPr lang="en-GB" sz="1200" spc="-10" dirty="0">
                          <a:effectLst/>
                        </a:rPr>
                        <a:t> </a:t>
                      </a:r>
                      <a:r>
                        <a:rPr lang="en-GB" sz="1200" dirty="0">
                          <a:effectLst/>
                        </a:rPr>
                        <a:t>or</a:t>
                      </a:r>
                      <a:r>
                        <a:rPr lang="en-GB" sz="1200" spc="-5" dirty="0">
                          <a:effectLst/>
                        </a:rPr>
                        <a:t> wi</a:t>
                      </a:r>
                      <a:r>
                        <a:rPr lang="en-GB" sz="1200" spc="-10" dirty="0">
                          <a:effectLst/>
                        </a:rPr>
                        <a:t>t</a:t>
                      </a:r>
                      <a:r>
                        <a:rPr lang="en-GB" sz="1200" dirty="0">
                          <a:effectLst/>
                        </a:rPr>
                        <a:t>h</a:t>
                      </a:r>
                      <a:r>
                        <a:rPr lang="en-GB" sz="1200" spc="-10" dirty="0">
                          <a:effectLst/>
                        </a:rPr>
                        <a:t> </a:t>
                      </a:r>
                      <a:r>
                        <a:rPr lang="en-GB" sz="1200" dirty="0">
                          <a:effectLst/>
                        </a:rPr>
                        <a:t>p</a:t>
                      </a:r>
                      <a:r>
                        <a:rPr lang="en-GB" sz="1200" spc="-10" dirty="0">
                          <a:effectLst/>
                        </a:rPr>
                        <a:t>r</a:t>
                      </a:r>
                      <a:r>
                        <a:rPr lang="en-GB" sz="1200" spc="-15" dirty="0">
                          <a:effectLst/>
                        </a:rPr>
                        <a:t>e</a:t>
                      </a:r>
                      <a:r>
                        <a:rPr lang="en-GB" sz="1200" spc="-10" dirty="0">
                          <a:effectLst/>
                        </a:rPr>
                        <a:t>vi</a:t>
                      </a:r>
                      <a:r>
                        <a:rPr lang="en-GB" sz="1200" spc="-5" dirty="0">
                          <a:effectLst/>
                        </a:rPr>
                        <a:t>o</a:t>
                      </a:r>
                      <a:r>
                        <a:rPr lang="en-GB" sz="1200" dirty="0">
                          <a:effectLst/>
                        </a:rPr>
                        <a:t>us e</a:t>
                      </a:r>
                      <a:r>
                        <a:rPr lang="en-GB" sz="1200" spc="-10" dirty="0">
                          <a:effectLst/>
                        </a:rPr>
                        <a:t>x</a:t>
                      </a:r>
                      <a:r>
                        <a:rPr lang="en-GB" sz="1200" dirty="0">
                          <a:effectLst/>
                        </a:rPr>
                        <a:t>a</a:t>
                      </a:r>
                      <a:r>
                        <a:rPr lang="en-GB" sz="1200" spc="-15" dirty="0">
                          <a:effectLst/>
                        </a:rPr>
                        <a:t>c</a:t>
                      </a:r>
                      <a:r>
                        <a:rPr lang="en-GB" sz="1200" dirty="0">
                          <a:effectLst/>
                        </a:rPr>
                        <a:t>e</a:t>
                      </a:r>
                      <a:r>
                        <a:rPr lang="en-GB" sz="1200" spc="-5" dirty="0">
                          <a:effectLst/>
                        </a:rPr>
                        <a:t>rb</a:t>
                      </a:r>
                      <a:r>
                        <a:rPr lang="en-GB" sz="1200" spc="-10" dirty="0">
                          <a:effectLst/>
                        </a:rPr>
                        <a:t>a</a:t>
                      </a:r>
                      <a:r>
                        <a:rPr lang="en-GB" sz="1200" spc="-15" dirty="0">
                          <a:effectLst/>
                        </a:rPr>
                        <a:t>t</a:t>
                      </a:r>
                      <a:r>
                        <a:rPr lang="en-GB" sz="1200" spc="-10" dirty="0">
                          <a:effectLst/>
                        </a:rPr>
                        <a:t>i</a:t>
                      </a:r>
                      <a:r>
                        <a:rPr lang="en-GB" sz="1200" dirty="0">
                          <a:effectLst/>
                        </a:rPr>
                        <a:t>ons</a:t>
                      </a:r>
                      <a:r>
                        <a:rPr lang="en-GB" sz="1200" spc="-15" dirty="0">
                          <a:effectLst/>
                        </a:rPr>
                        <a:t> </a:t>
                      </a:r>
                      <a:r>
                        <a:rPr lang="en-GB" sz="1200" spc="-10" dirty="0">
                          <a:effectLst/>
                        </a:rPr>
                        <a:t>r</a:t>
                      </a:r>
                      <a:r>
                        <a:rPr lang="en-GB" sz="1200" spc="5" dirty="0">
                          <a:effectLst/>
                        </a:rPr>
                        <a:t>e</a:t>
                      </a:r>
                      <a:r>
                        <a:rPr lang="en-GB" sz="1200" spc="-5" dirty="0">
                          <a:effectLst/>
                        </a:rPr>
                        <a:t>q</a:t>
                      </a:r>
                      <a:r>
                        <a:rPr lang="en-GB" sz="1200" spc="-10" dirty="0">
                          <a:effectLst/>
                        </a:rPr>
                        <a:t>uiri</a:t>
                      </a:r>
                      <a:r>
                        <a:rPr lang="en-GB" sz="1200" dirty="0">
                          <a:effectLst/>
                        </a:rPr>
                        <a:t>ng</a:t>
                      </a:r>
                      <a:r>
                        <a:rPr lang="en-GB" sz="1200" spc="-15" dirty="0">
                          <a:effectLst/>
                        </a:rPr>
                        <a:t> </a:t>
                      </a:r>
                      <a:r>
                        <a:rPr lang="en-GB" sz="1200" spc="-5" dirty="0">
                          <a:effectLst/>
                        </a:rPr>
                        <a:t>h</a:t>
                      </a:r>
                      <a:r>
                        <a:rPr lang="en-GB" sz="1200" dirty="0">
                          <a:effectLst/>
                        </a:rPr>
                        <a:t>os</a:t>
                      </a:r>
                      <a:r>
                        <a:rPr lang="en-GB" sz="1200" spc="-5" dirty="0">
                          <a:effectLst/>
                        </a:rPr>
                        <a:t>pi</a:t>
                      </a:r>
                      <a:r>
                        <a:rPr lang="en-GB" sz="1200" dirty="0">
                          <a:effectLst/>
                        </a:rPr>
                        <a:t>t</a:t>
                      </a:r>
                      <a:r>
                        <a:rPr lang="en-GB" sz="1200" spc="-15" dirty="0">
                          <a:effectLst/>
                        </a:rPr>
                        <a:t>a</a:t>
                      </a:r>
                      <a:r>
                        <a:rPr lang="en-GB" sz="1200" dirty="0">
                          <a:effectLst/>
                        </a:rPr>
                        <a:t>l</a:t>
                      </a:r>
                      <a:r>
                        <a:rPr lang="en-GB" sz="1200" spc="-15" dirty="0">
                          <a:effectLst/>
                        </a:rPr>
                        <a:t> </a:t>
                      </a:r>
                      <a:r>
                        <a:rPr lang="en-GB" sz="1200" dirty="0">
                          <a:effectLst/>
                        </a:rPr>
                        <a:t>a</a:t>
                      </a:r>
                      <a:r>
                        <a:rPr lang="en-GB" sz="1200" spc="-5" dirty="0">
                          <a:effectLst/>
                        </a:rPr>
                        <a:t>d</a:t>
                      </a:r>
                      <a:r>
                        <a:rPr lang="en-GB" sz="1200" spc="-10" dirty="0">
                          <a:effectLst/>
                        </a:rPr>
                        <a:t>m</a:t>
                      </a:r>
                      <a:r>
                        <a:rPr lang="en-GB" sz="1200" dirty="0">
                          <a:effectLst/>
                        </a:rPr>
                        <a:t>i</a:t>
                      </a:r>
                      <a:r>
                        <a:rPr lang="en-GB" sz="1200" spc="5" dirty="0">
                          <a:effectLst/>
                        </a:rPr>
                        <a:t>s</a:t>
                      </a:r>
                      <a:r>
                        <a:rPr lang="en-GB" sz="1200" spc="-10" dirty="0">
                          <a:effectLst/>
                        </a:rPr>
                        <a:t>si</a:t>
                      </a:r>
                      <a:r>
                        <a:rPr lang="en-GB" sz="1200" dirty="0">
                          <a:effectLst/>
                        </a:rPr>
                        <a:t>o</a:t>
                      </a:r>
                      <a:r>
                        <a:rPr lang="en-GB" sz="1200" spc="-5" dirty="0">
                          <a:effectLst/>
                        </a:rPr>
                        <a:t>n</a:t>
                      </a:r>
                      <a:r>
                        <a:rPr lang="en-GB" sz="1200" dirty="0">
                          <a:effectLst/>
                        </a:rPr>
                        <a:t>.</a:t>
                      </a:r>
                      <a:endParaRPr lang="en-GB" sz="1600" dirty="0">
                        <a:effectLst/>
                      </a:endParaRPr>
                    </a:p>
                    <a:p>
                      <a:pPr>
                        <a:spcBef>
                          <a:spcPts val="300"/>
                        </a:spcBef>
                        <a:spcAft>
                          <a:spcPts val="300"/>
                        </a:spcAft>
                      </a:pPr>
                      <a:r>
                        <a:rPr lang="en-GB" sz="1200" spc="-10" dirty="0">
                          <a:effectLst/>
                        </a:rPr>
                        <a:t>C</a:t>
                      </a:r>
                      <a:r>
                        <a:rPr lang="en-GB" sz="1200" spc="-5" dirty="0">
                          <a:effectLst/>
                        </a:rPr>
                        <a:t>h</a:t>
                      </a:r>
                      <a:r>
                        <a:rPr lang="en-GB" sz="1200" spc="-10" dirty="0">
                          <a:effectLst/>
                        </a:rPr>
                        <a:t>r</a:t>
                      </a:r>
                      <a:r>
                        <a:rPr lang="en-GB" sz="1200" dirty="0">
                          <a:effectLst/>
                        </a:rPr>
                        <a:t>o</a:t>
                      </a:r>
                      <a:r>
                        <a:rPr lang="en-GB" sz="1200" spc="-10" dirty="0">
                          <a:effectLst/>
                        </a:rPr>
                        <a:t>n</a:t>
                      </a:r>
                      <a:r>
                        <a:rPr lang="en-GB" sz="1200" spc="-5" dirty="0">
                          <a:effectLst/>
                        </a:rPr>
                        <a:t>i</a:t>
                      </a:r>
                      <a:r>
                        <a:rPr lang="en-GB" sz="1200" dirty="0">
                          <a:effectLst/>
                        </a:rPr>
                        <a:t>c</a:t>
                      </a:r>
                      <a:r>
                        <a:rPr lang="en-GB" sz="1200" spc="-160" dirty="0">
                          <a:effectLst/>
                        </a:rPr>
                        <a:t> </a:t>
                      </a:r>
                      <a:r>
                        <a:rPr lang="en-GB" sz="1200" dirty="0">
                          <a:effectLst/>
                        </a:rPr>
                        <a:t>ob</a:t>
                      </a:r>
                      <a:r>
                        <a:rPr lang="en-GB" sz="1200" spc="10" dirty="0">
                          <a:effectLst/>
                        </a:rPr>
                        <a:t>s</a:t>
                      </a:r>
                      <a:r>
                        <a:rPr lang="en-GB" sz="1200" spc="-10" dirty="0">
                          <a:effectLst/>
                        </a:rPr>
                        <a:t>t</a:t>
                      </a:r>
                      <a:r>
                        <a:rPr lang="en-GB" sz="1200" spc="-5" dirty="0">
                          <a:effectLst/>
                        </a:rPr>
                        <a:t>r</a:t>
                      </a:r>
                      <a:r>
                        <a:rPr lang="en-GB" sz="1200" dirty="0">
                          <a:effectLst/>
                        </a:rPr>
                        <a:t>u</a:t>
                      </a:r>
                      <a:r>
                        <a:rPr lang="en-GB" sz="1200" spc="20" dirty="0">
                          <a:effectLst/>
                        </a:rPr>
                        <a:t>c</a:t>
                      </a:r>
                      <a:r>
                        <a:rPr lang="en-GB" sz="1200" spc="-15" dirty="0">
                          <a:effectLst/>
                        </a:rPr>
                        <a:t>t</a:t>
                      </a:r>
                      <a:r>
                        <a:rPr lang="en-GB" sz="1200" spc="-5" dirty="0">
                          <a:effectLst/>
                        </a:rPr>
                        <a:t>i</a:t>
                      </a:r>
                      <a:r>
                        <a:rPr lang="en-GB" sz="1200" spc="-15" dirty="0">
                          <a:effectLst/>
                        </a:rPr>
                        <a:t>v</a:t>
                      </a:r>
                      <a:r>
                        <a:rPr lang="en-GB" sz="1200" dirty="0">
                          <a:effectLst/>
                        </a:rPr>
                        <a:t>e</a:t>
                      </a:r>
                      <a:r>
                        <a:rPr lang="en-GB" sz="1200" spc="-160" dirty="0">
                          <a:effectLst/>
                        </a:rPr>
                        <a:t> </a:t>
                      </a:r>
                      <a:r>
                        <a:rPr lang="en-GB" sz="1200" dirty="0">
                          <a:effectLst/>
                        </a:rPr>
                        <a:t>p</a:t>
                      </a:r>
                      <a:r>
                        <a:rPr lang="en-GB" sz="1200" spc="-10" dirty="0">
                          <a:effectLst/>
                        </a:rPr>
                        <a:t>ul</a:t>
                      </a:r>
                      <a:r>
                        <a:rPr lang="en-GB" sz="1200" dirty="0">
                          <a:effectLst/>
                        </a:rPr>
                        <a:t>mo</a:t>
                      </a:r>
                      <a:r>
                        <a:rPr lang="en-GB" sz="1200" spc="-5" dirty="0">
                          <a:effectLst/>
                        </a:rPr>
                        <a:t>n</a:t>
                      </a:r>
                      <a:r>
                        <a:rPr lang="en-GB" sz="1200" spc="-10" dirty="0">
                          <a:effectLst/>
                        </a:rPr>
                        <a:t>a</a:t>
                      </a:r>
                      <a:r>
                        <a:rPr lang="en-GB" sz="1200" spc="20" dirty="0">
                          <a:effectLst/>
                        </a:rPr>
                        <a:t>r</a:t>
                      </a:r>
                      <a:r>
                        <a:rPr lang="en-GB" sz="1200" dirty="0">
                          <a:effectLst/>
                        </a:rPr>
                        <a:t>y</a:t>
                      </a:r>
                      <a:r>
                        <a:rPr lang="en-GB" sz="1200" spc="-155" dirty="0">
                          <a:effectLst/>
                        </a:rPr>
                        <a:t> </a:t>
                      </a:r>
                      <a:r>
                        <a:rPr lang="en-GB" sz="1200" spc="-10" dirty="0">
                          <a:effectLst/>
                        </a:rPr>
                        <a:t>d</a:t>
                      </a:r>
                      <a:r>
                        <a:rPr lang="en-GB" sz="1200" dirty="0">
                          <a:effectLst/>
                        </a:rPr>
                        <a:t>is</a:t>
                      </a:r>
                      <a:r>
                        <a:rPr lang="en-GB" sz="1200" spc="-15" dirty="0">
                          <a:effectLst/>
                        </a:rPr>
                        <a:t>e</a:t>
                      </a:r>
                      <a:r>
                        <a:rPr lang="en-GB" sz="1200" dirty="0">
                          <a:effectLst/>
                        </a:rPr>
                        <a:t>ase</a:t>
                      </a:r>
                      <a:r>
                        <a:rPr lang="en-GB" sz="1200" spc="-160" dirty="0">
                          <a:effectLst/>
                        </a:rPr>
                        <a:t> </a:t>
                      </a:r>
                      <a:r>
                        <a:rPr lang="en-GB" sz="1200" spc="20" dirty="0">
                          <a:effectLst/>
                        </a:rPr>
                        <a:t>(</a:t>
                      </a:r>
                      <a:r>
                        <a:rPr lang="en-GB" sz="1200" spc="-25" dirty="0">
                          <a:effectLst/>
                        </a:rPr>
                        <a:t>C</a:t>
                      </a:r>
                      <a:r>
                        <a:rPr lang="en-GB" sz="1200" spc="5" dirty="0">
                          <a:effectLst/>
                        </a:rPr>
                        <a:t>O</a:t>
                      </a:r>
                      <a:r>
                        <a:rPr lang="en-GB" sz="1200" dirty="0">
                          <a:effectLst/>
                        </a:rPr>
                        <a:t>P</a:t>
                      </a:r>
                      <a:r>
                        <a:rPr lang="en-GB" sz="1200" spc="15" dirty="0">
                          <a:effectLst/>
                        </a:rPr>
                        <a:t>D</a:t>
                      </a:r>
                      <a:r>
                        <a:rPr lang="en-GB" sz="1200" dirty="0">
                          <a:effectLst/>
                        </a:rPr>
                        <a:t>) </a:t>
                      </a:r>
                      <a:r>
                        <a:rPr lang="en-GB" sz="1200" spc="-10" dirty="0">
                          <a:effectLst/>
                        </a:rPr>
                        <a:t>i</a:t>
                      </a:r>
                      <a:r>
                        <a:rPr lang="en-GB" sz="1200" dirty="0">
                          <a:effectLst/>
                        </a:rPr>
                        <a:t>n</a:t>
                      </a:r>
                      <a:r>
                        <a:rPr lang="en-GB" sz="1200" spc="-15" dirty="0">
                          <a:effectLst/>
                        </a:rPr>
                        <a:t>c</a:t>
                      </a:r>
                      <a:r>
                        <a:rPr lang="en-GB" sz="1200" spc="-10" dirty="0">
                          <a:effectLst/>
                        </a:rPr>
                        <a:t>l</a:t>
                      </a:r>
                      <a:r>
                        <a:rPr lang="en-GB" sz="1200" dirty="0">
                          <a:effectLst/>
                        </a:rPr>
                        <a:t>u</a:t>
                      </a:r>
                      <a:r>
                        <a:rPr lang="en-GB" sz="1200" spc="-10" dirty="0">
                          <a:effectLst/>
                        </a:rPr>
                        <a:t>di</a:t>
                      </a:r>
                      <a:r>
                        <a:rPr lang="en-GB" sz="1200" dirty="0">
                          <a:effectLst/>
                        </a:rPr>
                        <a:t>ng</a:t>
                      </a:r>
                      <a:r>
                        <a:rPr lang="en-GB" sz="1200" spc="-20" dirty="0">
                          <a:effectLst/>
                        </a:rPr>
                        <a:t> </a:t>
                      </a:r>
                      <a:r>
                        <a:rPr lang="en-GB" sz="1200" spc="-10" dirty="0">
                          <a:effectLst/>
                        </a:rPr>
                        <a:t>c</a:t>
                      </a:r>
                      <a:r>
                        <a:rPr lang="en-GB" sz="1200" spc="-5" dirty="0">
                          <a:effectLst/>
                        </a:rPr>
                        <a:t>h</a:t>
                      </a:r>
                      <a:r>
                        <a:rPr lang="en-GB" sz="1200" spc="-10" dirty="0">
                          <a:effectLst/>
                        </a:rPr>
                        <a:t>r</a:t>
                      </a:r>
                      <a:r>
                        <a:rPr lang="en-GB" sz="1200" dirty="0">
                          <a:effectLst/>
                        </a:rPr>
                        <a:t>o</a:t>
                      </a:r>
                      <a:r>
                        <a:rPr lang="en-GB" sz="1200" spc="-10" dirty="0">
                          <a:effectLst/>
                        </a:rPr>
                        <a:t>n</a:t>
                      </a:r>
                      <a:r>
                        <a:rPr lang="en-GB" sz="1200" spc="-5" dirty="0">
                          <a:effectLst/>
                        </a:rPr>
                        <a:t>i</a:t>
                      </a:r>
                      <a:r>
                        <a:rPr lang="en-GB" sz="1200" dirty="0">
                          <a:effectLst/>
                        </a:rPr>
                        <a:t>c</a:t>
                      </a:r>
                      <a:r>
                        <a:rPr lang="en-GB" sz="1200" spc="-15" dirty="0">
                          <a:effectLst/>
                        </a:rPr>
                        <a:t> </a:t>
                      </a:r>
                      <a:r>
                        <a:rPr lang="en-GB" sz="1200" dirty="0">
                          <a:effectLst/>
                        </a:rPr>
                        <a:t>b</a:t>
                      </a:r>
                      <a:r>
                        <a:rPr lang="en-GB" sz="1200" spc="-10" dirty="0">
                          <a:effectLst/>
                        </a:rPr>
                        <a:t>r</a:t>
                      </a:r>
                      <a:r>
                        <a:rPr lang="en-GB" sz="1200" dirty="0">
                          <a:effectLst/>
                        </a:rPr>
                        <a:t>on</a:t>
                      </a:r>
                      <a:r>
                        <a:rPr lang="en-GB" sz="1200" spc="-10" dirty="0">
                          <a:effectLst/>
                        </a:rPr>
                        <a:t>ch</a:t>
                      </a:r>
                      <a:r>
                        <a:rPr lang="en-GB" sz="1200" spc="-5" dirty="0">
                          <a:effectLst/>
                        </a:rPr>
                        <a:t>i</a:t>
                      </a:r>
                      <a:r>
                        <a:rPr lang="en-GB" sz="1200" spc="-15" dirty="0">
                          <a:effectLst/>
                        </a:rPr>
                        <a:t>t</a:t>
                      </a:r>
                      <a:r>
                        <a:rPr lang="en-GB" sz="1200" dirty="0">
                          <a:effectLst/>
                        </a:rPr>
                        <a:t>is</a:t>
                      </a:r>
                      <a:r>
                        <a:rPr lang="en-GB" sz="1200" spc="-15" dirty="0">
                          <a:effectLst/>
                        </a:rPr>
                        <a:t> </a:t>
                      </a:r>
                      <a:r>
                        <a:rPr lang="en-GB" sz="1200" spc="-10" dirty="0">
                          <a:effectLst/>
                        </a:rPr>
                        <a:t>a</a:t>
                      </a:r>
                      <a:r>
                        <a:rPr lang="en-GB" sz="1200" dirty="0">
                          <a:effectLst/>
                        </a:rPr>
                        <a:t>nd</a:t>
                      </a:r>
                      <a:r>
                        <a:rPr lang="en-GB" sz="1200" spc="-15" dirty="0">
                          <a:effectLst/>
                        </a:rPr>
                        <a:t> </a:t>
                      </a:r>
                      <a:r>
                        <a:rPr lang="en-GB" sz="1200" dirty="0">
                          <a:effectLst/>
                        </a:rPr>
                        <a:t>e</a:t>
                      </a:r>
                      <a:r>
                        <a:rPr lang="en-GB" sz="1200" spc="-5" dirty="0">
                          <a:effectLst/>
                        </a:rPr>
                        <a:t>m</a:t>
                      </a:r>
                      <a:r>
                        <a:rPr lang="en-GB" sz="1200" dirty="0">
                          <a:effectLst/>
                        </a:rPr>
                        <a:t>p</a:t>
                      </a:r>
                      <a:r>
                        <a:rPr lang="en-GB" sz="1200" spc="-15" dirty="0">
                          <a:effectLst/>
                        </a:rPr>
                        <a:t>h</a:t>
                      </a:r>
                      <a:r>
                        <a:rPr lang="en-GB" sz="1200" spc="5" dirty="0">
                          <a:effectLst/>
                        </a:rPr>
                        <a:t>y</a:t>
                      </a:r>
                      <a:r>
                        <a:rPr lang="en-GB" sz="1200" dirty="0">
                          <a:effectLst/>
                        </a:rPr>
                        <a:t>se</a:t>
                      </a:r>
                      <a:r>
                        <a:rPr lang="en-GB" sz="1200" spc="-5" dirty="0">
                          <a:effectLst/>
                        </a:rPr>
                        <a:t>m</a:t>
                      </a:r>
                      <a:r>
                        <a:rPr lang="en-GB" sz="1200" spc="20" dirty="0">
                          <a:effectLst/>
                        </a:rPr>
                        <a:t>a</a:t>
                      </a:r>
                      <a:r>
                        <a:rPr lang="en-GB" sz="1200" dirty="0">
                          <a:effectLst/>
                        </a:rPr>
                        <a:t>; b</a:t>
                      </a:r>
                      <a:r>
                        <a:rPr lang="en-GB" sz="1200" spc="-10" dirty="0">
                          <a:effectLst/>
                        </a:rPr>
                        <a:t>r</a:t>
                      </a:r>
                      <a:r>
                        <a:rPr lang="en-GB" sz="1200" dirty="0">
                          <a:effectLst/>
                        </a:rPr>
                        <a:t>on</a:t>
                      </a:r>
                      <a:r>
                        <a:rPr lang="en-GB" sz="1200" spc="-15" dirty="0">
                          <a:effectLst/>
                        </a:rPr>
                        <a:t>c</a:t>
                      </a:r>
                      <a:r>
                        <a:rPr lang="en-GB" sz="1200" spc="-10" dirty="0">
                          <a:effectLst/>
                        </a:rPr>
                        <a:t>h</a:t>
                      </a:r>
                      <a:r>
                        <a:rPr lang="en-GB" sz="1200" spc="-5" dirty="0">
                          <a:effectLst/>
                        </a:rPr>
                        <a:t>i</a:t>
                      </a:r>
                      <a:r>
                        <a:rPr lang="en-GB" sz="1200" spc="5" dirty="0">
                          <a:effectLst/>
                        </a:rPr>
                        <a:t>e</a:t>
                      </a:r>
                      <a:r>
                        <a:rPr lang="en-GB" sz="1200" spc="20" dirty="0">
                          <a:effectLst/>
                        </a:rPr>
                        <a:t>c</a:t>
                      </a:r>
                      <a:r>
                        <a:rPr lang="en-GB" sz="1200" dirty="0">
                          <a:effectLst/>
                        </a:rPr>
                        <a:t>ta</a:t>
                      </a:r>
                      <a:r>
                        <a:rPr lang="en-GB" sz="1200" spc="-10" dirty="0">
                          <a:effectLst/>
                        </a:rPr>
                        <a:t>s</a:t>
                      </a:r>
                      <a:r>
                        <a:rPr lang="en-GB" sz="1200" dirty="0">
                          <a:effectLst/>
                        </a:rPr>
                        <a:t>i</a:t>
                      </a:r>
                      <a:r>
                        <a:rPr lang="en-GB" sz="1200" spc="10" dirty="0">
                          <a:effectLst/>
                        </a:rPr>
                        <a:t>s</a:t>
                      </a:r>
                      <a:r>
                        <a:rPr lang="en-GB" sz="1200" dirty="0">
                          <a:effectLst/>
                        </a:rPr>
                        <a:t>,</a:t>
                      </a:r>
                      <a:r>
                        <a:rPr lang="en-GB" sz="1200" spc="-25" dirty="0">
                          <a:effectLst/>
                        </a:rPr>
                        <a:t> </a:t>
                      </a:r>
                      <a:r>
                        <a:rPr lang="en-GB" sz="1200" spc="20" dirty="0">
                          <a:effectLst/>
                        </a:rPr>
                        <a:t>c</a:t>
                      </a:r>
                      <a:r>
                        <a:rPr lang="en-GB" sz="1200" spc="5" dirty="0">
                          <a:effectLst/>
                        </a:rPr>
                        <a:t>y</a:t>
                      </a:r>
                      <a:r>
                        <a:rPr lang="en-GB" sz="1200" spc="10" dirty="0">
                          <a:effectLst/>
                        </a:rPr>
                        <a:t>s</a:t>
                      </a:r>
                      <a:r>
                        <a:rPr lang="en-GB" sz="1200" spc="-15" dirty="0">
                          <a:effectLst/>
                        </a:rPr>
                        <a:t>t</a:t>
                      </a:r>
                      <a:r>
                        <a:rPr lang="en-GB" sz="1200" spc="-5" dirty="0">
                          <a:effectLst/>
                        </a:rPr>
                        <a:t>i</a:t>
                      </a:r>
                      <a:r>
                        <a:rPr lang="en-GB" sz="1200" dirty="0">
                          <a:effectLst/>
                        </a:rPr>
                        <a:t>c</a:t>
                      </a:r>
                      <a:r>
                        <a:rPr lang="en-GB" sz="1200" spc="-20" dirty="0">
                          <a:effectLst/>
                        </a:rPr>
                        <a:t> </a:t>
                      </a:r>
                      <a:r>
                        <a:rPr lang="en-GB" sz="1200" dirty="0">
                          <a:effectLst/>
                        </a:rPr>
                        <a:t>f</a:t>
                      </a:r>
                      <a:r>
                        <a:rPr lang="en-GB" sz="1200" spc="-5" dirty="0">
                          <a:effectLst/>
                        </a:rPr>
                        <a:t>i</a:t>
                      </a:r>
                      <a:r>
                        <a:rPr lang="en-GB" sz="1200" dirty="0">
                          <a:effectLst/>
                        </a:rPr>
                        <a:t>b</a:t>
                      </a:r>
                      <a:r>
                        <a:rPr lang="en-GB" sz="1200" spc="-10" dirty="0">
                          <a:effectLst/>
                        </a:rPr>
                        <a:t>r</a:t>
                      </a:r>
                      <a:r>
                        <a:rPr lang="en-GB" sz="1200" dirty="0">
                          <a:effectLst/>
                        </a:rPr>
                        <a:t>o</a:t>
                      </a:r>
                      <a:r>
                        <a:rPr lang="en-GB" sz="1200" spc="-10" dirty="0">
                          <a:effectLst/>
                        </a:rPr>
                        <a:t>s</a:t>
                      </a:r>
                      <a:r>
                        <a:rPr lang="en-GB" sz="1200" dirty="0">
                          <a:effectLst/>
                        </a:rPr>
                        <a:t>i</a:t>
                      </a:r>
                      <a:r>
                        <a:rPr lang="en-GB" sz="1200" spc="10" dirty="0">
                          <a:effectLst/>
                        </a:rPr>
                        <a:t>s</a:t>
                      </a:r>
                      <a:r>
                        <a:rPr lang="en-GB" sz="1200" dirty="0">
                          <a:effectLst/>
                        </a:rPr>
                        <a:t>,</a:t>
                      </a:r>
                      <a:r>
                        <a:rPr lang="en-GB" sz="1200" spc="-25" dirty="0">
                          <a:effectLst/>
                        </a:rPr>
                        <a:t> </a:t>
                      </a:r>
                      <a:r>
                        <a:rPr lang="en-GB" sz="1200" spc="-10" dirty="0">
                          <a:effectLst/>
                        </a:rPr>
                        <a:t>i</a:t>
                      </a:r>
                      <a:r>
                        <a:rPr lang="en-GB" sz="1200" spc="-5" dirty="0">
                          <a:effectLst/>
                        </a:rPr>
                        <a:t>n</a:t>
                      </a:r>
                      <a:r>
                        <a:rPr lang="en-GB" sz="1200" spc="-10" dirty="0">
                          <a:effectLst/>
                        </a:rPr>
                        <a:t>t</a:t>
                      </a:r>
                      <a:r>
                        <a:rPr lang="en-GB" sz="1200" dirty="0">
                          <a:effectLst/>
                        </a:rPr>
                        <a:t>e</a:t>
                      </a:r>
                      <a:r>
                        <a:rPr lang="en-GB" sz="1200" spc="5" dirty="0">
                          <a:effectLst/>
                        </a:rPr>
                        <a:t>r</a:t>
                      </a:r>
                      <a:r>
                        <a:rPr lang="en-GB" sz="1200" spc="10" dirty="0">
                          <a:effectLst/>
                        </a:rPr>
                        <a:t>s</a:t>
                      </a:r>
                      <a:r>
                        <a:rPr lang="en-GB" sz="1200" spc="-15" dirty="0">
                          <a:effectLst/>
                        </a:rPr>
                        <a:t>t</a:t>
                      </a:r>
                      <a:r>
                        <a:rPr lang="en-GB" sz="1200" spc="-5" dirty="0">
                          <a:effectLst/>
                        </a:rPr>
                        <a:t>i</a:t>
                      </a:r>
                      <a:r>
                        <a:rPr lang="en-GB" sz="1200" spc="-15" dirty="0">
                          <a:effectLst/>
                        </a:rPr>
                        <a:t>t</a:t>
                      </a:r>
                      <a:r>
                        <a:rPr lang="en-GB" sz="1200" spc="-10" dirty="0">
                          <a:effectLst/>
                        </a:rPr>
                        <a:t>i</a:t>
                      </a:r>
                      <a:r>
                        <a:rPr lang="en-GB" sz="1200" spc="-15" dirty="0">
                          <a:effectLst/>
                        </a:rPr>
                        <a:t>a</a:t>
                      </a:r>
                      <a:r>
                        <a:rPr lang="en-GB" sz="1200" dirty="0">
                          <a:effectLst/>
                        </a:rPr>
                        <a:t>l</a:t>
                      </a:r>
                      <a:r>
                        <a:rPr lang="en-GB" sz="1200" spc="-20" dirty="0">
                          <a:effectLst/>
                        </a:rPr>
                        <a:t> </a:t>
                      </a:r>
                      <a:r>
                        <a:rPr lang="en-GB" sz="1200" spc="-10" dirty="0">
                          <a:effectLst/>
                        </a:rPr>
                        <a:t>l</a:t>
                      </a:r>
                      <a:r>
                        <a:rPr lang="en-GB" sz="1200" spc="-5" dirty="0">
                          <a:effectLst/>
                        </a:rPr>
                        <a:t>u</a:t>
                      </a:r>
                      <a:r>
                        <a:rPr lang="en-GB" sz="1200" dirty="0">
                          <a:effectLst/>
                        </a:rPr>
                        <a:t>ng f</a:t>
                      </a:r>
                      <a:r>
                        <a:rPr lang="en-GB" sz="1200" spc="-5" dirty="0">
                          <a:effectLst/>
                        </a:rPr>
                        <a:t>i</a:t>
                      </a:r>
                      <a:r>
                        <a:rPr lang="en-GB" sz="1200" dirty="0">
                          <a:effectLst/>
                        </a:rPr>
                        <a:t>b</a:t>
                      </a:r>
                      <a:r>
                        <a:rPr lang="en-GB" sz="1200" spc="-10" dirty="0">
                          <a:effectLst/>
                        </a:rPr>
                        <a:t>r</a:t>
                      </a:r>
                      <a:r>
                        <a:rPr lang="en-GB" sz="1200" dirty="0">
                          <a:effectLst/>
                        </a:rPr>
                        <a:t>o</a:t>
                      </a:r>
                      <a:r>
                        <a:rPr lang="en-GB" sz="1200" spc="-10" dirty="0">
                          <a:effectLst/>
                        </a:rPr>
                        <a:t>s</a:t>
                      </a:r>
                      <a:r>
                        <a:rPr lang="en-GB" sz="1200" dirty="0">
                          <a:effectLst/>
                        </a:rPr>
                        <a:t>i</a:t>
                      </a:r>
                      <a:r>
                        <a:rPr lang="en-GB" sz="1200" spc="10" dirty="0">
                          <a:effectLst/>
                        </a:rPr>
                        <a:t>s</a:t>
                      </a:r>
                      <a:r>
                        <a:rPr lang="en-GB" sz="1200" dirty="0">
                          <a:effectLst/>
                        </a:rPr>
                        <a:t>,</a:t>
                      </a:r>
                      <a:r>
                        <a:rPr lang="en-GB" sz="1200" spc="-10" dirty="0">
                          <a:effectLst/>
                        </a:rPr>
                        <a:t> </a:t>
                      </a:r>
                      <a:r>
                        <a:rPr lang="en-GB" sz="1200" dirty="0">
                          <a:effectLst/>
                        </a:rPr>
                        <a:t>pn</a:t>
                      </a:r>
                      <a:r>
                        <a:rPr lang="en-GB" sz="1200" spc="-5" dirty="0">
                          <a:effectLst/>
                        </a:rPr>
                        <a:t>eu</a:t>
                      </a:r>
                      <a:r>
                        <a:rPr lang="en-GB" sz="1200" dirty="0">
                          <a:effectLst/>
                        </a:rPr>
                        <a:t>mo</a:t>
                      </a:r>
                      <a:r>
                        <a:rPr lang="en-GB" sz="1200" spc="-15" dirty="0">
                          <a:effectLst/>
                        </a:rPr>
                        <a:t>c</a:t>
                      </a:r>
                      <a:r>
                        <a:rPr lang="en-GB" sz="1200" dirty="0">
                          <a:effectLst/>
                        </a:rPr>
                        <a:t>o</a:t>
                      </a:r>
                      <a:r>
                        <a:rPr lang="en-GB" sz="1200" spc="-10" dirty="0">
                          <a:effectLst/>
                        </a:rPr>
                        <a:t>ni</a:t>
                      </a:r>
                      <a:r>
                        <a:rPr lang="en-GB" sz="1200" dirty="0">
                          <a:effectLst/>
                        </a:rPr>
                        <a:t>o</a:t>
                      </a:r>
                      <a:r>
                        <a:rPr lang="en-GB" sz="1200" spc="-10" dirty="0">
                          <a:effectLst/>
                        </a:rPr>
                        <a:t>s</a:t>
                      </a:r>
                      <a:r>
                        <a:rPr lang="en-GB" sz="1200" dirty="0">
                          <a:effectLst/>
                        </a:rPr>
                        <a:t>is</a:t>
                      </a:r>
                      <a:r>
                        <a:rPr lang="en-GB" sz="1200" spc="-10" dirty="0">
                          <a:effectLst/>
                        </a:rPr>
                        <a:t> a</a:t>
                      </a:r>
                      <a:r>
                        <a:rPr lang="en-GB" sz="1200" dirty="0">
                          <a:effectLst/>
                        </a:rPr>
                        <a:t>nd</a:t>
                      </a:r>
                      <a:r>
                        <a:rPr lang="en-GB" sz="1200" spc="-5" dirty="0">
                          <a:effectLst/>
                        </a:rPr>
                        <a:t> </a:t>
                      </a:r>
                      <a:r>
                        <a:rPr lang="en-GB" sz="1200" dirty="0">
                          <a:effectLst/>
                        </a:rPr>
                        <a:t>b</a:t>
                      </a:r>
                      <a:r>
                        <a:rPr lang="en-GB" sz="1200" spc="-10" dirty="0">
                          <a:effectLst/>
                        </a:rPr>
                        <a:t>r</a:t>
                      </a:r>
                      <a:r>
                        <a:rPr lang="en-GB" sz="1200" dirty="0">
                          <a:effectLst/>
                        </a:rPr>
                        <a:t>on</a:t>
                      </a:r>
                      <a:r>
                        <a:rPr lang="en-GB" sz="1200" spc="-10" dirty="0">
                          <a:effectLst/>
                        </a:rPr>
                        <a:t>c</a:t>
                      </a:r>
                      <a:r>
                        <a:rPr lang="en-GB" sz="1200" spc="-5" dirty="0">
                          <a:effectLst/>
                        </a:rPr>
                        <a:t>h</a:t>
                      </a:r>
                      <a:r>
                        <a:rPr lang="en-GB" sz="1200" dirty="0">
                          <a:effectLst/>
                        </a:rPr>
                        <a:t>op</a:t>
                      </a:r>
                      <a:r>
                        <a:rPr lang="en-GB" sz="1200" spc="-10" dirty="0">
                          <a:effectLst/>
                        </a:rPr>
                        <a:t>ul</a:t>
                      </a:r>
                      <a:r>
                        <a:rPr lang="en-GB" sz="1200" dirty="0">
                          <a:effectLst/>
                        </a:rPr>
                        <a:t>mo</a:t>
                      </a:r>
                      <a:r>
                        <a:rPr lang="en-GB" sz="1200" spc="-5" dirty="0">
                          <a:effectLst/>
                        </a:rPr>
                        <a:t>n</a:t>
                      </a:r>
                      <a:r>
                        <a:rPr lang="en-GB" sz="1200" spc="-10" dirty="0">
                          <a:effectLst/>
                        </a:rPr>
                        <a:t>a</a:t>
                      </a:r>
                      <a:r>
                        <a:rPr lang="en-GB" sz="1200" spc="20" dirty="0">
                          <a:effectLst/>
                        </a:rPr>
                        <a:t>r</a:t>
                      </a:r>
                      <a:r>
                        <a:rPr lang="en-GB" sz="1200" dirty="0">
                          <a:effectLst/>
                        </a:rPr>
                        <a:t>y dys</a:t>
                      </a:r>
                      <a:r>
                        <a:rPr lang="en-GB" sz="1200" spc="-5" dirty="0">
                          <a:effectLst/>
                        </a:rPr>
                        <a:t>p</a:t>
                      </a:r>
                      <a:r>
                        <a:rPr lang="en-GB" sz="1200" spc="-10" dirty="0">
                          <a:effectLst/>
                        </a:rPr>
                        <a:t>l</a:t>
                      </a:r>
                      <a:r>
                        <a:rPr lang="en-GB" sz="1200" dirty="0">
                          <a:effectLst/>
                        </a:rPr>
                        <a:t>a</a:t>
                      </a:r>
                      <a:r>
                        <a:rPr lang="en-GB" sz="1200" spc="-10" dirty="0">
                          <a:effectLst/>
                        </a:rPr>
                        <a:t>si</a:t>
                      </a:r>
                      <a:r>
                        <a:rPr lang="en-GB" sz="1200" dirty="0">
                          <a:effectLst/>
                        </a:rPr>
                        <a:t>a</a:t>
                      </a:r>
                      <a:r>
                        <a:rPr lang="en-GB" sz="1200" spc="165" dirty="0">
                          <a:effectLst/>
                        </a:rPr>
                        <a:t> </a:t>
                      </a:r>
                      <a:r>
                        <a:rPr lang="en-GB" sz="1200" spc="25" dirty="0">
                          <a:effectLst/>
                        </a:rPr>
                        <a:t>(</a:t>
                      </a:r>
                      <a:r>
                        <a:rPr lang="en-GB" sz="1200" spc="-10" dirty="0">
                          <a:effectLst/>
                        </a:rPr>
                        <a:t>B</a:t>
                      </a:r>
                      <a:r>
                        <a:rPr lang="en-GB" sz="1200" dirty="0">
                          <a:effectLst/>
                        </a:rPr>
                        <a:t>P</a:t>
                      </a:r>
                      <a:r>
                        <a:rPr lang="en-GB" sz="1200" spc="15" dirty="0">
                          <a:effectLst/>
                        </a:rPr>
                        <a:t>D)</a:t>
                      </a:r>
                      <a:r>
                        <a:rPr lang="en-GB" sz="1200" dirty="0">
                          <a:effectLst/>
                        </a:rPr>
                        <a:t>.</a:t>
                      </a:r>
                      <a:endParaRPr lang="en-GB" sz="1600" dirty="0">
                        <a:effectLst/>
                      </a:endParaRPr>
                    </a:p>
                    <a:p>
                      <a:pPr>
                        <a:spcBef>
                          <a:spcPts val="300"/>
                        </a:spcBef>
                        <a:spcAft>
                          <a:spcPts val="300"/>
                        </a:spcAft>
                      </a:pPr>
                      <a:r>
                        <a:rPr lang="en-GB" sz="1200" spc="-10" dirty="0">
                          <a:effectLst/>
                        </a:rPr>
                        <a:t>Ch</a:t>
                      </a:r>
                      <a:r>
                        <a:rPr lang="en-GB" sz="1200" spc="-15" dirty="0">
                          <a:effectLst/>
                        </a:rPr>
                        <a:t>i</a:t>
                      </a:r>
                      <a:r>
                        <a:rPr lang="en-GB" sz="1200" spc="-5" dirty="0">
                          <a:effectLst/>
                        </a:rPr>
                        <a:t>ld</a:t>
                      </a:r>
                      <a:r>
                        <a:rPr lang="en-GB" sz="1200" spc="-10" dirty="0">
                          <a:effectLst/>
                        </a:rPr>
                        <a:t>r</a:t>
                      </a:r>
                      <a:r>
                        <a:rPr lang="en-GB" sz="1200" dirty="0">
                          <a:effectLst/>
                        </a:rPr>
                        <a:t>en</a:t>
                      </a:r>
                      <a:r>
                        <a:rPr lang="en-GB" sz="1200" spc="30" dirty="0">
                          <a:effectLst/>
                        </a:rPr>
                        <a:t> </a:t>
                      </a:r>
                      <a:r>
                        <a:rPr lang="en-GB" sz="1200" dirty="0">
                          <a:effectLst/>
                        </a:rPr>
                        <a:t>w</a:t>
                      </a:r>
                      <a:r>
                        <a:rPr lang="en-GB" sz="1200" spc="-5" dirty="0">
                          <a:effectLst/>
                        </a:rPr>
                        <a:t>h</a:t>
                      </a:r>
                      <a:r>
                        <a:rPr lang="en-GB" sz="1200" dirty="0">
                          <a:effectLst/>
                        </a:rPr>
                        <a:t>o</a:t>
                      </a:r>
                      <a:r>
                        <a:rPr lang="en-GB" sz="1200" spc="35" dirty="0">
                          <a:effectLst/>
                        </a:rPr>
                        <a:t> </a:t>
                      </a:r>
                      <a:r>
                        <a:rPr lang="en-GB" sz="1200" spc="-5" dirty="0">
                          <a:effectLst/>
                        </a:rPr>
                        <a:t>h</a:t>
                      </a:r>
                      <a:r>
                        <a:rPr lang="en-GB" sz="1200" spc="-20" dirty="0">
                          <a:effectLst/>
                        </a:rPr>
                        <a:t>a</a:t>
                      </a:r>
                      <a:r>
                        <a:rPr lang="en-GB" sz="1200" spc="-15" dirty="0">
                          <a:effectLst/>
                        </a:rPr>
                        <a:t>v</a:t>
                      </a:r>
                      <a:r>
                        <a:rPr lang="en-GB" sz="1200" dirty="0">
                          <a:effectLst/>
                        </a:rPr>
                        <a:t>e</a:t>
                      </a:r>
                      <a:r>
                        <a:rPr lang="en-GB" sz="1200" spc="30" dirty="0">
                          <a:effectLst/>
                        </a:rPr>
                        <a:t> </a:t>
                      </a:r>
                      <a:r>
                        <a:rPr lang="en-GB" sz="1200" dirty="0">
                          <a:effectLst/>
                        </a:rPr>
                        <a:t>p</a:t>
                      </a:r>
                      <a:r>
                        <a:rPr lang="en-GB" sz="1200" spc="-10" dirty="0">
                          <a:effectLst/>
                        </a:rPr>
                        <a:t>r</a:t>
                      </a:r>
                      <a:r>
                        <a:rPr lang="en-GB" sz="1200" spc="-15" dirty="0">
                          <a:effectLst/>
                        </a:rPr>
                        <a:t>e</a:t>
                      </a:r>
                      <a:r>
                        <a:rPr lang="en-GB" sz="1200" spc="-10" dirty="0">
                          <a:effectLst/>
                        </a:rPr>
                        <a:t>vi</a:t>
                      </a:r>
                      <a:r>
                        <a:rPr lang="en-GB" sz="1200" spc="-5" dirty="0">
                          <a:effectLst/>
                        </a:rPr>
                        <a:t>o</a:t>
                      </a:r>
                      <a:r>
                        <a:rPr lang="en-GB" sz="1200" dirty="0">
                          <a:effectLst/>
                        </a:rPr>
                        <a:t>u</a:t>
                      </a:r>
                      <a:r>
                        <a:rPr lang="en-GB" sz="1200" spc="-10" dirty="0">
                          <a:effectLst/>
                        </a:rPr>
                        <a:t>s</a:t>
                      </a:r>
                      <a:r>
                        <a:rPr lang="en-GB" sz="1200" spc="-5" dirty="0">
                          <a:effectLst/>
                        </a:rPr>
                        <a:t>l</a:t>
                      </a:r>
                      <a:r>
                        <a:rPr lang="en-GB" sz="1200" dirty="0">
                          <a:effectLst/>
                        </a:rPr>
                        <a:t>y</a:t>
                      </a:r>
                      <a:r>
                        <a:rPr lang="en-GB" sz="1200" spc="35" dirty="0">
                          <a:effectLst/>
                        </a:rPr>
                        <a:t> </a:t>
                      </a:r>
                      <a:r>
                        <a:rPr lang="en-GB" sz="1200" dirty="0">
                          <a:effectLst/>
                        </a:rPr>
                        <a:t>been</a:t>
                      </a:r>
                      <a:r>
                        <a:rPr lang="en-GB" sz="1200" spc="30" dirty="0">
                          <a:effectLst/>
                        </a:rPr>
                        <a:t> </a:t>
                      </a:r>
                      <a:r>
                        <a:rPr lang="en-GB" sz="1200" dirty="0">
                          <a:effectLst/>
                        </a:rPr>
                        <a:t>a</a:t>
                      </a:r>
                      <a:r>
                        <a:rPr lang="en-GB" sz="1200" spc="-5" dirty="0">
                          <a:effectLst/>
                        </a:rPr>
                        <a:t>d</a:t>
                      </a:r>
                      <a:r>
                        <a:rPr lang="en-GB" sz="1200" spc="-10" dirty="0">
                          <a:effectLst/>
                        </a:rPr>
                        <a:t>m</a:t>
                      </a:r>
                      <a:r>
                        <a:rPr lang="en-GB" sz="1200" spc="-5" dirty="0">
                          <a:effectLst/>
                        </a:rPr>
                        <a:t>i</a:t>
                      </a:r>
                      <a:r>
                        <a:rPr lang="en-GB" sz="1200" spc="15" dirty="0">
                          <a:effectLst/>
                        </a:rPr>
                        <a:t>t</a:t>
                      </a:r>
                      <a:r>
                        <a:rPr lang="en-GB" sz="1200" spc="-10" dirty="0">
                          <a:effectLst/>
                        </a:rPr>
                        <a:t>t</a:t>
                      </a:r>
                      <a:r>
                        <a:rPr lang="en-GB" sz="1200" spc="5" dirty="0">
                          <a:effectLst/>
                        </a:rPr>
                        <a:t>e</a:t>
                      </a:r>
                      <a:r>
                        <a:rPr lang="en-GB" sz="1200" dirty="0">
                          <a:effectLst/>
                        </a:rPr>
                        <a:t>d</a:t>
                      </a:r>
                      <a:r>
                        <a:rPr lang="en-GB" sz="1200" spc="35" dirty="0">
                          <a:effectLst/>
                        </a:rPr>
                        <a:t> </a:t>
                      </a:r>
                      <a:r>
                        <a:rPr lang="en-GB" sz="1200" spc="-15" dirty="0">
                          <a:effectLst/>
                        </a:rPr>
                        <a:t>t</a:t>
                      </a:r>
                      <a:r>
                        <a:rPr lang="en-GB" sz="1200" dirty="0">
                          <a:effectLst/>
                        </a:rPr>
                        <a:t>o </a:t>
                      </a:r>
                      <a:r>
                        <a:rPr lang="en-GB" sz="1200" spc="-5" dirty="0">
                          <a:effectLst/>
                        </a:rPr>
                        <a:t>h</a:t>
                      </a:r>
                      <a:r>
                        <a:rPr lang="en-GB" sz="1200" dirty="0">
                          <a:effectLst/>
                        </a:rPr>
                        <a:t>os</a:t>
                      </a:r>
                      <a:r>
                        <a:rPr lang="en-GB" sz="1200" spc="-5" dirty="0">
                          <a:effectLst/>
                        </a:rPr>
                        <a:t>pi</a:t>
                      </a:r>
                      <a:r>
                        <a:rPr lang="en-GB" sz="1200" dirty="0">
                          <a:effectLst/>
                        </a:rPr>
                        <a:t>t</a:t>
                      </a:r>
                      <a:r>
                        <a:rPr lang="en-GB" sz="1200" spc="-15" dirty="0">
                          <a:effectLst/>
                        </a:rPr>
                        <a:t>a</a:t>
                      </a:r>
                      <a:r>
                        <a:rPr lang="en-GB" sz="1200" dirty="0">
                          <a:effectLst/>
                        </a:rPr>
                        <a:t>l</a:t>
                      </a:r>
                      <a:r>
                        <a:rPr lang="en-GB" sz="1200" spc="20" dirty="0">
                          <a:effectLst/>
                        </a:rPr>
                        <a:t> </a:t>
                      </a:r>
                      <a:r>
                        <a:rPr lang="en-GB" sz="1200" spc="-10" dirty="0">
                          <a:effectLst/>
                        </a:rPr>
                        <a:t>f</a:t>
                      </a:r>
                      <a:r>
                        <a:rPr lang="en-GB" sz="1200" dirty="0">
                          <a:effectLst/>
                        </a:rPr>
                        <a:t>or</a:t>
                      </a:r>
                      <a:r>
                        <a:rPr lang="en-GB" sz="1200" spc="20" dirty="0">
                          <a:effectLst/>
                        </a:rPr>
                        <a:t> </a:t>
                      </a:r>
                      <a:r>
                        <a:rPr lang="en-GB" sz="1200" spc="-5" dirty="0">
                          <a:effectLst/>
                        </a:rPr>
                        <a:t>l</a:t>
                      </a:r>
                      <a:r>
                        <a:rPr lang="en-GB" sz="1200" spc="-10" dirty="0">
                          <a:effectLst/>
                        </a:rPr>
                        <a:t>o</a:t>
                      </a:r>
                      <a:r>
                        <a:rPr lang="en-GB" sz="1200" spc="-5" dirty="0">
                          <a:effectLst/>
                        </a:rPr>
                        <a:t>w</a:t>
                      </a:r>
                      <a:r>
                        <a:rPr lang="en-GB" sz="1200" dirty="0">
                          <a:effectLst/>
                        </a:rPr>
                        <a:t>er</a:t>
                      </a:r>
                      <a:r>
                        <a:rPr lang="en-GB" sz="1200" spc="15" dirty="0">
                          <a:effectLst/>
                        </a:rPr>
                        <a:t> </a:t>
                      </a:r>
                      <a:r>
                        <a:rPr lang="en-GB" sz="1200" spc="-10" dirty="0">
                          <a:effectLst/>
                        </a:rPr>
                        <a:t>r</a:t>
                      </a:r>
                      <a:r>
                        <a:rPr lang="en-GB" sz="1200" spc="5" dirty="0">
                          <a:effectLst/>
                        </a:rPr>
                        <a:t>e</a:t>
                      </a:r>
                      <a:r>
                        <a:rPr lang="en-GB" sz="1200" dirty="0">
                          <a:effectLst/>
                        </a:rPr>
                        <a:t>s</a:t>
                      </a:r>
                      <a:r>
                        <a:rPr lang="en-GB" sz="1200" spc="-5" dirty="0">
                          <a:effectLst/>
                        </a:rPr>
                        <a:t>p</a:t>
                      </a:r>
                      <a:r>
                        <a:rPr lang="en-GB" sz="1200" spc="-10" dirty="0">
                          <a:effectLst/>
                        </a:rPr>
                        <a:t>i</a:t>
                      </a:r>
                      <a:r>
                        <a:rPr lang="en-GB" sz="1200" spc="-15" dirty="0">
                          <a:effectLst/>
                        </a:rPr>
                        <a:t>r</a:t>
                      </a:r>
                      <a:r>
                        <a:rPr lang="en-GB" sz="1200" spc="-10" dirty="0">
                          <a:effectLst/>
                        </a:rPr>
                        <a:t>a</a:t>
                      </a:r>
                      <a:r>
                        <a:rPr lang="en-GB" sz="1200" spc="-15" dirty="0">
                          <a:effectLst/>
                        </a:rPr>
                        <a:t>t</a:t>
                      </a:r>
                      <a:r>
                        <a:rPr lang="en-GB" sz="1200" dirty="0">
                          <a:effectLst/>
                        </a:rPr>
                        <a:t>o</a:t>
                      </a:r>
                      <a:r>
                        <a:rPr lang="en-GB" sz="1200" spc="20" dirty="0">
                          <a:effectLst/>
                        </a:rPr>
                        <a:t>r</a:t>
                      </a:r>
                      <a:r>
                        <a:rPr lang="en-GB" sz="1200" dirty="0">
                          <a:effectLst/>
                        </a:rPr>
                        <a:t>y</a:t>
                      </a:r>
                      <a:r>
                        <a:rPr lang="en-GB" sz="1200" spc="20" dirty="0">
                          <a:effectLst/>
                        </a:rPr>
                        <a:t> </a:t>
                      </a:r>
                      <a:r>
                        <a:rPr lang="en-GB" sz="1200" spc="-10" dirty="0">
                          <a:effectLst/>
                        </a:rPr>
                        <a:t>t</a:t>
                      </a:r>
                      <a:r>
                        <a:rPr lang="en-GB" sz="1200" spc="-15" dirty="0">
                          <a:effectLst/>
                        </a:rPr>
                        <a:t>r</a:t>
                      </a:r>
                      <a:r>
                        <a:rPr lang="en-GB" sz="1200" dirty="0">
                          <a:effectLst/>
                        </a:rPr>
                        <a:t>a</a:t>
                      </a:r>
                      <a:r>
                        <a:rPr lang="en-GB" sz="1200" spc="20" dirty="0">
                          <a:effectLst/>
                        </a:rPr>
                        <a:t>c</a:t>
                      </a:r>
                      <a:r>
                        <a:rPr lang="en-GB" sz="1200" dirty="0">
                          <a:effectLst/>
                        </a:rPr>
                        <a:t>t</a:t>
                      </a:r>
                      <a:r>
                        <a:rPr lang="en-GB" sz="1200" spc="20" dirty="0">
                          <a:effectLst/>
                        </a:rPr>
                        <a:t> </a:t>
                      </a:r>
                      <a:r>
                        <a:rPr lang="en-GB" sz="1200" spc="-10" dirty="0">
                          <a:effectLst/>
                        </a:rPr>
                        <a:t>d</a:t>
                      </a:r>
                      <a:r>
                        <a:rPr lang="en-GB" sz="1200" dirty="0">
                          <a:effectLst/>
                        </a:rPr>
                        <a:t>is</a:t>
                      </a:r>
                      <a:r>
                        <a:rPr lang="en-GB" sz="1200" spc="-15" dirty="0">
                          <a:effectLst/>
                        </a:rPr>
                        <a:t>e</a:t>
                      </a:r>
                      <a:r>
                        <a:rPr lang="en-GB" sz="1200" dirty="0">
                          <a:effectLst/>
                        </a:rPr>
                        <a:t>as</a:t>
                      </a:r>
                      <a:r>
                        <a:rPr lang="en-GB" sz="1200" spc="-15" dirty="0">
                          <a:effectLst/>
                        </a:rPr>
                        <a:t>e</a:t>
                      </a:r>
                      <a:r>
                        <a:rPr lang="en-GB" sz="1200" dirty="0">
                          <a:effectLst/>
                        </a:rPr>
                        <a:t>.</a:t>
                      </a:r>
                    </a:p>
                    <a:p>
                      <a:pPr>
                        <a:spcBef>
                          <a:spcPts val="300"/>
                        </a:spcBef>
                        <a:spcAft>
                          <a:spcPts val="300"/>
                        </a:spcAft>
                      </a:pPr>
                      <a:r>
                        <a:rPr lang="en-GB" sz="1200" spc="-10" dirty="0">
                          <a:effectLst/>
                        </a:rPr>
                        <a:t>s</a:t>
                      </a:r>
                      <a:r>
                        <a:rPr lang="en-GB" sz="1200" dirty="0">
                          <a:effectLst/>
                        </a:rPr>
                        <a:t>ee</a:t>
                      </a:r>
                      <a:r>
                        <a:rPr lang="en-GB" sz="1200" spc="110" dirty="0">
                          <a:effectLst/>
                        </a:rPr>
                        <a:t> </a:t>
                      </a:r>
                      <a:r>
                        <a:rPr lang="en-GB" sz="1200" dirty="0">
                          <a:effectLst/>
                        </a:rPr>
                        <a:t>pre</a:t>
                      </a:r>
                      <a:r>
                        <a:rPr lang="en-GB" sz="1200" spc="5" dirty="0">
                          <a:effectLst/>
                        </a:rPr>
                        <a:t>c</a:t>
                      </a:r>
                      <a:r>
                        <a:rPr lang="en-GB" sz="1200" spc="-10" dirty="0">
                          <a:effectLst/>
                        </a:rPr>
                        <a:t>a</a:t>
                      </a:r>
                      <a:r>
                        <a:rPr lang="en-GB" sz="1200" spc="-5" dirty="0">
                          <a:effectLst/>
                        </a:rPr>
                        <a:t>ut</a:t>
                      </a:r>
                      <a:r>
                        <a:rPr lang="en-GB" sz="1200" spc="-10" dirty="0">
                          <a:effectLst/>
                        </a:rPr>
                        <a:t>i</a:t>
                      </a:r>
                      <a:r>
                        <a:rPr lang="en-GB" sz="1200" spc="-5" dirty="0">
                          <a:effectLst/>
                        </a:rPr>
                        <a:t>on</a:t>
                      </a:r>
                      <a:r>
                        <a:rPr lang="en-GB" sz="1200" dirty="0">
                          <a:effectLst/>
                        </a:rPr>
                        <a:t>s</a:t>
                      </a:r>
                      <a:r>
                        <a:rPr lang="en-GB" sz="1200" spc="110" dirty="0">
                          <a:effectLst/>
                        </a:rPr>
                        <a:t> </a:t>
                      </a:r>
                      <a:r>
                        <a:rPr lang="en-GB" sz="1200" spc="-10" dirty="0">
                          <a:effectLst/>
                        </a:rPr>
                        <a:t>s</a:t>
                      </a:r>
                      <a:r>
                        <a:rPr lang="en-GB" sz="1200" dirty="0">
                          <a:effectLst/>
                        </a:rPr>
                        <a:t>e</a:t>
                      </a:r>
                      <a:r>
                        <a:rPr lang="en-GB" sz="1200" spc="15" dirty="0">
                          <a:effectLst/>
                        </a:rPr>
                        <a:t>c</a:t>
                      </a:r>
                      <a:r>
                        <a:rPr lang="en-GB" sz="1200" spc="-5" dirty="0">
                          <a:effectLst/>
                        </a:rPr>
                        <a:t>t</a:t>
                      </a:r>
                      <a:r>
                        <a:rPr lang="en-GB" sz="1200" spc="-10" dirty="0">
                          <a:effectLst/>
                        </a:rPr>
                        <a:t>i</a:t>
                      </a:r>
                      <a:r>
                        <a:rPr lang="en-GB" sz="1200" spc="-5" dirty="0">
                          <a:effectLst/>
                        </a:rPr>
                        <a:t>o</a:t>
                      </a:r>
                      <a:r>
                        <a:rPr lang="en-GB" sz="1200" dirty="0">
                          <a:effectLst/>
                        </a:rPr>
                        <a:t>n</a:t>
                      </a:r>
                      <a:r>
                        <a:rPr lang="en-GB" sz="1200" spc="115" dirty="0">
                          <a:effectLst/>
                        </a:rPr>
                        <a:t> </a:t>
                      </a:r>
                      <a:r>
                        <a:rPr lang="en-GB" sz="1200" spc="-5" dirty="0">
                          <a:effectLst/>
                        </a:rPr>
                        <a:t>o</a:t>
                      </a:r>
                      <a:r>
                        <a:rPr lang="en-GB" sz="1200" dirty="0">
                          <a:effectLst/>
                        </a:rPr>
                        <a:t>n</a:t>
                      </a:r>
                      <a:r>
                        <a:rPr lang="en-GB" sz="1200" spc="110" dirty="0">
                          <a:effectLst/>
                        </a:rPr>
                        <a:t> </a:t>
                      </a:r>
                      <a:r>
                        <a:rPr lang="en-GB" sz="1200" spc="-5" dirty="0">
                          <a:effectLst/>
                        </a:rPr>
                        <a:t>li</a:t>
                      </a:r>
                      <a:r>
                        <a:rPr lang="en-GB" sz="1200" spc="-15" dirty="0">
                          <a:effectLst/>
                        </a:rPr>
                        <a:t>v</a:t>
                      </a:r>
                      <a:r>
                        <a:rPr lang="en-GB" sz="1200" dirty="0">
                          <a:effectLst/>
                        </a:rPr>
                        <a:t>e</a:t>
                      </a:r>
                      <a:r>
                        <a:rPr lang="en-GB" sz="1200" spc="115" dirty="0">
                          <a:effectLst/>
                        </a:rPr>
                        <a:t> </a:t>
                      </a:r>
                      <a:r>
                        <a:rPr lang="en-GB" sz="1200" spc="-15" dirty="0">
                          <a:effectLst/>
                        </a:rPr>
                        <a:t>a</a:t>
                      </a:r>
                      <a:r>
                        <a:rPr lang="en-GB" sz="1200" spc="10" dirty="0">
                          <a:effectLst/>
                        </a:rPr>
                        <a:t>t</a:t>
                      </a:r>
                      <a:r>
                        <a:rPr lang="en-GB" sz="1200" spc="-5" dirty="0">
                          <a:effectLst/>
                        </a:rPr>
                        <a:t>t</a:t>
                      </a:r>
                      <a:r>
                        <a:rPr lang="en-GB" sz="1200" dirty="0">
                          <a:effectLst/>
                        </a:rPr>
                        <a:t>e</a:t>
                      </a:r>
                      <a:r>
                        <a:rPr lang="en-GB" sz="1200" spc="-10" dirty="0">
                          <a:effectLst/>
                        </a:rPr>
                        <a:t>n</a:t>
                      </a:r>
                      <a:r>
                        <a:rPr lang="en-GB" sz="1200" spc="-5" dirty="0">
                          <a:effectLst/>
                        </a:rPr>
                        <a:t>u</a:t>
                      </a:r>
                      <a:r>
                        <a:rPr lang="en-GB" sz="1200" spc="-15" dirty="0">
                          <a:effectLst/>
                        </a:rPr>
                        <a:t>a</a:t>
                      </a:r>
                      <a:r>
                        <a:rPr lang="en-GB" sz="1200" spc="-5" dirty="0">
                          <a:effectLst/>
                        </a:rPr>
                        <a:t>t</a:t>
                      </a:r>
                      <a:r>
                        <a:rPr lang="en-GB" sz="1200" dirty="0">
                          <a:effectLst/>
                        </a:rPr>
                        <a:t>ed </a:t>
                      </a:r>
                      <a:r>
                        <a:rPr lang="en-GB" sz="1200" spc="-5" dirty="0">
                          <a:effectLst/>
                        </a:rPr>
                        <a:t>i</a:t>
                      </a:r>
                      <a:r>
                        <a:rPr lang="en-GB" sz="1200" spc="-10" dirty="0">
                          <a:effectLst/>
                        </a:rPr>
                        <a:t>n</a:t>
                      </a:r>
                      <a:r>
                        <a:rPr lang="en-GB" sz="1200" dirty="0">
                          <a:effectLst/>
                        </a:rPr>
                        <a:t>f</a:t>
                      </a:r>
                      <a:r>
                        <a:rPr lang="en-GB" sz="1200" spc="-5" dirty="0">
                          <a:effectLst/>
                        </a:rPr>
                        <a:t>l</a:t>
                      </a:r>
                      <a:r>
                        <a:rPr lang="en-GB" sz="1200" dirty="0">
                          <a:effectLst/>
                        </a:rPr>
                        <a:t>ue</a:t>
                      </a:r>
                      <a:r>
                        <a:rPr lang="en-GB" sz="1200" spc="-10" dirty="0">
                          <a:effectLst/>
                        </a:rPr>
                        <a:t>nz</a:t>
                      </a:r>
                      <a:r>
                        <a:rPr lang="en-GB" sz="1200" dirty="0">
                          <a:effectLst/>
                        </a:rPr>
                        <a:t>a</a:t>
                      </a:r>
                      <a:r>
                        <a:rPr lang="en-GB" sz="1200" spc="190" dirty="0">
                          <a:effectLst/>
                        </a:rPr>
                        <a:t> </a:t>
                      </a:r>
                      <a:r>
                        <a:rPr lang="en-GB" sz="1200" spc="-10" dirty="0">
                          <a:effectLst/>
                        </a:rPr>
                        <a:t>v</a:t>
                      </a:r>
                      <a:r>
                        <a:rPr lang="en-GB" sz="1200" spc="-5" dirty="0">
                          <a:effectLst/>
                        </a:rPr>
                        <a:t>a</a:t>
                      </a:r>
                      <a:r>
                        <a:rPr lang="en-GB" sz="1200" spc="5" dirty="0">
                          <a:effectLst/>
                        </a:rPr>
                        <a:t>cc</a:t>
                      </a:r>
                      <a:r>
                        <a:rPr lang="en-GB" sz="1200" spc="-5" dirty="0">
                          <a:effectLst/>
                        </a:rPr>
                        <a:t>ine</a:t>
                      </a:r>
                      <a:endParaRPr lang="en-GB" sz="1600" dirty="0">
                        <a:effectLst/>
                        <a:latin typeface="Calibri"/>
                        <a:ea typeface="Calibri"/>
                        <a:cs typeface="Times New Roman"/>
                      </a:endParaRPr>
                    </a:p>
                  </a:txBody>
                  <a:tcPr marL="54187" marR="54187" marT="0" marB="0"/>
                </a:tc>
                <a:extLst>
                  <a:ext uri="{0D108BD9-81ED-4DB2-BD59-A6C34878D82A}">
                    <a16:rowId xmlns:a16="http://schemas.microsoft.com/office/drawing/2014/main" xmlns="" val="10001"/>
                  </a:ext>
                </a:extLst>
              </a:tr>
              <a:tr h="447606">
                <a:tc>
                  <a:txBody>
                    <a:bodyPr/>
                    <a:lstStyle/>
                    <a:p>
                      <a:pPr>
                        <a:spcBef>
                          <a:spcPts val="300"/>
                        </a:spcBef>
                        <a:spcAft>
                          <a:spcPts val="300"/>
                        </a:spcAft>
                      </a:pPr>
                      <a:r>
                        <a:rPr lang="en-GB" sz="1200" spc="-10">
                          <a:effectLst/>
                        </a:rPr>
                        <a:t>C</a:t>
                      </a:r>
                      <a:r>
                        <a:rPr lang="en-GB" sz="1200" spc="-5">
                          <a:effectLst/>
                        </a:rPr>
                        <a:t>h</a:t>
                      </a:r>
                      <a:r>
                        <a:rPr lang="en-GB" sz="1200">
                          <a:effectLst/>
                        </a:rPr>
                        <a:t>ro</a:t>
                      </a:r>
                      <a:r>
                        <a:rPr lang="en-GB" sz="1200" spc="-5">
                          <a:effectLst/>
                        </a:rPr>
                        <a:t>n</a:t>
                      </a:r>
                      <a:r>
                        <a:rPr lang="en-GB" sz="1200">
                          <a:effectLst/>
                        </a:rPr>
                        <a:t>ic</a:t>
                      </a:r>
                      <a:r>
                        <a:rPr lang="en-GB" sz="1200" spc="30">
                          <a:effectLst/>
                        </a:rPr>
                        <a:t> </a:t>
                      </a:r>
                      <a:r>
                        <a:rPr lang="en-GB" sz="1200" spc="-5">
                          <a:effectLst/>
                        </a:rPr>
                        <a:t>hea</a:t>
                      </a:r>
                      <a:r>
                        <a:rPr lang="en-GB" sz="1200" spc="10">
                          <a:effectLst/>
                        </a:rPr>
                        <a:t>r</a:t>
                      </a:r>
                      <a:r>
                        <a:rPr lang="en-GB" sz="1200">
                          <a:effectLst/>
                        </a:rPr>
                        <a:t>t</a:t>
                      </a:r>
                      <a:r>
                        <a:rPr lang="en-GB" sz="1200" spc="30">
                          <a:effectLst/>
                        </a:rPr>
                        <a:t> </a:t>
                      </a:r>
                      <a:r>
                        <a:rPr lang="en-GB" sz="1200" spc="-5">
                          <a:effectLst/>
                        </a:rPr>
                        <a:t>d</a:t>
                      </a:r>
                      <a:r>
                        <a:rPr lang="en-GB" sz="1200">
                          <a:effectLst/>
                        </a:rPr>
                        <a:t>is</a:t>
                      </a:r>
                      <a:r>
                        <a:rPr lang="en-GB" sz="1200" spc="-10">
                          <a:effectLst/>
                        </a:rPr>
                        <a:t>e</a:t>
                      </a:r>
                      <a:r>
                        <a:rPr lang="en-GB" sz="1200">
                          <a:effectLst/>
                        </a:rPr>
                        <a:t>ase</a:t>
                      </a:r>
                      <a:endParaRPr lang="en-GB" sz="160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10">
                          <a:effectLst/>
                        </a:rPr>
                        <a:t>C</a:t>
                      </a:r>
                      <a:r>
                        <a:rPr lang="en-GB" sz="1200">
                          <a:effectLst/>
                        </a:rPr>
                        <a:t>onge</a:t>
                      </a:r>
                      <a:r>
                        <a:rPr lang="en-GB" sz="1200" spc="-10">
                          <a:effectLst/>
                        </a:rPr>
                        <a:t>n</a:t>
                      </a:r>
                      <a:r>
                        <a:rPr lang="en-GB" sz="1200" spc="-5">
                          <a:effectLst/>
                        </a:rPr>
                        <a:t>i</a:t>
                      </a:r>
                      <a:r>
                        <a:rPr lang="en-GB" sz="1200">
                          <a:effectLst/>
                        </a:rPr>
                        <a:t>t</a:t>
                      </a:r>
                      <a:r>
                        <a:rPr lang="en-GB" sz="1200" spc="-15">
                          <a:effectLst/>
                        </a:rPr>
                        <a:t>a</a:t>
                      </a:r>
                      <a:r>
                        <a:rPr lang="en-GB" sz="1200">
                          <a:effectLst/>
                        </a:rPr>
                        <a:t>l</a:t>
                      </a:r>
                      <a:r>
                        <a:rPr lang="en-GB" sz="1200" spc="10">
                          <a:effectLst/>
                        </a:rPr>
                        <a:t> </a:t>
                      </a:r>
                      <a:r>
                        <a:rPr lang="en-GB" sz="1200">
                          <a:effectLst/>
                        </a:rPr>
                        <a:t>h</a:t>
                      </a:r>
                      <a:r>
                        <a:rPr lang="en-GB" sz="1200" spc="-10">
                          <a:effectLst/>
                        </a:rPr>
                        <a:t>ea</a:t>
                      </a:r>
                      <a:r>
                        <a:rPr lang="en-GB" sz="1200" spc="20">
                          <a:effectLst/>
                        </a:rPr>
                        <a:t>r</a:t>
                      </a:r>
                      <a:r>
                        <a:rPr lang="en-GB" sz="1200">
                          <a:effectLst/>
                        </a:rPr>
                        <a:t>t</a:t>
                      </a:r>
                      <a:r>
                        <a:rPr lang="en-GB" sz="1200" spc="10">
                          <a:effectLst/>
                        </a:rPr>
                        <a:t> </a:t>
                      </a:r>
                      <a:r>
                        <a:rPr lang="en-GB" sz="1200" spc="-10">
                          <a:effectLst/>
                        </a:rPr>
                        <a:t>d</a:t>
                      </a:r>
                      <a:r>
                        <a:rPr lang="en-GB" sz="1200">
                          <a:effectLst/>
                        </a:rPr>
                        <a:t>is</a:t>
                      </a:r>
                      <a:r>
                        <a:rPr lang="en-GB" sz="1200" spc="-15">
                          <a:effectLst/>
                        </a:rPr>
                        <a:t>e</a:t>
                      </a:r>
                      <a:r>
                        <a:rPr lang="en-GB" sz="1200">
                          <a:effectLst/>
                        </a:rPr>
                        <a:t>ase,</a:t>
                      </a:r>
                      <a:r>
                        <a:rPr lang="en-GB" sz="1200" spc="15">
                          <a:effectLst/>
                        </a:rPr>
                        <a:t> </a:t>
                      </a:r>
                      <a:r>
                        <a:rPr lang="en-GB" sz="1200" spc="-15">
                          <a:effectLst/>
                        </a:rPr>
                        <a:t>h</a:t>
                      </a:r>
                      <a:r>
                        <a:rPr lang="en-GB" sz="1200">
                          <a:effectLst/>
                        </a:rPr>
                        <a:t>ype</a:t>
                      </a:r>
                      <a:r>
                        <a:rPr lang="en-GB" sz="1200" spc="20">
                          <a:effectLst/>
                        </a:rPr>
                        <a:t>r</a:t>
                      </a:r>
                      <a:r>
                        <a:rPr lang="en-GB" sz="1200" spc="-10">
                          <a:effectLst/>
                        </a:rPr>
                        <a:t>t</a:t>
                      </a:r>
                      <a:r>
                        <a:rPr lang="en-GB" sz="1200">
                          <a:effectLst/>
                        </a:rPr>
                        <a:t>en</a:t>
                      </a:r>
                      <a:r>
                        <a:rPr lang="en-GB" sz="1200" spc="-10">
                          <a:effectLst/>
                        </a:rPr>
                        <a:t>si</a:t>
                      </a:r>
                      <a:r>
                        <a:rPr lang="en-GB" sz="1200">
                          <a:effectLst/>
                        </a:rPr>
                        <a:t>on</a:t>
                      </a:r>
                      <a:r>
                        <a:rPr lang="en-GB" sz="1200" spc="10">
                          <a:effectLst/>
                        </a:rPr>
                        <a:t> </a:t>
                      </a:r>
                      <a:r>
                        <a:rPr lang="en-GB" sz="1200" spc="-5">
                          <a:effectLst/>
                        </a:rPr>
                        <a:t>wi</a:t>
                      </a:r>
                      <a:r>
                        <a:rPr lang="en-GB" sz="1200" spc="-10">
                          <a:effectLst/>
                        </a:rPr>
                        <a:t>t</a:t>
                      </a:r>
                      <a:r>
                        <a:rPr lang="en-GB" sz="1200">
                          <a:effectLst/>
                        </a:rPr>
                        <a:t>h </a:t>
                      </a:r>
                      <a:r>
                        <a:rPr lang="en-GB" sz="1200" spc="5">
                          <a:effectLst/>
                        </a:rPr>
                        <a:t>c</a:t>
                      </a:r>
                      <a:r>
                        <a:rPr lang="en-GB" sz="1200" spc="-10">
                          <a:effectLst/>
                        </a:rPr>
                        <a:t>a</a:t>
                      </a:r>
                      <a:r>
                        <a:rPr lang="en-GB" sz="1200" spc="-5">
                          <a:effectLst/>
                        </a:rPr>
                        <a:t>r</a:t>
                      </a:r>
                      <a:r>
                        <a:rPr lang="en-GB" sz="1200" spc="-10">
                          <a:effectLst/>
                        </a:rPr>
                        <a:t>di</a:t>
                      </a:r>
                      <a:r>
                        <a:rPr lang="en-GB" sz="1200">
                          <a:effectLst/>
                        </a:rPr>
                        <a:t>ac </a:t>
                      </a:r>
                      <a:r>
                        <a:rPr lang="en-GB" sz="1200" spc="-15">
                          <a:effectLst/>
                        </a:rPr>
                        <a:t>c</a:t>
                      </a:r>
                      <a:r>
                        <a:rPr lang="en-GB" sz="1200">
                          <a:effectLst/>
                        </a:rPr>
                        <a:t>o</a:t>
                      </a:r>
                      <a:r>
                        <a:rPr lang="en-GB" sz="1200" spc="-5">
                          <a:effectLst/>
                        </a:rPr>
                        <a:t>mp</a:t>
                      </a:r>
                      <a:r>
                        <a:rPr lang="en-GB" sz="1200" spc="-15">
                          <a:effectLst/>
                        </a:rPr>
                        <a:t>l</a:t>
                      </a:r>
                      <a:r>
                        <a:rPr lang="en-GB" sz="1200" spc="-5">
                          <a:effectLst/>
                        </a:rPr>
                        <a:t>i</a:t>
                      </a:r>
                      <a:r>
                        <a:rPr lang="en-GB" sz="1200" spc="5">
                          <a:effectLst/>
                        </a:rPr>
                        <a:t>c</a:t>
                      </a:r>
                      <a:r>
                        <a:rPr lang="en-GB" sz="1200" spc="-10">
                          <a:effectLst/>
                        </a:rPr>
                        <a:t>a</a:t>
                      </a:r>
                      <a:r>
                        <a:rPr lang="en-GB" sz="1200" spc="-15">
                          <a:effectLst/>
                        </a:rPr>
                        <a:t>t</a:t>
                      </a:r>
                      <a:r>
                        <a:rPr lang="en-GB" sz="1200" spc="-10">
                          <a:effectLst/>
                        </a:rPr>
                        <a:t>i</a:t>
                      </a:r>
                      <a:r>
                        <a:rPr lang="en-GB" sz="1200">
                          <a:effectLst/>
                        </a:rPr>
                        <a:t>on</a:t>
                      </a:r>
                      <a:r>
                        <a:rPr lang="en-GB" sz="1200" spc="10">
                          <a:effectLst/>
                        </a:rPr>
                        <a:t>s</a:t>
                      </a:r>
                      <a:r>
                        <a:rPr lang="en-GB" sz="1200">
                          <a:effectLst/>
                        </a:rPr>
                        <a:t>, </a:t>
                      </a:r>
                      <a:r>
                        <a:rPr lang="en-GB" sz="1200" spc="-10">
                          <a:effectLst/>
                        </a:rPr>
                        <a:t>c</a:t>
                      </a:r>
                      <a:r>
                        <a:rPr lang="en-GB" sz="1200" spc="-5">
                          <a:effectLst/>
                        </a:rPr>
                        <a:t>h</a:t>
                      </a:r>
                      <a:r>
                        <a:rPr lang="en-GB" sz="1200" spc="-10">
                          <a:effectLst/>
                        </a:rPr>
                        <a:t>r</a:t>
                      </a:r>
                      <a:r>
                        <a:rPr lang="en-GB" sz="1200">
                          <a:effectLst/>
                        </a:rPr>
                        <a:t>o</a:t>
                      </a:r>
                      <a:r>
                        <a:rPr lang="en-GB" sz="1200" spc="-10">
                          <a:effectLst/>
                        </a:rPr>
                        <a:t>n</a:t>
                      </a:r>
                      <a:r>
                        <a:rPr lang="en-GB" sz="1200" spc="-5">
                          <a:effectLst/>
                        </a:rPr>
                        <a:t>i</a:t>
                      </a:r>
                      <a:r>
                        <a:rPr lang="en-GB" sz="1200">
                          <a:effectLst/>
                        </a:rPr>
                        <a:t>c h</a:t>
                      </a:r>
                      <a:r>
                        <a:rPr lang="en-GB" sz="1200" spc="-15">
                          <a:effectLst/>
                        </a:rPr>
                        <a:t>e</a:t>
                      </a:r>
                      <a:r>
                        <a:rPr lang="en-GB" sz="1200" spc="-10">
                          <a:effectLst/>
                        </a:rPr>
                        <a:t>a</a:t>
                      </a:r>
                      <a:r>
                        <a:rPr lang="en-GB" sz="1200" spc="20">
                          <a:effectLst/>
                        </a:rPr>
                        <a:t>r</a:t>
                      </a:r>
                      <a:r>
                        <a:rPr lang="en-GB" sz="1200">
                          <a:effectLst/>
                        </a:rPr>
                        <a:t>t </a:t>
                      </a:r>
                      <a:r>
                        <a:rPr lang="en-GB" sz="1200" spc="-15">
                          <a:effectLst/>
                        </a:rPr>
                        <a:t>f</a:t>
                      </a:r>
                      <a:r>
                        <a:rPr lang="en-GB" sz="1200" spc="-10">
                          <a:effectLst/>
                        </a:rPr>
                        <a:t>a</a:t>
                      </a:r>
                      <a:r>
                        <a:rPr lang="en-GB" sz="1200" spc="-15">
                          <a:effectLst/>
                        </a:rPr>
                        <a:t>i</a:t>
                      </a:r>
                      <a:r>
                        <a:rPr lang="en-GB" sz="1200" spc="-10">
                          <a:effectLst/>
                        </a:rPr>
                        <a:t>l</a:t>
                      </a:r>
                      <a:r>
                        <a:rPr lang="en-GB" sz="1200" spc="-5">
                          <a:effectLst/>
                        </a:rPr>
                        <a:t>u</a:t>
                      </a:r>
                      <a:r>
                        <a:rPr lang="en-GB" sz="1200" spc="-10">
                          <a:effectLst/>
                        </a:rPr>
                        <a:t>r</a:t>
                      </a:r>
                      <a:r>
                        <a:rPr lang="en-GB" sz="1200">
                          <a:effectLst/>
                        </a:rPr>
                        <a:t>e, </a:t>
                      </a:r>
                      <a:r>
                        <a:rPr lang="en-GB" sz="1200" spc="-10">
                          <a:effectLst/>
                        </a:rPr>
                        <a:t>i</a:t>
                      </a:r>
                      <a:r>
                        <a:rPr lang="en-GB" sz="1200">
                          <a:effectLst/>
                        </a:rPr>
                        <a:t>n</a:t>
                      </a:r>
                      <a:r>
                        <a:rPr lang="en-GB" sz="1200" spc="-10">
                          <a:effectLst/>
                        </a:rPr>
                        <a:t>d</a:t>
                      </a:r>
                      <a:r>
                        <a:rPr lang="en-GB" sz="1200" spc="-5">
                          <a:effectLst/>
                        </a:rPr>
                        <a:t>ividu</a:t>
                      </a:r>
                      <a:r>
                        <a:rPr lang="en-GB" sz="1200" spc="-15">
                          <a:effectLst/>
                        </a:rPr>
                        <a:t>a</a:t>
                      </a:r>
                      <a:r>
                        <a:rPr lang="en-GB" sz="1200">
                          <a:effectLst/>
                        </a:rPr>
                        <a:t>ls</a:t>
                      </a:r>
                      <a:r>
                        <a:rPr lang="en-GB" sz="1200" spc="100">
                          <a:effectLst/>
                        </a:rPr>
                        <a:t> </a:t>
                      </a:r>
                      <a:r>
                        <a:rPr lang="en-GB" sz="1200" spc="-10">
                          <a:effectLst/>
                        </a:rPr>
                        <a:t>r</a:t>
                      </a:r>
                      <a:r>
                        <a:rPr lang="en-GB" sz="1200" spc="5">
                          <a:effectLst/>
                        </a:rPr>
                        <a:t>e</a:t>
                      </a:r>
                      <a:r>
                        <a:rPr lang="en-GB" sz="1200" spc="-5">
                          <a:effectLst/>
                        </a:rPr>
                        <a:t>q</a:t>
                      </a:r>
                      <a:r>
                        <a:rPr lang="en-GB" sz="1200" spc="-10">
                          <a:effectLst/>
                        </a:rPr>
                        <a:t>uiri</a:t>
                      </a:r>
                      <a:r>
                        <a:rPr lang="en-GB" sz="1200">
                          <a:effectLst/>
                        </a:rPr>
                        <a:t>ng</a:t>
                      </a:r>
                      <a:r>
                        <a:rPr lang="en-GB" sz="1200" spc="100">
                          <a:effectLst/>
                        </a:rPr>
                        <a:t> </a:t>
                      </a:r>
                      <a:r>
                        <a:rPr lang="en-GB" sz="1200" spc="-10">
                          <a:effectLst/>
                        </a:rPr>
                        <a:t>r</a:t>
                      </a:r>
                      <a:r>
                        <a:rPr lang="en-GB" sz="1200">
                          <a:effectLst/>
                        </a:rPr>
                        <a:t>e</a:t>
                      </a:r>
                      <a:r>
                        <a:rPr lang="en-GB" sz="1200" spc="-5">
                          <a:effectLst/>
                        </a:rPr>
                        <a:t>g</a:t>
                      </a:r>
                      <a:r>
                        <a:rPr lang="en-GB" sz="1200" spc="-10">
                          <a:effectLst/>
                        </a:rPr>
                        <a:t>ul</a:t>
                      </a:r>
                      <a:r>
                        <a:rPr lang="en-GB" sz="1200" spc="-5">
                          <a:effectLst/>
                        </a:rPr>
                        <a:t>a</a:t>
                      </a:r>
                      <a:r>
                        <a:rPr lang="en-GB" sz="1200">
                          <a:effectLst/>
                        </a:rPr>
                        <a:t>r</a:t>
                      </a:r>
                      <a:r>
                        <a:rPr lang="en-GB" sz="1200" spc="100">
                          <a:effectLst/>
                        </a:rPr>
                        <a:t> </a:t>
                      </a:r>
                      <a:r>
                        <a:rPr lang="en-GB" sz="1200">
                          <a:effectLst/>
                        </a:rPr>
                        <a:t>m</a:t>
                      </a:r>
                      <a:r>
                        <a:rPr lang="en-GB" sz="1200" spc="5">
                          <a:effectLst/>
                        </a:rPr>
                        <a:t>e</a:t>
                      </a:r>
                      <a:r>
                        <a:rPr lang="en-GB" sz="1200" spc="-10">
                          <a:effectLst/>
                        </a:rPr>
                        <a:t>d</a:t>
                      </a:r>
                      <a:r>
                        <a:rPr lang="en-GB" sz="1200" spc="-5">
                          <a:effectLst/>
                        </a:rPr>
                        <a:t>i</a:t>
                      </a:r>
                      <a:r>
                        <a:rPr lang="en-GB" sz="1200" spc="5">
                          <a:effectLst/>
                        </a:rPr>
                        <a:t>c</a:t>
                      </a:r>
                      <a:r>
                        <a:rPr lang="en-GB" sz="1200" spc="-10">
                          <a:effectLst/>
                        </a:rPr>
                        <a:t>a</a:t>
                      </a:r>
                      <a:r>
                        <a:rPr lang="en-GB" sz="1200" spc="-15">
                          <a:effectLst/>
                        </a:rPr>
                        <a:t>t</a:t>
                      </a:r>
                      <a:r>
                        <a:rPr lang="en-GB" sz="1200" spc="-10">
                          <a:effectLst/>
                        </a:rPr>
                        <a:t>i</a:t>
                      </a:r>
                      <a:r>
                        <a:rPr lang="en-GB" sz="1200">
                          <a:effectLst/>
                        </a:rPr>
                        <a:t>on</a:t>
                      </a:r>
                      <a:r>
                        <a:rPr lang="en-GB" sz="1200" spc="100">
                          <a:effectLst/>
                        </a:rPr>
                        <a:t> </a:t>
                      </a:r>
                      <a:r>
                        <a:rPr lang="en-GB" sz="1200" spc="-5">
                          <a:effectLst/>
                        </a:rPr>
                        <a:t>a</a:t>
                      </a:r>
                      <a:r>
                        <a:rPr lang="en-GB" sz="1200">
                          <a:effectLst/>
                        </a:rPr>
                        <a:t>n</a:t>
                      </a:r>
                      <a:r>
                        <a:rPr lang="en-GB" sz="1200" spc="50">
                          <a:effectLst/>
                        </a:rPr>
                        <a:t>d</a:t>
                      </a:r>
                      <a:r>
                        <a:rPr lang="en-GB" sz="1200" spc="20">
                          <a:effectLst/>
                        </a:rPr>
                        <a:t>/</a:t>
                      </a:r>
                      <a:r>
                        <a:rPr lang="en-GB" sz="1200">
                          <a:effectLst/>
                        </a:rPr>
                        <a:t>or </a:t>
                      </a:r>
                      <a:r>
                        <a:rPr lang="en-GB" sz="1200" spc="-10">
                          <a:effectLst/>
                        </a:rPr>
                        <a:t>f</a:t>
                      </a:r>
                      <a:r>
                        <a:rPr lang="en-GB" sz="1200" spc="-5">
                          <a:effectLst/>
                        </a:rPr>
                        <a:t>o</a:t>
                      </a:r>
                      <a:r>
                        <a:rPr lang="en-GB" sz="1200" spc="-15">
                          <a:effectLst/>
                        </a:rPr>
                        <a:t>l</a:t>
                      </a:r>
                      <a:r>
                        <a:rPr lang="en-GB" sz="1200" spc="-5">
                          <a:effectLst/>
                        </a:rPr>
                        <a:t>l</a:t>
                      </a:r>
                      <a:r>
                        <a:rPr lang="en-GB" sz="1200" spc="-10">
                          <a:effectLst/>
                        </a:rPr>
                        <a:t>o</a:t>
                      </a:r>
                      <a:r>
                        <a:rPr lang="en-GB" sz="1200">
                          <a:effectLst/>
                        </a:rPr>
                        <a:t>w</a:t>
                      </a:r>
                      <a:r>
                        <a:rPr lang="en-GB" sz="1200" spc="10">
                          <a:effectLst/>
                        </a:rPr>
                        <a:t>-</a:t>
                      </a:r>
                      <a:r>
                        <a:rPr lang="en-GB" sz="1200" spc="-5">
                          <a:effectLst/>
                        </a:rPr>
                        <a:t>u</a:t>
                      </a:r>
                      <a:r>
                        <a:rPr lang="en-GB" sz="1200">
                          <a:effectLst/>
                        </a:rPr>
                        <a:t>p</a:t>
                      </a:r>
                      <a:r>
                        <a:rPr lang="en-GB" sz="1200" spc="-20">
                          <a:effectLst/>
                        </a:rPr>
                        <a:t> </a:t>
                      </a:r>
                      <a:r>
                        <a:rPr lang="en-GB" sz="1200" spc="-10">
                          <a:effectLst/>
                        </a:rPr>
                        <a:t>f</a:t>
                      </a:r>
                      <a:r>
                        <a:rPr lang="en-GB" sz="1200">
                          <a:effectLst/>
                        </a:rPr>
                        <a:t>or</a:t>
                      </a:r>
                      <a:r>
                        <a:rPr lang="en-GB" sz="1200" spc="-20">
                          <a:effectLst/>
                        </a:rPr>
                        <a:t> </a:t>
                      </a:r>
                      <a:r>
                        <a:rPr lang="en-GB" sz="1200">
                          <a:effectLst/>
                        </a:rPr>
                        <a:t>i</a:t>
                      </a:r>
                      <a:r>
                        <a:rPr lang="en-GB" sz="1200" spc="5">
                          <a:effectLst/>
                        </a:rPr>
                        <a:t>s</a:t>
                      </a:r>
                      <a:r>
                        <a:rPr lang="en-GB" sz="1200" spc="-10">
                          <a:effectLst/>
                        </a:rPr>
                        <a:t>c</a:t>
                      </a:r>
                      <a:r>
                        <a:rPr lang="en-GB" sz="1200" spc="-5">
                          <a:effectLst/>
                        </a:rPr>
                        <a:t>h</a:t>
                      </a:r>
                      <a:r>
                        <a:rPr lang="en-GB" sz="1200" spc="-10">
                          <a:effectLst/>
                        </a:rPr>
                        <a:t>a</a:t>
                      </a:r>
                      <a:r>
                        <a:rPr lang="en-GB" sz="1200">
                          <a:effectLst/>
                        </a:rPr>
                        <a:t>e</a:t>
                      </a:r>
                      <a:r>
                        <a:rPr lang="en-GB" sz="1200" spc="-10">
                          <a:effectLst/>
                        </a:rPr>
                        <a:t>m</a:t>
                      </a:r>
                      <a:r>
                        <a:rPr lang="en-GB" sz="1200" spc="-5">
                          <a:effectLst/>
                        </a:rPr>
                        <a:t>i</a:t>
                      </a:r>
                      <a:r>
                        <a:rPr lang="en-GB" sz="1200">
                          <a:effectLst/>
                        </a:rPr>
                        <a:t>c</a:t>
                      </a:r>
                      <a:r>
                        <a:rPr lang="en-GB" sz="1200" spc="-20">
                          <a:effectLst/>
                        </a:rPr>
                        <a:t> </a:t>
                      </a:r>
                      <a:r>
                        <a:rPr lang="en-GB" sz="1200">
                          <a:effectLst/>
                        </a:rPr>
                        <a:t>h</a:t>
                      </a:r>
                      <a:r>
                        <a:rPr lang="en-GB" sz="1200" spc="-10">
                          <a:effectLst/>
                        </a:rPr>
                        <a:t>ea</a:t>
                      </a:r>
                      <a:r>
                        <a:rPr lang="en-GB" sz="1200" spc="20">
                          <a:effectLst/>
                        </a:rPr>
                        <a:t>r</a:t>
                      </a:r>
                      <a:r>
                        <a:rPr lang="en-GB" sz="1200">
                          <a:effectLst/>
                        </a:rPr>
                        <a:t>t</a:t>
                      </a:r>
                      <a:r>
                        <a:rPr lang="en-GB" sz="1200" spc="-15">
                          <a:effectLst/>
                        </a:rPr>
                        <a:t> </a:t>
                      </a:r>
                      <a:r>
                        <a:rPr lang="en-GB" sz="1200" spc="-10">
                          <a:effectLst/>
                        </a:rPr>
                        <a:t>d</a:t>
                      </a:r>
                      <a:r>
                        <a:rPr lang="en-GB" sz="1200">
                          <a:effectLst/>
                        </a:rPr>
                        <a:t>is</a:t>
                      </a:r>
                      <a:r>
                        <a:rPr lang="en-GB" sz="1200" spc="-15">
                          <a:effectLst/>
                        </a:rPr>
                        <a:t>e</a:t>
                      </a:r>
                      <a:r>
                        <a:rPr lang="en-GB" sz="1200">
                          <a:effectLst/>
                        </a:rPr>
                        <a:t>as</a:t>
                      </a:r>
                      <a:r>
                        <a:rPr lang="en-GB" sz="1200" spc="-15">
                          <a:effectLst/>
                        </a:rPr>
                        <a:t>e</a:t>
                      </a:r>
                      <a:r>
                        <a:rPr lang="en-GB" sz="1200">
                          <a:effectLst/>
                        </a:rPr>
                        <a:t>.</a:t>
                      </a:r>
                      <a:endParaRPr lang="en-GB" sz="1600">
                        <a:effectLst/>
                        <a:latin typeface="Calibri"/>
                        <a:ea typeface="Calibri"/>
                        <a:cs typeface="Times New Roman"/>
                      </a:endParaRPr>
                    </a:p>
                  </a:txBody>
                  <a:tcPr marL="54187" marR="54187" marT="0" marB="0"/>
                </a:tc>
                <a:extLst>
                  <a:ext uri="{0D108BD9-81ED-4DB2-BD59-A6C34878D82A}">
                    <a16:rowId xmlns:a16="http://schemas.microsoft.com/office/drawing/2014/main" xmlns="" val="10002"/>
                  </a:ext>
                </a:extLst>
              </a:tr>
              <a:tr h="347292">
                <a:tc>
                  <a:txBody>
                    <a:bodyPr/>
                    <a:lstStyle/>
                    <a:p>
                      <a:pPr>
                        <a:spcBef>
                          <a:spcPts val="300"/>
                        </a:spcBef>
                        <a:spcAft>
                          <a:spcPts val="300"/>
                        </a:spcAft>
                      </a:pPr>
                      <a:r>
                        <a:rPr lang="en-GB" sz="1200" spc="-10">
                          <a:effectLst/>
                        </a:rPr>
                        <a:t>C</a:t>
                      </a:r>
                      <a:r>
                        <a:rPr lang="en-GB" sz="1200" spc="-5">
                          <a:effectLst/>
                        </a:rPr>
                        <a:t>h</a:t>
                      </a:r>
                      <a:r>
                        <a:rPr lang="en-GB" sz="1200">
                          <a:effectLst/>
                        </a:rPr>
                        <a:t>ro</a:t>
                      </a:r>
                      <a:r>
                        <a:rPr lang="en-GB" sz="1200" spc="-5">
                          <a:effectLst/>
                        </a:rPr>
                        <a:t>n</a:t>
                      </a:r>
                      <a:r>
                        <a:rPr lang="en-GB" sz="1200">
                          <a:effectLst/>
                        </a:rPr>
                        <a:t>ic</a:t>
                      </a:r>
                      <a:r>
                        <a:rPr lang="en-GB" sz="1200" spc="100">
                          <a:effectLst/>
                        </a:rPr>
                        <a:t> </a:t>
                      </a:r>
                      <a:r>
                        <a:rPr lang="en-GB" sz="1200" spc="-5">
                          <a:effectLst/>
                        </a:rPr>
                        <a:t>k</a:t>
                      </a:r>
                      <a:r>
                        <a:rPr lang="en-GB" sz="1200">
                          <a:effectLst/>
                        </a:rPr>
                        <a:t>i</a:t>
                      </a:r>
                      <a:r>
                        <a:rPr lang="en-GB" sz="1200" spc="-5">
                          <a:effectLst/>
                        </a:rPr>
                        <a:t>dn</a:t>
                      </a:r>
                      <a:r>
                        <a:rPr lang="en-GB" sz="1200" spc="-15">
                          <a:effectLst/>
                        </a:rPr>
                        <a:t>e</a:t>
                      </a:r>
                      <a:r>
                        <a:rPr lang="en-GB" sz="1200">
                          <a:effectLst/>
                        </a:rPr>
                        <a:t>y </a:t>
                      </a:r>
                      <a:r>
                        <a:rPr lang="en-GB" sz="1200" spc="-5">
                          <a:effectLst/>
                        </a:rPr>
                        <a:t>d</a:t>
                      </a:r>
                      <a:r>
                        <a:rPr lang="en-GB" sz="1200">
                          <a:effectLst/>
                        </a:rPr>
                        <a:t>is</a:t>
                      </a:r>
                      <a:r>
                        <a:rPr lang="en-GB" sz="1200" spc="-10">
                          <a:effectLst/>
                        </a:rPr>
                        <a:t>e</a:t>
                      </a:r>
                      <a:r>
                        <a:rPr lang="en-GB" sz="1200">
                          <a:effectLst/>
                        </a:rPr>
                        <a:t>ase</a:t>
                      </a:r>
                      <a:endParaRPr lang="en-GB" sz="160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10">
                          <a:effectLst/>
                        </a:rPr>
                        <a:t>C</a:t>
                      </a:r>
                      <a:r>
                        <a:rPr lang="en-GB" sz="1200" spc="-5">
                          <a:effectLst/>
                        </a:rPr>
                        <a:t>h</a:t>
                      </a:r>
                      <a:r>
                        <a:rPr lang="en-GB" sz="1200" spc="-10">
                          <a:effectLst/>
                        </a:rPr>
                        <a:t>r</a:t>
                      </a:r>
                      <a:r>
                        <a:rPr lang="en-GB" sz="1200">
                          <a:effectLst/>
                        </a:rPr>
                        <a:t>o</a:t>
                      </a:r>
                      <a:r>
                        <a:rPr lang="en-GB" sz="1200" spc="-10">
                          <a:effectLst/>
                        </a:rPr>
                        <a:t>n</a:t>
                      </a:r>
                      <a:r>
                        <a:rPr lang="en-GB" sz="1200" spc="-5">
                          <a:effectLst/>
                        </a:rPr>
                        <a:t>i</a:t>
                      </a:r>
                      <a:r>
                        <a:rPr lang="en-GB" sz="1200">
                          <a:effectLst/>
                        </a:rPr>
                        <a:t>c</a:t>
                      </a:r>
                      <a:r>
                        <a:rPr lang="en-GB" sz="1200" spc="-70">
                          <a:effectLst/>
                        </a:rPr>
                        <a:t> </a:t>
                      </a:r>
                      <a:r>
                        <a:rPr lang="en-GB" sz="1200" spc="-10">
                          <a:effectLst/>
                        </a:rPr>
                        <a:t>k</a:t>
                      </a:r>
                      <a:r>
                        <a:rPr lang="en-GB" sz="1200" spc="-5">
                          <a:effectLst/>
                        </a:rPr>
                        <a:t>id</a:t>
                      </a:r>
                      <a:r>
                        <a:rPr lang="en-GB" sz="1200">
                          <a:effectLst/>
                        </a:rPr>
                        <a:t>n</a:t>
                      </a:r>
                      <a:r>
                        <a:rPr lang="en-GB" sz="1200" spc="-15">
                          <a:effectLst/>
                        </a:rPr>
                        <a:t>e</a:t>
                      </a:r>
                      <a:r>
                        <a:rPr lang="en-GB" sz="1200">
                          <a:effectLst/>
                        </a:rPr>
                        <a:t>y</a:t>
                      </a:r>
                      <a:r>
                        <a:rPr lang="en-GB" sz="1200" spc="-70">
                          <a:effectLst/>
                        </a:rPr>
                        <a:t> </a:t>
                      </a:r>
                      <a:r>
                        <a:rPr lang="en-GB" sz="1200" spc="-10">
                          <a:effectLst/>
                        </a:rPr>
                        <a:t>d</a:t>
                      </a:r>
                      <a:r>
                        <a:rPr lang="en-GB" sz="1200">
                          <a:effectLst/>
                        </a:rPr>
                        <a:t>is</a:t>
                      </a:r>
                      <a:r>
                        <a:rPr lang="en-GB" sz="1200" spc="-15">
                          <a:effectLst/>
                        </a:rPr>
                        <a:t>e</a:t>
                      </a:r>
                      <a:r>
                        <a:rPr lang="en-GB" sz="1200">
                          <a:effectLst/>
                        </a:rPr>
                        <a:t>ase</a:t>
                      </a:r>
                      <a:r>
                        <a:rPr lang="en-GB" sz="1200" spc="-65">
                          <a:effectLst/>
                        </a:rPr>
                        <a:t> </a:t>
                      </a:r>
                      <a:r>
                        <a:rPr lang="en-GB" sz="1200" spc="-10">
                          <a:effectLst/>
                        </a:rPr>
                        <a:t>a</a:t>
                      </a:r>
                      <a:r>
                        <a:rPr lang="en-GB" sz="1200">
                          <a:effectLst/>
                        </a:rPr>
                        <a:t>t</a:t>
                      </a:r>
                      <a:r>
                        <a:rPr lang="en-GB" sz="1200" spc="-70">
                          <a:effectLst/>
                        </a:rPr>
                        <a:t> </a:t>
                      </a:r>
                      <a:r>
                        <a:rPr lang="en-GB" sz="1200" spc="10">
                          <a:effectLst/>
                        </a:rPr>
                        <a:t>s</a:t>
                      </a:r>
                      <a:r>
                        <a:rPr lang="en-GB" sz="1200">
                          <a:effectLst/>
                        </a:rPr>
                        <a:t>t</a:t>
                      </a:r>
                      <a:r>
                        <a:rPr lang="en-GB" sz="1200" spc="-10">
                          <a:effectLst/>
                        </a:rPr>
                        <a:t>a</a:t>
                      </a:r>
                      <a:r>
                        <a:rPr lang="en-GB" sz="1200">
                          <a:effectLst/>
                        </a:rPr>
                        <a:t>ge</a:t>
                      </a:r>
                      <a:r>
                        <a:rPr lang="en-GB" sz="1200" spc="-65">
                          <a:effectLst/>
                        </a:rPr>
                        <a:t> </a:t>
                      </a:r>
                      <a:r>
                        <a:rPr lang="en-GB" sz="1200">
                          <a:effectLst/>
                        </a:rPr>
                        <a:t>3,</a:t>
                      </a:r>
                      <a:r>
                        <a:rPr lang="en-GB" sz="1200" spc="-70">
                          <a:effectLst/>
                        </a:rPr>
                        <a:t> </a:t>
                      </a:r>
                      <a:r>
                        <a:rPr lang="en-GB" sz="1200">
                          <a:effectLst/>
                        </a:rPr>
                        <a:t>4</a:t>
                      </a:r>
                      <a:r>
                        <a:rPr lang="en-GB" sz="1200" spc="-70">
                          <a:effectLst/>
                        </a:rPr>
                        <a:t> </a:t>
                      </a:r>
                      <a:r>
                        <a:rPr lang="en-GB" sz="1200">
                          <a:effectLst/>
                        </a:rPr>
                        <a:t>or</a:t>
                      </a:r>
                      <a:r>
                        <a:rPr lang="en-GB" sz="1200" spc="-65">
                          <a:effectLst/>
                        </a:rPr>
                        <a:t> </a:t>
                      </a:r>
                      <a:r>
                        <a:rPr lang="en-GB" sz="1200">
                          <a:effectLst/>
                        </a:rPr>
                        <a:t>5,</a:t>
                      </a:r>
                      <a:r>
                        <a:rPr lang="en-GB" sz="1200" spc="-70">
                          <a:effectLst/>
                        </a:rPr>
                        <a:t> </a:t>
                      </a:r>
                      <a:r>
                        <a:rPr lang="en-GB" sz="1200" spc="-10">
                          <a:effectLst/>
                        </a:rPr>
                        <a:t>c</a:t>
                      </a:r>
                      <a:r>
                        <a:rPr lang="en-GB" sz="1200" spc="-5">
                          <a:effectLst/>
                        </a:rPr>
                        <a:t>h</a:t>
                      </a:r>
                      <a:r>
                        <a:rPr lang="en-GB" sz="1200" spc="-10">
                          <a:effectLst/>
                        </a:rPr>
                        <a:t>r</a:t>
                      </a:r>
                      <a:r>
                        <a:rPr lang="en-GB" sz="1200">
                          <a:effectLst/>
                        </a:rPr>
                        <a:t>o</a:t>
                      </a:r>
                      <a:r>
                        <a:rPr lang="en-GB" sz="1200" spc="-10">
                          <a:effectLst/>
                        </a:rPr>
                        <a:t>n</a:t>
                      </a:r>
                      <a:r>
                        <a:rPr lang="en-GB" sz="1200" spc="-5">
                          <a:effectLst/>
                        </a:rPr>
                        <a:t>i</a:t>
                      </a:r>
                      <a:r>
                        <a:rPr lang="en-GB" sz="1200">
                          <a:effectLst/>
                        </a:rPr>
                        <a:t>c </a:t>
                      </a:r>
                      <a:r>
                        <a:rPr lang="en-GB" sz="1200" spc="-10">
                          <a:effectLst/>
                        </a:rPr>
                        <a:t>k</a:t>
                      </a:r>
                      <a:r>
                        <a:rPr lang="en-GB" sz="1200" spc="-5">
                          <a:effectLst/>
                        </a:rPr>
                        <a:t>id</a:t>
                      </a:r>
                      <a:r>
                        <a:rPr lang="en-GB" sz="1200">
                          <a:effectLst/>
                        </a:rPr>
                        <a:t>n</a:t>
                      </a:r>
                      <a:r>
                        <a:rPr lang="en-GB" sz="1200" spc="-15">
                          <a:effectLst/>
                        </a:rPr>
                        <a:t>e</a:t>
                      </a:r>
                      <a:r>
                        <a:rPr lang="en-GB" sz="1200">
                          <a:effectLst/>
                        </a:rPr>
                        <a:t>y</a:t>
                      </a:r>
                      <a:r>
                        <a:rPr lang="en-GB" sz="1200" spc="50">
                          <a:effectLst/>
                        </a:rPr>
                        <a:t> </a:t>
                      </a:r>
                      <a:r>
                        <a:rPr lang="en-GB" sz="1200" spc="-15">
                          <a:effectLst/>
                        </a:rPr>
                        <a:t>f</a:t>
                      </a:r>
                      <a:r>
                        <a:rPr lang="en-GB" sz="1200" spc="-10">
                          <a:effectLst/>
                        </a:rPr>
                        <a:t>a</a:t>
                      </a:r>
                      <a:r>
                        <a:rPr lang="en-GB" sz="1200" spc="-15">
                          <a:effectLst/>
                        </a:rPr>
                        <a:t>i</a:t>
                      </a:r>
                      <a:r>
                        <a:rPr lang="en-GB" sz="1200" spc="-10">
                          <a:effectLst/>
                        </a:rPr>
                        <a:t>l</a:t>
                      </a:r>
                      <a:r>
                        <a:rPr lang="en-GB" sz="1200" spc="-5">
                          <a:effectLst/>
                        </a:rPr>
                        <a:t>u</a:t>
                      </a:r>
                      <a:r>
                        <a:rPr lang="en-GB" sz="1200" spc="-10">
                          <a:effectLst/>
                        </a:rPr>
                        <a:t>r</a:t>
                      </a:r>
                      <a:r>
                        <a:rPr lang="en-GB" sz="1200">
                          <a:effectLst/>
                        </a:rPr>
                        <a:t>e,</a:t>
                      </a:r>
                      <a:r>
                        <a:rPr lang="en-GB" sz="1200" spc="55">
                          <a:effectLst/>
                        </a:rPr>
                        <a:t> </a:t>
                      </a:r>
                      <a:r>
                        <a:rPr lang="en-GB" sz="1200">
                          <a:effectLst/>
                        </a:rPr>
                        <a:t>nep</a:t>
                      </a:r>
                      <a:r>
                        <a:rPr lang="en-GB" sz="1200" spc="-5">
                          <a:effectLst/>
                        </a:rPr>
                        <a:t>h</a:t>
                      </a:r>
                      <a:r>
                        <a:rPr lang="en-GB" sz="1200" spc="-10">
                          <a:effectLst/>
                        </a:rPr>
                        <a:t>r</a:t>
                      </a:r>
                      <a:r>
                        <a:rPr lang="en-GB" sz="1200" spc="-5">
                          <a:effectLst/>
                        </a:rPr>
                        <a:t>o</a:t>
                      </a:r>
                      <a:r>
                        <a:rPr lang="en-GB" sz="1200" spc="-15">
                          <a:effectLst/>
                        </a:rPr>
                        <a:t>t</a:t>
                      </a:r>
                      <a:r>
                        <a:rPr lang="en-GB" sz="1200" spc="-5">
                          <a:effectLst/>
                        </a:rPr>
                        <a:t>i</a:t>
                      </a:r>
                      <a:r>
                        <a:rPr lang="en-GB" sz="1200">
                          <a:effectLst/>
                        </a:rPr>
                        <a:t>c</a:t>
                      </a:r>
                      <a:r>
                        <a:rPr lang="en-GB" sz="1200" spc="55">
                          <a:effectLst/>
                        </a:rPr>
                        <a:t> </a:t>
                      </a:r>
                      <a:r>
                        <a:rPr lang="en-GB" sz="1200" spc="10">
                          <a:effectLst/>
                        </a:rPr>
                        <a:t>s</a:t>
                      </a:r>
                      <a:r>
                        <a:rPr lang="en-GB" sz="1200">
                          <a:effectLst/>
                        </a:rPr>
                        <a:t>yn</a:t>
                      </a:r>
                      <a:r>
                        <a:rPr lang="en-GB" sz="1200" spc="-5">
                          <a:effectLst/>
                        </a:rPr>
                        <a:t>d</a:t>
                      </a:r>
                      <a:r>
                        <a:rPr lang="en-GB" sz="1200" spc="-10">
                          <a:effectLst/>
                        </a:rPr>
                        <a:t>r</a:t>
                      </a:r>
                      <a:r>
                        <a:rPr lang="en-GB" sz="1200">
                          <a:effectLst/>
                        </a:rPr>
                        <a:t>ome,</a:t>
                      </a:r>
                      <a:r>
                        <a:rPr lang="en-GB" sz="1200" spc="50">
                          <a:effectLst/>
                        </a:rPr>
                        <a:t> </a:t>
                      </a:r>
                      <a:r>
                        <a:rPr lang="en-GB" sz="1200" spc="-10">
                          <a:effectLst/>
                        </a:rPr>
                        <a:t>k</a:t>
                      </a:r>
                      <a:r>
                        <a:rPr lang="en-GB" sz="1200" spc="-5">
                          <a:effectLst/>
                        </a:rPr>
                        <a:t>id</a:t>
                      </a:r>
                      <a:r>
                        <a:rPr lang="en-GB" sz="1200">
                          <a:effectLst/>
                        </a:rPr>
                        <a:t>n</a:t>
                      </a:r>
                      <a:r>
                        <a:rPr lang="en-GB" sz="1200" spc="-15">
                          <a:effectLst/>
                        </a:rPr>
                        <a:t>e</a:t>
                      </a:r>
                      <a:r>
                        <a:rPr lang="en-GB" sz="1200">
                          <a:effectLst/>
                        </a:rPr>
                        <a:t>y </a:t>
                      </a:r>
                      <a:r>
                        <a:rPr lang="en-GB" sz="1200" spc="-10">
                          <a:effectLst/>
                        </a:rPr>
                        <a:t>t</a:t>
                      </a:r>
                      <a:r>
                        <a:rPr lang="en-GB" sz="1200" spc="-15">
                          <a:effectLst/>
                        </a:rPr>
                        <a:t>r</a:t>
                      </a:r>
                      <a:r>
                        <a:rPr lang="en-GB" sz="1200" spc="-5">
                          <a:effectLst/>
                        </a:rPr>
                        <a:t>a</a:t>
                      </a:r>
                      <a:r>
                        <a:rPr lang="en-GB" sz="1200">
                          <a:effectLst/>
                        </a:rPr>
                        <a:t>ns</a:t>
                      </a:r>
                      <a:r>
                        <a:rPr lang="en-GB" sz="1200" spc="-5">
                          <a:effectLst/>
                        </a:rPr>
                        <a:t>p</a:t>
                      </a:r>
                      <a:r>
                        <a:rPr lang="en-GB" sz="1200" spc="-10">
                          <a:effectLst/>
                        </a:rPr>
                        <a:t>l</a:t>
                      </a:r>
                      <a:r>
                        <a:rPr lang="en-GB" sz="1200" spc="-5">
                          <a:effectLst/>
                        </a:rPr>
                        <a:t>an</a:t>
                      </a:r>
                      <a:r>
                        <a:rPr lang="en-GB" sz="1200">
                          <a:effectLst/>
                        </a:rPr>
                        <a:t>t</a:t>
                      </a:r>
                      <a:r>
                        <a:rPr lang="en-GB" sz="1200" spc="-10">
                          <a:effectLst/>
                        </a:rPr>
                        <a:t>a</a:t>
                      </a:r>
                      <a:r>
                        <a:rPr lang="en-GB" sz="1200" spc="-15">
                          <a:effectLst/>
                        </a:rPr>
                        <a:t>t</a:t>
                      </a:r>
                      <a:r>
                        <a:rPr lang="en-GB" sz="1200" spc="-10">
                          <a:effectLst/>
                        </a:rPr>
                        <a:t>i</a:t>
                      </a:r>
                      <a:r>
                        <a:rPr lang="en-GB" sz="1200">
                          <a:effectLst/>
                        </a:rPr>
                        <a:t>o</a:t>
                      </a:r>
                      <a:r>
                        <a:rPr lang="en-GB" sz="1200" spc="-5">
                          <a:effectLst/>
                        </a:rPr>
                        <a:t>n</a:t>
                      </a:r>
                      <a:r>
                        <a:rPr lang="en-GB" sz="1200">
                          <a:effectLst/>
                        </a:rPr>
                        <a:t>.</a:t>
                      </a:r>
                      <a:endParaRPr lang="en-GB" sz="1600">
                        <a:effectLst/>
                        <a:latin typeface="Calibri"/>
                        <a:ea typeface="Calibri"/>
                        <a:cs typeface="Times New Roman"/>
                      </a:endParaRPr>
                    </a:p>
                  </a:txBody>
                  <a:tcPr marL="54187" marR="54187" marT="0" marB="0"/>
                </a:tc>
                <a:extLst>
                  <a:ext uri="{0D108BD9-81ED-4DB2-BD59-A6C34878D82A}">
                    <a16:rowId xmlns:a16="http://schemas.microsoft.com/office/drawing/2014/main" xmlns="" val="10003"/>
                  </a:ext>
                </a:extLst>
              </a:tr>
              <a:tr h="173646">
                <a:tc>
                  <a:txBody>
                    <a:bodyPr/>
                    <a:lstStyle/>
                    <a:p>
                      <a:pPr>
                        <a:spcBef>
                          <a:spcPts val="300"/>
                        </a:spcBef>
                        <a:spcAft>
                          <a:spcPts val="300"/>
                        </a:spcAft>
                      </a:pPr>
                      <a:r>
                        <a:rPr lang="en-GB" sz="1200" spc="-10">
                          <a:effectLst/>
                        </a:rPr>
                        <a:t>C</a:t>
                      </a:r>
                      <a:r>
                        <a:rPr lang="en-GB" sz="1200" spc="-5">
                          <a:effectLst/>
                        </a:rPr>
                        <a:t>h</a:t>
                      </a:r>
                      <a:r>
                        <a:rPr lang="en-GB" sz="1200">
                          <a:effectLst/>
                        </a:rPr>
                        <a:t>ro</a:t>
                      </a:r>
                      <a:r>
                        <a:rPr lang="en-GB" sz="1200" spc="-5">
                          <a:effectLst/>
                        </a:rPr>
                        <a:t>n</a:t>
                      </a:r>
                      <a:r>
                        <a:rPr lang="en-GB" sz="1200">
                          <a:effectLst/>
                        </a:rPr>
                        <a:t>ic</a:t>
                      </a:r>
                      <a:r>
                        <a:rPr lang="en-GB" sz="1200" spc="-5">
                          <a:effectLst/>
                        </a:rPr>
                        <a:t> </a:t>
                      </a:r>
                      <a:r>
                        <a:rPr lang="en-GB" sz="1200" spc="-10">
                          <a:effectLst/>
                        </a:rPr>
                        <a:t>l</a:t>
                      </a:r>
                      <a:r>
                        <a:rPr lang="en-GB" sz="1200" spc="-5">
                          <a:effectLst/>
                        </a:rPr>
                        <a:t>i</a:t>
                      </a:r>
                      <a:r>
                        <a:rPr lang="en-GB" sz="1200" spc="-20">
                          <a:effectLst/>
                        </a:rPr>
                        <a:t>v</a:t>
                      </a:r>
                      <a:r>
                        <a:rPr lang="en-GB" sz="1200">
                          <a:effectLst/>
                        </a:rPr>
                        <a:t>er</a:t>
                      </a:r>
                      <a:r>
                        <a:rPr lang="en-GB" sz="1200" spc="-5">
                          <a:effectLst/>
                        </a:rPr>
                        <a:t> d</a:t>
                      </a:r>
                      <a:r>
                        <a:rPr lang="en-GB" sz="1200">
                          <a:effectLst/>
                        </a:rPr>
                        <a:t>is</a:t>
                      </a:r>
                      <a:r>
                        <a:rPr lang="en-GB" sz="1200" spc="-10">
                          <a:effectLst/>
                        </a:rPr>
                        <a:t>e</a:t>
                      </a:r>
                      <a:r>
                        <a:rPr lang="en-GB" sz="1200">
                          <a:effectLst/>
                        </a:rPr>
                        <a:t>ase</a:t>
                      </a:r>
                      <a:endParaRPr lang="en-GB" sz="160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15">
                          <a:effectLst/>
                        </a:rPr>
                        <a:t>C</a:t>
                      </a:r>
                      <a:r>
                        <a:rPr lang="en-GB" sz="1200" spc="-10">
                          <a:effectLst/>
                        </a:rPr>
                        <a:t>i</a:t>
                      </a:r>
                      <a:r>
                        <a:rPr lang="en-GB" sz="1200" spc="-5">
                          <a:effectLst/>
                        </a:rPr>
                        <a:t>rrh</a:t>
                      </a:r>
                      <a:r>
                        <a:rPr lang="en-GB" sz="1200">
                          <a:effectLst/>
                        </a:rPr>
                        <a:t>o</a:t>
                      </a:r>
                      <a:r>
                        <a:rPr lang="en-GB" sz="1200" spc="-10">
                          <a:effectLst/>
                        </a:rPr>
                        <a:t>s</a:t>
                      </a:r>
                      <a:r>
                        <a:rPr lang="en-GB" sz="1200">
                          <a:effectLst/>
                        </a:rPr>
                        <a:t>i</a:t>
                      </a:r>
                      <a:r>
                        <a:rPr lang="en-GB" sz="1200" spc="10">
                          <a:effectLst/>
                        </a:rPr>
                        <a:t>s</a:t>
                      </a:r>
                      <a:r>
                        <a:rPr lang="en-GB" sz="1200">
                          <a:effectLst/>
                        </a:rPr>
                        <a:t>,</a:t>
                      </a:r>
                      <a:r>
                        <a:rPr lang="en-GB" sz="1200" spc="-35">
                          <a:effectLst/>
                        </a:rPr>
                        <a:t> </a:t>
                      </a:r>
                      <a:r>
                        <a:rPr lang="en-GB" sz="1200" spc="-5">
                          <a:effectLst/>
                        </a:rPr>
                        <a:t>b</a:t>
                      </a:r>
                      <a:r>
                        <a:rPr lang="en-GB" sz="1200" spc="-15">
                          <a:effectLst/>
                        </a:rPr>
                        <a:t>il</a:t>
                      </a:r>
                      <a:r>
                        <a:rPr lang="en-GB" sz="1200" spc="-10">
                          <a:effectLst/>
                        </a:rPr>
                        <a:t>ia</a:t>
                      </a:r>
                      <a:r>
                        <a:rPr lang="en-GB" sz="1200" spc="20">
                          <a:effectLst/>
                        </a:rPr>
                        <a:t>r</a:t>
                      </a:r>
                      <a:r>
                        <a:rPr lang="en-GB" sz="1200">
                          <a:effectLst/>
                        </a:rPr>
                        <a:t>y</a:t>
                      </a:r>
                      <a:r>
                        <a:rPr lang="en-GB" sz="1200" spc="-35">
                          <a:effectLst/>
                        </a:rPr>
                        <a:t> </a:t>
                      </a:r>
                      <a:r>
                        <a:rPr lang="en-GB" sz="1200" spc="-10">
                          <a:effectLst/>
                        </a:rPr>
                        <a:t>atr</a:t>
                      </a:r>
                      <a:r>
                        <a:rPr lang="en-GB" sz="1200" spc="5">
                          <a:effectLst/>
                        </a:rPr>
                        <a:t>e</a:t>
                      </a:r>
                      <a:r>
                        <a:rPr lang="en-GB" sz="1200" spc="-10">
                          <a:effectLst/>
                        </a:rPr>
                        <a:t>si</a:t>
                      </a:r>
                      <a:r>
                        <a:rPr lang="en-GB" sz="1200" spc="5">
                          <a:effectLst/>
                        </a:rPr>
                        <a:t>a</a:t>
                      </a:r>
                      <a:r>
                        <a:rPr lang="en-GB" sz="1200">
                          <a:effectLst/>
                        </a:rPr>
                        <a:t>,</a:t>
                      </a:r>
                      <a:r>
                        <a:rPr lang="en-GB" sz="1200" spc="-35">
                          <a:effectLst/>
                        </a:rPr>
                        <a:t> </a:t>
                      </a:r>
                      <a:r>
                        <a:rPr lang="en-GB" sz="1200" spc="-15">
                          <a:effectLst/>
                        </a:rPr>
                        <a:t>c</a:t>
                      </a:r>
                      <a:r>
                        <a:rPr lang="en-GB" sz="1200" spc="-5">
                          <a:effectLst/>
                        </a:rPr>
                        <a:t>h</a:t>
                      </a:r>
                      <a:r>
                        <a:rPr lang="en-GB" sz="1200" spc="-10">
                          <a:effectLst/>
                        </a:rPr>
                        <a:t>r</a:t>
                      </a:r>
                      <a:r>
                        <a:rPr lang="en-GB" sz="1200">
                          <a:effectLst/>
                        </a:rPr>
                        <a:t>o</a:t>
                      </a:r>
                      <a:r>
                        <a:rPr lang="en-GB" sz="1200" spc="-10">
                          <a:effectLst/>
                        </a:rPr>
                        <a:t>n</a:t>
                      </a:r>
                      <a:r>
                        <a:rPr lang="en-GB" sz="1200" spc="-5">
                          <a:effectLst/>
                        </a:rPr>
                        <a:t>i</a:t>
                      </a:r>
                      <a:r>
                        <a:rPr lang="en-GB" sz="1200">
                          <a:effectLst/>
                        </a:rPr>
                        <a:t>c</a:t>
                      </a:r>
                      <a:r>
                        <a:rPr lang="en-GB" sz="1200" spc="-35">
                          <a:effectLst/>
                        </a:rPr>
                        <a:t> </a:t>
                      </a:r>
                      <a:r>
                        <a:rPr lang="en-GB" sz="1200">
                          <a:effectLst/>
                        </a:rPr>
                        <a:t>he</a:t>
                      </a:r>
                      <a:r>
                        <a:rPr lang="en-GB" sz="1200" spc="-5">
                          <a:effectLst/>
                        </a:rPr>
                        <a:t>p</a:t>
                      </a:r>
                      <a:r>
                        <a:rPr lang="en-GB" sz="1200" spc="-10">
                          <a:effectLst/>
                        </a:rPr>
                        <a:t>a</a:t>
                      </a:r>
                      <a:r>
                        <a:rPr lang="en-GB" sz="1200" spc="-15">
                          <a:effectLst/>
                        </a:rPr>
                        <a:t>t</a:t>
                      </a:r>
                      <a:r>
                        <a:rPr lang="en-GB" sz="1200" spc="-5">
                          <a:effectLst/>
                        </a:rPr>
                        <a:t>i</a:t>
                      </a:r>
                      <a:r>
                        <a:rPr lang="en-GB" sz="1200" spc="-15">
                          <a:effectLst/>
                        </a:rPr>
                        <a:t>t</a:t>
                      </a:r>
                      <a:r>
                        <a:rPr lang="en-GB" sz="1200">
                          <a:effectLst/>
                        </a:rPr>
                        <a:t>is</a:t>
                      </a:r>
                      <a:endParaRPr lang="en-GB" sz="1600">
                        <a:effectLst/>
                        <a:latin typeface="Calibri"/>
                        <a:ea typeface="Calibri"/>
                        <a:cs typeface="Times New Roman"/>
                      </a:endParaRPr>
                    </a:p>
                  </a:txBody>
                  <a:tcPr marL="54187" marR="54187" marT="0" marB="0"/>
                </a:tc>
                <a:extLst>
                  <a:ext uri="{0D108BD9-81ED-4DB2-BD59-A6C34878D82A}">
                    <a16:rowId xmlns:a16="http://schemas.microsoft.com/office/drawing/2014/main" xmlns="" val="10004"/>
                  </a:ext>
                </a:extLst>
              </a:tr>
              <a:tr h="1287875">
                <a:tc>
                  <a:txBody>
                    <a:bodyPr/>
                    <a:lstStyle/>
                    <a:p>
                      <a:pPr>
                        <a:spcBef>
                          <a:spcPts val="300"/>
                        </a:spcBef>
                        <a:spcAft>
                          <a:spcPts val="300"/>
                        </a:spcAft>
                      </a:pPr>
                      <a:r>
                        <a:rPr lang="en-GB" sz="1200" spc="-10" dirty="0">
                          <a:effectLst/>
                        </a:rPr>
                        <a:t>C</a:t>
                      </a:r>
                      <a:r>
                        <a:rPr lang="en-GB" sz="1200" spc="-5" dirty="0">
                          <a:effectLst/>
                        </a:rPr>
                        <a:t>h</a:t>
                      </a:r>
                      <a:r>
                        <a:rPr lang="en-GB" sz="1200" dirty="0">
                          <a:effectLst/>
                        </a:rPr>
                        <a:t>ro</a:t>
                      </a:r>
                      <a:r>
                        <a:rPr lang="en-GB" sz="1200" spc="-5" dirty="0">
                          <a:effectLst/>
                        </a:rPr>
                        <a:t>n</a:t>
                      </a:r>
                      <a:r>
                        <a:rPr lang="en-GB" sz="1200" dirty="0">
                          <a:effectLst/>
                        </a:rPr>
                        <a:t>ic</a:t>
                      </a:r>
                      <a:r>
                        <a:rPr lang="en-GB" sz="1200" spc="120" dirty="0">
                          <a:effectLst/>
                        </a:rPr>
                        <a:t> </a:t>
                      </a:r>
                      <a:r>
                        <a:rPr lang="en-GB" sz="1200" spc="-5" dirty="0">
                          <a:effectLst/>
                        </a:rPr>
                        <a:t>neu</a:t>
                      </a:r>
                      <a:r>
                        <a:rPr lang="en-GB" sz="1200" dirty="0">
                          <a:effectLst/>
                        </a:rPr>
                        <a:t>ro</a:t>
                      </a:r>
                      <a:r>
                        <a:rPr lang="en-GB" sz="1200" spc="-5" dirty="0">
                          <a:effectLst/>
                        </a:rPr>
                        <a:t>l</a:t>
                      </a:r>
                      <a:r>
                        <a:rPr lang="en-GB" sz="1200" dirty="0">
                          <a:effectLst/>
                        </a:rPr>
                        <a:t>o</a:t>
                      </a:r>
                      <a:r>
                        <a:rPr lang="en-GB" sz="1200" spc="-5" dirty="0">
                          <a:effectLst/>
                        </a:rPr>
                        <a:t>g</a:t>
                      </a:r>
                      <a:r>
                        <a:rPr lang="en-GB" sz="1200" dirty="0">
                          <a:effectLst/>
                        </a:rPr>
                        <a:t>i</a:t>
                      </a:r>
                      <a:r>
                        <a:rPr lang="en-GB" sz="1200" spc="5" dirty="0">
                          <a:effectLst/>
                        </a:rPr>
                        <a:t>c</a:t>
                      </a:r>
                      <a:r>
                        <a:rPr lang="en-GB" sz="1200" spc="-5" dirty="0">
                          <a:effectLst/>
                        </a:rPr>
                        <a:t>a</a:t>
                      </a:r>
                      <a:r>
                        <a:rPr lang="en-GB" sz="1200" dirty="0">
                          <a:effectLst/>
                        </a:rPr>
                        <a:t>l </a:t>
                      </a:r>
                      <a:r>
                        <a:rPr lang="en-GB" sz="1200" spc="-5" dirty="0">
                          <a:effectLst/>
                        </a:rPr>
                        <a:t>d</a:t>
                      </a:r>
                      <a:r>
                        <a:rPr lang="en-GB" sz="1200" dirty="0">
                          <a:effectLst/>
                        </a:rPr>
                        <a:t>is</a:t>
                      </a:r>
                      <a:r>
                        <a:rPr lang="en-GB" sz="1200" spc="-10" dirty="0">
                          <a:effectLst/>
                        </a:rPr>
                        <a:t>e</a:t>
                      </a:r>
                      <a:r>
                        <a:rPr lang="en-GB" sz="1200" dirty="0">
                          <a:effectLst/>
                        </a:rPr>
                        <a:t>ase</a:t>
                      </a:r>
                      <a:endParaRPr lang="en-GB" sz="1600" dirty="0">
                        <a:solidFill>
                          <a:srgbClr val="FF0000"/>
                        </a:solidFill>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30" dirty="0">
                          <a:effectLst/>
                        </a:rPr>
                        <a:t>S</a:t>
                      </a:r>
                      <a:r>
                        <a:rPr lang="en-GB" sz="1200" spc="-10" dirty="0">
                          <a:effectLst/>
                        </a:rPr>
                        <a:t>tr</a:t>
                      </a:r>
                      <a:r>
                        <a:rPr lang="en-GB" sz="1200" dirty="0">
                          <a:effectLst/>
                        </a:rPr>
                        <a:t>o</a:t>
                      </a:r>
                      <a:r>
                        <a:rPr lang="en-GB" sz="1200" spc="-30" dirty="0">
                          <a:effectLst/>
                        </a:rPr>
                        <a:t>k</a:t>
                      </a:r>
                      <a:r>
                        <a:rPr lang="en-GB" sz="1200" dirty="0">
                          <a:effectLst/>
                        </a:rPr>
                        <a:t>e,</a:t>
                      </a:r>
                      <a:r>
                        <a:rPr lang="en-GB" sz="1200" spc="-75" dirty="0">
                          <a:effectLst/>
                        </a:rPr>
                        <a:t> </a:t>
                      </a:r>
                      <a:r>
                        <a:rPr lang="en-GB" sz="1200" spc="-10" dirty="0">
                          <a:effectLst/>
                        </a:rPr>
                        <a:t>t</a:t>
                      </a:r>
                      <a:r>
                        <a:rPr lang="en-GB" sz="1200" spc="-15" dirty="0">
                          <a:effectLst/>
                        </a:rPr>
                        <a:t>r</a:t>
                      </a:r>
                      <a:r>
                        <a:rPr lang="en-GB" sz="1200" spc="-10" dirty="0">
                          <a:effectLst/>
                        </a:rPr>
                        <a:t>a</a:t>
                      </a:r>
                      <a:r>
                        <a:rPr lang="en-GB" sz="1200" dirty="0">
                          <a:effectLst/>
                        </a:rPr>
                        <a:t>n</a:t>
                      </a:r>
                      <a:r>
                        <a:rPr lang="en-GB" sz="1200" spc="-10" dirty="0">
                          <a:effectLst/>
                        </a:rPr>
                        <a:t>s</a:t>
                      </a:r>
                      <a:r>
                        <a:rPr lang="en-GB" sz="1200" spc="-5" dirty="0">
                          <a:effectLst/>
                        </a:rPr>
                        <a:t>i</a:t>
                      </a:r>
                      <a:r>
                        <a:rPr lang="en-GB" sz="1200" dirty="0">
                          <a:effectLst/>
                        </a:rPr>
                        <a:t>e</a:t>
                      </a:r>
                      <a:r>
                        <a:rPr lang="en-GB" sz="1200" spc="-5" dirty="0">
                          <a:effectLst/>
                        </a:rPr>
                        <a:t>n</a:t>
                      </a:r>
                      <a:r>
                        <a:rPr lang="en-GB" sz="1200" dirty="0">
                          <a:effectLst/>
                        </a:rPr>
                        <a:t>t</a:t>
                      </a:r>
                      <a:r>
                        <a:rPr lang="en-GB" sz="1200" spc="-75" dirty="0">
                          <a:effectLst/>
                        </a:rPr>
                        <a:t> </a:t>
                      </a:r>
                      <a:r>
                        <a:rPr lang="en-GB" sz="1200" dirty="0">
                          <a:effectLst/>
                        </a:rPr>
                        <a:t>i</a:t>
                      </a:r>
                      <a:r>
                        <a:rPr lang="en-GB" sz="1200" spc="5" dirty="0">
                          <a:effectLst/>
                        </a:rPr>
                        <a:t>s</a:t>
                      </a:r>
                      <a:r>
                        <a:rPr lang="en-GB" sz="1200" spc="-10" dirty="0">
                          <a:effectLst/>
                        </a:rPr>
                        <a:t>c</a:t>
                      </a:r>
                      <a:r>
                        <a:rPr lang="en-GB" sz="1200" spc="-5" dirty="0">
                          <a:effectLst/>
                        </a:rPr>
                        <a:t>h</a:t>
                      </a:r>
                      <a:r>
                        <a:rPr lang="en-GB" sz="1200" spc="-10" dirty="0">
                          <a:effectLst/>
                        </a:rPr>
                        <a:t>a</a:t>
                      </a:r>
                      <a:r>
                        <a:rPr lang="en-GB" sz="1200" dirty="0">
                          <a:effectLst/>
                        </a:rPr>
                        <a:t>e</a:t>
                      </a:r>
                      <a:r>
                        <a:rPr lang="en-GB" sz="1200" spc="-10" dirty="0">
                          <a:effectLst/>
                        </a:rPr>
                        <a:t>m</a:t>
                      </a:r>
                      <a:r>
                        <a:rPr lang="en-GB" sz="1200" spc="-5" dirty="0">
                          <a:effectLst/>
                        </a:rPr>
                        <a:t>i</a:t>
                      </a:r>
                      <a:r>
                        <a:rPr lang="en-GB" sz="1200" dirty="0">
                          <a:effectLst/>
                        </a:rPr>
                        <a:t>c</a:t>
                      </a:r>
                      <a:r>
                        <a:rPr lang="en-GB" sz="1200" spc="-75" dirty="0">
                          <a:effectLst/>
                        </a:rPr>
                        <a:t> </a:t>
                      </a:r>
                      <a:r>
                        <a:rPr lang="en-GB" sz="1200" spc="-10" dirty="0">
                          <a:effectLst/>
                        </a:rPr>
                        <a:t>a</a:t>
                      </a:r>
                      <a:r>
                        <a:rPr lang="en-GB" sz="1200" spc="15" dirty="0">
                          <a:effectLst/>
                        </a:rPr>
                        <a:t>t</a:t>
                      </a:r>
                      <a:r>
                        <a:rPr lang="en-GB" sz="1200" dirty="0">
                          <a:effectLst/>
                        </a:rPr>
                        <a:t>ta</a:t>
                      </a:r>
                      <a:r>
                        <a:rPr lang="en-GB" sz="1200" spc="-10" dirty="0">
                          <a:effectLst/>
                        </a:rPr>
                        <a:t>c</a:t>
                      </a:r>
                      <a:r>
                        <a:rPr lang="en-GB" sz="1200" dirty="0">
                          <a:effectLst/>
                        </a:rPr>
                        <a:t>k</a:t>
                      </a:r>
                      <a:r>
                        <a:rPr lang="en-GB" sz="1200" spc="-70" dirty="0">
                          <a:effectLst/>
                        </a:rPr>
                        <a:t> </a:t>
                      </a:r>
                      <a:r>
                        <a:rPr lang="en-GB" sz="1200" spc="20" dirty="0">
                          <a:effectLst/>
                        </a:rPr>
                        <a:t>(</a:t>
                      </a:r>
                      <a:r>
                        <a:rPr lang="en-GB" sz="1200" spc="5" dirty="0">
                          <a:effectLst/>
                        </a:rPr>
                        <a:t>T</a:t>
                      </a:r>
                      <a:r>
                        <a:rPr lang="en-GB" sz="1200" dirty="0">
                          <a:effectLst/>
                        </a:rPr>
                        <a:t>IA), Parkinson’s disease, motor neurone disease. </a:t>
                      </a:r>
                      <a:r>
                        <a:rPr lang="en-GB" sz="1200" spc="-10" dirty="0">
                          <a:effectLst/>
                        </a:rPr>
                        <a:t>C</a:t>
                      </a:r>
                      <a:r>
                        <a:rPr lang="en-GB" sz="1200" dirty="0">
                          <a:effectLst/>
                        </a:rPr>
                        <a:t>on</a:t>
                      </a:r>
                      <a:r>
                        <a:rPr lang="en-GB" sz="1200" spc="-10" dirty="0">
                          <a:effectLst/>
                        </a:rPr>
                        <a:t>d</a:t>
                      </a:r>
                      <a:r>
                        <a:rPr lang="en-GB" sz="1200" spc="-5" dirty="0">
                          <a:effectLst/>
                        </a:rPr>
                        <a:t>i</a:t>
                      </a:r>
                      <a:r>
                        <a:rPr lang="en-GB" sz="1200" spc="-15" dirty="0">
                          <a:effectLst/>
                        </a:rPr>
                        <a:t>t</a:t>
                      </a:r>
                      <a:r>
                        <a:rPr lang="en-GB" sz="1200" spc="-10" dirty="0">
                          <a:effectLst/>
                        </a:rPr>
                        <a:t>i</a:t>
                      </a:r>
                      <a:r>
                        <a:rPr lang="en-GB" sz="1200" dirty="0">
                          <a:effectLst/>
                        </a:rPr>
                        <a:t>ons</a:t>
                      </a:r>
                      <a:r>
                        <a:rPr lang="en-GB" sz="1200" spc="30" dirty="0">
                          <a:effectLst/>
                        </a:rPr>
                        <a:t> </a:t>
                      </a:r>
                      <a:r>
                        <a:rPr lang="en-GB" sz="1200" spc="-10" dirty="0">
                          <a:effectLst/>
                        </a:rPr>
                        <a:t>i</a:t>
                      </a:r>
                      <a:r>
                        <a:rPr lang="en-GB" sz="1200" dirty="0">
                          <a:effectLst/>
                        </a:rPr>
                        <a:t>n</a:t>
                      </a:r>
                      <a:r>
                        <a:rPr lang="en-GB" sz="1200" spc="35" dirty="0">
                          <a:effectLst/>
                        </a:rPr>
                        <a:t> </a:t>
                      </a:r>
                      <a:r>
                        <a:rPr lang="en-GB" sz="1200" dirty="0">
                          <a:effectLst/>
                        </a:rPr>
                        <a:t>w</a:t>
                      </a:r>
                      <a:r>
                        <a:rPr lang="en-GB" sz="1200" spc="-10" dirty="0">
                          <a:effectLst/>
                        </a:rPr>
                        <a:t>h</a:t>
                      </a:r>
                      <a:r>
                        <a:rPr lang="en-GB" sz="1200" spc="-5" dirty="0">
                          <a:effectLst/>
                        </a:rPr>
                        <a:t>i</a:t>
                      </a:r>
                      <a:r>
                        <a:rPr lang="en-GB" sz="1200" spc="-10" dirty="0">
                          <a:effectLst/>
                        </a:rPr>
                        <a:t>c</a:t>
                      </a:r>
                      <a:r>
                        <a:rPr lang="en-GB" sz="1200" dirty="0">
                          <a:effectLst/>
                        </a:rPr>
                        <a:t>h</a:t>
                      </a:r>
                      <a:r>
                        <a:rPr lang="en-GB" sz="1200" spc="35" dirty="0">
                          <a:effectLst/>
                        </a:rPr>
                        <a:t> </a:t>
                      </a:r>
                      <a:r>
                        <a:rPr lang="en-GB" sz="1200" spc="-10" dirty="0">
                          <a:effectLst/>
                        </a:rPr>
                        <a:t>r</a:t>
                      </a:r>
                      <a:r>
                        <a:rPr lang="en-GB" sz="1200" spc="5" dirty="0">
                          <a:effectLst/>
                        </a:rPr>
                        <a:t>e</a:t>
                      </a:r>
                      <a:r>
                        <a:rPr lang="en-GB" sz="1200" dirty="0">
                          <a:effectLst/>
                        </a:rPr>
                        <a:t>s</a:t>
                      </a:r>
                      <a:r>
                        <a:rPr lang="en-GB" sz="1200" spc="-5" dirty="0">
                          <a:effectLst/>
                        </a:rPr>
                        <a:t>p</a:t>
                      </a:r>
                      <a:r>
                        <a:rPr lang="en-GB" sz="1200" spc="-10" dirty="0">
                          <a:effectLst/>
                        </a:rPr>
                        <a:t>i</a:t>
                      </a:r>
                      <a:r>
                        <a:rPr lang="en-GB" sz="1200" spc="-15" dirty="0">
                          <a:effectLst/>
                        </a:rPr>
                        <a:t>r</a:t>
                      </a:r>
                      <a:r>
                        <a:rPr lang="en-GB" sz="1200" spc="-10" dirty="0">
                          <a:effectLst/>
                        </a:rPr>
                        <a:t>a</a:t>
                      </a:r>
                      <a:r>
                        <a:rPr lang="en-GB" sz="1200" spc="-15" dirty="0">
                          <a:effectLst/>
                        </a:rPr>
                        <a:t>t</a:t>
                      </a:r>
                      <a:r>
                        <a:rPr lang="en-GB" sz="1200" dirty="0">
                          <a:effectLst/>
                        </a:rPr>
                        <a:t>o</a:t>
                      </a:r>
                      <a:r>
                        <a:rPr lang="en-GB" sz="1200" spc="20" dirty="0">
                          <a:effectLst/>
                        </a:rPr>
                        <a:t>r</a:t>
                      </a:r>
                      <a:r>
                        <a:rPr lang="en-GB" sz="1200" dirty="0">
                          <a:effectLst/>
                        </a:rPr>
                        <a:t>y</a:t>
                      </a:r>
                      <a:r>
                        <a:rPr lang="en-GB" sz="1200" spc="35" dirty="0">
                          <a:effectLst/>
                        </a:rPr>
                        <a:t> </a:t>
                      </a:r>
                      <a:r>
                        <a:rPr lang="en-GB" sz="1200" spc="-5" dirty="0">
                          <a:effectLst/>
                        </a:rPr>
                        <a:t>fu</a:t>
                      </a:r>
                      <a:r>
                        <a:rPr lang="en-GB" sz="1200" dirty="0">
                          <a:effectLst/>
                        </a:rPr>
                        <a:t>n</a:t>
                      </a:r>
                      <a:r>
                        <a:rPr lang="en-GB" sz="1200" spc="20" dirty="0">
                          <a:effectLst/>
                        </a:rPr>
                        <a:t>c</a:t>
                      </a:r>
                      <a:r>
                        <a:rPr lang="en-GB" sz="1200" spc="-15" dirty="0">
                          <a:effectLst/>
                        </a:rPr>
                        <a:t>t</a:t>
                      </a:r>
                      <a:r>
                        <a:rPr lang="en-GB" sz="1200" spc="-10" dirty="0">
                          <a:effectLst/>
                        </a:rPr>
                        <a:t>i</a:t>
                      </a:r>
                      <a:r>
                        <a:rPr lang="en-GB" sz="1200" dirty="0">
                          <a:effectLst/>
                        </a:rPr>
                        <a:t>on</a:t>
                      </a:r>
                      <a:r>
                        <a:rPr lang="en-GB" sz="1200" spc="30" dirty="0">
                          <a:effectLst/>
                        </a:rPr>
                        <a:t> </a:t>
                      </a:r>
                      <a:r>
                        <a:rPr lang="en-GB" sz="1200" spc="-5" dirty="0">
                          <a:effectLst/>
                        </a:rPr>
                        <a:t>m</a:t>
                      </a:r>
                      <a:r>
                        <a:rPr lang="en-GB" sz="1200" spc="-15" dirty="0">
                          <a:effectLst/>
                        </a:rPr>
                        <a:t>a</a:t>
                      </a:r>
                      <a:r>
                        <a:rPr lang="en-GB" sz="1200" dirty="0">
                          <a:effectLst/>
                        </a:rPr>
                        <a:t>y</a:t>
                      </a:r>
                      <a:r>
                        <a:rPr lang="en-GB" sz="1200" spc="35" dirty="0">
                          <a:effectLst/>
                        </a:rPr>
                        <a:t> </a:t>
                      </a:r>
                      <a:r>
                        <a:rPr lang="en-GB" sz="1200" dirty="0">
                          <a:effectLst/>
                        </a:rPr>
                        <a:t>be </a:t>
                      </a:r>
                      <a:r>
                        <a:rPr lang="en-GB" sz="1200" spc="-15" dirty="0">
                          <a:effectLst/>
                        </a:rPr>
                        <a:t>c</a:t>
                      </a:r>
                      <a:r>
                        <a:rPr lang="en-GB" sz="1200" dirty="0">
                          <a:effectLst/>
                        </a:rPr>
                        <a:t>o</a:t>
                      </a:r>
                      <a:r>
                        <a:rPr lang="en-GB" sz="1200" spc="-5" dirty="0">
                          <a:effectLst/>
                        </a:rPr>
                        <a:t>m</a:t>
                      </a:r>
                      <a:r>
                        <a:rPr lang="en-GB" sz="1200" dirty="0">
                          <a:effectLst/>
                        </a:rPr>
                        <a:t>p</a:t>
                      </a:r>
                      <a:r>
                        <a:rPr lang="en-GB" sz="1200" spc="-10" dirty="0">
                          <a:effectLst/>
                        </a:rPr>
                        <a:t>r</a:t>
                      </a:r>
                      <a:r>
                        <a:rPr lang="en-GB" sz="1200" dirty="0">
                          <a:effectLst/>
                        </a:rPr>
                        <a:t>o</a:t>
                      </a:r>
                      <a:r>
                        <a:rPr lang="en-GB" sz="1200" spc="-10" dirty="0">
                          <a:effectLst/>
                        </a:rPr>
                        <a:t>m</a:t>
                      </a:r>
                      <a:r>
                        <a:rPr lang="en-GB" sz="1200" dirty="0">
                          <a:effectLst/>
                        </a:rPr>
                        <a:t>is</a:t>
                      </a:r>
                      <a:r>
                        <a:rPr lang="en-GB" sz="1200" spc="5" dirty="0">
                          <a:effectLst/>
                        </a:rPr>
                        <a:t>e</a:t>
                      </a:r>
                      <a:r>
                        <a:rPr lang="en-GB" sz="1200" dirty="0">
                          <a:effectLst/>
                        </a:rPr>
                        <a:t>d</a:t>
                      </a:r>
                      <a:r>
                        <a:rPr lang="en-GB" sz="1200" spc="-55" dirty="0">
                          <a:effectLst/>
                        </a:rPr>
                        <a:t> </a:t>
                      </a:r>
                      <a:r>
                        <a:rPr lang="en-GB" sz="1200" spc="-5" dirty="0">
                          <a:effectLst/>
                        </a:rPr>
                        <a:t>d</a:t>
                      </a:r>
                      <a:r>
                        <a:rPr lang="en-GB" sz="1200" dirty="0">
                          <a:effectLst/>
                        </a:rPr>
                        <a:t>ue</a:t>
                      </a:r>
                      <a:r>
                        <a:rPr lang="en-GB" sz="1200" spc="-50" dirty="0">
                          <a:effectLst/>
                        </a:rPr>
                        <a:t> </a:t>
                      </a:r>
                      <a:r>
                        <a:rPr lang="en-GB" sz="1200" spc="-15" dirty="0">
                          <a:effectLst/>
                        </a:rPr>
                        <a:t>t</a:t>
                      </a:r>
                      <a:r>
                        <a:rPr lang="en-GB" sz="1200" dirty="0">
                          <a:effectLst/>
                        </a:rPr>
                        <a:t>o</a:t>
                      </a:r>
                      <a:r>
                        <a:rPr lang="en-GB" sz="1200" spc="-50" dirty="0">
                          <a:effectLst/>
                        </a:rPr>
                        <a:t> </a:t>
                      </a:r>
                      <a:r>
                        <a:rPr lang="en-GB" sz="1200" dirty="0">
                          <a:effectLst/>
                        </a:rPr>
                        <a:t>n</a:t>
                      </a:r>
                      <a:r>
                        <a:rPr lang="en-GB" sz="1200" spc="-10" dirty="0">
                          <a:effectLst/>
                        </a:rPr>
                        <a:t>e</a:t>
                      </a:r>
                      <a:r>
                        <a:rPr lang="en-GB" sz="1200" spc="-5" dirty="0">
                          <a:effectLst/>
                        </a:rPr>
                        <a:t>u</a:t>
                      </a:r>
                      <a:r>
                        <a:rPr lang="en-GB" sz="1200" spc="-10" dirty="0">
                          <a:effectLst/>
                        </a:rPr>
                        <a:t>r</a:t>
                      </a:r>
                      <a:r>
                        <a:rPr lang="en-GB" sz="1200" spc="-5" dirty="0">
                          <a:effectLst/>
                        </a:rPr>
                        <a:t>ol</a:t>
                      </a:r>
                      <a:r>
                        <a:rPr lang="en-GB" sz="1200" dirty="0">
                          <a:effectLst/>
                        </a:rPr>
                        <a:t>o</a:t>
                      </a:r>
                      <a:r>
                        <a:rPr lang="en-GB" sz="1200" spc="-10" dirty="0">
                          <a:effectLst/>
                        </a:rPr>
                        <a:t>g</a:t>
                      </a:r>
                      <a:r>
                        <a:rPr lang="en-GB" sz="1200" spc="-5" dirty="0">
                          <a:effectLst/>
                        </a:rPr>
                        <a:t>i</a:t>
                      </a:r>
                      <a:r>
                        <a:rPr lang="en-GB" sz="1200" spc="5" dirty="0">
                          <a:effectLst/>
                        </a:rPr>
                        <a:t>c</a:t>
                      </a:r>
                      <a:r>
                        <a:rPr lang="en-GB" sz="1200" spc="-15" dirty="0">
                          <a:effectLst/>
                        </a:rPr>
                        <a:t>a</a:t>
                      </a:r>
                      <a:r>
                        <a:rPr lang="en-GB" sz="1200" dirty="0">
                          <a:effectLst/>
                        </a:rPr>
                        <a:t>l</a:t>
                      </a:r>
                      <a:r>
                        <a:rPr lang="en-GB" sz="1200" spc="-50" dirty="0">
                          <a:effectLst/>
                        </a:rPr>
                        <a:t> </a:t>
                      </a:r>
                      <a:r>
                        <a:rPr lang="en-GB" sz="1200" spc="-10" dirty="0">
                          <a:effectLst/>
                        </a:rPr>
                        <a:t>d</a:t>
                      </a:r>
                      <a:r>
                        <a:rPr lang="en-GB" sz="1200" dirty="0">
                          <a:effectLst/>
                        </a:rPr>
                        <a:t>is</a:t>
                      </a:r>
                      <a:r>
                        <a:rPr lang="en-GB" sz="1200" spc="-15" dirty="0">
                          <a:effectLst/>
                        </a:rPr>
                        <a:t>e</a:t>
                      </a:r>
                      <a:r>
                        <a:rPr lang="en-GB" sz="1200" dirty="0">
                          <a:effectLst/>
                        </a:rPr>
                        <a:t>ase</a:t>
                      </a:r>
                      <a:r>
                        <a:rPr lang="en-GB" sz="1200" spc="-50" dirty="0">
                          <a:effectLst/>
                        </a:rPr>
                        <a:t> </a:t>
                      </a:r>
                      <a:r>
                        <a:rPr lang="en-GB" sz="1200" spc="15" dirty="0">
                          <a:effectLst/>
                        </a:rPr>
                        <a:t>(</a:t>
                      </a:r>
                      <a:r>
                        <a:rPr lang="en-GB" sz="1200" spc="-15" dirty="0" err="1">
                          <a:effectLst/>
                        </a:rPr>
                        <a:t>eg</a:t>
                      </a:r>
                      <a:r>
                        <a:rPr lang="en-GB" sz="1200" dirty="0">
                          <a:effectLst/>
                        </a:rPr>
                        <a:t> p</a:t>
                      </a:r>
                      <a:r>
                        <a:rPr lang="en-GB" sz="1200" spc="-5" dirty="0">
                          <a:effectLst/>
                        </a:rPr>
                        <a:t>o</a:t>
                      </a:r>
                      <a:r>
                        <a:rPr lang="en-GB" sz="1200" spc="-15" dirty="0">
                          <a:effectLst/>
                        </a:rPr>
                        <a:t>l</a:t>
                      </a:r>
                      <a:r>
                        <a:rPr lang="en-GB" sz="1200" spc="-10" dirty="0">
                          <a:effectLst/>
                        </a:rPr>
                        <a:t>i</a:t>
                      </a:r>
                      <a:r>
                        <a:rPr lang="en-GB" sz="1200" dirty="0">
                          <a:effectLst/>
                        </a:rPr>
                        <a:t>o</a:t>
                      </a:r>
                      <a:r>
                        <a:rPr lang="en-GB" sz="1200" spc="-30" dirty="0">
                          <a:effectLst/>
                        </a:rPr>
                        <a:t> </a:t>
                      </a:r>
                      <a:r>
                        <a:rPr lang="en-GB" sz="1200" spc="10" dirty="0">
                          <a:effectLst/>
                        </a:rPr>
                        <a:t>s</a:t>
                      </a:r>
                      <a:r>
                        <a:rPr lang="en-GB" sz="1200" dirty="0">
                          <a:effectLst/>
                        </a:rPr>
                        <a:t>yn</a:t>
                      </a:r>
                      <a:r>
                        <a:rPr lang="en-GB" sz="1200" spc="-5" dirty="0">
                          <a:effectLst/>
                        </a:rPr>
                        <a:t>d</a:t>
                      </a:r>
                      <a:r>
                        <a:rPr lang="en-GB" sz="1200" spc="-10" dirty="0">
                          <a:effectLst/>
                        </a:rPr>
                        <a:t>r</a:t>
                      </a:r>
                      <a:r>
                        <a:rPr lang="en-GB" sz="1200" dirty="0">
                          <a:effectLst/>
                        </a:rPr>
                        <a:t>ome</a:t>
                      </a:r>
                      <a:r>
                        <a:rPr lang="en-GB" sz="1200" spc="-30" dirty="0">
                          <a:effectLst/>
                        </a:rPr>
                        <a:t> </a:t>
                      </a:r>
                      <a:r>
                        <a:rPr lang="en-GB" sz="1200" spc="-10" dirty="0">
                          <a:effectLst/>
                        </a:rPr>
                        <a:t>s</a:t>
                      </a:r>
                      <a:r>
                        <a:rPr lang="en-GB" sz="1200" spc="-5" dirty="0">
                          <a:effectLst/>
                        </a:rPr>
                        <a:t>u</a:t>
                      </a:r>
                      <a:r>
                        <a:rPr lang="en-GB" sz="1200" spc="15" dirty="0">
                          <a:effectLst/>
                        </a:rPr>
                        <a:t>f</a:t>
                      </a:r>
                      <a:r>
                        <a:rPr lang="en-GB" sz="1200" spc="-5" dirty="0">
                          <a:effectLst/>
                        </a:rPr>
                        <a:t>f</a:t>
                      </a:r>
                      <a:r>
                        <a:rPr lang="en-GB" sz="1200" dirty="0">
                          <a:effectLst/>
                        </a:rPr>
                        <a:t>e</a:t>
                      </a:r>
                      <a:r>
                        <a:rPr lang="en-GB" sz="1200" spc="-10" dirty="0">
                          <a:effectLst/>
                        </a:rPr>
                        <a:t>r</a:t>
                      </a:r>
                      <a:r>
                        <a:rPr lang="en-GB" sz="1200" dirty="0">
                          <a:effectLst/>
                        </a:rPr>
                        <a:t>e</a:t>
                      </a:r>
                      <a:r>
                        <a:rPr lang="en-GB" sz="1200" spc="5" dirty="0">
                          <a:effectLst/>
                        </a:rPr>
                        <a:t>r</a:t>
                      </a:r>
                      <a:r>
                        <a:rPr lang="en-GB" sz="1200" spc="20" dirty="0">
                          <a:effectLst/>
                        </a:rPr>
                        <a:t>s)</a:t>
                      </a:r>
                      <a:r>
                        <a:rPr lang="en-GB" sz="1200" dirty="0">
                          <a:effectLst/>
                        </a:rPr>
                        <a:t>.</a:t>
                      </a:r>
                      <a:endParaRPr lang="en-GB" sz="1600" dirty="0">
                        <a:effectLst/>
                      </a:endParaRPr>
                    </a:p>
                    <a:p>
                      <a:pPr>
                        <a:spcBef>
                          <a:spcPts val="300"/>
                        </a:spcBef>
                        <a:spcAft>
                          <a:spcPts val="300"/>
                        </a:spcAft>
                      </a:pPr>
                      <a:r>
                        <a:rPr lang="en-GB" sz="1200" spc="-15" dirty="0">
                          <a:effectLst/>
                        </a:rPr>
                        <a:t>Clinicians should offer immunisation, based on individual assessment, to clinically vulnerable individuals including those with cerebral palsy, learning disabilities, multiple sclerosis and related or similar conditions; or hereditary and degenerative disease of the nervous system or muscles; or severe neurological disability</a:t>
                      </a:r>
                      <a:endParaRPr lang="en-GB" sz="1600" dirty="0">
                        <a:effectLst/>
                        <a:latin typeface="Calibri"/>
                        <a:ea typeface="Calibri"/>
                        <a:cs typeface="Times New Roman"/>
                      </a:endParaRPr>
                    </a:p>
                  </a:txBody>
                  <a:tcPr marL="54187" marR="54187" marT="0" marB="0"/>
                </a:tc>
                <a:extLst>
                  <a:ext uri="{0D108BD9-81ED-4DB2-BD59-A6C34878D82A}">
                    <a16:rowId xmlns:a16="http://schemas.microsoft.com/office/drawing/2014/main" xmlns="" val="10005"/>
                  </a:ext>
                </a:extLst>
              </a:tr>
              <a:tr h="256562">
                <a:tc>
                  <a:txBody>
                    <a:bodyPr/>
                    <a:lstStyle/>
                    <a:p>
                      <a:pPr marL="0" algn="l" defTabSz="914400" rtl="0" eaLnBrk="1" latinLnBrk="0" hangingPunct="1">
                        <a:spcBef>
                          <a:spcPts val="300"/>
                        </a:spcBef>
                        <a:spcAft>
                          <a:spcPts val="300"/>
                        </a:spcAft>
                      </a:pPr>
                      <a:r>
                        <a:rPr lang="en-GB" sz="1200" b="1" kern="1200" dirty="0">
                          <a:solidFill>
                            <a:schemeClr val="lt1"/>
                          </a:solidFill>
                          <a:effectLst/>
                          <a:latin typeface="+mn-lt"/>
                          <a:ea typeface="+mn-ea"/>
                          <a:cs typeface="+mn-cs"/>
                        </a:rPr>
                        <a:t>Learning disability</a:t>
                      </a:r>
                    </a:p>
                  </a:txBody>
                  <a:tcPr marL="54187" marR="54187" marT="0" marB="0"/>
                </a:tc>
                <a:tc>
                  <a:txBody>
                    <a:bodyPr/>
                    <a:lstStyle/>
                    <a:p>
                      <a:pPr>
                        <a:spcBef>
                          <a:spcPts val="300"/>
                        </a:spcBef>
                        <a:spcAft>
                          <a:spcPts val="300"/>
                        </a:spcAft>
                      </a:pPr>
                      <a:endParaRPr lang="en-GB" sz="1600" dirty="0">
                        <a:effectLst/>
                        <a:latin typeface="Calibri"/>
                        <a:ea typeface="Calibri"/>
                        <a:cs typeface="Times New Roman"/>
                      </a:endParaRPr>
                    </a:p>
                  </a:txBody>
                  <a:tcPr marL="54187" marR="54187" marT="0" marB="0"/>
                </a:tc>
                <a:extLst>
                  <a:ext uri="{0D108BD9-81ED-4DB2-BD59-A6C34878D82A}">
                    <a16:rowId xmlns:a16="http://schemas.microsoft.com/office/drawing/2014/main" xmlns="" val="3665346896"/>
                  </a:ext>
                </a:extLst>
              </a:tr>
              <a:tr h="669560">
                <a:tc>
                  <a:txBody>
                    <a:bodyPr/>
                    <a:lstStyle/>
                    <a:p>
                      <a:pPr>
                        <a:spcBef>
                          <a:spcPts val="300"/>
                        </a:spcBef>
                        <a:spcAft>
                          <a:spcPts val="300"/>
                        </a:spcAft>
                      </a:pPr>
                      <a:r>
                        <a:rPr lang="en-GB" sz="1200" dirty="0">
                          <a:effectLst/>
                        </a:rPr>
                        <a:t>D</a:t>
                      </a:r>
                      <a:r>
                        <a:rPr lang="en-GB" sz="1200" spc="-5" dirty="0">
                          <a:effectLst/>
                        </a:rPr>
                        <a:t>ia</a:t>
                      </a:r>
                      <a:r>
                        <a:rPr lang="en-GB" sz="1200" spc="5" dirty="0">
                          <a:effectLst/>
                        </a:rPr>
                        <a:t>b</a:t>
                      </a:r>
                      <a:r>
                        <a:rPr lang="en-GB" sz="1200" spc="-5" dirty="0">
                          <a:effectLst/>
                        </a:rPr>
                        <a:t>et</a:t>
                      </a:r>
                      <a:r>
                        <a:rPr lang="en-GB" sz="1200" dirty="0">
                          <a:effectLst/>
                        </a:rPr>
                        <a:t>es</a:t>
                      </a:r>
                      <a:endParaRPr lang="en-GB" sz="1600" dirty="0">
                        <a:effectLst/>
                        <a:latin typeface="Calibri"/>
                        <a:ea typeface="Calibri"/>
                        <a:cs typeface="Times New Roman"/>
                      </a:endParaRPr>
                    </a:p>
                  </a:txBody>
                  <a:tcPr marL="54187" marR="54187" marT="0" marB="0"/>
                </a:tc>
                <a:tc>
                  <a:txBody>
                    <a:bodyPr/>
                    <a:lstStyle/>
                    <a:p>
                      <a:pPr>
                        <a:spcBef>
                          <a:spcPts val="300"/>
                        </a:spcBef>
                        <a:spcAft>
                          <a:spcPts val="300"/>
                        </a:spcAft>
                      </a:pPr>
                      <a:r>
                        <a:rPr lang="en-GB" sz="1200" spc="-70" dirty="0">
                          <a:effectLst/>
                        </a:rPr>
                        <a:t>T</a:t>
                      </a:r>
                      <a:r>
                        <a:rPr lang="en-GB" sz="1200" dirty="0">
                          <a:effectLst/>
                        </a:rPr>
                        <a:t>ype</a:t>
                      </a:r>
                      <a:r>
                        <a:rPr lang="en-GB" sz="1200" spc="-20" dirty="0">
                          <a:effectLst/>
                        </a:rPr>
                        <a:t> </a:t>
                      </a:r>
                      <a:r>
                        <a:rPr lang="en-GB" sz="1200" dirty="0">
                          <a:effectLst/>
                        </a:rPr>
                        <a:t>1</a:t>
                      </a:r>
                      <a:r>
                        <a:rPr lang="en-GB" sz="1200" spc="-15" dirty="0">
                          <a:effectLst/>
                        </a:rPr>
                        <a:t> </a:t>
                      </a:r>
                      <a:r>
                        <a:rPr lang="en-GB" sz="1200" spc="-10" dirty="0">
                          <a:effectLst/>
                        </a:rPr>
                        <a:t>dia</a:t>
                      </a:r>
                      <a:r>
                        <a:rPr lang="en-GB" sz="1200" dirty="0">
                          <a:effectLst/>
                        </a:rPr>
                        <a:t>be</a:t>
                      </a:r>
                      <a:r>
                        <a:rPr lang="en-GB" sz="1200" spc="-10" dirty="0">
                          <a:effectLst/>
                        </a:rPr>
                        <a:t>t</a:t>
                      </a:r>
                      <a:r>
                        <a:rPr lang="en-GB" sz="1200" spc="5" dirty="0">
                          <a:effectLst/>
                        </a:rPr>
                        <a:t>e</a:t>
                      </a:r>
                      <a:r>
                        <a:rPr lang="en-GB" sz="1200" spc="10" dirty="0">
                          <a:effectLst/>
                        </a:rPr>
                        <a:t>s</a:t>
                      </a:r>
                      <a:r>
                        <a:rPr lang="en-GB" sz="1200" dirty="0">
                          <a:effectLst/>
                        </a:rPr>
                        <a:t>,</a:t>
                      </a:r>
                      <a:r>
                        <a:rPr lang="en-GB" sz="1200" spc="-15" dirty="0">
                          <a:effectLst/>
                        </a:rPr>
                        <a:t> </a:t>
                      </a:r>
                      <a:r>
                        <a:rPr lang="en-GB" sz="1200" spc="15" dirty="0">
                          <a:effectLst/>
                        </a:rPr>
                        <a:t>t</a:t>
                      </a:r>
                      <a:r>
                        <a:rPr lang="en-GB" sz="1200" dirty="0">
                          <a:effectLst/>
                        </a:rPr>
                        <a:t>ype</a:t>
                      </a:r>
                      <a:r>
                        <a:rPr lang="en-GB" sz="1200" spc="-15" dirty="0">
                          <a:effectLst/>
                        </a:rPr>
                        <a:t> </a:t>
                      </a:r>
                      <a:r>
                        <a:rPr lang="en-GB" sz="1200" dirty="0">
                          <a:effectLst/>
                        </a:rPr>
                        <a:t>2</a:t>
                      </a:r>
                      <a:r>
                        <a:rPr lang="en-GB" sz="1200" spc="-15" dirty="0">
                          <a:effectLst/>
                        </a:rPr>
                        <a:t> </a:t>
                      </a:r>
                      <a:r>
                        <a:rPr lang="en-GB" sz="1200" spc="-10" dirty="0">
                          <a:effectLst/>
                        </a:rPr>
                        <a:t>dia</a:t>
                      </a:r>
                      <a:r>
                        <a:rPr lang="en-GB" sz="1200" dirty="0">
                          <a:effectLst/>
                        </a:rPr>
                        <a:t>be</a:t>
                      </a:r>
                      <a:r>
                        <a:rPr lang="en-GB" sz="1200" spc="-10" dirty="0">
                          <a:effectLst/>
                        </a:rPr>
                        <a:t>t</a:t>
                      </a:r>
                      <a:r>
                        <a:rPr lang="en-GB" sz="1200" spc="5" dirty="0">
                          <a:effectLst/>
                        </a:rPr>
                        <a:t>e</a:t>
                      </a:r>
                      <a:r>
                        <a:rPr lang="en-GB" sz="1200" dirty="0">
                          <a:effectLst/>
                        </a:rPr>
                        <a:t>s</a:t>
                      </a:r>
                      <a:r>
                        <a:rPr lang="en-GB" sz="1200" spc="-15" dirty="0">
                          <a:effectLst/>
                        </a:rPr>
                        <a:t> </a:t>
                      </a:r>
                      <a:r>
                        <a:rPr lang="en-GB" sz="1200" spc="-10" dirty="0">
                          <a:effectLst/>
                        </a:rPr>
                        <a:t>r</a:t>
                      </a:r>
                      <a:r>
                        <a:rPr lang="en-GB" sz="1200" spc="5" dirty="0">
                          <a:effectLst/>
                        </a:rPr>
                        <a:t>e</a:t>
                      </a:r>
                      <a:r>
                        <a:rPr lang="en-GB" sz="1200" spc="-5" dirty="0">
                          <a:effectLst/>
                        </a:rPr>
                        <a:t>q</a:t>
                      </a:r>
                      <a:r>
                        <a:rPr lang="en-GB" sz="1200" spc="-10" dirty="0">
                          <a:effectLst/>
                        </a:rPr>
                        <a:t>uiri</a:t>
                      </a:r>
                      <a:r>
                        <a:rPr lang="en-GB" sz="1200" dirty="0">
                          <a:effectLst/>
                        </a:rPr>
                        <a:t>ng</a:t>
                      </a:r>
                      <a:r>
                        <a:rPr lang="en-GB" sz="1200" spc="-15" dirty="0">
                          <a:effectLst/>
                        </a:rPr>
                        <a:t> </a:t>
                      </a:r>
                      <a:r>
                        <a:rPr lang="en-GB" sz="1200" spc="-10" dirty="0">
                          <a:effectLst/>
                        </a:rPr>
                        <a:t>i</a:t>
                      </a:r>
                      <a:r>
                        <a:rPr lang="en-GB" sz="1200" dirty="0">
                          <a:effectLst/>
                        </a:rPr>
                        <a:t>n</a:t>
                      </a:r>
                      <a:r>
                        <a:rPr lang="en-GB" sz="1200" spc="-10" dirty="0">
                          <a:effectLst/>
                        </a:rPr>
                        <a:t>su</a:t>
                      </a:r>
                      <a:r>
                        <a:rPr lang="en-GB" sz="1200" spc="-15" dirty="0">
                          <a:effectLst/>
                        </a:rPr>
                        <a:t>l</a:t>
                      </a:r>
                      <a:r>
                        <a:rPr lang="en-GB" sz="1200" spc="-10" dirty="0">
                          <a:effectLst/>
                        </a:rPr>
                        <a:t>i</a:t>
                      </a:r>
                      <a:r>
                        <a:rPr lang="en-GB" sz="1200" dirty="0">
                          <a:effectLst/>
                        </a:rPr>
                        <a:t>n or</a:t>
                      </a:r>
                      <a:r>
                        <a:rPr lang="en-GB" sz="1200" spc="30" dirty="0">
                          <a:effectLst/>
                        </a:rPr>
                        <a:t> </a:t>
                      </a:r>
                      <a:r>
                        <a:rPr lang="en-GB" sz="1200" dirty="0">
                          <a:effectLst/>
                        </a:rPr>
                        <a:t>o</a:t>
                      </a:r>
                      <a:r>
                        <a:rPr lang="en-GB" sz="1200" spc="-15" dirty="0">
                          <a:effectLst/>
                        </a:rPr>
                        <a:t>ra</a:t>
                      </a:r>
                      <a:r>
                        <a:rPr lang="en-GB" sz="1200" dirty="0">
                          <a:effectLst/>
                        </a:rPr>
                        <a:t>l</a:t>
                      </a:r>
                      <a:r>
                        <a:rPr lang="en-GB" sz="1200" spc="30" dirty="0">
                          <a:effectLst/>
                        </a:rPr>
                        <a:t> </a:t>
                      </a:r>
                      <a:r>
                        <a:rPr lang="en-GB" sz="1200" spc="-15" dirty="0">
                          <a:effectLst/>
                        </a:rPr>
                        <a:t>h</a:t>
                      </a:r>
                      <a:r>
                        <a:rPr lang="en-GB" sz="1200" dirty="0">
                          <a:effectLst/>
                        </a:rPr>
                        <a:t>ypo</a:t>
                      </a:r>
                      <a:r>
                        <a:rPr lang="en-GB" sz="1200" spc="-10" dirty="0">
                          <a:effectLst/>
                        </a:rPr>
                        <a:t>g</a:t>
                      </a:r>
                      <a:r>
                        <a:rPr lang="en-GB" sz="1200" spc="-5" dirty="0">
                          <a:effectLst/>
                        </a:rPr>
                        <a:t>l</a:t>
                      </a:r>
                      <a:r>
                        <a:rPr lang="en-GB" sz="1200" spc="-15" dirty="0">
                          <a:effectLst/>
                        </a:rPr>
                        <a:t>y</a:t>
                      </a:r>
                      <a:r>
                        <a:rPr lang="en-GB" sz="1200" spc="5" dirty="0">
                          <a:effectLst/>
                        </a:rPr>
                        <a:t>c</a:t>
                      </a:r>
                      <a:r>
                        <a:rPr lang="en-GB" sz="1200" spc="-10" dirty="0">
                          <a:effectLst/>
                        </a:rPr>
                        <a:t>a</a:t>
                      </a:r>
                      <a:r>
                        <a:rPr lang="en-GB" sz="1200" dirty="0">
                          <a:effectLst/>
                        </a:rPr>
                        <a:t>e</a:t>
                      </a:r>
                      <a:r>
                        <a:rPr lang="en-GB" sz="1200" spc="-10" dirty="0">
                          <a:effectLst/>
                        </a:rPr>
                        <a:t>m</a:t>
                      </a:r>
                      <a:r>
                        <a:rPr lang="en-GB" sz="1200" spc="-5" dirty="0">
                          <a:effectLst/>
                        </a:rPr>
                        <a:t>i</a:t>
                      </a:r>
                      <a:r>
                        <a:rPr lang="en-GB" sz="1200" dirty="0">
                          <a:effectLst/>
                        </a:rPr>
                        <a:t>c</a:t>
                      </a:r>
                      <a:r>
                        <a:rPr lang="en-GB" sz="1200" spc="30" dirty="0">
                          <a:effectLst/>
                        </a:rPr>
                        <a:t> </a:t>
                      </a:r>
                      <a:r>
                        <a:rPr lang="en-GB" sz="1200" spc="-5" dirty="0">
                          <a:effectLst/>
                        </a:rPr>
                        <a:t>dr</a:t>
                      </a:r>
                      <a:r>
                        <a:rPr lang="en-GB" sz="1200" dirty="0">
                          <a:effectLst/>
                        </a:rPr>
                        <a:t>ug</a:t>
                      </a:r>
                      <a:r>
                        <a:rPr lang="en-GB" sz="1200" spc="10" dirty="0">
                          <a:effectLst/>
                        </a:rPr>
                        <a:t>s</a:t>
                      </a:r>
                      <a:r>
                        <a:rPr lang="en-GB" sz="1200" dirty="0">
                          <a:effectLst/>
                        </a:rPr>
                        <a:t>,</a:t>
                      </a:r>
                      <a:r>
                        <a:rPr lang="en-GB" sz="1200" spc="35" dirty="0">
                          <a:effectLst/>
                        </a:rPr>
                        <a:t> </a:t>
                      </a:r>
                      <a:r>
                        <a:rPr lang="en-GB" sz="1200" spc="-10" dirty="0">
                          <a:effectLst/>
                        </a:rPr>
                        <a:t>d</a:t>
                      </a:r>
                      <a:r>
                        <a:rPr lang="en-GB" sz="1200" spc="-5" dirty="0">
                          <a:effectLst/>
                        </a:rPr>
                        <a:t>i</a:t>
                      </a:r>
                      <a:r>
                        <a:rPr lang="en-GB" sz="1200" dirty="0">
                          <a:effectLst/>
                        </a:rPr>
                        <a:t>et</a:t>
                      </a:r>
                      <a:r>
                        <a:rPr lang="en-GB" sz="1200" spc="30" dirty="0">
                          <a:effectLst/>
                        </a:rPr>
                        <a:t> </a:t>
                      </a:r>
                      <a:r>
                        <a:rPr lang="en-GB" sz="1200" spc="-20" dirty="0">
                          <a:effectLst/>
                        </a:rPr>
                        <a:t>c</a:t>
                      </a:r>
                      <a:r>
                        <a:rPr lang="en-GB" sz="1200" dirty="0">
                          <a:effectLst/>
                        </a:rPr>
                        <a:t>o</a:t>
                      </a:r>
                      <a:r>
                        <a:rPr lang="en-GB" sz="1200" spc="-5" dirty="0">
                          <a:effectLst/>
                        </a:rPr>
                        <a:t>n</a:t>
                      </a:r>
                      <a:r>
                        <a:rPr lang="en-GB" sz="1200" spc="-10" dirty="0">
                          <a:effectLst/>
                        </a:rPr>
                        <a:t>tr</a:t>
                      </a:r>
                      <a:r>
                        <a:rPr lang="en-GB" sz="1200" spc="-5" dirty="0">
                          <a:effectLst/>
                        </a:rPr>
                        <a:t>o</a:t>
                      </a:r>
                      <a:r>
                        <a:rPr lang="en-GB" sz="1200" spc="-15" dirty="0">
                          <a:effectLst/>
                        </a:rPr>
                        <a:t>l</a:t>
                      </a:r>
                      <a:r>
                        <a:rPr lang="en-GB" sz="1200" spc="-5" dirty="0">
                          <a:effectLst/>
                        </a:rPr>
                        <a:t>l</a:t>
                      </a:r>
                      <a:r>
                        <a:rPr lang="en-GB" sz="1200" spc="5" dirty="0">
                          <a:effectLst/>
                        </a:rPr>
                        <a:t>e</a:t>
                      </a:r>
                      <a:r>
                        <a:rPr lang="en-GB" sz="1200" dirty="0">
                          <a:effectLst/>
                        </a:rPr>
                        <a:t>d </a:t>
                      </a:r>
                      <a:r>
                        <a:rPr lang="en-GB" sz="1200" spc="-10" dirty="0">
                          <a:effectLst/>
                        </a:rPr>
                        <a:t>dia</a:t>
                      </a:r>
                      <a:r>
                        <a:rPr lang="en-GB" sz="1200" dirty="0">
                          <a:effectLst/>
                        </a:rPr>
                        <a:t>be</a:t>
                      </a:r>
                      <a:r>
                        <a:rPr lang="en-GB" sz="1200" spc="-10" dirty="0">
                          <a:effectLst/>
                        </a:rPr>
                        <a:t>t</a:t>
                      </a:r>
                      <a:r>
                        <a:rPr lang="en-GB" sz="1200" dirty="0">
                          <a:effectLst/>
                        </a:rPr>
                        <a:t>e</a:t>
                      </a:r>
                      <a:r>
                        <a:rPr lang="en-GB" sz="1200" spc="10" dirty="0">
                          <a:effectLst/>
                        </a:rPr>
                        <a:t>s</a:t>
                      </a:r>
                      <a:r>
                        <a:rPr lang="en-GB" sz="1200" dirty="0">
                          <a:effectLst/>
                        </a:rPr>
                        <a:t>.</a:t>
                      </a:r>
                      <a:endParaRPr lang="en-GB" sz="1600" dirty="0">
                        <a:effectLst/>
                        <a:latin typeface="Calibri"/>
                        <a:ea typeface="Calibri"/>
                        <a:cs typeface="Times New Roman"/>
                      </a:endParaRPr>
                    </a:p>
                  </a:txBody>
                  <a:tcPr marL="54187" marR="54187" marT="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543337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9145016" cy="792088"/>
          </a:xfrm>
        </p:spPr>
        <p:txBody>
          <a:bodyPr>
            <a:normAutofit/>
          </a:bodyPr>
          <a:lstStyle/>
          <a:p>
            <a:pPr algn="ctr"/>
            <a:r>
              <a:rPr lang="en-GB" sz="3200" b="1" dirty="0">
                <a:solidFill>
                  <a:srgbClr val="00B5CC"/>
                </a:solidFill>
                <a:latin typeface="+mj-lt"/>
                <a:ea typeface="+mj-ea"/>
                <a:cs typeface="+mj-cs"/>
              </a:rPr>
              <a:t>Clinical risk </a:t>
            </a:r>
            <a:r>
              <a:rPr lang="en-GB" sz="3200" b="1" dirty="0" smtClean="0">
                <a:solidFill>
                  <a:srgbClr val="00B5CC"/>
                </a:solidFill>
                <a:latin typeface="+mj-lt"/>
                <a:ea typeface="+mj-ea"/>
                <a:cs typeface="+mj-cs"/>
              </a:rPr>
              <a:t>groups (cont.)</a:t>
            </a:r>
            <a:endParaRPr lang="en-GB" sz="3200" dirty="0">
              <a:solidFill>
                <a:schemeClr val="tx1"/>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4915" y="1268760"/>
            <a:ext cx="8594725"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652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809751"/>
            <a:ext cx="7723386" cy="3388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bwMode="auto">
          <a:xfrm>
            <a:off x="107950" y="53975"/>
            <a:ext cx="8928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562100" indent="-228600" eaLnBrk="0" hangingPunct="0">
              <a:spcBef>
                <a:spcPct val="20000"/>
              </a:spcBef>
              <a:buClr>
                <a:schemeClr val="tx1"/>
              </a:buClr>
              <a:buChar char="–"/>
              <a:defRPr sz="2000">
                <a:solidFill>
                  <a:schemeClr val="bg2"/>
                </a:solidFill>
                <a:latin typeface="Arial" pitchFamily="34" charset="0"/>
              </a:defRPr>
            </a:lvl4pPr>
            <a:lvl5pPr marL="1981200" indent="-228600" eaLnBrk="0" hangingPunct="0">
              <a:spcBef>
                <a:spcPct val="20000"/>
              </a:spcBef>
              <a:buClr>
                <a:schemeClr val="accent1"/>
              </a:buClr>
              <a:buChar char="•"/>
              <a:defRPr sz="2000">
                <a:solidFill>
                  <a:schemeClr val="bg2"/>
                </a:solidFill>
                <a:latin typeface="Arial" pitchFamily="34" charset="0"/>
              </a:defRPr>
            </a:lvl5pPr>
            <a:lvl6pPr marL="24384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8956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3528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100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lgn="ctr" eaLnBrk="1" hangingPunct="1">
              <a:spcBef>
                <a:spcPct val="0"/>
              </a:spcBef>
              <a:buClrTx/>
              <a:buSzTx/>
              <a:buFontTx/>
              <a:buNone/>
            </a:pPr>
            <a:r>
              <a:rPr lang="en-US" altLang="en-US" sz="2800" b="1" dirty="0">
                <a:solidFill>
                  <a:srgbClr val="00B5CC"/>
                </a:solidFill>
                <a:latin typeface="Calibri" pitchFamily="34" charset="0"/>
              </a:rPr>
              <a:t>Uptake rates in population target groups, </a:t>
            </a:r>
          </a:p>
          <a:p>
            <a:pPr algn="ctr" eaLnBrk="1" hangingPunct="1">
              <a:spcBef>
                <a:spcPct val="0"/>
              </a:spcBef>
              <a:buClrTx/>
              <a:buSzTx/>
              <a:buFontTx/>
              <a:buNone/>
            </a:pPr>
            <a:r>
              <a:rPr lang="en-US" altLang="en-US" sz="2800" b="1" dirty="0" smtClean="0">
                <a:solidFill>
                  <a:srgbClr val="00B5CC"/>
                </a:solidFill>
                <a:latin typeface="Calibri" pitchFamily="34" charset="0"/>
              </a:rPr>
              <a:t>2018/19 </a:t>
            </a:r>
            <a:r>
              <a:rPr lang="en-US" altLang="en-US" sz="2800" b="1" dirty="0">
                <a:solidFill>
                  <a:srgbClr val="00B5CC"/>
                </a:solidFill>
                <a:latin typeface="Calibri" pitchFamily="34" charset="0"/>
              </a:rPr>
              <a:t>- </a:t>
            </a:r>
            <a:r>
              <a:rPr lang="en-US" altLang="en-US" sz="2800" b="1" dirty="0" smtClean="0">
                <a:solidFill>
                  <a:srgbClr val="00B5CC"/>
                </a:solidFill>
                <a:latin typeface="Calibri" pitchFamily="34" charset="0"/>
              </a:rPr>
              <a:t>2020/21</a:t>
            </a:r>
            <a:endParaRPr lang="en-US" altLang="en-US" sz="2800" b="1" dirty="0">
              <a:solidFill>
                <a:srgbClr val="00B5CC"/>
              </a:solidFill>
              <a:latin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47951748"/>
              </p:ext>
            </p:extLst>
          </p:nvPr>
        </p:nvGraphicFramePr>
        <p:xfrm>
          <a:off x="323528" y="5517232"/>
          <a:ext cx="6408737" cy="190500"/>
        </p:xfrm>
        <a:graphic>
          <a:graphicData uri="http://schemas.openxmlformats.org/drawingml/2006/table">
            <a:tbl>
              <a:tblPr>
                <a:tableStyleId>{5C22544A-7EE6-4342-B048-85BDC9FD1C3A}</a:tableStyleId>
              </a:tblPr>
              <a:tblGrid>
                <a:gridCol w="6408737"/>
              </a:tblGrid>
              <a:tr h="190500">
                <a:tc>
                  <a:txBody>
                    <a:bodyPr/>
                    <a:lstStyle/>
                    <a:p>
                      <a:pPr algn="l" fontAlgn="b"/>
                      <a:r>
                        <a:rPr lang="en-GB" sz="1100" b="0" i="0" u="none" strike="noStrike" dirty="0" smtClean="0">
                          <a:solidFill>
                            <a:srgbClr val="000000"/>
                          </a:solidFill>
                          <a:effectLst/>
                          <a:latin typeface="+mn-lt"/>
                          <a:cs typeface="Calibri" panose="020F0502020204030204" pitchFamily="34" charset="0"/>
                        </a:rPr>
                        <a:t>No</a:t>
                      </a:r>
                      <a:r>
                        <a:rPr lang="en-GB" sz="1100" b="0" i="0" u="none" strike="noStrike" baseline="0" dirty="0" smtClean="0">
                          <a:solidFill>
                            <a:srgbClr val="000000"/>
                          </a:solidFill>
                          <a:effectLst/>
                          <a:latin typeface="+mn-lt"/>
                          <a:cs typeface="Calibri" panose="020F0502020204030204" pitchFamily="34" charset="0"/>
                        </a:rPr>
                        <a:t>te: Year 8  children introduced as new data collection group in 2020-21.</a:t>
                      </a:r>
                      <a:endParaRPr lang="en-GB" sz="1100" b="0" i="0" u="none" strike="noStrike" dirty="0">
                        <a:solidFill>
                          <a:srgbClr val="000000"/>
                        </a:solidFill>
                        <a:effectLst/>
                        <a:latin typeface="+mn-lt"/>
                        <a:cs typeface="Calibri" panose="020F0502020204030204" pitchFamily="34" charset="0"/>
                      </a:endParaRPr>
                    </a:p>
                  </a:txBody>
                  <a:tcPr marL="9525" marR="9525" marT="9525" marB="0" anchor="b">
                    <a:noFill/>
                  </a:tcPr>
                </a:tc>
              </a:tr>
            </a:tbl>
          </a:graphicData>
        </a:graphic>
      </p:graphicFrame>
    </p:spTree>
    <p:extLst>
      <p:ext uri="{BB962C8B-B14F-4D97-AF65-F5344CB8AC3E}">
        <p14:creationId xmlns:p14="http://schemas.microsoft.com/office/powerpoint/2010/main" val="1977068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63575" y="0"/>
            <a:ext cx="8077200" cy="1027113"/>
          </a:xfrm>
          <a:prstGeom prst="rect">
            <a:avLst/>
          </a:prstGeom>
          <a:noFill/>
          <a:ln>
            <a:noFill/>
          </a:ln>
          <a:extLst/>
        </p:spPr>
        <p:txBody>
          <a:bodyPr wrap="none" anchor="ct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eaLnBrk="1" fontAlgn="base" hangingPunct="1">
              <a:spcBef>
                <a:spcPct val="0"/>
              </a:spcBef>
              <a:spcAft>
                <a:spcPct val="0"/>
              </a:spcAft>
              <a:defRPr sz="4000" b="1">
                <a:solidFill>
                  <a:srgbClr val="00B5CC"/>
                </a:solidFill>
                <a:latin typeface="Arial" charset="0"/>
              </a:defRPr>
            </a:lvl6pPr>
            <a:lvl7pPr marL="914400" algn="l" rtl="0" eaLnBrk="1" fontAlgn="base" hangingPunct="1">
              <a:spcBef>
                <a:spcPct val="0"/>
              </a:spcBef>
              <a:spcAft>
                <a:spcPct val="0"/>
              </a:spcAft>
              <a:defRPr sz="4000" b="1">
                <a:solidFill>
                  <a:srgbClr val="00B5CC"/>
                </a:solidFill>
                <a:latin typeface="Arial" charset="0"/>
              </a:defRPr>
            </a:lvl7pPr>
            <a:lvl8pPr marL="1371600" algn="l" rtl="0" eaLnBrk="1" fontAlgn="base" hangingPunct="1">
              <a:spcBef>
                <a:spcPct val="0"/>
              </a:spcBef>
              <a:spcAft>
                <a:spcPct val="0"/>
              </a:spcAft>
              <a:defRPr sz="4000" b="1">
                <a:solidFill>
                  <a:srgbClr val="00B5CC"/>
                </a:solidFill>
                <a:latin typeface="Arial" charset="0"/>
              </a:defRPr>
            </a:lvl8pPr>
            <a:lvl9pPr marL="1828800" algn="l" rtl="0" eaLnBrk="1" fontAlgn="base" hangingPunct="1">
              <a:spcBef>
                <a:spcPct val="0"/>
              </a:spcBef>
              <a:spcAft>
                <a:spcPct val="0"/>
              </a:spcAft>
              <a:defRPr sz="4000" b="1">
                <a:solidFill>
                  <a:srgbClr val="00B5CC"/>
                </a:solidFill>
                <a:latin typeface="Arial" charset="0"/>
              </a:defRPr>
            </a:lvl9pPr>
          </a:lstStyle>
          <a:p>
            <a:pPr algn="ctr">
              <a:defRPr/>
            </a:pPr>
            <a:r>
              <a:rPr lang="en-GB" altLang="en-US" sz="2400" kern="0" dirty="0">
                <a:latin typeface="Calibri" pitchFamily="34" charset="0"/>
              </a:rPr>
              <a:t>S</a:t>
            </a:r>
            <a:r>
              <a:rPr lang="en-GB" altLang="en-US" sz="2400" kern="0" dirty="0" smtClean="0">
                <a:latin typeface="Calibri" pitchFamily="34" charset="0"/>
              </a:rPr>
              <a:t>chool </a:t>
            </a:r>
            <a:r>
              <a:rPr lang="en-GB" altLang="en-US" sz="2400" kern="0" dirty="0">
                <a:latin typeface="Calibri" pitchFamily="34" charset="0"/>
              </a:rPr>
              <a:t>children influenza vaccine </a:t>
            </a:r>
            <a:r>
              <a:rPr lang="en-GB" altLang="en-US" sz="2400" kern="0" dirty="0" smtClean="0">
                <a:latin typeface="Calibri" pitchFamily="34" charset="0"/>
              </a:rPr>
              <a:t>uptake,2018/19 </a:t>
            </a:r>
            <a:r>
              <a:rPr lang="en-GB" altLang="en-US" sz="2400" kern="0" dirty="0">
                <a:latin typeface="Calibri" pitchFamily="34" charset="0"/>
              </a:rPr>
              <a:t>– 2020/21</a:t>
            </a:r>
          </a:p>
        </p:txBody>
      </p:sp>
      <p:graphicFrame>
        <p:nvGraphicFramePr>
          <p:cNvPr id="4" name="Chart 3"/>
          <p:cNvGraphicFramePr>
            <a:graphicFrameLocks/>
          </p:cNvGraphicFramePr>
          <p:nvPr>
            <p:extLst>
              <p:ext uri="{D42A27DB-BD31-4B8C-83A1-F6EECF244321}">
                <p14:modId xmlns:p14="http://schemas.microsoft.com/office/powerpoint/2010/main" val="1801678979"/>
              </p:ext>
            </p:extLst>
          </p:nvPr>
        </p:nvGraphicFramePr>
        <p:xfrm>
          <a:off x="0" y="1027113"/>
          <a:ext cx="4410000" cy="49319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4190874024"/>
              </p:ext>
            </p:extLst>
          </p:nvPr>
        </p:nvGraphicFramePr>
        <p:xfrm>
          <a:off x="4330775" y="908720"/>
          <a:ext cx="4410000" cy="50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22469027"/>
              </p:ext>
            </p:extLst>
          </p:nvPr>
        </p:nvGraphicFramePr>
        <p:xfrm>
          <a:off x="107504" y="6525344"/>
          <a:ext cx="6408737" cy="190500"/>
        </p:xfrm>
        <a:graphic>
          <a:graphicData uri="http://schemas.openxmlformats.org/drawingml/2006/table">
            <a:tbl>
              <a:tblPr>
                <a:tableStyleId>{5C22544A-7EE6-4342-B048-85BDC9FD1C3A}</a:tableStyleId>
              </a:tblPr>
              <a:tblGrid>
                <a:gridCol w="6408737"/>
              </a:tblGrid>
              <a:tr h="190500">
                <a:tc>
                  <a:txBody>
                    <a:bodyPr/>
                    <a:lstStyle/>
                    <a:p>
                      <a:pPr algn="l" fontAlgn="b"/>
                      <a:r>
                        <a:rPr lang="en-GB" sz="1100" b="0" i="0" u="none" strike="noStrike" dirty="0" smtClean="0">
                          <a:solidFill>
                            <a:srgbClr val="000000"/>
                          </a:solidFill>
                          <a:effectLst/>
                          <a:latin typeface="+mn-lt"/>
                          <a:cs typeface="Calibri" panose="020F0502020204030204" pitchFamily="34" charset="0"/>
                        </a:rPr>
                        <a:t>No</a:t>
                      </a:r>
                      <a:r>
                        <a:rPr lang="en-GB" sz="1100" b="0" i="0" u="none" strike="noStrike" baseline="0" dirty="0" smtClean="0">
                          <a:solidFill>
                            <a:srgbClr val="000000"/>
                          </a:solidFill>
                          <a:effectLst/>
                          <a:latin typeface="+mn-lt"/>
                          <a:cs typeface="Calibri" panose="020F0502020204030204" pitchFamily="34" charset="0"/>
                        </a:rPr>
                        <a:t>te: Year 8  children introduced as new data collection group in 2020-21.</a:t>
                      </a:r>
                      <a:endParaRPr lang="en-GB" sz="1100" b="0" i="0" u="none" strike="noStrike" dirty="0">
                        <a:solidFill>
                          <a:srgbClr val="000000"/>
                        </a:solidFill>
                        <a:effectLst/>
                        <a:latin typeface="+mn-lt"/>
                        <a:cs typeface="Calibri" panose="020F0502020204030204" pitchFamily="34" charset="0"/>
                      </a:endParaRPr>
                    </a:p>
                  </a:txBody>
                  <a:tcPr marL="9525" marR="9525" marT="9525" marB="0" anchor="b">
                    <a:noFill/>
                  </a:tcPr>
                </a:tc>
              </a:tr>
            </a:tbl>
          </a:graphicData>
        </a:graphic>
      </p:graphicFrame>
    </p:spTree>
    <p:extLst>
      <p:ext uri="{BB962C8B-B14F-4D97-AF65-F5344CB8AC3E}">
        <p14:creationId xmlns:p14="http://schemas.microsoft.com/office/powerpoint/2010/main" val="2895902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63575" y="0"/>
            <a:ext cx="8077200" cy="1027113"/>
          </a:xfrm>
          <a:prstGeom prst="rect">
            <a:avLst/>
          </a:prstGeom>
          <a:noFill/>
          <a:ln>
            <a:noFill/>
          </a:ln>
          <a:extLst/>
        </p:spPr>
        <p:txBody>
          <a:bodyPr wrap="none" anchor="ct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eaLnBrk="1" fontAlgn="base" hangingPunct="1">
              <a:spcBef>
                <a:spcPct val="0"/>
              </a:spcBef>
              <a:spcAft>
                <a:spcPct val="0"/>
              </a:spcAft>
              <a:defRPr sz="4000" b="1">
                <a:solidFill>
                  <a:srgbClr val="00B5CC"/>
                </a:solidFill>
                <a:latin typeface="Arial" charset="0"/>
              </a:defRPr>
            </a:lvl6pPr>
            <a:lvl7pPr marL="914400" algn="l" rtl="0" eaLnBrk="1" fontAlgn="base" hangingPunct="1">
              <a:spcBef>
                <a:spcPct val="0"/>
              </a:spcBef>
              <a:spcAft>
                <a:spcPct val="0"/>
              </a:spcAft>
              <a:defRPr sz="4000" b="1">
                <a:solidFill>
                  <a:srgbClr val="00B5CC"/>
                </a:solidFill>
                <a:latin typeface="Arial" charset="0"/>
              </a:defRPr>
            </a:lvl7pPr>
            <a:lvl8pPr marL="1371600" algn="l" rtl="0" eaLnBrk="1" fontAlgn="base" hangingPunct="1">
              <a:spcBef>
                <a:spcPct val="0"/>
              </a:spcBef>
              <a:spcAft>
                <a:spcPct val="0"/>
              </a:spcAft>
              <a:defRPr sz="4000" b="1">
                <a:solidFill>
                  <a:srgbClr val="00B5CC"/>
                </a:solidFill>
                <a:latin typeface="Arial" charset="0"/>
              </a:defRPr>
            </a:lvl8pPr>
            <a:lvl9pPr marL="1828800" algn="l" rtl="0" eaLnBrk="1" fontAlgn="base" hangingPunct="1">
              <a:spcBef>
                <a:spcPct val="0"/>
              </a:spcBef>
              <a:spcAft>
                <a:spcPct val="0"/>
              </a:spcAft>
              <a:defRPr sz="4000" b="1">
                <a:solidFill>
                  <a:srgbClr val="00B5CC"/>
                </a:solidFill>
                <a:latin typeface="Arial" charset="0"/>
              </a:defRPr>
            </a:lvl9pPr>
          </a:lstStyle>
          <a:p>
            <a:pPr algn="ctr">
              <a:defRPr/>
            </a:pPr>
            <a:r>
              <a:rPr lang="en-GB" altLang="en-US" sz="2800" kern="0" dirty="0" smtClean="0">
                <a:latin typeface="Calibri" pitchFamily="34" charset="0"/>
              </a:rPr>
              <a:t>Pre-school </a:t>
            </a:r>
            <a:r>
              <a:rPr lang="en-GB" altLang="en-US" sz="2800" kern="0" dirty="0">
                <a:latin typeface="Calibri" pitchFamily="34" charset="0"/>
              </a:rPr>
              <a:t>c</a:t>
            </a:r>
            <a:r>
              <a:rPr lang="en-GB" altLang="en-US" sz="2800" kern="0" dirty="0" smtClean="0">
                <a:latin typeface="Calibri" pitchFamily="34" charset="0"/>
              </a:rPr>
              <a:t>hildren </a:t>
            </a:r>
            <a:r>
              <a:rPr lang="en-GB" altLang="en-US" sz="2800" kern="0" dirty="0">
                <a:latin typeface="Calibri" pitchFamily="34" charset="0"/>
              </a:rPr>
              <a:t>i</a:t>
            </a:r>
            <a:r>
              <a:rPr lang="en-GB" altLang="en-US" sz="2800" kern="0" dirty="0" smtClean="0">
                <a:latin typeface="Calibri" pitchFamily="34" charset="0"/>
              </a:rPr>
              <a:t>nfluenza </a:t>
            </a:r>
            <a:r>
              <a:rPr lang="en-GB" altLang="en-US" sz="2800" kern="0" dirty="0">
                <a:latin typeface="Calibri" pitchFamily="34" charset="0"/>
              </a:rPr>
              <a:t>v</a:t>
            </a:r>
            <a:r>
              <a:rPr lang="en-GB" altLang="en-US" sz="2800" kern="0" dirty="0" smtClean="0">
                <a:latin typeface="Calibri" pitchFamily="34" charset="0"/>
              </a:rPr>
              <a:t>accine </a:t>
            </a:r>
            <a:r>
              <a:rPr lang="en-GB" altLang="en-US" sz="2800" kern="0" dirty="0">
                <a:latin typeface="Calibri" pitchFamily="34" charset="0"/>
              </a:rPr>
              <a:t>u</a:t>
            </a:r>
            <a:r>
              <a:rPr lang="en-GB" altLang="en-US" sz="2800" kern="0" dirty="0" smtClean="0">
                <a:latin typeface="Calibri" pitchFamily="34" charset="0"/>
              </a:rPr>
              <a:t>ptake,</a:t>
            </a:r>
          </a:p>
          <a:p>
            <a:pPr algn="ctr">
              <a:defRPr/>
            </a:pPr>
            <a:r>
              <a:rPr lang="en-GB" altLang="en-US" sz="2800" kern="0" dirty="0" smtClean="0">
                <a:latin typeface="Calibri" pitchFamily="34" charset="0"/>
              </a:rPr>
              <a:t>2018/19 </a:t>
            </a:r>
            <a:r>
              <a:rPr lang="en-GB" altLang="en-US" sz="2800" kern="0" dirty="0">
                <a:latin typeface="Calibri" pitchFamily="34" charset="0"/>
              </a:rPr>
              <a:t>– </a:t>
            </a:r>
            <a:r>
              <a:rPr lang="en-GB" altLang="en-US" sz="2800" kern="0" dirty="0" smtClean="0">
                <a:latin typeface="Calibri" pitchFamily="34" charset="0"/>
              </a:rPr>
              <a:t>2020/21</a:t>
            </a:r>
            <a:endParaRPr lang="en-GB" altLang="en-US" sz="2800" kern="0" dirty="0">
              <a:latin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035" y="1556792"/>
            <a:ext cx="7851775" cy="333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4898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39552" y="21598"/>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a:lstStyle>
          <a:p>
            <a:pPr algn="ctr"/>
            <a:r>
              <a:rPr lang="en-GB" altLang="en-US" sz="2800" kern="0" dirty="0" smtClean="0">
                <a:latin typeface="Calibri" pitchFamily="34" charset="0"/>
              </a:rPr>
              <a:t>Children influenza vaccine uptake rates by Trust and NI,</a:t>
            </a:r>
          </a:p>
          <a:p>
            <a:pPr algn="ctr"/>
            <a:r>
              <a:rPr lang="en-GB" altLang="en-US" sz="2800" kern="0" dirty="0">
                <a:latin typeface="Calibri" pitchFamily="34" charset="0"/>
              </a:rPr>
              <a:t>2</a:t>
            </a:r>
            <a:r>
              <a:rPr lang="en-GB" altLang="en-US" sz="2800" kern="0" dirty="0" smtClean="0">
                <a:latin typeface="Calibri" pitchFamily="34" charset="0"/>
              </a:rPr>
              <a:t>020/21</a:t>
            </a:r>
            <a:endParaRPr lang="en-GB" sz="2800" kern="0" dirty="0"/>
          </a:p>
        </p:txBody>
      </p:sp>
      <p:graphicFrame>
        <p:nvGraphicFramePr>
          <p:cNvPr id="5" name="Table 4"/>
          <p:cNvGraphicFramePr>
            <a:graphicFrameLocks noGrp="1"/>
          </p:cNvGraphicFramePr>
          <p:nvPr>
            <p:extLst>
              <p:ext uri="{D42A27DB-BD31-4B8C-83A1-F6EECF244321}">
                <p14:modId xmlns:p14="http://schemas.microsoft.com/office/powerpoint/2010/main" val="4021632595"/>
              </p:ext>
            </p:extLst>
          </p:nvPr>
        </p:nvGraphicFramePr>
        <p:xfrm>
          <a:off x="251520" y="997996"/>
          <a:ext cx="8712965" cy="4879278"/>
        </p:xfrm>
        <a:graphic>
          <a:graphicData uri="http://schemas.openxmlformats.org/drawingml/2006/table">
            <a:tbl>
              <a:tblPr firstRow="1" firstCol="1" bandRow="1"/>
              <a:tblGrid>
                <a:gridCol w="2028630"/>
                <a:gridCol w="954905"/>
                <a:gridCol w="954905"/>
                <a:gridCol w="954905"/>
                <a:gridCol w="954905"/>
                <a:gridCol w="954905"/>
                <a:gridCol w="954905"/>
                <a:gridCol w="954905"/>
              </a:tblGrid>
              <a:tr h="42795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Aft>
                          <a:spcPts val="0"/>
                        </a:spcAft>
                        <a:tabLst>
                          <a:tab pos="180340" algn="l"/>
                          <a:tab pos="723265" algn="l"/>
                        </a:tabLst>
                      </a:pPr>
                      <a:r>
                        <a:rPr lang="en-GB" sz="1200" dirty="0">
                          <a:solidFill>
                            <a:schemeClr val="bg2"/>
                          </a:solidFill>
                          <a:effectLst/>
                          <a:latin typeface="Arial" panose="020B0604020202020204" pitchFamily="34" charset="0"/>
                          <a:ea typeface="MS Gothic"/>
                          <a:cs typeface="Arial" panose="020B0604020202020204" pitchFamily="34" charset="0"/>
                        </a:rPr>
                        <a:t> </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b="1" dirty="0">
                          <a:solidFill>
                            <a:schemeClr val="bg2"/>
                          </a:solidFill>
                          <a:effectLst/>
                          <a:latin typeface="Arial" panose="020B0604020202020204" pitchFamily="34" charset="0"/>
                          <a:ea typeface="MS Mincho"/>
                          <a:cs typeface="Arial" panose="020B0604020202020204" pitchFamily="34" charset="0"/>
                        </a:rPr>
                        <a:t>Delivered by</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b="1" dirty="0" smtClean="0">
                          <a:solidFill>
                            <a:schemeClr val="bg2"/>
                          </a:solidFill>
                          <a:effectLst/>
                          <a:latin typeface="Arial" panose="020B0604020202020204" pitchFamily="34" charset="0"/>
                          <a:ea typeface="MS Mincho"/>
                          <a:cs typeface="Arial" panose="020B0604020202020204" pitchFamily="34" charset="0"/>
                        </a:rPr>
                        <a:t>BHSCT</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b="1" dirty="0" smtClean="0">
                          <a:solidFill>
                            <a:schemeClr val="bg2"/>
                          </a:solidFill>
                          <a:effectLst/>
                          <a:latin typeface="Arial" panose="020B0604020202020204" pitchFamily="34" charset="0"/>
                          <a:ea typeface="MS Mincho"/>
                          <a:cs typeface="Arial" panose="020B0604020202020204" pitchFamily="34" charset="0"/>
                        </a:rPr>
                        <a:t>SEHSCT</a:t>
                      </a:r>
                      <a:endParaRPr lang="en-GB" sz="1200" b="1"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b="1" dirty="0" smtClean="0">
                          <a:solidFill>
                            <a:schemeClr val="bg2"/>
                          </a:solidFill>
                          <a:effectLst/>
                          <a:latin typeface="Arial" panose="020B0604020202020204" pitchFamily="34" charset="0"/>
                          <a:ea typeface="MS Mincho"/>
                          <a:cs typeface="Arial" panose="020B0604020202020204" pitchFamily="34" charset="0"/>
                        </a:rPr>
                        <a:t>NHSCT</a:t>
                      </a:r>
                      <a:endParaRPr lang="en-GB" sz="1200" b="1"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b="1" dirty="0" smtClean="0">
                          <a:solidFill>
                            <a:schemeClr val="bg2"/>
                          </a:solidFill>
                          <a:effectLst/>
                          <a:latin typeface="Arial" panose="020B0604020202020204" pitchFamily="34" charset="0"/>
                          <a:ea typeface="MS Mincho"/>
                          <a:cs typeface="Arial" panose="020B0604020202020204" pitchFamily="34" charset="0"/>
                        </a:rPr>
                        <a:t>SHSCT</a:t>
                      </a:r>
                      <a:endParaRPr lang="en-GB" sz="1200" b="1"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b="1" dirty="0" smtClean="0">
                          <a:solidFill>
                            <a:schemeClr val="bg2"/>
                          </a:solidFill>
                          <a:effectLst/>
                          <a:latin typeface="Arial" panose="020B0604020202020204" pitchFamily="34" charset="0"/>
                          <a:ea typeface="MS Mincho"/>
                          <a:cs typeface="Arial" panose="020B0604020202020204" pitchFamily="34" charset="0"/>
                        </a:rPr>
                        <a:t>WHSCT</a:t>
                      </a:r>
                      <a:endParaRPr lang="en-GB" sz="1200" b="1"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b="1" dirty="0" smtClean="0">
                          <a:solidFill>
                            <a:schemeClr val="bg2"/>
                          </a:solidFill>
                          <a:effectLst/>
                          <a:latin typeface="Arial" panose="020B0604020202020204" pitchFamily="34" charset="0"/>
                          <a:ea typeface="MS Mincho"/>
                          <a:cs typeface="Arial" panose="020B0604020202020204" pitchFamily="34" charset="0"/>
                        </a:rPr>
                        <a:t>NI</a:t>
                      </a:r>
                      <a:endParaRPr lang="en-GB" sz="1200" b="1"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r>
              <a:tr h="42795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Aft>
                          <a:spcPts val="0"/>
                        </a:spcAft>
                        <a:tabLst>
                          <a:tab pos="180340" algn="l"/>
                          <a:tab pos="723265" algn="l"/>
                        </a:tabLst>
                      </a:pPr>
                      <a:r>
                        <a:rPr lang="en-GB" sz="1200">
                          <a:solidFill>
                            <a:schemeClr val="bg2"/>
                          </a:solidFill>
                          <a:effectLst/>
                          <a:latin typeface="Arial" panose="020B0604020202020204" pitchFamily="34" charset="0"/>
                          <a:ea typeface="MS Gothic"/>
                          <a:cs typeface="Arial" panose="020B0604020202020204" pitchFamily="34" charset="0"/>
                        </a:rPr>
                        <a:t>All 2 to 4 year olds</a:t>
                      </a:r>
                      <a:endParaRPr lang="en-GB" sz="120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a:solidFill>
                            <a:schemeClr val="bg2"/>
                          </a:solidFill>
                          <a:effectLst/>
                          <a:latin typeface="Arial" panose="020B0604020202020204" pitchFamily="34" charset="0"/>
                          <a:ea typeface="MS Mincho"/>
                          <a:cs typeface="Arial" panose="020B0604020202020204" pitchFamily="34" charset="0"/>
                        </a:rPr>
                        <a:t>GP</a:t>
                      </a: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200" b="0" i="0" u="none" strike="noStrike" dirty="0" smtClean="0">
                          <a:solidFill>
                            <a:schemeClr val="bg2"/>
                          </a:solidFill>
                          <a:effectLst/>
                          <a:latin typeface="Arial" panose="020B0604020202020204" pitchFamily="34" charset="0"/>
                          <a:cs typeface="Arial" panose="020B0604020202020204" pitchFamily="34" charset="0"/>
                        </a:rPr>
                        <a:t>-</a:t>
                      </a:r>
                      <a:endParaRPr lang="en-GB" sz="1200" b="0" i="0" u="none" strike="noStrike" dirty="0">
                        <a:solidFill>
                          <a:schemeClr val="bg2"/>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200" b="0" i="0" u="none" strike="noStrike" dirty="0" smtClean="0">
                          <a:solidFill>
                            <a:schemeClr val="bg2"/>
                          </a:solidFill>
                          <a:effectLst/>
                          <a:latin typeface="Arial" panose="020B0604020202020204" pitchFamily="34" charset="0"/>
                          <a:cs typeface="Arial" panose="020B0604020202020204" pitchFamily="34" charset="0"/>
                        </a:rPr>
                        <a:t>-</a:t>
                      </a:r>
                      <a:endParaRPr lang="en-GB" sz="1200" b="0" i="0" u="none" strike="noStrike" dirty="0">
                        <a:solidFill>
                          <a:schemeClr val="bg2"/>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200" b="0" i="0" u="none" strike="noStrike" dirty="0" smtClean="0">
                          <a:solidFill>
                            <a:schemeClr val="bg2"/>
                          </a:solidFill>
                          <a:effectLst/>
                          <a:latin typeface="Arial" panose="020B0604020202020204" pitchFamily="34" charset="0"/>
                          <a:cs typeface="Arial" panose="020B0604020202020204" pitchFamily="34" charset="0"/>
                        </a:rPr>
                        <a:t>-</a:t>
                      </a:r>
                      <a:endParaRPr lang="en-GB" sz="1200" b="0" i="0" u="none" strike="noStrike" dirty="0">
                        <a:solidFill>
                          <a:schemeClr val="bg2"/>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200" b="0" i="0" u="none" strike="noStrike" dirty="0" smtClean="0">
                          <a:solidFill>
                            <a:schemeClr val="bg2"/>
                          </a:solidFill>
                          <a:effectLst/>
                          <a:latin typeface="Arial" panose="020B0604020202020204" pitchFamily="34" charset="0"/>
                          <a:cs typeface="Arial" panose="020B0604020202020204" pitchFamily="34" charset="0"/>
                        </a:rPr>
                        <a:t>-</a:t>
                      </a:r>
                      <a:endParaRPr lang="en-GB" sz="1200" b="0" i="0" u="none" strike="noStrike" dirty="0">
                        <a:solidFill>
                          <a:schemeClr val="bg2"/>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200" b="0" i="0" u="none" strike="noStrike" dirty="0" smtClean="0">
                          <a:solidFill>
                            <a:schemeClr val="bg2"/>
                          </a:solidFill>
                          <a:effectLst/>
                          <a:latin typeface="Arial" panose="020B0604020202020204" pitchFamily="34" charset="0"/>
                          <a:cs typeface="Arial" panose="020B0604020202020204" pitchFamily="34" charset="0"/>
                        </a:rPr>
                        <a:t>-</a:t>
                      </a:r>
                      <a:endParaRPr lang="en-GB" sz="1200" b="0" i="0" u="none" strike="noStrike" dirty="0">
                        <a:solidFill>
                          <a:schemeClr val="bg2"/>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GB" sz="1200" b="1" i="0" u="none" strike="noStrike" dirty="0" smtClean="0">
                          <a:solidFill>
                            <a:schemeClr val="bg2"/>
                          </a:solidFill>
                          <a:effectLst/>
                          <a:latin typeface="Arial" panose="020B0604020202020204" pitchFamily="34" charset="0"/>
                          <a:cs typeface="Arial" panose="020B0604020202020204" pitchFamily="34" charset="0"/>
                        </a:rPr>
                        <a:t>55.2%</a:t>
                      </a:r>
                      <a:endParaRPr lang="en-GB" sz="1200" b="1" i="0" u="none" strike="noStrike" dirty="0">
                        <a:solidFill>
                          <a:schemeClr val="bg2"/>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r>
              <a:tr h="70122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Aft>
                          <a:spcPts val="0"/>
                        </a:spcAft>
                        <a:tabLst>
                          <a:tab pos="180340" algn="l"/>
                          <a:tab pos="723265" algn="l"/>
                        </a:tabLst>
                      </a:pPr>
                      <a:r>
                        <a:rPr lang="en-GB" sz="1200" dirty="0">
                          <a:solidFill>
                            <a:schemeClr val="bg2"/>
                          </a:solidFill>
                          <a:effectLst/>
                          <a:latin typeface="Arial" panose="020B0604020202020204" pitchFamily="34" charset="0"/>
                          <a:ea typeface="MS Gothic"/>
                          <a:cs typeface="Arial" panose="020B0604020202020204" pitchFamily="34" charset="0"/>
                        </a:rPr>
                        <a:t>% of primary school </a:t>
                      </a:r>
                      <a:r>
                        <a:rPr lang="en-GB" sz="1200" dirty="0" smtClean="0">
                          <a:solidFill>
                            <a:schemeClr val="bg2"/>
                          </a:solidFill>
                          <a:effectLst/>
                          <a:latin typeface="Arial" panose="020B0604020202020204" pitchFamily="34" charset="0"/>
                          <a:ea typeface="MS Gothic"/>
                          <a:cs typeface="Arial" panose="020B0604020202020204" pitchFamily="34" charset="0"/>
                        </a:rPr>
                        <a:t>children</a:t>
                      </a:r>
                      <a:r>
                        <a:rPr lang="en-GB" sz="1200" baseline="0" dirty="0" smtClean="0">
                          <a:solidFill>
                            <a:schemeClr val="bg2"/>
                          </a:solidFill>
                          <a:effectLst/>
                          <a:latin typeface="Arial" panose="020B0604020202020204" pitchFamily="34" charset="0"/>
                          <a:ea typeface="MS Gothic"/>
                          <a:cs typeface="Arial" panose="020B0604020202020204" pitchFamily="34" charset="0"/>
                        </a:rPr>
                        <a:t> </a:t>
                      </a:r>
                      <a:r>
                        <a:rPr lang="en-GB" sz="1200" dirty="0" smtClean="0">
                          <a:solidFill>
                            <a:schemeClr val="bg2"/>
                          </a:solidFill>
                          <a:effectLst/>
                          <a:latin typeface="Arial" panose="020B0604020202020204" pitchFamily="34" charset="0"/>
                          <a:ea typeface="MS Gothic"/>
                          <a:cs typeface="Arial" panose="020B0604020202020204" pitchFamily="34" charset="0"/>
                        </a:rPr>
                        <a:t>offered </a:t>
                      </a:r>
                      <a:r>
                        <a:rPr lang="en-GB" sz="1200" dirty="0">
                          <a:solidFill>
                            <a:schemeClr val="bg2"/>
                          </a:solidFill>
                          <a:effectLst/>
                          <a:latin typeface="Arial" panose="020B0604020202020204" pitchFamily="34" charset="0"/>
                          <a:ea typeface="MS Gothic"/>
                          <a:cs typeface="Arial" panose="020B0604020202020204" pitchFamily="34" charset="0"/>
                        </a:rPr>
                        <a:t>the vaccine and </a:t>
                      </a:r>
                      <a:r>
                        <a:rPr lang="en-GB" sz="1200" dirty="0" smtClean="0">
                          <a:solidFill>
                            <a:schemeClr val="bg2"/>
                          </a:solidFill>
                          <a:effectLst/>
                          <a:latin typeface="Arial" panose="020B0604020202020204" pitchFamily="34" charset="0"/>
                          <a:ea typeface="MS Gothic"/>
                          <a:cs typeface="Arial" panose="020B0604020202020204" pitchFamily="34" charset="0"/>
                        </a:rPr>
                        <a:t>vaccinated</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dirty="0">
                          <a:solidFill>
                            <a:schemeClr val="bg2"/>
                          </a:solidFill>
                          <a:effectLst/>
                          <a:latin typeface="Arial" panose="020B0604020202020204" pitchFamily="34" charset="0"/>
                          <a:ea typeface="MS Mincho"/>
                          <a:cs typeface="Arial" panose="020B0604020202020204" pitchFamily="34" charset="0"/>
                        </a:rPr>
                        <a:t>Trust School Nurse </a:t>
                      </a:r>
                      <a:r>
                        <a:rPr lang="en-GB" sz="1200" dirty="0" smtClean="0">
                          <a:solidFill>
                            <a:schemeClr val="bg2"/>
                          </a:solidFill>
                          <a:effectLst/>
                          <a:latin typeface="Arial" panose="020B0604020202020204" pitchFamily="34" charset="0"/>
                          <a:ea typeface="MS Mincho"/>
                          <a:cs typeface="Arial" panose="020B0604020202020204" pitchFamily="34" charset="0"/>
                        </a:rPr>
                        <a:t>Service</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dirty="0" smtClean="0">
                          <a:solidFill>
                            <a:schemeClr val="bg2"/>
                          </a:solidFill>
                          <a:latin typeface="Arial" panose="020B0604020202020204" pitchFamily="34" charset="0"/>
                          <a:cs typeface="Arial" panose="020B0604020202020204" pitchFamily="34" charset="0"/>
                        </a:rPr>
                        <a:t>70.3%</a:t>
                      </a:r>
                      <a:endParaRPr lang="en-GB" sz="1200" dirty="0">
                        <a:solidFill>
                          <a:schemeClr val="bg2"/>
                        </a:solidFill>
                        <a:latin typeface="Arial" panose="020B0604020202020204" pitchFamily="34" charset="0"/>
                        <a:cs typeface="Arial" panose="020B0604020202020204" pitchFamily="34" charset="0"/>
                      </a:endParaRPr>
                    </a:p>
                  </a:txBody>
                  <a:tcPr marL="9525" marR="9525" marT="952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dirty="0" smtClean="0">
                          <a:solidFill>
                            <a:schemeClr val="bg2"/>
                          </a:solidFill>
                          <a:latin typeface="Arial" panose="020B0604020202020204" pitchFamily="34" charset="0"/>
                          <a:cs typeface="Arial" panose="020B0604020202020204" pitchFamily="34" charset="0"/>
                        </a:rPr>
                        <a:t>78.9%</a:t>
                      </a:r>
                      <a:endParaRPr lang="en-GB" sz="1200" dirty="0">
                        <a:solidFill>
                          <a:schemeClr val="bg2"/>
                        </a:solidFill>
                        <a:latin typeface="Arial" panose="020B0604020202020204" pitchFamily="34" charset="0"/>
                        <a:cs typeface="Arial" panose="020B0604020202020204" pitchFamily="34" charset="0"/>
                      </a:endParaRPr>
                    </a:p>
                  </a:txBody>
                  <a:tcPr marL="9525" marR="9525" marT="952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dirty="0" smtClean="0">
                          <a:solidFill>
                            <a:schemeClr val="bg2"/>
                          </a:solidFill>
                          <a:latin typeface="Arial" panose="020B0604020202020204" pitchFamily="34" charset="0"/>
                          <a:cs typeface="Arial" panose="020B0604020202020204" pitchFamily="34" charset="0"/>
                        </a:rPr>
                        <a:t>70.4%</a:t>
                      </a:r>
                      <a:endParaRPr lang="en-GB" sz="1200" dirty="0">
                        <a:solidFill>
                          <a:schemeClr val="bg2"/>
                        </a:solidFill>
                        <a:latin typeface="Arial" panose="020B0604020202020204" pitchFamily="34" charset="0"/>
                        <a:cs typeface="Arial" panose="020B0604020202020204" pitchFamily="34" charset="0"/>
                      </a:endParaRPr>
                    </a:p>
                  </a:txBody>
                  <a:tcPr marL="9525" marR="9525" marT="952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dirty="0" smtClean="0">
                          <a:solidFill>
                            <a:schemeClr val="bg2"/>
                          </a:solidFill>
                          <a:latin typeface="Arial" panose="020B0604020202020204" pitchFamily="34" charset="0"/>
                          <a:cs typeface="Arial" panose="020B0604020202020204" pitchFamily="34" charset="0"/>
                        </a:rPr>
                        <a:t>71.3%</a:t>
                      </a:r>
                      <a:endParaRPr lang="en-GB" sz="1200" dirty="0">
                        <a:solidFill>
                          <a:schemeClr val="bg2"/>
                        </a:solidFill>
                        <a:latin typeface="Arial" panose="020B0604020202020204" pitchFamily="34" charset="0"/>
                        <a:cs typeface="Arial" panose="020B0604020202020204" pitchFamily="34" charset="0"/>
                      </a:endParaRPr>
                    </a:p>
                  </a:txBody>
                  <a:tcPr marL="9525" marR="9525" marT="952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1200" dirty="0" smtClean="0">
                          <a:solidFill>
                            <a:schemeClr val="bg2"/>
                          </a:solidFill>
                          <a:latin typeface="Arial" panose="020B0604020202020204" pitchFamily="34" charset="0"/>
                          <a:cs typeface="Arial" panose="020B0604020202020204" pitchFamily="34" charset="0"/>
                        </a:rPr>
                        <a:t>65.3%</a:t>
                      </a:r>
                      <a:endParaRPr lang="en-GB" sz="1200" dirty="0">
                        <a:solidFill>
                          <a:schemeClr val="bg2"/>
                        </a:solidFill>
                        <a:latin typeface="Arial" panose="020B0604020202020204" pitchFamily="34" charset="0"/>
                        <a:cs typeface="Arial" panose="020B0604020202020204" pitchFamily="34" charset="0"/>
                      </a:endParaRPr>
                    </a:p>
                  </a:txBody>
                  <a:tcPr marL="9525" marR="9525" marT="952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GB" sz="1200" b="1" i="0" u="none" strike="noStrike" dirty="0" smtClean="0">
                          <a:solidFill>
                            <a:schemeClr val="bg2"/>
                          </a:solidFill>
                          <a:effectLst/>
                          <a:latin typeface="Arial" panose="020B0604020202020204" pitchFamily="34" charset="0"/>
                          <a:cs typeface="Arial" panose="020B0604020202020204" pitchFamily="34" charset="0"/>
                        </a:rPr>
                        <a:t>71.2%</a:t>
                      </a:r>
                      <a:endParaRPr lang="en-GB" sz="1200" b="1" i="0" u="none" strike="noStrike" dirty="0">
                        <a:solidFill>
                          <a:schemeClr val="bg2"/>
                        </a:solidFill>
                        <a:effectLst/>
                        <a:latin typeface="Arial" panose="020B0604020202020204" pitchFamily="34" charset="0"/>
                        <a:cs typeface="Arial" panose="020B0604020202020204" pitchFamily="34" charset="0"/>
                      </a:endParaRPr>
                    </a:p>
                  </a:txBody>
                  <a:tcPr marL="9525" marR="9525" marT="9521"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r>
              <a:tr h="87653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Aft>
                          <a:spcPts val="0"/>
                        </a:spcAft>
                        <a:tabLst>
                          <a:tab pos="180340" algn="l"/>
                          <a:tab pos="723265" algn="l"/>
                        </a:tabLst>
                      </a:pPr>
                      <a:r>
                        <a:rPr lang="en-GB" sz="1200" dirty="0" smtClean="0">
                          <a:solidFill>
                            <a:schemeClr val="bg2"/>
                          </a:solidFill>
                          <a:effectLst/>
                          <a:latin typeface="Arial" panose="020B0604020202020204" pitchFamily="34" charset="0"/>
                          <a:ea typeface="MS Gothic"/>
                          <a:cs typeface="Arial" panose="020B0604020202020204" pitchFamily="34" charset="0"/>
                        </a:rPr>
                        <a:t>% of primary school children</a:t>
                      </a:r>
                      <a:r>
                        <a:rPr lang="en-GB" sz="1200" baseline="0" dirty="0" smtClean="0">
                          <a:solidFill>
                            <a:schemeClr val="bg2"/>
                          </a:solidFill>
                          <a:effectLst/>
                          <a:latin typeface="Arial" panose="020B0604020202020204" pitchFamily="34" charset="0"/>
                          <a:ea typeface="MS Gothic"/>
                          <a:cs typeface="Arial" panose="020B0604020202020204" pitchFamily="34" charset="0"/>
                        </a:rPr>
                        <a:t> </a:t>
                      </a:r>
                      <a:r>
                        <a:rPr lang="en-GB" sz="1200" dirty="0" smtClean="0">
                          <a:solidFill>
                            <a:schemeClr val="bg2"/>
                          </a:solidFill>
                          <a:effectLst/>
                          <a:latin typeface="Arial" panose="020B0604020202020204" pitchFamily="34" charset="0"/>
                          <a:ea typeface="MS Gothic"/>
                          <a:cs typeface="Arial" panose="020B0604020202020204" pitchFamily="34" charset="0"/>
                        </a:rPr>
                        <a:t>offered the vaccine and vaccinated</a:t>
                      </a:r>
                      <a:endParaRPr lang="en-GB" sz="1200" dirty="0" smtClean="0">
                        <a:solidFill>
                          <a:schemeClr val="bg2"/>
                        </a:solidFill>
                        <a:effectLst/>
                        <a:latin typeface="Arial" panose="020B0604020202020204" pitchFamily="34" charset="0"/>
                        <a:ea typeface="MS Mincho"/>
                        <a:cs typeface="Arial" panose="020B0604020202020204" pitchFamily="34" charset="0"/>
                      </a:endParaRPr>
                    </a:p>
                    <a:p>
                      <a:pPr algn="l">
                        <a:spcAft>
                          <a:spcPts val="0"/>
                        </a:spcAft>
                        <a:tabLst>
                          <a:tab pos="180340" algn="l"/>
                          <a:tab pos="723265" algn="l"/>
                        </a:tabLst>
                      </a:pP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tab pos="180340" algn="l"/>
                          <a:tab pos="723265" algn="l"/>
                        </a:tabLst>
                        <a:defRPr/>
                      </a:pPr>
                      <a:r>
                        <a:rPr lang="en-GB" sz="1200" dirty="0" smtClean="0">
                          <a:solidFill>
                            <a:schemeClr val="bg2"/>
                          </a:solidFill>
                          <a:effectLst/>
                          <a:latin typeface="Arial" panose="020B0604020202020204" pitchFamily="34" charset="0"/>
                          <a:ea typeface="MS Mincho"/>
                          <a:cs typeface="Arial" panose="020B0604020202020204" pitchFamily="34" charset="0"/>
                        </a:rPr>
                        <a:t>Trust School Nurse Service</a:t>
                      </a:r>
                    </a:p>
                    <a:p>
                      <a:pPr algn="ctr">
                        <a:spcAft>
                          <a:spcPts val="0"/>
                        </a:spcAft>
                        <a:tabLst>
                          <a:tab pos="180340" algn="l"/>
                          <a:tab pos="723265" algn="l"/>
                        </a:tabLst>
                      </a:pPr>
                      <a:r>
                        <a:rPr lang="en-GB" sz="1200" dirty="0" smtClean="0">
                          <a:solidFill>
                            <a:schemeClr val="bg2"/>
                          </a:solidFill>
                          <a:effectLst/>
                          <a:latin typeface="Arial" panose="020B0604020202020204" pitchFamily="34" charset="0"/>
                          <a:ea typeface="MS Mincho"/>
                          <a:cs typeface="Arial" panose="020B0604020202020204" pitchFamily="34" charset="0"/>
                        </a:rPr>
                        <a:t>&amp; GP</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200" b="0" i="0" u="none" strike="noStrike" dirty="0" smtClean="0">
                          <a:solidFill>
                            <a:schemeClr val="bg2"/>
                          </a:solidFill>
                          <a:effectLst/>
                          <a:latin typeface="Arial" panose="020B0604020202020204" pitchFamily="34" charset="0"/>
                          <a:cs typeface="Arial" panose="020B0604020202020204" pitchFamily="34" charset="0"/>
                        </a:rPr>
                        <a:t>-</a:t>
                      </a:r>
                      <a:endParaRPr lang="en-GB" sz="1200" b="0" i="0" u="none" strike="noStrike" dirty="0">
                        <a:solidFill>
                          <a:schemeClr val="bg2"/>
                        </a:solidFill>
                        <a:effectLst/>
                        <a:latin typeface="Arial" panose="020B0604020202020204" pitchFamily="34" charset="0"/>
                        <a:cs typeface="Arial" panose="020B0604020202020204" pitchFamily="34" charset="0"/>
                      </a:endParaRPr>
                    </a:p>
                  </a:txBody>
                  <a:tcPr marL="9525" marR="9525" marT="9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200" b="0" i="0" u="none" strike="noStrike" dirty="0" smtClean="0">
                          <a:solidFill>
                            <a:schemeClr val="bg2"/>
                          </a:solidFill>
                          <a:effectLst/>
                          <a:latin typeface="Arial" panose="020B0604020202020204" pitchFamily="34" charset="0"/>
                          <a:cs typeface="Arial" panose="020B0604020202020204" pitchFamily="34" charset="0"/>
                        </a:rPr>
                        <a:t>-</a:t>
                      </a:r>
                      <a:endParaRPr lang="en-GB" sz="1200" b="0" i="0" u="none" strike="noStrike" dirty="0">
                        <a:solidFill>
                          <a:schemeClr val="bg2"/>
                        </a:solidFill>
                        <a:effectLst/>
                        <a:latin typeface="Arial" panose="020B0604020202020204" pitchFamily="34" charset="0"/>
                        <a:cs typeface="Arial" panose="020B0604020202020204" pitchFamily="34" charset="0"/>
                      </a:endParaRPr>
                    </a:p>
                  </a:txBody>
                  <a:tcPr marL="9525" marR="9525" marT="9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200" b="0" i="0" u="none" strike="noStrike" dirty="0" smtClean="0">
                          <a:solidFill>
                            <a:schemeClr val="bg2"/>
                          </a:solidFill>
                          <a:effectLst/>
                          <a:latin typeface="Arial" panose="020B0604020202020204" pitchFamily="34" charset="0"/>
                          <a:cs typeface="Arial" panose="020B0604020202020204" pitchFamily="34" charset="0"/>
                        </a:rPr>
                        <a:t>-</a:t>
                      </a:r>
                      <a:endParaRPr lang="en-GB" sz="1200" b="0" i="0" u="none" strike="noStrike" dirty="0">
                        <a:solidFill>
                          <a:schemeClr val="bg2"/>
                        </a:solidFill>
                        <a:effectLst/>
                        <a:latin typeface="Arial" panose="020B0604020202020204" pitchFamily="34" charset="0"/>
                        <a:cs typeface="Arial" panose="020B0604020202020204" pitchFamily="34" charset="0"/>
                      </a:endParaRPr>
                    </a:p>
                  </a:txBody>
                  <a:tcPr marL="9525" marR="9525" marT="9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200" b="0" i="0" u="none" strike="noStrike" dirty="0" smtClean="0">
                          <a:solidFill>
                            <a:schemeClr val="bg2"/>
                          </a:solidFill>
                          <a:effectLst/>
                          <a:latin typeface="Arial" panose="020B0604020202020204" pitchFamily="34" charset="0"/>
                          <a:cs typeface="Arial" panose="020B0604020202020204" pitchFamily="34" charset="0"/>
                        </a:rPr>
                        <a:t>-</a:t>
                      </a:r>
                      <a:endParaRPr lang="en-GB" sz="1200" b="0" i="0" u="none" strike="noStrike" dirty="0">
                        <a:solidFill>
                          <a:schemeClr val="bg2"/>
                        </a:solidFill>
                        <a:effectLst/>
                        <a:latin typeface="Arial" panose="020B0604020202020204" pitchFamily="34" charset="0"/>
                        <a:cs typeface="Arial" panose="020B0604020202020204" pitchFamily="34" charset="0"/>
                      </a:endParaRPr>
                    </a:p>
                  </a:txBody>
                  <a:tcPr marL="9525" marR="9525" marT="9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200" b="0" i="0" u="none" strike="noStrike" dirty="0" smtClean="0">
                          <a:solidFill>
                            <a:schemeClr val="bg2"/>
                          </a:solidFill>
                          <a:effectLst/>
                          <a:latin typeface="Arial" panose="020B0604020202020204" pitchFamily="34" charset="0"/>
                          <a:cs typeface="Arial" panose="020B0604020202020204" pitchFamily="34" charset="0"/>
                        </a:rPr>
                        <a:t>-</a:t>
                      </a:r>
                      <a:endParaRPr lang="en-GB" sz="1200" b="0" i="0" u="none" strike="noStrike" dirty="0">
                        <a:solidFill>
                          <a:schemeClr val="bg2"/>
                        </a:solidFill>
                        <a:effectLst/>
                        <a:latin typeface="Arial" panose="020B0604020202020204" pitchFamily="34" charset="0"/>
                        <a:cs typeface="Arial" panose="020B0604020202020204" pitchFamily="34" charset="0"/>
                      </a:endParaRPr>
                    </a:p>
                  </a:txBody>
                  <a:tcPr marL="9525" marR="9525" marT="9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200" b="1" i="0" u="none" strike="noStrike" dirty="0" smtClean="0">
                          <a:solidFill>
                            <a:schemeClr val="bg2"/>
                          </a:solidFill>
                          <a:effectLst/>
                          <a:latin typeface="Arial" panose="020B0604020202020204" pitchFamily="34" charset="0"/>
                          <a:cs typeface="Arial" panose="020B0604020202020204" pitchFamily="34" charset="0"/>
                        </a:rPr>
                        <a:t>73.2%</a:t>
                      </a:r>
                      <a:endParaRPr lang="en-GB" sz="1200" b="1" i="0" u="none" strike="noStrike" dirty="0">
                        <a:solidFill>
                          <a:schemeClr val="bg2"/>
                        </a:solidFill>
                        <a:effectLst/>
                        <a:latin typeface="Arial" panose="020B0604020202020204" pitchFamily="34" charset="0"/>
                        <a:cs typeface="Arial" panose="020B0604020202020204" pitchFamily="34" charset="0"/>
                      </a:endParaRPr>
                    </a:p>
                  </a:txBody>
                  <a:tcPr marL="9525" marR="9525" marT="9523"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3DFEE"/>
                    </a:solidFill>
                  </a:tcPr>
                </a:tc>
              </a:tr>
              <a:tr h="87653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Aft>
                          <a:spcPts val="0"/>
                        </a:spcAft>
                        <a:tabLst>
                          <a:tab pos="180340" algn="l"/>
                          <a:tab pos="723265" algn="l"/>
                        </a:tabLst>
                      </a:pPr>
                      <a:r>
                        <a:rPr lang="en-GB" sz="1200" dirty="0">
                          <a:solidFill>
                            <a:schemeClr val="bg2"/>
                          </a:solidFill>
                          <a:effectLst/>
                          <a:latin typeface="Arial" panose="020B0604020202020204" pitchFamily="34" charset="0"/>
                          <a:ea typeface="MS Gothic"/>
                          <a:cs typeface="Arial" panose="020B0604020202020204" pitchFamily="34" charset="0"/>
                        </a:rPr>
                        <a:t> </a:t>
                      </a:r>
                      <a:r>
                        <a:rPr lang="en-GB" sz="1200" dirty="0" smtClean="0">
                          <a:solidFill>
                            <a:schemeClr val="bg2"/>
                          </a:solidFill>
                          <a:effectLst/>
                          <a:latin typeface="Arial" panose="020B0604020202020204" pitchFamily="34" charset="0"/>
                          <a:ea typeface="MS Gothic"/>
                          <a:cs typeface="Arial" panose="020B0604020202020204" pitchFamily="34" charset="0"/>
                        </a:rPr>
                        <a:t>% of </a:t>
                      </a:r>
                      <a:r>
                        <a:rPr lang="en-GB" sz="1200" u="sng" dirty="0" smtClean="0">
                          <a:solidFill>
                            <a:schemeClr val="bg2"/>
                          </a:solidFill>
                          <a:effectLst/>
                          <a:latin typeface="Arial" panose="020B0604020202020204" pitchFamily="34" charset="0"/>
                          <a:ea typeface="MS Gothic"/>
                          <a:cs typeface="Arial" panose="020B0604020202020204" pitchFamily="34" charset="0"/>
                        </a:rPr>
                        <a:t>all </a:t>
                      </a:r>
                      <a:r>
                        <a:rPr lang="en-GB" sz="1200" dirty="0" smtClean="0">
                          <a:solidFill>
                            <a:schemeClr val="bg2"/>
                          </a:solidFill>
                          <a:effectLst/>
                          <a:latin typeface="Arial" panose="020B0604020202020204" pitchFamily="34" charset="0"/>
                          <a:ea typeface="MS Gothic"/>
                          <a:cs typeface="Arial" panose="020B0604020202020204" pitchFamily="34" charset="0"/>
                        </a:rPr>
                        <a:t>primary school children vaccinated (based on total population 183,670)</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tab pos="180340" algn="l"/>
                          <a:tab pos="723265" algn="l"/>
                        </a:tabLst>
                        <a:defRPr/>
                      </a:pPr>
                      <a:r>
                        <a:rPr lang="en-GB" sz="1200" b="1" dirty="0">
                          <a:solidFill>
                            <a:schemeClr val="bg2"/>
                          </a:solidFill>
                          <a:effectLst/>
                          <a:latin typeface="Arial" panose="020B0604020202020204" pitchFamily="34" charset="0"/>
                          <a:ea typeface="MS Mincho"/>
                          <a:cs typeface="Arial" panose="020B0604020202020204" pitchFamily="34" charset="0"/>
                        </a:rPr>
                        <a:t> </a:t>
                      </a:r>
                      <a:r>
                        <a:rPr lang="en-GB" sz="1200" dirty="0" smtClean="0">
                          <a:solidFill>
                            <a:schemeClr val="bg2"/>
                          </a:solidFill>
                          <a:effectLst/>
                          <a:latin typeface="Arial" panose="020B0604020202020204" pitchFamily="34" charset="0"/>
                          <a:ea typeface="MS Mincho"/>
                          <a:cs typeface="Arial" panose="020B0604020202020204" pitchFamily="34" charset="0"/>
                        </a:rPr>
                        <a:t>Trust School Nurse Service</a:t>
                      </a:r>
                      <a:endParaRPr lang="en-GB" sz="1200" baseline="0" dirty="0" smtClean="0">
                        <a:solidFill>
                          <a:schemeClr val="bg2"/>
                        </a:solidFill>
                        <a:effectLst/>
                        <a:latin typeface="Arial" panose="020B0604020202020204" pitchFamily="34" charset="0"/>
                        <a:ea typeface="MS Mincho"/>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tab pos="180340" algn="l"/>
                          <a:tab pos="723265" algn="l"/>
                        </a:tabLst>
                        <a:defRPr/>
                      </a:pPr>
                      <a:r>
                        <a:rPr lang="en-GB" sz="1200" dirty="0" smtClean="0">
                          <a:solidFill>
                            <a:schemeClr val="bg2"/>
                          </a:solidFill>
                          <a:effectLst/>
                          <a:latin typeface="Arial" panose="020B0604020202020204" pitchFamily="34" charset="0"/>
                          <a:ea typeface="MS Mincho"/>
                          <a:cs typeface="Arial" panose="020B0604020202020204" pitchFamily="34" charset="0"/>
                        </a:rPr>
                        <a:t>&amp; GP</a:t>
                      </a: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dirty="0" smtClean="0">
                          <a:solidFill>
                            <a:schemeClr val="bg2"/>
                          </a:solidFill>
                          <a:effectLst/>
                          <a:latin typeface="Arial" panose="020B0604020202020204" pitchFamily="34" charset="0"/>
                          <a:ea typeface="MS Mincho"/>
                          <a:cs typeface="Arial" panose="020B0604020202020204" pitchFamily="34" charset="0"/>
                        </a:rPr>
                        <a:t>-</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dirty="0" smtClean="0">
                          <a:solidFill>
                            <a:schemeClr val="bg2"/>
                          </a:solidFill>
                          <a:effectLst/>
                          <a:latin typeface="Arial" panose="020B0604020202020204" pitchFamily="34" charset="0"/>
                          <a:ea typeface="MS Mincho"/>
                          <a:cs typeface="Arial" panose="020B0604020202020204" pitchFamily="34" charset="0"/>
                        </a:rPr>
                        <a:t>-</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dirty="0" smtClean="0">
                          <a:solidFill>
                            <a:schemeClr val="bg2"/>
                          </a:solidFill>
                          <a:effectLst/>
                          <a:latin typeface="Arial" panose="020B0604020202020204" pitchFamily="34" charset="0"/>
                          <a:ea typeface="MS Mincho"/>
                          <a:cs typeface="Arial" panose="020B0604020202020204" pitchFamily="34" charset="0"/>
                        </a:rPr>
                        <a:t>-</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dirty="0" smtClean="0">
                          <a:solidFill>
                            <a:schemeClr val="bg2"/>
                          </a:solidFill>
                          <a:effectLst/>
                          <a:latin typeface="Arial" panose="020B0604020202020204" pitchFamily="34" charset="0"/>
                          <a:ea typeface="MS Mincho"/>
                          <a:cs typeface="Arial" panose="020B0604020202020204" pitchFamily="34" charset="0"/>
                        </a:rPr>
                        <a:t>-</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dirty="0" smtClean="0">
                          <a:solidFill>
                            <a:schemeClr val="bg2"/>
                          </a:solidFill>
                          <a:effectLst/>
                          <a:latin typeface="Arial" panose="020B0604020202020204" pitchFamily="34" charset="0"/>
                          <a:ea typeface="MS Mincho"/>
                          <a:cs typeface="Arial" panose="020B0604020202020204" pitchFamily="34" charset="0"/>
                        </a:rPr>
                        <a:t>-</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b="1" dirty="0" smtClean="0">
                          <a:solidFill>
                            <a:schemeClr val="bg2"/>
                          </a:solidFill>
                          <a:effectLst/>
                          <a:latin typeface="Arial" panose="020B0604020202020204" pitchFamily="34" charset="0"/>
                          <a:ea typeface="MS Mincho"/>
                          <a:cs typeface="Arial" panose="020B0604020202020204" pitchFamily="34" charset="0"/>
                        </a:rPr>
                        <a:t>72.9%</a:t>
                      </a:r>
                      <a:endParaRPr lang="en-GB" sz="1200" b="1"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r>
              <a:tr h="70122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Aft>
                          <a:spcPts val="0"/>
                        </a:spcAft>
                        <a:tabLst>
                          <a:tab pos="180340" algn="l"/>
                          <a:tab pos="723265" algn="l"/>
                        </a:tabLst>
                      </a:pPr>
                      <a:r>
                        <a:rPr lang="en-GB" sz="1200" dirty="0" smtClean="0">
                          <a:solidFill>
                            <a:schemeClr val="bg2"/>
                          </a:solidFill>
                          <a:effectLst/>
                          <a:latin typeface="Arial" panose="020B0604020202020204" pitchFamily="34" charset="0"/>
                          <a:ea typeface="MS Mincho"/>
                          <a:cs typeface="Arial" panose="020B0604020202020204" pitchFamily="34" charset="0"/>
                        </a:rPr>
                        <a:t>% of year 8 children offered</a:t>
                      </a:r>
                      <a:r>
                        <a:rPr lang="en-GB" sz="1200" baseline="0" dirty="0" smtClean="0">
                          <a:solidFill>
                            <a:schemeClr val="bg2"/>
                          </a:solidFill>
                          <a:effectLst/>
                          <a:latin typeface="Arial" panose="020B0604020202020204" pitchFamily="34" charset="0"/>
                          <a:ea typeface="MS Mincho"/>
                          <a:cs typeface="Arial" panose="020B0604020202020204" pitchFamily="34" charset="0"/>
                        </a:rPr>
                        <a:t> the vaccine and vaccinated</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tab pos="180340" algn="l"/>
                          <a:tab pos="723265" algn="l"/>
                        </a:tabLst>
                        <a:defRPr/>
                      </a:pPr>
                      <a:r>
                        <a:rPr lang="en-GB" sz="1200" dirty="0" smtClean="0">
                          <a:solidFill>
                            <a:schemeClr val="bg2"/>
                          </a:solidFill>
                          <a:effectLst/>
                          <a:latin typeface="Arial" panose="020B0604020202020204" pitchFamily="34" charset="0"/>
                          <a:ea typeface="MS Mincho"/>
                          <a:cs typeface="Arial" panose="020B0604020202020204" pitchFamily="34" charset="0"/>
                        </a:rPr>
                        <a:t>Trust School Nurse Service</a:t>
                      </a: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dirty="0" smtClean="0">
                          <a:solidFill>
                            <a:schemeClr val="bg2"/>
                          </a:solidFill>
                          <a:effectLst/>
                          <a:latin typeface="Arial" panose="020B0604020202020204" pitchFamily="34" charset="0"/>
                          <a:ea typeface="MS Mincho"/>
                          <a:cs typeface="Arial" panose="020B0604020202020204" pitchFamily="34" charset="0"/>
                        </a:rPr>
                        <a:t>66.7%</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dirty="0" smtClean="0">
                          <a:solidFill>
                            <a:schemeClr val="bg2"/>
                          </a:solidFill>
                          <a:effectLst/>
                          <a:latin typeface="Arial" panose="020B0604020202020204" pitchFamily="34" charset="0"/>
                          <a:ea typeface="MS Mincho"/>
                          <a:cs typeface="Arial" panose="020B0604020202020204" pitchFamily="34" charset="0"/>
                        </a:rPr>
                        <a:t>71.1%</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dirty="0" smtClean="0">
                          <a:solidFill>
                            <a:schemeClr val="bg2"/>
                          </a:solidFill>
                          <a:effectLst/>
                          <a:latin typeface="Arial" panose="020B0604020202020204" pitchFamily="34" charset="0"/>
                          <a:ea typeface="MS Mincho"/>
                          <a:cs typeface="Arial" panose="020B0604020202020204" pitchFamily="34" charset="0"/>
                        </a:rPr>
                        <a:t>69.0%</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dirty="0" smtClean="0">
                          <a:solidFill>
                            <a:schemeClr val="bg2"/>
                          </a:solidFill>
                          <a:effectLst/>
                          <a:latin typeface="Arial" panose="020B0604020202020204" pitchFamily="34" charset="0"/>
                          <a:ea typeface="MS Mincho"/>
                          <a:cs typeface="Arial" panose="020B0604020202020204" pitchFamily="34" charset="0"/>
                        </a:rPr>
                        <a:t>65.9%</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dirty="0" smtClean="0">
                          <a:solidFill>
                            <a:schemeClr val="bg2"/>
                          </a:solidFill>
                          <a:effectLst/>
                          <a:latin typeface="Arial" panose="020B0604020202020204" pitchFamily="34" charset="0"/>
                          <a:ea typeface="MS Mincho"/>
                          <a:cs typeface="Arial" panose="020B0604020202020204" pitchFamily="34" charset="0"/>
                        </a:rPr>
                        <a:t>60.6%</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b="1" dirty="0" smtClean="0">
                          <a:solidFill>
                            <a:schemeClr val="bg2"/>
                          </a:solidFill>
                          <a:effectLst/>
                          <a:latin typeface="Arial" panose="020B0604020202020204" pitchFamily="34" charset="0"/>
                          <a:ea typeface="MS Mincho"/>
                          <a:cs typeface="Arial" panose="020B0604020202020204" pitchFamily="34" charset="0"/>
                        </a:rPr>
                        <a:t>66.6%</a:t>
                      </a:r>
                      <a:endParaRPr lang="en-GB" sz="1200" b="1"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r>
              <a:tr h="70122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Aft>
                          <a:spcPts val="0"/>
                        </a:spcAft>
                        <a:tabLst>
                          <a:tab pos="180340" algn="l"/>
                          <a:tab pos="723265" algn="l"/>
                        </a:tabLst>
                      </a:pPr>
                      <a:r>
                        <a:rPr lang="en-GB" sz="1200" dirty="0" smtClean="0">
                          <a:solidFill>
                            <a:schemeClr val="bg2"/>
                          </a:solidFill>
                          <a:effectLst/>
                          <a:latin typeface="Arial" panose="020B0604020202020204" pitchFamily="34" charset="0"/>
                          <a:ea typeface="MS Mincho"/>
                          <a:cs typeface="Arial" panose="020B0604020202020204" pitchFamily="34" charset="0"/>
                        </a:rPr>
                        <a:t>% of </a:t>
                      </a:r>
                      <a:r>
                        <a:rPr lang="en-GB" sz="1200" u="sng" dirty="0" smtClean="0">
                          <a:solidFill>
                            <a:schemeClr val="bg2"/>
                          </a:solidFill>
                          <a:effectLst/>
                          <a:latin typeface="Arial" panose="020B0604020202020204" pitchFamily="34" charset="0"/>
                          <a:ea typeface="MS Mincho"/>
                          <a:cs typeface="Arial" panose="020B0604020202020204" pitchFamily="34" charset="0"/>
                        </a:rPr>
                        <a:t>all</a:t>
                      </a:r>
                      <a:r>
                        <a:rPr lang="en-GB" sz="1200" dirty="0" smtClean="0">
                          <a:solidFill>
                            <a:schemeClr val="bg2"/>
                          </a:solidFill>
                          <a:effectLst/>
                          <a:latin typeface="Arial" panose="020B0604020202020204" pitchFamily="34" charset="0"/>
                          <a:ea typeface="MS Mincho"/>
                          <a:cs typeface="Arial" panose="020B0604020202020204" pitchFamily="34" charset="0"/>
                        </a:rPr>
                        <a:t> year 8 children vaccinated (based on</a:t>
                      </a:r>
                      <a:r>
                        <a:rPr lang="en-GB" sz="1200" baseline="0" dirty="0" smtClean="0">
                          <a:solidFill>
                            <a:schemeClr val="bg2"/>
                          </a:solidFill>
                          <a:effectLst/>
                          <a:latin typeface="Arial" panose="020B0604020202020204" pitchFamily="34" charset="0"/>
                          <a:ea typeface="MS Mincho"/>
                          <a:cs typeface="Arial" panose="020B0604020202020204" pitchFamily="34" charset="0"/>
                        </a:rPr>
                        <a:t> total population 25,463)</a:t>
                      </a: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tab pos="180340" algn="l"/>
                          <a:tab pos="723265" algn="l"/>
                        </a:tabLst>
                        <a:defRPr/>
                      </a:pPr>
                      <a:r>
                        <a:rPr lang="en-GB" sz="1200" dirty="0" smtClean="0">
                          <a:solidFill>
                            <a:schemeClr val="bg2"/>
                          </a:solidFill>
                          <a:effectLst/>
                          <a:latin typeface="Arial" panose="020B0604020202020204" pitchFamily="34" charset="0"/>
                          <a:ea typeface="MS Mincho"/>
                          <a:cs typeface="Arial" panose="020B0604020202020204" pitchFamily="34" charset="0"/>
                        </a:rPr>
                        <a:t>Trust School Nurse Service</a:t>
                      </a: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endParaRPr lang="en-GB" sz="1200"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tabLst>
                          <a:tab pos="180340" algn="l"/>
                          <a:tab pos="723265" algn="l"/>
                        </a:tabLst>
                      </a:pPr>
                      <a:r>
                        <a:rPr lang="en-GB" sz="1200" b="1" dirty="0" smtClean="0">
                          <a:solidFill>
                            <a:schemeClr val="bg2"/>
                          </a:solidFill>
                          <a:effectLst/>
                          <a:latin typeface="Arial" panose="020B0604020202020204" pitchFamily="34" charset="0"/>
                          <a:ea typeface="MS Mincho"/>
                          <a:cs typeface="Arial" panose="020B0604020202020204" pitchFamily="34" charset="0"/>
                        </a:rPr>
                        <a:t>66.6%</a:t>
                      </a:r>
                      <a:endParaRPr lang="en-GB" sz="1200" b="1" dirty="0">
                        <a:solidFill>
                          <a:schemeClr val="bg2"/>
                        </a:solidFill>
                        <a:effectLst/>
                        <a:latin typeface="Arial" panose="020B0604020202020204" pitchFamily="34" charset="0"/>
                        <a:ea typeface="MS Mincho"/>
                        <a:cs typeface="Arial" panose="020B0604020202020204" pitchFamily="34" charset="0"/>
                      </a:endParaRPr>
                    </a:p>
                  </a:txBody>
                  <a:tcPr marL="60161" marR="6016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383468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77200" cy="1143000"/>
          </a:xfrm>
        </p:spPr>
        <p:txBody>
          <a:bodyPr/>
          <a:lstStyle/>
          <a:p>
            <a:pPr algn="ctr"/>
            <a:r>
              <a:rPr lang="en-GB" sz="3200" dirty="0" smtClean="0"/>
              <a:t>2021/22 Uptake Targets </a:t>
            </a:r>
            <a:br>
              <a:rPr lang="en-GB" sz="3200" dirty="0" smtClean="0"/>
            </a:br>
            <a:r>
              <a:rPr lang="en-GB" sz="3200" dirty="0" smtClean="0"/>
              <a:t>to be confirmed by the annual CMO letter</a:t>
            </a:r>
            <a:endParaRPr lang="en-GB"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592" y="1340768"/>
            <a:ext cx="7554457" cy="4576258"/>
          </a:xfrm>
        </p:spPr>
      </p:pic>
    </p:spTree>
    <p:extLst>
      <p:ext uri="{BB962C8B-B14F-4D97-AF65-F5344CB8AC3E}">
        <p14:creationId xmlns:p14="http://schemas.microsoft.com/office/powerpoint/2010/main" val="17655914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64" y="260648"/>
            <a:ext cx="8077200" cy="1143000"/>
          </a:xfrm>
        </p:spPr>
        <p:txBody>
          <a:bodyPr/>
          <a:lstStyle/>
          <a:p>
            <a:pPr algn="ctr"/>
            <a:r>
              <a:rPr lang="en-GB" altLang="en-US" sz="3200" dirty="0"/>
              <a:t>Vaccine </a:t>
            </a:r>
            <a:r>
              <a:rPr lang="en-GB" altLang="en-US" sz="3200" dirty="0" smtClean="0"/>
              <a:t>Composition: Antigens </a:t>
            </a:r>
            <a:br>
              <a:rPr lang="en-GB" altLang="en-US" sz="3200" dirty="0" smtClean="0"/>
            </a:br>
            <a:r>
              <a:rPr lang="en-GB" altLang="en-US" sz="3200" dirty="0" smtClean="0"/>
              <a:t>Northern Hemisphere 2021/22*</a:t>
            </a:r>
            <a:endParaRPr lang="en-GB" sz="3200" dirty="0"/>
          </a:p>
        </p:txBody>
      </p:sp>
      <p:sp>
        <p:nvSpPr>
          <p:cNvPr id="3" name="Content Placeholder 2"/>
          <p:cNvSpPr>
            <a:spLocks noGrp="1"/>
          </p:cNvSpPr>
          <p:nvPr>
            <p:ph idx="1"/>
          </p:nvPr>
        </p:nvSpPr>
        <p:spPr>
          <a:xfrm>
            <a:off x="584164" y="1340768"/>
            <a:ext cx="8077200" cy="4968552"/>
          </a:xfrm>
        </p:spPr>
        <p:txBody>
          <a:bodyPr/>
          <a:lstStyle/>
          <a:p>
            <a:r>
              <a:rPr lang="en-GB" sz="1800" b="1" dirty="0" smtClean="0"/>
              <a:t>Vaccine composition in 2021-22 </a:t>
            </a:r>
            <a:r>
              <a:rPr lang="en-GB" sz="1800" b="1" dirty="0" err="1" smtClean="0"/>
              <a:t>Quadrivalent</a:t>
            </a:r>
            <a:r>
              <a:rPr lang="en-GB" sz="1800" b="1" dirty="0" smtClean="0"/>
              <a:t> vaccines</a:t>
            </a:r>
            <a:endParaRPr lang="en-GB" sz="1800" dirty="0">
              <a:solidFill>
                <a:srgbClr val="FF0000"/>
              </a:solidFill>
            </a:endParaRPr>
          </a:p>
          <a:p>
            <a:endParaRPr lang="en-GB" sz="1800" b="1" dirty="0" smtClean="0"/>
          </a:p>
          <a:p>
            <a:r>
              <a:rPr lang="en-GB" sz="1800" b="1" dirty="0"/>
              <a:t>Egg-based Vaccines</a:t>
            </a:r>
            <a:endParaRPr lang="en-GB" sz="1800" dirty="0"/>
          </a:p>
          <a:p>
            <a:r>
              <a:rPr lang="en-GB" sz="1800" dirty="0"/>
              <a:t>•	an A/Victoria/2570/2019 (H1N1)pdm09-like virus;</a:t>
            </a:r>
          </a:p>
          <a:p>
            <a:r>
              <a:rPr lang="en-GB" sz="1800" dirty="0"/>
              <a:t>•	an A/Cambodia/e0826360/2020 (H3N2)-like virus;</a:t>
            </a:r>
          </a:p>
          <a:p>
            <a:r>
              <a:rPr lang="en-GB" sz="1800" dirty="0"/>
              <a:t>•	a B/Washington/02/2019 (B/Victoria lineage)-like virus; and</a:t>
            </a:r>
          </a:p>
          <a:p>
            <a:r>
              <a:rPr lang="en-GB" sz="1800" dirty="0"/>
              <a:t>•	a B/Phuket/3073/2013 (B/Yamagata lineage)-like virus.</a:t>
            </a:r>
          </a:p>
          <a:p>
            <a:r>
              <a:rPr lang="en-GB" sz="1800" dirty="0"/>
              <a:t> </a:t>
            </a:r>
          </a:p>
          <a:p>
            <a:r>
              <a:rPr lang="en-GB" sz="1800" b="1" dirty="0"/>
              <a:t>Cell- or recombinant-based Vaccines</a:t>
            </a:r>
            <a:endParaRPr lang="en-GB" sz="1800" dirty="0"/>
          </a:p>
          <a:p>
            <a:r>
              <a:rPr lang="en-GB" sz="1800" dirty="0"/>
              <a:t>•	an A/Wisconsin/588/2019 (H1N1)pdm09-like virus</a:t>
            </a:r>
            <a:r>
              <a:rPr lang="en-GB" sz="1800" dirty="0" smtClean="0"/>
              <a:t>;</a:t>
            </a:r>
            <a:endParaRPr lang="en-GB" sz="1800" dirty="0"/>
          </a:p>
          <a:p>
            <a:r>
              <a:rPr lang="en-GB" sz="1800" dirty="0"/>
              <a:t>•	an A/Cambodia/e0826360/2020 (H3N2)-like virus;</a:t>
            </a:r>
          </a:p>
          <a:p>
            <a:r>
              <a:rPr lang="en-GB" sz="1800" dirty="0"/>
              <a:t>•	a B/Washington/02/2019 (B/Victoria lineage)-like virus; and</a:t>
            </a:r>
          </a:p>
          <a:p>
            <a:r>
              <a:rPr lang="en-GB" sz="1800" dirty="0"/>
              <a:t>•	a B/Phuket/3073/2013 (B/Yamagata lineage)-like virus.</a:t>
            </a:r>
          </a:p>
          <a:p>
            <a:pPr marL="0" lvl="0" indent="0">
              <a:buClrTx/>
              <a:buSzPct val="76000"/>
            </a:pPr>
            <a:r>
              <a:rPr lang="en-GB" sz="1800" dirty="0"/>
              <a:t> </a:t>
            </a:r>
          </a:p>
          <a:p>
            <a:pPr algn="r"/>
            <a:r>
              <a:rPr lang="en-GB" sz="1800" dirty="0"/>
              <a:t> </a:t>
            </a:r>
            <a:r>
              <a:rPr lang="en-GB" sz="1800" dirty="0" smtClean="0">
                <a:hlinkClick r:id="rId3"/>
              </a:rPr>
              <a:t>Source: WHO</a:t>
            </a:r>
            <a:endParaRPr lang="en-GB" sz="1800" dirty="0"/>
          </a:p>
        </p:txBody>
      </p:sp>
      <p:sp>
        <p:nvSpPr>
          <p:cNvPr id="4" name="TextBox 3"/>
          <p:cNvSpPr txBox="1"/>
          <p:nvPr/>
        </p:nvSpPr>
        <p:spPr>
          <a:xfrm>
            <a:off x="1259632" y="6492065"/>
            <a:ext cx="6726265" cy="369332"/>
          </a:xfrm>
          <a:prstGeom prst="rect">
            <a:avLst/>
          </a:prstGeom>
          <a:noFill/>
        </p:spPr>
        <p:txBody>
          <a:bodyPr wrap="none" rtlCol="0">
            <a:spAutoFit/>
          </a:bodyPr>
          <a:lstStyle/>
          <a:p>
            <a:r>
              <a:rPr lang="en-GB" sz="1400" dirty="0">
                <a:solidFill>
                  <a:schemeClr val="bg2"/>
                </a:solidFill>
              </a:rPr>
              <a:t>*https://www.who.int/influenza/vaccines/virus/recommendations/2020-21_north/en</a:t>
            </a:r>
            <a:r>
              <a:rPr lang="en-GB" dirty="0"/>
              <a:t>/</a:t>
            </a:r>
          </a:p>
        </p:txBody>
      </p:sp>
    </p:spTree>
    <p:extLst>
      <p:ext uri="{BB962C8B-B14F-4D97-AF65-F5344CB8AC3E}">
        <p14:creationId xmlns:p14="http://schemas.microsoft.com/office/powerpoint/2010/main" val="24177638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3568" y="548680"/>
            <a:ext cx="8280275" cy="648072"/>
          </a:xfrm>
        </p:spPr>
        <p:txBody>
          <a:bodyPr wrap="square" numCol="1" compatLnSpc="1">
            <a:prstTxWarp prst="textNoShape">
              <a:avLst/>
            </a:prstTxWarp>
            <a:normAutofit/>
          </a:bodyPr>
          <a:lstStyle/>
          <a:p>
            <a:r>
              <a:rPr lang="en-GB" sz="3600" dirty="0">
                <a:latin typeface="Arial" charset="0"/>
                <a:ea typeface="ヒラギノ角ゴ Pro W3" charset="-128"/>
                <a:cs typeface="ヒラギノ角ゴ Pro W3" charset="-128"/>
              </a:rPr>
              <a:t>Types of flu vaccines</a:t>
            </a:r>
          </a:p>
        </p:txBody>
      </p:sp>
      <p:sp>
        <p:nvSpPr>
          <p:cNvPr id="37891" name="Rectangle 3"/>
          <p:cNvSpPr>
            <a:spLocks noGrp="1" noChangeArrowheads="1"/>
          </p:cNvSpPr>
          <p:nvPr>
            <p:ph idx="1"/>
          </p:nvPr>
        </p:nvSpPr>
        <p:spPr>
          <a:xfrm>
            <a:off x="755577" y="1412776"/>
            <a:ext cx="7560839" cy="4712569"/>
          </a:xfrm>
        </p:spPr>
        <p:txBody>
          <a:bodyPr/>
          <a:lstStyle/>
          <a:p>
            <a:pPr marL="0" indent="0"/>
            <a:r>
              <a:rPr lang="en-GB" sz="1800" b="1" dirty="0">
                <a:ea typeface="ヒラギノ角ゴ Pro W3" charset="-128"/>
                <a:cs typeface="ヒラギノ角ゴ Pro W3" charset="-128"/>
              </a:rPr>
              <a:t>Two main types of vaccine available:</a:t>
            </a:r>
            <a:endParaRPr lang="en-GB" sz="1800" dirty="0">
              <a:ea typeface="ヒラギノ角ゴ Pro W3" charset="-128"/>
              <a:cs typeface="ヒラギノ角ゴ Pro W3" charset="-128"/>
            </a:endParaRPr>
          </a:p>
          <a:p>
            <a:pPr marL="447675" lvl="1" indent="-269875">
              <a:lnSpc>
                <a:spcPct val="90000"/>
              </a:lnSpc>
              <a:spcBef>
                <a:spcPct val="0"/>
              </a:spcBef>
              <a:buFont typeface="Arial" charset="0"/>
              <a:buChar char="•"/>
            </a:pPr>
            <a:endParaRPr lang="en-GB" sz="1800" dirty="0"/>
          </a:p>
          <a:p>
            <a:pPr marL="447675" lvl="1" indent="-269875">
              <a:lnSpc>
                <a:spcPct val="90000"/>
              </a:lnSpc>
              <a:spcBef>
                <a:spcPct val="0"/>
              </a:spcBef>
              <a:buFont typeface="Arial" charset="0"/>
              <a:buChar char="•"/>
            </a:pPr>
            <a:r>
              <a:rPr lang="en-GB" sz="1800" dirty="0"/>
              <a:t>inactivated – by injection </a:t>
            </a:r>
          </a:p>
          <a:p>
            <a:pPr marL="447675" lvl="1" indent="-269875">
              <a:lnSpc>
                <a:spcPct val="90000"/>
              </a:lnSpc>
              <a:spcBef>
                <a:spcPct val="0"/>
              </a:spcBef>
              <a:buFont typeface="Arial" charset="0"/>
              <a:buChar char="•"/>
            </a:pPr>
            <a:r>
              <a:rPr lang="en-GB" sz="1800" dirty="0"/>
              <a:t>live attenuated – by nasal application</a:t>
            </a:r>
          </a:p>
          <a:p>
            <a:pPr marL="285750" indent="-285750">
              <a:buFont typeface="Arial" panose="020B0604020202020204" pitchFamily="34" charset="0"/>
              <a:buChar char="•"/>
            </a:pPr>
            <a:r>
              <a:rPr lang="en-GB" sz="1800" b="1" dirty="0">
                <a:solidFill>
                  <a:prstClr val="black"/>
                </a:solidFill>
                <a:ea typeface="ヒラギノ角ゴ Pro W3" charset="-128"/>
                <a:cs typeface="ヒラギノ角ゴ Pro W3" charset="-128"/>
              </a:rPr>
              <a:t>n</a:t>
            </a:r>
            <a:r>
              <a:rPr lang="en-GB" sz="1800" b="1" dirty="0"/>
              <a:t>one of the flu vaccines can cause clinical influenza in those that can be vaccinated</a:t>
            </a:r>
          </a:p>
          <a:p>
            <a:pPr marL="285750" indent="-285750">
              <a:buFont typeface="Arial" panose="020B0604020202020204" pitchFamily="34" charset="0"/>
              <a:buChar char="•"/>
            </a:pPr>
            <a:r>
              <a:rPr lang="en-GB" sz="1800" dirty="0"/>
              <a:t>both the live and inactivated flu vaccines supplied </a:t>
            </a:r>
            <a:r>
              <a:rPr lang="en-GB" sz="1800" dirty="0" smtClean="0"/>
              <a:t>for children’s programme </a:t>
            </a:r>
            <a:r>
              <a:rPr lang="en-GB" sz="1800" dirty="0"/>
              <a:t>are quadrivalent vaccines – they contain two subtypes of Influenza A and both B virus types    </a:t>
            </a:r>
          </a:p>
          <a:p>
            <a:pPr marL="285750" lvl="0" indent="-285750">
              <a:buFont typeface="Arial" panose="020B0604020202020204" pitchFamily="34" charset="0"/>
              <a:buChar char="•"/>
            </a:pPr>
            <a:r>
              <a:rPr lang="en-GB" sz="1800" dirty="0">
                <a:solidFill>
                  <a:prstClr val="black"/>
                </a:solidFill>
                <a:ea typeface="ヒラギノ角ゴ Pro W3" charset="-128"/>
                <a:cs typeface="ヒラギノ角ゴ Pro W3" charset="-128"/>
              </a:rPr>
              <a:t>the inactivated vaccine is recommended for children who cannot receive live attenuated vaccine                                                                               </a:t>
            </a:r>
          </a:p>
          <a:p>
            <a:pPr marL="0" indent="0"/>
            <a:r>
              <a:rPr lang="en-GB" sz="1600" b="1" dirty="0">
                <a:solidFill>
                  <a:prstClr val="black"/>
                </a:solidFill>
                <a:latin typeface="Arial" charset="0"/>
                <a:ea typeface="ヒラギノ角ゴ Pro W3" charset="-128"/>
                <a:cs typeface="ヒラギノ角ゴ Pro W3" charset="-128"/>
              </a:rPr>
              <a:t>                                                                             </a:t>
            </a:r>
          </a:p>
          <a:p>
            <a:pPr marL="0" lvl="0" indent="0"/>
            <a:endParaRPr lang="en-GB" sz="1400" dirty="0">
              <a:solidFill>
                <a:prstClr val="black"/>
              </a:solidFill>
              <a:latin typeface="Arial" charset="0"/>
              <a:ea typeface="ヒラギノ角ゴ Pro W3" charset="-128"/>
              <a:cs typeface="ヒラギノ角ゴ Pro W3" charset="-128"/>
            </a:endParaRP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28</a:t>
            </a:fld>
            <a:endParaRPr lang="en-US" dirty="0"/>
          </a:p>
        </p:txBody>
      </p:sp>
      <p:sp>
        <p:nvSpPr>
          <p:cNvPr id="5" name="Footer Placeholder 4"/>
          <p:cNvSpPr>
            <a:spLocks noGrp="1"/>
          </p:cNvSpPr>
          <p:nvPr>
            <p:ph type="ftr" sz="quarter" idx="4294967295"/>
          </p:nvPr>
        </p:nvSpPr>
        <p:spPr>
          <a:xfrm>
            <a:off x="900113" y="6308725"/>
            <a:ext cx="8064375" cy="549275"/>
          </a:xfrm>
          <a:prstGeom prst="rect">
            <a:avLst/>
          </a:prstGeom>
        </p:spPr>
        <p:txBody>
          <a:bodyPr/>
          <a:lstStyle/>
          <a:p>
            <a:pPr>
              <a:defRPr/>
            </a:pPr>
            <a:r>
              <a:rPr lang="en-GB" dirty="0">
                <a:ea typeface="ヒラギノ角ゴ Pro W3" charset="-128"/>
                <a:cs typeface="ヒラギノ角ゴ Pro W3" charset="-128"/>
              </a:rPr>
              <a:t>The national childhood flu immunisation programme 2020/21</a:t>
            </a:r>
            <a:endParaRPr lang="en-US" dirty="0">
              <a:solidFill>
                <a:prstClr val="white"/>
              </a:solidFill>
            </a:endParaRPr>
          </a:p>
        </p:txBody>
      </p:sp>
    </p:spTree>
    <p:extLst>
      <p:ext uri="{BB962C8B-B14F-4D97-AF65-F5344CB8AC3E}">
        <p14:creationId xmlns:p14="http://schemas.microsoft.com/office/powerpoint/2010/main" val="33678230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077200" cy="1143000"/>
          </a:xfrm>
        </p:spPr>
        <p:txBody>
          <a:bodyPr/>
          <a:lstStyle/>
          <a:p>
            <a:pPr algn="ctr"/>
            <a:r>
              <a:rPr lang="en-GB" altLang="en-US" sz="3600" dirty="0"/>
              <a:t>Vaccines </a:t>
            </a:r>
            <a:r>
              <a:rPr lang="en-GB" altLang="en-US" sz="3600" dirty="0" smtClean="0"/>
              <a:t>procured in Northern Ireland </a:t>
            </a:r>
            <a:br>
              <a:rPr lang="en-GB" altLang="en-US" sz="3600" dirty="0" smtClean="0"/>
            </a:br>
            <a:r>
              <a:rPr lang="en-GB" altLang="en-US" sz="3600" dirty="0" smtClean="0"/>
              <a:t>for use</a:t>
            </a:r>
            <a:r>
              <a:rPr lang="en-GB" altLang="en-US" sz="3600" dirty="0"/>
              <a:t> </a:t>
            </a:r>
            <a:r>
              <a:rPr lang="en-GB" altLang="en-US" sz="3600" dirty="0" smtClean="0"/>
              <a:t>in children 2021/22</a:t>
            </a:r>
            <a:endParaRPr lang="en-GB" sz="3600" dirty="0"/>
          </a:p>
        </p:txBody>
      </p:sp>
      <p:sp>
        <p:nvSpPr>
          <p:cNvPr id="3" name="Content Placeholder 2"/>
          <p:cNvSpPr>
            <a:spLocks noGrp="1"/>
          </p:cNvSpPr>
          <p:nvPr>
            <p:ph idx="1"/>
          </p:nvPr>
        </p:nvSpPr>
        <p:spPr>
          <a:xfrm>
            <a:off x="683568" y="1700808"/>
            <a:ext cx="8077200" cy="4038600"/>
          </a:xfrm>
        </p:spPr>
        <p:txBody>
          <a:bodyPr/>
          <a:lstStyle/>
          <a:p>
            <a:pPr marL="0" indent="0"/>
            <a:r>
              <a:rPr lang="en-GB" altLang="en-US" sz="2400" b="1" dirty="0" smtClean="0"/>
              <a:t>Live </a:t>
            </a:r>
            <a:r>
              <a:rPr lang="en-GB" altLang="en-US" sz="2400" b="1" dirty="0"/>
              <a:t>attenuated intranasal vaccine (LAIV</a:t>
            </a:r>
            <a:r>
              <a:rPr lang="en-GB" altLang="en-US" sz="2400" b="1" dirty="0" smtClean="0"/>
              <a:t>)</a:t>
            </a:r>
            <a:r>
              <a:rPr lang="en-GB" altLang="en-US" sz="2400" dirty="0" smtClean="0"/>
              <a:t> </a:t>
            </a:r>
            <a:r>
              <a:rPr lang="en-GB" altLang="en-US" sz="2400" i="1" dirty="0" smtClean="0"/>
              <a:t>Fluenz tetra</a:t>
            </a:r>
            <a:r>
              <a:rPr lang="en-GB" altLang="en-US" sz="2400" i="1" dirty="0" smtClean="0">
                <a:solidFill>
                  <a:schemeClr val="accent1">
                    <a:lumMod val="75000"/>
                  </a:schemeClr>
                </a:solidFill>
              </a:rPr>
              <a:t> </a:t>
            </a:r>
          </a:p>
          <a:p>
            <a:pPr marL="0" indent="0"/>
            <a:r>
              <a:rPr lang="en-GB" altLang="en-US" sz="2000" i="1" dirty="0" smtClean="0">
                <a:solidFill>
                  <a:schemeClr val="accent1">
                    <a:lumMod val="75000"/>
                  </a:schemeClr>
                </a:solidFill>
              </a:rPr>
              <a:t>	(</a:t>
            </a:r>
            <a:r>
              <a:rPr lang="en-GB" altLang="en-US" sz="2000" i="1" dirty="0">
                <a:solidFill>
                  <a:schemeClr val="accent1">
                    <a:lumMod val="75000"/>
                  </a:schemeClr>
                </a:solidFill>
              </a:rPr>
              <a:t>Children aged 2 - 18 years</a:t>
            </a:r>
            <a:r>
              <a:rPr lang="en-GB" altLang="en-US" sz="2000" i="1" dirty="0" smtClean="0">
                <a:solidFill>
                  <a:schemeClr val="accent1">
                    <a:lumMod val="75000"/>
                  </a:schemeClr>
                </a:solidFill>
              </a:rPr>
              <a:t>)</a:t>
            </a:r>
            <a:endParaRPr lang="en-GB" altLang="en-US" sz="2400" i="1" dirty="0" smtClean="0">
              <a:solidFill>
                <a:schemeClr val="accent1">
                  <a:lumMod val="75000"/>
                </a:schemeClr>
              </a:solidFill>
            </a:endParaRPr>
          </a:p>
          <a:p>
            <a:pPr marL="0" indent="0"/>
            <a:r>
              <a:rPr lang="en-GB" altLang="en-US" sz="2400" b="1" dirty="0"/>
              <a:t>Inactivated influenza vaccine (egg grown) (QIVe)</a:t>
            </a:r>
            <a:r>
              <a:rPr lang="en-GB" altLang="en-US" sz="2400" b="1" dirty="0">
                <a:solidFill>
                  <a:schemeClr val="accent1">
                    <a:lumMod val="75000"/>
                  </a:schemeClr>
                </a:solidFill>
              </a:rPr>
              <a:t> </a:t>
            </a:r>
            <a:endParaRPr lang="en-GB" altLang="en-US" sz="2400" b="1" dirty="0" smtClean="0">
              <a:solidFill>
                <a:schemeClr val="accent1">
                  <a:lumMod val="75000"/>
                </a:schemeClr>
              </a:solidFill>
            </a:endParaRPr>
          </a:p>
          <a:p>
            <a:pPr marL="0" indent="0"/>
            <a:r>
              <a:rPr lang="en-GB" altLang="en-US" sz="2400" i="1" dirty="0" smtClean="0"/>
              <a:t>Sanofi Pasteur Quadrivalent Influenza Vaccine</a:t>
            </a:r>
            <a:endParaRPr lang="en-GB" altLang="en-US" sz="2400" i="1" dirty="0"/>
          </a:p>
          <a:p>
            <a:pPr marL="0" indent="0"/>
            <a:r>
              <a:rPr lang="en-GB" altLang="en-US" sz="2400" dirty="0">
                <a:solidFill>
                  <a:schemeClr val="accent1">
                    <a:lumMod val="75000"/>
                  </a:schemeClr>
                </a:solidFill>
              </a:rPr>
              <a:t>	</a:t>
            </a:r>
            <a:r>
              <a:rPr lang="en-GB" altLang="en-US" sz="2000" dirty="0">
                <a:solidFill>
                  <a:schemeClr val="accent1">
                    <a:lumMod val="75000"/>
                  </a:schemeClr>
                </a:solidFill>
              </a:rPr>
              <a:t>(Children 6mths – </a:t>
            </a:r>
            <a:r>
              <a:rPr lang="en-GB" altLang="en-US" sz="2000" dirty="0" smtClean="0">
                <a:solidFill>
                  <a:schemeClr val="accent1">
                    <a:lumMod val="75000"/>
                  </a:schemeClr>
                </a:solidFill>
              </a:rPr>
              <a:t>2years)</a:t>
            </a:r>
          </a:p>
          <a:p>
            <a:pPr marL="0" indent="0"/>
            <a:r>
              <a:rPr lang="en-GB" altLang="en-US" sz="2000" dirty="0" smtClean="0">
                <a:solidFill>
                  <a:schemeClr val="accent1">
                    <a:lumMod val="75000"/>
                  </a:schemeClr>
                </a:solidFill>
              </a:rPr>
              <a:t> </a:t>
            </a:r>
          </a:p>
          <a:p>
            <a:pPr marL="0" indent="0"/>
            <a:r>
              <a:rPr lang="en-GB" altLang="en-US" sz="2400" b="1" dirty="0" smtClean="0"/>
              <a:t>Inactivated </a:t>
            </a:r>
            <a:r>
              <a:rPr lang="en-GB" altLang="en-US" sz="2400" b="1" dirty="0"/>
              <a:t>influenza vaccine (cell grown)</a:t>
            </a:r>
            <a:r>
              <a:rPr lang="en-GB" altLang="en-US" sz="2400" dirty="0"/>
              <a:t> (QIVc) –</a:t>
            </a:r>
            <a:r>
              <a:rPr lang="en-GB" altLang="en-US" sz="2400" b="1" dirty="0"/>
              <a:t> </a:t>
            </a:r>
            <a:r>
              <a:rPr lang="en-GB" sz="2400" i="1" dirty="0"/>
              <a:t>Flucelvax Tetra </a:t>
            </a:r>
            <a:endParaRPr lang="en-GB" sz="2400" i="1" dirty="0" smtClean="0"/>
          </a:p>
          <a:p>
            <a:pPr marL="0" indent="0"/>
            <a:r>
              <a:rPr lang="en-GB" sz="2400" i="1" dirty="0">
                <a:solidFill>
                  <a:schemeClr val="accent1">
                    <a:lumMod val="75000"/>
                  </a:schemeClr>
                </a:solidFill>
              </a:rPr>
              <a:t>	</a:t>
            </a:r>
            <a:r>
              <a:rPr lang="en-GB" sz="2000" i="1" dirty="0" smtClean="0">
                <a:solidFill>
                  <a:schemeClr val="accent1">
                    <a:lumMod val="75000"/>
                  </a:schemeClr>
                </a:solidFill>
              </a:rPr>
              <a:t>(</a:t>
            </a:r>
            <a:r>
              <a:rPr lang="en-GB" sz="2000" i="1" dirty="0">
                <a:solidFill>
                  <a:schemeClr val="accent1">
                    <a:lumMod val="75000"/>
                  </a:schemeClr>
                </a:solidFill>
              </a:rPr>
              <a:t>Children </a:t>
            </a:r>
            <a:r>
              <a:rPr lang="en-GB" sz="2000" i="1" dirty="0" smtClean="0">
                <a:solidFill>
                  <a:schemeClr val="accent1">
                    <a:lumMod val="75000"/>
                  </a:schemeClr>
                </a:solidFill>
              </a:rPr>
              <a:t>&gt;2 years </a:t>
            </a:r>
            <a:r>
              <a:rPr lang="en-GB" sz="2000" i="1" dirty="0">
                <a:solidFill>
                  <a:schemeClr val="accent1">
                    <a:lumMod val="75000"/>
                  </a:schemeClr>
                </a:solidFill>
              </a:rPr>
              <a:t>if LAIV </a:t>
            </a:r>
            <a:r>
              <a:rPr lang="en-GB" sz="2000" i="1" dirty="0" smtClean="0">
                <a:solidFill>
                  <a:schemeClr val="accent1">
                    <a:lumMod val="75000"/>
                  </a:schemeClr>
                </a:solidFill>
              </a:rPr>
              <a:t>contraindicated in general practice      and school nursing)</a:t>
            </a:r>
            <a:endParaRPr lang="en-GB" altLang="en-US" sz="2000" b="1" dirty="0"/>
          </a:p>
          <a:p>
            <a:pPr marL="0" indent="0"/>
            <a:endParaRPr lang="en-GB" altLang="en-US" sz="2800" dirty="0"/>
          </a:p>
          <a:p>
            <a:pPr marL="0" indent="0"/>
            <a:r>
              <a:rPr lang="en-GB" altLang="en-US" sz="2800" dirty="0">
                <a:solidFill>
                  <a:schemeClr val="accent1">
                    <a:lumMod val="75000"/>
                  </a:schemeClr>
                </a:solidFill>
              </a:rPr>
              <a:t>	</a:t>
            </a:r>
            <a:endParaRPr lang="en-GB" altLang="en-US" dirty="0"/>
          </a:p>
          <a:p>
            <a:endParaRPr lang="en-GB" dirty="0"/>
          </a:p>
        </p:txBody>
      </p:sp>
    </p:spTree>
    <p:extLst>
      <p:ext uri="{BB962C8B-B14F-4D97-AF65-F5344CB8AC3E}">
        <p14:creationId xmlns:p14="http://schemas.microsoft.com/office/powerpoint/2010/main" val="923277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    Impact </a:t>
            </a:r>
            <a:r>
              <a:rPr lang="en-GB" sz="2800" dirty="0"/>
              <a:t>of COVID pandemic on 2021-22 </a:t>
            </a:r>
            <a:br>
              <a:rPr lang="en-GB" sz="2800" dirty="0"/>
            </a:br>
            <a:r>
              <a:rPr lang="en-GB" sz="2800" dirty="0" smtClean="0"/>
              <a:t>                  flu </a:t>
            </a:r>
            <a:r>
              <a:rPr lang="en-GB" sz="2800" dirty="0"/>
              <a:t>vaccine programme</a:t>
            </a:r>
          </a:p>
        </p:txBody>
      </p:sp>
      <p:sp>
        <p:nvSpPr>
          <p:cNvPr id="3" name="Content Placeholder 2"/>
          <p:cNvSpPr>
            <a:spLocks noGrp="1"/>
          </p:cNvSpPr>
          <p:nvPr>
            <p:ph idx="1"/>
          </p:nvPr>
        </p:nvSpPr>
        <p:spPr/>
        <p:txBody>
          <a:bodyPr/>
          <a:lstStyle/>
          <a:p>
            <a:pPr marL="266700" indent="-266700">
              <a:spcBef>
                <a:spcPts val="0"/>
              </a:spcBef>
              <a:spcAft>
                <a:spcPts val="0"/>
              </a:spcAft>
              <a:buFont typeface="Arial" pitchFamily="34" charset="0"/>
              <a:buChar char="•"/>
              <a:defRPr/>
            </a:pPr>
            <a:r>
              <a:rPr lang="en-GB" sz="1600" dirty="0"/>
              <a:t>This year high uptake of flu vaccine is even more crucial this ever</a:t>
            </a:r>
          </a:p>
          <a:p>
            <a:pPr marL="266700" indent="-266700">
              <a:spcBef>
                <a:spcPts val="0"/>
              </a:spcBef>
              <a:spcAft>
                <a:spcPts val="0"/>
              </a:spcAft>
              <a:buFont typeface="Arial" pitchFamily="34" charset="0"/>
              <a:buChar char="•"/>
              <a:defRPr/>
            </a:pPr>
            <a:endParaRPr lang="en-GB" sz="1600" dirty="0"/>
          </a:p>
          <a:p>
            <a:pPr marL="266700" indent="-266700">
              <a:spcBef>
                <a:spcPts val="0"/>
              </a:spcBef>
              <a:spcAft>
                <a:spcPts val="0"/>
              </a:spcAft>
              <a:buFont typeface="Arial" pitchFamily="34" charset="0"/>
              <a:buChar char="•"/>
              <a:defRPr/>
            </a:pPr>
            <a:r>
              <a:rPr lang="en-GB" sz="1600" dirty="0"/>
              <a:t>Those most at risk from flu are also the most vulnerable to COVID-19 related morbidity and mortality. There is evidence that co-infection of COVID and flu can increase mortality. </a:t>
            </a:r>
          </a:p>
          <a:p>
            <a:pPr marL="266700" indent="-266700">
              <a:spcBef>
                <a:spcPts val="0"/>
              </a:spcBef>
              <a:spcAft>
                <a:spcPts val="0"/>
              </a:spcAft>
              <a:buFont typeface="Arial" pitchFamily="34" charset="0"/>
              <a:buChar char="•"/>
              <a:defRPr/>
            </a:pPr>
            <a:endParaRPr lang="en-GB" sz="1600" dirty="0"/>
          </a:p>
          <a:p>
            <a:pPr marL="266700" indent="-266700">
              <a:spcBef>
                <a:spcPts val="0"/>
              </a:spcBef>
              <a:spcAft>
                <a:spcPts val="0"/>
              </a:spcAft>
              <a:buFont typeface="Arial" pitchFamily="34" charset="0"/>
              <a:buChar char="•"/>
              <a:defRPr/>
            </a:pPr>
            <a:r>
              <a:rPr lang="en-GB" sz="1600" dirty="0"/>
              <a:t>This year, the Department of Health has obtained extra flu vaccine to maintain uptake targets for all groups and to expand eligibility to new groups</a:t>
            </a:r>
          </a:p>
          <a:p>
            <a:pPr marL="266700" indent="-266700">
              <a:spcBef>
                <a:spcPts val="0"/>
              </a:spcBef>
              <a:spcAft>
                <a:spcPts val="0"/>
              </a:spcAft>
              <a:buFont typeface="Arial" pitchFamily="34" charset="0"/>
              <a:buChar char="•"/>
              <a:defRPr/>
            </a:pPr>
            <a:endParaRPr lang="en-GB" sz="1600" dirty="0"/>
          </a:p>
          <a:p>
            <a:pPr marL="266700" indent="-266700">
              <a:spcBef>
                <a:spcPts val="0"/>
              </a:spcBef>
              <a:spcAft>
                <a:spcPts val="0"/>
              </a:spcAft>
              <a:buFont typeface="Arial" pitchFamily="34" charset="0"/>
              <a:buChar char="•"/>
              <a:defRPr/>
            </a:pPr>
            <a:r>
              <a:rPr lang="en-GB" sz="1600" b="1" dirty="0"/>
              <a:t>New</a:t>
            </a:r>
            <a:r>
              <a:rPr lang="en-GB" sz="1600" dirty="0"/>
              <a:t> eligible groups include: all children up to School Year 12 and household contacts of individuals that received a shielding letter during COVID</a:t>
            </a:r>
          </a:p>
          <a:p>
            <a:pPr marL="266700" indent="-266700">
              <a:spcBef>
                <a:spcPts val="0"/>
              </a:spcBef>
              <a:spcAft>
                <a:spcPts val="0"/>
              </a:spcAft>
              <a:buFont typeface="Arial" pitchFamily="34" charset="0"/>
              <a:buChar char="•"/>
              <a:defRPr/>
            </a:pPr>
            <a:endParaRPr lang="en-GB" sz="1600" dirty="0"/>
          </a:p>
          <a:p>
            <a:pPr marL="0" indent="0">
              <a:spcBef>
                <a:spcPts val="0"/>
              </a:spcBef>
              <a:spcAft>
                <a:spcPts val="0"/>
              </a:spcAft>
              <a:defRPr/>
            </a:pPr>
            <a:endParaRPr lang="en-GB" sz="1600" b="1" dirty="0"/>
          </a:p>
          <a:p>
            <a:pPr marL="266700" indent="-266700">
              <a:spcBef>
                <a:spcPts val="0"/>
              </a:spcBef>
              <a:spcAft>
                <a:spcPts val="0"/>
              </a:spcAft>
              <a:buFont typeface="Arial" pitchFamily="34" charset="0"/>
              <a:buChar char="•"/>
              <a:defRPr/>
            </a:pPr>
            <a:r>
              <a:rPr lang="en-GB" sz="1600" dirty="0"/>
              <a:t>Delivery of the programme will be more challenging because of the likelihood of increased demand from the public and the need to achieve higher uptake whilst continuing to adhere to social distancing and Infection Control Guidance</a:t>
            </a:r>
          </a:p>
        </p:txBody>
      </p:sp>
    </p:spTree>
    <p:extLst>
      <p:ext uri="{BB962C8B-B14F-4D97-AF65-F5344CB8AC3E}">
        <p14:creationId xmlns:p14="http://schemas.microsoft.com/office/powerpoint/2010/main" val="1939687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9552" y="332656"/>
            <a:ext cx="7772400" cy="1470025"/>
          </a:xfrm>
        </p:spPr>
        <p:txBody>
          <a:bodyPr/>
          <a:lstStyle/>
          <a:p>
            <a:pPr algn="ctr"/>
            <a:r>
              <a:rPr lang="en-GB" sz="3200" dirty="0" smtClean="0"/>
              <a:t>1. </a:t>
            </a:r>
            <a:r>
              <a:rPr lang="en-GB" sz="3200" dirty="0"/>
              <a:t>L</a:t>
            </a:r>
            <a:r>
              <a:rPr lang="en-GB" sz="3200" dirty="0" smtClean="0"/>
              <a:t>ive attenuated influenza </a:t>
            </a:r>
            <a:br>
              <a:rPr lang="en-GB" sz="3200" dirty="0" smtClean="0"/>
            </a:br>
            <a:r>
              <a:rPr lang="en-GB" sz="3200" dirty="0" smtClean="0"/>
              <a:t>Vaccine (LAIV) - </a:t>
            </a:r>
            <a:r>
              <a:rPr lang="en-GB" sz="3200" dirty="0" err="1">
                <a:latin typeface="Arial" charset="0"/>
                <a:ea typeface="ヒラギノ角ゴ Pro W3" charset="-128"/>
                <a:cs typeface="ヒラギノ角ゴ Pro W3" charset="-128"/>
              </a:rPr>
              <a:t>Fluenz</a:t>
            </a:r>
            <a:r>
              <a:rPr lang="en-GB" sz="3200" dirty="0">
                <a:latin typeface="Arial" charset="0"/>
                <a:ea typeface="ヒラギノ角ゴ Pro W3" charset="-128"/>
                <a:cs typeface="ヒラギノ角ゴ Pro W3" charset="-128"/>
              </a:rPr>
              <a:t> Tetra® </a:t>
            </a:r>
            <a:endParaRPr lang="en-GB" sz="3200" dirty="0"/>
          </a:p>
        </p:txBody>
      </p:sp>
      <p:sp>
        <p:nvSpPr>
          <p:cNvPr id="5" name="Subtitle 4"/>
          <p:cNvSpPr>
            <a:spLocks noGrp="1"/>
          </p:cNvSpPr>
          <p:nvPr>
            <p:ph type="subTitle" idx="1"/>
          </p:nvPr>
        </p:nvSpPr>
        <p:spPr>
          <a:xfrm>
            <a:off x="755576" y="1772816"/>
            <a:ext cx="7560840" cy="2677849"/>
          </a:xfrm>
        </p:spPr>
        <p:txBody>
          <a:bodyPr/>
          <a:lstStyle/>
          <a:p>
            <a:pPr marL="342900" indent="-342900" algn="l">
              <a:buFont typeface="Arial" panose="020B0604020202020204" pitchFamily="34" charset="0"/>
              <a:buChar char="•"/>
            </a:pPr>
            <a:r>
              <a:rPr lang="en-GB" sz="2400" b="1" dirty="0" smtClean="0"/>
              <a:t>Recommended for children from age 2 years to &lt; 18 years </a:t>
            </a:r>
          </a:p>
          <a:p>
            <a:pPr marL="342900" indent="-342900" algn="l">
              <a:buFont typeface="Arial" panose="020B0604020202020204" pitchFamily="34" charset="0"/>
              <a:buChar char="•"/>
            </a:pPr>
            <a:r>
              <a:rPr lang="en-GB" altLang="en-US" sz="2400" dirty="0" smtClean="0"/>
              <a:t>Also, remains the vaccine </a:t>
            </a:r>
            <a:r>
              <a:rPr lang="en-GB" altLang="en-US" sz="2400" dirty="0"/>
              <a:t>of choice for at risk children aged 2 to </a:t>
            </a:r>
            <a:r>
              <a:rPr lang="en-GB" altLang="en-US" sz="2400" dirty="0" smtClean="0"/>
              <a:t>&lt;18 </a:t>
            </a:r>
            <a:r>
              <a:rPr lang="en-GB" altLang="en-US" sz="2400" dirty="0"/>
              <a:t>years </a:t>
            </a:r>
            <a:r>
              <a:rPr lang="en-GB" altLang="en-US" sz="2400" dirty="0" smtClean="0"/>
              <a:t>– </a:t>
            </a:r>
            <a:r>
              <a:rPr lang="en-GB" altLang="en-US" sz="2400" b="1" dirty="0"/>
              <a:t>except </a:t>
            </a:r>
            <a:r>
              <a:rPr lang="en-GB" altLang="en-US" sz="2400" b="1" dirty="0" smtClean="0"/>
              <a:t>where contraindicated</a:t>
            </a:r>
            <a:r>
              <a:rPr lang="en-GB" altLang="en-US" sz="2400" b="1" dirty="0"/>
              <a:t>.</a:t>
            </a:r>
          </a:p>
          <a:p>
            <a:endParaRPr lang="en-GB" sz="2400" dirty="0"/>
          </a:p>
        </p:txBody>
      </p:sp>
      <p:pic>
        <p:nvPicPr>
          <p:cNvPr id="9" name="Picture 8">
            <a:extLst>
              <a:ext uri="{FF2B5EF4-FFF2-40B4-BE49-F238E27FC236}">
                <a16:creationId xmlns:a16="http://schemas.microsoft.com/office/drawing/2014/main" xmlns="" id="{DC44B2D9-4616-4FE2-BAFB-BA43D8ECB0E6}"/>
              </a:ext>
            </a:extLst>
          </p:cNvPr>
          <p:cNvPicPr>
            <a:picLocks noChangeAspect="1"/>
          </p:cNvPicPr>
          <p:nvPr/>
        </p:nvPicPr>
        <p:blipFill>
          <a:blip r:embed="rId3"/>
          <a:stretch>
            <a:fillRect/>
          </a:stretch>
        </p:blipFill>
        <p:spPr>
          <a:xfrm>
            <a:off x="5868144" y="4234641"/>
            <a:ext cx="3059910" cy="1957229"/>
          </a:xfrm>
          <a:prstGeom prst="rect">
            <a:avLst/>
          </a:prstGeom>
        </p:spPr>
      </p:pic>
    </p:spTree>
    <p:extLst>
      <p:ext uri="{BB962C8B-B14F-4D97-AF65-F5344CB8AC3E}">
        <p14:creationId xmlns:p14="http://schemas.microsoft.com/office/powerpoint/2010/main" val="27632311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7544" y="188640"/>
            <a:ext cx="8281292" cy="762000"/>
          </a:xfrm>
        </p:spPr>
        <p:txBody>
          <a:bodyPr wrap="square" numCol="1" compatLnSpc="1">
            <a:prstTxWarp prst="textNoShape">
              <a:avLst/>
            </a:prstTxWarp>
            <a:normAutofit/>
          </a:bodyPr>
          <a:lstStyle/>
          <a:p>
            <a:pPr algn="ctr"/>
            <a:r>
              <a:rPr lang="en-GB" sz="3200" dirty="0" err="1" smtClean="0">
                <a:latin typeface="Arial" charset="0"/>
                <a:ea typeface="ヒラギノ角ゴ Pro W3" charset="-128"/>
                <a:cs typeface="ヒラギノ角ゴ Pro W3" charset="-128"/>
              </a:rPr>
              <a:t>Fluenz</a:t>
            </a:r>
            <a:r>
              <a:rPr lang="en-GB" sz="3200" dirty="0" smtClean="0">
                <a:latin typeface="Arial" charset="0"/>
                <a:ea typeface="ヒラギノ角ゴ Pro W3" charset="-128"/>
                <a:cs typeface="ヒラギノ角ゴ Pro W3" charset="-128"/>
              </a:rPr>
              <a:t> </a:t>
            </a:r>
            <a:r>
              <a:rPr lang="en-GB" sz="3200" dirty="0">
                <a:latin typeface="Arial" charset="0"/>
                <a:ea typeface="ヒラギノ角ゴ Pro W3" charset="-128"/>
                <a:cs typeface="ヒラギノ角ゴ Pro W3" charset="-128"/>
              </a:rPr>
              <a:t>Tetra</a:t>
            </a:r>
            <a:r>
              <a:rPr lang="en-GB" sz="3200" dirty="0" smtClean="0">
                <a:latin typeface="Arial" charset="0"/>
                <a:ea typeface="ヒラギノ角ゴ Pro W3" charset="-128"/>
                <a:cs typeface="ヒラギノ角ゴ Pro W3" charset="-128"/>
              </a:rPr>
              <a:t>® (LAIV)</a:t>
            </a:r>
            <a:endParaRPr lang="en-GB" sz="3200" dirty="0">
              <a:latin typeface="Arial" charset="0"/>
              <a:ea typeface="ヒラギノ角ゴ Pro W3" charset="-128"/>
              <a:cs typeface="ヒラギノ角ゴ Pro W3" charset="-128"/>
            </a:endParaRPr>
          </a:p>
        </p:txBody>
      </p:sp>
      <p:sp>
        <p:nvSpPr>
          <p:cNvPr id="41987" name="Rectangle 3"/>
          <p:cNvSpPr>
            <a:spLocks noGrp="1" noChangeArrowheads="1"/>
          </p:cNvSpPr>
          <p:nvPr>
            <p:ph idx="1"/>
          </p:nvPr>
        </p:nvSpPr>
        <p:spPr>
          <a:xfrm>
            <a:off x="440857" y="980728"/>
            <a:ext cx="7844408" cy="3324200"/>
          </a:xfrm>
        </p:spPr>
        <p:txBody>
          <a:bodyPr/>
          <a:lstStyle/>
          <a:p>
            <a:pPr marL="400050" lvl="1" indent="-342900">
              <a:lnSpc>
                <a:spcPct val="150000"/>
              </a:lnSpc>
              <a:spcBef>
                <a:spcPct val="0"/>
              </a:spcBef>
              <a:buClrTx/>
              <a:buFont typeface="Wingdings" panose="05000000000000000000" pitchFamily="2" charset="2"/>
              <a:buChar char="Ø"/>
            </a:pPr>
            <a:r>
              <a:rPr lang="en-GB" sz="2000" dirty="0" smtClean="0"/>
              <a:t>Ready </a:t>
            </a:r>
            <a:r>
              <a:rPr lang="en-GB" sz="2000" dirty="0"/>
              <a:t>to use </a:t>
            </a:r>
            <a:r>
              <a:rPr lang="en-GB" sz="2000" dirty="0" smtClean="0"/>
              <a:t>nasal </a:t>
            </a:r>
            <a:r>
              <a:rPr lang="en-GB" sz="2000" dirty="0"/>
              <a:t>spray (suspension</a:t>
            </a:r>
            <a:r>
              <a:rPr lang="en-GB" sz="2000" dirty="0" smtClean="0"/>
              <a:t>)</a:t>
            </a:r>
            <a:endParaRPr lang="en-GB" sz="2000" dirty="0"/>
          </a:p>
          <a:p>
            <a:pPr marL="400050" lvl="1" indent="-342900">
              <a:lnSpc>
                <a:spcPct val="150000"/>
              </a:lnSpc>
              <a:spcBef>
                <a:spcPct val="0"/>
              </a:spcBef>
              <a:buClrTx/>
              <a:buFont typeface="Wingdings" panose="05000000000000000000" pitchFamily="2" charset="2"/>
              <a:buChar char="Ø"/>
            </a:pPr>
            <a:r>
              <a:rPr lang="en-GB" sz="2000" dirty="0" smtClean="0"/>
              <a:t>Applicator </a:t>
            </a:r>
            <a:r>
              <a:rPr lang="en-GB" sz="2000" dirty="0"/>
              <a:t>contains 0.2ml (administered as 0.1ml per </a:t>
            </a:r>
            <a:r>
              <a:rPr lang="en-GB" sz="2000" dirty="0" smtClean="0"/>
              <a:t>nostril)</a:t>
            </a:r>
          </a:p>
          <a:p>
            <a:pPr marL="400050" lvl="1" indent="-342900">
              <a:lnSpc>
                <a:spcPct val="150000"/>
              </a:lnSpc>
              <a:spcBef>
                <a:spcPct val="0"/>
              </a:spcBef>
              <a:buClrTx/>
              <a:buFont typeface="Wingdings" panose="05000000000000000000" pitchFamily="2" charset="2"/>
              <a:buChar char="Ø"/>
            </a:pPr>
            <a:r>
              <a:rPr lang="en-GB" sz="2000" dirty="0" smtClean="0">
                <a:latin typeface="Arial" charset="0"/>
              </a:rPr>
              <a:t>LAIV </a:t>
            </a:r>
            <a:r>
              <a:rPr lang="en-GB" sz="2000" dirty="0">
                <a:latin typeface="Arial" charset="0"/>
              </a:rPr>
              <a:t>can be administered at the same time as, or at any interval from other vaccines including live </a:t>
            </a:r>
            <a:r>
              <a:rPr lang="en-GB" sz="2000" dirty="0" smtClean="0">
                <a:latin typeface="Arial" charset="0"/>
              </a:rPr>
              <a:t>vaccines</a:t>
            </a:r>
          </a:p>
          <a:p>
            <a:pPr marL="400050" lvl="1" indent="-342900">
              <a:lnSpc>
                <a:spcPct val="150000"/>
              </a:lnSpc>
              <a:spcBef>
                <a:spcPct val="0"/>
              </a:spcBef>
              <a:buClrTx/>
              <a:buFont typeface="Wingdings" panose="05000000000000000000" pitchFamily="2" charset="2"/>
              <a:buChar char="Ø"/>
            </a:pPr>
            <a:r>
              <a:rPr lang="en-GB" sz="2000" dirty="0" smtClean="0">
                <a:latin typeface="Arial" charset="0"/>
              </a:rPr>
              <a:t>Patient </a:t>
            </a:r>
            <a:r>
              <a:rPr lang="en-GB" sz="2000" dirty="0">
                <a:latin typeface="Arial" charset="0"/>
              </a:rPr>
              <a:t>should breathe normally – no need to actively </a:t>
            </a:r>
            <a:r>
              <a:rPr lang="en-GB" sz="2000" dirty="0" smtClean="0">
                <a:latin typeface="Arial" charset="0"/>
              </a:rPr>
              <a:t>inhale</a:t>
            </a:r>
          </a:p>
          <a:p>
            <a:pPr marL="400050" lvl="1" indent="-342900">
              <a:lnSpc>
                <a:spcPct val="150000"/>
              </a:lnSpc>
              <a:spcBef>
                <a:spcPct val="0"/>
              </a:spcBef>
              <a:buClrTx/>
              <a:buFont typeface="Wingdings" panose="05000000000000000000" pitchFamily="2" charset="2"/>
              <a:buChar char="Ø"/>
            </a:pPr>
            <a:r>
              <a:rPr lang="en-GB" sz="2000" dirty="0" smtClean="0">
                <a:latin typeface="Arial" charset="0"/>
              </a:rPr>
              <a:t>The </a:t>
            </a:r>
            <a:r>
              <a:rPr lang="en-GB" sz="2000" dirty="0">
                <a:latin typeface="Arial" charset="0"/>
              </a:rPr>
              <a:t>vaccine is rapidly absorbed so no need to repeat </a:t>
            </a:r>
            <a:r>
              <a:rPr lang="en-GB" sz="2000" dirty="0" smtClean="0">
                <a:latin typeface="Arial" charset="0"/>
              </a:rPr>
              <a:t>the dose </a:t>
            </a:r>
            <a:r>
              <a:rPr lang="en-GB" sz="2000" dirty="0">
                <a:latin typeface="Arial" charset="0"/>
              </a:rPr>
              <a:t>if patient sneezes, blows their nose </a:t>
            </a:r>
            <a:r>
              <a:rPr lang="en-US" sz="2000" dirty="0">
                <a:latin typeface="Arial" charset="0"/>
              </a:rPr>
              <a:t>or their nose drips </a:t>
            </a:r>
            <a:r>
              <a:rPr lang="en-GB" sz="2000" dirty="0" smtClean="0">
                <a:latin typeface="Arial" charset="0"/>
              </a:rPr>
              <a:t>following</a:t>
            </a:r>
            <a:endParaRPr lang="en-GB" sz="2000" dirty="0" smtClean="0"/>
          </a:p>
          <a:p>
            <a:pPr marL="400050" lvl="1" indent="-342900">
              <a:lnSpc>
                <a:spcPct val="150000"/>
              </a:lnSpc>
              <a:spcBef>
                <a:spcPct val="0"/>
              </a:spcBef>
              <a:buClrTx/>
              <a:buFont typeface="Wingdings" panose="05000000000000000000" pitchFamily="2" charset="2"/>
              <a:buChar char="Ø"/>
            </a:pPr>
            <a:r>
              <a:rPr lang="en-GB" sz="2000" b="1" dirty="0" smtClean="0">
                <a:solidFill>
                  <a:srgbClr val="000000"/>
                </a:solidFill>
              </a:rPr>
              <a:t>One </a:t>
            </a:r>
            <a:r>
              <a:rPr lang="en-GB" sz="2000" b="1" dirty="0">
                <a:solidFill>
                  <a:srgbClr val="000000"/>
                </a:solidFill>
              </a:rPr>
              <a:t>dose </a:t>
            </a:r>
            <a:r>
              <a:rPr lang="en-GB" sz="2000" dirty="0">
                <a:solidFill>
                  <a:srgbClr val="000000"/>
                </a:solidFill>
              </a:rPr>
              <a:t>required </a:t>
            </a:r>
            <a:r>
              <a:rPr lang="en-GB" sz="2000" dirty="0" smtClean="0">
                <a:solidFill>
                  <a:srgbClr val="000000"/>
                </a:solidFill>
              </a:rPr>
              <a:t>unless: </a:t>
            </a:r>
          </a:p>
          <a:p>
            <a:pPr marL="800100" lvl="2" indent="-342900">
              <a:lnSpc>
                <a:spcPct val="150000"/>
              </a:lnSpc>
              <a:spcBef>
                <a:spcPct val="0"/>
              </a:spcBef>
              <a:buClrTx/>
              <a:buFont typeface="Wingdings" panose="05000000000000000000" pitchFamily="2" charset="2"/>
              <a:buChar char="Ø"/>
            </a:pPr>
            <a:r>
              <a:rPr lang="en-GB" sz="1600" dirty="0">
                <a:solidFill>
                  <a:srgbClr val="000000"/>
                </a:solidFill>
              </a:rPr>
              <a:t>C</a:t>
            </a:r>
            <a:r>
              <a:rPr lang="en-GB" sz="1600" dirty="0" smtClean="0">
                <a:solidFill>
                  <a:srgbClr val="000000"/>
                </a:solidFill>
              </a:rPr>
              <a:t>hild </a:t>
            </a:r>
            <a:r>
              <a:rPr lang="en-GB" sz="1600" dirty="0">
                <a:solidFill>
                  <a:srgbClr val="000000"/>
                </a:solidFill>
              </a:rPr>
              <a:t>is in a clinical risk group </a:t>
            </a:r>
            <a:r>
              <a:rPr lang="en-GB" sz="1600" b="1" dirty="0">
                <a:solidFill>
                  <a:srgbClr val="000000"/>
                </a:solidFill>
              </a:rPr>
              <a:t>and</a:t>
            </a:r>
            <a:r>
              <a:rPr lang="en-GB" sz="1600" dirty="0">
                <a:solidFill>
                  <a:srgbClr val="000000"/>
                </a:solidFill>
              </a:rPr>
              <a:t> u</a:t>
            </a:r>
            <a:r>
              <a:rPr lang="en-GB" sz="1600" dirty="0" smtClean="0">
                <a:solidFill>
                  <a:srgbClr val="000000"/>
                </a:solidFill>
              </a:rPr>
              <a:t>nder </a:t>
            </a:r>
            <a:r>
              <a:rPr lang="en-GB" sz="1600" dirty="0">
                <a:solidFill>
                  <a:srgbClr val="000000"/>
                </a:solidFill>
              </a:rPr>
              <a:t>9 years old </a:t>
            </a:r>
            <a:r>
              <a:rPr lang="en-GB" sz="1600" b="1" dirty="0">
                <a:solidFill>
                  <a:srgbClr val="000000"/>
                </a:solidFill>
              </a:rPr>
              <a:t>and</a:t>
            </a:r>
            <a:r>
              <a:rPr lang="en-GB" sz="1600" dirty="0">
                <a:solidFill>
                  <a:srgbClr val="000000"/>
                </a:solidFill>
              </a:rPr>
              <a:t> </a:t>
            </a:r>
            <a:r>
              <a:rPr lang="en-GB" sz="1600" dirty="0" smtClean="0">
                <a:solidFill>
                  <a:srgbClr val="000000"/>
                </a:solidFill>
              </a:rPr>
              <a:t>has </a:t>
            </a:r>
            <a:r>
              <a:rPr lang="en-GB" sz="1600" dirty="0">
                <a:solidFill>
                  <a:srgbClr val="000000"/>
                </a:solidFill>
              </a:rPr>
              <a:t>not previously received a flu </a:t>
            </a:r>
            <a:r>
              <a:rPr lang="en-GB" sz="1600" dirty="0" smtClean="0">
                <a:solidFill>
                  <a:srgbClr val="000000"/>
                </a:solidFill>
              </a:rPr>
              <a:t>vaccine</a:t>
            </a:r>
          </a:p>
          <a:p>
            <a:pPr marL="400050" lvl="1" indent="-342900">
              <a:lnSpc>
                <a:spcPct val="150000"/>
              </a:lnSpc>
              <a:spcBef>
                <a:spcPct val="0"/>
              </a:spcBef>
              <a:buClrTx/>
              <a:buFont typeface="Wingdings" panose="05000000000000000000" pitchFamily="2" charset="2"/>
              <a:buChar char="Ø"/>
            </a:pPr>
            <a:r>
              <a:rPr lang="en-GB" sz="2000" dirty="0" smtClean="0">
                <a:solidFill>
                  <a:srgbClr val="000000"/>
                </a:solidFill>
              </a:rPr>
              <a:t>If </a:t>
            </a:r>
            <a:r>
              <a:rPr lang="en-GB" sz="2000" dirty="0">
                <a:solidFill>
                  <a:srgbClr val="000000"/>
                </a:solidFill>
              </a:rPr>
              <a:t>second dose required leave at least </a:t>
            </a:r>
            <a:r>
              <a:rPr lang="en-GB" sz="2000" b="1" dirty="0">
                <a:solidFill>
                  <a:srgbClr val="000000"/>
                </a:solidFill>
              </a:rPr>
              <a:t>4 weeks </a:t>
            </a:r>
            <a:r>
              <a:rPr lang="en-GB" sz="2000" dirty="0" smtClean="0">
                <a:solidFill>
                  <a:srgbClr val="000000"/>
                </a:solidFill>
              </a:rPr>
              <a:t>between doses</a:t>
            </a:r>
            <a:endParaRPr lang="en-GB" sz="2000" dirty="0"/>
          </a:p>
          <a:p>
            <a:endParaRPr lang="en-GB" sz="1600" dirty="0">
              <a:latin typeface="Arial" charset="0"/>
              <a:ea typeface="ヒラギノ角ゴ Pro W3" charset="-128"/>
              <a:cs typeface="ヒラギノ角ゴ Pro W3" charset="-128"/>
            </a:endParaRPr>
          </a:p>
        </p:txBody>
      </p:sp>
      <p:pic>
        <p:nvPicPr>
          <p:cNvPr id="3" name="Picture 2">
            <a:extLst>
              <a:ext uri="{FF2B5EF4-FFF2-40B4-BE49-F238E27FC236}">
                <a16:creationId xmlns:a16="http://schemas.microsoft.com/office/drawing/2014/main" xmlns="" id="{FA8073AC-EC55-468D-8C00-D809AD300951}"/>
              </a:ext>
            </a:extLst>
          </p:cNvPr>
          <p:cNvPicPr>
            <a:picLocks noChangeAspect="1"/>
          </p:cNvPicPr>
          <p:nvPr/>
        </p:nvPicPr>
        <p:blipFill>
          <a:blip r:embed="rId3"/>
          <a:stretch>
            <a:fillRect/>
          </a:stretch>
        </p:blipFill>
        <p:spPr>
          <a:xfrm>
            <a:off x="4067944" y="5805264"/>
            <a:ext cx="4848225" cy="923925"/>
          </a:xfrm>
          <a:prstGeom prst="rect">
            <a:avLst/>
          </a:prstGeom>
        </p:spPr>
      </p:pic>
    </p:spTree>
    <p:extLst>
      <p:ext uri="{BB962C8B-B14F-4D97-AF65-F5344CB8AC3E}">
        <p14:creationId xmlns:p14="http://schemas.microsoft.com/office/powerpoint/2010/main" val="15505070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32</a:t>
            </a:fld>
            <a:endParaRPr lang="en-US" dirty="0"/>
          </a:p>
        </p:txBody>
      </p:sp>
      <p:sp>
        <p:nvSpPr>
          <p:cNvPr id="6" name="Rectangle 2"/>
          <p:cNvSpPr>
            <a:spLocks noGrp="1" noChangeArrowheads="1"/>
          </p:cNvSpPr>
          <p:nvPr>
            <p:ph type="title"/>
          </p:nvPr>
        </p:nvSpPr>
        <p:spPr>
          <a:xfrm>
            <a:off x="640557" y="548680"/>
            <a:ext cx="8280275" cy="780554"/>
          </a:xfrm>
        </p:spPr>
        <p:txBody>
          <a:bodyPr wrap="square" numCol="1" anchorCtr="0" compatLnSpc="1">
            <a:prstTxWarp prst="textNoShape">
              <a:avLst/>
            </a:prstTxWarp>
            <a:normAutofit fontScale="90000"/>
          </a:bodyPr>
          <a:lstStyle/>
          <a:p>
            <a:r>
              <a:rPr lang="en-GB" dirty="0">
                <a:ea typeface="ヒラギノ角ゴ Pro W3" charset="-128"/>
                <a:cs typeface="ヒラギノ角ゴ Pro W3" charset="-128"/>
              </a:rPr>
              <a:t>LAIV applicator</a:t>
            </a:r>
            <a:r>
              <a:rPr lang="en-GB" sz="3600" b="1" dirty="0">
                <a:solidFill>
                  <a:schemeClr val="tx1"/>
                </a:solidFill>
                <a:ea typeface="ヒラギノ角ゴ Pro W3" charset="-128"/>
                <a:cs typeface="ヒラギノ角ゴ Pro W3" charset="-128"/>
              </a:rPr>
              <a:t/>
            </a:r>
            <a:br>
              <a:rPr lang="en-GB" sz="3600" b="1" dirty="0">
                <a:solidFill>
                  <a:schemeClr val="tx1"/>
                </a:solidFill>
                <a:ea typeface="ヒラギノ角ゴ Pro W3" charset="-128"/>
                <a:cs typeface="ヒラギノ角ゴ Pro W3" charset="-128"/>
              </a:rPr>
            </a:br>
            <a:r>
              <a:rPr lang="en-GB" sz="3600" b="1" dirty="0">
                <a:solidFill>
                  <a:schemeClr val="tx1"/>
                </a:solidFill>
                <a:ea typeface="ヒラギノ角ゴ Pro W3" charset="-128"/>
                <a:cs typeface="ヒラギノ角ゴ Pro W3" charset="-128"/>
              </a:rPr>
              <a:t/>
            </a:r>
            <a:br>
              <a:rPr lang="en-GB" sz="3600" b="1" dirty="0">
                <a:solidFill>
                  <a:schemeClr val="tx1"/>
                </a:solidFill>
                <a:ea typeface="ヒラギノ角ゴ Pro W3" charset="-128"/>
                <a:cs typeface="ヒラギノ角ゴ Pro W3" charset="-128"/>
              </a:rPr>
            </a:br>
            <a:endParaRPr lang="en-GB" sz="3600" b="1" dirty="0">
              <a:solidFill>
                <a:schemeClr val="tx1"/>
              </a:solidFill>
              <a:ea typeface="ヒラギノ角ゴ Pro W3" charset="-128"/>
              <a:cs typeface="ヒラギノ角ゴ Pro W3" charset="-128"/>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348880"/>
            <a:ext cx="8196565" cy="259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3568" y="4964426"/>
            <a:ext cx="1911101" cy="215444"/>
          </a:xfrm>
          <a:prstGeom prst="rect">
            <a:avLst/>
          </a:prstGeom>
          <a:noFill/>
        </p:spPr>
        <p:txBody>
          <a:bodyPr wrap="none" rtlCol="0">
            <a:spAutoFit/>
          </a:bodyPr>
          <a:lstStyle/>
          <a:p>
            <a:r>
              <a:rPr lang="en-GB" sz="800" dirty="0"/>
              <a:t>Image taken from Fluenz Tetra® SPC</a:t>
            </a:r>
          </a:p>
        </p:txBody>
      </p:sp>
    </p:spTree>
    <p:extLst>
      <p:ext uri="{BB962C8B-B14F-4D97-AF65-F5344CB8AC3E}">
        <p14:creationId xmlns:p14="http://schemas.microsoft.com/office/powerpoint/2010/main" val="26913952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33</a:t>
            </a:fld>
            <a:endParaRPr lang="en-US" dirty="0"/>
          </a:p>
        </p:txBody>
      </p:sp>
      <p:sp>
        <p:nvSpPr>
          <p:cNvPr id="8" name="Text Box 3"/>
          <p:cNvSpPr>
            <a:spLocks noGrp="1" noChangeArrowheads="1"/>
          </p:cNvSpPr>
          <p:nvPr>
            <p:ph type="title"/>
          </p:nvPr>
        </p:nvSpPr>
        <p:spPr>
          <a:xfrm>
            <a:off x="611560" y="548680"/>
            <a:ext cx="8353300" cy="775247"/>
          </a:xfrm>
        </p:spPr>
        <p:txBody>
          <a:bodyPr wrap="square" numCol="1" anchorCtr="0" compatLnSpc="1">
            <a:prstTxWarp prst="textNoShape">
              <a:avLst/>
            </a:prstTxWarp>
            <a:normAutofit/>
          </a:bodyPr>
          <a:lstStyle/>
          <a:p>
            <a:pPr>
              <a:spcBef>
                <a:spcPct val="20000"/>
              </a:spcBef>
              <a:buClr>
                <a:srgbClr val="C60F8C"/>
              </a:buClr>
            </a:pPr>
            <a:r>
              <a:rPr lang="en-GB" sz="3600" dirty="0">
                <a:ea typeface="ヒラギノ角ゴ Pro W3" charset="-128"/>
                <a:cs typeface="ヒラギノ角ゴ Pro W3" charset="-128"/>
              </a:rPr>
              <a:t>Administration of LAIV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84784"/>
            <a:ext cx="7998878" cy="417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94233" y="5805264"/>
            <a:ext cx="1962397" cy="215444"/>
          </a:xfrm>
          <a:prstGeom prst="rect">
            <a:avLst/>
          </a:prstGeom>
          <a:noFill/>
        </p:spPr>
        <p:txBody>
          <a:bodyPr wrap="none" rtlCol="0">
            <a:spAutoFit/>
          </a:bodyPr>
          <a:lstStyle/>
          <a:p>
            <a:r>
              <a:rPr lang="en-GB" sz="800" dirty="0"/>
              <a:t>Images taken from Fluenz Tetra® SPC</a:t>
            </a:r>
          </a:p>
        </p:txBody>
      </p:sp>
    </p:spTree>
    <p:extLst>
      <p:ext uri="{BB962C8B-B14F-4D97-AF65-F5344CB8AC3E}">
        <p14:creationId xmlns:p14="http://schemas.microsoft.com/office/powerpoint/2010/main" val="22390765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34</a:t>
            </a:fld>
            <a:endParaRPr lang="en-US" dirty="0"/>
          </a:p>
        </p:txBody>
      </p:sp>
      <p:sp>
        <p:nvSpPr>
          <p:cNvPr id="7" name="Text Box 3"/>
          <p:cNvSpPr txBox="1">
            <a:spLocks noChangeArrowheads="1"/>
          </p:cNvSpPr>
          <p:nvPr/>
        </p:nvSpPr>
        <p:spPr bwMode="auto">
          <a:xfrm>
            <a:off x="611188" y="1700213"/>
            <a:ext cx="3679825" cy="457200"/>
          </a:xfrm>
          <a:prstGeom prst="rect">
            <a:avLst/>
          </a:prstGeom>
          <a:noFill/>
          <a:ln w="9525">
            <a:noFill/>
            <a:miter lim="800000"/>
            <a:headEnd/>
            <a:tailEnd/>
          </a:ln>
        </p:spPr>
        <p:txBody>
          <a:bodyPr>
            <a:prstTxWarp prst="textNoShape">
              <a:avLst/>
            </a:prstTxWarp>
            <a:spAutoFit/>
          </a:bodyPr>
          <a:lstStyle/>
          <a:p>
            <a:pPr>
              <a:spcBef>
                <a:spcPct val="20000"/>
              </a:spcBef>
              <a:buClr>
                <a:srgbClr val="C60F8C"/>
              </a:buClr>
              <a:buFont typeface="Arial" charset="0"/>
              <a:buNone/>
            </a:pPr>
            <a:endParaRPr lang="en-GB" sz="2400" baseline="0" dirty="0"/>
          </a:p>
        </p:txBody>
      </p:sp>
      <p:sp>
        <p:nvSpPr>
          <p:cNvPr id="10" name="Text Box 3"/>
          <p:cNvSpPr>
            <a:spLocks noGrp="1" noChangeArrowheads="1"/>
          </p:cNvSpPr>
          <p:nvPr>
            <p:ph type="title"/>
          </p:nvPr>
        </p:nvSpPr>
        <p:spPr>
          <a:xfrm>
            <a:off x="587599" y="548680"/>
            <a:ext cx="8353300" cy="762000"/>
          </a:xfrm>
        </p:spPr>
        <p:txBody>
          <a:bodyPr wrap="square" numCol="1" anchorCtr="0" compatLnSpc="1">
            <a:prstTxWarp prst="textNoShape">
              <a:avLst/>
            </a:prstTxWarp>
            <a:normAutofit/>
          </a:bodyPr>
          <a:lstStyle/>
          <a:p>
            <a:pPr>
              <a:spcBef>
                <a:spcPct val="20000"/>
              </a:spcBef>
              <a:buClr>
                <a:srgbClr val="C60F8C"/>
              </a:buClr>
            </a:pPr>
            <a:r>
              <a:rPr lang="en-GB" sz="3600" dirty="0">
                <a:ea typeface="ヒラギノ角ゴ Pro W3" charset="-128"/>
                <a:cs typeface="ヒラギノ角ゴ Pro W3" charset="-128"/>
              </a:rPr>
              <a:t>Administration of LAIV</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4784"/>
            <a:ext cx="8497598" cy="404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87016" y="5633571"/>
            <a:ext cx="1962397" cy="215444"/>
          </a:xfrm>
          <a:prstGeom prst="rect">
            <a:avLst/>
          </a:prstGeom>
          <a:noFill/>
        </p:spPr>
        <p:txBody>
          <a:bodyPr wrap="none" rtlCol="0">
            <a:spAutoFit/>
          </a:bodyPr>
          <a:lstStyle/>
          <a:p>
            <a:r>
              <a:rPr lang="en-GB" sz="800" dirty="0"/>
              <a:t>Images taken from Fluenz Tetra® SPC</a:t>
            </a:r>
          </a:p>
        </p:txBody>
      </p:sp>
    </p:spTree>
    <p:extLst>
      <p:ext uri="{BB962C8B-B14F-4D97-AF65-F5344CB8AC3E}">
        <p14:creationId xmlns:p14="http://schemas.microsoft.com/office/powerpoint/2010/main" val="21981882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254360" cy="648072"/>
          </a:xfrm>
        </p:spPr>
        <p:txBody>
          <a:bodyPr>
            <a:normAutofit fontScale="90000"/>
          </a:bodyPr>
          <a:lstStyle/>
          <a:p>
            <a:r>
              <a:rPr lang="en-GB" dirty="0"/>
              <a:t>Administration video</a:t>
            </a:r>
          </a:p>
        </p:txBody>
      </p:sp>
      <p:sp>
        <p:nvSpPr>
          <p:cNvPr id="3" name="Content Placeholder 2"/>
          <p:cNvSpPr>
            <a:spLocks noGrp="1"/>
          </p:cNvSpPr>
          <p:nvPr>
            <p:ph idx="1"/>
          </p:nvPr>
        </p:nvSpPr>
        <p:spPr>
          <a:xfrm>
            <a:off x="539552" y="1556792"/>
            <a:ext cx="3600202" cy="3456385"/>
          </a:xfrm>
        </p:spPr>
        <p:txBody>
          <a:bodyPr/>
          <a:lstStyle/>
          <a:p>
            <a:pPr marL="0" indent="0"/>
            <a:r>
              <a:rPr lang="en-GB" sz="1600" b="1" dirty="0">
                <a:latin typeface="Arial" charset="0"/>
                <a:ea typeface="ヒラギノ角ゴ Pro W3" charset="-128"/>
                <a:cs typeface="ヒラギノ角ゴ Pro W3" charset="-128"/>
              </a:rPr>
              <a:t>A video for health professionals on how to administer the LAIV vaccine has been produced by NHS Education for Scotland (NES).</a:t>
            </a:r>
          </a:p>
          <a:p>
            <a:pPr marL="0" indent="0"/>
            <a:r>
              <a:rPr lang="en-GB" sz="1600" dirty="0">
                <a:latin typeface="Arial" charset="0"/>
                <a:ea typeface="ヒラギノ角ゴ Pro W3" charset="-128"/>
                <a:cs typeface="ヒラギノ角ゴ Pro W3" charset="-128"/>
              </a:rPr>
              <a:t>It is available to view on the NES website at:</a:t>
            </a:r>
          </a:p>
          <a:p>
            <a:pPr marL="0" indent="0"/>
            <a:r>
              <a:rPr lang="en-GB" sz="1600" b="1" dirty="0">
                <a:hlinkClick r:id="rId3"/>
              </a:rPr>
              <a:t>http://www.nes.scot.nhs.uk/education-and-training/by-theme-initiative/public-health/health-protection/seasonal-flu/childhood-seasonal-flu-vaccination-programme-resources-for-registered-practitioners.aspx</a:t>
            </a:r>
            <a:endParaRPr lang="en-GB" sz="1600" dirty="0"/>
          </a:p>
          <a:p>
            <a:pPr marL="0" indent="0"/>
            <a:endParaRPr lang="en-GB" sz="16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35</a:t>
            </a:fld>
            <a:r>
              <a:rPr lang="en-US" dirty="0"/>
              <a:t> </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1556792"/>
            <a:ext cx="3744416" cy="29955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233865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39952" y="2147416"/>
            <a:ext cx="4992460" cy="2268378"/>
          </a:xfrm>
        </p:spPr>
      </p:pic>
      <p:sp>
        <p:nvSpPr>
          <p:cNvPr id="2" name="Title 1"/>
          <p:cNvSpPr>
            <a:spLocks noGrp="1"/>
          </p:cNvSpPr>
          <p:nvPr>
            <p:ph type="title"/>
          </p:nvPr>
        </p:nvSpPr>
        <p:spPr>
          <a:xfrm>
            <a:off x="539552" y="188640"/>
            <a:ext cx="8077200" cy="1143000"/>
          </a:xfrm>
        </p:spPr>
        <p:txBody>
          <a:bodyPr/>
          <a:lstStyle/>
          <a:p>
            <a:pPr algn="ctr"/>
            <a:r>
              <a:rPr lang="en-GB" sz="3200" dirty="0"/>
              <a:t>2</a:t>
            </a:r>
            <a:r>
              <a:rPr lang="en-GB" sz="3200" dirty="0" smtClean="0"/>
              <a:t>. Egg-based </a:t>
            </a:r>
            <a:r>
              <a:rPr lang="en-GB" sz="3200" dirty="0" err="1" smtClean="0"/>
              <a:t>Quadrivalent</a:t>
            </a:r>
            <a:r>
              <a:rPr lang="en-GB" sz="3200" dirty="0" smtClean="0"/>
              <a:t> Influenza </a:t>
            </a:r>
            <a:r>
              <a:rPr lang="en-GB" sz="3200" dirty="0"/>
              <a:t/>
            </a:r>
            <a:br>
              <a:rPr lang="en-GB" sz="3200" dirty="0"/>
            </a:br>
            <a:r>
              <a:rPr lang="en-GB" sz="3200" dirty="0"/>
              <a:t>Vaccine (QIVe) </a:t>
            </a:r>
          </a:p>
        </p:txBody>
      </p:sp>
      <p:sp>
        <p:nvSpPr>
          <p:cNvPr id="3" name="Content Placeholder 2"/>
          <p:cNvSpPr>
            <a:spLocks noGrp="1"/>
          </p:cNvSpPr>
          <p:nvPr>
            <p:ph sz="half" idx="1"/>
          </p:nvPr>
        </p:nvSpPr>
        <p:spPr>
          <a:xfrm>
            <a:off x="323528" y="1484784"/>
            <a:ext cx="4248472" cy="4392488"/>
          </a:xfrm>
        </p:spPr>
        <p:txBody>
          <a:bodyPr/>
          <a:lstStyle/>
          <a:p>
            <a:pPr marL="457200" indent="-457200">
              <a:buFont typeface="Arial" panose="020B0604020202020204" pitchFamily="34" charset="0"/>
              <a:buChar char="•"/>
            </a:pPr>
            <a:r>
              <a:rPr lang="en-GB" sz="1800" b="1" dirty="0" smtClean="0"/>
              <a:t>First line for children 6m to &lt; 2 years in risk groups</a:t>
            </a:r>
          </a:p>
          <a:p>
            <a:pPr marL="457200" indent="-457200">
              <a:buFont typeface="Arial" panose="020B0604020202020204" pitchFamily="34" charset="0"/>
              <a:buChar char="•"/>
            </a:pPr>
            <a:endParaRPr lang="en-GB" sz="1800" b="1" dirty="0"/>
          </a:p>
          <a:p>
            <a:pPr marL="457200" indent="-457200">
              <a:buFont typeface="Arial" panose="020B0604020202020204" pitchFamily="34" charset="0"/>
              <a:buChar char="•"/>
            </a:pPr>
            <a:r>
              <a:rPr lang="en-GB" sz="1800" dirty="0" smtClean="0"/>
              <a:t>Second line if </a:t>
            </a:r>
            <a:r>
              <a:rPr lang="en-GB" sz="1800" dirty="0" err="1" smtClean="0"/>
              <a:t>QVIc</a:t>
            </a:r>
            <a:r>
              <a:rPr lang="en-GB" sz="1800" dirty="0" smtClean="0"/>
              <a:t> unavailable </a:t>
            </a:r>
            <a:endParaRPr lang="en-GB" sz="1800" dirty="0"/>
          </a:p>
          <a:p>
            <a:pPr marL="457200" indent="-457200">
              <a:buFont typeface="Arial" panose="020B0604020202020204" pitchFamily="34" charset="0"/>
              <a:buChar char="•"/>
            </a:pPr>
            <a:endParaRPr lang="en-GB" sz="1800" dirty="0" smtClean="0"/>
          </a:p>
          <a:p>
            <a:pPr marL="457200" indent="-457200">
              <a:buFont typeface="Arial" panose="020B0604020202020204" pitchFamily="34" charset="0"/>
              <a:buChar char="•"/>
            </a:pPr>
            <a:r>
              <a:rPr lang="en-GB" sz="1800" dirty="0" smtClean="0"/>
              <a:t>One </a:t>
            </a:r>
            <a:r>
              <a:rPr lang="en-GB" sz="1800" dirty="0"/>
              <a:t>dose </a:t>
            </a:r>
            <a:r>
              <a:rPr lang="en-GB" sz="1800" dirty="0" smtClean="0"/>
              <a:t>schedule OR</a:t>
            </a:r>
          </a:p>
          <a:p>
            <a:pPr marL="457200" indent="-457200">
              <a:buFont typeface="Arial" panose="020B0604020202020204" pitchFamily="34" charset="0"/>
              <a:buChar char="•"/>
            </a:pPr>
            <a:r>
              <a:rPr lang="en-GB" sz="1800" dirty="0" smtClean="0"/>
              <a:t>Two doses 4 weeks apart for &lt; </a:t>
            </a:r>
            <a:r>
              <a:rPr lang="en-GB" sz="1800" dirty="0"/>
              <a:t>9 years old </a:t>
            </a:r>
            <a:r>
              <a:rPr lang="en-GB" sz="1800" dirty="0" smtClean="0"/>
              <a:t>in clinical </a:t>
            </a:r>
            <a:r>
              <a:rPr lang="en-GB" sz="1800" dirty="0"/>
              <a:t>risk group </a:t>
            </a:r>
            <a:r>
              <a:rPr lang="en-GB" sz="1800" dirty="0" smtClean="0"/>
              <a:t>and no previous history of flu vaccine</a:t>
            </a:r>
            <a:endParaRPr lang="en-GB" sz="1800" dirty="0"/>
          </a:p>
          <a:p>
            <a:pPr marL="457200" indent="-457200">
              <a:buFont typeface="Arial" panose="020B0604020202020204" pitchFamily="34" charset="0"/>
              <a:buChar char="•"/>
            </a:pPr>
            <a:endParaRPr lang="en-GB" sz="1900" dirty="0"/>
          </a:p>
          <a:p>
            <a:pPr lvl="1"/>
            <a:endParaRPr lang="en-GB" sz="2800" dirty="0" smtClean="0"/>
          </a:p>
          <a:p>
            <a:pPr marL="457200" lvl="1" indent="0">
              <a:buNone/>
            </a:pPr>
            <a:endParaRPr lang="en-GB" sz="2800" dirty="0"/>
          </a:p>
          <a:p>
            <a:pPr lvl="1"/>
            <a:endParaRPr lang="en-GB" dirty="0"/>
          </a:p>
        </p:txBody>
      </p:sp>
    </p:spTree>
    <p:extLst>
      <p:ext uri="{BB962C8B-B14F-4D97-AF65-F5344CB8AC3E}">
        <p14:creationId xmlns:p14="http://schemas.microsoft.com/office/powerpoint/2010/main" val="25966687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95536" y="188640"/>
            <a:ext cx="8077200" cy="1143000"/>
          </a:xfrm>
        </p:spPr>
        <p:txBody>
          <a:bodyPr wrap="square" numCol="1" compatLnSpc="1">
            <a:prstTxWarp prst="textNoShape">
              <a:avLst/>
            </a:prstTxWarp>
            <a:normAutofit/>
          </a:bodyPr>
          <a:lstStyle/>
          <a:p>
            <a:pPr algn="ctr"/>
            <a:r>
              <a:rPr lang="en-GB" sz="3200" dirty="0" smtClean="0"/>
              <a:t>Quadrivalent Inactivated </a:t>
            </a:r>
            <a:br>
              <a:rPr lang="en-GB" sz="3200" dirty="0" smtClean="0"/>
            </a:br>
            <a:r>
              <a:rPr lang="en-GB" sz="3200" dirty="0" smtClean="0"/>
              <a:t>Vaccine (QIVe ) continued</a:t>
            </a:r>
            <a:endParaRPr lang="en-GB" sz="3600" dirty="0">
              <a:latin typeface="Arial" charset="0"/>
              <a:ea typeface="ヒラギノ角ゴ Pro W3" charset="-128"/>
              <a:cs typeface="ヒラギノ角ゴ Pro W3" charset="-128"/>
            </a:endParaRPr>
          </a:p>
        </p:txBody>
      </p:sp>
      <p:sp>
        <p:nvSpPr>
          <p:cNvPr id="3" name="Content Placeholder 2"/>
          <p:cNvSpPr>
            <a:spLocks noGrp="1"/>
          </p:cNvSpPr>
          <p:nvPr>
            <p:ph sz="half" idx="2"/>
          </p:nvPr>
        </p:nvSpPr>
        <p:spPr>
          <a:xfrm>
            <a:off x="755576" y="1635640"/>
            <a:ext cx="7778824" cy="4038600"/>
          </a:xfrm>
        </p:spPr>
        <p:txBody>
          <a:bodyPr/>
          <a:lstStyle/>
          <a:p>
            <a:pPr marL="457200" indent="-457200">
              <a:buFont typeface="Wingdings" panose="05000000000000000000" pitchFamily="2" charset="2"/>
              <a:buChar char="Ø"/>
            </a:pPr>
            <a:r>
              <a:rPr lang="en-GB" b="1" dirty="0" smtClean="0"/>
              <a:t>One dose </a:t>
            </a:r>
            <a:r>
              <a:rPr lang="en-GB" dirty="0" smtClean="0"/>
              <a:t>required unless:</a:t>
            </a:r>
          </a:p>
          <a:p>
            <a:pPr marL="857250" lvl="1" indent="-457200">
              <a:buFont typeface="Wingdings" panose="05000000000000000000" pitchFamily="2" charset="2"/>
              <a:buChar char="Ø"/>
            </a:pPr>
            <a:r>
              <a:rPr lang="en-GB" dirty="0"/>
              <a:t>C</a:t>
            </a:r>
            <a:r>
              <a:rPr lang="en-GB" dirty="0" smtClean="0"/>
              <a:t>hild is in a clinical risk group </a:t>
            </a:r>
            <a:r>
              <a:rPr lang="en-GB" b="1" dirty="0" smtClean="0"/>
              <a:t>and</a:t>
            </a:r>
            <a:r>
              <a:rPr lang="en-GB" dirty="0" smtClean="0"/>
              <a:t> </a:t>
            </a:r>
          </a:p>
          <a:p>
            <a:pPr marL="857250" lvl="1" indent="-457200">
              <a:buFont typeface="Wingdings" panose="05000000000000000000" pitchFamily="2" charset="2"/>
              <a:buChar char="Ø"/>
            </a:pPr>
            <a:r>
              <a:rPr lang="en-GB" dirty="0" smtClean="0"/>
              <a:t>&lt; 9 years old </a:t>
            </a:r>
            <a:r>
              <a:rPr lang="en-GB" b="1" dirty="0" smtClean="0"/>
              <a:t>and</a:t>
            </a:r>
            <a:r>
              <a:rPr lang="en-GB" dirty="0" smtClean="0"/>
              <a:t> </a:t>
            </a:r>
          </a:p>
          <a:p>
            <a:pPr marL="857250" lvl="1" indent="-457200">
              <a:buFont typeface="Wingdings" panose="05000000000000000000" pitchFamily="2" charset="2"/>
              <a:buChar char="Ø"/>
            </a:pPr>
            <a:r>
              <a:rPr lang="en-GB" dirty="0" smtClean="0"/>
              <a:t>Has not previously received a flu vaccine</a:t>
            </a:r>
          </a:p>
          <a:p>
            <a:pPr marL="400050" lvl="1" indent="0">
              <a:buNone/>
            </a:pPr>
            <a:endParaRPr lang="en-GB" dirty="0" smtClean="0"/>
          </a:p>
          <a:p>
            <a:pPr marL="457200" indent="-457200">
              <a:buFont typeface="Wingdings" panose="05000000000000000000" pitchFamily="2" charset="2"/>
              <a:buChar char="Ø"/>
            </a:pPr>
            <a:r>
              <a:rPr lang="en-GB" dirty="0" smtClean="0"/>
              <a:t>If second dose required leave at least </a:t>
            </a:r>
            <a:r>
              <a:rPr lang="en-GB" b="1" dirty="0" smtClean="0"/>
              <a:t>4 weeks </a:t>
            </a:r>
            <a:r>
              <a:rPr lang="en-GB" dirty="0" smtClean="0"/>
              <a:t>between doses</a:t>
            </a:r>
          </a:p>
          <a:p>
            <a:pPr marL="400050" lvl="1" indent="0">
              <a:buNone/>
            </a:pPr>
            <a:endParaRPr lang="en-GB" sz="2000" dirty="0"/>
          </a:p>
        </p:txBody>
      </p:sp>
    </p:spTree>
    <p:extLst>
      <p:ext uri="{BB962C8B-B14F-4D97-AF65-F5344CB8AC3E}">
        <p14:creationId xmlns:p14="http://schemas.microsoft.com/office/powerpoint/2010/main" val="18846221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77200" cy="1143000"/>
          </a:xfrm>
        </p:spPr>
        <p:txBody>
          <a:bodyPr/>
          <a:lstStyle/>
          <a:p>
            <a:pPr algn="ctr"/>
            <a:r>
              <a:rPr lang="en-GB" sz="3200" dirty="0"/>
              <a:t>3</a:t>
            </a:r>
            <a:r>
              <a:rPr lang="en-GB" sz="3200" dirty="0" smtClean="0"/>
              <a:t>. </a:t>
            </a:r>
            <a:r>
              <a:rPr lang="en-GB" sz="3200" dirty="0" err="1" smtClean="0"/>
              <a:t>Flucelvax</a:t>
            </a:r>
            <a:r>
              <a:rPr lang="en-GB" sz="3200" dirty="0" smtClean="0"/>
              <a:t> Tetra: </a:t>
            </a:r>
            <a:r>
              <a:rPr lang="en-GB" sz="3200" u="sng" dirty="0" smtClean="0"/>
              <a:t>cell-based </a:t>
            </a:r>
            <a:r>
              <a:rPr lang="en-GB" sz="3200" dirty="0" err="1" smtClean="0"/>
              <a:t>Quadrivalent</a:t>
            </a:r>
            <a:r>
              <a:rPr lang="en-GB" sz="3200" dirty="0" smtClean="0"/>
              <a:t> </a:t>
            </a:r>
            <a:br>
              <a:rPr lang="en-GB" sz="3200" dirty="0" smtClean="0"/>
            </a:br>
            <a:r>
              <a:rPr lang="en-GB" sz="3200" dirty="0" smtClean="0"/>
              <a:t>Inactivated Flu vaccine (QIVc)</a:t>
            </a:r>
            <a:endParaRPr lang="en-GB" sz="3200" dirty="0"/>
          </a:p>
        </p:txBody>
      </p:sp>
      <p:sp>
        <p:nvSpPr>
          <p:cNvPr id="5" name="Content Placeholder 4"/>
          <p:cNvSpPr>
            <a:spLocks noGrp="1"/>
          </p:cNvSpPr>
          <p:nvPr>
            <p:ph sz="half" idx="1"/>
          </p:nvPr>
        </p:nvSpPr>
        <p:spPr>
          <a:xfrm>
            <a:off x="395536" y="1628800"/>
            <a:ext cx="4680520" cy="4248472"/>
          </a:xfrm>
        </p:spPr>
        <p:txBody>
          <a:bodyPr/>
          <a:lstStyle/>
          <a:p>
            <a:pPr marL="457200" indent="-457200">
              <a:lnSpc>
                <a:spcPct val="150000"/>
              </a:lnSpc>
              <a:buFont typeface="Arial" panose="020B0604020202020204" pitchFamily="34" charset="0"/>
              <a:buChar char="•"/>
            </a:pPr>
            <a:r>
              <a:rPr lang="en-GB" sz="1800" b="1" dirty="0" smtClean="0">
                <a:cs typeface="Arial" panose="020B0604020202020204" pitchFamily="34" charset="0"/>
              </a:rPr>
              <a:t>First line for all adults 18 </a:t>
            </a:r>
            <a:r>
              <a:rPr lang="en-GB" sz="1800" b="1" dirty="0">
                <a:cs typeface="Arial" panose="020B0604020202020204" pitchFamily="34" charset="0"/>
              </a:rPr>
              <a:t>to &lt; 65 </a:t>
            </a:r>
            <a:r>
              <a:rPr lang="en-GB" sz="1800" b="1" dirty="0" smtClean="0">
                <a:cs typeface="Arial" panose="020B0604020202020204" pitchFamily="34" charset="0"/>
              </a:rPr>
              <a:t>years</a:t>
            </a:r>
            <a:r>
              <a:rPr lang="en-GB" sz="1800" b="1" dirty="0">
                <a:solidFill>
                  <a:srgbClr val="000000"/>
                </a:solidFill>
                <a:latin typeface="Arial" panose="020B0604020202020204" pitchFamily="34" charset="0"/>
                <a:ea typeface="Times New Roman"/>
                <a:cs typeface="Arial" panose="020B0604020202020204" pitchFamily="34" charset="0"/>
              </a:rPr>
              <a:t> </a:t>
            </a:r>
            <a:r>
              <a:rPr lang="en-GB" sz="1800" b="1" dirty="0" smtClean="0">
                <a:solidFill>
                  <a:srgbClr val="000000"/>
                </a:solidFill>
                <a:latin typeface="Arial" panose="020B0604020202020204" pitchFamily="34" charset="0"/>
                <a:ea typeface="Times New Roman"/>
                <a:cs typeface="Arial" panose="020B0604020202020204" pitchFamily="34" charset="0"/>
              </a:rPr>
              <a:t> </a:t>
            </a:r>
            <a:r>
              <a:rPr lang="en-GB" sz="1800" b="1" dirty="0">
                <a:solidFill>
                  <a:srgbClr val="000000"/>
                </a:solidFill>
                <a:latin typeface="Arial" panose="020B0604020202020204" pitchFamily="34" charset="0"/>
                <a:ea typeface="Times New Roman"/>
                <a:cs typeface="Arial" panose="020B0604020202020204" pitchFamily="34" charset="0"/>
              </a:rPr>
              <a:t>who are eligible for the flu vaccine</a:t>
            </a:r>
            <a:endParaRPr lang="en-GB" sz="1800" b="1" dirty="0" smtClean="0"/>
          </a:p>
          <a:p>
            <a:pPr marL="457200" indent="-457200">
              <a:lnSpc>
                <a:spcPct val="150000"/>
              </a:lnSpc>
              <a:buFont typeface="Arial" panose="020B0604020202020204" pitchFamily="34" charset="0"/>
              <a:buChar char="•"/>
            </a:pPr>
            <a:r>
              <a:rPr lang="en-GB" sz="1800" dirty="0" smtClean="0"/>
              <a:t>Second line for adults 65 years and older with  egg allergy</a:t>
            </a:r>
          </a:p>
          <a:p>
            <a:pPr marL="457200" indent="-457200">
              <a:lnSpc>
                <a:spcPct val="150000"/>
              </a:lnSpc>
              <a:buFont typeface="Arial" panose="020B0604020202020204" pitchFamily="34" charset="0"/>
              <a:buChar char="•"/>
            </a:pPr>
            <a:r>
              <a:rPr lang="en-GB" sz="1800" dirty="0" smtClean="0">
                <a:latin typeface="Arial" panose="020B0604020202020204" pitchFamily="34" charset="0"/>
                <a:cs typeface="Arial" panose="020B0604020202020204" pitchFamily="34" charset="0"/>
              </a:rPr>
              <a:t>Second line for children over 2 years with contraindication to </a:t>
            </a:r>
            <a:r>
              <a:rPr lang="en-GB" sz="1800" dirty="0" err="1" smtClean="0">
                <a:latin typeface="Arial" panose="020B0604020202020204" pitchFamily="34" charset="0"/>
                <a:cs typeface="Arial" panose="020B0604020202020204" pitchFamily="34" charset="0"/>
              </a:rPr>
              <a:t>Fluenz</a:t>
            </a:r>
            <a:r>
              <a:rPr lang="en-GB" sz="1800" dirty="0" smtClean="0">
                <a:latin typeface="Arial" panose="020B0604020202020204" pitchFamily="34" charset="0"/>
                <a:cs typeface="Arial" panose="020B0604020202020204" pitchFamily="34" charset="0"/>
              </a:rPr>
              <a:t> Tetra®</a:t>
            </a:r>
            <a:endParaRPr lang="en-GB" sz="1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1800" dirty="0">
                <a:solidFill>
                  <a:prstClr val="black"/>
                </a:solidFill>
                <a:latin typeface="Arial" charset="0"/>
                <a:ea typeface="ヒラギノ角ゴ Pro W3" charset="-128"/>
              </a:rPr>
              <a:t>Single </a:t>
            </a:r>
            <a:r>
              <a:rPr lang="en-GB" sz="1800" dirty="0" err="1" smtClean="0">
                <a:solidFill>
                  <a:prstClr val="black"/>
                </a:solidFill>
                <a:latin typeface="Arial" charset="0"/>
                <a:ea typeface="ヒラギノ角ゴ Pro W3" charset="-128"/>
              </a:rPr>
              <a:t>i.m</a:t>
            </a:r>
            <a:r>
              <a:rPr lang="en-GB" sz="1800" dirty="0" smtClean="0">
                <a:solidFill>
                  <a:prstClr val="black"/>
                </a:solidFill>
                <a:latin typeface="Arial" charset="0"/>
                <a:ea typeface="ヒラギノ角ゴ Pro W3" charset="-128"/>
              </a:rPr>
              <a:t>. injection</a:t>
            </a:r>
            <a:endParaRPr lang="en-GB" sz="1800" dirty="0">
              <a:solidFill>
                <a:prstClr val="black"/>
              </a:solidFill>
              <a:latin typeface="Arial" charset="0"/>
              <a:ea typeface="ヒラギノ角ゴ Pro W3" charset="-128"/>
            </a:endParaRPr>
          </a:p>
          <a:p>
            <a:pPr marL="457200" indent="-457200">
              <a:buFont typeface="Arial" panose="020B0604020202020204" pitchFamily="34" charset="0"/>
              <a:buChar char="•"/>
            </a:pPr>
            <a:r>
              <a:rPr lang="en-GB" sz="1800" dirty="0">
                <a:solidFill>
                  <a:prstClr val="black"/>
                </a:solidFill>
                <a:latin typeface="Arial" charset="0"/>
                <a:ea typeface="ヒラギノ角ゴ Pro W3" charset="-128"/>
              </a:rPr>
              <a:t>One dose schedule </a:t>
            </a:r>
            <a:endParaRPr lang="en-GB" sz="1800" dirty="0"/>
          </a:p>
          <a:p>
            <a:pPr marL="0" indent="0"/>
            <a:endParaRPr lang="en-GB" sz="1800" dirty="0" smtClean="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39018" y="1276682"/>
            <a:ext cx="4204982" cy="4064034"/>
          </a:xfrm>
        </p:spPr>
      </p:pic>
      <p:sp>
        <p:nvSpPr>
          <p:cNvPr id="7" name="TextBox 6"/>
          <p:cNvSpPr txBox="1"/>
          <p:nvPr/>
        </p:nvSpPr>
        <p:spPr>
          <a:xfrm>
            <a:off x="5580112" y="5269850"/>
            <a:ext cx="2952328" cy="369332"/>
          </a:xfrm>
          <a:prstGeom prst="rect">
            <a:avLst/>
          </a:prstGeom>
          <a:noFill/>
        </p:spPr>
        <p:txBody>
          <a:bodyPr wrap="square" rtlCol="0">
            <a:spAutoFit/>
          </a:bodyPr>
          <a:lstStyle/>
          <a:p>
            <a:r>
              <a:rPr lang="en-GB" dirty="0" smtClean="0">
                <a:solidFill>
                  <a:schemeClr val="bg2"/>
                </a:solidFill>
              </a:rPr>
              <a:t>Needle attached</a:t>
            </a:r>
            <a:endParaRPr lang="en-GB" dirty="0">
              <a:solidFill>
                <a:schemeClr val="bg2"/>
              </a:solidFill>
            </a:endParaRPr>
          </a:p>
        </p:txBody>
      </p:sp>
    </p:spTree>
    <p:extLst>
      <p:ext uri="{BB962C8B-B14F-4D97-AF65-F5344CB8AC3E}">
        <p14:creationId xmlns:p14="http://schemas.microsoft.com/office/powerpoint/2010/main" val="10183812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77200" cy="1143000"/>
          </a:xfrm>
        </p:spPr>
        <p:txBody>
          <a:bodyPr/>
          <a:lstStyle/>
          <a:p>
            <a:r>
              <a:rPr lang="en-GB" dirty="0" smtClean="0"/>
              <a:t>Quadrivalent cell culture vaccine</a:t>
            </a:r>
            <a:br>
              <a:rPr lang="en-GB" dirty="0" smtClean="0"/>
            </a:br>
            <a:r>
              <a:rPr lang="en-GB" dirty="0" smtClean="0"/>
              <a:t> (QIVc)</a:t>
            </a:r>
            <a:endParaRPr lang="en-GB" dirty="0"/>
          </a:p>
        </p:txBody>
      </p:sp>
      <p:sp>
        <p:nvSpPr>
          <p:cNvPr id="3" name="Content Placeholder 2"/>
          <p:cNvSpPr>
            <a:spLocks noGrp="1"/>
          </p:cNvSpPr>
          <p:nvPr>
            <p:ph idx="1"/>
          </p:nvPr>
        </p:nvSpPr>
        <p:spPr/>
        <p:txBody>
          <a:bodyPr/>
          <a:lstStyle/>
          <a:p>
            <a:pPr lvl="0">
              <a:spcBef>
                <a:spcPts val="1200"/>
              </a:spcBef>
              <a:buClrTx/>
              <a:buSzTx/>
              <a:buFont typeface="Arial" panose="020B0604020202020204" pitchFamily="34" charset="0"/>
              <a:buChar char="•"/>
            </a:pPr>
            <a:r>
              <a:rPr lang="en-GB" sz="1600" kern="1200" dirty="0">
                <a:solidFill>
                  <a:prstClr val="black"/>
                </a:solidFill>
                <a:latin typeface="Arial" pitchFamily="34" charset="0"/>
                <a:ea typeface="ヒラギノ角ゴ Pro W3" pitchFamily="84" charset="-128"/>
              </a:rPr>
              <a:t>QIVc  (Flucelvax TETRA) </a:t>
            </a:r>
            <a:r>
              <a:rPr lang="en-GB" sz="1600" kern="1200" dirty="0" smtClean="0">
                <a:solidFill>
                  <a:prstClr val="black"/>
                </a:solidFill>
                <a:latin typeface="Arial" pitchFamily="34" charset="0"/>
                <a:ea typeface="ヒラギノ角ゴ Pro W3" pitchFamily="84" charset="-128"/>
              </a:rPr>
              <a:t>was </a:t>
            </a:r>
            <a:r>
              <a:rPr lang="en-GB" sz="1600" kern="1200" dirty="0">
                <a:solidFill>
                  <a:prstClr val="black"/>
                </a:solidFill>
                <a:latin typeface="Arial" pitchFamily="34" charset="0"/>
                <a:ea typeface="ヒラギノ角ゴ Pro W3" pitchFamily="84" charset="-128"/>
              </a:rPr>
              <a:t>licensed in the UK in December 2018 for adults and children from 9 years of </a:t>
            </a:r>
            <a:r>
              <a:rPr lang="en-GB" sz="1600" kern="1200" dirty="0" smtClean="0">
                <a:solidFill>
                  <a:prstClr val="black"/>
                </a:solidFill>
                <a:latin typeface="Arial" pitchFamily="34" charset="0"/>
                <a:ea typeface="ヒラギノ角ゴ Pro W3" pitchFamily="84" charset="-128"/>
              </a:rPr>
              <a:t>age. It now also licensed for children from 2 years of age</a:t>
            </a:r>
            <a:endParaRPr lang="en-GB" sz="1600" kern="1200" dirty="0">
              <a:solidFill>
                <a:prstClr val="black"/>
              </a:solidFill>
              <a:latin typeface="Arial" pitchFamily="34" charset="0"/>
              <a:ea typeface="ヒラギノ角ゴ Pro W3" pitchFamily="84" charset="-128"/>
            </a:endParaRPr>
          </a:p>
          <a:p>
            <a:pPr lvl="0">
              <a:spcBef>
                <a:spcPts val="1200"/>
              </a:spcBef>
              <a:buClrTx/>
              <a:buSzTx/>
              <a:buFont typeface="Arial" panose="020B0604020202020204" pitchFamily="34" charset="0"/>
              <a:buChar char="•"/>
            </a:pPr>
            <a:r>
              <a:rPr lang="en-GB" sz="1600" kern="1200" dirty="0">
                <a:solidFill>
                  <a:prstClr val="black"/>
                </a:solidFill>
                <a:latin typeface="Arial" pitchFamily="34" charset="0"/>
                <a:ea typeface="ヒラギノ角ゴ Pro W3" pitchFamily="84" charset="-128"/>
              </a:rPr>
              <a:t>Flucelvax TETRA is a quadrivalent vaccine containing two subtypes of Influenza A (H3N2 and H1N1pdm00) and both B virus </a:t>
            </a:r>
            <a:r>
              <a:rPr lang="en-GB" sz="1600" kern="1200" dirty="0" smtClean="0">
                <a:solidFill>
                  <a:prstClr val="black"/>
                </a:solidFill>
                <a:latin typeface="Arial" pitchFamily="34" charset="0"/>
                <a:ea typeface="ヒラギノ角ゴ Pro W3" pitchFamily="84" charset="-128"/>
              </a:rPr>
              <a:t>lineages</a:t>
            </a:r>
          </a:p>
          <a:p>
            <a:pPr lvl="0">
              <a:spcBef>
                <a:spcPts val="1200"/>
              </a:spcBef>
              <a:buClrTx/>
              <a:buSzTx/>
              <a:buFont typeface="Arial" panose="020B0604020202020204" pitchFamily="34" charset="0"/>
              <a:buChar char="•"/>
            </a:pPr>
            <a:r>
              <a:rPr lang="en-GB" sz="1600" kern="1200" dirty="0" smtClean="0">
                <a:solidFill>
                  <a:prstClr val="black"/>
                </a:solidFill>
                <a:latin typeface="Arial" pitchFamily="34" charset="0"/>
                <a:ea typeface="ヒラギノ角ゴ Pro W3" pitchFamily="84" charset="-128"/>
              </a:rPr>
              <a:t>QIVc </a:t>
            </a:r>
            <a:r>
              <a:rPr lang="en-GB" sz="1600" kern="1200" dirty="0">
                <a:solidFill>
                  <a:prstClr val="black"/>
                </a:solidFill>
                <a:latin typeface="Arial" pitchFamily="34" charset="0"/>
                <a:ea typeface="ヒラギノ角ゴ Pro W3" pitchFamily="84" charset="-128"/>
              </a:rPr>
              <a:t>has a similar safety profile to other flu vaccines (similar rate and type of adverse reactions reported). More than 36 million doses of cell-based vaccine have been administered with no serious safety concerns</a:t>
            </a:r>
          </a:p>
          <a:p>
            <a:pPr lvl="0">
              <a:spcBef>
                <a:spcPts val="1200"/>
              </a:spcBef>
              <a:buClrTx/>
              <a:buSzTx/>
              <a:buFont typeface="Arial" panose="020B0604020202020204" pitchFamily="34" charset="0"/>
              <a:buChar char="•"/>
            </a:pPr>
            <a:r>
              <a:rPr lang="en-GB" sz="1600" kern="1200" dirty="0">
                <a:solidFill>
                  <a:prstClr val="black"/>
                </a:solidFill>
                <a:latin typeface="Arial" pitchFamily="34" charset="0"/>
                <a:ea typeface="ヒラギノ角ゴ Pro W3" pitchFamily="84" charset="-128"/>
              </a:rPr>
              <a:t>the cell-based vaccine manufacturing process uses an animal cell line (</a:t>
            </a:r>
            <a:r>
              <a:rPr lang="en-GB" sz="1600" kern="1200" dirty="0" err="1">
                <a:solidFill>
                  <a:prstClr val="black"/>
                </a:solidFill>
                <a:latin typeface="Arial" pitchFamily="34" charset="0"/>
                <a:ea typeface="ヒラギノ角ゴ Pro W3" pitchFamily="84" charset="-128"/>
              </a:rPr>
              <a:t>Madin</a:t>
            </a:r>
            <a:r>
              <a:rPr lang="en-GB" sz="1600" kern="1200" dirty="0">
                <a:solidFill>
                  <a:prstClr val="black"/>
                </a:solidFill>
                <a:latin typeface="Arial" pitchFamily="34" charset="0"/>
                <a:ea typeface="ヒラギノ角ゴ Pro W3" pitchFamily="84" charset="-128"/>
              </a:rPr>
              <a:t>-Darby Canine Kidney, or MDCK) to grow the influenza virus rather than the traditional egg based manufacturing methods </a:t>
            </a:r>
          </a:p>
          <a:p>
            <a:pPr lvl="0">
              <a:spcBef>
                <a:spcPts val="1200"/>
              </a:spcBef>
              <a:buClrTx/>
              <a:buSzTx/>
              <a:buFont typeface="Arial" panose="020B0604020202020204" pitchFamily="34" charset="0"/>
              <a:buChar char="•"/>
            </a:pPr>
            <a:r>
              <a:rPr lang="en-GB" sz="1600" kern="1200" dirty="0">
                <a:solidFill>
                  <a:prstClr val="black"/>
                </a:solidFill>
                <a:latin typeface="Arial" pitchFamily="34" charset="0"/>
                <a:ea typeface="ヒラギノ角ゴ Pro W3" pitchFamily="84" charset="-128"/>
              </a:rPr>
              <a:t>this manufacturing process eliminates the risk of egg-adaptation and may result in the vaccine containing virus that is a closer match to wild-type circulating flu viruses </a:t>
            </a:r>
            <a:endParaRPr lang="en-GB" sz="1800" kern="1200" dirty="0">
              <a:solidFill>
                <a:srgbClr val="FF0000"/>
              </a:solidFill>
              <a:latin typeface="Arial" pitchFamily="34" charset="0"/>
              <a:ea typeface="ヒラギノ角ゴ Pro W3" pitchFamily="84" charset="-128"/>
            </a:endParaRPr>
          </a:p>
          <a:p>
            <a:pPr>
              <a:buFont typeface="Wingdings" panose="05000000000000000000" pitchFamily="2" charset="2"/>
              <a:buChar char="Ø"/>
            </a:pPr>
            <a:endParaRPr lang="en-GB" sz="1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10086" y="5157192"/>
            <a:ext cx="986442" cy="95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175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028000" cy="648072"/>
          </a:xfrm>
        </p:spPr>
        <p:txBody>
          <a:bodyPr>
            <a:normAutofit/>
          </a:bodyPr>
          <a:lstStyle/>
          <a:p>
            <a:r>
              <a:rPr lang="en-US" sz="3600" dirty="0"/>
              <a:t>Aims of resource</a:t>
            </a:r>
          </a:p>
        </p:txBody>
      </p:sp>
      <p:sp>
        <p:nvSpPr>
          <p:cNvPr id="3" name="Content Placeholder 2"/>
          <p:cNvSpPr>
            <a:spLocks noGrp="1"/>
          </p:cNvSpPr>
          <p:nvPr>
            <p:ph idx="1"/>
          </p:nvPr>
        </p:nvSpPr>
        <p:spPr>
          <a:xfrm>
            <a:off x="611560" y="1484784"/>
            <a:ext cx="7128792" cy="3128351"/>
          </a:xfrm>
        </p:spPr>
        <p:txBody>
          <a:bodyPr/>
          <a:lstStyle/>
          <a:p>
            <a:pPr>
              <a:lnSpc>
                <a:spcPct val="90000"/>
              </a:lnSpc>
            </a:pPr>
            <a:r>
              <a:rPr lang="en-GB" sz="1800" b="1" dirty="0">
                <a:latin typeface="Arial" charset="0"/>
                <a:ea typeface="ヒラギノ角ゴ Pro W3" charset="-128"/>
                <a:cs typeface="ヒラギノ角ゴ Pro W3" charset="-128"/>
              </a:rPr>
              <a:t>The purpose of this training resource is to:</a:t>
            </a:r>
          </a:p>
          <a:p>
            <a:pPr>
              <a:lnSpc>
                <a:spcPct val="90000"/>
              </a:lnSpc>
            </a:pPr>
            <a:endParaRPr lang="en-GB" sz="18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1800" dirty="0">
                <a:latin typeface="Arial" charset="0"/>
                <a:ea typeface="ヒラギノ角ゴ Pro W3" charset="-128"/>
                <a:cs typeface="ヒラギノ角ゴ Pro W3" charset="-128"/>
              </a:rPr>
              <a:t>develop the knowledge base of healthcare practitioners regarding the </a:t>
            </a:r>
            <a:r>
              <a:rPr lang="en-GB" sz="1800" dirty="0" smtClean="0">
                <a:latin typeface="Arial" charset="0"/>
                <a:ea typeface="ヒラギノ角ゴ Pro W3" charset="-128"/>
                <a:cs typeface="ヒラギノ角ゴ Pro W3" charset="-128"/>
              </a:rPr>
              <a:t>2021/22 </a:t>
            </a:r>
            <a:r>
              <a:rPr lang="en-GB" sz="1800" dirty="0">
                <a:latin typeface="Arial" charset="0"/>
                <a:ea typeface="ヒラギノ角ゴ Pro W3" charset="-128"/>
                <a:cs typeface="ヒラギノ角ゴ Pro W3" charset="-128"/>
              </a:rPr>
              <a:t>flu vaccination programme for children</a:t>
            </a:r>
          </a:p>
          <a:p>
            <a:pPr>
              <a:lnSpc>
                <a:spcPct val="90000"/>
              </a:lnSpc>
              <a:spcBef>
                <a:spcPct val="0"/>
              </a:spcBef>
              <a:buFont typeface="Arial"/>
              <a:buChar char="•"/>
            </a:pPr>
            <a:endParaRPr lang="en-GB" sz="18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1800" dirty="0">
                <a:latin typeface="Arial" charset="0"/>
                <a:ea typeface="ヒラギノ角ゴ Pro W3" charset="-128"/>
                <a:cs typeface="ヒラギノ角ゴ Pro W3" charset="-128"/>
              </a:rPr>
              <a:t>support healthcare practitioners involved in discussing flu vaccination for children with parents and carers by providing evidence based information </a:t>
            </a:r>
          </a:p>
          <a:p>
            <a:pPr>
              <a:lnSpc>
                <a:spcPct val="90000"/>
              </a:lnSpc>
              <a:spcBef>
                <a:spcPct val="0"/>
              </a:spcBef>
              <a:buFont typeface="Arial"/>
              <a:buChar char="•"/>
            </a:pPr>
            <a:endParaRPr lang="en-GB" sz="18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1800" dirty="0">
                <a:latin typeface="Arial" charset="0"/>
                <a:ea typeface="ヒラギノ角ゴ Pro W3" charset="-128"/>
                <a:cs typeface="ヒラギノ角ゴ Pro W3" charset="-128"/>
              </a:rPr>
              <a:t>promote high uptake of flu vaccination in children through increasing the knowledge of those involved in delivering the vaccination programme</a:t>
            </a:r>
          </a:p>
          <a:p>
            <a:pPr>
              <a:lnSpc>
                <a:spcPct val="90000"/>
              </a:lnSpc>
              <a:spcBef>
                <a:spcPct val="0"/>
              </a:spcBef>
              <a:buFont typeface="Arial"/>
              <a:buChar char="•"/>
            </a:pPr>
            <a:endParaRPr lang="en-GB" sz="18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1800" dirty="0">
                <a:latin typeface="Arial" charset="0"/>
                <a:ea typeface="ヒラギノ角ゴ Pro W3" charset="-128"/>
                <a:cs typeface="ヒラギノ角ゴ Pro W3" charset="-128"/>
              </a:rPr>
              <a:t>provide information on the administration of the live attenuated intranasal influenza vaccine</a:t>
            </a: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4</a:t>
            </a:fld>
            <a:endParaRPr lang="en-US" dirty="0"/>
          </a:p>
        </p:txBody>
      </p:sp>
      <p:sp>
        <p:nvSpPr>
          <p:cNvPr id="5" name="Footer Placeholder 4"/>
          <p:cNvSpPr>
            <a:spLocks noGrp="1"/>
          </p:cNvSpPr>
          <p:nvPr>
            <p:ph type="ftr" sz="quarter" idx="4294967295"/>
          </p:nvPr>
        </p:nvSpPr>
        <p:spPr>
          <a:xfrm>
            <a:off x="611560" y="6308725"/>
            <a:ext cx="8064375" cy="549275"/>
          </a:xfrm>
          <a:prstGeom prst="rect">
            <a:avLst/>
          </a:prstGeom>
        </p:spPr>
        <p:txBody>
          <a:bodyPr/>
          <a:lstStyle/>
          <a:p>
            <a:pPr>
              <a:defRPr/>
            </a:pPr>
            <a:r>
              <a:rPr lang="en-GB" dirty="0">
                <a:ea typeface="ヒラギノ角ゴ Pro W3" charset="-128"/>
                <a:cs typeface="ヒラギノ角ゴ Pro W3" charset="-128"/>
              </a:rPr>
              <a:t>The national childhood flu immunisation programme 2020/21</a:t>
            </a:r>
            <a:endParaRPr lang="en-US" dirty="0">
              <a:solidFill>
                <a:prstClr val="white"/>
              </a:solidFill>
            </a:endParaRPr>
          </a:p>
        </p:txBody>
      </p:sp>
    </p:spTree>
    <p:extLst>
      <p:ext uri="{BB962C8B-B14F-4D97-AF65-F5344CB8AC3E}">
        <p14:creationId xmlns:p14="http://schemas.microsoft.com/office/powerpoint/2010/main" val="41427840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3528" y="116632"/>
            <a:ext cx="8280275" cy="625624"/>
          </a:xfrm>
        </p:spPr>
        <p:txBody>
          <a:bodyPr wrap="square" numCol="1" compatLnSpc="1">
            <a:prstTxWarp prst="textNoShape">
              <a:avLst/>
            </a:prstTxWarp>
            <a:normAutofit fontScale="90000"/>
          </a:bodyPr>
          <a:lstStyle/>
          <a:p>
            <a:pPr algn="ctr"/>
            <a:r>
              <a:rPr lang="en-GB" sz="3600" dirty="0" smtClean="0">
                <a:latin typeface="Arial" charset="0"/>
                <a:ea typeface="ヒラギノ角ゴ Pro W3" charset="-128"/>
                <a:cs typeface="ヒラギノ角ゴ Pro W3" charset="-128"/>
              </a:rPr>
              <a:t>Storage of </a:t>
            </a:r>
            <a:r>
              <a:rPr lang="en-GB" sz="3600" u="sng" dirty="0" smtClean="0">
                <a:latin typeface="Arial" charset="0"/>
                <a:ea typeface="ヒラギノ角ゴ Pro W3" charset="-128"/>
                <a:cs typeface="ヒラギノ角ゴ Pro W3" charset="-128"/>
              </a:rPr>
              <a:t>all</a:t>
            </a:r>
            <a:r>
              <a:rPr lang="en-GB" sz="3600" dirty="0" smtClean="0">
                <a:latin typeface="Arial" charset="0"/>
                <a:ea typeface="ヒラギノ角ゴ Pro W3" charset="-128"/>
                <a:cs typeface="ヒラギノ角ゴ Pro W3" charset="-128"/>
              </a:rPr>
              <a:t> flu vaccine</a:t>
            </a:r>
            <a:endParaRPr lang="en-GB" sz="3600" dirty="0">
              <a:latin typeface="Arial" charset="0"/>
              <a:ea typeface="ヒラギノ角ゴ Pro W3" charset="-128"/>
              <a:cs typeface="ヒラギノ角ゴ Pro W3" charset="-128"/>
            </a:endParaRPr>
          </a:p>
        </p:txBody>
      </p:sp>
      <p:sp>
        <p:nvSpPr>
          <p:cNvPr id="43011" name="Rectangle 3"/>
          <p:cNvSpPr>
            <a:spLocks noGrp="1" noChangeArrowheads="1"/>
          </p:cNvSpPr>
          <p:nvPr>
            <p:ph idx="1"/>
          </p:nvPr>
        </p:nvSpPr>
        <p:spPr>
          <a:xfrm>
            <a:off x="467544" y="764704"/>
            <a:ext cx="7560840" cy="4824536"/>
          </a:xfrm>
        </p:spPr>
        <p:txBody>
          <a:bodyPr/>
          <a:lstStyle/>
          <a:p>
            <a:pPr marL="0" lvl="1" indent="0">
              <a:spcBef>
                <a:spcPts val="1200"/>
              </a:spcBef>
              <a:buNone/>
            </a:pPr>
            <a:r>
              <a:rPr lang="en-GB" sz="2000" b="1" dirty="0">
                <a:latin typeface="+mn-lt"/>
              </a:rPr>
              <a:t>Efficacy, safety and quality may be adversely affected if vaccines are not stored at the temperatures specified in the </a:t>
            </a:r>
            <a:r>
              <a:rPr lang="en-GB" sz="2000" b="1" dirty="0" smtClean="0">
                <a:latin typeface="+mn-lt"/>
              </a:rPr>
              <a:t>licence</a:t>
            </a:r>
            <a:endParaRPr lang="en-GB" sz="2000" b="1" dirty="0">
              <a:latin typeface="+mn-lt"/>
            </a:endParaRPr>
          </a:p>
          <a:p>
            <a:r>
              <a:rPr lang="en-GB" sz="2000" dirty="0" smtClean="0">
                <a:latin typeface="+mn-lt"/>
                <a:ea typeface="ヒラギノ角ゴ Pro W3" charset="-128"/>
                <a:cs typeface="ヒラギノ角ゴ Pro W3" charset="-128"/>
              </a:rPr>
              <a:t>Must </a:t>
            </a:r>
            <a:r>
              <a:rPr lang="en-GB" sz="2000" dirty="0">
                <a:latin typeface="+mn-lt"/>
                <a:ea typeface="ヒラギノ角ゴ Pro W3" charset="-128"/>
                <a:cs typeface="ヒラギノ角ゴ Pro W3" charset="-128"/>
              </a:rPr>
              <a:t>be stored in accordance with </a:t>
            </a:r>
            <a:r>
              <a:rPr lang="en-GB" sz="2000" dirty="0" smtClean="0">
                <a:latin typeface="+mn-lt"/>
                <a:ea typeface="ヒラギノ角ゴ Pro W3" charset="-128"/>
                <a:cs typeface="ヒラギノ角ゴ Pro W3" charset="-128"/>
              </a:rPr>
              <a:t>manufacturer’s instructions:</a:t>
            </a:r>
          </a:p>
          <a:p>
            <a:pPr marL="400050" lvl="1" indent="-342900">
              <a:lnSpc>
                <a:spcPct val="90000"/>
              </a:lnSpc>
              <a:spcBef>
                <a:spcPct val="0"/>
              </a:spcBef>
              <a:buClrTx/>
            </a:pPr>
            <a:r>
              <a:rPr lang="en-GB" sz="2000" dirty="0" smtClean="0">
                <a:latin typeface="+mn-lt"/>
              </a:rPr>
              <a:t>store </a:t>
            </a:r>
            <a:r>
              <a:rPr lang="en-GB" sz="2000" dirty="0">
                <a:latin typeface="+mn-lt"/>
              </a:rPr>
              <a:t>between +</a:t>
            </a:r>
            <a:r>
              <a:rPr lang="en-GB" sz="2000" dirty="0" smtClean="0">
                <a:latin typeface="+mn-lt"/>
              </a:rPr>
              <a:t>2⁰C </a:t>
            </a:r>
            <a:r>
              <a:rPr lang="en-GB" sz="2000" dirty="0">
                <a:latin typeface="+mn-lt"/>
              </a:rPr>
              <a:t>and +</a:t>
            </a:r>
            <a:r>
              <a:rPr lang="en-GB" sz="2000" dirty="0" smtClean="0">
                <a:latin typeface="+mn-lt"/>
              </a:rPr>
              <a:t>8⁰C </a:t>
            </a:r>
          </a:p>
          <a:p>
            <a:pPr marL="400050" lvl="1" indent="-342900">
              <a:lnSpc>
                <a:spcPct val="90000"/>
              </a:lnSpc>
              <a:spcBef>
                <a:spcPct val="0"/>
              </a:spcBef>
              <a:buClrTx/>
            </a:pPr>
            <a:r>
              <a:rPr lang="en-GB" sz="2000" dirty="0">
                <a:latin typeface="+mn-lt"/>
              </a:rPr>
              <a:t>d</a:t>
            </a:r>
            <a:r>
              <a:rPr lang="en-GB" sz="2000" dirty="0" smtClean="0">
                <a:latin typeface="+mn-lt"/>
              </a:rPr>
              <a:t>o not freeze</a:t>
            </a:r>
            <a:endParaRPr lang="en-GB" sz="2000" dirty="0">
              <a:latin typeface="+mn-lt"/>
            </a:endParaRPr>
          </a:p>
          <a:p>
            <a:pPr marL="400050" lvl="1" indent="-342900">
              <a:lnSpc>
                <a:spcPct val="90000"/>
              </a:lnSpc>
              <a:spcBef>
                <a:spcPct val="0"/>
              </a:spcBef>
              <a:buClrTx/>
            </a:pPr>
            <a:r>
              <a:rPr lang="en-GB" sz="2000" dirty="0">
                <a:latin typeface="+mn-lt"/>
              </a:rPr>
              <a:t>s</a:t>
            </a:r>
            <a:r>
              <a:rPr lang="en-GB" sz="2000" dirty="0" smtClean="0">
                <a:latin typeface="+mn-lt"/>
              </a:rPr>
              <a:t>tore </a:t>
            </a:r>
            <a:r>
              <a:rPr lang="en-GB" sz="2000" dirty="0">
                <a:latin typeface="+mn-lt"/>
              </a:rPr>
              <a:t>in original packaging</a:t>
            </a:r>
          </a:p>
          <a:p>
            <a:pPr marL="400050" lvl="1" indent="-342900">
              <a:lnSpc>
                <a:spcPct val="90000"/>
              </a:lnSpc>
              <a:spcBef>
                <a:spcPct val="0"/>
              </a:spcBef>
              <a:buClrTx/>
            </a:pPr>
            <a:r>
              <a:rPr lang="en-GB" sz="2000" dirty="0">
                <a:latin typeface="+mn-lt"/>
              </a:rPr>
              <a:t>p</a:t>
            </a:r>
            <a:r>
              <a:rPr lang="en-GB" sz="2000" dirty="0" smtClean="0">
                <a:latin typeface="+mn-lt"/>
              </a:rPr>
              <a:t>rotect </a:t>
            </a:r>
            <a:r>
              <a:rPr lang="en-GB" sz="2000" dirty="0">
                <a:latin typeface="+mn-lt"/>
              </a:rPr>
              <a:t>from </a:t>
            </a:r>
            <a:r>
              <a:rPr lang="en-GB" sz="2000" dirty="0" smtClean="0">
                <a:latin typeface="+mn-lt"/>
              </a:rPr>
              <a:t>light</a:t>
            </a:r>
          </a:p>
          <a:p>
            <a:endParaRPr lang="en-GB" sz="2000" b="1" dirty="0" smtClean="0">
              <a:latin typeface="+mn-lt"/>
              <a:ea typeface="Arial" charset="0"/>
              <a:cs typeface="Arial" charset="0"/>
            </a:endParaRPr>
          </a:p>
          <a:p>
            <a:r>
              <a:rPr lang="en-GB" sz="2000" b="1" dirty="0" smtClean="0">
                <a:latin typeface="+mn-lt"/>
                <a:ea typeface="Arial" charset="0"/>
                <a:cs typeface="Arial" charset="0"/>
              </a:rPr>
              <a:t>Check </a:t>
            </a:r>
            <a:r>
              <a:rPr lang="en-GB" sz="2000" b="1" dirty="0">
                <a:latin typeface="+mn-lt"/>
                <a:ea typeface="Arial" charset="0"/>
                <a:cs typeface="Arial" charset="0"/>
              </a:rPr>
              <a:t>expiry dates regularly:</a:t>
            </a:r>
          </a:p>
          <a:p>
            <a:pPr marL="342900" lvl="1">
              <a:lnSpc>
                <a:spcPct val="90000"/>
              </a:lnSpc>
              <a:spcBef>
                <a:spcPts val="1200"/>
              </a:spcBef>
              <a:buFont typeface="Arial" charset="0"/>
              <a:buChar char="•"/>
            </a:pPr>
            <a:r>
              <a:rPr lang="en-GB" sz="2000" dirty="0">
                <a:latin typeface="+mn-lt"/>
              </a:rPr>
              <a:t>t</a:t>
            </a:r>
            <a:r>
              <a:rPr lang="en-GB" sz="2000" dirty="0" smtClean="0">
                <a:latin typeface="+mn-lt"/>
              </a:rPr>
              <a:t>he LAIV has </a:t>
            </a:r>
            <a:r>
              <a:rPr lang="en-GB" sz="2000" dirty="0">
                <a:latin typeface="+mn-lt"/>
              </a:rPr>
              <a:t>an expiry date 18 weeks after manufacture – this is much shorter than inactivated flu </a:t>
            </a:r>
            <a:r>
              <a:rPr lang="en-GB" sz="2000" dirty="0" smtClean="0">
                <a:latin typeface="+mn-lt"/>
              </a:rPr>
              <a:t>vaccines</a:t>
            </a:r>
          </a:p>
          <a:p>
            <a:pPr marL="342900" lvl="1">
              <a:lnSpc>
                <a:spcPct val="90000"/>
              </a:lnSpc>
              <a:spcBef>
                <a:spcPts val="1200"/>
              </a:spcBef>
              <a:buFont typeface="Arial" charset="0"/>
              <a:buChar char="•"/>
            </a:pPr>
            <a:r>
              <a:rPr lang="en-GB" sz="2000" dirty="0">
                <a:latin typeface="+mn-lt"/>
              </a:rPr>
              <a:t>i</a:t>
            </a:r>
            <a:r>
              <a:rPr lang="en-GB" sz="2000" dirty="0" smtClean="0">
                <a:latin typeface="+mn-lt"/>
              </a:rPr>
              <a:t>t </a:t>
            </a:r>
            <a:r>
              <a:rPr lang="en-GB" sz="2000" dirty="0">
                <a:latin typeface="+mn-lt"/>
              </a:rPr>
              <a:t>is important that the expiry date on the nasal spray applicator is checked before </a:t>
            </a:r>
            <a:r>
              <a:rPr lang="en-GB" sz="2000" dirty="0" smtClean="0">
                <a:latin typeface="+mn-lt"/>
              </a:rPr>
              <a:t>use</a:t>
            </a: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40</a:t>
            </a:fld>
            <a:endParaRPr lang="en-US" dirty="0">
              <a:solidFill>
                <a:srgbClr val="FFFFFF"/>
              </a:solidFill>
            </a:endParaRPr>
          </a:p>
        </p:txBody>
      </p:sp>
    </p:spTree>
    <p:extLst>
      <p:ext uri="{BB962C8B-B14F-4D97-AF65-F5344CB8AC3E}">
        <p14:creationId xmlns:p14="http://schemas.microsoft.com/office/powerpoint/2010/main" val="12717163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028000" cy="648072"/>
          </a:xfrm>
        </p:spPr>
        <p:txBody>
          <a:bodyPr>
            <a:noAutofit/>
          </a:bodyPr>
          <a:lstStyle/>
          <a:p>
            <a:pPr algn="ctr"/>
            <a:r>
              <a:rPr lang="en-GB" sz="3200" dirty="0" smtClean="0"/>
              <a:t>Vaccine Intervals</a:t>
            </a:r>
            <a:endParaRPr lang="en-GB" sz="3200" dirty="0"/>
          </a:p>
        </p:txBody>
      </p:sp>
      <p:sp>
        <p:nvSpPr>
          <p:cNvPr id="3" name="Content Placeholder 2"/>
          <p:cNvSpPr>
            <a:spLocks noGrp="1"/>
          </p:cNvSpPr>
          <p:nvPr>
            <p:ph idx="1"/>
          </p:nvPr>
        </p:nvSpPr>
        <p:spPr>
          <a:xfrm>
            <a:off x="251520" y="1340768"/>
            <a:ext cx="8280722" cy="4248471"/>
          </a:xfrm>
        </p:spPr>
        <p:txBody>
          <a:bodyPr/>
          <a:lstStyle/>
          <a:p>
            <a:pPr>
              <a:buFont typeface="Wingdings" panose="05000000000000000000" pitchFamily="2" charset="2"/>
              <a:buChar char="Ø"/>
              <a:tabLst>
                <a:tab pos="450850" algn="l"/>
              </a:tabLst>
            </a:pPr>
            <a:r>
              <a:rPr lang="en-GB" sz="2000" dirty="0"/>
              <a:t>N</a:t>
            </a:r>
            <a:r>
              <a:rPr lang="en-GB" sz="2000" dirty="0" smtClean="0"/>
              <a:t>o interval required between live and inactivated flu vaccines</a:t>
            </a:r>
          </a:p>
          <a:p>
            <a:pPr>
              <a:buFont typeface="Wingdings" panose="05000000000000000000" pitchFamily="2" charset="2"/>
              <a:buChar char="Ø"/>
              <a:tabLst>
                <a:tab pos="450850" algn="l"/>
              </a:tabLst>
            </a:pPr>
            <a:r>
              <a:rPr lang="en-GB" sz="2000" dirty="0" smtClean="0"/>
              <a:t>If two / more vaccines are given at the same time give in separate limbs / leave at least 2.5 cms between administration sites</a:t>
            </a:r>
          </a:p>
          <a:p>
            <a:pPr marL="0" indent="0" algn="ctr"/>
            <a:r>
              <a:rPr lang="en-GB" sz="2000" dirty="0" smtClean="0">
                <a:hlinkClick r:id="rId3"/>
              </a:rPr>
              <a:t>See Chapter 11 The Green Book</a:t>
            </a:r>
            <a:endParaRPr lang="en-GB" sz="2000" dirty="0" smtClean="0"/>
          </a:p>
          <a:p>
            <a:pPr marL="0" indent="0" algn="ctr"/>
            <a:endParaRPr lang="en-GB" sz="2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933056"/>
            <a:ext cx="3816424" cy="208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7839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395536" y="1268760"/>
            <a:ext cx="7920880" cy="4404321"/>
          </a:xfrm>
        </p:spPr>
        <p:txBody>
          <a:bodyPr/>
          <a:lstStyle/>
          <a:p>
            <a:pPr marL="0" indent="15875">
              <a:spcBef>
                <a:spcPts val="600"/>
              </a:spcBef>
            </a:pPr>
            <a:r>
              <a:rPr lang="en-GB" sz="2000" b="1" dirty="0" smtClean="0"/>
              <a:t>There are very few individuals who cannot receive any flu vaccine </a:t>
            </a:r>
          </a:p>
          <a:p>
            <a:pPr marL="0" indent="15875">
              <a:spcBef>
                <a:spcPts val="600"/>
              </a:spcBef>
            </a:pPr>
            <a:r>
              <a:rPr lang="en-GB" sz="2000" dirty="0" smtClean="0"/>
              <a:t>None </a:t>
            </a:r>
            <a:r>
              <a:rPr lang="en-GB" sz="2000" dirty="0"/>
              <a:t>of the influenza vaccines should be given to those who have had: </a:t>
            </a:r>
            <a:endParaRPr lang="en-GB" sz="2000" dirty="0">
              <a:latin typeface="Arial" charset="0"/>
              <a:ea typeface="ヒラギノ角ゴ Pro W3" charset="-128"/>
              <a:cs typeface="ヒラギノ角ゴ Pro W3" charset="-128"/>
            </a:endParaRPr>
          </a:p>
          <a:p>
            <a:pPr>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confirmed anaphylactic reaction to a previous dose of the vaccine</a:t>
            </a:r>
          </a:p>
          <a:p>
            <a:pPr>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confirmed anaphylactic reaction to any component of the vaccine </a:t>
            </a:r>
            <a:r>
              <a:rPr lang="en-GB" sz="2000" dirty="0" smtClean="0">
                <a:latin typeface="Arial" charset="0"/>
                <a:ea typeface="ヒラギノ角ゴ Pro W3" charset="-128"/>
                <a:cs typeface="ヒラギノ角ゴ Pro W3" charset="-128"/>
              </a:rPr>
              <a:t>(except ovalbumin see precautions)</a:t>
            </a:r>
          </a:p>
          <a:p>
            <a:pPr marL="0" indent="0">
              <a:spcBef>
                <a:spcPts val="600"/>
              </a:spcBef>
            </a:pPr>
            <a:endParaRPr lang="en-GB" sz="2000" b="1" dirty="0" smtClean="0">
              <a:latin typeface="Arial" charset="0"/>
              <a:ea typeface="ヒラギノ角ゴ Pro W3" charset="-128"/>
              <a:cs typeface="ヒラギノ角ゴ Pro W3" charset="-128"/>
            </a:endParaRPr>
          </a:p>
          <a:p>
            <a:pPr marL="0" indent="0">
              <a:spcBef>
                <a:spcPts val="600"/>
              </a:spcBef>
            </a:pPr>
            <a:r>
              <a:rPr lang="en-GB" sz="2000" b="1" dirty="0" smtClean="0">
                <a:latin typeface="Arial" charset="0"/>
                <a:ea typeface="ヒラギノ角ゴ Pro W3" charset="-128"/>
                <a:cs typeface="ヒラギノ角ゴ Pro W3" charset="-128"/>
              </a:rPr>
              <a:t>Note: Always refer to </a:t>
            </a:r>
            <a:r>
              <a:rPr lang="en-GB" sz="2000" b="1" dirty="0" smtClean="0">
                <a:latin typeface="Arial" charset="0"/>
                <a:ea typeface="ヒラギノ角ゴ Pro W3" charset="-128"/>
                <a:cs typeface="ヒラギノ角ゴ Pro W3" charset="-128"/>
                <a:hlinkClick r:id="rId3"/>
              </a:rPr>
              <a:t>SPC</a:t>
            </a:r>
            <a:r>
              <a:rPr lang="en-GB" sz="2000" b="1" dirty="0" smtClean="0">
                <a:latin typeface="Arial" charset="0"/>
                <a:ea typeface="ヒラギノ角ゴ Pro W3" charset="-128"/>
                <a:cs typeface="ヒラギノ角ゴ Pro W3" charset="-128"/>
              </a:rPr>
              <a:t> for individual products when deciding which vaccine to give</a:t>
            </a:r>
            <a:endParaRPr lang="en-GB" sz="2000" b="1" dirty="0">
              <a:latin typeface="Arial" charset="0"/>
              <a:ea typeface="ヒラギノ角ゴ Pro W3" charset="-128"/>
              <a:cs typeface="ヒラギノ角ゴ Pro W3" charset="-128"/>
            </a:endParaRPr>
          </a:p>
          <a:p>
            <a:pPr marL="0" indent="15875">
              <a:spcBef>
                <a:spcPts val="600"/>
              </a:spcBef>
            </a:pPr>
            <a:endParaRPr lang="en-GB" sz="1600" dirty="0" smtClean="0">
              <a:latin typeface="Arial" charset="0"/>
              <a:ea typeface="ヒラギノ角ゴ Pro W3" charset="-128"/>
              <a:cs typeface="ヒラギノ角ゴ Pro W3" charset="-128"/>
            </a:endParaRPr>
          </a:p>
          <a:p>
            <a:pPr marL="0" indent="15875">
              <a:spcBef>
                <a:spcPts val="600"/>
              </a:spcBef>
            </a:pPr>
            <a:endParaRPr lang="en-GB" sz="1600" dirty="0">
              <a:latin typeface="Arial" charset="0"/>
              <a:ea typeface="ヒラギノ角ゴ Pro W3" charset="-128"/>
              <a:cs typeface="ヒラギノ角ゴ Pro W3" charset="-128"/>
            </a:endParaRPr>
          </a:p>
          <a:p>
            <a:pPr marL="0" indent="15875">
              <a:spcBef>
                <a:spcPts val="600"/>
              </a:spcBef>
            </a:pPr>
            <a:r>
              <a:rPr lang="en-GB" sz="1600" dirty="0" smtClean="0">
                <a:latin typeface="Arial" charset="0"/>
                <a:ea typeface="ヒラギノ角ゴ Pro W3" charset="-128"/>
                <a:cs typeface="ヒラギノ角ゴ Pro W3" charset="-128"/>
              </a:rPr>
              <a:t>							</a:t>
            </a:r>
            <a:endParaRPr lang="en-GB" sz="1600" dirty="0">
              <a:latin typeface="Arial" charset="0"/>
              <a:ea typeface="ヒラギノ角ゴ Pro W3" charset="-128"/>
              <a:cs typeface="ヒラギノ角ゴ Pro W3" charset="-128"/>
            </a:endParaRPr>
          </a:p>
        </p:txBody>
      </p:sp>
      <p:sp>
        <p:nvSpPr>
          <p:cNvPr id="6" name="Rectangle 2"/>
          <p:cNvSpPr>
            <a:spLocks noGrp="1" noChangeArrowheads="1"/>
          </p:cNvSpPr>
          <p:nvPr>
            <p:ph type="title"/>
          </p:nvPr>
        </p:nvSpPr>
        <p:spPr>
          <a:xfrm>
            <a:off x="323528" y="404664"/>
            <a:ext cx="8278688" cy="701824"/>
          </a:xfrm>
        </p:spPr>
        <p:txBody>
          <a:bodyPr wrap="square" numCol="1" compatLnSpc="1">
            <a:prstTxWarp prst="textNoShape">
              <a:avLst/>
            </a:prstTxWarp>
            <a:noAutofit/>
          </a:bodyPr>
          <a:lstStyle/>
          <a:p>
            <a:pPr algn="ctr">
              <a:spcBef>
                <a:spcPts val="600"/>
              </a:spcBef>
              <a:spcAft>
                <a:spcPts val="600"/>
              </a:spcAft>
            </a:pPr>
            <a:r>
              <a:rPr lang="en-GB" sz="3200" dirty="0" smtClean="0">
                <a:latin typeface="Arial" charset="0"/>
                <a:ea typeface="ヒラギノ角ゴ Pro W3" charset="-128"/>
                <a:cs typeface="ヒラギノ角ゴ Pro W3" charset="-128"/>
              </a:rPr>
              <a:t>Contraindications</a:t>
            </a:r>
            <a:r>
              <a:rPr lang="en-GB" sz="3600" dirty="0" smtClean="0">
                <a:latin typeface="Arial" charset="0"/>
                <a:ea typeface="ヒラギノ角ゴ Pro W3" charset="-128"/>
                <a:cs typeface="ヒラギノ角ゴ Pro W3" charset="-128"/>
              </a:rPr>
              <a:t> </a:t>
            </a:r>
            <a:r>
              <a:rPr lang="en-GB" sz="2200" dirty="0" smtClean="0">
                <a:latin typeface="Arial" charset="0"/>
                <a:ea typeface="ヒラギノ角ゴ Pro W3" charset="-128"/>
                <a:cs typeface="ヒラギノ角ゴ Pro W3" charset="-128"/>
              </a:rPr>
              <a:t>(Inactivated Vaccines &amp; LAIV)</a:t>
            </a:r>
            <a:endParaRPr lang="en-GB" sz="2200" dirty="0">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41029512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685279" y="1052736"/>
            <a:ext cx="8278688" cy="4823940"/>
          </a:xfrm>
        </p:spPr>
        <p:txBody>
          <a:bodyPr/>
          <a:lstStyle/>
          <a:p>
            <a:pPr marL="0" indent="0">
              <a:lnSpc>
                <a:spcPct val="90000"/>
              </a:lnSpc>
              <a:spcBef>
                <a:spcPts val="600"/>
              </a:spcBef>
            </a:pPr>
            <a:r>
              <a:rPr lang="en-GB" sz="2000" dirty="0" smtClean="0">
                <a:latin typeface="Arial" charset="0"/>
                <a:ea typeface="ヒラギノ角ゴ Pro W3" charset="-128"/>
                <a:cs typeface="ヒラギノ角ゴ Pro W3" charset="-128"/>
              </a:rPr>
              <a:t>The live attenuated flu vaccine (</a:t>
            </a:r>
            <a:r>
              <a:rPr lang="en-GB" sz="2000" b="1" dirty="0" smtClean="0">
                <a:latin typeface="Arial" charset="0"/>
                <a:ea typeface="ヒラギノ角ゴ Pro W3" charset="-128"/>
                <a:cs typeface="ヒラギノ角ゴ Pro W3" charset="-128"/>
              </a:rPr>
              <a:t>Fluenz Tetra</a:t>
            </a:r>
            <a:r>
              <a:rPr lang="en-GB" sz="2000" dirty="0" smtClean="0">
                <a:latin typeface="Arial" charset="0"/>
                <a:ea typeface="ヒラギノ角ゴ Pro W3" charset="-128"/>
                <a:cs typeface="ヒラギノ角ゴ Pro W3" charset="-128"/>
              </a:rPr>
              <a:t>)</a:t>
            </a:r>
            <a:r>
              <a:rPr lang="en-GB" sz="2000" b="1" dirty="0" smtClean="0">
                <a:latin typeface="Arial" charset="0"/>
                <a:ea typeface="ヒラギノ角ゴ Pro W3" charset="-128"/>
                <a:cs typeface="ヒラギノ角ゴ Pro W3" charset="-128"/>
              </a:rPr>
              <a:t> </a:t>
            </a:r>
            <a:r>
              <a:rPr lang="en-GB" sz="2000" dirty="0" smtClean="0">
                <a:latin typeface="Arial" charset="0"/>
                <a:ea typeface="ヒラギノ角ゴ Pro W3" charset="-128"/>
                <a:cs typeface="ヒラギノ角ゴ Pro W3" charset="-128"/>
              </a:rPr>
              <a:t>should not be given to children who are:</a:t>
            </a:r>
          </a:p>
          <a:p>
            <a:pPr>
              <a:lnSpc>
                <a:spcPct val="90000"/>
              </a:lnSpc>
              <a:spcBef>
                <a:spcPts val="600"/>
              </a:spcBef>
              <a:buFont typeface="Arial" panose="020B0604020202020204" pitchFamily="34" charset="0"/>
              <a:buChar char="•"/>
            </a:pPr>
            <a:r>
              <a:rPr lang="en-GB" sz="2000" dirty="0" smtClean="0">
                <a:latin typeface="Arial" charset="0"/>
                <a:ea typeface="ヒラギノ角ゴ Pro W3" charset="-128"/>
                <a:cs typeface="ヒラギノ角ゴ Pro W3" charset="-128"/>
              </a:rPr>
              <a:t>clinically severely immunodeficient </a:t>
            </a:r>
            <a:r>
              <a:rPr lang="en-GB" sz="2000" dirty="0">
                <a:latin typeface="Arial" charset="0"/>
                <a:ea typeface="ヒラギノ角ゴ Pro W3" charset="-128"/>
                <a:cs typeface="ヒラギノ角ゴ Pro W3" charset="-128"/>
              </a:rPr>
              <a:t>due to conditions or immunosuppressive therapy:</a:t>
            </a:r>
          </a:p>
          <a:p>
            <a:pPr lvl="4">
              <a:lnSpc>
                <a:spcPct val="90000"/>
              </a:lnSpc>
              <a:buFont typeface="Wingdings" charset="2"/>
              <a:buChar char="§"/>
            </a:pPr>
            <a:r>
              <a:rPr lang="en-GB" dirty="0" smtClean="0">
                <a:latin typeface="Arial" charset="0"/>
              </a:rPr>
              <a:t>acute </a:t>
            </a:r>
            <a:r>
              <a:rPr lang="en-GB" dirty="0">
                <a:latin typeface="Arial" charset="0"/>
              </a:rPr>
              <a:t>and chronic leukaemias</a:t>
            </a:r>
          </a:p>
          <a:p>
            <a:pPr lvl="4">
              <a:lnSpc>
                <a:spcPct val="90000"/>
              </a:lnSpc>
              <a:buFont typeface="Wingdings" charset="2"/>
              <a:buChar char="§"/>
            </a:pPr>
            <a:r>
              <a:rPr lang="en-GB" dirty="0">
                <a:latin typeface="Arial" charset="0"/>
              </a:rPr>
              <a:t>l</a:t>
            </a:r>
            <a:r>
              <a:rPr lang="en-GB" dirty="0" smtClean="0">
                <a:latin typeface="Arial" charset="0"/>
              </a:rPr>
              <a:t>ymphoma</a:t>
            </a:r>
            <a:endParaRPr lang="en-GB" dirty="0">
              <a:latin typeface="Arial" charset="0"/>
            </a:endParaRPr>
          </a:p>
          <a:p>
            <a:pPr lvl="4">
              <a:lnSpc>
                <a:spcPct val="90000"/>
              </a:lnSpc>
              <a:buFont typeface="Wingdings" charset="2"/>
              <a:buChar char="§"/>
            </a:pPr>
            <a:r>
              <a:rPr lang="en-GB" dirty="0">
                <a:latin typeface="Arial" charset="0"/>
              </a:rPr>
              <a:t>HIV </a:t>
            </a:r>
            <a:r>
              <a:rPr lang="en-GB" dirty="0" smtClean="0">
                <a:latin typeface="Arial" charset="0"/>
              </a:rPr>
              <a:t>infection not </a:t>
            </a:r>
            <a:r>
              <a:rPr lang="en-GB" dirty="0">
                <a:latin typeface="Arial" charset="0"/>
              </a:rPr>
              <a:t>on highly active antiretroviral therapy</a:t>
            </a:r>
          </a:p>
          <a:p>
            <a:pPr lvl="4">
              <a:lnSpc>
                <a:spcPct val="90000"/>
              </a:lnSpc>
              <a:buFont typeface="Wingdings" charset="2"/>
              <a:buChar char="§"/>
            </a:pPr>
            <a:r>
              <a:rPr lang="en-GB" dirty="0" smtClean="0">
                <a:latin typeface="Arial" charset="0"/>
              </a:rPr>
              <a:t>cellular </a:t>
            </a:r>
            <a:r>
              <a:rPr lang="en-GB" dirty="0">
                <a:latin typeface="Arial" charset="0"/>
              </a:rPr>
              <a:t>immune deficiencies</a:t>
            </a:r>
          </a:p>
          <a:p>
            <a:pPr lvl="4">
              <a:lnSpc>
                <a:spcPct val="90000"/>
              </a:lnSpc>
              <a:buFont typeface="Wingdings" charset="2"/>
              <a:buChar char="§"/>
            </a:pPr>
            <a:r>
              <a:rPr lang="en-GB" dirty="0" smtClean="0">
                <a:latin typeface="Arial" charset="0"/>
              </a:rPr>
              <a:t>high </a:t>
            </a:r>
            <a:r>
              <a:rPr lang="en-GB" dirty="0">
                <a:latin typeface="Arial" charset="0"/>
              </a:rPr>
              <a:t>dose </a:t>
            </a:r>
            <a:r>
              <a:rPr lang="en-GB" dirty="0" smtClean="0">
                <a:latin typeface="Arial" charset="0"/>
              </a:rPr>
              <a:t>corticosteroids</a:t>
            </a:r>
          </a:p>
          <a:p>
            <a:pPr>
              <a:lnSpc>
                <a:spcPct val="90000"/>
              </a:lnSpc>
              <a:spcBef>
                <a:spcPts val="600"/>
              </a:spcBef>
              <a:buFont typeface="Wingdings" panose="05000000000000000000" pitchFamily="2" charset="2"/>
              <a:buChar char="Ø"/>
            </a:pPr>
            <a:r>
              <a:rPr lang="en-GB" sz="2000" dirty="0" smtClean="0">
                <a:latin typeface="Arial" charset="0"/>
                <a:ea typeface="ヒラギノ角ゴ Pro W3" charset="-128"/>
                <a:cs typeface="ヒラギノ角ゴ Pro W3" charset="-128"/>
              </a:rPr>
              <a:t>receiving </a:t>
            </a:r>
            <a:r>
              <a:rPr lang="en-GB" sz="2000" dirty="0">
                <a:latin typeface="Arial" charset="0"/>
                <a:ea typeface="ヒラギノ角ゴ Pro W3" charset="-128"/>
                <a:cs typeface="ヒラギノ角ゴ Pro W3" charset="-128"/>
              </a:rPr>
              <a:t>salicylate therapy </a:t>
            </a:r>
          </a:p>
          <a:p>
            <a:pPr>
              <a:lnSpc>
                <a:spcPct val="90000"/>
              </a:lnSpc>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k</a:t>
            </a:r>
            <a:r>
              <a:rPr lang="en-GB" sz="2000" dirty="0" smtClean="0">
                <a:latin typeface="Arial" charset="0"/>
                <a:ea typeface="ヒラギノ角ゴ Pro W3" charset="-128"/>
                <a:cs typeface="ヒラギノ角ゴ Pro W3" charset="-128"/>
              </a:rPr>
              <a:t>nown </a:t>
            </a:r>
            <a:r>
              <a:rPr lang="en-GB" sz="2000" dirty="0">
                <a:latin typeface="Arial" charset="0"/>
                <a:ea typeface="ヒラギノ角ゴ Pro W3" charset="-128"/>
                <a:cs typeface="ヒラギノ角ゴ Pro W3" charset="-128"/>
              </a:rPr>
              <a:t>to be pregnant</a:t>
            </a:r>
          </a:p>
          <a:p>
            <a:pPr marL="0" indent="0">
              <a:lnSpc>
                <a:spcPct val="90000"/>
              </a:lnSpc>
              <a:spcBef>
                <a:spcPts val="600"/>
              </a:spcBef>
            </a:pPr>
            <a:r>
              <a:rPr lang="en-GB" sz="1600" dirty="0" smtClean="0">
                <a:latin typeface="Arial" charset="0"/>
                <a:ea typeface="ヒラギノ角ゴ Pro W3" charset="-128"/>
                <a:cs typeface="ヒラギノ角ゴ Pro W3" charset="-128"/>
              </a:rPr>
              <a:t> </a:t>
            </a:r>
          </a:p>
          <a:p>
            <a:pPr marL="0" indent="0" algn="ctr">
              <a:lnSpc>
                <a:spcPct val="90000"/>
              </a:lnSpc>
              <a:spcBef>
                <a:spcPts val="600"/>
              </a:spcBef>
            </a:pPr>
            <a:r>
              <a:rPr lang="en-GB" sz="1800" b="1" dirty="0" smtClean="0">
                <a:latin typeface="Arial" charset="0"/>
                <a:ea typeface="ヒラギノ角ゴ Pro W3" charset="-128"/>
                <a:cs typeface="ヒラギノ角ゴ Pro W3" charset="-128"/>
              </a:rPr>
              <a:t>See subsequent slide for children with acute and severe asthma</a:t>
            </a:r>
          </a:p>
          <a:p>
            <a:pPr>
              <a:lnSpc>
                <a:spcPct val="90000"/>
              </a:lnSpc>
              <a:spcBef>
                <a:spcPts val="600"/>
              </a:spcBef>
              <a:buFont typeface="Arial"/>
              <a:buChar char="•"/>
            </a:pPr>
            <a:endParaRPr lang="en-GB" sz="1600" dirty="0">
              <a:latin typeface="Arial" charset="0"/>
              <a:ea typeface="ヒラギノ角ゴ Pro W3" charset="-128"/>
              <a:cs typeface="ヒラギノ角ゴ Pro W3" charset="-128"/>
            </a:endParaRPr>
          </a:p>
          <a:p>
            <a:pPr>
              <a:lnSpc>
                <a:spcPct val="90000"/>
              </a:lnSpc>
              <a:spcBef>
                <a:spcPts val="600"/>
              </a:spcBef>
              <a:buFont typeface="Arial"/>
              <a:buChar char="•"/>
            </a:pPr>
            <a:endParaRPr lang="en-GB" sz="1600" dirty="0">
              <a:latin typeface="Arial" charset="0"/>
              <a:ea typeface="ヒラギノ角ゴ Pro W3" charset="-128"/>
              <a:cs typeface="ヒラギノ角ゴ Pro W3" charset="-128"/>
            </a:endParaRPr>
          </a:p>
        </p:txBody>
      </p:sp>
      <p:sp>
        <p:nvSpPr>
          <p:cNvPr id="5" name="Rectangle 2"/>
          <p:cNvSpPr txBox="1">
            <a:spLocks noChangeArrowheads="1"/>
          </p:cNvSpPr>
          <p:nvPr/>
        </p:nvSpPr>
        <p:spPr>
          <a:xfrm>
            <a:off x="853158" y="224644"/>
            <a:ext cx="8278688" cy="648072"/>
          </a:xfrm>
          <a:prstGeom prst="rect">
            <a:avLst/>
          </a:prstGeom>
        </p:spPr>
        <p:txBody>
          <a:bodyPr vert="horz" wrap="square" lIns="0" tIns="0" rIns="0" bIns="0" numCol="1" rtlCol="0" anchor="t" anchorCtr="0" compatLnSpc="1">
            <a:prstTxWarp prst="textNoShape">
              <a:avLst/>
            </a:prstTxWarp>
            <a:noAutofit/>
          </a:bodyPr>
          <a:lstStyle/>
          <a:p>
            <a:pPr algn="ctr" eaLnBrk="0" fontAlgn="base" hangingPunct="0">
              <a:spcBef>
                <a:spcPts val="600"/>
              </a:spcBef>
              <a:spcAft>
                <a:spcPts val="600"/>
              </a:spcAft>
              <a:defRPr/>
            </a:pPr>
            <a:r>
              <a:rPr lang="en-GB" sz="3200" b="1" kern="0" dirty="0">
                <a:solidFill>
                  <a:srgbClr val="00B5CC"/>
                </a:solidFill>
                <a:latin typeface="Arial" charset="0"/>
                <a:ea typeface="ヒラギノ角ゴ Pro W3" charset="-128"/>
                <a:cs typeface="ヒラギノ角ゴ Pro W3" charset="-128"/>
              </a:rPr>
              <a:t>Contraindications </a:t>
            </a:r>
            <a:r>
              <a:rPr lang="en-GB" sz="3200" b="1" kern="0" dirty="0" smtClean="0">
                <a:solidFill>
                  <a:srgbClr val="00B5CC"/>
                </a:solidFill>
                <a:latin typeface="Arial" charset="0"/>
                <a:ea typeface="ヒラギノ角ゴ Pro W3" charset="-128"/>
                <a:cs typeface="ヒラギノ角ゴ Pro W3" charset="-128"/>
              </a:rPr>
              <a:t>(LAIV)</a:t>
            </a:r>
            <a:endParaRPr lang="en-GB" sz="3200" spc="-150" dirty="0">
              <a:solidFill>
                <a:srgbClr val="00AE9E"/>
              </a:solidFill>
              <a:ea typeface="ヒラギノ角ゴ Pro W3" charset="-128"/>
              <a:cs typeface="ヒラギノ角ゴ Pro W3" charset="-128"/>
            </a:endParaRPr>
          </a:p>
        </p:txBody>
      </p:sp>
    </p:spTree>
    <p:extLst>
      <p:ext uri="{BB962C8B-B14F-4D97-AF65-F5344CB8AC3E}">
        <p14:creationId xmlns:p14="http://schemas.microsoft.com/office/powerpoint/2010/main" val="21332318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323528" y="764704"/>
            <a:ext cx="7632848" cy="3667472"/>
          </a:xfrm>
        </p:spPr>
        <p:txBody>
          <a:bodyPr/>
          <a:lstStyle/>
          <a:p>
            <a:pPr>
              <a:lnSpc>
                <a:spcPct val="90000"/>
              </a:lnSpc>
              <a:spcBef>
                <a:spcPct val="0"/>
              </a:spcBef>
            </a:pPr>
            <a:r>
              <a:rPr lang="en-GB" sz="2000" dirty="0" smtClean="0">
                <a:latin typeface="Arial" charset="0"/>
                <a:ea typeface="ヒラギノ角ゴ Pro W3" charset="-128"/>
                <a:cs typeface="ヒラギノ角ゴ Pro W3" charset="-128"/>
              </a:rPr>
              <a:t>Acutely unwell:</a:t>
            </a:r>
            <a:endParaRPr lang="en-GB" sz="2000" dirty="0">
              <a:latin typeface="Arial" charset="0"/>
              <a:ea typeface="ヒラギノ角ゴ Pro W3" charset="-128"/>
              <a:cs typeface="ヒラギノ角ゴ Pro W3" charset="-128"/>
            </a:endParaRPr>
          </a:p>
          <a:p>
            <a:pPr marL="463550" lvl="1" indent="-285750">
              <a:lnSpc>
                <a:spcPct val="90000"/>
              </a:lnSpc>
              <a:spcBef>
                <a:spcPct val="0"/>
              </a:spcBef>
              <a:buSzPct val="60000"/>
              <a:buFont typeface="Arial" panose="020B0604020202020204" pitchFamily="34" charset="0"/>
              <a:buChar char="•"/>
            </a:pPr>
            <a:r>
              <a:rPr lang="en-GB" sz="2000" dirty="0">
                <a:latin typeface="Arial" charset="0"/>
              </a:rPr>
              <a:t>defer until </a:t>
            </a:r>
            <a:r>
              <a:rPr lang="en-GB" sz="2000" dirty="0" smtClean="0">
                <a:latin typeface="Arial" charset="0"/>
              </a:rPr>
              <a:t>recovered</a:t>
            </a:r>
          </a:p>
          <a:p>
            <a:pPr lvl="1">
              <a:lnSpc>
                <a:spcPct val="90000"/>
              </a:lnSpc>
              <a:spcBef>
                <a:spcPct val="0"/>
              </a:spcBef>
              <a:buSzPct val="60000"/>
              <a:buFont typeface="Courier New" charset="0"/>
              <a:buNone/>
            </a:pPr>
            <a:endParaRPr lang="en-GB" sz="2000" dirty="0">
              <a:latin typeface="Arial" charset="0"/>
            </a:endParaRPr>
          </a:p>
          <a:p>
            <a:pPr>
              <a:lnSpc>
                <a:spcPct val="90000"/>
              </a:lnSpc>
              <a:spcBef>
                <a:spcPct val="0"/>
              </a:spcBef>
            </a:pPr>
            <a:r>
              <a:rPr lang="en-GB" sz="2000" dirty="0">
                <a:latin typeface="Arial" charset="0"/>
                <a:ea typeface="ヒラギノ角ゴ Pro W3" charset="-128"/>
                <a:cs typeface="ヒラギノ角ゴ Pro W3" charset="-128"/>
              </a:rPr>
              <a:t>Heavy nasal </a:t>
            </a:r>
            <a:r>
              <a:rPr lang="en-GB" sz="2000" dirty="0" smtClean="0">
                <a:latin typeface="Arial" charset="0"/>
                <a:ea typeface="ヒラギノ角ゴ Pro W3" charset="-128"/>
                <a:cs typeface="ヒラギノ角ゴ Pro W3" charset="-128"/>
              </a:rPr>
              <a:t>congestion:</a:t>
            </a:r>
          </a:p>
          <a:p>
            <a:pPr marL="463550" lvl="1" indent="-285750">
              <a:lnSpc>
                <a:spcPct val="90000"/>
              </a:lnSpc>
              <a:spcBef>
                <a:spcPct val="0"/>
              </a:spcBef>
              <a:buSzPct val="60000"/>
              <a:buFont typeface="Arial" panose="020B0604020202020204" pitchFamily="34" charset="0"/>
              <a:buChar char="•"/>
            </a:pPr>
            <a:r>
              <a:rPr lang="en-GB" sz="2000" dirty="0" smtClean="0">
                <a:latin typeface="Arial" charset="0"/>
              </a:rPr>
              <a:t>defer live intranasal vaccine </a:t>
            </a:r>
            <a:r>
              <a:rPr lang="en-GB" sz="2000" dirty="0">
                <a:latin typeface="Arial" charset="0"/>
              </a:rPr>
              <a:t>until resolved </a:t>
            </a:r>
            <a:r>
              <a:rPr lang="en-GB" sz="2000" dirty="0" smtClean="0">
                <a:latin typeface="Arial" charset="0"/>
              </a:rPr>
              <a:t>or, if the child is in a risk group, consider </a:t>
            </a:r>
            <a:r>
              <a:rPr lang="en-GB" sz="2000" dirty="0">
                <a:latin typeface="Arial" charset="0"/>
              </a:rPr>
              <a:t>inactivated </a:t>
            </a:r>
            <a:r>
              <a:rPr lang="en-GB" sz="2000" dirty="0" smtClean="0">
                <a:latin typeface="Arial" charset="0"/>
              </a:rPr>
              <a:t>flu vaccine to provide protection without delay</a:t>
            </a:r>
          </a:p>
          <a:p>
            <a:pPr lvl="1">
              <a:lnSpc>
                <a:spcPct val="90000"/>
              </a:lnSpc>
              <a:spcBef>
                <a:spcPct val="0"/>
              </a:spcBef>
              <a:buSzPct val="60000"/>
            </a:pPr>
            <a:endParaRPr lang="en-GB" sz="2000" dirty="0" smtClean="0">
              <a:latin typeface="Arial" charset="0"/>
            </a:endParaRPr>
          </a:p>
          <a:p>
            <a:pPr>
              <a:lnSpc>
                <a:spcPct val="90000"/>
              </a:lnSpc>
              <a:spcBef>
                <a:spcPct val="0"/>
              </a:spcBef>
            </a:pPr>
            <a:endParaRPr lang="en-GB" sz="2000" dirty="0" smtClean="0">
              <a:latin typeface="Arial" charset="0"/>
              <a:ea typeface="ヒラギノ角ゴ Pro W3" charset="-128"/>
              <a:cs typeface="ヒラギノ角ゴ Pro W3" charset="-128"/>
            </a:endParaRPr>
          </a:p>
          <a:p>
            <a:pPr>
              <a:lnSpc>
                <a:spcPct val="90000"/>
              </a:lnSpc>
              <a:spcBef>
                <a:spcPct val="0"/>
              </a:spcBef>
            </a:pPr>
            <a:r>
              <a:rPr lang="en-GB" sz="2000" b="1" dirty="0" smtClean="0">
                <a:latin typeface="Arial" charset="0"/>
                <a:ea typeface="ヒラギノ角ゴ Pro W3" charset="-128"/>
                <a:cs typeface="ヒラギノ角ゴ Pro W3" charset="-128"/>
              </a:rPr>
              <a:t>Use with antiviral agents against flu</a:t>
            </a:r>
            <a:r>
              <a:rPr lang="en-GB" sz="2000" dirty="0" smtClean="0">
                <a:latin typeface="Arial" charset="0"/>
                <a:ea typeface="ヒラギノ角ゴ Pro W3" charset="-128"/>
                <a:cs typeface="ヒラギノ角ゴ Pro W3" charset="-128"/>
              </a:rPr>
              <a:t>:</a:t>
            </a:r>
          </a:p>
          <a:p>
            <a:pPr>
              <a:lnSpc>
                <a:spcPct val="90000"/>
              </a:lnSpc>
              <a:spcBef>
                <a:spcPct val="0"/>
              </a:spcBef>
            </a:pPr>
            <a:endParaRPr lang="en-GB" sz="2000" dirty="0" smtClean="0">
              <a:latin typeface="Arial" charset="0"/>
              <a:ea typeface="ヒラギノ角ゴ Pro W3" charset="-128"/>
              <a:cs typeface="ヒラギノ角ゴ Pro W3" charset="-128"/>
            </a:endParaRPr>
          </a:p>
          <a:p>
            <a:pPr marL="285750" indent="-285750">
              <a:lnSpc>
                <a:spcPct val="90000"/>
              </a:lnSpc>
              <a:spcBef>
                <a:spcPct val="0"/>
              </a:spcBef>
              <a:buFont typeface="Arial" panose="020B0604020202020204" pitchFamily="34" charset="0"/>
              <a:buChar char="•"/>
            </a:pPr>
            <a:r>
              <a:rPr lang="en-GB" sz="2000" dirty="0">
                <a:latin typeface="Arial" charset="0"/>
                <a:ea typeface="ヒラギノ角ゴ Pro W3" charset="-128"/>
                <a:cs typeface="ヒラギノ角ゴ Pro W3" charset="-128"/>
              </a:rPr>
              <a:t>l</a:t>
            </a:r>
            <a:r>
              <a:rPr lang="en-GB" sz="2000" dirty="0" smtClean="0">
                <a:latin typeface="Arial" charset="0"/>
                <a:ea typeface="ヒラギノ角ゴ Pro W3" charset="-128"/>
                <a:cs typeface="ヒラギノ角ゴ Pro W3" charset="-128"/>
              </a:rPr>
              <a:t>ive flu vaccine (LAIV) should not be administered at the same time or within 48 hours of cessation of treatment with flu antiviral agents</a:t>
            </a:r>
          </a:p>
          <a:p>
            <a:pPr marL="0" indent="0">
              <a:lnSpc>
                <a:spcPct val="90000"/>
              </a:lnSpc>
              <a:spcBef>
                <a:spcPct val="0"/>
              </a:spcBef>
            </a:pPr>
            <a:endParaRPr lang="en-GB" sz="2000" dirty="0" smtClean="0">
              <a:latin typeface="Arial" charset="0"/>
              <a:ea typeface="ヒラギノ角ゴ Pro W3" charset="-128"/>
              <a:cs typeface="ヒラギノ角ゴ Pro W3" charset="-128"/>
            </a:endParaRPr>
          </a:p>
          <a:p>
            <a:pPr marL="285750" indent="-285750">
              <a:lnSpc>
                <a:spcPct val="90000"/>
              </a:lnSpc>
              <a:spcBef>
                <a:spcPct val="0"/>
              </a:spcBef>
              <a:buFont typeface="Arial" panose="020B0604020202020204" pitchFamily="34" charset="0"/>
              <a:buChar char="•"/>
            </a:pPr>
            <a:r>
              <a:rPr lang="en-GB" sz="2000" dirty="0" smtClean="0">
                <a:latin typeface="Arial" charset="0"/>
                <a:ea typeface="ヒラギノ角ゴ Pro W3" charset="-128"/>
                <a:cs typeface="ヒラギノ角ゴ Pro W3" charset="-128"/>
              </a:rPr>
              <a:t>administration of flu antiviral agents within two weeks of administration of LAIV may adversely affect the effectiveness of the vaccine </a:t>
            </a:r>
          </a:p>
          <a:p>
            <a:endParaRPr lang="en-GB" sz="1600" b="1" u="sng" dirty="0" smtClean="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44</a:t>
            </a:fld>
            <a:endParaRPr lang="en-US" dirty="0">
              <a:solidFill>
                <a:srgbClr val="FFFFFF"/>
              </a:solidFill>
            </a:endParaRPr>
          </a:p>
        </p:txBody>
      </p:sp>
      <p:sp>
        <p:nvSpPr>
          <p:cNvPr id="6" name="Rectangle 2"/>
          <p:cNvSpPr>
            <a:spLocks noGrp="1" noChangeArrowheads="1"/>
          </p:cNvSpPr>
          <p:nvPr>
            <p:ph type="title"/>
          </p:nvPr>
        </p:nvSpPr>
        <p:spPr>
          <a:xfrm>
            <a:off x="467544" y="188640"/>
            <a:ext cx="8278688" cy="623664"/>
          </a:xfrm>
        </p:spPr>
        <p:txBody>
          <a:bodyPr wrap="square" numCol="1" compatLnSpc="1">
            <a:prstTxWarp prst="textNoShape">
              <a:avLst/>
            </a:prstTxWarp>
            <a:noAutofit/>
          </a:bodyPr>
          <a:lstStyle/>
          <a:p>
            <a:pPr algn="ctr">
              <a:spcBef>
                <a:spcPts val="600"/>
              </a:spcBef>
              <a:spcAft>
                <a:spcPts val="600"/>
              </a:spcAft>
            </a:pPr>
            <a:r>
              <a:rPr lang="en-GB" sz="3200" dirty="0" smtClean="0">
                <a:latin typeface="Arial" charset="0"/>
                <a:ea typeface="ヒラギノ角ゴ Pro W3" charset="-128"/>
                <a:cs typeface="ヒラギノ角ゴ Pro W3" charset="-128"/>
              </a:rPr>
              <a:t>Precautions to flu vaccines</a:t>
            </a:r>
            <a:endParaRPr lang="en-GB" sz="3200" dirty="0">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5413598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028000" cy="648072"/>
          </a:xfrm>
        </p:spPr>
        <p:txBody>
          <a:bodyPr>
            <a:noAutofit/>
          </a:bodyPr>
          <a:lstStyle/>
          <a:p>
            <a:pPr algn="ctr"/>
            <a:r>
              <a:rPr lang="en-GB" sz="3200" dirty="0"/>
              <a:t>Acute and severe asthma</a:t>
            </a:r>
            <a:r>
              <a:rPr lang="en-GB" sz="3200" b="1" dirty="0"/>
              <a:t/>
            </a:r>
            <a:br>
              <a:rPr lang="en-GB" sz="3200" b="1" dirty="0"/>
            </a:br>
            <a:endParaRPr lang="en-GB" sz="3200" dirty="0"/>
          </a:p>
        </p:txBody>
      </p:sp>
      <p:sp>
        <p:nvSpPr>
          <p:cNvPr id="3" name="Content Placeholder 2"/>
          <p:cNvSpPr>
            <a:spLocks noGrp="1"/>
          </p:cNvSpPr>
          <p:nvPr>
            <p:ph idx="1"/>
          </p:nvPr>
        </p:nvSpPr>
        <p:spPr>
          <a:xfrm>
            <a:off x="395536" y="692696"/>
            <a:ext cx="7848872" cy="4823941"/>
          </a:xfrm>
        </p:spPr>
        <p:txBody>
          <a:bodyPr/>
          <a:lstStyle/>
          <a:p>
            <a:pPr marL="0" indent="0"/>
            <a:r>
              <a:rPr lang="en-GB" sz="1800" b="1" dirty="0"/>
              <a:t>New guidance </a:t>
            </a:r>
            <a:r>
              <a:rPr lang="en-GB" sz="1800" b="1" dirty="0" smtClean="0"/>
              <a:t>from </a:t>
            </a:r>
            <a:r>
              <a:rPr lang="en-GB" sz="1800" b="1" dirty="0"/>
              <a:t>JCVI based on recent </a:t>
            </a:r>
            <a:r>
              <a:rPr lang="en-GB" sz="1800" b="1" dirty="0" smtClean="0"/>
              <a:t>data (2019)</a:t>
            </a:r>
            <a:endParaRPr lang="en-GB" sz="1800" b="1" dirty="0"/>
          </a:p>
          <a:p>
            <a:pPr>
              <a:buFont typeface="Wingdings" panose="05000000000000000000" pitchFamily="2" charset="2"/>
              <a:buChar char="Ø"/>
            </a:pPr>
            <a:r>
              <a:rPr lang="en-GB" sz="1800" dirty="0"/>
              <a:t>C</a:t>
            </a:r>
            <a:r>
              <a:rPr lang="en-GB" sz="1800" dirty="0" smtClean="0"/>
              <a:t>hildren </a:t>
            </a:r>
            <a:r>
              <a:rPr lang="en-GB" sz="1800" dirty="0"/>
              <a:t>with asthma on </a:t>
            </a:r>
            <a:r>
              <a:rPr lang="en-GB" sz="1800" u="sng" dirty="0"/>
              <a:t>inhaled</a:t>
            </a:r>
            <a:r>
              <a:rPr lang="en-GB" sz="1800" dirty="0"/>
              <a:t> corticosteroids may safely be given LAIV irrespective of the dose prescribed</a:t>
            </a:r>
            <a:endParaRPr lang="en-GB" sz="1800" b="1" dirty="0"/>
          </a:p>
          <a:p>
            <a:pPr marL="285750" indent="-285750">
              <a:buFont typeface="Wingdings" panose="05000000000000000000" pitchFamily="2" charset="2"/>
              <a:buChar char="Ø"/>
            </a:pPr>
            <a:r>
              <a:rPr lang="en-GB" sz="1800" dirty="0"/>
              <a:t>LAIV is not recommended for children and adolescents </a:t>
            </a:r>
            <a:r>
              <a:rPr lang="en-GB" sz="1800" u="sng" dirty="0"/>
              <a:t>currently experiencing an acute exacerbation of symptoms </a:t>
            </a:r>
            <a:r>
              <a:rPr lang="en-GB" sz="1800" dirty="0"/>
              <a:t>including                                                            	- those who have had increased wheezing and/or                                      	- needed additional bronchodilator treatment in </a:t>
            </a:r>
            <a:r>
              <a:rPr lang="en-GB" sz="1800" dirty="0" smtClean="0"/>
              <a:t>previous </a:t>
            </a:r>
            <a:r>
              <a:rPr lang="en-GB" sz="1800" dirty="0"/>
              <a:t>72 </a:t>
            </a:r>
            <a:r>
              <a:rPr lang="en-GB" sz="1800" dirty="0" smtClean="0"/>
              <a:t>hours</a:t>
            </a:r>
            <a:endParaRPr lang="en-GB" sz="1800" dirty="0"/>
          </a:p>
          <a:p>
            <a:pPr marL="285750" indent="-285750">
              <a:buFont typeface="Wingdings" panose="05000000000000000000" pitchFamily="2" charset="2"/>
              <a:buChar char="Ø"/>
            </a:pPr>
            <a:r>
              <a:rPr lang="en-GB" sz="1800" dirty="0" smtClean="0"/>
              <a:t>Such </a:t>
            </a:r>
            <a:r>
              <a:rPr lang="en-GB" sz="1800" dirty="0"/>
              <a:t>children should be offered a suitable inactivated influenza vaccine to </a:t>
            </a:r>
            <a:r>
              <a:rPr lang="en-GB" sz="1800" dirty="0" smtClean="0"/>
              <a:t>avoid </a:t>
            </a:r>
            <a:r>
              <a:rPr lang="en-GB" sz="1800" dirty="0"/>
              <a:t>a delay in protection</a:t>
            </a:r>
          </a:p>
          <a:p>
            <a:pPr>
              <a:buFont typeface="Wingdings" panose="05000000000000000000" pitchFamily="2" charset="2"/>
              <a:buChar char="Ø"/>
            </a:pPr>
            <a:r>
              <a:rPr lang="en-GB" sz="1800" dirty="0"/>
              <a:t>C</a:t>
            </a:r>
            <a:r>
              <a:rPr lang="en-GB" sz="1800" dirty="0" smtClean="0"/>
              <a:t>hildren </a:t>
            </a:r>
            <a:r>
              <a:rPr lang="en-GB" sz="1800" dirty="0"/>
              <a:t>who require </a:t>
            </a:r>
            <a:r>
              <a:rPr lang="en-GB" sz="1800" u="sng" dirty="0"/>
              <a:t>regular oral steroids for maintenance of asthma control</a:t>
            </a:r>
            <a:r>
              <a:rPr lang="en-GB" sz="1800" dirty="0"/>
              <a:t>, or </a:t>
            </a:r>
            <a:r>
              <a:rPr lang="en-GB" sz="1800" u="sng" dirty="0"/>
              <a:t>have previously required intensive care for asthma exacerbation </a:t>
            </a:r>
            <a:r>
              <a:rPr lang="en-GB" sz="1800" dirty="0"/>
              <a:t>should only be given LAIV on the advice of their specialist          </a:t>
            </a:r>
          </a:p>
          <a:p>
            <a:pPr marL="285750" indent="-285750">
              <a:buFont typeface="Wingdings" panose="05000000000000000000" pitchFamily="2" charset="2"/>
              <a:buChar char="Ø"/>
            </a:pPr>
            <a:r>
              <a:rPr lang="en-GB" sz="1800" dirty="0" smtClean="0"/>
              <a:t>As </a:t>
            </a:r>
            <a:r>
              <a:rPr lang="en-GB" sz="1800" dirty="0"/>
              <a:t>these children may be at higher risk from influenza infection, those who </a:t>
            </a:r>
            <a:r>
              <a:rPr lang="en-GB" sz="1800" dirty="0" smtClean="0"/>
              <a:t>cannot </a:t>
            </a:r>
            <a:r>
              <a:rPr lang="en-GB" sz="1800" dirty="0"/>
              <a:t>receive LAIV should receive a suitable inactivated influenza </a:t>
            </a:r>
            <a:r>
              <a:rPr lang="en-GB" sz="1800" dirty="0" smtClean="0"/>
              <a:t>vaccine</a:t>
            </a:r>
            <a:endParaRPr lang="en-GB" sz="1800" dirty="0"/>
          </a:p>
          <a:p>
            <a:endParaRPr lang="en-GB" sz="100" dirty="0"/>
          </a:p>
          <a:p>
            <a:r>
              <a:rPr lang="en-GB" sz="1100" dirty="0"/>
              <a:t>Children with significant asthma and aged under nine years who have not been previously vaccinated against influenza will require a second dose (of either LAIV or inactivated vaccine as appropriate).</a:t>
            </a:r>
            <a:endParaRPr lang="en-GB" sz="1050" dirty="0"/>
          </a:p>
        </p:txBody>
      </p:sp>
    </p:spTree>
    <p:extLst>
      <p:ext uri="{BB962C8B-B14F-4D97-AF65-F5344CB8AC3E}">
        <p14:creationId xmlns:p14="http://schemas.microsoft.com/office/powerpoint/2010/main" val="30830719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0985"/>
            <a:ext cx="8077200" cy="1143000"/>
          </a:xfrm>
        </p:spPr>
        <p:txBody>
          <a:bodyPr/>
          <a:lstStyle/>
          <a:p>
            <a:pPr algn="ctr"/>
            <a:r>
              <a:rPr lang="en-GB" sz="3200" dirty="0" smtClean="0"/>
              <a:t>Egg allergy – children</a:t>
            </a:r>
            <a:endParaRPr lang="en-GB" sz="3200" dirty="0"/>
          </a:p>
        </p:txBody>
      </p:sp>
      <p:sp>
        <p:nvSpPr>
          <p:cNvPr id="3" name="Content Placeholder 2"/>
          <p:cNvSpPr>
            <a:spLocks noGrp="1"/>
          </p:cNvSpPr>
          <p:nvPr>
            <p:ph idx="1"/>
          </p:nvPr>
        </p:nvSpPr>
        <p:spPr>
          <a:xfrm>
            <a:off x="611560" y="1412776"/>
            <a:ext cx="7704856" cy="4536504"/>
          </a:xfrm>
        </p:spPr>
        <p:txBody>
          <a:bodyPr/>
          <a:lstStyle/>
          <a:p>
            <a:pPr>
              <a:buFont typeface="Arial" panose="020B0604020202020204" pitchFamily="34" charset="0"/>
              <a:buChar char="•"/>
            </a:pPr>
            <a:r>
              <a:rPr lang="en-US" sz="1800" dirty="0" smtClean="0"/>
              <a:t>Children </a:t>
            </a:r>
            <a:r>
              <a:rPr lang="en-US" sz="1800" dirty="0"/>
              <a:t>with </a:t>
            </a:r>
            <a:r>
              <a:rPr lang="en-US" sz="1800" dirty="0" smtClean="0"/>
              <a:t>an egg </a:t>
            </a:r>
            <a:r>
              <a:rPr lang="en-US" sz="1800" dirty="0"/>
              <a:t>allergy </a:t>
            </a:r>
            <a:r>
              <a:rPr lang="en-US" sz="1800" dirty="0" smtClean="0"/>
              <a:t>that did not result in an intensive care admission can </a:t>
            </a:r>
            <a:r>
              <a:rPr lang="en-US" sz="1800" dirty="0"/>
              <a:t>be safely vaccinated with </a:t>
            </a:r>
            <a:r>
              <a:rPr lang="en-US" sz="1800" dirty="0" smtClean="0"/>
              <a:t>LAIV or </a:t>
            </a:r>
            <a:r>
              <a:rPr lang="en-US" sz="1800" dirty="0" err="1" smtClean="0"/>
              <a:t>QIVe</a:t>
            </a:r>
            <a:r>
              <a:rPr lang="en-US" sz="1800" dirty="0" smtClean="0"/>
              <a:t> (if aged under 2 years) in </a:t>
            </a:r>
            <a:r>
              <a:rPr lang="en-US" sz="1800" dirty="0"/>
              <a:t>any setting (including primary care and schools</a:t>
            </a:r>
            <a:r>
              <a:rPr lang="en-US" sz="1800" dirty="0" smtClean="0"/>
              <a:t>)</a:t>
            </a:r>
          </a:p>
          <a:p>
            <a:pPr>
              <a:buFont typeface="Arial" panose="020B0604020202020204" pitchFamily="34" charset="0"/>
              <a:buChar char="•"/>
            </a:pPr>
            <a:endParaRPr lang="en-US" sz="1800" dirty="0" smtClean="0"/>
          </a:p>
          <a:p>
            <a:pPr>
              <a:buFont typeface="Arial" panose="020B0604020202020204" pitchFamily="34" charset="0"/>
              <a:buChar char="•"/>
            </a:pPr>
            <a:r>
              <a:rPr lang="en-US" sz="1800" dirty="0" smtClean="0"/>
              <a:t>Children  aged 2 years of age and over with a history of egg allergy that required </a:t>
            </a:r>
            <a:r>
              <a:rPr lang="en-US" sz="1800" b="1" dirty="0" smtClean="0"/>
              <a:t>admission to intensive care for a previous severe anaphylaxis to egg</a:t>
            </a:r>
            <a:r>
              <a:rPr lang="en-US" sz="1800" dirty="0" smtClean="0"/>
              <a:t> can now be offered </a:t>
            </a:r>
            <a:r>
              <a:rPr lang="en-US" sz="1800" dirty="0" err="1" smtClean="0"/>
              <a:t>QIVc</a:t>
            </a:r>
            <a:r>
              <a:rPr lang="en-US" sz="1800" dirty="0"/>
              <a:t> </a:t>
            </a:r>
            <a:r>
              <a:rPr lang="en-US" sz="1800" dirty="0" smtClean="0"/>
              <a:t>in any setting </a:t>
            </a:r>
            <a:r>
              <a:rPr lang="en-US" sz="1800" dirty="0"/>
              <a:t>(including primary care and schools</a:t>
            </a:r>
            <a:r>
              <a:rPr lang="en-US" sz="1800" dirty="0" smtClean="0"/>
              <a:t>)</a:t>
            </a:r>
          </a:p>
          <a:p>
            <a:pPr>
              <a:buFont typeface="Arial" panose="020B0604020202020204" pitchFamily="34" charset="0"/>
              <a:buChar char="•"/>
            </a:pPr>
            <a:endParaRPr lang="en-US" sz="1800" dirty="0"/>
          </a:p>
          <a:p>
            <a:pPr>
              <a:buFont typeface="Arial" panose="020B0604020202020204" pitchFamily="34" charset="0"/>
              <a:buChar char="•"/>
            </a:pPr>
            <a:r>
              <a:rPr lang="en-US" sz="1800" dirty="0" smtClean="0"/>
              <a:t>There </a:t>
            </a:r>
            <a:r>
              <a:rPr lang="en-US" sz="1800" dirty="0"/>
              <a:t>is no licensed egg-free vaccine available </a:t>
            </a:r>
            <a:r>
              <a:rPr lang="en-US" sz="1800" dirty="0" smtClean="0"/>
              <a:t>for children </a:t>
            </a:r>
            <a:r>
              <a:rPr lang="en-US" sz="1800" dirty="0"/>
              <a:t>under </a:t>
            </a:r>
            <a:r>
              <a:rPr lang="en-US" sz="1800" dirty="0" smtClean="0"/>
              <a:t>2 </a:t>
            </a:r>
            <a:r>
              <a:rPr lang="en-US" sz="1800" dirty="0"/>
              <a:t>years of </a:t>
            </a:r>
            <a:r>
              <a:rPr lang="en-US" sz="1800" dirty="0" smtClean="0"/>
              <a:t>age who were </a:t>
            </a:r>
            <a:r>
              <a:rPr lang="en-US" sz="1800" b="1" dirty="0" smtClean="0"/>
              <a:t>admitted </a:t>
            </a:r>
            <a:r>
              <a:rPr lang="en-US" sz="1800" b="1" dirty="0"/>
              <a:t>to intensive care for </a:t>
            </a:r>
            <a:r>
              <a:rPr lang="en-US" sz="1800" b="1" dirty="0" smtClean="0"/>
              <a:t>severe </a:t>
            </a:r>
            <a:r>
              <a:rPr lang="en-US" sz="1800" b="1" dirty="0"/>
              <a:t>anaphylaxis to </a:t>
            </a:r>
            <a:r>
              <a:rPr lang="en-US" sz="1800" b="1" dirty="0" smtClean="0"/>
              <a:t>egg</a:t>
            </a:r>
            <a:r>
              <a:rPr lang="en-US" sz="1800" dirty="0" smtClean="0"/>
              <a:t>. A</a:t>
            </a:r>
            <a:r>
              <a:rPr lang="en-GB" sz="1800" dirty="0" err="1" smtClean="0"/>
              <a:t>dministration</a:t>
            </a:r>
            <a:r>
              <a:rPr lang="en-GB" sz="1800" dirty="0" smtClean="0"/>
              <a:t> of </a:t>
            </a:r>
            <a:r>
              <a:rPr lang="en-GB" sz="1800" dirty="0" err="1" smtClean="0"/>
              <a:t>QIVe</a:t>
            </a:r>
            <a:r>
              <a:rPr lang="en-GB" sz="1800" dirty="0" smtClean="0"/>
              <a:t> in a hospital setting should be considered</a:t>
            </a:r>
            <a:endParaRPr lang="en-GB" sz="1800" dirty="0"/>
          </a:p>
          <a:p>
            <a:endParaRPr lang="en-GB" sz="1600" dirty="0"/>
          </a:p>
        </p:txBody>
      </p:sp>
    </p:spTree>
    <p:extLst>
      <p:ext uri="{BB962C8B-B14F-4D97-AF65-F5344CB8AC3E}">
        <p14:creationId xmlns:p14="http://schemas.microsoft.com/office/powerpoint/2010/main" val="28160475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395536" y="1268760"/>
            <a:ext cx="8422704" cy="4044702"/>
          </a:xfrm>
        </p:spPr>
        <p:txBody>
          <a:bodyPr/>
          <a:lstStyle/>
          <a:p>
            <a:pPr>
              <a:lnSpc>
                <a:spcPct val="90000"/>
              </a:lnSpc>
              <a:spcBef>
                <a:spcPct val="0"/>
              </a:spcBef>
              <a:buFont typeface="Wingdings" panose="05000000000000000000" pitchFamily="2" charset="2"/>
              <a:buChar char="Ø"/>
            </a:pPr>
            <a:r>
              <a:rPr lang="en-GB" sz="2000" dirty="0">
                <a:ea typeface="ヒラギノ角ゴ Pro W3" charset="-128"/>
                <a:cs typeface="ヒラギノ角ゴ Pro W3" charset="-128"/>
              </a:rPr>
              <a:t>T</a:t>
            </a:r>
            <a:r>
              <a:rPr lang="en-GB" sz="2000" dirty="0" smtClean="0">
                <a:ea typeface="ヒラギノ角ゴ Pro W3" charset="-128"/>
                <a:cs typeface="ヒラギノ角ゴ Pro W3" charset="-128"/>
              </a:rPr>
              <a:t>heoretical potential </a:t>
            </a:r>
            <a:r>
              <a:rPr lang="en-GB" sz="2000" dirty="0">
                <a:ea typeface="ヒラギノ角ゴ Pro W3" charset="-128"/>
                <a:cs typeface="ヒラギノ角ゴ Pro W3" charset="-128"/>
              </a:rPr>
              <a:t>for transmission of live attenuated virus </a:t>
            </a:r>
            <a:r>
              <a:rPr lang="en-GB" sz="2000" dirty="0" smtClean="0">
                <a:ea typeface="ヒラギノ角ゴ Pro W3" charset="-128"/>
                <a:cs typeface="ヒラギノ角ゴ Pro W3" charset="-128"/>
              </a:rPr>
              <a:t>to </a:t>
            </a:r>
            <a:r>
              <a:rPr lang="en-GB" sz="2000" dirty="0">
                <a:ea typeface="ヒラギノ角ゴ Pro W3" charset="-128"/>
                <a:cs typeface="ヒラギノ角ゴ Pro W3" charset="-128"/>
              </a:rPr>
              <a:t>immunocompromised </a:t>
            </a:r>
            <a:r>
              <a:rPr lang="en-GB" sz="2000" dirty="0" smtClean="0">
                <a:ea typeface="ヒラギノ角ゴ Pro W3" charset="-128"/>
                <a:cs typeface="ヒラギノ角ゴ Pro W3" charset="-128"/>
              </a:rPr>
              <a:t>contacts - risk </a:t>
            </a:r>
            <a:r>
              <a:rPr lang="en-GB" sz="2000" dirty="0">
                <a:ea typeface="ヒラギノ角ゴ Pro W3" charset="-128"/>
                <a:cs typeface="ヒラギノ角ゴ Pro W3" charset="-128"/>
              </a:rPr>
              <a:t>is for one to two </a:t>
            </a:r>
            <a:r>
              <a:rPr lang="en-GB" sz="2000" dirty="0" smtClean="0">
                <a:ea typeface="ヒラギノ角ゴ Pro W3" charset="-128"/>
                <a:cs typeface="ヒラギノ角ゴ Pro W3" charset="-128"/>
              </a:rPr>
              <a:t>weeks following vaccination</a:t>
            </a:r>
            <a:endParaRPr lang="en-GB" sz="2000" dirty="0">
              <a:ea typeface="ヒラギノ角ゴ Pro W3" charset="-128"/>
              <a:cs typeface="ヒラギノ角ゴ Pro W3" charset="-128"/>
            </a:endParaRPr>
          </a:p>
          <a:p>
            <a:pPr>
              <a:lnSpc>
                <a:spcPct val="90000"/>
              </a:lnSpc>
              <a:spcBef>
                <a:spcPct val="0"/>
              </a:spcBef>
              <a:buFont typeface="Wingdings" panose="05000000000000000000" pitchFamily="2" charset="2"/>
              <a:buChar char="Ø"/>
            </a:pPr>
            <a:r>
              <a:rPr lang="en-GB" sz="2000" dirty="0"/>
              <a:t>E</a:t>
            </a:r>
            <a:r>
              <a:rPr lang="en-GB" sz="2000" dirty="0" smtClean="0"/>
              <a:t>xtensive </a:t>
            </a:r>
            <a:r>
              <a:rPr lang="en-GB" sz="2000" dirty="0"/>
              <a:t>use of </a:t>
            </a:r>
            <a:r>
              <a:rPr lang="en-GB" sz="2000" dirty="0" smtClean="0"/>
              <a:t>live </a:t>
            </a:r>
            <a:r>
              <a:rPr lang="en-GB" sz="2000" dirty="0"/>
              <a:t>attenuated influenza </a:t>
            </a:r>
            <a:r>
              <a:rPr lang="en-GB" sz="2000" dirty="0" smtClean="0"/>
              <a:t>vaccine in US – no reports of </a:t>
            </a:r>
            <a:r>
              <a:rPr lang="en-GB" sz="2000" dirty="0"/>
              <a:t>illness </a:t>
            </a:r>
            <a:r>
              <a:rPr lang="en-GB" sz="2000" dirty="0" smtClean="0"/>
              <a:t>among </a:t>
            </a:r>
            <a:r>
              <a:rPr lang="en-GB" sz="2000" dirty="0"/>
              <a:t>immunocompromised patients inadvertently exposed </a:t>
            </a:r>
            <a:r>
              <a:rPr lang="en-GB" sz="2000" dirty="0" smtClean="0"/>
              <a:t>to vaccinated children</a:t>
            </a:r>
            <a:endParaRPr lang="en-GB" sz="2000" dirty="0" smtClean="0">
              <a:ea typeface="ヒラギノ角ゴ Pro W3" charset="-128"/>
              <a:cs typeface="ヒラギノ角ゴ Pro W3" charset="-128"/>
            </a:endParaRPr>
          </a:p>
          <a:p>
            <a:pPr>
              <a:lnSpc>
                <a:spcPct val="90000"/>
              </a:lnSpc>
              <a:spcBef>
                <a:spcPct val="0"/>
              </a:spcBef>
              <a:buFont typeface="Wingdings" panose="05000000000000000000" pitchFamily="2" charset="2"/>
              <a:buChar char="Ø"/>
            </a:pPr>
            <a:r>
              <a:rPr lang="en-GB" sz="2000" dirty="0">
                <a:ea typeface="ヒラギノ角ゴ Pro W3" charset="-128"/>
                <a:cs typeface="ヒラギノ角ゴ Pro W3" charset="-128"/>
              </a:rPr>
              <a:t>H</a:t>
            </a:r>
            <a:r>
              <a:rPr lang="en-GB" sz="2000" dirty="0" smtClean="0">
                <a:ea typeface="ヒラギノ角ゴ Pro W3" charset="-128"/>
                <a:cs typeface="ヒラギノ角ゴ Pro W3" charset="-128"/>
              </a:rPr>
              <a:t>owever, where </a:t>
            </a:r>
            <a:r>
              <a:rPr lang="en-GB" sz="2000" dirty="0">
                <a:ea typeface="ヒラギノ角ゴ Pro W3" charset="-128"/>
                <a:cs typeface="ヒラギノ角ゴ Pro W3" charset="-128"/>
              </a:rPr>
              <a:t>close </a:t>
            </a:r>
            <a:r>
              <a:rPr lang="en-GB" sz="2000" dirty="0" smtClean="0">
                <a:ea typeface="ヒラギノ角ゴ Pro W3" charset="-128"/>
                <a:cs typeface="ヒラギノ角ゴ Pro W3" charset="-128"/>
              </a:rPr>
              <a:t>contact with severely immunocompromised </a:t>
            </a:r>
            <a:r>
              <a:rPr lang="en-GB" sz="2000" dirty="0">
                <a:ea typeface="ヒラギノ角ゴ Pro W3" charset="-128"/>
                <a:cs typeface="ヒラギノ角ゴ Pro W3" charset="-128"/>
              </a:rPr>
              <a:t>patients </a:t>
            </a:r>
            <a:r>
              <a:rPr lang="en-GB" sz="2000" dirty="0" smtClean="0">
                <a:ea typeface="ヒラギノ角ゴ Pro W3" charset="-128"/>
                <a:cs typeface="ヒラギノ角ゴ Pro W3" charset="-128"/>
              </a:rPr>
              <a:t>(e.g. </a:t>
            </a:r>
            <a:r>
              <a:rPr lang="en-GB" sz="2000" dirty="0">
                <a:ea typeface="ヒラギノ角ゴ Pro W3" charset="-128"/>
                <a:cs typeface="ヒラギノ角ゴ Pro W3" charset="-128"/>
              </a:rPr>
              <a:t>bone marrow transplant patients requiring isolation</a:t>
            </a:r>
            <a:r>
              <a:rPr lang="en-GB" sz="2000" dirty="0" smtClean="0">
                <a:ea typeface="ヒラギノ角ゴ Pro W3" charset="-128"/>
                <a:cs typeface="ヒラギノ角ゴ Pro W3" charset="-128"/>
              </a:rPr>
              <a:t>) </a:t>
            </a:r>
            <a:r>
              <a:rPr lang="en-GB" sz="2000" dirty="0">
                <a:ea typeface="ヒラギノ角ゴ Pro W3" charset="-128"/>
                <a:cs typeface="ヒラギノ角ゴ Pro W3" charset="-128"/>
              </a:rPr>
              <a:t>is </a:t>
            </a:r>
            <a:r>
              <a:rPr lang="en-GB" sz="2000" dirty="0" smtClean="0">
                <a:ea typeface="ヒラギノ角ゴ Pro W3" charset="-128"/>
                <a:cs typeface="ヒラギノ角ゴ Pro W3" charset="-128"/>
              </a:rPr>
              <a:t>likely/unavoidable (e.g. </a:t>
            </a:r>
            <a:r>
              <a:rPr lang="en-GB" sz="2000" dirty="0">
                <a:ea typeface="ヒラギノ角ゴ Pro W3" charset="-128"/>
                <a:cs typeface="ヒラギノ角ゴ Pro W3" charset="-128"/>
              </a:rPr>
              <a:t>household members) </a:t>
            </a:r>
            <a:r>
              <a:rPr lang="en-GB" sz="2000" dirty="0" smtClean="0">
                <a:ea typeface="ヒラギノ角ゴ Pro W3" charset="-128"/>
                <a:cs typeface="ヒラギノ角ゴ Pro W3" charset="-128"/>
              </a:rPr>
              <a:t>consider an appropriate inactivated </a:t>
            </a:r>
            <a:r>
              <a:rPr lang="en-GB" sz="2000" dirty="0">
                <a:ea typeface="ヒラギノ角ゴ Pro W3" charset="-128"/>
                <a:cs typeface="ヒラギノ角ゴ Pro W3" charset="-128"/>
              </a:rPr>
              <a:t>flu </a:t>
            </a:r>
            <a:r>
              <a:rPr lang="en-GB" sz="2000" dirty="0" smtClean="0">
                <a:ea typeface="ヒラギノ角ゴ Pro W3" charset="-128"/>
                <a:cs typeface="ヒラギノ角ゴ Pro W3" charset="-128"/>
              </a:rPr>
              <a:t>vaccine instead</a:t>
            </a:r>
          </a:p>
          <a:p>
            <a:pPr>
              <a:buFont typeface="Wingdings" panose="05000000000000000000" pitchFamily="2" charset="2"/>
              <a:buChar char="Ø"/>
            </a:pPr>
            <a:r>
              <a:rPr lang="en-GB" sz="2000" dirty="0"/>
              <a:t>N</a:t>
            </a:r>
            <a:r>
              <a:rPr lang="en-GB" sz="2000" dirty="0" smtClean="0"/>
              <a:t>o reports of transmission </a:t>
            </a:r>
            <a:r>
              <a:rPr lang="en-GB" sz="2000" dirty="0"/>
              <a:t>of vaccine virus in healthcare </a:t>
            </a:r>
            <a:r>
              <a:rPr lang="en-GB" sz="2000" dirty="0" smtClean="0"/>
              <a:t>settings</a:t>
            </a:r>
          </a:p>
          <a:p>
            <a:pPr>
              <a:buFont typeface="Wingdings" panose="05000000000000000000" pitchFamily="2" charset="2"/>
              <a:buChar char="Ø"/>
            </a:pPr>
            <a:r>
              <a:rPr lang="en-GB" sz="2000" dirty="0"/>
              <a:t>A</a:t>
            </a:r>
            <a:r>
              <a:rPr lang="en-GB" sz="2000" dirty="0" smtClean="0"/>
              <a:t>s </a:t>
            </a:r>
            <a:r>
              <a:rPr lang="en-GB" sz="2000" dirty="0"/>
              <a:t>a </a:t>
            </a:r>
            <a:r>
              <a:rPr lang="en-GB" sz="2000" dirty="0" smtClean="0"/>
              <a:t>precaution, however, </a:t>
            </a:r>
            <a:r>
              <a:rPr lang="en-GB" sz="2000" b="1" dirty="0"/>
              <a:t>very severely immunosuppressed </a:t>
            </a:r>
            <a:r>
              <a:rPr lang="en-GB" sz="2000" b="1" dirty="0" smtClean="0"/>
              <a:t>healthcare workers should </a:t>
            </a:r>
            <a:r>
              <a:rPr lang="en-GB" sz="2000" b="1" dirty="0"/>
              <a:t>not administer </a:t>
            </a:r>
            <a:r>
              <a:rPr lang="en-GB" sz="2000" b="1" dirty="0" smtClean="0"/>
              <a:t>LAIV</a:t>
            </a:r>
          </a:p>
          <a:p>
            <a:pPr marL="0" indent="0"/>
            <a:endParaRPr lang="en-GB" sz="2000" b="1" dirty="0"/>
          </a:p>
          <a:p>
            <a:pPr>
              <a:lnSpc>
                <a:spcPct val="90000"/>
              </a:lnSpc>
              <a:spcBef>
                <a:spcPct val="0"/>
              </a:spcBef>
              <a:buFont typeface="Wingdings" panose="05000000000000000000" pitchFamily="2" charset="2"/>
              <a:buChar char="Ø"/>
            </a:pPr>
            <a:endParaRPr lang="en-GB" sz="2000" dirty="0" smtClean="0">
              <a:latin typeface="Arial" charset="0"/>
              <a:ea typeface="ヒラギノ角ゴ Pro W3" charset="-128"/>
              <a:cs typeface="ヒラギノ角ゴ Pro W3" charset="-128"/>
            </a:endParaRPr>
          </a:p>
          <a:p>
            <a:pPr>
              <a:lnSpc>
                <a:spcPct val="90000"/>
              </a:lnSpc>
              <a:spcBef>
                <a:spcPct val="0"/>
              </a:spcBef>
            </a:pPr>
            <a:endParaRPr lang="en-GB" sz="2000" dirty="0" smtClean="0">
              <a:latin typeface="Arial" charset="0"/>
              <a:ea typeface="ヒラギノ角ゴ Pro W3" charset="-128"/>
              <a:cs typeface="ヒラギノ角ゴ Pro W3" charset="-128"/>
            </a:endParaRPr>
          </a:p>
          <a:p>
            <a:pPr>
              <a:lnSpc>
                <a:spcPct val="90000"/>
              </a:lnSpc>
              <a:spcBef>
                <a:spcPct val="0"/>
              </a:spcBef>
            </a:pPr>
            <a:endParaRPr lang="en-GB" sz="1600" dirty="0" smtClean="0">
              <a:latin typeface="Arial" charset="0"/>
              <a:ea typeface="ヒラギノ角ゴ Pro W3" charset="-128"/>
              <a:cs typeface="ヒラギノ角ゴ Pro W3" charset="-128"/>
            </a:endParaRPr>
          </a:p>
        </p:txBody>
      </p:sp>
      <p:sp>
        <p:nvSpPr>
          <p:cNvPr id="6" name="Rectangle 2"/>
          <p:cNvSpPr txBox="1">
            <a:spLocks noChangeArrowheads="1"/>
          </p:cNvSpPr>
          <p:nvPr/>
        </p:nvSpPr>
        <p:spPr>
          <a:xfrm>
            <a:off x="539552" y="404664"/>
            <a:ext cx="8278688" cy="762000"/>
          </a:xfrm>
          <a:prstGeom prst="rect">
            <a:avLst/>
          </a:prstGeom>
        </p:spPr>
        <p:txBody>
          <a:bodyPr vert="horz" wrap="square" lIns="0" tIns="0" rIns="0" bIns="0" numCol="1" rtlCol="0" anchor="t" anchorCtr="0" compatLnSpc="1">
            <a:prstTxWarp prst="textNoShape">
              <a:avLst/>
            </a:prstTxWarp>
            <a:noAutofit/>
          </a:bodyPr>
          <a:lstStyle/>
          <a:p>
            <a:pPr algn="ctr" eaLnBrk="0" fontAlgn="base" hangingPunct="0">
              <a:spcBef>
                <a:spcPts val="600"/>
              </a:spcBef>
              <a:spcAft>
                <a:spcPts val="600"/>
              </a:spcAft>
              <a:defRPr/>
            </a:pPr>
            <a:r>
              <a:rPr lang="en-GB" sz="3200" b="1" kern="0" dirty="0" smtClean="0">
                <a:solidFill>
                  <a:srgbClr val="00B5CC"/>
                </a:solidFill>
                <a:ea typeface="+mj-ea"/>
                <a:cs typeface="+mj-cs"/>
              </a:rPr>
              <a:t>Transmission risk from live vaccine</a:t>
            </a:r>
            <a:endParaRPr lang="en-GB" sz="3200" spc="-150" dirty="0">
              <a:solidFill>
                <a:srgbClr val="00AE9E"/>
              </a:solidFill>
              <a:ea typeface="ヒラギノ角ゴ Pro W3" charset="-128"/>
              <a:cs typeface="ヒラギノ角ゴ Pro W3" charset="-128"/>
            </a:endParaRPr>
          </a:p>
        </p:txBody>
      </p:sp>
    </p:spTree>
    <p:extLst>
      <p:ext uri="{BB962C8B-B14F-4D97-AF65-F5344CB8AC3E}">
        <p14:creationId xmlns:p14="http://schemas.microsoft.com/office/powerpoint/2010/main" val="39224930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028000" cy="648072"/>
          </a:xfrm>
        </p:spPr>
        <p:txBody>
          <a:bodyPr>
            <a:noAutofit/>
          </a:bodyPr>
          <a:lstStyle/>
          <a:p>
            <a:pPr algn="ctr"/>
            <a:r>
              <a:rPr lang="en-US" sz="3200" dirty="0"/>
              <a:t>Inadvertent administration </a:t>
            </a:r>
            <a:r>
              <a:rPr lang="en-US" sz="3200" dirty="0" smtClean="0"/>
              <a:t>of LAIV</a:t>
            </a:r>
            <a:r>
              <a:rPr lang="en-GB" sz="3200" b="1" dirty="0"/>
              <a:t/>
            </a:r>
            <a:br>
              <a:rPr lang="en-GB" sz="3200" b="1" dirty="0"/>
            </a:br>
            <a:endParaRPr lang="en-GB" sz="3200" dirty="0"/>
          </a:p>
        </p:txBody>
      </p:sp>
      <p:sp>
        <p:nvSpPr>
          <p:cNvPr id="3" name="Content Placeholder 2"/>
          <p:cNvSpPr>
            <a:spLocks noGrp="1"/>
          </p:cNvSpPr>
          <p:nvPr>
            <p:ph idx="1"/>
          </p:nvPr>
        </p:nvSpPr>
        <p:spPr>
          <a:xfrm>
            <a:off x="539552" y="1124744"/>
            <a:ext cx="8028000" cy="4739679"/>
          </a:xfrm>
        </p:spPr>
        <p:txBody>
          <a:bodyPr/>
          <a:lstStyle/>
          <a:p>
            <a:pPr>
              <a:buFont typeface="Arial" panose="020B0604020202020204" pitchFamily="34" charset="0"/>
              <a:buChar char="•"/>
            </a:pPr>
            <a:r>
              <a:rPr lang="en-US" sz="2000" dirty="0" smtClean="0"/>
              <a:t>if </a:t>
            </a:r>
            <a:r>
              <a:rPr lang="en-US" sz="2000" dirty="0"/>
              <a:t>an immunocompromised </a:t>
            </a:r>
            <a:r>
              <a:rPr lang="en-US" sz="2000" dirty="0" smtClean="0"/>
              <a:t>individual receives LAIV,  </a:t>
            </a:r>
            <a:r>
              <a:rPr lang="en-US" sz="2000" dirty="0"/>
              <a:t>the </a:t>
            </a:r>
            <a:r>
              <a:rPr lang="en-US" sz="2000" dirty="0" smtClean="0"/>
              <a:t>degree </a:t>
            </a:r>
            <a:r>
              <a:rPr lang="en-US" sz="2000" dirty="0"/>
              <a:t>of immunosuppression should be </a:t>
            </a:r>
            <a:r>
              <a:rPr lang="en-US" sz="2000" dirty="0" smtClean="0"/>
              <a:t>assessed</a:t>
            </a:r>
          </a:p>
          <a:p>
            <a:pPr>
              <a:buFont typeface="Arial" panose="020B0604020202020204" pitchFamily="34" charset="0"/>
              <a:buChar char="•"/>
            </a:pPr>
            <a:r>
              <a:rPr lang="en-US" sz="2000" dirty="0"/>
              <a:t>i</a:t>
            </a:r>
            <a:r>
              <a:rPr lang="en-US" sz="2000" dirty="0" smtClean="0"/>
              <a:t>f patient </a:t>
            </a:r>
            <a:r>
              <a:rPr lang="en-US" sz="2000" dirty="0"/>
              <a:t>is severely </a:t>
            </a:r>
            <a:r>
              <a:rPr lang="en-US" sz="2000" dirty="0" smtClean="0"/>
              <a:t>immunocompromised, antiviral </a:t>
            </a:r>
            <a:r>
              <a:rPr lang="en-US" sz="2000" dirty="0"/>
              <a:t>prophylaxis should be </a:t>
            </a:r>
            <a:r>
              <a:rPr lang="en-US" sz="2000" dirty="0" smtClean="0"/>
              <a:t>considered</a:t>
            </a:r>
          </a:p>
          <a:p>
            <a:pPr>
              <a:buFont typeface="Arial" panose="020B0604020202020204" pitchFamily="34" charset="0"/>
              <a:buChar char="•"/>
            </a:pPr>
            <a:r>
              <a:rPr lang="en-US" sz="2000" dirty="0" smtClean="0"/>
              <a:t>otherwise </a:t>
            </a:r>
            <a:r>
              <a:rPr lang="en-US" sz="2000" dirty="0"/>
              <a:t>they should be advised to seek medical advice if they develop flu-like symptoms in the </a:t>
            </a:r>
            <a:r>
              <a:rPr lang="en-US" sz="2000" dirty="0" smtClean="0"/>
              <a:t>four days </a:t>
            </a:r>
            <a:r>
              <a:rPr lang="en-US" sz="2000" dirty="0"/>
              <a:t>following administration of the </a:t>
            </a:r>
            <a:r>
              <a:rPr lang="en-US" sz="2000" dirty="0" smtClean="0"/>
              <a:t>vaccine</a:t>
            </a:r>
            <a:endParaRPr lang="en-US" sz="2000" dirty="0"/>
          </a:p>
          <a:p>
            <a:pPr>
              <a:buFont typeface="Arial" panose="020B0604020202020204" pitchFamily="34" charset="0"/>
              <a:buChar char="•"/>
            </a:pPr>
            <a:r>
              <a:rPr lang="en-US" sz="2000" dirty="0"/>
              <a:t>i</a:t>
            </a:r>
            <a:r>
              <a:rPr lang="en-US" sz="2000" dirty="0" smtClean="0"/>
              <a:t>f </a:t>
            </a:r>
            <a:r>
              <a:rPr lang="en-US" sz="2000" dirty="0"/>
              <a:t>antivirals are used for prophylaxis or treatment, </a:t>
            </a:r>
            <a:r>
              <a:rPr lang="en-US" sz="2000" dirty="0" smtClean="0"/>
              <a:t>patient </a:t>
            </a:r>
            <a:r>
              <a:rPr lang="en-US" sz="2000" dirty="0"/>
              <a:t>should also be offered inactivated </a:t>
            </a:r>
            <a:r>
              <a:rPr lang="en-US" sz="2000" dirty="0" smtClean="0"/>
              <a:t>flu </a:t>
            </a:r>
            <a:r>
              <a:rPr lang="en-US" sz="2000" dirty="0"/>
              <a:t>vaccine </a:t>
            </a:r>
            <a:r>
              <a:rPr lang="en-US" sz="2000" dirty="0" smtClean="0"/>
              <a:t>in </a:t>
            </a:r>
            <a:r>
              <a:rPr lang="en-US" sz="2000" dirty="0"/>
              <a:t>order to maximise their protection in the forthcoming flu </a:t>
            </a:r>
            <a:r>
              <a:rPr lang="en-US" sz="2000" dirty="0" smtClean="0"/>
              <a:t>season (this </a:t>
            </a:r>
            <a:r>
              <a:rPr lang="en-US" sz="2000" dirty="0"/>
              <a:t>can be given straight </a:t>
            </a:r>
            <a:r>
              <a:rPr lang="en-US" sz="2000" dirty="0" smtClean="0"/>
              <a:t>away)</a:t>
            </a:r>
            <a:endParaRPr lang="en-GB" sz="2000" dirty="0"/>
          </a:p>
          <a:p>
            <a:endParaRPr lang="en-GB" sz="24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48</a:t>
            </a:fld>
            <a:r>
              <a:rPr lang="en-US" dirty="0">
                <a:solidFill>
                  <a:srgbClr val="FFFFFF"/>
                </a:solidFill>
              </a:rPr>
              <a:t> </a:t>
            </a:r>
          </a:p>
        </p:txBody>
      </p:sp>
    </p:spTree>
    <p:extLst>
      <p:ext uri="{BB962C8B-B14F-4D97-AF65-F5344CB8AC3E}">
        <p14:creationId xmlns:p14="http://schemas.microsoft.com/office/powerpoint/2010/main" val="24297108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028000" cy="648072"/>
          </a:xfrm>
        </p:spPr>
        <p:txBody>
          <a:bodyPr/>
          <a:lstStyle/>
          <a:p>
            <a:pPr algn="ctr"/>
            <a:r>
              <a:rPr lang="en-GB" sz="3200" dirty="0" smtClean="0"/>
              <a:t>Commonly reported adverse</a:t>
            </a:r>
            <a:br>
              <a:rPr lang="en-GB" sz="3200" dirty="0" smtClean="0"/>
            </a:br>
            <a:r>
              <a:rPr lang="en-GB" sz="3200" dirty="0" smtClean="0"/>
              <a:t> reactions</a:t>
            </a:r>
            <a:endParaRPr lang="en-GB" sz="3200" dirty="0"/>
          </a:p>
        </p:txBody>
      </p:sp>
      <p:sp>
        <p:nvSpPr>
          <p:cNvPr id="3" name="Content Placeholder 2"/>
          <p:cNvSpPr>
            <a:spLocks noGrp="1"/>
          </p:cNvSpPr>
          <p:nvPr>
            <p:ph idx="1"/>
          </p:nvPr>
        </p:nvSpPr>
        <p:spPr>
          <a:xfrm>
            <a:off x="395536" y="1340768"/>
            <a:ext cx="8028000" cy="4464496"/>
          </a:xfrm>
        </p:spPr>
        <p:txBody>
          <a:bodyPr/>
          <a:lstStyle/>
          <a:p>
            <a:r>
              <a:rPr lang="en-GB" sz="2000" b="1" dirty="0" smtClean="0"/>
              <a:t>Following inactivated flu vaccine:</a:t>
            </a:r>
          </a:p>
          <a:p>
            <a:pPr>
              <a:buFont typeface="Wingdings" panose="05000000000000000000" pitchFamily="2" charset="2"/>
              <a:buChar char="Ø"/>
            </a:pPr>
            <a:r>
              <a:rPr lang="en-GB" sz="2000" dirty="0" smtClean="0"/>
              <a:t>pain</a:t>
            </a:r>
            <a:r>
              <a:rPr lang="en-GB" sz="2000" dirty="0"/>
              <a:t>, swelling or redness at the injection site, low grade fever, malaise, shivering, </a:t>
            </a:r>
            <a:r>
              <a:rPr lang="en-GB" sz="2000" dirty="0" smtClean="0"/>
              <a:t>sweating, fatigue</a:t>
            </a:r>
            <a:r>
              <a:rPr lang="en-GB" sz="2000" dirty="0"/>
              <a:t>, headache, myalgia and arthralgia </a:t>
            </a:r>
            <a:endParaRPr lang="en-GB" sz="2000" dirty="0" smtClean="0"/>
          </a:p>
          <a:p>
            <a:pPr>
              <a:buFont typeface="Wingdings" panose="05000000000000000000" pitchFamily="2" charset="2"/>
              <a:buChar char="Ø"/>
            </a:pPr>
            <a:r>
              <a:rPr lang="en-GB" sz="2000" dirty="0"/>
              <a:t>a</a:t>
            </a:r>
            <a:r>
              <a:rPr lang="en-GB" sz="2000" dirty="0" smtClean="0"/>
              <a:t> </a:t>
            </a:r>
            <a:r>
              <a:rPr lang="en-GB" sz="2000" dirty="0"/>
              <a:t>small painless nodule </a:t>
            </a:r>
            <a:r>
              <a:rPr lang="en-GB" sz="2000" dirty="0" smtClean="0"/>
              <a:t>may </a:t>
            </a:r>
            <a:r>
              <a:rPr lang="en-GB" sz="2000" dirty="0"/>
              <a:t>also form at the injection </a:t>
            </a:r>
            <a:r>
              <a:rPr lang="en-GB" sz="2000" dirty="0" smtClean="0"/>
              <a:t>site</a:t>
            </a:r>
          </a:p>
          <a:p>
            <a:pPr>
              <a:buFont typeface="Wingdings" panose="05000000000000000000" pitchFamily="2" charset="2"/>
              <a:buChar char="Ø"/>
            </a:pPr>
            <a:r>
              <a:rPr lang="en-GB" sz="2000" dirty="0"/>
              <a:t>t</a:t>
            </a:r>
            <a:r>
              <a:rPr lang="en-GB" sz="2000" dirty="0" smtClean="0"/>
              <a:t>hese </a:t>
            </a:r>
            <a:r>
              <a:rPr lang="en-GB" sz="2000" dirty="0"/>
              <a:t>symptoms usually disappear within one to two days without </a:t>
            </a:r>
            <a:r>
              <a:rPr lang="en-GB" sz="2000" dirty="0" smtClean="0"/>
              <a:t>treatment</a:t>
            </a:r>
          </a:p>
          <a:p>
            <a:endParaRPr lang="en-GB" sz="2000" dirty="0"/>
          </a:p>
          <a:p>
            <a:r>
              <a:rPr lang="en-GB" sz="2000" b="1" dirty="0"/>
              <a:t>Following </a:t>
            </a:r>
            <a:r>
              <a:rPr lang="en-GB" sz="2000" b="1" dirty="0" smtClean="0"/>
              <a:t>live attenuated flu </a:t>
            </a:r>
            <a:r>
              <a:rPr lang="en-GB" sz="2000" b="1" dirty="0"/>
              <a:t>vaccine</a:t>
            </a:r>
            <a:r>
              <a:rPr lang="en-GB" sz="2000" b="1" dirty="0" smtClean="0"/>
              <a:t>:</a:t>
            </a:r>
          </a:p>
          <a:p>
            <a:pPr>
              <a:buFont typeface="Arial" panose="020B0604020202020204" pitchFamily="34" charset="0"/>
              <a:buChar char="•"/>
            </a:pPr>
            <a:r>
              <a:rPr lang="en-GB" sz="2000" dirty="0"/>
              <a:t>n</a:t>
            </a:r>
            <a:r>
              <a:rPr lang="en-GB" sz="2000" dirty="0" smtClean="0"/>
              <a:t>asal </a:t>
            </a:r>
            <a:r>
              <a:rPr lang="en-GB" sz="2000" dirty="0"/>
              <a:t>congestion/rhinorrhoea, reduced appetite, weakness and headache </a:t>
            </a:r>
            <a:endParaRPr lang="en-GB" sz="2000" dirty="0" smtClean="0"/>
          </a:p>
          <a:p>
            <a:pPr marL="0" indent="0"/>
            <a:r>
              <a:rPr lang="en-GB" sz="1800" dirty="0" smtClean="0"/>
              <a:t>Rarely, after live or inactivated vaccine, immediate reactions such as urticaria, angio-oedema, bronchospasm and anaphylaxis can occur</a:t>
            </a:r>
          </a:p>
          <a:p>
            <a:endParaRPr lang="en-GB" sz="1600" u="sng" dirty="0"/>
          </a:p>
          <a:p>
            <a:endParaRPr lang="en-GB" sz="16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49</a:t>
            </a:fld>
            <a:endParaRPr lang="en-US" dirty="0">
              <a:solidFill>
                <a:srgbClr val="FFFFFF"/>
              </a:solidFill>
            </a:endParaRPr>
          </a:p>
        </p:txBody>
      </p:sp>
    </p:spTree>
    <p:extLst>
      <p:ext uri="{BB962C8B-B14F-4D97-AF65-F5344CB8AC3E}">
        <p14:creationId xmlns:p14="http://schemas.microsoft.com/office/powerpoint/2010/main" val="557669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844824"/>
            <a:ext cx="3646562"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4"/>
          <p:cNvSpPr>
            <a:spLocks noGrp="1"/>
          </p:cNvSpPr>
          <p:nvPr>
            <p:ph type="title"/>
          </p:nvPr>
        </p:nvSpPr>
        <p:spPr>
          <a:xfrm>
            <a:off x="604838" y="115888"/>
            <a:ext cx="8077200" cy="1143000"/>
          </a:xfrm>
        </p:spPr>
        <p:txBody>
          <a:bodyPr/>
          <a:lstStyle/>
          <a:p>
            <a:r>
              <a:rPr lang="en-GB" altLang="en-US" sz="3200" dirty="0" smtClean="0">
                <a:latin typeface="+mn-lt"/>
              </a:rPr>
              <a:t>What is Flu?</a:t>
            </a:r>
          </a:p>
        </p:txBody>
      </p:sp>
      <p:sp>
        <p:nvSpPr>
          <p:cNvPr id="37892" name="Content Placeholder 5"/>
          <p:cNvSpPr>
            <a:spLocks noGrp="1"/>
          </p:cNvSpPr>
          <p:nvPr>
            <p:ph sz="half" idx="1"/>
          </p:nvPr>
        </p:nvSpPr>
        <p:spPr>
          <a:xfrm>
            <a:off x="251520" y="1556792"/>
            <a:ext cx="4824536" cy="4038600"/>
          </a:xfrm>
        </p:spPr>
        <p:txBody>
          <a:bodyPr/>
          <a:lstStyle/>
          <a:p>
            <a:pPr marL="457200" indent="-457200">
              <a:buFont typeface="Wingdings" pitchFamily="2" charset="2"/>
              <a:buChar char="v"/>
            </a:pPr>
            <a:r>
              <a:rPr lang="en-GB" altLang="en-US" sz="2000" dirty="0" smtClean="0"/>
              <a:t>Influenza (or flu) is </a:t>
            </a:r>
            <a:r>
              <a:rPr lang="en-GB" altLang="en-US" sz="2000" dirty="0" smtClean="0">
                <a:latin typeface="+mn-lt"/>
              </a:rPr>
              <a:t>a viral infection </a:t>
            </a:r>
            <a:r>
              <a:rPr lang="en-GB" altLang="en-US" sz="2000" dirty="0" smtClean="0"/>
              <a:t>affecting </a:t>
            </a:r>
            <a:r>
              <a:rPr lang="en-GB" altLang="en-US" sz="2000" dirty="0" smtClean="0">
                <a:latin typeface="+mn-lt"/>
              </a:rPr>
              <a:t>the respiratory tract</a:t>
            </a:r>
          </a:p>
          <a:p>
            <a:pPr marL="457200" indent="-457200">
              <a:buFont typeface="Wingdings" pitchFamily="2" charset="2"/>
              <a:buChar char="v"/>
            </a:pPr>
            <a:endParaRPr lang="en-GB" altLang="en-US" sz="2000" dirty="0" smtClean="0">
              <a:latin typeface="+mn-lt"/>
            </a:endParaRPr>
          </a:p>
          <a:p>
            <a:pPr marL="457200" indent="-457200">
              <a:buFont typeface="Wingdings" pitchFamily="2" charset="2"/>
              <a:buChar char="v"/>
            </a:pPr>
            <a:r>
              <a:rPr lang="en-GB" altLang="en-US" sz="2000" dirty="0" smtClean="0">
                <a:latin typeface="+mn-lt"/>
              </a:rPr>
              <a:t>Is highly infectious and spreads rapidly in closed communities</a:t>
            </a:r>
          </a:p>
          <a:p>
            <a:pPr marL="457200" indent="-457200">
              <a:buFont typeface="Wingdings" pitchFamily="2" charset="2"/>
              <a:buChar char="v"/>
            </a:pPr>
            <a:endParaRPr lang="en-GB" altLang="en-US" sz="2000" dirty="0" smtClean="0">
              <a:latin typeface="+mn-lt"/>
            </a:endParaRPr>
          </a:p>
          <a:p>
            <a:pPr marL="457200" indent="-457200">
              <a:buFont typeface="Wingdings" pitchFamily="2" charset="2"/>
              <a:buChar char="v"/>
            </a:pPr>
            <a:r>
              <a:rPr lang="en-GB" altLang="en-US" sz="2000" dirty="0" smtClean="0">
                <a:latin typeface="+mn-lt"/>
              </a:rPr>
              <a:t>Can be spread by people with mild / no symptoms</a:t>
            </a:r>
          </a:p>
          <a:p>
            <a:pPr marL="457200" indent="-457200">
              <a:buFont typeface="Wingdings" pitchFamily="2" charset="2"/>
              <a:buChar char="v"/>
            </a:pPr>
            <a:endParaRPr lang="en-GB" altLang="en-US" sz="2000" dirty="0" smtClean="0">
              <a:latin typeface="+mn-lt"/>
            </a:endParaRPr>
          </a:p>
          <a:p>
            <a:pPr marL="457200" indent="-457200">
              <a:buFont typeface="Wingdings" pitchFamily="2" charset="2"/>
              <a:buChar char="v"/>
            </a:pPr>
            <a:r>
              <a:rPr lang="en-GB" altLang="en-US" sz="2000" dirty="0" smtClean="0">
                <a:latin typeface="+mn-lt"/>
              </a:rPr>
              <a:t>Usually occurs most often in an 8-10 week period during the winter</a:t>
            </a:r>
          </a:p>
        </p:txBody>
      </p:sp>
    </p:spTree>
    <p:extLst>
      <p:ext uri="{BB962C8B-B14F-4D97-AF65-F5344CB8AC3E}">
        <p14:creationId xmlns:p14="http://schemas.microsoft.com/office/powerpoint/2010/main" val="3870566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a:solidFill>
                  <a:srgbClr val="FFFFFF"/>
                </a:solidFill>
              </a:rPr>
              <a:t>  </a:t>
            </a:r>
            <a:fld id="{2565FA6D-D4C8-4C4C-AC4B-3269734D34D8}" type="slidenum">
              <a:rPr lang="en-US">
                <a:solidFill>
                  <a:srgbClr val="FFFFFF"/>
                </a:solidFill>
              </a:rPr>
              <a:pPr>
                <a:defRPr/>
              </a:pPr>
              <a:t>50</a:t>
            </a:fld>
            <a:endParaRPr lang="en-US" dirty="0">
              <a:solidFill>
                <a:srgbClr val="FFFFFF"/>
              </a:solidFill>
            </a:endParaRPr>
          </a:p>
        </p:txBody>
      </p:sp>
      <p:sp>
        <p:nvSpPr>
          <p:cNvPr id="7" name="Title 1"/>
          <p:cNvSpPr>
            <a:spLocks noGrp="1"/>
          </p:cNvSpPr>
          <p:nvPr>
            <p:ph type="title" idx="4294967295"/>
          </p:nvPr>
        </p:nvSpPr>
        <p:spPr>
          <a:xfrm>
            <a:off x="356980" y="548680"/>
            <a:ext cx="8442907" cy="648072"/>
          </a:xfrm>
        </p:spPr>
        <p:txBody>
          <a:bodyPr wrap="square" numCol="1" anchorCtr="0" compatLnSpc="1">
            <a:prstTxWarp prst="textNoShape">
              <a:avLst/>
            </a:prstTxWarp>
            <a:normAutofit fontScale="90000"/>
          </a:bodyPr>
          <a:lstStyle/>
          <a:p>
            <a:r>
              <a:rPr lang="en-GB" dirty="0" smtClean="0">
                <a:ea typeface="ヒラギノ角ゴ Pro W3" charset="-128"/>
                <a:cs typeface="ヒラギノ角ゴ Pro W3" charset="-128"/>
              </a:rPr>
              <a:t/>
            </a:r>
            <a:br>
              <a:rPr lang="en-GB" dirty="0" smtClean="0">
                <a:ea typeface="ヒラギノ角ゴ Pro W3" charset="-128"/>
                <a:cs typeface="ヒラギノ角ゴ Pro W3" charset="-128"/>
              </a:rPr>
            </a:br>
            <a:r>
              <a:rPr lang="en-GB" dirty="0">
                <a:ea typeface="ヒラギノ角ゴ Pro W3" charset="-128"/>
                <a:cs typeface="ヒラギノ角ゴ Pro W3" charset="-128"/>
              </a:rPr>
              <a:t/>
            </a:r>
            <a:br>
              <a:rPr lang="en-GB" dirty="0">
                <a:ea typeface="ヒラギノ角ゴ Pro W3" charset="-128"/>
                <a:cs typeface="ヒラギノ角ゴ Pro W3" charset="-128"/>
              </a:rPr>
            </a:br>
            <a:r>
              <a:rPr lang="en-GB" sz="3600" dirty="0" smtClean="0">
                <a:ea typeface="ヒラギノ角ゴ Pro W3" charset="-128"/>
                <a:cs typeface="ヒラギノ角ゴ Pro W3" charset="-128"/>
              </a:rPr>
              <a:t>Reporting </a:t>
            </a:r>
            <a:r>
              <a:rPr lang="en-GB" sz="3600" dirty="0">
                <a:ea typeface="ヒラギノ角ゴ Pro W3" charset="-128"/>
                <a:cs typeface="ヒラギノ角ゴ Pro W3" charset="-128"/>
              </a:rPr>
              <a:t>suspected adverse reactions </a:t>
            </a:r>
            <a:r>
              <a:rPr lang="en-GB" sz="3600" dirty="0">
                <a:solidFill>
                  <a:schemeClr val="tx1"/>
                </a:solidFill>
                <a:ea typeface="ヒラギノ角ゴ Pro W3" charset="-128"/>
                <a:cs typeface="ヒラギノ角ゴ Pro W3" charset="-128"/>
              </a:rPr>
              <a:t/>
            </a:r>
            <a:br>
              <a:rPr lang="en-GB" sz="3600" dirty="0">
                <a:solidFill>
                  <a:schemeClr val="tx1"/>
                </a:solidFill>
                <a:ea typeface="ヒラギノ角ゴ Pro W3" charset="-128"/>
                <a:cs typeface="ヒラギノ角ゴ Pro W3" charset="-128"/>
              </a:rPr>
            </a:br>
            <a:r>
              <a:rPr lang="en-GB" dirty="0">
                <a:solidFill>
                  <a:schemeClr val="tx1"/>
                </a:solidFill>
                <a:ea typeface="ヒラギノ角ゴ Pro W3" charset="-128"/>
                <a:cs typeface="ヒラギノ角ゴ Pro W3" charset="-128"/>
              </a:rPr>
              <a:t/>
            </a:r>
            <a:br>
              <a:rPr lang="en-GB" dirty="0">
                <a:solidFill>
                  <a:schemeClr val="tx1"/>
                </a:solidFill>
                <a:ea typeface="ヒラギノ角ゴ Pro W3" charset="-128"/>
                <a:cs typeface="ヒラギノ角ゴ Pro W3" charset="-128"/>
              </a:rPr>
            </a:br>
            <a:endParaRPr lang="en-GB" dirty="0">
              <a:solidFill>
                <a:schemeClr val="tx1"/>
              </a:solidFill>
              <a:ea typeface="ヒラギノ角ゴ Pro W3" charset="-128"/>
              <a:cs typeface="ヒラギノ角ゴ Pro W3" charset="-128"/>
            </a:endParaRPr>
          </a:p>
        </p:txBody>
      </p:sp>
      <p:sp>
        <p:nvSpPr>
          <p:cNvPr id="8" name="Content Placeholder 2"/>
          <p:cNvSpPr>
            <a:spLocks noGrp="1"/>
          </p:cNvSpPr>
          <p:nvPr>
            <p:ph idx="4294967295"/>
          </p:nvPr>
        </p:nvSpPr>
        <p:spPr>
          <a:xfrm>
            <a:off x="539552" y="1484784"/>
            <a:ext cx="4392488" cy="4170090"/>
          </a:xfrm>
          <a:gradFill flip="none" rotWithShape="1">
            <a:gsLst>
              <a:gs pos="0">
                <a:schemeClr val="accent1">
                  <a:shade val="30000"/>
                  <a:satMod val="115000"/>
                </a:schemeClr>
              </a:gs>
              <a:gs pos="24000">
                <a:schemeClr val="accent4">
                  <a:lumMod val="50000"/>
                </a:schemeClr>
              </a:gs>
              <a:gs pos="100000">
                <a:schemeClr val="accent1">
                  <a:shade val="100000"/>
                  <a:satMod val="115000"/>
                </a:schemeClr>
              </a:gs>
            </a:gsLst>
            <a:path path="circle">
              <a:fillToRect l="50000" t="50000" r="50000" b="50000"/>
            </a:path>
            <a:tileRect/>
          </a:gradFill>
          <a:ln>
            <a:solidFill>
              <a:schemeClr val="tx1">
                <a:lumMod val="65000"/>
              </a:schemeClr>
            </a:solidFill>
          </a:ln>
        </p:spPr>
        <p:txBody>
          <a:bodyPr/>
          <a:lstStyle/>
          <a:p>
            <a:pPr marL="0" indent="0">
              <a:spcBef>
                <a:spcPts val="1000"/>
              </a:spcBef>
            </a:pPr>
            <a:r>
              <a:rPr lang="en-GB" sz="1600" dirty="0"/>
              <a:t>All serious suspected reactions following </a:t>
            </a:r>
            <a:r>
              <a:rPr lang="en-GB" sz="1600" dirty="0" smtClean="0"/>
              <a:t>flu vaccination </a:t>
            </a:r>
            <a:r>
              <a:rPr lang="en-GB" sz="1600" dirty="0"/>
              <a:t>should be reported to the Medicines and Healthcare products Regulatory Agency using the Yellow Card scheme at </a:t>
            </a:r>
            <a:r>
              <a:rPr lang="en-GB" sz="1600" dirty="0">
                <a:solidFill>
                  <a:schemeClr val="tx1"/>
                </a:solidFill>
                <a:hlinkClick r:id="rId3"/>
              </a:rPr>
              <a:t>http://yellowcard.mhra.gov.uk</a:t>
            </a:r>
            <a:r>
              <a:rPr lang="en-GB" sz="1600" dirty="0" smtClean="0">
                <a:solidFill>
                  <a:schemeClr val="tx1"/>
                </a:solidFill>
                <a:hlinkClick r:id="rId3"/>
              </a:rPr>
              <a:t>/</a:t>
            </a:r>
            <a:endParaRPr lang="en-GB" sz="1600" dirty="0">
              <a:solidFill>
                <a:schemeClr val="tx1"/>
              </a:solidFill>
            </a:endParaRPr>
          </a:p>
          <a:p>
            <a:pPr marL="0" indent="0">
              <a:spcBef>
                <a:spcPts val="1000"/>
              </a:spcBef>
            </a:pPr>
            <a:endParaRPr lang="en-GB" sz="1600" dirty="0" smtClean="0">
              <a:solidFill>
                <a:schemeClr val="tx1"/>
              </a:solidFill>
            </a:endParaRPr>
          </a:p>
          <a:p>
            <a:pPr marL="0" indent="0">
              <a:spcBef>
                <a:spcPts val="1000"/>
              </a:spcBef>
            </a:pPr>
            <a:r>
              <a:rPr lang="en-GB" sz="1600" dirty="0" smtClean="0"/>
              <a:t>All of the inactivated quadrivalent flu vaccines carry a black triangle symbol (▼) (</a:t>
            </a:r>
            <a:r>
              <a:rPr lang="en-GB" sz="1600" dirty="0"/>
              <a:t>a</a:t>
            </a:r>
            <a:r>
              <a:rPr lang="en-GB" sz="1600" dirty="0" smtClean="0"/>
              <a:t>s do all </a:t>
            </a:r>
            <a:r>
              <a:rPr lang="en-GB" sz="1600" dirty="0"/>
              <a:t>vaccines during the earlier stages of their </a:t>
            </a:r>
            <a:r>
              <a:rPr lang="en-GB" sz="1600" dirty="0" smtClean="0"/>
              <a:t>introduction)</a:t>
            </a:r>
          </a:p>
          <a:p>
            <a:pPr marL="0" indent="0">
              <a:spcBef>
                <a:spcPts val="1000"/>
              </a:spcBef>
            </a:pPr>
            <a:endParaRPr lang="en-GB" sz="1600" dirty="0" smtClean="0">
              <a:solidFill>
                <a:schemeClr val="tx1"/>
              </a:solidFill>
            </a:endParaRPr>
          </a:p>
          <a:p>
            <a:pPr marL="0" indent="0">
              <a:spcBef>
                <a:spcPts val="1000"/>
              </a:spcBef>
            </a:pPr>
            <a:r>
              <a:rPr lang="en-GB" sz="1600" dirty="0" smtClean="0"/>
              <a:t>This is to encourage reporting of </a:t>
            </a:r>
            <a:r>
              <a:rPr lang="en-GB" sz="1600" u="sng" dirty="0" smtClean="0"/>
              <a:t>all</a:t>
            </a:r>
            <a:r>
              <a:rPr lang="en-GB" sz="1600" dirty="0" smtClean="0"/>
              <a:t> suspected adverse reactions</a:t>
            </a:r>
            <a:endParaRPr lang="en-GB" sz="1600" b="1" dirty="0" smtClean="0">
              <a:latin typeface="Arial" charset="0"/>
              <a:ea typeface="ヒラギノ角ゴ Pro W3" charset="-128"/>
              <a:cs typeface="ヒラギノ角ゴ Pro W3" charset="-128"/>
            </a:endParaRPr>
          </a:p>
          <a:p>
            <a:endParaRPr lang="en-GB" sz="2000" dirty="0">
              <a:latin typeface="Arial" charset="0"/>
              <a:ea typeface="ヒラギノ角ゴ Pro W3" charset="-128"/>
              <a:cs typeface="ヒラギノ角ゴ Pro W3" charset="-128"/>
            </a:endParaRPr>
          </a:p>
        </p:txBody>
      </p:sp>
      <p:pic>
        <p:nvPicPr>
          <p:cNvPr id="9" name="Picture 5" descr="images.jpg"/>
          <p:cNvPicPr>
            <a:picLocks noChangeAspect="1"/>
          </p:cNvPicPr>
          <p:nvPr/>
        </p:nvPicPr>
        <p:blipFill>
          <a:blip r:embed="rId4" cstate="print"/>
          <a:srcRect/>
          <a:stretch>
            <a:fillRect/>
          </a:stretch>
        </p:blipFill>
        <p:spPr bwMode="auto">
          <a:xfrm>
            <a:off x="5148064" y="3065912"/>
            <a:ext cx="3579815" cy="2027885"/>
          </a:xfrm>
          <a:prstGeom prst="rect">
            <a:avLst/>
          </a:prstGeom>
          <a:noFill/>
          <a:ln w="9525">
            <a:noFill/>
            <a:miter lim="800000"/>
            <a:headEnd/>
            <a:tailEnd/>
          </a:ln>
        </p:spPr>
      </p:pic>
    </p:spTree>
    <p:extLst>
      <p:ext uri="{BB962C8B-B14F-4D97-AF65-F5344CB8AC3E}">
        <p14:creationId xmlns:p14="http://schemas.microsoft.com/office/powerpoint/2010/main" val="14342400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67544" y="188640"/>
            <a:ext cx="8077200" cy="1143000"/>
          </a:xfrm>
        </p:spPr>
        <p:txBody>
          <a:bodyPr/>
          <a:lstStyle/>
          <a:p>
            <a:pPr algn="ctr" eaLnBrk="1" hangingPunct="1"/>
            <a:r>
              <a:rPr lang="en-GB" altLang="en-US" sz="3200" dirty="0" smtClean="0"/>
              <a:t>PLEASE </a:t>
            </a:r>
            <a:br>
              <a:rPr lang="en-GB" altLang="en-US" sz="3200" dirty="0" smtClean="0"/>
            </a:br>
            <a:r>
              <a:rPr lang="en-GB" altLang="en-US" sz="3200" dirty="0" smtClean="0"/>
              <a:t>Don’t Over Order!</a:t>
            </a:r>
            <a:endParaRPr lang="en-US" altLang="en-US" sz="3200" dirty="0" smtClean="0"/>
          </a:p>
        </p:txBody>
      </p:sp>
      <p:sp>
        <p:nvSpPr>
          <p:cNvPr id="51203" name="Content Placeholder 2"/>
          <p:cNvSpPr>
            <a:spLocks noGrp="1"/>
          </p:cNvSpPr>
          <p:nvPr>
            <p:ph idx="1"/>
          </p:nvPr>
        </p:nvSpPr>
        <p:spPr>
          <a:xfrm>
            <a:off x="611560" y="1268760"/>
            <a:ext cx="8077200" cy="4038600"/>
          </a:xfrm>
        </p:spPr>
        <p:txBody>
          <a:bodyPr/>
          <a:lstStyle/>
          <a:p>
            <a:pPr eaLnBrk="1" hangingPunct="1">
              <a:buFont typeface="Wingdings" pitchFamily="2" charset="2"/>
              <a:buChar char="Ø"/>
            </a:pPr>
            <a:r>
              <a:rPr lang="en-GB" altLang="en-US" sz="2000" dirty="0" smtClean="0"/>
              <a:t>Movianto will deliver within 48 hours of order being placed</a:t>
            </a:r>
          </a:p>
          <a:p>
            <a:pPr eaLnBrk="1" hangingPunct="1">
              <a:buFont typeface="Wingdings" pitchFamily="2" charset="2"/>
              <a:buChar char="Ø"/>
            </a:pPr>
            <a:r>
              <a:rPr lang="en-GB" altLang="en-US" sz="2000" dirty="0" smtClean="0"/>
              <a:t>Will deliver as often as needed</a:t>
            </a:r>
          </a:p>
          <a:p>
            <a:pPr eaLnBrk="1" hangingPunct="1">
              <a:buFont typeface="Wingdings" pitchFamily="2" charset="2"/>
              <a:buChar char="Ø"/>
            </a:pPr>
            <a:r>
              <a:rPr lang="en-GB" altLang="en-US" sz="2000" dirty="0" smtClean="0"/>
              <a:t>Only order what you need for next week</a:t>
            </a:r>
          </a:p>
          <a:p>
            <a:pPr eaLnBrk="1" hangingPunct="1"/>
            <a:endParaRPr lang="en-GB" altLang="en-US" sz="2000" dirty="0" smtClean="0"/>
          </a:p>
          <a:p>
            <a:pPr eaLnBrk="1" hangingPunct="1"/>
            <a:r>
              <a:rPr lang="en-GB" altLang="en-US" sz="2000" dirty="0" smtClean="0"/>
              <a:t>This avoids:</a:t>
            </a:r>
          </a:p>
          <a:p>
            <a:pPr eaLnBrk="1" hangingPunct="1">
              <a:buFont typeface="Wingdings" pitchFamily="2" charset="2"/>
              <a:buChar char="Ø"/>
            </a:pPr>
            <a:r>
              <a:rPr lang="en-GB" altLang="en-US" sz="2000" dirty="0" smtClean="0"/>
              <a:t>Vaccine being left over at end of campaign</a:t>
            </a:r>
          </a:p>
          <a:p>
            <a:pPr eaLnBrk="1" hangingPunct="1">
              <a:buFont typeface="Wingdings" pitchFamily="2" charset="2"/>
              <a:buChar char="Ø"/>
            </a:pPr>
            <a:r>
              <a:rPr lang="en-GB" altLang="en-US" sz="2000" dirty="0" smtClean="0"/>
              <a:t>Vaccine can’t be taken back once it has been delivered</a:t>
            </a:r>
          </a:p>
          <a:p>
            <a:pPr eaLnBrk="1" hangingPunct="1">
              <a:buFont typeface="Wingdings" pitchFamily="2" charset="2"/>
              <a:buChar char="Ø"/>
            </a:pPr>
            <a:r>
              <a:rPr lang="en-GB" altLang="en-US" sz="2000" dirty="0" smtClean="0"/>
              <a:t>Large losses if fridge breaks down</a:t>
            </a:r>
          </a:p>
        </p:txBody>
      </p:sp>
    </p:spTree>
    <p:extLst>
      <p:ext uri="{BB962C8B-B14F-4D97-AF65-F5344CB8AC3E}">
        <p14:creationId xmlns:p14="http://schemas.microsoft.com/office/powerpoint/2010/main" val="31941299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077200" cy="1143000"/>
          </a:xfrm>
        </p:spPr>
        <p:txBody>
          <a:bodyPr/>
          <a:lstStyle/>
          <a:p>
            <a:r>
              <a:rPr lang="en-GB" dirty="0" smtClean="0"/>
              <a:t>Recording flu vaccine given</a:t>
            </a:r>
            <a:endParaRPr lang="en-GB" dirty="0"/>
          </a:p>
        </p:txBody>
      </p:sp>
      <p:sp>
        <p:nvSpPr>
          <p:cNvPr id="3" name="Content Placeholder 2"/>
          <p:cNvSpPr>
            <a:spLocks noGrp="1"/>
          </p:cNvSpPr>
          <p:nvPr>
            <p:ph idx="1"/>
          </p:nvPr>
        </p:nvSpPr>
        <p:spPr>
          <a:xfrm>
            <a:off x="755576" y="980728"/>
            <a:ext cx="8077200" cy="4038600"/>
          </a:xfrm>
        </p:spPr>
        <p:txBody>
          <a:bodyPr/>
          <a:lstStyle/>
          <a:p>
            <a:pPr marL="0" indent="0">
              <a:spcBef>
                <a:spcPts val="600"/>
              </a:spcBef>
              <a:buFont typeface="Arial" pitchFamily="84" charset="0"/>
              <a:buNone/>
              <a:defRPr/>
            </a:pPr>
            <a:r>
              <a:rPr lang="en-GB" sz="2000" dirty="0"/>
              <a:t>As a wide variety of influenza vaccines are on the UK market each year, it is especially important that the following information be recorded:</a:t>
            </a:r>
          </a:p>
          <a:p>
            <a:pPr>
              <a:spcBef>
                <a:spcPts val="600"/>
              </a:spcBef>
              <a:buFont typeface="Arial" pitchFamily="34" charset="0"/>
              <a:buChar char="•"/>
              <a:defRPr/>
            </a:pPr>
            <a:r>
              <a:rPr lang="en-GB" sz="2000" dirty="0"/>
              <a:t>vaccine name, product name, batch number and expiry date </a:t>
            </a:r>
          </a:p>
          <a:p>
            <a:pPr>
              <a:spcBef>
                <a:spcPts val="600"/>
              </a:spcBef>
              <a:buFont typeface="Arial" pitchFamily="34" charset="0"/>
              <a:buChar char="•"/>
              <a:defRPr/>
            </a:pPr>
            <a:r>
              <a:rPr lang="en-GB" sz="2000" dirty="0"/>
              <a:t>dose administered </a:t>
            </a:r>
          </a:p>
          <a:p>
            <a:pPr>
              <a:spcBef>
                <a:spcPts val="600"/>
              </a:spcBef>
              <a:buFont typeface="Arial" pitchFamily="34" charset="0"/>
              <a:buChar char="•"/>
              <a:defRPr/>
            </a:pPr>
            <a:r>
              <a:rPr lang="en-GB" sz="2000" dirty="0"/>
              <a:t>date immunisation given </a:t>
            </a:r>
          </a:p>
          <a:p>
            <a:pPr>
              <a:spcBef>
                <a:spcPts val="600"/>
              </a:spcBef>
              <a:buFont typeface="Arial" pitchFamily="34" charset="0"/>
              <a:buChar char="•"/>
              <a:defRPr/>
            </a:pPr>
            <a:r>
              <a:rPr lang="en-GB" sz="2000" dirty="0"/>
              <a:t>route/site used</a:t>
            </a:r>
          </a:p>
          <a:p>
            <a:pPr>
              <a:spcBef>
                <a:spcPts val="600"/>
              </a:spcBef>
              <a:buFont typeface="Arial" pitchFamily="34" charset="0"/>
              <a:buChar char="•"/>
              <a:defRPr/>
            </a:pPr>
            <a:r>
              <a:rPr lang="en-GB" sz="2000" dirty="0"/>
              <a:t>name and signature of vaccinator</a:t>
            </a:r>
          </a:p>
          <a:p>
            <a:pPr>
              <a:spcBef>
                <a:spcPts val="600"/>
              </a:spcBef>
              <a:buFont typeface="Arial" pitchFamily="84" charset="0"/>
              <a:buNone/>
              <a:defRPr/>
            </a:pPr>
            <a:r>
              <a:rPr lang="en-GB" sz="2000" dirty="0" smtClean="0"/>
              <a:t>This </a:t>
            </a:r>
            <a:r>
              <a:rPr lang="en-GB" sz="2000" dirty="0"/>
              <a:t>information should be recorded in</a:t>
            </a:r>
            <a:r>
              <a:rPr lang="en-GB" sz="2000" dirty="0" smtClean="0"/>
              <a:t>: VMS (decision pending) </a:t>
            </a:r>
            <a:endParaRPr lang="en-GB" sz="2000" dirty="0"/>
          </a:p>
          <a:p>
            <a:pPr>
              <a:spcBef>
                <a:spcPts val="600"/>
              </a:spcBef>
              <a:buFont typeface="Arial" pitchFamily="34" charset="0"/>
              <a:buChar char="•"/>
              <a:defRPr/>
            </a:pPr>
            <a:r>
              <a:rPr lang="en-GB" sz="2000" dirty="0"/>
              <a:t>patient's GP record (or other patient record, depending on location)  </a:t>
            </a:r>
          </a:p>
          <a:p>
            <a:pPr>
              <a:spcBef>
                <a:spcPts val="600"/>
              </a:spcBef>
              <a:buFont typeface="Arial" pitchFamily="34" charset="0"/>
              <a:buChar char="•"/>
              <a:defRPr/>
            </a:pPr>
            <a:r>
              <a:rPr lang="en-GB" sz="2000" dirty="0"/>
              <a:t>personal Child Health Record (the ‘Red Book’) if a child</a:t>
            </a:r>
          </a:p>
          <a:p>
            <a:pPr>
              <a:spcBef>
                <a:spcPts val="600"/>
              </a:spcBef>
              <a:buFont typeface="Arial" pitchFamily="34" charset="0"/>
              <a:buChar char="•"/>
              <a:defRPr/>
            </a:pPr>
            <a:r>
              <a:rPr lang="en-GB" sz="2000" dirty="0"/>
              <a:t>practice computer system</a:t>
            </a:r>
          </a:p>
          <a:p>
            <a:pPr>
              <a:spcBef>
                <a:spcPts val="600"/>
              </a:spcBef>
              <a:buFont typeface="Arial" pitchFamily="34" charset="0"/>
              <a:buChar char="•"/>
              <a:defRPr/>
            </a:pPr>
            <a:r>
              <a:rPr lang="en-GB" sz="2000" dirty="0"/>
              <a:t>Child Health Information System </a:t>
            </a:r>
            <a:endParaRPr lang="en-US" sz="2000" dirty="0"/>
          </a:p>
          <a:p>
            <a:endParaRPr lang="en-GB" dirty="0"/>
          </a:p>
        </p:txBody>
      </p:sp>
    </p:spTree>
    <p:extLst>
      <p:ext uri="{BB962C8B-B14F-4D97-AF65-F5344CB8AC3E}">
        <p14:creationId xmlns:p14="http://schemas.microsoft.com/office/powerpoint/2010/main" val="35175222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2780928"/>
            <a:ext cx="3960440" cy="2988047"/>
          </a:xfrm>
        </p:spPr>
        <p:txBody>
          <a:bodyPr/>
          <a:lstStyle/>
          <a:p>
            <a:r>
              <a:rPr lang="en-GB" dirty="0" smtClean="0"/>
              <a:t>Delivery </a:t>
            </a:r>
            <a:endParaRPr lang="en-GB" dirty="0"/>
          </a:p>
        </p:txBody>
      </p:sp>
    </p:spTree>
    <p:extLst>
      <p:ext uri="{BB962C8B-B14F-4D97-AF65-F5344CB8AC3E}">
        <p14:creationId xmlns:p14="http://schemas.microsoft.com/office/powerpoint/2010/main" val="32275153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4213" y="115888"/>
            <a:ext cx="8077200" cy="1143000"/>
          </a:xfrm>
        </p:spPr>
        <p:txBody>
          <a:bodyPr/>
          <a:lstStyle/>
          <a:p>
            <a:pPr algn="ctr" eaLnBrk="1" hangingPunct="1"/>
            <a:r>
              <a:rPr lang="en-GB" altLang="en-US" sz="3200" dirty="0" smtClean="0"/>
              <a:t>2021/22 programme</a:t>
            </a:r>
            <a:endParaRPr lang="en-US" altLang="en-US" sz="3200" dirty="0" smtClean="0"/>
          </a:p>
        </p:txBody>
      </p:sp>
      <p:sp>
        <p:nvSpPr>
          <p:cNvPr id="44035" name="Content Placeholder 2"/>
          <p:cNvSpPr>
            <a:spLocks noGrp="1"/>
          </p:cNvSpPr>
          <p:nvPr>
            <p:ph idx="1"/>
          </p:nvPr>
        </p:nvSpPr>
        <p:spPr>
          <a:xfrm>
            <a:off x="395536" y="1196752"/>
            <a:ext cx="8294688" cy="4896544"/>
          </a:xfrm>
        </p:spPr>
        <p:txBody>
          <a:bodyPr/>
          <a:lstStyle/>
          <a:p>
            <a:pPr eaLnBrk="1" hangingPunct="1">
              <a:lnSpc>
                <a:spcPct val="150000"/>
              </a:lnSpc>
              <a:buFont typeface="Wingdings" panose="05000000000000000000" pitchFamily="2" charset="2"/>
              <a:buChar char="§"/>
            </a:pPr>
            <a:r>
              <a:rPr lang="en-GB" altLang="en-US" sz="2000" dirty="0" smtClean="0"/>
              <a:t>The official launch date will be 1</a:t>
            </a:r>
            <a:r>
              <a:rPr lang="en-GB" altLang="en-US" sz="2000" baseline="30000" dirty="0" smtClean="0"/>
              <a:t>st</a:t>
            </a:r>
            <a:r>
              <a:rPr lang="en-GB" altLang="en-US" sz="2000" dirty="0" smtClean="0"/>
              <a:t> October 2021</a:t>
            </a:r>
          </a:p>
          <a:p>
            <a:pPr eaLnBrk="1" hangingPunct="1">
              <a:lnSpc>
                <a:spcPct val="150000"/>
              </a:lnSpc>
              <a:buFont typeface="Wingdings" panose="05000000000000000000" pitchFamily="2" charset="2"/>
              <a:buChar char="§"/>
            </a:pPr>
            <a:r>
              <a:rPr lang="en-GB" altLang="en-US" sz="2000" dirty="0"/>
              <a:t>Nasal flu vaccine for children should be available to order by mid-September</a:t>
            </a:r>
          </a:p>
          <a:p>
            <a:pPr eaLnBrk="1" hangingPunct="1">
              <a:lnSpc>
                <a:spcPct val="150000"/>
              </a:lnSpc>
              <a:buFont typeface="Wingdings" panose="05000000000000000000" pitchFamily="2" charset="2"/>
              <a:buChar char="§"/>
            </a:pPr>
            <a:r>
              <a:rPr lang="en-GB" altLang="en-US" sz="2000" dirty="0" smtClean="0"/>
              <a:t>All Practices should receive initial deliveries of </a:t>
            </a:r>
            <a:r>
              <a:rPr lang="en-GB" altLang="en-US" sz="2000" b="1" u="sng" dirty="0" smtClean="0"/>
              <a:t>all</a:t>
            </a:r>
            <a:r>
              <a:rPr lang="en-GB" altLang="en-US" sz="2000" dirty="0" smtClean="0"/>
              <a:t> flu vaccines before the end of September 2021</a:t>
            </a:r>
          </a:p>
          <a:p>
            <a:pPr eaLnBrk="1" hangingPunct="1">
              <a:lnSpc>
                <a:spcPct val="150000"/>
              </a:lnSpc>
              <a:buFont typeface="Wingdings" panose="05000000000000000000" pitchFamily="2" charset="2"/>
              <a:buChar char="§"/>
            </a:pPr>
            <a:r>
              <a:rPr lang="en-GB" altLang="en-US" sz="2000" dirty="0" smtClean="0"/>
              <a:t>Practices can start clinics once they have received the vaccine</a:t>
            </a:r>
          </a:p>
          <a:p>
            <a:pPr eaLnBrk="1" hangingPunct="1">
              <a:lnSpc>
                <a:spcPct val="150000"/>
              </a:lnSpc>
              <a:buFont typeface="Wingdings" panose="05000000000000000000" pitchFamily="2" charset="2"/>
              <a:buChar char="§"/>
            </a:pPr>
            <a:r>
              <a:rPr lang="en-GB" altLang="en-US" sz="2000" dirty="0" smtClean="0"/>
              <a:t>Leaflets are expected to be delivered by first week in September</a:t>
            </a:r>
          </a:p>
          <a:p>
            <a:pPr eaLnBrk="1" hangingPunct="1">
              <a:lnSpc>
                <a:spcPct val="150000"/>
              </a:lnSpc>
              <a:buFont typeface="Wingdings" panose="05000000000000000000" pitchFamily="2" charset="2"/>
              <a:buChar char="§"/>
            </a:pPr>
            <a:r>
              <a:rPr lang="en-GB" altLang="en-US" sz="2000" dirty="0" smtClean="0"/>
              <a:t>Leaflets can be downloaded from </a:t>
            </a:r>
            <a:r>
              <a:rPr lang="en-GB" altLang="en-US" sz="2000" dirty="0" smtClean="0">
                <a:hlinkClick r:id="rId3"/>
              </a:rPr>
              <a:t>PHA web-site </a:t>
            </a:r>
            <a:endParaRPr lang="en-GB" altLang="en-US" sz="2000" dirty="0"/>
          </a:p>
          <a:p>
            <a:pPr eaLnBrk="1" hangingPunct="1">
              <a:lnSpc>
                <a:spcPct val="150000"/>
              </a:lnSpc>
              <a:buFont typeface="Wingdings" panose="05000000000000000000" pitchFamily="2" charset="2"/>
              <a:buChar char="§"/>
            </a:pPr>
            <a:r>
              <a:rPr lang="en-GB" altLang="en-US" sz="2000" dirty="0" smtClean="0"/>
              <a:t>PGDs available from end of August / start of September</a:t>
            </a:r>
            <a:r>
              <a:rPr lang="en-GB" altLang="en-US" sz="2800" dirty="0" smtClean="0"/>
              <a:t>	</a:t>
            </a:r>
          </a:p>
        </p:txBody>
      </p:sp>
    </p:spTree>
    <p:extLst>
      <p:ext uri="{BB962C8B-B14F-4D97-AF65-F5344CB8AC3E}">
        <p14:creationId xmlns:p14="http://schemas.microsoft.com/office/powerpoint/2010/main" val="450895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28000" cy="1008112"/>
          </a:xfrm>
        </p:spPr>
        <p:txBody>
          <a:bodyPr/>
          <a:lstStyle/>
          <a:p>
            <a:pPr algn="ctr"/>
            <a:r>
              <a:rPr lang="en-GB" sz="3200" dirty="0"/>
              <a:t>When to vaccinate</a:t>
            </a:r>
          </a:p>
        </p:txBody>
      </p:sp>
      <p:sp>
        <p:nvSpPr>
          <p:cNvPr id="3" name="Content Placeholder 2"/>
          <p:cNvSpPr>
            <a:spLocks noGrp="1"/>
          </p:cNvSpPr>
          <p:nvPr>
            <p:ph idx="1"/>
          </p:nvPr>
        </p:nvSpPr>
        <p:spPr>
          <a:xfrm>
            <a:off x="467544" y="1484784"/>
            <a:ext cx="8064896" cy="4391893"/>
          </a:xfrm>
        </p:spPr>
        <p:txBody>
          <a:bodyPr/>
          <a:lstStyle/>
          <a:p>
            <a:pPr>
              <a:buFont typeface="Arial" panose="020B0604020202020204" pitchFamily="34" charset="0"/>
              <a:buChar char="•"/>
            </a:pPr>
            <a:r>
              <a:rPr lang="en-GB" sz="2000" dirty="0"/>
              <a:t>V</a:t>
            </a:r>
            <a:r>
              <a:rPr lang="en-GB" sz="2000" dirty="0" smtClean="0"/>
              <a:t>accinate </a:t>
            </a:r>
            <a:r>
              <a:rPr lang="en-GB" sz="2000" dirty="0"/>
              <a:t>as soon as vaccine </a:t>
            </a:r>
            <a:r>
              <a:rPr lang="en-GB" sz="2000" dirty="0" smtClean="0"/>
              <a:t>available </a:t>
            </a:r>
            <a:r>
              <a:rPr lang="en-GB" sz="2000" dirty="0"/>
              <a:t>so </a:t>
            </a:r>
            <a:r>
              <a:rPr lang="en-GB" sz="2000" dirty="0" smtClean="0"/>
              <a:t>people </a:t>
            </a:r>
            <a:r>
              <a:rPr lang="en-GB" sz="2000" dirty="0"/>
              <a:t>are protected when flu begins to circulate in the </a:t>
            </a:r>
            <a:r>
              <a:rPr lang="en-GB" sz="2000" dirty="0" smtClean="0"/>
              <a:t>community;</a:t>
            </a:r>
            <a:endParaRPr lang="en-GB" sz="2000" dirty="0"/>
          </a:p>
          <a:p>
            <a:pPr>
              <a:buFont typeface="Arial" panose="020B0604020202020204" pitchFamily="34" charset="0"/>
              <a:buChar char="•"/>
            </a:pPr>
            <a:r>
              <a:rPr lang="en-GB" sz="2000" dirty="0" smtClean="0"/>
              <a:t>Try to vaccinate by December </a:t>
            </a:r>
            <a:r>
              <a:rPr lang="en-GB" sz="2000" dirty="0"/>
              <a:t>before flu circulation </a:t>
            </a:r>
            <a:r>
              <a:rPr lang="en-GB" sz="2000" dirty="0" smtClean="0"/>
              <a:t>peaks;</a:t>
            </a:r>
            <a:endParaRPr lang="en-GB" sz="2000" dirty="0"/>
          </a:p>
          <a:p>
            <a:pPr>
              <a:buFont typeface="Arial" panose="020B0604020202020204" pitchFamily="34" charset="0"/>
              <a:buChar char="•"/>
            </a:pPr>
            <a:r>
              <a:rPr lang="en-GB" sz="2000" dirty="0" smtClean="0"/>
              <a:t>However, do continue </a:t>
            </a:r>
            <a:r>
              <a:rPr lang="en-GB" sz="2000" dirty="0"/>
              <a:t>to offer vaccination </a:t>
            </a:r>
            <a:r>
              <a:rPr lang="en-GB" sz="2000" dirty="0" smtClean="0"/>
              <a:t>throughout the season especially if level </a:t>
            </a:r>
            <a:r>
              <a:rPr lang="en-GB" sz="2000" dirty="0"/>
              <a:t>of </a:t>
            </a:r>
            <a:r>
              <a:rPr lang="en-GB" sz="2000" dirty="0" smtClean="0"/>
              <a:t>flu activity is high;</a:t>
            </a:r>
          </a:p>
          <a:p>
            <a:pPr>
              <a:buFont typeface="Arial" panose="020B0604020202020204" pitchFamily="34" charset="0"/>
              <a:buChar char="•"/>
            </a:pPr>
            <a:r>
              <a:rPr lang="en-GB" sz="2000" dirty="0" smtClean="0"/>
              <a:t>Remember that immune </a:t>
            </a:r>
            <a:r>
              <a:rPr lang="en-GB" sz="2000" dirty="0"/>
              <a:t>response following flu vaccination takes about two weeks to develop </a:t>
            </a:r>
            <a:r>
              <a:rPr lang="en-GB" sz="2000" dirty="0" smtClean="0"/>
              <a:t>fully;</a:t>
            </a:r>
            <a:endParaRPr lang="en-GB" sz="2000" dirty="0"/>
          </a:p>
          <a:p>
            <a:pPr>
              <a:buFont typeface="Arial" panose="020B0604020202020204" pitchFamily="34" charset="0"/>
              <a:buChar char="•"/>
            </a:pPr>
            <a:r>
              <a:rPr lang="en-GB" sz="2000" dirty="0"/>
              <a:t>P</a:t>
            </a:r>
            <a:r>
              <a:rPr lang="en-GB" sz="2000" dirty="0" smtClean="0"/>
              <a:t>rotection offered by </a:t>
            </a:r>
            <a:r>
              <a:rPr lang="en-GB" sz="2000" dirty="0"/>
              <a:t>the vaccine </a:t>
            </a:r>
            <a:r>
              <a:rPr lang="en-GB" sz="2000" dirty="0" smtClean="0"/>
              <a:t>is thought </a:t>
            </a:r>
            <a:r>
              <a:rPr lang="en-GB" sz="2000" dirty="0"/>
              <a:t>to last </a:t>
            </a:r>
            <a:r>
              <a:rPr lang="en-GB" sz="2000" dirty="0" smtClean="0"/>
              <a:t>for at </a:t>
            </a:r>
            <a:r>
              <a:rPr lang="en-GB" sz="2000" dirty="0"/>
              <a:t>least one influenza </a:t>
            </a:r>
            <a:r>
              <a:rPr lang="en-GB" sz="2000" dirty="0" smtClean="0"/>
              <a:t>season;</a:t>
            </a:r>
            <a:endParaRPr lang="en-GB" sz="2000" dirty="0"/>
          </a:p>
          <a:p>
            <a:pPr>
              <a:buFont typeface="Arial" panose="020B0604020202020204" pitchFamily="34" charset="0"/>
              <a:buChar char="•"/>
            </a:pPr>
            <a:r>
              <a:rPr lang="en-GB" sz="2000" dirty="0"/>
              <a:t>A</a:t>
            </a:r>
            <a:r>
              <a:rPr lang="en-GB" sz="2000" dirty="0" smtClean="0"/>
              <a:t>s </a:t>
            </a:r>
            <a:r>
              <a:rPr lang="en-GB" sz="2000" dirty="0"/>
              <a:t>antibody </a:t>
            </a:r>
            <a:r>
              <a:rPr lang="en-GB" sz="2000" dirty="0" smtClean="0"/>
              <a:t>levels are </a:t>
            </a:r>
            <a:r>
              <a:rPr lang="en-GB" sz="2000" dirty="0"/>
              <a:t>likely to reduce in subsequent </a:t>
            </a:r>
            <a:r>
              <a:rPr lang="en-GB" sz="2000" dirty="0" smtClean="0"/>
              <a:t>seasons, </a:t>
            </a:r>
            <a:r>
              <a:rPr lang="en-GB" sz="2000" dirty="0"/>
              <a:t>and there may be changes </a:t>
            </a:r>
            <a:r>
              <a:rPr lang="en-GB" sz="2000" dirty="0" smtClean="0"/>
              <a:t>to the </a:t>
            </a:r>
            <a:r>
              <a:rPr lang="en-GB" sz="2000" dirty="0"/>
              <a:t>circulating strains from one season to next, </a:t>
            </a:r>
            <a:r>
              <a:rPr lang="en-GB" sz="2000" b="1" dirty="0"/>
              <a:t>annual revaccination is </a:t>
            </a:r>
            <a:r>
              <a:rPr lang="en-GB" sz="2000" b="1" dirty="0" smtClean="0"/>
              <a:t>important.</a:t>
            </a:r>
            <a:endParaRPr lang="en-GB" sz="2000" b="1"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55</a:t>
            </a:fld>
            <a:endParaRPr lang="en-US" dirty="0"/>
          </a:p>
        </p:txBody>
      </p:sp>
    </p:spTree>
    <p:extLst>
      <p:ext uri="{BB962C8B-B14F-4D97-AF65-F5344CB8AC3E}">
        <p14:creationId xmlns:p14="http://schemas.microsoft.com/office/powerpoint/2010/main" val="29356077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a:xfrm>
            <a:off x="611560" y="0"/>
            <a:ext cx="8077200" cy="1143000"/>
          </a:xfrm>
        </p:spPr>
        <p:txBody>
          <a:bodyPr/>
          <a:lstStyle/>
          <a:p>
            <a:pPr eaLnBrk="1" hangingPunct="1"/>
            <a:r>
              <a:rPr lang="en-GB" altLang="en-US" sz="3200" dirty="0" smtClean="0"/>
              <a:t>School-based Programme (1)</a:t>
            </a:r>
          </a:p>
        </p:txBody>
      </p:sp>
      <p:sp>
        <p:nvSpPr>
          <p:cNvPr id="56323" name="Content Placeholder 4"/>
          <p:cNvSpPr>
            <a:spLocks noGrp="1"/>
          </p:cNvSpPr>
          <p:nvPr>
            <p:ph idx="1"/>
          </p:nvPr>
        </p:nvSpPr>
        <p:spPr>
          <a:xfrm>
            <a:off x="323528" y="836712"/>
            <a:ext cx="8568952" cy="5400600"/>
          </a:xfrm>
        </p:spPr>
        <p:txBody>
          <a:bodyPr/>
          <a:lstStyle/>
          <a:p>
            <a:pPr eaLnBrk="1" hangingPunct="1">
              <a:spcBef>
                <a:spcPts val="0"/>
              </a:spcBef>
              <a:buFont typeface="Wingdings" panose="05000000000000000000" pitchFamily="2" charset="2"/>
              <a:buChar char="§"/>
            </a:pPr>
            <a:endParaRPr lang="en-GB" sz="2000" dirty="0" smtClean="0"/>
          </a:p>
          <a:p>
            <a:pPr eaLnBrk="1" hangingPunct="1">
              <a:spcBef>
                <a:spcPts val="0"/>
              </a:spcBef>
              <a:buFont typeface="Wingdings" panose="05000000000000000000" pitchFamily="2" charset="2"/>
              <a:buChar char="§"/>
            </a:pPr>
            <a:r>
              <a:rPr lang="en-GB" sz="2000" dirty="0" smtClean="0"/>
              <a:t>Trust School Health Team will work </a:t>
            </a:r>
            <a:r>
              <a:rPr lang="en-GB" sz="2000" dirty="0"/>
              <a:t>directly with schools to arrange </a:t>
            </a:r>
            <a:r>
              <a:rPr lang="en-GB" sz="2000" dirty="0" smtClean="0"/>
              <a:t>the v</a:t>
            </a:r>
            <a:r>
              <a:rPr lang="en-GB" altLang="en-US" sz="2000" dirty="0" smtClean="0"/>
              <a:t>accination sessions </a:t>
            </a:r>
          </a:p>
          <a:p>
            <a:pPr eaLnBrk="1" hangingPunct="1">
              <a:spcBef>
                <a:spcPts val="0"/>
              </a:spcBef>
              <a:buFont typeface="Wingdings" panose="05000000000000000000" pitchFamily="2" charset="2"/>
              <a:buChar char="§"/>
            </a:pPr>
            <a:endParaRPr lang="en-GB" altLang="en-US" sz="2000" dirty="0"/>
          </a:p>
          <a:p>
            <a:pPr eaLnBrk="1" hangingPunct="1">
              <a:spcBef>
                <a:spcPts val="0"/>
              </a:spcBef>
              <a:buFont typeface="Wingdings" panose="05000000000000000000" pitchFamily="2" charset="2"/>
              <a:buChar char="§"/>
            </a:pPr>
            <a:r>
              <a:rPr lang="en-GB" altLang="en-US" sz="2000" dirty="0" smtClean="0"/>
              <a:t>School Health will arrange their programmes differently to take account of COVID implications.  Sessions will be delivered </a:t>
            </a:r>
            <a:r>
              <a:rPr lang="en-GB" altLang="en-US" sz="2000" b="1" dirty="0" smtClean="0"/>
              <a:t>within</a:t>
            </a:r>
            <a:r>
              <a:rPr lang="en-GB" altLang="en-US" sz="2000" dirty="0" smtClean="0"/>
              <a:t> school premises but there may be &gt; one visit, session outside normal school hours, including weekends, and social distancing / PPE measures will be in place</a:t>
            </a:r>
          </a:p>
          <a:p>
            <a:pPr eaLnBrk="1" hangingPunct="1">
              <a:spcBef>
                <a:spcPts val="0"/>
              </a:spcBef>
              <a:buFont typeface="Wingdings" panose="05000000000000000000" pitchFamily="2" charset="2"/>
              <a:buChar char="§"/>
            </a:pPr>
            <a:endParaRPr lang="en-GB" altLang="en-US" sz="1800" b="1" dirty="0" smtClean="0"/>
          </a:p>
        </p:txBody>
      </p:sp>
    </p:spTree>
    <p:extLst>
      <p:ext uri="{BB962C8B-B14F-4D97-AF65-F5344CB8AC3E}">
        <p14:creationId xmlns:p14="http://schemas.microsoft.com/office/powerpoint/2010/main" val="587205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a:xfrm>
            <a:off x="611560" y="0"/>
            <a:ext cx="8077200" cy="1143000"/>
          </a:xfrm>
        </p:spPr>
        <p:txBody>
          <a:bodyPr/>
          <a:lstStyle/>
          <a:p>
            <a:pPr eaLnBrk="1" hangingPunct="1"/>
            <a:r>
              <a:rPr lang="en-GB" altLang="en-US" sz="3200" dirty="0" smtClean="0"/>
              <a:t>School-based Programme (2)</a:t>
            </a:r>
          </a:p>
        </p:txBody>
      </p:sp>
      <p:sp>
        <p:nvSpPr>
          <p:cNvPr id="56323" name="Content Placeholder 4"/>
          <p:cNvSpPr>
            <a:spLocks noGrp="1"/>
          </p:cNvSpPr>
          <p:nvPr>
            <p:ph idx="1"/>
          </p:nvPr>
        </p:nvSpPr>
        <p:spPr>
          <a:xfrm>
            <a:off x="323528" y="836712"/>
            <a:ext cx="8568952" cy="5400600"/>
          </a:xfrm>
        </p:spPr>
        <p:txBody>
          <a:bodyPr/>
          <a:lstStyle/>
          <a:p>
            <a:pPr eaLnBrk="1" hangingPunct="1">
              <a:spcBef>
                <a:spcPts val="0"/>
              </a:spcBef>
              <a:buFont typeface="Wingdings" panose="05000000000000000000" pitchFamily="2" charset="2"/>
              <a:buChar char="§"/>
            </a:pPr>
            <a:endParaRPr lang="en-GB" altLang="en-US" sz="2000" b="1" dirty="0" smtClean="0"/>
          </a:p>
          <a:p>
            <a:pPr eaLnBrk="1" hangingPunct="1">
              <a:spcBef>
                <a:spcPts val="0"/>
              </a:spcBef>
              <a:buFont typeface="Wingdings" panose="05000000000000000000" pitchFamily="2" charset="2"/>
              <a:buChar char="§"/>
            </a:pPr>
            <a:r>
              <a:rPr lang="en-GB" altLang="en-US" sz="2000" b="1" dirty="0" smtClean="0"/>
              <a:t>All</a:t>
            </a:r>
            <a:r>
              <a:rPr lang="en-GB" altLang="en-US" sz="2000" dirty="0" smtClean="0"/>
              <a:t> </a:t>
            </a:r>
            <a:r>
              <a:rPr lang="en-GB" altLang="en-US" sz="2000" dirty="0"/>
              <a:t>Primary School children (P1 – </a:t>
            </a:r>
            <a:r>
              <a:rPr lang="en-GB" altLang="en-US" sz="2000" dirty="0" smtClean="0"/>
              <a:t>P7) and </a:t>
            </a:r>
            <a:r>
              <a:rPr lang="en-GB" altLang="en-US" sz="2000" b="1" dirty="0" smtClean="0"/>
              <a:t>Secondary School Year 8 </a:t>
            </a:r>
            <a:r>
              <a:rPr lang="en-GB" altLang="en-US" sz="2000" b="1" dirty="0"/>
              <a:t>Children will </a:t>
            </a:r>
            <a:r>
              <a:rPr lang="en-GB" altLang="en-US" sz="2000" b="1" dirty="0" smtClean="0"/>
              <a:t>be </a:t>
            </a:r>
            <a:r>
              <a:rPr lang="en-GB" altLang="en-US" sz="2000" b="1" dirty="0"/>
              <a:t>offered the flu </a:t>
            </a:r>
            <a:r>
              <a:rPr lang="en-GB" altLang="en-US" sz="2000" b="1" dirty="0" smtClean="0"/>
              <a:t>vaccine </a:t>
            </a:r>
            <a:r>
              <a:rPr lang="en-GB" altLang="en-US" sz="2000" dirty="0" smtClean="0"/>
              <a:t>in school including children in a clinical  risk group (</a:t>
            </a:r>
            <a:r>
              <a:rPr lang="en-GB" altLang="en-US" sz="2000" b="1" dirty="0" smtClean="0"/>
              <a:t>DOB range: 02/07/2006 – 01/07/2018)</a:t>
            </a:r>
            <a:r>
              <a:rPr lang="en-GB" altLang="en-US" sz="2000" b="1" dirty="0" smtClean="0">
                <a:solidFill>
                  <a:srgbClr val="FF0000"/>
                </a:solidFill>
              </a:rPr>
              <a:t> </a:t>
            </a:r>
            <a:r>
              <a:rPr lang="en-GB" altLang="en-US" sz="2000" b="1" dirty="0" smtClean="0"/>
              <a:t> </a:t>
            </a:r>
            <a:r>
              <a:rPr lang="en-GB" altLang="en-US" sz="2000" b="1" dirty="0" smtClean="0">
                <a:solidFill>
                  <a:srgbClr val="FF0000"/>
                </a:solidFill>
              </a:rPr>
              <a:t>GPs should NOT invite these children for vaccination even those in risk groups  </a:t>
            </a:r>
          </a:p>
          <a:p>
            <a:pPr eaLnBrk="1" hangingPunct="1">
              <a:spcBef>
                <a:spcPts val="0"/>
              </a:spcBef>
              <a:buFont typeface="Wingdings" panose="05000000000000000000" pitchFamily="2" charset="2"/>
              <a:buChar char="§"/>
            </a:pPr>
            <a:endParaRPr lang="en-GB" altLang="en-US" sz="2000" b="1" dirty="0" smtClean="0"/>
          </a:p>
          <a:p>
            <a:pPr eaLnBrk="1" hangingPunct="1">
              <a:spcBef>
                <a:spcPts val="0"/>
              </a:spcBef>
              <a:buFont typeface="Wingdings" panose="05000000000000000000" pitchFamily="2" charset="2"/>
              <a:buChar char="§"/>
            </a:pPr>
            <a:r>
              <a:rPr lang="en-GB" altLang="en-US" sz="2000" b="1" dirty="0" smtClean="0"/>
              <a:t>if parents of </a:t>
            </a:r>
            <a:r>
              <a:rPr lang="en-GB" altLang="en-US" sz="2000" b="1" u="sng" dirty="0" smtClean="0"/>
              <a:t>extremely vulnerable </a:t>
            </a:r>
            <a:r>
              <a:rPr lang="en-GB" altLang="en-US" sz="2000" b="1" dirty="0" smtClean="0"/>
              <a:t>children ask for vaccination in practice rather than in school, based on clinical judgement, it can be given by GP</a:t>
            </a:r>
          </a:p>
          <a:p>
            <a:pPr eaLnBrk="1" hangingPunct="1">
              <a:spcBef>
                <a:spcPts val="0"/>
              </a:spcBef>
              <a:buFont typeface="Wingdings" panose="05000000000000000000" pitchFamily="2" charset="2"/>
              <a:buChar char="§"/>
            </a:pPr>
            <a:endParaRPr lang="en-GB" altLang="en-US" sz="2000" dirty="0" smtClean="0"/>
          </a:p>
          <a:p>
            <a:pPr eaLnBrk="1" hangingPunct="1">
              <a:spcBef>
                <a:spcPts val="0"/>
              </a:spcBef>
              <a:buFont typeface="Wingdings" panose="05000000000000000000" pitchFamily="2" charset="2"/>
              <a:buChar char="§"/>
            </a:pPr>
            <a:r>
              <a:rPr lang="en-GB" altLang="en-US" sz="2000" dirty="0" err="1" smtClean="0"/>
              <a:t>Fluenz</a:t>
            </a:r>
            <a:r>
              <a:rPr lang="en-GB" altLang="en-US" sz="2000" dirty="0" smtClean="0"/>
              <a:t> Tetra® will be offered unless contraindicated, in which case the cell based </a:t>
            </a:r>
            <a:r>
              <a:rPr lang="en-GB" altLang="en-US" sz="2000" dirty="0" err="1" smtClean="0"/>
              <a:t>Quadrivalent</a:t>
            </a:r>
            <a:r>
              <a:rPr lang="en-GB" altLang="en-US" sz="2000" dirty="0" smtClean="0"/>
              <a:t> Inactivated Flu Vaccine (</a:t>
            </a:r>
            <a:r>
              <a:rPr lang="en-GB" altLang="en-US" sz="2000" dirty="0" err="1" smtClean="0"/>
              <a:t>QIVc</a:t>
            </a:r>
            <a:r>
              <a:rPr lang="en-GB" altLang="en-US" sz="2000" dirty="0" smtClean="0"/>
              <a:t>) will be used </a:t>
            </a:r>
            <a:r>
              <a:rPr lang="en-GB" altLang="en-US" sz="2000" dirty="0"/>
              <a:t> </a:t>
            </a:r>
            <a:r>
              <a:rPr lang="en-GB" altLang="en-US" sz="2000" dirty="0" smtClean="0"/>
              <a:t>for children aged over 2 years and the egg based </a:t>
            </a:r>
            <a:r>
              <a:rPr lang="en-GB" altLang="en-US" sz="2000" dirty="0" err="1" smtClean="0"/>
              <a:t>Quadrivalent</a:t>
            </a:r>
            <a:r>
              <a:rPr lang="en-GB" altLang="en-US" sz="2000" dirty="0" smtClean="0"/>
              <a:t> </a:t>
            </a:r>
            <a:r>
              <a:rPr lang="en-GB" altLang="en-US" sz="2000" dirty="0"/>
              <a:t>Inactivated Flu Vaccine (</a:t>
            </a:r>
            <a:r>
              <a:rPr lang="en-GB" altLang="en-US" sz="2000" dirty="0" err="1" smtClean="0"/>
              <a:t>QIVe</a:t>
            </a:r>
            <a:r>
              <a:rPr lang="en-GB" altLang="en-US" sz="2000" dirty="0" smtClean="0"/>
              <a:t>) for under 2’s.</a:t>
            </a:r>
          </a:p>
        </p:txBody>
      </p:sp>
    </p:spTree>
    <p:extLst>
      <p:ext uri="{BB962C8B-B14F-4D97-AF65-F5344CB8AC3E}">
        <p14:creationId xmlns:p14="http://schemas.microsoft.com/office/powerpoint/2010/main" val="5331481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a:xfrm>
            <a:off x="468313" y="0"/>
            <a:ext cx="8294687" cy="1143000"/>
          </a:xfrm>
        </p:spPr>
        <p:txBody>
          <a:bodyPr/>
          <a:lstStyle/>
          <a:p>
            <a:pPr eaLnBrk="1" hangingPunct="1"/>
            <a:r>
              <a:rPr lang="en-GB" altLang="en-US" sz="3200" dirty="0" smtClean="0"/>
              <a:t>General Practice Programme</a:t>
            </a:r>
          </a:p>
        </p:txBody>
      </p:sp>
      <p:sp>
        <p:nvSpPr>
          <p:cNvPr id="58371" name="Content Placeholder 4"/>
          <p:cNvSpPr>
            <a:spLocks noGrp="1"/>
          </p:cNvSpPr>
          <p:nvPr>
            <p:ph idx="1"/>
          </p:nvPr>
        </p:nvSpPr>
        <p:spPr>
          <a:xfrm>
            <a:off x="467544" y="1124744"/>
            <a:ext cx="8294687" cy="4686994"/>
          </a:xfrm>
        </p:spPr>
        <p:txBody>
          <a:bodyPr/>
          <a:lstStyle/>
          <a:p>
            <a:pPr eaLnBrk="1" hangingPunct="1">
              <a:buFont typeface="Wingdings" panose="05000000000000000000" pitchFamily="2" charset="2"/>
              <a:buChar char="Ø"/>
            </a:pPr>
            <a:r>
              <a:rPr lang="en-GB" sz="1800" dirty="0" smtClean="0"/>
              <a:t>GP Practices are responsible for the operations of delivery of their practice programme </a:t>
            </a:r>
            <a:r>
              <a:rPr lang="en-GB" altLang="en-US" sz="1800" dirty="0" smtClean="0"/>
              <a:t> </a:t>
            </a:r>
            <a:endParaRPr lang="en-GB" altLang="en-US" sz="1800" dirty="0"/>
          </a:p>
          <a:p>
            <a:pPr eaLnBrk="1" hangingPunct="1">
              <a:buFont typeface="Wingdings" panose="05000000000000000000" pitchFamily="2" charset="2"/>
              <a:buChar char="Ø"/>
            </a:pPr>
            <a:r>
              <a:rPr lang="en-GB" altLang="en-US" sz="1800" dirty="0" smtClean="0"/>
              <a:t>Vaccine sessions will need to be adapted to take into account the potential for increased </a:t>
            </a:r>
            <a:r>
              <a:rPr lang="en-GB" altLang="en-US" sz="1800" dirty="0"/>
              <a:t> </a:t>
            </a:r>
            <a:r>
              <a:rPr lang="en-GB" altLang="en-US" sz="1800" dirty="0" smtClean="0"/>
              <a:t>people from increased public demand, the requirement to achieve high uptake to protect those at risk and  the additional social distancing and IPC measures </a:t>
            </a:r>
          </a:p>
          <a:p>
            <a:pPr eaLnBrk="1" hangingPunct="1">
              <a:buFont typeface="Wingdings" panose="05000000000000000000" pitchFamily="2" charset="2"/>
              <a:buChar char="Ø"/>
            </a:pPr>
            <a:r>
              <a:rPr lang="en-GB" altLang="en-US" sz="1800" dirty="0" smtClean="0"/>
              <a:t>All eligible groups should be </a:t>
            </a:r>
            <a:r>
              <a:rPr lang="en-GB" altLang="en-US" sz="1800" b="1" dirty="0" smtClean="0"/>
              <a:t>actively called </a:t>
            </a:r>
            <a:r>
              <a:rPr lang="en-GB" altLang="en-US" sz="1800" dirty="0" smtClean="0"/>
              <a:t>for their flu vaccine </a:t>
            </a:r>
          </a:p>
          <a:p>
            <a:pPr eaLnBrk="1" hangingPunct="1">
              <a:buFont typeface="Wingdings" panose="05000000000000000000" pitchFamily="2" charset="2"/>
              <a:buChar char="Ø"/>
            </a:pPr>
            <a:r>
              <a:rPr lang="en-GB" altLang="en-US" sz="1800" dirty="0" smtClean="0"/>
              <a:t>For children this includes: </a:t>
            </a:r>
          </a:p>
          <a:p>
            <a:pPr lvl="1" eaLnBrk="1" hangingPunct="1">
              <a:buClr>
                <a:schemeClr val="accent1">
                  <a:lumMod val="75000"/>
                </a:schemeClr>
              </a:buClr>
              <a:buFont typeface="Wingdings" panose="05000000000000000000" pitchFamily="2" charset="2"/>
              <a:buChar char="Ø"/>
            </a:pPr>
            <a:r>
              <a:rPr lang="en-GB" altLang="en-US" sz="1800" dirty="0" smtClean="0"/>
              <a:t>Children aged 6 months to 2 years in clinical risk group</a:t>
            </a:r>
          </a:p>
          <a:p>
            <a:pPr lvl="1" eaLnBrk="1" hangingPunct="1">
              <a:buClr>
                <a:schemeClr val="accent1">
                  <a:lumMod val="75000"/>
                </a:schemeClr>
              </a:buClr>
              <a:buFont typeface="Wingdings" panose="05000000000000000000" pitchFamily="2" charset="2"/>
              <a:buChar char="Ø"/>
            </a:pPr>
            <a:r>
              <a:rPr lang="en-GB" altLang="en-US" sz="1800" dirty="0" smtClean="0"/>
              <a:t>All children aged &gt; 2 years on 1 September 2021 </a:t>
            </a:r>
            <a:r>
              <a:rPr lang="en-GB" altLang="en-US" sz="1800" b="1" dirty="0" smtClean="0"/>
              <a:t>(DOB range: 02/07/2017 – 01/09/2019). </a:t>
            </a:r>
            <a:r>
              <a:rPr lang="en-GB" altLang="en-US" sz="1800" dirty="0" smtClean="0"/>
              <a:t>Pre-school children who turn 2 between 01/09/2021 and 30/12/2021 can be vaccinated </a:t>
            </a:r>
            <a:r>
              <a:rPr lang="en-GB" altLang="en-US" sz="1800" dirty="0"/>
              <a:t> </a:t>
            </a:r>
            <a:r>
              <a:rPr lang="en-GB" altLang="en-US" sz="1800" dirty="0" smtClean="0"/>
              <a:t>if parents request</a:t>
            </a:r>
          </a:p>
          <a:p>
            <a:pPr lvl="1" eaLnBrk="1" hangingPunct="1">
              <a:buClr>
                <a:schemeClr val="accent1">
                  <a:lumMod val="75000"/>
                </a:schemeClr>
              </a:buClr>
              <a:buFont typeface="Wingdings" panose="05000000000000000000" pitchFamily="2" charset="2"/>
              <a:buChar char="Ø"/>
            </a:pPr>
            <a:r>
              <a:rPr lang="en-GB" altLang="en-US" sz="1800" dirty="0" smtClean="0"/>
              <a:t>Children who missed vaccine in primary school or who require a second vaccine</a:t>
            </a:r>
          </a:p>
          <a:p>
            <a:pPr eaLnBrk="1" hangingPunct="1">
              <a:buFont typeface="Wingdings" panose="05000000000000000000" pitchFamily="2" charset="2"/>
              <a:buChar char="Ø"/>
            </a:pPr>
            <a:endParaRPr lang="en-GB" altLang="en-US" sz="2400" dirty="0" smtClean="0"/>
          </a:p>
          <a:p>
            <a:pPr eaLnBrk="1" hangingPunct="1">
              <a:buFont typeface="Wingdings" panose="05000000000000000000" pitchFamily="2" charset="2"/>
              <a:buChar char="Ø"/>
            </a:pPr>
            <a:endParaRPr lang="en-GB" altLang="en-US" sz="2400" dirty="0" smtClean="0"/>
          </a:p>
          <a:p>
            <a:pPr eaLnBrk="1" hangingPunct="1"/>
            <a:endParaRPr lang="en-GB" altLang="en-US" sz="2400" dirty="0" smtClean="0"/>
          </a:p>
        </p:txBody>
      </p:sp>
    </p:spTree>
    <p:extLst>
      <p:ext uri="{BB962C8B-B14F-4D97-AF65-F5344CB8AC3E}">
        <p14:creationId xmlns:p14="http://schemas.microsoft.com/office/powerpoint/2010/main" val="11398733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77200" cy="1143000"/>
          </a:xfrm>
        </p:spPr>
        <p:txBody>
          <a:bodyPr/>
          <a:lstStyle/>
          <a:p>
            <a:pPr algn="ctr"/>
            <a:r>
              <a:rPr lang="en-GB" sz="3200" dirty="0" smtClean="0"/>
              <a:t>Delivering vaccine sessions during COVID </a:t>
            </a:r>
            <a:endParaRPr lang="en-GB" sz="3200" dirty="0"/>
          </a:p>
        </p:txBody>
      </p:sp>
      <p:sp>
        <p:nvSpPr>
          <p:cNvPr id="3" name="Content Placeholder 2"/>
          <p:cNvSpPr>
            <a:spLocks noGrp="1"/>
          </p:cNvSpPr>
          <p:nvPr>
            <p:ph idx="1"/>
          </p:nvPr>
        </p:nvSpPr>
        <p:spPr>
          <a:xfrm>
            <a:off x="467544" y="1196752"/>
            <a:ext cx="8077200" cy="4536504"/>
          </a:xfrm>
        </p:spPr>
        <p:txBody>
          <a:bodyPr/>
          <a:lstStyle/>
          <a:p>
            <a:pPr marL="457200" indent="-457200">
              <a:buFont typeface="Arial" panose="020B0604020202020204" pitchFamily="34" charset="0"/>
              <a:buChar char="•"/>
            </a:pPr>
            <a:r>
              <a:rPr lang="en-GB" sz="1800" dirty="0" smtClean="0"/>
              <a:t>This year adaptations to the delivery of routine programmes will be required in order to manage potential increased public demand and the need to achieve high uptake </a:t>
            </a:r>
          </a:p>
          <a:p>
            <a:pPr marL="457200" indent="-457200">
              <a:buFont typeface="Arial" panose="020B0604020202020204" pitchFamily="34" charset="0"/>
              <a:buChar char="•"/>
            </a:pPr>
            <a:r>
              <a:rPr lang="en-GB" sz="1800" dirty="0" smtClean="0"/>
              <a:t>providers need to ensure </a:t>
            </a:r>
            <a:r>
              <a:rPr lang="en-GB" sz="1800" dirty="0"/>
              <a:t>that measures are in place so that all settings are, where practicable, COVID-secure, using social distancing, optimal hand hygiene, frequent surface </a:t>
            </a:r>
            <a:r>
              <a:rPr lang="en-GB" sz="1800" dirty="0" smtClean="0"/>
              <a:t>decontamination and ventilation</a:t>
            </a:r>
          </a:p>
          <a:p>
            <a:pPr marL="457200" indent="-457200">
              <a:buFont typeface="Arial" panose="020B0604020202020204" pitchFamily="34" charset="0"/>
              <a:buChar char="•"/>
            </a:pPr>
            <a:r>
              <a:rPr lang="en-GB" sz="1800" dirty="0" smtClean="0"/>
              <a:t>Infection Control Guidance can be found at: </a:t>
            </a:r>
            <a:r>
              <a:rPr lang="en-GB" sz="1800" b="1" dirty="0" smtClean="0">
                <a:hlinkClick r:id="rId3"/>
              </a:rPr>
              <a:t>COVID-19</a:t>
            </a:r>
            <a:r>
              <a:rPr lang="en-GB" sz="1800" b="1" dirty="0">
                <a:hlinkClick r:id="rId3"/>
              </a:rPr>
              <a:t>: Guidance for the remobilisation of services within health and care settings </a:t>
            </a:r>
            <a:endParaRPr lang="en-GB" sz="1800" dirty="0"/>
          </a:p>
          <a:p>
            <a:pPr marL="457200" indent="-457200">
              <a:buFont typeface="Arial" panose="020B0604020202020204" pitchFamily="34" charset="0"/>
              <a:buChar char="•"/>
            </a:pPr>
            <a:r>
              <a:rPr lang="en-GB" sz="1800" dirty="0" smtClean="0"/>
              <a:t>If collaboration with other practices or larger venues are being considered inform </a:t>
            </a:r>
            <a:r>
              <a:rPr lang="en-GB" sz="1800" dirty="0" err="1" smtClean="0"/>
              <a:t>Movianto</a:t>
            </a:r>
            <a:r>
              <a:rPr lang="en-GB" sz="1800" dirty="0" smtClean="0"/>
              <a:t> before 4</a:t>
            </a:r>
            <a:r>
              <a:rPr lang="en-GB" sz="1800" baseline="30000" dirty="0" smtClean="0"/>
              <a:t>th</a:t>
            </a:r>
            <a:r>
              <a:rPr lang="en-GB" sz="1800" dirty="0" smtClean="0"/>
              <a:t> September to ensure that order are delivered correctly</a:t>
            </a:r>
          </a:p>
          <a:p>
            <a:pPr marL="457200" indent="-457200">
              <a:buFont typeface="Arial" panose="020B0604020202020204" pitchFamily="34" charset="0"/>
              <a:buChar char="•"/>
            </a:pPr>
            <a:r>
              <a:rPr lang="en-GB" sz="1800" dirty="0" smtClean="0"/>
              <a:t>Ensure mechanisms </a:t>
            </a:r>
            <a:r>
              <a:rPr lang="en-GB" sz="1800" dirty="0"/>
              <a:t>are in place </a:t>
            </a:r>
            <a:r>
              <a:rPr lang="en-GB" sz="1800" dirty="0" smtClean="0"/>
              <a:t>that maintain the cold chain and data records </a:t>
            </a:r>
            <a:r>
              <a:rPr lang="en-GB" sz="1800" dirty="0"/>
              <a:t>when flu vaccinations are given </a:t>
            </a:r>
            <a:r>
              <a:rPr lang="en-GB" sz="1800" dirty="0" smtClean="0"/>
              <a:t>in other settings. </a:t>
            </a:r>
          </a:p>
          <a:p>
            <a:pPr marL="457200" indent="-457200">
              <a:buFont typeface="Arial" panose="020B0604020202020204" pitchFamily="34" charset="0"/>
              <a:buChar char="•"/>
            </a:pPr>
            <a:r>
              <a:rPr lang="en-GB" sz="1800" dirty="0" smtClean="0"/>
              <a:t>Cold chain management can be found at: </a:t>
            </a:r>
            <a:r>
              <a:rPr lang="en-GB" sz="1800" b="1" dirty="0" smtClean="0">
                <a:hlinkClick r:id="rId4"/>
              </a:rPr>
              <a:t>Guidance </a:t>
            </a:r>
            <a:r>
              <a:rPr lang="en-GB" sz="1800" b="1" dirty="0">
                <a:hlinkClick r:id="rId4"/>
              </a:rPr>
              <a:t>on vaccine handling and storage in GP practices</a:t>
            </a:r>
            <a:endParaRPr lang="en-GB" sz="1800" dirty="0"/>
          </a:p>
        </p:txBody>
      </p:sp>
    </p:spTree>
    <p:extLst>
      <p:ext uri="{BB962C8B-B14F-4D97-AF65-F5344CB8AC3E}">
        <p14:creationId xmlns:p14="http://schemas.microsoft.com/office/powerpoint/2010/main" val="3595285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smtClean="0">
                <a:ea typeface="ヒラギノ角ゴ Pro W3"/>
                <a:cs typeface="ヒラギノ角ゴ Pro W3"/>
              </a:rPr>
              <a:t>Type of Influenza  </a:t>
            </a:r>
            <a:r>
              <a:rPr lang="en-GB" altLang="en-US" dirty="0">
                <a:ea typeface="ヒラギノ角ゴ Pro W3"/>
                <a:cs typeface="ヒラギノ角ゴ Pro W3"/>
              </a:rPr>
              <a:t>viruses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0355509"/>
              </p:ext>
            </p:extLst>
          </p:nvPr>
        </p:nvGraphicFramePr>
        <p:xfrm>
          <a:off x="539552" y="2204864"/>
          <a:ext cx="8077200" cy="3693160"/>
        </p:xfrm>
        <a:graphic>
          <a:graphicData uri="http://schemas.openxmlformats.org/drawingml/2006/table">
            <a:tbl>
              <a:tblPr firstRow="1" bandRow="1">
                <a:tableStyleId>{5C22544A-7EE6-4342-B048-85BDC9FD1C3A}</a:tableStyleId>
              </a:tblPr>
              <a:tblGrid>
                <a:gridCol w="2013992"/>
                <a:gridCol w="6063208"/>
              </a:tblGrid>
              <a:tr h="370840">
                <a:tc>
                  <a:txBody>
                    <a:bodyPr/>
                    <a:lstStyle/>
                    <a:p>
                      <a:r>
                        <a:rPr lang="en-GB" dirty="0" smtClean="0"/>
                        <a:t>Type </a:t>
                      </a:r>
                      <a:endParaRPr lang="en-GB" dirty="0"/>
                    </a:p>
                  </a:txBody>
                  <a:tcPr/>
                </a:tc>
                <a:tc>
                  <a:txBody>
                    <a:bodyPr/>
                    <a:lstStyle/>
                    <a:p>
                      <a:endParaRPr lang="en-GB"/>
                    </a:p>
                  </a:txBody>
                  <a:tcPr/>
                </a:tc>
              </a:tr>
              <a:tr h="370840">
                <a:tc>
                  <a:txBody>
                    <a:bodyPr/>
                    <a:lstStyle/>
                    <a:p>
                      <a:pPr>
                        <a:defRPr/>
                      </a:pPr>
                      <a:r>
                        <a:rPr lang="en-GB" sz="2000" b="1" dirty="0" smtClean="0">
                          <a:latin typeface="+mn-lt"/>
                          <a:ea typeface="ヒラギノ角ゴ Pro W3" charset="-128"/>
                          <a:cs typeface="ヒラギノ角ゴ Pro W3" charset="-128"/>
                        </a:rPr>
                        <a:t>A viruses</a:t>
                      </a:r>
                    </a:p>
                    <a:p>
                      <a:endParaRPr lang="en-GB" sz="2000" dirty="0"/>
                    </a:p>
                  </a:txBody>
                  <a:tcPr/>
                </a:tc>
                <a:tc>
                  <a:txBody>
                    <a:bodyPr/>
                    <a:lstStyle/>
                    <a:p>
                      <a:pPr marL="342900" lvl="0" indent="-342900">
                        <a:spcAft>
                          <a:spcPts val="600"/>
                        </a:spcAft>
                        <a:buClr>
                          <a:srgbClr val="00B5CC"/>
                        </a:buClr>
                        <a:buFont typeface="Arial" panose="020B0604020202020204" pitchFamily="34" charset="0"/>
                        <a:buChar char="•"/>
                        <a:defRPr/>
                      </a:pPr>
                      <a:r>
                        <a:rPr lang="en-GB" sz="2000" dirty="0" smtClean="0">
                          <a:latin typeface="+mn-lt"/>
                        </a:rPr>
                        <a:t>Causes the majority of seasonal flu cases</a:t>
                      </a:r>
                    </a:p>
                    <a:p>
                      <a:pPr marL="342900" lvl="0" indent="-342900">
                        <a:spcAft>
                          <a:spcPts val="600"/>
                        </a:spcAft>
                        <a:buClr>
                          <a:srgbClr val="00B5CC"/>
                        </a:buClr>
                        <a:buFont typeface="Arial" panose="020B0604020202020204" pitchFamily="34" charset="0"/>
                        <a:buChar char="•"/>
                        <a:defRPr/>
                      </a:pPr>
                      <a:r>
                        <a:rPr lang="en-GB" sz="2000" dirty="0" smtClean="0">
                          <a:latin typeface="+mn-lt"/>
                        </a:rPr>
                        <a:t>Always the cause of pandemics</a:t>
                      </a:r>
                    </a:p>
                    <a:p>
                      <a:pPr marL="342900" lvl="0" indent="-342900">
                        <a:spcAft>
                          <a:spcPts val="600"/>
                        </a:spcAft>
                        <a:buClr>
                          <a:srgbClr val="00B5CC"/>
                        </a:buClr>
                        <a:buFont typeface="Arial" panose="020B0604020202020204" pitchFamily="34" charset="0"/>
                        <a:buChar char="•"/>
                        <a:defRPr/>
                      </a:pPr>
                      <a:r>
                        <a:rPr lang="en-GB" sz="2000" dirty="0" smtClean="0">
                          <a:latin typeface="+mn-lt"/>
                        </a:rPr>
                        <a:t>Animal reservoir – birds, wildfowl, also carried by other mammals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latin typeface="+mn-lt"/>
                        </a:rPr>
                        <a:t>B viruses</a:t>
                      </a:r>
                    </a:p>
                    <a:p>
                      <a:endParaRPr lang="en-GB" sz="2000" dirty="0"/>
                    </a:p>
                  </a:txBody>
                  <a:tcPr/>
                </a:tc>
                <a:tc>
                  <a:txBody>
                    <a:bodyPr/>
                    <a:lstStyle/>
                    <a:p>
                      <a:pPr marL="342900" lvl="0" indent="-342900">
                        <a:spcAft>
                          <a:spcPts val="600"/>
                        </a:spcAft>
                        <a:buClr>
                          <a:srgbClr val="00B5CC"/>
                        </a:buClr>
                        <a:buFont typeface="Arial" panose="020B0604020202020204" pitchFamily="34" charset="0"/>
                        <a:buChar char="•"/>
                        <a:defRPr/>
                      </a:pPr>
                      <a:r>
                        <a:rPr lang="en-GB" sz="2000" dirty="0" smtClean="0">
                          <a:latin typeface="+mn-lt"/>
                        </a:rPr>
                        <a:t>Associated with low-level sporadic disease</a:t>
                      </a:r>
                    </a:p>
                    <a:p>
                      <a:pPr marL="342900" lvl="0" indent="-342900">
                        <a:spcAft>
                          <a:spcPts val="600"/>
                        </a:spcAft>
                        <a:buClr>
                          <a:srgbClr val="00B5CC"/>
                        </a:buClr>
                        <a:buFont typeface="Arial" panose="020B0604020202020204" pitchFamily="34" charset="0"/>
                        <a:buChar char="•"/>
                        <a:defRPr/>
                      </a:pPr>
                      <a:r>
                        <a:rPr lang="en-GB" sz="2000" dirty="0" smtClean="0">
                          <a:latin typeface="+mn-lt"/>
                        </a:rPr>
                        <a:t>Burden of disease mostly in children</a:t>
                      </a:r>
                    </a:p>
                    <a:p>
                      <a:pPr marL="342900" lvl="0" indent="-342900">
                        <a:spcAft>
                          <a:spcPts val="600"/>
                        </a:spcAft>
                        <a:buClr>
                          <a:srgbClr val="00B5CC"/>
                        </a:buClr>
                        <a:buFont typeface="Arial" panose="020B0604020202020204" pitchFamily="34" charset="0"/>
                        <a:buChar char="•"/>
                        <a:defRPr/>
                      </a:pPr>
                      <a:r>
                        <a:rPr lang="en-GB" sz="2000" dirty="0" smtClean="0">
                          <a:latin typeface="+mn-lt"/>
                        </a:rPr>
                        <a:t>Predominantly found in humans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latin typeface="+mn-lt"/>
                          <a:ea typeface="ヒラギノ角ゴ Pro W3" charset="-128"/>
                          <a:cs typeface="ヒラギノ角ゴ Pro W3" charset="-128"/>
                        </a:rPr>
                        <a:t>C viruses</a:t>
                      </a:r>
                    </a:p>
                    <a:p>
                      <a:endParaRPr lang="en-GB" sz="2000" dirty="0"/>
                    </a:p>
                  </a:txBody>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smtClean="0">
                          <a:latin typeface="+mn-lt"/>
                        </a:rPr>
                        <a:t>Minor respiratory illness only</a:t>
                      </a:r>
                    </a:p>
                  </a:txBody>
                  <a:tcPr/>
                </a:tc>
              </a:tr>
            </a:tbl>
          </a:graphicData>
        </a:graphic>
      </p:graphicFrame>
      <p:sp>
        <p:nvSpPr>
          <p:cNvPr id="3" name="TextBox 2"/>
          <p:cNvSpPr txBox="1"/>
          <p:nvPr/>
        </p:nvSpPr>
        <p:spPr>
          <a:xfrm>
            <a:off x="539552" y="1572761"/>
            <a:ext cx="4757525" cy="400110"/>
          </a:xfrm>
          <a:prstGeom prst="rect">
            <a:avLst/>
          </a:prstGeom>
          <a:noFill/>
        </p:spPr>
        <p:txBody>
          <a:bodyPr wrap="square" rtlCol="0">
            <a:spAutoFit/>
          </a:bodyPr>
          <a:lstStyle/>
          <a:p>
            <a:r>
              <a:rPr lang="en-GB" sz="2000" b="1" dirty="0" smtClean="0">
                <a:solidFill>
                  <a:prstClr val="black"/>
                </a:solidFill>
              </a:rPr>
              <a:t>There are three types of flu vaccines</a:t>
            </a:r>
            <a:r>
              <a:rPr lang="en-GB" sz="2000" dirty="0" smtClean="0">
                <a:solidFill>
                  <a:prstClr val="black"/>
                </a:solidFill>
              </a:rPr>
              <a:t>:</a:t>
            </a:r>
            <a:endParaRPr lang="en-GB" sz="2000" dirty="0">
              <a:solidFill>
                <a:prstClr val="black"/>
              </a:solidFill>
            </a:endParaRPr>
          </a:p>
        </p:txBody>
      </p:sp>
    </p:spTree>
    <p:extLst>
      <p:ext uri="{BB962C8B-B14F-4D97-AF65-F5344CB8AC3E}">
        <p14:creationId xmlns:p14="http://schemas.microsoft.com/office/powerpoint/2010/main" val="26374230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Resources</a:t>
            </a:r>
            <a:endParaRPr lang="en-GB" sz="3200" dirty="0"/>
          </a:p>
        </p:txBody>
      </p:sp>
      <p:sp>
        <p:nvSpPr>
          <p:cNvPr id="3" name="Content Placeholder 2"/>
          <p:cNvSpPr>
            <a:spLocks noGrp="1"/>
          </p:cNvSpPr>
          <p:nvPr>
            <p:ph idx="1"/>
          </p:nvPr>
        </p:nvSpPr>
        <p:spPr/>
        <p:txBody>
          <a:bodyPr/>
          <a:lstStyle/>
          <a:p>
            <a:pPr marL="457200" indent="-457200">
              <a:buFont typeface="Wingdings" panose="05000000000000000000" pitchFamily="2" charset="2"/>
              <a:buChar char="Ø"/>
            </a:pPr>
            <a:r>
              <a:rPr lang="en-GB" sz="2000" b="1" dirty="0" smtClean="0">
                <a:hlinkClick r:id="rId3"/>
              </a:rPr>
              <a:t>DH CMO letter seasonal influenza 2020/2021</a:t>
            </a:r>
            <a:endParaRPr lang="en-GB" sz="2000" b="1" dirty="0" smtClean="0"/>
          </a:p>
          <a:p>
            <a:pPr marL="457200" indent="-457200">
              <a:buFont typeface="Wingdings" panose="05000000000000000000" pitchFamily="2" charset="2"/>
              <a:buChar char="Ø"/>
            </a:pPr>
            <a:r>
              <a:rPr lang="en-GB" sz="2000" b="1" dirty="0" smtClean="0">
                <a:hlinkClick r:id="rId4"/>
              </a:rPr>
              <a:t>Flu healthcare worker’s factsheet</a:t>
            </a:r>
            <a:endParaRPr lang="en-GB" sz="2000" b="1" dirty="0" smtClean="0"/>
          </a:p>
          <a:p>
            <a:pPr marL="457200" indent="-457200">
              <a:buFont typeface="Wingdings" panose="05000000000000000000" pitchFamily="2" charset="2"/>
              <a:buChar char="Ø"/>
            </a:pPr>
            <a:r>
              <a:rPr lang="en-GB" sz="2000" b="1" dirty="0" smtClean="0">
                <a:hlinkClick r:id="rId5"/>
              </a:rPr>
              <a:t>PHA flu page</a:t>
            </a:r>
            <a:endParaRPr lang="en-GB" sz="2000" b="1" dirty="0" smtClean="0"/>
          </a:p>
          <a:p>
            <a:pPr marL="457200" indent="-457200">
              <a:buFont typeface="Wingdings" panose="05000000000000000000" pitchFamily="2" charset="2"/>
              <a:buChar char="Ø"/>
            </a:pPr>
            <a:r>
              <a:rPr lang="en-GB" sz="2000" b="1" dirty="0" smtClean="0">
                <a:hlinkClick r:id="rId6"/>
              </a:rPr>
              <a:t>The </a:t>
            </a:r>
            <a:r>
              <a:rPr lang="en-GB" sz="2000" b="1" dirty="0">
                <a:hlinkClick r:id="rId6"/>
              </a:rPr>
              <a:t>Green Book: Influenza </a:t>
            </a:r>
            <a:r>
              <a:rPr lang="en-GB" sz="2000" b="1" dirty="0" smtClean="0">
                <a:hlinkClick r:id="rId6"/>
              </a:rPr>
              <a:t>Chapter</a:t>
            </a:r>
            <a:endParaRPr lang="en-GB" sz="2000" b="1" dirty="0" smtClean="0"/>
          </a:p>
          <a:p>
            <a:pPr marL="457200" indent="-457200">
              <a:buFont typeface="Wingdings" panose="05000000000000000000" pitchFamily="2" charset="2"/>
              <a:buChar char="Ø"/>
            </a:pPr>
            <a:r>
              <a:rPr lang="en-GB" sz="2000" b="1" dirty="0">
                <a:hlinkClick r:id="rId7"/>
              </a:rPr>
              <a:t>Flu patient information </a:t>
            </a:r>
            <a:r>
              <a:rPr lang="en-GB" sz="2000" b="1" dirty="0" smtClean="0">
                <a:hlinkClick r:id="rId7"/>
              </a:rPr>
              <a:t>leaflets</a:t>
            </a:r>
            <a:endParaRPr lang="en-GB" sz="2000" b="1" dirty="0" smtClean="0"/>
          </a:p>
          <a:p>
            <a:pPr marL="457200" indent="-457200">
              <a:buFont typeface="Wingdings" panose="05000000000000000000" pitchFamily="2" charset="2"/>
              <a:buChar char="Ø"/>
            </a:pPr>
            <a:r>
              <a:rPr lang="en-GB" sz="2000" b="1" dirty="0">
                <a:hlinkClick r:id="rId8"/>
              </a:rPr>
              <a:t>Public Health Agency weekly Flu Surveillance </a:t>
            </a:r>
            <a:r>
              <a:rPr lang="en-GB" sz="2000" b="1" dirty="0" smtClean="0">
                <a:hlinkClick r:id="rId8"/>
              </a:rPr>
              <a:t>Bulletin</a:t>
            </a:r>
            <a:endParaRPr lang="en-GB" sz="2000" b="1" dirty="0" smtClean="0"/>
          </a:p>
          <a:p>
            <a:pPr marL="457200" indent="-457200">
              <a:buFont typeface="Wingdings" panose="05000000000000000000" pitchFamily="2" charset="2"/>
              <a:buChar char="Ø"/>
            </a:pPr>
            <a:r>
              <a:rPr lang="en-GB" sz="2000" b="1" dirty="0">
                <a:hlinkClick r:id="rId9"/>
              </a:rPr>
              <a:t>COVID-19: Guidance for the remobilisation of services within health and care settings </a:t>
            </a:r>
            <a:endParaRPr lang="en-GB" sz="2000" b="1" dirty="0" smtClean="0"/>
          </a:p>
          <a:p>
            <a:pPr marL="457200" indent="-457200">
              <a:buFont typeface="Wingdings" panose="05000000000000000000" pitchFamily="2" charset="2"/>
              <a:buChar char="Ø"/>
            </a:pPr>
            <a:r>
              <a:rPr lang="en-GB" sz="2000" b="1" dirty="0">
                <a:hlinkClick r:id="rId10"/>
              </a:rPr>
              <a:t>Guidance on vaccine handling and storage in GP practices</a:t>
            </a:r>
            <a:endParaRPr lang="en-GB" sz="2000" b="1"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smtClean="0"/>
          </a:p>
          <a:p>
            <a:pPr marL="0" indent="0"/>
            <a:endParaRPr lang="en-GB" dirty="0"/>
          </a:p>
        </p:txBody>
      </p:sp>
      <p:sp>
        <p:nvSpPr>
          <p:cNvPr id="4" name="Rectangle 3"/>
          <p:cNvSpPr/>
          <p:nvPr/>
        </p:nvSpPr>
        <p:spPr>
          <a:xfrm>
            <a:off x="539552" y="4914813"/>
            <a:ext cx="8380299" cy="830997"/>
          </a:xfrm>
          <a:prstGeom prst="rect">
            <a:avLst/>
          </a:prstGeom>
        </p:spPr>
        <p:txBody>
          <a:bodyPr wrap="square">
            <a:spAutoFit/>
          </a:bodyPr>
          <a:lstStyle/>
          <a:p>
            <a:r>
              <a:rPr lang="en-GB" sz="1600" i="1" dirty="0">
                <a:solidFill>
                  <a:srgbClr val="000000"/>
                </a:solidFill>
              </a:rPr>
              <a:t>PHA would like to acknowledge PHE for permission to adapt </a:t>
            </a:r>
            <a:r>
              <a:rPr lang="en-GB" sz="1600" i="1" dirty="0" smtClean="0">
                <a:solidFill>
                  <a:srgbClr val="000000"/>
                </a:solidFill>
              </a:rPr>
              <a:t>some of their </a:t>
            </a:r>
            <a:r>
              <a:rPr lang="en-GB" sz="1600" i="1" dirty="0">
                <a:solidFill>
                  <a:srgbClr val="000000"/>
                </a:solidFill>
              </a:rPr>
              <a:t>slides and materials for use in Northern Ireland. </a:t>
            </a:r>
            <a:r>
              <a:rPr lang="en-GB" sz="1600" i="1" dirty="0" smtClean="0">
                <a:solidFill>
                  <a:srgbClr val="000000"/>
                </a:solidFill>
              </a:rPr>
              <a:t>Slides prepared by the Immunisation and Vaccination </a:t>
            </a:r>
            <a:r>
              <a:rPr lang="en-GB" sz="1600" i="1" dirty="0">
                <a:solidFill>
                  <a:srgbClr val="000000"/>
                </a:solidFill>
              </a:rPr>
              <a:t>Team (PHA, Northern Ireland)</a:t>
            </a:r>
          </a:p>
        </p:txBody>
      </p:sp>
    </p:spTree>
    <p:extLst>
      <p:ext uri="{BB962C8B-B14F-4D97-AF65-F5344CB8AC3E}">
        <p14:creationId xmlns:p14="http://schemas.microsoft.com/office/powerpoint/2010/main" val="4003741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74675" y="333375"/>
            <a:ext cx="8077200" cy="1143000"/>
          </a:xfrm>
        </p:spPr>
        <p:txBody>
          <a:bodyPr/>
          <a:lstStyle/>
          <a:p>
            <a:r>
              <a:rPr lang="en-GB" altLang="en-US" sz="3200" dirty="0" smtClean="0"/>
              <a:t>Flu A virus</a:t>
            </a:r>
          </a:p>
        </p:txBody>
      </p:sp>
      <p:pic>
        <p:nvPicPr>
          <p:cNvPr id="39939" name="Picture 9" descr="viru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95738" y="1341438"/>
            <a:ext cx="4494212" cy="3365500"/>
          </a:xfrm>
        </p:spPr>
      </p:pic>
      <p:sp>
        <p:nvSpPr>
          <p:cNvPr id="8" name="Rectangle 3"/>
          <p:cNvSpPr txBox="1">
            <a:spLocks noChangeArrowheads="1"/>
          </p:cNvSpPr>
          <p:nvPr/>
        </p:nvSpPr>
        <p:spPr bwMode="auto">
          <a:xfrm>
            <a:off x="1327150" y="3213100"/>
            <a:ext cx="3959225" cy="1223963"/>
          </a:xfrm>
          <a:prstGeom prst="rect">
            <a:avLst/>
          </a:prstGeom>
          <a:noFill/>
          <a:ln w="9525">
            <a:noFill/>
            <a:miter lim="800000"/>
            <a:headEnd/>
            <a:tailEnd/>
          </a:ln>
        </p:spPr>
        <p:txBody>
          <a:bodyPr lIns="0" tIns="0" rIns="0" bIns="0"/>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00FF"/>
              </a:buClr>
              <a:defRPr/>
            </a:pPr>
            <a:r>
              <a:rPr lang="en-US" sz="2000" b="1" dirty="0" smtClean="0">
                <a:solidFill>
                  <a:srgbClr val="FFFFFF"/>
                </a:solidFill>
                <a:latin typeface="Arial" charset="0"/>
                <a:ea typeface="ヒラギノ角ゴ Pro W3" charset="-128"/>
                <a:cs typeface="ヒラギノ角ゴ Pro W3" charset="-128"/>
              </a:rPr>
              <a:t>Two surface antigens:</a:t>
            </a:r>
          </a:p>
          <a:p>
            <a:pPr marL="0" indent="266700">
              <a:buClr>
                <a:srgbClr val="0000FF"/>
              </a:buClr>
              <a:buFont typeface="Arial" pitchFamily="34" charset="0"/>
              <a:buChar char="•"/>
              <a:defRPr/>
            </a:pPr>
            <a:r>
              <a:rPr lang="en-US" dirty="0" smtClean="0">
                <a:solidFill>
                  <a:srgbClr val="000000"/>
                </a:solidFill>
                <a:latin typeface="Arial" charset="0"/>
                <a:ea typeface="ヒラギノ角ゴ Pro W3" charset="-128"/>
                <a:cs typeface="ヒラギノ角ゴ Pro W3" charset="-128"/>
              </a:rPr>
              <a:t>Haemagglutinin (H)</a:t>
            </a:r>
            <a:endParaRPr lang="en-US" sz="900" dirty="0" smtClean="0">
              <a:solidFill>
                <a:srgbClr val="000000"/>
              </a:solidFill>
              <a:latin typeface="Arial" charset="0"/>
              <a:ea typeface="ヒラギノ角ゴ Pro W3" charset="-128"/>
              <a:cs typeface="ヒラギノ角ゴ Pro W3" charset="-128"/>
            </a:endParaRPr>
          </a:p>
          <a:p>
            <a:pPr marL="0" indent="266700">
              <a:buClr>
                <a:srgbClr val="0000FF"/>
              </a:buClr>
              <a:buFont typeface="Arial" pitchFamily="34" charset="0"/>
              <a:buChar char="•"/>
              <a:defRPr/>
            </a:pPr>
            <a:r>
              <a:rPr lang="en-US" dirty="0" smtClean="0">
                <a:solidFill>
                  <a:srgbClr val="000000"/>
                </a:solidFill>
                <a:latin typeface="Arial" charset="0"/>
                <a:ea typeface="ヒラギノ角ゴ Pro W3" charset="-128"/>
                <a:cs typeface="ヒラギノ角ゴ Pro W3" charset="-128"/>
              </a:rPr>
              <a:t>Neuraminidase (N)</a:t>
            </a:r>
          </a:p>
          <a:p>
            <a:pPr marL="0" indent="0">
              <a:buClr>
                <a:srgbClr val="0000FF"/>
              </a:buClr>
              <a:defRPr/>
            </a:pPr>
            <a:r>
              <a:rPr lang="en-US" dirty="0" smtClean="0">
                <a:solidFill>
                  <a:srgbClr val="FFFFFF"/>
                </a:solidFill>
                <a:latin typeface="Arial" charset="0"/>
                <a:ea typeface="ヒラギノ角ゴ Pro W3" charset="-128"/>
                <a:cs typeface="ヒラギノ角ゴ Pro W3" charset="-128"/>
              </a:rPr>
              <a:t/>
            </a:r>
            <a:br>
              <a:rPr lang="en-US" dirty="0" smtClean="0">
                <a:solidFill>
                  <a:srgbClr val="FFFFFF"/>
                </a:solidFill>
                <a:latin typeface="Arial" charset="0"/>
                <a:ea typeface="ヒラギノ角ゴ Pro W3" charset="-128"/>
                <a:cs typeface="ヒラギノ角ゴ Pro W3" charset="-128"/>
              </a:rPr>
            </a:br>
            <a:endParaRPr lang="en-GB" dirty="0">
              <a:solidFill>
                <a:srgbClr val="FFFFFF"/>
              </a:solidFill>
              <a:latin typeface="Arial" charset="0"/>
              <a:ea typeface="ヒラギノ角ゴ Pro W3" charset="-128"/>
              <a:cs typeface="ヒラギノ角ゴ Pro W3" charset="-128"/>
            </a:endParaRPr>
          </a:p>
        </p:txBody>
      </p:sp>
      <p:sp>
        <p:nvSpPr>
          <p:cNvPr id="39942" name="Line 10"/>
          <p:cNvSpPr>
            <a:spLocks noChangeShapeType="1"/>
          </p:cNvSpPr>
          <p:nvPr/>
        </p:nvSpPr>
        <p:spPr bwMode="auto">
          <a:xfrm flipV="1">
            <a:off x="3708400" y="2997200"/>
            <a:ext cx="2376488" cy="820738"/>
          </a:xfrm>
          <a:prstGeom prst="line">
            <a:avLst/>
          </a:prstGeom>
          <a:noFill/>
          <a:ln w="5715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buClr>
                <a:srgbClr val="0000FF"/>
              </a:buClr>
            </a:pPr>
            <a:endParaRPr lang="en-GB" sz="4000">
              <a:solidFill>
                <a:srgbClr val="000000"/>
              </a:solidFill>
              <a:cs typeface="Arial" pitchFamily="34" charset="0"/>
            </a:endParaRPr>
          </a:p>
        </p:txBody>
      </p:sp>
      <p:sp>
        <p:nvSpPr>
          <p:cNvPr id="39943" name="Line 11"/>
          <p:cNvSpPr>
            <a:spLocks noChangeShapeType="1"/>
          </p:cNvSpPr>
          <p:nvPr/>
        </p:nvSpPr>
        <p:spPr bwMode="auto">
          <a:xfrm flipV="1">
            <a:off x="3708400" y="3465513"/>
            <a:ext cx="2439988" cy="719137"/>
          </a:xfrm>
          <a:prstGeom prst="line">
            <a:avLst/>
          </a:prstGeom>
          <a:noFill/>
          <a:ln w="57150">
            <a:solidFill>
              <a:srgbClr val="FF3E09"/>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buClr>
                <a:srgbClr val="0000FF"/>
              </a:buClr>
            </a:pPr>
            <a:endParaRPr lang="en-GB" sz="4000">
              <a:solidFill>
                <a:srgbClr val="000000"/>
              </a:solidFill>
              <a:cs typeface="Arial" pitchFamily="34" charset="0"/>
            </a:endParaRPr>
          </a:p>
        </p:txBody>
      </p:sp>
      <p:sp>
        <p:nvSpPr>
          <p:cNvPr id="39944" name="TextBox 7"/>
          <p:cNvSpPr txBox="1">
            <a:spLocks noChangeArrowheads="1"/>
          </p:cNvSpPr>
          <p:nvPr/>
        </p:nvSpPr>
        <p:spPr bwMode="auto">
          <a:xfrm>
            <a:off x="569913" y="1497013"/>
            <a:ext cx="47164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fontAlgn="base" hangingPunct="1">
              <a:spcBef>
                <a:spcPct val="0"/>
              </a:spcBef>
              <a:spcAft>
                <a:spcPct val="0"/>
              </a:spcAft>
              <a:buClrTx/>
              <a:buSzTx/>
              <a:buFontTx/>
              <a:buNone/>
            </a:pPr>
            <a:r>
              <a:rPr lang="en-GB" altLang="en-US" sz="2000" b="1" dirty="0">
                <a:solidFill>
                  <a:srgbClr val="000000"/>
                </a:solidFill>
                <a:cs typeface="Arial" pitchFamily="34" charset="0"/>
              </a:rPr>
              <a:t>Genetic material (RNA) in the </a:t>
            </a:r>
            <a:r>
              <a:rPr lang="en-GB" altLang="en-US" sz="2000" b="1" dirty="0" smtClean="0">
                <a:solidFill>
                  <a:srgbClr val="000000"/>
                </a:solidFill>
                <a:cs typeface="Arial" pitchFamily="34" charset="0"/>
              </a:rPr>
              <a:t>centre</a:t>
            </a:r>
          </a:p>
          <a:p>
            <a:pP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eaLnBrk="1" fontAlgn="base" hangingPunct="1">
              <a:spcBef>
                <a:spcPct val="0"/>
              </a:spcBef>
              <a:spcAft>
                <a:spcPct val="0"/>
              </a:spcAft>
              <a:buClrTx/>
              <a:buSzTx/>
              <a:buFontTx/>
              <a:buNone/>
            </a:pPr>
            <a:endParaRPr lang="en-GB" altLang="en-US" sz="2000" b="1" dirty="0" smtClean="0">
              <a:solidFill>
                <a:srgbClr val="000000"/>
              </a:solidFill>
              <a:cs typeface="Arial" pitchFamily="34" charset="0"/>
            </a:endParaRPr>
          </a:p>
          <a:p>
            <a:pP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eaLnBrk="1" fontAlgn="base" hangingPunct="1">
              <a:spcBef>
                <a:spcPct val="0"/>
              </a:spcBef>
              <a:spcAft>
                <a:spcPct val="0"/>
              </a:spcAft>
              <a:buClrTx/>
              <a:buSzTx/>
              <a:buFontTx/>
              <a:buNone/>
            </a:pPr>
            <a:endParaRPr lang="en-GB" altLang="en-US" sz="2000" b="1" dirty="0" smtClean="0">
              <a:solidFill>
                <a:srgbClr val="000000"/>
              </a:solidFill>
              <a:cs typeface="Arial" pitchFamily="34" charset="0"/>
            </a:endParaRPr>
          </a:p>
          <a:p>
            <a:pPr algn="ctr" eaLnBrk="1" fontAlgn="base" hangingPunct="1">
              <a:spcBef>
                <a:spcPct val="0"/>
              </a:spcBef>
              <a:spcAft>
                <a:spcPct val="0"/>
              </a:spcAft>
              <a:buClrTx/>
              <a:buSzTx/>
              <a:buFontTx/>
              <a:buNone/>
            </a:pPr>
            <a:r>
              <a:rPr lang="en-GB" altLang="en-US" sz="2000" b="1" dirty="0" smtClean="0">
                <a:solidFill>
                  <a:srgbClr val="000000"/>
                </a:solidFill>
                <a:cs typeface="Arial" pitchFamily="34" charset="0"/>
              </a:rPr>
              <a:t>Two Surface Antigens</a:t>
            </a:r>
            <a:endParaRPr lang="en-GB" altLang="en-US" sz="2000" b="1" dirty="0">
              <a:solidFill>
                <a:srgbClr val="000000"/>
              </a:solidFill>
              <a:cs typeface="Arial" pitchFamily="34" charset="0"/>
            </a:endParaRPr>
          </a:p>
          <a:p>
            <a:pPr eaLnBrk="1" fontAlgn="base" hangingPunct="1">
              <a:spcBef>
                <a:spcPct val="0"/>
              </a:spcBef>
              <a:spcAft>
                <a:spcPct val="0"/>
              </a:spcAft>
              <a:buClrTx/>
              <a:buSzTx/>
              <a:buFontTx/>
              <a:buNone/>
            </a:pPr>
            <a:endParaRPr lang="en-GB" altLang="en-US" sz="2400" dirty="0">
              <a:solidFill>
                <a:srgbClr val="000000"/>
              </a:solidFill>
              <a:cs typeface="Arial" pitchFamily="34" charset="0"/>
            </a:endParaRPr>
          </a:p>
        </p:txBody>
      </p:sp>
      <p:sp>
        <p:nvSpPr>
          <p:cNvPr id="39945" name="TextBox 11"/>
          <p:cNvSpPr txBox="1">
            <a:spLocks noChangeArrowheads="1"/>
          </p:cNvSpPr>
          <p:nvPr/>
        </p:nvSpPr>
        <p:spPr bwMode="auto">
          <a:xfrm>
            <a:off x="776288" y="4651375"/>
            <a:ext cx="35290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fontAlgn="base" hangingPunct="1">
              <a:spcBef>
                <a:spcPct val="0"/>
              </a:spcBef>
              <a:spcAft>
                <a:spcPct val="0"/>
              </a:spcAft>
              <a:buClrTx/>
              <a:buSzTx/>
              <a:buFontTx/>
              <a:buNone/>
            </a:pPr>
            <a:r>
              <a:rPr lang="en-GB" altLang="en-US" sz="1800" dirty="0">
                <a:solidFill>
                  <a:srgbClr val="000000"/>
                </a:solidFill>
                <a:cs typeface="Arial" pitchFamily="34" charset="0"/>
              </a:rPr>
              <a:t>There are </a:t>
            </a:r>
            <a:r>
              <a:rPr lang="en-GB" altLang="en-US" sz="1800" dirty="0" smtClean="0">
                <a:solidFill>
                  <a:srgbClr val="000000"/>
                </a:solidFill>
                <a:cs typeface="Arial" pitchFamily="34" charset="0"/>
              </a:rPr>
              <a:t>18 </a:t>
            </a:r>
            <a:r>
              <a:rPr lang="en-GB" altLang="en-US" sz="1800" dirty="0">
                <a:solidFill>
                  <a:srgbClr val="000000"/>
                </a:solidFill>
                <a:cs typeface="Arial" pitchFamily="34" charset="0"/>
              </a:rPr>
              <a:t>different types of H and </a:t>
            </a:r>
            <a:r>
              <a:rPr lang="en-GB" altLang="en-US" sz="1800" dirty="0" smtClean="0">
                <a:solidFill>
                  <a:srgbClr val="000000"/>
                </a:solidFill>
                <a:cs typeface="Arial" pitchFamily="34" charset="0"/>
              </a:rPr>
              <a:t>11 </a:t>
            </a:r>
            <a:r>
              <a:rPr lang="en-GB" altLang="en-US" sz="1800" dirty="0">
                <a:solidFill>
                  <a:srgbClr val="000000"/>
                </a:solidFill>
                <a:cs typeface="Arial" pitchFamily="34" charset="0"/>
              </a:rPr>
              <a:t>different types of </a:t>
            </a:r>
            <a:r>
              <a:rPr lang="en-GB" altLang="en-US" sz="1800" dirty="0" smtClean="0">
                <a:solidFill>
                  <a:srgbClr val="000000"/>
                </a:solidFill>
                <a:cs typeface="Arial" pitchFamily="34" charset="0"/>
              </a:rPr>
              <a:t>N</a:t>
            </a:r>
          </a:p>
          <a:p>
            <a:pPr eaLnBrk="1" fontAlgn="base" hangingPunct="1">
              <a:spcBef>
                <a:spcPct val="0"/>
              </a:spcBef>
              <a:spcAft>
                <a:spcPct val="0"/>
              </a:spcAft>
              <a:buClrTx/>
              <a:buSzTx/>
              <a:buFontTx/>
              <a:buNone/>
            </a:pPr>
            <a:endParaRPr lang="en-GB" altLang="en-US" sz="1800" dirty="0">
              <a:solidFill>
                <a:srgbClr val="000000"/>
              </a:solidFill>
              <a:cs typeface="Arial" pitchFamily="34" charset="0"/>
            </a:endParaRPr>
          </a:p>
        </p:txBody>
      </p:sp>
      <p:sp>
        <p:nvSpPr>
          <p:cNvPr id="9" name="TextBox 8"/>
          <p:cNvSpPr txBox="1"/>
          <p:nvPr/>
        </p:nvSpPr>
        <p:spPr>
          <a:xfrm>
            <a:off x="5286375" y="5113040"/>
            <a:ext cx="3030041" cy="954107"/>
          </a:xfrm>
          <a:prstGeom prst="rect">
            <a:avLst/>
          </a:prstGeom>
          <a:noFill/>
          <a:ln>
            <a:solidFill>
              <a:srgbClr val="FF0000"/>
            </a:solidFill>
          </a:ln>
        </p:spPr>
        <p:txBody>
          <a:bodyPr wrap="square" rtlCol="0">
            <a:spAutoFit/>
          </a:bodyPr>
          <a:lstStyle/>
          <a:p>
            <a:r>
              <a:rPr lang="en-GB" sz="2800" dirty="0" smtClean="0">
                <a:solidFill>
                  <a:srgbClr val="0070C0"/>
                </a:solidFill>
              </a:rPr>
              <a:t>e.g. H3N2 or H1N1</a:t>
            </a:r>
            <a:endParaRPr lang="en-GB" sz="2800" dirty="0">
              <a:solidFill>
                <a:srgbClr val="0070C0"/>
              </a:solidFill>
            </a:endParaRPr>
          </a:p>
        </p:txBody>
      </p:sp>
    </p:spTree>
    <p:extLst>
      <p:ext uri="{BB962C8B-B14F-4D97-AF65-F5344CB8AC3E}">
        <p14:creationId xmlns:p14="http://schemas.microsoft.com/office/powerpoint/2010/main" val="394713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332656"/>
            <a:ext cx="8077200" cy="1143000"/>
          </a:xfrm>
        </p:spPr>
        <p:txBody>
          <a:bodyPr/>
          <a:lstStyle/>
          <a:p>
            <a:r>
              <a:rPr lang="en-GB" sz="3200" dirty="0">
                <a:latin typeface="Arial" charset="0"/>
                <a:ea typeface="ヒラギノ角ゴ Pro W3" charset="-128"/>
                <a:cs typeface="ヒラギノ角ゴ Pro W3" charset="-128"/>
              </a:rPr>
              <a:t>Genetic changes in the flu virus </a:t>
            </a:r>
            <a:r>
              <a:rPr lang="en-GB" sz="3200" dirty="0" smtClean="0">
                <a:latin typeface="Arial" charset="0"/>
                <a:ea typeface="ヒラギノ角ゴ Pro W3" charset="-128"/>
                <a:cs typeface="ヒラギノ角ゴ Pro W3" charset="-128"/>
              </a:rPr>
              <a:t>– what </a:t>
            </a:r>
            <a:br>
              <a:rPr lang="en-GB" sz="3200" dirty="0" smtClean="0">
                <a:latin typeface="Arial" charset="0"/>
                <a:ea typeface="ヒラギノ角ゴ Pro W3" charset="-128"/>
                <a:cs typeface="ヒラギノ角ゴ Pro W3" charset="-128"/>
              </a:rPr>
            </a:br>
            <a:r>
              <a:rPr lang="en-GB" sz="3200" dirty="0" smtClean="0">
                <a:latin typeface="Arial" charset="0"/>
                <a:ea typeface="ヒラギノ角ゴ Pro W3" charset="-128"/>
                <a:cs typeface="ヒラギノ角ゴ Pro W3" charset="-128"/>
              </a:rPr>
              <a:t>this </a:t>
            </a:r>
            <a:r>
              <a:rPr lang="en-GB" sz="3200" dirty="0">
                <a:latin typeface="Arial" charset="0"/>
                <a:ea typeface="ヒラギノ角ゴ Pro W3" charset="-128"/>
                <a:cs typeface="ヒラギノ角ゴ Pro W3" charset="-128"/>
              </a:rPr>
              <a:t>means</a:t>
            </a:r>
            <a:endParaRPr lang="en-GB" sz="3200" dirty="0"/>
          </a:p>
        </p:txBody>
      </p:sp>
      <p:sp>
        <p:nvSpPr>
          <p:cNvPr id="6" name="Content Placeholder 5"/>
          <p:cNvSpPr>
            <a:spLocks noGrp="1"/>
          </p:cNvSpPr>
          <p:nvPr>
            <p:ph idx="1"/>
          </p:nvPr>
        </p:nvSpPr>
        <p:spPr>
          <a:xfrm>
            <a:off x="395536" y="1412776"/>
            <a:ext cx="8367464" cy="4824536"/>
          </a:xfrm>
        </p:spPr>
        <p:txBody>
          <a:bodyPr/>
          <a:lstStyle/>
          <a:p>
            <a:pPr marL="457200" indent="-457200">
              <a:buFont typeface="Arial" panose="020B0604020202020204" pitchFamily="34" charset="0"/>
              <a:buChar char="•"/>
            </a:pPr>
            <a:r>
              <a:rPr lang="en-GB" sz="1800" dirty="0">
                <a:latin typeface="Arial" charset="0"/>
                <a:ea typeface="ヒラギノ角ゴ Pro W3" charset="-128"/>
                <a:cs typeface="ヒラギノ角ゴ Pro W3" charset="-128"/>
              </a:rPr>
              <a:t>Changes in </a:t>
            </a:r>
            <a:r>
              <a:rPr lang="en-GB" sz="1800" dirty="0" smtClean="0">
                <a:latin typeface="Arial" charset="0"/>
                <a:ea typeface="ヒラギノ角ゴ Pro W3" charset="-128"/>
                <a:cs typeface="ヒラギノ角ゴ Pro W3" charset="-128"/>
              </a:rPr>
              <a:t>surface </a:t>
            </a:r>
            <a:r>
              <a:rPr lang="en-GB" sz="1800" dirty="0">
                <a:latin typeface="Arial" charset="0"/>
                <a:ea typeface="ヒラギノ角ゴ Pro W3" charset="-128"/>
                <a:cs typeface="ヒラギノ角ゴ Pro W3" charset="-128"/>
              </a:rPr>
              <a:t>antigens </a:t>
            </a:r>
            <a:r>
              <a:rPr lang="en-GB" sz="1800" dirty="0" smtClean="0">
                <a:latin typeface="Arial" charset="0"/>
                <a:ea typeface="ヒラギノ角ゴ Pro W3" charset="-128"/>
                <a:cs typeface="ヒラギノ角ゴ Pro W3" charset="-128"/>
              </a:rPr>
              <a:t>result </a:t>
            </a:r>
            <a:r>
              <a:rPr lang="en-GB" sz="1800" dirty="0">
                <a:latin typeface="Arial" charset="0"/>
                <a:ea typeface="ヒラギノ角ゴ Pro W3" charset="-128"/>
                <a:cs typeface="ヒラギノ角ゴ Pro W3" charset="-128"/>
              </a:rPr>
              <a:t>in the </a:t>
            </a:r>
            <a:r>
              <a:rPr lang="en-GB" sz="1800" dirty="0" smtClean="0">
                <a:latin typeface="Arial" charset="0"/>
                <a:ea typeface="ヒラギノ角ゴ Pro W3" charset="-128"/>
                <a:cs typeface="ヒラギノ角ゴ Pro W3" charset="-128"/>
              </a:rPr>
              <a:t>virus </a:t>
            </a:r>
            <a:r>
              <a:rPr lang="en-GB" sz="1800" dirty="0">
                <a:latin typeface="Arial" charset="0"/>
                <a:ea typeface="ヒラギノ角ゴ Pro W3" charset="-128"/>
                <a:cs typeface="ヒラギノ角ゴ Pro W3" charset="-128"/>
              </a:rPr>
              <a:t>constantly changing </a:t>
            </a:r>
          </a:p>
          <a:p>
            <a:pPr marL="457200" indent="-457200">
              <a:buFont typeface="Arial" panose="020B0604020202020204" pitchFamily="34" charset="0"/>
              <a:buChar char="•"/>
            </a:pPr>
            <a:endParaRPr lang="en-GB" sz="1800" b="1" dirty="0" smtClean="0">
              <a:latin typeface="Arial" charset="0"/>
              <a:ea typeface="ヒラギノ角ゴ Pro W3" charset="-128"/>
              <a:cs typeface="ヒラギノ角ゴ Pro W3" charset="-128"/>
            </a:endParaRPr>
          </a:p>
          <a:p>
            <a:pPr marL="457200" indent="-457200">
              <a:buFont typeface="Arial" panose="020B0604020202020204" pitchFamily="34" charset="0"/>
              <a:buChar char="•"/>
            </a:pPr>
            <a:r>
              <a:rPr lang="en-GB" sz="1800" b="1" dirty="0" smtClean="0">
                <a:latin typeface="Arial" charset="0"/>
                <a:ea typeface="ヒラギノ角ゴ Pro W3" charset="-128"/>
                <a:cs typeface="ヒラギノ角ゴ Pro W3" charset="-128"/>
              </a:rPr>
              <a:t>Antigenic Drift: </a:t>
            </a:r>
            <a:r>
              <a:rPr lang="en-GB" sz="1800" dirty="0" smtClean="0">
                <a:ea typeface="ヒラギノ角ゴ Pro W3" charset="-128"/>
                <a:cs typeface="ヒラギノ角ゴ Pro W3" charset="-128"/>
              </a:rPr>
              <a:t>Minor </a:t>
            </a:r>
            <a:r>
              <a:rPr lang="en-GB" sz="1800" dirty="0">
                <a:ea typeface="ヒラギノ角ゴ Pro W3" charset="-128"/>
                <a:cs typeface="ヒラギノ角ゴ Pro W3" charset="-128"/>
              </a:rPr>
              <a:t>changes (natural mutations) in the genes of flu A </a:t>
            </a:r>
            <a:r>
              <a:rPr lang="en-GB" sz="1800" dirty="0" smtClean="0">
                <a:ea typeface="ヒラギノ角ゴ Pro W3" charset="-128"/>
                <a:cs typeface="ヒラギノ角ゴ Pro W3" charset="-128"/>
              </a:rPr>
              <a:t>viruses occur </a:t>
            </a:r>
            <a:r>
              <a:rPr lang="en-GB" sz="1800" dirty="0">
                <a:ea typeface="ヒラギノ角ゴ Pro W3" charset="-128"/>
                <a:cs typeface="ヒラギノ角ゴ Pro W3" charset="-128"/>
              </a:rPr>
              <a:t>gradually over </a:t>
            </a:r>
            <a:r>
              <a:rPr lang="en-GB" sz="1800" dirty="0" smtClean="0">
                <a:ea typeface="ヒラギノ角ゴ Pro W3" charset="-128"/>
                <a:cs typeface="ヒラギノ角ゴ Pro W3" charset="-128"/>
              </a:rPr>
              <a:t>time from </a:t>
            </a:r>
            <a:r>
              <a:rPr lang="en-GB" sz="1800" dirty="0">
                <a:ea typeface="ヒラギノ角ゴ Pro W3" charset="-128"/>
                <a:cs typeface="ヒラギノ角ゴ Pro W3" charset="-128"/>
              </a:rPr>
              <a:t>season to </a:t>
            </a:r>
            <a:r>
              <a:rPr lang="en-GB" sz="1800" dirty="0" smtClean="0">
                <a:ea typeface="ヒラギノ角ゴ Pro W3" charset="-128"/>
                <a:cs typeface="ヒラギノ角ゴ Pro W3" charset="-128"/>
              </a:rPr>
              <a:t>season</a:t>
            </a:r>
          </a:p>
          <a:p>
            <a:pPr marL="0" indent="0"/>
            <a:endParaRPr lang="en-GB" sz="1800" dirty="0" smtClean="0">
              <a:ea typeface="ヒラギノ角ゴ Pro W3" charset="-128"/>
              <a:cs typeface="ヒラギノ角ゴ Pro W3" charset="-128"/>
            </a:endParaRPr>
          </a:p>
          <a:p>
            <a:pPr marL="457200" indent="-457200">
              <a:buFont typeface="Arial" panose="020B0604020202020204" pitchFamily="34" charset="0"/>
              <a:buChar char="•"/>
            </a:pPr>
            <a:r>
              <a:rPr lang="en-GB" sz="1800" b="1" dirty="0" smtClean="0">
                <a:latin typeface="Arial" charset="0"/>
                <a:ea typeface="ヒラギノ角ゴ Pro W3" charset="-128"/>
              </a:rPr>
              <a:t>Antigenic Shift</a:t>
            </a:r>
            <a:r>
              <a:rPr lang="en-GB" sz="1800" dirty="0" smtClean="0">
                <a:latin typeface="Arial" charset="0"/>
                <a:ea typeface="ヒラギノ角ゴ Pro W3" charset="-128"/>
              </a:rPr>
              <a:t>: When </a:t>
            </a:r>
            <a:r>
              <a:rPr lang="en-GB" sz="1800" dirty="0">
                <a:latin typeface="Arial" charset="0"/>
                <a:ea typeface="ヒラギノ角ゴ Pro W3" charset="-128"/>
              </a:rPr>
              <a:t>two or more different strains </a:t>
            </a:r>
            <a:r>
              <a:rPr lang="en-GB" sz="1800" dirty="0" smtClean="0">
                <a:latin typeface="Arial" charset="0"/>
                <a:ea typeface="ヒラギノ角ゴ Pro W3" charset="-128"/>
              </a:rPr>
              <a:t>combine. This abrupt change may result </a:t>
            </a:r>
            <a:r>
              <a:rPr lang="en-GB" sz="1800" dirty="0">
                <a:latin typeface="Arial" charset="0"/>
                <a:ea typeface="ヒラギノ角ゴ Pro W3" charset="-128"/>
              </a:rPr>
              <a:t>in a new Flu A </a:t>
            </a:r>
            <a:r>
              <a:rPr lang="en-GB" sz="1800" dirty="0" smtClean="0">
                <a:latin typeface="Arial" charset="0"/>
                <a:ea typeface="ヒラギノ角ゴ Pro W3" charset="-128"/>
              </a:rPr>
              <a:t>subtype Immunity </a:t>
            </a:r>
            <a:r>
              <a:rPr lang="en-GB" sz="1800" dirty="0">
                <a:latin typeface="Arial" charset="0"/>
                <a:ea typeface="ヒラギノ角ゴ Pro W3" charset="-128"/>
              </a:rPr>
              <a:t>from previous flu infections/vaccinations may not protect against the new </a:t>
            </a:r>
            <a:r>
              <a:rPr lang="en-GB" sz="1800" dirty="0" smtClean="0">
                <a:latin typeface="Arial" charset="0"/>
                <a:ea typeface="ヒラギノ角ゴ Pro W3" charset="-128"/>
              </a:rPr>
              <a:t>subtype potentially lead </a:t>
            </a:r>
            <a:r>
              <a:rPr lang="en-GB" sz="1800" dirty="0">
                <a:latin typeface="Arial" charset="0"/>
                <a:ea typeface="ヒラギノ角ゴ Pro W3" charset="-128"/>
              </a:rPr>
              <a:t>to widespread epidemic or pandemic</a:t>
            </a:r>
          </a:p>
          <a:p>
            <a:pPr marL="0" indent="0"/>
            <a:endParaRPr lang="en-GB" sz="1800" dirty="0">
              <a:ea typeface="ヒラギノ角ゴ Pro W3" charset="-128"/>
              <a:cs typeface="ヒラギノ角ゴ Pro W3" charset="-128"/>
            </a:endParaRPr>
          </a:p>
          <a:p>
            <a:pPr marL="0" indent="0"/>
            <a:endParaRPr lang="en-GB" sz="1800" dirty="0">
              <a:latin typeface="Arial" charset="0"/>
              <a:ea typeface="ヒラギノ角ゴ Pro W3" charset="-128"/>
              <a:cs typeface="ヒラギノ角ゴ Pro W3" charset="-128"/>
            </a:endParaRPr>
          </a:p>
          <a:p>
            <a:pPr marL="457200" indent="-457200">
              <a:buFont typeface="Arial" panose="020B0604020202020204" pitchFamily="34" charset="0"/>
              <a:buChar char="•"/>
            </a:pPr>
            <a:r>
              <a:rPr lang="en-GB" sz="1800" dirty="0" smtClean="0"/>
              <a:t>WHO </a:t>
            </a:r>
            <a:r>
              <a:rPr lang="en-GB" sz="1800" dirty="0"/>
              <a:t>monitors </a:t>
            </a:r>
            <a:r>
              <a:rPr lang="en-GB" sz="1800" dirty="0" smtClean="0"/>
              <a:t>epidemiology </a:t>
            </a:r>
            <a:r>
              <a:rPr lang="en-GB" sz="1800" dirty="0"/>
              <a:t>throughout the </a:t>
            </a:r>
            <a:r>
              <a:rPr lang="en-GB" sz="1800" dirty="0" smtClean="0"/>
              <a:t>world and the recommends the </a:t>
            </a:r>
            <a:r>
              <a:rPr lang="en-GB" sz="1800" dirty="0"/>
              <a:t>strains of influenza A and B </a:t>
            </a:r>
            <a:r>
              <a:rPr lang="en-GB" sz="1800" dirty="0" smtClean="0"/>
              <a:t>predicted </a:t>
            </a:r>
            <a:r>
              <a:rPr lang="en-GB" sz="1800" dirty="0"/>
              <a:t>to be circulating in the forthcoming winter. </a:t>
            </a:r>
            <a:r>
              <a:rPr lang="en-GB" sz="1800" dirty="0" smtClean="0"/>
              <a:t> These </a:t>
            </a:r>
            <a:r>
              <a:rPr lang="en-GB" sz="1800" dirty="0"/>
              <a:t>strains are </a:t>
            </a:r>
            <a:r>
              <a:rPr lang="en-GB" sz="1800" dirty="0" smtClean="0"/>
              <a:t>included </a:t>
            </a:r>
            <a:r>
              <a:rPr lang="en-GB" sz="1800" dirty="0"/>
              <a:t>in the flu vaccine developed each year </a:t>
            </a:r>
          </a:p>
          <a:p>
            <a:endParaRPr lang="en-GB" dirty="0"/>
          </a:p>
        </p:txBody>
      </p:sp>
      <p:pic>
        <p:nvPicPr>
          <p:cNvPr id="14" name="Picture 13"/>
          <p:cNvPicPr/>
          <p:nvPr/>
        </p:nvPicPr>
        <p:blipFill rotWithShape="1">
          <a:blip r:embed="rId3"/>
          <a:srcRect l="36976" t="33769" r="33757" b="50808"/>
          <a:stretch/>
        </p:blipFill>
        <p:spPr bwMode="auto">
          <a:xfrm>
            <a:off x="7092280" y="2492896"/>
            <a:ext cx="1892590" cy="581198"/>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4"/>
          <a:srcRect l="55188" t="35308" r="6767" b="43828"/>
          <a:stretch/>
        </p:blipFill>
        <p:spPr bwMode="auto">
          <a:xfrm>
            <a:off x="5454238" y="3933056"/>
            <a:ext cx="2700020" cy="831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6263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5768"/>
            <a:ext cx="8077200" cy="1143000"/>
          </a:xfrm>
        </p:spPr>
        <p:txBody>
          <a:bodyPr/>
          <a:lstStyle/>
          <a:p>
            <a:r>
              <a:rPr lang="en-GB" sz="3200" dirty="0">
                <a:latin typeface="Arial" charset="0"/>
                <a:ea typeface="ヒラギノ角ゴ Pro W3" charset="-128"/>
                <a:cs typeface="ヒラギノ角ゴ Pro W3" charset="-128"/>
              </a:rPr>
              <a:t>Features of flu</a:t>
            </a:r>
            <a:endParaRPr lang="en-GB" sz="3200" dirty="0"/>
          </a:p>
        </p:txBody>
      </p:sp>
      <p:sp>
        <p:nvSpPr>
          <p:cNvPr id="3" name="Content Placeholder 2"/>
          <p:cNvSpPr>
            <a:spLocks noGrp="1"/>
          </p:cNvSpPr>
          <p:nvPr>
            <p:ph idx="1"/>
          </p:nvPr>
        </p:nvSpPr>
        <p:spPr>
          <a:xfrm>
            <a:off x="539552" y="908720"/>
            <a:ext cx="7470384" cy="4739679"/>
          </a:xfrm>
        </p:spPr>
        <p:txBody>
          <a:bodyPr/>
          <a:lstStyle/>
          <a:p>
            <a:pPr marL="166687" lvl="1" indent="0">
              <a:lnSpc>
                <a:spcPct val="90000"/>
              </a:lnSpc>
              <a:spcBef>
                <a:spcPct val="0"/>
              </a:spcBef>
              <a:buNone/>
            </a:pPr>
            <a:r>
              <a:rPr lang="en-GB" sz="2000" dirty="0">
                <a:latin typeface="Arial" charset="0"/>
              </a:rPr>
              <a:t>E</a:t>
            </a:r>
            <a:r>
              <a:rPr lang="en-GB" sz="2000" dirty="0" smtClean="0">
                <a:latin typeface="Arial" charset="0"/>
              </a:rPr>
              <a:t>asily </a:t>
            </a:r>
            <a:r>
              <a:rPr lang="en-GB" sz="2000" dirty="0">
                <a:latin typeface="Arial" charset="0"/>
              </a:rPr>
              <a:t>transmitted by droplets, small-particle aerosols and by hand to mouth/eye contamination from a contaminated surface or respiratory secretions of infected person</a:t>
            </a:r>
          </a:p>
          <a:p>
            <a:pPr marL="166687" lvl="1" indent="0">
              <a:lnSpc>
                <a:spcPct val="90000"/>
              </a:lnSpc>
              <a:spcBef>
                <a:spcPct val="0"/>
              </a:spcBef>
              <a:buNone/>
            </a:pPr>
            <a:endParaRPr lang="en-GB" sz="2000" dirty="0">
              <a:latin typeface="Arial" charset="0"/>
            </a:endParaRPr>
          </a:p>
          <a:p>
            <a:pPr marL="166687" lvl="1" indent="0">
              <a:lnSpc>
                <a:spcPct val="90000"/>
              </a:lnSpc>
              <a:spcBef>
                <a:spcPct val="0"/>
              </a:spcBef>
              <a:buNone/>
            </a:pPr>
            <a:r>
              <a:rPr lang="en-GB" sz="2000" dirty="0">
                <a:latin typeface="Arial" charset="0"/>
              </a:rPr>
              <a:t>P</a:t>
            </a:r>
            <a:r>
              <a:rPr lang="en-GB" sz="2000" dirty="0" smtClean="0">
                <a:latin typeface="Arial" charset="0"/>
              </a:rPr>
              <a:t>eople </a:t>
            </a:r>
            <a:r>
              <a:rPr lang="en-GB" sz="2000" dirty="0">
                <a:latin typeface="Arial" charset="0"/>
              </a:rPr>
              <a:t>with mild or no symptoms can still infect others</a:t>
            </a:r>
          </a:p>
          <a:p>
            <a:pPr marL="166687" lvl="1" indent="0">
              <a:lnSpc>
                <a:spcPct val="90000"/>
              </a:lnSpc>
              <a:spcBef>
                <a:spcPct val="0"/>
              </a:spcBef>
              <a:buNone/>
            </a:pPr>
            <a:endParaRPr lang="en-GB" sz="2000" dirty="0">
              <a:latin typeface="Arial" charset="0"/>
            </a:endParaRPr>
          </a:p>
          <a:p>
            <a:pPr marL="166687" lvl="1" indent="0">
              <a:lnSpc>
                <a:spcPct val="90000"/>
              </a:lnSpc>
              <a:spcBef>
                <a:spcPct val="0"/>
              </a:spcBef>
              <a:buNone/>
            </a:pPr>
            <a:r>
              <a:rPr lang="en-GB" sz="2000" dirty="0">
                <a:latin typeface="Arial" charset="0"/>
              </a:rPr>
              <a:t>I</a:t>
            </a:r>
            <a:r>
              <a:rPr lang="en-GB" sz="2000" dirty="0" smtClean="0">
                <a:latin typeface="Arial" charset="0"/>
              </a:rPr>
              <a:t>ncubation </a:t>
            </a:r>
            <a:r>
              <a:rPr lang="en-GB" sz="2000" dirty="0">
                <a:latin typeface="Arial" charset="0"/>
              </a:rPr>
              <a:t>period 1-5 days (average 2-3 days) though may be longer especially in people with immune deficiency</a:t>
            </a:r>
          </a:p>
          <a:p>
            <a:pPr marL="444500" lvl="1" indent="-277813">
              <a:lnSpc>
                <a:spcPct val="90000"/>
              </a:lnSpc>
              <a:spcBef>
                <a:spcPct val="0"/>
              </a:spcBef>
            </a:pPr>
            <a:endParaRPr lang="en-GB" sz="1600" dirty="0">
              <a:latin typeface="Arial" charset="0"/>
            </a:endParaRPr>
          </a:p>
          <a:p>
            <a:pPr marL="166687" lvl="1" indent="0">
              <a:lnSpc>
                <a:spcPct val="90000"/>
              </a:lnSpc>
              <a:spcBef>
                <a:spcPct val="0"/>
              </a:spcBef>
              <a:buNone/>
            </a:pPr>
            <a:r>
              <a:rPr lang="en-GB" sz="2000" b="1" dirty="0" smtClean="0">
                <a:latin typeface="Arial" charset="0"/>
              </a:rPr>
              <a:t>Common </a:t>
            </a:r>
            <a:r>
              <a:rPr lang="en-GB" sz="2000" b="1" dirty="0">
                <a:latin typeface="Arial" charset="0"/>
              </a:rPr>
              <a:t>symptoms include:</a:t>
            </a:r>
          </a:p>
          <a:p>
            <a:pPr marL="623887" lvl="1" indent="-457200">
              <a:lnSpc>
                <a:spcPct val="90000"/>
              </a:lnSpc>
              <a:spcBef>
                <a:spcPct val="0"/>
              </a:spcBef>
            </a:pPr>
            <a:endParaRPr lang="en-GB" sz="2000" b="1" dirty="0">
              <a:latin typeface="Arial" charset="0"/>
            </a:endParaRPr>
          </a:p>
          <a:p>
            <a:pPr marL="1023937" lvl="2" indent="-457200">
              <a:lnSpc>
                <a:spcPct val="90000"/>
              </a:lnSpc>
              <a:spcBef>
                <a:spcPct val="0"/>
              </a:spcBef>
              <a:buClrTx/>
            </a:pPr>
            <a:r>
              <a:rPr lang="en-GB" sz="1800" dirty="0">
                <a:latin typeface="Arial" charset="0"/>
              </a:rPr>
              <a:t>S</a:t>
            </a:r>
            <a:r>
              <a:rPr lang="en-GB" sz="1800" dirty="0" smtClean="0">
                <a:latin typeface="Arial" charset="0"/>
              </a:rPr>
              <a:t>udden </a:t>
            </a:r>
            <a:r>
              <a:rPr lang="en-GB" sz="1800" dirty="0">
                <a:latin typeface="Arial" charset="0"/>
              </a:rPr>
              <a:t>onset of fever, chills, headache, muscle and joint pain and extreme fatigue</a:t>
            </a:r>
          </a:p>
          <a:p>
            <a:pPr marL="1023937" lvl="2" indent="-457200">
              <a:lnSpc>
                <a:spcPct val="90000"/>
              </a:lnSpc>
              <a:spcBef>
                <a:spcPct val="0"/>
              </a:spcBef>
              <a:buClrTx/>
            </a:pPr>
            <a:endParaRPr lang="en-GB" sz="1800" dirty="0">
              <a:latin typeface="Arial" charset="0"/>
            </a:endParaRPr>
          </a:p>
          <a:p>
            <a:pPr marL="1023937" lvl="2" indent="-457200">
              <a:lnSpc>
                <a:spcPct val="90000"/>
              </a:lnSpc>
              <a:spcBef>
                <a:spcPct val="0"/>
              </a:spcBef>
              <a:buClrTx/>
            </a:pPr>
            <a:r>
              <a:rPr lang="en-GB" sz="1800" dirty="0">
                <a:latin typeface="Arial" charset="0"/>
              </a:rPr>
              <a:t>D</a:t>
            </a:r>
            <a:r>
              <a:rPr lang="en-GB" sz="1800" dirty="0" smtClean="0">
                <a:latin typeface="Arial" charset="0"/>
              </a:rPr>
              <a:t>ry </a:t>
            </a:r>
            <a:r>
              <a:rPr lang="en-GB" sz="1800" dirty="0">
                <a:latin typeface="Arial" charset="0"/>
              </a:rPr>
              <a:t>cough, sore throat and stuffy nose</a:t>
            </a:r>
          </a:p>
          <a:p>
            <a:pPr marL="1023937" lvl="2" indent="-457200">
              <a:lnSpc>
                <a:spcPct val="90000"/>
              </a:lnSpc>
              <a:spcBef>
                <a:spcPct val="0"/>
              </a:spcBef>
              <a:buClrTx/>
            </a:pPr>
            <a:endParaRPr lang="en-GB" sz="1800" dirty="0">
              <a:latin typeface="Arial" charset="0"/>
            </a:endParaRPr>
          </a:p>
          <a:p>
            <a:pPr marL="1023937" lvl="2" indent="-457200">
              <a:lnSpc>
                <a:spcPct val="90000"/>
              </a:lnSpc>
              <a:spcBef>
                <a:spcPct val="0"/>
              </a:spcBef>
              <a:buClrTx/>
            </a:pPr>
            <a:r>
              <a:rPr lang="en-GB" sz="1800" dirty="0">
                <a:latin typeface="Arial" charset="0"/>
              </a:rPr>
              <a:t>I</a:t>
            </a:r>
            <a:r>
              <a:rPr lang="en-GB" sz="1800" dirty="0" smtClean="0">
                <a:latin typeface="Arial" charset="0"/>
              </a:rPr>
              <a:t>n </a:t>
            </a:r>
            <a:r>
              <a:rPr lang="en-GB" sz="1800" dirty="0">
                <a:latin typeface="Arial" charset="0"/>
              </a:rPr>
              <a:t>young </a:t>
            </a:r>
            <a:r>
              <a:rPr lang="en-GB" sz="1800" dirty="0" smtClean="0">
                <a:latin typeface="Arial" charset="0"/>
              </a:rPr>
              <a:t>children, </a:t>
            </a:r>
            <a:r>
              <a:rPr lang="en-GB" sz="1800" dirty="0">
                <a:latin typeface="Arial" charset="0"/>
              </a:rPr>
              <a:t>gastrointestinal symptoms such as vomiting and </a:t>
            </a:r>
            <a:r>
              <a:rPr lang="en-GB" sz="1800" dirty="0" smtClean="0">
                <a:latin typeface="Arial" charset="0"/>
              </a:rPr>
              <a:t>diarrhoea, </a:t>
            </a:r>
            <a:r>
              <a:rPr lang="en-GB" sz="1800" dirty="0">
                <a:latin typeface="Arial" charset="0"/>
              </a:rPr>
              <a:t>may be seen</a:t>
            </a:r>
          </a:p>
          <a:p>
            <a:endParaRPr lang="en-GB" sz="1600" dirty="0"/>
          </a:p>
        </p:txBody>
      </p:sp>
    </p:spTree>
    <p:extLst>
      <p:ext uri="{BB962C8B-B14F-4D97-AF65-F5344CB8AC3E}">
        <p14:creationId xmlns:p14="http://schemas.microsoft.com/office/powerpoint/2010/main" val="607046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BHSCT_white">
  <a:themeElements>
    <a:clrScheme name="Custom 6">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0070C0"/>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pitchFamily="34"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HSCT_whit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6643</TotalTime>
  <Words>10007</Words>
  <Application>Microsoft Office PowerPoint</Application>
  <PresentationFormat>On-screen Show (4:3)</PresentationFormat>
  <Paragraphs>814</Paragraphs>
  <Slides>60</Slides>
  <Notes>59</Notes>
  <HiddenSlides>0</HiddenSlides>
  <MMClips>0</MMClips>
  <ScaleCrop>false</ScaleCrop>
  <HeadingPairs>
    <vt:vector size="4" baseType="variant">
      <vt:variant>
        <vt:lpstr>Theme</vt:lpstr>
      </vt:variant>
      <vt:variant>
        <vt:i4>3</vt:i4>
      </vt:variant>
      <vt:variant>
        <vt:lpstr>Slide Titles</vt:lpstr>
      </vt:variant>
      <vt:variant>
        <vt:i4>60</vt:i4>
      </vt:variant>
    </vt:vector>
  </HeadingPairs>
  <TitlesOfParts>
    <vt:vector size="63" baseType="lpstr">
      <vt:lpstr>BHSCT_white</vt:lpstr>
      <vt:lpstr>1_BHSCT_white</vt:lpstr>
      <vt:lpstr>1_Office Theme</vt:lpstr>
      <vt:lpstr>Childhood Immunisation Programme for  Influenza  Northern Ireland (2021/22)</vt:lpstr>
      <vt:lpstr>Key messages</vt:lpstr>
      <vt:lpstr>    Impact of COVID pandemic on 2021-22                    flu vaccine programme</vt:lpstr>
      <vt:lpstr>Aims of resource</vt:lpstr>
      <vt:lpstr>What is Flu?</vt:lpstr>
      <vt:lpstr>Type of Influenza  viruses</vt:lpstr>
      <vt:lpstr>Flu A virus</vt:lpstr>
      <vt:lpstr>Genetic changes in the flu virus – what  this means</vt:lpstr>
      <vt:lpstr>Features of flu</vt:lpstr>
      <vt:lpstr>Possible complications of flu</vt:lpstr>
      <vt:lpstr>Rationale for vaccinating children  against flu</vt:lpstr>
      <vt:lpstr>Flu epidemiology</vt:lpstr>
      <vt:lpstr>PowerPoint Presentation</vt:lpstr>
      <vt:lpstr>PowerPoint Presentation</vt:lpstr>
      <vt:lpstr>Influenza Weekly Surveillance Bulletin,  Northern Ireland, 2020/21</vt:lpstr>
      <vt:lpstr>National Flu Vaccination Programme</vt:lpstr>
      <vt:lpstr>Northern Ireland Flu Vaccine Programme  policy: outlined in annual CMO letter 2020/21</vt:lpstr>
      <vt:lpstr>Eligibility for 2020/21 childhood  flu vaccination programme</vt:lpstr>
      <vt:lpstr>2020/21 childhood flu vaccine programme </vt:lpstr>
      <vt:lpstr>Clinical risk groups</vt:lpstr>
      <vt:lpstr>Clinical risk groups (cont.)</vt:lpstr>
      <vt:lpstr>PowerPoint Presentation</vt:lpstr>
      <vt:lpstr>PowerPoint Presentation</vt:lpstr>
      <vt:lpstr>PowerPoint Presentation</vt:lpstr>
      <vt:lpstr>PowerPoint Presentation</vt:lpstr>
      <vt:lpstr>2021/22 Uptake Targets  to be confirmed by the annual CMO letter</vt:lpstr>
      <vt:lpstr>Vaccine Composition: Antigens  Northern Hemisphere 2021/22*</vt:lpstr>
      <vt:lpstr>Types of flu vaccines</vt:lpstr>
      <vt:lpstr>Vaccines procured in Northern Ireland  for use in children 2021/22</vt:lpstr>
      <vt:lpstr>1. Live attenuated influenza  Vaccine (LAIV) - Fluenz Tetra® </vt:lpstr>
      <vt:lpstr>Fluenz Tetra® (LAIV)</vt:lpstr>
      <vt:lpstr>LAIV applicator  </vt:lpstr>
      <vt:lpstr>Administration of LAIV </vt:lpstr>
      <vt:lpstr>Administration of LAIV</vt:lpstr>
      <vt:lpstr>Administration video</vt:lpstr>
      <vt:lpstr>2. Egg-based Quadrivalent Influenza  Vaccine (QIVe) </vt:lpstr>
      <vt:lpstr>Quadrivalent Inactivated  Vaccine (QIVe ) continued</vt:lpstr>
      <vt:lpstr>3. Flucelvax Tetra: cell-based Quadrivalent  Inactivated Flu vaccine (QIVc)</vt:lpstr>
      <vt:lpstr>Quadrivalent cell culture vaccine  (QIVc)</vt:lpstr>
      <vt:lpstr>Storage of all flu vaccine</vt:lpstr>
      <vt:lpstr>Vaccine Intervals</vt:lpstr>
      <vt:lpstr>Contraindications (Inactivated Vaccines &amp; LAIV)</vt:lpstr>
      <vt:lpstr>PowerPoint Presentation</vt:lpstr>
      <vt:lpstr>Precautions to flu vaccines</vt:lpstr>
      <vt:lpstr>Acute and severe asthma </vt:lpstr>
      <vt:lpstr>Egg allergy – children</vt:lpstr>
      <vt:lpstr>PowerPoint Presentation</vt:lpstr>
      <vt:lpstr>Inadvertent administration of LAIV </vt:lpstr>
      <vt:lpstr>Commonly reported adverse  reactions</vt:lpstr>
      <vt:lpstr>  Reporting suspected adverse reactions   </vt:lpstr>
      <vt:lpstr>PLEASE  Don’t Over Order!</vt:lpstr>
      <vt:lpstr>Recording flu vaccine given</vt:lpstr>
      <vt:lpstr>Delivery </vt:lpstr>
      <vt:lpstr>2021/22 programme</vt:lpstr>
      <vt:lpstr>When to vaccinate</vt:lpstr>
      <vt:lpstr>School-based Programme (1)</vt:lpstr>
      <vt:lpstr>School-based Programme (2)</vt:lpstr>
      <vt:lpstr>General Practice Programme</vt:lpstr>
      <vt:lpstr>Delivering vaccine sessions during COVID </vt:lpstr>
      <vt:lpstr>Resources</vt:lpstr>
    </vt:vector>
  </TitlesOfParts>
  <Company>HSC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 Immunisation Programme 2018/19 Northern Ireland</dc:title>
  <dc:creator>Alison Quinn</dc:creator>
  <cp:lastModifiedBy>Ashling Kerr</cp:lastModifiedBy>
  <cp:revision>470</cp:revision>
  <cp:lastPrinted>2019-08-09T14:59:54Z</cp:lastPrinted>
  <dcterms:created xsi:type="dcterms:W3CDTF">2018-06-15T14:49:11Z</dcterms:created>
  <dcterms:modified xsi:type="dcterms:W3CDTF">2021-09-08T12:56:12Z</dcterms:modified>
</cp:coreProperties>
</file>