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C7B1E-A084-42DD-AC33-AAFE6C05CEF7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8AC0A-37BE-43CC-8FD7-5CEAD226E2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450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435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484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</a:pPr>
            <a:fld id="{337AC3FF-87FD-490D-AC7C-3D395DE04CA9}" type="slidenum">
              <a:rPr lang="en-GB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</a:pPr>
              <a:t>1</a:t>
            </a:fld>
            <a:endParaRPr lang="en-GB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  <a:defRPr/>
            </a:pPr>
            <a:fld id="{C17391E0-9B89-436C-B414-AFDB7FEB04CA}" type="slidenum">
              <a:rPr lang="en-GB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  <a:defRPr/>
              </a:pPr>
              <a:t>10</a:t>
            </a:fld>
            <a:endParaRPr lang="en-GB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22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2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  <a:p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39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9BF99E25-4D8C-4BE0-852C-F4ED8378D727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11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49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 smtClean="0">
                <a:latin typeface="Arial" pitchFamily="34" charset="0"/>
              </a:rPr>
              <a:t>When cleaning the fridge it is essential to use another vaccine fridge </a:t>
            </a:r>
          </a:p>
          <a:p>
            <a:r>
              <a:rPr lang="en-GB" altLang="en-US" dirty="0" smtClean="0">
                <a:latin typeface="Arial" pitchFamily="34" charset="0"/>
              </a:rPr>
              <a:t>/ validated cool box to store vaccines in. Vaccines should only be </a:t>
            </a:r>
          </a:p>
          <a:p>
            <a:r>
              <a:rPr lang="en-GB" altLang="en-US" dirty="0" smtClean="0">
                <a:latin typeface="Arial" pitchFamily="34" charset="0"/>
              </a:rPr>
              <a:t>returned to the vaccine fridge when it is at the appropriate temperature.</a:t>
            </a:r>
          </a:p>
          <a:p>
            <a:endParaRPr lang="en-GB" altLang="en-US" dirty="0" smtClean="0">
              <a:latin typeface="Arial" pitchFamily="34" charset="0"/>
            </a:endParaRPr>
          </a:p>
          <a:p>
            <a:r>
              <a:rPr lang="en-GB" altLang="en-US" dirty="0" smtClean="0">
                <a:latin typeface="Arial" pitchFamily="34" charset="0"/>
              </a:rPr>
              <a:t>Vaccines are POMs and must be kept </a:t>
            </a:r>
            <a:r>
              <a:rPr lang="en-GB" altLang="en-US" dirty="0" err="1" smtClean="0">
                <a:latin typeface="Arial" pitchFamily="34" charset="0"/>
              </a:rPr>
              <a:t>undert</a:t>
            </a:r>
            <a:r>
              <a:rPr lang="en-GB" altLang="en-US" dirty="0" smtClean="0">
                <a:latin typeface="Arial" pitchFamily="34" charset="0"/>
              </a:rPr>
              <a:t> locked conditions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  <a:defRPr/>
            </a:pPr>
            <a:fld id="{A070A212-59D3-4755-83E3-BA5FE32FD45D}" type="slidenum">
              <a:rPr lang="en-US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  <a:defRPr/>
              </a:pPr>
              <a:t>12</a:t>
            </a:fld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59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CBF06080-1E06-4DB6-BAE6-11EEA91D0BCB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13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70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A5DF02F4-DDC7-4F60-8C2A-E93A00E73CB5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14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80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8EB130C0-6A2B-4C38-988F-60CA0E378788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15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90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9CD3436D-7F42-4101-A9E6-605BC651BA02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16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  <a:defRPr/>
            </a:pPr>
            <a:fld id="{33DD4679-E339-4719-ABB4-2F207320C818}" type="slidenum">
              <a:rPr lang="en-GB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  <a:defRPr/>
              </a:pPr>
              <a:t>17</a:t>
            </a:fld>
            <a:endParaRPr lang="en-GB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30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 sz="16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110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  <a:defRPr/>
            </a:pPr>
            <a:fld id="{5B5E76B1-E88A-4C3E-A9F7-A2068A825FBB}" type="slidenum">
              <a:rPr lang="en-GB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  <a:defRPr/>
              </a:pPr>
              <a:t>18</a:t>
            </a:fld>
            <a:endParaRPr lang="en-GB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21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  <a:defRPr/>
            </a:pPr>
            <a:fld id="{7D9FF449-614F-4E08-A46E-C13D643FB786}" type="slidenum">
              <a:rPr lang="en-GB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  <a:defRPr/>
              </a:pPr>
              <a:t>19</a:t>
            </a:fld>
            <a:endParaRPr lang="en-GB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26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4C983E45-B6D3-4B0C-B1E7-1CBD35643B0E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2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315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  <a:defRPr/>
            </a:pPr>
            <a:fld id="{C4D4D6EF-16FE-4D99-A500-46F2CD4C04B0}" type="slidenum">
              <a:rPr lang="en-GB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  <a:defRPr/>
              </a:pPr>
              <a:t>20</a:t>
            </a:fld>
            <a:endParaRPr lang="en-GB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417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  <a:defRPr/>
            </a:pPr>
            <a:fld id="{5B604ADC-185F-49AD-AF33-B7D589D566DC}" type="slidenum">
              <a:rPr lang="en-GB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  <a:defRPr/>
              </a:pPr>
              <a:t>21</a:t>
            </a:fld>
            <a:endParaRPr lang="en-GB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520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  <a:defRPr/>
            </a:pPr>
            <a:fld id="{8C37EDEF-7545-431A-A1F8-7386D1D66DE2}" type="slidenum">
              <a:rPr lang="en-GB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  <a:defRPr/>
              </a:pPr>
              <a:t>22</a:t>
            </a:fld>
            <a:endParaRPr lang="en-GB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622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AB0ECDF4-6CB5-46CF-AA4D-F2BA34A4BCD8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23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72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A2FD5EFE-8297-44D4-9753-08FF3B4E862F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24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82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4DA4F3E5-11DE-42EC-9DDD-C2452CCD3C6B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25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36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DBE8EAFA-755B-452B-BDEC-94E7137EE1EE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3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  <a:defRPr/>
            </a:pPr>
            <a:fld id="{A2F4B509-064F-49A4-90A5-88109F852742}" type="slidenum">
              <a:rPr lang="en-GB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  <a:defRPr/>
              </a:pPr>
              <a:t>4</a:t>
            </a:fld>
            <a:endParaRPr lang="en-GB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14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4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 smtClean="0">
                <a:latin typeface="Arial" pitchFamily="34" charset="0"/>
              </a:rPr>
              <a:t>The cold-chain involves all of the storage and transport facilities necessary</a:t>
            </a: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 to ship a vaccine in the recommended temperature range and quality of</a:t>
            </a: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 storage facilities.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5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B0622850-2107-42FD-A33E-63C2384CE99B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5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67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7E11F69B-9A59-4C61-B57B-C05FF1ECD514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6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77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A08A4200-6F1C-4B62-A020-A90B56BF4A3A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7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88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4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prstClr val="white"/>
              </a:buClr>
              <a:defRPr/>
            </a:pPr>
            <a:fld id="{807D9D1C-56C4-42D9-80C3-84B32DA2707B}" type="slidenum">
              <a:rPr lang="en-US" altLang="en-US" sz="1200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buClr>
                  <a:prstClr val="white"/>
                </a:buClr>
                <a:defRPr/>
              </a:pPr>
              <a:t>8</a:t>
            </a:fld>
            <a:endParaRPr lang="en-US" alt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prstClr val="white"/>
              </a:buClr>
              <a:defRPr/>
            </a:pPr>
            <a:fld id="{2E97BE74-0472-46C9-BA7A-47747F7F07F1}" type="slidenum">
              <a:rPr lang="en-GB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>
                  <a:prstClr val="white"/>
                </a:buClr>
                <a:defRPr/>
              </a:pPr>
              <a:t>9</a:t>
            </a:fld>
            <a:endParaRPr lang="en-GB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46555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7819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609600"/>
            <a:ext cx="20193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905500" cy="4953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76453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31800"/>
            <a:ext cx="65786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31800" y="1727200"/>
            <a:ext cx="4076700" cy="41148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60900" y="1727200"/>
            <a:ext cx="407828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buClr>
                <a:srgbClr val="0000FF"/>
              </a:buCl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GB" altLang="en-US" sz="4000">
              <a:cs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buClr>
                <a:srgbClr val="0000FF"/>
              </a:buClr>
              <a:defRPr sz="9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GB" altLang="en-US" sz="800">
              <a:cs typeface="Arial" pitchFamily="34" charset="0"/>
            </a:endParaRPr>
          </a:p>
          <a:p>
            <a:pPr fontAlgn="base">
              <a:spcAft>
                <a:spcPct val="0"/>
              </a:spcAft>
              <a:defRPr/>
            </a:pPr>
            <a:endParaRPr lang="en-GB" altLang="en-US" sz="800">
              <a:cs typeface="Arial" pitchFamily="34" charset="0"/>
            </a:endParaRPr>
          </a:p>
          <a:p>
            <a:pPr fontAlgn="base">
              <a:spcAft>
                <a:spcPct val="0"/>
              </a:spcAft>
              <a:defRPr/>
            </a:pPr>
            <a:r>
              <a:rPr lang="en-GB" altLang="en-US">
                <a:cs typeface="Arial" pitchFamily="34" charset="0"/>
              </a:rPr>
              <a:t>Immunisation Department, Centre for Infections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buClr>
                <a:srgbClr val="0000FF"/>
              </a:buCl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95B7EC9-250B-4C91-B84A-CEEEC78F9A9C}" type="slidenum">
              <a:rPr lang="en-GB" altLang="en-US" sz="4000">
                <a:cs typeface="Arial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GB" altLang="en-US" sz="40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6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24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987524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962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3962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92270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33722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86056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829501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331216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847156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4" descr="curves-blue-white bkg_size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962400"/>
            <a:ext cx="1393825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80772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Line 17"/>
          <p:cNvSpPr>
            <a:spLocks noChangeShapeType="1"/>
          </p:cNvSpPr>
          <p:nvPr/>
        </p:nvSpPr>
        <p:spPr bwMode="auto">
          <a:xfrm>
            <a:off x="0" y="1219200"/>
            <a:ext cx="9144000" cy="1588"/>
          </a:xfrm>
          <a:prstGeom prst="line">
            <a:avLst/>
          </a:prstGeom>
          <a:noFill/>
          <a:ln w="476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4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9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8077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pic>
        <p:nvPicPr>
          <p:cNvPr id="1030" name="Picture 29" descr="PHA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867400"/>
            <a:ext cx="25908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30" descr="PHAstrapline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6334125"/>
            <a:ext cx="35052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864521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B5C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B5C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B5C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B5C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B5CC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B5CC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B5CC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B5CC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B5CC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A8CA"/>
        </a:buClr>
        <a:buSzPct val="65000"/>
        <a:buFont typeface="Wingdings" pitchFamily="2" charset="2"/>
        <a:defRPr sz="30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bg2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bg2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bg2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bg2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bg2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bg2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s.uk.net/professional-practice/quality-improvement-tools/quality-improvement-tools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556792"/>
            <a:ext cx="7632700" cy="2159000"/>
          </a:xfrm>
        </p:spPr>
        <p:txBody>
          <a:bodyPr/>
          <a:lstStyle/>
          <a:p>
            <a:pPr algn="ctr" eaLnBrk="1" hangingPunct="1"/>
            <a:r>
              <a:rPr lang="en-GB" altLang="en-US" dirty="0" smtClean="0">
                <a:cs typeface="Arial" pitchFamily="34" charset="0"/>
              </a:rPr>
              <a:t>Storage and Handling </a:t>
            </a:r>
            <a:br>
              <a:rPr lang="en-GB" altLang="en-US" dirty="0" smtClean="0">
                <a:cs typeface="Arial" pitchFamily="34" charset="0"/>
              </a:rPr>
            </a:br>
            <a:r>
              <a:rPr lang="en-GB" altLang="en-US" dirty="0" smtClean="0">
                <a:cs typeface="Arial" pitchFamily="34" charset="0"/>
              </a:rPr>
              <a:t>of Vaccines</a:t>
            </a:r>
          </a:p>
        </p:txBody>
      </p:sp>
      <p:sp>
        <p:nvSpPr>
          <p:cNvPr id="100356" name="TextBox 1"/>
          <p:cNvSpPr txBox="1">
            <a:spLocks noChangeArrowheads="1"/>
          </p:cNvSpPr>
          <p:nvPr/>
        </p:nvSpPr>
        <p:spPr bwMode="auto">
          <a:xfrm>
            <a:off x="1619672" y="4221088"/>
            <a:ext cx="568863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buClr>
                <a:srgbClr val="00A8CA"/>
              </a:buClr>
              <a:buSzPct val="65000"/>
              <a:buFont typeface="Wingdings" pitchFamily="2" charset="2"/>
              <a:defRPr sz="3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buClr>
                <a:schemeClr val="tx1"/>
              </a:buClr>
              <a:buSzPct val="90000"/>
              <a:buChar char="–"/>
              <a:defRPr sz="24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Tx/>
              <a:buFontTx/>
              <a:buNone/>
            </a:pPr>
            <a:r>
              <a:rPr lang="en-GB" altLang="en-US" sz="2000" b="1" dirty="0" smtClean="0">
                <a:solidFill>
                  <a:srgbClr val="000000"/>
                </a:solidFill>
                <a:cs typeface="Arial" pitchFamily="34" charset="0"/>
              </a:rPr>
              <a:t>Grainne Mc </a:t>
            </a:r>
            <a:r>
              <a:rPr lang="en-GB" altLang="en-US" sz="2000" b="1" dirty="0" err="1" smtClean="0">
                <a:solidFill>
                  <a:srgbClr val="000000"/>
                </a:solidFill>
                <a:cs typeface="Arial" pitchFamily="34" charset="0"/>
              </a:rPr>
              <a:t>Keown</a:t>
            </a:r>
            <a:r>
              <a:rPr lang="en-GB" altLang="en-US" sz="2000" b="1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GB" altLang="en-US" sz="2000" b="1" dirty="0">
                <a:solidFill>
                  <a:srgbClr val="000000"/>
                </a:solidFill>
                <a:cs typeface="Arial" pitchFamily="34" charset="0"/>
              </a:rPr>
              <a:t>(Health Protection Nurse</a:t>
            </a:r>
            <a:r>
              <a:rPr lang="en-GB" altLang="en-US" sz="2000" b="1" dirty="0" smtClean="0">
                <a:solidFill>
                  <a:srgbClr val="000000"/>
                </a:solidFill>
                <a:cs typeface="Arial" pitchFamily="34" charset="0"/>
              </a:rPr>
              <a:t>)</a:t>
            </a:r>
          </a:p>
          <a:p>
            <a:pPr algn="ctr"/>
            <a:r>
              <a:rPr lang="en-GB" altLang="en-US" sz="2000" dirty="0">
                <a:solidFill>
                  <a:srgbClr val="000000"/>
                </a:solidFill>
              </a:rPr>
              <a:t>Acknowledge HPA Core curriculum </a:t>
            </a:r>
            <a:r>
              <a:rPr lang="en-GB" altLang="en-US" sz="2000" dirty="0" smtClean="0">
                <a:solidFill>
                  <a:srgbClr val="000000"/>
                </a:solidFill>
              </a:rPr>
              <a:t>slides </a:t>
            </a:r>
          </a:p>
          <a:p>
            <a:pPr algn="ctr"/>
            <a:r>
              <a:rPr lang="en-GB" altLang="en-US" sz="2000" dirty="0" smtClean="0">
                <a:solidFill>
                  <a:srgbClr val="000000"/>
                </a:solidFill>
              </a:rPr>
              <a:t>Dr </a:t>
            </a:r>
            <a:r>
              <a:rPr lang="en-GB" altLang="en-US" sz="2000" dirty="0">
                <a:solidFill>
                  <a:srgbClr val="000000"/>
                </a:solidFill>
              </a:rPr>
              <a:t>Smithson and </a:t>
            </a:r>
            <a:r>
              <a:rPr lang="en-GB" altLang="en-US" sz="2000" dirty="0" smtClean="0">
                <a:solidFill>
                  <a:srgbClr val="000000"/>
                </a:solidFill>
              </a:rPr>
              <a:t>Brian </a:t>
            </a:r>
            <a:r>
              <a:rPr lang="en-GB" altLang="en-US" sz="2000" dirty="0">
                <a:solidFill>
                  <a:srgbClr val="000000"/>
                </a:solidFill>
              </a:rPr>
              <a:t>Mc Bride (WHSCT</a:t>
            </a:r>
            <a:r>
              <a:rPr lang="en-GB" altLang="en-US" sz="2000" dirty="0" smtClean="0">
                <a:solidFill>
                  <a:srgbClr val="000000"/>
                </a:solidFill>
              </a:rPr>
              <a:t>)</a:t>
            </a:r>
          </a:p>
          <a:p>
            <a:pPr algn="ctr"/>
            <a:r>
              <a:rPr lang="en-GB" altLang="en-US" sz="2000" b="1" dirty="0" smtClean="0">
                <a:solidFill>
                  <a:srgbClr val="000000"/>
                </a:solidFill>
                <a:cs typeface="Arial" pitchFamily="34" charset="0"/>
              </a:rPr>
              <a:t>December 2017</a:t>
            </a:r>
            <a:endParaRPr lang="en-GB" altLang="en-US" sz="2000" b="1" dirty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5338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00A8CA"/>
              </a:buClr>
              <a:buSzPct val="65000"/>
              <a:buFont typeface="Wingdings" pitchFamily="2" charset="2"/>
              <a:defRPr sz="3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4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FF"/>
              </a:buClr>
              <a:buSzTx/>
              <a:buFontTx/>
              <a:buNone/>
            </a:pPr>
            <a:endParaRPr lang="en-GB" altLang="en-US" sz="80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Clr>
                <a:srgbClr val="0000FF"/>
              </a:buClr>
              <a:buSzTx/>
              <a:buFontTx/>
              <a:buNone/>
            </a:pPr>
            <a:endParaRPr lang="en-GB" altLang="en-US" sz="800" smtClean="0">
              <a:solidFill>
                <a:srgbClr val="000000"/>
              </a:solidFill>
            </a:endParaRPr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2" y="188913"/>
            <a:ext cx="8280152" cy="990600"/>
          </a:xfrm>
        </p:spPr>
        <p:txBody>
          <a:bodyPr/>
          <a:lstStyle/>
          <a:p>
            <a:pPr algn="ctr"/>
            <a:r>
              <a:rPr lang="en-GB" altLang="en-US" dirty="0" smtClean="0"/>
              <a:t>Vaccine Storage </a:t>
            </a:r>
          </a:p>
        </p:txBody>
      </p:sp>
      <p:sp>
        <p:nvSpPr>
          <p:cNvPr id="101380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580112" y="1203712"/>
            <a:ext cx="3455988" cy="5327650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en-US" sz="1600" i="1" dirty="0" smtClean="0">
                <a:solidFill>
                  <a:srgbClr val="0000FF"/>
                </a:solidFill>
              </a:rPr>
              <a:t>Use a dedicated  specialised pharmaceutical refrigerator</a:t>
            </a:r>
          </a:p>
          <a:p>
            <a:pPr marL="0" indent="0">
              <a:lnSpc>
                <a:spcPct val="90000"/>
              </a:lnSpc>
            </a:pPr>
            <a:endParaRPr lang="en-GB" altLang="en-US" sz="1000" i="1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en-US" sz="1600" i="1" dirty="0" smtClean="0">
                <a:solidFill>
                  <a:srgbClr val="0000FF"/>
                </a:solidFill>
              </a:rPr>
              <a:t>Safeguard electricity supply</a:t>
            </a:r>
          </a:p>
          <a:p>
            <a:pPr marL="0" indent="0">
              <a:lnSpc>
                <a:spcPct val="90000"/>
              </a:lnSpc>
            </a:pPr>
            <a:endParaRPr lang="en-GB" altLang="en-US" sz="1000" i="1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en-US" sz="1600" i="1" dirty="0" smtClean="0">
                <a:solidFill>
                  <a:srgbClr val="0000FF"/>
                </a:solidFill>
              </a:rPr>
              <a:t>No more than 50% full</a:t>
            </a:r>
          </a:p>
          <a:p>
            <a:pPr marL="0" indent="0">
              <a:lnSpc>
                <a:spcPct val="90000"/>
              </a:lnSpc>
            </a:pPr>
            <a:endParaRPr lang="en-GB" altLang="en-US" sz="1000" i="1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90000"/>
              </a:lnSpc>
            </a:pPr>
            <a:endParaRPr lang="en-GB" altLang="en-US" sz="1000" i="1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en-US" sz="1600" i="1" dirty="0" smtClean="0">
                <a:solidFill>
                  <a:srgbClr val="0000FF"/>
                </a:solidFill>
              </a:rPr>
              <a:t> Group vaccines by type    (Paediatric, Adult, Adolescent)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en-US" sz="1600" i="1" dirty="0" smtClean="0">
                <a:solidFill>
                  <a:srgbClr val="0000FF"/>
                </a:solidFill>
              </a:rPr>
              <a:t>Rotate Stock</a:t>
            </a:r>
          </a:p>
          <a:p>
            <a:pPr marL="0" indent="0">
              <a:lnSpc>
                <a:spcPct val="90000"/>
              </a:lnSpc>
            </a:pPr>
            <a:endParaRPr lang="en-GB" altLang="en-US" sz="1000" i="1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en-US" sz="1600" i="1" dirty="0" smtClean="0">
                <a:solidFill>
                  <a:srgbClr val="0000FF"/>
                </a:solidFill>
              </a:rPr>
              <a:t>Defrost/calibrate fridge regularly </a:t>
            </a:r>
          </a:p>
          <a:p>
            <a:pPr marL="0" indent="0">
              <a:lnSpc>
                <a:spcPct val="90000"/>
              </a:lnSpc>
            </a:pPr>
            <a:endParaRPr lang="en-GB" altLang="en-US" sz="1000" i="1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en-US" sz="1600" i="1" dirty="0" smtClean="0">
                <a:solidFill>
                  <a:srgbClr val="0000FF"/>
                </a:solidFill>
              </a:rPr>
              <a:t>Ensure back up facilities are available in the event of fridge failing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en-GB" altLang="en-US" sz="1600" i="1" dirty="0" smtClean="0">
                <a:solidFill>
                  <a:srgbClr val="0000FF"/>
                </a:solidFill>
              </a:rPr>
              <a:t>Keep door opening to a minimum</a:t>
            </a:r>
          </a:p>
        </p:txBody>
      </p:sp>
      <p:sp>
        <p:nvSpPr>
          <p:cNvPr id="101381" name="Text Box 13"/>
          <p:cNvSpPr txBox="1">
            <a:spLocks noChangeArrowheads="1"/>
          </p:cNvSpPr>
          <p:nvPr/>
        </p:nvSpPr>
        <p:spPr bwMode="auto">
          <a:xfrm>
            <a:off x="35496" y="1196975"/>
            <a:ext cx="2879725" cy="526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A8CA"/>
              </a:buClr>
              <a:buSzPct val="65000"/>
              <a:buFont typeface="Wingdings" pitchFamily="2" charset="2"/>
              <a:defRPr sz="3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4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 typeface="Times New Roman" pitchFamily="18" charset="0"/>
              <a:buNone/>
            </a:pPr>
            <a:r>
              <a:rPr lang="en-GB" altLang="en-US" sz="1600" b="1" dirty="0">
                <a:solidFill>
                  <a:srgbClr val="FD3007"/>
                </a:solidFill>
                <a:cs typeface="Arial" pitchFamily="34" charset="0"/>
              </a:rPr>
              <a:t>X </a:t>
            </a:r>
            <a:r>
              <a:rPr lang="en-GB" altLang="en-US" sz="1600" b="1" i="1" dirty="0">
                <a:solidFill>
                  <a:srgbClr val="FD3007"/>
                </a:solidFill>
                <a:cs typeface="Arial" pitchFamily="34" charset="0"/>
              </a:rPr>
              <a:t>No food or medical specimens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 typeface="Times New Roman" pitchFamily="18" charset="0"/>
              <a:buNone/>
            </a:pPr>
            <a:endParaRPr lang="en-GB" altLang="en-US" sz="1000" b="1" i="1" dirty="0">
              <a:solidFill>
                <a:srgbClr val="FD3007"/>
              </a:solidFill>
              <a:cs typeface="Arial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 typeface="Times New Roman" pitchFamily="18" charset="0"/>
              <a:buNone/>
            </a:pPr>
            <a:r>
              <a:rPr lang="en-GB" altLang="en-US" sz="1600" b="1" i="1" dirty="0">
                <a:solidFill>
                  <a:srgbClr val="FD3007"/>
                </a:solidFill>
                <a:cs typeface="Arial" pitchFamily="34" charset="0"/>
              </a:rPr>
              <a:t>X Do not place fridge near heat source &amp; keep well ventilated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 typeface="Times New Roman" pitchFamily="18" charset="0"/>
              <a:buNone/>
            </a:pPr>
            <a:endParaRPr lang="en-GB" altLang="en-US" sz="1000" b="1" i="1" dirty="0">
              <a:solidFill>
                <a:srgbClr val="FD3007"/>
              </a:solidFill>
              <a:cs typeface="Arial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 typeface="Times New Roman" pitchFamily="18" charset="0"/>
              <a:buNone/>
            </a:pPr>
            <a:r>
              <a:rPr lang="en-GB" altLang="en-US" sz="1600" b="1" i="1" dirty="0">
                <a:solidFill>
                  <a:srgbClr val="FD3007"/>
                </a:solidFill>
                <a:cs typeface="Arial" pitchFamily="34" charset="0"/>
              </a:rPr>
              <a:t>X Do not remove vaccines from original boxes until ready to use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 typeface="Times New Roman" pitchFamily="18" charset="0"/>
              <a:buNone/>
            </a:pPr>
            <a:endParaRPr lang="en-GB" altLang="en-US" sz="1000" b="1" i="1" dirty="0">
              <a:solidFill>
                <a:srgbClr val="FD3007"/>
              </a:solidFill>
              <a:cs typeface="Arial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 typeface="Times New Roman" pitchFamily="18" charset="0"/>
              <a:buNone/>
            </a:pPr>
            <a:r>
              <a:rPr lang="en-GB" altLang="en-US" sz="1600" b="1" i="1" dirty="0">
                <a:solidFill>
                  <a:srgbClr val="FD3007"/>
                </a:solidFill>
                <a:cs typeface="Arial" pitchFamily="34" charset="0"/>
              </a:rPr>
              <a:t>X Do not store vaccines in fridge doors or in solid plastic trays/containers within the fridge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 typeface="Times New Roman" pitchFamily="18" charset="0"/>
              <a:buNone/>
            </a:pPr>
            <a:endParaRPr lang="en-GB" altLang="en-US" sz="1000" b="1" i="1" dirty="0">
              <a:solidFill>
                <a:srgbClr val="FD3007"/>
              </a:solidFill>
              <a:cs typeface="Arial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 typeface="Times New Roman" pitchFamily="18" charset="0"/>
              <a:buNone/>
            </a:pPr>
            <a:endParaRPr lang="en-GB" altLang="en-US" sz="4000" b="1" i="1" dirty="0">
              <a:solidFill>
                <a:srgbClr val="FD3007"/>
              </a:solidFill>
              <a:cs typeface="Arial" pitchFamily="34" charset="0"/>
            </a:endParaRPr>
          </a:p>
        </p:txBody>
      </p:sp>
      <p:pic>
        <p:nvPicPr>
          <p:cNvPr id="10138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493" y="1340768"/>
            <a:ext cx="2663825" cy="418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3" name="Text Box 15"/>
          <p:cNvSpPr txBox="1">
            <a:spLocks noChangeArrowheads="1"/>
          </p:cNvSpPr>
          <p:nvPr/>
        </p:nvSpPr>
        <p:spPr bwMode="auto">
          <a:xfrm>
            <a:off x="2843213" y="5661025"/>
            <a:ext cx="259238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A8CA"/>
              </a:buClr>
              <a:buSzPct val="65000"/>
              <a:buFont typeface="Wingdings" pitchFamily="2" charset="2"/>
              <a:defRPr sz="3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4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Tx/>
              <a:buNone/>
            </a:pPr>
            <a:r>
              <a:rPr lang="en-GB" altLang="en-US" sz="800" i="1">
                <a:solidFill>
                  <a:srgbClr val="000000"/>
                </a:solidFill>
                <a:cs typeface="Arial" pitchFamily="34" charset="0"/>
              </a:rPr>
              <a:t>Picture taken from www.medisave.co.uk</a:t>
            </a:r>
            <a:endParaRPr lang="en-GB" altLang="en-US" sz="4000" i="1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4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3"/>
          <p:cNvSpPr>
            <a:spLocks noGrp="1"/>
          </p:cNvSpPr>
          <p:nvPr>
            <p:ph type="title"/>
          </p:nvPr>
        </p:nvSpPr>
        <p:spPr>
          <a:xfrm>
            <a:off x="685800" y="260648"/>
            <a:ext cx="8077200" cy="936104"/>
          </a:xfrm>
        </p:spPr>
        <p:txBody>
          <a:bodyPr/>
          <a:lstStyle/>
          <a:p>
            <a:pPr algn="ctr"/>
            <a:r>
              <a:rPr lang="en-GB" altLang="en-US" dirty="0" smtClean="0"/>
              <a:t>Vaccine Refrigerator</a:t>
            </a:r>
          </a:p>
        </p:txBody>
      </p:sp>
      <p:sp>
        <p:nvSpPr>
          <p:cNvPr id="102403" name="Content Placeholder 1"/>
          <p:cNvSpPr>
            <a:spLocks noGrp="1"/>
          </p:cNvSpPr>
          <p:nvPr>
            <p:ph idx="1"/>
          </p:nvPr>
        </p:nvSpPr>
        <p:spPr>
          <a:xfrm>
            <a:off x="683568" y="1340768"/>
            <a:ext cx="8077200" cy="4182616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GB" altLang="en-US" sz="2000" dirty="0" smtClean="0"/>
              <a:t>Specialised refrigerators are available for the storage of pharmaceutical products and must be used for vaccines and diluents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altLang="en-US" sz="2000" dirty="0" smtClean="0"/>
              <a:t>There should be a maintenance contract in place that allows for at east yearly servicing of fridges and calibration of temperature gauge.  Records should be kept of this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altLang="en-US" sz="2000" dirty="0" smtClean="0"/>
              <a:t>Ice should not be allowed to build up. Records should be kept of servicing, defrosting and cleaning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altLang="en-US" sz="2000" dirty="0" smtClean="0"/>
              <a:t>Approved cool box or alternative fridge should be used when defrosting (temp monitored)-vaccines only replaced when fridge is at correct temperature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altLang="en-US" sz="2000" dirty="0" smtClean="0"/>
              <a:t>Vaccines are POMs and should be stored under </a:t>
            </a:r>
          </a:p>
          <a:p>
            <a:pPr marL="0" indent="0"/>
            <a:r>
              <a:rPr lang="en-GB" altLang="en-US" sz="2000" dirty="0"/>
              <a:t> </a:t>
            </a:r>
            <a:r>
              <a:rPr lang="en-GB" altLang="en-US" sz="2000" dirty="0" smtClean="0"/>
              <a:t>      locked conditions</a:t>
            </a:r>
            <a:endParaRPr lang="en-GB" altLang="en-US" sz="2800" dirty="0" smtClean="0"/>
          </a:p>
        </p:txBody>
      </p:sp>
      <p:pic>
        <p:nvPicPr>
          <p:cNvPr id="102404" name="Picture 4" descr="MCj033010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1" y="5229200"/>
            <a:ext cx="129857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6942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8077200" cy="1152128"/>
          </a:xfrm>
        </p:spPr>
        <p:txBody>
          <a:bodyPr/>
          <a:lstStyle/>
          <a:p>
            <a:r>
              <a:rPr lang="en-GB" altLang="en-US" sz="3600" dirty="0" smtClean="0"/>
              <a:t>Vaccine refrigerator temperatures</a:t>
            </a:r>
          </a:p>
        </p:txBody>
      </p:sp>
      <p:sp>
        <p:nvSpPr>
          <p:cNvPr id="103427" name="Content Placeholder 1"/>
          <p:cNvSpPr>
            <a:spLocks noGrp="1"/>
          </p:cNvSpPr>
          <p:nvPr>
            <p:ph idx="1"/>
          </p:nvPr>
        </p:nvSpPr>
        <p:spPr>
          <a:xfrm>
            <a:off x="685800" y="1268760"/>
            <a:ext cx="8077200" cy="4293840"/>
          </a:xfrm>
        </p:spPr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en-GB" altLang="en-US" sz="2000" dirty="0" smtClean="0"/>
              <a:t>Temperature readings should be continually monitored with a minimum-maximum thermometer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GB" altLang="en-US" sz="2000" dirty="0" smtClean="0"/>
              <a:t>All fridges should ideally have two thermometers, one of which is independent of mains power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GB" altLang="en-US" sz="2000" dirty="0" smtClean="0"/>
              <a:t>Strongly recommend use of data-loggers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GB" altLang="en-US" sz="2000" dirty="0" smtClean="0"/>
              <a:t>Annual calibration / consider replacement of thermometer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GB" altLang="en-US" sz="2000" dirty="0" smtClean="0"/>
              <a:t>Care should be taken that the thermometer probe cable does not interfere with the door seal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GB" altLang="en-US" sz="2000" dirty="0" smtClean="0"/>
              <a:t>Opening and closing the refrigerator door should be kept to a minimum in order to maintain a constant temperature</a:t>
            </a:r>
          </a:p>
        </p:txBody>
      </p:sp>
    </p:spTree>
    <p:extLst>
      <p:ext uri="{BB962C8B-B14F-4D97-AF65-F5344CB8AC3E}">
        <p14:creationId xmlns:p14="http://schemas.microsoft.com/office/powerpoint/2010/main" val="1178737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>
          <a:xfrm>
            <a:off x="755650" y="1"/>
            <a:ext cx="8077200" cy="908720"/>
          </a:xfrm>
        </p:spPr>
        <p:txBody>
          <a:bodyPr/>
          <a:lstStyle/>
          <a:p>
            <a:pPr algn="ctr"/>
            <a:r>
              <a:rPr lang="en-GB" altLang="en-US" dirty="0" smtClean="0"/>
              <a:t>Temperature Monitoring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80728"/>
            <a:ext cx="8077200" cy="4581872"/>
          </a:xfrm>
        </p:spPr>
        <p:txBody>
          <a:bodyPr/>
          <a:lstStyle/>
          <a:p>
            <a:pPr>
              <a:buFont typeface="Wingdings" pitchFamily="84" charset="2"/>
              <a:buNone/>
              <a:defRPr/>
            </a:pPr>
            <a:r>
              <a:rPr lang="en-GB" dirty="0" smtClean="0"/>
              <a:t>Observe the 4 Rs</a:t>
            </a:r>
          </a:p>
          <a:p>
            <a:pPr algn="ctr">
              <a:buFont typeface="Wingdings" pitchFamily="84" charset="2"/>
              <a:buNone/>
              <a:defRPr/>
            </a:pPr>
            <a:r>
              <a:rPr lang="en-GB" b="1" dirty="0" smtClean="0"/>
              <a:t>R</a:t>
            </a:r>
            <a:r>
              <a:rPr lang="en-GB" dirty="0" smtClean="0"/>
              <a:t>ead     </a:t>
            </a:r>
            <a:r>
              <a:rPr lang="en-GB" b="1" dirty="0" smtClean="0"/>
              <a:t>R</a:t>
            </a:r>
            <a:r>
              <a:rPr lang="en-GB" dirty="0" smtClean="0"/>
              <a:t>ecord      </a:t>
            </a:r>
            <a:r>
              <a:rPr lang="en-GB" b="1" dirty="0" smtClean="0"/>
              <a:t>R</a:t>
            </a:r>
            <a:r>
              <a:rPr lang="en-GB" dirty="0" smtClean="0"/>
              <a:t>eset       </a:t>
            </a:r>
            <a:r>
              <a:rPr lang="en-GB" b="1" dirty="0" smtClean="0"/>
              <a:t>R</a:t>
            </a:r>
            <a:r>
              <a:rPr lang="en-GB" dirty="0" smtClean="0"/>
              <a:t>eact</a:t>
            </a:r>
          </a:p>
          <a:p>
            <a:pPr algn="ctr">
              <a:buFont typeface="Wingdings" pitchFamily="84" charset="2"/>
              <a:buNone/>
              <a:defRPr/>
            </a:pPr>
            <a:endParaRPr lang="en-GB" dirty="0" smtClean="0"/>
          </a:p>
          <a:p>
            <a:pPr>
              <a:buFont typeface="Wingdings" pitchFamily="84" charset="2"/>
              <a:buNone/>
              <a:defRPr/>
            </a:pPr>
            <a:r>
              <a:rPr lang="en-GB" sz="2400" b="1" dirty="0" smtClean="0"/>
              <a:t>Do make sure that the person making the recording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2000" dirty="0" smtClean="0"/>
              <a:t>Records it at the same time every day during the week and signs the sheet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2000" dirty="0" smtClean="0"/>
              <a:t>Records it in a standard fashion and on a standard form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2000" dirty="0" smtClean="0"/>
              <a:t>Acts if temperature is outside of +2-+8°C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2000" dirty="0" smtClean="0"/>
              <a:t>Resets the thermometer after every reading</a:t>
            </a:r>
          </a:p>
          <a:p>
            <a:pPr marL="0" indent="0" algn="ctr">
              <a:buFont typeface="Wingdings" pitchFamily="84" charset="2"/>
              <a:buNone/>
              <a:defRPr/>
            </a:pPr>
            <a:endParaRPr lang="en-GB" sz="2000" b="1" dirty="0" smtClean="0"/>
          </a:p>
          <a:p>
            <a:pPr marL="0" indent="0" algn="ctr">
              <a:buFont typeface="Wingdings" pitchFamily="84" charset="2"/>
              <a:buNone/>
              <a:defRPr/>
            </a:pPr>
            <a:r>
              <a:rPr lang="en-GB" sz="2000" b="1" dirty="0" smtClean="0"/>
              <a:t>Remember if stored </a:t>
            </a:r>
            <a:r>
              <a:rPr lang="en-GB" sz="2000" b="1" dirty="0"/>
              <a:t>o</a:t>
            </a:r>
            <a:r>
              <a:rPr lang="en-GB" sz="2000" b="1" dirty="0" smtClean="0"/>
              <a:t>utside of +2-+8°C as per licensing conditions is “off-label” and cannot be administered under PGD</a:t>
            </a:r>
          </a:p>
          <a:p>
            <a:pPr marL="0" indent="0">
              <a:buFont typeface="Wingdings" pitchFamily="84" charset="2"/>
              <a:buNone/>
              <a:defRPr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8962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813"/>
            <a:ext cx="3689350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5" name="Title 3"/>
          <p:cNvSpPr>
            <a:spLocks noGrp="1"/>
          </p:cNvSpPr>
          <p:nvPr>
            <p:ph type="title"/>
          </p:nvPr>
        </p:nvSpPr>
        <p:spPr>
          <a:xfrm>
            <a:off x="685800" y="609600"/>
            <a:ext cx="3309938" cy="1143000"/>
          </a:xfrm>
        </p:spPr>
        <p:txBody>
          <a:bodyPr/>
          <a:lstStyle/>
          <a:p>
            <a:r>
              <a:rPr lang="en-GB" altLang="en-US" sz="2400" smtClean="0"/>
              <a:t>Temperature Records</a:t>
            </a:r>
          </a:p>
        </p:txBody>
      </p:sp>
    </p:spTree>
    <p:extLst>
      <p:ext uri="{BB962C8B-B14F-4D97-AF65-F5344CB8AC3E}">
        <p14:creationId xmlns:p14="http://schemas.microsoft.com/office/powerpoint/2010/main" val="4128216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2"/>
          <p:cNvSpPr>
            <a:spLocks noGrp="1"/>
          </p:cNvSpPr>
          <p:nvPr>
            <p:ph type="title"/>
          </p:nvPr>
        </p:nvSpPr>
        <p:spPr>
          <a:xfrm>
            <a:off x="685800" y="116632"/>
            <a:ext cx="8077200" cy="1008112"/>
          </a:xfrm>
        </p:spPr>
        <p:txBody>
          <a:bodyPr/>
          <a:lstStyle/>
          <a:p>
            <a:pPr algn="ctr"/>
            <a:r>
              <a:rPr lang="en-GB" altLang="en-US" dirty="0" smtClean="0"/>
              <a:t>Data Loggers</a:t>
            </a:r>
          </a:p>
        </p:txBody>
      </p:sp>
      <p:sp>
        <p:nvSpPr>
          <p:cNvPr id="106499" name="Content Placeholder 3"/>
          <p:cNvSpPr>
            <a:spLocks noGrp="1"/>
          </p:cNvSpPr>
          <p:nvPr>
            <p:ph idx="1"/>
          </p:nvPr>
        </p:nvSpPr>
        <p:spPr>
          <a:xfrm>
            <a:off x="685800" y="1124744"/>
            <a:ext cx="8077200" cy="4437856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GB" altLang="en-US" dirty="0" smtClean="0"/>
              <a:t>New standard recommends “Data Loggers”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altLang="en-US" dirty="0" smtClean="0"/>
              <a:t>Continually measure temperature of fridge and record every 5 minutes / more frequently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altLang="en-US" dirty="0" smtClean="0"/>
              <a:t>When plugged into computer allow continuous reading display since last read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altLang="en-US" dirty="0" smtClean="0"/>
              <a:t>Can tell how long has been outside of temperature range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altLang="en-US" dirty="0" smtClean="0"/>
              <a:t>Should be calibrated annually </a:t>
            </a:r>
          </a:p>
        </p:txBody>
      </p:sp>
    </p:spTree>
    <p:extLst>
      <p:ext uri="{BB962C8B-B14F-4D97-AF65-F5344CB8AC3E}">
        <p14:creationId xmlns:p14="http://schemas.microsoft.com/office/powerpoint/2010/main" val="3102523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077200" cy="1143000"/>
          </a:xfrm>
        </p:spPr>
        <p:txBody>
          <a:bodyPr/>
          <a:lstStyle/>
          <a:p>
            <a:pPr algn="ctr"/>
            <a:r>
              <a:rPr lang="en-GB" altLang="en-US" dirty="0" smtClean="0"/>
              <a:t>Storage Temperature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84" charset="2"/>
              <a:buNone/>
              <a:defRPr/>
            </a:pPr>
            <a:r>
              <a:rPr lang="en-GB" i="1" dirty="0" smtClean="0"/>
              <a:t>Should </a:t>
            </a:r>
            <a:r>
              <a:rPr lang="en-GB" b="1" i="1" dirty="0" smtClean="0"/>
              <a:t>never</a:t>
            </a:r>
            <a:r>
              <a:rPr lang="en-GB" i="1" dirty="0" smtClean="0"/>
              <a:t> exceed 8°C or fall below 2°C</a:t>
            </a:r>
          </a:p>
          <a:p>
            <a:pPr algn="ctr">
              <a:buFont typeface="Wingdings" pitchFamily="84" charset="2"/>
              <a:buNone/>
              <a:defRPr/>
            </a:pPr>
            <a:endParaRPr lang="en-GB" i="1" dirty="0"/>
          </a:p>
          <a:p>
            <a:pPr algn="ctr">
              <a:buFont typeface="Wingdings" pitchFamily="84" charset="2"/>
              <a:buNone/>
              <a:defRPr/>
            </a:pPr>
            <a:r>
              <a:rPr lang="en-GB" sz="3600" b="1" dirty="0" smtClean="0"/>
              <a:t>Aim for 5°C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3200" dirty="0" smtClean="0"/>
              <a:t>Aim to maintain vaccine fridge as close as possible to 5°C as this gives a safety margin of + or – 3 °C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594215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208714" cy="1143000"/>
          </a:xfrm>
        </p:spPr>
        <p:txBody>
          <a:bodyPr/>
          <a:lstStyle/>
          <a:p>
            <a:pPr algn="ctr" eaLnBrk="1" hangingPunct="1"/>
            <a:r>
              <a:rPr lang="en-GB" altLang="en-US" sz="3600" dirty="0" smtClean="0"/>
              <a:t>What to do if there has been a </a:t>
            </a:r>
            <a:br>
              <a:rPr lang="en-GB" altLang="en-US" sz="3600" dirty="0" smtClean="0"/>
            </a:br>
            <a:r>
              <a:rPr lang="en-GB" altLang="en-US" sz="3600" dirty="0" smtClean="0"/>
              <a:t>Cold Chain failure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484784"/>
            <a:ext cx="8569325" cy="4608389"/>
          </a:xfrm>
        </p:spPr>
        <p:txBody>
          <a:bodyPr/>
          <a:lstStyle/>
          <a:p>
            <a:pPr eaLnBrk="1" hangingPunct="1"/>
            <a:r>
              <a:rPr lang="en-GB" altLang="en-US" sz="2400" b="1" u="sng" dirty="0" smtClean="0"/>
              <a:t>Prior to administration </a:t>
            </a:r>
          </a:p>
          <a:p>
            <a:pPr eaLnBrk="1" hangingPunct="1"/>
            <a:endParaRPr lang="en-GB" altLang="en-US" sz="2400" b="1" u="sng" dirty="0" smtClean="0"/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1800" dirty="0" smtClean="0"/>
              <a:t>Contact Pharmacy Department of local Trust for advice – depending on circumstances vaccine can sometimes be used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1800" dirty="0"/>
              <a:t>Any vaccine that has not been stored at a temperature of 2-8ºC as per its licensing conditions = unlicensed use </a:t>
            </a:r>
            <a:r>
              <a:rPr lang="en-GB" altLang="en-US" sz="1800"/>
              <a:t>/ </a:t>
            </a:r>
            <a:r>
              <a:rPr lang="en-GB" altLang="en-US" sz="1800" smtClean="0"/>
              <a:t>off-label</a:t>
            </a:r>
            <a:endParaRPr lang="en-GB" altLang="en-US" sz="1800" dirty="0" smtClean="0"/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1800" dirty="0" smtClean="0"/>
              <a:t>Where there is any doubt that cold chain has not been maintained, vaccines </a:t>
            </a:r>
            <a:r>
              <a:rPr lang="en-GB" altLang="en-US" sz="1800" b="1" u="sng" dirty="0" smtClean="0"/>
              <a:t>should not</a:t>
            </a:r>
            <a:r>
              <a:rPr lang="en-GB" altLang="en-US" sz="1800" b="1" dirty="0" smtClean="0"/>
              <a:t> </a:t>
            </a:r>
            <a:r>
              <a:rPr lang="en-GB" altLang="en-US" sz="1800" dirty="0" smtClean="0"/>
              <a:t>be used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1800" dirty="0" smtClean="0"/>
              <a:t>Written procedure for the disposal of vaccines by incineration should  be available locally (Inform Duty-room of vaccine wastage / email details of wastage straight to </a:t>
            </a:r>
            <a:r>
              <a:rPr lang="en-GB" altLang="en-US" sz="1800" u="sng" dirty="0" smtClean="0">
                <a:solidFill>
                  <a:srgbClr val="00B0F0"/>
                </a:solidFill>
              </a:rPr>
              <a:t>pha.immunisation.hscni.net </a:t>
            </a:r>
            <a:r>
              <a:rPr lang="en-GB" altLang="en-US" sz="1800" dirty="0" smtClean="0"/>
              <a:t>)</a:t>
            </a:r>
            <a:endParaRPr lang="en-GB" altLang="en-US" sz="1800" b="1" dirty="0" smtClean="0"/>
          </a:p>
          <a:p>
            <a:pPr eaLnBrk="1" hangingPunct="1"/>
            <a:endParaRPr lang="en-GB" alt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993728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77200" cy="1143000"/>
          </a:xfrm>
        </p:spPr>
        <p:txBody>
          <a:bodyPr/>
          <a:lstStyle/>
          <a:p>
            <a:pPr algn="ctr" eaLnBrk="1" hangingPunct="1"/>
            <a:r>
              <a:rPr lang="en-GB" altLang="en-US" sz="3600" dirty="0"/>
              <a:t>What to do if there has been a </a:t>
            </a:r>
            <a:br>
              <a:rPr lang="en-GB" altLang="en-US" sz="3600" dirty="0"/>
            </a:br>
            <a:r>
              <a:rPr lang="en-GB" altLang="en-US" sz="3600" dirty="0"/>
              <a:t>Cold Chain failure</a:t>
            </a:r>
            <a:endParaRPr lang="en-GB" altLang="en-US" sz="3600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077200" cy="4038600"/>
          </a:xfrm>
        </p:spPr>
        <p:txBody>
          <a:bodyPr/>
          <a:lstStyle/>
          <a:p>
            <a:pPr marL="457200" indent="-457200" eaLnBrk="1" hangingPunct="1">
              <a:buFont typeface="Wingdings" panose="05000000000000000000" pitchFamily="2" charset="2"/>
              <a:buChar char="§"/>
              <a:defRPr/>
            </a:pPr>
            <a:endParaRPr lang="en-GB" altLang="en-US" sz="2000" dirty="0" smtClean="0"/>
          </a:p>
          <a:p>
            <a:pPr marL="0" indent="0" eaLnBrk="1" hangingPunct="1">
              <a:defRPr/>
            </a:pPr>
            <a:r>
              <a:rPr lang="en-GB" altLang="en-US" sz="2400" b="1" u="sng" dirty="0" smtClean="0"/>
              <a:t>Post administration</a:t>
            </a:r>
            <a:endParaRPr lang="en-GB" altLang="en-US" sz="2400" b="1" u="sng" dirty="0"/>
          </a:p>
          <a:p>
            <a:pPr marL="457200" indent="-457200" eaLnBrk="1" hangingPunct="1">
              <a:buFont typeface="Wingdings" panose="05000000000000000000" pitchFamily="2" charset="2"/>
              <a:buChar char="§"/>
              <a:defRPr/>
            </a:pPr>
            <a:endParaRPr lang="en-GB" altLang="en-US" sz="2000" dirty="0" smtClean="0"/>
          </a:p>
          <a:p>
            <a:pPr marL="457200" indent="-457200" eaLnBrk="1" hangingPunct="1">
              <a:buFont typeface="Wingdings" panose="05000000000000000000" pitchFamily="2" charset="2"/>
              <a:buChar char="§"/>
              <a:defRPr/>
            </a:pPr>
            <a:endParaRPr lang="en-GB" altLang="en-US" sz="2000" dirty="0"/>
          </a:p>
          <a:p>
            <a:pPr marL="457200" indent="-457200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en-US" sz="2000" dirty="0" smtClean="0"/>
              <a:t>Treat as Serious Untoward Incident</a:t>
            </a:r>
          </a:p>
          <a:p>
            <a:pPr marL="457200" indent="-457200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en-US" sz="2000" dirty="0" smtClean="0"/>
              <a:t>Inform Practice Manager/Line Manager/PHA of the incident</a:t>
            </a:r>
          </a:p>
          <a:p>
            <a:pPr marL="457200" indent="-457200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en-US" sz="2000" dirty="0" smtClean="0"/>
              <a:t>Suspend all immunisation clinics until resolved</a:t>
            </a:r>
          </a:p>
          <a:p>
            <a:pPr marL="457200" indent="-457200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en-US" sz="2000" dirty="0" smtClean="0"/>
              <a:t>Ensure that everyone knows not to use vaccines until advice has been received from pharmacy</a:t>
            </a:r>
          </a:p>
          <a:p>
            <a:pPr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en-US" sz="2000" dirty="0" smtClean="0"/>
              <a:t> Duty-room can provide advice on re-vaccination if required</a:t>
            </a:r>
          </a:p>
          <a:p>
            <a:pPr eaLnBrk="1" hangingPunct="1">
              <a:buFont typeface="Wingdings" pitchFamily="84" charset="2"/>
              <a:buNone/>
              <a:defRPr/>
            </a:pPr>
            <a:endParaRPr lang="en-GB" altLang="en-US" sz="2800" dirty="0" smtClean="0"/>
          </a:p>
          <a:p>
            <a:pPr eaLnBrk="1" hangingPunct="1">
              <a:buFont typeface="Wingdings" pitchFamily="84" charset="2"/>
              <a:buNone/>
              <a:defRPr/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1157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077200" cy="1287016"/>
          </a:xfrm>
        </p:spPr>
        <p:txBody>
          <a:bodyPr/>
          <a:lstStyle/>
          <a:p>
            <a:pPr algn="ctr" eaLnBrk="1" hangingPunct="1"/>
            <a:r>
              <a:rPr lang="en-GB" altLang="en-US" dirty="0" smtClean="0"/>
              <a:t>Ordering and Monitoring of Stock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268760"/>
            <a:ext cx="8686800" cy="4114800"/>
          </a:xfrm>
        </p:spPr>
        <p:txBody>
          <a:bodyPr/>
          <a:lstStyle/>
          <a:p>
            <a:pPr marL="457200" indent="-457200" eaLnBrk="1" hangingPunct="1">
              <a:buFont typeface="Wingdings" panose="05000000000000000000" pitchFamily="2" charset="2"/>
              <a:buChar char="§"/>
            </a:pPr>
            <a:r>
              <a:rPr lang="en-GB" altLang="en-US" sz="2400" dirty="0" smtClean="0"/>
              <a:t>Vaccine stocks should be monitored by designated person to avoid over ordering or stockpiling</a:t>
            </a:r>
          </a:p>
          <a:p>
            <a:pPr marL="457200" indent="-457200" eaLnBrk="1" hangingPunct="1">
              <a:buFont typeface="Wingdings" panose="05000000000000000000" pitchFamily="2" charset="2"/>
              <a:buChar char="§"/>
            </a:pPr>
            <a:r>
              <a:rPr lang="en-GB" altLang="en-US" sz="2400" dirty="0" smtClean="0"/>
              <a:t>There should be no more than 2-4 weeks supply</a:t>
            </a:r>
          </a:p>
          <a:p>
            <a:pPr marL="457200" indent="-457200" eaLnBrk="1" hangingPunct="1">
              <a:buFont typeface="Wingdings" panose="05000000000000000000" pitchFamily="2" charset="2"/>
              <a:buChar char="§"/>
            </a:pPr>
            <a:r>
              <a:rPr lang="en-GB" altLang="en-US" sz="2400" dirty="0" smtClean="0"/>
              <a:t>Stocks should be arranged so those with shorter expiry dates are used first</a:t>
            </a:r>
          </a:p>
          <a:p>
            <a:pPr marL="457200" indent="-457200" eaLnBrk="1" hangingPunct="1">
              <a:buFont typeface="Wingdings" panose="05000000000000000000" pitchFamily="2" charset="2"/>
              <a:buChar char="§"/>
            </a:pPr>
            <a:r>
              <a:rPr lang="en-GB" altLang="en-US" sz="2400" dirty="0" smtClean="0"/>
              <a:t>Out of date stock should be removed from fridge, and correctly disposed of</a:t>
            </a:r>
          </a:p>
          <a:p>
            <a:pPr algn="ctr" eaLnBrk="1" hangingPunct="1"/>
            <a:endParaRPr lang="en-GB" altLang="en-US" sz="2800" b="1" dirty="0" smtClean="0"/>
          </a:p>
          <a:p>
            <a:pPr algn="ctr" eaLnBrk="1" hangingPunct="1"/>
            <a:r>
              <a:rPr lang="en-GB" altLang="en-US" sz="2800" b="1" dirty="0" smtClean="0"/>
              <a:t>Vaccines must never be used past their expiry date unless advised otherwise by Manufacturer or PHA</a:t>
            </a:r>
          </a:p>
        </p:txBody>
      </p:sp>
    </p:spTree>
    <p:extLst>
      <p:ext uri="{BB962C8B-B14F-4D97-AF65-F5344CB8AC3E}">
        <p14:creationId xmlns:p14="http://schemas.microsoft.com/office/powerpoint/2010/main" val="2646427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8077200" cy="1224136"/>
          </a:xfrm>
        </p:spPr>
        <p:txBody>
          <a:bodyPr/>
          <a:lstStyle/>
          <a:p>
            <a:pPr algn="ctr"/>
            <a:r>
              <a:rPr lang="en-GB" altLang="en-US" dirty="0" smtClean="0"/>
              <a:t>Key Message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Wingdings" pitchFamily="2" charset="2"/>
              <a:buChar char="ü"/>
            </a:pPr>
            <a:r>
              <a:rPr lang="en-GB" altLang="en-US" smtClean="0"/>
              <a:t>Vaccines should be stored between 2-8°C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altLang="en-US" smtClean="0"/>
              <a:t>Action should be taken if there is a breach in cold-chain</a:t>
            </a:r>
          </a:p>
        </p:txBody>
      </p:sp>
      <p:pic>
        <p:nvPicPr>
          <p:cNvPr id="911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412875"/>
            <a:ext cx="3095625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4162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077200" cy="114300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Excess stock may: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340768"/>
            <a:ext cx="8077200" cy="403860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Increase risk of vaccination with out of date vaccines</a:t>
            </a:r>
          </a:p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Increase dangers of over-packed fridge leading to poor airflow, potential freezing and poor stock rotation</a:t>
            </a:r>
          </a:p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Delay introduction of new vaccines until local stocks are used</a:t>
            </a:r>
          </a:p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Increase pressure on clinic fridges during period of high demand – e.g. during flu vaccine season</a:t>
            </a:r>
          </a:p>
        </p:txBody>
      </p:sp>
    </p:spTree>
    <p:extLst>
      <p:ext uri="{BB962C8B-B14F-4D97-AF65-F5344CB8AC3E}">
        <p14:creationId xmlns:p14="http://schemas.microsoft.com/office/powerpoint/2010/main" val="40043439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99392"/>
            <a:ext cx="8077200" cy="1440160"/>
          </a:xfrm>
        </p:spPr>
        <p:txBody>
          <a:bodyPr/>
          <a:lstStyle/>
          <a:p>
            <a:pPr algn="ctr" eaLnBrk="1" hangingPunct="1"/>
            <a:r>
              <a:rPr lang="en-GB" altLang="en-US" dirty="0" smtClean="0"/>
              <a:t>Storage of Vaccines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buFont typeface="Arial" pitchFamily="34" charset="0"/>
              <a:buChar char="•"/>
            </a:pPr>
            <a:r>
              <a:rPr lang="en-GB" altLang="en-US" sz="3200" dirty="0" smtClean="0"/>
              <a:t>Must be kept in original packing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en-GB" altLang="en-US" sz="3200" dirty="0" smtClean="0"/>
              <a:t>Must not be stored in door, bottom drawers or next to freezer plate – areas where temperatures most likely to go out of range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en-GB" altLang="en-US" sz="3200" dirty="0" smtClean="0"/>
              <a:t>Allow enough space for air to circulate freely</a:t>
            </a:r>
          </a:p>
        </p:txBody>
      </p:sp>
    </p:spTree>
    <p:extLst>
      <p:ext uri="{BB962C8B-B14F-4D97-AF65-F5344CB8AC3E}">
        <p14:creationId xmlns:p14="http://schemas.microsoft.com/office/powerpoint/2010/main" val="1638168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6632"/>
            <a:ext cx="8077200" cy="936104"/>
          </a:xfrm>
        </p:spPr>
        <p:txBody>
          <a:bodyPr/>
          <a:lstStyle/>
          <a:p>
            <a:pPr algn="ctr" eaLnBrk="1" hangingPunct="1"/>
            <a:r>
              <a:rPr lang="en-GB" altLang="en-US" dirty="0" smtClean="0"/>
              <a:t>Vaccine not used at clinic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buFont typeface="Arial" pitchFamily="34" charset="0"/>
              <a:buChar char="•"/>
            </a:pPr>
            <a:r>
              <a:rPr lang="en-GB" altLang="en-US" dirty="0" smtClean="0"/>
              <a:t>All reconstituted vaccines and opened single and multi-dose vials must be used within manufacturers recommended time – and should be disposed of correctly.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en-GB" altLang="en-US" dirty="0" smtClean="0"/>
              <a:t>Unopened vaccines, kept in cool box, can be returned to fridge, but should be labelled and used first next time. </a:t>
            </a:r>
          </a:p>
        </p:txBody>
      </p:sp>
    </p:spTree>
    <p:extLst>
      <p:ext uri="{BB962C8B-B14F-4D97-AF65-F5344CB8AC3E}">
        <p14:creationId xmlns:p14="http://schemas.microsoft.com/office/powerpoint/2010/main" val="18514007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>
            <a:spLocks noGrp="1"/>
          </p:cNvSpPr>
          <p:nvPr>
            <p:ph type="title"/>
          </p:nvPr>
        </p:nvSpPr>
        <p:spPr>
          <a:xfrm>
            <a:off x="684213" y="333375"/>
            <a:ext cx="8077200" cy="1143000"/>
          </a:xfrm>
        </p:spPr>
        <p:txBody>
          <a:bodyPr/>
          <a:lstStyle/>
          <a:p>
            <a:r>
              <a:rPr lang="en-GB" altLang="en-US" sz="3600" smtClean="0"/>
              <a:t>Cool Boxes and Transporting </a:t>
            </a:r>
            <a:br>
              <a:rPr lang="en-GB" altLang="en-US" sz="3600" smtClean="0"/>
            </a:br>
            <a:r>
              <a:rPr lang="en-GB" altLang="en-US" sz="3600" smtClean="0"/>
              <a:t>vaccines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 typeface="Wingdings" pitchFamily="84" charset="2"/>
              <a:buNone/>
              <a:defRPr/>
            </a:pPr>
            <a:r>
              <a:rPr lang="en-GB" dirty="0" smtClean="0"/>
              <a:t>Do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400" dirty="0" smtClean="0"/>
              <a:t>Use a validated cool box &amp; cool packs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400" dirty="0" smtClean="0"/>
              <a:t>Monitor max/min temperatures regularly when in use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400" dirty="0" smtClean="0"/>
              <a:t>Keep vaccines in original packaging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dirty="0"/>
          </a:p>
        </p:txBody>
      </p:sp>
      <p:sp>
        <p:nvSpPr>
          <p:cNvPr id="114692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/>
            <a:r>
              <a:rPr lang="en-GB" altLang="en-US" smtClean="0"/>
              <a:t>Do</a:t>
            </a:r>
          </a:p>
          <a:p>
            <a:pPr marL="0" indent="0">
              <a:buFont typeface="Arial" pitchFamily="34" charset="0"/>
              <a:buChar char="•"/>
            </a:pPr>
            <a:r>
              <a:rPr lang="en-GB" altLang="en-US" sz="2400" smtClean="0"/>
              <a:t>Take only enough for particular session</a:t>
            </a:r>
          </a:p>
          <a:p>
            <a:pPr marL="0" indent="0">
              <a:buFont typeface="Arial" pitchFamily="34" charset="0"/>
              <a:buChar char="•"/>
            </a:pPr>
            <a:r>
              <a:rPr lang="en-GB" altLang="en-US" sz="2400" smtClean="0"/>
              <a:t>Prevent direct contact with cool packs</a:t>
            </a:r>
          </a:p>
          <a:p>
            <a:pPr marL="0" indent="0">
              <a:buFont typeface="Arial" pitchFamily="34" charset="0"/>
              <a:buChar char="•"/>
            </a:pPr>
            <a:r>
              <a:rPr lang="en-GB" altLang="en-US" sz="2400" smtClean="0"/>
              <a:t>Choose appropriate size of cool box</a:t>
            </a:r>
          </a:p>
          <a:p>
            <a:pPr marL="0" indent="0">
              <a:buFont typeface="Arial" pitchFamily="34" charset="0"/>
              <a:buChar char="•"/>
            </a:pPr>
            <a:r>
              <a:rPr lang="en-GB" altLang="en-US" sz="2400" smtClean="0"/>
              <a:t>Mark vaccines removed &amp; use as soon as possible after return</a:t>
            </a:r>
          </a:p>
          <a:p>
            <a:pPr marL="0" indent="0"/>
            <a:r>
              <a:rPr lang="en-GB" altLang="en-US" sz="2400" b="1" smtClean="0"/>
              <a:t>Do Not Freeze Cool Packs</a:t>
            </a:r>
          </a:p>
          <a:p>
            <a:pPr marL="0" indent="0">
              <a:buFont typeface="Arial" pitchFamily="34" charset="0"/>
              <a:buChar char="•"/>
            </a:pPr>
            <a:endParaRPr lang="en-GB" altLang="en-US" smtClean="0"/>
          </a:p>
        </p:txBody>
      </p:sp>
      <p:pic>
        <p:nvPicPr>
          <p:cNvPr id="114693" name="Picture 4" descr="MCj033010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836613"/>
            <a:ext cx="1296988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9240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Audit management of cold-chain </a:t>
            </a:r>
          </a:p>
        </p:txBody>
      </p:sp>
      <p:sp>
        <p:nvSpPr>
          <p:cNvPr id="115715" name="Content Placeholder 5"/>
          <p:cNvSpPr>
            <a:spLocks noGrp="1"/>
          </p:cNvSpPr>
          <p:nvPr>
            <p:ph idx="1"/>
          </p:nvPr>
        </p:nvSpPr>
        <p:spPr>
          <a:xfrm>
            <a:off x="684213" y="2060575"/>
            <a:ext cx="8077200" cy="4038600"/>
          </a:xfrm>
        </p:spPr>
        <p:txBody>
          <a:bodyPr/>
          <a:lstStyle/>
          <a:p>
            <a:r>
              <a:rPr lang="en-GB" altLang="en-US" dirty="0" smtClean="0">
                <a:hlinkClick r:id="rId3"/>
              </a:rPr>
              <a:t>http://www.ips.uk.net/professional-practice/quality-improvement-tools/quality-improvement-tools/</a:t>
            </a:r>
            <a:endParaRPr lang="en-GB" altLang="en-US" dirty="0" smtClean="0"/>
          </a:p>
          <a:p>
            <a:endParaRPr lang="en-GB" altLang="en-US" dirty="0" smtClean="0"/>
          </a:p>
          <a:p>
            <a:r>
              <a:rPr lang="en-GB" altLang="en-US" dirty="0" smtClean="0"/>
              <a:t>Vaccine Storage and Transportation</a:t>
            </a:r>
          </a:p>
        </p:txBody>
      </p:sp>
    </p:spTree>
    <p:extLst>
      <p:ext uri="{BB962C8B-B14F-4D97-AF65-F5344CB8AC3E}">
        <p14:creationId xmlns:p14="http://schemas.microsoft.com/office/powerpoint/2010/main" val="3352810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636588"/>
            <a:ext cx="3454400" cy="432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7155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683568" y="-99392"/>
            <a:ext cx="8077200" cy="1491952"/>
          </a:xfrm>
        </p:spPr>
        <p:txBody>
          <a:bodyPr/>
          <a:lstStyle/>
          <a:p>
            <a:pPr algn="ctr"/>
            <a:r>
              <a:rPr lang="en-GB" altLang="en-US" dirty="0" smtClean="0"/>
              <a:t>Contents</a:t>
            </a:r>
          </a:p>
        </p:txBody>
      </p:sp>
      <p:sp>
        <p:nvSpPr>
          <p:cNvPr id="92163" name="Content Placeholder 1"/>
          <p:cNvSpPr>
            <a:spLocks noGrp="1"/>
          </p:cNvSpPr>
          <p:nvPr>
            <p:ph idx="1"/>
          </p:nvPr>
        </p:nvSpPr>
        <p:spPr>
          <a:xfrm>
            <a:off x="468313" y="1340768"/>
            <a:ext cx="8077200" cy="447107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altLang="en-US" sz="2000" dirty="0" smtClean="0"/>
              <a:t>The importance of the cold-chain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altLang="en-US" sz="2000" dirty="0" smtClean="0"/>
              <a:t>The effects of temperature</a:t>
            </a:r>
            <a:r>
              <a:rPr lang="en-GB" altLang="en-US" sz="2000" dirty="0"/>
              <a:t> </a:t>
            </a:r>
            <a:r>
              <a:rPr lang="en-GB" altLang="en-US" sz="2000" dirty="0" smtClean="0"/>
              <a:t>(heat &amp; freezing) and exposure to light on vaccine potency and efficacy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altLang="en-US" sz="2000" dirty="0" smtClean="0"/>
              <a:t>The requirements for the correct ordering, delivery and storage of vaccines in the workplace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altLang="en-US" sz="2000" dirty="0" smtClean="0"/>
              <a:t>The management of breakdowns in the cold-chain, where to dispose of damaged vaccines, who to inform and what action to take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altLang="en-US" sz="2000" dirty="0" smtClean="0"/>
              <a:t>Auditing management of cold chain within your area of practice</a:t>
            </a:r>
          </a:p>
          <a:p>
            <a:pPr marL="457200" indent="-457200">
              <a:buFont typeface="Arial" pitchFamily="34" charset="0"/>
              <a:buChar char="•"/>
            </a:pPr>
            <a:endParaRPr lang="en-GB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9147271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What is the Cold-Chain?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077200" cy="4038600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</a:pPr>
            <a:r>
              <a:rPr lang="en-GB" altLang="en-US" smtClean="0"/>
              <a:t>The cold chain refers to the system of storing &amp; transporting vaccines within the recommended safe temperature range of 2-8 degrees Celsius. </a:t>
            </a:r>
          </a:p>
        </p:txBody>
      </p:sp>
    </p:spTree>
    <p:extLst>
      <p:ext uri="{BB962C8B-B14F-4D97-AF65-F5344CB8AC3E}">
        <p14:creationId xmlns:p14="http://schemas.microsoft.com/office/powerpoint/2010/main" val="2656441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dirty="0" smtClean="0"/>
              <a:t>The Cold-Chain</a:t>
            </a:r>
          </a:p>
        </p:txBody>
      </p:sp>
      <p:sp>
        <p:nvSpPr>
          <p:cNvPr id="94211" name="Content Placeholder 3"/>
          <p:cNvSpPr>
            <a:spLocks noGrp="1" noChangeArrowheads="1"/>
          </p:cNvSpPr>
          <p:nvPr>
            <p:ph idx="1"/>
          </p:nvPr>
        </p:nvSpPr>
        <p:spPr>
          <a:xfrm>
            <a:off x="395288" y="1700213"/>
            <a:ext cx="2447925" cy="1257300"/>
          </a:xfrm>
          <a:prstGeom prst="ellipse">
            <a:avLst/>
          </a:prstGeom>
          <a:solidFill>
            <a:schemeClr val="accent1"/>
          </a:solidFill>
          <a:ln w="76200">
            <a:solidFill>
              <a:srgbClr val="9999FF"/>
            </a:solidFill>
            <a:round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3200" smtClean="0">
                <a:solidFill>
                  <a:schemeClr val="bg1"/>
                </a:solidFill>
                <a:latin typeface="Tahoma" pitchFamily="34" charset="0"/>
                <a:cs typeface="Arial" pitchFamily="34" charset="0"/>
              </a:rPr>
              <a:t>Manufacturer</a:t>
            </a:r>
          </a:p>
        </p:txBody>
      </p:sp>
      <p:pic>
        <p:nvPicPr>
          <p:cNvPr id="94212" name="Picture 7" descr="in00596_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896407">
            <a:off x="2633662" y="2501901"/>
            <a:ext cx="671513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4213" name="Oval 4"/>
          <p:cNvSpPr>
            <a:spLocks noChangeArrowheads="1"/>
          </p:cNvSpPr>
          <p:nvPr/>
        </p:nvSpPr>
        <p:spPr bwMode="auto">
          <a:xfrm>
            <a:off x="2843213" y="2803525"/>
            <a:ext cx="2743200" cy="1371600"/>
          </a:xfrm>
          <a:prstGeom prst="ellipse">
            <a:avLst/>
          </a:prstGeom>
          <a:solidFill>
            <a:schemeClr val="accent1"/>
          </a:solidFill>
          <a:ln w="76200">
            <a:solidFill>
              <a:srgbClr val="9999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00A8CA"/>
              </a:buClr>
              <a:buSzPct val="65000"/>
              <a:buFont typeface="Wingdings" pitchFamily="2" charset="2"/>
              <a:defRPr sz="3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4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Aft>
                <a:spcPct val="0"/>
              </a:spcAft>
              <a:buClr>
                <a:srgbClr val="0000FF"/>
              </a:buClr>
              <a:buSzTx/>
              <a:buFontTx/>
              <a:buNone/>
            </a:pPr>
            <a:r>
              <a:rPr lang="en-US" altLang="en-US" sz="3200">
                <a:solidFill>
                  <a:srgbClr val="0000FF"/>
                </a:solidFill>
                <a:latin typeface="Tahoma" pitchFamily="34" charset="0"/>
                <a:cs typeface="Arial" pitchFamily="34" charset="0"/>
              </a:rPr>
              <a:t>Distributor</a:t>
            </a:r>
          </a:p>
        </p:txBody>
      </p:sp>
      <p:sp>
        <p:nvSpPr>
          <p:cNvPr id="94214" name="Oval 5"/>
          <p:cNvSpPr>
            <a:spLocks noChangeArrowheads="1"/>
          </p:cNvSpPr>
          <p:nvPr/>
        </p:nvSpPr>
        <p:spPr bwMode="auto">
          <a:xfrm>
            <a:off x="5435600" y="3860800"/>
            <a:ext cx="2743200" cy="1371600"/>
          </a:xfrm>
          <a:prstGeom prst="ellipse">
            <a:avLst/>
          </a:prstGeom>
          <a:solidFill>
            <a:schemeClr val="accent1"/>
          </a:solidFill>
          <a:ln w="76200">
            <a:solidFill>
              <a:srgbClr val="9999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00A8CA"/>
              </a:buClr>
              <a:buSzPct val="65000"/>
              <a:buFont typeface="Wingdings" pitchFamily="2" charset="2"/>
              <a:defRPr sz="3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4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Aft>
                <a:spcPct val="0"/>
              </a:spcAft>
              <a:buClr>
                <a:srgbClr val="0000FF"/>
              </a:buClr>
              <a:buSzTx/>
              <a:buFontTx/>
              <a:buNone/>
            </a:pPr>
            <a:r>
              <a:rPr lang="en-US" altLang="en-US" sz="3200">
                <a:solidFill>
                  <a:srgbClr val="0000FF"/>
                </a:solidFill>
                <a:latin typeface="Tahoma" pitchFamily="34" charset="0"/>
                <a:cs typeface="Arial" pitchFamily="34" charset="0"/>
              </a:rPr>
              <a:t>Provider</a:t>
            </a:r>
          </a:p>
        </p:txBody>
      </p:sp>
      <p:pic>
        <p:nvPicPr>
          <p:cNvPr id="94215" name="Picture 7" descr="in00596_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896407">
            <a:off x="5299075" y="3619500"/>
            <a:ext cx="66992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4216" name="Picture 9" descr="j023348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5273" flipH="1">
            <a:off x="1949450" y="3033713"/>
            <a:ext cx="95091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7" name="Picture 9" descr="j023348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5273" flipH="1">
            <a:off x="4679950" y="4221163"/>
            <a:ext cx="95091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8" name="TextBox 1"/>
          <p:cNvSpPr txBox="1">
            <a:spLocks noChangeArrowheads="1"/>
          </p:cNvSpPr>
          <p:nvPr/>
        </p:nvSpPr>
        <p:spPr bwMode="auto">
          <a:xfrm>
            <a:off x="539750" y="4441825"/>
            <a:ext cx="2736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A8CA"/>
              </a:buClr>
              <a:buSzPct val="65000"/>
              <a:buFont typeface="Wingdings" pitchFamily="2" charset="2"/>
              <a:defRPr sz="30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4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Aft>
                <a:spcPct val="0"/>
              </a:spcAft>
              <a:buClr>
                <a:srgbClr val="0000FF"/>
              </a:buClr>
              <a:buSzTx/>
              <a:buFontTx/>
              <a:buNone/>
            </a:pPr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…..from the manufacturer to the patient</a:t>
            </a:r>
          </a:p>
        </p:txBody>
      </p:sp>
    </p:spTree>
    <p:extLst>
      <p:ext uri="{BB962C8B-B14F-4D97-AF65-F5344CB8AC3E}">
        <p14:creationId xmlns:p14="http://schemas.microsoft.com/office/powerpoint/2010/main" val="1644287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8077200" cy="1152128"/>
          </a:xfrm>
        </p:spPr>
        <p:txBody>
          <a:bodyPr/>
          <a:lstStyle/>
          <a:p>
            <a:pPr algn="ctr"/>
            <a:r>
              <a:rPr lang="en-GB" altLang="en-US" dirty="0" smtClean="0"/>
              <a:t>Cold 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84" charset="2"/>
              <a:buNone/>
              <a:defRPr/>
            </a:pPr>
            <a:r>
              <a:rPr lang="en-GB" dirty="0" smtClean="0"/>
              <a:t>“Anyone handling vaccines should follow appropriate procedures to ensure cold-chain compliance”</a:t>
            </a:r>
          </a:p>
          <a:p>
            <a:pPr marL="0" indent="0">
              <a:buFont typeface="Wingdings" pitchFamily="84" charset="2"/>
              <a:buNone/>
              <a:defRPr/>
            </a:pPr>
            <a:endParaRPr lang="en-GB" dirty="0" smtClean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Vaccines are licensed products and if not stored appropriately = unlicensed use / off label use / off-license use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 smtClean="0"/>
          </a:p>
          <a:p>
            <a:pPr marL="457200" indent="-457200">
              <a:buFont typeface="Wingdings" pitchFamily="2" charset="2"/>
              <a:buChar char="ü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612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8077200" cy="1419944"/>
          </a:xfrm>
        </p:spPr>
        <p:txBody>
          <a:bodyPr/>
          <a:lstStyle/>
          <a:p>
            <a:pPr algn="ctr"/>
            <a:r>
              <a:rPr lang="en-GB" altLang="en-US" sz="3200" dirty="0" smtClean="0"/>
              <a:t>It is important to maintain the cold-chain</a:t>
            </a:r>
            <a:br>
              <a:rPr lang="en-GB" altLang="en-US" sz="3200" dirty="0" smtClean="0"/>
            </a:br>
            <a:r>
              <a:rPr lang="en-GB" altLang="en-US" sz="3200" dirty="0" smtClean="0"/>
              <a:t> because……………..</a:t>
            </a:r>
          </a:p>
        </p:txBody>
      </p:sp>
      <p:sp>
        <p:nvSpPr>
          <p:cNvPr id="96259" name="Content Placeholder 2"/>
          <p:cNvSpPr>
            <a:spLocks noGrp="1"/>
          </p:cNvSpPr>
          <p:nvPr>
            <p:ph idx="1"/>
          </p:nvPr>
        </p:nvSpPr>
        <p:spPr>
          <a:xfrm>
            <a:off x="684213" y="1773238"/>
            <a:ext cx="8077200" cy="403860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GB" altLang="en-US" dirty="0" smtClean="0"/>
              <a:t>Vaccines are sensitive biological substances, </a:t>
            </a:r>
          </a:p>
          <a:p>
            <a:pPr marL="857250" lvl="1" indent="-457200">
              <a:buFont typeface="Wingdings" pitchFamily="2" charset="2"/>
              <a:buChar char="ü"/>
            </a:pPr>
            <a:r>
              <a:rPr lang="en-GB" altLang="en-US" dirty="0" smtClean="0">
                <a:sym typeface="Wingdings" pitchFamily="2" charset="2"/>
              </a:rPr>
              <a:t></a:t>
            </a:r>
            <a:r>
              <a:rPr lang="en-GB" altLang="en-US" dirty="0" smtClean="0"/>
              <a:t> effectiveness may be lost if they are stored outside of 2-8°C</a:t>
            </a:r>
          </a:p>
          <a:p>
            <a:pPr marL="857250" lvl="1" indent="-457200">
              <a:buFont typeface="Wingdings" pitchFamily="2" charset="2"/>
              <a:buChar char="ü"/>
            </a:pPr>
            <a:r>
              <a:rPr lang="en-GB" altLang="en-US" dirty="0" smtClean="0">
                <a:sym typeface="Wingdings" pitchFamily="2" charset="2"/>
              </a:rPr>
              <a:t> </a:t>
            </a:r>
            <a:r>
              <a:rPr lang="en-GB" altLang="en-US" dirty="0" smtClean="0"/>
              <a:t>desired immune response may not be achieved</a:t>
            </a:r>
          </a:p>
          <a:p>
            <a:pPr marL="857250" lvl="1" indent="-457200">
              <a:buFont typeface="Wingdings" pitchFamily="2" charset="2"/>
              <a:buChar char="ü"/>
            </a:pPr>
            <a:r>
              <a:rPr lang="en-GB" altLang="en-US" dirty="0" smtClean="0">
                <a:sym typeface="Wingdings" pitchFamily="2" charset="2"/>
              </a:rPr>
              <a:t>= </a:t>
            </a:r>
            <a:r>
              <a:rPr lang="en-GB" altLang="en-US" dirty="0" smtClean="0"/>
              <a:t>poor protection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altLang="en-US" dirty="0" smtClean="0"/>
              <a:t>Loss of vaccines and cost to health service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altLang="en-US" dirty="0" smtClean="0"/>
              <a:t>Poor publicity and reduced uptake rates</a:t>
            </a:r>
          </a:p>
          <a:p>
            <a:pPr marL="857250" lvl="1" indent="-457200">
              <a:buFont typeface="Wingdings" pitchFamily="2" charset="2"/>
              <a:buChar char="ü"/>
            </a:pPr>
            <a:endParaRPr lang="en-GB" altLang="en-US" dirty="0" smtClean="0"/>
          </a:p>
          <a:p>
            <a:pPr marL="857250" lvl="1" indent="-457200">
              <a:buFont typeface="Wingdings" pitchFamily="2" charset="2"/>
              <a:buChar char="ü"/>
            </a:pPr>
            <a:endParaRPr lang="en-GB" altLang="en-US" dirty="0" smtClean="0"/>
          </a:p>
          <a:p>
            <a:pPr marL="457200" indent="-457200">
              <a:buFont typeface="Arial" pitchFamily="34" charset="0"/>
              <a:buChar char="•"/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81970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8077200" cy="1008112"/>
          </a:xfrm>
        </p:spPr>
        <p:txBody>
          <a:bodyPr/>
          <a:lstStyle/>
          <a:p>
            <a:r>
              <a:rPr lang="en-GB" altLang="en-US" dirty="0" smtClean="0"/>
              <a:t>Policies are essential because….</a:t>
            </a:r>
          </a:p>
        </p:txBody>
      </p:sp>
      <p:sp>
        <p:nvSpPr>
          <p:cNvPr id="97283" name="Content Placeholder 2"/>
          <p:cNvSpPr>
            <a:spLocks noGrp="1"/>
          </p:cNvSpPr>
          <p:nvPr>
            <p:ph idx="1"/>
          </p:nvPr>
        </p:nvSpPr>
        <p:spPr>
          <a:xfrm>
            <a:off x="685800" y="1340768"/>
            <a:ext cx="8077200" cy="4221832"/>
          </a:xfrm>
        </p:spPr>
        <p:txBody>
          <a:bodyPr/>
          <a:lstStyle/>
          <a:p>
            <a:pPr marL="457200" indent="-457200">
              <a:buFont typeface="Wingdings" pitchFamily="2" charset="2"/>
              <a:buChar char="§"/>
            </a:pPr>
            <a:r>
              <a:rPr lang="en-GB" altLang="en-US" sz="2400" dirty="0" smtClean="0"/>
              <a:t>It may not be possible to tell by examination if vaccine has been stored appropriately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altLang="en-US" sz="2400" dirty="0" smtClean="0"/>
              <a:t>Policy should be followed to ensure cold-chain has been maintained and provide evidence of compliance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altLang="en-US" sz="2400" dirty="0" smtClean="0"/>
              <a:t>Unless specific advice states otherwise if vaccines are not stored / distributed properly, </a:t>
            </a:r>
            <a:r>
              <a:rPr lang="en-GB" altLang="en-US" sz="2400" b="1" dirty="0" smtClean="0"/>
              <a:t>they should not </a:t>
            </a:r>
            <a:r>
              <a:rPr lang="en-GB" altLang="en-US" sz="2400" dirty="0" smtClean="0"/>
              <a:t>be used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altLang="en-US" sz="2400" dirty="0" smtClean="0"/>
              <a:t>Each GP practice should nominate a lead person (vaccine controller) and a deputy to manage vaccine ordering, storage and management </a:t>
            </a:r>
          </a:p>
        </p:txBody>
      </p:sp>
    </p:spTree>
    <p:extLst>
      <p:ext uri="{BB962C8B-B14F-4D97-AF65-F5344CB8AC3E}">
        <p14:creationId xmlns:p14="http://schemas.microsoft.com/office/powerpoint/2010/main" val="1169615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077200" cy="108012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Sensitivity to heat, cold and light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077200" cy="411480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Most vaccines should be kept between +2C and +8C (but check manufacturers guidance)</a:t>
            </a:r>
          </a:p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Freezing may cause increased </a:t>
            </a:r>
            <a:r>
              <a:rPr lang="en-GB" altLang="en-US" sz="2800" dirty="0" err="1" smtClean="0"/>
              <a:t>reactogenicity</a:t>
            </a:r>
            <a:r>
              <a:rPr lang="en-GB" altLang="en-US" sz="2800" dirty="0" smtClean="0"/>
              <a:t> and loss of potency, may crack glass leading to contamination</a:t>
            </a:r>
          </a:p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Most vaccines less sensitive to heat but potency cannot be guaranteed above 8C</a:t>
            </a:r>
          </a:p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Also very sensitive to strong light, so should always be protected against light – store in original packing until point of use</a:t>
            </a:r>
          </a:p>
        </p:txBody>
      </p:sp>
    </p:spTree>
    <p:extLst>
      <p:ext uri="{BB962C8B-B14F-4D97-AF65-F5344CB8AC3E}">
        <p14:creationId xmlns:p14="http://schemas.microsoft.com/office/powerpoint/2010/main" val="1028326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HSCT_white">
  <a:themeElements>
    <a:clrScheme name="BHSCT_white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BHSCT_whi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1"/>
          </a:buClr>
          <a:buSzTx/>
          <a:buFontTx/>
          <a:buNone/>
          <a:tabLst/>
          <a:defRPr kumimoji="0" lang="en-US" altLang="en-US" sz="40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1"/>
          </a:buClr>
          <a:buSzTx/>
          <a:buFontTx/>
          <a:buNone/>
          <a:tabLst/>
          <a:defRPr kumimoji="0" lang="en-US" altLang="en-US" sz="40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HSCT_white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HSCT_white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HSCT_whit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HSCT_white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HSCT_white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1389</Words>
  <Application>Microsoft Office PowerPoint</Application>
  <PresentationFormat>On-screen Show (4:3)</PresentationFormat>
  <Paragraphs>187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BHSCT_white</vt:lpstr>
      <vt:lpstr>Storage and Handling  of Vaccines</vt:lpstr>
      <vt:lpstr>Key Message</vt:lpstr>
      <vt:lpstr>Contents</vt:lpstr>
      <vt:lpstr>What is the Cold-Chain?</vt:lpstr>
      <vt:lpstr>The Cold-Chain</vt:lpstr>
      <vt:lpstr>Cold Chain</vt:lpstr>
      <vt:lpstr>It is important to maintain the cold-chain  because……………..</vt:lpstr>
      <vt:lpstr>Policies are essential because….</vt:lpstr>
      <vt:lpstr>Sensitivity to heat, cold and light</vt:lpstr>
      <vt:lpstr>Vaccine Storage </vt:lpstr>
      <vt:lpstr>Vaccine Refrigerator</vt:lpstr>
      <vt:lpstr>Vaccine refrigerator temperatures</vt:lpstr>
      <vt:lpstr>Temperature Monitoring</vt:lpstr>
      <vt:lpstr>Temperature Records</vt:lpstr>
      <vt:lpstr>Data Loggers</vt:lpstr>
      <vt:lpstr>Storage Temperature</vt:lpstr>
      <vt:lpstr>What to do if there has been a  Cold Chain failure</vt:lpstr>
      <vt:lpstr>What to do if there has been a  Cold Chain failure</vt:lpstr>
      <vt:lpstr>Ordering and Monitoring of Stock</vt:lpstr>
      <vt:lpstr>Excess stock may:</vt:lpstr>
      <vt:lpstr>Storage of Vaccines</vt:lpstr>
      <vt:lpstr>Vaccine not used at clinic</vt:lpstr>
      <vt:lpstr>Cool Boxes and Transporting  vaccines</vt:lpstr>
      <vt:lpstr>Audit management of cold-chain </vt:lpstr>
      <vt:lpstr>PowerPoint Presentation</vt:lpstr>
    </vt:vector>
  </TitlesOfParts>
  <Company>HSC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Storage and Handling  of Vaccines</dc:title>
  <dc:creator>Grainne McKeown</dc:creator>
  <cp:lastModifiedBy>Siobhan Carlin</cp:lastModifiedBy>
  <cp:revision>10</cp:revision>
  <dcterms:created xsi:type="dcterms:W3CDTF">2017-12-18T08:44:22Z</dcterms:created>
  <dcterms:modified xsi:type="dcterms:W3CDTF">2021-10-21T10:44:11Z</dcterms:modified>
</cp:coreProperties>
</file>