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7B1E-A084-42DD-AC33-AAFE6C05CEF7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8AC0A-37BE-43CC-8FD7-5CEAD226E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5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43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84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</a:pPr>
            <a:fld id="{337AC3FF-87FD-490D-AC7C-3D395DE04CA9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</a:pPr>
              <a:t>1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C17391E0-9B89-436C-B414-AFDB7FEB04CA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10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  <a:p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3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9BF99E25-4D8C-4BE0-852C-F4ED8378D727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11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4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>
                <a:latin typeface="Arial" pitchFamily="34" charset="0"/>
              </a:rPr>
              <a:t>When cleaning the fridge it is essential to use another vaccine fridge </a:t>
            </a:r>
          </a:p>
          <a:p>
            <a:r>
              <a:rPr lang="en-GB" altLang="en-US" dirty="0" smtClean="0">
                <a:latin typeface="Arial" pitchFamily="34" charset="0"/>
              </a:rPr>
              <a:t>/ validated cool box to store vaccines in. Vaccines should only be </a:t>
            </a:r>
          </a:p>
          <a:p>
            <a:r>
              <a:rPr lang="en-GB" altLang="en-US" dirty="0" smtClean="0">
                <a:latin typeface="Arial" pitchFamily="34" charset="0"/>
              </a:rPr>
              <a:t>returned to the vaccine fridge when it is at the appropriate temperature.</a:t>
            </a:r>
          </a:p>
          <a:p>
            <a:endParaRPr lang="en-GB" altLang="en-US" dirty="0" smtClean="0">
              <a:latin typeface="Arial" pitchFamily="34" charset="0"/>
            </a:endParaRPr>
          </a:p>
          <a:p>
            <a:r>
              <a:rPr lang="en-GB" altLang="en-US" dirty="0" smtClean="0">
                <a:latin typeface="Arial" pitchFamily="34" charset="0"/>
              </a:rPr>
              <a:t>Vaccines are POMs and must be kept </a:t>
            </a:r>
            <a:r>
              <a:rPr lang="en-GB" altLang="en-US" dirty="0" err="1" smtClean="0">
                <a:latin typeface="Arial" pitchFamily="34" charset="0"/>
              </a:rPr>
              <a:t>undert</a:t>
            </a:r>
            <a:r>
              <a:rPr lang="en-GB" altLang="en-US" dirty="0" smtClean="0">
                <a:latin typeface="Arial" pitchFamily="34" charset="0"/>
              </a:rPr>
              <a:t> locked conditions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A070A212-59D3-4755-83E3-BA5FE32FD45D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12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5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CBF06080-1E06-4DB6-BAE6-11EEA91D0BCB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13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7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A5DF02F4-DDC7-4F60-8C2A-E93A00E73CB5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14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8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8EB130C0-6A2B-4C38-988F-60CA0E378788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15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9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9CD3436D-7F42-4101-A9E6-605BC651BA02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16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33DD4679-E339-4719-ABB4-2F207320C818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17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16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11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5B5E76B1-E88A-4C3E-A9F7-A2068A825FBB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18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2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7D9FF449-614F-4E08-A46E-C13D643FB786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19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2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4C983E45-B6D3-4B0C-B1E7-1CBD35643B0E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2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C4D4D6EF-16FE-4D99-A500-46F2CD4C04B0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20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5B604ADC-185F-49AD-AF33-B7D589D566DC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21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5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8C37EDEF-7545-431A-A1F8-7386D1D66DE2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22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6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AB0ECDF4-6CB5-46CF-AA4D-F2BA34A4BCD8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23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7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A2FD5EFE-8297-44D4-9753-08FF3B4E862F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24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8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4DA4F3E5-11DE-42EC-9DDD-C2452CCD3C6B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25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3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DBE8EAFA-755B-452B-BDEC-94E7137EE1EE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3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A2F4B509-064F-49A4-90A5-88109F852742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4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itchFamily="34" charset="0"/>
              </a:rPr>
              <a:t>The cold-chain involves all of the storage and transport facilities necessary</a:t>
            </a:r>
          </a:p>
          <a:p>
            <a:pPr eaLnBrk="1" hangingPunct="1"/>
            <a:r>
              <a:rPr lang="en-GB" altLang="en-US" dirty="0" smtClean="0">
                <a:latin typeface="Arial" pitchFamily="34" charset="0"/>
              </a:rPr>
              <a:t> to ship a vaccine in the recommended temperature range and quality of</a:t>
            </a:r>
          </a:p>
          <a:p>
            <a:pPr eaLnBrk="1" hangingPunct="1"/>
            <a:r>
              <a:rPr lang="en-GB" altLang="en-US" dirty="0" smtClean="0">
                <a:latin typeface="Arial" pitchFamily="34" charset="0"/>
              </a:rPr>
              <a:t> storage facilities.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5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B0622850-2107-42FD-A33E-63C2384CE99B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5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6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7E11F69B-9A59-4C61-B57B-C05FF1ECD514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6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7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A08A4200-6F1C-4B62-A020-A90B56BF4A3A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7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8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4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prstClr val="white"/>
              </a:buClr>
              <a:defRPr/>
            </a:pPr>
            <a:fld id="{807D9D1C-56C4-42D9-80C3-84B32DA2707B}" type="slidenum">
              <a:rPr lang="en-US" alt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Clr>
                  <a:prstClr val="white"/>
                </a:buClr>
                <a:defRPr/>
              </a:pPr>
              <a:t>8</a:t>
            </a:fld>
            <a:endParaRPr lang="en-US" alt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prstClr val="white"/>
              </a:buClr>
              <a:defRPr/>
            </a:pPr>
            <a:fld id="{2E97BE74-0472-46C9-BA7A-47747F7F07F1}" type="slidenum">
              <a:rPr lang="en-GB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>
                  <a:prstClr val="white"/>
                </a:buClr>
                <a:defRPr/>
              </a:pPr>
              <a:t>9</a:t>
            </a:fld>
            <a:endParaRPr lang="en-GB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655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81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055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7645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431800"/>
            <a:ext cx="657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31800" y="1727200"/>
            <a:ext cx="40767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900" y="1727200"/>
            <a:ext cx="407828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altLang="en-US" sz="4000"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defRPr sz="9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altLang="en-US" sz="800">
              <a:cs typeface="Arial" pitchFamily="34" charset="0"/>
            </a:endParaRPr>
          </a:p>
          <a:p>
            <a:pPr fontAlgn="base">
              <a:spcAft>
                <a:spcPct val="0"/>
              </a:spcAft>
              <a:defRPr/>
            </a:pPr>
            <a:endParaRPr lang="en-GB" altLang="en-US" sz="800">
              <a:cs typeface="Arial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GB" altLang="en-US">
                <a:cs typeface="Arial" pitchFamily="34" charset="0"/>
              </a:rPr>
              <a:t>Immunisation Department, Centre for Infections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95B7EC9-250B-4C91-B84A-CEEEC78F9A9C}" type="slidenum">
              <a:rPr lang="en-GB" altLang="en-US" sz="4000"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 altLang="en-US" sz="40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2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752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227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372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605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2950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3121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4715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curves-blue-white bkg_siz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62400"/>
            <a:ext cx="139382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077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0" y="1219200"/>
            <a:ext cx="9144000" cy="158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0" name="Picture 29" descr="PHA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590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0" descr="PHAstraplin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334125"/>
            <a:ext cx="3505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6452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8CA"/>
        </a:buClr>
        <a:buSzPct val="65000"/>
        <a:buFont typeface="Wingdings" pitchFamily="2" charset="2"/>
        <a:defRPr sz="30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bg2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.uk.net/professional-practice/quality-improvement-tools/quality-improvement-tool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632700" cy="2159000"/>
          </a:xfrm>
        </p:spPr>
        <p:txBody>
          <a:bodyPr/>
          <a:lstStyle/>
          <a:p>
            <a:pPr algn="ctr" eaLnBrk="1" hangingPunct="1"/>
            <a:r>
              <a:rPr lang="en-GB" altLang="en-US" dirty="0" smtClean="0">
                <a:cs typeface="Arial" pitchFamily="34" charset="0"/>
              </a:rPr>
              <a:t>Storage and Handling </a:t>
            </a:r>
            <a:br>
              <a:rPr lang="en-GB" altLang="en-US" dirty="0" smtClean="0">
                <a:cs typeface="Arial" pitchFamily="34" charset="0"/>
              </a:rPr>
            </a:br>
            <a:r>
              <a:rPr lang="en-GB" altLang="en-US" dirty="0" smtClean="0">
                <a:cs typeface="Arial" pitchFamily="34" charset="0"/>
              </a:rPr>
              <a:t>of Vaccines</a:t>
            </a:r>
          </a:p>
        </p:txBody>
      </p:sp>
      <p:sp>
        <p:nvSpPr>
          <p:cNvPr id="100356" name="TextBox 1"/>
          <p:cNvSpPr txBox="1">
            <a:spLocks noChangeArrowheads="1"/>
          </p:cNvSpPr>
          <p:nvPr/>
        </p:nvSpPr>
        <p:spPr bwMode="auto">
          <a:xfrm>
            <a:off x="1619672" y="4221088"/>
            <a:ext cx="56886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None/>
            </a:pPr>
            <a:r>
              <a:rPr lang="en-GB" altLang="en-US" sz="2000" b="1" dirty="0" smtClean="0">
                <a:solidFill>
                  <a:srgbClr val="000000"/>
                </a:solidFill>
                <a:cs typeface="Arial" pitchFamily="34" charset="0"/>
              </a:rPr>
              <a:t>Grainne Mc </a:t>
            </a:r>
            <a:r>
              <a:rPr lang="en-GB" altLang="en-US" sz="2000" b="1" dirty="0" err="1" smtClean="0">
                <a:solidFill>
                  <a:srgbClr val="000000"/>
                </a:solidFill>
                <a:cs typeface="Arial" pitchFamily="34" charset="0"/>
              </a:rPr>
              <a:t>Keown</a:t>
            </a:r>
            <a:r>
              <a:rPr lang="en-GB" altLang="en-US" sz="20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altLang="en-US" sz="2000" b="1" dirty="0">
                <a:solidFill>
                  <a:srgbClr val="000000"/>
                </a:solidFill>
                <a:cs typeface="Arial" pitchFamily="34" charset="0"/>
              </a:rPr>
              <a:t>(Health Protection Nurse</a:t>
            </a:r>
            <a:r>
              <a:rPr lang="en-GB" altLang="en-US" sz="2000" b="1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 algn="ctr"/>
            <a:r>
              <a:rPr lang="en-GB" altLang="en-US" sz="2000" dirty="0">
                <a:solidFill>
                  <a:srgbClr val="000000"/>
                </a:solidFill>
              </a:rPr>
              <a:t>Acknowledge HPA Core curriculum </a:t>
            </a:r>
            <a:r>
              <a:rPr lang="en-GB" altLang="en-US" sz="2000" dirty="0" smtClean="0">
                <a:solidFill>
                  <a:srgbClr val="000000"/>
                </a:solidFill>
              </a:rPr>
              <a:t>slides </a:t>
            </a:r>
          </a:p>
          <a:p>
            <a:pPr algn="ctr"/>
            <a:r>
              <a:rPr lang="en-GB" altLang="en-US" sz="2000" dirty="0" smtClean="0">
                <a:solidFill>
                  <a:srgbClr val="000000"/>
                </a:solidFill>
              </a:rPr>
              <a:t>Dr </a:t>
            </a:r>
            <a:r>
              <a:rPr lang="en-GB" altLang="en-US" sz="2000" dirty="0">
                <a:solidFill>
                  <a:srgbClr val="000000"/>
                </a:solidFill>
              </a:rPr>
              <a:t>Smithson and </a:t>
            </a:r>
            <a:r>
              <a:rPr lang="en-GB" altLang="en-US" sz="2000" dirty="0" smtClean="0">
                <a:solidFill>
                  <a:srgbClr val="000000"/>
                </a:solidFill>
              </a:rPr>
              <a:t>Brian </a:t>
            </a:r>
            <a:r>
              <a:rPr lang="en-GB" altLang="en-US" sz="2000" dirty="0">
                <a:solidFill>
                  <a:srgbClr val="000000"/>
                </a:solidFill>
              </a:rPr>
              <a:t>Mc Bride (WHSCT</a:t>
            </a:r>
            <a:r>
              <a:rPr lang="en-GB" altLang="en-US" sz="2000" dirty="0" smtClean="0">
                <a:solidFill>
                  <a:srgbClr val="000000"/>
                </a:solidFill>
              </a:rPr>
              <a:t>)</a:t>
            </a:r>
          </a:p>
          <a:p>
            <a:pPr algn="ctr"/>
            <a:r>
              <a:rPr lang="en-GB" altLang="en-US" sz="2000" b="1" dirty="0" smtClean="0">
                <a:solidFill>
                  <a:srgbClr val="000000"/>
                </a:solidFill>
                <a:cs typeface="Arial" pitchFamily="34" charset="0"/>
              </a:rPr>
              <a:t>December 2017</a:t>
            </a:r>
            <a:endParaRPr lang="en-GB" alt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33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  <a:buSzTx/>
              <a:buFontTx/>
              <a:buNone/>
            </a:pPr>
            <a:endParaRPr lang="en-GB" altLang="en-US" sz="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00FF"/>
              </a:buClr>
              <a:buSzTx/>
              <a:buFontTx/>
              <a:buNone/>
            </a:pPr>
            <a:endParaRPr lang="en-GB" altLang="en-US" sz="800" smtClean="0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913"/>
            <a:ext cx="8280152" cy="990600"/>
          </a:xfrm>
        </p:spPr>
        <p:txBody>
          <a:bodyPr/>
          <a:lstStyle/>
          <a:p>
            <a:pPr algn="ctr"/>
            <a:r>
              <a:rPr lang="en-GB" altLang="en-US" dirty="0" smtClean="0"/>
              <a:t>Vaccine Storage 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80112" y="1203712"/>
            <a:ext cx="3455988" cy="53276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Use a dedicated  specialised pharmaceutical refrigerator</a:t>
            </a: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Safeguard electricity supply</a:t>
            </a: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No more than 50% full</a:t>
            </a: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 Group vaccines by type    (Paediatric, Adult, Adolescent)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Rotate Stock</a:t>
            </a: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Defrost/calibrate fridge regularly </a:t>
            </a:r>
          </a:p>
          <a:p>
            <a:pPr marL="0" indent="0">
              <a:lnSpc>
                <a:spcPct val="90000"/>
              </a:lnSpc>
            </a:pPr>
            <a:endParaRPr lang="en-GB" altLang="en-US" sz="1000" i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Ensure back up facilities are available in the event of fridge failing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GB" altLang="en-US" sz="1600" i="1" dirty="0" smtClean="0">
                <a:solidFill>
                  <a:srgbClr val="0000FF"/>
                </a:solidFill>
              </a:rPr>
              <a:t>Keep door opening to a minimum</a:t>
            </a:r>
          </a:p>
        </p:txBody>
      </p:sp>
      <p:sp>
        <p:nvSpPr>
          <p:cNvPr id="101381" name="Text Box 13"/>
          <p:cNvSpPr txBox="1">
            <a:spLocks noChangeArrowheads="1"/>
          </p:cNvSpPr>
          <p:nvPr/>
        </p:nvSpPr>
        <p:spPr bwMode="auto">
          <a:xfrm>
            <a:off x="35496" y="1196975"/>
            <a:ext cx="2879725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r>
              <a:rPr lang="en-GB" altLang="en-US" sz="1600" b="1" dirty="0">
                <a:solidFill>
                  <a:srgbClr val="FD3007"/>
                </a:solidFill>
                <a:cs typeface="Arial" pitchFamily="34" charset="0"/>
              </a:rPr>
              <a:t>X </a:t>
            </a:r>
            <a:r>
              <a:rPr lang="en-GB" altLang="en-US" sz="1600" b="1" i="1" dirty="0">
                <a:solidFill>
                  <a:srgbClr val="FD3007"/>
                </a:solidFill>
                <a:cs typeface="Arial" pitchFamily="34" charset="0"/>
              </a:rPr>
              <a:t>No food or medical specimens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endParaRPr lang="en-GB" altLang="en-US" sz="1000" b="1" i="1" dirty="0">
              <a:solidFill>
                <a:srgbClr val="FD3007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r>
              <a:rPr lang="en-GB" altLang="en-US" sz="1600" b="1" i="1" dirty="0">
                <a:solidFill>
                  <a:srgbClr val="FD3007"/>
                </a:solidFill>
                <a:cs typeface="Arial" pitchFamily="34" charset="0"/>
              </a:rPr>
              <a:t>X Do not place fridge near heat source &amp; keep well ventilated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endParaRPr lang="en-GB" altLang="en-US" sz="1000" b="1" i="1" dirty="0">
              <a:solidFill>
                <a:srgbClr val="FD3007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r>
              <a:rPr lang="en-GB" altLang="en-US" sz="1600" b="1" i="1" dirty="0">
                <a:solidFill>
                  <a:srgbClr val="FD3007"/>
                </a:solidFill>
                <a:cs typeface="Arial" pitchFamily="34" charset="0"/>
              </a:rPr>
              <a:t>X Do not remove vaccines from original boxes until ready to use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endParaRPr lang="en-GB" altLang="en-US" sz="1000" b="1" i="1" dirty="0">
              <a:solidFill>
                <a:srgbClr val="FD3007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r>
              <a:rPr lang="en-GB" altLang="en-US" sz="1600" b="1" i="1" dirty="0">
                <a:solidFill>
                  <a:srgbClr val="FD3007"/>
                </a:solidFill>
                <a:cs typeface="Arial" pitchFamily="34" charset="0"/>
              </a:rPr>
              <a:t>X Do not store vaccines in fridge doors or in solid plastic trays/containers within the fridge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endParaRPr lang="en-GB" altLang="en-US" sz="1000" b="1" i="1" dirty="0">
              <a:solidFill>
                <a:srgbClr val="FD3007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Times New Roman" pitchFamily="18" charset="0"/>
              <a:buNone/>
            </a:pPr>
            <a:endParaRPr lang="en-GB" altLang="en-US" sz="4000" b="1" i="1" dirty="0">
              <a:solidFill>
                <a:srgbClr val="FD3007"/>
              </a:solidFill>
              <a:cs typeface="Arial" pitchFamily="34" charset="0"/>
            </a:endParaRPr>
          </a:p>
        </p:txBody>
      </p:sp>
      <p:pic>
        <p:nvPicPr>
          <p:cNvPr id="10138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93" y="1340768"/>
            <a:ext cx="266382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Text Box 15"/>
          <p:cNvSpPr txBox="1">
            <a:spLocks noChangeArrowheads="1"/>
          </p:cNvSpPr>
          <p:nvPr/>
        </p:nvSpPr>
        <p:spPr bwMode="auto">
          <a:xfrm>
            <a:off x="2843213" y="5661025"/>
            <a:ext cx="25923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Tx/>
              <a:buNone/>
            </a:pPr>
            <a:r>
              <a:rPr lang="en-GB" altLang="en-US" sz="800" i="1">
                <a:solidFill>
                  <a:srgbClr val="000000"/>
                </a:solidFill>
                <a:cs typeface="Arial" pitchFamily="34" charset="0"/>
              </a:rPr>
              <a:t>Picture taken from www.medisave.co.uk</a:t>
            </a:r>
            <a:endParaRPr lang="en-GB" altLang="en-US" sz="4000" i="1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3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936104"/>
          </a:xfrm>
        </p:spPr>
        <p:txBody>
          <a:bodyPr/>
          <a:lstStyle/>
          <a:p>
            <a:pPr algn="ctr"/>
            <a:r>
              <a:rPr lang="en-GB" altLang="en-US" dirty="0" smtClean="0"/>
              <a:t>Vaccine Refrigerator</a:t>
            </a:r>
          </a:p>
        </p:txBody>
      </p:sp>
      <p:sp>
        <p:nvSpPr>
          <p:cNvPr id="102403" name="Content Placeholder 1"/>
          <p:cNvSpPr>
            <a:spLocks noGrp="1"/>
          </p:cNvSpPr>
          <p:nvPr>
            <p:ph idx="1"/>
          </p:nvPr>
        </p:nvSpPr>
        <p:spPr>
          <a:xfrm>
            <a:off x="683568" y="1340768"/>
            <a:ext cx="8077200" cy="4182616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altLang="en-US" sz="2000" dirty="0" smtClean="0"/>
              <a:t>Specialised refrigerators are available for the storage of pharmaceutical products and must be used for vaccines and diluents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sz="2000" dirty="0" smtClean="0"/>
              <a:t>There should be a maintenance contract in place that allows for at east yearly servicing of fridges and calibration of temperature gauge.  Records should be kept of this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sz="2000" dirty="0" smtClean="0"/>
              <a:t>Ice should not be allowed to build up. Records should be kept of servicing, defrosting and cleaning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sz="2000" dirty="0" smtClean="0"/>
              <a:t>Approved cool box or alternative fridge should be used when defrosting (temp monitored)-vaccines only replaced when fridge is at correct temperature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sz="2000" dirty="0" smtClean="0"/>
              <a:t>Vaccines are POMs and should be stored under </a:t>
            </a:r>
          </a:p>
          <a:p>
            <a:pPr marL="0" indent="0"/>
            <a:r>
              <a:rPr lang="en-GB" altLang="en-US" sz="2000" dirty="0"/>
              <a:t> </a:t>
            </a:r>
            <a:r>
              <a:rPr lang="en-GB" altLang="en-US" sz="2000" dirty="0" smtClean="0"/>
              <a:t>      locked conditions</a:t>
            </a:r>
            <a:endParaRPr lang="en-GB" altLang="en-US" sz="2800" dirty="0" smtClean="0"/>
          </a:p>
        </p:txBody>
      </p:sp>
      <p:pic>
        <p:nvPicPr>
          <p:cNvPr id="102404" name="Picture 4" descr="MCj03301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5229200"/>
            <a:ext cx="1298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69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77200" cy="1152128"/>
          </a:xfrm>
        </p:spPr>
        <p:txBody>
          <a:bodyPr/>
          <a:lstStyle/>
          <a:p>
            <a:r>
              <a:rPr lang="en-GB" altLang="en-US" sz="3600" dirty="0" smtClean="0"/>
              <a:t>Vaccine refrigerator temperatures</a:t>
            </a:r>
          </a:p>
        </p:txBody>
      </p:sp>
      <p:sp>
        <p:nvSpPr>
          <p:cNvPr id="103427" name="Content Placeholder 1"/>
          <p:cNvSpPr>
            <a:spLocks noGrp="1"/>
          </p:cNvSpPr>
          <p:nvPr>
            <p:ph idx="1"/>
          </p:nvPr>
        </p:nvSpPr>
        <p:spPr>
          <a:xfrm>
            <a:off x="685800" y="1268760"/>
            <a:ext cx="8077200" cy="429384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Temperature readings should be continually monitored with a minimum-maximum thermometer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All fridges should ideally have two thermometers, one of which is independent of mains power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Strongly recommend use of data-loggers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Annual calibration / consider replacement of thermometer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Care should be taken that the thermometer probe cable does not interfere with the door seal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altLang="en-US" sz="2000" dirty="0" smtClean="0"/>
              <a:t>Opening and closing the refrigerator door should be kept to a minimum in order to maintain a constant temperature</a:t>
            </a:r>
          </a:p>
        </p:txBody>
      </p:sp>
    </p:spTree>
    <p:extLst>
      <p:ext uri="{BB962C8B-B14F-4D97-AF65-F5344CB8AC3E}">
        <p14:creationId xmlns:p14="http://schemas.microsoft.com/office/powerpoint/2010/main" val="117873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755650" y="1"/>
            <a:ext cx="8077200" cy="908720"/>
          </a:xfrm>
        </p:spPr>
        <p:txBody>
          <a:bodyPr/>
          <a:lstStyle/>
          <a:p>
            <a:pPr algn="ctr"/>
            <a:r>
              <a:rPr lang="en-GB" altLang="en-US" dirty="0" smtClean="0"/>
              <a:t>Temperature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8077200" cy="4581872"/>
          </a:xfrm>
        </p:spPr>
        <p:txBody>
          <a:bodyPr/>
          <a:lstStyle/>
          <a:p>
            <a:pPr>
              <a:buFont typeface="Wingdings" pitchFamily="84" charset="2"/>
              <a:buNone/>
              <a:defRPr/>
            </a:pPr>
            <a:r>
              <a:rPr lang="en-GB" dirty="0" smtClean="0"/>
              <a:t>Observe the 4 Rs</a:t>
            </a:r>
          </a:p>
          <a:p>
            <a:pPr algn="ctr">
              <a:buFont typeface="Wingdings" pitchFamily="84" charset="2"/>
              <a:buNone/>
              <a:defRPr/>
            </a:pPr>
            <a:r>
              <a:rPr lang="en-GB" b="1" dirty="0" smtClean="0"/>
              <a:t>R</a:t>
            </a:r>
            <a:r>
              <a:rPr lang="en-GB" dirty="0" smtClean="0"/>
              <a:t>ead     </a:t>
            </a:r>
            <a:r>
              <a:rPr lang="en-GB" b="1" dirty="0" smtClean="0"/>
              <a:t>R</a:t>
            </a:r>
            <a:r>
              <a:rPr lang="en-GB" dirty="0" smtClean="0"/>
              <a:t>ecord      </a:t>
            </a:r>
            <a:r>
              <a:rPr lang="en-GB" b="1" dirty="0" smtClean="0"/>
              <a:t>R</a:t>
            </a:r>
            <a:r>
              <a:rPr lang="en-GB" dirty="0" smtClean="0"/>
              <a:t>eset       </a:t>
            </a:r>
            <a:r>
              <a:rPr lang="en-GB" b="1" dirty="0" smtClean="0"/>
              <a:t>R</a:t>
            </a:r>
            <a:r>
              <a:rPr lang="en-GB" dirty="0" smtClean="0"/>
              <a:t>eact</a:t>
            </a:r>
          </a:p>
          <a:p>
            <a:pPr algn="ctr">
              <a:buFont typeface="Wingdings" pitchFamily="84" charset="2"/>
              <a:buNone/>
              <a:defRPr/>
            </a:pPr>
            <a:endParaRPr lang="en-GB" dirty="0" smtClean="0"/>
          </a:p>
          <a:p>
            <a:pPr>
              <a:buFont typeface="Wingdings" pitchFamily="84" charset="2"/>
              <a:buNone/>
              <a:defRPr/>
            </a:pPr>
            <a:r>
              <a:rPr lang="en-GB" sz="2400" b="1" dirty="0" smtClean="0"/>
              <a:t>Do make sure that the person making the recording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000" dirty="0" smtClean="0"/>
              <a:t>Records it at the same time every day during the week and signs the sheet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000" dirty="0" smtClean="0"/>
              <a:t>Records it in a standard fashion and on a standard form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000" dirty="0" smtClean="0"/>
              <a:t>Acts if temperature is outside of +2-+8°C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sz="2000" dirty="0" smtClean="0"/>
              <a:t>Resets the thermometer after every reading</a:t>
            </a:r>
          </a:p>
          <a:p>
            <a:pPr marL="0" indent="0" algn="ctr">
              <a:buFont typeface="Wingdings" pitchFamily="84" charset="2"/>
              <a:buNone/>
              <a:defRPr/>
            </a:pPr>
            <a:endParaRPr lang="en-GB" sz="2000" b="1" dirty="0" smtClean="0"/>
          </a:p>
          <a:p>
            <a:pPr marL="0" indent="0" algn="ctr">
              <a:buFont typeface="Wingdings" pitchFamily="84" charset="2"/>
              <a:buNone/>
              <a:defRPr/>
            </a:pPr>
            <a:r>
              <a:rPr lang="en-GB" sz="2000" b="1" dirty="0" smtClean="0"/>
              <a:t>Remember if stored </a:t>
            </a:r>
            <a:r>
              <a:rPr lang="en-GB" sz="2000" b="1" dirty="0"/>
              <a:t>o</a:t>
            </a:r>
            <a:r>
              <a:rPr lang="en-GB" sz="2000" b="1" dirty="0" smtClean="0"/>
              <a:t>utside of +2-+8°C as per licensing conditions is “off-label” and cannot be administered under PGD</a:t>
            </a:r>
          </a:p>
          <a:p>
            <a:pPr marL="0" indent="0">
              <a:buFont typeface="Wingdings" pitchFamily="84" charset="2"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96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368935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3309938" cy="1143000"/>
          </a:xfrm>
        </p:spPr>
        <p:txBody>
          <a:bodyPr/>
          <a:lstStyle/>
          <a:p>
            <a:r>
              <a:rPr lang="en-GB" altLang="en-US" sz="2400" smtClean="0"/>
              <a:t>Temperature Records</a:t>
            </a:r>
          </a:p>
        </p:txBody>
      </p:sp>
    </p:spTree>
    <p:extLst>
      <p:ext uri="{BB962C8B-B14F-4D97-AF65-F5344CB8AC3E}">
        <p14:creationId xmlns:p14="http://schemas.microsoft.com/office/powerpoint/2010/main" val="4128216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2"/>
          <p:cNvSpPr>
            <a:spLocks noGrp="1"/>
          </p:cNvSpPr>
          <p:nvPr>
            <p:ph type="title"/>
          </p:nvPr>
        </p:nvSpPr>
        <p:spPr>
          <a:xfrm>
            <a:off x="685800" y="116632"/>
            <a:ext cx="8077200" cy="1008112"/>
          </a:xfrm>
        </p:spPr>
        <p:txBody>
          <a:bodyPr/>
          <a:lstStyle/>
          <a:p>
            <a:pPr algn="ctr"/>
            <a:r>
              <a:rPr lang="en-GB" altLang="en-US" dirty="0" smtClean="0"/>
              <a:t>Data Loggers</a:t>
            </a:r>
          </a:p>
        </p:txBody>
      </p:sp>
      <p:sp>
        <p:nvSpPr>
          <p:cNvPr id="106499" name="Content Placeholder 3"/>
          <p:cNvSpPr>
            <a:spLocks noGrp="1"/>
          </p:cNvSpPr>
          <p:nvPr>
            <p:ph idx="1"/>
          </p:nvPr>
        </p:nvSpPr>
        <p:spPr>
          <a:xfrm>
            <a:off x="685800" y="1124744"/>
            <a:ext cx="8077200" cy="4437856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New standard recommends “Data Loggers”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Continually measure temperature of fridge and record every 5 minutes / more frequently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When plugged into computer allow continuous reading display since last read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Can tell how long has been outside of temperature range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Should be calibrated annually </a:t>
            </a:r>
          </a:p>
        </p:txBody>
      </p:sp>
    </p:spTree>
    <p:extLst>
      <p:ext uri="{BB962C8B-B14F-4D97-AF65-F5344CB8AC3E}">
        <p14:creationId xmlns:p14="http://schemas.microsoft.com/office/powerpoint/2010/main" val="3102523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77200" cy="1143000"/>
          </a:xfrm>
        </p:spPr>
        <p:txBody>
          <a:bodyPr/>
          <a:lstStyle/>
          <a:p>
            <a:pPr algn="ctr"/>
            <a:r>
              <a:rPr lang="en-GB" altLang="en-US" dirty="0" smtClean="0"/>
              <a:t>Storage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84" charset="2"/>
              <a:buNone/>
              <a:defRPr/>
            </a:pPr>
            <a:r>
              <a:rPr lang="en-GB" i="1" dirty="0" smtClean="0"/>
              <a:t>Should </a:t>
            </a:r>
            <a:r>
              <a:rPr lang="en-GB" b="1" i="1" dirty="0" smtClean="0"/>
              <a:t>never</a:t>
            </a:r>
            <a:r>
              <a:rPr lang="en-GB" i="1" dirty="0" smtClean="0"/>
              <a:t> exceed 8°C or fall below 2°C</a:t>
            </a:r>
          </a:p>
          <a:p>
            <a:pPr algn="ctr">
              <a:buFont typeface="Wingdings" pitchFamily="84" charset="2"/>
              <a:buNone/>
              <a:defRPr/>
            </a:pPr>
            <a:endParaRPr lang="en-GB" i="1" dirty="0"/>
          </a:p>
          <a:p>
            <a:pPr algn="ctr">
              <a:buFont typeface="Wingdings" pitchFamily="84" charset="2"/>
              <a:buNone/>
              <a:defRPr/>
            </a:pPr>
            <a:r>
              <a:rPr lang="en-GB" sz="3600" b="1" dirty="0" smtClean="0"/>
              <a:t>Aim for 5°C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Aim to maintain vaccine fridge as close as possible to 5°C as this gives a safety margin of + or – 3 °C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94215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08714" cy="1143000"/>
          </a:xfrm>
        </p:spPr>
        <p:txBody>
          <a:bodyPr/>
          <a:lstStyle/>
          <a:p>
            <a:pPr algn="ctr" eaLnBrk="1" hangingPunct="1"/>
            <a:r>
              <a:rPr lang="en-GB" altLang="en-US" sz="3600" dirty="0" smtClean="0"/>
              <a:t>What to do if there has been a </a:t>
            </a:r>
            <a:br>
              <a:rPr lang="en-GB" altLang="en-US" sz="3600" dirty="0" smtClean="0"/>
            </a:br>
            <a:r>
              <a:rPr lang="en-GB" altLang="en-US" sz="3600" dirty="0" smtClean="0"/>
              <a:t>Cold Chain failure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69325" cy="4608389"/>
          </a:xfrm>
        </p:spPr>
        <p:txBody>
          <a:bodyPr/>
          <a:lstStyle/>
          <a:p>
            <a:pPr eaLnBrk="1" hangingPunct="1"/>
            <a:r>
              <a:rPr lang="en-GB" altLang="en-US" sz="2400" b="1" u="sng" dirty="0" smtClean="0"/>
              <a:t>Prior to administration </a:t>
            </a:r>
          </a:p>
          <a:p>
            <a:pPr eaLnBrk="1" hangingPunct="1"/>
            <a:endParaRPr lang="en-GB" altLang="en-US" sz="2400" b="1" u="sng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1800" dirty="0" smtClean="0"/>
              <a:t>Contact Pharmacy Department of local Trust for advice – depending on circumstances vaccine can sometimes be used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1800" dirty="0"/>
              <a:t>Any vaccine that has not been stored at a temperature of 2-8ºC as per its licensing conditions = unlicensed use </a:t>
            </a:r>
            <a:r>
              <a:rPr lang="en-GB" altLang="en-US" sz="1800"/>
              <a:t>/ </a:t>
            </a:r>
            <a:r>
              <a:rPr lang="en-GB" altLang="en-US" sz="1800" smtClean="0"/>
              <a:t>off-label</a:t>
            </a:r>
            <a:endParaRPr lang="en-GB" altLang="en-US" sz="18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1800" dirty="0" smtClean="0"/>
              <a:t>Where there is any doubt that cold chain has not been maintained, vaccines </a:t>
            </a:r>
            <a:r>
              <a:rPr lang="en-GB" altLang="en-US" sz="1800" b="1" u="sng" dirty="0" smtClean="0"/>
              <a:t>should not</a:t>
            </a:r>
            <a:r>
              <a:rPr lang="en-GB" altLang="en-US" sz="1800" b="1" dirty="0" smtClean="0"/>
              <a:t> </a:t>
            </a:r>
            <a:r>
              <a:rPr lang="en-GB" altLang="en-US" sz="1800" dirty="0" smtClean="0"/>
              <a:t>be used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z="1800" dirty="0" smtClean="0"/>
              <a:t>Written procedure for the disposal of vaccines by incineration should  be available locally (Inform Duty-room of vaccine wastage / email details of wastage straight to </a:t>
            </a:r>
            <a:r>
              <a:rPr lang="en-GB" altLang="en-US" sz="1800" u="sng" dirty="0" smtClean="0">
                <a:solidFill>
                  <a:srgbClr val="00B0F0"/>
                </a:solidFill>
              </a:rPr>
              <a:t>pha.immunisation.hscni.net </a:t>
            </a:r>
            <a:r>
              <a:rPr lang="en-GB" altLang="en-US" sz="1800" dirty="0" smtClean="0"/>
              <a:t>)</a:t>
            </a:r>
            <a:endParaRPr lang="en-GB" altLang="en-US" sz="1800" b="1" dirty="0" smtClean="0"/>
          </a:p>
          <a:p>
            <a:pPr eaLnBrk="1" hangingPunct="1"/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93728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GB" altLang="en-US" sz="3600" dirty="0"/>
              <a:t>What to do if there has been a </a:t>
            </a:r>
            <a:br>
              <a:rPr lang="en-GB" altLang="en-US" sz="3600" dirty="0"/>
            </a:br>
            <a:r>
              <a:rPr lang="en-GB" altLang="en-US" sz="3600" dirty="0"/>
              <a:t>Cold Chain failure</a:t>
            </a:r>
            <a:endParaRPr lang="en-GB" alt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077200" cy="40386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GB" altLang="en-US" sz="2000" dirty="0" smtClean="0"/>
          </a:p>
          <a:p>
            <a:pPr marL="0" indent="0" eaLnBrk="1" hangingPunct="1">
              <a:defRPr/>
            </a:pPr>
            <a:r>
              <a:rPr lang="en-GB" altLang="en-US" sz="2400" b="1" u="sng" dirty="0" smtClean="0"/>
              <a:t>Post administration</a:t>
            </a:r>
            <a:endParaRPr lang="en-GB" altLang="en-US" sz="2400" b="1" u="sng" dirty="0"/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GB" altLang="en-US" sz="2000" dirty="0" smtClean="0"/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GB" altLang="en-US" sz="2000" dirty="0"/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/>
              <a:t>Treat as Serious Untoward Incident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/>
              <a:t>Inform Practice Manager/Line Manager/PHA of the incident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/>
              <a:t>Suspend all immunisation clinics until resolved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/>
              <a:t>Ensure that everyone knows not to use vaccines until advice has been received from pharmacy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/>
              <a:t> Duty-room can provide advice on re-vaccination if required</a:t>
            </a:r>
          </a:p>
          <a:p>
            <a:pPr eaLnBrk="1" hangingPunct="1">
              <a:buFont typeface="Wingdings" pitchFamily="84" charset="2"/>
              <a:buNone/>
              <a:defRPr/>
            </a:pPr>
            <a:endParaRPr lang="en-GB" altLang="en-US" sz="2800" dirty="0" smtClean="0"/>
          </a:p>
          <a:p>
            <a:pPr eaLnBrk="1" hangingPunct="1">
              <a:buFont typeface="Wingdings" pitchFamily="84" charset="2"/>
              <a:buNone/>
              <a:defRPr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15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077200" cy="1287016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Ordering and Monitoring of Stock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86800" cy="41148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Vaccine stocks should be monitored by designated person to avoid over ordering or stockpiling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There should be no more than 2-4 weeks supply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Stocks should be arranged so those with shorter expiry dates are used first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Out of date stock should be removed from fridge, and correctly disposed of</a:t>
            </a:r>
          </a:p>
          <a:p>
            <a:pPr algn="ctr" eaLnBrk="1" hangingPunct="1"/>
            <a:endParaRPr lang="en-GB" altLang="en-US" sz="2800" b="1" dirty="0" smtClean="0"/>
          </a:p>
          <a:p>
            <a:pPr algn="ctr" eaLnBrk="1" hangingPunct="1"/>
            <a:r>
              <a:rPr lang="en-GB" altLang="en-US" sz="2800" b="1" dirty="0" smtClean="0"/>
              <a:t>Vaccines must never be used past their expiry date unless advised otherwise by Manufacturer or PHA</a:t>
            </a:r>
          </a:p>
        </p:txBody>
      </p:sp>
    </p:spTree>
    <p:extLst>
      <p:ext uri="{BB962C8B-B14F-4D97-AF65-F5344CB8AC3E}">
        <p14:creationId xmlns:p14="http://schemas.microsoft.com/office/powerpoint/2010/main" val="2646427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1224136"/>
          </a:xfrm>
        </p:spPr>
        <p:txBody>
          <a:bodyPr/>
          <a:lstStyle/>
          <a:p>
            <a:pPr algn="ctr"/>
            <a:r>
              <a:rPr lang="en-GB" altLang="en-US" dirty="0" smtClean="0"/>
              <a:t>Key Message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GB" altLang="en-US" smtClean="0"/>
              <a:t>Vaccines should be stored between 2-8°C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altLang="en-US" smtClean="0"/>
              <a:t>Action should be taken if there is a breach in cold-chain</a:t>
            </a:r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412875"/>
            <a:ext cx="309562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416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0772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Excess stock may: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077200" cy="4038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Increase risk of vaccination with out of date vaccines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Increase dangers of over-packed fridge leading to poor airflow, potential freezing and poor stock rotation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Delay introduction of new vaccines until local stocks are used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Increase pressure on clinic fridges during period of high demand – e.g. during flu vaccine season</a:t>
            </a:r>
          </a:p>
        </p:txBody>
      </p:sp>
    </p:spTree>
    <p:extLst>
      <p:ext uri="{BB962C8B-B14F-4D97-AF65-F5344CB8AC3E}">
        <p14:creationId xmlns:p14="http://schemas.microsoft.com/office/powerpoint/2010/main" val="400434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8077200" cy="1440160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Storage of Vaccines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z="3200" dirty="0" smtClean="0"/>
              <a:t>Must be kept in original packing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z="3200" dirty="0" smtClean="0"/>
              <a:t>Must not be stored in door, bottom drawers or next to freezer plate – areas where temperatures most likely to go out of range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sz="3200" dirty="0" smtClean="0"/>
              <a:t>Allow enough space for air to circulate freely</a:t>
            </a:r>
          </a:p>
        </p:txBody>
      </p:sp>
    </p:spTree>
    <p:extLst>
      <p:ext uri="{BB962C8B-B14F-4D97-AF65-F5344CB8AC3E}">
        <p14:creationId xmlns:p14="http://schemas.microsoft.com/office/powerpoint/2010/main" val="1638168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8077200" cy="936104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Vaccine not used at clinic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dirty="0" smtClean="0"/>
              <a:t>All reconstituted vaccines and opened single and multi-dose vials must be used within manufacturers recommended time – and should be disposed of correctly.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GB" altLang="en-US" dirty="0" smtClean="0"/>
              <a:t>Unopened vaccines, kept in cool box, can be returned to fridge, but should be labelled and used first next time. </a:t>
            </a:r>
          </a:p>
        </p:txBody>
      </p:sp>
    </p:spTree>
    <p:extLst>
      <p:ext uri="{BB962C8B-B14F-4D97-AF65-F5344CB8AC3E}">
        <p14:creationId xmlns:p14="http://schemas.microsoft.com/office/powerpoint/2010/main" val="1851400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077200" cy="1143000"/>
          </a:xfrm>
        </p:spPr>
        <p:txBody>
          <a:bodyPr/>
          <a:lstStyle/>
          <a:p>
            <a:r>
              <a:rPr lang="en-GB" altLang="en-US" sz="3600" smtClean="0"/>
              <a:t>Cool Boxes and Transporting </a:t>
            </a:r>
            <a:br>
              <a:rPr lang="en-GB" altLang="en-US" sz="3600" smtClean="0"/>
            </a:br>
            <a:r>
              <a:rPr lang="en-GB" altLang="en-US" sz="3600" smtClean="0"/>
              <a:t>vaccines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Wingdings" pitchFamily="84" charset="2"/>
              <a:buNone/>
              <a:defRPr/>
            </a:pPr>
            <a:r>
              <a:rPr lang="en-GB" dirty="0" smtClean="0"/>
              <a:t>Do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400" dirty="0" smtClean="0"/>
              <a:t>Use a validated cool box &amp; cool packs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400" dirty="0" smtClean="0"/>
              <a:t>Monitor max/min temperatures regularly when in use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GB" sz="2400" dirty="0" smtClean="0"/>
              <a:t>Keep vaccines in original packaging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GB" dirty="0"/>
          </a:p>
        </p:txBody>
      </p:sp>
      <p:sp>
        <p:nvSpPr>
          <p:cNvPr id="11469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GB" altLang="en-US" smtClean="0"/>
              <a:t>Do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altLang="en-US" sz="2400" smtClean="0"/>
              <a:t>Take only enough for particular session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altLang="en-US" sz="2400" smtClean="0"/>
              <a:t>Prevent direct contact with cool packs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altLang="en-US" sz="2400" smtClean="0"/>
              <a:t>Choose appropriate size of cool box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altLang="en-US" sz="2400" smtClean="0"/>
              <a:t>Mark vaccines removed &amp; use as soon as possible after return</a:t>
            </a:r>
          </a:p>
          <a:p>
            <a:pPr marL="0" indent="0"/>
            <a:r>
              <a:rPr lang="en-GB" altLang="en-US" sz="2400" b="1" smtClean="0"/>
              <a:t>Do Not Freeze Cool Packs</a:t>
            </a:r>
          </a:p>
          <a:p>
            <a:pPr marL="0" indent="0">
              <a:buFont typeface="Arial" pitchFamily="34" charset="0"/>
              <a:buChar char="•"/>
            </a:pPr>
            <a:endParaRPr lang="en-GB" altLang="en-US" smtClean="0"/>
          </a:p>
        </p:txBody>
      </p:sp>
      <p:pic>
        <p:nvPicPr>
          <p:cNvPr id="114693" name="Picture 4" descr="MCj03301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836613"/>
            <a:ext cx="129698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924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Audit management of cold-chain </a:t>
            </a:r>
          </a:p>
        </p:txBody>
      </p:sp>
      <p:sp>
        <p:nvSpPr>
          <p:cNvPr id="115715" name="Content Placeholder 5"/>
          <p:cNvSpPr>
            <a:spLocks noGrp="1"/>
          </p:cNvSpPr>
          <p:nvPr>
            <p:ph idx="1"/>
          </p:nvPr>
        </p:nvSpPr>
        <p:spPr>
          <a:xfrm>
            <a:off x="684213" y="2060575"/>
            <a:ext cx="8077200" cy="4038600"/>
          </a:xfrm>
        </p:spPr>
        <p:txBody>
          <a:bodyPr/>
          <a:lstStyle/>
          <a:p>
            <a:r>
              <a:rPr lang="en-GB" altLang="en-US" dirty="0" smtClean="0">
                <a:hlinkClick r:id="rId3"/>
              </a:rPr>
              <a:t>http://www.ips.uk.net/professional-practice/quality-improvement-tools/quality-improvement-tools/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Vaccine Storage and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352810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36588"/>
            <a:ext cx="3454400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715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491952"/>
          </a:xfrm>
        </p:spPr>
        <p:txBody>
          <a:bodyPr/>
          <a:lstStyle/>
          <a:p>
            <a:pPr algn="ctr"/>
            <a:r>
              <a:rPr lang="en-GB" altLang="en-US" dirty="0" smtClean="0"/>
              <a:t>Contents</a:t>
            </a:r>
          </a:p>
        </p:txBody>
      </p:sp>
      <p:sp>
        <p:nvSpPr>
          <p:cNvPr id="92163" name="Content Placeholder 1"/>
          <p:cNvSpPr>
            <a:spLocks noGrp="1"/>
          </p:cNvSpPr>
          <p:nvPr>
            <p:ph idx="1"/>
          </p:nvPr>
        </p:nvSpPr>
        <p:spPr>
          <a:xfrm>
            <a:off x="468313" y="1340768"/>
            <a:ext cx="8077200" cy="447107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en-US" sz="2000" dirty="0" smtClean="0"/>
              <a:t>The importance of the cold-chain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en-US" sz="2000" dirty="0" smtClean="0"/>
              <a:t>The effects of temperature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(heat &amp; freezing) and exposure to light on vaccine potency and efficacy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en-US" sz="2000" dirty="0" smtClean="0"/>
              <a:t>The requirements for the correct ordering, delivery and storage of vaccines in the workplace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en-US" sz="2000" dirty="0" smtClean="0"/>
              <a:t>The management of breakdowns in the cold-chain, where to dispose of damaged vaccines, who to inform and what action to take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en-US" sz="2000" dirty="0" smtClean="0"/>
              <a:t>Auditing management of cold chain within your area of practice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72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is the Cold-Chain?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0772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lang="en-GB" altLang="en-US" smtClean="0"/>
              <a:t>The cold chain refers to the system of storing &amp; transporting vaccines within the recommended safe temperature range of 2-8 degrees Celsius. </a:t>
            </a:r>
          </a:p>
        </p:txBody>
      </p:sp>
    </p:spTree>
    <p:extLst>
      <p:ext uri="{BB962C8B-B14F-4D97-AF65-F5344CB8AC3E}">
        <p14:creationId xmlns:p14="http://schemas.microsoft.com/office/powerpoint/2010/main" val="2656441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The Cold-Chain</a:t>
            </a:r>
          </a:p>
        </p:txBody>
      </p:sp>
      <p:sp>
        <p:nvSpPr>
          <p:cNvPr id="94211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2447925" cy="12573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9999FF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smtClean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Manufacturer</a:t>
            </a:r>
          </a:p>
        </p:txBody>
      </p:sp>
      <p:pic>
        <p:nvPicPr>
          <p:cNvPr id="94212" name="Picture 7" descr="in0059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6407">
            <a:off x="2633662" y="2501901"/>
            <a:ext cx="671513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4213" name="Oval 4"/>
          <p:cNvSpPr>
            <a:spLocks noChangeArrowheads="1"/>
          </p:cNvSpPr>
          <p:nvPr/>
        </p:nvSpPr>
        <p:spPr bwMode="auto">
          <a:xfrm>
            <a:off x="2843213" y="2803525"/>
            <a:ext cx="2743200" cy="13716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99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0000FF"/>
              </a:buClr>
              <a:buSzTx/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ahoma" pitchFamily="34" charset="0"/>
                <a:cs typeface="Arial" pitchFamily="34" charset="0"/>
              </a:rPr>
              <a:t>Distributor</a:t>
            </a:r>
          </a:p>
        </p:txBody>
      </p:sp>
      <p:sp>
        <p:nvSpPr>
          <p:cNvPr id="94214" name="Oval 5"/>
          <p:cNvSpPr>
            <a:spLocks noChangeArrowheads="1"/>
          </p:cNvSpPr>
          <p:nvPr/>
        </p:nvSpPr>
        <p:spPr bwMode="auto">
          <a:xfrm>
            <a:off x="5435600" y="3860800"/>
            <a:ext cx="2743200" cy="13716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99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Clr>
                <a:srgbClr val="0000FF"/>
              </a:buClr>
              <a:buSzTx/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ahoma" pitchFamily="34" charset="0"/>
                <a:cs typeface="Arial" pitchFamily="34" charset="0"/>
              </a:rPr>
              <a:t>Provider</a:t>
            </a:r>
          </a:p>
        </p:txBody>
      </p:sp>
      <p:pic>
        <p:nvPicPr>
          <p:cNvPr id="94215" name="Picture 7" descr="in0059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96407">
            <a:off x="5299075" y="3619500"/>
            <a:ext cx="6699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4216" name="Picture 9" descr="j02334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273" flipH="1">
            <a:off x="1949450" y="3033713"/>
            <a:ext cx="9509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7" name="Picture 9" descr="j02334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273" flipH="1">
            <a:off x="4679950" y="4221163"/>
            <a:ext cx="9509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8" name="TextBox 1"/>
          <p:cNvSpPr txBox="1">
            <a:spLocks noChangeArrowheads="1"/>
          </p:cNvSpPr>
          <p:nvPr/>
        </p:nvSpPr>
        <p:spPr bwMode="auto">
          <a:xfrm>
            <a:off x="539750" y="4441825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A8CA"/>
              </a:buClr>
              <a:buSzPct val="65000"/>
              <a:buFont typeface="Wingdings" pitchFamily="2" charset="2"/>
              <a:defRPr sz="3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4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0000FF"/>
              </a:buClr>
              <a:buSzTx/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cs typeface="Arial" pitchFamily="34" charset="0"/>
              </a:rPr>
              <a:t>…..from the manufacturer to the patient</a:t>
            </a:r>
          </a:p>
        </p:txBody>
      </p:sp>
    </p:spTree>
    <p:extLst>
      <p:ext uri="{BB962C8B-B14F-4D97-AF65-F5344CB8AC3E}">
        <p14:creationId xmlns:p14="http://schemas.microsoft.com/office/powerpoint/2010/main" val="1644287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077200" cy="1152128"/>
          </a:xfrm>
        </p:spPr>
        <p:txBody>
          <a:bodyPr/>
          <a:lstStyle/>
          <a:p>
            <a:pPr algn="ctr"/>
            <a:r>
              <a:rPr lang="en-GB" altLang="en-US" dirty="0" smtClean="0"/>
              <a:t>Cold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84" charset="2"/>
              <a:buNone/>
              <a:defRPr/>
            </a:pPr>
            <a:r>
              <a:rPr lang="en-GB" dirty="0" smtClean="0"/>
              <a:t>“Anyone handling vaccines should follow appropriate procedures to ensure cold-chain compliance”</a:t>
            </a:r>
          </a:p>
          <a:p>
            <a:pPr marL="0" indent="0">
              <a:buFont typeface="Wingdings" pitchFamily="84" charset="2"/>
              <a:buNone/>
              <a:defRPr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Vaccines are licensed products and if not stored appropriately = unlicensed use / off label use / off-license use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marL="457200" indent="-457200">
              <a:buFont typeface="Wingdings" pitchFamily="2" charset="2"/>
              <a:buChar char="ü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61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8077200" cy="1419944"/>
          </a:xfrm>
        </p:spPr>
        <p:txBody>
          <a:bodyPr/>
          <a:lstStyle/>
          <a:p>
            <a:pPr algn="ctr"/>
            <a:r>
              <a:rPr lang="en-GB" altLang="en-US" sz="3200" dirty="0" smtClean="0"/>
              <a:t>It is important to maintain the cold-chain</a:t>
            </a:r>
            <a:br>
              <a:rPr lang="en-GB" altLang="en-US" sz="3200" dirty="0" smtClean="0"/>
            </a:br>
            <a:r>
              <a:rPr lang="en-GB" altLang="en-US" sz="3200" dirty="0" smtClean="0"/>
              <a:t> because……………..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84213" y="1773238"/>
            <a:ext cx="8077200" cy="4038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Vaccines are sensitive biological substances, 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GB" altLang="en-US" dirty="0" smtClean="0">
                <a:sym typeface="Wingdings" pitchFamily="2" charset="2"/>
              </a:rPr>
              <a:t></a:t>
            </a:r>
            <a:r>
              <a:rPr lang="en-GB" altLang="en-US" dirty="0" smtClean="0"/>
              <a:t> effectiveness may be lost if they are stored outside of 2-8°C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GB" altLang="en-US" dirty="0" smtClean="0">
                <a:sym typeface="Wingdings" pitchFamily="2" charset="2"/>
              </a:rPr>
              <a:t> </a:t>
            </a:r>
            <a:r>
              <a:rPr lang="en-GB" altLang="en-US" dirty="0" smtClean="0"/>
              <a:t>desired immune response may not be achieved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GB" altLang="en-US" dirty="0" smtClean="0">
                <a:sym typeface="Wingdings" pitchFamily="2" charset="2"/>
              </a:rPr>
              <a:t>= </a:t>
            </a:r>
            <a:r>
              <a:rPr lang="en-GB" altLang="en-US" dirty="0" smtClean="0"/>
              <a:t>poor protection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Loss of vaccines and cost to health service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altLang="en-US" dirty="0" smtClean="0"/>
              <a:t>Poor publicity and reduced uptake rates</a:t>
            </a:r>
          </a:p>
          <a:p>
            <a:pPr marL="857250" lvl="1" indent="-457200">
              <a:buFont typeface="Wingdings" pitchFamily="2" charset="2"/>
              <a:buChar char="ü"/>
            </a:pPr>
            <a:endParaRPr lang="en-GB" altLang="en-US" dirty="0" smtClean="0"/>
          </a:p>
          <a:p>
            <a:pPr marL="857250" lvl="1" indent="-457200">
              <a:buFont typeface="Wingdings" pitchFamily="2" charset="2"/>
              <a:buChar char="ü"/>
            </a:pPr>
            <a:endParaRPr lang="en-GB" alt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970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77200" cy="1008112"/>
          </a:xfrm>
        </p:spPr>
        <p:txBody>
          <a:bodyPr/>
          <a:lstStyle/>
          <a:p>
            <a:r>
              <a:rPr lang="en-GB" altLang="en-US" dirty="0" smtClean="0"/>
              <a:t>Policies are essential because….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8077200" cy="422183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GB" altLang="en-US" sz="2400" dirty="0" smtClean="0"/>
              <a:t>It may not be possible to tell by examination if vaccine has been stored appropriately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altLang="en-US" sz="2400" dirty="0" smtClean="0"/>
              <a:t>Policy should be followed to ensure cold-chain has been maintained and provide evidence of compliance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altLang="en-US" sz="2400" dirty="0" smtClean="0"/>
              <a:t>Unless specific advice states otherwise if vaccines are not stored / distributed properly, </a:t>
            </a:r>
            <a:r>
              <a:rPr lang="en-GB" altLang="en-US" sz="2400" b="1" dirty="0" smtClean="0"/>
              <a:t>they should not </a:t>
            </a:r>
            <a:r>
              <a:rPr lang="en-GB" altLang="en-US" sz="2400" dirty="0" smtClean="0"/>
              <a:t>be used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altLang="en-US" sz="2400" dirty="0" smtClean="0"/>
              <a:t>Each GP practice should nominate a lead person (vaccine controller) and a deputy to manage vaccine ordering, storage and management </a:t>
            </a:r>
          </a:p>
        </p:txBody>
      </p:sp>
    </p:spTree>
    <p:extLst>
      <p:ext uri="{BB962C8B-B14F-4D97-AF65-F5344CB8AC3E}">
        <p14:creationId xmlns:p14="http://schemas.microsoft.com/office/powerpoint/2010/main" val="116961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077200" cy="108012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Sensitivity to heat, cold and light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0772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Most vaccines should be kept between +2C and +8C (but check manufacturers guidance)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Freezing may cause increased </a:t>
            </a:r>
            <a:r>
              <a:rPr lang="en-GB" altLang="en-US" sz="2800" dirty="0" err="1" smtClean="0"/>
              <a:t>reactogenicity</a:t>
            </a:r>
            <a:r>
              <a:rPr lang="en-GB" altLang="en-US" sz="2800" dirty="0" smtClean="0"/>
              <a:t> and loss of potency, may crack glass leading to contamination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Most vaccines less sensitive to heat but potency cannot be guaranteed above 8C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Also very sensitive to strong light, so should always be protected against light – store in original packing until point of use</a:t>
            </a:r>
          </a:p>
        </p:txBody>
      </p:sp>
    </p:spTree>
    <p:extLst>
      <p:ext uri="{BB962C8B-B14F-4D97-AF65-F5344CB8AC3E}">
        <p14:creationId xmlns:p14="http://schemas.microsoft.com/office/powerpoint/2010/main" val="102832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HSCT_white">
  <a:themeElements>
    <a:clrScheme name="BHSCT_whit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BHSCT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HSCT_whit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SCT_whit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SCT_whi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SCT_whit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SCT_whit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1389</Words>
  <Application>Microsoft Office PowerPoint</Application>
  <PresentationFormat>On-screen Show (4:3)</PresentationFormat>
  <Paragraphs>187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BHSCT_white</vt:lpstr>
      <vt:lpstr>Storage and Handling  of Vaccines</vt:lpstr>
      <vt:lpstr>Key Message</vt:lpstr>
      <vt:lpstr>Contents</vt:lpstr>
      <vt:lpstr>What is the Cold-Chain?</vt:lpstr>
      <vt:lpstr>The Cold-Chain</vt:lpstr>
      <vt:lpstr>Cold Chain</vt:lpstr>
      <vt:lpstr>It is important to maintain the cold-chain  because……………..</vt:lpstr>
      <vt:lpstr>Policies are essential because….</vt:lpstr>
      <vt:lpstr>Sensitivity to heat, cold and light</vt:lpstr>
      <vt:lpstr>Vaccine Storage </vt:lpstr>
      <vt:lpstr>Vaccine Refrigerator</vt:lpstr>
      <vt:lpstr>Vaccine refrigerator temperatures</vt:lpstr>
      <vt:lpstr>Temperature Monitoring</vt:lpstr>
      <vt:lpstr>Temperature Records</vt:lpstr>
      <vt:lpstr>Data Loggers</vt:lpstr>
      <vt:lpstr>Storage Temperature</vt:lpstr>
      <vt:lpstr>What to do if there has been a  Cold Chain failure</vt:lpstr>
      <vt:lpstr>What to do if there has been a  Cold Chain failure</vt:lpstr>
      <vt:lpstr>Ordering and Monitoring of Stock</vt:lpstr>
      <vt:lpstr>Excess stock may:</vt:lpstr>
      <vt:lpstr>Storage of Vaccines</vt:lpstr>
      <vt:lpstr>Vaccine not used at clinic</vt:lpstr>
      <vt:lpstr>Cool Boxes and Transporting  vaccines</vt:lpstr>
      <vt:lpstr>Audit management of cold-chain </vt:lpstr>
      <vt:lpstr>PowerPoint Presentation</vt:lpstr>
    </vt:vector>
  </TitlesOfParts>
  <Company>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and Handling  of Vaccines</dc:title>
  <dc:creator>Grainne McKeown</dc:creator>
  <cp:lastModifiedBy>Siobhan Carlin</cp:lastModifiedBy>
  <cp:revision>10</cp:revision>
  <dcterms:created xsi:type="dcterms:W3CDTF">2017-12-18T08:44:22Z</dcterms:created>
  <dcterms:modified xsi:type="dcterms:W3CDTF">2021-10-21T10:44:11Z</dcterms:modified>
</cp:coreProperties>
</file>