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58" r:id="rId30"/>
    <p:sldId id="300" r:id="rId31"/>
    <p:sldId id="301" r:id="rId32"/>
    <p:sldId id="376"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53" r:id="rId46"/>
    <p:sldId id="314" r:id="rId47"/>
    <p:sldId id="315" r:id="rId48"/>
    <p:sldId id="316" r:id="rId49"/>
    <p:sldId id="317" r:id="rId50"/>
    <p:sldId id="318" r:id="rId51"/>
    <p:sldId id="319" r:id="rId52"/>
    <p:sldId id="354" r:id="rId53"/>
    <p:sldId id="344" r:id="rId54"/>
    <p:sldId id="388" r:id="rId55"/>
    <p:sldId id="389" r:id="rId56"/>
    <p:sldId id="320" r:id="rId57"/>
    <p:sldId id="390" r:id="rId58"/>
    <p:sldId id="375" r:id="rId59"/>
    <p:sldId id="391" r:id="rId60"/>
    <p:sldId id="384" r:id="rId61"/>
    <p:sldId id="392" r:id="rId62"/>
    <p:sldId id="386" r:id="rId63"/>
    <p:sldId id="387" r:id="rId64"/>
    <p:sldId id="322" r:id="rId65"/>
    <p:sldId id="371" r:id="rId66"/>
    <p:sldId id="372" r:id="rId67"/>
    <p:sldId id="257" r:id="rId68"/>
    <p:sldId id="381" r:id="rId69"/>
    <p:sldId id="382" r:id="rId70"/>
    <p:sldId id="328" r:id="rId71"/>
    <p:sldId id="258" r:id="rId72"/>
    <p:sldId id="260" r:id="rId73"/>
    <p:sldId id="263" r:id="rId74"/>
    <p:sldId id="264" r:id="rId75"/>
    <p:sldId id="378" r:id="rId76"/>
    <p:sldId id="379" r:id="rId77"/>
    <p:sldId id="333" r:id="rId78"/>
    <p:sldId id="267" r:id="rId79"/>
    <p:sldId id="334" r:id="rId80"/>
    <p:sldId id="335" r:id="rId81"/>
    <p:sldId id="336" r:id="rId82"/>
    <p:sldId id="355" r:id="rId83"/>
    <p:sldId id="357" r:id="rId84"/>
    <p:sldId id="356" r:id="rId85"/>
    <p:sldId id="361" r:id="rId86"/>
    <p:sldId id="362" r:id="rId87"/>
    <p:sldId id="337" r:id="rId88"/>
    <p:sldId id="339" r:id="rId89"/>
    <p:sldId id="338" r:id="rId90"/>
    <p:sldId id="340" r:id="rId91"/>
    <p:sldId id="341" r:id="rId92"/>
    <p:sldId id="342" r:id="rId93"/>
    <p:sldId id="345" r:id="rId94"/>
    <p:sldId id="346" r:id="rId95"/>
    <p:sldId id="347" r:id="rId96"/>
    <p:sldId id="348" r:id="rId97"/>
    <p:sldId id="393" r:id="rId98"/>
    <p:sldId id="350" r:id="rId99"/>
    <p:sldId id="351" r:id="rId100"/>
    <p:sldId id="352" r:id="rId101"/>
    <p:sldId id="367" r:id="rId102"/>
    <p:sldId id="343" r:id="rId103"/>
    <p:sldId id="271"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39" autoAdjust="0"/>
    <p:restoredTop sz="83630" autoAdjust="0"/>
  </p:normalViewPr>
  <p:slideViewPr>
    <p:cSldViewPr>
      <p:cViewPr>
        <p:scale>
          <a:sx n="70" d="100"/>
          <a:sy n="70" d="100"/>
        </p:scale>
        <p:origin x="-1128"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06/10/2021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ov.uk/government/publications/phe-monitoring-of-the-effectiveness-of-covid-19-vaccinat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vaccination-of-children-aged-12-to-15-years/jcvi-statement-on-covid-19-vaccination-of-children-aged-12-to-15-years-3-september-2021"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booster-vaccine-programme-for-winter-2021-to-2022"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dc.gov/coronavirus/2019-ncov/vaccines/safety/vsafepregnancyregistry.html"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solidFill>
                  <a:srgbClr val="FF0000"/>
                </a:solidFill>
              </a:rPr>
              <a:t>https://bestpractice.bmj.com/topics/en-us/3000168/complications NEW PHE </a:t>
            </a:r>
            <a:r>
              <a:rPr lang="en-GB" dirty="0" smtClean="0">
                <a:solidFill>
                  <a:srgbClr val="FF0000"/>
                </a:solidFill>
              </a:rPr>
              <a:t>14/07/2021</a:t>
            </a:r>
          </a:p>
          <a:p>
            <a:endParaRPr lang="en-GB" dirty="0">
              <a:solidFill>
                <a:srgbClr val="FF0000"/>
              </a:solidFill>
            </a:endParaRPr>
          </a:p>
          <a:p>
            <a:r>
              <a:rPr lang="en-GB" dirty="0">
                <a:solidFill>
                  <a:srgbClr val="FF0000"/>
                </a:solidFill>
              </a:rPr>
              <a:t>https://www.bmj.com/content/370/bmj.m3320</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Clinical characteristics of children and young people admitted to hospital with covid-19 in United Kingdom: prospective multicentre observational cohort study</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Olivia V Swann,1,2 Karl A Holden,3,4 Lance Turtle,5,6 Louisa Pollock,7 Cameron J Fairfield,8 Thomas M Drake,8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Sohan</a:t>
            </a:r>
            <a:r>
              <a:rPr lang="en-GB" sz="1200" b="0" i="0" u="none" strike="noStrike" kern="1200" baseline="0" dirty="0">
                <a:solidFill>
                  <a:schemeClr val="tx1"/>
                </a:solidFill>
                <a:latin typeface="+mn-lt"/>
                <a:ea typeface="ヒラギノ角ゴ Pro W3" pitchFamily="84" charset="-128"/>
                <a:cs typeface="ヒラギノ角ゴ Pro W3" pitchFamily="84" charset="-128"/>
              </a:rPr>
              <a:t> Seth,9 Conor Egan,9 Hayley E Hardwick,5 Sophie Halpin,10 Michelle Girvan,10 Chloe Donohue,10 Mark Pritchard,11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Latifa</a:t>
            </a:r>
            <a:r>
              <a:rPr lang="en-GB" sz="1200" b="0" i="0" u="none" strike="noStrike" kern="1200" baseline="0" dirty="0">
                <a:solidFill>
                  <a:schemeClr val="tx1"/>
                </a:solidFill>
                <a:latin typeface="+mn-lt"/>
                <a:ea typeface="ヒラギノ角ゴ Pro W3" pitchFamily="84" charset="-128"/>
                <a:cs typeface="ヒラギノ角ゴ Pro W3" pitchFamily="84" charset="-128"/>
              </a:rPr>
              <a:t> B Patel,12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Shamez</a:t>
            </a:r>
            <a:r>
              <a:rPr lang="en-GB" sz="1200" b="0" i="0" u="none" strike="noStrike" kern="1200" baseline="0" dirty="0">
                <a:solidFill>
                  <a:schemeClr val="tx1"/>
                </a:solidFill>
                <a:latin typeface="+mn-lt"/>
                <a:ea typeface="ヒラギノ角ゴ Pro W3" pitchFamily="84" charset="-128"/>
                <a:cs typeface="ヒラギノ角ゴ Pro W3" pitchFamily="84" charset="-128"/>
              </a:rPr>
              <a:t> Ladhani,13,14 Louise Sigfrid,15 Ian P Sinha,3,12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Piero</a:t>
            </a:r>
            <a:r>
              <a:rPr lang="en-GB" sz="1200" b="0" i="0" u="none" strike="noStrike" kern="1200" baseline="0" dirty="0">
                <a:solidFill>
                  <a:schemeClr val="tx1"/>
                </a:solidFill>
                <a:latin typeface="+mn-lt"/>
                <a:ea typeface="ヒラギノ角ゴ Pro W3" pitchFamily="84" charset="-128"/>
                <a:cs typeface="ヒラギノ角ゴ Pro W3" pitchFamily="84" charset="-128"/>
              </a:rPr>
              <a:t> L  lliaro,15 Jonathan S Nguyen-Van-Tam,16,17 Peter W Horby,15 Laura Merson,15 Gail Carson,15 Jake Dunning,18,19 Peter J M Openshaw,19 J Kenneth Baillie,20,21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Ewen</a:t>
            </a:r>
            <a:r>
              <a:rPr lang="en-GB" sz="1200" b="0" i="0" u="none" strike="noStrike" kern="1200" baseline="0" dirty="0">
                <a:solidFill>
                  <a:schemeClr val="tx1"/>
                </a:solidFill>
                <a:latin typeface="+mn-lt"/>
                <a:ea typeface="ヒラギノ角ゴ Pro W3" pitchFamily="84" charset="-128"/>
                <a:cs typeface="ヒラギノ角ゴ Pro W3" pitchFamily="84" charset="-128"/>
              </a:rPr>
              <a:t> M Harrison,8 Annemarie B Docherty,8,21 Malcolm G Semple,4,5</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current UK epidemiology can be seen on the GOV.UK website at: </a:t>
            </a:r>
            <a:r>
              <a:rPr lang="en-GB" dirty="0">
                <a:hlinkClick r:id="rId3"/>
              </a:rPr>
              <a:t>https://coronavirus.data.gov.uk/</a:t>
            </a:r>
            <a:r>
              <a:rPr lang="en-GB" dirty="0"/>
              <a:t>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48586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Early cases were first seen at the end of January and over February, the majority of which were imported. Numbers were low until the end of February with most associated with travel from Europe. From early March case numbers had started to increase exponentially, and social distancing measures had been introduced. Advice from 12 March (week 11) introduced measures such as self-isolation of those with symptoms and cancelling school trips. Enforceable social distancing measures were introduced from 23 March (week 13) and included school closures and remaining indoors.</a:t>
            </a:r>
          </a:p>
          <a:p>
            <a:r>
              <a:rPr lang="en-GB" sz="1200" kern="1200" dirty="0">
                <a:solidFill>
                  <a:schemeClr val="tx1"/>
                </a:solidFill>
                <a:effectLst/>
                <a:latin typeface="+mn-lt"/>
                <a:ea typeface="ヒラギノ角ゴ Pro W3" pitchFamily="84" charset="-128"/>
                <a:cs typeface="ヒラギノ角ゴ Pro W3" pitchFamily="84" charset="-128"/>
              </a:rPr>
              <a:t>https://coronavirus.data.gov.uk/details/cases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mn-ea"/>
                <a:cs typeface="+mn-cs"/>
              </a:rPr>
              <a:t>Number of COVID</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Tests</a:t>
            </a:r>
            <a:r>
              <a:rPr lang="en-GB" sz="1200" kern="1200" dirty="0">
                <a:solidFill>
                  <a:schemeClr val="tx1"/>
                </a:solidFill>
                <a:effectLst/>
                <a:latin typeface="+mn-lt"/>
                <a:ea typeface="+mn-ea"/>
                <a:cs typeface="+mn-cs"/>
              </a:rPr>
              <a:t> in</a:t>
            </a:r>
            <a:r>
              <a:rPr lang="en-GB" sz="1200" kern="1200" baseline="0" dirty="0">
                <a:solidFill>
                  <a:schemeClr val="tx1"/>
                </a:solidFill>
                <a:effectLst/>
                <a:latin typeface="+mn-lt"/>
                <a:ea typeface="+mn-ea"/>
                <a:cs typeface="+mn-cs"/>
              </a:rPr>
              <a:t> NI between </a:t>
            </a:r>
            <a:r>
              <a:rPr lang="en-GB" sz="1200" kern="1200" dirty="0">
                <a:solidFill>
                  <a:schemeClr val="tx1"/>
                </a:solidFill>
                <a:effectLst/>
                <a:latin typeface="+mn-lt"/>
                <a:ea typeface="+mn-ea"/>
                <a:cs typeface="+mn-cs"/>
              </a:rPr>
              <a:t>14/01/2020 – 10/12/2020 (by date of specimen)</a:t>
            </a:r>
            <a:r>
              <a:rPr lang="en-GB" sz="1200" kern="1200" baseline="0" dirty="0">
                <a:solidFill>
                  <a:schemeClr val="tx1"/>
                </a:solidFill>
                <a:effectLst/>
                <a:latin typeface="+mn-lt"/>
                <a:ea typeface="+mn-ea"/>
                <a:cs typeface="+mn-cs"/>
              </a:rPr>
              <a:t> = </a:t>
            </a:r>
            <a:r>
              <a:rPr lang="en-GB" sz="1200" b="1" u="sng" kern="1200" dirty="0">
                <a:solidFill>
                  <a:schemeClr val="tx1"/>
                </a:solidFill>
                <a:effectLst/>
                <a:latin typeface="+mn-lt"/>
                <a:ea typeface="+mn-ea"/>
                <a:cs typeface="+mn-cs"/>
              </a:rPr>
              <a:t>732518</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Number of positive COVID</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Tests</a:t>
            </a:r>
            <a:r>
              <a:rPr lang="en-GB" sz="1200" kern="1200" dirty="0">
                <a:solidFill>
                  <a:schemeClr val="tx1"/>
                </a:solidFill>
                <a:effectLst/>
                <a:latin typeface="+mn-lt"/>
                <a:ea typeface="+mn-ea"/>
                <a:cs typeface="+mn-cs"/>
              </a:rPr>
              <a:t> in</a:t>
            </a:r>
            <a:r>
              <a:rPr lang="en-GB" sz="1200" kern="1200" baseline="0" dirty="0">
                <a:solidFill>
                  <a:schemeClr val="tx1"/>
                </a:solidFill>
                <a:effectLst/>
                <a:latin typeface="+mn-lt"/>
                <a:ea typeface="+mn-ea"/>
                <a:cs typeface="+mn-cs"/>
              </a:rPr>
              <a:t> NI between </a:t>
            </a:r>
            <a:r>
              <a:rPr lang="en-GB" sz="1200" kern="1200" dirty="0">
                <a:solidFill>
                  <a:schemeClr val="tx1"/>
                </a:solidFill>
                <a:effectLst/>
                <a:latin typeface="+mn-lt"/>
                <a:ea typeface="+mn-ea"/>
                <a:cs typeface="+mn-cs"/>
              </a:rPr>
              <a:t>14/01/2020 – 10/12/2020 (by date of specimen)</a:t>
            </a:r>
            <a:r>
              <a:rPr lang="en-GB" sz="1200" kern="1200" baseline="0" dirty="0">
                <a:solidFill>
                  <a:schemeClr val="tx1"/>
                </a:solidFill>
                <a:effectLst/>
                <a:latin typeface="+mn-lt"/>
                <a:ea typeface="+mn-ea"/>
                <a:cs typeface="+mn-cs"/>
              </a:rPr>
              <a:t> = </a:t>
            </a:r>
            <a:r>
              <a:rPr lang="en-GB" sz="1200" b="1" u="sng" kern="1200" baseline="0" dirty="0">
                <a:solidFill>
                  <a:schemeClr val="tx1"/>
                </a:solidFill>
                <a:effectLst/>
                <a:latin typeface="+mn-lt"/>
                <a:ea typeface="+mn-ea"/>
                <a:cs typeface="+mn-cs"/>
              </a:rPr>
              <a:t>57198</a:t>
            </a:r>
            <a:endParaRPr lang="en-GB" sz="1200" b="1" u="sng"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only includes positive, negative and indeterminate results. Deduplication period = 42 days.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4537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https://coronavirus.data.gov.uk/details/deaths</a:t>
            </a:r>
          </a:p>
          <a:p>
            <a:r>
              <a:rPr lang="en-GB" dirty="0"/>
              <a:t> </a:t>
            </a:r>
          </a:p>
          <a:p>
            <a:r>
              <a:rPr lang="en-GB" sz="1200" b="1" kern="1200" dirty="0">
                <a:solidFill>
                  <a:schemeClr val="tx1"/>
                </a:solidFill>
                <a:effectLst/>
                <a:latin typeface="+mn-lt"/>
                <a:ea typeface="+mn-ea"/>
                <a:cs typeface="+mn-cs"/>
              </a:rPr>
              <a:t>Number of COVID-19 deaths</a:t>
            </a:r>
            <a:r>
              <a:rPr lang="en-GB" sz="1200" kern="1200" dirty="0">
                <a:solidFill>
                  <a:schemeClr val="tx1"/>
                </a:solidFill>
                <a:effectLst/>
                <a:latin typeface="+mn-lt"/>
                <a:ea typeface="+mn-ea"/>
                <a:cs typeface="+mn-cs"/>
              </a:rPr>
              <a:t>  in NI</a:t>
            </a:r>
            <a:r>
              <a:rPr lang="en-GB" sz="1200" kern="1200" baseline="0" dirty="0">
                <a:solidFill>
                  <a:schemeClr val="tx1"/>
                </a:solidFill>
                <a:effectLst/>
                <a:latin typeface="+mn-lt"/>
                <a:ea typeface="+mn-ea"/>
                <a:cs typeface="+mn-cs"/>
              </a:rPr>
              <a:t> between </a:t>
            </a:r>
            <a:r>
              <a:rPr lang="en-GB" sz="1200" kern="1200" dirty="0">
                <a:solidFill>
                  <a:schemeClr val="tx1"/>
                </a:solidFill>
                <a:effectLst/>
                <a:latin typeface="+mn-lt"/>
                <a:ea typeface="+mn-ea"/>
                <a:cs typeface="+mn-cs"/>
              </a:rPr>
              <a:t>05/03/2020 – 10/12/2020 (by date of death)</a:t>
            </a:r>
            <a:r>
              <a:rPr lang="en-GB" sz="1200" kern="1200" baseline="0" dirty="0">
                <a:solidFill>
                  <a:schemeClr val="tx1"/>
                </a:solidFill>
                <a:effectLst/>
                <a:latin typeface="+mn-lt"/>
                <a:ea typeface="+mn-ea"/>
                <a:cs typeface="+mn-cs"/>
              </a:rPr>
              <a:t> =</a:t>
            </a:r>
            <a:r>
              <a:rPr lang="en-GB" sz="1200" b="1" u="sng" kern="1200" dirty="0">
                <a:solidFill>
                  <a:schemeClr val="tx1"/>
                </a:solidFill>
                <a:effectLst/>
                <a:latin typeface="+mn-lt"/>
                <a:ea typeface="+mn-ea"/>
                <a:cs typeface="+mn-cs"/>
              </a:rPr>
              <a:t>1111</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tested positive for SARS-CoV-2 within 28 days of date of death</a:t>
            </a:r>
            <a:endParaRPr lang="en-GB" sz="1200"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4837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 more information about COVID vaccines in development, see the LSHTM COVID-19 vaccine tracker https://vac-lshtm.shinyapps.io/ncov_vaccine_landscape/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8950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effectLst/>
                <a:latin typeface="+mn-lt"/>
                <a:ea typeface="+mn-ea"/>
                <a:cs typeface="+mn-cs"/>
              </a:rPr>
              <a:t>In extensive vaccination campaigns such as the COVID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this can be found at </a:t>
            </a:r>
            <a:r>
              <a:rPr lang="en-GB" u="sng" dirty="0">
                <a:hlinkClick r:id="rId3"/>
              </a:rPr>
              <a:t>www.gov.uk/government/publications/phe-monitoring-of-the-effectiveness-of-covid-19-vaccination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Lopez Bernal J, Andrews A, Gower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Early effectiveness of COVID-19 vaccination with BNT162b2 mRNA vaccine and ChAdOx1 adenovirus vector vaccine on symptomatic disease, hospitalisations and mortality in older adults in England </a:t>
            </a:r>
            <a:r>
              <a:rPr lang="en-GB" sz="1200" b="0" i="0" u="sng" strike="noStrike" kern="1200" baseline="0" dirty="0">
                <a:solidFill>
                  <a:schemeClr val="tx1"/>
                </a:solidFill>
                <a:latin typeface="+mn-lt"/>
                <a:ea typeface="+mn-ea"/>
                <a:cs typeface="+mn-cs"/>
              </a:rPr>
              <a:t>https://www.medrxiv.org/content/10.1101/2021.03.01.21252652v1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Hall VJ, Foulkes S, </a:t>
            </a:r>
            <a:r>
              <a:rPr lang="en-GB" sz="1200" b="0" i="0" u="none" strike="noStrike" kern="1200" baseline="0" dirty="0" err="1">
                <a:solidFill>
                  <a:schemeClr val="tx1"/>
                </a:solidFill>
                <a:latin typeface="+mn-lt"/>
                <a:ea typeface="+mn-ea"/>
                <a:cs typeface="+mn-cs"/>
              </a:rPr>
              <a:t>Saei</a:t>
            </a:r>
            <a:r>
              <a:rPr lang="en-GB" sz="1200" b="0" i="0" u="none" strike="noStrike" kern="1200" baseline="0" dirty="0">
                <a:solidFill>
                  <a:schemeClr val="tx1"/>
                </a:solidFill>
                <a:latin typeface="+mn-lt"/>
                <a:ea typeface="+mn-ea"/>
                <a:cs typeface="+mn-cs"/>
              </a:rPr>
              <a:t> A, Andrews N, </a:t>
            </a:r>
            <a:r>
              <a:rPr lang="en-GB" sz="1200" b="0" i="0" u="none" strike="noStrike" kern="1200" baseline="0" dirty="0" err="1">
                <a:solidFill>
                  <a:schemeClr val="tx1"/>
                </a:solidFill>
                <a:latin typeface="+mn-lt"/>
                <a:ea typeface="+mn-ea"/>
                <a:cs typeface="+mn-cs"/>
              </a:rPr>
              <a:t>Oguti</a:t>
            </a:r>
            <a:r>
              <a:rPr lang="en-GB" sz="1200" b="0" i="0" u="none" strike="noStrike" kern="1200" baseline="0" dirty="0">
                <a:solidFill>
                  <a:schemeClr val="tx1"/>
                </a:solidFill>
                <a:latin typeface="+mn-lt"/>
                <a:ea typeface="+mn-ea"/>
                <a:cs typeface="+mn-cs"/>
              </a:rPr>
              <a:t>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BNT162b2 mRNA Vaccine Against Infection and COVID-19 Vaccine Coverage in Healthcare Workers in England, Multicentre Prospective Cohort Study (the SIREN Study). </a:t>
            </a:r>
          </a:p>
          <a:p>
            <a:endParaRPr lang="en-GB" sz="1200" b="0" i="0" u="sng"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Harris RJ, Hall</a:t>
            </a:r>
            <a:r>
              <a:rPr lang="en-GB" sz="1200" b="0" i="0" u="none" strike="noStrike" kern="1200" baseline="3000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JA, Zaidi A et al  Impact of vaccination on household transmission of SARS-COV-2 in England. https://khub.net/documents/135939561/390853656/Impact+of+vaccination+on+household+transmission+of+SARS-COV-2+in+England.pdf/35bf4bb1-6ade-d3eb-a39e-9c9b25a8122a?t=1619601878136   </a:t>
            </a:r>
            <a:endParaRPr lang="en-GB" sz="1200" b="0" i="0" u="sng"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Shrotri</a:t>
            </a:r>
            <a:r>
              <a:rPr lang="en-GB" sz="1200" b="0" i="0" u="none" strike="noStrike" kern="1200" baseline="0" dirty="0">
                <a:solidFill>
                  <a:schemeClr val="tx1"/>
                </a:solidFill>
                <a:latin typeface="+mn-lt"/>
                <a:ea typeface="+mn-ea"/>
                <a:cs typeface="+mn-cs"/>
              </a:rPr>
              <a:t> M, </a:t>
            </a:r>
            <a:r>
              <a:rPr lang="en-GB" sz="1200" b="0" i="0" u="none" strike="noStrike" kern="1200" baseline="0" dirty="0" err="1">
                <a:solidFill>
                  <a:schemeClr val="tx1"/>
                </a:solidFill>
                <a:latin typeface="+mn-lt"/>
                <a:ea typeface="+mn-ea"/>
                <a:cs typeface="+mn-cs"/>
              </a:rPr>
              <a:t>Krutikov</a:t>
            </a:r>
            <a:r>
              <a:rPr lang="en-GB" sz="1200" b="0" i="0" u="none" strike="noStrike" kern="1200" baseline="0" dirty="0">
                <a:solidFill>
                  <a:schemeClr val="tx1"/>
                </a:solidFill>
                <a:latin typeface="+mn-lt"/>
                <a:ea typeface="+mn-ea"/>
                <a:cs typeface="+mn-cs"/>
              </a:rPr>
              <a:t> M, Palmer 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Vaccine effectiveness of the first dose of ChAdOx1 nCoV-19 and BNT162b2 against SARS-CoV-2 infection in residents of Long-Term Care Facilities (VIVALDI study). </a:t>
            </a:r>
            <a:r>
              <a:rPr lang="en-GB" sz="1200" b="0" i="0" u="none" strike="noStrike" kern="1200" baseline="0" dirty="0" err="1">
                <a:solidFill>
                  <a:schemeClr val="tx1"/>
                </a:solidFill>
                <a:latin typeface="+mn-lt"/>
                <a:ea typeface="+mn-ea"/>
                <a:cs typeface="+mn-cs"/>
              </a:rPr>
              <a:t>medRxiv</a:t>
            </a:r>
            <a:r>
              <a:rPr lang="en-GB" sz="1200" b="0" i="0" u="none" strike="noStrike" kern="1200" baseline="0" dirty="0">
                <a:solidFill>
                  <a:schemeClr val="tx1"/>
                </a:solidFill>
                <a:latin typeface="+mn-lt"/>
                <a:ea typeface="+mn-ea"/>
                <a:cs typeface="+mn-cs"/>
              </a:rPr>
              <a:t> [preprint], </a:t>
            </a:r>
            <a:r>
              <a:rPr lang="en-GB" sz="1200" b="0" i="0" u="none" strike="noStrike" kern="1200" baseline="0" dirty="0" err="1">
                <a:solidFill>
                  <a:schemeClr val="tx1"/>
                </a:solidFill>
                <a:latin typeface="+mn-lt"/>
                <a:ea typeface="+mn-ea"/>
                <a:cs typeface="+mn-cs"/>
              </a:rPr>
              <a:t>doi</a:t>
            </a:r>
            <a:r>
              <a:rPr lang="en-GB" sz="1200" b="0" i="0" u="none" strike="noStrike" kern="1200" baseline="0" dirty="0">
                <a:solidFill>
                  <a:schemeClr val="tx1"/>
                </a:solidFill>
                <a:latin typeface="+mn-lt"/>
                <a:ea typeface="+mn-ea"/>
                <a:cs typeface="+mn-cs"/>
              </a:rPr>
              <a:t>: 10.1101/2021.03.26.21254391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Shah A, </a:t>
            </a:r>
            <a:r>
              <a:rPr lang="en-GB" sz="1200" b="0" i="0" u="none" strike="noStrike" kern="1200" baseline="0" dirty="0" err="1">
                <a:solidFill>
                  <a:schemeClr val="tx1"/>
                </a:solidFill>
                <a:latin typeface="+mn-lt"/>
                <a:ea typeface="+mn-ea"/>
                <a:cs typeface="+mn-cs"/>
              </a:rPr>
              <a:t>Gribben</a:t>
            </a:r>
            <a:r>
              <a:rPr lang="en-GB" sz="1200" b="0" i="0" u="none" strike="noStrike" kern="1200" baseline="0" dirty="0">
                <a:solidFill>
                  <a:schemeClr val="tx1"/>
                </a:solidFill>
                <a:latin typeface="+mn-lt"/>
                <a:ea typeface="+mn-ea"/>
                <a:cs typeface="+mn-cs"/>
              </a:rPr>
              <a:t> C, Bishop J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 of vaccination on transmission of COVID-19: an observational study in healthcare workers and their households View ORCID Profile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Further information on the SARS-Cov-2 virus and COVID-19 disease, epidemiology and the currently </a:t>
            </a:r>
            <a:r>
              <a:rPr lang="en-GB" dirty="0"/>
              <a:t>authorised vaccines in the COVID-19 chapter of the Green Book.</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41082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136588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8543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227269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a:t>
            </a:r>
            <a:r>
              <a:rPr lang="en-GB" dirty="0"/>
              <a:t>In England</a:t>
            </a:r>
            <a:r>
              <a:rPr lang="en-GB" baseline="0" dirty="0"/>
              <a:t> it is a legislative requirement for DHSC to fund and implement a JCVI recommended vaccine programme</a:t>
            </a:r>
          </a:p>
          <a:p>
            <a:r>
              <a:rPr lang="en-GB" baseline="0" dirty="0"/>
              <a:t>It is not a legislative requirement for the other devolved administrations but to date in NI no JCIV recommended programme has not been implemented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15640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
              <a:defRPr/>
            </a:pPr>
            <a:r>
              <a:rPr lang="en-GB" altLang="en-US" sz="1200" dirty="0"/>
              <a:t>National or local Public Health organisations then make arrangements to implement the policy agreed and funded by the government based on JCVI advice – here in NI DOH</a:t>
            </a:r>
          </a:p>
          <a:p>
            <a:pPr marL="457200" indent="-457200">
              <a:buFont typeface="Wingdings" panose="05000000000000000000" pitchFamily="2" charset="2"/>
              <a:buChar char="§"/>
              <a:defRPr/>
            </a:pPr>
            <a:r>
              <a:rPr lang="en-GB" sz="1200" dirty="0"/>
              <a:t>Public Health Agency is responsible for planning, implementing and monitoring immunisation programmes in Northern Ireland and ongoing disease surveillance to inform the programmes.</a:t>
            </a:r>
            <a:endParaRPr lang="en-GB" altLang="en-US" sz="1200" dirty="0"/>
          </a:p>
          <a:p>
            <a:pPr marL="457200" indent="-457200">
              <a:buFont typeface="Wingdings" panose="05000000000000000000" pitchFamily="2" charset="2"/>
              <a:buChar char="§"/>
              <a:defRPr/>
            </a:pPr>
            <a:r>
              <a:rPr lang="en-GB" altLang="en-US" sz="1200" dirty="0"/>
              <a:t>Delivery is then via health service Trusts or Primary Care practitioners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3424257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the Department of Health NI</a:t>
            </a:r>
            <a:r>
              <a:rPr lang="en-GB" altLang="en-US" sz="1200" b="1" baseline="0" dirty="0">
                <a:cs typeface="Arial" panose="020B0604020202020204" pitchFamily="34" charset="0"/>
              </a:rPr>
              <a:t> </a:t>
            </a:r>
            <a:r>
              <a:rPr lang="en-GB" altLang="en-US" sz="1200" b="1" dirty="0">
                <a:cs typeface="Arial" panose="020B0604020202020204" pitchFamily="34" charset="0"/>
              </a:rPr>
              <a:t>(DH) </a:t>
            </a:r>
            <a:r>
              <a:rPr lang="en-GB" altLang="en-US" sz="1200" dirty="0">
                <a:cs typeface="Arial" panose="020B0604020202020204" pitchFamily="34" charset="0"/>
              </a:rPr>
              <a:t>is responsible for vaccine policy decisions,</a:t>
            </a:r>
            <a:r>
              <a:rPr lang="en-GB" altLang="en-US" sz="1200" baseline="0" dirty="0">
                <a:cs typeface="Arial" panose="020B0604020202020204" pitchFamily="34" charset="0"/>
              </a:rPr>
              <a:t> </a:t>
            </a:r>
            <a:r>
              <a:rPr lang="en-GB" altLang="en-US" sz="1200" dirty="0">
                <a:cs typeface="Arial" panose="020B0604020202020204" pitchFamily="34" charset="0"/>
              </a:rPr>
              <a:t>finance for vaccine programmes and procurement of national vaccines</a:t>
            </a: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Public Health Agency (PHA) – Health Protection </a:t>
            </a:r>
            <a:r>
              <a:rPr lang="en-GB" altLang="en-US" sz="1200" dirty="0">
                <a:cs typeface="Arial" panose="020B0604020202020204" pitchFamily="34" charset="0"/>
              </a:rPr>
              <a:t>is responsible for the national planning, leadership</a:t>
            </a:r>
            <a:r>
              <a:rPr lang="en-GB" altLang="en-US" sz="1200" baseline="0" dirty="0">
                <a:cs typeface="Arial" panose="020B0604020202020204" pitchFamily="34" charset="0"/>
              </a:rPr>
              <a:t> </a:t>
            </a:r>
            <a:r>
              <a:rPr lang="en-GB" altLang="en-US" sz="1200" dirty="0">
                <a:cs typeface="Arial" panose="020B0604020202020204" pitchFamily="34" charset="0"/>
              </a:rPr>
              <a:t>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HSCB Integrated Care </a:t>
            </a:r>
            <a:r>
              <a:rPr lang="en-GB" altLang="en-US" sz="1200" dirty="0">
                <a:cs typeface="Arial" panose="020B0604020202020204" pitchFamily="34" charset="0"/>
              </a:rPr>
              <a:t>is responsible for the commissioning, implementation and delivery of immunisation programmes through GP practices</a:t>
            </a: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PHA Nursing </a:t>
            </a:r>
            <a:r>
              <a:rPr lang="en-GB" altLang="en-US" sz="1200" dirty="0">
                <a:cs typeface="Arial" panose="020B0604020202020204" pitchFamily="34" charset="0"/>
              </a:rPr>
              <a:t>- is responsible for school nursing commissioning</a:t>
            </a:r>
            <a:r>
              <a:rPr lang="en-GB" altLang="en-US" sz="1200" baseline="0" dirty="0">
                <a:cs typeface="Arial" panose="020B0604020202020204" pitchFamily="34" charset="0"/>
              </a:rPr>
              <a:t> </a:t>
            </a:r>
            <a:endParaRPr lang="en-GB" altLang="en-US" sz="12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200" b="1" dirty="0">
                <a:cs typeface="Arial" panose="020B0604020202020204" pitchFamily="34" charset="0"/>
              </a:rPr>
              <a:t>Regional Procurement Pharmacy Service </a:t>
            </a:r>
            <a:r>
              <a:rPr lang="en-GB" altLang="en-US" sz="1200" dirty="0">
                <a:cs typeface="Arial" panose="020B0604020202020204" pitchFamily="34" charset="0"/>
              </a:rPr>
              <a:t>is responsible for distribution and supply</a:t>
            </a:r>
            <a:r>
              <a:rPr lang="en-GB" altLang="en-US" sz="1200" baseline="0" dirty="0">
                <a:cs typeface="Arial" panose="020B0604020202020204" pitchFamily="34" charset="0"/>
              </a:rPr>
              <a:t> of vaccines</a:t>
            </a:r>
            <a:endParaRPr lang="en-GB" altLang="en-US" sz="12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endParaRPr lang="en-GB" altLang="en-US" sz="1200" dirty="0">
              <a:cs typeface="Arial" panose="020B0604020202020204" pitchFamily="34" charset="0"/>
            </a:endParaRPr>
          </a:p>
          <a:p>
            <a:pPr marL="0" indent="0">
              <a:lnSpc>
                <a:spcPct val="100000"/>
              </a:lnSpc>
              <a:spcAft>
                <a:spcPts val="1200"/>
              </a:spcAft>
              <a:buFont typeface="Arial" panose="020B0604020202020204" pitchFamily="34" charset="0"/>
              <a:buNone/>
            </a:pPr>
            <a:r>
              <a:rPr lang="en-GB" altLang="en-US" sz="1200" dirty="0">
                <a:cs typeface="Arial" panose="020B0604020202020204" pitchFamily="34" charset="0"/>
              </a:rPr>
              <a:t>Vaccine</a:t>
            </a:r>
            <a:r>
              <a:rPr lang="en-GB" altLang="en-US" sz="1200" baseline="0" dirty="0">
                <a:cs typeface="Arial" panose="020B0604020202020204" pitchFamily="34" charset="0"/>
              </a:rPr>
              <a:t> safety monitoring is UK level </a:t>
            </a:r>
            <a:r>
              <a:rPr lang="en-GB" altLang="en-US" sz="1200" baseline="0" dirty="0" err="1">
                <a:cs typeface="Arial" panose="020B0604020202020204" pitchFamily="34" charset="0"/>
              </a:rPr>
              <a:t>ie</a:t>
            </a:r>
            <a:r>
              <a:rPr lang="en-GB" altLang="en-US" sz="1200" baseline="0" dirty="0">
                <a:cs typeface="Arial" panose="020B0604020202020204" pitchFamily="34" charset="0"/>
              </a:rPr>
              <a:t>.</a:t>
            </a:r>
            <a:endParaRPr lang="en-GB" altLang="en-US" sz="1200" dirty="0">
              <a:cs typeface="Arial" panose="020B0604020202020204" pitchFamily="34" charset="0"/>
            </a:endParaRP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altLang="en-US" sz="1200" b="1" dirty="0">
                <a:cs typeface="Arial" panose="020B0604020202020204" pitchFamily="34" charset="0"/>
              </a:rPr>
              <a:t>the Medicines and Healthcare products Regulatory Agency (MHRA) </a:t>
            </a:r>
            <a:r>
              <a:rPr lang="en-GB" altLang="en-US" sz="1200" dirty="0">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altLang="en-US" sz="1200" b="1" dirty="0">
                <a:cs typeface="Arial" panose="020B0604020202020204" pitchFamily="34" charset="0"/>
              </a:rPr>
              <a:t>the National institute for Biological Standards and Control (NIBSC) </a:t>
            </a:r>
            <a:r>
              <a:rPr lang="en-GB" altLang="en-US" sz="1200" dirty="0">
                <a:cs typeface="Arial" panose="020B0604020202020204" pitchFamily="34" charset="0"/>
              </a:rPr>
              <a:t>is responsible for evaluating the quality and biological activity of vaccines and for official batch release testing as required by EU law before release</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altLang="en-US" sz="12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endParaRPr lang="en-GB" altLang="en-US" sz="1200"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943296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72274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advice 30/12/20 available at :</a:t>
            </a:r>
          </a:p>
          <a:p>
            <a:r>
              <a:rPr lang="en-GB" dirty="0"/>
              <a:t>https://www.gov.uk/government/publications/priority-groups-for-coronavirus-covid-19-vaccination-advice-from-the-jcvi-30-december-2020/joint-committee-on-vaccination-and-immunisation-advice-on-priority-groups-for-covid-19-vaccination-30-december-2020</a:t>
            </a:r>
          </a:p>
          <a:p>
            <a:endParaRPr lang="en-GB" dirty="0"/>
          </a:p>
          <a:p>
            <a:r>
              <a:rPr lang="en-GB" dirty="0"/>
              <a:t>It is estimated that taken together, these groups represent around 99% of preventable mortality from COVID-19.</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116169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Current evidence strongly indicates that the single greatest risk of mortality from COVID-19 is increasing age and that the risk increases exponentially with age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Many individuals who are clinically extremely vulnerable will have some degree of immunosuppression or be immunocompromised and may not respond as well to the vaccine. Therefore, those who are clinically extremely vulnerable should continue to follow Government advice on reducing their risk of infection. Consideration has been given to vaccination of household contacts of immunosuppressed individuals. However, at this time there are no data on the size of the effect of COVID-19 vaccines on transmission. Evidence is expected to accrue during the course of the vaccine programme, and until that time the JCVI is not in a position to advise vaccination solely on the basis of indirect protection. Once sufficient evidence becomes available the JCVI will consider options for a cocooning strategy for immunosuppressed individuals, including whether any specific vaccine is preferred in this population.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100957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797668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PHE website (</a:t>
            </a:r>
            <a:r>
              <a:rPr lang="en-GB" dirty="0">
                <a:hlinkClick r:id="rId3"/>
              </a:rPr>
              <a:t>www.gov.uk/government/publications/safety-of-covid-19-vaccines-when-given-in-pregnancy/the-safety-of-covid-19-vaccines-when-given-in-pregnancy</a:t>
            </a:r>
            <a:r>
              <a:rPr lang="en-GB" dirty="0"/>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545897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hlinkClick r:id="rId3"/>
              </a:rPr>
              <a:t>JCVI statement on COVID-19 vaccination of children aged 12 to 15 years: 3 September 2021 - GOV.UK (www.gov.uk)</a:t>
            </a:r>
            <a:endParaRPr lang="en-GB" dirty="0" smtClean="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3634293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https://www.gov.uk/government/publications/jcvi-statement-august-2021-covid-19-vaccination-of-children-and-young-people-aged-12-to-17-years/jcvi-statement-on-covid-19-vaccination-of-children-and-young-people-aged-12-to-17-years-4-august-2021</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2744420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248868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https://www.gov.uk/government/publications/third-primary-covid-19-vaccine-dose-for-people-who-are-immunosuppressed-jcvi-advice/joint-committee-on-vaccination-and-immunisation-jcvi-advice-on-third-primary-dose-vaccination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4283988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https://www.gov.uk/government/publications/jcvi-statement-september-2021-covid-19-booster-vaccine-programme-for-winter-2021-to-2022</a:t>
            </a:r>
            <a:r>
              <a:rPr lang="en-GB" dirty="0" smtClean="0"/>
              <a:t>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general, younger individuals may be expected to generate stronger and more durable immunity from a primary course of vaccination compared to older individuals and will have only received their second COVID-19 vaccine dose in late summer or early autumn. Advice on reinforcing doses for younger people, including children under 16 years and healthy pregnant women are therefore under further consideration.</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269255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3889229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763235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3887217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2879960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70</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71</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174106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https://coronavirus.jhu.edu/map.html</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Reconstituted vaccine can be returned to the fridge/cool box and stored between 2oC and 8oC (or up to 25°C if not in fridge) but must be used within 6 hours following dilution.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8735651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Acknowledgements</a:t>
            </a:r>
            <a:r>
              <a:rPr lang="en-GB" baseline="0"/>
              <a:t> </a:t>
            </a:r>
            <a:r>
              <a:rPr lang="en-GB" baseline="0" dirty="0"/>
              <a:t>to the BHSCT for use of their image.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1228227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2108482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2413174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There is currently no evidence to suggest these rare events occur following administration of either the Pfizer </a:t>
            </a:r>
            <a:r>
              <a:rPr lang="en-GB" sz="1200" b="0" i="0" u="none" strike="noStrike" kern="1200" baseline="0" dirty="0" err="1">
                <a:solidFill>
                  <a:schemeClr val="tx1"/>
                </a:solidFill>
                <a:latin typeface="+mn-lt"/>
                <a:ea typeface="+mn-ea"/>
                <a:cs typeface="+mn-cs"/>
              </a:rPr>
              <a:t>BioNTech</a:t>
            </a:r>
            <a:r>
              <a:rPr lang="en-GB" sz="1200" b="0" i="0" u="none" strike="noStrike" kern="1200" baseline="0" dirty="0">
                <a:solidFill>
                  <a:schemeClr val="tx1"/>
                </a:solidFill>
                <a:latin typeface="+mn-lt"/>
                <a:ea typeface="+mn-ea"/>
                <a:cs typeface="+mn-cs"/>
              </a:rPr>
              <a:t> or </a:t>
            </a:r>
            <a:r>
              <a:rPr lang="en-GB" sz="1200" b="0" i="0" u="none" strike="noStrike" kern="1200" baseline="0" dirty="0" err="1">
                <a:solidFill>
                  <a:schemeClr val="tx1"/>
                </a:solidFill>
                <a:latin typeface="+mn-lt"/>
                <a:ea typeface="+mn-ea"/>
                <a:cs typeface="+mn-cs"/>
              </a:rPr>
              <a:t>Moderna</a:t>
            </a:r>
            <a:r>
              <a:rPr lang="en-GB" sz="1200" b="0" i="0" u="none" strike="noStrike" kern="1200" baseline="0" dirty="0">
                <a:solidFill>
                  <a:schemeClr val="tx1"/>
                </a:solidFill>
                <a:latin typeface="+mn-lt"/>
                <a:ea typeface="+mn-ea"/>
                <a:cs typeface="+mn-cs"/>
              </a:rPr>
              <a:t> vaccines which are available in the UK.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3336986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84</a:t>
            </a:fld>
            <a:endParaRPr lang="en-GB"/>
          </a:p>
        </p:txBody>
      </p:sp>
    </p:spTree>
    <p:extLst>
      <p:ext uri="{BB962C8B-B14F-4D97-AF65-F5344CB8AC3E}">
        <p14:creationId xmlns:p14="http://schemas.microsoft.com/office/powerpoint/2010/main" val="1395111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JCVI has advised that pregnant women should be offered the COVID-19 vaccine at the same time as the rest of the population, based on their age and clinical risk group.</a:t>
            </a:r>
          </a:p>
          <a:p>
            <a:endParaRPr lang="en-GB" dirty="0"/>
          </a:p>
          <a:p>
            <a:r>
              <a:rPr lang="en-GB" dirty="0"/>
              <a:t>JCVI advises that it’s preferable for pregnant women in the UK to be offered the Pfizer </a:t>
            </a:r>
            <a:r>
              <a:rPr lang="en-GB" dirty="0" err="1"/>
              <a:t>BioNTech</a:t>
            </a:r>
            <a:r>
              <a:rPr lang="en-GB" dirty="0"/>
              <a:t> or </a:t>
            </a:r>
            <a:r>
              <a:rPr lang="en-GB" dirty="0" err="1"/>
              <a:t>Moderna</a:t>
            </a:r>
            <a:r>
              <a:rPr lang="en-GB" dirty="0"/>
              <a:t> vaccines where available. This is based on </a:t>
            </a:r>
            <a:r>
              <a:rPr lang="en-GB" dirty="0">
                <a:hlinkClick r:id="rId3"/>
              </a:rPr>
              <a:t>real-world data from the United States</a:t>
            </a:r>
            <a:r>
              <a:rPr lang="en-GB" dirty="0"/>
              <a:t> showing that around 90,000 pregnant women have been vaccinated, mainly with mRNA vaccines including Pfizer </a:t>
            </a:r>
            <a:r>
              <a:rPr lang="en-GB" dirty="0" err="1"/>
              <a:t>BioNTech</a:t>
            </a:r>
            <a:r>
              <a:rPr lang="en-GB" dirty="0"/>
              <a:t> and </a:t>
            </a:r>
            <a:r>
              <a:rPr lang="en-GB" dirty="0" err="1"/>
              <a:t>Moderna</a:t>
            </a:r>
            <a:r>
              <a:rPr lang="en-GB" dirty="0"/>
              <a:t>, without any safety concerns being raised. There is no evidence to suggest that other vaccines are unsafe for pregnant women, but more research is needed.</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86</a:t>
            </a:fld>
            <a:endParaRPr lang="en-GB"/>
          </a:p>
        </p:txBody>
      </p:sp>
    </p:spTree>
    <p:extLst>
      <p:ext uri="{BB962C8B-B14F-4D97-AF65-F5344CB8AC3E}">
        <p14:creationId xmlns:p14="http://schemas.microsoft.com/office/powerpoint/2010/main" val="1975076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87</a:t>
            </a:fld>
            <a:endParaRPr lang="en-GB"/>
          </a:p>
        </p:txBody>
      </p:sp>
    </p:spTree>
    <p:extLst>
      <p:ext uri="{BB962C8B-B14F-4D97-AF65-F5344CB8AC3E}">
        <p14:creationId xmlns:p14="http://schemas.microsoft.com/office/powerpoint/2010/main" val="3103959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88</a:t>
            </a:fld>
            <a:endParaRPr lang="en-GB"/>
          </a:p>
        </p:txBody>
      </p:sp>
    </p:spTree>
    <p:extLst>
      <p:ext uri="{BB962C8B-B14F-4D97-AF65-F5344CB8AC3E}">
        <p14:creationId xmlns:p14="http://schemas.microsoft.com/office/powerpoint/2010/main" val="2047924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5E6CED-5492-4614-9686-C1FE80B7C7AF}" type="slidenum">
              <a:rPr lang="en-GB" smtClean="0"/>
              <a:t>91</a:t>
            </a:fld>
            <a:endParaRPr lang="en-GB"/>
          </a:p>
        </p:txBody>
      </p:sp>
    </p:spTree>
    <p:extLst>
      <p:ext uri="{BB962C8B-B14F-4D97-AF65-F5344CB8AC3E}">
        <p14:creationId xmlns:p14="http://schemas.microsoft.com/office/powerpoint/2010/main" val="224308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Latest data can be obtained from https://coronavirus.data.gov.uk/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92</a:t>
            </a:fld>
            <a:endParaRPr lang="en-GB"/>
          </a:p>
        </p:txBody>
      </p:sp>
    </p:spTree>
    <p:extLst>
      <p:ext uri="{BB962C8B-B14F-4D97-AF65-F5344CB8AC3E}">
        <p14:creationId xmlns:p14="http://schemas.microsoft.com/office/powerpoint/2010/main" val="3272422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96</a:t>
            </a:fld>
            <a:endParaRPr lang="en-GB"/>
          </a:p>
        </p:txBody>
      </p:sp>
    </p:spTree>
    <p:extLst>
      <p:ext uri="{BB962C8B-B14F-4D97-AF65-F5344CB8AC3E}">
        <p14:creationId xmlns:p14="http://schemas.microsoft.com/office/powerpoint/2010/main" val="1813649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101</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112059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Diagram of coronavirus </a:t>
            </a:r>
            <a:r>
              <a:rPr lang="en-GB" dirty="0" err="1"/>
              <a:t>virion</a:t>
            </a:r>
            <a:r>
              <a:rPr lang="en-GB" dirty="0"/>
              <a:t>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hyperlink" Target="https://www.gov.uk/government/publications/covid-19-vaccination-vaccine-product-information-poster"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ur01.safelinks.protection.outlook.com/?url=https://coronavirus-yellowcard.mhra.gov.uk/&amp;data=04|01|Laura.Craig@phe.gov.uk|d88ca91103ad4981273808d885924f23|ee4e14994a354b2ead475f3cf9de8666|0|0|637406211767076338|Unknown|TWFpbGZsb3d8eyJWIjoiMC4wLjAwMDAiLCJQIjoiV2luMzIiLCJBTiI6Ik1haWwiLCJXVCI6Mn0%3D|2000&amp;sdata=eWsZowAMP3uT91CU420YSEnBaI%2B%2By/ZTSr59kOQbaSs%3D&amp;reserved=0"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hyperlink" Target="https://www.gov.uk/government/collections/immunisation-against-infectious-disease-the-green-boo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ni.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gov.uk/guidance/vaccination-in-pregnancy-vi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www.ema.europa.eu/en/medicines/human/EPAR/comirnaty"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v.uk/government/publications/regulatory-approval-of-pfizer-biontech-vaccine-for-covid-19"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comirnatyeducation.co.uk/"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health.hscni.net/publications/coronavirus-bullet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publichealth.hscni.net/publications/blood-clotting-following-covid-19-vaccination-information-health-professional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1143000"/>
          </a:xfrm>
        </p:spPr>
        <p:txBody>
          <a:bodyPr/>
          <a:lstStyle/>
          <a:p>
            <a:pPr lvl="0"/>
            <a:r>
              <a:rPr lang="en-GB" dirty="0"/>
              <a:t/>
            </a:r>
            <a:br>
              <a:rPr lang="en-GB" dirty="0"/>
            </a:br>
            <a:r>
              <a:rPr lang="en-GB" dirty="0"/>
              <a:t/>
            </a:r>
            <a:br>
              <a:rPr lang="en-GB" dirty="0"/>
            </a:br>
            <a:r>
              <a:rPr lang="en-GB" dirty="0"/>
              <a:t/>
            </a:r>
            <a:br>
              <a:rPr lang="en-GB" dirty="0"/>
            </a:br>
            <a:r>
              <a:rPr lang="en-GB" dirty="0">
                <a:solidFill>
                  <a:schemeClr val="accent1">
                    <a:lumMod val="75000"/>
                  </a:schemeClr>
                </a:solidFill>
              </a:rPr>
              <a:t>COVID-19 Vaccination programme</a:t>
            </a:r>
            <a:r>
              <a:rPr lang="en-GB" dirty="0"/>
              <a:t/>
            </a:r>
            <a:br>
              <a:rPr lang="en-GB" dirty="0"/>
            </a:br>
            <a:r>
              <a:rPr lang="en-GB" dirty="0"/>
              <a:t/>
            </a:r>
            <a:br>
              <a:rPr lang="en-GB" dirty="0"/>
            </a:br>
            <a:r>
              <a:rPr lang="en-GB" dirty="0"/>
              <a:t/>
            </a:r>
            <a:br>
              <a:rPr lang="en-GB" dirty="0"/>
            </a:br>
            <a:r>
              <a:rPr lang="en-GB" sz="1600" dirty="0"/>
              <a:t/>
            </a:r>
            <a:br>
              <a:rPr lang="en-GB" sz="1600" dirty="0"/>
            </a:br>
            <a:r>
              <a:rPr lang="en-GB" sz="1600" dirty="0"/>
              <a:t/>
            </a:r>
            <a:br>
              <a:rPr lang="en-GB" sz="1600" dirty="0"/>
            </a:br>
            <a:r>
              <a:rPr lang="en-GB" sz="1600" dirty="0"/>
              <a:t/>
            </a:r>
            <a:br>
              <a:rPr lang="en-GB" sz="1600" dirty="0"/>
            </a:br>
            <a:r>
              <a:rPr lang="en-GB" sz="1600" dirty="0"/>
              <a:t/>
            </a:r>
            <a:br>
              <a:rPr lang="en-GB" sz="1600" dirty="0"/>
            </a:br>
            <a:r>
              <a:rPr lang="en-GB" sz="1600" dirty="0">
                <a:solidFill>
                  <a:schemeClr val="accent1">
                    <a:lumMod val="75000"/>
                  </a:schemeClr>
                </a:solidFill>
              </a:rPr>
              <a:t>Acknowledgments to PHE and</a:t>
            </a:r>
            <a:r>
              <a:rPr lang="en-GB" sz="1600" dirty="0">
                <a:solidFill>
                  <a:srgbClr val="FF0000"/>
                </a:solidFill>
              </a:rPr>
              <a:t> </a:t>
            </a:r>
            <a:r>
              <a:rPr lang="en-GB" sz="1600" dirty="0">
                <a:solidFill>
                  <a:schemeClr val="accent1">
                    <a:lumMod val="75000"/>
                  </a:schemeClr>
                </a:solidFill>
              </a:rPr>
              <a:t>PHW for use of their training slides </a:t>
            </a:r>
            <a:br>
              <a:rPr lang="en-GB" sz="1600" dirty="0">
                <a:solidFill>
                  <a:schemeClr val="accent1">
                    <a:lumMod val="75000"/>
                  </a:schemeClr>
                </a:solidFill>
              </a:rPr>
            </a:br>
            <a:r>
              <a:rPr lang="en-GB" sz="1600" dirty="0">
                <a:solidFill>
                  <a:schemeClr val="accent1">
                    <a:lumMod val="75000"/>
                  </a:schemeClr>
                </a:solidFill>
              </a:rPr>
              <a:t>These slide are provisional – Subject to revision  </a:t>
            </a:r>
            <a:r>
              <a:rPr lang="en-GB" sz="1600" dirty="0"/>
              <a:t/>
            </a:r>
            <a:br>
              <a:rPr lang="en-GB" sz="1600" dirty="0"/>
            </a:br>
            <a:r>
              <a:rPr lang="en-GB" sz="1600" dirty="0"/>
              <a:t/>
            </a: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800" dirty="0">
                <a:solidFill>
                  <a:schemeClr val="accent1">
                    <a:lumMod val="75000"/>
                  </a:schemeClr>
                </a:solidFill>
              </a:rPr>
              <a:t>COVID-19 Vaccine </a:t>
            </a:r>
            <a:r>
              <a:rPr lang="en-GB" sz="2800" dirty="0" err="1">
                <a:solidFill>
                  <a:schemeClr val="accent1">
                    <a:lumMod val="75000"/>
                  </a:schemeClr>
                </a:solidFill>
              </a:rPr>
              <a:t>Moderna</a:t>
            </a:r>
            <a:r>
              <a:rPr lang="en-GB" sz="2800" dirty="0">
                <a:solidFill>
                  <a:schemeClr val="accent1">
                    <a:lumMod val="75000"/>
                  </a:schemeClr>
                </a:solidFill>
              </a:rPr>
              <a:t> preparation (2)</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600" dirty="0"/>
              <a:t>a 1 ml dose-sparing syringe with a 23g, 25mm fixed-needle should be used to draw up and administer the </a:t>
            </a:r>
            <a:r>
              <a:rPr lang="en-GB" sz="1600" dirty="0" err="1"/>
              <a:t>Moderna</a:t>
            </a:r>
            <a:r>
              <a:rPr lang="en-GB" sz="1600" dirty="0"/>
              <a:t> vaccine (these will available to order with the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separate 38mm length needles and syringes should be used for morbidly obese patients to ensure the vaccine can be injected into the muscle</a:t>
            </a:r>
          </a:p>
          <a:p>
            <a:pPr marL="0" indent="0"/>
            <a:endParaRPr lang="en-GB" sz="1600" dirty="0"/>
          </a:p>
          <a:p>
            <a:pPr marL="285750" indent="-285750">
              <a:buFont typeface="Arial" panose="020B0604020202020204" pitchFamily="34" charset="0"/>
              <a:buChar char="•"/>
            </a:pPr>
            <a:r>
              <a:rPr lang="en-GB" sz="1600" dirty="0"/>
              <a:t>withdraw a dose of 0.5 ml for each vaccination. </a:t>
            </a:r>
            <a:r>
              <a:rPr lang="en-GB" sz="1600" b="1" dirty="0"/>
              <a:t>Take particular care to ensure the correct dose is drawn up as a partial dose may not provide protection</a:t>
            </a:r>
          </a:p>
          <a:p>
            <a:pPr marL="0" indent="0"/>
            <a:endParaRPr lang="en-GB" sz="1600" b="1" dirty="0"/>
          </a:p>
          <a:p>
            <a:pPr marL="285750" indent="-285750">
              <a:buFont typeface="Arial" panose="020B0604020202020204" pitchFamily="34" charset="0"/>
              <a:buChar char="•"/>
            </a:pPr>
            <a:r>
              <a:rPr lang="en-GB" sz="16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17985940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400" dirty="0">
                <a:solidFill>
                  <a:schemeClr val="accent1">
                    <a:lumMod val="75000"/>
                  </a:schemeClr>
                </a:solidFill>
              </a:rPr>
              <a:t>Guidance on handling multiple COVID-19 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different dosages and different observation periods following vaccination.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endParaRPr lang="en-GB" sz="1400" dirty="0" smtClean="0"/>
          </a:p>
          <a:p>
            <a:pPr marL="0" indent="0"/>
            <a:endParaRPr lang="en-GB" sz="1400" dirty="0"/>
          </a:p>
          <a:p>
            <a:r>
              <a:rPr lang="en-GB" sz="1400" dirty="0">
                <a:hlinkClick r:id="rId4"/>
              </a:rPr>
              <a:t>https://www.gov.uk/government/publications/covid-19-vaccination-vaccine-product-information-poster</a:t>
            </a:r>
            <a:endParaRPr lang="en-GB" sz="1400" dirty="0"/>
          </a:p>
        </p:txBody>
      </p:sp>
      <p:graphicFrame>
        <p:nvGraphicFramePr>
          <p:cNvPr id="4" name="Object 3"/>
          <p:cNvGraphicFramePr>
            <a:graphicFrameLocks noChangeAspect="1"/>
          </p:cNvGraphicFramePr>
          <p:nvPr>
            <p:extLst>
              <p:ext uri="{D42A27DB-BD31-4B8C-83A1-F6EECF244321}">
                <p14:modId xmlns:p14="http://schemas.microsoft.com/office/powerpoint/2010/main" val="3135637604"/>
              </p:ext>
            </p:extLst>
          </p:nvPr>
        </p:nvGraphicFramePr>
        <p:xfrm>
          <a:off x="5508104" y="1340768"/>
          <a:ext cx="3405873" cy="2441947"/>
        </p:xfrm>
        <a:graphic>
          <a:graphicData uri="http://schemas.openxmlformats.org/presentationml/2006/ole">
            <mc:AlternateContent xmlns:mc="http://schemas.openxmlformats.org/markup-compatibility/2006">
              <mc:Choice xmlns:v="urn:schemas-microsoft-com:vml" Requires="v">
                <p:oleObj spid="_x0000_s1084" name="Bitmap Image" r:id="rId5" imgW="8523810" imgH="6114286" progId="Paint.Picture">
                  <p:embed/>
                </p:oleObj>
              </mc:Choice>
              <mc:Fallback>
                <p:oleObj name="Bitmap Image" r:id="rId5" imgW="8523810" imgH="6114286"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340768"/>
                        <a:ext cx="3405873" cy="2441947"/>
                      </a:xfrm>
                      <a:prstGeom prst="rect">
                        <a:avLst/>
                      </a:prstGeom>
                      <a:no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42390583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p:txBody>
          <a:bodyPr/>
          <a:lstStyle/>
          <a:p>
            <a:r>
              <a:rPr lang="en-GB" sz="1400" dirty="0"/>
              <a:t>Suspected adverse reactions following administration of COVID-19 vaccine should be reported to </a:t>
            </a:r>
          </a:p>
          <a:p>
            <a:r>
              <a:rPr lang="en-GB" sz="1400" dirty="0"/>
              <a:t>the MHRA using the specific Coronavirus Yellow Card reporting scheme </a:t>
            </a:r>
          </a:p>
          <a:p>
            <a:r>
              <a:rPr lang="en-GB" sz="1400" dirty="0"/>
              <a:t>(</a:t>
            </a:r>
            <a:r>
              <a:rPr lang="en-GB" sz="1400" dirty="0">
                <a:hlinkClick r:id="rId2"/>
              </a:rPr>
              <a:t>coronavirusyellowcard.mhra.gov.uk/</a:t>
            </a:r>
            <a:r>
              <a:rPr lang="en-GB" sz="1400" dirty="0"/>
              <a:t> or call 0800 731 6789). As a new vaccine product, MHRA have </a:t>
            </a:r>
          </a:p>
          <a:p>
            <a:r>
              <a:rPr lang="en-GB" sz="1400" dirty="0"/>
              <a:t>a specific interest in the reporting of adverse drug reactions for these vaccines.</a:t>
            </a:r>
          </a:p>
          <a:p>
            <a:endParaRPr lang="en-GB" dirty="0"/>
          </a:p>
          <a:p>
            <a:pPr marL="285750" indent="-285750">
              <a:spcAft>
                <a:spcPts val="600"/>
              </a:spcAft>
              <a:buFont typeface="Arial" panose="020B0604020202020204" pitchFamily="34" charset="0"/>
              <a:buChar char="•"/>
            </a:pPr>
            <a:r>
              <a:rPr lang="en-GB" altLang="en-US" sz="1400" dirty="0"/>
              <a:t>vaccines are carefully monitored to ensure they are safe, not causing untoward side effects and are suitable for the immunisation programme</a:t>
            </a:r>
          </a:p>
          <a:p>
            <a:pPr marL="285750" indent="-285750">
              <a:spcAft>
                <a:spcPts val="600"/>
              </a:spcAft>
              <a:buFont typeface="Arial" panose="020B0604020202020204" pitchFamily="34" charset="0"/>
              <a:buChar char="•"/>
            </a:pPr>
            <a:r>
              <a:rPr lang="en-GB" altLang="en-US" sz="1400" dirty="0"/>
              <a:t>MHRA promotes the collection and investigation of adverse reactions through the Yellow Card scheme which is a voluntary reporting system for suspected adverse reactions </a:t>
            </a:r>
          </a:p>
          <a:p>
            <a:pPr marL="285750" indent="-285750">
              <a:spcAft>
                <a:spcPts val="600"/>
              </a:spcAft>
              <a:buFont typeface="Arial" panose="020B0604020202020204" pitchFamily="34" charset="0"/>
              <a:buChar char="•"/>
            </a:pPr>
            <a:r>
              <a:rPr lang="en-GB" altLang="en-US" sz="1400" dirty="0"/>
              <a:t>anyone (patients and HCWs) can make a Yellow Card report, even if they are uncertain as to whether a vaccine caused the condition</a:t>
            </a:r>
            <a:endParaRPr lang="en-GB" sz="1400"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9120"/>
            <a:ext cx="379047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7900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a:t>
            </a:r>
          </a:p>
        </p:txBody>
      </p:sp>
      <p:sp>
        <p:nvSpPr>
          <p:cNvPr id="3" name="Content Placeholder 2"/>
          <p:cNvSpPr>
            <a:spLocks noGrp="1"/>
          </p:cNvSpPr>
          <p:nvPr>
            <p:ph idx="1"/>
          </p:nvPr>
        </p:nvSpPr>
        <p:spPr>
          <a:xfrm>
            <a:off x="685800" y="1412776"/>
            <a:ext cx="8077200" cy="4149824"/>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2"/>
              </a:rPr>
              <a:t>"</a:t>
            </a:r>
            <a:r>
              <a:rPr lang="en-GB" altLang="en-US" sz="1600" b="1" dirty="0">
                <a:hlinkClick r:id="rId2"/>
              </a:rPr>
              <a:t>Green Book</a:t>
            </a:r>
            <a:r>
              <a:rPr lang="en-GB" altLang="en-US" sz="1600" dirty="0">
                <a:hlinkClick r:id="rId2"/>
              </a:rPr>
              <a:t>"</a:t>
            </a:r>
            <a:r>
              <a:rPr lang="en-GB" altLang="en-US" sz="1600" dirty="0"/>
              <a:t> . This can be found on the </a:t>
            </a:r>
            <a:r>
              <a:rPr lang="en-GB" altLang="en-US" sz="1600" dirty="0">
                <a:hlinkClick r:id="rId3"/>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a:buFontTx/>
              <a:buNone/>
            </a:pPr>
            <a:r>
              <a:rPr lang="en-GB" altLang="en-US" sz="1600" b="1" u="sng" dirty="0"/>
              <a:t>PHA 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936104"/>
          </a:xfrm>
        </p:spPr>
        <p:txBody>
          <a:bodyPr/>
          <a:lstStyle/>
          <a:p>
            <a:r>
              <a:rPr lang="en-GB" dirty="0">
                <a:solidFill>
                  <a:schemeClr val="accent1">
                    <a:lumMod val="75000"/>
                  </a:schemeClr>
                </a:solidFill>
              </a:rPr>
              <a:t>Coronavirus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8" y="1916831"/>
            <a:ext cx="4712272"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4" y="1268760"/>
            <a:ext cx="3610781" cy="4450449"/>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RNA is surrounded by an </a:t>
            </a:r>
            <a:r>
              <a:rPr lang="en-GB" sz="1200" b="1" kern="0" dirty="0">
                <a:solidFill>
                  <a:srgbClr val="000000"/>
                </a:solidFill>
              </a:rPr>
              <a:t>envelope</a:t>
            </a:r>
            <a:r>
              <a:rPr lang="en-GB" sz="12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spike proteins </a:t>
            </a:r>
            <a:r>
              <a:rPr lang="en-GB" sz="1200" kern="0" dirty="0">
                <a:solidFill>
                  <a:srgbClr val="000000"/>
                </a:solidFill>
              </a:rPr>
              <a:t>(S) are anchored into the viral </a:t>
            </a:r>
            <a:r>
              <a:rPr lang="en-GB" sz="1200" b="1" kern="0" dirty="0">
                <a:solidFill>
                  <a:srgbClr val="000000"/>
                </a:solidFill>
              </a:rPr>
              <a:t>envelope </a:t>
            </a:r>
            <a:r>
              <a:rPr lang="en-GB" sz="12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RNA </a:t>
            </a:r>
            <a:r>
              <a:rPr lang="en-GB" sz="12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864096"/>
          </a:xfrm>
        </p:spPr>
        <p:txBody>
          <a:bodyPr/>
          <a:lstStyle/>
          <a:p>
            <a:r>
              <a:rPr lang="en-GB" sz="36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268760"/>
            <a:ext cx="8077200" cy="4536504"/>
          </a:xfrm>
        </p:spPr>
        <p:txBody>
          <a:bodyPr/>
          <a:lstStyle/>
          <a:p>
            <a:pPr>
              <a:defRPr/>
            </a:pPr>
            <a:r>
              <a:rPr lang="en-GB" sz="1500" dirty="0"/>
              <a:t>For transmission to occur, the SARs-CoV-2 virus needs to be transported to a susceptible person. To do this, it needs to have:</a:t>
            </a:r>
          </a:p>
          <a:p>
            <a:pPr>
              <a:defRPr/>
            </a:pPr>
            <a:endParaRPr lang="en-GB" sz="1500" dirty="0"/>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a:defRPr/>
            </a:pPr>
            <a:r>
              <a:rPr lang="en-GB" sz="1500" dirty="0"/>
              <a:t>COVID-19 spreads primarily from person to person through small droplets from the nose or mouth which are expelled when a person with COVID-19 coughs, sneezes, or speaks. </a:t>
            </a:r>
          </a:p>
          <a:p>
            <a:pPr>
              <a:defRPr/>
            </a:pPr>
            <a:endParaRPr lang="en-GB" sz="1500" dirty="0"/>
          </a:p>
          <a:p>
            <a:pPr>
              <a:defRPr/>
            </a:pPr>
            <a:r>
              <a:rPr lang="en-GB" sz="1500" dirty="0"/>
              <a:t>These droplets can also survive on objects and surfaces such as tables, doorknobs and handrails.</a:t>
            </a:r>
          </a:p>
          <a:p>
            <a:pPr>
              <a:defRPr/>
            </a:pPr>
            <a:endParaRPr lang="en-GB" sz="1500" dirty="0"/>
          </a:p>
          <a:p>
            <a:pPr>
              <a:defRPr/>
            </a:pPr>
            <a:r>
              <a:rPr lang="en-GB" sz="1500" dirty="0"/>
              <a:t>People can catch COVID-19 if they breathe in these droplets from a person infected with the virus or </a:t>
            </a:r>
            <a:r>
              <a:rPr lang="en-GB" sz="1500" dirty="0" smtClean="0"/>
              <a:t>by </a:t>
            </a:r>
            <a:r>
              <a:rPr lang="en-GB" sz="1500" dirty="0"/>
              <a:t>touching contaminated objects or surfaces, then touching their eyes, nose or mouth. </a:t>
            </a:r>
          </a:p>
          <a:p>
            <a:endParaRPr lang="en-GB" dirty="0"/>
          </a:p>
        </p:txBody>
      </p:sp>
    </p:spTree>
    <p:extLst>
      <p:ext uri="{BB962C8B-B14F-4D97-AF65-F5344CB8AC3E}">
        <p14:creationId xmlns:p14="http://schemas.microsoft.com/office/powerpoint/2010/main" val="159965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936104"/>
          </a:xfrm>
        </p:spPr>
        <p:txBody>
          <a:bodyPr/>
          <a:lstStyle/>
          <a:p>
            <a:r>
              <a:rPr lang="en-GB" dirty="0">
                <a:solidFill>
                  <a:schemeClr val="accent1">
                    <a:lumMod val="75000"/>
                  </a:schemeClr>
                </a:solidFill>
              </a:rPr>
              <a:t>COVID-19 Symptoms</a:t>
            </a:r>
          </a:p>
        </p:txBody>
      </p:sp>
      <p:sp>
        <p:nvSpPr>
          <p:cNvPr id="3" name="Content Placeholder 2"/>
          <p:cNvSpPr>
            <a:spLocks noGrp="1"/>
          </p:cNvSpPr>
          <p:nvPr>
            <p:ph idx="1"/>
          </p:nvPr>
        </p:nvSpPr>
        <p:spPr>
          <a:xfrm>
            <a:off x="685800" y="1412776"/>
            <a:ext cx="8077200" cy="4149824"/>
          </a:xfrm>
        </p:spPr>
        <p:txBody>
          <a:bodyPr/>
          <a:lstStyle/>
          <a:p>
            <a:r>
              <a:rPr lang="en-GB" sz="1400" dirty="0"/>
              <a:t>The estimated incubation period is 3 to 6 days but can vary between 1 and 11 days.</a:t>
            </a:r>
          </a:p>
          <a:p>
            <a:endParaRPr lang="en-GB" sz="1400" dirty="0"/>
          </a:p>
          <a:p>
            <a:r>
              <a:rPr lang="en-GB" sz="1400" dirty="0"/>
              <a:t>Symptoms may vary by age but the main symptoms of coronavirus are:</a:t>
            </a:r>
          </a:p>
          <a:p>
            <a:endParaRPr lang="en-GB" sz="1400" dirty="0"/>
          </a:p>
          <a:p>
            <a:pPr marL="285750" indent="-285750">
              <a:buFont typeface="Arial" panose="020B0604020202020204" pitchFamily="34" charset="0"/>
              <a:buChar char="•"/>
            </a:pPr>
            <a:r>
              <a:rPr lang="en-GB" sz="1400" b="1" dirty="0"/>
              <a:t>a new, continuous cough</a:t>
            </a:r>
            <a:r>
              <a:rPr lang="en-GB" sz="1400" dirty="0"/>
              <a:t> – coughing for more than an hour, or 3 or more coughing episodes in 24 hours  </a:t>
            </a:r>
          </a:p>
          <a:p>
            <a:pPr marL="285750" indent="-285750">
              <a:buFont typeface="Arial" panose="020B0604020202020204" pitchFamily="34" charset="0"/>
              <a:buChar char="•"/>
            </a:pPr>
            <a:r>
              <a:rPr lang="en-GB" sz="1400" b="1" dirty="0"/>
              <a:t>a high temperature</a:t>
            </a:r>
            <a:r>
              <a:rPr lang="en-GB" sz="1400" dirty="0"/>
              <a:t> </a:t>
            </a:r>
          </a:p>
          <a:p>
            <a:pPr marL="285750" indent="-285750">
              <a:buFont typeface="Arial" panose="020B0604020202020204" pitchFamily="34" charset="0"/>
              <a:buChar char="•"/>
            </a:pPr>
            <a:r>
              <a:rPr lang="en-GB" sz="1400" b="1" dirty="0"/>
              <a:t>a loss or change to sense of smell or taste</a:t>
            </a:r>
            <a:endParaRPr lang="en-GB" sz="1400" dirty="0"/>
          </a:p>
          <a:p>
            <a:endParaRPr lang="en-GB" sz="1400" dirty="0"/>
          </a:p>
          <a:p>
            <a:r>
              <a:rPr lang="en-GB" sz="1400" dirty="0"/>
              <a:t>Other symptoms reported include:</a:t>
            </a:r>
          </a:p>
          <a:p>
            <a:pPr marL="285750" indent="-285750">
              <a:buFont typeface="Arial" panose="020B0604020202020204" pitchFamily="34" charset="0"/>
              <a:buChar char="•"/>
            </a:pPr>
            <a:r>
              <a:rPr lang="en-GB" sz="1400" dirty="0"/>
              <a:t>fatigue and lethargy</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8" y="3501008"/>
            <a:ext cx="374441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994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792088"/>
          </a:xfrm>
        </p:spPr>
        <p:txBody>
          <a:bodyPr/>
          <a:lstStyle/>
          <a:p>
            <a:r>
              <a:rPr lang="en-GB" dirty="0">
                <a:solidFill>
                  <a:schemeClr val="accent1">
                    <a:lumMod val="75000"/>
                  </a:schemeClr>
                </a:solidFill>
              </a:rPr>
              <a:t>COVID-19 symptom progression</a:t>
            </a:r>
          </a:p>
        </p:txBody>
      </p:sp>
      <p:sp>
        <p:nvSpPr>
          <p:cNvPr id="3" name="Content Placeholder 2"/>
          <p:cNvSpPr>
            <a:spLocks noGrp="1"/>
          </p:cNvSpPr>
          <p:nvPr>
            <p:ph idx="1"/>
          </p:nvPr>
        </p:nvSpPr>
        <p:spPr>
          <a:xfrm>
            <a:off x="685800" y="1268760"/>
            <a:ext cx="8077200" cy="4536504"/>
          </a:xfrm>
        </p:spPr>
        <p:txBody>
          <a:bodyPr/>
          <a:lstStyle/>
          <a:p>
            <a:r>
              <a:rPr lang="en-GB" sz="1500" dirty="0"/>
              <a:t>Symptoms may begin gradually and are usually mild.</a:t>
            </a:r>
          </a:p>
          <a:p>
            <a:endParaRPr lang="en-GB" sz="1500" dirty="0"/>
          </a:p>
          <a:p>
            <a:pPr marL="285750" indent="-285750">
              <a:buFont typeface="Arial" panose="020B0604020202020204" pitchFamily="34" charset="0"/>
              <a:buChar char="•"/>
            </a:pPr>
            <a:r>
              <a:rPr lang="en-GB" sz="1500" dirty="0"/>
              <a:t>the majority of people (around 80%) have asymptomatic to moderate disease and recover without needing hospital treatment</a:t>
            </a:r>
          </a:p>
          <a:p>
            <a:pPr marL="0" indent="0"/>
            <a:endParaRPr lang="en-GB" sz="1500" dirty="0"/>
          </a:p>
          <a:p>
            <a:pPr marL="285750" indent="-285750">
              <a:buFont typeface="Arial" panose="020B0604020202020204" pitchFamily="34" charset="0"/>
              <a:buChar char="•"/>
            </a:pPr>
            <a:r>
              <a:rPr lang="en-GB" sz="1500" dirty="0"/>
              <a:t>around 15% may get severe disease including pneumonia 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500" dirty="0"/>
          </a:p>
          <a:p>
            <a:pPr marL="285750" indent="-285750">
              <a:buFont typeface="Arial" panose="020B0604020202020204" pitchFamily="34" charset="0"/>
              <a:buChar char="•"/>
            </a:pPr>
            <a:r>
              <a:rPr lang="en-GB" sz="1500" spc="-50" dirty="0"/>
              <a:t>around 5% become critically unwell. This may include septic shock and/or multi-organ and respiratory failure</a:t>
            </a:r>
          </a:p>
          <a:p>
            <a:endParaRPr lang="en-GB" sz="1500" dirty="0">
              <a:solidFill>
                <a:srgbClr val="FF0000"/>
              </a:solidFill>
            </a:endParaRPr>
          </a:p>
          <a:p>
            <a:pPr>
              <a:buFont typeface="Arial" panose="020B0604020202020204" pitchFamily="34" charset="0"/>
              <a:buChar char="•"/>
            </a:pPr>
            <a:r>
              <a:rPr lang="en-GB" sz="1500" dirty="0"/>
              <a:t>t</a:t>
            </a:r>
            <a:r>
              <a:rPr lang="en-GB" sz="1500" dirty="0" smtClean="0"/>
              <a:t>he </a:t>
            </a:r>
            <a:r>
              <a:rPr lang="en-GB" sz="1500" dirty="0"/>
              <a:t>infection fatality rate (the proportion of deaths among all infected individuals) is estimated to be </a:t>
            </a:r>
            <a:r>
              <a:rPr lang="en-GB" sz="1500" dirty="0" smtClean="0"/>
              <a:t> 0.9</a:t>
            </a:r>
            <a:r>
              <a:rPr lang="en-GB" sz="1500" dirty="0"/>
              <a:t>% but it varies according to age and sex. It is lower in younger people (0.5% for those 45-64 </a:t>
            </a:r>
            <a:r>
              <a:rPr lang="en-GB" sz="1500" dirty="0" smtClean="0"/>
              <a:t>years</a:t>
            </a:r>
            <a:r>
              <a:rPr lang="en-GB" sz="1500" dirty="0"/>
              <a:t>) and higher in those over 75 years of age (11.6%)</a:t>
            </a:r>
          </a:p>
          <a:p>
            <a:endParaRPr lang="en-GB" dirty="0"/>
          </a:p>
        </p:txBody>
      </p:sp>
    </p:spTree>
    <p:extLst>
      <p:ext uri="{BB962C8B-B14F-4D97-AF65-F5344CB8AC3E}">
        <p14:creationId xmlns:p14="http://schemas.microsoft.com/office/powerpoint/2010/main" val="664339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008112"/>
          </a:xfrm>
        </p:spPr>
        <p:txBody>
          <a:bodyPr/>
          <a:lstStyle/>
          <a:p>
            <a:r>
              <a:rPr lang="en-GB" sz="3600" dirty="0">
                <a:solidFill>
                  <a:schemeClr val="accent1">
                    <a:lumMod val="75000"/>
                  </a:schemeClr>
                </a:solidFill>
              </a:rPr>
              <a:t>Complications of COVID-19 disease</a:t>
            </a:r>
          </a:p>
        </p:txBody>
      </p:sp>
      <p:sp>
        <p:nvSpPr>
          <p:cNvPr id="3" name="Content Placeholder 2"/>
          <p:cNvSpPr>
            <a:spLocks noGrp="1"/>
          </p:cNvSpPr>
          <p:nvPr>
            <p:ph idx="1"/>
          </p:nvPr>
        </p:nvSpPr>
        <p:spPr/>
        <p:txBody>
          <a:bodyPr/>
          <a:lstStyle/>
          <a:p>
            <a:r>
              <a:rPr lang="en-GB" sz="1600" dirty="0"/>
              <a:t>Complications from COVID-19 can be severe and fatal. </a:t>
            </a:r>
          </a:p>
          <a:p>
            <a:r>
              <a:rPr lang="en-GB" sz="1600" spc="-60" dirty="0"/>
              <a:t>The risk of developing complications increases with age and is greater in those with underlying </a:t>
            </a:r>
          </a:p>
          <a:p>
            <a:r>
              <a:rPr lang="en-GB" sz="1600" spc="-60" dirty="0"/>
              <a:t>health conditions.   </a:t>
            </a:r>
          </a:p>
          <a:p>
            <a:endParaRPr lang="en-GB" sz="1600" dirty="0"/>
          </a:p>
          <a:p>
            <a:r>
              <a:rPr lang="en-GB" sz="1600" dirty="0"/>
              <a:t>The type of complication that can develop may include:</a:t>
            </a:r>
          </a:p>
          <a:p>
            <a:endParaRPr lang="en-GB" sz="1600" dirty="0"/>
          </a:p>
          <a:p>
            <a:pPr marL="285750" indent="-285750">
              <a:buFont typeface="Arial" panose="020B0604020202020204" pitchFamily="34" charset="0"/>
              <a:buChar char="•"/>
            </a:pPr>
            <a:r>
              <a:rPr lang="en-GB" sz="1600" dirty="0"/>
              <a:t>venous thromboembolism</a:t>
            </a:r>
          </a:p>
          <a:p>
            <a:pPr marL="285750" indent="-285750">
              <a:buFont typeface="Arial" panose="020B0604020202020204" pitchFamily="34" charset="0"/>
              <a:buChar char="•"/>
            </a:pPr>
            <a:r>
              <a:rPr lang="en-GB" sz="1600" dirty="0"/>
              <a:t>heart, liver and kidney problems</a:t>
            </a:r>
          </a:p>
          <a:p>
            <a:pPr marL="285750" indent="-285750">
              <a:buFont typeface="Arial" panose="020B0604020202020204" pitchFamily="34" charset="0"/>
              <a:buChar char="•"/>
            </a:pPr>
            <a:r>
              <a:rPr lang="en-GB" sz="1600" dirty="0"/>
              <a:t>neurological problems</a:t>
            </a:r>
          </a:p>
          <a:p>
            <a:pPr marL="285750" indent="-285750">
              <a:buFont typeface="Arial" panose="020B0604020202020204" pitchFamily="34" charset="0"/>
              <a:buChar char="•"/>
            </a:pPr>
            <a:r>
              <a:rPr lang="en-GB" sz="1600" dirty="0"/>
              <a:t>coagulation (blood clotting) failure</a:t>
            </a:r>
          </a:p>
          <a:p>
            <a:pPr marL="285750" indent="-285750">
              <a:buFont typeface="Arial" panose="020B0604020202020204" pitchFamily="34" charset="0"/>
              <a:buChar char="•"/>
            </a:pPr>
            <a:r>
              <a:rPr lang="en-GB" sz="1600" dirty="0"/>
              <a:t>respiratory failure</a:t>
            </a:r>
          </a:p>
          <a:p>
            <a:pPr marL="285750" indent="-285750">
              <a:buFont typeface="Arial" panose="020B0604020202020204" pitchFamily="34" charset="0"/>
              <a:buChar char="•"/>
            </a:pPr>
            <a:r>
              <a:rPr lang="en-GB" sz="1600" dirty="0"/>
              <a:t>multiple organ failure</a:t>
            </a:r>
          </a:p>
          <a:p>
            <a:pPr marL="285750" indent="-285750">
              <a:buFont typeface="Arial" panose="020B0604020202020204" pitchFamily="34" charset="0"/>
              <a:buChar char="•"/>
            </a:pPr>
            <a:r>
              <a:rPr lang="en-GB" sz="1600" dirty="0"/>
              <a:t>septic shock</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077200" cy="936104"/>
          </a:xfrm>
        </p:spPr>
        <p:txBody>
          <a:bodyPr/>
          <a:lstStyle/>
          <a:p>
            <a:r>
              <a:rPr lang="en-GB" sz="3200" dirty="0">
                <a:solidFill>
                  <a:schemeClr val="accent1">
                    <a:lumMod val="75000"/>
                  </a:schemeClr>
                </a:solidFill>
              </a:rPr>
              <a:t>COVID-19 complications in pregnancy </a:t>
            </a:r>
          </a:p>
        </p:txBody>
      </p:sp>
      <p:sp>
        <p:nvSpPr>
          <p:cNvPr id="3" name="Content Placeholder 2"/>
          <p:cNvSpPr>
            <a:spLocks noGrp="1"/>
          </p:cNvSpPr>
          <p:nvPr>
            <p:ph idx="1"/>
          </p:nvPr>
        </p:nvSpPr>
        <p:spPr>
          <a:xfrm>
            <a:off x="685800" y="1052736"/>
            <a:ext cx="8077200" cy="4680520"/>
          </a:xfrm>
        </p:spPr>
        <p:txBody>
          <a:bodyPr/>
          <a:lstStyle/>
          <a:p>
            <a:pPr marL="285750" indent="-285750">
              <a:buFont typeface="Arial" panose="020B0604020202020204" pitchFamily="34" charset="0"/>
              <a:buChar char="•"/>
            </a:pPr>
            <a:r>
              <a:rPr lang="en-GB" sz="1400" dirty="0"/>
              <a:t>the risk to pregnant women and neonates following COVID-19 infection is generally low: more than half of pregnant women who test positive for SARS-CoV-2 are asymptomatic</a:t>
            </a:r>
          </a:p>
          <a:p>
            <a:pPr marL="0" indent="0"/>
            <a:endParaRPr lang="en-GB" sz="1400" dirty="0"/>
          </a:p>
          <a:p>
            <a:pPr marL="285750" indent="-285750">
              <a:buFont typeface="Arial" panose="020B0604020202020204" pitchFamily="34" charset="0"/>
              <a:buChar char="•"/>
            </a:pPr>
            <a:r>
              <a:rPr lang="en-GB" sz="1400" dirty="0"/>
              <a:t>however, a small proportion of pregnant women can have severe or fatal COVID-19 and they are more likely to be admitted to ICU with COVID-19 than non-pregnant women of the same age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pregnant women who are overweight or obese, are of black and Asian minority ethnic background, have co-morbidities such as diabetes, hypertension and asthma, or are 35 years or older are more likely to have severe COVID-19 infection</a:t>
            </a:r>
          </a:p>
          <a:p>
            <a:pPr marL="0" indent="0"/>
            <a:endParaRPr lang="en-GB" sz="1400" dirty="0"/>
          </a:p>
          <a:p>
            <a:pPr marL="285750" indent="-285750">
              <a:buFont typeface="Arial" panose="020B0604020202020204" pitchFamily="34" charset="0"/>
              <a:buChar char="•"/>
            </a:pPr>
            <a:r>
              <a:rPr lang="en-GB" sz="1400" dirty="0"/>
              <a:t>it is unclear whether SARS-CoV-2 can be transmitted across the placenta - only about 2% of neonates born to COVID-positive mothers in the UK test positive for SARS-CoV-2 in the first 12 hours of </a:t>
            </a:r>
            <a:r>
              <a:rPr lang="en-GB" sz="1400" dirty="0" smtClean="0"/>
              <a:t>life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neonates born to mothers with COVID-19 have an increased risk of preterm birth and admission to a neonatal </a:t>
            </a:r>
            <a:r>
              <a:rPr lang="en-GB" sz="1400" dirty="0" smtClean="0"/>
              <a:t>unit</a:t>
            </a:r>
            <a:endParaRPr lang="en-GB" sz="1400" dirty="0"/>
          </a:p>
          <a:p>
            <a:pPr marL="0" indent="0"/>
            <a:endParaRPr lang="en-GB" sz="1400" dirty="0"/>
          </a:p>
          <a:p>
            <a:pPr marL="285750" indent="-285750">
              <a:buFont typeface="Arial" panose="020B0604020202020204" pitchFamily="34" charset="0"/>
              <a:buChar char="•"/>
            </a:pPr>
            <a:r>
              <a:rPr lang="en-GB" sz="1400" dirty="0"/>
              <a:t>although stillbirth and neonatal death remain very rare, some UK studies have suggested a high rate of stillbirth in infected women </a:t>
            </a:r>
          </a:p>
          <a:p>
            <a:endParaRPr lang="en-GB" dirty="0"/>
          </a:p>
        </p:txBody>
      </p:sp>
    </p:spTree>
    <p:extLst>
      <p:ext uri="{BB962C8B-B14F-4D97-AF65-F5344CB8AC3E}">
        <p14:creationId xmlns:p14="http://schemas.microsoft.com/office/powerpoint/2010/main" val="370067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792088"/>
          </a:xfrm>
        </p:spPr>
        <p:txBody>
          <a:bodyPr/>
          <a:lstStyle/>
          <a:p>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85800" y="1124744"/>
            <a:ext cx="8077200" cy="4896544"/>
          </a:xfrm>
        </p:spPr>
        <p:txBody>
          <a:bodyPr/>
          <a:lstStyle/>
          <a:p>
            <a:pPr marL="285750" indent="-285750">
              <a:buFont typeface="Arial" panose="020B0604020202020204" pitchFamily="34" charset="0"/>
              <a:buChar char="•"/>
            </a:pPr>
            <a:r>
              <a:rPr lang="en-GB" sz="1500" dirty="0"/>
              <a:t>fewer than 5% of COVID-19 cases are amongst children and they are more likely to have mild symptoms or asymptomatic </a:t>
            </a:r>
            <a:r>
              <a:rPr lang="en-GB" sz="1500" dirty="0" smtClean="0"/>
              <a:t>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although cough and fever are the main symptoms in children, a UK study tracking children of healthcare workers showed that of those who were seropositive, gastrointestinal symptoms were also commonplace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 study of children and young people aged less than 19 years admitted to hospital with laboratory confirmed SARS-CoV-2 reported that the median age of those enrolled in the study was 4.6 years</a:t>
            </a:r>
          </a:p>
          <a:p>
            <a:pPr marL="0" indent="0"/>
            <a:endParaRPr lang="en-GB" sz="1500" dirty="0"/>
          </a:p>
          <a:p>
            <a:pPr marL="285750" indent="-285750">
              <a:buFont typeface="Arial" panose="020B0604020202020204" pitchFamily="34" charset="0"/>
              <a:buChar char="•"/>
            </a:pPr>
            <a:r>
              <a:rPr lang="en-GB" sz="1500" dirty="0"/>
              <a:t>of the 651 children and young people in the study, 42% had at least one other medical condition (co-morbidity). These included neurological conditions (11%), haematological, oncological or immunological conditions (8%) and asthma (7%). </a:t>
            </a:r>
            <a:r>
              <a:rPr lang="en-GB" sz="1500" dirty="0" smtClean="0"/>
              <a:t>Other </a:t>
            </a:r>
            <a:r>
              <a:rPr lang="en-GB" sz="1500" dirty="0"/>
              <a:t>clinical features included age, sex and ethnicity: 35% (225/651) of them were under 12 months old; 56% (367/650) were male; 57% (330/576) were white; 12% (67/576) were South Asian and 10% (56/576) were Black</a:t>
            </a:r>
          </a:p>
          <a:p>
            <a:pPr marL="285750" indent="-285750">
              <a:buFont typeface="Arial" panose="020B0604020202020204" pitchFamily="34" charset="0"/>
              <a:buChar char="•"/>
            </a:pPr>
            <a:endParaRPr lang="en-GB" sz="1500" dirty="0"/>
          </a:p>
          <a:p>
            <a:endParaRPr lang="en-GB" dirty="0"/>
          </a:p>
        </p:txBody>
      </p:sp>
    </p:spTree>
    <p:extLst>
      <p:ext uri="{BB962C8B-B14F-4D97-AF65-F5344CB8AC3E}">
        <p14:creationId xmlns:p14="http://schemas.microsoft.com/office/powerpoint/2010/main" val="333416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77200" cy="1143000"/>
          </a:xfrm>
        </p:spPr>
        <p:txBody>
          <a:bodyPr/>
          <a:lstStyle/>
          <a:p>
            <a:r>
              <a:rPr lang="en-GB" sz="2400" dirty="0">
                <a:solidFill>
                  <a:schemeClr val="accent1">
                    <a:lumMod val="75000"/>
                  </a:schemeClr>
                </a:solidFill>
              </a:rPr>
              <a:t>Complications from COVID-19 in children and young </a:t>
            </a:r>
            <a:br>
              <a:rPr lang="en-GB" sz="2400" dirty="0">
                <a:solidFill>
                  <a:schemeClr val="accent1">
                    <a:lumMod val="75000"/>
                  </a:schemeClr>
                </a:solidFill>
              </a:rPr>
            </a:br>
            <a:r>
              <a:rPr lang="en-GB" sz="2400" dirty="0">
                <a:solidFill>
                  <a:schemeClr val="accent1">
                    <a:lumMod val="75000"/>
                  </a:schemeClr>
                </a:solidFill>
              </a:rPr>
              <a:t>people</a:t>
            </a:r>
          </a:p>
        </p:txBody>
      </p:sp>
      <p:sp>
        <p:nvSpPr>
          <p:cNvPr id="3" name="Content Placeholder 2"/>
          <p:cNvSpPr>
            <a:spLocks noGrp="1"/>
          </p:cNvSpPr>
          <p:nvPr>
            <p:ph idx="1"/>
          </p:nvPr>
        </p:nvSpPr>
        <p:spPr>
          <a:xfrm>
            <a:off x="685800" y="1412776"/>
            <a:ext cx="8077200" cy="5544616"/>
          </a:xfrm>
        </p:spPr>
        <p:txBody>
          <a:bodyPr/>
          <a:lstStyle/>
          <a:p>
            <a:pPr marL="285750" indent="-285750">
              <a:buFont typeface="Arial" panose="020B0604020202020204" pitchFamily="34" charset="0"/>
              <a:buChar char="•"/>
            </a:pPr>
            <a:r>
              <a:rPr lang="en-GB" sz="1500" dirty="0"/>
              <a:t>an extremely rare but severe multisystem inflammatory syndrome (MIS-C) occurring 2 to 4 weeks after the onset of COVID-19 has been identified in children and adolescents</a:t>
            </a:r>
          </a:p>
          <a:p>
            <a:pPr marL="0" indent="0"/>
            <a:endParaRPr lang="en-GB" sz="1500" dirty="0"/>
          </a:p>
          <a:p>
            <a:pPr marL="285750" indent="-285750">
              <a:buFont typeface="Arial" panose="020B0604020202020204" pitchFamily="34" charset="0"/>
              <a:buChar char="•"/>
            </a:pPr>
            <a:r>
              <a:rPr lang="en-GB" sz="1500" dirty="0"/>
              <a:t>cardiac complications were documented in 57% (21/37) of MIS-C cases. These were more frequent in post-acute / antibody positive cases (75% 15/20) than in the acute phase 35% (6/17)</a:t>
            </a:r>
          </a:p>
          <a:p>
            <a:pPr marL="0" indent="0"/>
            <a:endParaRPr lang="en-GB" sz="1500" dirty="0"/>
          </a:p>
          <a:p>
            <a:pPr marL="285750" indent="-285750">
              <a:buFont typeface="Arial" panose="020B0604020202020204" pitchFamily="34" charset="0"/>
              <a:buChar char="•"/>
            </a:pPr>
            <a:r>
              <a:rPr lang="en-GB" sz="1500" dirty="0"/>
              <a:t>of the children admitted to hospital, 18% required critical care. This was associated with:</a:t>
            </a:r>
          </a:p>
          <a:p>
            <a:pPr marL="635000" lvl="1">
              <a:buFont typeface="Arial" panose="020B0604020202020204" pitchFamily="34" charset="0"/>
              <a:buChar char="•"/>
            </a:pPr>
            <a:r>
              <a:rPr lang="en-GB" sz="1500" dirty="0"/>
              <a:t>- age, particularly for those less than one month old and for those age 10 -14 years </a:t>
            </a:r>
          </a:p>
          <a:p>
            <a:pPr marL="635000" lvl="1">
              <a:buFont typeface="Arial" panose="020B0604020202020204" pitchFamily="34" charset="0"/>
              <a:buChar char="•"/>
            </a:pPr>
            <a:r>
              <a:rPr lang="en-GB" sz="1500" dirty="0"/>
              <a:t>- black ethnicity and </a:t>
            </a:r>
          </a:p>
          <a:p>
            <a:pPr marL="635000" lvl="1">
              <a:buFont typeface="Arial" panose="020B0604020202020204" pitchFamily="34" charset="0"/>
              <a:buChar char="•"/>
            </a:pPr>
            <a:r>
              <a:rPr lang="en-GB" sz="1500" dirty="0"/>
              <a:t>- admission to hospital for more than five days before symptom onset</a:t>
            </a:r>
          </a:p>
          <a:p>
            <a:pPr marL="0" indent="0"/>
            <a:endParaRPr lang="en-GB" sz="1500" dirty="0"/>
          </a:p>
          <a:p>
            <a:pPr marL="285750" indent="-285750">
              <a:buFont typeface="Arial" panose="020B0604020202020204" pitchFamily="34" charset="0"/>
              <a:buChar char="•"/>
            </a:pPr>
            <a:r>
              <a:rPr lang="en-GB" sz="1500" dirty="0"/>
              <a:t>other complications from COVID-19 in children and young people include fever, cardiac symptoms (myocarditis, heart failure) and GI symptoms (abdominal pain, diarrhoea, vomiting) </a:t>
            </a:r>
          </a:p>
          <a:p>
            <a:endParaRPr lang="en-GB" dirty="0"/>
          </a:p>
        </p:txBody>
      </p:sp>
    </p:spTree>
    <p:extLst>
      <p:ext uri="{BB962C8B-B14F-4D97-AF65-F5344CB8AC3E}">
        <p14:creationId xmlns:p14="http://schemas.microsoft.com/office/powerpoint/2010/main" val="337685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1124744"/>
            <a:ext cx="8077200" cy="4896544"/>
          </a:xfrm>
        </p:spPr>
        <p:txBody>
          <a:bodyPr/>
          <a:lstStyle/>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The information in this slide set was correct at time of publication. As COVID is an evolving disease, a lot is still being learned about both the disease and the vaccines which have been developed to prevent it and the knowledge base is still being developed. For this reason, some of the information may change. Updates will be made to this slide set as new information becomes available. Please check online to ensure you are accessing the latest version. The slide set will be updated data as information changes between republications of this slide set.</a:t>
            </a:r>
          </a:p>
          <a:p>
            <a:pPr marL="4763" indent="-4763">
              <a:lnSpc>
                <a:spcPct val="114000"/>
              </a:lnSpc>
              <a:spcBef>
                <a:spcPts val="0"/>
              </a:spcBef>
              <a:spcAft>
                <a:spcPts val="1200"/>
              </a:spcAft>
              <a:buClrTx/>
              <a:buSzTx/>
            </a:pPr>
            <a:r>
              <a:rPr lang="en-GB" sz="1400" b="1" dirty="0"/>
              <a:t>Slides containing vaccine specific details (such as storage and reconstitution) on the first COVID-19 vaccines to receive regulatory approval have been added to the end of this slide set. Details for other vaccines will be added here as they receive regulatory approval.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pPr algn="ctr"/>
            <a:r>
              <a:rPr lang="en-GB" sz="3200" dirty="0">
                <a:solidFill>
                  <a:schemeClr val="accent1">
                    <a:lumMod val="75000"/>
                  </a:schemeClr>
                </a:solidFill>
              </a:rPr>
              <a:t>Coronavirus (COVID-19) epidemiology</a:t>
            </a:r>
          </a:p>
        </p:txBody>
      </p:sp>
      <p:sp>
        <p:nvSpPr>
          <p:cNvPr id="4" name="TextBox 3"/>
          <p:cNvSpPr txBox="1"/>
          <p:nvPr/>
        </p:nvSpPr>
        <p:spPr>
          <a:xfrm>
            <a:off x="827584" y="1412777"/>
            <a:ext cx="7560840" cy="1200329"/>
          </a:xfrm>
          <a:prstGeom prst="rect">
            <a:avLst/>
          </a:prstGeom>
          <a:noFill/>
        </p:spPr>
        <p:txBody>
          <a:bodyPr wrap="square" rtlCol="0">
            <a:spAutoFit/>
          </a:bodyPr>
          <a:lstStyle/>
          <a:p>
            <a:pPr algn="ctr"/>
            <a:r>
              <a:rPr lang="en-GB" dirty="0">
                <a:solidFill>
                  <a:srgbClr val="000000"/>
                </a:solidFill>
              </a:rPr>
              <a:t>The current NI epidemiology can be seen on the Department of Health Website at: </a:t>
            </a:r>
            <a:r>
              <a:rPr lang="en-GB" dirty="0">
                <a:solidFill>
                  <a:srgbClr val="000000"/>
                </a:solidFill>
                <a:hlinkClick r:id="rId3"/>
              </a:rPr>
              <a:t>https://www.health-ni.gov.uk/</a:t>
            </a:r>
            <a:r>
              <a:rPr lang="en-GB" dirty="0">
                <a:solidFill>
                  <a:srgbClr val="000000"/>
                </a:solidFill>
              </a:rPr>
              <a:t>  </a:t>
            </a:r>
          </a:p>
          <a:p>
            <a:endParaRPr lang="en-GB" dirty="0">
              <a:solidFill>
                <a:srgbClr val="000000"/>
              </a:solidFill>
            </a:endParaRPr>
          </a:p>
          <a:p>
            <a:endParaRPr lang="en-GB" dirty="0">
              <a:solidFill>
                <a:srgbClr val="000000"/>
              </a:solidFill>
            </a:endParaRPr>
          </a:p>
        </p:txBody>
      </p:sp>
      <p:pic>
        <p:nvPicPr>
          <p:cNvPr id="8" name="Content Placeholder 7"/>
          <p:cNvPicPr>
            <a:picLocks noGrp="1"/>
          </p:cNvPicPr>
          <p:nvPr>
            <p:ph idx="1"/>
          </p:nvPr>
        </p:nvPicPr>
        <p:blipFill rotWithShape="1">
          <a:blip r:embed="rId4"/>
          <a:srcRect t="13251" r="40033" b="6534"/>
          <a:stretch/>
        </p:blipFill>
        <p:spPr bwMode="auto">
          <a:xfrm>
            <a:off x="251521" y="2204864"/>
            <a:ext cx="8528336"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944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6905"/>
            <a:ext cx="8568952" cy="927839"/>
          </a:xfrm>
        </p:spPr>
        <p:txBody>
          <a:bodyPr/>
          <a:lstStyle/>
          <a:p>
            <a:pPr algn="ctr"/>
            <a:r>
              <a:rPr lang="en-GB" sz="2400" dirty="0">
                <a:solidFill>
                  <a:schemeClr val="accent1">
                    <a:lumMod val="75000"/>
                  </a:schemeClr>
                </a:solidFill>
              </a:rPr>
              <a:t>UK Coronavirus (COVID-19) positive tests by nation</a:t>
            </a:r>
          </a:p>
        </p:txBody>
      </p:sp>
      <p:sp>
        <p:nvSpPr>
          <p:cNvPr id="5" name="TextBox 4">
            <a:extLst>
              <a:ext uri="{FF2B5EF4-FFF2-40B4-BE49-F238E27FC236}">
                <a16:creationId xmlns="" xmlns:a16="http://schemas.microsoft.com/office/drawing/2014/main" id="{0DE50C6A-7A03-4921-B075-CBBA2FB0DD06}"/>
              </a:ext>
            </a:extLst>
          </p:cNvPr>
          <p:cNvSpPr txBox="1"/>
          <p:nvPr/>
        </p:nvSpPr>
        <p:spPr>
          <a:xfrm>
            <a:off x="683568" y="1323895"/>
            <a:ext cx="9634053" cy="276999"/>
          </a:xfrm>
          <a:prstGeom prst="rect">
            <a:avLst/>
          </a:prstGeom>
          <a:noFill/>
        </p:spPr>
        <p:txBody>
          <a:bodyPr wrap="square" rtlCol="0">
            <a:spAutoFit/>
          </a:bodyPr>
          <a:lstStyle/>
          <a:p>
            <a:r>
              <a:rPr lang="en-GB" sz="1200" dirty="0">
                <a:solidFill>
                  <a:schemeClr val="bg2"/>
                </a:solidFill>
              </a:rPr>
              <a:t>4,144,577</a:t>
            </a:r>
            <a:r>
              <a:rPr lang="en-GB" sz="1200" spc="-20" dirty="0">
                <a:solidFill>
                  <a:schemeClr val="bg2"/>
                </a:solidFill>
              </a:rPr>
              <a:t> people tested positive for Coronavirus (COVID-19) in the UK between 14/01/2020 and 24/02/2021 </a:t>
            </a:r>
          </a:p>
        </p:txBody>
      </p:sp>
      <p:pic>
        <p:nvPicPr>
          <p:cNvPr id="7" name="Content Placeholder 7">
            <a:extLst>
              <a:ext uri="{FF2B5EF4-FFF2-40B4-BE49-F238E27FC236}">
                <a16:creationId xmlns="" xmlns:a16="http://schemas.microsoft.com/office/drawing/2014/main" id="{E4BC8818-C51A-4814-9479-4E9B689DEB22}"/>
              </a:ext>
            </a:extLst>
          </p:cNvPr>
          <p:cNvPicPr>
            <a:picLocks noGrp="1" noChangeAspect="1"/>
          </p:cNvPicPr>
          <p:nvPr>
            <p:ph idx="1"/>
          </p:nvPr>
        </p:nvPicPr>
        <p:blipFill>
          <a:blip r:embed="rId3"/>
          <a:stretch>
            <a:fillRect/>
          </a:stretch>
        </p:blipFill>
        <p:spPr>
          <a:xfrm>
            <a:off x="683568" y="1600894"/>
            <a:ext cx="7801684" cy="4132362"/>
          </a:xfrm>
          <a:prstGeom prst="rect">
            <a:avLst/>
          </a:prstGeom>
        </p:spPr>
      </p:pic>
    </p:spTree>
    <p:extLst>
      <p:ext uri="{BB962C8B-B14F-4D97-AF65-F5344CB8AC3E}">
        <p14:creationId xmlns:p14="http://schemas.microsoft.com/office/powerpoint/2010/main" val="370180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864096"/>
          </a:xfrm>
        </p:spPr>
        <p:txBody>
          <a:bodyPr/>
          <a:lstStyle/>
          <a:p>
            <a:pPr algn="ctr"/>
            <a:r>
              <a:rPr lang="en-GB" sz="2800" dirty="0">
                <a:solidFill>
                  <a:schemeClr val="accent1">
                    <a:lumMod val="75000"/>
                  </a:schemeClr>
                </a:solidFill>
              </a:rPr>
              <a:t>UK deaths within 28 days of a positive test</a:t>
            </a:r>
          </a:p>
        </p:txBody>
      </p:sp>
      <p:sp>
        <p:nvSpPr>
          <p:cNvPr id="5" name="Rectangle 4"/>
          <p:cNvSpPr/>
          <p:nvPr/>
        </p:nvSpPr>
        <p:spPr>
          <a:xfrm>
            <a:off x="1115616" y="1268764"/>
            <a:ext cx="6624736" cy="707886"/>
          </a:xfrm>
          <a:prstGeom prst="rect">
            <a:avLst/>
          </a:prstGeom>
        </p:spPr>
        <p:txBody>
          <a:bodyPr wrap="square">
            <a:spAutoFit/>
          </a:bodyPr>
          <a:lstStyle/>
          <a:p>
            <a:pPr algn="ctr">
              <a:defRPr/>
            </a:pPr>
            <a:r>
              <a:rPr lang="en-GB" sz="1400" dirty="0">
                <a:solidFill>
                  <a:schemeClr val="bg2"/>
                </a:solidFill>
              </a:rPr>
              <a:t>121,747 deaths within 28 days of a positive test by date of death were recorded between 05/03/2020 and 24/02/2021 </a:t>
            </a:r>
          </a:p>
          <a:p>
            <a:pPr algn="ctr">
              <a:defRPr/>
            </a:pPr>
            <a:endParaRPr lang="en-GB" sz="1200" kern="0" dirty="0">
              <a:solidFill>
                <a:srgbClr val="000000"/>
              </a:solidFill>
            </a:endParaRPr>
          </a:p>
        </p:txBody>
      </p:sp>
      <p:pic>
        <p:nvPicPr>
          <p:cNvPr id="8" name="Content Placeholder 6">
            <a:extLst>
              <a:ext uri="{FF2B5EF4-FFF2-40B4-BE49-F238E27FC236}">
                <a16:creationId xmlns="" xmlns:a16="http://schemas.microsoft.com/office/drawing/2014/main" id="{BA895481-668B-494D-95CD-06826B699939}"/>
              </a:ext>
            </a:extLst>
          </p:cNvPr>
          <p:cNvPicPr>
            <a:picLocks noGrp="1" noChangeAspect="1"/>
          </p:cNvPicPr>
          <p:nvPr>
            <p:ph idx="1"/>
          </p:nvPr>
        </p:nvPicPr>
        <p:blipFill>
          <a:blip r:embed="rId3"/>
          <a:stretch>
            <a:fillRect/>
          </a:stretch>
        </p:blipFill>
        <p:spPr>
          <a:xfrm>
            <a:off x="685800" y="1844824"/>
            <a:ext cx="8077200" cy="3888432"/>
          </a:xfrm>
          <a:prstGeom prst="rect">
            <a:avLst/>
          </a:prstGeom>
        </p:spPr>
      </p:pic>
    </p:spTree>
    <p:extLst>
      <p:ext uri="{BB962C8B-B14F-4D97-AF65-F5344CB8AC3E}">
        <p14:creationId xmlns:p14="http://schemas.microsoft.com/office/powerpoint/2010/main" val="246969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solidFill>
                  <a:schemeClr val="accent1">
                    <a:lumMod val="75000"/>
                  </a:schemeClr>
                </a:solidFill>
              </a:rPr>
              <a:t>COVID-19 vaccine taskforce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1700" dirty="0"/>
              <a:t>it quickly became apparent that as the majority of the population was susceptible (non-immune) to the SARS-CoV-2 virus and the virus spreads easily, a safe and effective vaccine would be needed to prevent further cases</a:t>
            </a:r>
          </a:p>
          <a:p>
            <a:pPr marL="0" indent="0"/>
            <a:endParaRPr lang="en-GB" sz="1700" dirty="0"/>
          </a:p>
          <a:p>
            <a:pPr>
              <a:buFont typeface="Arial" panose="020B0604020202020204" pitchFamily="34" charset="0"/>
              <a:buChar char="•"/>
            </a:pPr>
            <a:r>
              <a:rPr lang="en-GB" sz="1700" dirty="0"/>
              <a:t>a COVID-19 vaccine prepares the immune system so that in the event of an exposure to the virus, it is able to respond and prevent or reduce the severity of infection </a:t>
            </a:r>
          </a:p>
          <a:p>
            <a:pPr>
              <a:buFont typeface="Arial" panose="020B0604020202020204" pitchFamily="34" charset="0"/>
              <a:buChar char="•"/>
            </a:pPr>
            <a:endParaRPr lang="en-GB" sz="1700" dirty="0"/>
          </a:p>
          <a:p>
            <a:pPr>
              <a:buFont typeface="Arial" panose="020B0604020202020204" pitchFamily="34" charset="0"/>
              <a:buChar char="•"/>
            </a:pPr>
            <a:r>
              <a:rPr lang="en-GB" sz="1700" dirty="0"/>
              <a:t>during April 2020, a UK vaccine taskforce was set up to support the development of a SARS-CoV-2 vaccine </a:t>
            </a:r>
          </a:p>
          <a:p>
            <a:pPr>
              <a:buFont typeface="Arial" panose="020B0604020202020204" pitchFamily="34" charset="0"/>
              <a:buChar char="•"/>
            </a:pPr>
            <a:endParaRPr lang="en-GB" sz="1700" dirty="0"/>
          </a:p>
          <a:p>
            <a:pPr>
              <a:buFont typeface="Arial" panose="020B0604020202020204" pitchFamily="34" charset="0"/>
              <a:buChar char="•"/>
            </a:pPr>
            <a:r>
              <a:rPr lang="en-GB" sz="1700" dirty="0"/>
              <a:t>the taskforce supported research and industry to rapidly develop and scale up the manufacture of a vaccine to protect the population</a:t>
            </a:r>
          </a:p>
          <a:p>
            <a:endParaRPr lang="en-GB" dirty="0"/>
          </a:p>
        </p:txBody>
      </p:sp>
    </p:spTree>
    <p:extLst>
      <p:ext uri="{BB962C8B-B14F-4D97-AF65-F5344CB8AC3E}">
        <p14:creationId xmlns:p14="http://schemas.microsoft.com/office/powerpoint/2010/main" val="187308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1008112"/>
          </a:xfrm>
        </p:spPr>
        <p:txBody>
          <a:bodyPr/>
          <a:lstStyle/>
          <a:p>
            <a:r>
              <a:rPr lang="en-GB" dirty="0">
                <a:solidFill>
                  <a:schemeClr val="accent1">
                    <a:lumMod val="75000"/>
                  </a:schemeClr>
                </a:solidFill>
              </a:rPr>
              <a:t>COVID-19 vaccine development</a:t>
            </a:r>
          </a:p>
        </p:txBody>
      </p:sp>
      <p:sp>
        <p:nvSpPr>
          <p:cNvPr id="3" name="Content Placeholder 2"/>
          <p:cNvSpPr>
            <a:spLocks noGrp="1"/>
          </p:cNvSpPr>
          <p:nvPr>
            <p:ph idx="1"/>
          </p:nvPr>
        </p:nvSpPr>
        <p:spPr>
          <a:xfrm>
            <a:off x="685800" y="1268760"/>
            <a:ext cx="8077200" cy="4464496"/>
          </a:xfrm>
        </p:spPr>
        <p:txBody>
          <a:bodyPr/>
          <a:lstStyle/>
          <a:p>
            <a:pPr>
              <a:buFont typeface="Arial" panose="020B0604020202020204" pitchFamily="34" charset="0"/>
              <a:buChar char="•"/>
            </a:pPr>
            <a:r>
              <a:rPr lang="en-GB" sz="1600" dirty="0"/>
              <a:t>scientists, industry and other organisations have worked collaboratively across the globe to complete the different phases of vaccine development in parallel, rather than sequentially to make a safe and effective vaccine available as soon as possible </a:t>
            </a:r>
          </a:p>
          <a:p>
            <a:pPr>
              <a:buFont typeface="Arial" panose="020B0604020202020204" pitchFamily="34" charset="0"/>
              <a:buChar char="•"/>
            </a:pPr>
            <a:endParaRPr lang="en-GB" sz="1600" dirty="0"/>
          </a:p>
          <a:p>
            <a:pPr>
              <a:buFont typeface="Arial" panose="020B0604020202020204" pitchFamily="34" charset="0"/>
              <a:buChar char="•"/>
            </a:pPr>
            <a:r>
              <a:rPr lang="en-GB" sz="1600" dirty="0"/>
              <a:t>by knowing the genetic code for the SARS-CoV-2 virus, various methods to create vaccines can be used such as using the code itself (mRNA vaccines) or inserting part of this code into existing viruses (viral vector vaccines)</a:t>
            </a:r>
          </a:p>
          <a:p>
            <a:pPr marL="0" indent="0"/>
            <a:endParaRPr lang="en-GB" sz="1600" dirty="0"/>
          </a:p>
          <a:p>
            <a:pPr>
              <a:buFont typeface="Arial" panose="020B0604020202020204" pitchFamily="34" charset="0"/>
              <a:buChar char="•"/>
            </a:pPr>
            <a:r>
              <a:rPr lang="en-GB" sz="1600" dirty="0"/>
              <a:t>by December 2020, over 270 different COVID-19 vaccines were in early development, over 50 of these were being given to people in clinical trials and 11 were being trialled in large phase 3 trials</a:t>
            </a:r>
          </a:p>
          <a:p>
            <a:pPr marL="0" indent="0"/>
            <a:endParaRPr lang="en-GB" sz="1600" dirty="0"/>
          </a:p>
          <a:p>
            <a:pPr>
              <a:buFont typeface="Arial" panose="020B0604020202020204" pitchFamily="34" charset="0"/>
              <a:buChar char="•"/>
            </a:pPr>
            <a:r>
              <a:rPr lang="en-GB" sz="1600" dirty="0"/>
              <a:t>some vaccines have been made using currently used vaccine technology, others have been made using new approaches or methods used during previous emergencies such as the SARS pandemic and west African Ebola</a:t>
            </a:r>
          </a:p>
          <a:p>
            <a:endParaRPr lang="en-GB" sz="3200" dirty="0"/>
          </a:p>
          <a:p>
            <a:endParaRPr lang="en-GB" dirty="0"/>
          </a:p>
        </p:txBody>
      </p:sp>
    </p:spTree>
    <p:extLst>
      <p:ext uri="{BB962C8B-B14F-4D97-AF65-F5344CB8AC3E}">
        <p14:creationId xmlns:p14="http://schemas.microsoft.com/office/powerpoint/2010/main" val="276265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846"/>
            <a:ext cx="8077200" cy="1143000"/>
          </a:xfrm>
        </p:spPr>
        <p:txBody>
          <a:bodyPr/>
          <a:lstStyle/>
          <a:p>
            <a:r>
              <a:rPr lang="en-GB" dirty="0">
                <a:solidFill>
                  <a:schemeClr val="accent1">
                    <a:lumMod val="75000"/>
                  </a:schemeClr>
                </a:solidFill>
              </a:rPr>
              <a:t>Properties of an ideal vaccine</a:t>
            </a:r>
          </a:p>
        </p:txBody>
      </p:sp>
      <p:sp>
        <p:nvSpPr>
          <p:cNvPr id="3" name="Content Placeholder 2"/>
          <p:cNvSpPr>
            <a:spLocks noGrp="1"/>
          </p:cNvSpPr>
          <p:nvPr>
            <p:ph idx="1"/>
          </p:nvPr>
        </p:nvSpPr>
        <p:spPr>
          <a:xfrm>
            <a:off x="539552" y="908720"/>
            <a:ext cx="8077200" cy="4254624"/>
          </a:xfrm>
        </p:spPr>
        <p:txBody>
          <a:bodyPr/>
          <a:lstStyle/>
          <a:p>
            <a:pPr>
              <a:defRPr/>
            </a:pPr>
            <a:endParaRPr lang="en-GB" altLang="en-US" sz="1200" dirty="0"/>
          </a:p>
          <a:p>
            <a:pPr>
              <a:defRPr/>
            </a:pPr>
            <a:r>
              <a:rPr lang="en-GB" altLang="en-US" sz="1400" b="1" dirty="0"/>
              <a:t>Ideally, a vaccine will:</a:t>
            </a:r>
          </a:p>
          <a:p>
            <a:pPr>
              <a:defRPr/>
            </a:pPr>
            <a:endParaRPr lang="en-GB" altLang="en-US" sz="1400" dirty="0"/>
          </a:p>
          <a:p>
            <a:pPr>
              <a:buFont typeface="Arial" panose="020B0604020202020204" pitchFamily="34" charset="0"/>
              <a:buChar char="•"/>
              <a:defRPr/>
            </a:pPr>
            <a:r>
              <a:rPr lang="en-GB" altLang="en-US" sz="1400" dirty="0"/>
              <a:t>produce the same immune protection which usually follows natural infection but without causing disease</a:t>
            </a:r>
          </a:p>
          <a:p>
            <a:pPr>
              <a:buFont typeface="Arial" panose="020B0604020202020204" pitchFamily="34" charset="0"/>
              <a:buChar char="•"/>
              <a:defRPr/>
            </a:pPr>
            <a:r>
              <a:rPr lang="en-GB" altLang="en-US" sz="1400" dirty="0"/>
              <a:t>generate long lasting immunity so that the person is protected if they are exposed to the antigen several years after vaccination</a:t>
            </a:r>
          </a:p>
          <a:p>
            <a:pPr>
              <a:buFont typeface="Arial" panose="020B0604020202020204" pitchFamily="34" charset="0"/>
              <a:buChar char="•"/>
              <a:defRPr/>
            </a:pPr>
            <a:r>
              <a:rPr lang="en-GB" altLang="en-US" sz="1400" dirty="0"/>
              <a:t>interrupt the spread of infection by preventing carriage of the organism in the vaccinated person</a:t>
            </a:r>
          </a:p>
          <a:p>
            <a:pPr marL="0" indent="0">
              <a:defRPr/>
            </a:pPr>
            <a:endParaRPr lang="en-GB" altLang="en-US" sz="1400" dirty="0"/>
          </a:p>
          <a:p>
            <a:pPr>
              <a:defRPr/>
            </a:pPr>
            <a:r>
              <a:rPr lang="en-GB" altLang="en-US" sz="1400" dirty="0"/>
              <a:t>Vaccines need to be safe and </a:t>
            </a:r>
            <a:r>
              <a:rPr lang="en-GB" sz="1400" dirty="0"/>
              <a:t>the risk from any side effects should be much lower than the benefit of preventing </a:t>
            </a:r>
            <a:r>
              <a:rPr lang="en-GB" sz="1400" dirty="0" smtClean="0"/>
              <a:t>deaths </a:t>
            </a:r>
            <a:r>
              <a:rPr lang="en-GB" sz="1400" dirty="0"/>
              <a:t>and serious complications of the disease.</a:t>
            </a:r>
            <a:endParaRPr lang="en-GB" altLang="en-US" sz="1400" dirty="0"/>
          </a:p>
          <a:p>
            <a:pPr>
              <a:defRPr/>
            </a:pPr>
            <a:endParaRPr lang="en-GB" altLang="en-US" sz="1400" b="1" dirty="0"/>
          </a:p>
          <a:p>
            <a:pPr>
              <a:defRPr/>
            </a:pPr>
            <a:r>
              <a:rPr lang="en-GB" altLang="en-US" sz="1400" dirty="0"/>
              <a:t>For the COVID-19 vaccines, many of these properties can be confirmed from the clinical vaccine trials. </a:t>
            </a:r>
          </a:p>
          <a:p>
            <a:pPr>
              <a:defRPr/>
            </a:pPr>
            <a:endParaRPr lang="en-GB" altLang="en-US" sz="1400" dirty="0"/>
          </a:p>
          <a:p>
            <a:pPr>
              <a:defRPr/>
            </a:pPr>
            <a:r>
              <a:rPr lang="en-GB" altLang="en-US" sz="1400" dirty="0"/>
              <a:t>Longer term ongoing surveillance of the disease and of those vaccinated will show whether: </a:t>
            </a:r>
          </a:p>
          <a:p>
            <a:pPr marL="285750" indent="-285750">
              <a:buFont typeface="Arial" panose="020B0604020202020204" pitchFamily="34" charset="0"/>
              <a:buChar char="•"/>
              <a:defRPr/>
            </a:pPr>
            <a:r>
              <a:rPr lang="en-GB" altLang="en-US" sz="1400" dirty="0"/>
              <a:t>vaccine protection is long lasting or booster or annual doses are needed</a:t>
            </a:r>
          </a:p>
          <a:p>
            <a:pPr marL="285750" indent="-285750">
              <a:buFont typeface="Arial" panose="020B0604020202020204" pitchFamily="34" charset="0"/>
              <a:buChar char="•"/>
              <a:defRPr/>
            </a:pPr>
            <a:r>
              <a:rPr lang="en-GB" altLang="en-US" sz="1400" dirty="0"/>
              <a:t>the vaccine prevents a vaccinated person from carrying and spreading the virus</a:t>
            </a:r>
            <a:endParaRPr lang="en-GB"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075276"/>
            <a:ext cx="1183069" cy="10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2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dirty="0">
                <a:solidFill>
                  <a:schemeClr val="accent1">
                    <a:lumMod val="75000"/>
                  </a:schemeClr>
                </a:solidFill>
              </a:rPr>
              <a:t>Stages of vaccine trials</a:t>
            </a:r>
          </a:p>
        </p:txBody>
      </p:sp>
      <p:sp>
        <p:nvSpPr>
          <p:cNvPr id="3" name="Content Placeholder 2"/>
          <p:cNvSpPr>
            <a:spLocks noGrp="1"/>
          </p:cNvSpPr>
          <p:nvPr>
            <p:ph idx="1"/>
          </p:nvPr>
        </p:nvSpPr>
        <p:spPr>
          <a:xfrm>
            <a:off x="539552" y="1124744"/>
            <a:ext cx="8077200" cy="4608512"/>
          </a:xfrm>
        </p:spPr>
        <p:txBody>
          <a:bodyPr/>
          <a:lstStyle/>
          <a:p>
            <a:r>
              <a:rPr lang="en-GB" altLang="en-US" sz="1400" dirty="0"/>
              <a:t>Vaccines are extensively tested through several different phases of trials.</a:t>
            </a:r>
          </a:p>
          <a:p>
            <a:endParaRPr lang="en-GB" altLang="en-US" sz="1400" dirty="0"/>
          </a:p>
          <a:p>
            <a:pPr marL="285750" indent="-285750">
              <a:buFont typeface="Arial" panose="020B0604020202020204" pitchFamily="34" charset="0"/>
              <a:buChar char="•"/>
            </a:pPr>
            <a:r>
              <a:rPr lang="en-GB" altLang="en-US" sz="1400" b="1" dirty="0"/>
              <a:t>pre-clinical studies </a:t>
            </a:r>
            <a:r>
              <a:rPr lang="en-GB" sz="1400" dirty="0"/>
              <a:t>using tissue</a:t>
            </a:r>
            <a:r>
              <a:rPr lang="en-GB" sz="1400" strike="sngStrike" dirty="0"/>
              <a:t>-</a:t>
            </a:r>
            <a:r>
              <a:rPr lang="en-GB" sz="1400"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p>
          <a:p>
            <a:pPr marL="285750" indent="-285750">
              <a:buFont typeface="Arial" panose="020B0604020202020204" pitchFamily="34" charset="0"/>
              <a:buChar char="•"/>
            </a:pPr>
            <a:endParaRPr lang="en-GB" altLang="en-US" sz="1400" b="1" dirty="0"/>
          </a:p>
          <a:p>
            <a:pPr marL="285750" indent="-285750">
              <a:buFont typeface="Arial" panose="020B0604020202020204" pitchFamily="34" charset="0"/>
              <a:buChar char="•"/>
            </a:pPr>
            <a:r>
              <a:rPr lang="en-GB" altLang="en-US" sz="1400" b="1" dirty="0"/>
              <a:t>phase I clinical trials </a:t>
            </a:r>
            <a:r>
              <a:rPr lang="en-GB" altLang="en-US" sz="1400" dirty="0"/>
              <a:t>are small-scale trials in healthy adult volunteers (generally 20-100) to assess whether the vaccine is safe in humans and type and extent of immune response it induces  </a:t>
            </a:r>
          </a:p>
          <a:p>
            <a:pPr marL="0" indent="0"/>
            <a:endParaRPr lang="en-GB" altLang="en-US" sz="1400" dirty="0"/>
          </a:p>
          <a:p>
            <a:pPr marL="285750" indent="-285750">
              <a:buFont typeface="Arial" panose="020B0604020202020204" pitchFamily="34" charset="0"/>
              <a:buChar char="•"/>
            </a:pPr>
            <a:r>
              <a:rPr lang="en-GB" altLang="en-US" sz="1400" b="1" dirty="0"/>
              <a:t>phase II clinical trials</a:t>
            </a:r>
            <a:r>
              <a:rPr lang="en-GB" altLang="en-US" sz="1400" dirty="0"/>
              <a:t> 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buFont typeface="Arial" panose="020B0604020202020204" pitchFamily="34" charset="0"/>
              <a:buChar char="•"/>
            </a:pPr>
            <a:endParaRPr lang="en-GB" altLang="en-US" sz="1400" dirty="0"/>
          </a:p>
          <a:p>
            <a:pPr marL="285750" indent="-285750">
              <a:buFont typeface="Arial" panose="020B0604020202020204" pitchFamily="34" charset="0"/>
              <a:buChar char="•"/>
            </a:pPr>
            <a:r>
              <a:rPr lang="en-GB" altLang="en-US" sz="1400" b="1" dirty="0"/>
              <a:t>phase III clinical trials</a:t>
            </a:r>
            <a:r>
              <a:rPr lang="en-GB" altLang="en-US" sz="1400" dirty="0"/>
              <a:t> involve the vaccine being studied on a large scale in many hundreds or thousands of subjects across several sites to evaluate efficacy under natural disease conditions and make sure that there are no unintended side effects not detected in phase II studies</a:t>
            </a:r>
          </a:p>
          <a:p>
            <a:endParaRPr lang="en-GB" dirty="0"/>
          </a:p>
        </p:txBody>
      </p:sp>
    </p:spTree>
    <p:extLst>
      <p:ext uri="{BB962C8B-B14F-4D97-AF65-F5344CB8AC3E}">
        <p14:creationId xmlns:p14="http://schemas.microsoft.com/office/powerpoint/2010/main" val="3591067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08112"/>
          </a:xfrm>
        </p:spPr>
        <p:txBody>
          <a:bodyPr/>
          <a:lstStyle/>
          <a:p>
            <a:r>
              <a:rPr lang="en-GB" dirty="0">
                <a:solidFill>
                  <a:schemeClr val="accent1">
                    <a:lumMod val="75000"/>
                  </a:schemeClr>
                </a:solidFill>
              </a:rPr>
              <a:t>Safety</a:t>
            </a:r>
          </a:p>
        </p:txBody>
      </p:sp>
      <p:sp>
        <p:nvSpPr>
          <p:cNvPr id="3" name="Content Placeholder 2"/>
          <p:cNvSpPr>
            <a:spLocks noGrp="1"/>
          </p:cNvSpPr>
          <p:nvPr>
            <p:ph idx="1"/>
          </p:nvPr>
        </p:nvSpPr>
        <p:spPr>
          <a:xfrm>
            <a:off x="685800" y="1268760"/>
            <a:ext cx="8077200" cy="4464496"/>
          </a:xfrm>
        </p:spPr>
        <p:txBody>
          <a:bodyPr/>
          <a:lstStyle/>
          <a:p>
            <a:pPr marL="285750" indent="-285750">
              <a:buFont typeface="Arial" panose="020B0604020202020204" pitchFamily="34" charset="0"/>
              <a:buChar char="•"/>
            </a:pPr>
            <a:r>
              <a:rPr lang="en-GB" sz="1500" dirty="0"/>
              <a:t>before any of the COVID vaccines can be authorised for widespread use in the population, the manufacturers have to demonstrate that they are safe and effective</a:t>
            </a:r>
          </a:p>
          <a:p>
            <a:pPr marL="0" indent="0"/>
            <a:endParaRPr lang="en-GB" sz="1500" dirty="0"/>
          </a:p>
          <a:p>
            <a:pPr marL="285750" indent="-285750">
              <a:buFont typeface="Arial" panose="020B0604020202020204" pitchFamily="34" charset="0"/>
              <a:buChar char="•"/>
            </a:pPr>
            <a:r>
              <a:rPr lang="en-GB" sz="1500" dirty="0"/>
              <a:t>tens of thousands of people across the world have already received COVID-19 vaccines in clinical trials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no serious adverse reactions to the vaccines were seen in the trial participants who received them </a:t>
            </a:r>
          </a:p>
          <a:p>
            <a:pPr marL="0" indent="0"/>
            <a:endParaRPr lang="en-GB" sz="1500" dirty="0"/>
          </a:p>
          <a:p>
            <a:pPr marL="285750" indent="-285750">
              <a:buFont typeface="Arial" panose="020B0604020202020204" pitchFamily="34" charset="0"/>
              <a:buChar char="•"/>
            </a:pPr>
            <a:r>
              <a:rPr lang="en-GB" sz="1500" dirty="0"/>
              <a:t>any reactions reported were similar to those seen following other vaccines such as pain and tenderness at the injection site and fever, headache, muscle aches and fatigue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vaccines are authorised and in use, the Medicines and Healthcare products Regulatory Agency (MHRA) continually monitors their safety to ensure that the benefits continue to outweigh any risks.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1400" dirty="0"/>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r>
              <a:rPr lang="en-GB" dirty="0">
                <a:solidFill>
                  <a:schemeClr val="accent1">
                    <a:lumMod val="75000"/>
                  </a:schemeClr>
                </a:solidFill>
              </a:rPr>
              <a:t>Effectiveness</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dirty="0"/>
              <a:t>manufacturers of the COVID-19 vaccines need to show evidence that they will be effective</a:t>
            </a:r>
          </a:p>
          <a:p>
            <a:pPr marL="285750" indent="-285750">
              <a:buFont typeface="Arial" panose="020B0604020202020204" pitchFamily="34" charset="0"/>
              <a:buChar char="•"/>
            </a:pPr>
            <a:r>
              <a:rPr lang="en-GB" sz="1400"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sz="1400" dirty="0"/>
              <a:t>vaccine effectiveness can be calculated by comparing the number of cases of COVID-19 disease in trial participants who received the COVID-19 vaccine with the number of trial participants who received the placebo or alternative (non-COVID-19) vaccine</a:t>
            </a:r>
          </a:p>
          <a:p>
            <a:pPr marL="0" indent="0"/>
            <a:endParaRPr lang="en-GB" sz="1400" dirty="0"/>
          </a:p>
          <a:p>
            <a:r>
              <a:rPr lang="en-GB" sz="1400" dirty="0"/>
              <a:t>Those running clinical trials will also look at antibody response:</a:t>
            </a:r>
          </a:p>
          <a:p>
            <a:pPr marL="735012" lvl="3" indent="-285750"/>
            <a:r>
              <a:rPr lang="en-GB" sz="1400" dirty="0"/>
              <a:t>- after one dose and two doses</a:t>
            </a:r>
          </a:p>
          <a:p>
            <a:pPr marL="735012" lvl="3" indent="-285750"/>
            <a:r>
              <a:rPr lang="en-GB" sz="1400" dirty="0"/>
              <a:t>- at different dosages of the vaccine</a:t>
            </a:r>
          </a:p>
          <a:p>
            <a:pPr marL="735012" lvl="3" indent="-285750"/>
            <a:r>
              <a:rPr lang="en-GB" sz="1400" dirty="0"/>
              <a:t>- with different time intervals between vaccine doses</a:t>
            </a:r>
          </a:p>
          <a:p>
            <a:pPr marL="735012" lvl="3" indent="-285750"/>
            <a:r>
              <a:rPr lang="en-GB" sz="1400" dirty="0"/>
              <a:t>- in different age groups </a:t>
            </a:r>
          </a:p>
          <a:p>
            <a:r>
              <a:rPr lang="en-GB" sz="1400" dirty="0"/>
              <a:t> </a:t>
            </a:r>
          </a:p>
          <a:p>
            <a:r>
              <a:rPr lang="en-GB" sz="1400" dirty="0"/>
              <a:t>Over time, they will look at </a:t>
            </a:r>
          </a:p>
          <a:p>
            <a:pPr marL="285750" indent="-285750">
              <a:buFont typeface="Arial" panose="020B0604020202020204" pitchFamily="34" charset="0"/>
              <a:buChar char="•"/>
            </a:pPr>
            <a:r>
              <a:rPr lang="en-GB" sz="1400" dirty="0"/>
              <a:t>how long the antibodies last and the effect on antibody levels if a booster dose is given. </a:t>
            </a:r>
          </a:p>
          <a:p>
            <a:pPr marL="285750" indent="-285750">
              <a:buFont typeface="Arial" panose="020B0604020202020204" pitchFamily="34" charset="0"/>
              <a:buChar char="•"/>
            </a:pPr>
            <a:r>
              <a:rPr lang="en-GB" sz="1400" spc="-30" dirty="0"/>
              <a:t>whether the vaccine only stops people from becoming severely ill or if it also stops them spreading the virus too</a:t>
            </a:r>
            <a:endParaRPr lang="en-GB" sz="1400" dirty="0"/>
          </a:p>
        </p:txBody>
      </p:sp>
    </p:spTree>
    <p:extLst>
      <p:ext uri="{BB962C8B-B14F-4D97-AF65-F5344CB8AC3E}">
        <p14:creationId xmlns:p14="http://schemas.microsoft.com/office/powerpoint/2010/main" val="3609772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600" dirty="0">
                <a:solidFill>
                  <a:schemeClr val="accent1">
                    <a:lumMod val="75000"/>
                  </a:schemeClr>
                </a:solidFill>
              </a:rPr>
              <a:t>Real world effectiveness </a:t>
            </a:r>
          </a:p>
        </p:txBody>
      </p:sp>
      <p:sp>
        <p:nvSpPr>
          <p:cNvPr id="3" name="Content Placeholder 2"/>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500" dirty="0"/>
              <a:t>now that COVID-19 vaccines are in general use in the population, the impact and effectiveness of the COVID-19 vaccination programme on </a:t>
            </a:r>
            <a:r>
              <a:rPr lang="en-GB" sz="1500" dirty="0" smtClean="0"/>
              <a:t>infection, </a:t>
            </a:r>
            <a:r>
              <a:rPr lang="en-GB" sz="1500" dirty="0"/>
              <a:t>symptomatic disease, hospitalisation, </a:t>
            </a:r>
            <a:r>
              <a:rPr lang="en-GB" sz="1500" dirty="0" smtClean="0"/>
              <a:t>and death is </a:t>
            </a:r>
            <a:r>
              <a:rPr lang="en-GB" sz="1500" dirty="0"/>
              <a:t>being actively monitored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vaccine effectiveness of a single dose against hospitalisation is estimated at around 75-85% for both the Pfizer-</a:t>
            </a:r>
            <a:r>
              <a:rPr lang="en-GB" sz="1500" dirty="0" err="1"/>
              <a:t>BioNTech</a:t>
            </a:r>
            <a:r>
              <a:rPr lang="en-GB" sz="1500" dirty="0"/>
              <a:t> and the AstraZeneca vaccines and between 80-99% following two doses, with higher levels of protection against severe disease including hospitalisation and death</a:t>
            </a:r>
          </a:p>
          <a:p>
            <a:pPr marL="0" indent="0"/>
            <a:endParaRPr lang="en-GB" sz="1500" dirty="0"/>
          </a:p>
          <a:p>
            <a:pPr marL="285750" indent="-285750">
              <a:buFont typeface="Arial" panose="020B0604020202020204" pitchFamily="34" charset="0"/>
              <a:buChar char="•"/>
            </a:pPr>
            <a:r>
              <a:rPr lang="en-GB" sz="1500" dirty="0"/>
              <a:t>protection against infection has also been seen in healthcare workers, where a single dose of Pfizer-</a:t>
            </a:r>
            <a:r>
              <a:rPr lang="en-GB" sz="1500" dirty="0" err="1"/>
              <a:t>BioNTech</a:t>
            </a:r>
            <a:r>
              <a:rPr lang="en-GB" sz="1500" dirty="0"/>
              <a:t> vaccine provided &gt;70% protection against both symptomatic and asymptomatic infection and in care home residents where a single dose of either Pfizer-</a:t>
            </a:r>
            <a:r>
              <a:rPr lang="en-GB" sz="1500" dirty="0" err="1"/>
              <a:t>BioNTech</a:t>
            </a:r>
            <a:r>
              <a:rPr lang="en-GB" sz="1500" dirty="0"/>
              <a:t> or AstraZeneca vaccines reduced the risk of infection by around 60%</a:t>
            </a:r>
          </a:p>
          <a:p>
            <a:pPr marL="171450" indent="-1714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studies </a:t>
            </a:r>
            <a:r>
              <a:rPr lang="en-GB" sz="1500" dirty="0" smtClean="0"/>
              <a:t>now show that </a:t>
            </a:r>
            <a:r>
              <a:rPr lang="en-GB" sz="1500" dirty="0"/>
              <a:t>the COVID vaccines have the potential to reduce transmission; one UK study showed that those who do become infected 3 weeks after receiving one dose of the Pfizer-</a:t>
            </a:r>
            <a:r>
              <a:rPr lang="en-GB" sz="1500" dirty="0" err="1"/>
              <a:t>BioNTech</a:t>
            </a:r>
            <a:r>
              <a:rPr lang="en-GB" sz="1500" dirty="0"/>
              <a:t> or AstraZeneca vaccine were between 38% and 49% less likely to pass the virus on to their household contacts than those who were unvaccinated</a:t>
            </a:r>
          </a:p>
          <a:p>
            <a:endParaRPr lang="en-GB" dirty="0"/>
          </a:p>
        </p:txBody>
      </p:sp>
    </p:spTree>
    <p:extLst>
      <p:ext uri="{BB962C8B-B14F-4D97-AF65-F5344CB8AC3E}">
        <p14:creationId xmlns:p14="http://schemas.microsoft.com/office/powerpoint/2010/main" val="3693549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7200" cy="1143000"/>
          </a:xfrm>
        </p:spPr>
        <p:txBody>
          <a:bodyPr/>
          <a:lstStyle/>
          <a:p>
            <a:r>
              <a:rPr lang="en-GB" dirty="0">
                <a:solidFill>
                  <a:schemeClr val="accent1">
                    <a:lumMod val="75000"/>
                  </a:schemeClr>
                </a:solidFill>
              </a:rPr>
              <a:t>Content</a:t>
            </a:r>
          </a:p>
        </p:txBody>
      </p:sp>
      <p:sp>
        <p:nvSpPr>
          <p:cNvPr id="3" name="Content Placeholder 2"/>
          <p:cNvSpPr>
            <a:spLocks noGrp="1"/>
          </p:cNvSpPr>
          <p:nvPr>
            <p:ph idx="1"/>
          </p:nvPr>
        </p:nvSpPr>
        <p:spPr>
          <a:xfrm>
            <a:off x="685800" y="1052736"/>
            <a:ext cx="8077200" cy="4509864"/>
          </a:xfrm>
        </p:spPr>
        <p:txBody>
          <a:bodyPr/>
          <a:lstStyle/>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Learning objectives, pre-requisites, key messages and introduction</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International and UK COVID-19 timeline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COVID-19 epidemiology</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Developing a COVID-19 vaccine and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Introducing a new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Vaccine specific information</a:t>
            </a:r>
            <a:endParaRPr lang="en-GB" sz="2400" dirty="0"/>
          </a:p>
        </p:txBody>
      </p:sp>
    </p:spTree>
    <p:extLst>
      <p:ext uri="{BB962C8B-B14F-4D97-AF65-F5344CB8AC3E}">
        <p14:creationId xmlns:p14="http://schemas.microsoft.com/office/powerpoint/2010/main" val="3721942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080120"/>
          </a:xfrm>
        </p:spPr>
        <p:txBody>
          <a:bodyPr/>
          <a:lstStyle/>
          <a:p>
            <a:r>
              <a:rPr lang="en-GB" sz="3600" dirty="0">
                <a:solidFill>
                  <a:schemeClr val="accent1">
                    <a:lumMod val="75000"/>
                  </a:schemeClr>
                </a:solidFill>
              </a:rPr>
              <a:t>Regulatory approval and licencing</a:t>
            </a:r>
          </a:p>
        </p:txBody>
      </p:sp>
      <p:sp>
        <p:nvSpPr>
          <p:cNvPr id="3" name="Content Placeholder 2"/>
          <p:cNvSpPr>
            <a:spLocks noGrp="1"/>
          </p:cNvSpPr>
          <p:nvPr>
            <p:ph idx="1"/>
          </p:nvPr>
        </p:nvSpPr>
        <p:spPr>
          <a:xfrm>
            <a:off x="685800" y="1412776"/>
            <a:ext cx="8077200" cy="4149824"/>
          </a:xfrm>
        </p:spPr>
        <p:txBody>
          <a:bodyPr/>
          <a:lstStyle/>
          <a:p>
            <a:pPr>
              <a:buFont typeface="Arial" panose="020B0604020202020204" pitchFamily="34" charset="0"/>
              <a:buChar char="•"/>
            </a:pPr>
            <a:r>
              <a:rPr lang="en-GB" sz="1500" dirty="0"/>
              <a:t>in the UK, vaccine m</a:t>
            </a:r>
            <a:r>
              <a:rPr lang="en-GB" altLang="en-US" sz="1500" dirty="0"/>
              <a:t>anufacturers apply to the Medicines and Healthcare products Regulatory Agency (MHRA) or the European Medicines Agency (EMA) for a product licence but they may issue a temporary authorisation ahead of the full UK product licence </a:t>
            </a:r>
          </a:p>
          <a:p>
            <a:pPr>
              <a:buFont typeface="Arial" panose="020B0604020202020204" pitchFamily="34" charset="0"/>
              <a:buChar char="•"/>
            </a:pPr>
            <a:endParaRPr lang="en-GB" altLang="en-US" sz="1500" dirty="0"/>
          </a:p>
          <a:p>
            <a:pPr>
              <a:buFont typeface="Arial" panose="020B0604020202020204" pitchFamily="34" charset="0"/>
              <a:buChar char="•"/>
            </a:pPr>
            <a:r>
              <a:rPr lang="en-GB" sz="1500" dirty="0"/>
              <a:t>in exceptional situations, the MHRA may enact Regulation 174. This enables them to temporarily authorise the supply of an unlicensed medicinal product in response to certain identified public health risks, such as the SARS-CoV-2 pandemic </a:t>
            </a:r>
          </a:p>
          <a:p>
            <a:pPr>
              <a:buFont typeface="Arial" panose="020B0604020202020204" pitchFamily="34" charset="0"/>
              <a:buChar char="•"/>
            </a:pPr>
            <a:endParaRPr lang="en-GB" sz="1500" dirty="0"/>
          </a:p>
          <a:p>
            <a:pPr>
              <a:buFont typeface="Arial" panose="020B0604020202020204" pitchFamily="34" charset="0"/>
              <a:buChar char="•"/>
            </a:pPr>
            <a:r>
              <a:rPr lang="en-GB" sz="1500" dirty="0"/>
              <a:t>the MHRA assess all of the available safety, quality and efficacy data and considers whether the evidence supports the use of the medicine or vaccine under the legal basis of regulation 174 until it can be licensed</a:t>
            </a:r>
          </a:p>
          <a:p>
            <a:pPr marL="0" indent="0">
              <a:lnSpc>
                <a:spcPct val="100000"/>
              </a:lnSpc>
            </a:pPr>
            <a:endParaRPr lang="en-GB" sz="1500" dirty="0"/>
          </a:p>
          <a:p>
            <a:pPr>
              <a:buFont typeface="Arial" panose="020B0604020202020204" pitchFamily="34" charset="0"/>
              <a:buChar char="•"/>
            </a:pPr>
            <a:r>
              <a:rPr lang="en-GB" sz="1500" dirty="0"/>
              <a:t>the process involves the same level of scrutiny as the usual licensing process and this exception is only used when strictly necessary to speed up access to a potentially life-saving intervention </a:t>
            </a:r>
          </a:p>
          <a:p>
            <a:endParaRPr lang="en-GB" dirty="0"/>
          </a:p>
        </p:txBody>
      </p:sp>
    </p:spTree>
    <p:extLst>
      <p:ext uri="{BB962C8B-B14F-4D97-AF65-F5344CB8AC3E}">
        <p14:creationId xmlns:p14="http://schemas.microsoft.com/office/powerpoint/2010/main" val="3134755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77200" cy="1080120"/>
          </a:xfrm>
        </p:spPr>
        <p:txBody>
          <a:bodyPr/>
          <a:lstStyle/>
          <a:p>
            <a:r>
              <a:rPr lang="en-GB" dirty="0">
                <a:solidFill>
                  <a:schemeClr val="accent1">
                    <a:lumMod val="75000"/>
                  </a:schemeClr>
                </a:solidFill>
              </a:rPr>
              <a:t>Post authorisation surveillance</a:t>
            </a:r>
          </a:p>
        </p:txBody>
      </p:sp>
      <p:sp>
        <p:nvSpPr>
          <p:cNvPr id="3" name="Content Placeholder 2"/>
          <p:cNvSpPr>
            <a:spLocks noGrp="1"/>
          </p:cNvSpPr>
          <p:nvPr>
            <p:ph idx="1"/>
          </p:nvPr>
        </p:nvSpPr>
        <p:spPr>
          <a:xfrm>
            <a:off x="685800" y="1340768"/>
            <a:ext cx="8077200" cy="4464496"/>
          </a:xfrm>
        </p:spPr>
        <p:txBody>
          <a:bodyPr/>
          <a:lstStyle/>
          <a:p>
            <a:r>
              <a:rPr lang="en-GB" altLang="en-US" sz="1600" dirty="0"/>
              <a:t>On-going studies of vaccines continue after the vaccine has been authorised for use.</a:t>
            </a:r>
          </a:p>
          <a:p>
            <a:r>
              <a:rPr lang="en-GB" altLang="en-US" sz="1600" dirty="0"/>
              <a:t>These studies aim to assess long term efficacy and to detect any rare adverse effects </a:t>
            </a:r>
          </a:p>
          <a:p>
            <a:r>
              <a:rPr lang="en-GB" altLang="en-US" sz="1600" dirty="0"/>
              <a:t>because in real life administration, compared to pre-licensure trials, there will be:</a:t>
            </a:r>
          </a:p>
          <a:p>
            <a:endParaRPr lang="en-GB" altLang="en-US" sz="1600" dirty="0"/>
          </a:p>
          <a:p>
            <a:pPr marL="285750" indent="-285750">
              <a:buFont typeface="Arial" panose="020B0604020202020204" pitchFamily="34" charset="0"/>
              <a:buChar char="•"/>
            </a:pPr>
            <a:r>
              <a:rPr lang="en-GB" altLang="en-US" sz="1600" dirty="0"/>
              <a:t>some variability in preparation of the vaccine as vaccines will come from different batches</a:t>
            </a:r>
          </a:p>
          <a:p>
            <a:pPr marL="0" indent="0"/>
            <a:endParaRPr lang="en-GB" altLang="en-US" sz="1600" dirty="0"/>
          </a:p>
          <a:p>
            <a:pPr marL="285750" indent="-285750">
              <a:buFont typeface="Arial" panose="020B0604020202020204" pitchFamily="34" charset="0"/>
              <a:buChar char="•"/>
            </a:pPr>
            <a:r>
              <a:rPr lang="en-GB" altLang="en-US" sz="1600" dirty="0"/>
              <a:t>possible variability in stability and storage, for example the cold chain may not be as rigidly maintained in practice as it was in a clinical trial</a:t>
            </a:r>
          </a:p>
          <a:p>
            <a:pPr marL="0" indent="0"/>
            <a:endParaRPr lang="en-GB" altLang="en-US" sz="1600" dirty="0"/>
          </a:p>
          <a:p>
            <a:pPr marL="285750" indent="-285750">
              <a:buFont typeface="Arial" panose="020B0604020202020204" pitchFamily="34" charset="0"/>
              <a:buChar char="•"/>
            </a:pPr>
            <a:r>
              <a:rPr lang="en-GB" altLang="en-US" sz="1600" dirty="0"/>
              <a:t>use of the vaccines in different groups than in pre-license studies, for example they will be given to people with underlying medical conditions who would not necessarily have been included in a pre-licensure clinical trial</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mutations in the virus which may result in the vaccine being less effective</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endParaRPr lang="en-GB" dirty="0"/>
          </a:p>
        </p:txBody>
      </p:sp>
    </p:spTree>
    <p:extLst>
      <p:ext uri="{BB962C8B-B14F-4D97-AF65-F5344CB8AC3E}">
        <p14:creationId xmlns:p14="http://schemas.microsoft.com/office/powerpoint/2010/main" val="4151082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dirty="0">
                <a:solidFill>
                  <a:schemeClr val="accent1">
                    <a:lumMod val="75000"/>
                  </a:schemeClr>
                </a:solidFill>
              </a:rPr>
              <a:t>Licensure</a:t>
            </a:r>
          </a:p>
        </p:txBody>
      </p:sp>
      <p:sp>
        <p:nvSpPr>
          <p:cNvPr id="3" name="Content Placeholder 2"/>
          <p:cNvSpPr>
            <a:spLocks noGrp="1"/>
          </p:cNvSpPr>
          <p:nvPr>
            <p:ph idx="1"/>
          </p:nvPr>
        </p:nvSpPr>
        <p:spPr>
          <a:xfrm>
            <a:off x="717848" y="1196752"/>
            <a:ext cx="8077200" cy="4451176"/>
          </a:xfrm>
        </p:spPr>
        <p:txBody>
          <a:bodyPr/>
          <a:lstStyle/>
          <a:p>
            <a:pPr marL="285750" indent="-285750">
              <a:buFont typeface="Arial" panose="020B0604020202020204" pitchFamily="34" charset="0"/>
              <a:buChar char="•"/>
            </a:pPr>
            <a:r>
              <a:rPr lang="en-GB" sz="1500" dirty="0"/>
              <a:t>f</a:t>
            </a:r>
            <a:r>
              <a:rPr lang="en-GB" sz="1500" dirty="0" smtClean="0"/>
              <a:t>ollowing </a:t>
            </a:r>
            <a:r>
              <a:rPr lang="en-GB" sz="1500" dirty="0"/>
              <a:t>initial temporary authorisation from the MHRA under Regulation 174, the Moderna, AstraZeneca and Pfizer BioNTech COVID-19 vaccines have sought Conditional Marketing Authorisation (CMA). Marketing authorisation is often referred to as a </a:t>
            </a:r>
            <a:r>
              <a:rPr lang="en-GB" sz="1500" dirty="0" smtClean="0"/>
              <a:t>license</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CMA is the fast-track approval of a medicine that fulfils an unmet medical need. During the COVID-19 pandemic, CMA is being used to expedite the approval of safe and effective COVID-19 </a:t>
            </a:r>
            <a:r>
              <a:rPr lang="en-GB" sz="1500" dirty="0" smtClean="0"/>
              <a:t>vaccines</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a:t>
            </a:r>
            <a:r>
              <a:rPr lang="en-GB" sz="1500" dirty="0" smtClean="0"/>
              <a:t>he </a:t>
            </a:r>
            <a:r>
              <a:rPr lang="en-GB" sz="1500" dirty="0"/>
              <a:t>medicine still has to meet rigorous standards for safety, efficacy and quality but it can be approved on the basis of less comprehensive data than is normally required for full licensure. The manufacturer has to continue to provide comprehensive clinical data to the MHRA after CMA has been granted and the CMA is valid for one year before renewal is </a:t>
            </a:r>
            <a:r>
              <a:rPr lang="en-GB" sz="1500" dirty="0" smtClean="0"/>
              <a:t>required</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a:t>
            </a:r>
            <a:r>
              <a:rPr lang="en-GB" sz="1500" dirty="0" smtClean="0"/>
              <a:t>nce </a:t>
            </a:r>
            <a:r>
              <a:rPr lang="en-GB" sz="1500" dirty="0"/>
              <a:t>a vaccine is given CMA, the ‘Information for Healthcare Professionals’ and ‘Information for UK Recipients’ documents are replaced with a ‘Summary of Product Characteristics (SPC)’ and ‘Patient Information Leaflet (PIL)’, as are required for licensed </a:t>
            </a:r>
            <a:r>
              <a:rPr lang="en-GB" sz="1500" dirty="0" smtClean="0"/>
              <a:t>medicines</a:t>
            </a:r>
          </a:p>
        </p:txBody>
      </p:sp>
    </p:spTree>
    <p:extLst>
      <p:ext uri="{BB962C8B-B14F-4D97-AF65-F5344CB8AC3E}">
        <p14:creationId xmlns:p14="http://schemas.microsoft.com/office/powerpoint/2010/main" val="390064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696744" cy="720080"/>
          </a:xfrm>
        </p:spPr>
        <p:txBody>
          <a:bodyPr/>
          <a:lstStyle/>
          <a:p>
            <a:r>
              <a:rPr lang="en-GB" sz="4400" dirty="0">
                <a:solidFill>
                  <a:schemeClr val="accent1">
                    <a:lumMod val="75000"/>
                  </a:schemeClr>
                </a:solidFill>
              </a:rPr>
              <a:t>COVID-19 Vaccines</a:t>
            </a:r>
          </a:p>
        </p:txBody>
      </p:sp>
      <p:sp>
        <p:nvSpPr>
          <p:cNvPr id="3" name="Content Placeholder 2"/>
          <p:cNvSpPr>
            <a:spLocks noGrp="1"/>
          </p:cNvSpPr>
          <p:nvPr>
            <p:ph idx="1"/>
          </p:nvPr>
        </p:nvSpPr>
        <p:spPr>
          <a:xfrm>
            <a:off x="685800" y="1124744"/>
            <a:ext cx="8077200" cy="4752528"/>
          </a:xfrm>
        </p:spPr>
        <p:txBody>
          <a:bodyPr/>
          <a:lstStyle/>
          <a:p>
            <a:r>
              <a:rPr lang="en-GB" sz="1700" dirty="0"/>
              <a:t>3 COVID-19 vaccines are currently in use in the UK national COVID-19 vaccination programme: </a:t>
            </a:r>
            <a:endParaRPr lang="en-GB" sz="1700" dirty="0" smtClean="0"/>
          </a:p>
          <a:p>
            <a:endParaRPr lang="en-GB" sz="1700" dirty="0"/>
          </a:p>
          <a:p>
            <a:r>
              <a:rPr lang="en-GB" sz="1700" b="1" dirty="0"/>
              <a:t>1. COVID-19 Vaccine Pfizer </a:t>
            </a:r>
            <a:r>
              <a:rPr lang="en-GB" sz="1700" b="1" dirty="0" err="1"/>
              <a:t>BioNTech</a:t>
            </a:r>
            <a:r>
              <a:rPr lang="en-GB" sz="1700" b="1" dirty="0"/>
              <a:t> (</a:t>
            </a:r>
            <a:r>
              <a:rPr lang="en-GB" sz="1700" b="1" dirty="0" err="1"/>
              <a:t>Comirnaty</a:t>
            </a:r>
            <a:r>
              <a:rPr lang="en-GB" sz="1700" b="1" dirty="0" smtClean="0"/>
              <a:t>)</a:t>
            </a:r>
            <a:endParaRPr lang="en-GB" sz="1700" b="1" dirty="0"/>
          </a:p>
          <a:p>
            <a:r>
              <a:rPr lang="en-GB" sz="1700" dirty="0"/>
              <a:t>given authorisation for temporary supply by the MHRA on 2 December 2020 and then granted </a:t>
            </a:r>
            <a:r>
              <a:rPr lang="en-GB" sz="1700" dirty="0" smtClean="0"/>
              <a:t>European </a:t>
            </a:r>
            <a:r>
              <a:rPr lang="en-GB" sz="1700" dirty="0"/>
              <a:t>Marketing Authorisation </a:t>
            </a:r>
            <a:r>
              <a:rPr lang="en-GB" sz="1700" dirty="0" smtClean="0"/>
              <a:t>(EMA</a:t>
            </a:r>
            <a:r>
              <a:rPr lang="en-GB" sz="1700" dirty="0"/>
              <a:t>) on </a:t>
            </a:r>
            <a:r>
              <a:rPr lang="en-GB" sz="1700" dirty="0" smtClean="0"/>
              <a:t>21 December 2020</a:t>
            </a:r>
            <a:endParaRPr lang="en-GB" sz="1700" dirty="0"/>
          </a:p>
          <a:p>
            <a:endParaRPr lang="en-GB" sz="1700" dirty="0"/>
          </a:p>
          <a:p>
            <a:r>
              <a:rPr lang="en-GB" sz="1700" b="1" dirty="0"/>
              <a:t>2. COVID-19 Vaccine </a:t>
            </a:r>
            <a:r>
              <a:rPr lang="en-GB" sz="1700" b="1" dirty="0" smtClean="0"/>
              <a:t>AstraZeneca (</a:t>
            </a:r>
            <a:r>
              <a:rPr lang="en-GB" sz="1700" b="1" dirty="0" err="1" smtClean="0"/>
              <a:t>Vaxzevria</a:t>
            </a:r>
            <a:r>
              <a:rPr lang="en-GB" sz="1700" b="1" dirty="0"/>
              <a:t>)</a:t>
            </a:r>
            <a:endParaRPr lang="en-GB" sz="1700" dirty="0"/>
          </a:p>
          <a:p>
            <a:r>
              <a:rPr lang="en-GB" sz="1700" dirty="0" smtClean="0"/>
              <a:t>given </a:t>
            </a:r>
            <a:r>
              <a:rPr lang="en-GB" sz="1700" dirty="0"/>
              <a:t>authorisation for temporary supply by the MHRA on 30 December 2020 and then granted </a:t>
            </a:r>
            <a:r>
              <a:rPr lang="en-GB" sz="1700" dirty="0" smtClean="0"/>
              <a:t>EMA </a:t>
            </a:r>
            <a:r>
              <a:rPr lang="en-GB" sz="1700" dirty="0"/>
              <a:t>on </a:t>
            </a:r>
            <a:r>
              <a:rPr lang="en-GB" sz="1700" dirty="0" smtClean="0"/>
              <a:t>29 January 2021</a:t>
            </a:r>
          </a:p>
          <a:p>
            <a:endParaRPr lang="en-GB" sz="1700" dirty="0"/>
          </a:p>
          <a:p>
            <a:r>
              <a:rPr lang="en-GB" sz="1700" b="1" dirty="0"/>
              <a:t>3. COVID-19 Vaccine </a:t>
            </a:r>
            <a:r>
              <a:rPr lang="en-GB" sz="1700" b="1" dirty="0" err="1"/>
              <a:t>Moderna</a:t>
            </a:r>
            <a:r>
              <a:rPr lang="en-GB" sz="1700" b="1" dirty="0"/>
              <a:t> (</a:t>
            </a:r>
            <a:r>
              <a:rPr lang="en-GB" sz="1700" b="1" dirty="0" err="1"/>
              <a:t>Spikevax</a:t>
            </a:r>
            <a:r>
              <a:rPr lang="en-GB" sz="1700" b="1" dirty="0"/>
              <a:t>) </a:t>
            </a:r>
            <a:endParaRPr lang="en-GB" sz="1700" dirty="0"/>
          </a:p>
          <a:p>
            <a:r>
              <a:rPr lang="en-GB" sz="1700" dirty="0"/>
              <a:t>given authorisation for temporary supply by the MHRA on 8 January 2021 and then </a:t>
            </a:r>
            <a:r>
              <a:rPr lang="en-GB" sz="1700" dirty="0" smtClean="0"/>
              <a:t>granted </a:t>
            </a:r>
            <a:r>
              <a:rPr lang="en-GB" sz="1600" dirty="0" smtClean="0"/>
              <a:t>EMA </a:t>
            </a:r>
            <a:r>
              <a:rPr lang="en-GB" sz="1600" dirty="0"/>
              <a:t>on </a:t>
            </a:r>
            <a:r>
              <a:rPr lang="en-GB" sz="1600" dirty="0" smtClean="0"/>
              <a:t>6 </a:t>
            </a:r>
            <a:r>
              <a:rPr lang="en-GB" sz="1600" dirty="0"/>
              <a:t>January 2021</a:t>
            </a:r>
          </a:p>
          <a:p>
            <a:pPr lvl="0"/>
            <a:endParaRPr lang="en-GB" sz="1600" dirty="0"/>
          </a:p>
        </p:txBody>
      </p:sp>
    </p:spTree>
    <p:extLst>
      <p:ext uri="{BB962C8B-B14F-4D97-AF65-F5344CB8AC3E}">
        <p14:creationId xmlns:p14="http://schemas.microsoft.com/office/powerpoint/2010/main" val="3963180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077200" cy="1008112"/>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Pifzer-BioNtech</a:t>
            </a:r>
            <a:r>
              <a:rPr lang="en-GB" sz="2400" dirty="0">
                <a:solidFill>
                  <a:schemeClr val="accent1">
                    <a:lumMod val="75000"/>
                  </a:schemeClr>
                </a:solidFill>
              </a:rPr>
              <a:t>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1196752"/>
            <a:ext cx="8077200" cy="4536504"/>
          </a:xfrm>
        </p:spPr>
        <p:txBody>
          <a:bodyPr/>
          <a:lstStyle/>
          <a:p>
            <a:pPr>
              <a:lnSpc>
                <a:spcPct val="100000"/>
              </a:lnSpc>
              <a:buFont typeface="Arial" panose="020B0604020202020204" pitchFamily="34" charset="0"/>
              <a:buChar char="•"/>
            </a:pPr>
            <a:r>
              <a:rPr lang="en-GB" sz="1500" dirty="0"/>
              <a:t>t</a:t>
            </a:r>
            <a:r>
              <a:rPr lang="en-GB" sz="1500" dirty="0" smtClean="0"/>
              <a:t>he </a:t>
            </a:r>
            <a:r>
              <a:rPr lang="en-GB" sz="1500" dirty="0"/>
              <a:t>Pfizer-</a:t>
            </a:r>
            <a:r>
              <a:rPr lang="en-GB" sz="1500" dirty="0" err="1"/>
              <a:t>BioNTech</a:t>
            </a:r>
            <a:r>
              <a:rPr lang="en-GB" sz="1500" dirty="0"/>
              <a:t> and </a:t>
            </a:r>
            <a:r>
              <a:rPr lang="en-GB" sz="1500" dirty="0" err="1"/>
              <a:t>Moderna</a:t>
            </a:r>
            <a:r>
              <a:rPr lang="en-GB" sz="1500" dirty="0"/>
              <a:t> COVID-19 vaccines are messenger ribonucleic acid (mRNA) </a:t>
            </a:r>
            <a:r>
              <a:rPr lang="en-GB" sz="1500" dirty="0" smtClean="0"/>
              <a:t>vaccines</a:t>
            </a:r>
            <a:endParaRPr lang="en-GB" sz="1500" dirty="0"/>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a:t>
            </a:r>
            <a:r>
              <a:rPr lang="en-GB" sz="1500" dirty="0" smtClean="0"/>
              <a:t>hey </a:t>
            </a:r>
            <a:r>
              <a:rPr lang="en-GB" sz="1500" dirty="0"/>
              <a:t>contains the genetic sequence (mRNA) for the spike protein which is found on the surface of the SARS-CoV-2 virus, wrapped in a lipid envelope (referred to as a nanoparticle) to enable it to be transported into the cells in the </a:t>
            </a:r>
            <a:r>
              <a:rPr lang="en-GB" sz="1500" dirty="0" smtClean="0"/>
              <a:t>body</a:t>
            </a:r>
            <a:endParaRPr lang="en-GB" sz="1500" dirty="0"/>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w</a:t>
            </a:r>
            <a:r>
              <a:rPr lang="en-GB" sz="1500" dirty="0" smtClean="0"/>
              <a:t>hen </a:t>
            </a:r>
            <a:r>
              <a:rPr lang="en-GB" sz="1500" dirty="0"/>
              <a:t>injected, the mRNA is taken up by the host’s cells which translate the genetic information and produce the spike </a:t>
            </a:r>
            <a:r>
              <a:rPr lang="en-GB" sz="1500" dirty="0" smtClean="0"/>
              <a:t>proteins</a:t>
            </a:r>
            <a:endParaRPr lang="en-GB" sz="1500" dirty="0"/>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a:t>
            </a:r>
            <a:r>
              <a:rPr lang="en-GB" sz="1500" dirty="0" smtClean="0"/>
              <a:t>hese </a:t>
            </a:r>
            <a:r>
              <a:rPr lang="en-GB" sz="1500" dirty="0"/>
              <a:t>are then displayed on the surface of the cell. This stimulates the immune system to produce antibodies and activate T-cells which prepare the immune system to respond to any future exposure to the SARS-CoV-2 virus by binding to and disabling any virus </a:t>
            </a:r>
            <a:r>
              <a:rPr lang="en-GB" sz="1500" dirty="0" smtClean="0"/>
              <a:t>encountered</a:t>
            </a:r>
            <a:endParaRPr lang="en-GB" sz="1500" dirty="0"/>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a</a:t>
            </a:r>
            <a:r>
              <a:rPr lang="en-GB" sz="1500" dirty="0" smtClean="0"/>
              <a:t>s </a:t>
            </a:r>
            <a:r>
              <a:rPr lang="en-GB" sz="1500" dirty="0"/>
              <a:t>there is no whole or live virus involved, the vaccine cannot cause disease. The mRNA naturally degrades after a few </a:t>
            </a:r>
            <a:r>
              <a:rPr lang="en-GB" sz="1500" dirty="0" smtClean="0"/>
              <a:t>days</a:t>
            </a:r>
            <a:endParaRPr lang="en-GB" sz="1500" dirty="0"/>
          </a:p>
          <a:p>
            <a:endParaRPr lang="en-GB" dirty="0"/>
          </a:p>
        </p:txBody>
      </p:sp>
    </p:spTree>
    <p:extLst>
      <p:ext uri="{BB962C8B-B14F-4D97-AF65-F5344CB8AC3E}">
        <p14:creationId xmlns:p14="http://schemas.microsoft.com/office/powerpoint/2010/main" val="799026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solidFill>
                  <a:schemeClr val="accent1">
                    <a:lumMod val="75000"/>
                  </a:schemeClr>
                </a:solidFill>
              </a:rPr>
              <a:t>AstraZeneca COVID-19 vaccine</a:t>
            </a:r>
          </a:p>
        </p:txBody>
      </p:sp>
      <p:sp>
        <p:nvSpPr>
          <p:cNvPr id="3" name="Content Placeholder 2"/>
          <p:cNvSpPr>
            <a:spLocks noGrp="1"/>
          </p:cNvSpPr>
          <p:nvPr>
            <p:ph idx="1"/>
          </p:nvPr>
        </p:nvSpPr>
        <p:spPr>
          <a:xfrm>
            <a:off x="685800" y="1412776"/>
            <a:ext cx="8077200" cy="4149824"/>
          </a:xfrm>
        </p:spPr>
        <p:txBody>
          <a:bodyPr/>
          <a:lstStyle/>
          <a:p>
            <a:pPr>
              <a:buFont typeface="Wingdings" panose="05000000000000000000" pitchFamily="2" charset="2"/>
              <a:buChar char="§"/>
            </a:pPr>
            <a:r>
              <a:rPr lang="en-GB" sz="1600" dirty="0" smtClean="0"/>
              <a:t>AstraZeneca </a:t>
            </a:r>
            <a:r>
              <a:rPr lang="en-GB" sz="1600" dirty="0"/>
              <a:t>COVID-19 vaccine is a viral vector vaccine which uses a weakened adenovirus as a carrier to deliver the SARS-CoV-2 </a:t>
            </a:r>
            <a:r>
              <a:rPr lang="en-GB" sz="1600" dirty="0" smtClean="0"/>
              <a:t>antigen</a:t>
            </a:r>
            <a:endParaRPr lang="en-GB" sz="1600" dirty="0"/>
          </a:p>
          <a:p>
            <a:pPr>
              <a:buFont typeface="Wingdings" panose="05000000000000000000" pitchFamily="2" charset="2"/>
              <a:buChar char="§"/>
            </a:pPr>
            <a:endParaRPr lang="en-GB" sz="1600" dirty="0"/>
          </a:p>
          <a:p>
            <a:pPr>
              <a:buFont typeface="Wingdings" panose="05000000000000000000" pitchFamily="2" charset="2"/>
              <a:buChar char="§"/>
            </a:pPr>
            <a:r>
              <a:rPr lang="en-GB" sz="1600" dirty="0"/>
              <a:t>t</a:t>
            </a:r>
            <a:r>
              <a:rPr lang="en-GB" sz="1600" dirty="0" smtClean="0"/>
              <a:t>he </a:t>
            </a:r>
            <a:r>
              <a:rPr lang="en-GB" sz="1600" dirty="0"/>
              <a:t>adenovirus has been modified so that it cannot replicate (grow and multiply by making copies of itself) in human cells and therefore cause any </a:t>
            </a:r>
            <a:r>
              <a:rPr lang="en-GB" sz="1600" dirty="0" smtClean="0"/>
              <a:t>disease</a:t>
            </a:r>
            <a:endParaRPr lang="en-GB" sz="1600" dirty="0"/>
          </a:p>
          <a:p>
            <a:pPr>
              <a:buFont typeface="Wingdings" panose="05000000000000000000" pitchFamily="2" charset="2"/>
              <a:buChar char="§"/>
            </a:pPr>
            <a:endParaRPr lang="en-GB" sz="1600" dirty="0"/>
          </a:p>
          <a:p>
            <a:pPr>
              <a:buFont typeface="Wingdings" panose="05000000000000000000" pitchFamily="2" charset="2"/>
              <a:buChar char="§"/>
            </a:pPr>
            <a:r>
              <a:rPr lang="en-GB" sz="1600" dirty="0"/>
              <a:t>t</a:t>
            </a:r>
            <a:r>
              <a:rPr lang="en-GB" sz="1600" dirty="0" smtClean="0"/>
              <a:t>he </a:t>
            </a:r>
            <a:r>
              <a:rPr lang="en-GB" sz="1600" dirty="0"/>
              <a:t>genes that encode for the spike protein on the SARS-CoV-2 virus have been inserted into the adenovirus's genetic code to make the </a:t>
            </a:r>
            <a:r>
              <a:rPr lang="en-GB" sz="1600" dirty="0" smtClean="0"/>
              <a:t>vaccine</a:t>
            </a:r>
            <a:endParaRPr lang="en-GB" sz="1600" dirty="0"/>
          </a:p>
          <a:p>
            <a:pPr>
              <a:buFont typeface="Wingdings" panose="05000000000000000000" pitchFamily="2" charset="2"/>
              <a:buChar char="§"/>
            </a:pPr>
            <a:endParaRPr lang="en-GB" sz="1600" dirty="0"/>
          </a:p>
          <a:p>
            <a:pPr>
              <a:buFont typeface="Wingdings" panose="05000000000000000000" pitchFamily="2" charset="2"/>
              <a:buChar char="§"/>
            </a:pPr>
            <a:r>
              <a:rPr lang="en-GB" sz="1600" dirty="0"/>
              <a:t>w</a:t>
            </a:r>
            <a:r>
              <a:rPr lang="en-GB" sz="1600" dirty="0" smtClean="0"/>
              <a:t>hen </a:t>
            </a:r>
            <a:r>
              <a:rPr lang="en-GB" sz="1600" dirty="0"/>
              <a:t>the vaccine is injected, it enters the host's cells which then manufacture the spike </a:t>
            </a:r>
            <a:r>
              <a:rPr lang="en-GB" sz="1600" dirty="0" smtClean="0"/>
              <a:t>protein</a:t>
            </a:r>
            <a:endParaRPr lang="en-GB" sz="1600" dirty="0"/>
          </a:p>
          <a:p>
            <a:pPr>
              <a:buFont typeface="Wingdings" panose="05000000000000000000" pitchFamily="2" charset="2"/>
              <a:buChar char="§"/>
            </a:pPr>
            <a:endParaRPr lang="en-GB" sz="1600" dirty="0"/>
          </a:p>
          <a:p>
            <a:pPr>
              <a:buFont typeface="Wingdings" panose="05000000000000000000" pitchFamily="2" charset="2"/>
              <a:buChar char="§"/>
            </a:pPr>
            <a:r>
              <a:rPr lang="en-GB" sz="1600" dirty="0"/>
              <a:t>t</a:t>
            </a:r>
            <a:r>
              <a:rPr lang="en-GB" sz="1600" dirty="0" smtClean="0"/>
              <a:t>his </a:t>
            </a:r>
            <a:r>
              <a:rPr lang="en-GB" sz="1600" dirty="0"/>
              <a:t>then stimulates the immune system which reacts by producing antibodies and memory cells to the SARS-CoV-2 virus without causing </a:t>
            </a:r>
            <a:r>
              <a:rPr lang="en-GB" sz="1600" dirty="0" smtClean="0"/>
              <a:t>disease</a:t>
            </a:r>
            <a:endParaRPr lang="en-GB" sz="1600" dirty="0"/>
          </a:p>
          <a:p>
            <a:endParaRPr lang="en-GB" dirty="0"/>
          </a:p>
        </p:txBody>
      </p:sp>
    </p:spTree>
    <p:extLst>
      <p:ext uri="{BB962C8B-B14F-4D97-AF65-F5344CB8AC3E}">
        <p14:creationId xmlns:p14="http://schemas.microsoft.com/office/powerpoint/2010/main" val="803133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1">
                    <a:lumMod val="75000"/>
                  </a:schemeClr>
                </a:solidFill>
              </a:rPr>
              <a:t>Additional COVID-19 vaccines</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GB" sz="1800" dirty="0"/>
          </a:p>
          <a:p>
            <a:pPr>
              <a:buFont typeface="Arial" panose="020B0604020202020204" pitchFamily="34" charset="0"/>
              <a:buChar char="•"/>
            </a:pPr>
            <a:r>
              <a:rPr lang="en-GB" sz="1800" dirty="0"/>
              <a:t>If more COVID vaccines are considered for authorisation in the UK, information about these will be added to this slide set</a:t>
            </a:r>
          </a:p>
          <a:p>
            <a:pPr marL="0" indent="0"/>
            <a:endParaRPr lang="en-GB" sz="1800" dirty="0"/>
          </a:p>
          <a:p>
            <a:pPr marL="0" indent="0"/>
            <a:endParaRPr lang="en-GB" sz="1800" b="1" dirty="0" smtClean="0"/>
          </a:p>
          <a:p>
            <a:pPr marL="0" indent="0"/>
            <a:r>
              <a:rPr lang="en-GB" sz="1800" b="1" dirty="0"/>
              <a:t> </a:t>
            </a:r>
            <a:r>
              <a:rPr lang="en-GB" sz="1800" b="1" dirty="0" smtClean="0"/>
              <a:t>Further </a:t>
            </a:r>
            <a:r>
              <a:rPr lang="en-GB" sz="1800" b="1" dirty="0"/>
              <a:t>details about presentation and preparation of the</a:t>
            </a:r>
          </a:p>
          <a:p>
            <a:r>
              <a:rPr lang="en-GB" sz="1800" b="1" dirty="0"/>
              <a:t>     </a:t>
            </a:r>
            <a:r>
              <a:rPr lang="en-GB" sz="1800" b="1" dirty="0" smtClean="0"/>
              <a:t>Pfizer-</a:t>
            </a:r>
            <a:r>
              <a:rPr lang="en-GB" sz="1800" b="1" dirty="0" err="1" smtClean="0"/>
              <a:t>BioNTech</a:t>
            </a:r>
            <a:r>
              <a:rPr lang="en-GB" sz="1800" b="1" dirty="0" smtClean="0"/>
              <a:t> (</a:t>
            </a:r>
            <a:r>
              <a:rPr lang="en-GB" sz="1800" b="1" dirty="0" err="1"/>
              <a:t>Comirnaty</a:t>
            </a:r>
            <a:r>
              <a:rPr lang="en-GB" sz="1800" b="1" dirty="0" smtClean="0"/>
              <a:t>), AstraZeneca (</a:t>
            </a:r>
            <a:r>
              <a:rPr lang="en-GB" sz="1800" b="1" dirty="0" err="1"/>
              <a:t>Vaxzevria</a:t>
            </a:r>
            <a:r>
              <a:rPr lang="en-GB" sz="1800" b="1" dirty="0" smtClean="0"/>
              <a:t>) </a:t>
            </a:r>
            <a:r>
              <a:rPr lang="en-GB" sz="1800" b="1" dirty="0"/>
              <a:t>and </a:t>
            </a:r>
            <a:r>
              <a:rPr lang="en-GB" sz="1800" b="1" dirty="0" err="1" smtClean="0"/>
              <a:t>Moderna</a:t>
            </a:r>
            <a:r>
              <a:rPr lang="en-GB" sz="1800" b="1" dirty="0"/>
              <a:t> </a:t>
            </a:r>
            <a:r>
              <a:rPr lang="en-GB" sz="1800" b="1" dirty="0" smtClean="0"/>
              <a:t>(</a:t>
            </a:r>
            <a:r>
              <a:rPr lang="en-GB" sz="1800" b="1" dirty="0" err="1" smtClean="0"/>
              <a:t>Spikevax</a:t>
            </a:r>
            <a:r>
              <a:rPr lang="en-GB" sz="1800" b="1" dirty="0" smtClean="0"/>
              <a:t>) vaccines </a:t>
            </a:r>
            <a:r>
              <a:rPr lang="en-GB" sz="1800" b="1" dirty="0"/>
              <a:t>are available </a:t>
            </a:r>
            <a:r>
              <a:rPr lang="en-GB" sz="1800" b="1" dirty="0" smtClean="0"/>
              <a:t>on slides </a:t>
            </a:r>
            <a:r>
              <a:rPr lang="en-GB" sz="1800" b="1" dirty="0"/>
              <a:t>at the end of this slide set</a:t>
            </a:r>
          </a:p>
        </p:txBody>
      </p:sp>
    </p:spTree>
    <p:extLst>
      <p:ext uri="{BB962C8B-B14F-4D97-AF65-F5344CB8AC3E}">
        <p14:creationId xmlns:p14="http://schemas.microsoft.com/office/powerpoint/2010/main" val="1248514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648072"/>
          </a:xfrm>
        </p:spPr>
        <p:txBody>
          <a:bodyPr/>
          <a:lstStyle/>
          <a:p>
            <a:r>
              <a:rPr lang="en-GB" sz="3200" dirty="0">
                <a:solidFill>
                  <a:schemeClr val="accent1">
                    <a:lumMod val="75000"/>
                  </a:schemeClr>
                </a:solidFill>
              </a:rPr>
              <a:t>Vaccine interchangeability</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500" dirty="0" smtClean="0"/>
              <a:t>evidence from trials suggest those who receive mixed schedules of different COVID-19 vaccines make a good immune response, although rates of side effects following the second dose are higher compared to those who received the same vaccine for both doses</a:t>
            </a:r>
          </a:p>
          <a:p>
            <a:pPr marL="285750" indent="-285750">
              <a:buFont typeface="Arial" panose="020B0604020202020204" pitchFamily="34" charset="0"/>
              <a:buChar char="•"/>
            </a:pPr>
            <a:endParaRPr lang="en-GB" sz="1500" dirty="0" smtClean="0"/>
          </a:p>
          <a:p>
            <a:pPr marL="285750" indent="-285750">
              <a:spcAft>
                <a:spcPts val="600"/>
              </a:spcAft>
              <a:buFont typeface="Arial" panose="020B0604020202020204" pitchFamily="34" charset="0"/>
              <a:buChar char="•"/>
            </a:pPr>
            <a:r>
              <a:rPr lang="en-GB" sz="1500" dirty="0" smtClean="0"/>
              <a:t>because of this increased risk of side effects, every effort should be made to determine which vaccine the individual received for their first dose and to complete the 2 dose course with the same vaccine</a:t>
            </a:r>
          </a:p>
          <a:p>
            <a:pPr marL="285750" indent="-285750">
              <a:spcAft>
                <a:spcPts val="600"/>
              </a:spcAft>
              <a:buFont typeface="Arial" panose="020B0604020202020204" pitchFamily="34" charset="0"/>
              <a:buChar char="•"/>
            </a:pPr>
            <a:endParaRPr lang="en-GB" sz="1500" dirty="0" smtClean="0"/>
          </a:p>
          <a:p>
            <a:pPr marL="285750" indent="-285750">
              <a:spcAft>
                <a:spcPts val="600"/>
              </a:spcAft>
              <a:buFont typeface="Arial" panose="020B0604020202020204" pitchFamily="34" charset="0"/>
              <a:buChar char="•"/>
            </a:pPr>
            <a:r>
              <a:rPr lang="en-GB" sz="1500" dirty="0" smtClean="0"/>
              <a:t>individuals who do receive a different vaccine for their second dose should be informed that they may experience more reactions to the second dose</a:t>
            </a:r>
          </a:p>
          <a:p>
            <a:pPr marL="285750" indent="-285750">
              <a:spcAft>
                <a:spcPts val="600"/>
              </a:spcAft>
              <a:buFont typeface="Arial" panose="020B0604020202020204" pitchFamily="34" charset="0"/>
              <a:buChar char="•"/>
            </a:pPr>
            <a:endParaRPr lang="en-GB" sz="1500" dirty="0" smtClean="0"/>
          </a:p>
          <a:p>
            <a:pPr marL="285750" indent="-285750">
              <a:spcAft>
                <a:spcPts val="600"/>
              </a:spcAft>
              <a:buFont typeface="Arial" panose="020B0604020202020204" pitchFamily="34" charset="0"/>
              <a:buChar char="•"/>
            </a:pPr>
            <a:r>
              <a:rPr lang="en-GB" sz="1500" dirty="0" smtClean="0"/>
              <a:t>for individuals who started the schedule and who attend for vaccination at a site where the same vaccine is not available (e.g. first dose given abroad), or where the first product received is unknown, it is reasonable to offer a single dose of the locally available product if suitable and not contraindicated. </a:t>
            </a:r>
            <a:r>
              <a:rPr lang="en-GB" sz="1500" dirty="0"/>
              <a:t>T</a:t>
            </a:r>
            <a:r>
              <a:rPr lang="en-GB" sz="1500" dirty="0" smtClean="0"/>
              <a:t>his option is preferred if that individual is likely to be at immediate high risk or is considered unlikely to attend again </a:t>
            </a:r>
          </a:p>
          <a:p>
            <a:endParaRPr lang="en-GB" sz="1600" dirty="0"/>
          </a:p>
        </p:txBody>
      </p:sp>
    </p:spTree>
    <p:extLst>
      <p:ext uri="{BB962C8B-B14F-4D97-AF65-F5344CB8AC3E}">
        <p14:creationId xmlns:p14="http://schemas.microsoft.com/office/powerpoint/2010/main" val="1704320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1143000"/>
          </a:xfrm>
        </p:spPr>
        <p:txBody>
          <a:bodyPr/>
          <a:lstStyle/>
          <a:p>
            <a:r>
              <a:rPr lang="en-GB" sz="2800" dirty="0">
                <a:solidFill>
                  <a:schemeClr val="accent1">
                    <a:lumMod val="75000"/>
                  </a:schemeClr>
                </a:solidFill>
              </a:rPr>
              <a:t>Key factors that inform UK vaccination policy</a:t>
            </a:r>
          </a:p>
        </p:txBody>
      </p:sp>
      <p:sp>
        <p:nvSpPr>
          <p:cNvPr id="3" name="Content Placeholder 2"/>
          <p:cNvSpPr>
            <a:spLocks noGrp="1"/>
          </p:cNvSpPr>
          <p:nvPr>
            <p:ph idx="1"/>
          </p:nvPr>
        </p:nvSpPr>
        <p:spPr>
          <a:xfrm>
            <a:off x="685800" y="1196752"/>
            <a:ext cx="8077200" cy="4365848"/>
          </a:xfrm>
        </p:spPr>
        <p:txBody>
          <a:bodyPr/>
          <a:lstStyle/>
          <a:p>
            <a:pPr marL="0" indent="0"/>
            <a:r>
              <a:rPr lang="en-GB" altLang="en-US" sz="1400" spc="-20" dirty="0"/>
              <a:t>The Joint Committee on Vaccines and Immunisation (JCVI) consider the following before making vaccination policy recommendations to the Department of Health and Social Care (DHSC) and Devolved Administration Governments:</a:t>
            </a:r>
          </a:p>
          <a:p>
            <a:pPr marL="0" indent="0"/>
            <a:endParaRPr lang="en-GB" altLang="en-US" sz="1400" dirty="0"/>
          </a:p>
          <a:p>
            <a:pPr marL="285750" indent="-285750">
              <a:buFont typeface="Arial" panose="020B0604020202020204" pitchFamily="34" charset="0"/>
              <a:buChar char="•"/>
            </a:pPr>
            <a:r>
              <a:rPr lang="en-GB" altLang="en-US" sz="1400" b="1" dirty="0"/>
              <a:t>Availability of a safe and effective vaccine:</a:t>
            </a:r>
          </a:p>
          <a:p>
            <a:pPr marL="635000" lvl="1">
              <a:buFont typeface="Arial" panose="020B0604020202020204" pitchFamily="34" charset="0"/>
              <a:buChar char="•"/>
            </a:pPr>
            <a:r>
              <a:rPr lang="en-GB" altLang="en-US" sz="1400" dirty="0"/>
              <a:t>- there are currently over 270 COVID-19 vaccines in development and being trialled</a:t>
            </a:r>
          </a:p>
          <a:p>
            <a:pPr marL="635000" lvl="1">
              <a:buFont typeface="Arial" panose="020B0604020202020204" pitchFamily="34" charset="0"/>
              <a:buChar char="•"/>
            </a:pPr>
            <a:r>
              <a:rPr lang="en-GB" altLang="en-US" sz="1400" dirty="0"/>
              <a:t>- vaccines undergo extensive and vigorous testing before they are licensed and authorised for use as they have to be able to demonstrate quality, efficacy and safety</a:t>
            </a:r>
          </a:p>
          <a:p>
            <a:pPr marL="349250" lvl="1" indent="0"/>
            <a:endParaRPr lang="en-GB" altLang="en-US" sz="1400" dirty="0"/>
          </a:p>
          <a:p>
            <a:pPr marL="285750" indent="-285750">
              <a:buFont typeface="Arial" panose="020B0604020202020204" pitchFamily="34" charset="0"/>
              <a:buChar char="•"/>
            </a:pPr>
            <a:r>
              <a:rPr lang="en-GB" altLang="en-US" sz="1400" b="1" dirty="0"/>
              <a:t>Whether there is a need for a vaccination programme;</a:t>
            </a:r>
          </a:p>
          <a:p>
            <a:pPr marL="635000" lvl="1">
              <a:buFont typeface="Arial" panose="020B0604020202020204" pitchFamily="34" charset="0"/>
              <a:buChar char="•"/>
            </a:pPr>
            <a:r>
              <a:rPr lang="en-GB" sz="1400" dirty="0"/>
              <a:t>- SARS-CoV-2 has caused a significant public health problem, transmission is widespread and has been sustained despite various interventions </a:t>
            </a:r>
          </a:p>
          <a:p>
            <a:pPr marL="635000" lvl="1">
              <a:buFont typeface="Arial" panose="020B0604020202020204" pitchFamily="34" charset="0"/>
              <a:buChar char="•"/>
            </a:pPr>
            <a:r>
              <a:rPr lang="en-GB" sz="1400" dirty="0"/>
              <a:t>- the virus affects all age groups and there have been frequent outbreaks in nursing and residential homes, schools and communities</a:t>
            </a:r>
          </a:p>
          <a:p>
            <a:pPr marL="635000" lvl="1">
              <a:buFont typeface="Arial" panose="020B0604020202020204" pitchFamily="34" charset="0"/>
              <a:buChar char="•"/>
            </a:pPr>
            <a:r>
              <a:rPr lang="en-GB" sz="1400" dirty="0"/>
              <a:t>- there is significant morbidity and mortality in certain groups. There are multi-system complications from having the disease and there have been tens of thousands of deaths from COVID-19 in the UK</a:t>
            </a:r>
            <a:endParaRPr lang="en-GB" dirty="0"/>
          </a:p>
        </p:txBody>
      </p:sp>
    </p:spTree>
    <p:extLst>
      <p:ext uri="{BB962C8B-B14F-4D97-AF65-F5344CB8AC3E}">
        <p14:creationId xmlns:p14="http://schemas.microsoft.com/office/powerpoint/2010/main" val="496060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143000"/>
          </a:xfrm>
          <a:solidFill>
            <a:schemeClr val="tx1"/>
          </a:solidFill>
        </p:spPr>
        <p:txBody>
          <a:bodyPr/>
          <a:lstStyle/>
          <a:p>
            <a:r>
              <a:rPr lang="en-GB" sz="2400" dirty="0">
                <a:solidFill>
                  <a:schemeClr val="accent1">
                    <a:lumMod val="75000"/>
                  </a:schemeClr>
                </a:solidFill>
              </a:rPr>
              <a:t>Designing and implementing a vaccination programme </a:t>
            </a:r>
            <a:br>
              <a:rPr lang="en-GB" sz="2400" dirty="0">
                <a:solidFill>
                  <a:schemeClr val="accent1">
                    <a:lumMod val="75000"/>
                  </a:schemeClr>
                </a:solidFill>
              </a:rPr>
            </a:br>
            <a:r>
              <a:rPr lang="en-GB" sz="2400" dirty="0">
                <a:solidFill>
                  <a:schemeClr val="accent1">
                    <a:lumMod val="75000"/>
                  </a:schemeClr>
                </a:solidFill>
              </a:rPr>
              <a:t>in England</a:t>
            </a:r>
          </a:p>
        </p:txBody>
      </p:sp>
      <p:sp>
        <p:nvSpPr>
          <p:cNvPr id="3" name="Content Placeholder 2"/>
          <p:cNvSpPr>
            <a:spLocks noGrp="1"/>
          </p:cNvSpPr>
          <p:nvPr>
            <p:ph idx="1"/>
          </p:nvPr>
        </p:nvSpPr>
        <p:spPr>
          <a:xfrm>
            <a:off x="683568" y="1268760"/>
            <a:ext cx="8077200" cy="4038600"/>
          </a:xfrm>
          <a:solidFill>
            <a:schemeClr val="tx1"/>
          </a:solidFill>
        </p:spPr>
        <p:txBody>
          <a:bodyPr/>
          <a:lstStyle/>
          <a:p>
            <a:r>
              <a:rPr lang="en-GB" altLang="en-US" sz="1400" dirty="0">
                <a:cs typeface="Arial" panose="020B0604020202020204" pitchFamily="34" charset="0"/>
              </a:rPr>
              <a:t>Other national bodies involved in the design and implementation of vaccination programmes:</a:t>
            </a:r>
          </a:p>
          <a:p>
            <a:endParaRPr lang="en-GB" altLang="en-US" sz="14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Department of Health and Social Care (DHSC) </a:t>
            </a:r>
            <a:r>
              <a:rPr lang="en-GB" altLang="en-US" sz="1400" dirty="0">
                <a:cs typeface="Arial" panose="020B0604020202020204" pitchFamily="34" charset="0"/>
              </a:rPr>
              <a:t>is responsible for vaccine policy decisions and finance for vaccine programmes</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Medicines and Healthcare products Regulatory Agency (MHRA) </a:t>
            </a:r>
            <a:r>
              <a:rPr lang="en-GB" altLang="en-US" sz="1400" dirty="0">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Public Health England (PHE) </a:t>
            </a:r>
            <a:r>
              <a:rPr lang="en-GB" altLang="en-US" sz="1400" dirty="0">
                <a:cs typeface="Arial" panose="020B0604020202020204" pitchFamily="34" charset="0"/>
              </a:rPr>
              <a:t>is responsible for the national planning, leadership, procurement and supply of vaccines used for the national vaccination schedule 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National institute for Biological Standards and Control (NIBSC) </a:t>
            </a:r>
            <a:r>
              <a:rPr lang="en-GB" altLang="en-US" sz="1400" dirty="0">
                <a:cs typeface="Arial" panose="020B0604020202020204" pitchFamily="34" charset="0"/>
              </a:rPr>
              <a:t>is responsible for evaluating the quality and biological activity of vaccines and for official batch release testing as required by EU law before release</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NHS England </a:t>
            </a:r>
            <a:r>
              <a:rPr lang="en-GB" altLang="en-US" sz="1400" dirty="0">
                <a:cs typeface="Arial" panose="020B0604020202020204" pitchFamily="34" charset="0"/>
              </a:rPr>
              <a:t>is responsible for the commissioning, implementation and delivery of immunisation programmes through local teams.</a:t>
            </a:r>
          </a:p>
          <a:p>
            <a:endParaRPr lang="en-GB" dirty="0"/>
          </a:p>
        </p:txBody>
      </p:sp>
    </p:spTree>
    <p:extLst>
      <p:ext uri="{BB962C8B-B14F-4D97-AF65-F5344CB8AC3E}">
        <p14:creationId xmlns:p14="http://schemas.microsoft.com/office/powerpoint/2010/main" val="47845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7200" cy="1143000"/>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196752"/>
            <a:ext cx="8077200" cy="4038600"/>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marL="4763" lvl="0" indent="-4763">
              <a:spcBef>
                <a:spcPts val="0"/>
              </a:spcBef>
              <a:spcAft>
                <a:spcPts val="1000"/>
              </a:spcAft>
              <a:buClrTx/>
              <a:buSzTx/>
            </a:pPr>
            <a:endParaRPr lang="en-GB" sz="2400" b="1" kern="1200" dirty="0">
              <a:solidFill>
                <a:prstClr val="black"/>
              </a:solidFill>
              <a:latin typeface="Arial" pitchFamily="34" charset="0"/>
              <a:ea typeface="ヒラギノ角ゴ Pro W3" pitchFamily="84" charset="-128"/>
            </a:endParaRP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describe how vaccines are developed and trialled</a:t>
            </a: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identify the groups who are at high risk of COVID-19 infection and who should be prioritised to receive the COVID-19 vaccine</a:t>
            </a:r>
          </a:p>
          <a:p>
            <a:endParaRPr lang="en-GB" dirty="0"/>
          </a:p>
        </p:txBody>
      </p:sp>
    </p:spTree>
    <p:extLst>
      <p:ext uri="{BB962C8B-B14F-4D97-AF65-F5344CB8AC3E}">
        <p14:creationId xmlns:p14="http://schemas.microsoft.com/office/powerpoint/2010/main" val="2791595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080120"/>
          </a:xfrm>
        </p:spPr>
        <p:txBody>
          <a:bodyPr/>
          <a:lstStyle/>
          <a:p>
            <a:r>
              <a:rPr lang="en-GB" sz="2400" dirty="0">
                <a:solidFill>
                  <a:schemeClr val="accent1">
                    <a:lumMod val="75000"/>
                  </a:schemeClr>
                </a:solidFill>
              </a:rPr>
              <a:t>Designing and implementing a vaccination programme </a:t>
            </a:r>
            <a:br>
              <a:rPr lang="en-GB" sz="2400" dirty="0">
                <a:solidFill>
                  <a:schemeClr val="accent1">
                    <a:lumMod val="75000"/>
                  </a:schemeClr>
                </a:solidFill>
              </a:rPr>
            </a:br>
            <a:r>
              <a:rPr lang="en-GB" sz="2400" dirty="0">
                <a:solidFill>
                  <a:schemeClr val="accent1">
                    <a:lumMod val="75000"/>
                  </a:schemeClr>
                </a:solidFill>
              </a:rPr>
              <a:t>in Northern Ireland</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137"/>
          <a:stretch/>
        </p:blipFill>
        <p:spPr bwMode="auto">
          <a:xfrm>
            <a:off x="467544" y="1412776"/>
            <a:ext cx="828092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418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143000"/>
          </a:xfrm>
        </p:spPr>
        <p:txBody>
          <a:bodyPr/>
          <a:lstStyle/>
          <a:p>
            <a:r>
              <a:rPr lang="en-GB" dirty="0">
                <a:solidFill>
                  <a:schemeClr val="accent1">
                    <a:lumMod val="75000"/>
                  </a:schemeClr>
                </a:solidFill>
              </a:rPr>
              <a:t>Other agencies</a:t>
            </a:r>
          </a:p>
        </p:txBody>
      </p:sp>
      <p:sp>
        <p:nvSpPr>
          <p:cNvPr id="3" name="Content Placeholder 2"/>
          <p:cNvSpPr>
            <a:spLocks noGrp="1"/>
          </p:cNvSpPr>
          <p:nvPr>
            <p:ph idx="1"/>
          </p:nvPr>
        </p:nvSpPr>
        <p:spPr>
          <a:xfrm>
            <a:off x="685800" y="1268760"/>
            <a:ext cx="8077200" cy="4293840"/>
          </a:xfrm>
        </p:spPr>
        <p:txBody>
          <a:bodyPr/>
          <a:lstStyle/>
          <a:p>
            <a:pPr>
              <a:lnSpc>
                <a:spcPct val="100000"/>
              </a:lnSpc>
              <a:defRPr/>
            </a:pPr>
            <a:r>
              <a:rPr lang="en-GB" altLang="en-US" sz="1400" dirty="0">
                <a:cs typeface="Arial" panose="020B0604020202020204" pitchFamily="34" charset="0"/>
              </a:rPr>
              <a:t>Many other agencies have a key role in the design, development and implementation of vaccination </a:t>
            </a:r>
          </a:p>
          <a:p>
            <a:pPr>
              <a:lnSpc>
                <a:spcPct val="100000"/>
              </a:lnSpc>
              <a:defRPr/>
            </a:pPr>
            <a:r>
              <a:rPr lang="en-GB" altLang="en-US" sz="1400" dirty="0">
                <a:cs typeface="Arial" panose="020B0604020202020204" pitchFamily="34" charset="0"/>
              </a:rPr>
              <a:t>programmes at a national, regional and local level to ensure the key components of a successful </a:t>
            </a:r>
          </a:p>
          <a:p>
            <a:pPr>
              <a:lnSpc>
                <a:spcPct val="100000"/>
              </a:lnSpc>
              <a:defRPr/>
            </a:pPr>
            <a:r>
              <a:rPr lang="en-GB" altLang="en-US" sz="1400" dirty="0">
                <a:cs typeface="Arial" panose="020B0604020202020204" pitchFamily="34" charset="0"/>
              </a:rPr>
              <a:t>vaccination programme come together. </a:t>
            </a:r>
          </a:p>
          <a:p>
            <a:pPr>
              <a:defRPr/>
            </a:pPr>
            <a:endParaRPr lang="en-GB" altLang="en-US" sz="1400" dirty="0">
              <a:cs typeface="Arial" panose="020B0604020202020204" pitchFamily="34" charset="0"/>
            </a:endParaRPr>
          </a:p>
          <a:p>
            <a:pPr>
              <a:defRPr/>
            </a:pPr>
            <a:r>
              <a:rPr lang="en-GB" altLang="en-US" sz="1400" dirty="0">
                <a:cs typeface="Arial" panose="020B0604020202020204" pitchFamily="34" charset="0"/>
              </a:rPr>
              <a:t>These components include:</a:t>
            </a:r>
          </a:p>
          <a:p>
            <a:pPr>
              <a:defRPr/>
            </a:pPr>
            <a:endParaRPr lang="en-GB" altLang="en-US" sz="1400" dirty="0">
              <a:cs typeface="Arial" panose="020B0604020202020204" pitchFamily="34" charset="0"/>
            </a:endParaRPr>
          </a:p>
          <a:p>
            <a:pPr marL="285750" indent="-285750">
              <a:buFont typeface="Arial" panose="020B0604020202020204" pitchFamily="34" charset="0"/>
              <a:buChar char="•"/>
              <a:defRPr/>
            </a:pPr>
            <a:r>
              <a:rPr lang="en-GB" altLang="en-US" sz="1400" dirty="0">
                <a:cs typeface="Arial" panose="020B0604020202020204" pitchFamily="34" charset="0"/>
              </a:rPr>
              <a:t>vaccine development</a:t>
            </a:r>
          </a:p>
          <a:p>
            <a:pPr marL="285750" indent="-285750">
              <a:buFont typeface="Arial" panose="020B0604020202020204" pitchFamily="34" charset="0"/>
              <a:buChar char="•"/>
              <a:defRPr/>
            </a:pPr>
            <a:r>
              <a:rPr lang="en-GB" altLang="en-US" sz="1400" dirty="0">
                <a:cs typeface="Arial" panose="020B0604020202020204" pitchFamily="34" charset="0"/>
              </a:rPr>
              <a:t>vaccine supply and delivery </a:t>
            </a:r>
          </a:p>
          <a:p>
            <a:pPr marL="285750" indent="-285750">
              <a:buFont typeface="Arial" panose="020B0604020202020204" pitchFamily="34" charset="0"/>
              <a:buChar char="•"/>
              <a:defRPr/>
            </a:pPr>
            <a:r>
              <a:rPr lang="en-GB" altLang="en-US" sz="1400" dirty="0">
                <a:cs typeface="Arial" panose="020B0604020202020204" pitchFamily="34" charset="0"/>
              </a:rPr>
              <a:t>surveillance of vaccine coverage</a:t>
            </a:r>
          </a:p>
          <a:p>
            <a:pPr marL="285750" indent="-285750">
              <a:buFont typeface="Arial" panose="020B0604020202020204" pitchFamily="34" charset="0"/>
              <a:buChar char="•"/>
              <a:defRPr/>
            </a:pPr>
            <a:r>
              <a:rPr lang="en-GB" altLang="en-US" sz="1400" dirty="0">
                <a:cs typeface="Arial" panose="020B0604020202020204" pitchFamily="34" charset="0"/>
              </a:rPr>
              <a:t>surveillance of population susceptibility to the disease</a:t>
            </a:r>
          </a:p>
          <a:p>
            <a:pPr marL="285750" indent="-285750">
              <a:buFont typeface="Arial" panose="020B0604020202020204" pitchFamily="34" charset="0"/>
              <a:buChar char="•"/>
              <a:defRPr/>
            </a:pPr>
            <a:r>
              <a:rPr lang="en-GB" altLang="en-US" sz="1400" dirty="0">
                <a:cs typeface="Arial" panose="020B0604020202020204" pitchFamily="34" charset="0"/>
              </a:rPr>
              <a:t>surveillance of disease in the population</a:t>
            </a:r>
          </a:p>
          <a:p>
            <a:pPr marL="285750" indent="-285750">
              <a:buFont typeface="Arial" panose="020B0604020202020204" pitchFamily="34" charset="0"/>
              <a:buChar char="•"/>
              <a:defRPr/>
            </a:pPr>
            <a:r>
              <a:rPr lang="en-GB" altLang="en-US" sz="1400" dirty="0">
                <a:cs typeface="Arial" panose="020B0604020202020204" pitchFamily="34" charset="0"/>
              </a:rPr>
              <a:t>adverse events and vaccine safety surveillance</a:t>
            </a:r>
          </a:p>
          <a:p>
            <a:pPr marL="285750" indent="-285750">
              <a:buFont typeface="Arial" panose="020B0604020202020204" pitchFamily="34" charset="0"/>
              <a:buChar char="•"/>
              <a:defRPr/>
            </a:pPr>
            <a:r>
              <a:rPr lang="en-GB" altLang="en-US" sz="1400" dirty="0">
                <a:cs typeface="Arial" panose="020B0604020202020204" pitchFamily="34" charset="0"/>
              </a:rPr>
              <a:t>monitoring attitudes to vaccination</a:t>
            </a:r>
          </a:p>
          <a:p>
            <a:pPr marL="285750" indent="-285750">
              <a:buFont typeface="Arial" panose="020B0604020202020204" pitchFamily="34" charset="0"/>
              <a:buChar char="•"/>
              <a:defRPr/>
            </a:pPr>
            <a:r>
              <a:rPr lang="en-GB" altLang="en-US" sz="1400" dirty="0">
                <a:cs typeface="Arial" panose="020B0604020202020204" pitchFamily="34" charset="0"/>
              </a:rPr>
              <a:t>communication </a:t>
            </a:r>
          </a:p>
          <a:p>
            <a:pPr marL="285750" indent="-285750">
              <a:buFont typeface="Arial" panose="020B0604020202020204" pitchFamily="34" charset="0"/>
              <a:buChar char="•"/>
              <a:defRPr/>
            </a:pPr>
            <a:r>
              <a:rPr lang="en-GB" altLang="en-US" sz="1400" dirty="0">
                <a:cs typeface="Arial" panose="020B0604020202020204" pitchFamily="34" charset="0"/>
              </a:rPr>
              <a:t>modelling to predicting the future impact of vaccination programmes</a:t>
            </a:r>
            <a:endParaRPr lang="en-GB" altLang="en-US" sz="1400" dirty="0"/>
          </a:p>
          <a:p>
            <a:endParaRPr lang="en-GB" dirty="0"/>
          </a:p>
        </p:txBody>
      </p:sp>
    </p:spTree>
    <p:extLst>
      <p:ext uri="{BB962C8B-B14F-4D97-AF65-F5344CB8AC3E}">
        <p14:creationId xmlns:p14="http://schemas.microsoft.com/office/powerpoint/2010/main" val="1918509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solidFill>
                  <a:schemeClr val="accent1">
                    <a:lumMod val="75000"/>
                  </a:schemeClr>
                </a:solidFill>
              </a:rPr>
              <a:t>COVID-19 vaccine programme considerations</a:t>
            </a:r>
          </a:p>
        </p:txBody>
      </p:sp>
      <p:sp>
        <p:nvSpPr>
          <p:cNvPr id="3" name="Content Placeholder 2"/>
          <p:cNvSpPr>
            <a:spLocks noGrp="1"/>
          </p:cNvSpPr>
          <p:nvPr>
            <p:ph idx="1"/>
          </p:nvPr>
        </p:nvSpPr>
        <p:spPr>
          <a:xfrm>
            <a:off x="685800" y="1124744"/>
            <a:ext cx="8077200" cy="4464496"/>
          </a:xfrm>
          <a:solidFill>
            <a:schemeClr val="tx1"/>
          </a:solidFill>
        </p:spPr>
        <p:txBody>
          <a:bodyPr/>
          <a:lstStyle/>
          <a:p>
            <a:pPr marL="0" indent="0">
              <a:lnSpc>
                <a:spcPct val="100000"/>
              </a:lnSpc>
            </a:pPr>
            <a:r>
              <a:rPr lang="en-GB" sz="1600" dirty="0"/>
              <a:t>The overall aim of the COVID-19 vaccination programme is to protect those who are at most risk </a:t>
            </a:r>
            <a:r>
              <a:rPr lang="en-GB" sz="1600" dirty="0" smtClean="0"/>
              <a:t>from </a:t>
            </a:r>
            <a:r>
              <a:rPr lang="en-GB" sz="1600" dirty="0"/>
              <a:t>serious illness or death.  </a:t>
            </a:r>
          </a:p>
          <a:p>
            <a:pPr marL="0" indent="0">
              <a:lnSpc>
                <a:spcPct val="100000"/>
              </a:lnSpc>
            </a:pPr>
            <a:endParaRPr lang="en-GB" sz="1600" dirty="0"/>
          </a:p>
          <a:p>
            <a:pPr marL="0" indent="0">
              <a:lnSpc>
                <a:spcPct val="100000"/>
              </a:lnSpc>
            </a:pPr>
            <a:r>
              <a:rPr lang="en-GB" sz="1600" dirty="0"/>
              <a:t>In order to advise which groups of patients to vaccinate and in which order to prioritise vaccination of </a:t>
            </a:r>
            <a:r>
              <a:rPr lang="en-GB" sz="1600" dirty="0" smtClean="0"/>
              <a:t> these </a:t>
            </a:r>
            <a:r>
              <a:rPr lang="en-GB" sz="1600" dirty="0"/>
              <a:t>groups, the JCVI consider all the available relevant information on:</a:t>
            </a:r>
          </a:p>
          <a:p>
            <a:pPr>
              <a:lnSpc>
                <a:spcPct val="100000"/>
              </a:lnSpc>
            </a:pPr>
            <a:endParaRPr lang="en-GB" sz="1600" dirty="0"/>
          </a:p>
          <a:p>
            <a:pPr marL="285750" indent="-285750">
              <a:lnSpc>
                <a:spcPct val="100000"/>
              </a:lnSpc>
              <a:spcAft>
                <a:spcPts val="600"/>
              </a:spcAft>
              <a:buFont typeface="Wingdings" panose="05000000000000000000" pitchFamily="2" charset="2"/>
              <a:buChar char="§"/>
            </a:pPr>
            <a:r>
              <a:rPr lang="en-GB" sz="16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600" dirty="0"/>
              <a:t>the 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600" dirty="0"/>
              <a:t>the epidemiological, microbiological and clinical characteristics of COVID-19</a:t>
            </a:r>
          </a:p>
          <a:p>
            <a:pPr>
              <a:lnSpc>
                <a:spcPct val="100000"/>
              </a:lnSpc>
            </a:pPr>
            <a:endParaRPr lang="en-GB" sz="1600" dirty="0"/>
          </a:p>
          <a:p>
            <a:pPr marL="0" indent="0">
              <a:lnSpc>
                <a:spcPct val="100000"/>
              </a:lnSpc>
            </a:pPr>
            <a:r>
              <a:rPr lang="en-GB" sz="1600" dirty="0"/>
              <a:t>From this, they then make recommendations to the DHSC and planning to deliver vaccine and </a:t>
            </a:r>
            <a:r>
              <a:rPr lang="en-GB" sz="1600" dirty="0" smtClean="0"/>
              <a:t>maximise </a:t>
            </a:r>
            <a:r>
              <a:rPr lang="en-GB" sz="1600" dirty="0"/>
              <a:t>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933184" cy="792088"/>
          </a:xfrm>
        </p:spPr>
        <p:txBody>
          <a:bodyPr/>
          <a:lstStyle/>
          <a:p>
            <a:r>
              <a:rPr lang="en-GB" sz="3200" dirty="0">
                <a:solidFill>
                  <a:schemeClr val="accent1">
                    <a:lumMod val="75000"/>
                  </a:schemeClr>
                </a:solidFill>
              </a:rPr>
              <a:t>Priority groups for COVID-19 vaccination </a:t>
            </a:r>
          </a:p>
        </p:txBody>
      </p:sp>
      <p:sp>
        <p:nvSpPr>
          <p:cNvPr id="3" name="Content Placeholder 2"/>
          <p:cNvSpPr>
            <a:spLocks noGrp="1"/>
          </p:cNvSpPr>
          <p:nvPr>
            <p:ph idx="1"/>
          </p:nvPr>
        </p:nvSpPr>
        <p:spPr>
          <a:xfrm>
            <a:off x="685800" y="1052736"/>
            <a:ext cx="8077200" cy="4752528"/>
          </a:xfrm>
        </p:spPr>
        <p:txBody>
          <a:bodyPr/>
          <a:lstStyle/>
          <a:p>
            <a:pPr marL="285750" indent="-285750">
              <a:spcAft>
                <a:spcPts val="600"/>
              </a:spcAft>
              <a:buFont typeface="Arial" panose="020B0604020202020204" pitchFamily="34" charset="0"/>
              <a:buChar char="•"/>
            </a:pPr>
            <a:r>
              <a:rPr lang="en-GB" sz="1500" dirty="0"/>
              <a:t>JCVI made recommendations as to how COVID-19 vaccine should be offered by identifying the priority groups for vaccination and the order in which they should be vaccinated</a:t>
            </a:r>
          </a:p>
          <a:p>
            <a:pPr marL="285750" indent="-285750">
              <a:lnSpc>
                <a:spcPct val="100000"/>
              </a:lnSpc>
              <a:spcAft>
                <a:spcPts val="600"/>
              </a:spcAft>
              <a:buFont typeface="Arial" panose="020B0604020202020204" pitchFamily="34" charset="0"/>
              <a:buChar char="•"/>
            </a:pPr>
            <a:r>
              <a:rPr lang="en-GB" sz="1500" dirty="0"/>
              <a:t>these groups are under regular review and prioritisation may change as more information about the vaccines becomes available</a:t>
            </a:r>
          </a:p>
          <a:p>
            <a:pPr marL="285750" indent="-285750">
              <a:lnSpc>
                <a:spcPct val="100000"/>
              </a:lnSpc>
              <a:spcAft>
                <a:spcPts val="600"/>
              </a:spcAft>
              <a:buFont typeface="Arial" panose="020B0604020202020204" pitchFamily="34" charset="0"/>
              <a:buChar char="•"/>
            </a:pPr>
            <a:r>
              <a:rPr lang="en-GB" sz="1500" dirty="0"/>
              <a:t>prioritisation will ensure that those at highest risk of severe illness and death are vaccinated early</a:t>
            </a:r>
          </a:p>
          <a:p>
            <a:pPr marL="285750" indent="-285750">
              <a:lnSpc>
                <a:spcPct val="100000"/>
              </a:lnSpc>
              <a:spcAft>
                <a:spcPts val="600"/>
              </a:spcAft>
              <a:buFont typeface="Arial" panose="020B0604020202020204" pitchFamily="34" charset="0"/>
              <a:buChar char="•"/>
            </a:pPr>
            <a:r>
              <a:rPr lang="en-GB" sz="1500" dirty="0"/>
              <a:t>the priority groups have been selected based on the epidemiology of the infection observed since the start of the pandemic: their risk of severe disease, mortality and other considerations such as ethnicity, deprivation and occupation</a:t>
            </a:r>
          </a:p>
          <a:p>
            <a:pPr marL="285750" indent="-285750">
              <a:lnSpc>
                <a:spcPct val="100000"/>
              </a:lnSpc>
              <a:spcAft>
                <a:spcPts val="600"/>
              </a:spcAft>
              <a:buFont typeface="Arial" panose="020B0604020202020204" pitchFamily="34" charset="0"/>
              <a:buChar char="•"/>
            </a:pPr>
            <a:r>
              <a:rPr lang="en-GB" sz="1500" dirty="0"/>
              <a:t>evidence from the UK indicates that the risk of poorer outcomes from COVID-19 infection increases dramatically with age in both healthy adults and in adults with underlying health conditions </a:t>
            </a:r>
          </a:p>
          <a:p>
            <a:pPr marL="285750" indent="-285750">
              <a:lnSpc>
                <a:spcPct val="100000"/>
              </a:lnSpc>
              <a:spcAft>
                <a:spcPts val="600"/>
              </a:spcAft>
              <a:buFont typeface="Arial" panose="020B0604020202020204" pitchFamily="34" charset="0"/>
              <a:buChar char="•"/>
            </a:pPr>
            <a:r>
              <a:rPr lang="en-GB" sz="1500" dirty="0"/>
              <a:t>those over the age of 65 years have by far the highest risk, and the risk increases with age</a:t>
            </a:r>
          </a:p>
          <a:p>
            <a:pPr marL="285750" indent="-285750">
              <a:lnSpc>
                <a:spcPct val="100000"/>
              </a:lnSpc>
              <a:spcAft>
                <a:spcPts val="600"/>
              </a:spcAft>
              <a:buFont typeface="Arial" panose="020B0604020202020204" pitchFamily="34" charset="0"/>
              <a:buChar char="•"/>
            </a:pPr>
            <a:r>
              <a:rPr lang="en-GB" sz="1500" dirty="0"/>
              <a:t>full details on vaccine eligibility, with detail on the at-risk conditions, are included in the Green Book COVID-19 chapter</a:t>
            </a:r>
          </a:p>
          <a:p>
            <a:endParaRPr lang="en-GB" dirty="0"/>
          </a:p>
        </p:txBody>
      </p:sp>
    </p:spTree>
    <p:extLst>
      <p:ext uri="{BB962C8B-B14F-4D97-AF65-F5344CB8AC3E}">
        <p14:creationId xmlns:p14="http://schemas.microsoft.com/office/powerpoint/2010/main" val="2756594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1143000"/>
          </a:xfrm>
        </p:spPr>
        <p:txBody>
          <a:bodyPr/>
          <a:lstStyle/>
          <a:p>
            <a:r>
              <a:rPr lang="en-GB" sz="3200" dirty="0">
                <a:solidFill>
                  <a:schemeClr val="accent1">
                    <a:lumMod val="75000"/>
                  </a:schemeClr>
                </a:solidFill>
              </a:rPr>
              <a:t>Vaccine priority groups: </a:t>
            </a:r>
            <a:br>
              <a:rPr lang="en-GB" sz="3200" dirty="0">
                <a:solidFill>
                  <a:schemeClr val="accent1">
                    <a:lumMod val="75000"/>
                  </a:schemeClr>
                </a:solidFill>
              </a:rPr>
            </a:br>
            <a:r>
              <a:rPr lang="en-GB" sz="3200" dirty="0">
                <a:solidFill>
                  <a:schemeClr val="accent1">
                    <a:lumMod val="75000"/>
                  </a:schemeClr>
                </a:solidFill>
              </a:rPr>
              <a:t>JCVI Phase One / NI Phases 1-3</a:t>
            </a:r>
          </a:p>
        </p:txBody>
      </p:sp>
      <p:sp>
        <p:nvSpPr>
          <p:cNvPr id="3" name="Content Placeholder 2"/>
          <p:cNvSpPr>
            <a:spLocks noGrp="1"/>
          </p:cNvSpPr>
          <p:nvPr>
            <p:ph idx="1"/>
          </p:nvPr>
        </p:nvSpPr>
        <p:spPr>
          <a:xfrm>
            <a:off x="611560" y="1556792"/>
            <a:ext cx="8077200" cy="4254624"/>
          </a:xfrm>
        </p:spPr>
        <p:txBody>
          <a:bodyPr/>
          <a:lstStyle/>
          <a:p>
            <a:pPr>
              <a:buFont typeface="+mj-lt"/>
              <a:buAutoNum type="arabicPeriod"/>
            </a:pPr>
            <a:r>
              <a:rPr lang="en-GB" sz="1600" dirty="0"/>
              <a:t>Residents in a care home for older adults and their carers 	</a:t>
            </a:r>
          </a:p>
          <a:p>
            <a:pPr>
              <a:buFont typeface="+mj-lt"/>
              <a:buAutoNum type="arabicPeriod"/>
            </a:pPr>
            <a:r>
              <a:rPr lang="en-GB" sz="1600" dirty="0"/>
              <a:t>All those 80 years of age and over </a:t>
            </a:r>
          </a:p>
          <a:p>
            <a:r>
              <a:rPr lang="en-GB" sz="1600" dirty="0"/>
              <a:t>	Frontline health and social care workers 	</a:t>
            </a:r>
          </a:p>
          <a:p>
            <a:pPr>
              <a:buFont typeface="+mj-lt"/>
              <a:buAutoNum type="arabicPeriod" startAt="3"/>
            </a:pPr>
            <a:r>
              <a:rPr lang="en-GB" sz="1600" dirty="0"/>
              <a:t>All those 75 years of age and over 	</a:t>
            </a:r>
          </a:p>
          <a:p>
            <a:pPr>
              <a:buFont typeface="+mj-lt"/>
              <a:buAutoNum type="arabicPeriod" startAt="3"/>
            </a:pPr>
            <a:r>
              <a:rPr lang="en-GB" sz="1600" dirty="0"/>
              <a:t>All those 70 years of age and over </a:t>
            </a:r>
          </a:p>
          <a:p>
            <a:r>
              <a:rPr lang="en-GB" sz="1600" dirty="0"/>
              <a:t>	Clinically extremely vulnerable individuals (not including pregnant women and those under the age of 16 years)</a:t>
            </a:r>
          </a:p>
          <a:p>
            <a:pPr>
              <a:buFont typeface="+mj-lt"/>
              <a:buAutoNum type="arabicPeriod" startAt="5"/>
            </a:pPr>
            <a:r>
              <a:rPr lang="en-GB" sz="1600" dirty="0"/>
              <a:t>All those 65 years of age and over 	</a:t>
            </a:r>
          </a:p>
          <a:p>
            <a:pPr>
              <a:buFont typeface="+mj-lt"/>
              <a:buAutoNum type="arabicPeriod" startAt="5"/>
            </a:pPr>
            <a:r>
              <a:rPr lang="en-GB" sz="1600" dirty="0"/>
              <a:t>All individuals aged 16 years to 64 years with underlying health conditions which put them at higher risk of serious disease and mortality 	</a:t>
            </a:r>
          </a:p>
          <a:p>
            <a:pPr>
              <a:buFont typeface="+mj-lt"/>
              <a:buAutoNum type="arabicPeriod" startAt="5"/>
            </a:pPr>
            <a:r>
              <a:rPr lang="en-GB" sz="1600" dirty="0"/>
              <a:t>All those 60 years of age and over 	</a:t>
            </a:r>
          </a:p>
          <a:p>
            <a:pPr>
              <a:buFont typeface="+mj-lt"/>
              <a:buAutoNum type="arabicPeriod" startAt="5"/>
            </a:pPr>
            <a:r>
              <a:rPr lang="en-GB" sz="1600" dirty="0"/>
              <a:t>All those 55 years of age and over</a:t>
            </a:r>
          </a:p>
          <a:p>
            <a:pPr>
              <a:buFont typeface="+mj-lt"/>
              <a:buAutoNum type="arabicPeriod" startAt="5"/>
            </a:pPr>
            <a:r>
              <a:rPr lang="en-GB" sz="1600" dirty="0"/>
              <a:t>All those 50 years of age and over </a:t>
            </a:r>
          </a:p>
          <a:p>
            <a:pPr marL="0" indent="0"/>
            <a:r>
              <a:rPr lang="en-GB" sz="1600" dirty="0"/>
              <a:t>	</a:t>
            </a:r>
          </a:p>
          <a:p>
            <a:endParaRPr lang="en-GB" dirty="0"/>
          </a:p>
        </p:txBody>
      </p:sp>
    </p:spTree>
    <p:extLst>
      <p:ext uri="{BB962C8B-B14F-4D97-AF65-F5344CB8AC3E}">
        <p14:creationId xmlns:p14="http://schemas.microsoft.com/office/powerpoint/2010/main" val="3087866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936104"/>
          </a:xfrm>
        </p:spPr>
        <p:txBody>
          <a:bodyPr/>
          <a:lstStyle/>
          <a:p>
            <a:r>
              <a:rPr lang="en-GB" sz="3200" dirty="0">
                <a:solidFill>
                  <a:schemeClr val="accent1">
                    <a:lumMod val="75000"/>
                  </a:schemeClr>
                </a:solidFill>
              </a:rPr>
              <a:t>JCVI Phase Two / NI Phase 4</a:t>
            </a:r>
          </a:p>
        </p:txBody>
      </p:sp>
      <p:sp>
        <p:nvSpPr>
          <p:cNvPr id="3" name="Content Placeholder 2"/>
          <p:cNvSpPr>
            <a:spLocks noGrp="1"/>
          </p:cNvSpPr>
          <p:nvPr>
            <p:ph idx="1"/>
          </p:nvPr>
        </p:nvSpPr>
        <p:spPr>
          <a:xfrm>
            <a:off x="685800" y="1340768"/>
            <a:ext cx="8077200" cy="4221832"/>
          </a:xfrm>
        </p:spPr>
        <p:txBody>
          <a:bodyPr/>
          <a:lstStyle/>
          <a:p>
            <a:r>
              <a:rPr lang="en-GB" sz="1600" dirty="0"/>
              <a:t>In Phase 2 , efforts should continue to maximise coverage amongst those prioritised in Phase 1 but who remain unvaccinated and to complete delivery of second doses to all those given first doses in Phase 1. </a:t>
            </a:r>
          </a:p>
          <a:p>
            <a:endParaRPr lang="en-GB" sz="1600" dirty="0"/>
          </a:p>
          <a:p>
            <a:r>
              <a:rPr lang="en-GB" sz="1600" b="1" dirty="0"/>
              <a:t>JCVI has advised that the offer of vaccination during Phase 2 should continue to be age-based starting with the oldest adults first </a:t>
            </a:r>
            <a:r>
              <a:rPr lang="en-GB" sz="1600" dirty="0"/>
              <a:t>and proceeding in the following order: </a:t>
            </a:r>
          </a:p>
          <a:p>
            <a:pPr marL="285750" indent="-285750">
              <a:buFont typeface="Arial" panose="020B0604020202020204" pitchFamily="34" charset="0"/>
              <a:buChar char="•"/>
            </a:pPr>
            <a:r>
              <a:rPr lang="en-GB" sz="1600" dirty="0"/>
              <a:t>all those aged 40-49 years </a:t>
            </a:r>
          </a:p>
          <a:p>
            <a:pPr marL="285750" indent="-285750">
              <a:buFont typeface="Arial" panose="020B0604020202020204" pitchFamily="34" charset="0"/>
              <a:buChar char="•"/>
            </a:pPr>
            <a:r>
              <a:rPr lang="en-GB" sz="1600" dirty="0"/>
              <a:t>all those aged 30-39 years </a:t>
            </a:r>
          </a:p>
          <a:p>
            <a:pPr marL="285750" indent="-285750">
              <a:buFont typeface="Arial" panose="020B0604020202020204" pitchFamily="34" charset="0"/>
              <a:buChar char="•"/>
            </a:pPr>
            <a:r>
              <a:rPr lang="en-GB" sz="1600" dirty="0"/>
              <a:t>all those aged 18-29 years </a:t>
            </a:r>
          </a:p>
          <a:p>
            <a:endParaRPr lang="en-GB" sz="1600" dirty="0"/>
          </a:p>
          <a:p>
            <a:r>
              <a:rPr lang="en-GB" sz="1600" dirty="0"/>
              <a:t>As there is an increased risk of hospitalisation in males, those from certain ethnic minority backgrounds, those who are obese or morbidly obese, and those from socio-economically deprived areas, JCVI advises that specific focus should be used to promote and deliver vaccination to these groups. </a:t>
            </a:r>
          </a:p>
          <a:p>
            <a:endParaRPr lang="en-GB" dirty="0"/>
          </a:p>
        </p:txBody>
      </p:sp>
    </p:spTree>
    <p:extLst>
      <p:ext uri="{BB962C8B-B14F-4D97-AF65-F5344CB8AC3E}">
        <p14:creationId xmlns:p14="http://schemas.microsoft.com/office/powerpoint/2010/main" val="15641073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89168" cy="792088"/>
          </a:xfrm>
        </p:spPr>
        <p:txBody>
          <a:bodyPr/>
          <a:lstStyle/>
          <a:p>
            <a:r>
              <a:rPr lang="en-GB" sz="3600" dirty="0">
                <a:solidFill>
                  <a:schemeClr val="accent1">
                    <a:lumMod val="75000"/>
                  </a:schemeClr>
                </a:solidFill>
              </a:rPr>
              <a:t>Older adults resident in a care home</a:t>
            </a:r>
          </a:p>
        </p:txBody>
      </p:sp>
      <p:sp>
        <p:nvSpPr>
          <p:cNvPr id="3" name="Content Placeholder 2"/>
          <p:cNvSpPr>
            <a:spLocks noGrp="1"/>
          </p:cNvSpPr>
          <p:nvPr>
            <p:ph idx="1"/>
          </p:nvPr>
        </p:nvSpPr>
        <p:spPr>
          <a:xfrm>
            <a:off x="685800" y="1124744"/>
            <a:ext cx="8077200" cy="4680520"/>
          </a:xfrm>
        </p:spPr>
        <p:txBody>
          <a:bodyPr/>
          <a:lstStyle/>
          <a:p>
            <a:pPr marL="285750" indent="-285750">
              <a:spcAft>
                <a:spcPts val="1200"/>
              </a:spcAft>
              <a:buFont typeface="Arial" panose="020B0604020202020204" pitchFamily="34" charset="0"/>
              <a:buChar char="•"/>
            </a:pPr>
            <a:r>
              <a:rPr lang="en-GB" sz="16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6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6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6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600" dirty="0"/>
              <a:t>JCVI have advised that this group should be the highest priority for vaccination </a:t>
            </a:r>
          </a:p>
          <a:p>
            <a:pPr marL="285750" indent="-285750">
              <a:spcAft>
                <a:spcPts val="1200"/>
              </a:spcAft>
              <a:buFont typeface="Arial" panose="020B0604020202020204" pitchFamily="34" charset="0"/>
              <a:buChar char="•"/>
            </a:pPr>
            <a:r>
              <a:rPr lang="en-GB" sz="1600" dirty="0"/>
              <a:t>vaccination of residents and staff at the same time is considered to be a highly efficient strategy within a mass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3184" cy="1152128"/>
          </a:xfrm>
        </p:spPr>
        <p:txBody>
          <a:bodyPr/>
          <a:lstStyle/>
          <a:p>
            <a:r>
              <a:rPr lang="en-GB" dirty="0">
                <a:solidFill>
                  <a:schemeClr val="accent1">
                    <a:lumMod val="75000"/>
                  </a:schemeClr>
                </a:solidFill>
              </a:rPr>
              <a:t>Older adults</a:t>
            </a:r>
          </a:p>
        </p:txBody>
      </p:sp>
      <p:sp>
        <p:nvSpPr>
          <p:cNvPr id="3" name="Content Placeholder 2"/>
          <p:cNvSpPr>
            <a:spLocks noGrp="1"/>
          </p:cNvSpPr>
          <p:nvPr>
            <p:ph idx="1"/>
          </p:nvPr>
        </p:nvSpPr>
        <p:spPr>
          <a:xfrm>
            <a:off x="685800" y="1412776"/>
            <a:ext cx="8077200" cy="4149824"/>
          </a:xfrm>
        </p:spPr>
        <p:txBody>
          <a:bodyPr/>
          <a:lstStyle/>
          <a:p>
            <a:pPr marL="285750" indent="-285750">
              <a:spcAft>
                <a:spcPts val="1200"/>
              </a:spcAft>
              <a:buFont typeface="Arial" panose="020B0604020202020204" pitchFamily="34" charset="0"/>
              <a:buChar char="•"/>
            </a:pPr>
            <a:r>
              <a:rPr lang="en-GB" sz="1800" dirty="0"/>
              <a:t>older adults are considered to be at very high risk if they develop COVID-19 infection</a:t>
            </a:r>
          </a:p>
          <a:p>
            <a:pPr marL="285750" indent="-285750">
              <a:spcAft>
                <a:spcPts val="1200"/>
              </a:spcAft>
              <a:buFont typeface="Arial" panose="020B0604020202020204" pitchFamily="34" charset="0"/>
              <a:buChar char="•"/>
            </a:pPr>
            <a:r>
              <a:rPr lang="en-GB" sz="1800" dirty="0"/>
              <a:t>current 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1800" dirty="0"/>
              <a:t>disease severity, risk of hospitalisation and mortality increase from age 50 upwards, with the highest risk in those aged 80 years and above</a:t>
            </a:r>
          </a:p>
          <a:p>
            <a:pPr marL="285750" indent="-285750">
              <a:spcAft>
                <a:spcPts val="1200"/>
              </a:spcAft>
              <a:buFont typeface="Arial" panose="020B0604020202020204" pitchFamily="34" charset="0"/>
              <a:buChar char="•"/>
            </a:pPr>
            <a:r>
              <a:rPr lang="en-GB" sz="1800" dirty="0"/>
              <a:t>data indicate that 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1">
                    <a:lumMod val="75000"/>
                  </a:schemeClr>
                </a:solidFill>
              </a:rPr>
              <a:t>Health and Social care Workers</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Frontline health and social care workers are at increased personal risk of exposure to infection with COVID-19 and of transmitting that infection to susceptible and vulnerable patients in health and social care settings. As well as the risk to themselves, they can carry and transmit the virus to their families, friends, colleagues and vulnerable patients in health and social care settings (including those in residential and care homes) </a:t>
            </a:r>
          </a:p>
          <a:p>
            <a:pPr>
              <a:buFont typeface="Arial" panose="020B0604020202020204" pitchFamily="34" charset="0"/>
              <a:buChar char="•"/>
            </a:pPr>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those working temporarily in the COVID-19 vaccination programme who provide face-to-face clinical care</a:t>
            </a:r>
          </a:p>
          <a:p>
            <a:pPr marL="285750" indent="-285750">
              <a:spcAft>
                <a:spcPts val="1200"/>
              </a:spcAft>
              <a:buFont typeface="Arial" panose="020B0604020202020204" pitchFamily="34" charset="0"/>
              <a:buChar char="•"/>
            </a:pPr>
            <a:r>
              <a:rPr lang="en-GB" sz="1800" dirty="0"/>
              <a:t>the Green Book COVID-19 chapter contains details about the different groups of health and social care workers who may be offered COVID-19 vaccine</a:t>
            </a:r>
          </a:p>
          <a:p>
            <a:endParaRPr lang="en-GB" dirty="0"/>
          </a:p>
        </p:txBody>
      </p:sp>
    </p:spTree>
    <p:extLst>
      <p:ext uri="{BB962C8B-B14F-4D97-AF65-F5344CB8AC3E}">
        <p14:creationId xmlns:p14="http://schemas.microsoft.com/office/powerpoint/2010/main" val="2058236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08112"/>
          </a:xfrm>
        </p:spPr>
        <p:txBody>
          <a:bodyPr/>
          <a:lstStyle/>
          <a:p>
            <a:r>
              <a:rPr lang="en-GB" dirty="0">
                <a:solidFill>
                  <a:schemeClr val="accent1">
                    <a:lumMod val="75000"/>
                  </a:schemeClr>
                </a:solidFill>
              </a:rPr>
              <a:t>Clinically extremely vulnerable</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people who are defined as clinically extremely vulnerable are considered to be at very high risk of severe illness from COVID-19 </a:t>
            </a:r>
          </a:p>
          <a:p>
            <a:endParaRPr lang="en-GB" sz="1500" dirty="0"/>
          </a:p>
          <a:p>
            <a:pPr marL="285750" indent="-285750">
              <a:buFont typeface="Arial" panose="020B0604020202020204" pitchFamily="34" charset="0"/>
              <a:buChar char="•"/>
            </a:pPr>
            <a:r>
              <a:rPr lang="en-GB" sz="1500" dirty="0"/>
              <a:t>there are two ways an individual may be identified as clinically extremely vulnerable:</a:t>
            </a:r>
          </a:p>
          <a:p>
            <a:pPr marL="0" indent="0"/>
            <a:r>
              <a:rPr lang="en-GB" sz="1500" dirty="0"/>
              <a:t>           </a:t>
            </a:r>
            <a:r>
              <a:rPr lang="en-GB" sz="1500" dirty="0" smtClean="0"/>
              <a:t>- </a:t>
            </a:r>
            <a:r>
              <a:rPr lang="en-GB" sz="1500" dirty="0"/>
              <a:t>they have one or more of the conditions listed on the GOV.UK website, or</a:t>
            </a:r>
          </a:p>
          <a:p>
            <a:pPr marL="0" indent="0" algn="ctr"/>
            <a:r>
              <a:rPr lang="en-GB" sz="1500" dirty="0"/>
              <a:t>         </a:t>
            </a:r>
            <a:r>
              <a:rPr lang="en-GB" sz="1500" dirty="0" smtClean="0"/>
              <a:t>- </a:t>
            </a:r>
            <a:r>
              <a:rPr lang="en-GB" sz="1500" dirty="0"/>
              <a:t>a hospital clinician or GP has added them to the Shielded patients list because they         </a:t>
            </a:r>
            <a:r>
              <a:rPr lang="en-GB" sz="1500" dirty="0" smtClean="0"/>
              <a:t>consider </a:t>
            </a:r>
            <a:r>
              <a:rPr lang="en-GB" sz="1500" dirty="0"/>
              <a:t>them to be at higher risk of serious illness from COVID-19</a:t>
            </a:r>
          </a:p>
          <a:p>
            <a:endParaRPr lang="en-GB" sz="1500" dirty="0"/>
          </a:p>
          <a:p>
            <a:pPr marL="285750" indent="-285750">
              <a:buFont typeface="Arial" panose="020B0604020202020204" pitchFamily="34" charset="0"/>
              <a:buChar char="•"/>
            </a:pPr>
            <a:r>
              <a:rPr lang="en-GB" sz="1500" dirty="0"/>
              <a:t>many of those who are clinically extremely vulnerable are in the oldest age groups and will be among the first to receive vaccine - the remainder of this group should be offered vaccine alongside those aged 70-74 years of age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overall risk of mortality for clinically extremely vulnerable younger adults is estimated to be roughly the same as the risk to persons aged 70-74 years</a:t>
            </a:r>
          </a:p>
          <a:p>
            <a:pPr marL="0" indent="0"/>
            <a:endParaRPr lang="en-GB" sz="1500" dirty="0"/>
          </a:p>
          <a:p>
            <a:pPr marL="285750" indent="-285750">
              <a:buFont typeface="Arial" panose="020B0604020202020204" pitchFamily="34" charset="0"/>
              <a:buChar char="•"/>
            </a:pPr>
            <a:r>
              <a:rPr lang="en-GB" sz="1500" dirty="0"/>
              <a:t>see Green Book COVID-19 chapter for more information about vaccination of this group</a:t>
            </a:r>
          </a:p>
          <a:p>
            <a:endParaRPr lang="en-GB" dirty="0"/>
          </a:p>
        </p:txBody>
      </p:sp>
    </p:spTree>
    <p:extLst>
      <p:ext uri="{BB962C8B-B14F-4D97-AF65-F5344CB8AC3E}">
        <p14:creationId xmlns:p14="http://schemas.microsoft.com/office/powerpoint/2010/main" val="395712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80728"/>
            <a:ext cx="8077200" cy="4752528"/>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a:t>
            </a:r>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Patient Group Direction (PGD) or Protocol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77200" cy="1143000"/>
          </a:xfrm>
        </p:spPr>
        <p:txBody>
          <a:bodyPr/>
          <a:lstStyle/>
          <a:p>
            <a:r>
              <a:rPr lang="en-GB" sz="3200" dirty="0">
                <a:solidFill>
                  <a:schemeClr val="accent1">
                    <a:lumMod val="75000"/>
                  </a:schemeClr>
                </a:solidFill>
              </a:rPr>
              <a:t>Groups with underlying health conditions</a:t>
            </a:r>
          </a:p>
        </p:txBody>
      </p:sp>
      <p:sp>
        <p:nvSpPr>
          <p:cNvPr id="3" name="Content Placeholder 2"/>
          <p:cNvSpPr>
            <a:spLocks noGrp="1"/>
          </p:cNvSpPr>
          <p:nvPr>
            <p:ph idx="1"/>
          </p:nvPr>
        </p:nvSpPr>
        <p:spPr>
          <a:xfrm>
            <a:off x="685800" y="980728"/>
            <a:ext cx="8077200" cy="4581872"/>
          </a:xfrm>
        </p:spPr>
        <p:txBody>
          <a:bodyPr/>
          <a:lstStyle/>
          <a:p>
            <a:pPr>
              <a:lnSpc>
                <a:spcPct val="100000"/>
              </a:lnSpc>
              <a:spcAft>
                <a:spcPts val="300"/>
              </a:spcAft>
            </a:pPr>
            <a:r>
              <a:rPr lang="en-GB" sz="1400" dirty="0"/>
              <a:t>As well as age, other risk factors have been identified that place individuals at risk of serious disease </a:t>
            </a:r>
          </a:p>
          <a:p>
            <a:pPr>
              <a:lnSpc>
                <a:spcPct val="100000"/>
              </a:lnSpc>
              <a:spcAft>
                <a:spcPts val="300"/>
              </a:spcAft>
            </a:pPr>
            <a:r>
              <a:rPr lang="en-GB" sz="1400" dirty="0"/>
              <a:t>or death from COVID-19. These include groups with certain underlying health conditions and may</a:t>
            </a:r>
          </a:p>
          <a:p>
            <a:pPr>
              <a:lnSpc>
                <a:spcPct val="100000"/>
              </a:lnSpc>
              <a:spcAft>
                <a:spcPts val="300"/>
              </a:spcAft>
            </a:pPr>
            <a:r>
              <a:rPr lang="en-GB" sz="1400" dirty="0"/>
              <a:t>include people who have</a:t>
            </a:r>
            <a:r>
              <a:rPr lang="en-GB" sz="1200" dirty="0"/>
              <a:t>:</a:t>
            </a:r>
          </a:p>
          <a:p>
            <a:pPr marL="285750" indent="-285750">
              <a:lnSpc>
                <a:spcPct val="100000"/>
              </a:lnSpc>
              <a:spcAft>
                <a:spcPts val="300"/>
              </a:spcAft>
              <a:buFont typeface="Arial" panose="020B0604020202020204" pitchFamily="34" charset="0"/>
              <a:buChar char="•"/>
            </a:pPr>
            <a:r>
              <a:rPr lang="en-GB" sz="1200" dirty="0"/>
              <a:t>chronic (long-term) respiratory disease</a:t>
            </a:r>
          </a:p>
          <a:p>
            <a:pPr marL="285750" indent="-285750">
              <a:lnSpc>
                <a:spcPct val="100000"/>
              </a:lnSpc>
              <a:spcAft>
                <a:spcPts val="300"/>
              </a:spcAft>
              <a:buFont typeface="Arial" panose="020B0604020202020204" pitchFamily="34" charset="0"/>
              <a:buChar char="•"/>
            </a:pPr>
            <a:r>
              <a:rPr lang="en-GB" sz="1200" dirty="0"/>
              <a:t>chronic heart disease</a:t>
            </a:r>
          </a:p>
          <a:p>
            <a:pPr marL="285750" indent="-285750">
              <a:lnSpc>
                <a:spcPct val="100000"/>
              </a:lnSpc>
              <a:spcAft>
                <a:spcPts val="300"/>
              </a:spcAft>
              <a:buFont typeface="Arial" panose="020B0604020202020204" pitchFamily="34" charset="0"/>
              <a:buChar char="•"/>
            </a:pPr>
            <a:r>
              <a:rPr lang="en-GB" sz="1200" dirty="0"/>
              <a:t>chronic kidney disease </a:t>
            </a:r>
          </a:p>
          <a:p>
            <a:pPr marL="285750" indent="-285750">
              <a:lnSpc>
                <a:spcPct val="100000"/>
              </a:lnSpc>
              <a:spcAft>
                <a:spcPts val="300"/>
              </a:spcAft>
              <a:buFont typeface="Arial" panose="020B0604020202020204" pitchFamily="34" charset="0"/>
              <a:buChar char="•"/>
            </a:pPr>
            <a:r>
              <a:rPr lang="en-GB" sz="1200" dirty="0"/>
              <a:t>chronic liver disease </a:t>
            </a:r>
          </a:p>
          <a:p>
            <a:pPr marL="285750" indent="-285750">
              <a:lnSpc>
                <a:spcPct val="100000"/>
              </a:lnSpc>
              <a:spcAft>
                <a:spcPts val="300"/>
              </a:spcAft>
              <a:buFont typeface="Arial" panose="020B0604020202020204" pitchFamily="34" charset="0"/>
              <a:buChar char="•"/>
            </a:pPr>
            <a:r>
              <a:rPr lang="en-GB" sz="1200" dirty="0"/>
              <a:t>chronic neurological disease</a:t>
            </a:r>
          </a:p>
          <a:p>
            <a:pPr marL="285750" indent="-285750">
              <a:lnSpc>
                <a:spcPct val="100000"/>
              </a:lnSpc>
              <a:spcAft>
                <a:spcPts val="300"/>
              </a:spcAft>
              <a:buFont typeface="Arial" panose="020B0604020202020204" pitchFamily="34" charset="0"/>
              <a:buChar char="•"/>
            </a:pPr>
            <a:r>
              <a:rPr lang="en-GB" sz="1200" dirty="0"/>
              <a:t>diabetes</a:t>
            </a:r>
          </a:p>
          <a:p>
            <a:pPr marL="285750" indent="-285750">
              <a:lnSpc>
                <a:spcPct val="100000"/>
              </a:lnSpc>
              <a:spcAft>
                <a:spcPts val="300"/>
              </a:spcAft>
              <a:buFont typeface="Arial" panose="020B0604020202020204" pitchFamily="34" charset="0"/>
              <a:buChar char="•"/>
            </a:pPr>
            <a:r>
              <a:rPr lang="en-GB" sz="1200" dirty="0"/>
              <a:t>a weakened immune system due to disease or treatment  </a:t>
            </a:r>
          </a:p>
          <a:p>
            <a:pPr marL="285750" indent="-285750">
              <a:lnSpc>
                <a:spcPct val="100000"/>
              </a:lnSpc>
              <a:spcAft>
                <a:spcPts val="300"/>
              </a:spcAft>
              <a:buFont typeface="Arial" panose="020B0604020202020204" pitchFamily="34" charset="0"/>
              <a:buChar char="•"/>
            </a:pPr>
            <a:r>
              <a:rPr lang="en-GB" sz="1200" dirty="0" err="1"/>
              <a:t>asplenia</a:t>
            </a:r>
            <a:r>
              <a:rPr lang="en-GB" sz="1200" dirty="0"/>
              <a:t> or dysfunction of the spleen</a:t>
            </a:r>
          </a:p>
          <a:p>
            <a:pPr marL="285750" indent="-285750">
              <a:lnSpc>
                <a:spcPct val="100000"/>
              </a:lnSpc>
              <a:spcAft>
                <a:spcPts val="300"/>
              </a:spcAft>
              <a:buFont typeface="Arial" panose="020B0604020202020204" pitchFamily="34" charset="0"/>
              <a:buChar char="•"/>
            </a:pPr>
            <a:r>
              <a:rPr lang="en-GB" sz="1200" dirty="0"/>
              <a:t>morbid obesity (defined as BMI of 40 and above) </a:t>
            </a:r>
          </a:p>
          <a:p>
            <a:pPr marL="285750" indent="-285750">
              <a:lnSpc>
                <a:spcPct val="100000"/>
              </a:lnSpc>
              <a:spcAft>
                <a:spcPts val="300"/>
              </a:spcAft>
              <a:buFont typeface="Arial" panose="020B0604020202020204" pitchFamily="34" charset="0"/>
              <a:buChar char="•"/>
            </a:pPr>
            <a:r>
              <a:rPr lang="en-GB" sz="1200" dirty="0"/>
              <a:t>severe mental illness</a:t>
            </a:r>
          </a:p>
          <a:p>
            <a:pPr>
              <a:lnSpc>
                <a:spcPct val="100000"/>
              </a:lnSpc>
              <a:spcAft>
                <a:spcPts val="300"/>
              </a:spcAft>
            </a:pPr>
            <a:endParaRPr lang="en-GB" sz="1200" dirty="0"/>
          </a:p>
          <a:p>
            <a:pPr>
              <a:lnSpc>
                <a:spcPct val="100000"/>
              </a:lnSpc>
              <a:spcAft>
                <a:spcPts val="300"/>
              </a:spcAft>
            </a:pPr>
            <a:r>
              <a:rPr lang="en-GB" sz="1400" dirty="0"/>
              <a:t>Detailed information giving examples of conditions in each of the clinical risk groups which would </a:t>
            </a:r>
          </a:p>
          <a:p>
            <a:pPr>
              <a:lnSpc>
                <a:spcPct val="100000"/>
              </a:lnSpc>
              <a:spcAft>
                <a:spcPts val="300"/>
              </a:spcAft>
            </a:pPr>
            <a:r>
              <a:rPr lang="en-GB" sz="1400" dirty="0"/>
              <a:t>make individuals aged 18 years and over eligible for vaccination is provided in the COVID-19 Green</a:t>
            </a:r>
          </a:p>
          <a:p>
            <a:pPr>
              <a:lnSpc>
                <a:spcPct val="100000"/>
              </a:lnSpc>
              <a:spcAft>
                <a:spcPts val="300"/>
              </a:spcAft>
            </a:pPr>
            <a:r>
              <a:rPr lang="en-GB" sz="1400" dirty="0"/>
              <a:t>Book chapter.</a:t>
            </a:r>
          </a:p>
          <a:p>
            <a:endParaRPr lang="en-GB" dirty="0"/>
          </a:p>
        </p:txBody>
      </p:sp>
    </p:spTree>
    <p:extLst>
      <p:ext uri="{BB962C8B-B14F-4D97-AF65-F5344CB8AC3E}">
        <p14:creationId xmlns:p14="http://schemas.microsoft.com/office/powerpoint/2010/main" val="3025983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600" dirty="0" smtClean="0">
                <a:solidFill>
                  <a:schemeClr val="accent1">
                    <a:lumMod val="75000"/>
                  </a:schemeClr>
                </a:solidFill>
              </a:rPr>
              <a:t>Pregnancy (1)</a:t>
            </a:r>
            <a:endParaRPr lang="en-GB" sz="3600" dirty="0">
              <a:solidFill>
                <a:schemeClr val="accent1">
                  <a:lumMod val="75000"/>
                </a:schemeClr>
              </a:solidFill>
            </a:endParaRPr>
          </a:p>
        </p:txBody>
      </p:sp>
      <p:sp>
        <p:nvSpPr>
          <p:cNvPr id="3" name="Content Placeholder 2"/>
          <p:cNvSpPr>
            <a:spLocks noGrp="1"/>
          </p:cNvSpPr>
          <p:nvPr>
            <p:ph idx="1"/>
          </p:nvPr>
        </p:nvSpPr>
        <p:spPr>
          <a:xfrm>
            <a:off x="683568" y="1052736"/>
            <a:ext cx="8077200" cy="4752528"/>
          </a:xfrm>
        </p:spPr>
        <p:txBody>
          <a:bodyPr/>
          <a:lstStyle/>
          <a:p>
            <a:pPr marL="285750" indent="-285750">
              <a:buFont typeface="Arial" panose="020B0604020202020204" pitchFamily="34" charset="0"/>
              <a:buChar char="•"/>
            </a:pPr>
            <a:r>
              <a:rPr lang="en-GB" sz="1600" dirty="0"/>
              <a:t>although clinical trials on the use of COVID-19 vaccines during pregnancy are not advanced, the available data do not indicate any harm to pregnancy </a:t>
            </a:r>
          </a:p>
          <a:p>
            <a:pPr marL="0" indent="0"/>
            <a:endParaRPr lang="en-GB" sz="1600" dirty="0">
              <a:solidFill>
                <a:srgbClr val="FF0000"/>
              </a:solidFill>
            </a:endParaRPr>
          </a:p>
          <a:p>
            <a:pPr marL="285750" indent="-285750">
              <a:buFont typeface="Arial" panose="020B0604020202020204" pitchFamily="34" charset="0"/>
              <a:buChar char="•"/>
            </a:pPr>
            <a:r>
              <a:rPr lang="en-GB" sz="1600" dirty="0"/>
              <a:t>JCVI has therefore advised that women who are pregnant should be offered primary and booster vaccination at the same time as non-pregnant women, based on their age and clinical risk group </a:t>
            </a:r>
          </a:p>
          <a:p>
            <a:pPr marL="0" indent="0"/>
            <a:endParaRPr lang="en-GB" sz="1600" dirty="0"/>
          </a:p>
          <a:p>
            <a:pPr marL="285750" indent="-285750">
              <a:buFont typeface="Arial" panose="020B0604020202020204" pitchFamily="34" charset="0"/>
              <a:buChar char="•"/>
            </a:pPr>
            <a:r>
              <a:rPr lang="en-GB" sz="1600" dirty="0"/>
              <a:t>there is now extensive post-marketing experience of the use of the Pfizer </a:t>
            </a:r>
            <a:r>
              <a:rPr lang="en-GB" sz="1600" dirty="0" err="1"/>
              <a:t>BioNTech</a:t>
            </a:r>
            <a:r>
              <a:rPr lang="en-GB" sz="1600" dirty="0"/>
              <a:t> and </a:t>
            </a:r>
            <a:r>
              <a:rPr lang="en-GB" sz="1600" dirty="0" err="1"/>
              <a:t>Moderna</a:t>
            </a:r>
            <a:r>
              <a:rPr lang="en-GB" sz="1600" dirty="0"/>
              <a:t> vaccines in the USA with no safety signals so far. These vaccines are therefore the preferred vaccines to offer to pregnant women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pregnant women who commenced vaccination with AstraZeneca, however, are advised to complete with the same vaccine</a:t>
            </a:r>
          </a:p>
          <a:p>
            <a:pPr marL="0" indent="0"/>
            <a:endParaRPr lang="en-GB" sz="1600" dirty="0"/>
          </a:p>
          <a:p>
            <a:pPr marL="285750" indent="-285750">
              <a:buFont typeface="Arial" panose="020B0604020202020204" pitchFamily="34" charset="0"/>
              <a:buChar char="•"/>
            </a:pPr>
            <a:r>
              <a:rPr lang="en-GB" sz="1600" dirty="0"/>
              <a:t>clinicians should discuss the risks and benefits of vaccination with the woman, who should be told about the limited evidence of safety for the vaccine in pregnancy</a:t>
            </a:r>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3600" dirty="0">
                <a:solidFill>
                  <a:schemeClr val="accent1">
                    <a:lumMod val="75000"/>
                  </a:schemeClr>
                </a:solidFill>
              </a:rPr>
              <a:t>Pregnancy (2)</a:t>
            </a:r>
          </a:p>
        </p:txBody>
      </p:sp>
      <p:sp>
        <p:nvSpPr>
          <p:cNvPr id="3" name="Content Placeholder 2"/>
          <p:cNvSpPr>
            <a:spLocks noGrp="1"/>
          </p:cNvSpPr>
          <p:nvPr>
            <p:ph idx="1"/>
          </p:nvPr>
        </p:nvSpPr>
        <p:spPr>
          <a:xfrm>
            <a:off x="685800" y="1052736"/>
            <a:ext cx="8077200" cy="5328592"/>
          </a:xfrm>
        </p:spPr>
        <p:txBody>
          <a:bodyPr/>
          <a:lstStyle/>
          <a:p>
            <a:pPr marL="285750" indent="-285750">
              <a:buFont typeface="Arial" panose="020B0604020202020204" pitchFamily="34" charset="0"/>
              <a:buChar char="•"/>
            </a:pPr>
            <a:r>
              <a:rPr lang="en-GB" sz="1600"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women who are planning pregnancy or in the immediate postpartum can be vaccinated with a suitable product for their age and clinical risk group </a:t>
            </a:r>
          </a:p>
          <a:p>
            <a:pPr marL="0" indent="0"/>
            <a:endParaRPr lang="en-GB" sz="1600" dirty="0"/>
          </a:p>
          <a:p>
            <a:pPr marL="285750" indent="-285750">
              <a:buFont typeface="Arial" panose="020B0604020202020204" pitchFamily="34" charset="0"/>
              <a:buChar char="•"/>
            </a:pPr>
            <a:r>
              <a:rPr lang="en-GB" sz="1600" dirty="0"/>
              <a:t>if a woman finds out she is pregnant after she has started a course of vaccine, she may complete vaccination during pregnancy using the same vaccine product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termination of pregnancy following inadvertent immunisation should </a:t>
            </a:r>
            <a:r>
              <a:rPr lang="en-GB" sz="1600" b="1" dirty="0"/>
              <a:t>not </a:t>
            </a:r>
            <a:r>
              <a:rPr lang="en-GB" sz="1600" dirty="0"/>
              <a:t>be recommended. Women who are inadvertently vaccinated in early pregnancy should be offered the second dose of the same product </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dirty="0"/>
              <a:t>surveillance of inadvertent administration in pregnancy is being conducted by the PHE Immunisation Department. Please report inadvertent administration in pregnancy to them (</a:t>
            </a:r>
            <a:r>
              <a:rPr lang="en-GB" sz="1600" dirty="0">
                <a:hlinkClick r:id="rId2"/>
              </a:rPr>
              <a:t>www.gov.uk/guidance/vaccination-in-pregnancy-vip</a:t>
            </a:r>
            <a:r>
              <a:rPr lang="en-GB" sz="1600" dirty="0"/>
              <a:t>) </a:t>
            </a:r>
          </a:p>
          <a:p>
            <a:endParaRPr lang="en-GB" dirty="0"/>
          </a:p>
        </p:txBody>
      </p:sp>
    </p:spTree>
    <p:extLst>
      <p:ext uri="{BB962C8B-B14F-4D97-AF65-F5344CB8AC3E}">
        <p14:creationId xmlns:p14="http://schemas.microsoft.com/office/powerpoint/2010/main" val="2107079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600" dirty="0"/>
              <a:t>there is no known risk associated with giving non-live vaccines whilst breastfeeding</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JCVI advises that breastfeeding women may be offered vaccination with any suitable COVID-19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Golan et al (2021) found that mRNA vaccine was not detected in breast milk</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Juncker et al (2021) found that following vaccination with Pfizer </a:t>
            </a:r>
            <a:r>
              <a:rPr lang="en-GB" sz="1600" dirty="0" err="1"/>
              <a:t>BioNTech</a:t>
            </a:r>
            <a:r>
              <a:rPr lang="en-GB" sz="1600" dirty="0"/>
              <a:t> mRNA vaccine, SARS-CoV-2 specific antibody was observed in breast milk</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JCVI advises 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the woman should be informed about the emerging safety data for the vaccine in breastfeeding women</a:t>
            </a:r>
          </a:p>
          <a:p>
            <a:endParaRPr lang="en-GB" dirty="0"/>
          </a:p>
        </p:txBody>
      </p:sp>
    </p:spTree>
    <p:extLst>
      <p:ext uri="{BB962C8B-B14F-4D97-AF65-F5344CB8AC3E}">
        <p14:creationId xmlns:p14="http://schemas.microsoft.com/office/powerpoint/2010/main" val="22105127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648072"/>
          </a:xfrm>
        </p:spPr>
        <p:txBody>
          <a:bodyPr/>
          <a:lstStyle/>
          <a:p>
            <a:r>
              <a:rPr lang="en-GB" sz="2400" dirty="0" smtClean="0">
                <a:solidFill>
                  <a:schemeClr val="accent1">
                    <a:lumMod val="75000"/>
                  </a:schemeClr>
                </a:solidFill>
              </a:rPr>
              <a:t>COVID-19 vaccination programme</a:t>
            </a:r>
            <a:r>
              <a:rPr lang="en-GB" sz="2400" dirty="0">
                <a:solidFill>
                  <a:schemeClr val="accent1">
                    <a:lumMod val="75000"/>
                  </a:schemeClr>
                </a:solidFill>
              </a:rPr>
              <a:t> </a:t>
            </a:r>
            <a:r>
              <a:rPr lang="en-GB" sz="2400" dirty="0" smtClean="0">
                <a:solidFill>
                  <a:schemeClr val="accent1">
                    <a:lumMod val="75000"/>
                  </a:schemeClr>
                </a:solidFill>
              </a:rPr>
              <a:t>for children and </a:t>
            </a:r>
            <a:br>
              <a:rPr lang="en-GB" sz="2400" dirty="0" smtClean="0">
                <a:solidFill>
                  <a:schemeClr val="accent1">
                    <a:lumMod val="75000"/>
                  </a:schemeClr>
                </a:solidFill>
              </a:rPr>
            </a:br>
            <a:r>
              <a:rPr lang="en-GB" sz="2400" dirty="0" smtClean="0">
                <a:solidFill>
                  <a:schemeClr val="accent1">
                    <a:lumMod val="75000"/>
                  </a:schemeClr>
                </a:solidFill>
              </a:rPr>
              <a:t>young people (1)</a:t>
            </a:r>
            <a:endParaRPr lang="en-GB" sz="2400" dirty="0">
              <a:solidFill>
                <a:schemeClr val="accent1">
                  <a:lumMod val="75000"/>
                </a:schemeClr>
              </a:solidFill>
            </a:endParaRPr>
          </a:p>
        </p:txBody>
      </p:sp>
      <p:sp>
        <p:nvSpPr>
          <p:cNvPr id="3" name="Content Placeholder 2"/>
          <p:cNvSpPr>
            <a:spLocks noGrp="1"/>
          </p:cNvSpPr>
          <p:nvPr>
            <p:ph idx="1"/>
          </p:nvPr>
        </p:nvSpPr>
        <p:spPr>
          <a:xfrm>
            <a:off x="685800" y="980728"/>
            <a:ext cx="8077200" cy="4896544"/>
          </a:xfrm>
        </p:spPr>
        <p:txBody>
          <a:bodyPr/>
          <a:lstStyle/>
          <a:p>
            <a:pPr marL="0" indent="0"/>
            <a:r>
              <a:rPr lang="en-GB" sz="1400" dirty="0" smtClean="0"/>
              <a:t>JCVI recommend children from </a:t>
            </a:r>
            <a:r>
              <a:rPr lang="en-GB" sz="1400" dirty="0"/>
              <a:t>12 years in the following groups </a:t>
            </a:r>
            <a:r>
              <a:rPr lang="en-GB" sz="1400" dirty="0" smtClean="0"/>
              <a:t>receive </a:t>
            </a:r>
            <a:r>
              <a:rPr lang="en-GB" sz="1400" b="1" dirty="0"/>
              <a:t>2 doses of vaccine 8 weeks apart</a:t>
            </a:r>
            <a:r>
              <a:rPr lang="en-GB" sz="1400" dirty="0"/>
              <a:t>:</a:t>
            </a:r>
          </a:p>
          <a:p>
            <a:endParaRPr lang="en-GB" sz="1400" dirty="0"/>
          </a:p>
          <a:p>
            <a:pPr marL="285750" lvl="0" indent="-285750">
              <a:buFont typeface="Arial" panose="020B0604020202020204" pitchFamily="34" charset="0"/>
              <a:buChar char="•"/>
            </a:pPr>
            <a:r>
              <a:rPr lang="en-GB" sz="1400" b="1" dirty="0" smtClean="0"/>
              <a:t>Children </a:t>
            </a:r>
            <a:r>
              <a:rPr lang="en-GB" sz="1400" b="1" dirty="0"/>
              <a:t>and young people aged 12 years and over with specific underlying health conditions that put them at risk of serious COVID-19 </a:t>
            </a:r>
            <a:r>
              <a:rPr lang="en-GB" sz="1400" dirty="0"/>
              <a:t> </a:t>
            </a:r>
          </a:p>
          <a:p>
            <a:pPr marL="635000" lvl="1">
              <a:buFont typeface="Wingdings" panose="05000000000000000000" pitchFamily="2" charset="2"/>
              <a:buChar char="Ø"/>
            </a:pPr>
            <a:r>
              <a:rPr lang="en-GB" sz="1400" dirty="0"/>
              <a:t>chronic respiratory disease, heart conditions, kidney, liver and digestive system conditions and chronic neurological disease</a:t>
            </a:r>
          </a:p>
          <a:p>
            <a:pPr marL="635000" lvl="1">
              <a:buFont typeface="Wingdings" panose="05000000000000000000" pitchFamily="2" charset="2"/>
              <a:buChar char="Ø"/>
            </a:pPr>
            <a:r>
              <a:rPr lang="en-GB" sz="1400" dirty="0"/>
              <a:t>endocrine disorders</a:t>
            </a:r>
          </a:p>
          <a:p>
            <a:pPr marL="635000" lvl="1">
              <a:buFont typeface="Wingdings" panose="05000000000000000000" pitchFamily="2" charset="2"/>
              <a:buChar char="Ø"/>
            </a:pPr>
            <a:r>
              <a:rPr lang="en-GB" sz="1400" dirty="0"/>
              <a:t>immunosuppression</a:t>
            </a:r>
          </a:p>
          <a:p>
            <a:pPr marL="635000" lvl="1">
              <a:buFont typeface="Wingdings" panose="05000000000000000000" pitchFamily="2" charset="2"/>
              <a:buChar char="Ø"/>
            </a:pPr>
            <a:r>
              <a:rPr lang="en-GB" sz="1400" dirty="0" err="1"/>
              <a:t>asplenia</a:t>
            </a:r>
            <a:r>
              <a:rPr lang="en-GB" sz="1400" dirty="0"/>
              <a:t> or dysfunction of the spleen:</a:t>
            </a:r>
          </a:p>
          <a:p>
            <a:pPr marL="635000" lvl="1">
              <a:buFont typeface="Wingdings" panose="05000000000000000000" pitchFamily="2" charset="2"/>
              <a:buChar char="Ø"/>
            </a:pPr>
            <a:r>
              <a:rPr lang="en-GB" sz="1400" dirty="0"/>
              <a:t>serious genetic abnormalities that affect a number of </a:t>
            </a:r>
            <a:r>
              <a:rPr lang="en-GB" sz="1400" dirty="0" smtClean="0"/>
              <a:t>systems</a:t>
            </a:r>
          </a:p>
          <a:p>
            <a:pPr marL="635000" lvl="1">
              <a:buFont typeface="Wingdings" panose="05000000000000000000" pitchFamily="2" charset="2"/>
              <a:buChar char="Ø"/>
            </a:pPr>
            <a:r>
              <a:rPr lang="en-GB" sz="1400" dirty="0"/>
              <a:t>Further detail about these groups is provided in the </a:t>
            </a:r>
            <a:r>
              <a:rPr lang="en-GB" sz="1400" u="sng" dirty="0">
                <a:hlinkClick r:id="rId3"/>
              </a:rPr>
              <a:t>Green Book COVID-19 chapter</a:t>
            </a:r>
            <a:r>
              <a:rPr lang="en-GB" sz="1400" dirty="0"/>
              <a:t> </a:t>
            </a:r>
          </a:p>
          <a:p>
            <a:pPr marL="349250" lvl="1" indent="0">
              <a:buNone/>
            </a:pPr>
            <a:endParaRPr lang="en-GB" sz="1400" dirty="0"/>
          </a:p>
          <a:p>
            <a:pPr marL="285750" lvl="0" indent="-285750">
              <a:buFont typeface="Arial" panose="020B0604020202020204" pitchFamily="34" charset="0"/>
              <a:buChar char="•"/>
            </a:pPr>
            <a:r>
              <a:rPr lang="en-GB" sz="1400" b="1" dirty="0"/>
              <a:t>Children and young people aged 12 years and over who are household contacts of immunosuppressed individuals </a:t>
            </a:r>
            <a:endParaRPr lang="en-GB" sz="1400" dirty="0"/>
          </a:p>
          <a:p>
            <a:pPr marL="635000" lvl="1">
              <a:buFont typeface="Wingdings" panose="05000000000000000000" pitchFamily="2" charset="2"/>
              <a:buChar char="Ø"/>
            </a:pPr>
            <a:r>
              <a:rPr lang="en-GB" sz="1400" dirty="0"/>
              <a:t>who expect to share living accommodation on most days (and for whom continuing close contact is unavoidable) with individuals </a:t>
            </a:r>
            <a:r>
              <a:rPr lang="en-GB" sz="1400" b="1" dirty="0"/>
              <a:t>of any age </a:t>
            </a:r>
            <a:r>
              <a:rPr lang="en-GB" sz="1400" dirty="0"/>
              <a:t>who are </a:t>
            </a:r>
            <a:r>
              <a:rPr lang="en-GB" sz="1400" dirty="0" smtClean="0"/>
              <a:t>immunosuppressed</a:t>
            </a:r>
          </a:p>
          <a:p>
            <a:pPr marL="635000" lvl="1">
              <a:buFont typeface="Wingdings" panose="05000000000000000000" pitchFamily="2" charset="2"/>
              <a:buChar char="Ø"/>
            </a:pPr>
            <a:endParaRPr lang="en-GB" sz="1400" dirty="0"/>
          </a:p>
          <a:p>
            <a:pPr marL="0" lvl="1" indent="0">
              <a:buNone/>
            </a:pPr>
            <a:r>
              <a:rPr lang="en-GB" sz="1400" dirty="0"/>
              <a:t>JCVI also </a:t>
            </a:r>
            <a:r>
              <a:rPr lang="en-GB" sz="1400" dirty="0" smtClean="0"/>
              <a:t>recommends </a:t>
            </a:r>
            <a:r>
              <a:rPr lang="en-GB" sz="1400" b="1" dirty="0"/>
              <a:t>all 16 to 17-year-olds </a:t>
            </a:r>
            <a:r>
              <a:rPr lang="en-GB" sz="1400" dirty="0"/>
              <a:t>should be offered a first dose of the Pfizer-</a:t>
            </a:r>
            <a:r>
              <a:rPr lang="en-GB" sz="1400" dirty="0" err="1"/>
              <a:t>BioNTech</a:t>
            </a:r>
            <a:r>
              <a:rPr lang="en-GB" sz="1400" dirty="0"/>
              <a:t> </a:t>
            </a:r>
            <a:r>
              <a:rPr lang="en-GB" sz="1400" dirty="0" smtClean="0"/>
              <a:t>vaccine</a:t>
            </a:r>
            <a:endParaRPr lang="en-GB" sz="1400" dirty="0"/>
          </a:p>
          <a:p>
            <a:pPr marL="635000" lvl="1">
              <a:buFont typeface="Wingdings" panose="05000000000000000000" pitchFamily="2" charset="2"/>
              <a:buChar char="Ø"/>
            </a:pPr>
            <a:endParaRPr lang="en-GB" sz="1600" dirty="0"/>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1400171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2400" dirty="0">
                <a:solidFill>
                  <a:schemeClr val="accent1">
                    <a:lumMod val="75000"/>
                  </a:schemeClr>
                </a:solidFill>
              </a:rPr>
              <a:t>COVID-19 vaccination programme for </a:t>
            </a:r>
            <a:r>
              <a:rPr lang="en-GB" sz="2400" dirty="0" smtClean="0">
                <a:solidFill>
                  <a:schemeClr val="accent1">
                    <a:lumMod val="75000"/>
                  </a:schemeClr>
                </a:solidFill>
              </a:rPr>
              <a:t>children and </a:t>
            </a:r>
            <a:br>
              <a:rPr lang="en-GB" sz="2400" dirty="0" smtClean="0">
                <a:solidFill>
                  <a:schemeClr val="accent1">
                    <a:lumMod val="75000"/>
                  </a:schemeClr>
                </a:solidFill>
              </a:rPr>
            </a:br>
            <a:r>
              <a:rPr lang="en-GB" sz="2400" dirty="0" smtClean="0">
                <a:solidFill>
                  <a:schemeClr val="accent1">
                    <a:lumMod val="75000"/>
                  </a:schemeClr>
                </a:solidFill>
              </a:rPr>
              <a:t>young people (2)</a:t>
            </a:r>
            <a:endParaRPr lang="en-GB" sz="2400" dirty="0">
              <a:solidFill>
                <a:schemeClr val="accent1">
                  <a:lumMod val="75000"/>
                </a:schemeClr>
              </a:solidFill>
            </a:endParaRPr>
          </a:p>
        </p:txBody>
      </p:sp>
      <p:sp>
        <p:nvSpPr>
          <p:cNvPr id="3" name="Content Placeholder 2"/>
          <p:cNvSpPr>
            <a:spLocks noGrp="1"/>
          </p:cNvSpPr>
          <p:nvPr>
            <p:ph idx="1"/>
          </p:nvPr>
        </p:nvSpPr>
        <p:spPr>
          <a:xfrm>
            <a:off x="685800" y="836712"/>
            <a:ext cx="8077200" cy="4725888"/>
          </a:xfrm>
        </p:spPr>
        <p:txBody>
          <a:bodyPr/>
          <a:lstStyle/>
          <a:p>
            <a:endParaRPr lang="en-GB" sz="1800" dirty="0"/>
          </a:p>
          <a:p>
            <a:pPr marL="0" indent="0"/>
            <a:r>
              <a:rPr lang="en-GB" sz="1800" dirty="0" smtClean="0"/>
              <a:t>On </a:t>
            </a:r>
            <a:r>
              <a:rPr lang="en-GB" sz="1800" dirty="0"/>
              <a:t>13</a:t>
            </a:r>
            <a:r>
              <a:rPr lang="en-GB" sz="1800" baseline="30000" dirty="0"/>
              <a:t>th</a:t>
            </a:r>
            <a:r>
              <a:rPr lang="en-GB" sz="1800" dirty="0"/>
              <a:t> September 2021, the Chief Medical Officers recommended that </a:t>
            </a:r>
          </a:p>
          <a:p>
            <a:pPr marL="0" indent="0"/>
            <a:r>
              <a:rPr lang="en-GB" sz="1800" b="1" dirty="0"/>
              <a:t>all 12 to 15 year olds should be offered a first dose of COVID-19 vaccine</a:t>
            </a:r>
          </a:p>
          <a:p>
            <a:pPr marL="0" indent="0"/>
            <a:r>
              <a:rPr lang="en-GB" sz="1800" dirty="0"/>
              <a:t>to reduce the chances of them catching COVID-19, reduce the number of outbreaks in schools, help avoid school absences and disruption to face-to-face education </a:t>
            </a:r>
          </a:p>
          <a:p>
            <a:endParaRPr lang="en-GB" sz="1800" dirty="0"/>
          </a:p>
          <a:p>
            <a:pPr marL="285750" indent="-285750">
              <a:buFont typeface="Arial" panose="020B0604020202020204" pitchFamily="34" charset="0"/>
              <a:buChar char="•"/>
            </a:pPr>
            <a:r>
              <a:rPr lang="en-GB" sz="1800" dirty="0"/>
              <a:t>this is in addition to the existing offer of 1 dose of vaccine to 16 and 17 year olds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pending further evidence on effectiveness and safety in these age groups, a second vaccine dose is anticipated to be offered later to increase the level of protection and contribute towards longer term protection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further information about second doses will be given before these are due</a:t>
            </a:r>
          </a:p>
          <a:p>
            <a:pPr marL="285750" indent="-285750">
              <a:buFont typeface="Arial" panose="020B0604020202020204" pitchFamily="34" charset="0"/>
              <a:buChar char="•"/>
            </a:pPr>
            <a:endParaRPr lang="en-GB" sz="1600" dirty="0"/>
          </a:p>
          <a:p>
            <a:pPr marL="457200" indent="-457200">
              <a:buFont typeface="Arial" panose="020B0604020202020204" pitchFamily="34" charset="0"/>
              <a:buChar char="•"/>
            </a:pPr>
            <a:endParaRPr lang="en-GB" sz="1800" dirty="0"/>
          </a:p>
        </p:txBody>
      </p:sp>
    </p:spTree>
    <p:extLst>
      <p:ext uri="{BB962C8B-B14F-4D97-AF65-F5344CB8AC3E}">
        <p14:creationId xmlns:p14="http://schemas.microsoft.com/office/powerpoint/2010/main" val="766518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there is clear evidence that certain Black, Asian and minority ethnic (BAME) groups have higher rates of infection, and higher rates of serious disease, morbidity and mortality from SARS-Cov-2 infection  </a:t>
            </a:r>
          </a:p>
          <a:p>
            <a:pPr marL="0" indent="0"/>
            <a:endParaRPr lang="en-GB" sz="1500" dirty="0"/>
          </a:p>
          <a:p>
            <a:pPr marL="285750" indent="-285750">
              <a:buFont typeface="Arial" panose="020B0604020202020204" pitchFamily="34" charset="0"/>
              <a:buChar char="•"/>
            </a:pPr>
            <a:r>
              <a:rPr lang="en-GB" sz="15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240189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648072"/>
          </a:xfrm>
        </p:spPr>
        <p:txBody>
          <a:bodyPr/>
          <a:lstStyle/>
          <a:p>
            <a:r>
              <a:rPr lang="en-GB" sz="3600" dirty="0">
                <a:solidFill>
                  <a:schemeClr val="accent1">
                    <a:lumMod val="75000"/>
                  </a:schemeClr>
                </a:solidFill>
              </a:rPr>
              <a:t>Third primary dose</a:t>
            </a:r>
          </a:p>
        </p:txBody>
      </p:sp>
      <p:sp>
        <p:nvSpPr>
          <p:cNvPr id="3" name="Content Placeholder 2"/>
          <p:cNvSpPr>
            <a:spLocks noGrp="1"/>
          </p:cNvSpPr>
          <p:nvPr>
            <p:ph idx="1"/>
          </p:nvPr>
        </p:nvSpPr>
        <p:spPr>
          <a:xfrm>
            <a:off x="685800" y="1196752"/>
            <a:ext cx="8077200" cy="4536504"/>
          </a:xfrm>
        </p:spPr>
        <p:txBody>
          <a:bodyPr/>
          <a:lstStyle/>
          <a:p>
            <a:r>
              <a:rPr lang="en-GB" sz="1400" dirty="0"/>
              <a:t>On 1</a:t>
            </a:r>
            <a:r>
              <a:rPr lang="en-GB" sz="1400" baseline="30000" dirty="0"/>
              <a:t>st</a:t>
            </a:r>
            <a:r>
              <a:rPr lang="en-GB" sz="1400" dirty="0"/>
              <a:t> September 2021, the JCVI advised that a third primary dose be offered to individuals aged 12 years and over who were severe immunosuppressed at the time of their first or second primary COVID-19 vaccine doses.</a:t>
            </a:r>
          </a:p>
          <a:p>
            <a:endParaRPr lang="en-GB" sz="1400" dirty="0"/>
          </a:p>
          <a:p>
            <a:r>
              <a:rPr lang="en-GB" sz="1400" dirty="0"/>
              <a:t>This includes individuals:</a:t>
            </a:r>
          </a:p>
          <a:p>
            <a:pPr>
              <a:buFont typeface="+mj-lt"/>
              <a:buAutoNum type="arabicPeriod"/>
            </a:pPr>
            <a:r>
              <a:rPr lang="en-GB" sz="1400" dirty="0"/>
              <a:t>with primary or acquired immunodeficiency states at the time of vaccination due to certain conditions </a:t>
            </a:r>
          </a:p>
          <a:p>
            <a:pPr>
              <a:buFont typeface="+mj-lt"/>
              <a:buAutoNum type="arabicPeriod"/>
            </a:pPr>
            <a:r>
              <a:rPr lang="en-GB" sz="1400" dirty="0"/>
              <a:t>on immunosuppressive or </a:t>
            </a:r>
            <a:r>
              <a:rPr lang="en-GB" sz="1400" dirty="0" err="1"/>
              <a:t>immunomodulating</a:t>
            </a:r>
            <a:r>
              <a:rPr lang="en-GB" sz="1400" dirty="0"/>
              <a:t> therapy at the time of vaccination </a:t>
            </a:r>
          </a:p>
          <a:p>
            <a:pPr>
              <a:buFont typeface="+mj-lt"/>
              <a:buAutoNum type="arabicPeriod"/>
            </a:pPr>
            <a:r>
              <a:rPr lang="en-GB" sz="1400" dirty="0"/>
              <a:t>with chronic immune-mediated inflammatory disease who were receiving or had received immunosuppressive therapy prior to vaccination </a:t>
            </a:r>
          </a:p>
          <a:p>
            <a:pPr>
              <a:buFont typeface="+mj-lt"/>
              <a:buAutoNum type="arabicPeriod"/>
            </a:pPr>
            <a:r>
              <a:rPr lang="en-GB" sz="1400" dirty="0"/>
              <a:t>who had received high-dose steroids (equivalent to &gt;40mg prednisolone per day for more than a week) for any reason in the month before vaccination</a:t>
            </a:r>
          </a:p>
          <a:p>
            <a:endParaRPr lang="en-GB" sz="1400" dirty="0"/>
          </a:p>
          <a:p>
            <a:r>
              <a:rPr lang="en-GB" sz="1400" dirty="0"/>
              <a:t>Definitions of severe immunosuppression and details of timings are described in the JCVI statement and in the COVID-19 chapter of the Green Book.</a:t>
            </a:r>
          </a:p>
          <a:p>
            <a:endParaRPr lang="en-GB" sz="1400" dirty="0"/>
          </a:p>
          <a:p>
            <a:r>
              <a:rPr lang="en-GB" sz="1400" dirty="0"/>
              <a:t>Further advice is pending regarding any further booster dose following completion of this 3-dose primary vaccine course.</a:t>
            </a:r>
          </a:p>
          <a:p>
            <a:endParaRPr lang="en-GB" dirty="0"/>
          </a:p>
        </p:txBody>
      </p:sp>
    </p:spTree>
    <p:extLst>
      <p:ext uri="{BB962C8B-B14F-4D97-AF65-F5344CB8AC3E}">
        <p14:creationId xmlns:p14="http://schemas.microsoft.com/office/powerpoint/2010/main" val="3207810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576064"/>
          </a:xfrm>
        </p:spPr>
        <p:txBody>
          <a:bodyPr/>
          <a:lstStyle/>
          <a:p>
            <a:r>
              <a:rPr lang="en-GB" sz="3600" dirty="0">
                <a:solidFill>
                  <a:schemeClr val="accent1">
                    <a:lumMod val="75000"/>
                  </a:schemeClr>
                </a:solidFill>
              </a:rPr>
              <a:t>Booster programme</a:t>
            </a:r>
          </a:p>
        </p:txBody>
      </p:sp>
      <p:sp>
        <p:nvSpPr>
          <p:cNvPr id="3" name="Content Placeholder 2"/>
          <p:cNvSpPr>
            <a:spLocks noGrp="1"/>
          </p:cNvSpPr>
          <p:nvPr>
            <p:ph idx="1"/>
          </p:nvPr>
        </p:nvSpPr>
        <p:spPr>
          <a:xfrm>
            <a:off x="827584" y="908720"/>
            <a:ext cx="8077200" cy="4824536"/>
          </a:xfrm>
        </p:spPr>
        <p:txBody>
          <a:bodyPr/>
          <a:lstStyle/>
          <a:p>
            <a:pPr marL="906462" lvl="3" indent="-285750"/>
            <a:endParaRPr lang="en-GB" sz="1400" dirty="0"/>
          </a:p>
          <a:p>
            <a:r>
              <a:rPr lang="en-GB" sz="1400" dirty="0"/>
              <a:t>On 14 September 2021, JCVI advised that adults who received a primary course in Phase 1 of the COVID-19 vaccination programme (priority groups 1-9) should be offered a COVID-19 booster vaccine. </a:t>
            </a:r>
          </a:p>
          <a:p>
            <a:endParaRPr lang="en-GB" sz="1400" dirty="0"/>
          </a:p>
          <a:p>
            <a:r>
              <a:rPr lang="en-GB" sz="1400" dirty="0"/>
              <a:t>This includes:</a:t>
            </a:r>
          </a:p>
          <a:p>
            <a:pPr marL="285750" lvl="0" indent="-285750">
              <a:buFont typeface="Arial" panose="020B0604020202020204" pitchFamily="34" charset="0"/>
              <a:buChar char="•"/>
            </a:pPr>
            <a:r>
              <a:rPr lang="en-GB" sz="1400" dirty="0"/>
              <a:t>those living in residential care homes for older adults</a:t>
            </a:r>
          </a:p>
          <a:p>
            <a:pPr marL="285750" lvl="0" indent="-285750">
              <a:buFont typeface="Arial" panose="020B0604020202020204" pitchFamily="34" charset="0"/>
              <a:buChar char="•"/>
            </a:pPr>
            <a:r>
              <a:rPr lang="en-GB" sz="1400" dirty="0"/>
              <a:t>all adults aged 50 years or over</a:t>
            </a:r>
          </a:p>
          <a:p>
            <a:pPr marL="285750" lvl="0" indent="-285750">
              <a:buFont typeface="Arial" panose="020B0604020202020204" pitchFamily="34" charset="0"/>
              <a:buChar char="•"/>
            </a:pPr>
            <a:r>
              <a:rPr lang="en-GB" sz="1400" dirty="0"/>
              <a:t>frontline health and social care workers</a:t>
            </a:r>
          </a:p>
          <a:p>
            <a:pPr marL="285750" lvl="0" indent="-285750">
              <a:buFont typeface="Arial" panose="020B0604020202020204" pitchFamily="34" charset="0"/>
              <a:buChar char="•"/>
            </a:pPr>
            <a:r>
              <a:rPr lang="en-GB" sz="1400" dirty="0"/>
              <a:t>all those aged 16 to 49 years with underlying health conditions which put them at higher risk of severe COVID-19</a:t>
            </a:r>
          </a:p>
          <a:p>
            <a:pPr marL="285750" lvl="0" indent="-285750">
              <a:buFont typeface="Arial" panose="020B0604020202020204" pitchFamily="34" charset="0"/>
              <a:buChar char="•"/>
            </a:pPr>
            <a:r>
              <a:rPr lang="en-GB" sz="1400" dirty="0"/>
              <a:t>adult carers and those experiencing homelessness</a:t>
            </a:r>
          </a:p>
          <a:p>
            <a:pPr marL="285750" lvl="0" indent="-285750">
              <a:buFont typeface="Arial" panose="020B0604020202020204" pitchFamily="34" charset="0"/>
              <a:buChar char="•"/>
            </a:pPr>
            <a:r>
              <a:rPr lang="en-GB" sz="1400" dirty="0"/>
              <a:t>adult household contacts (aged 16 or over) of immunosuppressed individuals</a:t>
            </a:r>
          </a:p>
          <a:p>
            <a:pPr marL="285750" lvl="0" indent="-285750">
              <a:buFont typeface="Arial" panose="020B0604020202020204" pitchFamily="34" charset="0"/>
              <a:buChar char="•"/>
            </a:pPr>
            <a:endParaRPr lang="en-GB" sz="1400" dirty="0"/>
          </a:p>
          <a:p>
            <a:r>
              <a:rPr lang="en-GB" sz="1400" dirty="0"/>
              <a:t>The booster dose should be offered </a:t>
            </a:r>
            <a:r>
              <a:rPr lang="en-GB" sz="1400" b="1" dirty="0"/>
              <a:t>no earlier than six months after completion of the primary vaccine course.</a:t>
            </a:r>
          </a:p>
          <a:p>
            <a:endParaRPr lang="en-GB" sz="1400" b="1" dirty="0"/>
          </a:p>
          <a:p>
            <a:r>
              <a:rPr lang="en-GB" sz="1400" dirty="0"/>
              <a:t>The Pfizer-</a:t>
            </a:r>
            <a:r>
              <a:rPr lang="en-GB" sz="1400" dirty="0" err="1"/>
              <a:t>BioNTech</a:t>
            </a:r>
            <a:r>
              <a:rPr lang="en-GB" sz="1400" dirty="0"/>
              <a:t> vaccine is the recommended vaccine to be given for the booster dose. As an alternative, a half dose of the </a:t>
            </a:r>
            <a:r>
              <a:rPr lang="en-GB" sz="1400" dirty="0" err="1"/>
              <a:t>Moderna</a:t>
            </a:r>
            <a:r>
              <a:rPr lang="en-GB" sz="1400" dirty="0"/>
              <a:t> vaccine can be given instead.</a:t>
            </a:r>
          </a:p>
          <a:p>
            <a:endParaRPr lang="en-GB" dirty="0"/>
          </a:p>
        </p:txBody>
      </p:sp>
    </p:spTree>
    <p:extLst>
      <p:ext uri="{BB962C8B-B14F-4D97-AF65-F5344CB8AC3E}">
        <p14:creationId xmlns:p14="http://schemas.microsoft.com/office/powerpoint/2010/main" val="3008658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dirty="0">
                <a:solidFill>
                  <a:schemeClr val="accent1">
                    <a:lumMod val="75000"/>
                  </a:schemeClr>
                </a:solidFill>
              </a:rPr>
              <a:t>Booster doses</a:t>
            </a:r>
          </a:p>
        </p:txBody>
      </p:sp>
      <p:sp>
        <p:nvSpPr>
          <p:cNvPr id="3" name="Content Placeholder 2"/>
          <p:cNvSpPr>
            <a:spLocks noGrp="1"/>
          </p:cNvSpPr>
          <p:nvPr>
            <p:ph idx="1"/>
          </p:nvPr>
        </p:nvSpPr>
        <p:spPr>
          <a:xfrm>
            <a:off x="685800" y="1196752"/>
            <a:ext cx="8077200" cy="4896544"/>
          </a:xfrm>
        </p:spPr>
        <p:txBody>
          <a:bodyPr/>
          <a:lstStyle/>
          <a:p>
            <a:pPr marL="285750" indent="-285750">
              <a:buFont typeface="Arial" panose="020B0604020202020204" pitchFamily="34" charset="0"/>
              <a:buChar char="•"/>
            </a:pPr>
            <a:r>
              <a:rPr lang="en-GB" sz="1400" dirty="0"/>
              <a:t>booster dose of Pfizer vaccine is the same amount as the dose given for the priming dose (0.3ml)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booster dose of </a:t>
            </a:r>
            <a:r>
              <a:rPr lang="en-GB" sz="1400" dirty="0" err="1"/>
              <a:t>Moderna</a:t>
            </a:r>
            <a:r>
              <a:rPr lang="en-GB" sz="1400" dirty="0"/>
              <a:t> vaccine is half of the dose given for the priming dose (0.25ml instead of 0.5ml)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 half dose of </a:t>
            </a:r>
            <a:r>
              <a:rPr lang="en-GB" sz="1400" dirty="0" err="1"/>
              <a:t>Moderna</a:t>
            </a:r>
            <a:r>
              <a:rPr lang="en-GB" sz="1400" dirty="0"/>
              <a:t> vaccine appears to give very good immune responses and is expected to be less </a:t>
            </a:r>
            <a:r>
              <a:rPr lang="en-GB" sz="1400" dirty="0" err="1"/>
              <a:t>reactogenic</a:t>
            </a:r>
            <a:r>
              <a:rPr lang="en-GB" sz="1400" dirty="0"/>
              <a:t> than a full dose when given as a booster dose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trials, a half dose of </a:t>
            </a:r>
            <a:r>
              <a:rPr lang="en-GB" sz="1400" dirty="0" err="1"/>
              <a:t>Moderna</a:t>
            </a:r>
            <a:r>
              <a:rPr lang="en-GB" sz="1400" dirty="0"/>
              <a:t> vaccine given as a booster was found to cause a similar level of local and systemic reactions (injection site pain and headache) compared to a full dose of </a:t>
            </a:r>
            <a:r>
              <a:rPr lang="en-GB" sz="1400" dirty="0" err="1"/>
              <a:t>Moderna</a:t>
            </a:r>
            <a:r>
              <a:rPr lang="en-GB" sz="1400" dirty="0"/>
              <a:t> given as a second dose</a:t>
            </a:r>
          </a:p>
          <a:p>
            <a:pPr marL="0" indent="0"/>
            <a:endParaRPr lang="en-GB" sz="1400" dirty="0"/>
          </a:p>
          <a:p>
            <a:pPr marL="285750" indent="-285750">
              <a:buFont typeface="Arial" panose="020B0604020202020204" pitchFamily="34" charset="0"/>
              <a:buChar char="•"/>
            </a:pPr>
            <a:r>
              <a:rPr lang="en-GB" sz="1400" dirty="0"/>
              <a:t>the Pfizer or </a:t>
            </a:r>
            <a:r>
              <a:rPr lang="en-GB" sz="1400" dirty="0" err="1"/>
              <a:t>Moderna</a:t>
            </a:r>
            <a:r>
              <a:rPr lang="en-GB" sz="1400" dirty="0"/>
              <a:t> mRNA vaccines should be offered as the booster dose irrespective of which product was used in the primary schedule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data from the COV-BOOST trial indicate that mRNA vaccines provide a strong booster effect regardless of whether the primary course was with the Pfizer </a:t>
            </a:r>
            <a:r>
              <a:rPr lang="en-GB" sz="1400" dirty="0" err="1"/>
              <a:t>BioNTech</a:t>
            </a:r>
            <a:r>
              <a:rPr lang="en-GB" sz="1400" dirty="0"/>
              <a:t> or the AstraZeneca vaccine</a:t>
            </a:r>
          </a:p>
          <a:p>
            <a:endParaRPr lang="en-GB" dirty="0"/>
          </a:p>
        </p:txBody>
      </p:sp>
    </p:spTree>
    <p:extLst>
      <p:ext uri="{BB962C8B-B14F-4D97-AF65-F5344CB8AC3E}">
        <p14:creationId xmlns:p14="http://schemas.microsoft.com/office/powerpoint/2010/main" val="195023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600" dirty="0"/>
              <a:t>the ongoing global COVID-19 pandemic continues to cause millions of infections and has caused over three million deaths across the world</a:t>
            </a:r>
          </a:p>
          <a:p>
            <a:pPr marL="0" lvl="0" indent="0"/>
            <a:endParaRPr lang="en-GB" sz="1600" dirty="0"/>
          </a:p>
          <a:p>
            <a:pPr marL="285750" indent="-285750">
              <a:buFont typeface="Arial" panose="020B0604020202020204" pitchFamily="34" charset="0"/>
              <a:buChar char="•"/>
            </a:pPr>
            <a:r>
              <a:rPr lang="en-GB" sz="1600" dirty="0"/>
              <a:t>vaccination to prevent COVID-19 is one of the key tools in controlling the pandemic </a:t>
            </a:r>
          </a:p>
          <a:p>
            <a:pPr marL="0" lvl="0" indent="0"/>
            <a:endParaRPr lang="en-GB" sz="1600" dirty="0"/>
          </a:p>
          <a:p>
            <a:pPr marL="285750" lvl="0" indent="-285750">
              <a:buFont typeface="Arial" panose="020B0604020202020204" pitchFamily="34" charset="0"/>
              <a:buChar char="•"/>
            </a:pPr>
            <a:r>
              <a:rPr lang="en-GB" sz="1600" dirty="0"/>
              <a:t>scientists across the world have worked to develop vaccines which have then been rigorously tested for safety and efficacy</a:t>
            </a:r>
          </a:p>
          <a:p>
            <a:pPr marL="0" lvl="0" indent="0"/>
            <a:endParaRPr lang="en-GB" sz="1600" dirty="0"/>
          </a:p>
          <a:p>
            <a:pPr marL="285750" lvl="0" indent="-285750">
              <a:buFont typeface="Arial" panose="020B0604020202020204" pitchFamily="34" charset="0"/>
              <a:buChar char="•"/>
            </a:pPr>
            <a:r>
              <a:rPr lang="en-GB" sz="1600" dirty="0"/>
              <a:t>it is crucial that the COVID-19 vaccine is safely and effectively delivered to as many of those eligible as possible </a:t>
            </a:r>
          </a:p>
          <a:p>
            <a:pPr marL="0" lvl="0" indent="0"/>
            <a:endParaRPr lang="en-GB" sz="1600" dirty="0"/>
          </a:p>
          <a:p>
            <a:pPr marL="285750" lvl="0" indent="-285750">
              <a:buFont typeface="Arial" panose="020B0604020202020204" pitchFamily="34" charset="0"/>
              <a:buChar char="•"/>
            </a:pPr>
            <a:r>
              <a:rPr lang="en-GB" sz="16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dirty="0" err="1">
                <a:solidFill>
                  <a:schemeClr val="accent1">
                    <a:lumMod val="75000"/>
                  </a:schemeClr>
                </a:solidFill>
              </a:rPr>
              <a:t>Guillain-Barré</a:t>
            </a:r>
            <a:r>
              <a:rPr lang="en-GB" dirty="0">
                <a:solidFill>
                  <a:schemeClr val="accent1">
                    <a:lumMod val="75000"/>
                  </a:schemeClr>
                </a:solidFill>
              </a:rPr>
              <a:t> syndrome (GBS)</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dirty="0"/>
              <a:t>GBS is a very rare and serious condition that affects the nerves- mainly in the feet, hands and limbs, causing numbness, weakness and pain. In severe cases, GBS can cause difficulty moving, walking, breathing and/or swallowing </a:t>
            </a:r>
          </a:p>
          <a:p>
            <a:pPr marL="171450" indent="-1714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very rare reports of GBS following COVID-19 vaccination have been received, although it is not yet certain whether these are caused by the vaccine and reports have not reached the number expected to occur by chance in the immunised population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individuals who have a history of GBS should be vaccinated as appropriate for their age and underlying risk status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as there is no evidence to suggest that having had a prior diagnosis of GBS predisposes an individual to further episodes, in those who are diagnosed with GBS after the first dose of vaccine, the balance of risk benefit is in favour of completing a full COVID-19 vaccination schedule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same vaccine product may be used to complete the course as using an alternative product may increase the chance of experiencing known side effects</a:t>
            </a:r>
          </a:p>
          <a:p>
            <a:endParaRPr lang="en-GB" dirty="0"/>
          </a:p>
        </p:txBody>
      </p:sp>
    </p:spTree>
    <p:extLst>
      <p:ext uri="{BB962C8B-B14F-4D97-AF65-F5344CB8AC3E}">
        <p14:creationId xmlns:p14="http://schemas.microsoft.com/office/powerpoint/2010/main" val="6501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dirty="0">
                <a:solidFill>
                  <a:schemeClr val="accent1">
                    <a:lumMod val="75000"/>
                  </a:schemeClr>
                </a:solidFill>
              </a:rPr>
              <a:t>Myocarditis and pericarditis </a:t>
            </a:r>
          </a:p>
        </p:txBody>
      </p:sp>
      <p:sp>
        <p:nvSpPr>
          <p:cNvPr id="3" name="Content Placeholder 2"/>
          <p:cNvSpPr>
            <a:spLocks noGrp="1"/>
          </p:cNvSpPr>
          <p:nvPr>
            <p:ph idx="1"/>
          </p:nvPr>
        </p:nvSpPr>
        <p:spPr>
          <a:xfrm>
            <a:off x="685800" y="1052736"/>
            <a:ext cx="4246240" cy="4824536"/>
          </a:xfrm>
        </p:spPr>
        <p:txBody>
          <a:bodyPr/>
          <a:lstStyle/>
          <a:p>
            <a:pPr marL="285750" indent="-285750">
              <a:buFont typeface="Arial" panose="020B0604020202020204" pitchFamily="34" charset="0"/>
              <a:buChar char="•"/>
            </a:pPr>
            <a:r>
              <a:rPr lang="en-GB" sz="1400" dirty="0"/>
              <a:t>a number of cases of myocarditis and pericarditis have been reported after the Pfizer </a:t>
            </a:r>
            <a:r>
              <a:rPr lang="en-GB" sz="1400" dirty="0" err="1"/>
              <a:t>BioNTech</a:t>
            </a:r>
            <a:r>
              <a:rPr lang="en-GB" sz="1400" dirty="0"/>
              <a:t> and </a:t>
            </a:r>
            <a:r>
              <a:rPr lang="en-GB" sz="1400" dirty="0" err="1"/>
              <a:t>Moderna</a:t>
            </a:r>
            <a:r>
              <a:rPr lang="en-GB" sz="1400" dirty="0"/>
              <a:t> COVID-19 vaccines</a:t>
            </a:r>
          </a:p>
          <a:p>
            <a:pPr marL="0" indent="0"/>
            <a:endParaRPr lang="en-GB" sz="1400" dirty="0"/>
          </a:p>
          <a:p>
            <a:pPr marL="285750" indent="-285750">
              <a:buFont typeface="Arial" panose="020B0604020202020204" pitchFamily="34" charset="0"/>
              <a:buChar char="•"/>
            </a:pPr>
            <a:r>
              <a:rPr lang="en-GB" sz="1400" dirty="0"/>
              <a:t>the reported rate appears to be highest in those under 25 years of age and in males, and after the second dose</a:t>
            </a:r>
          </a:p>
          <a:p>
            <a:pPr marL="0" indent="0"/>
            <a:endParaRPr lang="en-GB" sz="1400" dirty="0"/>
          </a:p>
          <a:p>
            <a:pPr marL="285750" indent="-285750">
              <a:buFont typeface="Arial" panose="020B0604020202020204" pitchFamily="34" charset="0"/>
              <a:buChar char="•"/>
            </a:pPr>
            <a:r>
              <a:rPr lang="en-GB" sz="1400" dirty="0"/>
              <a:t>onset is within a few days of vaccination and most cases are mild and have recovered without any </a:t>
            </a:r>
            <a:r>
              <a:rPr lang="en-GB" sz="1400" dirty="0" err="1"/>
              <a:t>sequalae</a:t>
            </a:r>
            <a:endParaRPr lang="en-GB" sz="1400" dirty="0"/>
          </a:p>
          <a:p>
            <a:pPr marL="0" indent="0"/>
            <a:endParaRPr lang="en-GB" sz="1400" dirty="0"/>
          </a:p>
          <a:p>
            <a:pPr marL="285750" indent="-285750">
              <a:buFont typeface="Arial" panose="020B0604020202020204" pitchFamily="34" charset="0"/>
              <a:buChar char="•"/>
            </a:pPr>
            <a:r>
              <a:rPr lang="en-GB" sz="1400" dirty="0"/>
              <a:t>those who develop myocarditis or pericarditis following the first COVID-19 vaccination should be assessed by an appropriate clinician to determine whether it is likely to be vaccine </a:t>
            </a:r>
            <a:r>
              <a:rPr lang="en-GB" sz="1400" dirty="0" smtClean="0"/>
              <a:t>related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subsequent doses should be deferred until further information becomes available</a:t>
            </a:r>
          </a:p>
          <a:p>
            <a:pPr marL="285750" indent="-285750">
              <a:buFont typeface="Arial" panose="020B0604020202020204" pitchFamily="34" charset="0"/>
              <a:buChar char="•"/>
            </a:pPr>
            <a:endParaRPr lang="en-GB" sz="1400" dirty="0"/>
          </a:p>
          <a:p>
            <a:pPr marL="0" indent="0"/>
            <a:endParaRPr lang="en-GB" sz="1400" dirty="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smtClean="0"/>
          </a:p>
          <a:p>
            <a:endParaRPr lang="en-GB" dirty="0"/>
          </a:p>
        </p:txBody>
      </p:sp>
      <p:pic>
        <p:nvPicPr>
          <p:cNvPr id="4" name="Picture 3" descr="Graphical user interface, text, application&#10;&#10;Description automatically generated">
            <a:extLst>
              <a:ext uri="{FF2B5EF4-FFF2-40B4-BE49-F238E27FC236}">
                <a16:creationId xmlns="" xmlns:a16="http://schemas.microsoft.com/office/drawing/2014/main" id="{DEC69E64-B26E-4D9E-9D58-41DD5105D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944" y="1196752"/>
            <a:ext cx="3752875" cy="2736304"/>
          </a:xfrm>
          <a:prstGeom prst="rect">
            <a:avLst/>
          </a:prstGeom>
          <a:ln>
            <a:solidFill>
              <a:schemeClr val="tx1"/>
            </a:solidFill>
          </a:ln>
        </p:spPr>
      </p:pic>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4"/>
              </a:rPr>
              <a:t>Specific information for healthcare professionals is available on the gov.uk website</a:t>
            </a:r>
            <a:endParaRPr lang="en-GB" sz="1400" dirty="0">
              <a:solidFill>
                <a:srgbClr val="000000"/>
              </a:solidFill>
            </a:endParaRPr>
          </a:p>
        </p:txBody>
      </p:sp>
    </p:spTree>
    <p:extLst>
      <p:ext uri="{BB962C8B-B14F-4D97-AF65-F5344CB8AC3E}">
        <p14:creationId xmlns:p14="http://schemas.microsoft.com/office/powerpoint/2010/main" val="35716461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720080"/>
          </a:xfrm>
        </p:spPr>
        <p:txBody>
          <a:bodyPr/>
          <a:lstStyle/>
          <a:p>
            <a:r>
              <a:rPr lang="en-GB" dirty="0">
                <a:solidFill>
                  <a:schemeClr val="accent1">
                    <a:lumMod val="75000"/>
                  </a:schemeClr>
                </a:solidFill>
              </a:rPr>
              <a:t>Capillary leak syndrome</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600" dirty="0"/>
              <a:t>a small number of cases of capillary leak syndrome have been reported across Europe within 4 days of AstraZeneca vaccination </a:t>
            </a:r>
          </a:p>
          <a:p>
            <a:pPr marL="171450" indent="-1714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around half of those affected had a history of capillary leak syndrome</a:t>
            </a:r>
          </a:p>
          <a:p>
            <a:pPr marL="171450" indent="-1714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 </a:t>
            </a:r>
          </a:p>
          <a:p>
            <a:pPr marL="0" indent="0"/>
            <a:r>
              <a:rPr lang="en-GB" sz="1600" dirty="0"/>
              <a:t> </a:t>
            </a:r>
          </a:p>
          <a:p>
            <a:pPr marL="285750" indent="-285750">
              <a:buFont typeface="Arial" panose="020B0604020202020204" pitchFamily="34" charset="0"/>
              <a:buChar char="•"/>
            </a:pPr>
            <a:r>
              <a:rPr lang="en-GB" sz="1600" dirty="0"/>
              <a:t>individuals with a prior history of this condition may be offered vaccination with an alternative COVID-19 vaccine (Pfizer </a:t>
            </a:r>
            <a:r>
              <a:rPr lang="en-GB" sz="1600" dirty="0" err="1"/>
              <a:t>BioNTech</a:t>
            </a:r>
            <a:r>
              <a:rPr lang="en-GB" sz="1600" dirty="0"/>
              <a:t> or </a:t>
            </a:r>
            <a:r>
              <a:rPr lang="en-GB" sz="1600" dirty="0" err="1"/>
              <a:t>Moderna</a:t>
            </a:r>
            <a:r>
              <a:rPr lang="en-GB" sz="1600" dirty="0"/>
              <a:t>)</a:t>
            </a:r>
          </a:p>
          <a:p>
            <a:endParaRPr lang="en-GB" dirty="0"/>
          </a:p>
        </p:txBody>
      </p:sp>
    </p:spTree>
    <p:extLst>
      <p:ext uri="{BB962C8B-B14F-4D97-AF65-F5344CB8AC3E}">
        <p14:creationId xmlns:p14="http://schemas.microsoft.com/office/powerpoint/2010/main" val="1385941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720080"/>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1196752"/>
            <a:ext cx="8077200" cy="4464496"/>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4 to 11 days after vaccination. The majority of the reports received have been following the </a:t>
            </a:r>
            <a:r>
              <a:rPr lang="en-GB" sz="1500" dirty="0" err="1"/>
              <a:t>Moderna</a:t>
            </a:r>
            <a:r>
              <a:rPr lang="en-GB" sz="1500" dirty="0"/>
              <a:t> vaccine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skin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28422349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700808"/>
            <a:ext cx="8136904" cy="1569660"/>
          </a:xfrm>
          <a:prstGeom prst="rect">
            <a:avLst/>
          </a:prstGeom>
          <a:noFill/>
        </p:spPr>
        <p:txBody>
          <a:bodyPr wrap="square" rtlCol="0">
            <a:spAutoFit/>
          </a:bodyPr>
          <a:lstStyle/>
          <a:p>
            <a:r>
              <a:rPr lang="en-GB" sz="4800" dirty="0">
                <a:solidFill>
                  <a:schemeClr val="accent1">
                    <a:lumMod val="75000"/>
                  </a:schemeClr>
                </a:solidFill>
              </a:rPr>
              <a:t>COVID-19 Pfizer </a:t>
            </a:r>
            <a:r>
              <a:rPr lang="en-GB" sz="4800" dirty="0" err="1">
                <a:solidFill>
                  <a:schemeClr val="accent1">
                    <a:lumMod val="75000"/>
                  </a:schemeClr>
                </a:solidFill>
              </a:rPr>
              <a:t>BioNTech</a:t>
            </a:r>
            <a:r>
              <a:rPr lang="en-GB" sz="4800" dirty="0">
                <a:solidFill>
                  <a:schemeClr val="accent1">
                    <a:lumMod val="75000"/>
                  </a:schemeClr>
                </a:solidFill>
              </a:rPr>
              <a:t> </a:t>
            </a:r>
            <a:r>
              <a:rPr lang="en-GB" sz="4800" dirty="0" smtClean="0">
                <a:solidFill>
                  <a:schemeClr val="accent1">
                    <a:lumMod val="75000"/>
                  </a:schemeClr>
                </a:solidFill>
              </a:rPr>
              <a:t>vaccine </a:t>
            </a:r>
            <a:r>
              <a:rPr lang="en-GB" sz="4800" b="1" dirty="0" smtClean="0">
                <a:solidFill>
                  <a:schemeClr val="accent1">
                    <a:lumMod val="75000"/>
                  </a:schemeClr>
                </a:solidFill>
              </a:rPr>
              <a:t>(</a:t>
            </a:r>
            <a:r>
              <a:rPr lang="en-GB" sz="4800" b="1" dirty="0" err="1" smtClean="0">
                <a:solidFill>
                  <a:schemeClr val="accent1">
                    <a:lumMod val="75000"/>
                  </a:schemeClr>
                </a:solidFill>
              </a:rPr>
              <a:t>Comirnaty</a:t>
            </a:r>
            <a:r>
              <a:rPr lang="en-GB" sz="4800" b="1" dirty="0" smtClean="0">
                <a:solidFill>
                  <a:schemeClr val="accent1">
                    <a:lumMod val="75000"/>
                  </a:schemeClr>
                </a:solidFill>
              </a:rPr>
              <a:t>)</a:t>
            </a:r>
            <a:endParaRPr lang="en-GB" sz="4800" dirty="0">
              <a:solidFill>
                <a:schemeClr val="accent1">
                  <a:lumMod val="75000"/>
                </a:schemeClr>
              </a:solidFill>
            </a:endParaRPr>
          </a:p>
        </p:txBody>
      </p:sp>
      <p:pic>
        <p:nvPicPr>
          <p:cNvPr id="5" name="Picture 4" descr="A picture containing text, bottle&#10;&#10;Description automatically generated">
            <a:extLst>
              <a:ext uri="{FF2B5EF4-FFF2-40B4-BE49-F238E27FC236}">
                <a16:creationId xmlns="" xmlns:a16="http://schemas.microsoft.com/office/drawing/2014/main" id="{1C2315C8-3068-4457-917F-23A3E566B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573016"/>
            <a:ext cx="2426598" cy="2443704"/>
          </a:xfrm>
          <a:prstGeom prst="rect">
            <a:avLst/>
          </a:prstGeom>
        </p:spPr>
      </p:pic>
    </p:spTree>
    <p:extLst>
      <p:ext uri="{BB962C8B-B14F-4D97-AF65-F5344CB8AC3E}">
        <p14:creationId xmlns:p14="http://schemas.microsoft.com/office/powerpoint/2010/main" val="525265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600" dirty="0">
                <a:solidFill>
                  <a:schemeClr val="accent1">
                    <a:lumMod val="75000"/>
                  </a:schemeClr>
                </a:solidFill>
              </a:rPr>
              <a:t>Transition from Reg174 to CMA </a:t>
            </a:r>
          </a:p>
        </p:txBody>
      </p:sp>
      <p:sp>
        <p:nvSpPr>
          <p:cNvPr id="3" name="Content Placeholder 2"/>
          <p:cNvSpPr>
            <a:spLocks noGrp="1"/>
          </p:cNvSpPr>
          <p:nvPr>
            <p:ph idx="1"/>
          </p:nvPr>
        </p:nvSpPr>
        <p:spPr>
          <a:xfrm>
            <a:off x="685800" y="980728"/>
            <a:ext cx="8077200" cy="5040560"/>
          </a:xfrm>
        </p:spPr>
        <p:txBody>
          <a:bodyPr/>
          <a:lstStyle/>
          <a:p>
            <a:pPr marL="285750" indent="-285750">
              <a:buFont typeface="Arial" panose="020B0604020202020204" pitchFamily="34" charset="0"/>
              <a:buChar char="•"/>
            </a:pPr>
            <a:r>
              <a:rPr lang="en-GB" sz="1400" dirty="0"/>
              <a:t>the Pfizer </a:t>
            </a:r>
            <a:r>
              <a:rPr lang="en-GB" sz="1400" dirty="0" err="1"/>
              <a:t>BioNTech</a:t>
            </a:r>
            <a:r>
              <a:rPr lang="en-GB" sz="1400" dirty="0"/>
              <a:t> COVID-19 vaccine received temporary authorisation from MHRA for supply under Regulation 174 of The Human Medicines Regulations 2012 on 1</a:t>
            </a:r>
            <a:r>
              <a:rPr lang="en-GB" sz="1400" baseline="30000" dirty="0"/>
              <a:t>st</a:t>
            </a:r>
            <a:r>
              <a:rPr lang="en-GB" sz="1400" dirty="0"/>
              <a:t> December 2020</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however, supply of this vaccine under the Reg174 authorisation was always intended to be a temporary arrangement until there was sufficient information about the vaccine for it to be given marketing authorisation (also known as a license</a:t>
            </a:r>
            <a:r>
              <a:rPr lang="en-GB" sz="1400" dirty="0" smtClean="0"/>
              <a: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A CMA </a:t>
            </a:r>
            <a:r>
              <a:rPr lang="en-GB" sz="1400" dirty="0"/>
              <a:t>was issued by the European Medicines Agency (EMA) on 21 December 2020 and was automatically converted to a GB CMA on 1 January 2021. </a:t>
            </a:r>
            <a:r>
              <a:rPr lang="en-GB" sz="1400" dirty="0">
                <a:hlinkClick r:id="rId2"/>
              </a:rPr>
              <a:t>The CMA issued by the EMA</a:t>
            </a:r>
            <a:r>
              <a:rPr lang="en-GB" sz="1400" dirty="0"/>
              <a:t> has continued to have effect in Northern Ireland since 21 December 2020.</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on </a:t>
            </a:r>
            <a:r>
              <a:rPr lang="en-GB" sz="1400" dirty="0"/>
              <a:t>9</a:t>
            </a:r>
            <a:r>
              <a:rPr lang="en-GB" sz="1400" baseline="30000" dirty="0"/>
              <a:t>th</a:t>
            </a:r>
            <a:r>
              <a:rPr lang="en-GB" sz="1400" dirty="0"/>
              <a:t> July 2021, the Pfizer </a:t>
            </a:r>
            <a:r>
              <a:rPr lang="en-GB" sz="1400" dirty="0" err="1"/>
              <a:t>BioNTech</a:t>
            </a:r>
            <a:r>
              <a:rPr lang="en-GB" sz="1400" dirty="0"/>
              <a:t> vaccine was given a conditional marketing authorisation (CMA) by the MHRA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to date, the Pfizer </a:t>
            </a:r>
            <a:r>
              <a:rPr lang="en-GB" sz="1400" dirty="0" err="1"/>
              <a:t>BioNTech</a:t>
            </a:r>
            <a:r>
              <a:rPr lang="en-GB" sz="1400" dirty="0"/>
              <a:t> COVID-19 vaccine that has been used in the UK has been the vaccine approved for supply on a temporary basis under Regulation 174. This vaccine is known as “COVID-19 mRNA Vaccine BNT162b2”</a:t>
            </a:r>
          </a:p>
          <a:p>
            <a:pPr marL="0" indent="0"/>
            <a:endParaRPr lang="en-GB" sz="1400" dirty="0"/>
          </a:p>
          <a:p>
            <a:pPr marL="285750" indent="-285750">
              <a:buFont typeface="Arial" panose="020B0604020202020204" pitchFamily="34" charset="0"/>
              <a:buChar char="•"/>
            </a:pPr>
            <a:r>
              <a:rPr lang="en-GB" sz="1400" dirty="0"/>
              <a:t>now that it has CMA, the Pfizer </a:t>
            </a:r>
            <a:r>
              <a:rPr lang="en-GB" sz="1400" dirty="0" err="1"/>
              <a:t>BioNTech</a:t>
            </a:r>
            <a:r>
              <a:rPr lang="en-GB" sz="1400" dirty="0"/>
              <a:t> vaccine expected to be supplied from mid-August will be known by its brand name of “</a:t>
            </a:r>
            <a:r>
              <a:rPr lang="en-GB" sz="1400" dirty="0" err="1"/>
              <a:t>Comirnaty</a:t>
            </a:r>
            <a:r>
              <a:rPr lang="en-GB" sz="1400" dirty="0"/>
              <a:t>”  </a:t>
            </a:r>
          </a:p>
          <a:p>
            <a:endParaRPr lang="en-GB" dirty="0"/>
          </a:p>
        </p:txBody>
      </p:sp>
    </p:spTree>
    <p:extLst>
      <p:ext uri="{BB962C8B-B14F-4D97-AF65-F5344CB8AC3E}">
        <p14:creationId xmlns:p14="http://schemas.microsoft.com/office/powerpoint/2010/main" val="25654588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800" dirty="0">
                <a:solidFill>
                  <a:schemeClr val="accent1">
                    <a:lumMod val="75000"/>
                  </a:schemeClr>
                </a:solidFill>
              </a:rPr>
              <a:t>Changes to labels, packaging and wording</a:t>
            </a:r>
          </a:p>
        </p:txBody>
      </p:sp>
      <p:sp>
        <p:nvSpPr>
          <p:cNvPr id="3" name="Content Placeholder 2"/>
          <p:cNvSpPr>
            <a:spLocks noGrp="1"/>
          </p:cNvSpPr>
          <p:nvPr>
            <p:ph idx="1"/>
          </p:nvPr>
        </p:nvSpPr>
        <p:spPr>
          <a:xfrm>
            <a:off x="685800" y="1196752"/>
            <a:ext cx="8077200" cy="4365848"/>
          </a:xfrm>
        </p:spPr>
        <p:txBody>
          <a:bodyPr/>
          <a:lstStyle/>
          <a:p>
            <a:pPr marL="0" indent="0"/>
            <a:r>
              <a:rPr lang="en-GB" sz="1500" b="1" dirty="0"/>
              <a:t>It is important to note there are no changes to the vaccine itself. It is exactly the same vaccine that has been supplied from December 2020.</a:t>
            </a:r>
            <a:r>
              <a:rPr lang="en-GB" sz="1500" dirty="0"/>
              <a:t> Manufacture of the vaccine remains unchanged, as do the clinical, pharmacological and pharmaceutical properties of the vaccine. </a:t>
            </a:r>
          </a:p>
          <a:p>
            <a:pPr marL="0" indent="0"/>
            <a:endParaRPr lang="en-GB" sz="1500" dirty="0"/>
          </a:p>
          <a:p>
            <a:pPr marL="0" indent="0"/>
            <a:r>
              <a:rPr lang="en-GB" sz="1500" dirty="0"/>
              <a:t>However, there will be changes to the vaccine vial labels, packaging and wording within the information leaflets. As these vaccines are being supplied under two different regulatory frameworks (Reg174 and CMA), separate PGDs and Protocols will be available for the vaccine supplied under Reg174 and the vaccine supplied under CMA (</a:t>
            </a:r>
            <a:r>
              <a:rPr lang="en-GB" sz="1500" dirty="0" err="1"/>
              <a:t>Comirnaty</a:t>
            </a:r>
            <a:r>
              <a:rPr lang="en-GB" sz="1500" dirty="0"/>
              <a:t>).</a:t>
            </a:r>
          </a:p>
          <a:p>
            <a:pPr marL="0" indent="0"/>
            <a:endParaRPr lang="en-GB" sz="1500" dirty="0"/>
          </a:p>
          <a:p>
            <a:pPr marL="0" indent="0"/>
            <a:r>
              <a:rPr lang="en-GB" sz="1500" dirty="0"/>
              <a:t>Although </a:t>
            </a:r>
            <a:r>
              <a:rPr lang="en-GB" sz="1500" dirty="0" err="1"/>
              <a:t>Comirnaty</a:t>
            </a:r>
            <a:r>
              <a:rPr lang="en-GB" sz="1500" dirty="0"/>
              <a:t> will be delivered to vaccine centres and clinics from mid-August, both the Reg174 ‘COVID-19 mRNA Vaccine BNT162b2’ vaccine and the CMA ‘</a:t>
            </a:r>
            <a:r>
              <a:rPr lang="en-GB" sz="1500" dirty="0" err="1"/>
              <a:t>Comirnaty</a:t>
            </a:r>
            <a:r>
              <a:rPr lang="en-GB" sz="1500" dirty="0"/>
              <a:t>’ vaccine may be available concurrently for a short time </a:t>
            </a:r>
          </a:p>
          <a:p>
            <a:pPr marL="285750" lvl="1"/>
            <a:r>
              <a:rPr lang="en-GB" sz="1500" dirty="0"/>
              <a:t>it is important that vaccinators know which PGD they should be working under and which information leaflet they should give to patients depending on which of the two differently labelled vaccines they are giving</a:t>
            </a:r>
          </a:p>
          <a:p>
            <a:pPr marL="285750" lvl="1"/>
            <a:r>
              <a:rPr lang="en-GB" sz="1500" dirty="0"/>
              <a:t>there are a few minor differences in the storage and handling information provided for the Reg174 authorised product and that given in the SPC for </a:t>
            </a:r>
            <a:r>
              <a:rPr lang="en-GB" sz="1500" dirty="0" err="1"/>
              <a:t>Comirnaty</a:t>
            </a:r>
            <a:endParaRPr lang="en-GB" sz="1500" dirty="0"/>
          </a:p>
          <a:p>
            <a:endParaRPr lang="en-GB" dirty="0"/>
          </a:p>
        </p:txBody>
      </p:sp>
    </p:spTree>
    <p:extLst>
      <p:ext uri="{BB962C8B-B14F-4D97-AF65-F5344CB8AC3E}">
        <p14:creationId xmlns:p14="http://schemas.microsoft.com/office/powerpoint/2010/main" val="33260305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89168" cy="576064"/>
          </a:xfrm>
        </p:spPr>
        <p:txBody>
          <a:bodyPr/>
          <a:lstStyle/>
          <a:p>
            <a:r>
              <a:rPr lang="en-GB" sz="2400" dirty="0">
                <a:solidFill>
                  <a:schemeClr val="accent1">
                    <a:lumMod val="75000"/>
                  </a:schemeClr>
                </a:solidFill>
              </a:rPr>
              <a:t>COVID-19 Pfizer </a:t>
            </a:r>
            <a:r>
              <a:rPr lang="en-GB" sz="2400" dirty="0" err="1">
                <a:solidFill>
                  <a:schemeClr val="accent1">
                    <a:lumMod val="75000"/>
                  </a:schemeClr>
                </a:solidFill>
              </a:rPr>
              <a:t>BioNTech</a:t>
            </a:r>
            <a:r>
              <a:rPr lang="en-GB" sz="2400" dirty="0">
                <a:solidFill>
                  <a:schemeClr val="accent1">
                    <a:lumMod val="75000"/>
                  </a:schemeClr>
                </a:solidFill>
              </a:rPr>
              <a:t> vaccine</a:t>
            </a:r>
          </a:p>
        </p:txBody>
      </p:sp>
      <p:sp>
        <p:nvSpPr>
          <p:cNvPr id="3" name="Content Placeholder 2"/>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600" dirty="0"/>
              <a:t>the vaccine contains BNT162b2 messenger RNA embedded in lipid nanoparticles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preservative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latex, milk, lactose, gluten, egg, maize/corn or peanuts</a:t>
            </a:r>
          </a:p>
          <a:p>
            <a:pPr marL="0" indent="0"/>
            <a:endParaRPr lang="en-GB" sz="1600" dirty="0"/>
          </a:p>
          <a:p>
            <a:pPr marL="285750" indent="-285750">
              <a:buFont typeface="Arial" panose="020B0604020202020204" pitchFamily="34" charset="0"/>
              <a:buChar char="•"/>
            </a:pPr>
            <a:r>
              <a:rPr lang="en-GB" sz="1600" dirty="0"/>
              <a:t>no animal products are used in the manufacture of this vaccine</a:t>
            </a:r>
          </a:p>
          <a:p>
            <a:pPr marL="0" indent="0"/>
            <a:endParaRPr lang="en-GB" sz="1600" dirty="0"/>
          </a:p>
          <a:p>
            <a:pPr marL="285750" indent="-285750">
              <a:buFont typeface="Arial" panose="020B0604020202020204" pitchFamily="34" charset="0"/>
              <a:buChar char="•"/>
            </a:pPr>
            <a:r>
              <a:rPr lang="en-GB" sz="1600" dirty="0"/>
              <a:t>full product information about the Pfizer </a:t>
            </a:r>
            <a:r>
              <a:rPr lang="en-GB" sz="1600" dirty="0" err="1"/>
              <a:t>BioNTech</a:t>
            </a:r>
            <a:r>
              <a:rPr lang="en-GB" sz="1600" dirty="0"/>
              <a:t> vaccine is available at </a:t>
            </a:r>
            <a:r>
              <a:rPr lang="en-GB" sz="1600" dirty="0" smtClean="0">
                <a:hlinkClick r:id="rId3"/>
              </a:rPr>
              <a:t>https://www.gov.uk/government/publications/regulatory-approval-of-pfizer-biontech-vaccine-for-covid-19</a:t>
            </a:r>
            <a:r>
              <a:rPr lang="en-GB" sz="1600" dirty="0" smtClean="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a </a:t>
            </a:r>
            <a:r>
              <a:rPr lang="en-GB" sz="1600" dirty="0"/>
              <a:t>video showing how to reconstitute and prepare the Pfizer </a:t>
            </a:r>
            <a:r>
              <a:rPr lang="en-GB" sz="1600" dirty="0" err="1"/>
              <a:t>BioNTech</a:t>
            </a:r>
            <a:r>
              <a:rPr lang="en-GB" sz="1600" dirty="0"/>
              <a:t> vaccine is available:</a:t>
            </a:r>
          </a:p>
          <a:p>
            <a:pPr lvl="3"/>
            <a:r>
              <a:rPr lang="en-GB" sz="1600" dirty="0"/>
              <a:t>Reg174 vaccine</a:t>
            </a:r>
            <a:r>
              <a:rPr lang="en-GB" sz="1600" u="sng" dirty="0"/>
              <a:t>: www.cvdvaccine.co.uk/</a:t>
            </a:r>
            <a:r>
              <a:rPr lang="en-GB" sz="1600" dirty="0"/>
              <a:t> </a:t>
            </a:r>
          </a:p>
          <a:p>
            <a:pPr lvl="3"/>
            <a:r>
              <a:rPr lang="en-GB" sz="1600" dirty="0" err="1"/>
              <a:t>Comirnaty</a:t>
            </a:r>
            <a:r>
              <a:rPr lang="en-GB" sz="1600" dirty="0"/>
              <a:t>: </a:t>
            </a:r>
            <a:r>
              <a:rPr lang="en-GB" sz="1600" u="sng" dirty="0">
                <a:hlinkClick r:id="rId4"/>
              </a:rPr>
              <a:t>www.comirnatyeducation.co.uk</a:t>
            </a: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4198982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3" y="188640"/>
            <a:ext cx="8077200" cy="1143000"/>
          </a:xfrm>
        </p:spPr>
        <p:txBody>
          <a:bodyPr/>
          <a:lstStyle/>
          <a:p>
            <a:r>
              <a:rPr lang="en-GB" sz="2400" dirty="0">
                <a:solidFill>
                  <a:schemeClr val="accent1">
                    <a:lumMod val="75000"/>
                  </a:schemeClr>
                </a:solidFill>
              </a:rPr>
              <a:t>Contraindications to </a:t>
            </a:r>
            <a:r>
              <a:rPr lang="en-GB" sz="2400" dirty="0"/>
              <a:t>COVID-19 Pfizer </a:t>
            </a:r>
            <a:r>
              <a:rPr lang="en-GB" sz="2400" dirty="0" err="1"/>
              <a:t>BioNTech</a:t>
            </a:r>
            <a:r>
              <a:rPr lang="en-GB" sz="2400" dirty="0"/>
              <a:t> vaccine</a:t>
            </a:r>
            <a:endParaRPr lang="en-GB" sz="2400" dirty="0">
              <a:solidFill>
                <a:schemeClr val="accent1">
                  <a:lumMod val="75000"/>
                </a:schemeClr>
              </a:solidFill>
            </a:endParaRP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300" b="1" kern="1200" dirty="0">
                <a:solidFill>
                  <a:prstClr val="black"/>
                </a:solidFill>
                <a:latin typeface="Arial" pitchFamily="34" charset="0"/>
                <a:ea typeface="ヒラギノ角ゴ Pro W3" pitchFamily="84" charset="-128"/>
              </a:rPr>
              <a:t>The COVID-19 Pfizer BioNTech vaccine should not be given to people who have had a confirmed anaphylactic reaction to the vaccine or any components of the vaccine. </a:t>
            </a:r>
            <a:r>
              <a:rPr lang="en-GB" sz="1300" kern="1200" dirty="0">
                <a:solidFill>
                  <a:prstClr val="black"/>
                </a:solidFill>
                <a:latin typeface="Arial" pitchFamily="34" charset="0"/>
                <a:ea typeface="ヒラギノ角ゴ Pro W3" pitchFamily="84" charset="-128"/>
              </a:rPr>
              <a:t>Additionally, </a:t>
            </a:r>
            <a:r>
              <a:rPr lang="en-GB" sz="1300" dirty="0"/>
              <a:t>individuals with a history of immediate onset-anaphylaxis to multiple classes of drugs or an unexplained anaphylaxis should not be vaccinated with the Pfizer </a:t>
            </a:r>
            <a:r>
              <a:rPr lang="en-GB" sz="1300" dirty="0" err="1"/>
              <a:t>BioNTech</a:t>
            </a:r>
            <a:r>
              <a:rPr lang="en-GB" sz="1300" dirty="0"/>
              <a:t> vaccine. </a:t>
            </a: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r>
              <a:rPr lang="en-GB" sz="1300" kern="1200" dirty="0" smtClean="0">
                <a:solidFill>
                  <a:prstClr val="black"/>
                </a:solidFill>
                <a:latin typeface="Arial" pitchFamily="34" charset="0"/>
                <a:ea typeface="ヒラギノ角ゴ Pro W3" pitchFamily="84" charset="-128"/>
              </a:rPr>
              <a:t>ALC-0315 </a:t>
            </a:r>
            <a:r>
              <a:rPr lang="en-GB" sz="1300" kern="1200" dirty="0">
                <a:solidFill>
                  <a:prstClr val="black"/>
                </a:solidFill>
                <a:latin typeface="Arial" pitchFamily="34" charset="0"/>
                <a:ea typeface="ヒラギノ角ゴ Pro W3" pitchFamily="84" charset="-128"/>
              </a:rPr>
              <a:t>= (4-hydroxybutyl) </a:t>
            </a:r>
            <a:r>
              <a:rPr lang="en-GB" sz="1300" kern="1200" dirty="0" err="1">
                <a:solidFill>
                  <a:prstClr val="black"/>
                </a:solidFill>
                <a:latin typeface="Arial" pitchFamily="34" charset="0"/>
                <a:ea typeface="ヒラギノ角ゴ Pro W3" pitchFamily="84" charset="-128"/>
              </a:rPr>
              <a:t>azanediyl</a:t>
            </a:r>
            <a:r>
              <a:rPr lang="en-GB" sz="1300" kern="1200" dirty="0">
                <a:solidFill>
                  <a:prstClr val="black"/>
                </a:solidFill>
                <a:latin typeface="Arial" pitchFamily="34" charset="0"/>
                <a:ea typeface="ヒラギノ角ゴ Pro W3" pitchFamily="84" charset="-128"/>
              </a:rPr>
              <a:t>)</a:t>
            </a:r>
            <a:r>
              <a:rPr lang="en-GB" sz="1300" kern="1200" dirty="0" err="1">
                <a:solidFill>
                  <a:prstClr val="black"/>
                </a:solidFill>
                <a:latin typeface="Arial" pitchFamily="34" charset="0"/>
                <a:ea typeface="ヒラギノ角ゴ Pro W3" pitchFamily="84" charset="-128"/>
              </a:rPr>
              <a:t>bis</a:t>
            </a:r>
            <a:r>
              <a:rPr lang="en-GB" sz="1300" kern="1200" dirty="0">
                <a:solidFill>
                  <a:prstClr val="black"/>
                </a:solidFill>
                <a:latin typeface="Arial" pitchFamily="34" charset="0"/>
                <a:ea typeface="ヒラギノ角ゴ Pro W3" pitchFamily="84" charset="-128"/>
              </a:rPr>
              <a:t> (hexane-6,1-diyl)</a:t>
            </a:r>
            <a:r>
              <a:rPr lang="en-GB" sz="1300" kern="1200" dirty="0" err="1">
                <a:solidFill>
                  <a:prstClr val="black"/>
                </a:solidFill>
                <a:latin typeface="Arial" pitchFamily="34" charset="0"/>
                <a:ea typeface="ヒラギノ角ゴ Pro W3" pitchFamily="84" charset="-128"/>
              </a:rPr>
              <a:t>bis</a:t>
            </a:r>
            <a:r>
              <a:rPr lang="en-GB" sz="1300" kern="1200" dirty="0">
                <a:solidFill>
                  <a:prstClr val="black"/>
                </a:solidFill>
                <a:latin typeface="Arial" pitchFamily="34" charset="0"/>
                <a:ea typeface="ヒラギノ角ゴ Pro W3" pitchFamily="84" charset="-128"/>
              </a:rPr>
              <a:t>(2-hexyldecanoate)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ALC-0159 = 2-[(polyethylene glycol)-2000]-N,N-</a:t>
            </a:r>
            <a:r>
              <a:rPr lang="en-GB" sz="1300" kern="1200" dirty="0" err="1">
                <a:solidFill>
                  <a:prstClr val="black"/>
                </a:solidFill>
                <a:latin typeface="Arial" pitchFamily="34" charset="0"/>
                <a:ea typeface="ヒラギノ角ゴ Pro W3" pitchFamily="84" charset="-128"/>
              </a:rPr>
              <a:t>ditetradecylacetamide</a:t>
            </a: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cholesterol</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potassium chloride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potassium dihydrogen phosphate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sodium chloride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disodium hydrogen phosphate </a:t>
            </a:r>
            <a:r>
              <a:rPr lang="en-GB" sz="1300" kern="1200" dirty="0" err="1">
                <a:solidFill>
                  <a:prstClr val="black"/>
                </a:solidFill>
                <a:latin typeface="Arial" pitchFamily="34" charset="0"/>
                <a:ea typeface="ヒラギノ角ゴ Pro W3" pitchFamily="84" charset="-128"/>
              </a:rPr>
              <a:t>dihydrate</a:t>
            </a: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sucrose</a:t>
            </a:r>
          </a:p>
          <a:p>
            <a:pPr marL="4763" lvl="0" indent="-4763">
              <a:lnSpc>
                <a:spcPct val="114000"/>
              </a:lnSpc>
              <a:spcBef>
                <a:spcPts val="0"/>
              </a:spcBef>
              <a:buClrTx/>
              <a:buSzTx/>
            </a:pPr>
            <a:r>
              <a:rPr lang="en-GB" sz="1300" kern="1200" dirty="0">
                <a:solidFill>
                  <a:prstClr val="black"/>
                </a:solidFill>
                <a:latin typeface="Arial" pitchFamily="34" charset="0"/>
                <a:ea typeface="ヒラギノ角ゴ Pro W3" pitchFamily="84" charset="-128"/>
              </a:rPr>
              <a:t>water for injections</a:t>
            </a:r>
          </a:p>
          <a:p>
            <a:endParaRPr lang="en-GB" sz="1200" dirty="0"/>
          </a:p>
        </p:txBody>
      </p:sp>
      <p:sp>
        <p:nvSpPr>
          <p:cNvPr id="4" name="TextBox 6">
            <a:extLst>
              <a:ext uri="{FF2B5EF4-FFF2-40B4-BE49-F238E27FC236}">
                <a16:creationId xmlns="" xmlns:a16="http://schemas.microsoft.com/office/drawing/2014/main" id="{8A9150D9-22F9-4C7A-911E-96279D892AC5}"/>
              </a:ext>
            </a:extLst>
          </p:cNvPr>
          <p:cNvSpPr txBox="1"/>
          <p:nvPr/>
        </p:nvSpPr>
        <p:spPr>
          <a:xfrm>
            <a:off x="395536" y="5013176"/>
            <a:ext cx="8716641"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ysClr val="windowText" lastClr="000000"/>
                </a:solidFill>
                <a:effectLst/>
                <a:uLnTx/>
                <a:uFillTx/>
                <a:latin typeface="Arial"/>
              </a:rPr>
              <a:t>Polyethylene glycol (PEG) is an allergen commonly found in medicines and also in household goods and cosmetics. Known allergy to PEG is extremely rare but would contraindicate receipt of this vaccine.</a:t>
            </a:r>
          </a:p>
          <a:p>
            <a:pPr lvl="0" fontAlgn="base">
              <a:defRPr/>
            </a:pPr>
            <a:r>
              <a:rPr lang="en-GB" sz="1300" dirty="0">
                <a:solidFill>
                  <a:schemeClr val="bg2"/>
                </a:solidFill>
              </a:rPr>
              <a:t>The AstraZeneca vaccine does not contain PEG and is a suitable alternative if not otherwise contraindicated.</a:t>
            </a:r>
            <a:endParaRPr kumimoji="0" lang="en-GB" sz="1300" b="0" i="0" u="none" strike="noStrike" kern="1200" cap="none" spc="0" normalizeH="0" baseline="0" noProof="0" dirty="0">
              <a:ln>
                <a:noFill/>
              </a:ln>
              <a:solidFill>
                <a:schemeClr val="bg2"/>
              </a:solidFill>
              <a:effectLst/>
              <a:uLnTx/>
              <a:uFillTx/>
              <a:latin typeface="Arial"/>
            </a:endParaRPr>
          </a:p>
        </p:txBody>
      </p:sp>
    </p:spTree>
    <p:extLst>
      <p:ext uri="{BB962C8B-B14F-4D97-AF65-F5344CB8AC3E}">
        <p14:creationId xmlns:p14="http://schemas.microsoft.com/office/powerpoint/2010/main" val="19218333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64096"/>
          </a:xfrm>
        </p:spPr>
        <p:txBody>
          <a:bodyPr/>
          <a:lstStyle/>
          <a:p>
            <a:r>
              <a:rPr lang="en-GB" sz="2400" dirty="0">
                <a:solidFill>
                  <a:schemeClr val="accent1">
                    <a:lumMod val="75000"/>
                  </a:schemeClr>
                </a:solidFill>
              </a:rPr>
              <a:t>Precautions to </a:t>
            </a:r>
            <a:r>
              <a:rPr lang="en-GB" sz="2400" dirty="0"/>
              <a:t>COVID-19 Pfizer </a:t>
            </a:r>
            <a:r>
              <a:rPr lang="en-GB" sz="2400" dirty="0" err="1"/>
              <a:t>BioNTech</a:t>
            </a:r>
            <a:r>
              <a:rPr lang="en-GB" sz="2400" dirty="0"/>
              <a:t> vaccine</a:t>
            </a:r>
            <a:endParaRPr lang="en-GB" sz="2400" dirty="0">
              <a:solidFill>
                <a:schemeClr val="accent1">
                  <a:lumMod val="75000"/>
                </a:schemeClr>
              </a:solidFill>
            </a:endParaRP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4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following close surveillance of the initial roll-out, the MHRA has advised that individuals with a history of anaphylaxis to food, an identified drug or vaccine, or an insect sting </a:t>
            </a:r>
            <a:r>
              <a:rPr lang="en-GB" sz="1400" b="1" dirty="0"/>
              <a:t>can</a:t>
            </a:r>
            <a:r>
              <a:rPr lang="en-GB" sz="1400" dirty="0"/>
              <a:t> receive any COVID-19 vaccine, as long as they are not known to be allergic to a component (excipient) of the vaccine </a:t>
            </a:r>
          </a:p>
          <a:p>
            <a:pPr marL="0" indent="0"/>
            <a:endParaRPr lang="en-GB" sz="1400" dirty="0"/>
          </a:p>
          <a:p>
            <a:pPr marL="285750" indent="-285750">
              <a:buFont typeface="Arial" panose="020B0604020202020204" pitchFamily="34" charset="0"/>
              <a:buChar char="•"/>
            </a:pPr>
            <a:r>
              <a:rPr lang="en-GB" sz="1400" dirty="0"/>
              <a:t>all recipients of this vaccine should be kept for observation and monitored for a minimum of 15 minutes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facilities for management of anaphylaxis should be available at all vaccination sites </a:t>
            </a:r>
          </a:p>
          <a:p>
            <a:pPr marL="0" lvl="0" indent="0">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285750" lvl="0" indent="-285750">
              <a:buFont typeface="Arial" panose="020B0604020202020204" pitchFamily="34" charset="0"/>
              <a:buChar char="•"/>
            </a:pPr>
            <a:r>
              <a:rPr lang="en-GB" sz="1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individuals with non-allergic reactions (vasovagal (fainting) episodes, non-urticarial skin reaction or non-specific symptoms) can receive the second dose of vaccine in any vaccination setting</a:t>
            </a:r>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124053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171450" lvl="0" indent="-171450">
              <a:spcAft>
                <a:spcPts val="600"/>
              </a:spcAft>
              <a:buFont typeface="Arial" panose="020B0604020202020204" pitchFamily="34" charset="0"/>
              <a:buChar char="•"/>
            </a:pPr>
            <a:r>
              <a:rPr lang="en-GB" sz="1300" dirty="0"/>
              <a:t>a new virus emerged in Wuhan, China during December 2019 </a:t>
            </a:r>
          </a:p>
          <a:p>
            <a:pPr marL="171450" lvl="0" indent="-171450">
              <a:spcAft>
                <a:spcPts val="600"/>
              </a:spcAft>
              <a:buFont typeface="Arial" panose="020B0604020202020204" pitchFamily="34" charset="0"/>
              <a:buChar char="•"/>
            </a:pPr>
            <a:r>
              <a:rPr lang="en-GB" sz="1300" dirty="0"/>
              <a:t>this virus, which causes respiratory disease, was identified as being part of the Coronavirus family and it rapidly spread to many other countries around the world</a:t>
            </a:r>
          </a:p>
          <a:p>
            <a:pPr marL="171450" indent="-171450">
              <a:buFont typeface="Arial" panose="020B0604020202020204" pitchFamily="34" charset="0"/>
              <a:buChar char="•"/>
            </a:pPr>
            <a:r>
              <a:rPr lang="en-GB" sz="1300" dirty="0"/>
              <a:t>by </a:t>
            </a:r>
            <a:r>
              <a:rPr lang="en-GB" sz="1300" dirty="0" smtClean="0"/>
              <a:t>04/08/2021</a:t>
            </a:r>
            <a:r>
              <a:rPr lang="en-GB" sz="1300" dirty="0"/>
              <a:t>, 5,952,756 people had tested positive for the virus and 130,000 people had died within 28 days of a positive test in the UK</a:t>
            </a:r>
            <a:r>
              <a:rPr lang="en-GB" sz="1300" dirty="0">
                <a:solidFill>
                  <a:srgbClr val="FF0000"/>
                </a:solidFill>
              </a:rPr>
              <a:t> </a:t>
            </a:r>
          </a:p>
          <a:p>
            <a:pPr marL="171450" indent="-171450">
              <a:buFont typeface="Arial" panose="020B0604020202020204" pitchFamily="34" charset="0"/>
              <a:buChar char="•"/>
            </a:pPr>
            <a:r>
              <a:rPr lang="en-GB" sz="1300" dirty="0"/>
              <a:t>common symptoms of COVID-19 include a high temperature, a continuous dry cough and loss or change to sense of smell and taste</a:t>
            </a:r>
          </a:p>
          <a:p>
            <a:pPr marL="171450" lvl="0" indent="-171450">
              <a:spcAft>
                <a:spcPts val="600"/>
              </a:spcAft>
              <a:buFont typeface="Arial" panose="020B0604020202020204" pitchFamily="34" charset="0"/>
              <a:buChar char="•"/>
            </a:pPr>
            <a:r>
              <a:rPr lang="en-GB" sz="1300" dirty="0"/>
              <a:t>about 80% of infected people have no or mild symptoms; 1 in every 6 people who gets COVID-19 becomes seriously ill </a:t>
            </a:r>
          </a:p>
          <a:p>
            <a:pPr marL="171450" lvl="0" indent="-171450">
              <a:spcAft>
                <a:spcPts val="600"/>
              </a:spcAft>
              <a:buFont typeface="Arial" panose="020B0604020202020204" pitchFamily="34" charset="0"/>
              <a:buChar char="•"/>
            </a:pPr>
            <a:r>
              <a:rPr lang="en-GB" sz="1300" dirty="0"/>
              <a:t>older people and those with underlying medical problems are more likely to develop serious illness or die from COVID-19</a:t>
            </a:r>
          </a:p>
          <a:p>
            <a:pPr marL="171450" lvl="0" indent="-171450">
              <a:spcAft>
                <a:spcPts val="600"/>
              </a:spcAft>
              <a:buFont typeface="Arial" panose="020B0604020202020204" pitchFamily="34" charset="0"/>
              <a:buChar char="•"/>
            </a:pPr>
            <a:r>
              <a:rPr lang="en-GB" sz="1300" dirty="0"/>
              <a:t>measures to contain the virus have included the introduction of social distancing measures, travel restrictions, closure of public spaces and the wearing of face coverings </a:t>
            </a:r>
          </a:p>
          <a:p>
            <a:pPr marL="171450" lvl="0" indent="-171450">
              <a:spcAft>
                <a:spcPts val="600"/>
              </a:spcAft>
              <a:buFont typeface="Arial" panose="020B0604020202020204" pitchFamily="34" charset="0"/>
              <a:buChar char="•"/>
            </a:pPr>
            <a:r>
              <a:rPr lang="en-GB" sz="1300" dirty="0"/>
              <a:t>despite these measures, the number of positive cases and deaths continued to increase on a daily basis</a:t>
            </a:r>
          </a:p>
          <a:p>
            <a:pPr marL="0" lvl="0" indent="0" algn="ctr">
              <a:spcAft>
                <a:spcPts val="600"/>
              </a:spcAft>
            </a:pPr>
            <a:r>
              <a:rPr lang="en-GB" sz="1300" b="1" dirty="0"/>
              <a:t>The PHA COVID-19 Bulletin presents high level data on key areas currently being used to monitor COVID-19 activity and highlights current issues and public health messages, along with the analysis of the demographic characteristics (age, sex, geographical location, deprivation) of people affected by the virus and can be accessed here </a:t>
            </a:r>
          </a:p>
          <a:p>
            <a:pPr marL="0" lvl="0" indent="0" algn="ctr">
              <a:spcAft>
                <a:spcPts val="600"/>
              </a:spcAft>
            </a:pPr>
            <a:r>
              <a:rPr lang="en-GB" sz="1300" dirty="0">
                <a:hlinkClick r:id="rId3"/>
              </a:rPr>
              <a:t>https://www.publichealth.hscni.net/publications/coronavirus-bulletin</a:t>
            </a:r>
            <a:r>
              <a:rPr lang="en-GB" sz="1300" dirty="0"/>
              <a:t> </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3C30CE-B653-4776-89E4-56BD198147D7}"/>
              </a:ext>
            </a:extLst>
          </p:cNvPr>
          <p:cNvSpPr>
            <a:spLocks noGrp="1"/>
          </p:cNvSpPr>
          <p:nvPr>
            <p:ph type="title"/>
          </p:nvPr>
        </p:nvSpPr>
        <p:spPr>
          <a:xfrm>
            <a:off x="395536" y="116632"/>
            <a:ext cx="8352928" cy="792088"/>
          </a:xfrm>
        </p:spPr>
        <p:txBody>
          <a:bodyPr>
            <a:noAutofit/>
          </a:bodyPr>
          <a:lstStyle/>
          <a:p>
            <a:r>
              <a:rPr lang="en-GB" sz="2000" dirty="0">
                <a:solidFill>
                  <a:schemeClr val="accent1">
                    <a:lumMod val="75000"/>
                  </a:schemeClr>
                </a:solidFill>
              </a:rPr>
              <a:t>Adverse reactions following COVID-19 Pfizer </a:t>
            </a:r>
            <a:r>
              <a:rPr lang="en-GB" sz="2000" dirty="0" err="1">
                <a:solidFill>
                  <a:schemeClr val="accent1">
                    <a:lumMod val="75000"/>
                  </a:schemeClr>
                </a:solidFill>
              </a:rPr>
              <a:t>BioNTech</a:t>
            </a:r>
            <a:r>
              <a:rPr lang="en-GB" sz="2000" dirty="0">
                <a:solidFill>
                  <a:schemeClr val="accent1">
                    <a:lumMod val="75000"/>
                  </a:schemeClr>
                </a:solidFill>
              </a:rPr>
              <a:t> vaccine</a:t>
            </a:r>
          </a:p>
        </p:txBody>
      </p:sp>
      <p:sp>
        <p:nvSpPr>
          <p:cNvPr id="3" name="Content Placeholder 2">
            <a:extLst>
              <a:ext uri="{FF2B5EF4-FFF2-40B4-BE49-F238E27FC236}">
                <a16:creationId xmlns="" xmlns:a16="http://schemas.microsoft.com/office/drawing/2014/main" id="{A52447A5-5CDF-4489-822A-BC6939DEE48A}"/>
              </a:ext>
            </a:extLst>
          </p:cNvPr>
          <p:cNvSpPr>
            <a:spLocks noGrp="1"/>
          </p:cNvSpPr>
          <p:nvPr>
            <p:ph idx="1"/>
          </p:nvPr>
        </p:nvSpPr>
        <p:spPr>
          <a:xfrm>
            <a:off x="685800" y="836712"/>
            <a:ext cx="8278688" cy="5184576"/>
          </a:xfrm>
        </p:spPr>
        <p:txBody>
          <a:bodyPr/>
          <a:lstStyle/>
          <a:p>
            <a:r>
              <a:rPr lang="en-GB" sz="1300" b="1" dirty="0"/>
              <a:t>The following reactions were reported by the vaccine clinical trial participants</a:t>
            </a:r>
          </a:p>
          <a:p>
            <a:r>
              <a:rPr lang="en-GB" sz="1300" b="1" dirty="0"/>
              <a:t>Local reactions</a:t>
            </a:r>
            <a:endParaRPr lang="en-GB" sz="1300" dirty="0"/>
          </a:p>
          <a:p>
            <a:r>
              <a:rPr lang="en-GB" sz="1300" dirty="0"/>
              <a:t>Over 80% reported pain at the injection site. Redness and swelling was also commonly reported</a:t>
            </a:r>
          </a:p>
          <a:p>
            <a:endParaRPr lang="en-GB" sz="1300" dirty="0"/>
          </a:p>
          <a:p>
            <a:r>
              <a:rPr lang="en-GB" sz="1300" b="1" dirty="0"/>
              <a:t>Systemic reactions</a:t>
            </a:r>
            <a:endParaRPr lang="en-GB" sz="1300" dirty="0"/>
          </a:p>
          <a:p>
            <a:r>
              <a:rPr lang="en-GB" sz="1300" dirty="0"/>
              <a:t>The most frequently reported systemic reactions (reactions affecting the whole body) were</a:t>
            </a:r>
          </a:p>
          <a:p>
            <a:r>
              <a:rPr lang="en-GB" sz="1300" dirty="0"/>
              <a:t>tiredness (&gt; 60%) 	headache (&gt; 50%) </a:t>
            </a:r>
          </a:p>
          <a:p>
            <a:r>
              <a:rPr lang="en-GB" sz="1300" dirty="0"/>
              <a:t>muscle aches (&gt; 30%)	chills (&gt; 30%) </a:t>
            </a:r>
          </a:p>
          <a:p>
            <a:r>
              <a:rPr lang="en-GB" sz="1300" dirty="0"/>
              <a:t>joint pain (&gt; 20%) 	raised temperature (pyrexia)(&gt; 10%) </a:t>
            </a:r>
          </a:p>
          <a:p>
            <a:endParaRPr lang="en-GB" sz="1300" dirty="0"/>
          </a:p>
          <a:p>
            <a:pPr marL="285750" indent="-285750">
              <a:buFont typeface="Arial" panose="020B0604020202020204" pitchFamily="34" charset="0"/>
              <a:buChar char="•"/>
            </a:pPr>
            <a:r>
              <a:rPr lang="en-GB" sz="1300" dirty="0"/>
              <a:t>these symptoms were usually mild or moderate in intensity and resolved within a few days after vaccination. </a:t>
            </a:r>
          </a:p>
          <a:p>
            <a:pPr marL="285750" indent="-285750">
              <a:buFont typeface="Arial" panose="020B0604020202020204" pitchFamily="34" charset="0"/>
              <a:buChar char="•"/>
            </a:pPr>
            <a:r>
              <a:rPr lang="en-GB" sz="1300" dirty="0"/>
              <a:t>medicines such as paracetamol can be given for pain or fever if required.</a:t>
            </a:r>
          </a:p>
          <a:p>
            <a:pPr marL="285750" indent="-285750">
              <a:buFont typeface="Arial" panose="020B0604020202020204" pitchFamily="34" charset="0"/>
              <a:buChar char="•"/>
            </a:pPr>
            <a:r>
              <a:rPr lang="en-GB" sz="13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300" dirty="0"/>
              <a:t>the types of reactions reported in adolescents aged 12 to 15 years who received the Pfizer </a:t>
            </a:r>
            <a:r>
              <a:rPr lang="en-GB" sz="1300" dirty="0" err="1"/>
              <a:t>BioNTech</a:t>
            </a:r>
            <a:r>
              <a:rPr lang="en-GB" sz="1300" dirty="0"/>
              <a:t> vaccine in clinical trials were the same as those reported in older individuals but were reported slightly more </a:t>
            </a:r>
            <a:r>
              <a:rPr lang="en-GB" sz="1300" dirty="0" smtClean="0"/>
              <a:t>frequently</a:t>
            </a:r>
            <a:endParaRPr lang="en-GB" sz="1300" dirty="0"/>
          </a:p>
          <a:p>
            <a:endParaRPr lang="en-GB" sz="1300" dirty="0"/>
          </a:p>
          <a:p>
            <a:pPr marL="0" indent="0"/>
            <a:r>
              <a:rPr lang="en-GB" sz="1300" dirty="0"/>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sz="1400" dirty="0"/>
          </a:p>
        </p:txBody>
      </p:sp>
      <p:sp>
        <p:nvSpPr>
          <p:cNvPr id="4" name="Slide Number Placeholder 3">
            <a:extLst>
              <a:ext uri="{FF2B5EF4-FFF2-40B4-BE49-F238E27FC236}">
                <a16:creationId xmlns=""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70</a:t>
            </a:fld>
            <a:endParaRPr lang="en-US" dirty="0">
              <a:solidFill>
                <a:srgbClr val="FFFFFF"/>
              </a:solidFill>
            </a:endParaRPr>
          </a:p>
        </p:txBody>
      </p:sp>
      <p:sp>
        <p:nvSpPr>
          <p:cNvPr id="5" name="Footer Placeholder 4">
            <a:extLst>
              <a:ext uri="{FF2B5EF4-FFF2-40B4-BE49-F238E27FC236}">
                <a16:creationId xmlns=""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924608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4EF0F-EB7D-4192-9453-EC0471BE9FF3}"/>
              </a:ext>
            </a:extLst>
          </p:cNvPr>
          <p:cNvSpPr>
            <a:spLocks noGrp="1"/>
          </p:cNvSpPr>
          <p:nvPr>
            <p:ph type="title"/>
          </p:nvPr>
        </p:nvSpPr>
        <p:spPr>
          <a:xfrm>
            <a:off x="323528" y="188640"/>
            <a:ext cx="8077200" cy="1143000"/>
          </a:xfrm>
        </p:spPr>
        <p:txBody>
          <a:bodyPr>
            <a:normAutofit/>
          </a:bodyPr>
          <a:lstStyle/>
          <a:p>
            <a:r>
              <a:rPr lang="en-GB" sz="2800" dirty="0">
                <a:solidFill>
                  <a:schemeClr val="accent1">
                    <a:lumMod val="75000"/>
                  </a:schemeClr>
                </a:solidFill>
              </a:rPr>
              <a:t>COVID-19 Pfizer </a:t>
            </a:r>
            <a:r>
              <a:rPr lang="en-GB" sz="2800" dirty="0" err="1">
                <a:solidFill>
                  <a:schemeClr val="accent1">
                    <a:lumMod val="75000"/>
                  </a:schemeClr>
                </a:solidFill>
              </a:rPr>
              <a:t>BioNTech</a:t>
            </a:r>
            <a:r>
              <a:rPr lang="en-GB" sz="2800" dirty="0">
                <a:solidFill>
                  <a:schemeClr val="accent1">
                    <a:lumMod val="75000"/>
                  </a:schemeClr>
                </a:solidFill>
              </a:rPr>
              <a:t> vaccine presentation</a:t>
            </a:r>
            <a:r>
              <a:rPr lang="en-GB" sz="2800" dirty="0"/>
              <a:t/>
            </a:r>
            <a:br>
              <a:rPr lang="en-GB" sz="2800" dirty="0"/>
            </a:br>
            <a:endParaRPr lang="en-GB" sz="2800" dirty="0"/>
          </a:p>
        </p:txBody>
      </p:sp>
      <p:sp>
        <p:nvSpPr>
          <p:cNvPr id="3" name="Content Placeholder 2">
            <a:extLst>
              <a:ext uri="{FF2B5EF4-FFF2-40B4-BE49-F238E27FC236}">
                <a16:creationId xmlns="" xmlns:a16="http://schemas.microsoft.com/office/drawing/2014/main" id="{8048F2E1-3E42-4B41-845C-E4FD664FA5A5}"/>
              </a:ext>
            </a:extLst>
          </p:cNvPr>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400" dirty="0"/>
              <a:t>the vaccine packs contain 195 vials of vaccine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vaccine is contained in a multidose clear glass vial. The vial has a rubber (</a:t>
            </a:r>
            <a:r>
              <a:rPr lang="en-GB" sz="1400" dirty="0" err="1"/>
              <a:t>bromobutyl</a:t>
            </a:r>
            <a:r>
              <a:rPr lang="en-GB" sz="1400" dirty="0"/>
              <a:t>) stopper, aluminium seal and a flip-off plastic cap. The stopper does not contain latex</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vial contains 0.45 ml of vaccine and should be diluted with 1.8 ml of Sodium Chloride 0.9% Solution for Injection (normal saline). Once diluted, each reconstituted vaccine will supply 6 doses of 0.3 ml </a:t>
            </a:r>
          </a:p>
          <a:p>
            <a:pPr marL="0" indent="0"/>
            <a:endParaRPr lang="en-GB" sz="1400" b="1" dirty="0"/>
          </a:p>
          <a:p>
            <a:pPr marL="285750" indent="-285750">
              <a:buFont typeface="Arial" panose="020B0604020202020204" pitchFamily="34" charset="0"/>
              <a:buChar char="•"/>
            </a:pPr>
            <a:r>
              <a:rPr lang="en-GB" sz="1400" dirty="0"/>
              <a:t>if the dose-sparing needles and syringes being supplied with the vaccine are used, it should be possible to obtain 6 full 0.3ml doses from the vial. Care should be taken to ensure a full 0.3 mL dose will be administered to the patient from the same vial. Where a full 0.3 ml dose cannot be extracted, the contents should be discarded </a:t>
            </a:r>
          </a:p>
          <a:p>
            <a:pPr marL="0" indent="0"/>
            <a:endParaRPr lang="en-GB" sz="1400" dirty="0"/>
          </a:p>
          <a:p>
            <a:pPr marL="285750" indent="-285750">
              <a:buFont typeface="Arial" panose="020B0604020202020204" pitchFamily="34" charset="0"/>
              <a:buChar char="•"/>
            </a:pPr>
            <a:r>
              <a:rPr lang="en-GB" sz="1400" dirty="0"/>
              <a:t>a separate ampoule containing a minimum of 2ml of normal saline is required for vaccine reconstitution</a:t>
            </a:r>
          </a:p>
          <a:p>
            <a:pPr marL="0" indent="0"/>
            <a:endParaRPr lang="en-GB" sz="1400" dirty="0"/>
          </a:p>
          <a:p>
            <a:pPr marL="285750" indent="-285750">
              <a:buFont typeface="Arial" panose="020B0604020202020204" pitchFamily="34" charset="0"/>
              <a:buChar char="•"/>
            </a:pPr>
            <a:r>
              <a:rPr lang="en-GB" sz="1400" dirty="0"/>
              <a:t>each ampoule of diluent is single use and any remaining diluent must be discarded after 1.8 ml has been withdrawn, regardless of the ampoule volume</a:t>
            </a:r>
          </a:p>
          <a:p>
            <a:endParaRPr lang="en-GB" sz="1200" dirty="0"/>
          </a:p>
        </p:txBody>
      </p:sp>
      <p:sp>
        <p:nvSpPr>
          <p:cNvPr id="4" name="Slide Number Placeholder 3">
            <a:extLst>
              <a:ext uri="{FF2B5EF4-FFF2-40B4-BE49-F238E27FC236}">
                <a16:creationId xmlns=""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71</a:t>
            </a:fld>
            <a:endParaRPr lang="en-US" dirty="0">
              <a:solidFill>
                <a:srgbClr val="FFFFFF"/>
              </a:solidFill>
            </a:endParaRPr>
          </a:p>
        </p:txBody>
      </p:sp>
      <p:sp>
        <p:nvSpPr>
          <p:cNvPr id="5" name="Footer Placeholder 4">
            <a:extLst>
              <a:ext uri="{FF2B5EF4-FFF2-40B4-BE49-F238E27FC236}">
                <a16:creationId xmlns=""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135144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1BDEC-32C1-483F-8D38-D4F07B741620}"/>
              </a:ext>
            </a:extLst>
          </p:cNvPr>
          <p:cNvSpPr>
            <a:spLocks noGrp="1"/>
          </p:cNvSpPr>
          <p:nvPr>
            <p:ph type="title"/>
          </p:nvPr>
        </p:nvSpPr>
        <p:spPr>
          <a:xfrm>
            <a:off x="539552" y="692696"/>
            <a:ext cx="8028000" cy="504057"/>
          </a:xfrm>
        </p:spPr>
        <p:txBody>
          <a:bodyPr>
            <a:noAutofit/>
          </a:bodyPr>
          <a:lstStyle/>
          <a:p>
            <a:r>
              <a:rPr lang="en-GB" sz="2400" dirty="0">
                <a:solidFill>
                  <a:schemeClr val="accent1">
                    <a:lumMod val="75000"/>
                  </a:schemeClr>
                </a:solidFill>
              </a:rPr>
              <a:t>COVID-19 Pfizer </a:t>
            </a:r>
            <a:r>
              <a:rPr lang="en-GB" sz="2400" dirty="0" err="1">
                <a:solidFill>
                  <a:schemeClr val="accent1">
                    <a:lumMod val="75000"/>
                  </a:schemeClr>
                </a:solidFill>
              </a:rPr>
              <a:t>BioNTech</a:t>
            </a:r>
            <a:r>
              <a:rPr lang="en-GB" sz="2400" dirty="0">
                <a:solidFill>
                  <a:schemeClr val="accent1">
                    <a:lumMod val="75000"/>
                  </a:schemeClr>
                </a:solidFill>
              </a:rPr>
              <a:t> vaccine dose and schedule</a:t>
            </a:r>
            <a:r>
              <a:rPr lang="en-GB" sz="2400" dirty="0"/>
              <a:t/>
            </a:r>
            <a:br>
              <a:rPr lang="en-GB" sz="2400" dirty="0"/>
            </a:br>
            <a:r>
              <a:rPr lang="en-GB" sz="2400" dirty="0"/>
              <a:t/>
            </a:r>
            <a:br>
              <a:rPr lang="en-GB" sz="2400" dirty="0"/>
            </a:br>
            <a:endParaRPr lang="en-GB" sz="2400" dirty="0"/>
          </a:p>
        </p:txBody>
      </p:sp>
      <p:sp>
        <p:nvSpPr>
          <p:cNvPr id="3" name="Content Placeholder 2">
            <a:extLst>
              <a:ext uri="{FF2B5EF4-FFF2-40B4-BE49-F238E27FC236}">
                <a16:creationId xmlns="" xmlns:a16="http://schemas.microsoft.com/office/drawing/2014/main" id="{2DE53E5A-33B4-4625-BE3B-A8F89633B401}"/>
              </a:ext>
            </a:extLst>
          </p:cNvPr>
          <p:cNvSpPr>
            <a:spLocks noGrp="1"/>
          </p:cNvSpPr>
          <p:nvPr>
            <p:ph idx="1"/>
          </p:nvPr>
        </p:nvSpPr>
        <p:spPr>
          <a:xfrm>
            <a:off x="558000" y="980728"/>
            <a:ext cx="8028000" cy="5171728"/>
          </a:xfrm>
        </p:spPr>
        <p:txBody>
          <a:bodyPr/>
          <a:lstStyle/>
          <a:p>
            <a:pPr marL="285750" indent="-285750">
              <a:buFont typeface="Arial" panose="020B0604020202020204" pitchFamily="34" charset="0"/>
              <a:buChar char="•"/>
            </a:pPr>
            <a:r>
              <a:rPr lang="en-GB" sz="1400" dirty="0"/>
              <a:t>a single dose is 0.3 ml (30 </a:t>
            </a:r>
            <a:r>
              <a:rPr lang="en-GB" sz="1400" dirty="0" err="1"/>
              <a:t>mcgs</a:t>
            </a:r>
            <a:r>
              <a:rPr lang="en-GB" sz="1400" dirty="0"/>
              <a: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two doses of COVID-19 Pfizer </a:t>
            </a:r>
            <a:r>
              <a:rPr lang="en-GB" sz="1400" dirty="0" err="1"/>
              <a:t>BioNTech</a:t>
            </a:r>
            <a:r>
              <a:rPr lang="en-GB" sz="1400" dirty="0"/>
              <a:t> vaccine are required with a minimum 21-day interval between doses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currently, JCVI is recommending an interval of 8 to 12 weeks between doses of all the available COVID-19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main exception to the 8 week lower interval would be those about to commence immunosuppressive treatment. In these individuals, the minimal interval between doses (21 days for Pfizer </a:t>
            </a:r>
            <a:r>
              <a:rPr lang="en-GB" sz="1400" dirty="0" err="1"/>
              <a:t>BioNTech</a:t>
            </a:r>
            <a:r>
              <a:rPr lang="en-GB" sz="1400" dirty="0"/>
              <a:t>) may be followed to ensure that the vaccine is given whilst their immune system is better able to respond</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a:t>the booster vaccination dose is also 0.3ml and should be given to eligible individuals no earlier than six months after the second dose</a:t>
            </a:r>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72</a:t>
            </a:fld>
            <a:endParaRPr lang="en-US" dirty="0">
              <a:solidFill>
                <a:srgbClr val="FFFFFF"/>
              </a:solidFill>
            </a:endParaRPr>
          </a:p>
        </p:txBody>
      </p:sp>
      <p:sp>
        <p:nvSpPr>
          <p:cNvPr id="5" name="Footer Placeholder 4">
            <a:extLst>
              <a:ext uri="{FF2B5EF4-FFF2-40B4-BE49-F238E27FC236}">
                <a16:creationId xmlns=""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512817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B8DC5-5F32-4953-B1B7-B9DD41A46316}"/>
              </a:ext>
            </a:extLst>
          </p:cNvPr>
          <p:cNvSpPr>
            <a:spLocks noGrp="1"/>
          </p:cNvSpPr>
          <p:nvPr>
            <p:ph type="title"/>
          </p:nvPr>
        </p:nvSpPr>
        <p:spPr>
          <a:xfrm>
            <a:off x="395536" y="0"/>
            <a:ext cx="8077200" cy="1331640"/>
          </a:xfrm>
        </p:spPr>
        <p:txBody>
          <a:bodyPr>
            <a:normAutofit/>
          </a:bodyPr>
          <a:lstStyle/>
          <a:p>
            <a:r>
              <a:rPr lang="en-GB" sz="2400" dirty="0">
                <a:solidFill>
                  <a:schemeClr val="accent1">
                    <a:lumMod val="75000"/>
                  </a:schemeClr>
                </a:solidFill>
              </a:rPr>
              <a:t>Storage and use of COVID-19 Pfizer </a:t>
            </a:r>
            <a:r>
              <a:rPr lang="en-GB" sz="2400" dirty="0" err="1">
                <a:solidFill>
                  <a:schemeClr val="accent1">
                    <a:lumMod val="75000"/>
                  </a:schemeClr>
                </a:solidFill>
              </a:rPr>
              <a:t>BioNTech</a:t>
            </a:r>
            <a:r>
              <a:rPr lang="en-GB" sz="2400" dirty="0">
                <a:solidFill>
                  <a:schemeClr val="accent1">
                    <a:lumMod val="75000"/>
                  </a:schemeClr>
                </a:solidFill>
              </a:rPr>
              <a:t> </a:t>
            </a:r>
            <a:r>
              <a:rPr lang="en-GB" sz="2400" dirty="0" smtClean="0">
                <a:solidFill>
                  <a:schemeClr val="accent1">
                    <a:lumMod val="75000"/>
                  </a:schemeClr>
                </a:solidFill>
              </a:rPr>
              <a:t>vaccine </a:t>
            </a:r>
            <a:endParaRPr lang="en-GB" sz="2400"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742B5464-4975-4E9C-9E51-C1A75F77E18D}"/>
              </a:ext>
            </a:extLst>
          </p:cNvPr>
          <p:cNvSpPr>
            <a:spLocks noGrp="1"/>
          </p:cNvSpPr>
          <p:nvPr>
            <p:ph idx="1"/>
          </p:nvPr>
        </p:nvSpPr>
        <p:spPr>
          <a:xfrm>
            <a:off x="558000" y="980728"/>
            <a:ext cx="8028000" cy="5261107"/>
          </a:xfrm>
        </p:spPr>
        <p:txBody>
          <a:bodyPr/>
          <a:lstStyle/>
          <a:p>
            <a:pPr marL="285750" indent="-285750">
              <a:buFont typeface="Arial" panose="020B0604020202020204" pitchFamily="34" charset="0"/>
              <a:buChar char="•"/>
            </a:pPr>
            <a:r>
              <a:rPr lang="en-GB" sz="1400" dirty="0"/>
              <a:t>the mRNA Vaccine Pfizer </a:t>
            </a:r>
            <a:r>
              <a:rPr lang="en-GB" sz="1400" dirty="0" err="1"/>
              <a:t>BioNTech</a:t>
            </a:r>
            <a:r>
              <a:rPr lang="en-GB" sz="1400" dirty="0"/>
              <a:t>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 use should be sought from the local Trust’s Pharmacy Department or Medicines Information Service. </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73</a:t>
            </a:fld>
            <a:endParaRPr lang="en-US" dirty="0">
              <a:solidFill>
                <a:srgbClr val="FFFFFF"/>
              </a:solidFill>
            </a:endParaRPr>
          </a:p>
        </p:txBody>
      </p:sp>
      <p:sp>
        <p:nvSpPr>
          <p:cNvPr id="6" name="Rectangle: Rounded Corners 5">
            <a:extLst>
              <a:ext uri="{FF2B5EF4-FFF2-40B4-BE49-F238E27FC236}">
                <a16:creationId xmlns=""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726319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8F70F-8EC1-4E5A-B46F-C7890EA89B2C}"/>
              </a:ext>
            </a:extLst>
          </p:cNvPr>
          <p:cNvSpPr>
            <a:spLocks noGrp="1"/>
          </p:cNvSpPr>
          <p:nvPr>
            <p:ph type="title"/>
          </p:nvPr>
        </p:nvSpPr>
        <p:spPr>
          <a:xfrm>
            <a:off x="467544" y="476672"/>
            <a:ext cx="8136904" cy="504056"/>
          </a:xfrm>
        </p:spPr>
        <p:txBody>
          <a:bodyPr>
            <a:normAutofit fontScale="90000"/>
          </a:bodyPr>
          <a:lstStyle/>
          <a:p>
            <a:r>
              <a:rPr lang="en-GB" dirty="0">
                <a:solidFill>
                  <a:schemeClr val="accent1">
                    <a:lumMod val="75000"/>
                  </a:schemeClr>
                </a:solidFill>
              </a:rPr>
              <a:t> </a:t>
            </a:r>
            <a:r>
              <a:rPr lang="en-GB" sz="2800" dirty="0">
                <a:solidFill>
                  <a:schemeClr val="accent1">
                    <a:lumMod val="75000"/>
                  </a:schemeClr>
                </a:solidFill>
              </a:rPr>
              <a:t>COVID-19 Pfizer </a:t>
            </a:r>
            <a:r>
              <a:rPr lang="en-GB" sz="2800" dirty="0" err="1">
                <a:solidFill>
                  <a:schemeClr val="accent1">
                    <a:lumMod val="75000"/>
                  </a:schemeClr>
                </a:solidFill>
              </a:rPr>
              <a:t>BioNTech</a:t>
            </a:r>
            <a:r>
              <a:rPr lang="en-GB" sz="2800" dirty="0">
                <a:solidFill>
                  <a:schemeClr val="accent1">
                    <a:lumMod val="75000"/>
                  </a:schemeClr>
                </a:solidFill>
              </a:rPr>
              <a:t> vaccine</a:t>
            </a:r>
            <a:r>
              <a:rPr lang="en-GB" sz="3100" dirty="0">
                <a:solidFill>
                  <a:schemeClr val="accent1">
                    <a:lumMod val="75000"/>
                  </a:schemeClr>
                </a:solidFill>
              </a:rPr>
              <a:t> reconstitution</a:t>
            </a:r>
            <a:r>
              <a:rPr lang="en-GB" sz="3100" dirty="0"/>
              <a:t/>
            </a:r>
            <a:br>
              <a:rPr lang="en-GB" sz="3100" dirty="0"/>
            </a:br>
            <a:endParaRPr lang="en-GB" sz="3100" dirty="0"/>
          </a:p>
        </p:txBody>
      </p:sp>
      <p:sp>
        <p:nvSpPr>
          <p:cNvPr id="3" name="Content Placeholder 2">
            <a:extLst>
              <a:ext uri="{FF2B5EF4-FFF2-40B4-BE49-F238E27FC236}">
                <a16:creationId xmlns="" xmlns:a16="http://schemas.microsoft.com/office/drawing/2014/main" id="{46E297F7-DE39-4FC1-8235-209FB67200A8}"/>
              </a:ext>
            </a:extLst>
          </p:cNvPr>
          <p:cNvSpPr>
            <a:spLocks noGrp="1"/>
          </p:cNvSpPr>
          <p:nvPr>
            <p:ph idx="1"/>
          </p:nvPr>
        </p:nvSpPr>
        <p:spPr>
          <a:xfrm>
            <a:off x="539552" y="1196752"/>
            <a:ext cx="8077200" cy="4326632"/>
          </a:xfrm>
        </p:spPr>
        <p:txBody>
          <a:bodyPr/>
          <a:lstStyle/>
          <a:p>
            <a:r>
              <a:rPr lang="en-GB" sz="1800" dirty="0"/>
              <a:t>The following equipment is required for reconstitution:</a:t>
            </a:r>
          </a:p>
          <a:p>
            <a:endParaRPr lang="en-GB" sz="1800" dirty="0"/>
          </a:p>
          <a:p>
            <a:pPr marL="285750" lvl="0" indent="-285750">
              <a:buFont typeface="Arial" panose="020B0604020202020204" pitchFamily="34" charset="0"/>
              <a:buChar char="•"/>
            </a:pPr>
            <a:r>
              <a:rPr lang="en-GB" sz="1600" dirty="0"/>
              <a:t>one Pfizer </a:t>
            </a:r>
            <a:r>
              <a:rPr lang="en-GB" sz="1600" dirty="0" err="1"/>
              <a:t>BioNTech</a:t>
            </a:r>
            <a:r>
              <a:rPr lang="en-GB" sz="1600" dirty="0"/>
              <a:t> COVID-19 vaccine multidose vial</a:t>
            </a:r>
          </a:p>
          <a:p>
            <a:pPr marL="285750" lvl="0" indent="-285750">
              <a:buFont typeface="Arial" panose="020B0604020202020204" pitchFamily="34" charset="0"/>
              <a:buChar char="•"/>
            </a:pPr>
            <a:r>
              <a:rPr lang="en-GB" sz="16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600" dirty="0"/>
              <a:t>an alcohol swab, a green </a:t>
            </a:r>
            <a:r>
              <a:rPr lang="en-GB" sz="1600" dirty="0" err="1"/>
              <a:t>hubbed</a:t>
            </a:r>
            <a:r>
              <a:rPr lang="en-GB" sz="1600" dirty="0"/>
              <a:t> needle and a 2 ml syringe to reconstitute - needles and syringes will be supplied together in boxes of 100</a:t>
            </a:r>
          </a:p>
          <a:p>
            <a:r>
              <a:rPr lang="en-GB" sz="1600" dirty="0"/>
              <a:t> </a:t>
            </a:r>
          </a:p>
          <a:p>
            <a:pPr algn="ctr"/>
            <a:endParaRPr lang="en-GB" sz="1600" dirty="0"/>
          </a:p>
          <a:p>
            <a:pPr algn="ctr"/>
            <a:r>
              <a:rPr lang="en-GB" sz="1600" dirty="0"/>
              <a:t>After dilution the vaccine should be used as soon as is practically possible.</a:t>
            </a:r>
          </a:p>
          <a:p>
            <a:pPr algn="ctr"/>
            <a:r>
              <a:rPr lang="en-GB" sz="1600" dirty="0"/>
              <a:t>Reconstituted vaccine can be stored between +2</a:t>
            </a:r>
            <a:r>
              <a:rPr lang="en-GB" sz="1600" baseline="30000" dirty="0"/>
              <a:t>o</a:t>
            </a:r>
            <a:r>
              <a:rPr lang="en-GB" sz="1600" dirty="0"/>
              <a:t>C and +25</a:t>
            </a:r>
            <a:r>
              <a:rPr lang="en-GB" sz="1600" baseline="30000" dirty="0"/>
              <a:t>o</a:t>
            </a:r>
            <a:r>
              <a:rPr lang="en-GB" sz="1600" dirty="0"/>
              <a:t>C( Reg174) or +2</a:t>
            </a:r>
            <a:r>
              <a:rPr lang="en-GB" sz="1600" baseline="30000" dirty="0"/>
              <a:t>o</a:t>
            </a:r>
            <a:r>
              <a:rPr lang="en-GB" sz="1600" dirty="0"/>
              <a:t>C and +30</a:t>
            </a:r>
            <a:r>
              <a:rPr lang="en-GB" sz="1600" baseline="30000" dirty="0"/>
              <a:t>o</a:t>
            </a:r>
            <a:r>
              <a:rPr lang="en-GB" sz="1600" dirty="0"/>
              <a:t>C (</a:t>
            </a:r>
            <a:r>
              <a:rPr lang="en-GB" sz="1600" dirty="0" err="1"/>
              <a:t>Comirnaty</a:t>
            </a:r>
            <a:r>
              <a:rPr lang="en-GB" sz="1600" dirty="0"/>
              <a:t>) </a:t>
            </a:r>
            <a:r>
              <a:rPr lang="en-GB" sz="1600" b="1" dirty="0"/>
              <a:t>but must be used within 6 hours following dilution</a:t>
            </a:r>
            <a:endParaRPr lang="en-GB" sz="1600" dirty="0"/>
          </a:p>
          <a:p>
            <a:endParaRPr lang="en-GB" dirty="0"/>
          </a:p>
        </p:txBody>
      </p:sp>
      <p:sp>
        <p:nvSpPr>
          <p:cNvPr id="4" name="Slide Number Placeholder 3">
            <a:extLst>
              <a:ext uri="{FF2B5EF4-FFF2-40B4-BE49-F238E27FC236}">
                <a16:creationId xmlns=""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74</a:t>
            </a:fld>
            <a:endParaRPr lang="en-US" dirty="0">
              <a:solidFill>
                <a:srgbClr val="FFFFFF"/>
              </a:solidFill>
            </a:endParaRPr>
          </a:p>
        </p:txBody>
      </p:sp>
    </p:spTree>
    <p:extLst>
      <p:ext uri="{BB962C8B-B14F-4D97-AF65-F5344CB8AC3E}">
        <p14:creationId xmlns:p14="http://schemas.microsoft.com/office/powerpoint/2010/main" val="3951448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92088"/>
          </a:xfrm>
        </p:spPr>
        <p:txBody>
          <a:bodyPr/>
          <a:lstStyle/>
          <a:p>
            <a:r>
              <a:rPr lang="en-GB" sz="2400" dirty="0">
                <a:solidFill>
                  <a:schemeClr val="accent1">
                    <a:lumMod val="75000"/>
                  </a:schemeClr>
                </a:solidFill>
              </a:rPr>
              <a:t>Reconstituting COVID-19 Pfizer </a:t>
            </a:r>
            <a:r>
              <a:rPr lang="en-GB" sz="2400" dirty="0" err="1">
                <a:solidFill>
                  <a:schemeClr val="accent1">
                    <a:lumMod val="75000"/>
                  </a:schemeClr>
                </a:solidFill>
              </a:rPr>
              <a:t>BioNTech</a:t>
            </a:r>
            <a:r>
              <a:rPr lang="en-GB" sz="2400" dirty="0">
                <a:solidFill>
                  <a:schemeClr val="accent1">
                    <a:lumMod val="75000"/>
                  </a:schemeClr>
                </a:solidFill>
              </a:rPr>
              <a:t> </a:t>
            </a:r>
            <a:r>
              <a:rPr lang="en-GB" sz="2400" dirty="0" smtClean="0">
                <a:solidFill>
                  <a:schemeClr val="accent1">
                    <a:lumMod val="75000"/>
                  </a:schemeClr>
                </a:solidFill>
              </a:rPr>
              <a:t>vaccine (</a:t>
            </a:r>
            <a:r>
              <a:rPr lang="en-GB" sz="2400" dirty="0">
                <a:solidFill>
                  <a:schemeClr val="accent1">
                    <a:lumMod val="75000"/>
                  </a:schemeClr>
                </a:solidFill>
              </a:rPr>
              <a:t>1)</a:t>
            </a:r>
          </a:p>
        </p:txBody>
      </p:sp>
      <p:sp>
        <p:nvSpPr>
          <p:cNvPr id="3" name="Content Placeholder 2"/>
          <p:cNvSpPr>
            <a:spLocks noGrp="1"/>
          </p:cNvSpPr>
          <p:nvPr>
            <p:ph idx="1"/>
          </p:nvPr>
        </p:nvSpPr>
        <p:spPr>
          <a:xfrm>
            <a:off x="683568" y="1052736"/>
            <a:ext cx="7848872" cy="4608512"/>
          </a:xfrm>
        </p:spPr>
        <p:txBody>
          <a:bodyPr/>
          <a:lstStyle/>
          <a:p>
            <a:pPr marL="171450" indent="-171450">
              <a:buFont typeface="Arial" panose="020B0604020202020204" pitchFamily="34" charset="0"/>
              <a:buChar char="•"/>
            </a:pPr>
            <a:r>
              <a:rPr lang="en-GB" sz="1400" dirty="0"/>
              <a:t>clean hands with alcohol-based gel or soap and water</a:t>
            </a:r>
          </a:p>
          <a:p>
            <a:pPr marL="171450" lvl="0" indent="-171450">
              <a:buFont typeface="Arial" panose="020B0604020202020204" pitchFamily="34" charset="0"/>
              <a:buChar char="•"/>
            </a:pPr>
            <a:r>
              <a:rPr lang="en-GB" sz="1400" dirty="0"/>
              <a:t>assemble one ampule of Sodium Chloride 0.9% Solution for Injection, a single use alcohol swab, a needle with a green hub and a 2ml syringe</a:t>
            </a:r>
          </a:p>
          <a:p>
            <a:pPr marL="171450" indent="-171450">
              <a:buFont typeface="Arial" panose="020B0604020202020204" pitchFamily="34" charset="0"/>
              <a:buChar char="•"/>
            </a:pPr>
            <a:r>
              <a:rPr lang="en-GB" sz="1400" dirty="0"/>
              <a:t>if removing the multidose vaccine vial directly from a ULT freezer:</a:t>
            </a:r>
          </a:p>
          <a:p>
            <a:pPr marL="0" indent="0"/>
            <a:r>
              <a:rPr lang="en-GB" sz="1400" dirty="0"/>
              <a:t>	the vaccine supplied under Reg174 can be defrosted and kept for up to 2 hours at up </a:t>
            </a:r>
            <a:r>
              <a:rPr lang="en-GB" sz="1400" dirty="0" smtClean="0"/>
              <a:t>	to </a:t>
            </a:r>
            <a:r>
              <a:rPr lang="en-GB" sz="1400" dirty="0"/>
              <a:t> </a:t>
            </a:r>
            <a:r>
              <a:rPr lang="en-GB" sz="1400" dirty="0" smtClean="0"/>
              <a:t>25ºC </a:t>
            </a:r>
            <a:r>
              <a:rPr lang="en-GB" sz="1400" dirty="0"/>
              <a:t>before being diluted for use</a:t>
            </a:r>
          </a:p>
          <a:p>
            <a:pPr marL="0" indent="0"/>
            <a:r>
              <a:rPr lang="en-GB" sz="1400" dirty="0"/>
              <a:t>	frozen vials of </a:t>
            </a:r>
            <a:r>
              <a:rPr lang="en-GB" sz="1400" dirty="0" err="1"/>
              <a:t>Comirnaty</a:t>
            </a:r>
            <a:r>
              <a:rPr lang="en-GB" sz="1400" dirty="0"/>
              <a:t> may be thawed at temperatures of up to 30ºC for 30 minutes 	for immediate use. It must not be kept at room temperature (up to 30ºC) for any longer 	than 2 hours prior to dilution</a:t>
            </a:r>
          </a:p>
          <a:p>
            <a:pPr marL="171450" indent="-171450">
              <a:buFont typeface="Arial" panose="020B0604020202020204" pitchFamily="34" charset="0"/>
              <a:buChar char="•"/>
            </a:pPr>
            <a:r>
              <a:rPr lang="en-GB" sz="1400" dirty="0"/>
              <a:t>if removing the multidose vaccine vial from cold storage between +2 and +8</a:t>
            </a:r>
            <a:r>
              <a:rPr lang="en-GB" sz="1400" baseline="30000" dirty="0"/>
              <a:t>o</a:t>
            </a:r>
            <a:r>
              <a:rPr lang="en-GB" sz="1400" dirty="0"/>
              <a:t>C, check that it has not been stored there for longer than one month </a:t>
            </a:r>
            <a:r>
              <a:rPr lang="en-GB" sz="1400" dirty="0" smtClean="0"/>
              <a:t>(</a:t>
            </a:r>
            <a:r>
              <a:rPr lang="en-GB" sz="1400" b="1" dirty="0" smtClean="0"/>
              <a:t>31 days</a:t>
            </a:r>
            <a:r>
              <a:rPr lang="en-GB" sz="1400" dirty="0" smtClean="0"/>
              <a:t>)</a:t>
            </a:r>
            <a:endParaRPr lang="en-GB" sz="1400" dirty="0"/>
          </a:p>
          <a:p>
            <a:pPr marL="171450" indent="-171450">
              <a:buFont typeface="Arial" panose="020B0604020202020204" pitchFamily="34" charset="0"/>
              <a:buChar char="•"/>
            </a:pPr>
            <a:r>
              <a:rPr lang="en-GB" sz="1400" dirty="0"/>
              <a:t>when the thawed vaccine is at room temperature, gently invert the vial 10 times prior to dilution. </a:t>
            </a:r>
            <a:r>
              <a:rPr lang="en-GB" sz="1400" b="1" dirty="0"/>
              <a:t>Do not shake</a:t>
            </a:r>
          </a:p>
          <a:p>
            <a:pPr marL="171450" indent="-171450">
              <a:buFont typeface="Arial" panose="020B0604020202020204" pitchFamily="34" charset="0"/>
              <a:buChar char="•"/>
            </a:pPr>
            <a:r>
              <a:rPr lang="en-GB" sz="1400" dirty="0"/>
              <a:t>check the expiry date and the appearance of the vaccine. Prior to dilution, the vaccine should be an off-white solution with no particulates visible. Discard the vaccine if particulates or discolouration are present</a:t>
            </a:r>
          </a:p>
          <a:p>
            <a:pPr marL="171450" indent="-171450">
              <a:buFont typeface="Arial" panose="020B0604020202020204" pitchFamily="34" charset="0"/>
              <a:buChar char="•"/>
            </a:pPr>
            <a:r>
              <a:rPr lang="en-GB" sz="1400" dirty="0"/>
              <a:t>connect the needle with a green hub to the 2 ml syringe </a:t>
            </a:r>
          </a:p>
          <a:p>
            <a:pPr marL="171450" lvl="0" indent="-171450">
              <a:buFont typeface="Arial" panose="020B0604020202020204" pitchFamily="34" charset="0"/>
              <a:buChar char="•"/>
            </a:pPr>
            <a:r>
              <a:rPr lang="en-GB" sz="14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072225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648072"/>
          </a:xfrm>
        </p:spPr>
        <p:txBody>
          <a:bodyPr/>
          <a:lstStyle/>
          <a:p>
            <a:r>
              <a:rPr lang="en-GB" sz="2400" dirty="0">
                <a:solidFill>
                  <a:schemeClr val="accent1">
                    <a:lumMod val="75000"/>
                  </a:schemeClr>
                </a:solidFill>
              </a:rPr>
              <a:t>Reconstituting COVID-19 Pfizer </a:t>
            </a:r>
            <a:r>
              <a:rPr lang="en-GB" sz="2400" dirty="0" err="1">
                <a:solidFill>
                  <a:schemeClr val="accent1">
                    <a:lumMod val="75000"/>
                  </a:schemeClr>
                </a:solidFill>
              </a:rPr>
              <a:t>BioNTech</a:t>
            </a:r>
            <a:r>
              <a:rPr lang="en-GB" sz="2400" dirty="0">
                <a:solidFill>
                  <a:schemeClr val="accent1">
                    <a:lumMod val="75000"/>
                  </a:schemeClr>
                </a:solidFill>
              </a:rPr>
              <a:t> </a:t>
            </a:r>
            <a:r>
              <a:rPr lang="en-GB" sz="2400" dirty="0" smtClean="0">
                <a:solidFill>
                  <a:schemeClr val="accent1">
                    <a:lumMod val="75000"/>
                  </a:schemeClr>
                </a:solidFill>
              </a:rPr>
              <a:t>vaccine (</a:t>
            </a:r>
            <a:r>
              <a:rPr lang="en-GB" sz="2400" dirty="0">
                <a:solidFill>
                  <a:schemeClr val="accent1">
                    <a:lumMod val="75000"/>
                  </a:schemeClr>
                </a:solidFill>
              </a:rPr>
              <a:t>2)</a:t>
            </a:r>
          </a:p>
        </p:txBody>
      </p:sp>
      <p:sp>
        <p:nvSpPr>
          <p:cNvPr id="3" name="Content Placeholder 2"/>
          <p:cNvSpPr>
            <a:spLocks noGrp="1"/>
          </p:cNvSpPr>
          <p:nvPr>
            <p:ph idx="1"/>
          </p:nvPr>
        </p:nvSpPr>
        <p:spPr>
          <a:xfrm>
            <a:off x="685800" y="1124744"/>
            <a:ext cx="8077200" cy="4437856"/>
          </a:xfrm>
        </p:spPr>
        <p:txBody>
          <a:bodyPr/>
          <a:lstStyle/>
          <a:p>
            <a:pPr marL="457200" lvl="0" indent="-457200">
              <a:buFont typeface="Arial" panose="020B0604020202020204" pitchFamily="34" charset="0"/>
              <a:buChar char="•"/>
            </a:pPr>
            <a:r>
              <a:rPr lang="en-GB" sz="1600" dirty="0"/>
              <a:t>draw up 1.8 ml of Sodium Chloride 0.9% Solution for Injection, then discard the diluent ampoule and any remaining diluent in it. Do not use any other type of diluent</a:t>
            </a:r>
          </a:p>
          <a:p>
            <a:pPr marL="457200" indent="-457200">
              <a:buFont typeface="Arial" panose="020B0604020202020204" pitchFamily="34" charset="0"/>
              <a:buChar char="•"/>
            </a:pPr>
            <a:r>
              <a:rPr lang="en-GB" sz="1600" dirty="0"/>
              <a:t>add diluent to the vaccine vial. You may feel some pressure in the vial as you add the diluent. Equalise the vial pressure by withdrawing 1.8 ml of air into the empty diluent syringe before removing the needle from the vial</a:t>
            </a:r>
          </a:p>
          <a:p>
            <a:pPr marL="457200" lvl="0" indent="-457200">
              <a:buFont typeface="Arial" panose="020B0604020202020204" pitchFamily="34" charset="0"/>
              <a:buChar char="•"/>
            </a:pPr>
            <a:r>
              <a:rPr lang="en-GB" sz="1600" dirty="0"/>
              <a:t>gently invert the diluted solution 10 times. </a:t>
            </a:r>
            <a:r>
              <a:rPr lang="en-GB" sz="1600" b="1" dirty="0"/>
              <a:t>Do not shake</a:t>
            </a:r>
          </a:p>
          <a:p>
            <a:pPr marL="457200" indent="-457200">
              <a:buFont typeface="Arial" panose="020B0604020202020204" pitchFamily="34" charset="0"/>
              <a:buChar char="•"/>
            </a:pPr>
            <a:r>
              <a:rPr lang="en-GB" sz="1600" dirty="0"/>
              <a:t>the diluted vaccine should be an off-white solution with no particulates visible. Discard the diluted vaccine if particulates or discolouration are present</a:t>
            </a:r>
          </a:p>
          <a:p>
            <a:pPr marL="457200" lvl="0" indent="-457200">
              <a:buFont typeface="Arial" panose="020B0604020202020204" pitchFamily="34" charset="0"/>
              <a:buChar char="•"/>
            </a:pPr>
            <a:r>
              <a:rPr lang="en-GB" sz="1600" dirty="0"/>
              <a:t>dispose of green hub needle and syringe into yellow sharps bin</a:t>
            </a:r>
          </a:p>
          <a:p>
            <a:pPr marL="457200" indent="-457200">
              <a:buFont typeface="Arial" panose="020B0604020202020204" pitchFamily="34" charset="0"/>
              <a:buChar char="•"/>
            </a:pPr>
            <a:r>
              <a:rPr lang="en-GB" sz="1600" dirty="0"/>
              <a:t>the diluted vial should be clearly labelled with the </a:t>
            </a:r>
            <a:r>
              <a:rPr lang="en-GB" sz="1600" u="sng" dirty="0"/>
              <a:t>dilution time and date </a:t>
            </a:r>
            <a:r>
              <a:rPr lang="en-GB" sz="1600" dirty="0"/>
              <a:t>for the Reg174 vaccine. For </a:t>
            </a:r>
            <a:r>
              <a:rPr lang="en-GB" sz="1600" dirty="0" err="1"/>
              <a:t>Comirnaty</a:t>
            </a:r>
            <a:r>
              <a:rPr lang="en-GB" sz="1600" dirty="0"/>
              <a:t>, the </a:t>
            </a:r>
            <a:r>
              <a:rPr lang="en-GB" sz="1600" u="sng" dirty="0"/>
              <a:t>date and time of discard</a:t>
            </a:r>
            <a:r>
              <a:rPr lang="en-GB" sz="1600" dirty="0"/>
              <a:t> should be recorded on the vial label</a:t>
            </a:r>
          </a:p>
          <a:p>
            <a:pPr marL="457200" indent="-457200">
              <a:buFont typeface="Arial" panose="020B0604020202020204" pitchFamily="34" charset="0"/>
              <a:buChar char="•"/>
            </a:pPr>
            <a:endParaRPr lang="en-GB" sz="1600" dirty="0"/>
          </a:p>
          <a:p>
            <a:pPr marL="0" indent="0"/>
            <a:r>
              <a:rPr lang="en-GB" sz="1600" b="1" dirty="0"/>
              <a:t>	Reconstituted vaccine should ideally be used immediately and must </a:t>
            </a:r>
          </a:p>
          <a:p>
            <a:pPr marL="0" indent="0"/>
            <a:r>
              <a:rPr lang="en-GB" sz="1600" b="1" dirty="0"/>
              <a:t>		be used within 6 hours following dilution</a:t>
            </a:r>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b="1"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672392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24936" cy="1008112"/>
          </a:xfrm>
        </p:spPr>
        <p:txBody>
          <a:bodyPr/>
          <a:lstStyle/>
          <a:p>
            <a:r>
              <a:rPr lang="en-GB" sz="2400" dirty="0">
                <a:solidFill>
                  <a:schemeClr val="accent1">
                    <a:lumMod val="75000"/>
                  </a:schemeClr>
                </a:solidFill>
              </a:rPr>
              <a:t>Reconstituting COVID-19 Pfizer </a:t>
            </a:r>
            <a:r>
              <a:rPr lang="en-GB" sz="2400" dirty="0" err="1">
                <a:solidFill>
                  <a:schemeClr val="accent1">
                    <a:lumMod val="75000"/>
                  </a:schemeClr>
                </a:solidFill>
              </a:rPr>
              <a:t>BioNTech</a:t>
            </a:r>
            <a:r>
              <a:rPr lang="en-GB" sz="2400" dirty="0">
                <a:solidFill>
                  <a:schemeClr val="accent1">
                    <a:lumMod val="75000"/>
                  </a:schemeClr>
                </a:solidFill>
              </a:rPr>
              <a:t> </a:t>
            </a:r>
            <a:r>
              <a:rPr lang="en-GB" sz="2400" dirty="0" smtClean="0">
                <a:solidFill>
                  <a:schemeClr val="accent1">
                    <a:lumMod val="75000"/>
                  </a:schemeClr>
                </a:solidFill>
              </a:rPr>
              <a:t>vaccine (</a:t>
            </a:r>
            <a:r>
              <a:rPr lang="en-GB" sz="2400" dirty="0">
                <a:solidFill>
                  <a:schemeClr val="accent1">
                    <a:lumMod val="75000"/>
                  </a:schemeClr>
                </a:solidFill>
              </a:rPr>
              <a:t>3)</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403"/>
          <a:stretch/>
        </p:blipFill>
        <p:spPr bwMode="auto">
          <a:xfrm>
            <a:off x="683568" y="1268760"/>
            <a:ext cx="8064896" cy="534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5721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64896" cy="1008112"/>
          </a:xfrm>
        </p:spPr>
        <p:txBody>
          <a:bodyPr/>
          <a:lstStyle/>
          <a:p>
            <a:r>
              <a:rPr lang="en-GB" sz="2400" dirty="0">
                <a:solidFill>
                  <a:schemeClr val="accent1">
                    <a:lumMod val="75000"/>
                  </a:schemeClr>
                </a:solidFill>
              </a:rPr>
              <a:t>COVID-19 Pfizer </a:t>
            </a:r>
            <a:r>
              <a:rPr lang="en-GB" sz="2400" dirty="0" err="1">
                <a:solidFill>
                  <a:schemeClr val="accent1">
                    <a:lumMod val="75000"/>
                  </a:schemeClr>
                </a:solidFill>
              </a:rPr>
              <a:t>BioNTech</a:t>
            </a:r>
            <a:r>
              <a:rPr lang="en-GB" sz="2400" dirty="0">
                <a:solidFill>
                  <a:schemeClr val="accent1">
                    <a:lumMod val="75000"/>
                  </a:schemeClr>
                </a:solidFill>
              </a:rPr>
              <a:t> vaccine dose preparation</a:t>
            </a:r>
          </a:p>
        </p:txBody>
      </p:sp>
      <p:sp>
        <p:nvSpPr>
          <p:cNvPr id="3" name="Content Placeholder 2"/>
          <p:cNvSpPr>
            <a:spLocks noGrp="1"/>
          </p:cNvSpPr>
          <p:nvPr>
            <p:ph idx="1"/>
          </p:nvPr>
        </p:nvSpPr>
        <p:spPr>
          <a:xfrm>
            <a:off x="685800" y="1196752"/>
            <a:ext cx="7990656" cy="4365848"/>
          </a:xfrm>
        </p:spPr>
        <p:txBody>
          <a:bodyPr/>
          <a:lstStyle/>
          <a:p>
            <a:pPr marL="285750" lvl="0" indent="-285750">
              <a:buFont typeface="Arial" panose="020B0604020202020204" pitchFamily="34" charset="0"/>
              <a:buChar char="•"/>
            </a:pPr>
            <a:r>
              <a:rPr lang="en-GB" sz="1600" dirty="0"/>
              <a:t>if the vaccine has previously been reconstituted, check that the time of reconstitution was within the last 6 hours </a:t>
            </a:r>
          </a:p>
          <a:p>
            <a:pPr marL="285750" lvl="0" indent="-285750">
              <a:buFont typeface="Arial" panose="020B0604020202020204" pitchFamily="34" charset="0"/>
              <a:buChar char="•"/>
            </a:pPr>
            <a:r>
              <a:rPr lang="en-GB" sz="1600" dirty="0"/>
              <a:t>clean top of vial with a single use alcohol swab and allow to air dry </a:t>
            </a:r>
            <a:r>
              <a:rPr lang="en-GB" sz="1600" dirty="0" smtClean="0"/>
              <a:t>fully</a:t>
            </a:r>
            <a:endParaRPr lang="en-GB" sz="1600" dirty="0"/>
          </a:p>
          <a:p>
            <a:pPr marL="285750" lvl="0" indent="-285750">
              <a:buFont typeface="Arial" panose="020B0604020202020204" pitchFamily="34" charset="0"/>
              <a:buChar char="•"/>
            </a:pPr>
            <a:r>
              <a:rPr lang="en-GB" sz="1600" dirty="0"/>
              <a:t>unwrap one of the 1ml combined 23g/25mm blue hub needle and syringes provided (recommended needle length depends on body mass of patient. Longer length (38mm) needles are recommended and being supplied for morbidly obese individuals to ensure the vaccine is injected into muscle</a:t>
            </a:r>
            <a:r>
              <a:rPr lang="en-GB" sz="1600" dirty="0" smtClean="0"/>
              <a:t>).</a:t>
            </a:r>
            <a:endParaRPr lang="en-GB" sz="1600" dirty="0"/>
          </a:p>
          <a:p>
            <a:pPr marL="285750" lvl="0" indent="-285750">
              <a:buFont typeface="Arial" panose="020B0604020202020204" pitchFamily="34" charset="0"/>
              <a:buChar char="•"/>
            </a:pPr>
            <a:r>
              <a:rPr lang="en-GB" sz="1600" dirty="0"/>
              <a:t>withdraw a dose of 0.3 ml of diluted product for each vaccination. </a:t>
            </a:r>
            <a:r>
              <a:rPr lang="en-GB" sz="1600" b="1" dirty="0"/>
              <a:t>Ensure correct dose is drawn </a:t>
            </a:r>
            <a:r>
              <a:rPr lang="en-GB" sz="1600" b="1" dirty="0" smtClean="0"/>
              <a:t>up</a:t>
            </a:r>
            <a:endParaRPr lang="en-GB" sz="1600" dirty="0"/>
          </a:p>
          <a:p>
            <a:pPr marL="285750" lvl="0" indent="-285750">
              <a:buFont typeface="Arial" panose="020B0604020202020204" pitchFamily="34" charset="0"/>
              <a:buChar char="•"/>
            </a:pPr>
            <a:r>
              <a:rPr lang="en-GB" sz="1600" dirty="0"/>
              <a:t>any air bubbles should be removed before removing the needle from the vial in order to avoid losing any of the vaccine </a:t>
            </a:r>
            <a:r>
              <a:rPr lang="en-GB" sz="1600" dirty="0" smtClean="0"/>
              <a:t>dose</a:t>
            </a:r>
            <a:endParaRPr lang="en-GB" sz="1600" dirty="0"/>
          </a:p>
          <a:p>
            <a:pPr marL="285750" indent="-285750">
              <a:buFont typeface="Arial" panose="020B0604020202020204" pitchFamily="34" charset="0"/>
              <a:buChar char="•"/>
            </a:pPr>
            <a:r>
              <a:rPr lang="en-GB" sz="1600" dirty="0"/>
              <a:t>the same needle and syringe should be used to draw up and administer the dose of vaccine to prevent under dosing of the vaccine to the person </a:t>
            </a:r>
          </a:p>
          <a:p>
            <a:pPr marL="285750" lvl="0" indent="-285750">
              <a:buFont typeface="Arial" panose="020B0604020202020204" pitchFamily="34" charset="0"/>
              <a:buChar char="•"/>
            </a:pPr>
            <a:r>
              <a:rPr lang="en-GB" sz="16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1496151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484784"/>
            <a:ext cx="7575376" cy="2448272"/>
          </a:xfrm>
        </p:spPr>
        <p:txBody>
          <a:bodyPr/>
          <a:lstStyle/>
          <a:p>
            <a:r>
              <a:rPr lang="en-GB" sz="4800" dirty="0">
                <a:solidFill>
                  <a:schemeClr val="accent1">
                    <a:lumMod val="75000"/>
                  </a:schemeClr>
                </a:solidFill>
              </a:rPr>
              <a:t>COVID-19 Vaccine </a:t>
            </a:r>
            <a:br>
              <a:rPr lang="en-GB" sz="4800" dirty="0">
                <a:solidFill>
                  <a:schemeClr val="accent1">
                    <a:lumMod val="75000"/>
                  </a:schemeClr>
                </a:solidFill>
              </a:rPr>
            </a:br>
            <a:r>
              <a:rPr lang="en-GB" sz="4800" dirty="0" smtClean="0">
                <a:solidFill>
                  <a:schemeClr val="accent1">
                    <a:lumMod val="75000"/>
                  </a:schemeClr>
                </a:solidFill>
              </a:rPr>
              <a:t>AstraZeneca </a:t>
            </a:r>
            <a:r>
              <a:rPr lang="en-GB" sz="4800" dirty="0">
                <a:solidFill>
                  <a:schemeClr val="accent1">
                    <a:lumMod val="75000"/>
                  </a:schemeClr>
                </a:solidFill>
              </a:rPr>
              <a:t>(</a:t>
            </a:r>
            <a:r>
              <a:rPr lang="en-GB" sz="4800" dirty="0" err="1">
                <a:solidFill>
                  <a:schemeClr val="accent1">
                    <a:lumMod val="75000"/>
                  </a:schemeClr>
                </a:solidFill>
              </a:rPr>
              <a:t>Vaxzevria</a:t>
            </a:r>
            <a:r>
              <a:rPr lang="en-GB" sz="4800" dirty="0">
                <a:solidFill>
                  <a:schemeClr val="accent1">
                    <a:lumMod val="75000"/>
                  </a:schemeClr>
                </a:solidFill>
              </a:rPr>
              <a:t>)</a:t>
            </a:r>
            <a:r>
              <a:rPr lang="en-GB" sz="4800" dirty="0">
                <a:solidFill>
                  <a:srgbClr val="FF0000"/>
                </a:solidFill>
              </a:rPr>
              <a:t/>
            </a:r>
            <a:br>
              <a:rPr lang="en-GB" sz="4800" dirty="0">
                <a:solidFill>
                  <a:srgbClr val="FF0000"/>
                </a:solidFill>
              </a:rPr>
            </a:br>
            <a:endParaRPr lang="en-GB" sz="4800" dirty="0">
              <a:solidFill>
                <a:schemeClr val="accent1">
                  <a:lumMod val="75000"/>
                </a:schemeClr>
              </a:solidFill>
            </a:endParaRPr>
          </a:p>
        </p:txBody>
      </p:sp>
      <p:pic>
        <p:nvPicPr>
          <p:cNvPr id="3" name="Picture 2">
            <a:extLst>
              <a:ext uri="{FF2B5EF4-FFF2-40B4-BE49-F238E27FC236}">
                <a16:creationId xmlns="" xmlns:a16="http://schemas.microsoft.com/office/drawing/2014/main" id="{0A26C49E-4410-41EC-9BB3-E313F19429D9}"/>
              </a:ext>
            </a:extLst>
          </p:cNvPr>
          <p:cNvPicPr>
            <a:picLocks noChangeAspect="1"/>
          </p:cNvPicPr>
          <p:nvPr/>
        </p:nvPicPr>
        <p:blipFill>
          <a:blip r:embed="rId2"/>
          <a:stretch>
            <a:fillRect/>
          </a:stretch>
        </p:blipFill>
        <p:spPr>
          <a:xfrm>
            <a:off x="4716016" y="4535225"/>
            <a:ext cx="2351884" cy="1465405"/>
          </a:xfrm>
          <a:prstGeom prst="rect">
            <a:avLst/>
          </a:prstGeom>
        </p:spPr>
      </p:pic>
    </p:spTree>
    <p:extLst>
      <p:ext uri="{BB962C8B-B14F-4D97-AF65-F5344CB8AC3E}">
        <p14:creationId xmlns:p14="http://schemas.microsoft.com/office/powerpoint/2010/main" val="391931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77200" cy="1143000"/>
          </a:xfrm>
        </p:spPr>
        <p:txBody>
          <a:bodyPr/>
          <a:lstStyle/>
          <a:p>
            <a:r>
              <a:rPr lang="en-GB" sz="2400" dirty="0">
                <a:solidFill>
                  <a:schemeClr val="accent1">
                    <a:lumMod val="75000"/>
                  </a:schemeClr>
                </a:solidFill>
              </a:rPr>
              <a:t>International and UK COVID–19 timeline – the first 7 months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68761"/>
            <a:ext cx="807720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869160"/>
            <a:ext cx="8064896" cy="1107996"/>
          </a:xfrm>
          <a:prstGeom prst="rect">
            <a:avLst/>
          </a:prstGeom>
          <a:noFill/>
        </p:spPr>
        <p:txBody>
          <a:bodyPr wrap="square" rtlCol="0">
            <a:spAutoFit/>
          </a:bodyPr>
          <a:lstStyle/>
          <a:p>
            <a:pPr algn="ctr"/>
            <a:r>
              <a:rPr lang="en-GB" sz="1200" b="1" dirty="0">
                <a:solidFill>
                  <a:schemeClr val="bg2"/>
                </a:solidFill>
              </a:rPr>
              <a:t>The date of the first positive COVID-19 case in NI was 26/02/2020</a:t>
            </a:r>
          </a:p>
          <a:p>
            <a:pPr algn="ctr"/>
            <a:r>
              <a:rPr lang="en-GB" sz="1200" b="1" dirty="0">
                <a:solidFill>
                  <a:schemeClr val="bg2"/>
                </a:solidFill>
              </a:rPr>
              <a:t/>
            </a:r>
            <a:br>
              <a:rPr lang="en-GB" sz="1200" b="1" dirty="0">
                <a:solidFill>
                  <a:schemeClr val="bg2"/>
                </a:solidFill>
              </a:rPr>
            </a:br>
            <a:r>
              <a:rPr lang="en-GB" sz="1200" b="1" dirty="0">
                <a:solidFill>
                  <a:schemeClr val="bg2"/>
                </a:solidFill>
              </a:rPr>
              <a:t>The date of the first COVID -19 death in NI (as reported on the mortality reporting system) was 18/03/2020. </a:t>
            </a:r>
          </a:p>
          <a:p>
            <a:pPr algn="ctr"/>
            <a:r>
              <a:rPr lang="en-GB" sz="1200" b="1" dirty="0">
                <a:solidFill>
                  <a:schemeClr val="bg2"/>
                </a:solidFill>
              </a:rPr>
              <a:t>Note the definition for these deaths are those who have died within 28 days of a positive specimen</a:t>
            </a:r>
          </a:p>
          <a:p>
            <a:pPr algn="ctr"/>
            <a:endParaRPr lang="en-GB" b="1" dirty="0"/>
          </a:p>
        </p:txBody>
      </p:sp>
    </p:spTree>
    <p:extLst>
      <p:ext uri="{BB962C8B-B14F-4D97-AF65-F5344CB8AC3E}">
        <p14:creationId xmlns:p14="http://schemas.microsoft.com/office/powerpoint/2010/main" val="37951727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576064"/>
          </a:xfrm>
        </p:spPr>
        <p:txBody>
          <a:bodyPr/>
          <a:lstStyle/>
          <a:p>
            <a:r>
              <a:rPr lang="en-GB" sz="2400" dirty="0">
                <a:solidFill>
                  <a:schemeClr val="accent1">
                    <a:lumMod val="75000"/>
                  </a:schemeClr>
                </a:solidFill>
              </a:rPr>
              <a:t>Contraindications to COVID-19 Vaccine AstraZeneca (1)</a:t>
            </a:r>
          </a:p>
        </p:txBody>
      </p:sp>
      <p:sp>
        <p:nvSpPr>
          <p:cNvPr id="3" name="Content Placeholder 2"/>
          <p:cNvSpPr>
            <a:spLocks noGrp="1"/>
          </p:cNvSpPr>
          <p:nvPr>
            <p:ph idx="1"/>
          </p:nvPr>
        </p:nvSpPr>
        <p:spPr>
          <a:xfrm>
            <a:off x="685800" y="908720"/>
            <a:ext cx="8077200" cy="4968552"/>
          </a:xfrm>
        </p:spPr>
        <p:txBody>
          <a:bodyPr/>
          <a:lstStyle/>
          <a:p>
            <a:pPr lvl="0"/>
            <a:r>
              <a:rPr lang="en-GB" sz="1400" b="1" kern="1200" dirty="0">
                <a:solidFill>
                  <a:prstClr val="black"/>
                </a:solidFill>
                <a:latin typeface="Arial" pitchFamily="34" charset="0"/>
                <a:ea typeface="ヒラギノ角ゴ Pro W3" pitchFamily="84" charset="-128"/>
              </a:rPr>
              <a:t>The </a:t>
            </a:r>
            <a:r>
              <a:rPr lang="en-GB" sz="1400" b="1" dirty="0"/>
              <a:t>COVID-19 Vaccine AstraZeneca vaccine </a:t>
            </a:r>
            <a:r>
              <a:rPr lang="en-GB" sz="1400" b="1" kern="1200" dirty="0">
                <a:solidFill>
                  <a:prstClr val="black"/>
                </a:solidFill>
                <a:latin typeface="Arial" pitchFamily="34" charset="0"/>
                <a:ea typeface="ヒラギノ角ゴ Pro W3" pitchFamily="84" charset="-128"/>
              </a:rPr>
              <a:t>should also not be given to people who have had a confirmed anaphylactic reaction to the vaccine or any components of the vaccine</a:t>
            </a:r>
          </a:p>
          <a:p>
            <a:endParaRPr lang="en-GB" sz="1400" b="1" dirty="0"/>
          </a:p>
          <a:p>
            <a:r>
              <a:rPr lang="en-GB" sz="1400" dirty="0"/>
              <a:t>The COVID-19 Vaccine AstraZeneca contains recombinant, replication-deficient chimpanzee adenovirus vector encoding the SARS‑CoV‑2 Spike (S) glycoprotein. </a:t>
            </a:r>
          </a:p>
          <a:p>
            <a:r>
              <a:rPr lang="en-GB" sz="1400" dirty="0"/>
              <a:t> </a:t>
            </a:r>
            <a:r>
              <a:rPr lang="en-GB" sz="1400" dirty="0" smtClean="0"/>
              <a:t>It </a:t>
            </a:r>
            <a:r>
              <a:rPr lang="en-GB" sz="1400" dirty="0"/>
              <a:t>also contains: </a:t>
            </a:r>
            <a:endParaRPr lang="en-GB" sz="1400" dirty="0" smtClean="0"/>
          </a:p>
          <a:p>
            <a:r>
              <a:rPr lang="en-GB" sz="1400" dirty="0"/>
              <a:t> </a:t>
            </a:r>
            <a:r>
              <a:rPr lang="en-GB" sz="1400" dirty="0" smtClean="0"/>
              <a:t>   L-Histidine                                                                 Sucrose</a:t>
            </a:r>
            <a:endParaRPr lang="en-GB" sz="1400" dirty="0"/>
          </a:p>
          <a:p>
            <a:pPr marL="0" indent="0"/>
            <a:r>
              <a:rPr lang="en-GB" sz="1400" dirty="0"/>
              <a:t> </a:t>
            </a:r>
            <a:r>
              <a:rPr lang="en-GB" sz="1400" dirty="0" smtClean="0"/>
              <a:t>   Sodium chloride			            Ethanol</a:t>
            </a:r>
            <a:endParaRPr lang="en-GB" sz="1400" dirty="0"/>
          </a:p>
          <a:p>
            <a:pPr marL="0" indent="0"/>
            <a:r>
              <a:rPr lang="en-GB" sz="1400" dirty="0" smtClean="0"/>
              <a:t>    Disodium </a:t>
            </a:r>
            <a:r>
              <a:rPr lang="en-GB" sz="1400" dirty="0" err="1"/>
              <a:t>edetate</a:t>
            </a:r>
            <a:r>
              <a:rPr lang="en-GB" sz="1400" dirty="0"/>
              <a:t> </a:t>
            </a:r>
            <a:r>
              <a:rPr lang="en-GB" sz="1400" dirty="0" err="1" smtClean="0"/>
              <a:t>dihydrate</a:t>
            </a:r>
            <a:r>
              <a:rPr lang="en-GB" sz="1400" dirty="0" smtClean="0"/>
              <a:t>	</a:t>
            </a:r>
            <a:r>
              <a:rPr lang="en-GB" sz="1400" dirty="0"/>
              <a:t> </a:t>
            </a:r>
            <a:r>
              <a:rPr lang="en-GB" sz="1400" dirty="0" smtClean="0"/>
              <a:t>	            </a:t>
            </a:r>
            <a:r>
              <a:rPr lang="en-GB" sz="1400" dirty="0" err="1" smtClean="0"/>
              <a:t>Polysorbate</a:t>
            </a:r>
            <a:r>
              <a:rPr lang="en-GB" sz="1400" dirty="0"/>
              <a:t> </a:t>
            </a:r>
            <a:r>
              <a:rPr lang="en-GB" sz="1400" dirty="0" smtClean="0"/>
              <a:t>80</a:t>
            </a:r>
            <a:endParaRPr lang="en-GB" sz="1400" dirty="0"/>
          </a:p>
          <a:p>
            <a:pPr marL="0" indent="0"/>
            <a:r>
              <a:rPr lang="en-GB" sz="1400" dirty="0"/>
              <a:t> </a:t>
            </a:r>
            <a:r>
              <a:rPr lang="en-GB" sz="1400" dirty="0" smtClean="0"/>
              <a:t>   Water </a:t>
            </a:r>
            <a:r>
              <a:rPr lang="en-GB" sz="1400" dirty="0"/>
              <a:t>for </a:t>
            </a:r>
            <a:r>
              <a:rPr lang="en-GB" sz="1400" dirty="0" smtClean="0"/>
              <a:t>injections			            Magnesium </a:t>
            </a:r>
            <a:r>
              <a:rPr lang="en-GB" sz="1400" dirty="0"/>
              <a:t>chloride hexahydrate</a:t>
            </a:r>
          </a:p>
          <a:p>
            <a:pPr marL="0" indent="0"/>
            <a:r>
              <a:rPr lang="en-GB" sz="1400" dirty="0" smtClean="0"/>
              <a:t>    L-Histidine </a:t>
            </a:r>
            <a:r>
              <a:rPr lang="en-GB" sz="1400" dirty="0"/>
              <a:t>hydrochloride </a:t>
            </a:r>
            <a:r>
              <a:rPr lang="en-GB" sz="1400" dirty="0" smtClean="0"/>
              <a:t>monohydrate		</a:t>
            </a:r>
            <a:endParaRPr lang="en-GB" sz="1400" dirty="0"/>
          </a:p>
          <a:p>
            <a:pPr marL="285750" indent="-285750">
              <a:buFont typeface="Arial" panose="020B0604020202020204" pitchFamily="34" charset="0"/>
              <a:buChar char="•"/>
            </a:pPr>
            <a:endParaRPr lang="en-GB" sz="1400" dirty="0"/>
          </a:p>
          <a:p>
            <a:pPr marL="0" indent="0"/>
            <a:r>
              <a:rPr lang="en-GB" sz="1400" b="1" dirty="0"/>
              <a:t>The vaccine does not contain preservative </a:t>
            </a:r>
            <a:r>
              <a:rPr lang="en-GB" sz="1400" dirty="0"/>
              <a:t>and it does not contain any components of animal </a:t>
            </a:r>
            <a:r>
              <a:rPr lang="en-GB" sz="1400" dirty="0" smtClean="0"/>
              <a:t>origin.</a:t>
            </a:r>
            <a:endParaRPr lang="en-GB" sz="1400" b="1" dirty="0"/>
          </a:p>
          <a:p>
            <a:pPr marL="0" indent="0"/>
            <a:endParaRPr lang="en-GB" sz="1400" b="1" dirty="0"/>
          </a:p>
          <a:p>
            <a:pPr marL="0" indent="0"/>
            <a:r>
              <a:rPr lang="en-GB" sz="1400" dirty="0" smtClean="0"/>
              <a:t>COVID-19 </a:t>
            </a:r>
            <a:r>
              <a:rPr lang="en-GB" sz="1400" dirty="0"/>
              <a:t>Vaccine AstraZeneca is contraindicated </a:t>
            </a:r>
            <a:r>
              <a:rPr lang="en-GB" sz="1400" dirty="0" smtClean="0"/>
              <a:t>in </a:t>
            </a:r>
            <a:r>
              <a:rPr lang="en-GB" sz="1400" dirty="0"/>
              <a:t>individuals with a prior history of capillary leak </a:t>
            </a:r>
            <a:r>
              <a:rPr lang="en-GB" sz="1400" dirty="0" smtClean="0"/>
              <a:t>syndrome.</a:t>
            </a:r>
            <a:endParaRPr lang="en-GB" sz="1400" b="1" dirty="0"/>
          </a:p>
          <a:p>
            <a:pPr marL="0" indent="0"/>
            <a:r>
              <a:rPr lang="en-GB" sz="1400" dirty="0"/>
              <a:t>The AstraZeneca vaccine does not contain PEG but does contain a related compound called </a:t>
            </a:r>
            <a:r>
              <a:rPr lang="en-GB" sz="1400" dirty="0" err="1"/>
              <a:t>polysorbate</a:t>
            </a:r>
            <a:r>
              <a:rPr lang="en-GB" sz="1400" dirty="0"/>
              <a:t> 80. Some people with PEG allergy may also be allergic to </a:t>
            </a:r>
            <a:r>
              <a:rPr lang="en-GB" sz="1400" dirty="0" err="1"/>
              <a:t>polysorbate</a:t>
            </a:r>
            <a:r>
              <a:rPr lang="en-GB" sz="1400" dirty="0"/>
              <a:t> </a:t>
            </a:r>
            <a:r>
              <a:rPr lang="en-GB" sz="1400" dirty="0" smtClean="0"/>
              <a:t>80.</a:t>
            </a:r>
            <a:endParaRPr lang="en-GB" sz="1400" dirty="0"/>
          </a:p>
          <a:p>
            <a:pPr marL="0" indent="0"/>
            <a:endParaRPr lang="en-GB" sz="1400" b="1" dirty="0"/>
          </a:p>
          <a:p>
            <a:endParaRPr lang="en-GB" sz="1200" b="1" dirty="0"/>
          </a:p>
          <a:p>
            <a:endParaRPr lang="en-GB" sz="1800" b="1" dirty="0"/>
          </a:p>
          <a:p>
            <a:endParaRPr lang="en-GB" dirty="0"/>
          </a:p>
        </p:txBody>
      </p:sp>
    </p:spTree>
    <p:extLst>
      <p:ext uri="{BB962C8B-B14F-4D97-AF65-F5344CB8AC3E}">
        <p14:creationId xmlns:p14="http://schemas.microsoft.com/office/powerpoint/2010/main" val="14351095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92088"/>
          </a:xfrm>
        </p:spPr>
        <p:txBody>
          <a:bodyPr/>
          <a:lstStyle/>
          <a:p>
            <a:r>
              <a:rPr lang="en-GB" sz="2200" dirty="0">
                <a:solidFill>
                  <a:schemeClr val="accent1">
                    <a:lumMod val="75000"/>
                  </a:schemeClr>
                </a:solidFill>
              </a:rPr>
              <a:t>Adverse reactions following COVID-19 Vaccine AstraZeneca</a:t>
            </a:r>
          </a:p>
        </p:txBody>
      </p:sp>
      <p:sp>
        <p:nvSpPr>
          <p:cNvPr id="3" name="Content Placeholder 2"/>
          <p:cNvSpPr>
            <a:spLocks noGrp="1"/>
          </p:cNvSpPr>
          <p:nvPr>
            <p:ph idx="1"/>
          </p:nvPr>
        </p:nvSpPr>
        <p:spPr>
          <a:xfrm>
            <a:off x="685800" y="1052736"/>
            <a:ext cx="8077200" cy="4509864"/>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More than 60% reported tenderness at the injection site with redness, swelling, pain also being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pPr marL="895350" lvl="4" indent="0">
              <a:buNone/>
            </a:pPr>
            <a:r>
              <a:rPr lang="en-GB" sz="1400" dirty="0"/>
              <a:t>tiredness (&gt; 50%) 		headache (&gt; 50%) </a:t>
            </a:r>
          </a:p>
          <a:p>
            <a:pPr marL="895350" lvl="4" indent="0">
              <a:buNone/>
            </a:pPr>
            <a:r>
              <a:rPr lang="en-GB" sz="1400" dirty="0"/>
              <a:t>muscle aches (&gt; 40%)	                  	feeling generally unwell (&gt;40%)</a:t>
            </a:r>
          </a:p>
          <a:p>
            <a:pPr marL="895350" lvl="4" indent="0">
              <a:buNone/>
            </a:pPr>
            <a:r>
              <a:rPr lang="en-GB" sz="1400" dirty="0"/>
              <a:t>chills (&gt; 30%) 		raised temperature (pyrexia)(&gt; 30%) </a:t>
            </a:r>
          </a:p>
          <a:p>
            <a:pPr marL="895350" lvl="4" indent="0">
              <a:buNone/>
            </a:pPr>
            <a:r>
              <a:rPr lang="en-GB" sz="1400" dirty="0"/>
              <a:t>joint pain (&gt; 20%) 		nausea (&gt; 20%)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post-vaccination pain or fever if required</a:t>
            </a:r>
          </a:p>
          <a:p>
            <a:pPr marL="285750" indent="-285750">
              <a:buFont typeface="Arial" panose="020B0604020202020204" pitchFamily="34" charset="0"/>
              <a:buChar char="•"/>
            </a:pPr>
            <a:r>
              <a:rPr lang="en-GB" sz="1400" dirty="0"/>
              <a:t>inform </a:t>
            </a:r>
            <a:r>
              <a:rPr lang="en-GB" sz="1400" dirty="0" err="1"/>
              <a:t>vaccinees</a:t>
            </a:r>
            <a:r>
              <a:rPr lang="en-GB" sz="1400" dirty="0"/>
              <a:t> these symptoms normally last less than a week but if their symptoms get worse or they are concerned, they should speak to their GP </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19202171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2800" dirty="0">
                <a:solidFill>
                  <a:schemeClr val="accent1">
                    <a:lumMod val="75000"/>
                  </a:schemeClr>
                </a:solidFill>
              </a:rPr>
              <a:t>Blood clots following COVID-19 vaccination</a:t>
            </a:r>
          </a:p>
        </p:txBody>
      </p:sp>
      <p:sp>
        <p:nvSpPr>
          <p:cNvPr id="3" name="Content Placeholder 2"/>
          <p:cNvSpPr>
            <a:spLocks noGrp="1"/>
          </p:cNvSpPr>
          <p:nvPr>
            <p:ph idx="1"/>
          </p:nvPr>
        </p:nvSpPr>
        <p:spPr>
          <a:xfrm>
            <a:off x="685800" y="980728"/>
            <a:ext cx="8077200" cy="4896544"/>
          </a:xfrm>
        </p:spPr>
        <p:txBody>
          <a:bodyPr/>
          <a:lstStyle/>
          <a:p>
            <a:pPr marL="285750" indent="-285750">
              <a:buFont typeface="Arial" panose="020B0604020202020204" pitchFamily="34" charset="0"/>
              <a:buChar char="•"/>
            </a:pPr>
            <a:r>
              <a:rPr lang="en-GB" sz="1400" dirty="0"/>
              <a:t>following widespread use of the AstraZeneca vaccine, a very rare specific type of blood clot in the brain known as cerebral venous sinus thrombosis (CVST) occurring together with low levels of platelets (thrombocytopenia) following vaccination with the AstraZeneca COVID-19 vaccine has been reported and investigated</a:t>
            </a:r>
          </a:p>
          <a:p>
            <a:pPr marL="171450" indent="-1714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majority of these events have occurred between 5 and 28 days following vaccination with the first dose</a:t>
            </a:r>
          </a:p>
          <a:p>
            <a:pPr marL="0" indent="0"/>
            <a:endParaRPr lang="en-GB" sz="1400" i="1" dirty="0"/>
          </a:p>
          <a:p>
            <a:pPr marL="285750" indent="-285750">
              <a:buFont typeface="Arial" panose="020B0604020202020204" pitchFamily="34" charset="0"/>
              <a:buChar char="•"/>
            </a:pPr>
            <a:r>
              <a:rPr lang="en-GB" sz="1400" dirty="0"/>
              <a:t>there is no evidence of any underlying risk factors in the individuals affected by this condition who have mainly been previously healthy. The condition is rare, tends to present with unusual forms of clotting and the mechanism is believed to be an idiosyncratic reaction related to an immune response to the AstraZeneca vaccine</a:t>
            </a:r>
          </a:p>
          <a:p>
            <a:pPr marL="171450" indent="-1714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overall, JCVI, MHRA and the WHO are clear that the benefits of vaccination outweigh this small risk for adults aged 40 years and over, adults who are clinically extremely vulnerable and those with underlying clinical risks</a:t>
            </a:r>
          </a:p>
          <a:p>
            <a:pPr marL="285750" indent="-285750">
              <a:buFont typeface="Arial" panose="020B0604020202020204" pitchFamily="34" charset="0"/>
              <a:buChar char="•"/>
            </a:pPr>
            <a:endParaRPr lang="en-GB" sz="1400" dirty="0"/>
          </a:p>
          <a:p>
            <a:pPr marL="0" indent="0"/>
            <a:r>
              <a:rPr lang="en-GB" sz="1400" dirty="0"/>
              <a:t>Further information can be found on the following link: </a:t>
            </a:r>
            <a:r>
              <a:rPr lang="en-GB" sz="1400" dirty="0">
                <a:hlinkClick r:id="rId3"/>
              </a:rPr>
              <a:t>https://www.publichealth.hscni.net/publications/blood-clotting-following-covid-19-vaccination-information-health-professionals</a:t>
            </a:r>
            <a:endParaRPr lang="en-GB" sz="1400" dirty="0"/>
          </a:p>
          <a:p>
            <a:pPr marL="0" indent="0"/>
            <a:endParaRPr lang="en-GB" sz="1400" dirty="0"/>
          </a:p>
          <a:p>
            <a:pPr marL="285750" indent="-285750">
              <a:buFont typeface="Arial" panose="020B0604020202020204" pitchFamily="34" charset="0"/>
              <a:buChar char="•"/>
            </a:pPr>
            <a:endParaRPr lang="en-GB" sz="1400" dirty="0"/>
          </a:p>
          <a:p>
            <a:pPr marL="0" indent="0"/>
            <a:endParaRPr lang="en-GB" sz="1400" dirty="0"/>
          </a:p>
          <a:p>
            <a:endParaRPr lang="en-GB" dirty="0"/>
          </a:p>
          <a:p>
            <a:endParaRPr lang="en-GB" dirty="0"/>
          </a:p>
        </p:txBody>
      </p:sp>
    </p:spTree>
    <p:extLst>
      <p:ext uri="{BB962C8B-B14F-4D97-AF65-F5344CB8AC3E}">
        <p14:creationId xmlns:p14="http://schemas.microsoft.com/office/powerpoint/2010/main" val="30820246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864096"/>
          </a:xfrm>
        </p:spPr>
        <p:txBody>
          <a:bodyPr/>
          <a:lstStyle/>
          <a:p>
            <a:r>
              <a:rPr lang="en-GB" sz="2800" dirty="0">
                <a:solidFill>
                  <a:schemeClr val="accent1">
                    <a:lumMod val="75000"/>
                  </a:schemeClr>
                </a:solidFill>
              </a:rPr>
              <a:t>Precautions to COVID-19 Vaccine AstraZeneca</a:t>
            </a:r>
          </a:p>
        </p:txBody>
      </p:sp>
      <p:sp>
        <p:nvSpPr>
          <p:cNvPr id="3" name="Content Placeholder 2"/>
          <p:cNvSpPr>
            <a:spLocks noGrp="1"/>
          </p:cNvSpPr>
          <p:nvPr>
            <p:ph idx="1"/>
          </p:nvPr>
        </p:nvSpPr>
        <p:spPr>
          <a:xfrm>
            <a:off x="683568" y="1124744"/>
            <a:ext cx="8079432" cy="4608512"/>
          </a:xfrm>
        </p:spPr>
        <p:txBody>
          <a:bodyPr/>
          <a:lstStyle/>
          <a:p>
            <a:pPr marL="285750" indent="-285750">
              <a:buFont typeface="Arial" panose="020B0604020202020204" pitchFamily="34" charset="0"/>
              <a:buChar char="•"/>
            </a:pPr>
            <a:r>
              <a:rPr lang="en-GB" sz="1600" dirty="0"/>
              <a:t>Individuals who have a history of a previous episode of heparin-induced thrombocytopenia and thrombosis (HITT or HIT type 2) </a:t>
            </a:r>
            <a:r>
              <a:rPr lang="en-GB" sz="1600" b="1" dirty="0"/>
              <a:t>should not be offered AstraZeneca vaccine </a:t>
            </a:r>
          </a:p>
          <a:p>
            <a:pPr marL="635000" lvl="1">
              <a:buFont typeface="Arial" panose="020B0604020202020204" pitchFamily="34" charset="0"/>
              <a:buChar char="•"/>
            </a:pPr>
            <a:r>
              <a:rPr lang="en-GB" sz="1600" dirty="0"/>
              <a:t>these individuals may be offered vaccination with an alternative COVID-19 vaccine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Individuals who experience a clotting episode with concomitant </a:t>
            </a:r>
            <a:r>
              <a:rPr lang="en-GB" sz="1600" dirty="0" err="1"/>
              <a:t>thrombocytopaenia</a:t>
            </a:r>
            <a:r>
              <a:rPr lang="en-GB" sz="1600" dirty="0"/>
              <a:t> following the first dose of AstraZeneca vaccine should be properly assessed </a:t>
            </a:r>
          </a:p>
          <a:p>
            <a:pPr marL="635000" lvl="1">
              <a:buFont typeface="Arial" panose="020B0604020202020204" pitchFamily="34" charset="0"/>
              <a:buChar char="•"/>
            </a:pPr>
            <a:r>
              <a:rPr lang="en-GB" sz="1600" dirty="0"/>
              <a:t>if they are considered to have the reported condition, further vaccination should be deferred until their clotting has completely stabilised, and they should then be considered for a second dose of an alternative </a:t>
            </a:r>
            <a:r>
              <a:rPr lang="en-GB" sz="1600" dirty="0" smtClean="0"/>
              <a:t>(mRNA) COVID-19 vaccine at </a:t>
            </a:r>
            <a:r>
              <a:rPr lang="en-GB" sz="1600" dirty="0"/>
              <a:t>least 12 weeks after their first dose of AstraZeneca vaccine</a:t>
            </a:r>
          </a:p>
          <a:p>
            <a:endParaRPr lang="en-GB" sz="1600" dirty="0">
              <a:latin typeface="Helvetica" panose="020B060402020202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600" dirty="0">
                <a:latin typeface="Helvetica" panose="020B0604020202020204" pitchFamily="34" charset="0"/>
                <a:ea typeface="Calibri" panose="020F0502020204030204" pitchFamily="34" charset="0"/>
                <a:cs typeface="Times New Roman" panose="02020603050405020304" pitchFamily="18" charset="0"/>
              </a:rPr>
              <a:t>Individuals of any age who received the first dose of AstraZeneca vaccine without developing this rare condition are advised to receive the second dose of the same vaccine at the recommended interval </a:t>
            </a:r>
            <a:endParaRPr lang="en-GB" sz="1600" dirty="0"/>
          </a:p>
          <a:p>
            <a:endParaRPr lang="en-GB" dirty="0"/>
          </a:p>
        </p:txBody>
      </p:sp>
    </p:spTree>
    <p:extLst>
      <p:ext uri="{BB962C8B-B14F-4D97-AF65-F5344CB8AC3E}">
        <p14:creationId xmlns:p14="http://schemas.microsoft.com/office/powerpoint/2010/main" val="7058554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67464" cy="720080"/>
          </a:xfrm>
        </p:spPr>
        <p:txBody>
          <a:bodyPr/>
          <a:lstStyle/>
          <a:p>
            <a:r>
              <a:rPr lang="en-GB" sz="2000" dirty="0">
                <a:solidFill>
                  <a:schemeClr val="accent1">
                    <a:lumMod val="75000"/>
                  </a:schemeClr>
                </a:solidFill>
              </a:rPr>
              <a:t>Use of COVID-19 vaccine AstraZeneca in those under 40 years of age</a:t>
            </a:r>
          </a:p>
        </p:txBody>
      </p:sp>
      <p:sp>
        <p:nvSpPr>
          <p:cNvPr id="3" name="Content Placeholder 2"/>
          <p:cNvSpPr>
            <a:spLocks noGrp="1"/>
          </p:cNvSpPr>
          <p:nvPr>
            <p:ph idx="1"/>
          </p:nvPr>
        </p:nvSpPr>
        <p:spPr>
          <a:xfrm>
            <a:off x="685800" y="908720"/>
            <a:ext cx="8077200" cy="4653880"/>
          </a:xfrm>
        </p:spPr>
        <p:txBody>
          <a:bodyPr/>
          <a:lstStyle/>
          <a:p>
            <a:pPr marL="285750" indent="-285750">
              <a:buFont typeface="Arial" panose="020B0604020202020204" pitchFamily="34" charset="0"/>
              <a:buChar char="•"/>
            </a:pPr>
            <a:r>
              <a:rPr lang="en-GB" sz="1400" dirty="0"/>
              <a:t>there appears to be a trend of increasing incidence of this rare clotting condition with decreasing age amongst adults, with the highest incidence reported in the younger adult age groups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contrast, the risks of serious disease associated with COVID-19 increases steeply with age, with the younger adults at the lowest risk of serious disease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based on current evidence </a:t>
            </a:r>
            <a:r>
              <a:rPr lang="en-GB" sz="1400" b="1" dirty="0"/>
              <a:t>JCVI is advising a preference for an alternative vaccine for healthy people under 40 years of age</a:t>
            </a:r>
            <a:r>
              <a:rPr lang="en-GB" sz="1400" dirty="0"/>
              <a:t>, including health and social care workers, unpaid carers and household contacts of immunosuppressed individuals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ea typeface="Times New Roman" panose="02020603050405020304" pitchFamily="18" charset="0"/>
              </a:rPr>
              <a:t>all those under the age of 40 who are yet to have their first dose should be preferentially offered the Pfizer </a:t>
            </a:r>
            <a:r>
              <a:rPr lang="en-GB" sz="1400" b="1" dirty="0" err="1">
                <a:ea typeface="Times New Roman" panose="02020603050405020304" pitchFamily="18" charset="0"/>
              </a:rPr>
              <a:t>BioNTech</a:t>
            </a:r>
            <a:r>
              <a:rPr lang="en-GB" sz="1400" b="1" dirty="0">
                <a:ea typeface="Times New Roman" panose="02020603050405020304" pitchFamily="18" charset="0"/>
              </a:rPr>
              <a:t> or </a:t>
            </a:r>
            <a:r>
              <a:rPr lang="en-GB" sz="1400" b="1" dirty="0" err="1">
                <a:ea typeface="Times New Roman" panose="02020603050405020304" pitchFamily="18" charset="0"/>
              </a:rPr>
              <a:t>Moderna</a:t>
            </a:r>
            <a:r>
              <a:rPr lang="en-GB" sz="1400" b="1" dirty="0">
                <a:ea typeface="Times New Roman" panose="02020603050405020304" pitchFamily="18" charset="0"/>
              </a:rPr>
              <a:t> vaccines</a:t>
            </a:r>
            <a:r>
              <a:rPr lang="en-GB" sz="1400" dirty="0">
                <a:ea typeface="Times New Roman" panose="02020603050405020304" pitchFamily="18" charset="0"/>
              </a:rPr>
              <a:t>, unless there is a clinical reason that precludes the use of either of these alternative vaccines e.g. PEG allergy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ea typeface="Times New Roman" panose="02020603050405020304" pitchFamily="18" charset="0"/>
                <a:cs typeface="Times New Roman" panose="02020603050405020304" pitchFamily="18" charset="0"/>
              </a:rPr>
              <a:t>if there is a clinical reason for a person under 40 to receive vaccination with AstraZeneca, informed consent following a discussion about risks and benefits to the individual </a:t>
            </a:r>
            <a:r>
              <a:rPr lang="en-GB" sz="1400" dirty="0"/>
              <a:t>should be documented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those in this age group who have already received a dose of AstraZeneca vaccine should complete the two dose course with the same vaccine (provided there are no contraindications)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4056223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2800" dirty="0">
                <a:solidFill>
                  <a:schemeClr val="accent1">
                    <a:lumMod val="75000"/>
                  </a:schemeClr>
                </a:solidFill>
              </a:rPr>
              <a:t>Who can receive the AstraZeneca vaccine</a:t>
            </a:r>
          </a:p>
        </p:txBody>
      </p:sp>
      <p:sp>
        <p:nvSpPr>
          <p:cNvPr id="3" name="Content Placeholder 2"/>
          <p:cNvSpPr>
            <a:spLocks noGrp="1"/>
          </p:cNvSpPr>
          <p:nvPr>
            <p:ph idx="1"/>
          </p:nvPr>
        </p:nvSpPr>
        <p:spPr>
          <a:xfrm>
            <a:off x="685800" y="980728"/>
            <a:ext cx="8077200" cy="4752528"/>
          </a:xfrm>
        </p:spPr>
        <p:txBody>
          <a:bodyPr/>
          <a:lstStyle/>
          <a:p>
            <a:pPr marL="285750" indent="-285750">
              <a:buFont typeface="Arial" panose="020B0604020202020204" pitchFamily="34" charset="0"/>
              <a:buChar char="•"/>
            </a:pPr>
            <a:r>
              <a:rPr lang="en-GB" sz="1300" dirty="0"/>
              <a:t>individuals aged 40 years and older, those who are clinically extremely vulnerable and those in clinical risk groups who are at high risk of the complications of COVID-19 can be offered vaccination with any of the available COVID-19 vaccines, unless otherwise contra-indicated</a:t>
            </a:r>
          </a:p>
          <a:p>
            <a:pPr marL="285750" indent="-285750">
              <a:buFont typeface="Arial" panose="020B0604020202020204" pitchFamily="34" charset="0"/>
              <a:buChar char="•"/>
            </a:pPr>
            <a:endParaRPr lang="en-GB" sz="1300"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300" dirty="0">
                <a:latin typeface="Helvetica" panose="020B0604020202020204" pitchFamily="34" charset="0"/>
                <a:ea typeface="Calibri" panose="020F0502020204030204" pitchFamily="34" charset="0"/>
                <a:cs typeface="Times New Roman" panose="02020603050405020304" pitchFamily="18" charset="0"/>
              </a:rPr>
              <a:t>individuals of </a:t>
            </a:r>
            <a:r>
              <a:rPr lang="en-GB" sz="1300" b="1" dirty="0">
                <a:latin typeface="Helvetica" panose="020B0604020202020204" pitchFamily="34" charset="0"/>
                <a:ea typeface="Calibri" panose="020F0502020204030204" pitchFamily="34" charset="0"/>
                <a:cs typeface="Times New Roman" panose="02020603050405020304" pitchFamily="18" charset="0"/>
              </a:rPr>
              <a:t>any age </a:t>
            </a:r>
            <a:r>
              <a:rPr lang="en-GB" sz="1300" dirty="0">
                <a:latin typeface="Helvetica" panose="020B0604020202020204" pitchFamily="34" charset="0"/>
                <a:ea typeface="Calibri" panose="020F0502020204030204" pitchFamily="34" charset="0"/>
                <a:cs typeface="Times New Roman" panose="02020603050405020304" pitchFamily="18" charset="0"/>
              </a:rPr>
              <a:t>who received the first dose of AstraZeneca vaccine without developing this rare condition are advised to receive the second dose of the same vaccine at the recommended interval</a:t>
            </a:r>
          </a:p>
          <a:p>
            <a:pPr marL="0" indent="0"/>
            <a:endParaRPr lang="en-GB" sz="1300"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300" dirty="0"/>
              <a:t>individuals with past clotting episodes and those diagnosed with thrombophilia, whether or not they are on long term anti-coagulation</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there is no evidence that those with a prior history of thrombosis or known risk factors for thrombosis are more at risk of developing this immune-mediated condition </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for most of these individuals, the risk of recurrent thrombosis due to COVID-19 infection remains far greater than the risk of this rare thrombosis/thrombocytopenia condition</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therefore </a:t>
            </a:r>
            <a:r>
              <a:rPr lang="en-GB" sz="1300" b="1" dirty="0"/>
              <a:t>individuals aged 40 years and over </a:t>
            </a:r>
            <a:r>
              <a:rPr lang="en-GB" sz="1300" dirty="0"/>
              <a:t>with such a history should be vaccinated with any of the available vaccines (provided they are not otherwise contra-indicated)</a:t>
            </a:r>
          </a:p>
          <a:p>
            <a:pPr marL="285750" indent="-285750">
              <a:buFont typeface="Arial" panose="020B0604020202020204" pitchFamily="34" charset="0"/>
              <a:buChar char="•"/>
            </a:pPr>
            <a:endParaRPr lang="en-GB" sz="1300"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300" dirty="0"/>
              <a:t>this also applies to those who experience common clotting episodes after the first dose of AstraZeneca vaccine but without concomitant </a:t>
            </a:r>
            <a:r>
              <a:rPr lang="en-GB" sz="1300" dirty="0" err="1"/>
              <a:t>thrombocytopaenia</a:t>
            </a:r>
            <a:r>
              <a:rPr lang="en-GB" sz="1300" dirty="0"/>
              <a:t> </a:t>
            </a:r>
            <a:endParaRPr lang="en-GB" sz="1300" dirty="0">
              <a:latin typeface="Helvetica"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797988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648072"/>
          </a:xfrm>
        </p:spPr>
        <p:txBody>
          <a:bodyPr/>
          <a:lstStyle/>
          <a:p>
            <a:r>
              <a:rPr lang="en-GB" sz="3600" dirty="0">
                <a:solidFill>
                  <a:schemeClr val="accent1">
                    <a:lumMod val="75000"/>
                  </a:schemeClr>
                </a:solidFill>
              </a:rPr>
              <a:t>Pregnancy</a:t>
            </a:r>
          </a:p>
        </p:txBody>
      </p:sp>
      <p:sp>
        <p:nvSpPr>
          <p:cNvPr id="3" name="Content Placeholder 2"/>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600" dirty="0"/>
              <a:t>although pregnancy increases the risk of clotting conditions, there is no evidence that pregnant women, those in the post partum or women on the contraceptive pill are at higher risk of the specific condition of thrombosis in combination with </a:t>
            </a:r>
            <a:r>
              <a:rPr lang="en-GB" sz="1600" dirty="0" err="1"/>
              <a:t>thrombocytopaenia</a:t>
            </a:r>
            <a:r>
              <a:rPr lang="en-GB" sz="1600" dirty="0"/>
              <a:t> after the AstraZeneca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there have been no confirmed cases of this rare condition reported in pregnant women to date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Pfizer </a:t>
            </a:r>
            <a:r>
              <a:rPr lang="en-GB" sz="1600" dirty="0" err="1"/>
              <a:t>BioNTech</a:t>
            </a:r>
            <a:r>
              <a:rPr lang="en-GB" sz="1600" dirty="0"/>
              <a:t> and </a:t>
            </a:r>
            <a:r>
              <a:rPr lang="en-GB" sz="1600" dirty="0" err="1"/>
              <a:t>Moderna</a:t>
            </a:r>
            <a:r>
              <a:rPr lang="en-GB" sz="1600" dirty="0"/>
              <a:t> vaccines are the preferred vaccines for pregnant women of any age because of more extensive experience of their use in pregnancy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pregnant women who commenced vaccination with the AstraZeneca vaccine however, are advised to complete with the same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pregnant women should discuss the risks and benefits of COVID-19 vaccination with their clinician, including the latest evidence on safety and which vaccines they should receive</a:t>
            </a:r>
          </a:p>
          <a:p>
            <a:endParaRPr lang="en-GB" dirty="0"/>
          </a:p>
        </p:txBody>
      </p:sp>
    </p:spTree>
    <p:extLst>
      <p:ext uri="{BB962C8B-B14F-4D97-AF65-F5344CB8AC3E}">
        <p14:creationId xmlns:p14="http://schemas.microsoft.com/office/powerpoint/2010/main" val="8018214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149208" cy="1008112"/>
          </a:xfrm>
        </p:spPr>
        <p:txBody>
          <a:bodyPr/>
          <a:lstStyle/>
          <a:p>
            <a:r>
              <a:rPr lang="en-GB" sz="2800" dirty="0">
                <a:solidFill>
                  <a:schemeClr val="accent1">
                    <a:lumMod val="75000"/>
                  </a:schemeClr>
                </a:solidFill>
              </a:rPr>
              <a:t>COVID-19 Vaccine AstraZeneca presentation</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400" dirty="0"/>
              <a:t>COVID-19 Vaccine AstraZeneca is presented in a multidose vial containing a solution which should be colourless to slightly brown, clear to slightly opaque and free of particles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vial has a </a:t>
            </a:r>
            <a:r>
              <a:rPr lang="en-GB" sz="1400" dirty="0" err="1"/>
              <a:t>halobutyl</a:t>
            </a:r>
            <a:r>
              <a:rPr lang="en-GB" sz="1400" dirty="0"/>
              <a:t> rubber stopper and is sealed with an aluminium </a:t>
            </a:r>
            <a:r>
              <a:rPr lang="en-GB" sz="1400" dirty="0" err="1"/>
              <a:t>overseal</a:t>
            </a:r>
            <a:r>
              <a:rPr lang="en-GB" sz="1400" dirty="0"/>
              <a:t>. There is no latex in the vial stopper (bung)</a:t>
            </a:r>
          </a:p>
          <a:p>
            <a:pPr marL="0" indent="0"/>
            <a:endParaRPr lang="en-GB" sz="1400" dirty="0"/>
          </a:p>
          <a:p>
            <a:pPr marL="285750" indent="-285750">
              <a:buFont typeface="Arial" panose="020B0604020202020204" pitchFamily="34" charset="0"/>
              <a:buChar char="•"/>
            </a:pPr>
            <a:r>
              <a:rPr lang="en-GB" sz="1400" dirty="0"/>
              <a:t>AstraZeneca vaccine will be delivered in packs that contain 10 vials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two different presentations of the AstraZeneca vaccine are expected to be provided:</a:t>
            </a:r>
          </a:p>
          <a:p>
            <a:pPr lvl="4"/>
            <a:r>
              <a:rPr lang="en-GB" sz="1400" dirty="0"/>
              <a:t>80 dose packs (ten 4 ml vials with 8 doses per vial)</a:t>
            </a:r>
          </a:p>
          <a:p>
            <a:pPr lvl="4"/>
            <a:r>
              <a:rPr lang="en-GB" sz="1400" dirty="0"/>
              <a:t>100 dose packs (ten 5 ml vials with 10 doses per vial)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majority of the vaccine will be supplied as the 8 doses per vial presentation but the 10 dose vial may be provided initially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Vaccinators must check how many doses the vial they are using contains so that vaccine is not wasted</a:t>
            </a:r>
          </a:p>
          <a:p>
            <a:endParaRPr lang="en-GB" dirty="0"/>
          </a:p>
        </p:txBody>
      </p:sp>
    </p:spTree>
    <p:extLst>
      <p:ext uri="{BB962C8B-B14F-4D97-AF65-F5344CB8AC3E}">
        <p14:creationId xmlns:p14="http://schemas.microsoft.com/office/powerpoint/2010/main" val="37250816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008112"/>
          </a:xfrm>
        </p:spPr>
        <p:txBody>
          <a:bodyPr/>
          <a:lstStyle/>
          <a:p>
            <a:r>
              <a:rPr lang="en-GB" sz="2400" dirty="0">
                <a:solidFill>
                  <a:schemeClr val="accent1">
                    <a:lumMod val="75000"/>
                  </a:schemeClr>
                </a:solidFill>
              </a:rPr>
              <a:t>COVID-19 Vaccine AstraZeneca dose and schedule</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600" dirty="0"/>
              <a:t>a single dose is 0.5ml</a:t>
            </a:r>
          </a:p>
          <a:p>
            <a:pPr marL="0" indent="0"/>
            <a:endParaRPr lang="en-GB" sz="1600" dirty="0"/>
          </a:p>
          <a:p>
            <a:pPr marL="285750" indent="-285750">
              <a:buFont typeface="Arial" panose="020B0604020202020204" pitchFamily="34" charset="0"/>
              <a:buChar char="•"/>
            </a:pPr>
            <a:r>
              <a:rPr lang="en-GB" sz="1600" dirty="0"/>
              <a:t>2 doses of AstraZeneca vaccine are required with a minimum 28-day interval between doses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currently, JCVI is recommending an interval of 8 weeks between doses of all the available COVID-19 vaccines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main exception to the 8 week lower interval would be those about to commence immunosuppressive treatment. In these individuals, the minimal interval between doses (28 days for AstraZeneca) may be followed to ensure that the vaccine is given whilst their immune system is better able to respond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22823686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1008112"/>
          </a:xfrm>
        </p:spPr>
        <p:txBody>
          <a:bodyPr/>
          <a:lstStyle/>
          <a:p>
            <a:r>
              <a:rPr lang="en-GB" sz="2400" dirty="0">
                <a:solidFill>
                  <a:schemeClr val="accent1">
                    <a:lumMod val="75000"/>
                  </a:schemeClr>
                </a:solidFill>
              </a:rPr>
              <a:t>COVID-19 Vaccine AstraZeneca storage and use </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upon delivery, AstraZeneca vaccine should be transferred to a fridge immediately and stored between +2ºC and +8ºC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vials </a:t>
            </a:r>
            <a:r>
              <a:rPr lang="en-GB" sz="1800" dirty="0" smtClean="0"/>
              <a:t>must</a:t>
            </a:r>
            <a:r>
              <a:rPr lang="en-GB" sz="1800" dirty="0" smtClean="0">
                <a:solidFill>
                  <a:srgbClr val="FF0000"/>
                </a:solidFill>
              </a:rPr>
              <a:t> </a:t>
            </a:r>
            <a:r>
              <a:rPr lang="en-GB" sz="1800" dirty="0"/>
              <a:t>be kept upright in their box and away from direct sunlight to prevent prolonged light exposure </a:t>
            </a:r>
          </a:p>
          <a:p>
            <a:endParaRPr lang="en-GB" sz="1800" dirty="0"/>
          </a:p>
          <a:p>
            <a:pPr marL="285750" indent="-285750">
              <a:buFont typeface="Arial" panose="020B0604020202020204" pitchFamily="34" charset="0"/>
              <a:buChar char="•"/>
            </a:pPr>
            <a:r>
              <a:rPr lang="en-GB" sz="1800" dirty="0"/>
              <a:t>once the vial bung is punctured, the vaccine must be used as soon as possible and within 6 hours of first puncture (during which time it can be stored between +2</a:t>
            </a:r>
            <a:r>
              <a:rPr lang="en-GB" sz="1800" baseline="30000" dirty="0"/>
              <a:t>o</a:t>
            </a:r>
            <a:r>
              <a:rPr lang="en-GB" sz="1800" dirty="0"/>
              <a:t>C to +25</a:t>
            </a:r>
            <a:r>
              <a:rPr lang="en-GB" sz="1800" baseline="30000" dirty="0"/>
              <a:t>o</a:t>
            </a:r>
            <a:r>
              <a:rPr lang="en-GB" sz="1800" dirty="0"/>
              <a:t>C)</a:t>
            </a:r>
          </a:p>
          <a:p>
            <a:pPr marL="434975" lvl="3" indent="0">
              <a:buNone/>
            </a:pPr>
            <a:endParaRPr lang="en-GB" sz="1800" dirty="0"/>
          </a:p>
          <a:p>
            <a:pPr marL="285750" indent="-285750">
              <a:buFont typeface="Arial" panose="020B0604020202020204" pitchFamily="34" charset="0"/>
              <a:buChar char="•"/>
            </a:pPr>
            <a:r>
              <a:rPr lang="en-GB" sz="1800" dirty="0"/>
              <a:t>as the vaccine does not contain preservative, any unused vaccine must be discarded if not used within this 6 hour time period</a:t>
            </a:r>
          </a:p>
          <a:p>
            <a:endParaRPr lang="en-GB" dirty="0"/>
          </a:p>
        </p:txBody>
      </p:sp>
    </p:spTree>
    <p:extLst>
      <p:ext uri="{BB962C8B-B14F-4D97-AF65-F5344CB8AC3E}">
        <p14:creationId xmlns:p14="http://schemas.microsoft.com/office/powerpoint/2010/main" val="409052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a:solidFill>
                  <a:schemeClr val="accent1">
                    <a:lumMod val="75000"/>
                  </a:schemeClr>
                </a:solidFill>
              </a:rPr>
              <a:t>COVID-19 and Coronavirus</a:t>
            </a:r>
            <a:r>
              <a:rPr lang="en-GB" dirty="0"/>
              <a:t/>
            </a:r>
            <a:br>
              <a:rPr lang="en-GB" dirty="0"/>
            </a:br>
            <a:endParaRPr lang="en-GB" dirty="0"/>
          </a:p>
        </p:txBody>
      </p:sp>
      <p:sp>
        <p:nvSpPr>
          <p:cNvPr id="3" name="Content Placeholder 2"/>
          <p:cNvSpPr>
            <a:spLocks noGrp="1"/>
          </p:cNvSpPr>
          <p:nvPr>
            <p:ph idx="1"/>
          </p:nvPr>
        </p:nvSpPr>
        <p:spPr>
          <a:xfrm>
            <a:off x="683568" y="1268760"/>
            <a:ext cx="8077200" cy="4038600"/>
          </a:xfrm>
        </p:spPr>
        <p:txBody>
          <a:bodyPr/>
          <a:lstStyle/>
          <a:p>
            <a:pPr marL="285750" indent="-285750">
              <a:buFont typeface="Arial" panose="020B0604020202020204" pitchFamily="34" charset="0"/>
              <a:buChar char="•"/>
            </a:pPr>
            <a:r>
              <a:rPr lang="en-GB" sz="1400" dirty="0"/>
              <a:t>COVID-19 is the disease that is caused by infection with the SARS-CoV-2 virus which belongs to the Coronavirus family</a:t>
            </a:r>
          </a:p>
          <a:p>
            <a:pPr marL="792162" lvl="3" indent="-171450"/>
            <a:r>
              <a:rPr lang="en-GB" sz="1400" dirty="0"/>
              <a:t> - SARS-CoV-2 stands for Severe Acute Respiratory Syndrome (SARS) and </a:t>
            </a:r>
            <a:r>
              <a:rPr lang="en-GB" sz="1400" dirty="0" err="1"/>
              <a:t>CoV</a:t>
            </a:r>
            <a:r>
              <a:rPr lang="en-GB" sz="1400" dirty="0"/>
              <a:t> for coronavirus</a:t>
            </a:r>
          </a:p>
          <a:p>
            <a:pPr marL="792162" lvl="3" indent="-171450"/>
            <a:r>
              <a:rPr lang="en-GB" sz="1400" dirty="0"/>
              <a:t> - COVID-19 stands for </a:t>
            </a:r>
            <a:r>
              <a:rPr lang="en-GB" sz="1400" u="sng" dirty="0"/>
              <a:t>Co</a:t>
            </a:r>
            <a:r>
              <a:rPr lang="en-GB" sz="1400" dirty="0"/>
              <a:t>rona</a:t>
            </a:r>
            <a:r>
              <a:rPr lang="en-GB" sz="1400" u="sng" dirty="0"/>
              <a:t>vi</a:t>
            </a:r>
            <a:r>
              <a:rPr lang="en-GB" sz="1400" dirty="0"/>
              <a:t>rus </a:t>
            </a:r>
            <a:r>
              <a:rPr lang="en-GB" sz="1400" u="sng" dirty="0"/>
              <a:t>D</a:t>
            </a:r>
            <a:r>
              <a:rPr lang="en-GB" sz="1400" dirty="0"/>
              <a:t>isease and </a:t>
            </a:r>
            <a:r>
              <a:rPr lang="en-GB" sz="1400" u="sng" dirty="0"/>
              <a:t>19</a:t>
            </a:r>
            <a:r>
              <a:rPr lang="en-GB" sz="1400" dirty="0"/>
              <a:t> is from the year 2019 when it was first seen</a:t>
            </a:r>
          </a:p>
          <a:p>
            <a:pPr marL="0" indent="0"/>
            <a:endParaRPr lang="en-GB" sz="1400" dirty="0"/>
          </a:p>
          <a:p>
            <a:pPr marL="285750" indent="-285750">
              <a:buFont typeface="Arial" panose="020B0604020202020204" pitchFamily="34" charset="0"/>
              <a:buChar char="•"/>
            </a:pPr>
            <a:r>
              <a:rPr lang="en-GB" sz="14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400" dirty="0"/>
          </a:p>
          <a:p>
            <a:pPr marL="285750" indent="-285750">
              <a:buFont typeface="Arial" panose="020B0604020202020204" pitchFamily="34" charset="0"/>
              <a:buChar char="•"/>
            </a:pPr>
            <a:r>
              <a:rPr lang="en-GB" sz="1400" dirty="0"/>
              <a:t>SARS-CoV-2 virus is the most recently discovered coronavirus and has now affected many countries globally</a:t>
            </a:r>
          </a:p>
          <a:p>
            <a:pPr marL="0" indent="0"/>
            <a:endParaRPr lang="en-GB" sz="1400" dirty="0"/>
          </a:p>
          <a:p>
            <a:pPr marL="285750" indent="-285750">
              <a:buFont typeface="Arial" panose="020B0604020202020204" pitchFamily="34" charset="0"/>
              <a:buChar char="•"/>
            </a:pPr>
            <a:r>
              <a:rPr lang="en-GB" sz="14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800" dirty="0">
                <a:solidFill>
                  <a:schemeClr val="accent1">
                    <a:lumMod val="75000"/>
                  </a:schemeClr>
                </a:solidFill>
              </a:rPr>
              <a:t>COVID-19 Vaccine AstraZeneca preparation (1)</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b="1" dirty="0"/>
              <a:t>COVID-19 Vaccine AstraZeneca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colourless to slightly brown, clear to slightly opaque and free of any particles.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37536533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864096"/>
          </a:xfrm>
        </p:spPr>
        <p:txBody>
          <a:bodyPr/>
          <a:lstStyle/>
          <a:p>
            <a:r>
              <a:rPr lang="en-GB" sz="2800" dirty="0">
                <a:solidFill>
                  <a:schemeClr val="accent1">
                    <a:lumMod val="75000"/>
                  </a:schemeClr>
                </a:solidFill>
              </a:rPr>
              <a:t>COVID-19 Vaccine AstraZeneca preparation (2)</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500" dirty="0"/>
              <a:t>a 1 ml dose-sparing syringe with a 23g or 25g, 25mm fixed-needle should be used to draw up and administer the AstraZeneca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separate 38mm length needles and syringes should be used for morbidly obese patients to ensure the vaccine can be injected into the muscle</a:t>
            </a:r>
          </a:p>
          <a:p>
            <a:pPr marL="0" indent="0"/>
            <a:endParaRPr lang="en-GB" sz="1500" dirty="0"/>
          </a:p>
          <a:p>
            <a:pPr marL="285750" indent="-285750">
              <a:buFont typeface="Arial" panose="020B0604020202020204" pitchFamily="34" charset="0"/>
              <a:buChar char="•"/>
            </a:pPr>
            <a:r>
              <a:rPr lang="en-GB" sz="1500" dirty="0"/>
              <a:t>withdraw a dose of 0.5 ml of diluted product for each vaccination. </a:t>
            </a:r>
            <a:r>
              <a:rPr lang="en-GB" sz="1500" b="1" dirty="0"/>
              <a:t>Take particular care to ensure the correct dose is drawn up as a partial dose may not provide protection</a:t>
            </a:r>
          </a:p>
          <a:p>
            <a:pPr marL="0" indent="0"/>
            <a:endParaRPr lang="en-GB" sz="1500" b="1" dirty="0"/>
          </a:p>
          <a:p>
            <a:pPr marL="285750" indent="-285750">
              <a:buFont typeface="Arial" panose="020B0604020202020204" pitchFamily="34" charset="0"/>
              <a:buChar char="•"/>
            </a:pPr>
            <a:r>
              <a:rPr lang="en-GB" sz="1500" dirty="0"/>
              <a:t>any air bubbles should be removed before removing the needle from the vial in order to avoid losing any of the vaccine dose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after withdrawing the final dose (8</a:t>
            </a:r>
            <a:r>
              <a:rPr lang="en-GB" sz="1500" baseline="30000" dirty="0"/>
              <a:t>th</a:t>
            </a:r>
            <a:r>
              <a:rPr lang="en-GB" sz="1500" dirty="0"/>
              <a:t> or 10</a:t>
            </a:r>
            <a:r>
              <a:rPr lang="en-GB" sz="1500" baseline="30000" dirty="0"/>
              <a:t>th</a:t>
            </a:r>
            <a:r>
              <a:rPr lang="en-GB" sz="1500" dirty="0"/>
              <a:t> dose depending on vial size), the amount remaining in the vial may be sufficient for an additional dose. Care should be taken to ensure a full 0.5 ml dose is administered. </a:t>
            </a:r>
            <a:r>
              <a:rPr lang="en-GB" sz="1500" b="1" dirty="0"/>
              <a:t>Where a full 0.5 ml dose cannot be extracted, the remaining volume should be discarded</a:t>
            </a:r>
          </a:p>
          <a:p>
            <a:pPr marL="0" indent="0"/>
            <a:endParaRPr lang="en-GB" sz="1600" dirty="0"/>
          </a:p>
          <a:p>
            <a:endParaRPr lang="en-GB" dirty="0"/>
          </a:p>
        </p:txBody>
      </p:sp>
    </p:spTree>
    <p:extLst>
      <p:ext uri="{BB962C8B-B14F-4D97-AF65-F5344CB8AC3E}">
        <p14:creationId xmlns:p14="http://schemas.microsoft.com/office/powerpoint/2010/main" val="2151970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936104"/>
          </a:xfrm>
        </p:spPr>
        <p:txBody>
          <a:bodyPr/>
          <a:lstStyle/>
          <a:p>
            <a:r>
              <a:rPr lang="en-GB" sz="3200" dirty="0">
                <a:solidFill>
                  <a:schemeClr val="accent1">
                    <a:lumMod val="75000"/>
                  </a:schemeClr>
                </a:solidFill>
              </a:rPr>
              <a:t>COVID-19 Vaccine AstraZeneca disposal</a:t>
            </a:r>
          </a:p>
        </p:txBody>
      </p:sp>
      <p:sp>
        <p:nvSpPr>
          <p:cNvPr id="3" name="Content Placeholder 2"/>
          <p:cNvSpPr>
            <a:spLocks noGrp="1"/>
          </p:cNvSpPr>
          <p:nvPr>
            <p:ph idx="1"/>
          </p:nvPr>
        </p:nvSpPr>
        <p:spPr>
          <a:xfrm>
            <a:off x="685800" y="1340768"/>
            <a:ext cx="8077200" cy="4104456"/>
          </a:xfrm>
        </p:spPr>
        <p:txBody>
          <a:bodyPr/>
          <a:lstStyle/>
          <a:p>
            <a:r>
              <a:rPr lang="en-GB" sz="1400" b="1" dirty="0"/>
              <a:t>Needles should not be re-sheathed under any circumstances following vaccine administration</a:t>
            </a:r>
          </a:p>
          <a:p>
            <a:endParaRPr lang="en-GB" sz="1400" dirty="0"/>
          </a:p>
          <a:p>
            <a:pPr marL="285750" indent="-285750">
              <a:buFont typeface="Arial" panose="020B0604020202020204" pitchFamily="34" charset="0"/>
              <a:buChar char="•"/>
            </a:pPr>
            <a:r>
              <a:rPr lang="en-GB" sz="1400" dirty="0"/>
              <a:t>COVID‑19 Vaccine AstraZeneca contains genetically modified organisms (GMOs)</a:t>
            </a:r>
          </a:p>
          <a:p>
            <a:pPr marL="0" indent="0"/>
            <a:endParaRPr lang="en-GB" sz="1400" dirty="0"/>
          </a:p>
          <a:p>
            <a:pPr marL="285750" indent="-285750">
              <a:buFont typeface="Arial" panose="020B0604020202020204" pitchFamily="34" charset="0"/>
              <a:buChar char="•"/>
            </a:pPr>
            <a:r>
              <a:rPr lang="en-GB" sz="1400" dirty="0"/>
              <a:t>sharps waste and empty vials should be placed into yellow lidded puncture-resistant sharps bins and sent for incineration; there is no need for specific designation as GMO waste</a:t>
            </a:r>
          </a:p>
          <a:p>
            <a:pPr marL="0" lvl="0" indent="0"/>
            <a:endParaRPr lang="en-GB" sz="1400" dirty="0"/>
          </a:p>
          <a:p>
            <a:pPr marL="285750" lvl="0" indent="-285750">
              <a:buFont typeface="Arial" panose="020B0604020202020204" pitchFamily="34" charset="0"/>
              <a:buChar char="•"/>
            </a:pPr>
            <a:r>
              <a:rPr lang="en-GB" sz="1400" dirty="0"/>
              <a:t>any blood-stained gauze or cotton wool should be placed in a bin for clinical waste</a:t>
            </a:r>
          </a:p>
          <a:p>
            <a:pPr marL="0" lvl="0" indent="0"/>
            <a:endParaRPr lang="en-GB" sz="1400" dirty="0"/>
          </a:p>
          <a:p>
            <a:pPr marL="285750" lvl="0" indent="-285750">
              <a:buFont typeface="Arial" panose="020B0604020202020204" pitchFamily="34" charset="0"/>
              <a:buChar char="•"/>
            </a:pPr>
            <a:r>
              <a:rPr lang="en-GB" sz="1400" dirty="0"/>
              <a:t>vaccine cardboard packaging should be placed in a yellow clinical waste bag for incineration</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local policy should be followed for disposal of PPE. Potentially contaminated gloves and aprons can be disposed of in yellow/black striped offensive waste bags</a:t>
            </a:r>
          </a:p>
          <a:p>
            <a:pPr marL="0" indent="0"/>
            <a:endParaRPr lang="en-GB" sz="1400" dirty="0"/>
          </a:p>
          <a:p>
            <a:pPr marL="285750" indent="-285750">
              <a:buFont typeface="Arial" panose="020B0604020202020204" pitchFamily="34" charset="0"/>
              <a:buChar char="•"/>
            </a:pPr>
            <a:r>
              <a:rPr lang="en-GB" sz="1400" dirty="0"/>
              <a:t>an appropriate </a:t>
            </a:r>
            <a:r>
              <a:rPr lang="en-GB" sz="1400" dirty="0" err="1"/>
              <a:t>viricidal</a:t>
            </a:r>
            <a:r>
              <a:rPr lang="en-GB" sz="1400" dirty="0"/>
              <a:t> disinfectant should be available for managing spills in all settings where vaccination is administered</a:t>
            </a:r>
          </a:p>
          <a:p>
            <a:endParaRPr lang="en-GB" dirty="0"/>
          </a:p>
        </p:txBody>
      </p:sp>
    </p:spTree>
    <p:extLst>
      <p:ext uri="{BB962C8B-B14F-4D97-AF65-F5344CB8AC3E}">
        <p14:creationId xmlns:p14="http://schemas.microsoft.com/office/powerpoint/2010/main" val="17607895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75376" cy="2448272"/>
          </a:xfrm>
        </p:spPr>
        <p:txBody>
          <a:bodyPr/>
          <a:lstStyle/>
          <a:p>
            <a:r>
              <a:rPr lang="en-GB" sz="4800" dirty="0">
                <a:solidFill>
                  <a:schemeClr val="accent1">
                    <a:lumMod val="75000"/>
                  </a:schemeClr>
                </a:solidFill>
              </a:rPr>
              <a:t>COVID-19 Vaccine </a:t>
            </a:r>
            <a:br>
              <a:rPr lang="en-GB" sz="4800" dirty="0">
                <a:solidFill>
                  <a:schemeClr val="accent1">
                    <a:lumMod val="75000"/>
                  </a:schemeClr>
                </a:solidFill>
              </a:rPr>
            </a:br>
            <a:r>
              <a:rPr lang="en-GB" sz="4800" dirty="0" err="1" smtClean="0">
                <a:solidFill>
                  <a:schemeClr val="accent1">
                    <a:lumMod val="75000"/>
                  </a:schemeClr>
                </a:solidFill>
              </a:rPr>
              <a:t>Moderna</a:t>
            </a:r>
            <a:r>
              <a:rPr lang="en-GB" sz="4800" dirty="0" smtClean="0">
                <a:solidFill>
                  <a:schemeClr val="accent1">
                    <a:lumMod val="75000"/>
                  </a:schemeClr>
                </a:solidFill>
              </a:rPr>
              <a:t> </a:t>
            </a:r>
            <a:r>
              <a:rPr lang="en-GB" sz="4800" dirty="0">
                <a:solidFill>
                  <a:schemeClr val="accent1">
                    <a:lumMod val="75000"/>
                  </a:schemeClr>
                </a:solidFill>
              </a:rPr>
              <a:t>(</a:t>
            </a:r>
            <a:r>
              <a:rPr lang="en-GB" sz="4800" dirty="0" err="1">
                <a:solidFill>
                  <a:schemeClr val="accent1">
                    <a:lumMod val="75000"/>
                  </a:schemeClr>
                </a:solidFill>
              </a:rPr>
              <a:t>Spikevax</a:t>
            </a:r>
            <a:r>
              <a:rPr lang="en-GB" sz="4800" dirty="0">
                <a:solidFill>
                  <a:schemeClr val="accent1">
                    <a:lumMod val="75000"/>
                  </a:schemeClr>
                </a:solidFill>
              </a:rPr>
              <a:t>)</a:t>
            </a:r>
          </a:p>
        </p:txBody>
      </p:sp>
      <p:pic>
        <p:nvPicPr>
          <p:cNvPr id="3" name="Picture 2">
            <a:extLst>
              <a:ext uri="{FF2B5EF4-FFF2-40B4-BE49-F238E27FC236}">
                <a16:creationId xmlns="" xmlns:a16="http://schemas.microsoft.com/office/drawing/2014/main" id="{6041B1FF-45FA-43BC-8465-BDE809C25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984" y="4005064"/>
            <a:ext cx="1008112" cy="1856334"/>
          </a:xfrm>
          <a:prstGeom prst="rect">
            <a:avLst/>
          </a:prstGeom>
        </p:spPr>
      </p:pic>
    </p:spTree>
    <p:extLst>
      <p:ext uri="{BB962C8B-B14F-4D97-AF65-F5344CB8AC3E}">
        <p14:creationId xmlns:p14="http://schemas.microsoft.com/office/powerpoint/2010/main" val="21996059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400" dirty="0">
                <a:solidFill>
                  <a:schemeClr val="accent1">
                    <a:lumMod val="75000"/>
                  </a:schemeClr>
                </a:solidFill>
              </a:rPr>
              <a:t>Contraindications to COVID-19 Vaccine </a:t>
            </a:r>
            <a:r>
              <a:rPr lang="en-GB" sz="2400" dirty="0" err="1">
                <a:solidFill>
                  <a:schemeClr val="accent1">
                    <a:lumMod val="75000"/>
                  </a:schemeClr>
                </a:solidFill>
              </a:rPr>
              <a:t>Moderna</a:t>
            </a:r>
            <a:r>
              <a:rPr lang="en-GB" sz="2400" dirty="0">
                <a:solidFill>
                  <a:schemeClr val="accent1">
                    <a:lumMod val="75000"/>
                  </a:schemeClr>
                </a:solidFill>
              </a:rPr>
              <a:t> </a:t>
            </a:r>
          </a:p>
        </p:txBody>
      </p:sp>
      <p:sp>
        <p:nvSpPr>
          <p:cNvPr id="3" name="Content Placeholder 2"/>
          <p:cNvSpPr>
            <a:spLocks noGrp="1"/>
          </p:cNvSpPr>
          <p:nvPr>
            <p:ph idx="1"/>
          </p:nvPr>
        </p:nvSpPr>
        <p:spPr>
          <a:xfrm>
            <a:off x="539552" y="980728"/>
            <a:ext cx="8064896" cy="5184576"/>
          </a:xfrm>
        </p:spPr>
        <p:txBody>
          <a:bodyPr/>
          <a:lstStyle/>
          <a:p>
            <a:r>
              <a:rPr lang="en-GB" sz="1400" b="1" dirty="0"/>
              <a:t>The COVID-19 Vaccine </a:t>
            </a:r>
            <a:r>
              <a:rPr lang="en-GB" sz="1400" b="1" dirty="0" err="1"/>
              <a:t>Moderna</a:t>
            </a:r>
            <a:r>
              <a:rPr lang="en-GB" sz="1400" b="1" dirty="0"/>
              <a:t> should not be given to people who have had a confirmed anaphylactic reaction to a previous dose of the same vaccine or to any components of the vaccine</a:t>
            </a:r>
          </a:p>
          <a:p>
            <a:endParaRPr lang="en-GB" sz="1400" dirty="0"/>
          </a:p>
          <a:p>
            <a:r>
              <a:rPr lang="en-GB" sz="1400" dirty="0"/>
              <a:t>In addition to the highly purified messenger RNA, the vaccine also contains:</a:t>
            </a:r>
          </a:p>
          <a:p>
            <a:pPr marL="285750" indent="-285750">
              <a:buFont typeface="Arial" panose="020B0604020202020204" pitchFamily="34" charset="0"/>
              <a:buChar char="•"/>
            </a:pPr>
            <a:r>
              <a:rPr lang="en-GB" sz="1400" dirty="0"/>
              <a:t>Lipid SM-102					Acetic </a:t>
            </a:r>
            <a:r>
              <a:rPr lang="en-GB" sz="1400" dirty="0" smtClean="0"/>
              <a:t>acid</a:t>
            </a:r>
            <a:endParaRPr lang="en-GB" sz="1400" dirty="0"/>
          </a:p>
          <a:p>
            <a:pPr marL="285750" indent="-285750">
              <a:buFont typeface="Arial" panose="020B0604020202020204" pitchFamily="34" charset="0"/>
              <a:buChar char="•"/>
            </a:pPr>
            <a:r>
              <a:rPr lang="en-GB" sz="1400" dirty="0" smtClean="0"/>
              <a:t>1,2-distearoyl-sn-glycero-3-phosphocholine </a:t>
            </a:r>
            <a:r>
              <a:rPr lang="en-GB" sz="1400" dirty="0"/>
              <a:t>(DSPC)		Cholesterol</a:t>
            </a:r>
          </a:p>
          <a:p>
            <a:pPr marL="285750" indent="-285750">
              <a:buFont typeface="Arial" panose="020B0604020202020204" pitchFamily="34" charset="0"/>
              <a:buChar char="•"/>
            </a:pPr>
            <a:r>
              <a:rPr lang="en-GB" sz="1400" dirty="0" smtClean="0"/>
              <a:t>Trometamol </a:t>
            </a:r>
            <a:r>
              <a:rPr lang="en-GB" sz="1400" dirty="0"/>
              <a:t>(</a:t>
            </a:r>
            <a:r>
              <a:rPr lang="en-GB" sz="1400" dirty="0" err="1"/>
              <a:t>Tris</a:t>
            </a:r>
            <a:r>
              <a:rPr lang="en-GB" sz="1400" dirty="0"/>
              <a:t>)					</a:t>
            </a:r>
            <a:r>
              <a:rPr lang="en-GB" sz="1400" dirty="0" smtClean="0"/>
              <a:t>Sucrose</a:t>
            </a:r>
            <a:endParaRPr lang="en-GB" sz="1400" dirty="0"/>
          </a:p>
          <a:p>
            <a:pPr marL="285750" indent="-285750">
              <a:buFont typeface="Arial" panose="020B0604020202020204" pitchFamily="34" charset="0"/>
              <a:buChar char="•"/>
            </a:pPr>
            <a:r>
              <a:rPr lang="en-GB" sz="1400" dirty="0"/>
              <a:t>Trometamol hydrochloride (</a:t>
            </a:r>
            <a:r>
              <a:rPr lang="en-GB" sz="1400" dirty="0" err="1"/>
              <a:t>Tris</a:t>
            </a:r>
            <a:r>
              <a:rPr lang="en-GB" sz="1400" dirty="0"/>
              <a:t> </a:t>
            </a:r>
            <a:r>
              <a:rPr lang="en-GB" sz="1400" dirty="0" err="1"/>
              <a:t>HCl</a:t>
            </a:r>
            <a:r>
              <a:rPr lang="en-GB" sz="1400" dirty="0" smtClean="0"/>
              <a:t>)			Water </a:t>
            </a:r>
            <a:r>
              <a:rPr lang="en-GB" sz="1400" dirty="0"/>
              <a:t>for injections</a:t>
            </a:r>
            <a:endParaRPr lang="en-GB" sz="1400" dirty="0" smtClean="0"/>
          </a:p>
          <a:p>
            <a:pPr marL="285750" lvl="0" indent="-285750">
              <a:buFont typeface="Arial" panose="020B0604020202020204" pitchFamily="34" charset="0"/>
              <a:buChar char="•"/>
            </a:pPr>
            <a:r>
              <a:rPr lang="en-GB" sz="1400" dirty="0"/>
              <a:t>Sodium acetate </a:t>
            </a:r>
            <a:r>
              <a:rPr lang="en-GB" sz="1400" dirty="0" err="1" smtClean="0"/>
              <a:t>trihydrate</a:t>
            </a:r>
            <a:endParaRPr lang="en-GB" sz="1400" dirty="0" smtClean="0"/>
          </a:p>
          <a:p>
            <a:pPr marL="285750" indent="-285750">
              <a:buFont typeface="Arial" panose="020B0604020202020204" pitchFamily="34" charset="0"/>
              <a:buChar char="•"/>
            </a:pPr>
            <a:r>
              <a:rPr lang="en-GB" sz="1400" dirty="0"/>
              <a:t>1,2-Dimyristoyl-rac-glycero-3-methoxypolyethylene glycol*-2000 (PEG2000-DMG)</a:t>
            </a:r>
          </a:p>
          <a:p>
            <a:pPr marL="285750" lvl="0" indent="-285750">
              <a:buFont typeface="Arial" panose="020B0604020202020204" pitchFamily="34" charset="0"/>
              <a:buChar char="•"/>
            </a:pPr>
            <a:endParaRPr lang="en-GB" sz="1400" dirty="0"/>
          </a:p>
          <a:p>
            <a:pPr marL="0" indent="0"/>
            <a:r>
              <a:rPr lang="en-GB" sz="1400" dirty="0" smtClean="0"/>
              <a:t>The </a:t>
            </a:r>
            <a:r>
              <a:rPr lang="en-GB" sz="1400" dirty="0"/>
              <a:t>vaccine does not contain </a:t>
            </a:r>
            <a:r>
              <a:rPr lang="en-GB" sz="1400" dirty="0" smtClean="0"/>
              <a:t>preservative and there no </a:t>
            </a:r>
            <a:r>
              <a:rPr lang="en-GB" sz="1400" dirty="0"/>
              <a:t>animal products are contained in the </a:t>
            </a:r>
            <a:r>
              <a:rPr lang="en-GB" sz="1400" dirty="0" smtClean="0"/>
              <a:t>vaccine.</a:t>
            </a:r>
            <a:endParaRPr lang="en-GB" sz="1400" dirty="0"/>
          </a:p>
          <a:p>
            <a:pPr marL="0" lvl="0" indent="0"/>
            <a:endParaRPr lang="en-GB" sz="1400" dirty="0"/>
          </a:p>
          <a:p>
            <a:pPr marL="0" indent="0"/>
            <a:r>
              <a:rPr lang="en-GB" sz="1400" dirty="0"/>
              <a:t>Polyethylene glycol (PEG) is from a group of known allergens commonly found in medicines, many household goods and cosmetics. Known allergy to PEG is rare but would contraindicate receipt of this vaccine.</a:t>
            </a:r>
            <a:r>
              <a:rPr lang="en-GB" sz="1400" dirty="0">
                <a:solidFill>
                  <a:srgbClr val="FF0000"/>
                </a:solidFill>
              </a:rPr>
              <a:t> </a:t>
            </a:r>
            <a:r>
              <a:rPr lang="en-GB" sz="1400" dirty="0"/>
              <a:t>Observation for at least 15 minutes is recommended following </a:t>
            </a:r>
            <a:r>
              <a:rPr lang="en-GB" sz="1400" dirty="0" err="1"/>
              <a:t>Moderna</a:t>
            </a:r>
            <a:r>
              <a:rPr lang="en-GB" sz="1400" dirty="0"/>
              <a:t> COVID-19 vaccination.</a:t>
            </a:r>
          </a:p>
          <a:p>
            <a:endParaRPr lang="en-GB" sz="1400" dirty="0"/>
          </a:p>
          <a:p>
            <a:endParaRPr lang="en-GB" dirty="0"/>
          </a:p>
        </p:txBody>
      </p:sp>
    </p:spTree>
    <p:extLst>
      <p:ext uri="{BB962C8B-B14F-4D97-AF65-F5344CB8AC3E}">
        <p14:creationId xmlns:p14="http://schemas.microsoft.com/office/powerpoint/2010/main" val="5653749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080120"/>
          </a:xfrm>
        </p:spPr>
        <p:txBody>
          <a:bodyPr/>
          <a:lstStyle/>
          <a:p>
            <a:r>
              <a:rPr lang="en-GB" sz="2400" dirty="0">
                <a:solidFill>
                  <a:schemeClr val="accent1">
                    <a:lumMod val="75000"/>
                  </a:schemeClr>
                </a:solidFill>
              </a:rPr>
              <a:t>Adverse reactions following COVID-19 vaccine </a:t>
            </a:r>
            <a:r>
              <a:rPr lang="en-GB" sz="2400" dirty="0" err="1">
                <a:solidFill>
                  <a:schemeClr val="accent1">
                    <a:lumMod val="75000"/>
                  </a:schemeClr>
                </a:solidFill>
              </a:rPr>
              <a:t>Moderna</a:t>
            </a:r>
            <a:endParaRPr lang="en-GB" sz="2400" dirty="0">
              <a:solidFill>
                <a:schemeClr val="accent1">
                  <a:lumMod val="75000"/>
                </a:schemeClr>
              </a:solidFill>
            </a:endParaRPr>
          </a:p>
        </p:txBody>
      </p:sp>
      <p:sp>
        <p:nvSpPr>
          <p:cNvPr id="3" name="Content Placeholder 2"/>
          <p:cNvSpPr>
            <a:spLocks noGrp="1"/>
          </p:cNvSpPr>
          <p:nvPr>
            <p:ph idx="1"/>
          </p:nvPr>
        </p:nvSpPr>
        <p:spPr>
          <a:xfrm>
            <a:off x="683568" y="1196752"/>
            <a:ext cx="8079432" cy="4608512"/>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92% reported pain at the injection site. Swelling (15%) and redness (10%)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(70%) 	         headache (65%) </a:t>
            </a:r>
          </a:p>
          <a:p>
            <a:r>
              <a:rPr lang="en-GB" sz="1400" dirty="0"/>
              <a:t>		muscle aches (62%)              chills (46%) </a:t>
            </a:r>
          </a:p>
          <a:p>
            <a:r>
              <a:rPr lang="en-GB" sz="1400" dirty="0"/>
              <a:t>		joint pain (46%) 	         raised temperature (fever) (16%)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a slightly lower rate of reactions was seen in older age groups (those aged 65 years and above) than in those aged 18 to under 65 years. Reactions were more frequently reported after the second dose than the first dose</a:t>
            </a:r>
          </a:p>
          <a:p>
            <a:pPr marL="285750" indent="-285750">
              <a:buFont typeface="Arial" panose="020B0604020202020204" pitchFamily="34" charset="0"/>
              <a:buChar char="•"/>
            </a:pPr>
            <a:r>
              <a:rPr lang="en-GB" sz="1400" dirty="0"/>
              <a:t>medicines such as paracetamol can be given for post-vaccination pain or fever if required</a:t>
            </a:r>
          </a:p>
          <a:p>
            <a:endParaRPr lang="en-GB" dirty="0"/>
          </a:p>
        </p:txBody>
      </p:sp>
    </p:spTree>
    <p:extLst>
      <p:ext uri="{BB962C8B-B14F-4D97-AF65-F5344CB8AC3E}">
        <p14:creationId xmlns:p14="http://schemas.microsoft.com/office/powerpoint/2010/main" val="28248386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151440" cy="792088"/>
          </a:xfrm>
        </p:spPr>
        <p:txBody>
          <a:bodyPr/>
          <a:lstStyle/>
          <a:p>
            <a:r>
              <a:rPr lang="en-GB" sz="3200" dirty="0">
                <a:solidFill>
                  <a:schemeClr val="accent1">
                    <a:lumMod val="75000"/>
                  </a:schemeClr>
                </a:solidFill>
              </a:rPr>
              <a:t>COVID-19 Vaccine </a:t>
            </a:r>
            <a:r>
              <a:rPr lang="en-GB" sz="3200" dirty="0" err="1">
                <a:solidFill>
                  <a:schemeClr val="accent1">
                    <a:lumMod val="75000"/>
                  </a:schemeClr>
                </a:solidFill>
              </a:rPr>
              <a:t>Moderna</a:t>
            </a:r>
            <a:r>
              <a:rPr lang="en-GB" sz="3200" dirty="0">
                <a:solidFill>
                  <a:schemeClr val="accent1">
                    <a:lumMod val="75000"/>
                  </a:schemeClr>
                </a:solidFill>
              </a:rPr>
              <a:t> </a:t>
            </a:r>
            <a:r>
              <a:rPr lang="en-GB" sz="3200" dirty="0" smtClean="0">
                <a:solidFill>
                  <a:schemeClr val="accent1">
                    <a:lumMod val="75000"/>
                  </a:schemeClr>
                </a:solidFill>
              </a:rPr>
              <a:t>presentation</a:t>
            </a:r>
            <a:endParaRPr lang="en-GB" sz="3200" dirty="0">
              <a:solidFill>
                <a:schemeClr val="accent1">
                  <a:lumMod val="75000"/>
                </a:schemeClr>
              </a:solidFill>
            </a:endParaRPr>
          </a:p>
        </p:txBody>
      </p:sp>
      <p:sp>
        <p:nvSpPr>
          <p:cNvPr id="3" name="Content Placeholder 2"/>
          <p:cNvSpPr>
            <a:spLocks noGrp="1"/>
          </p:cNvSpPr>
          <p:nvPr>
            <p:ph idx="1"/>
          </p:nvPr>
        </p:nvSpPr>
        <p:spPr>
          <a:xfrm>
            <a:off x="827584" y="1340768"/>
            <a:ext cx="7632848" cy="3816424"/>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a:t>
            </a:r>
            <a:r>
              <a:rPr lang="en-GB" sz="1800" dirty="0" err="1"/>
              <a:t>chlorobutyl</a:t>
            </a:r>
            <a:r>
              <a:rPr lang="en-GB" sz="1800" dirty="0"/>
              <a:t>) stopper, aluminium seal and a flip-off plastic cap. The stopper does not contain latex</a:t>
            </a:r>
          </a:p>
          <a:p>
            <a:pPr marL="0" indent="0"/>
            <a:endParaRPr lang="en-GB" sz="1800" dirty="0"/>
          </a:p>
          <a:p>
            <a:pPr marL="285750" indent="-285750">
              <a:buFont typeface="Arial" panose="020B0604020202020204" pitchFamily="34" charset="0"/>
              <a:buChar char="•"/>
            </a:pPr>
            <a:r>
              <a:rPr lang="en-GB" sz="1800" dirty="0"/>
              <a:t>if the dose-sparing needles and syringes being supplied with the vaccine are used, it should be possible to obtain at least 10 full 0.5ml doses from the vial </a:t>
            </a:r>
            <a:endParaRPr lang="en-GB" sz="1800" dirty="0" smtClean="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40154571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2800" dirty="0" smtClean="0">
                <a:solidFill>
                  <a:schemeClr val="accent1">
                    <a:lumMod val="75000"/>
                  </a:schemeClr>
                </a:solidFill>
              </a:rPr>
              <a:t>COVID-19 vaccine </a:t>
            </a:r>
            <a:r>
              <a:rPr lang="en-GB" sz="2800" dirty="0" err="1" smtClean="0">
                <a:solidFill>
                  <a:schemeClr val="accent1">
                    <a:lumMod val="75000"/>
                  </a:schemeClr>
                </a:solidFill>
              </a:rPr>
              <a:t>Moderna</a:t>
            </a:r>
            <a:r>
              <a:rPr lang="en-GB" sz="2800" dirty="0" smtClean="0">
                <a:solidFill>
                  <a:schemeClr val="accent1">
                    <a:lumMod val="75000"/>
                  </a:schemeClr>
                </a:solidFill>
              </a:rPr>
              <a:t> dose and schedule</a:t>
            </a:r>
            <a:endParaRPr lang="en-GB" sz="2800" dirty="0">
              <a:solidFill>
                <a:schemeClr val="accent1">
                  <a:lumMod val="75000"/>
                </a:schemeClr>
              </a:solidFill>
            </a:endParaRPr>
          </a:p>
        </p:txBody>
      </p:sp>
      <p:sp>
        <p:nvSpPr>
          <p:cNvPr id="3" name="Content Placeholder 2"/>
          <p:cNvSpPr>
            <a:spLocks noGrp="1"/>
          </p:cNvSpPr>
          <p:nvPr>
            <p:ph idx="1"/>
          </p:nvPr>
        </p:nvSpPr>
        <p:spPr>
          <a:xfrm>
            <a:off x="685800" y="1124744"/>
            <a:ext cx="8077200" cy="4680520"/>
          </a:xfrm>
        </p:spPr>
        <p:txBody>
          <a:bodyPr/>
          <a:lstStyle/>
          <a:p>
            <a:pPr marL="285750" indent="-285750">
              <a:buFont typeface="Arial" panose="020B0604020202020204" pitchFamily="34" charset="0"/>
              <a:buChar char="•"/>
            </a:pPr>
            <a:r>
              <a:rPr lang="en-GB" sz="1400" dirty="0" smtClean="0"/>
              <a:t>a </a:t>
            </a:r>
            <a:r>
              <a:rPr lang="en-GB" sz="1400" dirty="0"/>
              <a:t>single dose is 0.5 ml</a:t>
            </a:r>
          </a:p>
          <a:p>
            <a:pPr marL="0" indent="0"/>
            <a:endParaRPr lang="en-GB" sz="1400" dirty="0"/>
          </a:p>
          <a:p>
            <a:pPr marL="285750" indent="-285750">
              <a:buFont typeface="Arial" panose="020B0604020202020204" pitchFamily="34" charset="0"/>
              <a:buChar char="•"/>
            </a:pPr>
            <a:r>
              <a:rPr lang="en-GB" sz="1400" dirty="0"/>
              <a:t>two doses of COVID-19 Vaccine </a:t>
            </a:r>
            <a:r>
              <a:rPr lang="en-GB" sz="1400" dirty="0" err="1"/>
              <a:t>Moderna</a:t>
            </a:r>
            <a:r>
              <a:rPr lang="en-GB" sz="1400" dirty="0"/>
              <a:t> are required with a minimum 28-day interval between doses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currently, JCVI is recommending an interval of 8 to 12 weeks between doses of all the available COVID-19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main exception to the 8 week lower interval would be those about to commence immunosuppressive treatment. In these individuals, the minimal interval between doses (28 days for </a:t>
            </a:r>
            <a:r>
              <a:rPr lang="en-GB" sz="1400" dirty="0" err="1"/>
              <a:t>Moderna</a:t>
            </a:r>
            <a:r>
              <a:rPr lang="en-GB" sz="1400" dirty="0"/>
              <a:t>) may be followed to ensure that the vaccine is given whilst their immune system is better able to </a:t>
            </a:r>
            <a:r>
              <a:rPr lang="en-GB" sz="1400" dirty="0" smtClean="0"/>
              <a:t>respond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booster dose of </a:t>
            </a:r>
            <a:r>
              <a:rPr lang="en-GB" sz="1400" dirty="0" err="1" smtClean="0"/>
              <a:t>Moderna</a:t>
            </a:r>
            <a:r>
              <a:rPr lang="en-GB" sz="1400" dirty="0" smtClean="0"/>
              <a:t> vaccine </a:t>
            </a:r>
            <a:r>
              <a:rPr lang="en-GB" sz="1400" dirty="0"/>
              <a:t>is 0.25ml and this should be given to eligible individuals no earlier than 6 months after the second dose</a:t>
            </a:r>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22671971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2800" dirty="0">
                <a:solidFill>
                  <a:schemeClr val="accent1">
                    <a:lumMod val="75000"/>
                  </a:schemeClr>
                </a:solidFill>
              </a:rPr>
              <a:t>COVID-19 Vaccine </a:t>
            </a:r>
            <a:r>
              <a:rPr lang="en-GB" sz="2800" dirty="0" err="1">
                <a:solidFill>
                  <a:schemeClr val="accent1">
                    <a:lumMod val="75000"/>
                  </a:schemeClr>
                </a:solidFill>
              </a:rPr>
              <a:t>Moderna</a:t>
            </a:r>
            <a:r>
              <a:rPr lang="en-GB" sz="2800" dirty="0">
                <a:solidFill>
                  <a:schemeClr val="accent1">
                    <a:lumMod val="75000"/>
                  </a:schemeClr>
                </a:solidFill>
              </a:rPr>
              <a:t> storage and use </a:t>
            </a:r>
          </a:p>
        </p:txBody>
      </p:sp>
      <p:sp>
        <p:nvSpPr>
          <p:cNvPr id="3" name="Content Placeholder 2"/>
          <p:cNvSpPr>
            <a:spLocks noGrp="1"/>
          </p:cNvSpPr>
          <p:nvPr>
            <p:ph idx="1"/>
          </p:nvPr>
        </p:nvSpPr>
        <p:spPr>
          <a:xfrm>
            <a:off x="685800" y="1052736"/>
            <a:ext cx="5326360" cy="4824536"/>
          </a:xfrm>
        </p:spPr>
        <p:txBody>
          <a:bodyPr/>
          <a:lstStyle/>
          <a:p>
            <a:pPr marL="0" indent="0"/>
            <a:r>
              <a:rPr lang="en-GB" sz="1200" dirty="0"/>
              <a:t>The COVID-19 Vaccine </a:t>
            </a:r>
            <a:r>
              <a:rPr lang="en-GB" sz="1200" dirty="0" err="1"/>
              <a:t>Moderna</a:t>
            </a:r>
            <a:r>
              <a:rPr lang="en-GB" sz="1200" dirty="0"/>
              <a:t> will be stored frozen in facilities </a:t>
            </a:r>
            <a:r>
              <a:rPr lang="en-GB" sz="1200" b="1" dirty="0"/>
              <a:t>with appropriate freezers to store the vaccine vials</a:t>
            </a:r>
            <a:r>
              <a:rPr lang="en-GB" sz="1200" dirty="0"/>
              <a:t> </a:t>
            </a:r>
            <a:r>
              <a:rPr lang="en-GB" sz="1200" b="1" dirty="0"/>
              <a:t>between -25ºC to -15ºC until ready for use</a:t>
            </a:r>
          </a:p>
          <a:p>
            <a:endParaRPr lang="en-GB" sz="1200" b="1" dirty="0"/>
          </a:p>
          <a:p>
            <a:pPr lvl="0">
              <a:buFont typeface="Arial" panose="020B0604020202020204" pitchFamily="34" charset="0"/>
              <a:buChar char="•"/>
            </a:pPr>
            <a:r>
              <a:rPr lang="en-GB" sz="1200" dirty="0"/>
              <a:t>shelf-life is 7 months at -25ºC to -15ºC</a:t>
            </a:r>
          </a:p>
          <a:p>
            <a:pPr marL="0" lvl="0" indent="0"/>
            <a:endParaRPr lang="en-GB" sz="1200" dirty="0"/>
          </a:p>
          <a:p>
            <a:pPr marL="285750" indent="-285750">
              <a:buFont typeface="Arial" panose="020B0604020202020204" pitchFamily="34" charset="0"/>
              <a:buChar char="•"/>
            </a:pPr>
            <a:r>
              <a:rPr lang="en-GB" sz="1200" dirty="0"/>
              <a:t>the vaccine may then be delivered to where it is going to be administered thawed but refrigerated between +2ºC and +8ºC</a:t>
            </a:r>
          </a:p>
          <a:p>
            <a:pPr marL="0" indent="0"/>
            <a:endParaRPr lang="en-GB" sz="1200" dirty="0"/>
          </a:p>
          <a:p>
            <a:pPr marL="285750" lvl="0" indent="-285750">
              <a:buFont typeface="Arial" panose="020B0604020202020204" pitchFamily="34" charset="0"/>
              <a:buChar char="•"/>
            </a:pPr>
            <a:r>
              <a:rPr lang="en-GB" sz="1200" dirty="0"/>
              <a:t>refrigerated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1200" dirty="0"/>
              <a:t>once thawed, the unopened vaccine may be stored refrigerated at +2ºC to +8ºC, protected from light, for up to 30 days </a:t>
            </a:r>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1200" dirty="0"/>
              <a:t>the vaccine pack should have a label on the front stating the time it was removed from the freezer into storage at +2ºC to +8ºC and the date and time by which it must be discarded 30 days later if it has not been used </a:t>
            </a:r>
          </a:p>
          <a:p>
            <a:pPr marL="285750" lvl="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unopened vaccine may be stored at +8ºC to +25ºC for up to 12 hours after removal from refrigerated conditions</a:t>
            </a:r>
          </a:p>
          <a:p>
            <a:pPr marL="285750" lvl="0" indent="-285750">
              <a:buFont typeface="Arial" panose="020B0604020202020204" pitchFamily="34" charset="0"/>
              <a:buChar char="•"/>
            </a:pPr>
            <a:endParaRPr lang="en-GB" sz="1400" dirty="0"/>
          </a:p>
          <a:p>
            <a:endParaRPr lang="en-GB" dirty="0"/>
          </a:p>
        </p:txBody>
      </p:sp>
      <p:pic>
        <p:nvPicPr>
          <p:cNvPr id="4" name="Picture 3">
            <a:extLst>
              <a:ext uri="{FF2B5EF4-FFF2-40B4-BE49-F238E27FC236}">
                <a16:creationId xmlns="" xmlns:a16="http://schemas.microsoft.com/office/drawing/2014/main" id="{02114A63-9A06-41BC-BC88-E901DD6FC16D}"/>
              </a:ext>
            </a:extLst>
          </p:cNvPr>
          <p:cNvPicPr>
            <a:picLocks noChangeAspect="1"/>
          </p:cNvPicPr>
          <p:nvPr/>
        </p:nvPicPr>
        <p:blipFill>
          <a:blip r:embed="rId2"/>
          <a:stretch>
            <a:fillRect/>
          </a:stretch>
        </p:blipFill>
        <p:spPr>
          <a:xfrm>
            <a:off x="6295373" y="1196753"/>
            <a:ext cx="2518895" cy="2448271"/>
          </a:xfrm>
          <a:prstGeom prst="rect">
            <a:avLst/>
          </a:prstGeom>
        </p:spPr>
      </p:pic>
    </p:spTree>
    <p:extLst>
      <p:ext uri="{BB962C8B-B14F-4D97-AF65-F5344CB8AC3E}">
        <p14:creationId xmlns:p14="http://schemas.microsoft.com/office/powerpoint/2010/main" val="2073576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800" dirty="0">
                <a:solidFill>
                  <a:schemeClr val="accent1">
                    <a:lumMod val="75000"/>
                  </a:schemeClr>
                </a:solidFill>
              </a:rPr>
              <a:t>COVID-19 Vaccine </a:t>
            </a:r>
            <a:r>
              <a:rPr lang="en-GB" sz="2800" dirty="0" err="1">
                <a:solidFill>
                  <a:schemeClr val="accent1">
                    <a:lumMod val="75000"/>
                  </a:schemeClr>
                </a:solidFill>
              </a:rPr>
              <a:t>Moderna</a:t>
            </a:r>
            <a:r>
              <a:rPr lang="en-GB" sz="2800" dirty="0">
                <a:solidFill>
                  <a:schemeClr val="accent1">
                    <a:lumMod val="75000"/>
                  </a:schemeClr>
                </a:solidFill>
              </a:rPr>
              <a:t> preparation (1)</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400" b="1" dirty="0"/>
              <a:t>COVID-19 Vaccine </a:t>
            </a:r>
            <a:r>
              <a:rPr lang="en-GB" sz="1400" b="1" dirty="0" err="1"/>
              <a:t>Moderna</a:t>
            </a:r>
            <a:r>
              <a:rPr lang="en-GB" sz="1400" b="1" dirty="0"/>
              <a:t>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2302376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14338</Words>
  <Application>Microsoft Office PowerPoint</Application>
  <PresentationFormat>On-screen Show (4:3)</PresentationFormat>
  <Paragraphs>1231</Paragraphs>
  <Slides>103</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05" baseType="lpstr">
      <vt:lpstr>2_BHSCT_white</vt:lpstr>
      <vt:lpstr>Bitmap Image</vt:lpstr>
      <vt:lpstr>   COVID-19 Vaccination programme       Acknowledgments to PHE and PHW for use of their training slides  These slide are provisional – Subject to revision    Provisional – Subject to revision – Use latest version link: x </vt:lpstr>
      <vt:lpstr>Note to immunisers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 </vt:lpstr>
      <vt:lpstr>Viral infection</vt:lpstr>
      <vt:lpstr>Coronavirus structure</vt:lpstr>
      <vt:lpstr>Transmission of COVID-19 infection</vt:lpstr>
      <vt:lpstr>COVID-19 Chain of infection </vt:lpstr>
      <vt:lpstr>COVID-19 Symptoms</vt:lpstr>
      <vt:lpstr>COVID-19 symptom progression</vt:lpstr>
      <vt:lpstr>Complications of COVID-19 disease</vt:lpstr>
      <vt:lpstr>COVID-19 complications in pregnancy </vt:lpstr>
      <vt:lpstr>Symptoms in children and young people</vt:lpstr>
      <vt:lpstr>Complications from COVID-19 in children and young  people</vt:lpstr>
      <vt:lpstr>Coronavirus (COVID-19) epidemiology</vt:lpstr>
      <vt:lpstr>UK Coronavirus (COVID-19) positive tests by nation</vt:lpstr>
      <vt:lpstr>UK deaths within 28 days of a positive test</vt:lpstr>
      <vt:lpstr>COVID-19 vaccine taskforce</vt:lpstr>
      <vt:lpstr>COVID-19 vaccine development</vt:lpstr>
      <vt:lpstr>Properties of an ideal vaccine</vt:lpstr>
      <vt:lpstr>Stages of vaccine trials</vt:lpstr>
      <vt:lpstr>Safety</vt:lpstr>
      <vt:lpstr>Effectiveness</vt:lpstr>
      <vt:lpstr>Real world effectiveness </vt:lpstr>
      <vt:lpstr>Regulatory approval and licencing</vt:lpstr>
      <vt:lpstr>Post authorisation surveillance</vt:lpstr>
      <vt:lpstr>Licensure</vt:lpstr>
      <vt:lpstr>COVID-19 Vaccines</vt:lpstr>
      <vt:lpstr>COVID-19 MRNA vaccines (Pifzer-BioNtech and Moderna)</vt:lpstr>
      <vt:lpstr>AstraZeneca COVID-19 vaccine</vt:lpstr>
      <vt:lpstr>Additional COVID-19 vaccines</vt:lpstr>
      <vt:lpstr>Vaccine interchangeability</vt:lpstr>
      <vt:lpstr>Key factors that inform UK vaccination policy</vt:lpstr>
      <vt:lpstr>Designing and implementing a vaccination programme  in England</vt:lpstr>
      <vt:lpstr>Designing and implementing a vaccination programme  in Northern Ireland</vt:lpstr>
      <vt:lpstr>Other agencies</vt:lpstr>
      <vt:lpstr>COVID-19 vaccine programme considerations</vt:lpstr>
      <vt:lpstr>Priority groups for COVID-19 vaccination </vt:lpstr>
      <vt:lpstr>Vaccine priority groups:  JCVI Phase One / NI Phases 1-3</vt:lpstr>
      <vt:lpstr>JCVI Phase Two / NI Phase 4</vt:lpstr>
      <vt:lpstr>Older adults resident in a care home</vt:lpstr>
      <vt:lpstr>Older adults</vt:lpstr>
      <vt:lpstr>Health and Social care Workers</vt:lpstr>
      <vt:lpstr>Clinically extremely vulnerable</vt:lpstr>
      <vt:lpstr>Groups with underlying health conditions</vt:lpstr>
      <vt:lpstr>Pregnancy (1)</vt:lpstr>
      <vt:lpstr>Pregnancy (2)</vt:lpstr>
      <vt:lpstr>Breastfeeding</vt:lpstr>
      <vt:lpstr>COVID-19 vaccination programme for children and  young people (1)</vt:lpstr>
      <vt:lpstr>COVID-19 vaccination programme for children and  young people (2)</vt:lpstr>
      <vt:lpstr>Deprivation and ethnicity</vt:lpstr>
      <vt:lpstr>Third primary dose</vt:lpstr>
      <vt:lpstr>Booster programme</vt:lpstr>
      <vt:lpstr>Booster doses</vt:lpstr>
      <vt:lpstr>Guillain-Barré syndrome (GBS)</vt:lpstr>
      <vt:lpstr>Myocarditis and pericarditis </vt:lpstr>
      <vt:lpstr>Capillary leak syndrome</vt:lpstr>
      <vt:lpstr>Local reactions at the vaccination site</vt:lpstr>
      <vt:lpstr>PowerPoint Presentation</vt:lpstr>
      <vt:lpstr>Transition from Reg174 to CMA </vt:lpstr>
      <vt:lpstr>Changes to labels, packaging and wording</vt:lpstr>
      <vt:lpstr>COVID-19 Pfizer BioNTech vaccine</vt:lpstr>
      <vt:lpstr>Contraindications to COVID-19 Pfizer BioNTech vaccine</vt:lpstr>
      <vt:lpstr>Precautions to COVID-19 Pfizer BioNTech vaccine</vt:lpstr>
      <vt:lpstr>Adverse reactions following COVID-19 Pfizer BioNTech vaccine</vt:lpstr>
      <vt:lpstr>COVID-19 Pfizer BioNTech vaccine presentation </vt:lpstr>
      <vt:lpstr>COVID-19 Pfizer BioNTech vaccine dose and schedule  </vt:lpstr>
      <vt:lpstr>Storage and use of COVID-19 Pfizer BioNTech vaccine </vt:lpstr>
      <vt:lpstr> COVID-19 Pfizer BioNTech vaccine reconstitution </vt:lpstr>
      <vt:lpstr>Reconstituting COVID-19 Pfizer BioNTech vaccine (1)</vt:lpstr>
      <vt:lpstr>Reconstituting COVID-19 Pfizer BioNTech vaccine (2)</vt:lpstr>
      <vt:lpstr>Reconstituting COVID-19 Pfizer BioNTech vaccine (3)</vt:lpstr>
      <vt:lpstr>COVID-19 Pfizer BioNTech vaccine dose preparation</vt:lpstr>
      <vt:lpstr>COVID-19 Vaccine  AstraZeneca (Vaxzevria) </vt:lpstr>
      <vt:lpstr>Contraindications to COVID-19 Vaccine AstraZeneca (1)</vt:lpstr>
      <vt:lpstr>Adverse reactions following COVID-19 Vaccine AstraZeneca</vt:lpstr>
      <vt:lpstr>Blood clots following COVID-19 vaccination</vt:lpstr>
      <vt:lpstr>Precautions to COVID-19 Vaccine AstraZeneca</vt:lpstr>
      <vt:lpstr>Use of COVID-19 vaccine AstraZeneca in those under 40 years of age</vt:lpstr>
      <vt:lpstr>Who can receive the AstraZeneca vaccine</vt:lpstr>
      <vt:lpstr>Pregnancy</vt:lpstr>
      <vt:lpstr>COVID-19 Vaccine AstraZeneca presentation</vt:lpstr>
      <vt:lpstr>COVID-19 Vaccine AstraZeneca dose and schedule</vt:lpstr>
      <vt:lpstr>COVID-19 Vaccine AstraZeneca storage and use </vt:lpstr>
      <vt:lpstr>COVID-19 Vaccine AstraZeneca preparation (1)</vt:lpstr>
      <vt:lpstr>COVID-19 Vaccine AstraZeneca preparation (2)</vt:lpstr>
      <vt:lpstr>COVID-19 Vaccine AstraZeneca disposal</vt:lpstr>
      <vt:lpstr>COVID-19 Vaccine  Moderna (Spikevax)</vt:lpstr>
      <vt:lpstr>Contraindications to COVID-19 Vaccine Moderna </vt:lpstr>
      <vt:lpstr>Adverse reactions following COVID-19 vaccine Moderna</vt:lpstr>
      <vt:lpstr>COVID-19 Vaccine Moderna presentation</vt:lpstr>
      <vt:lpstr>COVID-19 vaccine Moderna dose and schedule</vt:lpstr>
      <vt:lpstr>COVID-19 Vaccine Moderna storage and use </vt:lpstr>
      <vt:lpstr>COVID-19 Vaccine Moderna preparation (1)</vt:lpstr>
      <vt:lpstr>COVID-19 Vaccine Moderna preparation (2)</vt:lpstr>
      <vt:lpstr>Guidance on handling multiple COVID-19 vaccines </vt:lpstr>
      <vt:lpstr>Reporting adverse reactions</vt:lpstr>
      <vt:lpstr>Further information</vt:lpstr>
    </vt:vector>
  </TitlesOfParts>
  <Company>BSO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200</cp:revision>
  <dcterms:created xsi:type="dcterms:W3CDTF">2020-12-04T16:12:05Z</dcterms:created>
  <dcterms:modified xsi:type="dcterms:W3CDTF">2021-10-06T10:36:26Z</dcterms:modified>
</cp:coreProperties>
</file>