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comments/comment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3.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4.xml" ContentType="application/vnd.openxmlformats-officedocument.presentationml.comments+xml"/>
  <Override PartName="/ppt/notesSlides/notesSlide38.xml" ContentType="application/vnd.openxmlformats-officedocument.presentationml.notesSlide+xml"/>
  <Override PartName="/ppt/comments/comment5.xml" ContentType="application/vnd.openxmlformats-officedocument.presentationml.comments+xml"/>
  <Override PartName="/ppt/notesSlides/notesSlide39.xml" ContentType="application/vnd.openxmlformats-officedocument.presentationml.notesSlide+xml"/>
  <Override PartName="/ppt/comments/comment6.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7.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 id="2147483702" r:id="rId6"/>
  </p:sldMasterIdLst>
  <p:notesMasterIdLst>
    <p:notesMasterId r:id="rId75"/>
  </p:notesMasterIdLst>
  <p:handoutMasterIdLst>
    <p:handoutMasterId r:id="rId76"/>
  </p:handoutMasterIdLst>
  <p:sldIdLst>
    <p:sldId id="257" r:id="rId7"/>
    <p:sldId id="395" r:id="rId8"/>
    <p:sldId id="396" r:id="rId9"/>
    <p:sldId id="258" r:id="rId10"/>
    <p:sldId id="434" r:id="rId11"/>
    <p:sldId id="335" r:id="rId12"/>
    <p:sldId id="261" r:id="rId13"/>
    <p:sldId id="337" r:id="rId14"/>
    <p:sldId id="358" r:id="rId15"/>
    <p:sldId id="267" r:id="rId16"/>
    <p:sldId id="449" r:id="rId17"/>
    <p:sldId id="399" r:id="rId18"/>
    <p:sldId id="401" r:id="rId19"/>
    <p:sldId id="400" r:id="rId20"/>
    <p:sldId id="443" r:id="rId21"/>
    <p:sldId id="444" r:id="rId22"/>
    <p:sldId id="450" r:id="rId23"/>
    <p:sldId id="435" r:id="rId24"/>
    <p:sldId id="406" r:id="rId25"/>
    <p:sldId id="407" r:id="rId26"/>
    <p:sldId id="451" r:id="rId27"/>
    <p:sldId id="463" r:id="rId28"/>
    <p:sldId id="272" r:id="rId29"/>
    <p:sldId id="271" r:id="rId30"/>
    <p:sldId id="405" r:id="rId31"/>
    <p:sldId id="276" r:id="rId32"/>
    <p:sldId id="277" r:id="rId33"/>
    <p:sldId id="278" r:id="rId34"/>
    <p:sldId id="408" r:id="rId35"/>
    <p:sldId id="409" r:id="rId36"/>
    <p:sldId id="410" r:id="rId37"/>
    <p:sldId id="441" r:id="rId38"/>
    <p:sldId id="440" r:id="rId39"/>
    <p:sldId id="442" r:id="rId40"/>
    <p:sldId id="461" r:id="rId41"/>
    <p:sldId id="414" r:id="rId42"/>
    <p:sldId id="412" r:id="rId43"/>
    <p:sldId id="413" r:id="rId44"/>
    <p:sldId id="329" r:id="rId45"/>
    <p:sldId id="355" r:id="rId46"/>
    <p:sldId id="415" r:id="rId47"/>
    <p:sldId id="367" r:id="rId48"/>
    <p:sldId id="290" r:id="rId49"/>
    <p:sldId id="347" r:id="rId50"/>
    <p:sldId id="294" r:id="rId51"/>
    <p:sldId id="295" r:id="rId52"/>
    <p:sldId id="296" r:id="rId53"/>
    <p:sldId id="371" r:id="rId54"/>
    <p:sldId id="417" r:id="rId55"/>
    <p:sldId id="416" r:id="rId56"/>
    <p:sldId id="301" r:id="rId57"/>
    <p:sldId id="303" r:id="rId58"/>
    <p:sldId id="304" r:id="rId59"/>
    <p:sldId id="305" r:id="rId60"/>
    <p:sldId id="418" r:id="rId61"/>
    <p:sldId id="419" r:id="rId62"/>
    <p:sldId id="420" r:id="rId63"/>
    <p:sldId id="421" r:id="rId64"/>
    <p:sldId id="422" r:id="rId65"/>
    <p:sldId id="424" r:id="rId66"/>
    <p:sldId id="462" r:id="rId67"/>
    <p:sldId id="464" r:id="rId68"/>
    <p:sldId id="426" r:id="rId69"/>
    <p:sldId id="427" r:id="rId70"/>
    <p:sldId id="431" r:id="rId71"/>
    <p:sldId id="432" r:id="rId72"/>
    <p:sldId id="433" r:id="rId73"/>
    <p:sldId id="460" r:id="rId7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2" clrIdx="0"/>
  <p:cmAuthor id="1" name="Claire Neill" initials="CN" lastIdx="25" clrIdx="1"/>
  <p:cmAuthor id="2" name="Paul Cavanagh" initials="PC" lastIdx="27" clrIdx="2"/>
  <p:cmAuthor id="3" name="David Irwin" initials="DI" lastIdx="2" clrIdx="3"/>
  <p:cmAuthor id="4" name="Kelly Neville" initials="KN" lastIdx="56" clrIdx="4">
    <p:extLst>
      <p:ext uri="{19B8F6BF-5375-455C-9EA6-DF929625EA0E}">
        <p15:presenceInfo xmlns:p15="http://schemas.microsoft.com/office/powerpoint/2012/main" userId="S-1-5-21-1087248158-1645291680-3373200396-55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80071" autoAdjust="0"/>
  </p:normalViewPr>
  <p:slideViewPr>
    <p:cSldViewPr>
      <p:cViewPr varScale="1">
        <p:scale>
          <a:sx n="58" d="100"/>
          <a:sy n="58" d="100"/>
        </p:scale>
        <p:origin x="1740" y="66"/>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3192"/>
    </p:cViewPr>
  </p:sorterViewPr>
  <p:notesViewPr>
    <p:cSldViewPr>
      <p:cViewPr>
        <p:scale>
          <a:sx n="90" d="100"/>
          <a:sy n="90" d="100"/>
        </p:scale>
        <p:origin x="-213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7-20T11:52:20.898" idx="25">
    <p:pos x="5390" y="1824"/>
    <p:text>Update slide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2-07-20T11:52:41.525" idx="26">
    <p:pos x="5760" y="804"/>
    <p:text>Update slide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8-23T14:46:42.554" idx="19">
    <p:pos x="5720" y="890"/>
    <p:text>new new picture
</p:text>
  </p:cm>
</p:cmLst>
</file>

<file path=ppt/comments/comment4.xml><?xml version="1.0" encoding="utf-8"?>
<p:cmLst xmlns:a="http://schemas.openxmlformats.org/drawingml/2006/main" xmlns:r="http://schemas.openxmlformats.org/officeDocument/2006/relationships" xmlns:p="http://schemas.openxmlformats.org/presentationml/2006/main">
  <p:cm authorId="4" dt="2022-07-20T11:54:12.256" idx="28">
    <p:pos x="5239" y="1117"/>
    <p:text>Is this vaccine used this year?</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2-07-20T11:54:37.919" idx="29">
    <p:pos x="4862" y="1221"/>
    <p:text>Is this vaccine used this year?</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22-07-20T11:55:04.297" idx="30">
    <p:pos x="4899" y="1087"/>
    <p:text/>
    <p:extLst>
      <p:ext uri="{C676402C-5697-4E1C-873F-D02D1690AC5C}">
        <p15:threadingInfo xmlns:p15="http://schemas.microsoft.com/office/powerpoint/2012/main" timeZoneBias="-60"/>
      </p:ext>
    </p:extLst>
  </p:cm>
  <p:cm authorId="4" dt="2022-07-20T11:55:22.405" idx="31">
    <p:pos x="4899" y="1223"/>
    <p:text>Is this vaccine used this year?</p:text>
    <p:extLst>
      <p:ext uri="{C676402C-5697-4E1C-873F-D02D1690AC5C}">
        <p15:threadingInfo xmlns:p15="http://schemas.microsoft.com/office/powerpoint/2012/main" timeZoneBias="-60">
          <p15:parentCm authorId="4" idx="3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22-07-20T11:59:18.493" idx="34">
    <p:pos x="4731" y="1152"/>
    <p:text>Is the manufacturer the smae this year?</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07/09/2022</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07/09/2022</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64-2021.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who.int/publications/m/item/recommended-composition-of-influenza-virus-vaccines-for-use-in-the-2022-2023-northern-hemisphere-influenza-seaso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educate healthcare practitioners involved in delivering the flu immunisation programme for the 2021/22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the actual administration techniques involved in vaccination. If staff are required to deliver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11</a:t>
            </a:fld>
            <a:endParaRPr lang="en-GB"/>
          </a:p>
        </p:txBody>
      </p:sp>
    </p:spTree>
    <p:extLst>
      <p:ext uri="{BB962C8B-B14F-4D97-AF65-F5344CB8AC3E}">
        <p14:creationId xmlns:p14="http://schemas.microsoft.com/office/powerpoint/2010/main" val="266374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174573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13</a:t>
            </a:fld>
            <a:endParaRPr lang="en-GB"/>
          </a:p>
        </p:txBody>
      </p:sp>
    </p:spTree>
    <p:extLst>
      <p:ext uri="{BB962C8B-B14F-4D97-AF65-F5344CB8AC3E}">
        <p14:creationId xmlns:p14="http://schemas.microsoft.com/office/powerpoint/2010/main" val="111325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2010/11 flu season, 2019/20 season, and 2021/2022.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r>
              <a:rPr lang="en-GB" sz="1200" b="0" kern="1200" dirty="0">
                <a:solidFill>
                  <a:schemeClr val="tx1"/>
                </a:solidFill>
                <a:effectLst/>
                <a:latin typeface="Arial" panose="020B0604020202020204" pitchFamily="34" charset="0"/>
                <a:cs typeface="Arial" panose="020B0604020202020204" pitchFamily="34" charset="0"/>
              </a:rPr>
              <a:t>Last year (2021/22),</a:t>
            </a:r>
            <a:r>
              <a:rPr lang="en-GB" sz="1200" b="0" kern="1200" baseline="0" dirty="0">
                <a:solidFill>
                  <a:schemeClr val="tx1"/>
                </a:solidFill>
                <a:effectLst/>
                <a:latin typeface="Arial" panose="020B0604020202020204" pitchFamily="34" charset="0"/>
                <a:cs typeface="Arial" panose="020B0604020202020204" pitchFamily="34" charset="0"/>
              </a:rPr>
              <a:t> l</a:t>
            </a:r>
            <a:r>
              <a:rPr lang="en-GB" sz="1200" b="0" kern="1200" dirty="0">
                <a:solidFill>
                  <a:schemeClr val="tx1"/>
                </a:solidFill>
                <a:effectLst/>
                <a:latin typeface="Arial" panose="020B0604020202020204" pitchFamily="34" charset="0"/>
                <a:cs typeface="Arial" panose="020B0604020202020204" pitchFamily="34" charset="0"/>
              </a:rPr>
              <a:t>ower </a:t>
            </a:r>
            <a:r>
              <a:rPr lang="en-GB" sz="1200" kern="1200" dirty="0">
                <a:solidFill>
                  <a:schemeClr val="tx1"/>
                </a:solidFill>
                <a:effectLst/>
                <a:latin typeface="Arial" panose="020B0604020202020204" pitchFamily="34" charset="0"/>
                <a:cs typeface="Arial" panose="020B0604020202020204" pitchFamily="34" charset="0"/>
              </a:rPr>
              <a:t>levels of flu activity were seen </a:t>
            </a:r>
            <a:r>
              <a:rPr lang="en-GB" sz="1200" kern="1200" baseline="0" dirty="0">
                <a:solidFill>
                  <a:schemeClr val="tx1"/>
                </a:solidFill>
                <a:effectLst/>
                <a:latin typeface="Arial" panose="020B0604020202020204" pitchFamily="34" charset="0"/>
                <a:cs typeface="Arial" panose="020B0604020202020204" pitchFamily="34" charset="0"/>
              </a:rPr>
              <a:t>in comparison with 2010/11.</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a:t>Slide 15 – </a:t>
            </a:r>
            <a:r>
              <a:rPr lang="en-GB" sz="1200" kern="1200" dirty="0">
                <a:solidFill>
                  <a:schemeClr val="tx1"/>
                </a:solidFill>
                <a:effectLst/>
                <a:latin typeface="+mn-lt"/>
                <a:ea typeface="+mn-ea"/>
                <a:cs typeface="+mn-cs"/>
              </a:rPr>
              <a:t>The weekly GP consultation rate for ‘flu/FLI’ remained below the baseline threshold for the duration of the 2021/2022 flu season. The rates observed were at a lower intensity level than observed in previous seasons. Low</a:t>
            </a:r>
            <a:r>
              <a:rPr lang="en-GB" sz="1200" kern="1200" baseline="0" dirty="0">
                <a:solidFill>
                  <a:schemeClr val="tx1"/>
                </a:solidFill>
                <a:effectLst/>
                <a:latin typeface="+mn-lt"/>
                <a:ea typeface="+mn-ea"/>
                <a:cs typeface="+mn-cs"/>
              </a:rPr>
              <a:t> influenza activity.</a:t>
            </a:r>
            <a:endParaRPr lang="en-GB" altLang="en-US"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2698197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Slide 16: updated image of bulletin to 2021/22 final bulletin</a:t>
            </a:r>
          </a:p>
          <a:p>
            <a:endParaRPr lang="en-GB" dirty="0"/>
          </a:p>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16</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t>
            </a:r>
          </a:p>
          <a:p>
            <a:r>
              <a:rPr lang="en-GB" baseline="0" dirty="0">
                <a:latin typeface="Arial" panose="020B0604020202020204" pitchFamily="34" charset="0"/>
                <a:cs typeface="Arial" panose="020B0604020202020204" pitchFamily="34" charset="0"/>
              </a:rPr>
              <a:t>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Last year the programme is being further extended to include Year 8 school children and household contacts of anyone who has received a shielding letter during the COVID-19 pandemic. </a:t>
            </a:r>
          </a:p>
          <a:p>
            <a:endParaRPr lang="en-GB"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a:rPr>
              <a:t>This</a:t>
            </a:r>
            <a:r>
              <a:rPr lang="en-GB" baseline="0" dirty="0">
                <a:solidFill>
                  <a:srgbClr val="FF0000"/>
                </a:solidFill>
                <a:latin typeface="Arial"/>
              </a:rPr>
              <a:t> year</a:t>
            </a:r>
            <a:r>
              <a:rPr lang="en-GB" dirty="0">
                <a:solidFill>
                  <a:srgbClr val="FF0000"/>
                </a:solidFill>
                <a:latin typeface="Arial"/>
              </a:rPr>
              <a:t>,</a:t>
            </a:r>
            <a:r>
              <a:rPr lang="en-GB" baseline="0" dirty="0">
                <a:solidFill>
                  <a:srgbClr val="FF0000"/>
                </a:solidFill>
                <a:latin typeface="Arial"/>
              </a:rPr>
              <a:t> </a:t>
            </a:r>
            <a:r>
              <a:rPr lang="en-GB" dirty="0">
                <a:solidFill>
                  <a:srgbClr val="FF0000"/>
                </a:solidFill>
                <a:latin typeface="Arial"/>
              </a:rPr>
              <a:t>the vaccination programme </a:t>
            </a:r>
            <a:r>
              <a:rPr lang="en-GB" b="1" dirty="0">
                <a:solidFill>
                  <a:srgbClr val="FF0000"/>
                </a:solidFill>
                <a:latin typeface="Arial"/>
              </a:rPr>
              <a:t>has been</a:t>
            </a:r>
            <a:r>
              <a:rPr lang="en-GB" b="1" baseline="0" dirty="0">
                <a:solidFill>
                  <a:srgbClr val="FF0000"/>
                </a:solidFill>
                <a:latin typeface="Arial"/>
              </a:rPr>
              <a:t> </a:t>
            </a:r>
            <a:r>
              <a:rPr lang="en-GB" b="1" dirty="0">
                <a:solidFill>
                  <a:srgbClr val="FF0000"/>
                </a:solidFill>
                <a:latin typeface="Arial"/>
              </a:rPr>
              <a:t>extended </a:t>
            </a:r>
            <a:r>
              <a:rPr lang="en-GB" b="0" dirty="0">
                <a:solidFill>
                  <a:srgbClr val="FF0000"/>
                </a:solidFill>
                <a:latin typeface="Arial"/>
              </a:rPr>
              <a:t>to</a:t>
            </a:r>
            <a:r>
              <a:rPr lang="en-GB" dirty="0">
                <a:solidFill>
                  <a:srgbClr val="FF0000"/>
                </a:solidFill>
                <a:latin typeface="Arial"/>
              </a:rPr>
              <a:t> additional cohorts, such as all healthy 50 to 64 year olds, year 9-12</a:t>
            </a:r>
            <a:r>
              <a:rPr lang="en-GB" baseline="0" dirty="0">
                <a:solidFill>
                  <a:srgbClr val="FF0000"/>
                </a:solidFill>
                <a:latin typeface="Arial"/>
              </a:rPr>
              <a:t> school children and household contacts of immunocompromised individuals</a:t>
            </a:r>
            <a:endParaRPr lang="en-GB"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17</a:t>
            </a:fld>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published the annual CMO season flu letter. This letter provides information on the policy for the seasonal flu programme.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a:p>
            <a:pPr lvl="0"/>
            <a:r>
              <a:rPr lang="en-GB" sz="1400" dirty="0">
                <a:solidFill>
                  <a:srgbClr val="FF0000"/>
                </a:solidFill>
                <a:latin typeface="Arial"/>
              </a:rPr>
              <a:t>As mentioned previously, the letter</a:t>
            </a:r>
            <a:r>
              <a:rPr lang="en-GB" sz="1400" baseline="0" dirty="0">
                <a:solidFill>
                  <a:srgbClr val="FF0000"/>
                </a:solidFill>
                <a:latin typeface="Arial"/>
              </a:rPr>
              <a:t> also states that b</a:t>
            </a:r>
            <a:r>
              <a:rPr lang="en-GB" sz="1400" dirty="0">
                <a:solidFill>
                  <a:srgbClr val="FF0000"/>
                </a:solidFill>
                <a:latin typeface="Arial"/>
              </a:rPr>
              <a:t>ased on vaccine availability and the uptake rates being achieved, the vaccination programme </a:t>
            </a:r>
            <a:r>
              <a:rPr lang="en-GB" sz="1400" b="1" dirty="0">
                <a:solidFill>
                  <a:srgbClr val="FF0000"/>
                </a:solidFill>
                <a:latin typeface="Arial"/>
              </a:rPr>
              <a:t>has been  </a:t>
            </a:r>
            <a:r>
              <a:rPr lang="en-GB" sz="1400" dirty="0">
                <a:solidFill>
                  <a:srgbClr val="FF0000"/>
                </a:solidFill>
                <a:latin typeface="Arial"/>
              </a:rPr>
              <a:t>to additional cohorts, such as all healthy 50 to 64 year olds, Year 9-12 secondary school children and household contacts</a:t>
            </a:r>
            <a:r>
              <a:rPr lang="en-GB" sz="1400" baseline="0" dirty="0">
                <a:solidFill>
                  <a:srgbClr val="FF0000"/>
                </a:solidFill>
                <a:latin typeface="Arial"/>
              </a:rPr>
              <a:t> of immunocompromised individuals</a:t>
            </a:r>
            <a:r>
              <a:rPr lang="en-GB" sz="1400" b="1" dirty="0">
                <a:solidFill>
                  <a:srgbClr val="FF0000"/>
                </a:solidFill>
                <a:latin typeface="Arial"/>
              </a:rPr>
              <a:t>. </a:t>
            </a:r>
          </a:p>
          <a:p>
            <a:pPr lvl="0"/>
            <a:endParaRPr lang="en-GB" sz="1400" dirty="0">
              <a:solidFill>
                <a:srgbClr val="FF0000"/>
              </a:solidFill>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18</a:t>
            </a:fld>
            <a:endParaRPr lang="en-GB"/>
          </a:p>
        </p:txBody>
      </p:sp>
    </p:spTree>
    <p:extLst>
      <p:ext uri="{BB962C8B-B14F-4D97-AF65-F5344CB8AC3E}">
        <p14:creationId xmlns:p14="http://schemas.microsoft.com/office/powerpoint/2010/main" val="1145076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From CMO letter</a:t>
            </a:r>
          </a:p>
          <a:p>
            <a:r>
              <a:rPr lang="en-GB" sz="1200" b="1" kern="1200" dirty="0">
                <a:solidFill>
                  <a:schemeClr val="tx1"/>
                </a:solidFill>
                <a:effectLst/>
                <a:latin typeface="+mn-lt"/>
                <a:ea typeface="+mn-ea"/>
                <a:cs typeface="+mn-cs"/>
              </a:rPr>
              <a:t>Vaccine uptake ambitions for 2022 to 2023</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dirty="0"/>
              <a:t>PHA have reported flu vaccination uptake for 2021/22 from data extracted from the Vaccine Management System (VMS) (https://www.publichealth.hscni.net/sites/default/files/2022- 05/Flu%20Bulletin%20Week19-20.pdf) but they have advised that caution should be used when comparing VMS data to previous seasons, due to new methods of recording and extracting influenza vaccine data. The Department has therefore 7 also calculated uptake based on claims data provided throughout the 2021/22 programme by GPs.</a:t>
            </a:r>
          </a:p>
          <a:p>
            <a:pPr lvl="0"/>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50-64 years (not at risk), and 65 and over also by Community Pharmacies in 2021/22. </a:t>
            </a:r>
          </a:p>
        </p:txBody>
      </p:sp>
      <p:sp>
        <p:nvSpPr>
          <p:cNvPr id="4" name="Slide Number Placeholder 3"/>
          <p:cNvSpPr>
            <a:spLocks noGrp="1"/>
          </p:cNvSpPr>
          <p:nvPr>
            <p:ph type="sldNum" sz="quarter" idx="10"/>
          </p:nvPr>
        </p:nvSpPr>
        <p:spPr/>
        <p:txBody>
          <a:bodyPr/>
          <a:lstStyle/>
          <a:p>
            <a:fld id="{C1736FF6-1147-4FCB-8859-A9D484787462}" type="slidenum">
              <a:rPr lang="en-GB" smtClean="0"/>
              <a:t>19</a:t>
            </a:fld>
            <a:endParaRPr lang="en-GB"/>
          </a:p>
        </p:txBody>
      </p:sp>
    </p:spTree>
    <p:extLst>
      <p:ext uri="{BB962C8B-B14F-4D97-AF65-F5344CB8AC3E}">
        <p14:creationId xmlns:p14="http://schemas.microsoft.com/office/powerpoint/2010/main" val="2325091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32509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a:t>
            </a:fld>
            <a:endParaRPr lang="en-GB"/>
          </a:p>
        </p:txBody>
      </p:sp>
    </p:spTree>
    <p:extLst>
      <p:ext uri="{BB962C8B-B14F-4D97-AF65-F5344CB8AC3E}">
        <p14:creationId xmlns:p14="http://schemas.microsoft.com/office/powerpoint/2010/main" val="192623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Arial" panose="020B0604020202020204" pitchFamily="34" charset="0"/>
              <a:buNone/>
            </a:pPr>
            <a:r>
              <a:rPr lang="en-GB" sz="1200" dirty="0">
                <a:solidFill>
                  <a:srgbClr val="000000"/>
                </a:solidFill>
                <a:effectLst/>
                <a:latin typeface="Arial" panose="020B0604020202020204" pitchFamily="34" charset="0"/>
                <a:ea typeface="Times New Roman" panose="02020603050405020304" pitchFamily="18" charset="0"/>
              </a:rPr>
              <a:t>6   The HSS (MD) 16/2022 letter dated 20 April 2022 confirmed that those eligible for HSC flu vaccine in 2022/23 are:</a:t>
            </a:r>
            <a:endParaRPr lang="en-GB" sz="11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noProof="0" dirty="0">
              <a:ln>
                <a:noFill/>
              </a:ln>
              <a:solidFill>
                <a:prstClr val="black"/>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a:endParaRPr>
          </a:p>
          <a:p>
            <a:pPr>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99923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Cohorts that were eligible in the 2021/22 season but that are </a:t>
            </a:r>
            <a:r>
              <a:rPr lang="en-GB" sz="1200" b="1" kern="1200" dirty="0">
                <a:solidFill>
                  <a:schemeClr val="tx1"/>
                </a:solidFill>
                <a:effectLst/>
                <a:latin typeface="+mn-lt"/>
                <a:ea typeface="+mn-ea"/>
                <a:cs typeface="+mn-cs"/>
              </a:rPr>
              <a:t>not </a:t>
            </a:r>
            <a:r>
              <a:rPr lang="en-GB" sz="1200" kern="1200" dirty="0">
                <a:solidFill>
                  <a:schemeClr val="tx1"/>
                </a:solidFill>
                <a:effectLst/>
                <a:latin typeface="+mn-lt"/>
                <a:ea typeface="+mn-ea"/>
                <a:cs typeface="+mn-cs"/>
              </a:rPr>
              <a:t>included in the cohorts for 2022/23 are: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those aged 50 to 64 years</a:t>
            </a: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22</a:t>
            </a:fld>
            <a:endParaRPr lang="en-GB"/>
          </a:p>
        </p:txBody>
      </p:sp>
    </p:spTree>
    <p:extLst>
      <p:ext uri="{BB962C8B-B14F-4D97-AF65-F5344CB8AC3E}">
        <p14:creationId xmlns:p14="http://schemas.microsoft.com/office/powerpoint/2010/main" val="255282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Clinical risk categories also include:</a:t>
            </a:r>
          </a:p>
          <a:p>
            <a:r>
              <a:rPr lang="en-GB" dirty="0">
                <a:latin typeface="Arial" panose="020B0604020202020204" pitchFamily="34" charset="0"/>
                <a:cs typeface="Arial" panose="020B0604020202020204" pitchFamily="34" charset="0"/>
              </a:rPr>
              <a:t>Chronic Respiratory Disease</a:t>
            </a:r>
          </a:p>
          <a:p>
            <a:r>
              <a:rPr lang="en-GB" dirty="0">
                <a:latin typeface="Arial" panose="020B0604020202020204" pitchFamily="34" charset="0"/>
                <a:cs typeface="Arial" panose="020B0604020202020204" pitchFamily="34" charset="0"/>
              </a:rPr>
              <a:t>Chronic Heart Disease</a:t>
            </a:r>
          </a:p>
          <a:p>
            <a:r>
              <a:rPr lang="en-GB" dirty="0">
                <a:latin typeface="Arial" panose="020B0604020202020204" pitchFamily="34" charset="0"/>
                <a:cs typeface="Arial" panose="020B0604020202020204" pitchFamily="34" charset="0"/>
              </a:rPr>
              <a:t>Chronic Kidney Disease</a:t>
            </a:r>
          </a:p>
          <a:p>
            <a:r>
              <a:rPr lang="en-GB" dirty="0">
                <a:latin typeface="Arial" panose="020B0604020202020204" pitchFamily="34" charset="0"/>
                <a:cs typeface="Arial" panose="020B0604020202020204" pitchFamily="34" charset="0"/>
              </a:rPr>
              <a:t>Chronic Liver Disease</a:t>
            </a:r>
          </a:p>
          <a:p>
            <a:r>
              <a:rPr lang="en-GB" dirty="0">
                <a:latin typeface="Arial" panose="020B0604020202020204" pitchFamily="34" charset="0"/>
                <a:cs typeface="Arial" panose="020B0604020202020204" pitchFamily="34" charset="0"/>
              </a:rPr>
              <a:t>Chronic Neurological Disease &amp;</a:t>
            </a:r>
          </a:p>
          <a:p>
            <a:r>
              <a:rPr lang="en-GB" dirty="0">
                <a:latin typeface="Arial" panose="020B0604020202020204" pitchFamily="34" charset="0"/>
                <a:cs typeface="Arial" panose="020B0604020202020204" pitchFamily="34" charset="0"/>
              </a:rPr>
              <a:t>Diabetes</a:t>
            </a:r>
          </a:p>
          <a:p>
            <a:endParaRPr lang="en-GB"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23</a:t>
            </a:fld>
            <a:endParaRPr lang="en-GB">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Clinical Risk categories also include:</a:t>
            </a:r>
          </a:p>
          <a:p>
            <a:r>
              <a:rPr lang="en-GB" baseline="0" dirty="0">
                <a:latin typeface="Arial" panose="020B0604020202020204" pitchFamily="34" charset="0"/>
                <a:cs typeface="Arial" panose="020B0604020202020204" pitchFamily="34" charset="0"/>
              </a:rPr>
              <a:t>Immunosuppression due to a disease / treatment</a:t>
            </a:r>
          </a:p>
          <a:p>
            <a:r>
              <a:rPr lang="en-GB" dirty="0">
                <a:latin typeface="Arial" panose="020B0604020202020204" pitchFamily="34" charset="0"/>
                <a:cs typeface="Arial" panose="020B0604020202020204" pitchFamily="34" charset="0"/>
              </a:rPr>
              <a:t>Asplenia / dysfunction of the spleen</a:t>
            </a:r>
          </a:p>
          <a:p>
            <a:r>
              <a:rPr lang="en-GB" baseline="0" dirty="0">
                <a:latin typeface="Arial" panose="020B0604020202020204" pitchFamily="34" charset="0"/>
                <a:cs typeface="Arial" panose="020B0604020202020204" pitchFamily="34" charset="0"/>
              </a:rPr>
              <a:t>Pregnant woman at any stage of pregnancy and</a:t>
            </a:r>
          </a:p>
          <a:p>
            <a:pPr lvl="0"/>
            <a:r>
              <a:rPr lang="en-GB" dirty="0">
                <a:solidFill>
                  <a:prstClr val="black"/>
                </a:solidFill>
                <a:latin typeface="Arial" panose="020B0604020202020204" pitchFamily="34" charset="0"/>
                <a:cs typeface="Arial" panose="020B0604020202020204" pitchFamily="34" charset="0"/>
              </a:rPr>
              <a:t>Morbid Obesity-many of the patients in this group will already be eligible for the flu vaccine due to complications of obesity that place them in a clinical risk category.</a:t>
            </a:r>
          </a:p>
          <a:p>
            <a:endParaRPr lang="en-GB" baseline="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kern="1200" dirty="0">
                <a:solidFill>
                  <a:schemeClr val="tx1"/>
                </a:solidFill>
                <a:effectLst/>
                <a:latin typeface="Arial" panose="020B0604020202020204" pitchFamily="34" charset="0"/>
                <a:ea typeface="ヒラギノ角ゴ Pro W3" pitchFamily="84" charset="-128"/>
                <a:cs typeface="Arial" panose="020B0604020202020204" pitchFamily="34" charset="0"/>
              </a:rPr>
              <a:t> is not exhaustive, and the healthcare</a:t>
            </a:r>
            <a:r>
              <a:rPr lang="en-GB"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this year and those involved in delivering flu vaccine programmes should be familiar with the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a:t>
            </a:r>
            <a:r>
              <a:rPr lang="en-GB" sz="1200" dirty="0">
                <a:hlinkClick r:id="rId4"/>
              </a:rPr>
              <a:t>CMO Seasonal flu letter </a:t>
            </a: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06483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All pregnant women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are recommended to receive the inactivated flu vaccine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irrespective of their stage of pregnancy.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is good evidence that pregnant women are at increased risk from </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complications if they contract flu</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 addition, there is evidence that </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having flu during pregnancy may be associated with premature birth and</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smaller birth size and weight and that flu vaccination may reduce the</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likelihood of prematurity and smaller infant size at birth associated with an</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influenza infection during pregnancy. Furthermore, a number of studies </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show that flu vaccination during pregnancy provides passive immunity against</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flu to infants in the first few months of life.</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 review of studies on the</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safety of flu vaccine in pregnancy concluded that inactivated flu vaccine can</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be safely and effectively administered during any trimester of pregnancy and </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that no study to date has demonstrated an increased risk of either maternal </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complications or adverse fetal outcomes associated with inactivated influenza</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vaccine.</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ideal time to offer flu vaccination to pregnant women is before flu starts</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circulating. However, even after flu is in circulation, vaccine should continue </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to be offered to those at risk and newly pregnant women. If a woman becomes pregnant after the usual vaccinating period of October to January, it is still worth considering offering the vaccine if flu is still circulating in the community. </a:t>
            </a:r>
          </a:p>
        </p:txBody>
      </p:sp>
    </p:spTree>
    <p:extLst>
      <p:ext uri="{BB962C8B-B14F-4D97-AF65-F5344CB8AC3E}">
        <p14:creationId xmlns:p14="http://schemas.microsoft.com/office/powerpoint/2010/main" val="2334725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JCVI recommended extending the annual flu programme to include healthy children aged 2 to their seventeenth birthday in order both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 to lower the potentially serious impact of flu in vaccinated children and also to have a more profound effect on flu transmission. Children are the main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 source of transmission in the population, and extending the flu programme  to include healthy children should therefore reduce the spread of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 from children to other children, to adults and to those in clinical risk groups  of any age. In Northern Ireland the programme was started in pre-school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children &gt; 2 years and all  primary school children.   From 2020/21, the programme has been extended to include Year 8 children in Northern Ireland.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0" indent="0"/>
            <a:r>
              <a:rPr lang="en-GB" sz="1200" dirty="0">
                <a:latin typeface="Arial" panose="020B0604020202020204" pitchFamily="34" charset="0"/>
                <a:cs typeface="Arial" panose="020B0604020202020204" pitchFamily="34" charset="0"/>
              </a:rPr>
              <a:t>Reducing flu transmission in the community will avert many cases of severe flu and flu-related deaths in older adults and people with clinical risk factors.</a:t>
            </a:r>
            <a:r>
              <a:rPr lang="en-GB" sz="1200" baseline="0" dirty="0">
                <a:latin typeface="Arial" panose="020B0604020202020204" pitchFamily="34" charset="0"/>
                <a:cs typeface="Arial" panose="020B0604020202020204" pitchFamily="34" charset="0"/>
              </a:rPr>
              <a:t> </a:t>
            </a:r>
          </a:p>
          <a:p>
            <a:pPr marL="0" indent="0"/>
            <a:endParaRPr lang="en-GB" dirty="0">
              <a:latin typeface="Arial" panose="020B0604020202020204" pitchFamily="34" charset="0"/>
              <a:cs typeface="Arial" panose="020B0604020202020204" pitchFamily="34" charset="0"/>
            </a:endParaRPr>
          </a:p>
          <a:p>
            <a:pPr marL="0" indent="0"/>
            <a:r>
              <a:rPr lang="en-GB" sz="1200" dirty="0">
                <a:latin typeface="Arial" panose="020B0604020202020204" pitchFamily="34" charset="0"/>
                <a:cs typeface="Arial" panose="020B0604020202020204" pitchFamily="34" charset="0"/>
              </a:rPr>
              <a:t>Since the programme was introduced</a:t>
            </a:r>
            <a:r>
              <a:rPr lang="en-GB" sz="1200" baseline="0" dirty="0">
                <a:latin typeface="Arial" panose="020B0604020202020204" pitchFamily="34" charset="0"/>
                <a:cs typeface="Arial" panose="020B0604020202020204" pitchFamily="34" charset="0"/>
              </a:rPr>
              <a:t> to pre-school and primary school children in Northern Ireland the levels of GP consultation rates has been lower compared to other parts of the UK and ROI where there was a more limited vaccination programme for healthy children.</a:t>
            </a: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27</a:t>
            </a:fld>
            <a:endParaRPr lang="en-US" altLang="en-US">
              <a:solidFill>
                <a:prstClr val="black"/>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Frontline health and social care workers have a duty of care to protect their patients and service users from infection. This includes getting vaccinated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against flu.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Flu outbreaks can occur in health and social care settings with both staff and their patients/service users being affected when flu is circulating in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community. It is important that health and social care workers protect themselves by having the flu vaccine, and, in doing so, they reduce the risk of spreading flu to their patients, service users, colleagues and family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healthcare workers against flu has been shown to significantly lower rates of flu-like illness, hospitalisation and mortality in the elderly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 long-term healthcare settings. Vaccination of staff in acute care settings may provide similar benefits. Flu immunisation of frontline health and social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staff care staff may reduce the transmission of infection to vulnerable patients, some of whom may have impaired immunity, increasing their risks of flu. These people may not respond well to immunisation. </a:t>
            </a:r>
            <a:r>
              <a:rPr lang="en-GB" dirty="0">
                <a:solidFill>
                  <a:prstClr val="black"/>
                </a:solidFill>
                <a:latin typeface="Arial" panose="020B0604020202020204" pitchFamily="34" charset="0"/>
                <a:ea typeface="ヒラギノ角ゴ Pro W3" pitchFamily="84" charset="-128"/>
                <a:cs typeface="Arial" panose="020B0604020202020204" pitchFamily="34" charset="0"/>
              </a:rPr>
              <a:t>Achieving a good uptake of flu vaccine in HCWs is even more important this year because of the increased risk of morbidity and mortality from co-infection with flu and COVID-19.</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 and social care workers also helps to reduce the level of sickness absenteeism that can jeopardise health and social care services. </a:t>
            </a:r>
          </a:p>
        </p:txBody>
      </p:sp>
    </p:spTree>
    <p:extLst>
      <p:ext uri="{BB962C8B-B14F-4D97-AF65-F5344CB8AC3E}">
        <p14:creationId xmlns:p14="http://schemas.microsoft.com/office/powerpoint/2010/main" val="3990533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1074194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291167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a:t>
            </a:r>
          </a:p>
          <a:p>
            <a:endParaRPr lang="en-GB" altLang="en-US" baseline="0" dirty="0">
              <a:latin typeface="Arial" pitchFamily="34" charset="0"/>
            </a:endParaRPr>
          </a:p>
          <a:p>
            <a:r>
              <a:rPr lang="en-GB" altLang="en-US" baseline="0" dirty="0">
                <a:latin typeface="Arial" pitchFamily="34" charset="0"/>
              </a:rPr>
              <a:t>Flu is highly infectious and spreads rapidly in closed communities. It is possible to have been infected with flu and to have mild / no symptoms. </a:t>
            </a:r>
          </a:p>
          <a:p>
            <a:endParaRPr lang="en-GB" altLang="en-US" dirty="0">
              <a:latin typeface="Arial" pitchFamily="34" charset="0"/>
            </a:endParaRPr>
          </a:p>
          <a:p>
            <a:r>
              <a:rPr lang="en-GB" altLang="en-US" dirty="0">
                <a:latin typeface="Arial" pitchFamily="34" charset="0"/>
              </a:rPr>
              <a:t>Serological studies in healthcare professionals have shown that approximately</a:t>
            </a:r>
          </a:p>
          <a:p>
            <a:r>
              <a:rPr lang="en-GB" altLang="en-US" baseline="0" dirty="0">
                <a:latin typeface="Arial" pitchFamily="34" charset="0"/>
              </a:rPr>
              <a:t>30-50% of influenza infections can be asymptomatic (Wilde et al 1999). Asymptomatic</a:t>
            </a:r>
            <a:r>
              <a:rPr lang="en-GB" altLang="en-US" dirty="0">
                <a:latin typeface="Arial" pitchFamily="34" charset="0"/>
              </a:rPr>
              <a:t> </a:t>
            </a:r>
            <a:r>
              <a:rPr lang="en-GB" altLang="en-US" baseline="0" dirty="0">
                <a:latin typeface="Arial" pitchFamily="34" charset="0"/>
              </a:rPr>
              <a:t>people can still transmit flu to other people. </a:t>
            </a:r>
          </a:p>
          <a:p>
            <a:endParaRPr lang="en-GB" altLang="en-US" dirty="0">
              <a:latin typeface="Arial" pitchFamily="34" charset="0"/>
            </a:endParaRPr>
          </a:p>
          <a:p>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people are vaccinated by the end of December to prevent infection.</a:t>
            </a: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4</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4</a:t>
            </a:fld>
            <a:endParaRPr lang="en-US" altLang="en-US">
              <a:solidFill>
                <a:prstClr val="black"/>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dirty="0">
                <a:hlinkClick r:id="rId3"/>
              </a:rPr>
              <a:t>Recommended composition of influenza virus vaccines for use in the 2022-2023 northern hemisphere influenza season (who.int)</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31</a:t>
            </a:fld>
            <a:endParaRPr lang="en-GB"/>
          </a:p>
        </p:txBody>
      </p:sp>
    </p:spTree>
    <p:extLst>
      <p:ext uri="{BB962C8B-B14F-4D97-AF65-F5344CB8AC3E}">
        <p14:creationId xmlns:p14="http://schemas.microsoft.com/office/powerpoint/2010/main" val="2400429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31326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the recommended vaccines are: </a:t>
            </a:r>
          </a:p>
          <a:p>
            <a:endParaRPr lang="en-GB" dirty="0"/>
          </a:p>
          <a:p>
            <a:r>
              <a:rPr lang="en-GB" dirty="0"/>
              <a:t> - for those aged 65 years and over an adjuvanted Quadrivalent Inactivated Vaccine (</a:t>
            </a:r>
            <a:r>
              <a:rPr lang="en-GB" dirty="0" err="1"/>
              <a:t>aQIV</a:t>
            </a:r>
            <a:r>
              <a:rPr lang="en-GB" dirty="0"/>
              <a:t>). The </a:t>
            </a:r>
            <a:r>
              <a:rPr lang="en-GB" dirty="0" err="1"/>
              <a:t>aQIV</a:t>
            </a:r>
            <a:r>
              <a:rPr lang="en-GB" dirty="0"/>
              <a:t> is more effective and cost-effective in the elderly than non-adjuvanted vaccines and reflects current JCVI advice and Green Book guidance. </a:t>
            </a:r>
          </a:p>
          <a:p>
            <a:endParaRPr lang="en-GB" dirty="0"/>
          </a:p>
          <a:p>
            <a:r>
              <a:rPr lang="en-GB" dirty="0"/>
              <a:t> - For under-65s (including those in at risk groups aged 2 years and over and pregnant women) offer a Quadrivalent Inactivated Vaccine (cell-based) (</a:t>
            </a:r>
            <a:r>
              <a:rPr lang="en-GB" dirty="0" err="1"/>
              <a:t>QIVc</a:t>
            </a:r>
            <a:r>
              <a:rPr lang="en-GB" dirty="0"/>
              <a:t>). Children over 2 years of age may also receive </a:t>
            </a:r>
            <a:r>
              <a:rPr lang="en-GB" dirty="0" err="1"/>
              <a:t>QIVc</a:t>
            </a:r>
            <a:r>
              <a:rPr lang="en-GB" dirty="0"/>
              <a:t> if they have a contraindication to Live Attenuated Influenza Vaccine (LAIV). This reflects current JCVI advice and Green Book guidance. </a:t>
            </a:r>
          </a:p>
          <a:p>
            <a:endParaRPr lang="en-GB" dirty="0"/>
          </a:p>
          <a:p>
            <a:r>
              <a:rPr lang="en-GB" dirty="0"/>
              <a:t> - A Live Attenuated Influenza Vaccine (LAIV) (</a:t>
            </a:r>
            <a:r>
              <a:rPr lang="en-GB" dirty="0" err="1"/>
              <a:t>Fluenz</a:t>
            </a:r>
            <a:r>
              <a:rPr lang="en-GB" dirty="0"/>
              <a:t> Tetra®) as first line for eligible children aged two years up to less than 18 years, except those 1 Chapter 14a of the Green Book provides information on what groups can be considered as directly involved in delivering care and is available at: Green Book: Chapter 14a COVID-19. with contraindications such as immunodeficiency, severe asthma or active wheezing. </a:t>
            </a:r>
          </a:p>
          <a:p>
            <a:endParaRPr lang="en-GB" dirty="0"/>
          </a:p>
          <a:p>
            <a:r>
              <a:rPr lang="en-GB" dirty="0"/>
              <a:t>-  Children in clinical risk groups aged 6 months to less than 2 years should be offered Quadrivalent Inactivated Vaccine (egg-based) </a:t>
            </a:r>
            <a:r>
              <a:rPr lang="en-GB" dirty="0" err="1"/>
              <a:t>QIVe</a:t>
            </a:r>
            <a:r>
              <a:rPr lang="en-GB" dirty="0"/>
              <a:t>. </a:t>
            </a:r>
          </a:p>
          <a:p>
            <a:endParaRPr lang="en-GB" dirty="0"/>
          </a:p>
          <a:p>
            <a:r>
              <a:rPr lang="en-GB" dirty="0"/>
              <a:t>-  None of the influenza vaccines contain thiomersal as an added preservative. Some influenza vaccines are restricted for use in particular age groups. The advice and contraindications and precautions sections in the Green Book influenza chapter and in the relevant Summary of Product Characteristics should be referred to</a:t>
            </a:r>
          </a:p>
        </p:txBody>
      </p:sp>
      <p:sp>
        <p:nvSpPr>
          <p:cNvPr id="4" name="Slide Number Placeholder 3"/>
          <p:cNvSpPr>
            <a:spLocks noGrp="1"/>
          </p:cNvSpPr>
          <p:nvPr>
            <p:ph type="sldNum" sz="quarter" idx="5"/>
          </p:nvPr>
        </p:nvSpPr>
        <p:spPr/>
        <p:txBody>
          <a:bodyPr/>
          <a:lstStyle/>
          <a:p>
            <a:fld id="{C1736FF6-1147-4FCB-8859-A9D484787462}" type="slidenum">
              <a:rPr lang="en-GB" smtClean="0"/>
              <a:t>33</a:t>
            </a:fld>
            <a:endParaRPr lang="en-GB"/>
          </a:p>
        </p:txBody>
      </p:sp>
    </p:spTree>
    <p:extLst>
      <p:ext uri="{BB962C8B-B14F-4D97-AF65-F5344CB8AC3E}">
        <p14:creationId xmlns:p14="http://schemas.microsoft.com/office/powerpoint/2010/main" val="3156800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latin typeface="Arial" panose="020B0604020202020204" pitchFamily="34" charset="0"/>
                <a:cs typeface="Arial" panose="020B0604020202020204" pitchFamily="34" charset="0"/>
              </a:rPr>
              <a:t>It is recommended for adults age 18 to &lt; 65 years who</a:t>
            </a:r>
            <a:r>
              <a:rPr lang="en-GB" baseline="0" dirty="0">
                <a:latin typeface="Arial" panose="020B0604020202020204" pitchFamily="34" charset="0"/>
                <a:cs typeface="Arial" panose="020B0604020202020204" pitchFamily="34" charset="0"/>
              </a:rPr>
              <a:t> are eligible. </a:t>
            </a:r>
            <a:r>
              <a:rPr lang="en-GB" sz="1200" dirty="0">
                <a:latin typeface="Arial" panose="020B0604020202020204" pitchFamily="34" charset="0"/>
                <a:cs typeface="Arial" panose="020B0604020202020204" pitchFamily="34" charset="0"/>
              </a:rPr>
              <a:t>Second line for children over 2 years with contraindication to </a:t>
            </a:r>
            <a:r>
              <a:rPr lang="en-GB" sz="1200" dirty="0" err="1">
                <a:latin typeface="Arial" panose="020B0604020202020204" pitchFamily="34" charset="0"/>
                <a:cs typeface="Arial" panose="020B0604020202020204" pitchFamily="34" charset="0"/>
              </a:rPr>
              <a:t>Fluenz</a:t>
            </a:r>
            <a:r>
              <a:rPr lang="en-GB" sz="1200" dirty="0">
                <a:latin typeface="Arial" panose="020B0604020202020204" pitchFamily="34" charset="0"/>
                <a:cs typeface="Arial" panose="020B0604020202020204" pitchFamily="34" charset="0"/>
              </a:rPr>
              <a:t> Tetra®</a:t>
            </a:r>
          </a:p>
          <a:p>
            <a:pPr marL="171450" indent="-171450">
              <a:buFont typeface="Wingdings" panose="05000000000000000000" pitchFamily="2" charset="2"/>
              <a:buChar char="Ø"/>
            </a:pP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It should be considered for use in Adults 65years+</a:t>
            </a:r>
            <a:r>
              <a:rPr lang="en-GB" baseline="0" dirty="0">
                <a:latin typeface="Arial" panose="020B0604020202020204" pitchFamily="34" charset="0"/>
                <a:cs typeface="Arial" panose="020B0604020202020204" pitchFamily="34" charset="0"/>
              </a:rPr>
              <a:t> </a:t>
            </a:r>
            <a:r>
              <a:rPr lang="en-GB" b="1" baseline="0" dirty="0">
                <a:latin typeface="Arial" panose="020B0604020202020204" pitchFamily="34" charset="0"/>
                <a:cs typeface="Arial" panose="020B0604020202020204" pitchFamily="34" charset="0"/>
              </a:rPr>
              <a:t>who have </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an allergy to eggs .</a:t>
            </a:r>
          </a:p>
          <a:p>
            <a:pPr marL="171450" indent="-171450">
              <a:buFont typeface="Wingdings" panose="05000000000000000000" pitchFamily="2" charset="2"/>
              <a:buChar char="Ø"/>
            </a:pPr>
            <a:endParaRPr lang="en-GB" baseline="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GB" baseline="0" dirty="0">
                <a:latin typeface="Arial" panose="020B0604020202020204" pitchFamily="34" charset="0"/>
                <a:cs typeface="Arial" panose="020B0604020202020204" pitchFamily="34" charset="0"/>
              </a:rPr>
              <a:t>One dose schedule  </a:t>
            </a:r>
            <a:r>
              <a:rPr lang="en-GB" dirty="0"/>
              <a:t>unless:</a:t>
            </a:r>
          </a:p>
          <a:p>
            <a:pPr marL="857250" lvl="1" indent="-457200">
              <a:buFont typeface="Wingdings" panose="05000000000000000000" pitchFamily="2" charset="2"/>
              <a:buChar char="Ø"/>
            </a:pPr>
            <a:r>
              <a:rPr lang="en-GB" dirty="0"/>
              <a:t>Child is in a clinical risk group </a:t>
            </a:r>
            <a:r>
              <a:rPr lang="en-GB" b="1" dirty="0"/>
              <a:t>and</a:t>
            </a:r>
            <a:r>
              <a:rPr lang="en-GB" dirty="0"/>
              <a:t> </a:t>
            </a:r>
          </a:p>
          <a:p>
            <a:pPr marL="857250" lvl="1" indent="-457200">
              <a:buFont typeface="Wingdings" panose="05000000000000000000" pitchFamily="2" charset="2"/>
              <a:buChar char="Ø"/>
            </a:pPr>
            <a:r>
              <a:rPr lang="en-GB" dirty="0"/>
              <a:t>&lt; 9 years old </a:t>
            </a:r>
            <a:r>
              <a:rPr lang="en-GB" b="1" dirty="0"/>
              <a:t>and</a:t>
            </a:r>
            <a:r>
              <a:rPr lang="en-GB" dirty="0"/>
              <a:t> </a:t>
            </a:r>
          </a:p>
          <a:p>
            <a:pPr marL="857250" lvl="1" indent="-457200">
              <a:buFont typeface="Wingdings" panose="05000000000000000000" pitchFamily="2" charset="2"/>
              <a:buChar char="Ø"/>
            </a:pPr>
            <a:r>
              <a:rPr lang="en-GB" dirty="0"/>
              <a:t>Has not previously received a flu vaccine</a:t>
            </a:r>
          </a:p>
          <a:p>
            <a:pPr marL="400050" lvl="1" indent="0">
              <a:buNone/>
            </a:pPr>
            <a:endParaRPr lang="en-GB" dirty="0"/>
          </a:p>
          <a:p>
            <a:pPr marL="457200" indent="-457200">
              <a:buFont typeface="Wingdings" panose="05000000000000000000" pitchFamily="2" charset="2"/>
              <a:buChar char="Ø"/>
            </a:pPr>
            <a:r>
              <a:rPr lang="en-GB" dirty="0"/>
              <a:t>If second dose required leave at least </a:t>
            </a:r>
            <a:r>
              <a:rPr lang="en-GB" b="1" dirty="0"/>
              <a:t>4 weeks </a:t>
            </a:r>
            <a:r>
              <a:rPr lang="en-GB" dirty="0"/>
              <a:t>between doses</a:t>
            </a:r>
          </a:p>
          <a:p>
            <a:pPr marL="171450" indent="-171450">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457624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The vaccine is not suitable for anyone with any type of egg allergy regardless of the severity.</a:t>
            </a:r>
          </a:p>
          <a:p>
            <a:endPar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charset="0"/>
                <a:ea typeface="ヒラギノ角ゴ Pro W3" charset="-128"/>
                <a:cs typeface="ヒラギノ角ゴ Pro W3" charset="-128"/>
              </a:rPr>
              <a:t>Should only be administered I.M.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37</a:t>
            </a:fld>
            <a:endParaRPr lang="en-GB"/>
          </a:p>
        </p:txBody>
      </p:sp>
    </p:spTree>
    <p:extLst>
      <p:ext uri="{BB962C8B-B14F-4D97-AF65-F5344CB8AC3E}">
        <p14:creationId xmlns:p14="http://schemas.microsoft.com/office/powerpoint/2010/main" val="2800212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An </a:t>
            </a:r>
            <a:r>
              <a:rPr lang="en-GB" sz="1200" dirty="0" err="1"/>
              <a:t>adjuvanted</a:t>
            </a:r>
            <a:r>
              <a:rPr lang="en-GB" sz="1200" dirty="0"/>
              <a:t> </a:t>
            </a:r>
            <a:r>
              <a:rPr lang="en-GB" sz="1200" dirty="0" err="1"/>
              <a:t>quadrivalent</a:t>
            </a:r>
            <a:r>
              <a:rPr lang="en-GB" sz="1200" dirty="0"/>
              <a:t> vaccine (</a:t>
            </a:r>
            <a:r>
              <a:rPr lang="en-GB" sz="1200" dirty="0" err="1"/>
              <a:t>aQIV</a:t>
            </a:r>
            <a:r>
              <a:rPr lang="en-GB" sz="1200" dirty="0"/>
              <a:t>) has replaced </a:t>
            </a:r>
            <a:r>
              <a:rPr lang="en-GB" sz="1200" dirty="0" err="1"/>
              <a:t>aTIV</a:t>
            </a:r>
            <a:r>
              <a:rPr lang="en-GB" sz="1200" dirty="0"/>
              <a:t> for 2021 to 2022. This vaccine contains two subtypes of Influenza A (H3N2 and H1N1pdm09) and two type B virus</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38</a:t>
            </a:fld>
            <a:endParaRPr lang="en-GB"/>
          </a:p>
        </p:txBody>
      </p:sp>
    </p:spTree>
    <p:extLst>
      <p:ext uri="{BB962C8B-B14F-4D97-AF65-F5344CB8AC3E}">
        <p14:creationId xmlns:p14="http://schemas.microsoft.com/office/powerpoint/2010/main" val="1171588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latin typeface="Arial" panose="020B0604020202020204" pitchFamily="34" charset="0"/>
                <a:cs typeface="Arial" panose="020B0604020202020204" pitchFamily="34" charset="0"/>
              </a:rPr>
              <a:t>Fluenz Tetra is a live attenuated intranasal influenza vaccine. </a:t>
            </a: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children preschool (from age 2 upwards) and children  p1-7 and this year, Year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Fluenz Tetra is also the vaccine of choice for at-risk children age 2-17 years inclusive. </a:t>
            </a:r>
          </a:p>
          <a:p>
            <a:pPr eaLnBrk="1" hangingPunct="1"/>
            <a:endParaRPr lang="en-GB" altLang="en-US" baseline="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200" dirty="0"/>
              <a:t>This has been shown to be more effective in children compared with inactivated influenza vaccines (administered by injection)</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Fluenz Tetra stocks may expire (18 week shelf life after released from manufacturer) before the end of December so expiry dates should be checked before use and an effort should be made to try  and complete the programme by the end of December.</a:t>
            </a:r>
          </a:p>
          <a:p>
            <a:pPr eaLnBrk="1" hangingPunct="1"/>
            <a:endParaRPr lang="en-GB" altLang="en-US" baseline="0" dirty="0">
              <a:latin typeface="Arial" panose="020B0604020202020204" pitchFamily="34" charset="0"/>
              <a:cs typeface="Arial" panose="020B0604020202020204" pitchFamily="34" charset="0"/>
            </a:endParaRPr>
          </a:p>
          <a:p>
            <a:pPr eaLnBrk="1" hangingPunct="1"/>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39</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Fluenz Tetra® is supplied as a single use prefilled nasal applicator.</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charset="0"/>
              </a:rPr>
              <a:t>It is a </a:t>
            </a:r>
            <a:r>
              <a:rPr lang="en-GB" sz="2000" b="1" dirty="0">
                <a:latin typeface="Arial" charset="0"/>
              </a:rPr>
              <a:t>live attenuated nasal vaccine and must not be injected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applicator is ready to use.  No reconstitution or dilution is required.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r>
              <a:rPr lang="en-GB" baseline="30000" dirty="0">
                <a:latin typeface="Arial" panose="020B0604020202020204" pitchFamily="34" charset="0"/>
                <a:cs typeface="Arial" panose="020B0604020202020204" pitchFamily="34" charset="0"/>
              </a:rPr>
              <a:t>19</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Tetra </a:t>
            </a:r>
            <a:r>
              <a:rPr lang="en-GB" dirty="0">
                <a:latin typeface="Arial" panose="020B0604020202020204" pitchFamily="34" charset="0"/>
                <a:cs typeface="Arial" panose="020B0604020202020204" pitchFamily="34" charset="0"/>
              </a:rPr>
              <a:t>(LAIV) contains 0.2ml (that’s 0.1ml</a:t>
            </a:r>
            <a:r>
              <a:rPr lang="en-GB" baseline="0" dirty="0">
                <a:latin typeface="Arial" panose="020B0604020202020204" pitchFamily="34" charset="0"/>
                <a:cs typeface="Arial" panose="020B0604020202020204" pitchFamily="34" charset="0"/>
              </a:rPr>
              <a:t>  administered/ nostril).</a:t>
            </a:r>
          </a:p>
          <a:p>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intervals should be left between doses. If the child attends primary school they will be offered the first vaccine in school but there is no mop up and at-risk children should attend their G.P. for vaccination if they have missed the first dose and / require a second dose of vaccine. If Fluenz tetra is not available for use when a child attends for their second vaccine because stocks have expired, the second dose can be replaced with an inactivated vaccine..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Sanofi Pasteur inactivated </a:t>
            </a:r>
            <a:r>
              <a:rPr lang="en-GB" dirty="0" err="1">
                <a:latin typeface="Arial" panose="020B0604020202020204" pitchFamily="34" charset="0"/>
                <a:cs typeface="Arial" panose="020B0604020202020204" pitchFamily="34" charset="0"/>
              </a:rPr>
              <a:t>Quadrivalent</a:t>
            </a:r>
            <a:r>
              <a:rPr lang="en-GB" dirty="0">
                <a:latin typeface="Arial" panose="020B0604020202020204" pitchFamily="34" charset="0"/>
                <a:cs typeface="Arial" panose="020B0604020202020204" pitchFamily="34" charset="0"/>
              </a:rPr>
              <a:t> flu vaccine is supplied in a pre-filled Syringe containing 0.5 ml dose.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One dose of the vaccine is required unless the patient</a:t>
            </a:r>
            <a:r>
              <a:rPr lang="en-GB" baseline="0" dirty="0">
                <a:latin typeface="Arial" panose="020B0604020202020204" pitchFamily="34" charset="0"/>
                <a:cs typeface="Arial" panose="020B0604020202020204" pitchFamily="34" charset="0"/>
              </a:rPr>
              <a:t> is a child in a clinical at-risk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they are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they have not previously received a flu vaccine. If a second vaccine is required an interval of at least 4 weeks should be left between the two vaccines.</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41</a:t>
            </a:fld>
            <a:endParaRPr lang="en-GB"/>
          </a:p>
        </p:txBody>
      </p:sp>
    </p:spTree>
    <p:extLst>
      <p:ext uri="{BB962C8B-B14F-4D97-AF65-F5344CB8AC3E}">
        <p14:creationId xmlns:p14="http://schemas.microsoft.com/office/powerpoint/2010/main" val="84776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itchFamily="34" charset="0"/>
              </a:rPr>
              <a:t>There are three types of influenza virus that can cause disease in humans: A,B &amp; C. Influenza A &amp; B are responsible for most clinical illness. </a:t>
            </a:r>
          </a:p>
          <a:p>
            <a:endParaRPr lang="en-GB" altLang="en-US" dirty="0">
              <a:latin typeface="Arial" pitchFamily="34" charset="0"/>
            </a:endParaRPr>
          </a:p>
          <a:p>
            <a:r>
              <a:rPr lang="en-GB" altLang="en-US" dirty="0">
                <a:latin typeface="Arial" pitchFamily="34" charset="0"/>
              </a:rPr>
              <a:t>Influenza A causes the majority of seasonal flu cases and is the cause of pandemics. The virus is found in many different animals and may spread between them. Birds, particularly wildfowl, are the main animal reservoir for influenza A. </a:t>
            </a:r>
          </a:p>
          <a:p>
            <a:endParaRPr lang="en-GB" altLang="en-US" dirty="0">
              <a:latin typeface="Arial" pitchFamily="34" charset="0"/>
            </a:endParaRPr>
          </a:p>
          <a:p>
            <a:r>
              <a:rPr lang="en-GB" altLang="en-US" dirty="0">
                <a:latin typeface="Arial" pitchFamily="34" charset="0"/>
              </a:rPr>
              <a:t>The burden of Influenza B disease is mostly in children when the severity of illness can be similar to that associated with influenza A.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0850" algn="l"/>
              </a:tabLst>
            </a:pPr>
            <a:endParaRPr lang="en-GB" b="1" dirty="0"/>
          </a:p>
          <a:p>
            <a:pPr>
              <a:buFont typeface="Wingdings" panose="05000000000000000000" pitchFamily="2" charset="2"/>
              <a:buChar char="Ø"/>
              <a:tabLst>
                <a:tab pos="450850" algn="l"/>
              </a:tabLst>
            </a:pPr>
            <a:r>
              <a:rPr lang="en-GB" u="sng" dirty="0">
                <a:latin typeface="Arial" panose="020B0604020202020204" pitchFamily="34" charset="0"/>
                <a:cs typeface="Arial" panose="020B0604020202020204" pitchFamily="34" charset="0"/>
              </a:rPr>
              <a:t>Individuals on stable anticoagulation therapy</a:t>
            </a:r>
            <a:r>
              <a:rPr lang="en-GB" dirty="0">
                <a:latin typeface="Arial" panose="020B0604020202020204" pitchFamily="34" charset="0"/>
                <a:cs typeface="Arial" panose="020B0604020202020204" pitchFamily="34" charset="0"/>
              </a:rPr>
              <a:t>  (including individuals on warfarin who are up-to-date with their scheduled INR testing and whose latest INR was below the upper threshold of their therapeutic range) can receive intramuscular vaccination </a:t>
            </a:r>
          </a:p>
          <a:p>
            <a:pPr>
              <a:buFont typeface="Wingdings" panose="05000000000000000000" pitchFamily="2" charset="2"/>
              <a:buChar char="Ø"/>
              <a:tabLst>
                <a:tab pos="450850" algn="l"/>
              </a:tabLst>
            </a:pPr>
            <a:r>
              <a:rPr lang="en-GB" dirty="0">
                <a:latin typeface="Arial" panose="020B0604020202020204" pitchFamily="34" charset="0"/>
                <a:cs typeface="Arial" panose="020B0604020202020204" pitchFamily="34" charset="0"/>
              </a:rPr>
              <a:t>if in any doubt, consult with the clinician responsible for prescribing or monitoring the individual’s anticoagulant therapy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 and can also cause hairline cracks in the container, leading to contamination of the contents.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a:t>
            </a:r>
            <a:endParaRPr lang="en-GB" dirty="0">
              <a:latin typeface="Arial" panose="020B0604020202020204" pitchFamily="34" charset="0"/>
              <a:cs typeface="Arial" panose="020B0604020202020204" pitchFamily="34" charset="0"/>
            </a:endParaRP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43</a:t>
            </a:fld>
            <a:endParaRPr lang="en-US" altLang="en-US">
              <a:solidFill>
                <a:prstClr val="black"/>
              </a:solidFill>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vaccines / LAIV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and any other live vaccine.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PPV / Shingles, the vaccines should be administered in separate limbs / leave at least 2.5 cms between vaccination 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aTIV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should be administered in a separate limb if possible due to the increased risk of localised reaction. The vaccination sites should be recorded.</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SPCs for individual products should always be referred to when deciding which vaccine to give</a:t>
            </a: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marL="0" indent="0">
              <a:spcBef>
                <a:spcPts val="600"/>
              </a:spcBef>
            </a:pPr>
            <a:r>
              <a:rPr lang="en-GB" b="1" dirty="0">
                <a:latin typeface="Arial" panose="020B0604020202020204" pitchFamily="34" charset="0"/>
                <a:ea typeface="ヒラギノ角ゴ Pro W3" charset="-128"/>
                <a:cs typeface="Arial" panose="020B0604020202020204" pitchFamily="34" charset="0"/>
              </a:rPr>
              <a:t>  </a:t>
            </a:r>
            <a:r>
              <a:rPr lang="en-GB" b="1" dirty="0">
                <a:latin typeface="Arial" panose="020B0604020202020204" pitchFamily="34" charset="0"/>
                <a:cs typeface="Arial" panose="020B0604020202020204" pitchFamily="34" charset="0"/>
              </a:rPr>
              <a:t>None of the influenza vaccines should be given to those who have had: </a:t>
            </a:r>
            <a:endParaRPr lang="en-GB" b="1" dirty="0">
              <a:latin typeface="Arial" panose="020B0604020202020204" pitchFamily="34" charset="0"/>
              <a:ea typeface="ヒラギノ角ゴ Pro W3" charset="-128"/>
              <a:cs typeface="Arial" panose="020B0604020202020204" pitchFamily="34" charset="0"/>
            </a:endParaRPr>
          </a:p>
          <a:p>
            <a:pPr marL="285750" indent="-285750">
              <a:spcBef>
                <a:spcPts val="600"/>
              </a:spcBef>
              <a:buFont typeface="Arial" pitchFamily="34" charset="0"/>
              <a:buChar char="•"/>
            </a:pPr>
            <a:r>
              <a:rPr lang="en-GB" b="1" dirty="0">
                <a:latin typeface="Arial" panose="020B0604020202020204" pitchFamily="34" charset="0"/>
                <a:ea typeface="ヒラギノ角ゴ Pro W3" charset="-128"/>
                <a:cs typeface="Arial" panose="020B0604020202020204" pitchFamily="34" charset="0"/>
              </a:rPr>
              <a:t>confirmed anaphylactic reaction to a previous dose of the vaccine</a:t>
            </a:r>
          </a:p>
          <a:p>
            <a:pPr marL="285750" indent="-285750">
              <a:spcBef>
                <a:spcPts val="600"/>
              </a:spcBef>
              <a:buFont typeface="Arial" pitchFamily="34" charset="0"/>
              <a:buChar char="•"/>
            </a:pPr>
            <a:r>
              <a:rPr lang="en-GB" b="1" dirty="0">
                <a:latin typeface="Arial" panose="020B0604020202020204" pitchFamily="34" charset="0"/>
                <a:ea typeface="ヒラギノ角ゴ Pro W3" charset="-128"/>
                <a:cs typeface="Arial" panose="020B0604020202020204" pitchFamily="34" charset="0"/>
              </a:rPr>
              <a:t>confirmed anaphylactic reaction to any component of the vaccine (except ovalbumin see precautions)</a:t>
            </a:r>
          </a:p>
          <a:p>
            <a:pPr marL="285750" indent="-285750">
              <a:spcBef>
                <a:spcPts val="600"/>
              </a:spcBef>
              <a:buFont typeface="Arial" pitchFamily="34" charset="0"/>
              <a:buChar char="•"/>
            </a:pPr>
            <a:endParaRPr lang="en-GB" b="1" dirty="0">
              <a:latin typeface="Arial" panose="020B0604020202020204" pitchFamily="34" charset="0"/>
              <a:ea typeface="ヒラギノ角ゴ Pro W3" charset="-128"/>
              <a:cs typeface="Arial" panose="020B0604020202020204" pitchFamily="34" charset="0"/>
            </a:endParaRPr>
          </a:p>
          <a:p>
            <a:pPr>
              <a:spcBef>
                <a:spcPts val="600"/>
              </a:spcBef>
            </a:pPr>
            <a:r>
              <a:rPr lang="en-GB" b="1" dirty="0">
                <a:latin typeface="Arial" panose="020B0604020202020204" pitchFamily="34" charset="0"/>
                <a:ea typeface="ヒラギノ角ゴ Pro W3" charset="-128"/>
                <a:cs typeface="Arial" panose="020B0604020202020204" pitchFamily="34" charset="0"/>
              </a:rPr>
              <a:t>It is important to note that the aTIV is contraindicated in anyone with an egg/ latex allergy. Always refer to the SPC for individual vaccines when deciding which vaccine to give.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r>
              <a:rPr lang="en-GB" sz="1000" dirty="0">
                <a:latin typeface="Arial" panose="020B0604020202020204" pitchFamily="34" charset="0"/>
                <a:ea typeface="ヒラギノ角ゴ Pro W3" pitchFamily="84" charset="-128"/>
                <a:cs typeface="Arial" panose="020B0604020202020204" pitchFamily="34" charset="0"/>
              </a:rPr>
              <a:t>The live attenuated influenza vaccine (Fluenz Tetra®) should not be given to children or adolescents who are clinically severely immunodeficient due to conditions or immunosuppressive therapy such as: acute and chronic leukaemias; lymphoma; HIV infection not on highly active antiretroviral therapy (HAART); cellular immune deficiencies; and high dose corticosteroids. It is not contraindicated for use in children or adolescents with stable HIV infection receiving antiretroviral therapy; or who are receiving topical/inhaled corticosteroids or low-dose systemic corticosteroids or those receiving corticosteroids as replacement therapy, e.g. for adrenal insufficiency.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severely immunosuppressed</a:t>
            </a:r>
            <a:r>
              <a:rPr lang="en-GB" sz="1000" baseline="30000" dirty="0">
                <a:latin typeface="Arial" panose="020B0604020202020204" pitchFamily="34" charset="0"/>
                <a:cs typeface="Arial" panose="020B0604020202020204" pitchFamily="34" charset="0"/>
              </a:rPr>
              <a:t>22</a:t>
            </a:r>
            <a:r>
              <a:rPr lang="en-GB" sz="1000" dirty="0">
                <a:latin typeface="Arial" panose="020B0604020202020204" pitchFamily="34" charset="0"/>
                <a:cs typeface="Arial" panose="020B0604020202020204" pitchFamily="34" charset="0"/>
              </a:rPr>
              <a:t>. It states that the definition of  “systemic high doses steroids” (and until at least three months after treatment has stopped) would include children who receive prednisolone, orally or rectally, at a daily dose (or its equivalent) of 2mg/ kg/day for at least one week, or 1mg/kg/day for one month. </a:t>
            </a:r>
            <a:r>
              <a:rPr lang="en-GB" sz="1000" dirty="0">
                <a:latin typeface="Arial" panose="020B0604020202020204" pitchFamily="34" charset="0"/>
                <a:ea typeface="ヒラギノ角ゴ Pro W3" pitchFamily="84" charset="-128"/>
                <a:cs typeface="Arial" panose="020B0604020202020204" pitchFamily="34" charset="0"/>
              </a:rPr>
              <a:t>Occasionally, individuals on lower doses of steroids may be immunosuppressed and at increased risk from infections. In those cases, live vaccines should be considered with caution, in discussion with a relevant specialist physician”. </a:t>
            </a:r>
          </a:p>
          <a:p>
            <a:endParaRPr lang="en-GB" sz="1000" dirty="0">
              <a:latin typeface="Arial" panose="020B0604020202020204" pitchFamily="34" charset="0"/>
              <a:cs typeface="Arial" panose="020B0604020202020204" pitchFamily="34" charset="0"/>
            </a:endParaRPr>
          </a:p>
          <a:p>
            <a:pPr eaLnBrk="0" fontAlgn="base" hangingPunct="0">
              <a:spcBef>
                <a:spcPct val="30000"/>
              </a:spcBef>
              <a:spcAft>
                <a:spcPct val="0"/>
              </a:spcAft>
              <a:defRPr/>
            </a:pPr>
            <a:r>
              <a:rPr lang="en-GB" sz="1000" dirty="0">
                <a:latin typeface="Arial" panose="020B0604020202020204" pitchFamily="34" charset="0"/>
                <a:ea typeface="ヒラギノ角ゴ Pro W3" pitchFamily="84" charset="-128"/>
                <a:cs typeface="Arial" panose="020B0604020202020204" pitchFamily="34" charset="0"/>
              </a:rPr>
              <a:t>The 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46</a:t>
            </a:fld>
            <a:endParaRPr lang="en-US" altLang="en-US">
              <a:solidFill>
                <a:prstClr val="black"/>
              </a:solidFill>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47</a:t>
            </a:fld>
            <a:endParaRPr lang="en-US" altLang="en-US">
              <a:solidFill>
                <a:prstClr val="black"/>
              </a:solidFill>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JCVI have advised (2019)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 (Sanofi Pasteur Quadrivalent Inactivated Vaccine).</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48</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4106635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Children </a:t>
            </a:r>
            <a:endParaRPr lang="en-GB" sz="1300" b="1"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Fluenz Tetra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endParaRPr lang="en-GB"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Children with a history of severe anaphylaxis to egg which has previously required an  intensive care admission, can</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now be offered </a:t>
            </a:r>
            <a:r>
              <a:rPr lang="en-US" sz="1300" kern="1200" baseline="0" dirty="0" err="1">
                <a:solidFill>
                  <a:schemeClr val="tx1"/>
                </a:solidFill>
                <a:effectLst/>
                <a:latin typeface="Arial" panose="020B0604020202020204" pitchFamily="34" charset="0"/>
                <a:ea typeface="ヒラギノ角ゴ Pro W3" pitchFamily="84" charset="-128"/>
                <a:cs typeface="Arial" panose="020B0604020202020204" pitchFamily="34" charset="0"/>
              </a:rPr>
              <a:t>QIVc</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if they are age 2 or older</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in</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any setting</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p>
          <a:p>
            <a:r>
              <a:rPr lang="en-GB" sz="13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Egg-allergic children with  asthma can receive LAIV if their asthma is well-controlled (see previous slide on severe asthma).</a:t>
            </a:r>
          </a:p>
          <a:p>
            <a:endParaRPr lang="en-GB" sz="13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There is no licensed egg-free vaccine available for children under 2 years of age who were </a:t>
            </a:r>
            <a:r>
              <a:rPr lang="en-US" sz="1400" b="1" dirty="0"/>
              <a:t>admitted to intensive care for severe anaphylaxis to egg</a:t>
            </a:r>
            <a:r>
              <a:rPr lang="en-US" sz="1400" dirty="0"/>
              <a:t>. A</a:t>
            </a:r>
            <a:r>
              <a:rPr lang="en-GB" sz="1400" dirty="0" err="1"/>
              <a:t>dministration</a:t>
            </a:r>
            <a:r>
              <a:rPr lang="en-GB" sz="1400" dirty="0"/>
              <a:t> of </a:t>
            </a:r>
            <a:r>
              <a:rPr lang="en-GB" sz="1400" dirty="0" err="1"/>
              <a:t>QIVe</a:t>
            </a:r>
            <a:r>
              <a:rPr lang="en-GB" sz="1400" dirty="0"/>
              <a:t> in a hospital setting should be considered</a:t>
            </a:r>
          </a:p>
          <a:p>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Fluenz Tetra  to immunocompromised contacts for one to two weeks following vaccination.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(e.g. bone marrow transplant patients requiring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isolation) is likely or unavoidable (for example, household members),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QIVc / QIVe should considered instead depending on the age of the child.</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ea typeface="ヒラギノ角ゴ Pro W3" pitchFamily="84" charset="-128"/>
                <a:cs typeface="Arial" panose="020B0604020202020204" pitchFamily="34" charset="0"/>
              </a:rPr>
              <a:t>There has not been any reports of the transmission vaccine virus in healthcare settings however as a precaution, very severely immunosuppressed healthcare workers should administer LAIV</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51</a:t>
            </a:fld>
            <a:endParaRPr lang="en-US" altLang="en-US">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latin typeface="Arial" pitchFamily="34" charset="0"/>
            </a:endParaRPr>
          </a:p>
          <a:p>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endParaRPr lang="en-GB" altLang="en-US" baseline="0" dirty="0">
              <a:latin typeface="Arial" pitchFamily="34" charset="0"/>
            </a:endParaRPr>
          </a:p>
          <a:p>
            <a:r>
              <a:rPr lang="en-GB" altLang="en-US" baseline="0" dirty="0">
                <a:latin typeface="Arial" pitchFamily="34" charset="0"/>
              </a:rPr>
              <a:t>The role of the Hemagglutinin (H) antigen is to bind to the cells of the host. </a:t>
            </a:r>
          </a:p>
          <a:p>
            <a:r>
              <a:rPr lang="en-GB" altLang="en-US" baseline="0" dirty="0">
                <a:latin typeface="Arial" pitchFamily="34" charset="0"/>
              </a:rPr>
              <a:t>There are currently 18 known different types </a:t>
            </a:r>
            <a:r>
              <a:rPr lang="en-GB" altLang="en-US" dirty="0">
                <a:latin typeface="Arial" pitchFamily="34" charset="0"/>
              </a:rPr>
              <a:t>of</a:t>
            </a:r>
            <a:r>
              <a:rPr lang="en-GB" altLang="en-US" baseline="0" dirty="0">
                <a:latin typeface="Arial" pitchFamily="34" charset="0"/>
              </a:rPr>
              <a:t> H surface antigen.</a:t>
            </a:r>
          </a:p>
          <a:p>
            <a:endParaRPr lang="en-GB" altLang="en-US" baseline="0" dirty="0">
              <a:latin typeface="Arial" pitchFamily="34" charset="0"/>
            </a:endParaRPr>
          </a:p>
          <a:p>
            <a:r>
              <a:rPr lang="en-GB" altLang="en-US" baseline="0" dirty="0">
                <a:latin typeface="Arial" pitchFamily="34" charset="0"/>
              </a:rPr>
              <a:t>The role of the Neuraminidase (N) antigen is to release the virus from the host cell surface. There are currently 11 known different types of N surface antigen.</a:t>
            </a:r>
          </a:p>
          <a:p>
            <a:endParaRPr lang="en-GB" altLang="en-US" baseline="0" dirty="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a:latin typeface="Arial" pitchFamily="34" charset="0"/>
              </a:rPr>
              <a:t>The different types of H and N antigens are identified by numbers that when combined provide the name of the influenza A virus e.g.  H3N2 / H1N1.</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6</a:t>
            </a:fld>
            <a:endParaRPr lang="en-US">
              <a:solidFill>
                <a:srgbClr val="EEECE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an immunocompromised individual  receives  LAIV  then  the  degree of</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immunosuppression should be assessed. If the patient is severely immunocompromised, antiviral prophylaxis should be considered, otherwise they should be advised to seek medical advice if they develop flu-like symptoms in the four days (the usual incubation period) following administration of the vaccine. If antivirals are used for prophylaxis or treatment, then in order to maximise their protection in the forthcoming flu season, the patient should also be offered inactivated influenza vaccine. This can be given straight away.</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Pain, swelling or redness at the injection site, low grade fever, malaise, shivering, sweating, fatigue, headache, myalgia and arthralgia are among the commonly reported symptoms after  vaccination with inactivated vaccine. A small painless nodule (induration) may also form at the injection site. These symptoms usually disappear within one to two days without treatment.</a:t>
            </a:r>
          </a:p>
          <a:p>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dirty="0">
                <a:latin typeface="Arial" panose="020B0604020202020204" pitchFamily="34" charset="0"/>
                <a:cs typeface="Arial" panose="020B0604020202020204" pitchFamily="34" charset="0"/>
              </a:rPr>
              <a:t>Due to the adjuvant, a higher incidence of mild post-immunisation reactions has been reported with aTIV, compared to non-adjuvanted influenza vaccines</a:t>
            </a:r>
          </a:p>
          <a:p>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Nasal congestion/rhinorrhoea, reduced appetite, weakness and headache are common adverse reaction following administration of Fluenz Tetra®</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(LAIV).</a:t>
            </a:r>
          </a:p>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p>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Flucelvax Tetra® and Sanofi Pasteur quadrivalent  inactivated vaccine both carry a black triangle symbol (▼). This is a standard symbol added to the product information of a vaccine during the earlier stages of its introduction, to encourage reporting of </a:t>
            </a:r>
            <a:r>
              <a:rPr lang="en-GB" sz="1200"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all</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suspected adverse reactions.</a:t>
            </a:r>
          </a:p>
          <a:p>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All serious suspected reactions following flu</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reported to the Medicines and Healthcare products Regulatory Agency using the Yellow Card scheme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hlinkClick r:id="rId3"/>
              </a:rPr>
              <a:t>http://yellowcard.mhra.gov.uk/</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r>
              <a:rPr lang="en-GB" sz="12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54</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will deliver vaccines within your quota on the next working day. Vaccines can not be returned to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once they have been delivered.</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particularly important this year to prevent avoidable vaccine losses because of the possibility of adding 50-64 year olds to eligible cohorts.</a:t>
            </a:r>
            <a:endParaRPr lang="en-GB" altLang="en-US"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55</a:t>
            </a:fld>
            <a:endParaRPr lang="en-GB"/>
          </a:p>
        </p:txBody>
      </p:sp>
    </p:spTree>
    <p:extLst>
      <p:ext uri="{BB962C8B-B14F-4D97-AF65-F5344CB8AC3E}">
        <p14:creationId xmlns:p14="http://schemas.microsoft.com/office/powerpoint/2010/main" val="2486885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56</a:t>
            </a:fld>
            <a:endParaRPr lang="en-GB"/>
          </a:p>
        </p:txBody>
      </p:sp>
    </p:spTree>
    <p:extLst>
      <p:ext uri="{BB962C8B-B14F-4D97-AF65-F5344CB8AC3E}">
        <p14:creationId xmlns:p14="http://schemas.microsoft.com/office/powerpoint/2010/main" val="3907797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57</a:t>
            </a:fld>
            <a:endParaRPr lang="en-GB"/>
          </a:p>
        </p:txBody>
      </p:sp>
    </p:spTree>
    <p:extLst>
      <p:ext uri="{BB962C8B-B14F-4D97-AF65-F5344CB8AC3E}">
        <p14:creationId xmlns:p14="http://schemas.microsoft.com/office/powerpoint/2010/main" val="849447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officially begin on 1 October 2020, however, those administering the vaccine can and should begin offering the vaccine as soon as they have received their first delivery of vaccine.  Practices should receive initial delivery of vaccines before the end of September and should check the Movianto web-site regularly for updates.</a:t>
            </a:r>
          </a:p>
          <a:p>
            <a:pPr lvl="0">
              <a:lnSpc>
                <a:spcPct val="115000"/>
              </a:lnSpc>
              <a:spcAft>
                <a:spcPts val="0"/>
              </a:spcAft>
            </a:pP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HCW leaflets and posters should be available from </a:t>
            </a:r>
            <a:r>
              <a:rPr lang="en-GB" altLang="en-US" dirty="0" err="1">
                <a:latin typeface="Arial" panose="020B0604020202020204" pitchFamily="34" charset="0"/>
                <a:cs typeface="Arial" panose="020B0604020202020204" pitchFamily="34" charset="0"/>
              </a:rPr>
              <a:t>xxxxxxxxxxx</a:t>
            </a:r>
            <a:r>
              <a:rPr lang="en-GB" altLang="en-US" dirty="0">
                <a:latin typeface="Arial" panose="020B0604020202020204" pitchFamily="34" charset="0"/>
                <a:cs typeface="Arial" panose="020B0604020202020204" pitchFamily="34" charset="0"/>
              </a:rPr>
              <a:t>.</a:t>
            </a: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58</a:t>
            </a:fld>
            <a:endParaRPr lang="en-GB" altLang="en-US">
              <a:solidFill>
                <a:prstClr val="black"/>
              </a:solidFill>
              <a:ea typeface="MS PGothic"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6</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59</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1" eaLnBrk="1" hangingPunct="1">
              <a:buClr>
                <a:schemeClr val="accent1">
                  <a:lumMod val="75000"/>
                </a:schemeClr>
              </a:buClr>
              <a:buFont typeface="Wingdings" panose="05000000000000000000" pitchFamily="2" charset="2"/>
              <a:buChar char="Ø"/>
            </a:pPr>
            <a:r>
              <a:rPr lang="en-GB" sz="1800" dirty="0"/>
              <a:t>These young people should be directed to Trust centres for co-administration of COVID and flu vaccination (injectable) and informed that they can be offered nasal flu vaccine but not COVID19 vaccine within the practice. This includes young people from 16 years of age 5 with morbid obesity. Children and young people with chronic neurological disease should be prioritised.</a:t>
            </a:r>
            <a:endParaRPr lang="en-GB" altLang="en-US" sz="1800" dirty="0"/>
          </a:p>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60</a:t>
            </a:fld>
            <a:endParaRPr lang="en-GB" altLang="en-US">
              <a:solidFill>
                <a:prstClr val="black"/>
              </a:solidFill>
              <a:ea typeface="MS PGothic"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young people should be directed to Trust centres for co-administration of COVID and flu vaccination (injectable) and informed that they can be offered nasal flu vaccine but not COVID19 vaccine within the practice. This includes young people from 16 years of age 5 with morbid obesity. Children and young people with chronic neurological disease should be prioritised.</a:t>
            </a:r>
          </a:p>
          <a:p>
            <a:pPr eaLnBrk="1" hangingPunct="1"/>
            <a:endParaRPr lang="en-GB" dirty="0"/>
          </a:p>
          <a:p>
            <a:pPr eaLnBrk="1" hangingPunct="1"/>
            <a:endParaRPr lang="en-GB" dirty="0"/>
          </a:p>
          <a:p>
            <a:pPr eaLnBrk="1" hangingPunct="1"/>
            <a:r>
              <a:rPr lang="en-GB" sz="1200" dirty="0"/>
              <a:t>The Joint Committee on Vaccination and Immunisation (JCVI) has advised that egg-allergic children aged less than 2 years can be offered the quadrivalent inactivated egg-free vaccine, </a:t>
            </a:r>
            <a:r>
              <a:rPr lang="en-GB" sz="1200" dirty="0" err="1"/>
              <a:t>QIVc</a:t>
            </a:r>
            <a:r>
              <a:rPr lang="en-GB" sz="1200" dirty="0"/>
              <a:t> (</a:t>
            </a:r>
            <a:r>
              <a:rPr lang="en-GB" sz="1200" dirty="0" err="1"/>
              <a:t>Flucelvax</a:t>
            </a:r>
            <a:r>
              <a:rPr lang="en-GB" sz="1200" dirty="0"/>
              <a:t>® TETRA). This is an off-label recommendation which is supported by unpublished data which shows non inferiority of immunogenicity and a very similar safety profile for </a:t>
            </a:r>
            <a:r>
              <a:rPr lang="en-GB" sz="1200" dirty="0" err="1"/>
              <a:t>QIVc</a:t>
            </a:r>
            <a:r>
              <a:rPr lang="en-GB" sz="1200" dirty="0"/>
              <a:t> compared with </a:t>
            </a:r>
            <a:r>
              <a:rPr lang="en-GB" sz="1200" dirty="0" err="1"/>
              <a:t>QIVe</a:t>
            </a:r>
            <a:r>
              <a:rPr lang="en-GB" sz="1200" dirty="0"/>
              <a:t> in children less than 2 years old. </a:t>
            </a:r>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61</a:t>
            </a:fld>
            <a:endParaRPr lang="en-GB" altLang="en-US">
              <a:solidFill>
                <a:prstClr val="black"/>
              </a:solidFill>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p>
          <a:p>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a:t>
            </a:r>
          </a:p>
          <a:p>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slide describes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These are minor changes that occur gradually over time and are occur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if given every year as the content may change.</a:t>
            </a:r>
          </a:p>
          <a:p>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7</a:t>
            </a:fld>
            <a:endParaRPr lang="en-GB">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Please see Chapter 19 of the Green Book, table 19.1, for relative risk rates of clinical risk groups in flu.</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62</a:t>
            </a:fld>
            <a:endParaRPr lang="en-GB"/>
          </a:p>
        </p:txBody>
      </p:sp>
    </p:spTree>
    <p:extLst>
      <p:ext uri="{BB962C8B-B14F-4D97-AF65-F5344CB8AC3E}">
        <p14:creationId xmlns:p14="http://schemas.microsoft.com/office/powerpoint/2010/main" val="1140858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63</a:t>
            </a:fld>
            <a:endParaRPr lang="en-GB"/>
          </a:p>
        </p:txBody>
      </p:sp>
    </p:spTree>
    <p:extLst>
      <p:ext uri="{BB962C8B-B14F-4D97-AF65-F5344CB8AC3E}">
        <p14:creationId xmlns:p14="http://schemas.microsoft.com/office/powerpoint/2010/main" val="1351637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pharmacies have built strong links with the care home sector through the successful delivery of the COVID-19 spring booster programme to care home residents, and will offer flu vaccination to all RQIA registered care home residents and staff.</a:t>
            </a:r>
          </a:p>
          <a:p>
            <a:endParaRPr lang="en-GB" dirty="0"/>
          </a:p>
          <a:p>
            <a:r>
              <a:rPr lang="en-GB" dirty="0"/>
              <a:t>This year, they will also offer flu vaccination to carers and pregnant women to maximise opportunities for co-administration with the COVID-19 autumn booster programme. </a:t>
            </a:r>
          </a:p>
        </p:txBody>
      </p:sp>
      <p:sp>
        <p:nvSpPr>
          <p:cNvPr id="4" name="Slide Number Placeholder 3"/>
          <p:cNvSpPr>
            <a:spLocks noGrp="1"/>
          </p:cNvSpPr>
          <p:nvPr>
            <p:ph type="sldNum" sz="quarter" idx="10"/>
          </p:nvPr>
        </p:nvSpPr>
        <p:spPr/>
        <p:txBody>
          <a:bodyPr/>
          <a:lstStyle/>
          <a:p>
            <a:fld id="{C1736FF6-1147-4FCB-8859-A9D484787462}" type="slidenum">
              <a:rPr lang="en-GB" smtClean="0"/>
              <a:t>64</a:t>
            </a:fld>
            <a:endParaRPr lang="en-GB"/>
          </a:p>
        </p:txBody>
      </p:sp>
    </p:spTree>
    <p:extLst>
      <p:ext uri="{BB962C8B-B14F-4D97-AF65-F5344CB8AC3E}">
        <p14:creationId xmlns:p14="http://schemas.microsoft.com/office/powerpoint/2010/main" val="2146782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65</a:t>
            </a:fld>
            <a:endParaRPr lang="en-GB"/>
          </a:p>
        </p:txBody>
      </p:sp>
    </p:spTree>
    <p:extLst>
      <p:ext uri="{BB962C8B-B14F-4D97-AF65-F5344CB8AC3E}">
        <p14:creationId xmlns:p14="http://schemas.microsoft.com/office/powerpoint/2010/main" val="3065050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66</a:t>
            </a:fld>
            <a:endParaRPr lang="en-GB"/>
          </a:p>
        </p:txBody>
      </p:sp>
    </p:spTree>
    <p:extLst>
      <p:ext uri="{BB962C8B-B14F-4D97-AF65-F5344CB8AC3E}">
        <p14:creationId xmlns:p14="http://schemas.microsoft.com/office/powerpoint/2010/main" val="29424280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67</a:t>
            </a:fld>
            <a:endParaRPr lang="en-GB"/>
          </a:p>
        </p:txBody>
      </p:sp>
    </p:spTree>
    <p:extLst>
      <p:ext uri="{BB962C8B-B14F-4D97-AF65-F5344CB8AC3E}">
        <p14:creationId xmlns:p14="http://schemas.microsoft.com/office/powerpoint/2010/main" val="2816162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68</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Book’s revised chapter on influenza vaccination, the CMO letter, Flu leaflets and posters and a factsheet on flu vaccination for healthcare workers. This year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2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This potentially leads to a widespread epidemic / pandemic.</a:t>
            </a: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eaLnBrk="1" hangingPunct="1">
              <a:spcBef>
                <a:spcPct val="0"/>
              </a:spcBef>
            </a:pP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Trivalent vaccines</a:t>
            </a:r>
            <a:r>
              <a:rPr lang="en-GB" sz="1200" kern="1200" baseline="0" dirty="0">
                <a:solidFill>
                  <a:srgbClr val="FF0000"/>
                </a:solidFill>
                <a:effectLst/>
                <a:latin typeface="Arial" panose="020B0604020202020204" pitchFamily="34" charset="0"/>
                <a:ea typeface="ヒラギノ角ゴ Pro W3" pitchFamily="84" charset="-128"/>
                <a:cs typeface="Arial" panose="020B0604020202020204" pitchFamily="34" charset="0"/>
              </a:rPr>
              <a:t> e.g. aTIV </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contain two subtypes of influenza A and one B virus.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Quadrivalent vaccines for example Fluenz tetra intranasal vaccine (LAIV)/ the Sanofi Pasteur Quadrivalent Influenza vaccine (QIVe) /  Flucelvax Tetra (QIVc)) </a:t>
            </a:r>
            <a:r>
              <a:rPr lang="en-GB" sz="1200" kern="1200" baseline="0" dirty="0">
                <a:solidFill>
                  <a:srgbClr val="FF0000"/>
                </a:solidFill>
                <a:effectLst/>
                <a:latin typeface="Arial" panose="020B0604020202020204" pitchFamily="34" charset="0"/>
                <a:ea typeface="ヒラギノ角ゴ Pro W3" pitchFamily="84" charset="-128"/>
                <a:cs typeface="Arial" panose="020B0604020202020204" pitchFamily="34" charset="0"/>
              </a:rPr>
              <a:t>offer</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additional protection against a second strain of influenza B</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use of quadrivalent</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flu vaccines is expected to improve the matching of the vaccine to the circulating B strain(s).</a:t>
            </a: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8</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defRPr/>
            </a:pPr>
            <a:r>
              <a:rPr lang="en-GB" dirty="0">
                <a:latin typeface="Arial" panose="020B0604020202020204" pitchFamily="34" charset="0"/>
                <a:ea typeface="ヒラギノ角ゴ Pro W3" pitchFamily="84" charset="-128"/>
                <a:cs typeface="Arial" panose="020B0604020202020204" pitchFamily="34" charset="0"/>
              </a:rPr>
              <a:t>Flu is easily transmitted by droplets, small particle aerosols and by hand to mouth/eye contamination from a contaminated surface or respiratory secretions of an infected person.</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1</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eaLnBrk="1" hangingPunct="1">
              <a:spcBef>
                <a:spcPct val="0"/>
              </a:spcBef>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r>
              <a:rPr lang="en-GB" baseline="30000" dirty="0">
                <a:latin typeface="Arial" panose="020B0604020202020204" pitchFamily="34" charset="0"/>
                <a:cs typeface="Arial" panose="020B0604020202020204" pitchFamily="34" charset="0"/>
              </a:rPr>
              <a:t>6</a:t>
            </a:r>
            <a:r>
              <a:rPr lang="en-GB" dirty="0">
                <a:latin typeface="Arial" panose="020B0604020202020204" pitchFamily="34" charset="0"/>
                <a:cs typeface="Arial" panose="020B0604020202020204" pitchFamily="34" charset="0"/>
              </a:rPr>
              <a:t>. Common symptoms include fever, chills, muscle and joint pain and extreme fatigue. Symptoms may also include dry cough, sore throat and stuffy nose. Young children may also experience gastrointestinal symptoms such as vomiting and diarrhoea.</a:t>
            </a: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Common complications of flu include bronchitis, otitis media in children, sinusitis and secondary</a:t>
            </a:r>
            <a:r>
              <a:rPr lang="en-GB" baseline="0" dirty="0">
                <a:latin typeface="Arial" panose="020B0604020202020204" pitchFamily="34" charset="0"/>
                <a:cs typeface="Arial" panose="020B0604020202020204" pitchFamily="34" charset="0"/>
              </a:rPr>
              <a:t> bacterial pneumonia. Less commonly flu causes meningitis, encephalitis, meningoencephalitis and primary influenza</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pneumonia.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The risk of serious illness from flu is higher among children under six months of age, older people and those with underlying health conditions such as respiratory disease, cardiac disease or immunosuppression, as well as pregnant women. </a:t>
            </a:r>
            <a:r>
              <a:rPr lang="en-GB" kern="1200" dirty="0">
                <a:solidFill>
                  <a:schemeClr val="tx1"/>
                </a:solidFill>
                <a:effectLst/>
                <a:latin typeface="Arial" panose="020B0604020202020204" pitchFamily="34" charset="0"/>
                <a:ea typeface="ヒラギノ角ゴ Pro W3" pitchFamily="84" charset="-128"/>
                <a:cs typeface="Arial" panose="020B0604020202020204" pitchFamily="34" charset="0"/>
              </a:rPr>
              <a:t>Flu in pregnancy is associated with perinatal mortality, prematurity, smaller neonatal size and lower birth weight.</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s-41-2022.pdf"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hyperlink" Target="https://www.health-ni.gov.uk/sites/default/files/publications/health/doh-hss-md-64-2021.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ho.int/publications/m/item/recommended-composition-of-influenza-virus-vaccines-for-use-in-the-2022-2023-northern-hemisphere-influenza-seas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gov.uk/government/publications/contraindications-and-special-considerations-the-green-book-chapter-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omments" Target="../comments/comment6.xml"/></Relationships>
</file>

<file path=ppt/slides/_rels/slide4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96886/GreenBook_Chapter_19_Influenza_April_2019.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publichealth.hscni.net/publications/influenza-weekly-surveillance-bulletin-northern-ireland-201920" TargetMode="External"/><Relationship Id="rId3" Type="http://schemas.openxmlformats.org/officeDocument/2006/relationships/hyperlink" Target="https://www.health-ni.gov.uk/sites/default/files/publications/health/doh-hss-ms-41-2022.pdf" TargetMode="External"/><Relationship Id="rId7"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5" Type="http://schemas.openxmlformats.org/officeDocument/2006/relationships/hyperlink" Target="https://www.publichealth.hscni.net/directorate-public-health/health-protection/influenza"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www.publichealth.hscni.net/publications/guidance-vaccine-handling-and-storage-gp-practic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8" y="260350"/>
            <a:ext cx="8785225" cy="1152525"/>
          </a:xfrm>
        </p:spPr>
        <p:txBody>
          <a:bodyPr/>
          <a:lstStyle/>
          <a:p>
            <a:pPr algn="ctr" eaLnBrk="1" hangingPunct="1"/>
            <a:r>
              <a:rPr lang="en-GB" altLang="en-US" sz="3200" dirty="0">
                <a:latin typeface="+mn-lt"/>
              </a:rPr>
              <a:t>Flu Immunisation Programme for</a:t>
            </a:r>
            <a:br>
              <a:rPr lang="en-GB" altLang="en-US" sz="3200" dirty="0">
                <a:latin typeface="+mn-lt"/>
              </a:rPr>
            </a:br>
            <a:r>
              <a:rPr lang="en-GB" altLang="en-US" sz="3200" dirty="0">
                <a:latin typeface="+mn-lt"/>
              </a:rPr>
              <a:t>Northern Ireland (2022/23)</a:t>
            </a:r>
          </a:p>
        </p:txBody>
      </p:sp>
      <p:pic>
        <p:nvPicPr>
          <p:cNvPr id="58370" name="Picture 2"/>
          <p:cNvPicPr>
            <a:picLocks noGrp="1" noChangeAspect="1" noChangeArrowheads="1"/>
          </p:cNvPicPr>
          <p:nvPr>
            <p:ph idx="1"/>
          </p:nvPr>
        </p:nvPicPr>
        <p:blipFill>
          <a:blip r:embed="rId3"/>
          <a:srcRect/>
          <a:stretch>
            <a:fillRect/>
          </a:stretch>
        </p:blipFill>
        <p:spPr>
          <a:xfrm>
            <a:off x="2483768" y="2060848"/>
            <a:ext cx="4512615" cy="338290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r>
              <a:rPr lang="en-GB" sz="3200" dirty="0">
                <a:ea typeface="ヒラギノ角ゴ Pro W3" charset="-128"/>
                <a:cs typeface="ヒラギノ角ゴ Pro W3" charset="-128"/>
              </a:rPr>
              <a:t>Possible complications of flu</a:t>
            </a:r>
          </a:p>
        </p:txBody>
      </p:sp>
      <p:sp>
        <p:nvSpPr>
          <p:cNvPr id="27651" name="Content Placeholder 2"/>
          <p:cNvSpPr>
            <a:spLocks noGrp="1"/>
          </p:cNvSpPr>
          <p:nvPr>
            <p:ph idx="1"/>
          </p:nvPr>
        </p:nvSpPr>
        <p:spPr>
          <a:xfrm>
            <a:off x="395536" y="908720"/>
            <a:ext cx="8136904" cy="4752528"/>
          </a:xfrm>
        </p:spPr>
        <p:txBody>
          <a:bodyPr/>
          <a:lstStyle/>
          <a:p>
            <a:pPr>
              <a:spcAft>
                <a:spcPts val="1200"/>
              </a:spcAft>
            </a:pPr>
            <a:r>
              <a:rPr lang="en-GB" sz="1700" b="1" dirty="0">
                <a:ea typeface="ヒラギノ角ゴ Pro W3" charset="-128"/>
                <a:cs typeface="ヒラギノ角ゴ Pro W3" charset="-128"/>
              </a:rPr>
              <a:t>Common:</a:t>
            </a:r>
          </a:p>
          <a:p>
            <a:pPr marL="342900" lvl="1">
              <a:lnSpc>
                <a:spcPct val="90000"/>
              </a:lnSpc>
              <a:spcBef>
                <a:spcPct val="0"/>
              </a:spcBef>
              <a:spcAft>
                <a:spcPts val="600"/>
              </a:spcAft>
              <a:buFont typeface="Arial" charset="0"/>
              <a:buChar char="•"/>
            </a:pPr>
            <a:r>
              <a:rPr lang="en-GB" sz="1700" dirty="0"/>
              <a:t>Bronchitis</a:t>
            </a:r>
          </a:p>
          <a:p>
            <a:pPr marL="342900" lvl="1">
              <a:lnSpc>
                <a:spcPct val="90000"/>
              </a:lnSpc>
              <a:spcBef>
                <a:spcPct val="0"/>
              </a:spcBef>
              <a:spcAft>
                <a:spcPts val="600"/>
              </a:spcAft>
              <a:buFont typeface="Arial" charset="0"/>
              <a:buChar char="•"/>
            </a:pPr>
            <a:r>
              <a:rPr lang="en-GB" sz="1700" dirty="0"/>
              <a:t>otitis media (children), sinusitis</a:t>
            </a:r>
          </a:p>
          <a:p>
            <a:pPr marL="342900" lvl="1">
              <a:lnSpc>
                <a:spcPct val="90000"/>
              </a:lnSpc>
              <a:spcBef>
                <a:spcPct val="0"/>
              </a:spcBef>
              <a:spcAft>
                <a:spcPts val="600"/>
              </a:spcAft>
              <a:buFont typeface="Arial" charset="0"/>
              <a:buChar char="•"/>
            </a:pPr>
            <a:r>
              <a:rPr lang="en-GB" sz="1700" dirty="0"/>
              <a:t>secondary bacterial pneumonia</a:t>
            </a:r>
            <a:endParaRPr lang="en-GB" sz="1700" dirty="0">
              <a:ea typeface="ヒラギノ角ゴ Pro W3" charset="-128"/>
              <a:cs typeface="ヒラギノ角ゴ Pro W3" charset="-128"/>
            </a:endParaRPr>
          </a:p>
          <a:p>
            <a:pPr>
              <a:spcAft>
                <a:spcPts val="1200"/>
              </a:spcAft>
            </a:pPr>
            <a:r>
              <a:rPr lang="en-GB" sz="17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700" dirty="0"/>
              <a:t>meningitis, encephalitis, meningoencephalitis</a:t>
            </a:r>
          </a:p>
          <a:p>
            <a:pPr marL="342900" lvl="1">
              <a:lnSpc>
                <a:spcPct val="90000"/>
              </a:lnSpc>
              <a:spcBef>
                <a:spcPct val="0"/>
              </a:spcBef>
              <a:spcAft>
                <a:spcPts val="600"/>
              </a:spcAft>
              <a:buFont typeface="Arial" charset="0"/>
              <a:buChar char="•"/>
            </a:pPr>
            <a:r>
              <a:rPr lang="en-GB" sz="1700" dirty="0"/>
              <a:t>primary influenza pneumonia</a:t>
            </a:r>
          </a:p>
          <a:p>
            <a:pPr marL="166687" lvl="1" indent="0">
              <a:lnSpc>
                <a:spcPct val="90000"/>
              </a:lnSpc>
              <a:spcBef>
                <a:spcPct val="0"/>
              </a:spcBef>
              <a:spcAft>
                <a:spcPts val="600"/>
              </a:spcAft>
            </a:pPr>
            <a:endParaRPr lang="en-GB" sz="1700" dirty="0"/>
          </a:p>
          <a:p>
            <a:pPr marL="0" indent="0">
              <a:spcBef>
                <a:spcPct val="0"/>
              </a:spcBef>
              <a:spcAft>
                <a:spcPts val="600"/>
              </a:spcAft>
            </a:pPr>
            <a:r>
              <a:rPr lang="en-GB" sz="1700" b="1" dirty="0"/>
              <a:t>Risk of most serious illness is higher in </a:t>
            </a:r>
          </a:p>
          <a:p>
            <a:pPr marL="568325" lvl="3" indent="-285750">
              <a:spcBef>
                <a:spcPct val="0"/>
              </a:spcBef>
              <a:spcAft>
                <a:spcPts val="600"/>
              </a:spcAft>
              <a:buClrTx/>
            </a:pPr>
            <a:r>
              <a:rPr lang="en-GB" sz="1700" dirty="0"/>
              <a:t>children under six months </a:t>
            </a:r>
          </a:p>
          <a:p>
            <a:pPr marL="568325" lvl="3" indent="-285750">
              <a:spcBef>
                <a:spcPct val="0"/>
              </a:spcBef>
              <a:spcAft>
                <a:spcPts val="600"/>
              </a:spcAft>
              <a:buClrTx/>
            </a:pPr>
            <a:r>
              <a:rPr lang="en-GB" sz="1700" dirty="0"/>
              <a:t>older people</a:t>
            </a:r>
          </a:p>
          <a:p>
            <a:pPr marL="568325" lvl="3" indent="-285750">
              <a:spcBef>
                <a:spcPct val="0"/>
              </a:spcBef>
              <a:spcAft>
                <a:spcPts val="600"/>
              </a:spcAft>
              <a:buClrTx/>
            </a:pPr>
            <a:r>
              <a:rPr lang="en-GB" sz="1700" dirty="0"/>
              <a:t>those with underlying health conditions such as respiratory disease, cardiac disease, long-term neurological conditions or immunosuppression</a:t>
            </a:r>
          </a:p>
          <a:p>
            <a:pPr marL="568325" lvl="3" indent="-285750">
              <a:spcBef>
                <a:spcPct val="0"/>
              </a:spcBef>
              <a:spcAft>
                <a:spcPts val="600"/>
              </a:spcAft>
              <a:buClrTx/>
            </a:pPr>
            <a:r>
              <a:rPr lang="en-GB" sz="1700" dirty="0"/>
              <a:t>pregnant women  (flu during pregnancy may be associated with perinatal mortality, prematurity, smaller neonatal size and lower birth weight)</a:t>
            </a: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936104"/>
          </a:xfrm>
        </p:spPr>
        <p:txBody>
          <a:bodyPr/>
          <a:lstStyle/>
          <a:p>
            <a:r>
              <a:rPr lang="en-GB" dirty="0"/>
              <a:t>Flu vaccine effectiveness (VE)</a:t>
            </a:r>
          </a:p>
        </p:txBody>
      </p:sp>
      <p:sp>
        <p:nvSpPr>
          <p:cNvPr id="3" name="Content Placeholder 2"/>
          <p:cNvSpPr>
            <a:spLocks noGrp="1"/>
          </p:cNvSpPr>
          <p:nvPr>
            <p:ph idx="1"/>
          </p:nvPr>
        </p:nvSpPr>
        <p:spPr>
          <a:xfrm>
            <a:off x="467544" y="1052736"/>
            <a:ext cx="8295456" cy="4509864"/>
          </a:xfrm>
        </p:spPr>
        <p:txBody>
          <a:bodyPr/>
          <a:lstStyle/>
          <a:p>
            <a:pPr lvl="0">
              <a:buFont typeface="Arial" pitchFamily="34" charset="0"/>
              <a:buChar char="•"/>
              <a:defRPr/>
            </a:pPr>
            <a:r>
              <a:rPr lang="en-GB" sz="2000" dirty="0">
                <a:ea typeface="Times New Roman"/>
              </a:rPr>
              <a:t>The UK has a well-established system to monitor influenza VE each season using data from primary care schemes in England, Scotland, Wales and Northern Ireland </a:t>
            </a:r>
          </a:p>
          <a:p>
            <a:pPr>
              <a:buFont typeface="Arial" pitchFamily="34" charset="0"/>
              <a:buChar char="•"/>
              <a:defRPr/>
            </a:pPr>
            <a:r>
              <a:rPr lang="en-GB" sz="2000" dirty="0">
                <a:ea typeface="Times New Roman"/>
              </a:rPr>
              <a:t>VE varies from one season to the next</a:t>
            </a:r>
          </a:p>
          <a:p>
            <a:pPr>
              <a:buFont typeface="Arial" pitchFamily="34" charset="0"/>
              <a:buChar char="•"/>
              <a:defRPr/>
            </a:pPr>
            <a:r>
              <a:rPr lang="en-GB" sz="2000" dirty="0"/>
              <a:t>Growing flu viruses in eggs results in egg-adapted changes that cause differences between the viruses in the vaccine and the ones that circulate and thus reduce their effectiveness</a:t>
            </a:r>
          </a:p>
          <a:p>
            <a:pPr>
              <a:buFont typeface="Arial" pitchFamily="34" charset="0"/>
              <a:buChar char="•"/>
              <a:defRPr/>
            </a:pPr>
            <a:r>
              <a:rPr lang="en-GB" sz="2000" dirty="0"/>
              <a:t>Over the years, efficacy of the standard egg grown flu vaccines has been calculated around 50-60% for adults aged 18 to 65 years</a:t>
            </a:r>
          </a:p>
          <a:p>
            <a:pPr>
              <a:buFont typeface="Arial" pitchFamily="34" charset="0"/>
              <a:buChar char="•"/>
              <a:defRPr/>
            </a:pPr>
            <a:r>
              <a:rPr lang="en-GB" sz="2000" dirty="0"/>
              <a:t>Efficacy in elderly has always been lower for </a:t>
            </a:r>
            <a:r>
              <a:rPr lang="en-GB" sz="2000" dirty="0">
                <a:ea typeface="Times New Roman"/>
              </a:rPr>
              <a:t>the non-</a:t>
            </a:r>
            <a:r>
              <a:rPr lang="en-GB" sz="2000" dirty="0" err="1">
                <a:ea typeface="Times New Roman"/>
              </a:rPr>
              <a:t>adjuvanted</a:t>
            </a:r>
            <a:r>
              <a:rPr lang="en-GB" sz="2000" dirty="0">
                <a:ea typeface="Times New Roman"/>
              </a:rPr>
              <a:t> </a:t>
            </a:r>
            <a:r>
              <a:rPr lang="en-GB" sz="2000" dirty="0"/>
              <a:t>egg grown </a:t>
            </a:r>
            <a:r>
              <a:rPr lang="en-GB" sz="2000" dirty="0">
                <a:ea typeface="Times New Roman"/>
              </a:rPr>
              <a:t>inactivated vaccines</a:t>
            </a:r>
          </a:p>
          <a:p>
            <a:pPr>
              <a:buFont typeface="Arial" pitchFamily="34" charset="0"/>
              <a:buChar char="•"/>
              <a:defRPr/>
            </a:pPr>
            <a:r>
              <a:rPr lang="en-GB" sz="2000" dirty="0" err="1"/>
              <a:t>Adjuvented</a:t>
            </a:r>
            <a:r>
              <a:rPr lang="en-GB" sz="2000" dirty="0"/>
              <a:t> vaccines are used in this group because they have been shown to be more effective in reducing incidence of severe disease including bronchopneumonia, hospital admissions and mortality.</a:t>
            </a:r>
            <a:endParaRPr lang="en-GB" sz="2000" dirty="0">
              <a:solidFill>
                <a:srgbClr val="7030A0"/>
              </a:solidFill>
            </a:endParaRPr>
          </a:p>
        </p:txBody>
      </p:sp>
    </p:spTree>
    <p:extLst>
      <p:ext uri="{BB962C8B-B14F-4D97-AF65-F5344CB8AC3E}">
        <p14:creationId xmlns:p14="http://schemas.microsoft.com/office/powerpoint/2010/main" val="411150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77200" cy="1143000"/>
          </a:xfrm>
        </p:spPr>
        <p:txBody>
          <a:bodyPr/>
          <a:lstStyle/>
          <a:p>
            <a:pPr algn="ctr"/>
            <a:r>
              <a:rPr lang="en-GB" dirty="0"/>
              <a:t>Flu vaccine effectiveness </a:t>
            </a:r>
            <a:br>
              <a:rPr lang="en-GB" dirty="0"/>
            </a:br>
            <a:r>
              <a:rPr lang="en-GB" dirty="0"/>
              <a:t>for last year - 2022/23</a:t>
            </a:r>
          </a:p>
        </p:txBody>
      </p:sp>
      <p:sp>
        <p:nvSpPr>
          <p:cNvPr id="3" name="Content Placeholder 2"/>
          <p:cNvSpPr>
            <a:spLocks noGrp="1"/>
          </p:cNvSpPr>
          <p:nvPr>
            <p:ph idx="1"/>
          </p:nvPr>
        </p:nvSpPr>
        <p:spPr>
          <a:xfrm>
            <a:off x="685800" y="1524000"/>
            <a:ext cx="8077200" cy="4353272"/>
          </a:xfrm>
        </p:spPr>
        <p:txBody>
          <a:bodyPr/>
          <a:lstStyle/>
          <a:p>
            <a:pPr>
              <a:buFont typeface="Arial" panose="020B0604020202020204" pitchFamily="34" charset="0"/>
              <a:buChar char="•"/>
            </a:pPr>
            <a:endParaRPr lang="en-GB" sz="1800" dirty="0">
              <a:solidFill>
                <a:schemeClr val="bg1"/>
              </a:solidFill>
            </a:endParaRPr>
          </a:p>
          <a:p>
            <a:pPr>
              <a:buFont typeface="Arial" panose="020B0604020202020204" pitchFamily="34" charset="0"/>
              <a:buChar char="•"/>
            </a:pPr>
            <a:r>
              <a:rPr lang="en-GB" sz="1800" dirty="0"/>
              <a:t>As a result of non-pharmaceutical interventions in place for COVID-19 (such as mask-wearing, physical and social distancing, and restricted international travel) influenza activity levels were extremely low globally in 2021 to 2022. </a:t>
            </a:r>
          </a:p>
          <a:p>
            <a:pPr>
              <a:buFont typeface="Arial" panose="020B0604020202020204" pitchFamily="34" charset="0"/>
              <a:buChar char="•"/>
            </a:pPr>
            <a:endParaRPr lang="en-GB" sz="1800" dirty="0"/>
          </a:p>
          <a:p>
            <a:pPr>
              <a:buFont typeface="Arial" panose="020B0604020202020204" pitchFamily="34" charset="0"/>
              <a:buChar char="•"/>
            </a:pPr>
            <a:r>
              <a:rPr lang="en-GB" sz="1800" dirty="0"/>
              <a:t>As a result, a lower level of population immunity against influenza is expected in 2022 to 2023. </a:t>
            </a:r>
            <a:r>
              <a:rPr lang="en-GB" sz="1800" dirty="0">
                <a:solidFill>
                  <a:schemeClr val="bg1"/>
                </a:solidFill>
              </a:rPr>
              <a:t>The majority of cases of respiratory viral infection were for COVID-19</a:t>
            </a:r>
          </a:p>
          <a:p>
            <a:pPr>
              <a:buFont typeface="Arial" panose="020B0604020202020204" pitchFamily="34" charset="0"/>
              <a:buChar char="•"/>
            </a:pPr>
            <a:endParaRPr lang="en-GB" sz="1800" dirty="0">
              <a:solidFill>
                <a:schemeClr val="bg1"/>
              </a:solidFill>
            </a:endParaRPr>
          </a:p>
          <a:p>
            <a:pPr marL="0" lvl="0" indent="0"/>
            <a:endParaRPr lang="en-GB" sz="1800" dirty="0">
              <a:latin typeface="Arial" panose="020B0604020202020204" pitchFamily="34" charset="0"/>
              <a:cs typeface="Arial" panose="020B0604020202020204" pitchFamily="34" charset="0"/>
            </a:endParaRPr>
          </a:p>
          <a:p>
            <a:pPr lvl="0">
              <a:lnSpc>
                <a:spcPct val="115000"/>
              </a:lnSpc>
              <a:spcAft>
                <a:spcPts val="0"/>
              </a:spcAft>
              <a:buSzPts val="1200"/>
            </a:pPr>
            <a:endParaRPr lang="en-GB" sz="1800" dirty="0">
              <a:ea typeface="Times New Roman"/>
            </a:endParaRPr>
          </a:p>
          <a:p>
            <a:endParaRPr lang="en-GB" sz="1800" dirty="0"/>
          </a:p>
        </p:txBody>
      </p:sp>
    </p:spTree>
    <p:extLst>
      <p:ext uri="{BB962C8B-B14F-4D97-AF65-F5344CB8AC3E}">
        <p14:creationId xmlns:p14="http://schemas.microsoft.com/office/powerpoint/2010/main" val="200231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2348881"/>
            <a:ext cx="6480720" cy="2088232"/>
          </a:xfrm>
        </p:spPr>
        <p:txBody>
          <a:bodyPr/>
          <a:lstStyle/>
          <a:p>
            <a:r>
              <a:rPr lang="en-GB" dirty="0"/>
              <a:t>Flu epidemiology</a:t>
            </a:r>
          </a:p>
        </p:txBody>
      </p:sp>
    </p:spTree>
    <p:extLst>
      <p:ext uri="{BB962C8B-B14F-4D97-AF65-F5344CB8AC3E}">
        <p14:creationId xmlns:p14="http://schemas.microsoft.com/office/powerpoint/2010/main" val="70232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03848" y="5760469"/>
            <a:ext cx="594015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None/>
            </a:pPr>
            <a:r>
              <a:rPr lang="en-GB" sz="1100" i="1" dirty="0"/>
              <a:t>The baseline MEM threshold for Northern Ireland is 11.3 per 100,000 population for 2021-22. Low activity is 11.3 to &lt;21.8, moderate activity 21.8 to &lt;57.0, high activity 57.0 to &lt;87.1 and very high activity is &gt;87.1 </a:t>
            </a:r>
            <a:endParaRPr lang="en-GB" sz="1100" dirty="0"/>
          </a:p>
        </p:txBody>
      </p:sp>
      <p:sp>
        <p:nvSpPr>
          <p:cNvPr id="6" name="Title 1"/>
          <p:cNvSpPr txBox="1">
            <a:spLocks/>
          </p:cNvSpPr>
          <p:nvPr/>
        </p:nvSpPr>
        <p:spPr bwMode="auto">
          <a:xfrm>
            <a:off x="0" y="0"/>
            <a:ext cx="9144000" cy="6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GP flu/FLI consultation rates</a:t>
            </a:r>
          </a:p>
        </p:txBody>
      </p:sp>
      <p:pic>
        <p:nvPicPr>
          <p:cNvPr id="3" name="Picture 2">
            <a:extLst>
              <a:ext uri="{FF2B5EF4-FFF2-40B4-BE49-F238E27FC236}">
                <a16:creationId xmlns:a16="http://schemas.microsoft.com/office/drawing/2014/main" id="{5C69500F-8E08-4018-AA92-E8DAC9147442}"/>
              </a:ext>
            </a:extLst>
          </p:cNvPr>
          <p:cNvPicPr>
            <a:picLocks noChangeAspect="1"/>
          </p:cNvPicPr>
          <p:nvPr/>
        </p:nvPicPr>
        <p:blipFill>
          <a:blip r:embed="rId3"/>
          <a:stretch>
            <a:fillRect/>
          </a:stretch>
        </p:blipFill>
        <p:spPr>
          <a:xfrm>
            <a:off x="1315346" y="908720"/>
            <a:ext cx="6513307" cy="4489206"/>
          </a:xfrm>
          <a:prstGeom prst="rect">
            <a:avLst/>
          </a:prstGeom>
        </p:spPr>
      </p:pic>
    </p:spTree>
    <p:extLst>
      <p:ext uri="{BB962C8B-B14F-4D97-AF65-F5344CB8AC3E}">
        <p14:creationId xmlns:p14="http://schemas.microsoft.com/office/powerpoint/2010/main" val="224985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Weekly number of flu laboratory reports with weekly </a:t>
            </a:r>
          </a:p>
          <a:p>
            <a:pPr algn="ctr" eaLnBrk="1" hangingPunct="1">
              <a:spcBef>
                <a:spcPct val="0"/>
              </a:spcBef>
              <a:buClrTx/>
              <a:buSzTx/>
              <a:buFontTx/>
              <a:buNone/>
            </a:pPr>
            <a:r>
              <a:rPr lang="en-GB" altLang="en-US" sz="2800" b="1" dirty="0">
                <a:solidFill>
                  <a:srgbClr val="00B5CC"/>
                </a:solidFill>
                <a:latin typeface="Calibri" pitchFamily="34" charset="0"/>
              </a:rPr>
              <a:t>GP consultation rates for ‘flu/FLI’ and proportion positivity</a:t>
            </a:r>
            <a:endParaRPr lang="en-GB" altLang="en-US" sz="2600" b="1" dirty="0">
              <a:solidFill>
                <a:srgbClr val="00B5CC"/>
              </a:solidFill>
              <a:latin typeface="Calibri" pitchFamily="34" charset="0"/>
            </a:endParaRPr>
          </a:p>
        </p:txBody>
      </p:sp>
      <p:sp>
        <p:nvSpPr>
          <p:cNvPr id="9" name="TextBox 8"/>
          <p:cNvSpPr txBox="1">
            <a:spLocks noChangeArrowheads="1"/>
          </p:cNvSpPr>
          <p:nvPr/>
        </p:nvSpPr>
        <p:spPr bwMode="auto">
          <a:xfrm>
            <a:off x="107950" y="6381750"/>
            <a:ext cx="504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hangingPunct="1">
              <a:spcBef>
                <a:spcPct val="0"/>
              </a:spcBef>
              <a:buClrTx/>
              <a:buSzTx/>
              <a:buFontTx/>
              <a:buNone/>
            </a:pPr>
            <a:r>
              <a:rPr lang="en-GB" altLang="en-US" sz="1000" dirty="0">
                <a:solidFill>
                  <a:schemeClr val="tx1"/>
                </a:solidFill>
              </a:rPr>
              <a:t>Note: there was no epidemiological week 53 in the 2019-20 seasonal influenza season</a:t>
            </a:r>
          </a:p>
        </p:txBody>
      </p:sp>
      <p:pic>
        <p:nvPicPr>
          <p:cNvPr id="2" name="Picture 1">
            <a:extLst>
              <a:ext uri="{FF2B5EF4-FFF2-40B4-BE49-F238E27FC236}">
                <a16:creationId xmlns:a16="http://schemas.microsoft.com/office/drawing/2014/main" id="{479C5514-E8FB-405D-8AE6-2C9B627CFD93}"/>
              </a:ext>
            </a:extLst>
          </p:cNvPr>
          <p:cNvPicPr>
            <a:picLocks noChangeAspect="1"/>
          </p:cNvPicPr>
          <p:nvPr/>
        </p:nvPicPr>
        <p:blipFill>
          <a:blip r:embed="rId3"/>
          <a:stretch>
            <a:fillRect/>
          </a:stretch>
        </p:blipFill>
        <p:spPr>
          <a:xfrm>
            <a:off x="1247" y="1599229"/>
            <a:ext cx="3914775" cy="3369756"/>
          </a:xfrm>
          <a:prstGeom prst="rect">
            <a:avLst/>
          </a:prstGeom>
        </p:spPr>
      </p:pic>
      <p:pic>
        <p:nvPicPr>
          <p:cNvPr id="3" name="Picture 2">
            <a:extLst>
              <a:ext uri="{FF2B5EF4-FFF2-40B4-BE49-F238E27FC236}">
                <a16:creationId xmlns:a16="http://schemas.microsoft.com/office/drawing/2014/main" id="{99BF8053-2FA1-454C-B0DE-629942344886}"/>
              </a:ext>
            </a:extLst>
          </p:cNvPr>
          <p:cNvPicPr>
            <a:picLocks noChangeAspect="1"/>
          </p:cNvPicPr>
          <p:nvPr/>
        </p:nvPicPr>
        <p:blipFill>
          <a:blip r:embed="rId4"/>
          <a:stretch>
            <a:fillRect/>
          </a:stretch>
        </p:blipFill>
        <p:spPr>
          <a:xfrm>
            <a:off x="4211960" y="1736294"/>
            <a:ext cx="4648200" cy="3095625"/>
          </a:xfrm>
          <a:prstGeom prst="rect">
            <a:avLst/>
          </a:prstGeom>
        </p:spPr>
      </p:pic>
    </p:spTree>
    <p:extLst>
      <p:ext uri="{BB962C8B-B14F-4D97-AF65-F5344CB8AC3E}">
        <p14:creationId xmlns:p14="http://schemas.microsoft.com/office/powerpoint/2010/main" val="244583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a:t>Influenza Weekly Surveillance Bulletin, </a:t>
            </a:r>
            <a:br>
              <a:rPr lang="en-GB" altLang="en-US" sz="3200" dirty="0"/>
            </a:br>
            <a:r>
              <a:rPr lang="en-GB" altLang="en-US" sz="3200" dirty="0"/>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2" name="Picture 1">
            <a:extLst>
              <a:ext uri="{FF2B5EF4-FFF2-40B4-BE49-F238E27FC236}">
                <a16:creationId xmlns:a16="http://schemas.microsoft.com/office/drawing/2014/main" id="{7DB7C0E8-69D8-46B6-B1F2-4E2A7E13C3F1}"/>
              </a:ext>
            </a:extLst>
          </p:cNvPr>
          <p:cNvPicPr>
            <a:picLocks noChangeAspect="1"/>
          </p:cNvPicPr>
          <p:nvPr/>
        </p:nvPicPr>
        <p:blipFill>
          <a:blip r:embed="rId4"/>
          <a:stretch>
            <a:fillRect/>
          </a:stretch>
        </p:blipFill>
        <p:spPr>
          <a:xfrm>
            <a:off x="4641514" y="1700808"/>
            <a:ext cx="3170846" cy="4498177"/>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404664"/>
            <a:ext cx="7773988" cy="875159"/>
          </a:xfrm>
        </p:spPr>
        <p:txBody>
          <a:bodyPr wrap="square" numCol="1" compatLnSpc="1">
            <a:prstTxWarp prst="textNoShape">
              <a:avLst/>
            </a:prstTxWarp>
            <a:noAutofit/>
          </a:bodyPr>
          <a:lstStyle/>
          <a:p>
            <a:pPr algn="ctr"/>
            <a:r>
              <a:rPr lang="en-GB" sz="3200" dirty="0">
                <a:latin typeface="Arial" charset="0"/>
                <a:ea typeface="ヒラギノ角ゴ Pro W3" charset="-128"/>
                <a:cs typeface="ヒラギノ角ゴ Pro W3" charset="-128"/>
              </a:rPr>
              <a:t>National Flu Vaccination Programme</a:t>
            </a: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51520" y="1412776"/>
            <a:ext cx="8352928" cy="4824536"/>
          </a:xfrm>
        </p:spPr>
        <p:txBody>
          <a:bodyPr/>
          <a:lstStyle/>
          <a:p>
            <a:pPr marL="436562" indent="-269875">
              <a:lnSpc>
                <a:spcPct val="150000"/>
              </a:lnSpc>
              <a:spcBef>
                <a:spcPct val="0"/>
              </a:spcBef>
              <a:buFont typeface="Arial" charset="0"/>
              <a:buChar char="•"/>
            </a:pPr>
            <a:r>
              <a:rPr lang="en-GB" sz="1800" b="1" i="1" dirty="0"/>
              <a:t>Late 1960s</a:t>
            </a:r>
            <a:r>
              <a:rPr lang="en-GB" sz="1800" i="1" dirty="0"/>
              <a:t>: </a:t>
            </a:r>
            <a:r>
              <a:rPr lang="en-GB" sz="1800" dirty="0"/>
              <a:t>recommended to directly protect those in clinical risk groups at higher risk of influenza associated morbidity and mortality </a:t>
            </a:r>
          </a:p>
          <a:p>
            <a:pPr marL="436562" indent="-269875">
              <a:lnSpc>
                <a:spcPct val="90000"/>
              </a:lnSpc>
              <a:spcBef>
                <a:spcPct val="0"/>
              </a:spcBef>
              <a:buFont typeface="Arial" charset="0"/>
              <a:buChar char="•"/>
            </a:pPr>
            <a:endParaRPr lang="en-GB" sz="1800" dirty="0"/>
          </a:p>
          <a:p>
            <a:pPr marL="436562" indent="-269875">
              <a:lnSpc>
                <a:spcPct val="150000"/>
              </a:lnSpc>
              <a:spcBef>
                <a:spcPct val="0"/>
              </a:spcBef>
              <a:buFont typeface="Arial" charset="0"/>
              <a:buChar char="•"/>
            </a:pPr>
            <a:r>
              <a:rPr lang="en-GB" sz="1800" b="1" i="1" dirty="0"/>
              <a:t>2000</a:t>
            </a:r>
            <a:r>
              <a:rPr lang="en-GB" sz="1800" i="1" dirty="0"/>
              <a:t>: </a:t>
            </a:r>
            <a:r>
              <a:rPr lang="en-GB" sz="1800" dirty="0"/>
              <a:t>extended to include all people aged 65 years or over</a:t>
            </a:r>
          </a:p>
          <a:p>
            <a:pPr marL="436562" indent="-269875">
              <a:lnSpc>
                <a:spcPct val="90000"/>
              </a:lnSpc>
              <a:spcBef>
                <a:spcPct val="0"/>
              </a:spcBef>
              <a:buFont typeface="Arial" charset="0"/>
              <a:buChar char="•"/>
            </a:pPr>
            <a:endParaRPr lang="en-GB" sz="1800" dirty="0"/>
          </a:p>
          <a:p>
            <a:pPr marL="436562" indent="-269875">
              <a:lnSpc>
                <a:spcPct val="150000"/>
              </a:lnSpc>
              <a:spcBef>
                <a:spcPct val="0"/>
              </a:spcBef>
              <a:buFont typeface="Arial" charset="0"/>
              <a:buChar char="•"/>
            </a:pPr>
            <a:r>
              <a:rPr lang="en-GB" sz="1800" b="1" i="1" dirty="0"/>
              <a:t>2010</a:t>
            </a:r>
            <a:r>
              <a:rPr lang="en-GB" sz="1800" i="1" dirty="0"/>
              <a:t>: </a:t>
            </a:r>
            <a:r>
              <a:rPr lang="en-GB" sz="1800" dirty="0"/>
              <a:t>pregnancy added as a clinical risk category for routine flu vaccine</a:t>
            </a:r>
          </a:p>
          <a:p>
            <a:pPr marL="436562" indent="-269875">
              <a:lnSpc>
                <a:spcPct val="90000"/>
              </a:lnSpc>
              <a:spcBef>
                <a:spcPct val="0"/>
              </a:spcBef>
            </a:pPr>
            <a:r>
              <a:rPr lang="en-GB" sz="1800" dirty="0"/>
              <a:t> </a:t>
            </a:r>
          </a:p>
          <a:p>
            <a:pPr marL="436562" indent="-269875">
              <a:lnSpc>
                <a:spcPct val="90000"/>
              </a:lnSpc>
              <a:spcBef>
                <a:spcPct val="0"/>
              </a:spcBef>
              <a:buFont typeface="Arial" charset="0"/>
              <a:buChar char="•"/>
            </a:pPr>
            <a:r>
              <a:rPr lang="en-GB" sz="1800" b="1" i="1" dirty="0"/>
              <a:t>2013</a:t>
            </a:r>
            <a:r>
              <a:rPr lang="en-GB" sz="1800" dirty="0"/>
              <a:t>: All pre-school children from 2 years and primary school children</a:t>
            </a:r>
          </a:p>
          <a:p>
            <a:pPr marL="436562" indent="-269875">
              <a:lnSpc>
                <a:spcPct val="90000"/>
              </a:lnSpc>
              <a:spcBef>
                <a:spcPct val="0"/>
              </a:spcBef>
              <a:buFont typeface="Arial" charset="0"/>
              <a:buChar char="•"/>
            </a:pPr>
            <a:endParaRPr lang="en-GB" sz="1800" dirty="0"/>
          </a:p>
          <a:p>
            <a:pPr marL="436562" indent="-269875">
              <a:lnSpc>
                <a:spcPct val="90000"/>
              </a:lnSpc>
              <a:spcBef>
                <a:spcPct val="0"/>
              </a:spcBef>
              <a:buFont typeface="Arial" charset="0"/>
              <a:buChar char="•"/>
            </a:pPr>
            <a:r>
              <a:rPr lang="en-GB" sz="1800" b="1" i="1" dirty="0"/>
              <a:t>2020</a:t>
            </a:r>
            <a:r>
              <a:rPr lang="en-GB" sz="1800" dirty="0"/>
              <a:t>: </a:t>
            </a:r>
            <a:r>
              <a:rPr lang="en-GB" sz="1800" dirty="0">
                <a:solidFill>
                  <a:schemeClr val="bg1"/>
                </a:solidFill>
              </a:rPr>
              <a:t>COVID Pandemic with increased flu vaccine target groups.</a:t>
            </a:r>
          </a:p>
          <a:p>
            <a:pPr marL="166687" indent="0">
              <a:lnSpc>
                <a:spcPct val="90000"/>
              </a:lnSpc>
              <a:spcBef>
                <a:spcPct val="0"/>
              </a:spcBef>
            </a:pPr>
            <a:endParaRPr lang="en-GB" sz="1800" b="1" dirty="0">
              <a:solidFill>
                <a:schemeClr val="bg1"/>
              </a:solidFill>
            </a:endParaRPr>
          </a:p>
          <a:p>
            <a:pPr marL="436562" indent="-269875">
              <a:lnSpc>
                <a:spcPct val="90000"/>
              </a:lnSpc>
              <a:spcBef>
                <a:spcPct val="0"/>
              </a:spcBef>
              <a:buFont typeface="Arial" charset="0"/>
              <a:buChar char="•"/>
            </a:pPr>
            <a:r>
              <a:rPr lang="en-GB" sz="1800" b="1" i="1" dirty="0">
                <a:solidFill>
                  <a:schemeClr val="bg1"/>
                </a:solidFill>
              </a:rPr>
              <a:t>2021</a:t>
            </a:r>
            <a:r>
              <a:rPr lang="en-GB" sz="1800" dirty="0">
                <a:solidFill>
                  <a:schemeClr val="bg1"/>
                </a:solidFill>
              </a:rPr>
              <a:t>: Extension to 50-64 year olds, school age children to Year 12 &amp; household contacts of immunocompromised individuals</a:t>
            </a:r>
            <a:endParaRPr lang="en-GB" sz="1600" dirty="0">
              <a:solidFill>
                <a:schemeClr val="bg1"/>
              </a:solidFill>
            </a:endParaRPr>
          </a:p>
          <a:p>
            <a:pPr marL="436562" indent="-269875">
              <a:lnSpc>
                <a:spcPct val="90000"/>
              </a:lnSpc>
              <a:spcBef>
                <a:spcPct val="0"/>
              </a:spcBef>
              <a:buFont typeface="Arial" charset="0"/>
              <a:buChar char="•"/>
            </a:pPr>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a:t>Northern Ireland Flu Vaccine Programme </a:t>
            </a:r>
            <a:br>
              <a:rPr lang="en-GB" sz="3200" dirty="0"/>
            </a:br>
            <a:r>
              <a:rPr lang="en-GB" sz="3200" dirty="0"/>
              <a:t>policy: outlined in annual CMO letter 2022/23</a:t>
            </a:r>
          </a:p>
        </p:txBody>
      </p:sp>
      <p:sp>
        <p:nvSpPr>
          <p:cNvPr id="4" name="TextBox 3"/>
          <p:cNvSpPr txBox="1"/>
          <p:nvPr/>
        </p:nvSpPr>
        <p:spPr>
          <a:xfrm>
            <a:off x="5693558" y="3053448"/>
            <a:ext cx="3563888" cy="69871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dirty="0">
                <a:hlinkClick r:id="rId3"/>
              </a:rPr>
              <a:t>Link to CMO letter published 06.09.2022</a:t>
            </a:r>
            <a:endParaRPr lang="en-GB" sz="1400" kern="0" dirty="0">
              <a:solidFill>
                <a:prstClr val="black"/>
              </a:solidFill>
              <a:cs typeface="Arial" panose="020B0604020202020204" pitchFamily="34" charset="0"/>
            </a:endParaRPr>
          </a:p>
        </p:txBody>
      </p:sp>
      <p:pic>
        <p:nvPicPr>
          <p:cNvPr id="3" name="Picture 2">
            <a:extLst>
              <a:ext uri="{FF2B5EF4-FFF2-40B4-BE49-F238E27FC236}">
                <a16:creationId xmlns:a16="http://schemas.microsoft.com/office/drawing/2014/main" id="{108DE23E-8358-4A1A-8E03-D6F08529A39D}"/>
              </a:ext>
            </a:extLst>
          </p:cNvPr>
          <p:cNvPicPr>
            <a:picLocks noChangeAspect="1"/>
          </p:cNvPicPr>
          <p:nvPr/>
        </p:nvPicPr>
        <p:blipFill>
          <a:blip r:embed="rId4"/>
          <a:stretch>
            <a:fillRect/>
          </a:stretch>
        </p:blipFill>
        <p:spPr>
          <a:xfrm>
            <a:off x="971600" y="1475656"/>
            <a:ext cx="5361380" cy="4176464"/>
          </a:xfrm>
          <a:prstGeom prst="rect">
            <a:avLst/>
          </a:prstGeom>
        </p:spPr>
      </p:pic>
    </p:spTree>
    <p:extLst>
      <p:ext uri="{BB962C8B-B14F-4D97-AF65-F5344CB8AC3E}">
        <p14:creationId xmlns:p14="http://schemas.microsoft.com/office/powerpoint/2010/main" val="428483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77200" cy="608318"/>
          </a:xfrm>
        </p:spPr>
        <p:txBody>
          <a:bodyPr/>
          <a:lstStyle/>
          <a:p>
            <a:pPr algn="ctr"/>
            <a:r>
              <a:rPr lang="en-GB" sz="3200" dirty="0"/>
              <a:t>Vaccination Uptake Rates </a:t>
            </a:r>
            <a:br>
              <a:rPr lang="en-GB" sz="3200" dirty="0"/>
            </a:br>
            <a:endParaRPr lang="en-GB" sz="3200" dirty="0"/>
          </a:p>
        </p:txBody>
      </p:sp>
      <p:pic>
        <p:nvPicPr>
          <p:cNvPr id="4" name="Picture 3">
            <a:extLst>
              <a:ext uri="{FF2B5EF4-FFF2-40B4-BE49-F238E27FC236}">
                <a16:creationId xmlns:a16="http://schemas.microsoft.com/office/drawing/2014/main" id="{311E75A1-21D2-44E6-8CA8-5A17094D021D}"/>
              </a:ext>
            </a:extLst>
          </p:cNvPr>
          <p:cNvPicPr>
            <a:picLocks noChangeAspect="1"/>
          </p:cNvPicPr>
          <p:nvPr/>
        </p:nvPicPr>
        <p:blipFill>
          <a:blip r:embed="rId3"/>
          <a:stretch>
            <a:fillRect/>
          </a:stretch>
        </p:blipFill>
        <p:spPr>
          <a:xfrm>
            <a:off x="755576" y="745607"/>
            <a:ext cx="6984776" cy="4999413"/>
          </a:xfrm>
          <a:prstGeom prst="rect">
            <a:avLst/>
          </a:prstGeom>
        </p:spPr>
      </p:pic>
    </p:spTree>
    <p:extLst>
      <p:ext uri="{BB962C8B-B14F-4D97-AF65-F5344CB8AC3E}">
        <p14:creationId xmlns:p14="http://schemas.microsoft.com/office/powerpoint/2010/main" val="325256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Messages</a:t>
            </a:r>
          </a:p>
        </p:txBody>
      </p:sp>
      <p:sp>
        <p:nvSpPr>
          <p:cNvPr id="3" name="Content Placeholder 2"/>
          <p:cNvSpPr>
            <a:spLocks noGrp="1"/>
          </p:cNvSpPr>
          <p:nvPr>
            <p:ph idx="1"/>
          </p:nvPr>
        </p:nvSpPr>
        <p:spPr/>
        <p:txBody>
          <a:bodyPr/>
          <a:lstStyle/>
          <a:p>
            <a:pPr marL="266700" indent="-266700">
              <a:spcBef>
                <a:spcPts val="0"/>
              </a:spcBef>
              <a:spcAft>
                <a:spcPts val="0"/>
              </a:spcAft>
              <a:buFont typeface="Arial" pitchFamily="34" charset="0"/>
              <a:buChar char="•"/>
              <a:defRPr/>
            </a:pPr>
            <a:endParaRPr lang="en-GB" sz="1400" dirty="0">
              <a:latin typeface="Arial" charset="0"/>
              <a:ea typeface="ヒラギノ角ゴ Pro W3" charset="-128"/>
              <a:cs typeface="ヒラギノ角ゴ Pro W3" charset="-128"/>
            </a:endParaRPr>
          </a:p>
          <a:p>
            <a:pPr marL="266700" indent="-266700">
              <a:spcBef>
                <a:spcPts val="0"/>
              </a:spcBef>
              <a:spcAft>
                <a:spcPts val="0"/>
              </a:spcAft>
              <a:buFont typeface="Arial" pitchFamily="34" charset="0"/>
              <a:buChar char="•"/>
              <a:defRPr/>
            </a:pPr>
            <a:r>
              <a:rPr lang="en-GB" sz="14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spcBef>
                <a:spcPts val="0"/>
              </a:spcBef>
              <a:spcAft>
                <a:spcPts val="0"/>
              </a:spcAft>
              <a:buFont typeface="Arial" pitchFamily="84" charset="0"/>
              <a:buNone/>
              <a:defRPr/>
            </a:pPr>
            <a:endParaRPr lang="en-GB" sz="1400" dirty="0">
              <a:latin typeface="Arial" charset="0"/>
              <a:ea typeface="ヒラギノ角ゴ Pro W3" charset="-128"/>
              <a:cs typeface="ヒラギノ角ゴ Pro W3" charset="-128"/>
            </a:endParaRPr>
          </a:p>
          <a:p>
            <a:pPr marL="266700" indent="-266700">
              <a:spcBef>
                <a:spcPts val="0"/>
              </a:spcBef>
              <a:spcAft>
                <a:spcPts val="0"/>
              </a:spcAft>
              <a:buFont typeface="Arial" pitchFamily="34" charset="0"/>
              <a:buChar char="•"/>
              <a:defRPr/>
            </a:pPr>
            <a:r>
              <a:rPr lang="en-GB" sz="1400" dirty="0"/>
              <a:t>it is important to increase flu vaccine uptake in clinical risk groups because of  increased risk of death and serious illness if people in these groups catch flu </a:t>
            </a:r>
          </a:p>
          <a:p>
            <a:pPr marL="0" indent="0">
              <a:spcBef>
                <a:spcPts val="0"/>
              </a:spcBef>
              <a:spcAft>
                <a:spcPts val="0"/>
              </a:spcAft>
              <a:defRPr/>
            </a:pPr>
            <a:endParaRPr lang="en-GB" sz="1400" dirty="0"/>
          </a:p>
          <a:p>
            <a:pPr marL="266700" indent="-266700">
              <a:spcBef>
                <a:spcPts val="0"/>
              </a:spcBef>
              <a:spcAft>
                <a:spcPts val="0"/>
              </a:spcAft>
              <a:buFont typeface="Arial" pitchFamily="34" charset="0"/>
              <a:buChar char="•"/>
              <a:defRPr/>
            </a:pPr>
            <a:r>
              <a:rPr lang="en-GB" sz="1400" dirty="0"/>
              <a:t>Influenza during pregnancy may be associated with perinatal mortality, prematurity, smaller neonatal size, lower birth weight and increased risk of  complications for mother</a:t>
            </a:r>
          </a:p>
          <a:p>
            <a:pPr marL="266700" indent="-266700">
              <a:spcBef>
                <a:spcPts val="0"/>
              </a:spcBef>
              <a:spcAft>
                <a:spcPts val="0"/>
              </a:spcAft>
              <a:buFont typeface="Arial" pitchFamily="34" charset="0"/>
              <a:buChar char="•"/>
              <a:defRPr/>
            </a:pPr>
            <a:endParaRPr lang="en-GB" sz="1400" dirty="0"/>
          </a:p>
          <a:p>
            <a:pPr marL="266700" indent="-266700">
              <a:spcBef>
                <a:spcPts val="0"/>
              </a:spcBef>
              <a:spcAft>
                <a:spcPts val="0"/>
              </a:spcAft>
              <a:buFont typeface="Arial" pitchFamily="34" charset="0"/>
              <a:buChar char="•"/>
              <a:defRPr/>
            </a:pPr>
            <a:r>
              <a:rPr lang="en-GB" sz="1400" dirty="0"/>
              <a:t>vaccination of health and social care workers protects them and reduces risk of spreading flu to their patients, service users, colleagues and family members</a:t>
            </a:r>
          </a:p>
          <a:p>
            <a:pPr marL="266700" indent="-266700">
              <a:spcBef>
                <a:spcPts val="0"/>
              </a:spcBef>
              <a:spcAft>
                <a:spcPts val="0"/>
              </a:spcAft>
              <a:buFont typeface="Arial" pitchFamily="34" charset="0"/>
              <a:buChar char="•"/>
              <a:defRPr/>
            </a:pPr>
            <a:endParaRPr lang="en-GB" sz="1400" dirty="0"/>
          </a:p>
          <a:p>
            <a:pPr marL="266700" indent="-266700">
              <a:spcBef>
                <a:spcPts val="0"/>
              </a:spcBef>
              <a:spcAft>
                <a:spcPts val="0"/>
              </a:spcAft>
              <a:buFont typeface="Arial" pitchFamily="34" charset="0"/>
              <a:buChar char="•"/>
              <a:defRPr/>
            </a:pPr>
            <a:r>
              <a:rPr lang="en-GB" sz="1400" dirty="0"/>
              <a:t>by preventing flu infection through vaccination, secondary bacterial infections such as pneumonia are prevented. This reduces the need for antibiotics and helps </a:t>
            </a:r>
            <a:r>
              <a:rPr lang="en-GB" sz="1600" dirty="0"/>
              <a:t>prevent antibiotic resistance</a:t>
            </a:r>
          </a:p>
        </p:txBody>
      </p:sp>
    </p:spTree>
    <p:extLst>
      <p:ext uri="{BB962C8B-B14F-4D97-AF65-F5344CB8AC3E}">
        <p14:creationId xmlns:p14="http://schemas.microsoft.com/office/powerpoint/2010/main" val="357552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2022/23  uptake Targets </a:t>
            </a:r>
            <a:br>
              <a:rPr lang="en-GB" dirty="0"/>
            </a:br>
            <a:endParaRPr lang="en-GB" dirty="0"/>
          </a:p>
        </p:txBody>
      </p:sp>
      <p:sp>
        <p:nvSpPr>
          <p:cNvPr id="7" name="Content Placeholder 6">
            <a:extLst>
              <a:ext uri="{FF2B5EF4-FFF2-40B4-BE49-F238E27FC236}">
                <a16:creationId xmlns:a16="http://schemas.microsoft.com/office/drawing/2014/main" id="{2ED18B5A-8F5D-4195-A7F3-6A6F5E9AC009}"/>
              </a:ext>
            </a:extLst>
          </p:cNvPr>
          <p:cNvSpPr>
            <a:spLocks noGrp="1"/>
          </p:cNvSpPr>
          <p:nvPr>
            <p:ph idx="1"/>
          </p:nvPr>
        </p:nvSpPr>
        <p:spPr/>
        <p:txBody>
          <a:bodyPr/>
          <a:lstStyle/>
          <a:p>
            <a:endParaRPr lang="en-GB" sz="2000" dirty="0"/>
          </a:p>
          <a:p>
            <a:endParaRPr lang="en-GB" sz="2000" dirty="0"/>
          </a:p>
          <a:p>
            <a:r>
              <a:rPr lang="en-GB" sz="2000" dirty="0"/>
              <a:t>The aim of the influenza programme for 2022 to 2023 is to demonstrate a 100% offer and to achieve at least the uptake levels of 2021 to 2022 for each cohort, and ideally exceed them. </a:t>
            </a:r>
          </a:p>
          <a:p>
            <a:endParaRPr lang="en-GB" sz="2000" dirty="0"/>
          </a:p>
          <a:p>
            <a:r>
              <a:rPr lang="en-GB" sz="2000" dirty="0"/>
              <a:t>General practices and school providers should ensure all eligible patients are offered the opportunity to be vaccinated by an active call mechanism, supplemented with opportunistic offers where pragmatic. </a:t>
            </a:r>
          </a:p>
        </p:txBody>
      </p:sp>
    </p:spTree>
    <p:extLst>
      <p:ext uri="{BB962C8B-B14F-4D97-AF65-F5344CB8AC3E}">
        <p14:creationId xmlns:p14="http://schemas.microsoft.com/office/powerpoint/2010/main" val="2640066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028000" cy="720080"/>
          </a:xfrm>
        </p:spPr>
        <p:txBody>
          <a:bodyPr>
            <a:noAutofit/>
          </a:bodyPr>
          <a:lstStyle/>
          <a:p>
            <a:pPr algn="ctr"/>
            <a:r>
              <a:rPr lang="en-GB" sz="3200" dirty="0"/>
              <a:t> Eligibility for 2022/23 season</a:t>
            </a:r>
          </a:p>
        </p:txBody>
      </p:sp>
      <p:sp>
        <p:nvSpPr>
          <p:cNvPr id="3" name="Content Placeholder 2"/>
          <p:cNvSpPr>
            <a:spLocks noGrp="1"/>
          </p:cNvSpPr>
          <p:nvPr>
            <p:ph idx="1"/>
          </p:nvPr>
        </p:nvSpPr>
        <p:spPr>
          <a:xfrm>
            <a:off x="755576" y="1124744"/>
            <a:ext cx="8136904" cy="4392488"/>
          </a:xfrm>
        </p:spPr>
        <p:txBody>
          <a:bodyPr/>
          <a:lstStyle/>
          <a:p>
            <a:pPr lvl="0">
              <a:lnSpc>
                <a:spcPct val="115000"/>
              </a:lnSpc>
              <a:spcAft>
                <a:spcPts val="0"/>
              </a:spcAft>
              <a:buFont typeface="Arial" panose="020B0604020202020204" pitchFamily="34" charset="0"/>
              <a:buChar char="•"/>
            </a:pPr>
            <a:endParaRPr lang="en-GB" sz="1800" dirty="0">
              <a:solidFill>
                <a:srgbClr val="000000"/>
              </a:solidFill>
              <a:latin typeface="Arial" panose="020B0604020202020204" pitchFamily="34"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all preschool children aged 2 to 4 years on 1 September 2022</a:t>
            </a:r>
            <a:endParaRPr lang="en-GB" sz="16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all primary and secondary (up to year 12) school children </a:t>
            </a:r>
            <a:endParaRPr lang="en-GB" sz="16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those aged six months to under 65 years in clinical risk groups (as defined by the influenza chapter in ‘Immunisation against infectious disease’ (the ‘Green Book’)</a:t>
            </a:r>
            <a:endParaRPr lang="en-GB" sz="16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those aged 65 years and over on 31 March 2023 (i.e. born on or before 31 March 1958).</a:t>
            </a:r>
            <a:endParaRPr lang="en-GB" sz="16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pregnant women</a:t>
            </a:r>
            <a:endParaRPr lang="en-GB" sz="16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those in long-stay residential care homes</a:t>
            </a:r>
            <a:endParaRPr lang="en-GB" sz="16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carers</a:t>
            </a:r>
            <a:endParaRPr lang="en-GB" sz="1600" dirty="0">
              <a:latin typeface="Times New Roman" panose="02020603050405020304" pitchFamily="18" charset="0"/>
              <a:ea typeface="Times New Roman" panose="02020603050405020304" pitchFamily="18" charset="0"/>
            </a:endParaRPr>
          </a:p>
          <a:p>
            <a:pPr marL="0" indent="0"/>
            <a:endParaRPr lang="en-GB" sz="2000" dirty="0"/>
          </a:p>
          <a:p>
            <a:pPr marL="457200" indent="-457200">
              <a:buFont typeface="Wingdings" panose="05000000000000000000" pitchFamily="2" charset="2"/>
              <a:buChar char="Ø"/>
            </a:pPr>
            <a:endParaRPr lang="en-GB" sz="2000" dirty="0"/>
          </a:p>
          <a:p>
            <a:pPr>
              <a:buFont typeface="Arial" panose="020B0604020202020204" pitchFamily="34" charset="0"/>
              <a:buChar char="•"/>
            </a:pPr>
            <a:endParaRPr lang="en-GB" sz="4800" dirty="0"/>
          </a:p>
        </p:txBody>
      </p:sp>
    </p:spTree>
    <p:extLst>
      <p:ext uri="{BB962C8B-B14F-4D97-AF65-F5344CB8AC3E}">
        <p14:creationId xmlns:p14="http://schemas.microsoft.com/office/powerpoint/2010/main" val="264524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580E-6EB6-4960-8255-81188AEFA7CE}"/>
              </a:ext>
            </a:extLst>
          </p:cNvPr>
          <p:cNvSpPr>
            <a:spLocks noGrp="1"/>
          </p:cNvSpPr>
          <p:nvPr>
            <p:ph type="title"/>
          </p:nvPr>
        </p:nvSpPr>
        <p:spPr>
          <a:xfrm>
            <a:off x="107504" y="332656"/>
            <a:ext cx="8655496" cy="1008112"/>
          </a:xfrm>
        </p:spPr>
        <p:txBody>
          <a:bodyPr/>
          <a:lstStyle/>
          <a:p>
            <a:pPr algn="ctr"/>
            <a:r>
              <a:rPr lang="en-GB" sz="3200" dirty="0"/>
              <a:t>Eligibility for 2022/23 season</a:t>
            </a:r>
            <a:endParaRPr lang="en-GB" dirty="0"/>
          </a:p>
        </p:txBody>
      </p:sp>
      <p:sp>
        <p:nvSpPr>
          <p:cNvPr id="3" name="Content Placeholder 2">
            <a:extLst>
              <a:ext uri="{FF2B5EF4-FFF2-40B4-BE49-F238E27FC236}">
                <a16:creationId xmlns:a16="http://schemas.microsoft.com/office/drawing/2014/main" id="{B2535E4A-CA65-4B0E-A213-10200E25FA0E}"/>
              </a:ext>
            </a:extLst>
          </p:cNvPr>
          <p:cNvSpPr>
            <a:spLocks noGrp="1"/>
          </p:cNvSpPr>
          <p:nvPr>
            <p:ph idx="1"/>
          </p:nvPr>
        </p:nvSpPr>
        <p:spPr>
          <a:xfrm>
            <a:off x="685800" y="1556792"/>
            <a:ext cx="8077200" cy="3662908"/>
          </a:xfrm>
        </p:spPr>
        <p:txBody>
          <a:bodyPr/>
          <a:lstStyle/>
          <a:p>
            <a:endParaRPr lang="en-GB" sz="1050" dirty="0"/>
          </a:p>
          <a:p>
            <a:pPr marL="285750" indent="-285750">
              <a:buFont typeface="Arial" panose="020B0604020202020204" pitchFamily="34" charset="0"/>
              <a:buChar char="•"/>
            </a:pPr>
            <a:r>
              <a:rPr lang="en-GB" sz="1800" dirty="0">
                <a:latin typeface="+mj-lt"/>
              </a:rPr>
              <a:t>close contacts of immunocompromised individuals</a:t>
            </a:r>
          </a:p>
          <a:p>
            <a:pPr marL="285750" indent="-285750">
              <a:buFont typeface="Arial" panose="020B0604020202020204" pitchFamily="34" charset="0"/>
              <a:buChar char="•"/>
            </a:pPr>
            <a:r>
              <a:rPr lang="en-GB" sz="1800" dirty="0">
                <a:latin typeface="+mj-lt"/>
              </a:rPr>
              <a:t>frontline  health and social care workers (HSCWs) employed by:</a:t>
            </a:r>
          </a:p>
          <a:p>
            <a:pPr marL="285750" indent="-285750">
              <a:buFont typeface="Arial" panose="020B0604020202020204" pitchFamily="34" charset="0"/>
              <a:buChar char="•"/>
            </a:pPr>
            <a:r>
              <a:rPr lang="en-GB" sz="1800" dirty="0">
                <a:latin typeface="+mj-lt"/>
              </a:rPr>
              <a:t>Health and Social Care Trusts including NIAS</a:t>
            </a:r>
          </a:p>
          <a:p>
            <a:pPr marL="285750" indent="-285750">
              <a:buFont typeface="Arial" panose="020B0604020202020204" pitchFamily="34" charset="0"/>
              <a:buChar char="•"/>
            </a:pPr>
            <a:r>
              <a:rPr lang="en-GB" sz="1800" dirty="0">
                <a:latin typeface="+mj-lt"/>
              </a:rPr>
              <a:t>community HSC providers including GP practices, pharmacies, dentists, optometrists</a:t>
            </a:r>
          </a:p>
          <a:p>
            <a:pPr marL="285750" indent="-285750">
              <a:buFont typeface="Arial" panose="020B0604020202020204" pitchFamily="34" charset="0"/>
              <a:buChar char="•"/>
            </a:pPr>
            <a:r>
              <a:rPr lang="en-GB" sz="1800" dirty="0">
                <a:latin typeface="+mj-lt"/>
              </a:rPr>
              <a:t>registered independent sector residential care or nursing home</a:t>
            </a:r>
          </a:p>
          <a:p>
            <a:pPr marL="285750" indent="-285750">
              <a:buFont typeface="Arial" panose="020B0604020202020204" pitchFamily="34" charset="0"/>
              <a:buChar char="•"/>
            </a:pPr>
            <a:r>
              <a:rPr lang="en-GB" sz="1800" dirty="0">
                <a:latin typeface="+mj-lt"/>
              </a:rPr>
              <a:t>registered domiciliary care providers</a:t>
            </a:r>
          </a:p>
          <a:p>
            <a:pPr marL="285750" indent="-285750">
              <a:buFont typeface="Arial" panose="020B0604020202020204" pitchFamily="34" charset="0"/>
              <a:buChar char="•"/>
            </a:pPr>
            <a:r>
              <a:rPr lang="en-GB" sz="1800" dirty="0">
                <a:latin typeface="+mj-lt"/>
              </a:rPr>
              <a:t>voluntary managed hospice providers</a:t>
            </a:r>
          </a:p>
          <a:p>
            <a:endParaRPr lang="en-GB" dirty="0"/>
          </a:p>
        </p:txBody>
      </p:sp>
    </p:spTree>
    <p:extLst>
      <p:ext uri="{BB962C8B-B14F-4D97-AF65-F5344CB8AC3E}">
        <p14:creationId xmlns:p14="http://schemas.microsoft.com/office/powerpoint/2010/main" val="148490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80" y="188640"/>
            <a:ext cx="8851420" cy="792088"/>
          </a:xfrm>
        </p:spPr>
        <p:txBody>
          <a:bodyPr>
            <a:noAutofit/>
          </a:bodyPr>
          <a:lstStyle/>
          <a:p>
            <a:pPr algn="ctr"/>
            <a:r>
              <a:rPr lang="en-GB" sz="3200" b="1" dirty="0">
                <a:solidFill>
                  <a:srgbClr val="00B5CC"/>
                </a:solidFill>
                <a:latin typeface="+mj-lt"/>
                <a:ea typeface="+mj-ea"/>
                <a:cs typeface="+mj-cs"/>
              </a:rPr>
              <a:t>Clinical risk groups</a:t>
            </a:r>
            <a:endParaRPr lang="en-GB" sz="3200" dirty="0">
              <a:solidFill>
                <a:schemeClr val="tx1"/>
              </a:solidFill>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2017/18 </a:t>
            </a:r>
            <a:endParaRPr lang="en-US" dirty="0">
              <a:solidFill>
                <a:prstClr val="white"/>
              </a:solidFill>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98064" y="714268"/>
            <a:ext cx="7734376" cy="598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9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9145016" cy="792088"/>
          </a:xfrm>
        </p:spPr>
        <p:txBody>
          <a:bodyPr>
            <a:normAutofit/>
          </a:bodyPr>
          <a:lstStyle/>
          <a:p>
            <a:pPr algn="ctr"/>
            <a:r>
              <a:rPr lang="en-GB" sz="3200" b="1" dirty="0">
                <a:solidFill>
                  <a:srgbClr val="00B5CC"/>
                </a:solidFill>
                <a:latin typeface="+mj-lt"/>
                <a:ea typeface="+mj-ea"/>
                <a:cs typeface="+mj-cs"/>
              </a:rPr>
              <a:t>Clinical risk groups</a:t>
            </a:r>
            <a:endParaRPr lang="en-GB" sz="3200" dirty="0">
              <a:solidFill>
                <a:schemeClr val="tx1"/>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1196752"/>
            <a:ext cx="824818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06488" cy="864096"/>
          </a:xfrm>
        </p:spPr>
        <p:txBody>
          <a:bodyPr>
            <a:normAutofit/>
          </a:bodyPr>
          <a:lstStyle/>
          <a:p>
            <a:pPr algn="ctr"/>
            <a:r>
              <a:rPr lang="en-GB" sz="3200" b="1" dirty="0">
                <a:solidFill>
                  <a:srgbClr val="00B5CC"/>
                </a:solidFill>
              </a:rPr>
              <a:t>Other groups that should be vaccinated</a:t>
            </a:r>
            <a:endParaRPr lang="en-GB" sz="3200" dirty="0"/>
          </a:p>
        </p:txBody>
      </p:sp>
      <p:sp>
        <p:nvSpPr>
          <p:cNvPr id="3" name="Content Placeholder 2"/>
          <p:cNvSpPr>
            <a:spLocks noGrp="1"/>
          </p:cNvSpPr>
          <p:nvPr>
            <p:ph idx="1"/>
          </p:nvPr>
        </p:nvSpPr>
        <p:spPr>
          <a:xfrm>
            <a:off x="683568" y="1556792"/>
            <a:ext cx="7560840" cy="4536504"/>
          </a:xfrm>
        </p:spPr>
        <p:txBody>
          <a:bodyPr/>
          <a:lstStyle/>
          <a:p>
            <a:pPr marL="285750" indent="-285750">
              <a:lnSpc>
                <a:spcPct val="150000"/>
              </a:lnSpc>
              <a:buFont typeface="Arial" panose="020B0604020202020204" pitchFamily="34" charset="0"/>
              <a:buChar char="•"/>
            </a:pPr>
            <a:r>
              <a:rPr lang="en-GB" sz="1800" dirty="0"/>
              <a:t>The list of eligible groups is not exhaustive </a:t>
            </a:r>
          </a:p>
          <a:p>
            <a:pPr marL="285750" indent="-285750">
              <a:lnSpc>
                <a:spcPct val="150000"/>
              </a:lnSpc>
              <a:buFont typeface="Arial" panose="020B0604020202020204" pitchFamily="34" charset="0"/>
              <a:buChar char="•"/>
            </a:pPr>
            <a:r>
              <a:rPr lang="en-GB" sz="1800" dirty="0"/>
              <a:t>Clinical judgement should be applied to take account the risk of exacerbating any underlying disease with flu, as well as the risk of serious illness from flu itself</a:t>
            </a:r>
          </a:p>
          <a:p>
            <a:pPr marL="285750" indent="-285750">
              <a:lnSpc>
                <a:spcPct val="150000"/>
              </a:lnSpc>
              <a:buFont typeface="Arial" panose="020B0604020202020204" pitchFamily="34" charset="0"/>
              <a:buChar char="•"/>
            </a:pPr>
            <a:r>
              <a:rPr lang="en-GB" dirty="0"/>
              <a:t>T</a:t>
            </a:r>
            <a:r>
              <a:rPr lang="en-GB" sz="1800" dirty="0"/>
              <a:t>hose involved in delivering the flu vaccine programmes should be familiar with the Green Book </a:t>
            </a:r>
            <a:r>
              <a:rPr lang="en-GB" sz="1800" dirty="0">
                <a:hlinkClick r:id="rId3"/>
              </a:rPr>
              <a:t>updated chapter </a:t>
            </a:r>
            <a:r>
              <a:rPr lang="en-GB" dirty="0"/>
              <a:t>October 2020 </a:t>
            </a:r>
            <a:r>
              <a:rPr lang="en-GB" sz="1800" dirty="0"/>
              <a:t>and the </a:t>
            </a:r>
            <a:r>
              <a:rPr lang="en-GB" sz="1800" dirty="0">
                <a:hlinkClick r:id="rId4"/>
              </a:rPr>
              <a:t>CMO Seasonal flu letter </a:t>
            </a:r>
            <a:endParaRPr lang="en-GB" sz="1800" dirty="0"/>
          </a:p>
          <a:p>
            <a:pPr>
              <a:lnSpc>
                <a:spcPct val="150000"/>
              </a:lnSpc>
              <a:buFont typeface="Wingdings" panose="05000000000000000000" pitchFamily="2" charset="2"/>
              <a:buChar char="Ø"/>
            </a:pPr>
            <a:endParaRPr lang="en-GB" sz="2000" dirty="0"/>
          </a:p>
          <a:p>
            <a:pPr>
              <a:lnSpc>
                <a:spcPct val="150000"/>
              </a:lnSpc>
              <a:buFont typeface="Wingdings" panose="05000000000000000000" pitchFamily="2" charset="2"/>
              <a:buChar char="Ø"/>
            </a:pPr>
            <a:endParaRPr lang="en-GB" sz="2000" dirty="0"/>
          </a:p>
        </p:txBody>
      </p:sp>
    </p:spTree>
    <p:extLst>
      <p:ext uri="{BB962C8B-B14F-4D97-AF65-F5344CB8AC3E}">
        <p14:creationId xmlns:p14="http://schemas.microsoft.com/office/powerpoint/2010/main" val="2903477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028000" cy="648072"/>
          </a:xfrm>
        </p:spPr>
        <p:txBody>
          <a:bodyPr/>
          <a:lstStyle/>
          <a:p>
            <a:pPr algn="ctr"/>
            <a:r>
              <a:rPr lang="en-GB" sz="3200" dirty="0"/>
              <a:t>Pregnant women</a:t>
            </a:r>
          </a:p>
        </p:txBody>
      </p:sp>
      <p:sp>
        <p:nvSpPr>
          <p:cNvPr id="3" name="Content Placeholder 2"/>
          <p:cNvSpPr>
            <a:spLocks noGrp="1"/>
          </p:cNvSpPr>
          <p:nvPr>
            <p:ph idx="1"/>
          </p:nvPr>
        </p:nvSpPr>
        <p:spPr>
          <a:xfrm>
            <a:off x="395536" y="908720"/>
            <a:ext cx="7848872" cy="4896544"/>
          </a:xfrm>
        </p:spPr>
        <p:txBody>
          <a:bodyPr/>
          <a:lstStyle/>
          <a:p>
            <a:pPr marL="0" indent="0"/>
            <a:r>
              <a:rPr lang="en-GB" sz="2000" b="1" dirty="0"/>
              <a:t>All pregnant women should be offered the inactivated flu vaccine by their G.P. </a:t>
            </a:r>
            <a:r>
              <a:rPr lang="en-GB" sz="2000" b="1" u="sng" dirty="0"/>
              <a:t>irrespective of the stage of pregnancy     </a:t>
            </a:r>
          </a:p>
          <a:p>
            <a:pPr>
              <a:buFont typeface="Wingdings" panose="05000000000000000000" pitchFamily="2" charset="2"/>
              <a:buChar char="Ø"/>
            </a:pPr>
            <a:r>
              <a:rPr lang="en-GB" sz="2000" dirty="0"/>
              <a:t>pregnant women are at increased risk of complications from flu</a:t>
            </a:r>
            <a:endParaRPr lang="en-GB" sz="2000" baseline="30000" dirty="0"/>
          </a:p>
          <a:p>
            <a:pPr>
              <a:buFont typeface="Wingdings" panose="05000000000000000000" pitchFamily="2" charset="2"/>
              <a:buChar char="Ø"/>
            </a:pPr>
            <a:r>
              <a:rPr lang="en-GB" sz="2000" dirty="0"/>
              <a:t>flu during pregnancy is associated with premature birth, and smaller birth weight</a:t>
            </a:r>
          </a:p>
          <a:p>
            <a:pPr>
              <a:buFont typeface="Wingdings" panose="05000000000000000000" pitchFamily="2" charset="2"/>
              <a:buChar char="Ø"/>
            </a:pPr>
            <a:r>
              <a:rPr lang="en-GB" sz="2000" dirty="0"/>
              <a:t>flu vaccination during pregnancy provides passive immunity against flu to infants in the first few months of life</a:t>
            </a:r>
          </a:p>
          <a:p>
            <a:pPr>
              <a:buFont typeface="Wingdings" panose="05000000000000000000" pitchFamily="2" charset="2"/>
              <a:buChar char="Ø"/>
            </a:pPr>
            <a:r>
              <a:rPr lang="en-GB" sz="2000" dirty="0"/>
              <a:t>studies on flu vaccine safety in pregnancy show that the inactivated flu vaccine can be safely and effectively administered during any trimester of pregnancy </a:t>
            </a:r>
          </a:p>
          <a:p>
            <a:pPr>
              <a:buFont typeface="Wingdings" panose="05000000000000000000" pitchFamily="2" charset="2"/>
              <a:buChar char="Ø"/>
            </a:pPr>
            <a:r>
              <a:rPr lang="en-GB" sz="2000" dirty="0"/>
              <a:t>no study to date has demonstrated an increased risk of either maternal complications or adverse fetal outcomes associated with inactivated flu vaccine</a:t>
            </a:r>
          </a:p>
        </p:txBody>
      </p:sp>
    </p:spTree>
    <p:extLst>
      <p:ext uri="{BB962C8B-B14F-4D97-AF65-F5344CB8AC3E}">
        <p14:creationId xmlns:p14="http://schemas.microsoft.com/office/powerpoint/2010/main" val="1736297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1520" y="332656"/>
            <a:ext cx="8208268" cy="779835"/>
          </a:xfrm>
        </p:spPr>
        <p:txBody>
          <a:bodyPr>
            <a:normAutofit fontScale="90000"/>
          </a:bodyPr>
          <a:lstStyle/>
          <a:p>
            <a:pPr algn="ctr">
              <a:defRPr/>
            </a:pPr>
            <a:r>
              <a:rPr lang="en-GB" sz="3600" dirty="0"/>
              <a:t>Rationale for vaccinating children </a:t>
            </a:r>
            <a:br>
              <a:rPr lang="en-GB" sz="3600" dirty="0"/>
            </a:br>
            <a:r>
              <a:rPr lang="en-GB" sz="3600" dirty="0"/>
              <a:t>against flu</a:t>
            </a:r>
          </a:p>
        </p:txBody>
      </p:sp>
      <p:sp>
        <p:nvSpPr>
          <p:cNvPr id="31747" name="Content Placeholder 2"/>
          <p:cNvSpPr>
            <a:spLocks noGrp="1"/>
          </p:cNvSpPr>
          <p:nvPr>
            <p:ph idx="1"/>
          </p:nvPr>
        </p:nvSpPr>
        <p:spPr>
          <a:xfrm>
            <a:off x="467544" y="1340768"/>
            <a:ext cx="7632848" cy="4038600"/>
          </a:xfrm>
        </p:spPr>
        <p:txBody>
          <a:bodyPr/>
          <a:lstStyle/>
          <a:p>
            <a:pPr marL="0" indent="0"/>
            <a:r>
              <a:rPr lang="en-GB" sz="2000" dirty="0">
                <a:latin typeface="Arial" charset="0"/>
                <a:ea typeface="ヒラギノ角ゴ Pro W3" charset="-128"/>
                <a:cs typeface="ヒラギノ角ゴ Pro W3" charset="-128"/>
              </a:rPr>
              <a:t>Extension of the seasonal flu vaccination programme to children aims to appreciably lower the public health impact of flu by:</a:t>
            </a:r>
          </a:p>
          <a:p>
            <a:pPr marL="0" indent="0"/>
            <a:endParaRPr lang="en-GB" sz="2000" dirty="0">
              <a:latin typeface="Arial" charset="0"/>
              <a:ea typeface="ヒラギノ角ゴ Pro W3" charset="-128"/>
              <a:cs typeface="ヒラギノ角ゴ Pro W3" charset="-128"/>
            </a:endParaRPr>
          </a:p>
          <a:p>
            <a:pPr>
              <a:buFont typeface="Wingdings" panose="05000000000000000000" pitchFamily="2" charset="2"/>
              <a:buChar char="Ø"/>
            </a:pPr>
            <a:r>
              <a:rPr lang="en-GB" sz="2000" b="1" dirty="0">
                <a:latin typeface="Arial" charset="0"/>
                <a:ea typeface="ヒラギノ角ゴ Pro W3" charset="-128"/>
                <a:cs typeface="ヒラギノ角ゴ Pro W3" charset="-128"/>
              </a:rPr>
              <a:t>Providing direct protection </a:t>
            </a:r>
            <a:r>
              <a:rPr lang="en-GB" sz="2000" dirty="0">
                <a:latin typeface="Arial" charset="0"/>
                <a:ea typeface="ヒラギノ角ゴ Pro W3" charset="-128"/>
                <a:cs typeface="ヒラギノ角ゴ Pro W3" charset="-128"/>
              </a:rPr>
              <a:t>thus preventing a large number of cases of flu infection in children</a:t>
            </a:r>
          </a:p>
          <a:p>
            <a:pPr>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buFont typeface="Wingdings" panose="05000000000000000000" pitchFamily="2" charset="2"/>
              <a:buChar char="Ø"/>
            </a:pPr>
            <a:r>
              <a:rPr lang="en-GB" sz="2000" b="1" dirty="0">
                <a:latin typeface="Arial" charset="0"/>
                <a:ea typeface="ヒラギノ角ゴ Pro W3" charset="-128"/>
                <a:cs typeface="ヒラギノ角ゴ Pro W3" charset="-128"/>
              </a:rPr>
              <a:t>Providing indirect protection </a:t>
            </a:r>
            <a:r>
              <a:rPr lang="en-GB" sz="2000" dirty="0">
                <a:latin typeface="Arial" charset="0"/>
                <a:ea typeface="ヒラギノ角ゴ Pro W3" charset="-128"/>
                <a:cs typeface="ヒラギノ角ゴ Pro W3" charset="-128"/>
              </a:rPr>
              <a:t>by lowering flu transmission from children: </a:t>
            </a:r>
          </a:p>
          <a:p>
            <a:pPr marL="1333500" lvl="3" indent="-342900">
              <a:lnSpc>
                <a:spcPct val="90000"/>
              </a:lnSpc>
              <a:spcBef>
                <a:spcPct val="0"/>
              </a:spcBef>
              <a:buClrTx/>
              <a:buSzPct val="60000"/>
              <a:buFont typeface="Arial" panose="020B0604020202020204" pitchFamily="34" charset="0"/>
              <a:buChar char="•"/>
            </a:pPr>
            <a:r>
              <a:rPr lang="en-GB" dirty="0">
                <a:latin typeface="Arial" charset="0"/>
              </a:rPr>
              <a:t>to other children</a:t>
            </a:r>
          </a:p>
          <a:p>
            <a:pPr marL="1333500" lvl="3" indent="-342900">
              <a:lnSpc>
                <a:spcPct val="90000"/>
              </a:lnSpc>
              <a:spcBef>
                <a:spcPct val="0"/>
              </a:spcBef>
              <a:buClrTx/>
              <a:buSzPct val="60000"/>
              <a:buFont typeface="Arial" panose="020B0604020202020204" pitchFamily="34" charset="0"/>
              <a:buChar char="•"/>
            </a:pPr>
            <a:r>
              <a:rPr lang="en-GB" dirty="0">
                <a:latin typeface="Arial" charset="0"/>
              </a:rPr>
              <a:t>to adults</a:t>
            </a:r>
          </a:p>
          <a:p>
            <a:pPr marL="1333500" lvl="3" indent="-342900">
              <a:lnSpc>
                <a:spcPct val="90000"/>
              </a:lnSpc>
              <a:spcBef>
                <a:spcPct val="0"/>
              </a:spcBef>
              <a:buClrTx/>
              <a:buSzPct val="60000"/>
              <a:buFont typeface="Arial" panose="020B0604020202020204" pitchFamily="34" charset="0"/>
              <a:buChar char="•"/>
            </a:pPr>
            <a:r>
              <a:rPr lang="en-GB" dirty="0">
                <a:latin typeface="Arial" charset="0"/>
              </a:rPr>
              <a:t>to those in the clinical risk groups of any age</a:t>
            </a:r>
            <a:endParaRPr lang="en-GB"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sz="1800"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27</a:t>
            </a:fld>
            <a:endParaRPr lang="en-US" dirty="0"/>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GB" dirty="0">
                <a:ea typeface="ヒラギノ角ゴ Pro W3" charset="-128"/>
                <a:cs typeface="ヒラギノ角ゴ Pro W3" charset="-128"/>
              </a:rPr>
              <a:t>The national flu immunisation programme 2018/19 </a:t>
            </a:r>
            <a:endParaRPr lang="en-US" dirty="0">
              <a:solidFill>
                <a:prstClr val="white"/>
              </a:solidFill>
            </a:endParaRPr>
          </a:p>
        </p:txBody>
      </p:sp>
    </p:spTree>
    <p:extLst>
      <p:ext uri="{BB962C8B-B14F-4D97-AF65-F5344CB8AC3E}">
        <p14:creationId xmlns:p14="http://schemas.microsoft.com/office/powerpoint/2010/main" val="4256783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28000" cy="648072"/>
          </a:xfrm>
        </p:spPr>
        <p:txBody>
          <a:bodyPr/>
          <a:lstStyle/>
          <a:p>
            <a:pPr algn="ctr"/>
            <a:r>
              <a:rPr lang="en-GB" sz="3200" dirty="0"/>
              <a:t>Health and social care workers</a:t>
            </a:r>
          </a:p>
        </p:txBody>
      </p:sp>
      <p:sp>
        <p:nvSpPr>
          <p:cNvPr id="3" name="Content Placeholder 2"/>
          <p:cNvSpPr>
            <a:spLocks noGrp="1"/>
          </p:cNvSpPr>
          <p:nvPr>
            <p:ph idx="1"/>
          </p:nvPr>
        </p:nvSpPr>
        <p:spPr>
          <a:xfrm>
            <a:off x="179512" y="836712"/>
            <a:ext cx="5847655" cy="5112568"/>
          </a:xfrm>
        </p:spPr>
        <p:txBody>
          <a:bodyPr/>
          <a:lstStyle/>
          <a:p>
            <a:pPr>
              <a:buFont typeface="Wingdings" panose="05000000000000000000" pitchFamily="2" charset="2"/>
              <a:buChar char="§"/>
            </a:pPr>
            <a:r>
              <a:rPr lang="en-GB" sz="2000" dirty="0"/>
              <a:t>Duty of care to protect patients and service users from infection</a:t>
            </a:r>
          </a:p>
          <a:p>
            <a:pPr>
              <a:buFont typeface="Wingdings" panose="05000000000000000000" pitchFamily="2" charset="2"/>
              <a:buChar char="§"/>
            </a:pPr>
            <a:r>
              <a:rPr lang="en-GB" sz="2000" dirty="0"/>
              <a:t>Flu vaccine reduces transmission of flu to:</a:t>
            </a:r>
          </a:p>
          <a:p>
            <a:pPr lvl="1">
              <a:buClr>
                <a:srgbClr val="00B0F0"/>
              </a:buClr>
              <a:buFont typeface="Wingdings" panose="05000000000000000000" pitchFamily="2" charset="2"/>
              <a:buChar char="§"/>
            </a:pPr>
            <a:r>
              <a:rPr lang="en-GB" sz="2000" dirty="0"/>
              <a:t>HSCW;</a:t>
            </a:r>
          </a:p>
          <a:p>
            <a:pPr lvl="1">
              <a:buClr>
                <a:srgbClr val="00B0F0"/>
              </a:buClr>
              <a:buFont typeface="Wingdings" panose="05000000000000000000" pitchFamily="2" charset="2"/>
              <a:buChar char="§"/>
            </a:pPr>
            <a:r>
              <a:rPr lang="en-GB" sz="2000" dirty="0"/>
              <a:t>Vulnerable patients, who may have impaired immunity and not respond well to immunisation;</a:t>
            </a:r>
          </a:p>
          <a:p>
            <a:pPr lvl="1">
              <a:buClr>
                <a:srgbClr val="00B0F0"/>
              </a:buClr>
              <a:buFont typeface="Wingdings" panose="05000000000000000000" pitchFamily="2" charset="2"/>
              <a:buChar char="§"/>
            </a:pPr>
            <a:r>
              <a:rPr lang="en-GB" sz="2000" dirty="0"/>
              <a:t>Colleagues and family members.</a:t>
            </a:r>
          </a:p>
          <a:p>
            <a:pPr>
              <a:buFont typeface="Wingdings" panose="05000000000000000000" pitchFamily="2" charset="2"/>
              <a:buChar char="§"/>
            </a:pPr>
            <a:r>
              <a:rPr lang="en-GB" sz="2000" dirty="0"/>
              <a:t>Significantly lowers rates of flu-like illness, hospitalisation and mortality in elderly in long-term healthcare settings</a:t>
            </a:r>
          </a:p>
          <a:p>
            <a:pPr>
              <a:buFont typeface="Wingdings" panose="05000000000000000000" pitchFamily="2" charset="2"/>
              <a:buChar char="§"/>
            </a:pPr>
            <a:r>
              <a:rPr lang="en-GB" sz="2000" dirty="0"/>
              <a:t>Reduces sickness absences and contributes to delivery of Health and Social Care services during winter pressures.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749" y="2132856"/>
            <a:ext cx="2095301" cy="294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927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9" y="1628801"/>
            <a:ext cx="6984776" cy="2304256"/>
          </a:xfrm>
        </p:spPr>
        <p:txBody>
          <a:bodyPr/>
          <a:lstStyle/>
          <a:p>
            <a:r>
              <a:rPr lang="en-GB" dirty="0"/>
              <a:t>Which flu vaccine?</a:t>
            </a:r>
          </a:p>
        </p:txBody>
      </p:sp>
    </p:spTree>
    <p:extLst>
      <p:ext uri="{BB962C8B-B14F-4D97-AF65-F5344CB8AC3E}">
        <p14:creationId xmlns:p14="http://schemas.microsoft.com/office/powerpoint/2010/main" val="286755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    Impact of COVID pandemic on 2022-23 </a:t>
            </a:r>
            <a:br>
              <a:rPr lang="en-GB" sz="2800" dirty="0"/>
            </a:br>
            <a:r>
              <a:rPr lang="en-GB" sz="2800" dirty="0"/>
              <a:t>                  flu vaccine programme</a:t>
            </a:r>
          </a:p>
        </p:txBody>
      </p:sp>
      <p:sp>
        <p:nvSpPr>
          <p:cNvPr id="3" name="Content Placeholder 2"/>
          <p:cNvSpPr>
            <a:spLocks noGrp="1"/>
          </p:cNvSpPr>
          <p:nvPr>
            <p:ph idx="1"/>
          </p:nvPr>
        </p:nvSpPr>
        <p:spPr/>
        <p:txBody>
          <a:bodyPr/>
          <a:lstStyle/>
          <a:p>
            <a:pPr marL="0" indent="0">
              <a:spcBef>
                <a:spcPts val="0"/>
              </a:spcBef>
              <a:spcAft>
                <a:spcPts val="0"/>
              </a:spcAft>
              <a:defRPr/>
            </a:pPr>
            <a:endParaRPr lang="en-GB" sz="1600" dirty="0"/>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As a result of non-pharmaceutical interventions in place for COVID-19 (such as mask-wearing, physical and social distancing, and restricted international travel) influenza activity levels were extremely low globally in 2021 to 2022. As a result, a lower level of population immunity against influenza is expected in 2022 to 2023. </a:t>
            </a:r>
          </a:p>
          <a:p>
            <a:pPr marL="285750" indent="-285750">
              <a:spcBef>
                <a:spcPts val="0"/>
              </a:spcBef>
              <a:spcAft>
                <a:spcPts val="0"/>
              </a:spcAft>
              <a:buFont typeface="Arial" panose="020B0604020202020204" pitchFamily="34" charset="0"/>
              <a:buChar char="•"/>
              <a:defRPr/>
            </a:pPr>
            <a:endParaRPr lang="en-GB" sz="1600" dirty="0"/>
          </a:p>
          <a:p>
            <a:pPr marL="285750" indent="-285750">
              <a:spcBef>
                <a:spcPts val="0"/>
              </a:spcBef>
              <a:spcAft>
                <a:spcPts val="0"/>
              </a:spcAft>
              <a:buFont typeface="Arial" panose="020B0604020202020204" pitchFamily="34" charset="0"/>
              <a:buChar char="•"/>
              <a:defRPr/>
            </a:pPr>
            <a:r>
              <a:rPr lang="en-GB" sz="1600" dirty="0"/>
              <a:t>Those most at risk from flu are also the most vulnerable to COVID-19 related morbidity and mortality. There is evidence that co-infection of COVID and flu can increase mortality. </a:t>
            </a:r>
          </a:p>
          <a:p>
            <a:pPr marL="0" indent="0">
              <a:spcBef>
                <a:spcPts val="0"/>
              </a:spcBef>
              <a:spcAft>
                <a:spcPts val="0"/>
              </a:spcAft>
              <a:defRPr/>
            </a:pPr>
            <a:endParaRPr lang="en-GB" sz="1600" dirty="0"/>
          </a:p>
          <a:p>
            <a:pPr marL="266700" indent="-266700">
              <a:spcBef>
                <a:spcPts val="0"/>
              </a:spcBef>
              <a:spcAft>
                <a:spcPts val="0"/>
              </a:spcAft>
              <a:buFont typeface="Arial" pitchFamily="34" charset="0"/>
              <a:buChar char="•"/>
              <a:defRPr/>
            </a:pPr>
            <a:r>
              <a:rPr lang="en-GB" sz="1600" dirty="0"/>
              <a:t>Flu vaccine </a:t>
            </a:r>
            <a:r>
              <a:rPr lang="en-GB" sz="1600" b="1" dirty="0"/>
              <a:t>will continue to </a:t>
            </a:r>
            <a:r>
              <a:rPr lang="en-GB" sz="1600" dirty="0"/>
              <a:t>be extended to all 50 to 64 year olds this year</a:t>
            </a:r>
            <a:endParaRPr lang="en-GB" sz="1600" b="1" dirty="0"/>
          </a:p>
          <a:p>
            <a:pPr marL="266700" indent="-266700">
              <a:spcBef>
                <a:spcPts val="0"/>
              </a:spcBef>
              <a:spcAft>
                <a:spcPts val="0"/>
              </a:spcAft>
              <a:buFont typeface="Arial" pitchFamily="34" charset="0"/>
              <a:buChar char="•"/>
              <a:defRPr/>
            </a:pPr>
            <a:endParaRPr lang="en-GB" sz="1600" b="1" dirty="0"/>
          </a:p>
        </p:txBody>
      </p:sp>
    </p:spTree>
    <p:extLst>
      <p:ext uri="{BB962C8B-B14F-4D97-AF65-F5344CB8AC3E}">
        <p14:creationId xmlns:p14="http://schemas.microsoft.com/office/powerpoint/2010/main" val="3172530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32656"/>
            <a:ext cx="8077200" cy="1143000"/>
          </a:xfrm>
        </p:spPr>
        <p:txBody>
          <a:bodyPr/>
          <a:lstStyle/>
          <a:p>
            <a:r>
              <a:rPr lang="en-GB" dirty="0"/>
              <a:t>Types of flu vaccine</a:t>
            </a:r>
          </a:p>
        </p:txBody>
      </p:sp>
      <p:sp>
        <p:nvSpPr>
          <p:cNvPr id="5" name="Content Placeholder 4"/>
          <p:cNvSpPr>
            <a:spLocks noGrp="1"/>
          </p:cNvSpPr>
          <p:nvPr>
            <p:ph idx="1"/>
          </p:nvPr>
        </p:nvSpPr>
        <p:spPr>
          <a:xfrm>
            <a:off x="323528" y="1196752"/>
            <a:ext cx="8496944" cy="5472608"/>
          </a:xfrm>
        </p:spPr>
        <p:txBody>
          <a:bodyPr/>
          <a:lstStyle/>
          <a:p>
            <a:pPr marL="285750" indent="-285750">
              <a:spcBef>
                <a:spcPts val="0"/>
              </a:spcBef>
              <a:spcAft>
                <a:spcPts val="600"/>
              </a:spcAft>
              <a:buFont typeface="Arial" panose="020B0604020202020204" pitchFamily="34" charset="0"/>
              <a:buChar char="•"/>
              <a:defRPr/>
            </a:pPr>
            <a:r>
              <a:rPr lang="en-GB" sz="1800" dirty="0">
                <a:ea typeface="ヒラギノ角ゴ Pro W3" charset="-128"/>
                <a:cs typeface="ヒラギノ角ゴ Pro W3" charset="-128"/>
              </a:rPr>
              <a:t>Over the years different flu vaccines have been developed to improve effectiveness overall, especially the elderly, and to avoid egg adaption changes</a:t>
            </a:r>
          </a:p>
          <a:p>
            <a:pPr marL="285750" indent="-285750">
              <a:spcBef>
                <a:spcPts val="0"/>
              </a:spcBef>
              <a:spcAft>
                <a:spcPts val="600"/>
              </a:spcAft>
              <a:buFont typeface="Arial" panose="020B0604020202020204" pitchFamily="34" charset="0"/>
              <a:buChar char="•"/>
              <a:defRPr/>
            </a:pPr>
            <a:endParaRPr lang="en-GB" sz="1800" b="1" dirty="0">
              <a:ea typeface="ヒラギノ角ゴ Pro W3" charset="-128"/>
              <a:cs typeface="ヒラギノ角ゴ Pro W3" charset="-128"/>
            </a:endParaRPr>
          </a:p>
          <a:p>
            <a:pPr marL="285750" indent="-285750">
              <a:spcBef>
                <a:spcPts val="0"/>
              </a:spcBef>
              <a:spcAft>
                <a:spcPts val="600"/>
              </a:spcAft>
              <a:buFont typeface="Arial" panose="020B0604020202020204" pitchFamily="34" charset="0"/>
              <a:buChar char="•"/>
              <a:defRPr/>
            </a:pPr>
            <a:r>
              <a:rPr lang="en-GB" sz="1800" b="1" dirty="0">
                <a:ea typeface="ヒラギノ角ゴ Pro W3" charset="-128"/>
                <a:cs typeface="ヒラギノ角ゴ Pro W3" charset="-128"/>
              </a:rPr>
              <a:t>There are now the following types of vaccine available:</a:t>
            </a:r>
            <a:endParaRPr lang="en-GB" sz="1800" dirty="0">
              <a:ea typeface="ヒラギノ角ゴ Pro W3" charset="-128"/>
              <a:cs typeface="ヒラギノ角ゴ Pro W3" charset="-128"/>
            </a:endParaRPr>
          </a:p>
          <a:p>
            <a:pPr lvl="1" indent="-342900">
              <a:spcBef>
                <a:spcPts val="0"/>
              </a:spcBef>
              <a:spcAft>
                <a:spcPts val="600"/>
              </a:spcAft>
              <a:buClr>
                <a:srgbClr val="00B0F0"/>
              </a:buClr>
              <a:buFont typeface="+mj-lt"/>
              <a:buAutoNum type="arabicPeriod"/>
              <a:defRPr/>
            </a:pPr>
            <a:r>
              <a:rPr lang="en-GB" sz="1800" dirty="0">
                <a:ea typeface="ヒラギノ角ゴ Pro W3" charset="-128"/>
              </a:rPr>
              <a:t>I</a:t>
            </a:r>
            <a:r>
              <a:rPr lang="en-GB" sz="1800" dirty="0"/>
              <a:t>nactivated vaccines – by injection </a:t>
            </a:r>
          </a:p>
          <a:p>
            <a:pPr marL="1085850" lvl="2">
              <a:spcBef>
                <a:spcPts val="0"/>
              </a:spcBef>
              <a:spcAft>
                <a:spcPts val="600"/>
              </a:spcAft>
              <a:buFont typeface="Arial" panose="020B0604020202020204" pitchFamily="34" charset="0"/>
              <a:buChar char="•"/>
              <a:defRPr/>
            </a:pPr>
            <a:r>
              <a:rPr lang="en-GB" sz="1800" dirty="0"/>
              <a:t>Egg Grown</a:t>
            </a:r>
          </a:p>
          <a:p>
            <a:pPr marL="1085850" lvl="2">
              <a:spcBef>
                <a:spcPts val="0"/>
              </a:spcBef>
              <a:spcAft>
                <a:spcPts val="600"/>
              </a:spcAft>
              <a:buFont typeface="Arial" panose="020B0604020202020204" pitchFamily="34" charset="0"/>
              <a:buChar char="•"/>
              <a:defRPr/>
            </a:pPr>
            <a:r>
              <a:rPr lang="en-GB" sz="1800" dirty="0"/>
              <a:t>Cell Grown</a:t>
            </a:r>
          </a:p>
          <a:p>
            <a:pPr marL="1085850" lvl="2">
              <a:spcBef>
                <a:spcPts val="0"/>
              </a:spcBef>
              <a:spcAft>
                <a:spcPts val="600"/>
              </a:spcAft>
              <a:buFont typeface="Arial" panose="020B0604020202020204" pitchFamily="34" charset="0"/>
              <a:buChar char="•"/>
              <a:defRPr/>
            </a:pPr>
            <a:r>
              <a:rPr lang="en-GB" sz="1800" dirty="0" err="1"/>
              <a:t>Adjuvanted</a:t>
            </a:r>
            <a:endParaRPr lang="en-GB" sz="1800" dirty="0"/>
          </a:p>
          <a:p>
            <a:pPr lvl="1" indent="-342900">
              <a:spcBef>
                <a:spcPts val="0"/>
              </a:spcBef>
              <a:spcAft>
                <a:spcPts val="600"/>
              </a:spcAft>
              <a:buClr>
                <a:srgbClr val="00B0F0"/>
              </a:buClr>
              <a:buFont typeface="+mj-lt"/>
              <a:buAutoNum type="arabicPeriod"/>
              <a:defRPr/>
            </a:pPr>
            <a:r>
              <a:rPr lang="en-GB" sz="1800" dirty="0"/>
              <a:t>Live attenuated – by nasal application</a:t>
            </a:r>
            <a:endParaRPr lang="en-GB" sz="1800" b="1" dirty="0"/>
          </a:p>
          <a:p>
            <a:pPr marL="457200" indent="-457200">
              <a:spcBef>
                <a:spcPts val="0"/>
              </a:spcBef>
              <a:spcAft>
                <a:spcPts val="600"/>
              </a:spcAft>
              <a:buClr>
                <a:srgbClr val="00B0F0"/>
              </a:buClr>
              <a:buFont typeface="Arial" panose="020B0604020202020204" pitchFamily="34" charset="0"/>
              <a:buChar char="•"/>
              <a:defRPr/>
            </a:pPr>
            <a:r>
              <a:rPr lang="en-GB" sz="1800" b="1" dirty="0">
                <a:solidFill>
                  <a:srgbClr val="FF0000"/>
                </a:solidFill>
              </a:rPr>
              <a:t>This year all vaccines used will be </a:t>
            </a:r>
            <a:r>
              <a:rPr lang="en-GB" sz="1800" b="1" dirty="0" err="1">
                <a:solidFill>
                  <a:srgbClr val="FF0000"/>
                </a:solidFill>
              </a:rPr>
              <a:t>Quadrivalent</a:t>
            </a:r>
            <a:r>
              <a:rPr lang="en-GB" sz="1800" b="1" dirty="0">
                <a:solidFill>
                  <a:srgbClr val="FF0000"/>
                </a:solidFill>
              </a:rPr>
              <a:t> </a:t>
            </a:r>
            <a:r>
              <a:rPr lang="en-GB" sz="1800" dirty="0"/>
              <a:t>vaccines contain two subtypes of Influenza A and both B virus types*    </a:t>
            </a:r>
          </a:p>
          <a:p>
            <a:pPr marL="457200" indent="-457200">
              <a:spcBef>
                <a:spcPts val="0"/>
              </a:spcBef>
              <a:spcAft>
                <a:spcPts val="600"/>
              </a:spcAft>
              <a:buClr>
                <a:srgbClr val="00B0F0"/>
              </a:buClr>
              <a:buFont typeface="Arial" panose="020B0604020202020204" pitchFamily="34" charset="0"/>
              <a:buChar char="•"/>
              <a:defRPr/>
            </a:pPr>
            <a:r>
              <a:rPr lang="en-GB" sz="1800" b="1" dirty="0"/>
              <a:t>None of the flu vaccines can cause clinical influenza in those that can be vaccinated</a:t>
            </a:r>
          </a:p>
          <a:p>
            <a:pPr marL="0" lvl="2" indent="0">
              <a:spcBef>
                <a:spcPts val="0"/>
              </a:spcBef>
              <a:spcAft>
                <a:spcPts val="600"/>
              </a:spcAft>
              <a:buFont typeface="Arial" pitchFamily="84" charset="0"/>
              <a:buNone/>
              <a:defRPr/>
            </a:pPr>
            <a:endParaRPr lang="en-GB" sz="1600" dirty="0">
              <a:solidFill>
                <a:prstClr val="black"/>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98858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260648"/>
            <a:ext cx="8077200" cy="1143000"/>
          </a:xfrm>
        </p:spPr>
        <p:txBody>
          <a:bodyPr/>
          <a:lstStyle/>
          <a:p>
            <a:pPr algn="ctr"/>
            <a:r>
              <a:rPr lang="en-GB" altLang="en-US" sz="3200" dirty="0"/>
              <a:t>Vaccine Composition: </a:t>
            </a:r>
            <a:br>
              <a:rPr lang="en-GB" altLang="en-US" sz="3200" dirty="0"/>
            </a:br>
            <a:r>
              <a:rPr lang="en-GB" altLang="en-US" sz="3200" dirty="0"/>
              <a:t>Northern Hemisphere 2022/23*</a:t>
            </a:r>
            <a:endParaRPr lang="en-GB" sz="3200" dirty="0"/>
          </a:p>
        </p:txBody>
      </p:sp>
      <p:sp>
        <p:nvSpPr>
          <p:cNvPr id="4" name="TextBox 3"/>
          <p:cNvSpPr txBox="1"/>
          <p:nvPr/>
        </p:nvSpPr>
        <p:spPr>
          <a:xfrm>
            <a:off x="503548" y="5126137"/>
            <a:ext cx="8136904" cy="800219"/>
          </a:xfrm>
          <a:prstGeom prst="rect">
            <a:avLst/>
          </a:prstGeom>
          <a:noFill/>
        </p:spPr>
        <p:txBody>
          <a:bodyPr wrap="square" rtlCol="0">
            <a:spAutoFit/>
          </a:bodyPr>
          <a:lstStyle/>
          <a:p>
            <a:pPr>
              <a:spcBef>
                <a:spcPct val="0"/>
              </a:spcBef>
            </a:pPr>
            <a:endParaRPr lang="en-GB" sz="1400" dirty="0">
              <a:latin typeface="Arial" panose="020B0604020202020204" pitchFamily="34" charset="0"/>
              <a:ea typeface="ヒラギノ角ゴ Pro W3" pitchFamily="84" charset="-128"/>
              <a:cs typeface="Arial" panose="020B0604020202020204" pitchFamily="34" charset="0"/>
            </a:endParaRPr>
          </a:p>
          <a:p>
            <a:pPr fontAlgn="base">
              <a:spcBef>
                <a:spcPct val="0"/>
              </a:spcBef>
              <a:spcAft>
                <a:spcPct val="0"/>
              </a:spcAft>
              <a:defRPr/>
            </a:pPr>
            <a:r>
              <a:rPr lang="en-GB" sz="1400" dirty="0">
                <a:hlinkClick r:id="rId3"/>
              </a:rPr>
              <a:t>WHO.int link</a:t>
            </a:r>
            <a:endParaRPr lang="en-GB" sz="1400" dirty="0">
              <a:latin typeface="Arial" panose="020B0604020202020204" pitchFamily="34" charset="0"/>
              <a:ea typeface="ヒラギノ角ゴ Pro W3" pitchFamily="84" charset="-128"/>
              <a:cs typeface="Arial" panose="020B0604020202020204" pitchFamily="34" charset="0"/>
            </a:endParaRPr>
          </a:p>
          <a:p>
            <a:r>
              <a:rPr lang="en-GB" dirty="0"/>
              <a:t>/</a:t>
            </a:r>
          </a:p>
        </p:txBody>
      </p:sp>
      <p:pic>
        <p:nvPicPr>
          <p:cNvPr id="6" name="Content Placeholder 5">
            <a:extLst>
              <a:ext uri="{FF2B5EF4-FFF2-40B4-BE49-F238E27FC236}">
                <a16:creationId xmlns:a16="http://schemas.microsoft.com/office/drawing/2014/main" id="{EA67CFC1-41CD-4B5F-B05F-1C5BD8BA9CA8}"/>
              </a:ext>
            </a:extLst>
          </p:cNvPr>
          <p:cNvPicPr>
            <a:picLocks noGrp="1" noChangeAspect="1"/>
          </p:cNvPicPr>
          <p:nvPr>
            <p:ph idx="1"/>
          </p:nvPr>
        </p:nvPicPr>
        <p:blipFill>
          <a:blip r:embed="rId4"/>
          <a:stretch>
            <a:fillRect/>
          </a:stretch>
        </p:blipFill>
        <p:spPr>
          <a:xfrm>
            <a:off x="1835696" y="1248538"/>
            <a:ext cx="5819353" cy="4032710"/>
          </a:xfrm>
          <a:prstGeom prst="rect">
            <a:avLst/>
          </a:prstGeom>
        </p:spPr>
      </p:pic>
    </p:spTree>
    <p:extLst>
      <p:ext uri="{BB962C8B-B14F-4D97-AF65-F5344CB8AC3E}">
        <p14:creationId xmlns:p14="http://schemas.microsoft.com/office/powerpoint/2010/main" val="172564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kern="0" dirty="0"/>
              <a:t>Vaccines for 2022-23 (1)</a:t>
            </a:r>
          </a:p>
        </p:txBody>
      </p:sp>
      <p:pic>
        <p:nvPicPr>
          <p:cNvPr id="3" name="Picture 2">
            <a:extLst>
              <a:ext uri="{FF2B5EF4-FFF2-40B4-BE49-F238E27FC236}">
                <a16:creationId xmlns:a16="http://schemas.microsoft.com/office/drawing/2014/main" id="{B251AD29-2F60-4706-A3ED-A2BBEABD4CEE}"/>
              </a:ext>
            </a:extLst>
          </p:cNvPr>
          <p:cNvPicPr>
            <a:picLocks noChangeAspect="1"/>
          </p:cNvPicPr>
          <p:nvPr/>
        </p:nvPicPr>
        <p:blipFill>
          <a:blip r:embed="rId3"/>
          <a:stretch>
            <a:fillRect/>
          </a:stretch>
        </p:blipFill>
        <p:spPr>
          <a:xfrm>
            <a:off x="383232" y="833075"/>
            <a:ext cx="8377536" cy="4972189"/>
          </a:xfrm>
          <a:prstGeom prst="rect">
            <a:avLst/>
          </a:prstGeom>
        </p:spPr>
      </p:pic>
    </p:spTree>
    <p:extLst>
      <p:ext uri="{BB962C8B-B14F-4D97-AF65-F5344CB8AC3E}">
        <p14:creationId xmlns:p14="http://schemas.microsoft.com/office/powerpoint/2010/main" val="44949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kern="0" dirty="0"/>
              <a:t>Vaccines for 2022-23 (2)</a:t>
            </a:r>
          </a:p>
        </p:txBody>
      </p:sp>
      <p:pic>
        <p:nvPicPr>
          <p:cNvPr id="2" name="Picture 1">
            <a:extLst>
              <a:ext uri="{FF2B5EF4-FFF2-40B4-BE49-F238E27FC236}">
                <a16:creationId xmlns:a16="http://schemas.microsoft.com/office/drawing/2014/main" id="{82FD0DE8-F461-4154-B0BE-2D269CC6032D}"/>
              </a:ext>
            </a:extLst>
          </p:cNvPr>
          <p:cNvPicPr>
            <a:picLocks noChangeAspect="1"/>
          </p:cNvPicPr>
          <p:nvPr/>
        </p:nvPicPr>
        <p:blipFill>
          <a:blip r:embed="rId3"/>
          <a:stretch>
            <a:fillRect/>
          </a:stretch>
        </p:blipFill>
        <p:spPr>
          <a:xfrm>
            <a:off x="683568" y="1080760"/>
            <a:ext cx="7776864" cy="4696480"/>
          </a:xfrm>
          <a:prstGeom prst="rect">
            <a:avLst/>
          </a:prstGeom>
        </p:spPr>
      </p:pic>
    </p:spTree>
    <p:extLst>
      <p:ext uri="{BB962C8B-B14F-4D97-AF65-F5344CB8AC3E}">
        <p14:creationId xmlns:p14="http://schemas.microsoft.com/office/powerpoint/2010/main" val="1681289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568951" cy="4248472"/>
          </a:xfrm>
        </p:spPr>
        <p:txBody>
          <a:bodyPr/>
          <a:lstStyle/>
          <a:p>
            <a:r>
              <a:rPr lang="en-GB" sz="1800" dirty="0"/>
              <a:t>	*</a:t>
            </a:r>
            <a:r>
              <a:rPr lang="en-GB" sz="1800" dirty="0" err="1"/>
              <a:t>Fluad</a:t>
            </a:r>
            <a:r>
              <a:rPr lang="en-GB" sz="1800" dirty="0"/>
              <a:t> Tetra and </a:t>
            </a:r>
            <a:r>
              <a:rPr lang="en-GB" sz="1800" dirty="0" err="1"/>
              <a:t>Flucelvax</a:t>
            </a:r>
            <a:r>
              <a:rPr lang="en-GB" sz="1800" dirty="0"/>
              <a:t> Tetra are supplied in single-dose prefilled syringes, with a plunger stopper (</a:t>
            </a:r>
            <a:r>
              <a:rPr lang="en-GB" sz="1800" dirty="0" err="1"/>
              <a:t>bromobutyl</a:t>
            </a:r>
            <a:r>
              <a:rPr lang="en-GB" sz="1800" dirty="0"/>
              <a:t> rubber), with attached needles. None of the components of this staked needle prefilled syringe presentation that are in direct contact with the vaccine (syringe barrel, plunger and rubber stopper) are made with natural rubber latex. The needle shield for </a:t>
            </a:r>
            <a:r>
              <a:rPr lang="en-GB" sz="1800" dirty="0" err="1"/>
              <a:t>Fluad</a:t>
            </a:r>
            <a:r>
              <a:rPr lang="en-GB" sz="1800" dirty="0"/>
              <a:t> Tetra and </a:t>
            </a:r>
            <a:r>
              <a:rPr lang="en-GB" sz="1800" dirty="0" err="1"/>
              <a:t>Flucelvax</a:t>
            </a:r>
            <a:r>
              <a:rPr lang="en-GB" sz="1800" dirty="0"/>
              <a:t> Tetra contains natural rubber latex. The risk of allergy is extremely small and is considered to be safe in those patients that have latex allergy / latex anaphylaxis.</a:t>
            </a:r>
          </a:p>
          <a:p>
            <a:br>
              <a:rPr lang="en-GB" sz="1800" dirty="0"/>
            </a:br>
            <a:r>
              <a:rPr lang="en-GB" sz="1800" dirty="0"/>
              <a:t>Please refer to the Green Book Chapter 6: Contraindications and special considerations for further information pages 2&amp;3. </a:t>
            </a:r>
            <a:r>
              <a:rPr lang="en-GB" sz="1800" u="sng" dirty="0">
                <a:hlinkClick r:id="rId2"/>
              </a:rPr>
              <a:t>https://www.gov.uk/government/publications/contraindications-and-special-considerations-the-green-book-chapter-6</a:t>
            </a:r>
            <a:r>
              <a:rPr lang="en-GB" sz="1800" dirty="0"/>
              <a:t> </a:t>
            </a:r>
          </a:p>
          <a:p>
            <a:endParaRPr lang="en-GB" dirty="0"/>
          </a:p>
        </p:txBody>
      </p:sp>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kern="0" dirty="0"/>
              <a:t>Vaccines for 2022-23 (3)</a:t>
            </a:r>
          </a:p>
        </p:txBody>
      </p:sp>
    </p:spTree>
    <p:extLst>
      <p:ext uri="{BB962C8B-B14F-4D97-AF65-F5344CB8AC3E}">
        <p14:creationId xmlns:p14="http://schemas.microsoft.com/office/powerpoint/2010/main" val="3509290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pPr algn="ctr"/>
            <a:r>
              <a:rPr lang="en-GB" sz="3200" dirty="0"/>
              <a:t>1. </a:t>
            </a:r>
            <a:r>
              <a:rPr lang="en-GB" sz="3200" dirty="0" err="1"/>
              <a:t>Flucelvax</a:t>
            </a:r>
            <a:r>
              <a:rPr lang="en-GB" sz="3200" dirty="0"/>
              <a:t> Tetra: </a:t>
            </a:r>
            <a:r>
              <a:rPr lang="en-GB" sz="3200" u="sng" dirty="0"/>
              <a:t>cell-based </a:t>
            </a:r>
            <a:r>
              <a:rPr lang="en-GB" sz="3200" dirty="0" err="1"/>
              <a:t>Quadrivalent</a:t>
            </a:r>
            <a:r>
              <a:rPr lang="en-GB" sz="3200" dirty="0"/>
              <a:t> </a:t>
            </a:r>
            <a:br>
              <a:rPr lang="en-GB" sz="3200" dirty="0"/>
            </a:br>
            <a:r>
              <a:rPr lang="en-GB" sz="3200" dirty="0"/>
              <a:t>Inactivated Flu vaccine (QIVc)</a:t>
            </a:r>
          </a:p>
        </p:txBody>
      </p:sp>
      <p:sp>
        <p:nvSpPr>
          <p:cNvPr id="5" name="Content Placeholder 4"/>
          <p:cNvSpPr>
            <a:spLocks noGrp="1"/>
          </p:cNvSpPr>
          <p:nvPr>
            <p:ph sz="half" idx="1"/>
          </p:nvPr>
        </p:nvSpPr>
        <p:spPr>
          <a:xfrm>
            <a:off x="395536" y="1628800"/>
            <a:ext cx="4680520" cy="4248472"/>
          </a:xfrm>
        </p:spPr>
        <p:txBody>
          <a:bodyPr/>
          <a:lstStyle/>
          <a:p>
            <a:pPr marL="457200" indent="-457200">
              <a:lnSpc>
                <a:spcPct val="150000"/>
              </a:lnSpc>
              <a:buFont typeface="Arial" panose="020B0604020202020204" pitchFamily="34" charset="0"/>
              <a:buChar char="•"/>
            </a:pPr>
            <a:r>
              <a:rPr lang="en-GB" sz="1400" b="1" dirty="0">
                <a:cs typeface="Arial" panose="020B0604020202020204" pitchFamily="34" charset="0"/>
              </a:rPr>
              <a:t>First line for all adults 18 to &lt; 65 years</a:t>
            </a:r>
            <a:r>
              <a:rPr lang="en-GB" sz="1400" b="1" dirty="0">
                <a:solidFill>
                  <a:srgbClr val="000000"/>
                </a:solidFill>
                <a:latin typeface="Arial" panose="020B0604020202020204" pitchFamily="34" charset="0"/>
                <a:ea typeface="Times New Roman"/>
                <a:cs typeface="Arial" panose="020B0604020202020204" pitchFamily="34" charset="0"/>
              </a:rPr>
              <a:t>  who are eligible for the flu vaccine</a:t>
            </a:r>
            <a:endParaRPr lang="en-GB" sz="1400" b="1" dirty="0"/>
          </a:p>
          <a:p>
            <a:pPr marL="457200" indent="-457200">
              <a:lnSpc>
                <a:spcPct val="150000"/>
              </a:lnSpc>
              <a:buFont typeface="Arial" panose="020B0604020202020204" pitchFamily="34" charset="0"/>
              <a:buChar char="•"/>
            </a:pPr>
            <a:r>
              <a:rPr lang="en-GB" sz="1400" dirty="0"/>
              <a:t>Second line for adults 65 years and older with  egg allergy</a:t>
            </a:r>
          </a:p>
          <a:p>
            <a:pPr marL="457200" indent="-45720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Second line for children over 2 years with contraindication to </a:t>
            </a:r>
            <a:r>
              <a:rPr lang="en-GB" sz="1400" dirty="0" err="1">
                <a:latin typeface="Arial" panose="020B0604020202020204" pitchFamily="34" charset="0"/>
                <a:cs typeface="Arial" panose="020B0604020202020204" pitchFamily="34" charset="0"/>
              </a:rPr>
              <a:t>Fluenz</a:t>
            </a:r>
            <a:r>
              <a:rPr lang="en-GB" sz="1400" dirty="0">
                <a:latin typeface="Arial" panose="020B0604020202020204" pitchFamily="34" charset="0"/>
                <a:cs typeface="Arial" panose="020B0604020202020204" pitchFamily="34" charset="0"/>
              </a:rPr>
              <a:t> Tetra®</a:t>
            </a:r>
          </a:p>
          <a:p>
            <a:pPr marL="457200" indent="-457200">
              <a:buFont typeface="Arial" panose="020B0604020202020204" pitchFamily="34" charset="0"/>
              <a:buChar char="•"/>
            </a:pPr>
            <a:r>
              <a:rPr lang="en-GB" sz="1400" dirty="0">
                <a:solidFill>
                  <a:prstClr val="black"/>
                </a:solidFill>
                <a:latin typeface="Arial" charset="0"/>
                <a:ea typeface="ヒラギノ角ゴ Pro W3" charset="-128"/>
              </a:rPr>
              <a:t>Single </a:t>
            </a:r>
            <a:r>
              <a:rPr lang="en-GB" sz="1400" dirty="0" err="1">
                <a:solidFill>
                  <a:prstClr val="black"/>
                </a:solidFill>
                <a:latin typeface="Arial" charset="0"/>
                <a:ea typeface="ヒラギノ角ゴ Pro W3" charset="-128"/>
              </a:rPr>
              <a:t>i.m</a:t>
            </a:r>
            <a:r>
              <a:rPr lang="en-GB" sz="1400" dirty="0">
                <a:solidFill>
                  <a:prstClr val="black"/>
                </a:solidFill>
                <a:latin typeface="Arial" charset="0"/>
                <a:ea typeface="ヒラギノ角ゴ Pro W3" charset="-128"/>
              </a:rPr>
              <a:t>. injection</a:t>
            </a:r>
          </a:p>
          <a:p>
            <a:pPr marL="457200" indent="-457200">
              <a:buFont typeface="Arial" panose="020B0604020202020204" pitchFamily="34" charset="0"/>
              <a:buChar char="•"/>
            </a:pPr>
            <a:endParaRPr lang="en-GB" sz="1400" dirty="0">
              <a:solidFill>
                <a:prstClr val="black"/>
              </a:solidFill>
              <a:latin typeface="Arial" charset="0"/>
              <a:ea typeface="ヒラギノ角ゴ Pro W3" charset="-128"/>
            </a:endParaRPr>
          </a:p>
          <a:p>
            <a:pPr marL="57150" lvl="1" indent="0">
              <a:lnSpc>
                <a:spcPct val="150000"/>
              </a:lnSpc>
              <a:spcBef>
                <a:spcPct val="0"/>
              </a:spcBef>
              <a:buClrTx/>
              <a:buNone/>
            </a:pPr>
            <a:r>
              <a:rPr lang="en-GB" sz="1400" dirty="0">
                <a:solidFill>
                  <a:prstClr val="black"/>
                </a:solidFill>
                <a:latin typeface="Arial" charset="0"/>
                <a:ea typeface="ヒラギノ角ゴ Pro W3" charset="-128"/>
              </a:rPr>
              <a:t>        One dose schedule</a:t>
            </a:r>
            <a:r>
              <a:rPr lang="en-GB" sz="1400" b="1" dirty="0">
                <a:solidFill>
                  <a:srgbClr val="000000"/>
                </a:solidFill>
              </a:rPr>
              <a:t> </a:t>
            </a:r>
            <a:r>
              <a:rPr lang="en-GB" sz="1400" dirty="0">
                <a:solidFill>
                  <a:srgbClr val="000000"/>
                </a:solidFill>
              </a:rPr>
              <a:t>required unless: </a:t>
            </a:r>
          </a:p>
          <a:p>
            <a:pPr marL="457200" lvl="2" indent="0">
              <a:lnSpc>
                <a:spcPct val="150000"/>
              </a:lnSpc>
              <a:spcBef>
                <a:spcPct val="0"/>
              </a:spcBef>
              <a:buClrTx/>
              <a:buNone/>
            </a:pPr>
            <a:r>
              <a:rPr lang="en-GB" sz="1400" dirty="0">
                <a:solidFill>
                  <a:srgbClr val="000000"/>
                </a:solidFill>
              </a:rPr>
              <a:t>Child is in a clinical risk group </a:t>
            </a:r>
            <a:r>
              <a:rPr lang="en-GB" sz="1400" b="1" dirty="0">
                <a:solidFill>
                  <a:srgbClr val="000000"/>
                </a:solidFill>
              </a:rPr>
              <a:t>and</a:t>
            </a:r>
            <a:r>
              <a:rPr lang="en-GB" sz="1400" dirty="0">
                <a:solidFill>
                  <a:srgbClr val="000000"/>
                </a:solidFill>
              </a:rPr>
              <a:t> under 9 years old </a:t>
            </a:r>
            <a:r>
              <a:rPr lang="en-GB" sz="1400" b="1" dirty="0">
                <a:solidFill>
                  <a:srgbClr val="000000"/>
                </a:solidFill>
              </a:rPr>
              <a:t>and</a:t>
            </a:r>
            <a:r>
              <a:rPr lang="en-GB" sz="1400" dirty="0">
                <a:solidFill>
                  <a:srgbClr val="000000"/>
                </a:solidFill>
              </a:rPr>
              <a:t> has not previously received a flu vaccine</a:t>
            </a:r>
          </a:p>
          <a:p>
            <a:pPr marL="400050" lvl="1" indent="-342900">
              <a:lnSpc>
                <a:spcPct val="150000"/>
              </a:lnSpc>
              <a:spcBef>
                <a:spcPct val="0"/>
              </a:spcBef>
              <a:buClrTx/>
              <a:buFont typeface="Wingdings" panose="05000000000000000000" pitchFamily="2" charset="2"/>
              <a:buChar char="Ø"/>
            </a:pPr>
            <a:r>
              <a:rPr lang="en-GB" sz="1400" dirty="0">
                <a:solidFill>
                  <a:srgbClr val="000000"/>
                </a:solidFill>
              </a:rPr>
              <a:t>If second dose required leave at least </a:t>
            </a:r>
            <a:r>
              <a:rPr lang="en-GB" sz="1400" b="1" dirty="0">
                <a:solidFill>
                  <a:srgbClr val="000000"/>
                </a:solidFill>
              </a:rPr>
              <a:t>4 weeks </a:t>
            </a:r>
            <a:r>
              <a:rPr lang="en-GB" sz="1400" dirty="0">
                <a:solidFill>
                  <a:srgbClr val="000000"/>
                </a:solidFill>
              </a:rPr>
              <a:t>between dose</a:t>
            </a:r>
            <a:endParaRPr lang="en-GB" sz="14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9018" y="1276682"/>
            <a:ext cx="4204982" cy="4064034"/>
          </a:xfrm>
        </p:spPr>
      </p:pic>
      <p:sp>
        <p:nvSpPr>
          <p:cNvPr id="7" name="TextBox 6"/>
          <p:cNvSpPr txBox="1"/>
          <p:nvPr/>
        </p:nvSpPr>
        <p:spPr>
          <a:xfrm>
            <a:off x="5580112" y="5269850"/>
            <a:ext cx="2952328" cy="369332"/>
          </a:xfrm>
          <a:prstGeom prst="rect">
            <a:avLst/>
          </a:prstGeom>
          <a:noFill/>
        </p:spPr>
        <p:txBody>
          <a:bodyPr wrap="square" rtlCol="0">
            <a:spAutoFit/>
          </a:bodyPr>
          <a:lstStyle/>
          <a:p>
            <a:r>
              <a:rPr lang="en-GB" dirty="0">
                <a:solidFill>
                  <a:schemeClr val="bg2"/>
                </a:solidFill>
              </a:rPr>
              <a:t>Needle attached</a:t>
            </a:r>
          </a:p>
        </p:txBody>
      </p:sp>
    </p:spTree>
    <p:extLst>
      <p:ext uri="{BB962C8B-B14F-4D97-AF65-F5344CB8AC3E}">
        <p14:creationId xmlns:p14="http://schemas.microsoft.com/office/powerpoint/2010/main" val="380270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r>
              <a:rPr lang="en-GB" sz="3200" dirty="0"/>
              <a:t>Quadrivalent cell culture vaccine</a:t>
            </a:r>
            <a:br>
              <a:rPr lang="en-GB" sz="3200" dirty="0"/>
            </a:br>
            <a:r>
              <a:rPr lang="en-GB" sz="3200" dirty="0"/>
              <a:t> (QIVc)</a:t>
            </a:r>
          </a:p>
        </p:txBody>
      </p:sp>
      <p:sp>
        <p:nvSpPr>
          <p:cNvPr id="3" name="Content Placeholder 2"/>
          <p:cNvSpPr>
            <a:spLocks noGrp="1"/>
          </p:cNvSpPr>
          <p:nvPr>
            <p:ph idx="1"/>
          </p:nvPr>
        </p:nvSpPr>
        <p:spPr/>
        <p:txBody>
          <a:bodyPr/>
          <a:lstStyle/>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QIVc  (Flucelvax TETRA) was first licenced in the US in 2016 and was licensed in the UK in December 2018 for adults and children from 9 years of age</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Flucelvax TETRA is a quadrivalent vaccine containing two subtypes of Influenza A (H3N2 and H1N1pdm00) and both B virus lineages.  As the vaccine contains both lineages of B viruses it may provide better protection against circulating flu B strain(s) than trivalent flu vaccines</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QIVc has a similar safety profile to other flu vaccines (similar rate and type of adverse reactions reported). More than 36 million doses of cell-based vaccine have been administered with no serious safety concerns</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the cell-based vaccine manufacturing process uses an animal cell line (</a:t>
            </a:r>
            <a:r>
              <a:rPr lang="en-GB" sz="1600" kern="1200" dirty="0" err="1">
                <a:solidFill>
                  <a:prstClr val="black"/>
                </a:solidFill>
                <a:latin typeface="Arial" pitchFamily="34" charset="0"/>
                <a:ea typeface="ヒラギノ角ゴ Pro W3" pitchFamily="84" charset="-128"/>
              </a:rPr>
              <a:t>Madin</a:t>
            </a:r>
            <a:r>
              <a:rPr lang="en-GB" sz="16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lang="en-GB" sz="1800" kern="1200" dirty="0">
              <a:solidFill>
                <a:srgbClr val="FF0000"/>
              </a:solidFill>
              <a:latin typeface="Arial" pitchFamily="34" charset="0"/>
              <a:ea typeface="ヒラギノ角ゴ Pro W3" pitchFamily="84" charset="-128"/>
            </a:endParaRPr>
          </a:p>
          <a:p>
            <a:pPr>
              <a:buFont typeface="Wingdings" panose="05000000000000000000" pitchFamily="2" charset="2"/>
              <a:buChar char="Ø"/>
            </a:pPr>
            <a:endParaRPr lang="en-GB" sz="1800" dirty="0"/>
          </a:p>
        </p:txBody>
      </p:sp>
    </p:spTree>
    <p:extLst>
      <p:ext uri="{BB962C8B-B14F-4D97-AF65-F5344CB8AC3E}">
        <p14:creationId xmlns:p14="http://schemas.microsoft.com/office/powerpoint/2010/main" val="3970217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8171" y="1987343"/>
            <a:ext cx="4662767" cy="4033945"/>
          </a:xfrm>
        </p:spPr>
      </p:pic>
      <p:sp>
        <p:nvSpPr>
          <p:cNvPr id="2" name="Title 1"/>
          <p:cNvSpPr>
            <a:spLocks noGrp="1"/>
          </p:cNvSpPr>
          <p:nvPr>
            <p:ph type="title"/>
          </p:nvPr>
        </p:nvSpPr>
        <p:spPr>
          <a:xfrm>
            <a:off x="685800" y="609600"/>
            <a:ext cx="8077200" cy="1307232"/>
          </a:xfrm>
        </p:spPr>
        <p:txBody>
          <a:bodyPr/>
          <a:lstStyle/>
          <a:p>
            <a:pPr algn="ctr"/>
            <a:r>
              <a:rPr lang="en-GB" sz="3200" dirty="0"/>
              <a:t>2. A</a:t>
            </a:r>
            <a:r>
              <a:rPr lang="en-GB" altLang="en-US" sz="3200" dirty="0"/>
              <a:t>djuvanted Quadrivalent flu vaccine</a:t>
            </a:r>
            <a:br>
              <a:rPr lang="en-GB" altLang="en-US" sz="3200" dirty="0"/>
            </a:br>
            <a:r>
              <a:rPr lang="en-GB" altLang="en-US" sz="3200" dirty="0"/>
              <a:t> (</a:t>
            </a:r>
            <a:r>
              <a:rPr lang="en-GB" altLang="en-US" sz="3200" dirty="0" err="1"/>
              <a:t>aQIV</a:t>
            </a:r>
            <a:r>
              <a:rPr lang="en-GB" altLang="en-US" sz="3200" dirty="0"/>
              <a:t>)</a:t>
            </a:r>
            <a:r>
              <a:rPr lang="en-GB" dirty="0"/>
              <a:t> </a:t>
            </a:r>
          </a:p>
        </p:txBody>
      </p:sp>
      <p:sp>
        <p:nvSpPr>
          <p:cNvPr id="3" name="Content Placeholder 2"/>
          <p:cNvSpPr>
            <a:spLocks noGrp="1"/>
          </p:cNvSpPr>
          <p:nvPr>
            <p:ph sz="half" idx="1"/>
          </p:nvPr>
        </p:nvSpPr>
        <p:spPr>
          <a:xfrm>
            <a:off x="467544" y="2060848"/>
            <a:ext cx="4680520" cy="3816424"/>
          </a:xfrm>
        </p:spPr>
        <p:txBody>
          <a:bodyPr/>
          <a:lstStyle/>
          <a:p>
            <a:pPr marL="457200" indent="-457200">
              <a:buFont typeface="Arial" panose="020B0604020202020204" pitchFamily="34" charset="0"/>
              <a:buChar char="•"/>
            </a:pPr>
            <a:endParaRPr lang="en-GB" sz="1800" b="1" dirty="0"/>
          </a:p>
          <a:p>
            <a:pPr marL="457200" indent="-457200">
              <a:buFont typeface="Arial" panose="020B0604020202020204" pitchFamily="34" charset="0"/>
              <a:buChar char="•"/>
            </a:pPr>
            <a:r>
              <a:rPr lang="en-GB" sz="1800" b="1" dirty="0"/>
              <a:t>First line for adults 65 years and over</a:t>
            </a:r>
          </a:p>
          <a:p>
            <a:pPr marL="457200" indent="-457200">
              <a:buFont typeface="Arial" panose="020B0604020202020204" pitchFamily="34" charset="0"/>
              <a:buChar char="•"/>
            </a:pPr>
            <a:r>
              <a:rPr lang="en-GB" sz="1800" b="1" dirty="0"/>
              <a:t>Only licensed for ≥ 65 years at the time of vaccination </a:t>
            </a:r>
          </a:p>
          <a:p>
            <a:pPr marL="457200" indent="-457200">
              <a:buFont typeface="Arial" panose="020B0604020202020204" pitchFamily="34" charset="0"/>
              <a:buChar char="•"/>
            </a:pPr>
            <a:r>
              <a:rPr lang="en-GB" sz="1800" dirty="0">
                <a:solidFill>
                  <a:prstClr val="black"/>
                </a:solidFill>
                <a:latin typeface="Arial" charset="0"/>
                <a:ea typeface="ヒラギノ角ゴ Pro W3" charset="-128"/>
                <a:cs typeface="ヒラギノ角ゴ Pro W3" charset="-128"/>
              </a:rPr>
              <a:t>Not suitable for those with egg  allergies</a:t>
            </a:r>
          </a:p>
          <a:p>
            <a:pPr marL="457200" indent="-457200">
              <a:buFont typeface="Arial" panose="020B0604020202020204" pitchFamily="34" charset="0"/>
              <a:buChar char="•"/>
            </a:pPr>
            <a:r>
              <a:rPr lang="en-GB" sz="1800" dirty="0">
                <a:solidFill>
                  <a:prstClr val="black"/>
                </a:solidFill>
                <a:latin typeface="Arial" charset="0"/>
                <a:ea typeface="ヒラギノ角ゴ Pro W3" charset="-128"/>
              </a:rPr>
              <a:t>Single </a:t>
            </a:r>
            <a:r>
              <a:rPr lang="en-GB" sz="1800" dirty="0" err="1">
                <a:solidFill>
                  <a:prstClr val="black"/>
                </a:solidFill>
                <a:latin typeface="Arial" charset="0"/>
                <a:ea typeface="ヒラギノ角ゴ Pro W3" charset="-128"/>
              </a:rPr>
              <a:t>i.m</a:t>
            </a:r>
            <a:r>
              <a:rPr lang="en-GB" sz="1800" dirty="0">
                <a:solidFill>
                  <a:prstClr val="black"/>
                </a:solidFill>
                <a:latin typeface="Arial" charset="0"/>
                <a:ea typeface="ヒラギノ角ゴ Pro W3" charset="-128"/>
              </a:rPr>
              <a:t>. injection </a:t>
            </a:r>
          </a:p>
          <a:p>
            <a:pPr marL="457200" indent="-457200">
              <a:buFont typeface="Arial" panose="020B0604020202020204" pitchFamily="34" charset="0"/>
              <a:buChar char="•"/>
            </a:pPr>
            <a:r>
              <a:rPr lang="en-GB" sz="1800" dirty="0">
                <a:solidFill>
                  <a:prstClr val="black"/>
                </a:solidFill>
                <a:latin typeface="Arial" charset="0"/>
                <a:ea typeface="ヒラギノ角ゴ Pro W3" charset="-128"/>
              </a:rPr>
              <a:t>One dose schedule </a:t>
            </a:r>
            <a:endParaRPr lang="en-GB" sz="18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29802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77200" cy="1143000"/>
          </a:xfrm>
        </p:spPr>
        <p:txBody>
          <a:bodyPr/>
          <a:lstStyle/>
          <a:p>
            <a:r>
              <a:rPr lang="en-GB" sz="3000" dirty="0"/>
              <a:t>Adjuvanted Quadrivalent Influenza Vaccine </a:t>
            </a:r>
            <a:br>
              <a:rPr lang="en-GB" sz="3000" dirty="0"/>
            </a:br>
            <a:r>
              <a:rPr lang="en-GB" sz="3000" dirty="0"/>
              <a:t>(</a:t>
            </a:r>
            <a:r>
              <a:rPr lang="en-GB" sz="3000" dirty="0" err="1"/>
              <a:t>aQIV</a:t>
            </a:r>
            <a:r>
              <a:rPr lang="en-GB" sz="3000" dirty="0"/>
              <a:t>)</a:t>
            </a:r>
          </a:p>
        </p:txBody>
      </p:sp>
      <p:sp>
        <p:nvSpPr>
          <p:cNvPr id="3" name="Content Placeholder 2"/>
          <p:cNvSpPr>
            <a:spLocks noGrp="1"/>
          </p:cNvSpPr>
          <p:nvPr>
            <p:ph idx="1"/>
          </p:nvPr>
        </p:nvSpPr>
        <p:spPr>
          <a:xfrm>
            <a:off x="683568" y="1268760"/>
            <a:ext cx="8077200" cy="4038600"/>
          </a:xfrm>
        </p:spPr>
        <p:txBody>
          <a:bodyPr/>
          <a:lstStyle/>
          <a:p>
            <a:pPr>
              <a:buFont typeface="Arial" panose="020B0604020202020204" pitchFamily="34" charset="0"/>
              <a:buChar char="•"/>
            </a:pPr>
            <a:r>
              <a:rPr lang="en-GB" sz="1600" dirty="0"/>
              <a:t>first used in the UK in the 2018 to 2019 flu season in 65y and over age group and was used widely elsewhere. It has been used for 20+ years and over 93 million doses have been distributed worldwide and it has an excellent safety record</a:t>
            </a:r>
          </a:p>
          <a:p>
            <a:pPr>
              <a:buFont typeface="Arial" panose="020B0604020202020204" pitchFamily="34" charset="0"/>
              <a:buChar char="•"/>
            </a:pPr>
            <a:r>
              <a:rPr lang="en-GB" sz="1600" dirty="0" err="1"/>
              <a:t>Adjuvanted</a:t>
            </a:r>
            <a:r>
              <a:rPr lang="en-GB" sz="1600" dirty="0"/>
              <a:t> vaccines have higher immunogenicity and effectiveness than non-</a:t>
            </a:r>
            <a:r>
              <a:rPr lang="en-GB" sz="1600" dirty="0" err="1"/>
              <a:t>adjuvanted</a:t>
            </a:r>
            <a:r>
              <a:rPr lang="en-GB" sz="1600" dirty="0"/>
              <a:t>, normal dose vaccines in older people</a:t>
            </a:r>
          </a:p>
          <a:p>
            <a:pPr>
              <a:buFont typeface="Arial" panose="020B0604020202020204" pitchFamily="34" charset="0"/>
              <a:buChar char="•"/>
            </a:pPr>
            <a:r>
              <a:rPr lang="en-GB" sz="1600" dirty="0"/>
              <a:t>An adjuvanted quadrivalent vaccine (</a:t>
            </a:r>
            <a:r>
              <a:rPr lang="en-GB" sz="1600" dirty="0" err="1"/>
              <a:t>aQIV</a:t>
            </a:r>
            <a:r>
              <a:rPr lang="en-GB" sz="1600" dirty="0"/>
              <a:t>) has replaced </a:t>
            </a:r>
            <a:r>
              <a:rPr lang="en-GB" sz="1600" dirty="0" err="1"/>
              <a:t>aTIV</a:t>
            </a:r>
            <a:r>
              <a:rPr lang="en-GB" sz="1600" dirty="0"/>
              <a:t> from 2021. This vaccine contains two subtypes of Influenza A (H3N2 and H1N1pdm09) and two type B virus</a:t>
            </a:r>
          </a:p>
          <a:p>
            <a:pPr>
              <a:buFont typeface="Arial" panose="020B0604020202020204" pitchFamily="34" charset="0"/>
              <a:buChar char="•"/>
            </a:pPr>
            <a:r>
              <a:rPr lang="en-GB" sz="1600" dirty="0"/>
              <a:t>an adjuvant (MF59) has been added to the vaccine to enhance the immune response to counter the effect of </a:t>
            </a:r>
            <a:r>
              <a:rPr lang="en-GB" sz="1600" b="1" dirty="0" err="1"/>
              <a:t>immunosenescence</a:t>
            </a:r>
            <a:r>
              <a:rPr lang="en-GB" sz="1600" dirty="0"/>
              <a:t> (age related reduction in immune response)</a:t>
            </a:r>
            <a:endParaRPr lang="en-GB" sz="1600" b="1" dirty="0"/>
          </a:p>
          <a:p>
            <a:pPr>
              <a:buFont typeface="Arial" panose="020B0604020202020204" pitchFamily="34" charset="0"/>
              <a:buChar char="•"/>
            </a:pPr>
            <a:r>
              <a:rPr lang="en-GB" sz="1600" dirty="0"/>
              <a:t>MF59 adjuvant is an oil-in-water emulsion of squalene oil which is a naturally occurring substance found in humans, animals and plants. In humans, it is made in the liver and circulates in the bloodstream</a:t>
            </a:r>
          </a:p>
          <a:p>
            <a:pPr>
              <a:buFont typeface="Arial" panose="020B0604020202020204" pitchFamily="34" charset="0"/>
              <a:buChar char="•"/>
            </a:pPr>
            <a:r>
              <a:rPr lang="en-GB" sz="1600" dirty="0" err="1"/>
              <a:t>aQIV</a:t>
            </a:r>
            <a:r>
              <a:rPr lang="en-GB" sz="1600" dirty="0"/>
              <a:t> is made using an egg-based manufacturing process</a:t>
            </a:r>
          </a:p>
          <a:p>
            <a:endParaRPr lang="en-GB" dirty="0"/>
          </a:p>
        </p:txBody>
      </p:sp>
    </p:spTree>
    <p:extLst>
      <p:ext uri="{BB962C8B-B14F-4D97-AF65-F5344CB8AC3E}">
        <p14:creationId xmlns:p14="http://schemas.microsoft.com/office/powerpoint/2010/main" val="2558673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a:t>3. </a:t>
            </a:r>
            <a:r>
              <a:rPr lang="en-GB" sz="3200" dirty="0" err="1"/>
              <a:t>Fluenz</a:t>
            </a:r>
            <a:r>
              <a:rPr lang="en-GB" sz="3200" dirty="0"/>
              <a:t> tetra live attenuated </a:t>
            </a:r>
            <a:br>
              <a:rPr lang="en-GB" sz="3200" dirty="0"/>
            </a:br>
            <a:r>
              <a:rPr lang="en-GB" sz="3200" dirty="0"/>
              <a:t>influenza Vaccine (LAIV)</a:t>
            </a:r>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a:t>Recommended for children from age 2 years to &lt; 18 years </a:t>
            </a:r>
          </a:p>
          <a:p>
            <a:pPr marL="342900" indent="-342900" algn="l">
              <a:buFont typeface="Arial" panose="020B0604020202020204" pitchFamily="34" charset="0"/>
              <a:buChar char="•"/>
            </a:pPr>
            <a:r>
              <a:rPr lang="en-GB" altLang="en-US" sz="2400" dirty="0"/>
              <a:t>Also, remains the vaccine of choice for at risk children aged 2 to &lt;18 years – </a:t>
            </a:r>
            <a:r>
              <a:rPr lang="en-GB" altLang="en-US" sz="2400" b="1" dirty="0"/>
              <a:t>except where contraindicated.</a:t>
            </a:r>
          </a:p>
          <a:p>
            <a:endParaRPr lang="en-GB" sz="2400" dirty="0"/>
          </a:p>
        </p:txBody>
      </p:sp>
      <p:pic>
        <p:nvPicPr>
          <p:cNvPr id="9" name="Picture 8">
            <a:extLst>
              <a:ext uri="{FF2B5EF4-FFF2-40B4-BE49-F238E27FC236}">
                <a16:creationId xmlns:a16="http://schemas.microsoft.com/office/drawing/2014/main" id="{DC44B2D9-4616-4FE2-BAFB-BA43D8ECB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834" y="3501009"/>
            <a:ext cx="3593127" cy="2705124"/>
          </a:xfrm>
          <a:prstGeom prst="rect">
            <a:avLst/>
          </a:prstGeom>
        </p:spPr>
      </p:pic>
    </p:spTree>
    <p:extLst>
      <p:ext uri="{BB962C8B-B14F-4D97-AF65-F5344CB8AC3E}">
        <p14:creationId xmlns:p14="http://schemas.microsoft.com/office/powerpoint/2010/main" val="276323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44824"/>
            <a:ext cx="3646562"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4"/>
          <p:cNvSpPr>
            <a:spLocks noGrp="1"/>
          </p:cNvSpPr>
          <p:nvPr>
            <p:ph type="title"/>
          </p:nvPr>
        </p:nvSpPr>
        <p:spPr>
          <a:xfrm>
            <a:off x="604838" y="115888"/>
            <a:ext cx="8077200" cy="1143000"/>
          </a:xfrm>
        </p:spPr>
        <p:txBody>
          <a:bodyPr/>
          <a:lstStyle/>
          <a:p>
            <a:r>
              <a:rPr lang="en-GB" altLang="en-US" sz="3200" dirty="0">
                <a:latin typeface="+mn-lt"/>
              </a:rPr>
              <a:t>Flu Overview</a:t>
            </a:r>
          </a:p>
        </p:txBody>
      </p:sp>
      <p:sp>
        <p:nvSpPr>
          <p:cNvPr id="37892" name="Content Placeholder 5"/>
          <p:cNvSpPr>
            <a:spLocks noGrp="1"/>
          </p:cNvSpPr>
          <p:nvPr>
            <p:ph sz="half" idx="1"/>
          </p:nvPr>
        </p:nvSpPr>
        <p:spPr>
          <a:xfrm>
            <a:off x="251520" y="1556792"/>
            <a:ext cx="4824536" cy="4038600"/>
          </a:xfrm>
        </p:spPr>
        <p:txBody>
          <a:bodyPr/>
          <a:lstStyle/>
          <a:p>
            <a:pPr marL="457200" indent="-457200">
              <a:buFont typeface="Wingdings" pitchFamily="2" charset="2"/>
              <a:buChar char="v"/>
            </a:pPr>
            <a:r>
              <a:rPr lang="en-GB" altLang="en-US" sz="2000" dirty="0"/>
              <a:t>Influenza (or flu) 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latin typeface="+mn-lt"/>
              </a:rPr>
              <a:t>Is highly infectious and spreads rapidly in closed communities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latin typeface="+mn-lt"/>
              </a:rPr>
              <a:t>Can be spread by people with mild / no symptoms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latin typeface="+mn-lt"/>
              </a:rPr>
              <a:t>Usually occurs most often in an 8-10 week period during the winter</a:t>
            </a:r>
          </a:p>
        </p:txBody>
      </p:sp>
    </p:spTree>
    <p:extLst>
      <p:ext uri="{BB962C8B-B14F-4D97-AF65-F5344CB8AC3E}">
        <p14:creationId xmlns:p14="http://schemas.microsoft.com/office/powerpoint/2010/main" val="2860100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88640"/>
            <a:ext cx="8281292" cy="762000"/>
          </a:xfrm>
        </p:spPr>
        <p:txBody>
          <a:bodyPr wrap="square" numCol="1" compatLnSpc="1">
            <a:prstTxWarp prst="textNoShape">
              <a:avLst/>
            </a:prstTxWarp>
            <a:normAutofit/>
          </a:bodyPr>
          <a:lstStyle/>
          <a:p>
            <a:pPr algn="ctr"/>
            <a:r>
              <a:rPr lang="en-GB" sz="3200" dirty="0" err="1">
                <a:latin typeface="Arial" charset="0"/>
                <a:ea typeface="ヒラギノ角ゴ Pro W3" charset="-128"/>
                <a:cs typeface="ヒラギノ角ゴ Pro W3" charset="-128"/>
              </a:rPr>
              <a:t>Fluenz</a:t>
            </a:r>
            <a:r>
              <a:rPr lang="en-GB" sz="3200" dirty="0">
                <a:latin typeface="Arial" charset="0"/>
                <a:ea typeface="ヒラギノ角ゴ Pro W3" charset="-128"/>
                <a:cs typeface="ヒラギノ角ゴ Pro W3" charset="-128"/>
              </a:rPr>
              <a:t> Tetra® (LAIV)</a:t>
            </a:r>
          </a:p>
        </p:txBody>
      </p:sp>
      <p:sp>
        <p:nvSpPr>
          <p:cNvPr id="41987" name="Rectangle 3"/>
          <p:cNvSpPr>
            <a:spLocks noGrp="1" noChangeArrowheads="1"/>
          </p:cNvSpPr>
          <p:nvPr>
            <p:ph idx="1"/>
          </p:nvPr>
        </p:nvSpPr>
        <p:spPr>
          <a:xfrm>
            <a:off x="440857" y="980728"/>
            <a:ext cx="7844408" cy="3324200"/>
          </a:xfrm>
        </p:spPr>
        <p:txBody>
          <a:bodyPr/>
          <a:lstStyle/>
          <a:p>
            <a:pPr marL="400050" lvl="1" indent="-342900">
              <a:lnSpc>
                <a:spcPct val="150000"/>
              </a:lnSpc>
              <a:spcBef>
                <a:spcPct val="0"/>
              </a:spcBef>
              <a:buClrTx/>
              <a:buFont typeface="Wingdings" panose="05000000000000000000" pitchFamily="2" charset="2"/>
              <a:buChar char="Ø"/>
            </a:pPr>
            <a:r>
              <a:rPr lang="en-GB" sz="2000" dirty="0"/>
              <a:t>Ready to use nasal spray (suspension)</a:t>
            </a:r>
          </a:p>
          <a:p>
            <a:pPr marL="400050" lvl="1" indent="-342900">
              <a:lnSpc>
                <a:spcPct val="150000"/>
              </a:lnSpc>
              <a:spcBef>
                <a:spcPct val="0"/>
              </a:spcBef>
              <a:buClrTx/>
              <a:buFont typeface="Wingdings" panose="05000000000000000000" pitchFamily="2" charset="2"/>
              <a:buChar char="Ø"/>
            </a:pPr>
            <a:r>
              <a:rPr lang="en-GB" sz="2000" dirty="0"/>
              <a:t>Applicator contains 0.2ml (administered as 0.1ml per nostril)</a:t>
            </a:r>
          </a:p>
          <a:p>
            <a:pPr marL="400050" lvl="1" indent="-342900">
              <a:lnSpc>
                <a:spcPct val="150000"/>
              </a:lnSpc>
              <a:spcBef>
                <a:spcPct val="0"/>
              </a:spcBef>
              <a:buClrTx/>
              <a:buFont typeface="Wingdings" panose="05000000000000000000" pitchFamily="2" charset="2"/>
              <a:buChar char="Ø"/>
            </a:pPr>
            <a:r>
              <a:rPr lang="en-GB" sz="2000" dirty="0">
                <a:latin typeface="Arial" charset="0"/>
              </a:rPr>
              <a:t>LAIV can be administered at the same time as, or at any interval from other vaccines including live vaccines</a:t>
            </a:r>
          </a:p>
          <a:p>
            <a:pPr marL="400050" lvl="1" indent="-342900">
              <a:lnSpc>
                <a:spcPct val="150000"/>
              </a:lnSpc>
              <a:spcBef>
                <a:spcPct val="0"/>
              </a:spcBef>
              <a:buClrTx/>
              <a:buFont typeface="Wingdings" panose="05000000000000000000" pitchFamily="2" charset="2"/>
              <a:buChar char="Ø"/>
            </a:pPr>
            <a:r>
              <a:rPr lang="en-GB" sz="2000" dirty="0">
                <a:latin typeface="Arial" charset="0"/>
              </a:rPr>
              <a:t>Patient should breathe normally – no need to actively inhale</a:t>
            </a:r>
          </a:p>
          <a:p>
            <a:pPr marL="400050" lvl="1" indent="-342900">
              <a:lnSpc>
                <a:spcPct val="150000"/>
              </a:lnSpc>
              <a:spcBef>
                <a:spcPct val="0"/>
              </a:spcBef>
              <a:buClrTx/>
              <a:buFont typeface="Wingdings" panose="05000000000000000000" pitchFamily="2" charset="2"/>
              <a:buChar char="Ø"/>
            </a:pPr>
            <a:r>
              <a:rPr lang="en-GB" sz="2000" dirty="0">
                <a:latin typeface="Arial" charset="0"/>
              </a:rPr>
              <a:t>The vaccine is rapidly absorbed so no need to repeat the dose if patient sneezes, blows their nose </a:t>
            </a:r>
            <a:r>
              <a:rPr lang="en-US" sz="2000" dirty="0">
                <a:latin typeface="Arial" charset="0"/>
              </a:rPr>
              <a:t>or their nose drips </a:t>
            </a:r>
            <a:r>
              <a:rPr lang="en-GB" sz="2000" dirty="0">
                <a:latin typeface="Arial" charset="0"/>
              </a:rPr>
              <a:t>following</a:t>
            </a:r>
            <a:endParaRPr lang="en-GB" sz="2000" dirty="0"/>
          </a:p>
          <a:p>
            <a:pPr marL="400050" lvl="1" indent="-342900">
              <a:lnSpc>
                <a:spcPct val="150000"/>
              </a:lnSpc>
              <a:spcBef>
                <a:spcPct val="0"/>
              </a:spcBef>
              <a:buClrTx/>
              <a:buFont typeface="Wingdings" panose="05000000000000000000" pitchFamily="2" charset="2"/>
              <a:buChar char="Ø"/>
            </a:pPr>
            <a:r>
              <a:rPr lang="en-GB" sz="2000" b="1" dirty="0">
                <a:solidFill>
                  <a:srgbClr val="000000"/>
                </a:solidFill>
              </a:rPr>
              <a:t>One dose </a:t>
            </a:r>
            <a:r>
              <a:rPr lang="en-GB" sz="2000" dirty="0">
                <a:solidFill>
                  <a:srgbClr val="000000"/>
                </a:solidFill>
              </a:rPr>
              <a:t>required unless: </a:t>
            </a:r>
          </a:p>
          <a:p>
            <a:pPr marL="800100" lvl="2" indent="-342900">
              <a:lnSpc>
                <a:spcPct val="150000"/>
              </a:lnSpc>
              <a:spcBef>
                <a:spcPct val="0"/>
              </a:spcBef>
              <a:buClrTx/>
              <a:buFont typeface="Wingdings" panose="05000000000000000000" pitchFamily="2" charset="2"/>
              <a:buChar char="Ø"/>
            </a:pPr>
            <a:r>
              <a:rPr lang="en-GB" sz="1600" dirty="0">
                <a:solidFill>
                  <a:srgbClr val="000000"/>
                </a:solidFill>
              </a:rPr>
              <a:t>Child is in a clinical risk group </a:t>
            </a:r>
            <a:r>
              <a:rPr lang="en-GB" sz="1600" b="1" dirty="0">
                <a:solidFill>
                  <a:srgbClr val="000000"/>
                </a:solidFill>
              </a:rPr>
              <a:t>and</a:t>
            </a:r>
            <a:r>
              <a:rPr lang="en-GB" sz="1600" dirty="0">
                <a:solidFill>
                  <a:srgbClr val="000000"/>
                </a:solidFill>
              </a:rPr>
              <a:t> under 9 years old </a:t>
            </a:r>
            <a:r>
              <a:rPr lang="en-GB" sz="1600" b="1" dirty="0">
                <a:solidFill>
                  <a:srgbClr val="000000"/>
                </a:solidFill>
              </a:rPr>
              <a:t>and</a:t>
            </a:r>
            <a:r>
              <a:rPr lang="en-GB" sz="1600" dirty="0">
                <a:solidFill>
                  <a:srgbClr val="000000"/>
                </a:solidFill>
              </a:rPr>
              <a:t> has not previously received a flu vaccine</a:t>
            </a:r>
          </a:p>
          <a:p>
            <a:pPr marL="400050" lvl="1" indent="-342900">
              <a:lnSpc>
                <a:spcPct val="150000"/>
              </a:lnSpc>
              <a:spcBef>
                <a:spcPct val="0"/>
              </a:spcBef>
              <a:buClrTx/>
              <a:buFont typeface="Wingdings" panose="05000000000000000000" pitchFamily="2" charset="2"/>
              <a:buChar char="Ø"/>
            </a:pPr>
            <a:r>
              <a:rPr lang="en-GB" sz="2000" dirty="0">
                <a:solidFill>
                  <a:srgbClr val="000000"/>
                </a:solidFill>
              </a:rPr>
              <a:t>If second dose required leave at least </a:t>
            </a:r>
            <a:r>
              <a:rPr lang="en-GB" sz="2000" b="1" dirty="0">
                <a:solidFill>
                  <a:srgbClr val="000000"/>
                </a:solidFill>
              </a:rPr>
              <a:t>4 weeks </a:t>
            </a:r>
            <a:r>
              <a:rPr lang="en-GB" sz="2000" dirty="0">
                <a:solidFill>
                  <a:srgbClr val="000000"/>
                </a:solidFill>
              </a:rPr>
              <a:t>between doses</a:t>
            </a:r>
            <a:endParaRPr lang="en-GB" sz="2000" dirty="0"/>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id="{FA8073AC-EC55-468D-8C00-D809AD300951}"/>
              </a:ext>
            </a:extLst>
          </p:cNvPr>
          <p:cNvPicPr>
            <a:picLocks noChangeAspect="1"/>
          </p:cNvPicPr>
          <p:nvPr/>
        </p:nvPicPr>
        <p:blipFill>
          <a:blip r:embed="rId3"/>
          <a:stretch>
            <a:fillRect/>
          </a:stretch>
        </p:blipFill>
        <p:spPr>
          <a:xfrm>
            <a:off x="4067944" y="5805264"/>
            <a:ext cx="4848225" cy="923925"/>
          </a:xfrm>
          <a:prstGeom prst="rect">
            <a:avLst/>
          </a:prstGeom>
        </p:spPr>
      </p:pic>
    </p:spTree>
    <p:extLst>
      <p:ext uri="{BB962C8B-B14F-4D97-AF65-F5344CB8AC3E}">
        <p14:creationId xmlns:p14="http://schemas.microsoft.com/office/powerpoint/2010/main" val="1550507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39952" y="2147416"/>
            <a:ext cx="4992460" cy="2268378"/>
          </a:xfrm>
        </p:spPr>
      </p:pic>
      <p:sp>
        <p:nvSpPr>
          <p:cNvPr id="2" name="Title 1"/>
          <p:cNvSpPr>
            <a:spLocks noGrp="1"/>
          </p:cNvSpPr>
          <p:nvPr>
            <p:ph type="title"/>
          </p:nvPr>
        </p:nvSpPr>
        <p:spPr>
          <a:xfrm>
            <a:off x="539552" y="188640"/>
            <a:ext cx="8077200" cy="1143000"/>
          </a:xfrm>
        </p:spPr>
        <p:txBody>
          <a:bodyPr/>
          <a:lstStyle/>
          <a:p>
            <a:pPr algn="ctr"/>
            <a:r>
              <a:rPr lang="en-GB" sz="3200" dirty="0"/>
              <a:t>4. Egg-based </a:t>
            </a:r>
            <a:r>
              <a:rPr lang="en-GB" sz="3200" dirty="0" err="1"/>
              <a:t>Quadrivalent</a:t>
            </a:r>
            <a:r>
              <a:rPr lang="en-GB" sz="3200" dirty="0"/>
              <a:t> Influenza </a:t>
            </a:r>
            <a:br>
              <a:rPr lang="en-GB" sz="3200" dirty="0"/>
            </a:br>
            <a:r>
              <a:rPr lang="en-GB" sz="3200" dirty="0"/>
              <a:t>Vaccine (QIVe) </a:t>
            </a:r>
          </a:p>
        </p:txBody>
      </p:sp>
      <p:sp>
        <p:nvSpPr>
          <p:cNvPr id="3" name="Content Placeholder 2"/>
          <p:cNvSpPr>
            <a:spLocks noGrp="1"/>
          </p:cNvSpPr>
          <p:nvPr>
            <p:ph sz="half" idx="1"/>
          </p:nvPr>
        </p:nvSpPr>
        <p:spPr>
          <a:xfrm>
            <a:off x="323528" y="1484784"/>
            <a:ext cx="4248472" cy="4392488"/>
          </a:xfrm>
        </p:spPr>
        <p:txBody>
          <a:bodyPr/>
          <a:lstStyle/>
          <a:p>
            <a:pPr marL="457200" indent="-457200">
              <a:buFont typeface="Arial" panose="020B0604020202020204" pitchFamily="34" charset="0"/>
              <a:buChar char="•"/>
            </a:pPr>
            <a:r>
              <a:rPr lang="en-GB" sz="1800" b="1" dirty="0"/>
              <a:t>First line for children 6m to &lt; 2 years in risk groups</a:t>
            </a:r>
          </a:p>
          <a:p>
            <a:pPr marL="457200" indent="-457200">
              <a:buFont typeface="Arial" panose="020B0604020202020204" pitchFamily="34" charset="0"/>
              <a:buChar char="•"/>
            </a:pPr>
            <a:endParaRPr lang="en-GB" sz="1800" b="1" dirty="0"/>
          </a:p>
          <a:p>
            <a:pPr marL="457200" indent="-457200">
              <a:buFont typeface="Arial" panose="020B0604020202020204" pitchFamily="34" charset="0"/>
              <a:buChar char="•"/>
            </a:pPr>
            <a:r>
              <a:rPr lang="en-GB" sz="1800" dirty="0"/>
              <a:t>Second line if </a:t>
            </a:r>
            <a:r>
              <a:rPr lang="en-GB" sz="1800" dirty="0" err="1"/>
              <a:t>QVIc</a:t>
            </a:r>
            <a:r>
              <a:rPr lang="en-GB" sz="1800" dirty="0"/>
              <a:t> unavailable </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One dose schedule OR</a:t>
            </a:r>
          </a:p>
          <a:p>
            <a:pPr marL="457200" indent="-457200">
              <a:buFont typeface="Arial" panose="020B0604020202020204" pitchFamily="34" charset="0"/>
              <a:buChar char="•"/>
            </a:pPr>
            <a:r>
              <a:rPr lang="en-GB" sz="1800" dirty="0"/>
              <a:t>Two doses 4 weeks apart for &lt; 9 years old in clinical risk group and no previous history of flu vaccine</a:t>
            </a:r>
          </a:p>
          <a:p>
            <a:pPr marL="457200" indent="-457200">
              <a:buFont typeface="Arial" panose="020B0604020202020204" pitchFamily="34" charset="0"/>
              <a:buChar char="•"/>
            </a:pPr>
            <a:endParaRPr lang="en-GB" sz="1900" dirty="0"/>
          </a:p>
          <a:p>
            <a:pPr lvl="1"/>
            <a:endParaRPr lang="en-GB" sz="2800" dirty="0"/>
          </a:p>
          <a:p>
            <a:pPr marL="457200" lvl="1" indent="0">
              <a:buNone/>
            </a:pPr>
            <a:endParaRPr lang="en-GB" sz="2800" dirty="0"/>
          </a:p>
          <a:p>
            <a:pPr lvl="1"/>
            <a:endParaRPr lang="en-GB" dirty="0"/>
          </a:p>
        </p:txBody>
      </p:sp>
    </p:spTree>
    <p:extLst>
      <p:ext uri="{BB962C8B-B14F-4D97-AF65-F5344CB8AC3E}">
        <p14:creationId xmlns:p14="http://schemas.microsoft.com/office/powerpoint/2010/main" val="367494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80920" cy="648072"/>
          </a:xfrm>
        </p:spPr>
        <p:txBody>
          <a:bodyPr>
            <a:noAutofit/>
          </a:bodyPr>
          <a:lstStyle/>
          <a:p>
            <a:pPr algn="ctr"/>
            <a:r>
              <a:rPr lang="en-GB" sz="3200" dirty="0"/>
              <a:t>Administration of flu vaccines given</a:t>
            </a:r>
            <a:br>
              <a:rPr lang="en-GB" sz="3200" dirty="0"/>
            </a:br>
            <a:r>
              <a:rPr lang="en-GB" sz="3200" dirty="0"/>
              <a:t>by injection</a:t>
            </a:r>
            <a:br>
              <a:rPr lang="en-GB" sz="2800" dirty="0"/>
            </a:br>
            <a:endParaRPr lang="en-GB" sz="2000" dirty="0"/>
          </a:p>
        </p:txBody>
      </p:sp>
      <p:sp>
        <p:nvSpPr>
          <p:cNvPr id="3" name="Content Placeholder 2"/>
          <p:cNvSpPr>
            <a:spLocks noGrp="1"/>
          </p:cNvSpPr>
          <p:nvPr>
            <p:ph idx="1"/>
          </p:nvPr>
        </p:nvSpPr>
        <p:spPr>
          <a:xfrm>
            <a:off x="395536" y="1628800"/>
            <a:ext cx="7894511" cy="4895949"/>
          </a:xfrm>
        </p:spPr>
        <p:txBody>
          <a:bodyPr/>
          <a:lstStyle/>
          <a:p>
            <a:pPr marL="0" indent="0">
              <a:tabLst>
                <a:tab pos="450850" algn="l"/>
              </a:tabLst>
            </a:pPr>
            <a:r>
              <a:rPr lang="en-GB" sz="2000" b="1" dirty="0"/>
              <a:t>Patients taking anticoagulants / with bleeding disorder</a:t>
            </a:r>
          </a:p>
          <a:p>
            <a:pPr marL="0" indent="0">
              <a:tabLst>
                <a:tab pos="450850" algn="l"/>
              </a:tabLst>
            </a:pPr>
            <a:endParaRPr lang="en-GB" sz="2000" b="1" u="sng" dirty="0"/>
          </a:p>
          <a:p>
            <a:pPr>
              <a:buFont typeface="Wingdings" panose="05000000000000000000" pitchFamily="2" charset="2"/>
              <a:buChar char="Ø"/>
              <a:tabLst>
                <a:tab pos="450850" algn="l"/>
              </a:tabLst>
            </a:pPr>
            <a:r>
              <a:rPr lang="en-GB" sz="2000" u="sng" dirty="0"/>
              <a:t>Individuals on stable anticoagulation therapy</a:t>
            </a:r>
            <a:r>
              <a:rPr lang="en-GB" sz="2000" dirty="0"/>
              <a:t>  (including individuals on warfarin who are up-to-date with their scheduled INR testing and whose latest INR was below the upper threshold of their therapeutic range) can receive intramuscular vaccination</a:t>
            </a:r>
          </a:p>
          <a:p>
            <a:pPr marL="0" indent="0">
              <a:tabLst>
                <a:tab pos="450850" algn="l"/>
              </a:tabLst>
            </a:pPr>
            <a:r>
              <a:rPr lang="en-GB" sz="2000" dirty="0"/>
              <a:t> </a:t>
            </a:r>
          </a:p>
          <a:p>
            <a:pPr>
              <a:buFont typeface="Wingdings" panose="05000000000000000000" pitchFamily="2" charset="2"/>
              <a:buChar char="Ø"/>
              <a:tabLst>
                <a:tab pos="450850" algn="l"/>
              </a:tabLst>
            </a:pPr>
            <a:r>
              <a:rPr lang="en-GB" sz="2000" dirty="0"/>
              <a:t>if in any doubt, consult with the clinician responsible for prescribing or monitoring the individual’s anticoagulant therapy</a:t>
            </a:r>
          </a:p>
          <a:p>
            <a:pPr>
              <a:buFont typeface="Wingdings" panose="05000000000000000000" pitchFamily="2" charset="2"/>
              <a:buChar char="Ø"/>
              <a:tabLst>
                <a:tab pos="450850" algn="l"/>
              </a:tabLst>
            </a:pPr>
            <a:endParaRPr lang="en-GB" sz="2000" dirty="0"/>
          </a:p>
          <a:p>
            <a:pPr>
              <a:buFont typeface="Wingdings" panose="05000000000000000000" pitchFamily="2" charset="2"/>
              <a:buChar char="Ø"/>
              <a:tabLst>
                <a:tab pos="450850" algn="l"/>
              </a:tabLst>
            </a:pPr>
            <a:r>
              <a:rPr lang="en-GB" sz="2000" dirty="0"/>
              <a:t>Please see the relevant section in </a:t>
            </a:r>
            <a:r>
              <a:rPr lang="en-GB" sz="2000" dirty="0">
                <a:hlinkClick r:id="rId3"/>
              </a:rPr>
              <a:t>the Green Book Chapter 19 </a:t>
            </a:r>
            <a:endParaRPr lang="en-GB" sz="20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42</a:t>
            </a:fld>
            <a:r>
              <a:rPr lang="en-US" dirty="0"/>
              <a:t> </a:t>
            </a:r>
          </a:p>
        </p:txBody>
      </p:sp>
    </p:spTree>
    <p:extLst>
      <p:ext uri="{BB962C8B-B14F-4D97-AF65-F5344CB8AC3E}">
        <p14:creationId xmlns:p14="http://schemas.microsoft.com/office/powerpoint/2010/main" val="3469040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a:latin typeface="Arial" charset="0"/>
                <a:ea typeface="ヒラギノ角ゴ Pro W3" charset="-128"/>
                <a:cs typeface="ヒラギノ角ゴ Pro W3" charset="-128"/>
              </a:rPr>
              <a:t>Storage of </a:t>
            </a:r>
            <a:r>
              <a:rPr lang="en-GB" sz="3600" u="sng" dirty="0">
                <a:latin typeface="Arial" charset="0"/>
                <a:ea typeface="ヒラギノ角ゴ Pro W3" charset="-128"/>
                <a:cs typeface="ヒラギノ角ゴ Pro W3" charset="-128"/>
              </a:rPr>
              <a:t>all</a:t>
            </a:r>
            <a:r>
              <a:rPr lang="en-GB" sz="3600" dirty="0">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467544" y="764704"/>
            <a:ext cx="7560840" cy="4824536"/>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pPr>
            <a:r>
              <a:rPr lang="en-GB" sz="2000" dirty="0">
                <a:latin typeface="+mn-lt"/>
              </a:rPr>
              <a:t>store between +2⁰C and +8⁰C </a:t>
            </a:r>
          </a:p>
          <a:p>
            <a:pPr marL="400050" lvl="1" indent="-342900">
              <a:lnSpc>
                <a:spcPct val="90000"/>
              </a:lnSpc>
              <a:spcBef>
                <a:spcPct val="0"/>
              </a:spcBef>
              <a:buClrTx/>
            </a:pPr>
            <a:r>
              <a:rPr lang="en-GB" sz="2000" dirty="0">
                <a:latin typeface="+mn-lt"/>
              </a:rPr>
              <a:t>do not freeze</a:t>
            </a:r>
          </a:p>
          <a:p>
            <a:pPr marL="400050" lvl="1" indent="-342900">
              <a:lnSpc>
                <a:spcPct val="90000"/>
              </a:lnSpc>
              <a:spcBef>
                <a:spcPct val="0"/>
              </a:spcBef>
              <a:buClrTx/>
            </a:pPr>
            <a:r>
              <a:rPr lang="en-GB" sz="2000" dirty="0">
                <a:latin typeface="+mn-lt"/>
              </a:rPr>
              <a:t>store in original packaging</a:t>
            </a:r>
          </a:p>
          <a:p>
            <a:pPr marL="400050" lvl="1" indent="-342900">
              <a:lnSpc>
                <a:spcPct val="90000"/>
              </a:lnSpc>
              <a:spcBef>
                <a:spcPct val="0"/>
              </a:spcBef>
              <a:buClrTx/>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the LAIV has an expiry date 18 weeks 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43</a:t>
            </a:fld>
            <a:endParaRPr lang="en-US" dirty="0">
              <a:solidFill>
                <a:srgbClr val="FFFFFF"/>
              </a:solidFill>
            </a:endParaRPr>
          </a:p>
        </p:txBody>
      </p:sp>
    </p:spTree>
    <p:extLst>
      <p:ext uri="{BB962C8B-B14F-4D97-AF65-F5344CB8AC3E}">
        <p14:creationId xmlns:p14="http://schemas.microsoft.com/office/powerpoint/2010/main" val="1271716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28000" cy="648072"/>
          </a:xfrm>
        </p:spPr>
        <p:txBody>
          <a:bodyPr>
            <a:noAutofit/>
          </a:bodyPr>
          <a:lstStyle/>
          <a:p>
            <a:pPr algn="ctr"/>
            <a:r>
              <a:rPr lang="en-GB" sz="3200" dirty="0"/>
              <a:t>Vaccine Intervals</a:t>
            </a:r>
          </a:p>
        </p:txBody>
      </p:sp>
      <p:sp>
        <p:nvSpPr>
          <p:cNvPr id="3" name="Content Placeholder 2"/>
          <p:cNvSpPr>
            <a:spLocks noGrp="1"/>
          </p:cNvSpPr>
          <p:nvPr>
            <p:ph idx="1"/>
          </p:nvPr>
        </p:nvSpPr>
        <p:spPr>
          <a:xfrm>
            <a:off x="251520" y="1340768"/>
            <a:ext cx="8280722" cy="4248471"/>
          </a:xfrm>
        </p:spPr>
        <p:txBody>
          <a:bodyPr/>
          <a:lstStyle/>
          <a:p>
            <a:pPr>
              <a:buFont typeface="Wingdings" panose="05000000000000000000" pitchFamily="2" charset="2"/>
              <a:buChar char="Ø"/>
              <a:tabLst>
                <a:tab pos="450850" algn="l"/>
              </a:tabLst>
            </a:pPr>
            <a:r>
              <a:rPr lang="en-GB" sz="2000" dirty="0"/>
              <a:t>No interval required between live and inactivated flu vaccines</a:t>
            </a:r>
          </a:p>
          <a:p>
            <a:pPr>
              <a:buFont typeface="Wingdings" panose="05000000000000000000" pitchFamily="2" charset="2"/>
              <a:buChar char="Ø"/>
              <a:tabLst>
                <a:tab pos="450850" algn="l"/>
              </a:tabLst>
            </a:pPr>
            <a:r>
              <a:rPr lang="en-GB" sz="2000" dirty="0"/>
              <a:t>If two / more vaccines are given at the same time give in separate limbs / leave at least 2.5 cms between administration sites</a:t>
            </a:r>
          </a:p>
          <a:p>
            <a:pPr>
              <a:buFont typeface="Wingdings" panose="05000000000000000000" pitchFamily="2" charset="2"/>
              <a:buChar char="Ø"/>
              <a:tabLst>
                <a:tab pos="450850" algn="l"/>
              </a:tabLst>
            </a:pPr>
            <a:r>
              <a:rPr lang="en-GB" sz="2000" dirty="0"/>
              <a:t>Fluad should be administered in a separate limb if possible</a:t>
            </a:r>
          </a:p>
          <a:p>
            <a:pPr marL="0" indent="0" algn="ctr"/>
            <a:r>
              <a:rPr lang="en-GB" sz="2000" dirty="0">
                <a:hlinkClick r:id="rId3"/>
              </a:rPr>
              <a:t>See Chapter 11 The Green Book</a:t>
            </a:r>
            <a:endParaRPr lang="en-GB" sz="2000" dirty="0"/>
          </a:p>
          <a:p>
            <a:pPr marL="0" indent="0" algn="ctr"/>
            <a:endParaRPr lang="en-GB" sz="2000" dirty="0"/>
          </a:p>
          <a:p>
            <a:pPr marL="0" indent="0" algn="ctr"/>
            <a:endParaRPr lang="en-GB" sz="2000" dirty="0"/>
          </a:p>
        </p:txBody>
      </p:sp>
      <p:pic>
        <p:nvPicPr>
          <p:cNvPr id="4" name="Picture 3">
            <a:extLst>
              <a:ext uri="{FF2B5EF4-FFF2-40B4-BE49-F238E27FC236}">
                <a16:creationId xmlns:a16="http://schemas.microsoft.com/office/drawing/2014/main" id="{C021FFEA-09D3-4878-8408-119403842AE4}"/>
              </a:ext>
            </a:extLst>
          </p:cNvPr>
          <p:cNvPicPr>
            <a:picLocks noChangeAspect="1"/>
          </p:cNvPicPr>
          <p:nvPr/>
        </p:nvPicPr>
        <p:blipFill>
          <a:blip r:embed="rId4"/>
          <a:stretch>
            <a:fillRect/>
          </a:stretch>
        </p:blipFill>
        <p:spPr>
          <a:xfrm>
            <a:off x="4139952" y="3140968"/>
            <a:ext cx="4752528" cy="2741026"/>
          </a:xfrm>
          <a:prstGeom prst="rect">
            <a:avLst/>
          </a:prstGeom>
        </p:spPr>
      </p:pic>
    </p:spTree>
    <p:extLst>
      <p:ext uri="{BB962C8B-B14F-4D97-AF65-F5344CB8AC3E}">
        <p14:creationId xmlns:p14="http://schemas.microsoft.com/office/powerpoint/2010/main" val="3355783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95536" y="1268760"/>
            <a:ext cx="7920880" cy="4404321"/>
          </a:xfrm>
        </p:spPr>
        <p:txBody>
          <a:bodyPr/>
          <a:lstStyle/>
          <a:p>
            <a:pPr marL="0" indent="15875">
              <a:spcBef>
                <a:spcPts val="600"/>
              </a:spcBef>
            </a:pPr>
            <a:r>
              <a:rPr lang="en-GB" sz="2000" b="1" dirty="0"/>
              <a:t>There are very few individuals who cannot receive any flu vaccine </a:t>
            </a:r>
          </a:p>
          <a:p>
            <a:pPr marL="0" indent="15875">
              <a:spcBef>
                <a:spcPts val="600"/>
              </a:spcBef>
            </a:pPr>
            <a:r>
              <a:rPr lang="en-GB" sz="2000" dirty="0"/>
              <a:t>None of the influenza vaccines should be given to those who have had: </a:t>
            </a:r>
            <a:endParaRPr lang="en-GB" sz="20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any component of the vaccine (except ovalbumin see precautions)</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The </a:t>
            </a:r>
            <a:r>
              <a:rPr lang="en-GB" sz="2000" dirty="0" err="1">
                <a:latin typeface="Arial" charset="0"/>
                <a:ea typeface="ヒラギノ角ゴ Pro W3" charset="-128"/>
                <a:cs typeface="ヒラギノ角ゴ Pro W3" charset="-128"/>
              </a:rPr>
              <a:t>aQIV</a:t>
            </a:r>
            <a:r>
              <a:rPr lang="en-GB" sz="2000" dirty="0">
                <a:latin typeface="Arial" charset="0"/>
                <a:ea typeface="ヒラギノ角ゴ Pro W3" charset="-128"/>
                <a:cs typeface="ヒラギノ角ゴ Pro W3" charset="-128"/>
              </a:rPr>
              <a:t>  is contra-indicated in anyone with an egg allergy</a:t>
            </a:r>
          </a:p>
          <a:p>
            <a:pPr marL="0" indent="0">
              <a:spcBef>
                <a:spcPts val="600"/>
              </a:spcBef>
            </a:pPr>
            <a:endParaRPr lang="en-GB" sz="2000" b="1" dirty="0">
              <a:latin typeface="Arial" charset="0"/>
              <a:ea typeface="ヒラギノ角ゴ Pro W3" charset="-128"/>
              <a:cs typeface="ヒラギノ角ゴ Pro W3" charset="-128"/>
            </a:endParaRPr>
          </a:p>
          <a:p>
            <a:pPr marL="0" indent="0">
              <a:spcBef>
                <a:spcPts val="600"/>
              </a:spcBef>
            </a:pPr>
            <a:r>
              <a:rPr lang="en-GB" sz="2000" b="1" dirty="0">
                <a:latin typeface="Arial" charset="0"/>
                <a:ea typeface="ヒラギノ角ゴ Pro W3" charset="-128"/>
                <a:cs typeface="ヒラギノ角ゴ Pro W3" charset="-128"/>
              </a:rPr>
              <a:t>Note: Always refer to </a:t>
            </a:r>
            <a:r>
              <a:rPr lang="en-GB" sz="2000" b="1" dirty="0">
                <a:latin typeface="Arial" charset="0"/>
                <a:ea typeface="ヒラギノ角ゴ Pro W3" charset="-128"/>
                <a:cs typeface="ヒラギノ角ゴ Pro W3" charset="-128"/>
                <a:hlinkClick r:id="rId3"/>
              </a:rPr>
              <a:t>SPC</a:t>
            </a:r>
            <a:r>
              <a:rPr lang="en-GB" sz="20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a:latin typeface="Arial" charset="0"/>
                <a:ea typeface="ヒラギノ角ゴ Pro W3" charset="-128"/>
                <a:cs typeface="ヒラギノ角ゴ Pro W3" charset="-128"/>
              </a:rPr>
              <a:t>Contraindications</a:t>
            </a:r>
            <a:r>
              <a:rPr lang="en-GB" sz="3600" dirty="0">
                <a:latin typeface="Arial" charset="0"/>
                <a:ea typeface="ヒラギノ角ゴ Pro W3" charset="-128"/>
                <a:cs typeface="ヒラギノ角ゴ Pro W3" charset="-128"/>
              </a:rPr>
              <a:t> </a:t>
            </a:r>
            <a:r>
              <a:rPr lang="en-GB" sz="2200" dirty="0">
                <a:latin typeface="Arial" charset="0"/>
                <a:ea typeface="ヒラギノ角ゴ Pro W3" charset="-128"/>
                <a:cs typeface="ヒラギノ角ゴ Pro W3" charset="-128"/>
              </a:rPr>
              <a:t>(Inactivated Vaccines &amp; LAIV)</a:t>
            </a:r>
          </a:p>
        </p:txBody>
      </p:sp>
    </p:spTree>
    <p:extLst>
      <p:ext uri="{BB962C8B-B14F-4D97-AF65-F5344CB8AC3E}">
        <p14:creationId xmlns:p14="http://schemas.microsoft.com/office/powerpoint/2010/main" val="410295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052736"/>
            <a:ext cx="8278688" cy="4823940"/>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a:latin typeface="Arial" charset="0"/>
                <a:ea typeface="ヒラギノ角ゴ Pro W3" charset="-128"/>
                <a:cs typeface="ヒラギノ角ゴ Pro W3" charset="-128"/>
              </a:rPr>
              <a:t>Fluenz Tetra</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who are:</a:t>
            </a:r>
          </a:p>
          <a:p>
            <a:pPr>
              <a:lnSpc>
                <a:spcPct val="90000"/>
              </a:lnSpc>
              <a:spcBef>
                <a:spcPts val="600"/>
              </a:spcBef>
              <a:buFont typeface="Arial" panose="020B0604020202020204" pitchFamily="34" charset="0"/>
              <a:buChar char="•"/>
            </a:pPr>
            <a:r>
              <a:rPr lang="en-GB" sz="2000" dirty="0">
                <a:latin typeface="Arial" charset="0"/>
                <a:ea typeface="ヒラギノ角ゴ Pro W3" charset="-128"/>
                <a:cs typeface="ヒラギノ角ゴ Pro W3" charset="-128"/>
              </a:rPr>
              <a:t>clinically severely immunodeficient due to conditions or immunosuppressive therapy:</a:t>
            </a:r>
          </a:p>
          <a:p>
            <a:pPr lvl="4">
              <a:lnSpc>
                <a:spcPct val="90000"/>
              </a:lnSpc>
              <a:buFont typeface="Wingdings" charset="2"/>
              <a:buChar char="§"/>
            </a:pPr>
            <a:r>
              <a:rPr lang="en-GB" dirty="0">
                <a:latin typeface="Arial" charset="0"/>
              </a:rPr>
              <a:t>acute and chronic leukaemias</a:t>
            </a:r>
          </a:p>
          <a:p>
            <a:pPr lvl="4">
              <a:lnSpc>
                <a:spcPct val="90000"/>
              </a:lnSpc>
              <a:buFont typeface="Wingdings" charset="2"/>
              <a:buChar char="§"/>
            </a:pPr>
            <a:r>
              <a:rPr lang="en-GB" dirty="0">
                <a:latin typeface="Arial" charset="0"/>
              </a:rPr>
              <a:t>lymphoma</a:t>
            </a:r>
          </a:p>
          <a:p>
            <a:pPr lvl="4">
              <a:lnSpc>
                <a:spcPct val="90000"/>
              </a:lnSpc>
              <a:buFont typeface="Wingdings" charset="2"/>
              <a:buChar char="§"/>
            </a:pPr>
            <a:r>
              <a:rPr lang="en-GB" dirty="0">
                <a:latin typeface="Arial" charset="0"/>
              </a:rPr>
              <a:t>HIV infection not on highly active antiretroviral therapy</a:t>
            </a:r>
          </a:p>
          <a:p>
            <a:pPr lvl="4">
              <a:lnSpc>
                <a:spcPct val="90000"/>
              </a:lnSpc>
              <a:buFont typeface="Wingdings" charset="2"/>
              <a:buChar char="§"/>
            </a:pPr>
            <a:r>
              <a:rPr lang="en-GB" dirty="0">
                <a:latin typeface="Arial" charset="0"/>
              </a:rPr>
              <a:t>cellular immune deficiencies</a:t>
            </a:r>
          </a:p>
          <a:p>
            <a:pPr lvl="4">
              <a:lnSpc>
                <a:spcPct val="90000"/>
              </a:lnSpc>
              <a:buFont typeface="Wingdings" charset="2"/>
              <a:buChar char="§"/>
            </a:pPr>
            <a:r>
              <a:rPr lang="en-GB" dirty="0">
                <a:latin typeface="Arial" charset="0"/>
              </a:rPr>
              <a:t>high dose corticosteroids</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853158" y="224644"/>
            <a:ext cx="8278688" cy="648072"/>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5CC"/>
                </a:solidFill>
                <a:latin typeface="Arial" charset="0"/>
                <a:ea typeface="ヒラギノ角ゴ Pro W3" charset="-128"/>
                <a:cs typeface="ヒラギノ角ゴ Pro W3" charset="-128"/>
              </a:rPr>
              <a:t>Contraindications (LAIV)</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323528" y="764704"/>
            <a:ext cx="7632848" cy="3667472"/>
          </a:xfrm>
        </p:spPr>
        <p:txBody>
          <a:bodyPr/>
          <a:lstStyle/>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r>
              <a:rPr lang="en-GB" sz="2000" dirty="0">
                <a:latin typeface="Arial" charset="0"/>
                <a:ea typeface="ヒラギノ角ゴ Pro W3" charset="-128"/>
                <a:cs typeface="ヒラギノ角ゴ Pro W3" charset="-128"/>
              </a:rPr>
              <a:t>Acutely unwell:</a:t>
            </a:r>
          </a:p>
          <a:p>
            <a:pPr marL="463550" lvl="1" indent="-285750">
              <a:lnSpc>
                <a:spcPct val="90000"/>
              </a:lnSpc>
              <a:spcBef>
                <a:spcPct val="0"/>
              </a:spcBef>
              <a:buSzPct val="60000"/>
              <a:buFont typeface="Arial" panose="020B0604020202020204" pitchFamily="34" charset="0"/>
              <a:buChar char="•"/>
            </a:pPr>
            <a:r>
              <a:rPr lang="en-GB" sz="2000" dirty="0">
                <a:latin typeface="Arial" charset="0"/>
              </a:rPr>
              <a:t>defer until recovered</a:t>
            </a:r>
          </a:p>
          <a:p>
            <a:pPr lvl="1">
              <a:lnSpc>
                <a:spcPct val="90000"/>
              </a:lnSpc>
              <a:spcBef>
                <a:spcPct val="0"/>
              </a:spcBef>
              <a:buSzPct val="60000"/>
              <a:buFont typeface="Courier New" charset="0"/>
              <a:buNone/>
            </a:pPr>
            <a:endParaRPr lang="en-GB" sz="2000" dirty="0">
              <a:latin typeface="Arial" charset="0"/>
            </a:endParaRPr>
          </a:p>
          <a:p>
            <a:pPr>
              <a:lnSpc>
                <a:spcPct val="90000"/>
              </a:lnSpc>
              <a:spcBef>
                <a:spcPct val="0"/>
              </a:spcBef>
            </a:pPr>
            <a:r>
              <a:rPr lang="en-GB" sz="2000" dirty="0">
                <a:latin typeface="Arial" charset="0"/>
                <a:ea typeface="ヒラギノ角ゴ Pro W3" charset="-128"/>
                <a:cs typeface="ヒラギノ角ゴ Pro W3" charset="-128"/>
              </a:rPr>
              <a:t>Heavy nasal congestion:</a:t>
            </a:r>
          </a:p>
          <a:p>
            <a:pPr marL="463550" lvl="1" indent="-285750">
              <a:lnSpc>
                <a:spcPct val="90000"/>
              </a:lnSpc>
              <a:spcBef>
                <a:spcPct val="0"/>
              </a:spcBef>
              <a:buSzPct val="60000"/>
              <a:buFont typeface="Arial" panose="020B0604020202020204" pitchFamily="34" charset="0"/>
              <a:buChar char="•"/>
            </a:pPr>
            <a:r>
              <a:rPr lang="en-GB" sz="2000" dirty="0">
                <a:latin typeface="Arial" charset="0"/>
              </a:rPr>
              <a:t>defer live intranasal vaccine until resolved or, if the child is in a risk group, consider inactivated flu vaccine to provide protection without delay</a:t>
            </a: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r>
              <a:rPr lang="en-GB" sz="2000" b="1" dirty="0">
                <a:latin typeface="Arial" charset="0"/>
                <a:ea typeface="ヒラギノ角ゴ Pro W3" charset="-128"/>
                <a:cs typeface="ヒラギノ角ゴ Pro W3" charset="-128"/>
              </a:rPr>
              <a:t>Use with antiviral agents against flu</a:t>
            </a:r>
            <a:r>
              <a:rPr lang="en-GB" sz="2000" dirty="0">
                <a:latin typeface="Arial" charset="0"/>
                <a:ea typeface="ヒラギノ角ゴ Pro W3" charset="-128"/>
                <a:cs typeface="ヒラギノ角ゴ Pro W3" charset="-128"/>
              </a:rPr>
              <a:t>:</a:t>
            </a:r>
          </a:p>
          <a:p>
            <a:pPr>
              <a:lnSpc>
                <a:spcPct val="90000"/>
              </a:lnSpc>
              <a:spcBef>
                <a:spcPct val="0"/>
              </a:spcBef>
            </a:pPr>
            <a:endParaRPr lang="en-GB" sz="20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a:latin typeface="Arial" charset="0"/>
                <a:ea typeface="ヒラギノ角ゴ Pro W3" charset="-128"/>
                <a:cs typeface="ヒラギノ角ゴ Pro W3" charset="-128"/>
              </a:rPr>
              <a:t>live flu vaccine (LAIV) should not be administered at the same time or within 48 hours of cessation of treatment with flu antiviral agents</a:t>
            </a:r>
          </a:p>
          <a:p>
            <a:pPr marL="0" indent="0">
              <a:lnSpc>
                <a:spcPct val="90000"/>
              </a:lnSpc>
              <a:spcBef>
                <a:spcPct val="0"/>
              </a:spcBef>
            </a:pPr>
            <a:endParaRPr lang="en-GB" sz="20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a:latin typeface="Arial" charset="0"/>
                <a:ea typeface="ヒラギノ角ゴ Pro W3" charset="-128"/>
                <a:cs typeface="ヒラギノ角ゴ Pro W3" charset="-128"/>
              </a:rPr>
              <a:t>administration of flu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47</a:t>
            </a:fld>
            <a:endParaRPr lang="en-US" dirty="0">
              <a:solidFill>
                <a:srgbClr val="FFFFFF"/>
              </a:solidFill>
            </a:endParaRPr>
          </a:p>
        </p:txBody>
      </p:sp>
      <p:sp>
        <p:nvSpPr>
          <p:cNvPr id="6" name="Rectangle 2"/>
          <p:cNvSpPr>
            <a:spLocks noGrp="1" noChangeArrowheads="1"/>
          </p:cNvSpPr>
          <p:nvPr>
            <p:ph type="title"/>
          </p:nvPr>
        </p:nvSpPr>
        <p:spPr>
          <a:xfrm>
            <a:off x="467544" y="188640"/>
            <a:ext cx="8278688" cy="623664"/>
          </a:xfrm>
        </p:spPr>
        <p:txBody>
          <a:bodyPr wrap="square" numCol="1" compatLnSpc="1">
            <a:prstTxWarp prst="textNoShape">
              <a:avLst/>
            </a:prstTxWarp>
            <a:noAutofit/>
          </a:bodyPr>
          <a:lstStyle/>
          <a:p>
            <a:pPr algn="ctr">
              <a:spcBef>
                <a:spcPts val="600"/>
              </a:spcBef>
              <a:spcAft>
                <a:spcPts val="600"/>
              </a:spcAft>
            </a:pPr>
            <a:r>
              <a:rPr lang="en-GB" sz="3200" dirty="0">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541359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28000" cy="648072"/>
          </a:xfrm>
        </p:spPr>
        <p:txBody>
          <a:bodyPr>
            <a:noAutofit/>
          </a:bodyPr>
          <a:lstStyle/>
          <a:p>
            <a:pPr algn="ctr"/>
            <a:r>
              <a:rPr lang="en-GB" sz="3200" dirty="0"/>
              <a:t>Acute and severe asthma</a:t>
            </a:r>
            <a:br>
              <a:rPr lang="en-GB" sz="3200" b="1" dirty="0"/>
            </a:br>
            <a:endParaRPr lang="en-GB" sz="3200" dirty="0"/>
          </a:p>
        </p:txBody>
      </p:sp>
      <p:sp>
        <p:nvSpPr>
          <p:cNvPr id="3" name="Content Placeholder 2"/>
          <p:cNvSpPr>
            <a:spLocks noGrp="1"/>
          </p:cNvSpPr>
          <p:nvPr>
            <p:ph idx="1"/>
          </p:nvPr>
        </p:nvSpPr>
        <p:spPr>
          <a:xfrm>
            <a:off x="395536" y="692696"/>
            <a:ext cx="7848872" cy="4823941"/>
          </a:xfrm>
        </p:spPr>
        <p:txBody>
          <a:bodyPr/>
          <a:lstStyle/>
          <a:p>
            <a:pPr marL="0" indent="0"/>
            <a:r>
              <a:rPr lang="en-GB" sz="1800" b="1" dirty="0"/>
              <a:t>Guidance from JCVI based on recent data (2019)</a:t>
            </a:r>
          </a:p>
          <a:p>
            <a:pPr>
              <a:buFont typeface="Wingdings" panose="05000000000000000000" pitchFamily="2" charset="2"/>
              <a:buChar char="Ø"/>
            </a:pPr>
            <a:r>
              <a:rPr lang="en-GB" sz="1800" dirty="0"/>
              <a:t>Children with asthma on </a:t>
            </a:r>
            <a:r>
              <a:rPr lang="en-GB" sz="1800" u="sng" dirty="0"/>
              <a:t>inhaled</a:t>
            </a:r>
            <a:r>
              <a:rPr lang="en-GB" sz="1800" dirty="0"/>
              <a:t> corticosteroids may safely be given LAIV irrespective of the dose prescribed</a:t>
            </a:r>
            <a:endParaRPr lang="en-GB" sz="1800" b="1" dirty="0"/>
          </a:p>
          <a:p>
            <a:pPr marL="285750" indent="-285750">
              <a:buFont typeface="Wingdings" panose="05000000000000000000" pitchFamily="2" charset="2"/>
              <a:buChar char="Ø"/>
            </a:pPr>
            <a:r>
              <a:rPr lang="en-GB" sz="1800" dirty="0"/>
              <a:t>LAIV is not recommended for children and adolescents </a:t>
            </a:r>
            <a:r>
              <a:rPr lang="en-GB" sz="1800" u="sng" dirty="0"/>
              <a:t>currently experiencing an acute exacerbation of symptoms </a:t>
            </a:r>
            <a:r>
              <a:rPr lang="en-GB" sz="1800" dirty="0"/>
              <a:t>including                                                            	- those who have had increased wheezing and/or                                      	- needed additional bronchodilator treatment in previous 72 hours</a:t>
            </a:r>
          </a:p>
          <a:p>
            <a:pPr marL="285750" indent="-285750">
              <a:buFont typeface="Wingdings" panose="05000000000000000000" pitchFamily="2" charset="2"/>
              <a:buChar char="Ø"/>
            </a:pPr>
            <a:r>
              <a:rPr lang="en-GB" sz="1800" dirty="0"/>
              <a:t>Such children should be offered a suitable inactivated influenza vaccine to avoid a delay in protection</a:t>
            </a:r>
          </a:p>
          <a:p>
            <a:pPr>
              <a:buFont typeface="Wingdings" panose="05000000000000000000" pitchFamily="2" charset="2"/>
              <a:buChar char="Ø"/>
            </a:pPr>
            <a:r>
              <a:rPr lang="en-GB" sz="1800" dirty="0"/>
              <a:t>Children who require </a:t>
            </a:r>
            <a:r>
              <a:rPr lang="en-GB" sz="1800" u="sng" dirty="0"/>
              <a:t>regular oral steroids for maintenance of asthma control</a:t>
            </a:r>
            <a:r>
              <a:rPr lang="en-GB" sz="1800" dirty="0"/>
              <a:t>, or </a:t>
            </a:r>
            <a:r>
              <a:rPr lang="en-GB" sz="1800" u="sng" dirty="0"/>
              <a:t>have previously required intensive care for asthma exacerbation </a:t>
            </a:r>
            <a:r>
              <a:rPr lang="en-GB" sz="1800" dirty="0"/>
              <a:t>should only be given LAIV on the advice of their specialist          </a:t>
            </a:r>
          </a:p>
          <a:p>
            <a:pPr marL="285750" indent="-285750">
              <a:buFont typeface="Wingdings" panose="05000000000000000000" pitchFamily="2" charset="2"/>
              <a:buChar char="Ø"/>
            </a:pPr>
            <a:r>
              <a:rPr lang="en-GB" sz="1800" dirty="0"/>
              <a:t>As these children may be at higher risk from influenza infection, those who cannot receive LAIV should receive a suitable inactivated influenza vaccine</a:t>
            </a:r>
          </a:p>
          <a:p>
            <a:endParaRPr lang="en-GB" sz="100" dirty="0"/>
          </a:p>
          <a:p>
            <a:r>
              <a:rPr lang="en-GB" sz="1100" dirty="0"/>
              <a:t>Children with significant asthma and aged under nine years who have not been previously vaccinated against influenza will require a second dose (of either LAIV or inactivated vaccine as appropriate).</a:t>
            </a:r>
            <a:endParaRPr lang="en-GB" sz="1050" dirty="0"/>
          </a:p>
        </p:txBody>
      </p:sp>
    </p:spTree>
    <p:extLst>
      <p:ext uri="{BB962C8B-B14F-4D97-AF65-F5344CB8AC3E}">
        <p14:creationId xmlns:p14="http://schemas.microsoft.com/office/powerpoint/2010/main" val="3083071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5" y="3574012"/>
            <a:ext cx="3024336" cy="2702176"/>
          </a:xfrm>
          <a:prstGeom prst="rect">
            <a:avLst/>
          </a:prstGeom>
        </p:spPr>
      </p:pic>
      <p:sp>
        <p:nvSpPr>
          <p:cNvPr id="2" name="Title 1"/>
          <p:cNvSpPr>
            <a:spLocks noGrp="1"/>
          </p:cNvSpPr>
          <p:nvPr>
            <p:ph type="title"/>
          </p:nvPr>
        </p:nvSpPr>
        <p:spPr>
          <a:xfrm>
            <a:off x="683568" y="260648"/>
            <a:ext cx="8077200" cy="1143000"/>
          </a:xfrm>
        </p:spPr>
        <p:txBody>
          <a:bodyPr/>
          <a:lstStyle/>
          <a:p>
            <a:pPr algn="ctr"/>
            <a:r>
              <a:rPr lang="en-GB" sz="3200" dirty="0"/>
              <a:t>Egg allergy – adults</a:t>
            </a:r>
          </a:p>
        </p:txBody>
      </p:sp>
      <p:sp>
        <p:nvSpPr>
          <p:cNvPr id="3" name="Content Placeholder 2"/>
          <p:cNvSpPr>
            <a:spLocks noGrp="1"/>
          </p:cNvSpPr>
          <p:nvPr>
            <p:ph idx="1"/>
          </p:nvPr>
        </p:nvSpPr>
        <p:spPr>
          <a:xfrm>
            <a:off x="611560" y="1484784"/>
            <a:ext cx="7704856" cy="4739679"/>
          </a:xfrm>
        </p:spPr>
        <p:txBody>
          <a:bodyPr/>
          <a:lstStyle/>
          <a:p>
            <a:pPr>
              <a:spcAft>
                <a:spcPts val="0"/>
              </a:spcAft>
              <a:buFont typeface="Arial" panose="020B0604020202020204" pitchFamily="34" charset="0"/>
              <a:buChar char="•"/>
            </a:pPr>
            <a:r>
              <a:rPr lang="en-GB" sz="2000" dirty="0" err="1">
                <a:solidFill>
                  <a:srgbClr val="000000"/>
                </a:solidFill>
                <a:latin typeface="Arial" panose="020B0604020202020204" pitchFamily="34" charset="0"/>
                <a:ea typeface="Times New Roman"/>
                <a:cs typeface="Arial" panose="020B0604020202020204" pitchFamily="34" charset="0"/>
              </a:rPr>
              <a:t>aQIV</a:t>
            </a:r>
            <a:r>
              <a:rPr lang="en-GB" sz="2000" dirty="0">
                <a:solidFill>
                  <a:srgbClr val="000000"/>
                </a:solidFill>
                <a:latin typeface="Arial" panose="020B0604020202020204" pitchFamily="34" charset="0"/>
                <a:ea typeface="Times New Roman"/>
                <a:cs typeface="Arial" panose="020B0604020202020204" pitchFamily="34" charset="0"/>
              </a:rPr>
              <a:t> vaccine is contraindicated in egg allergy &amp; QIVc should be the preferred option for patients aged 65 and over who have an egg allergy (Cell based)</a:t>
            </a:r>
          </a:p>
          <a:p>
            <a:pPr>
              <a:spcAft>
                <a:spcPts val="0"/>
              </a:spcAft>
              <a:buFont typeface="Arial" panose="020B0604020202020204" pitchFamily="34" charset="0"/>
              <a:buChar char="•"/>
            </a:pPr>
            <a:endParaRPr lang="en-GB" sz="2000" dirty="0">
              <a:solidFill>
                <a:srgbClr val="000000"/>
              </a:solidFill>
              <a:latin typeface="Arial" panose="020B0604020202020204" pitchFamily="34" charset="0"/>
              <a:ea typeface="Times New Roman"/>
              <a:cs typeface="Arial" panose="020B0604020202020204" pitchFamily="34" charset="0"/>
            </a:endParaRPr>
          </a:p>
          <a:p>
            <a:pPr>
              <a:spcAft>
                <a:spcPts val="0"/>
              </a:spcAft>
              <a:buFont typeface="Arial" panose="020B0604020202020204" pitchFamily="34" charset="0"/>
              <a:buChar char="•"/>
            </a:pPr>
            <a:r>
              <a:rPr lang="en-GB" sz="2000" dirty="0" err="1">
                <a:solidFill>
                  <a:srgbClr val="000000"/>
                </a:solidFill>
                <a:latin typeface="Arial" panose="020B0604020202020204" pitchFamily="34" charset="0"/>
                <a:ea typeface="Times New Roman"/>
                <a:cs typeface="Arial" panose="020B0604020202020204" pitchFamily="34" charset="0"/>
              </a:rPr>
              <a:t>QIVc</a:t>
            </a:r>
            <a:r>
              <a:rPr lang="en-GB" sz="2000" dirty="0">
                <a:solidFill>
                  <a:srgbClr val="000000"/>
                </a:solidFill>
                <a:latin typeface="Arial" panose="020B0604020202020204" pitchFamily="34" charset="0"/>
                <a:ea typeface="Times New Roman"/>
                <a:cs typeface="Arial" panose="020B0604020202020204" pitchFamily="34" charset="0"/>
              </a:rPr>
              <a:t> is also the vaccine recommended in our programme this year for those age 18-64 who are eligible for the flu vaccine. This vaccine can be used in patients with any type of an egg allergy</a:t>
            </a:r>
          </a:p>
          <a:p>
            <a:pPr marL="0" indent="0">
              <a:spcAft>
                <a:spcPts val="0"/>
              </a:spcAft>
            </a:pPr>
            <a:endParaRPr lang="en-GB" sz="2400" dirty="0">
              <a:solidFill>
                <a:srgbClr val="000000"/>
              </a:solidFill>
              <a:latin typeface="Frutiger 45 Light"/>
              <a:ea typeface="Times New Roman"/>
              <a:cs typeface="Frutiger 45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581" y="4079869"/>
            <a:ext cx="1987292" cy="1719286"/>
          </a:xfrm>
          <a:prstGeom prst="rect">
            <a:avLst/>
          </a:prstGeom>
        </p:spPr>
      </p:pic>
    </p:spTree>
    <p:extLst>
      <p:ext uri="{BB962C8B-B14F-4D97-AF65-F5344CB8AC3E}">
        <p14:creationId xmlns:p14="http://schemas.microsoft.com/office/powerpoint/2010/main" val="399758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ヒラギノ角ゴ Pro W3"/>
                <a:cs typeface="ヒラギノ角ゴ Pro W3"/>
              </a:rPr>
              <a:t>Type of Influenza  viruses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8778704"/>
              </p:ext>
            </p:extLst>
          </p:nvPr>
        </p:nvGraphicFramePr>
        <p:xfrm>
          <a:off x="670892" y="2060848"/>
          <a:ext cx="7704856" cy="3688080"/>
        </p:xfrm>
        <a:graphic>
          <a:graphicData uri="http://schemas.openxmlformats.org/drawingml/2006/table">
            <a:tbl>
              <a:tblPr firstRow="1" bandRow="1">
                <a:tableStyleId>{5C22544A-7EE6-4342-B048-85BDC9FD1C3A}</a:tableStyleId>
              </a:tblPr>
              <a:tblGrid>
                <a:gridCol w="1921150">
                  <a:extLst>
                    <a:ext uri="{9D8B030D-6E8A-4147-A177-3AD203B41FA5}">
                      <a16:colId xmlns:a16="http://schemas.microsoft.com/office/drawing/2014/main" val="20000"/>
                    </a:ext>
                  </a:extLst>
                </a:gridCol>
                <a:gridCol w="5783706">
                  <a:extLst>
                    <a:ext uri="{9D8B030D-6E8A-4147-A177-3AD203B41FA5}">
                      <a16:colId xmlns:a16="http://schemas.microsoft.com/office/drawing/2014/main" val="20001"/>
                    </a:ext>
                  </a:extLst>
                </a:gridCol>
              </a:tblGrid>
              <a:tr h="342782">
                <a:tc>
                  <a:txBody>
                    <a:bodyPr/>
                    <a:lstStyle/>
                    <a:p>
                      <a:r>
                        <a:rPr lang="en-GB" dirty="0"/>
                        <a:t>Type </a:t>
                      </a:r>
                    </a:p>
                  </a:txBody>
                  <a:tcPr/>
                </a:tc>
                <a:tc>
                  <a:txBody>
                    <a:bodyPr/>
                    <a:lstStyle/>
                    <a:p>
                      <a:endParaRPr lang="en-GB"/>
                    </a:p>
                  </a:txBody>
                  <a:tcPr/>
                </a:tc>
                <a:extLst>
                  <a:ext uri="{0D108BD9-81ED-4DB2-BD59-A6C34878D82A}">
                    <a16:rowId xmlns:a16="http://schemas.microsoft.com/office/drawing/2014/main" val="10000"/>
                  </a:ext>
                </a:extLst>
              </a:tr>
              <a:tr h="1371128">
                <a:tc>
                  <a:txBody>
                    <a:bodyPr/>
                    <a:lstStyle/>
                    <a:p>
                      <a:pPr>
                        <a:defRPr/>
                      </a:pPr>
                      <a:r>
                        <a:rPr lang="en-GB" sz="2000" b="1" dirty="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Causes the majority of seasonal flu cases</a:t>
                      </a:r>
                    </a:p>
                    <a:p>
                      <a:pPr marL="342900" lvl="0" indent="-342900">
                        <a:spcAft>
                          <a:spcPts val="600"/>
                        </a:spcAft>
                        <a:buClr>
                          <a:srgbClr val="00B5CC"/>
                        </a:buClr>
                        <a:buFont typeface="Arial" panose="020B0604020202020204" pitchFamily="34" charset="0"/>
                        <a:buChar char="•"/>
                        <a:defRPr/>
                      </a:pPr>
                      <a:r>
                        <a:rPr lang="en-GB" sz="2000" dirty="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a:latin typeface="+mn-lt"/>
                        </a:rPr>
                        <a:t>Animal reservoir – birds, wildfowl, also carried by other mammals</a:t>
                      </a:r>
                    </a:p>
                  </a:txBody>
                  <a:tcPr/>
                </a:tc>
                <a:extLst>
                  <a:ext uri="{0D108BD9-81ED-4DB2-BD59-A6C34878D82A}">
                    <a16:rowId xmlns:a16="http://schemas.microsoft.com/office/drawing/2014/main" val="10001"/>
                  </a:ext>
                </a:extLst>
              </a:tr>
              <a:tr h="1085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a:latin typeface="+mn-lt"/>
                        </a:rPr>
                        <a:t>Predominantly found in humans</a:t>
                      </a:r>
                    </a:p>
                  </a:txBody>
                  <a:tcPr/>
                </a:tc>
                <a:extLst>
                  <a:ext uri="{0D108BD9-81ED-4DB2-BD59-A6C34878D82A}">
                    <a16:rowId xmlns:a16="http://schemas.microsoft.com/office/drawing/2014/main" val="10002"/>
                  </a:ext>
                </a:extLst>
              </a:tr>
              <a:tr h="656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ea typeface="ヒラギノ角ゴ Pro W3" charset="-128"/>
                          <a:cs typeface="ヒラギノ角ゴ Pro W3" charset="-128"/>
                        </a:rPr>
                        <a:t>C viruses</a:t>
                      </a:r>
                    </a:p>
                    <a:p>
                      <a:endParaRPr lang="en-GB"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rPr>
                        <a:t>Minor respiratory illness only</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539552" y="1572761"/>
            <a:ext cx="4757525" cy="400110"/>
          </a:xfrm>
          <a:prstGeom prst="rect">
            <a:avLst/>
          </a:prstGeom>
          <a:noFill/>
        </p:spPr>
        <p:txBody>
          <a:bodyPr wrap="square" rtlCol="0">
            <a:spAutoFit/>
          </a:bodyPr>
          <a:lstStyle/>
          <a:p>
            <a:r>
              <a:rPr lang="en-GB" sz="2000" b="1" dirty="0">
                <a:solidFill>
                  <a:schemeClr val="bg2"/>
                </a:solidFill>
              </a:rPr>
              <a:t>There are three types of flu vaccines</a:t>
            </a:r>
            <a:r>
              <a:rPr lang="en-GB" sz="2000" dirty="0">
                <a:solidFill>
                  <a:schemeClr val="bg2"/>
                </a:solidFill>
              </a:rPr>
              <a:t>:</a:t>
            </a:r>
          </a:p>
        </p:txBody>
      </p:sp>
    </p:spTree>
    <p:extLst>
      <p:ext uri="{BB962C8B-B14F-4D97-AF65-F5344CB8AC3E}">
        <p14:creationId xmlns:p14="http://schemas.microsoft.com/office/powerpoint/2010/main" val="2607222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a:t>Egg allergy – children</a:t>
            </a:r>
          </a:p>
        </p:txBody>
      </p:sp>
      <p:sp>
        <p:nvSpPr>
          <p:cNvPr id="3" name="Content Placeholder 2"/>
          <p:cNvSpPr>
            <a:spLocks noGrp="1"/>
          </p:cNvSpPr>
          <p:nvPr>
            <p:ph idx="1"/>
          </p:nvPr>
        </p:nvSpPr>
        <p:spPr>
          <a:xfrm>
            <a:off x="611560" y="1412776"/>
            <a:ext cx="7704856" cy="4536504"/>
          </a:xfrm>
        </p:spPr>
        <p:txBody>
          <a:bodyPr/>
          <a:lstStyle/>
          <a:p>
            <a:pPr>
              <a:buFont typeface="Arial" panose="020B0604020202020204" pitchFamily="34" charset="0"/>
              <a:buChar char="•"/>
            </a:pPr>
            <a:r>
              <a:rPr lang="en-US" sz="1800" dirty="0"/>
              <a:t>Children with an egg allergy that did not result in an intensive care admission can be safely vaccinated with LAIV or </a:t>
            </a:r>
            <a:r>
              <a:rPr lang="en-US" sz="1800" dirty="0" err="1"/>
              <a:t>QIVe</a:t>
            </a:r>
            <a:r>
              <a:rPr lang="en-US" sz="1800" dirty="0"/>
              <a:t> (if aged under 2 years)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QIVc</a:t>
            </a:r>
            <a:r>
              <a:rPr lang="en-US" sz="1800" dirty="0"/>
              <a:t>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There is no licensed egg-free vaccine available for children under 2 years of age who were </a:t>
            </a:r>
            <a:r>
              <a:rPr lang="en-US" sz="1800" b="1" dirty="0"/>
              <a:t>admitted to intensive care for severe anaphylaxis to egg</a:t>
            </a:r>
            <a:r>
              <a:rPr lang="en-US" sz="1800" dirty="0"/>
              <a:t>. A</a:t>
            </a:r>
            <a:r>
              <a:rPr lang="en-GB" sz="1800" dirty="0" err="1"/>
              <a:t>dministration</a:t>
            </a:r>
            <a:r>
              <a:rPr lang="en-GB" sz="1800" dirty="0"/>
              <a:t> of </a:t>
            </a:r>
            <a:r>
              <a:rPr lang="en-GB" sz="1800" dirty="0" err="1"/>
              <a:t>QIVe</a:t>
            </a:r>
            <a:r>
              <a:rPr lang="en-GB" sz="1800" dirty="0"/>
              <a:t> in a hospital setting should be considered</a:t>
            </a:r>
          </a:p>
          <a:p>
            <a:endParaRPr lang="en-GB" sz="1600" dirty="0"/>
          </a:p>
        </p:txBody>
      </p:sp>
    </p:spTree>
    <p:extLst>
      <p:ext uri="{BB962C8B-B14F-4D97-AF65-F5344CB8AC3E}">
        <p14:creationId xmlns:p14="http://schemas.microsoft.com/office/powerpoint/2010/main" val="640855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268760"/>
            <a:ext cx="8422704" cy="4044702"/>
          </a:xfrm>
        </p:spPr>
        <p:txBody>
          <a:bodyPr/>
          <a:lstStyle/>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Theoretical potential for transmission of live attenuated virus to immunocompromised contacts - risk is for one to two weeks following vaccination</a:t>
            </a:r>
          </a:p>
          <a:p>
            <a:pPr>
              <a:lnSpc>
                <a:spcPct val="90000"/>
              </a:lnSpc>
              <a:spcBef>
                <a:spcPct val="0"/>
              </a:spcBef>
              <a:buFont typeface="Wingdings" panose="05000000000000000000" pitchFamily="2" charset="2"/>
              <a:buChar char="Ø"/>
            </a:pPr>
            <a:r>
              <a:rPr lang="en-GB" sz="2000" dirty="0"/>
              <a:t>Extensive use of live attenuated influenza vaccine in US – no reports of illness among immunocompromised patients inadvertently exposed to vaccinated children</a:t>
            </a:r>
            <a:endParaRPr lang="en-GB" sz="20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However, where close contact with severely immunocompromised patients (e.g. bone marrow transplant patients requiring isolation) is likely/unavoidable (e.g. household members) consider an appropriate inactivated flu vaccine instead</a:t>
            </a:r>
          </a:p>
          <a:p>
            <a:pPr>
              <a:buFont typeface="Wingdings" panose="05000000000000000000" pitchFamily="2" charset="2"/>
              <a:buChar char="Ø"/>
            </a:pPr>
            <a:r>
              <a:rPr lang="en-GB" sz="2000" dirty="0"/>
              <a:t>No reports of transmission of vaccine virus in healthcare settings</a:t>
            </a:r>
          </a:p>
          <a:p>
            <a:pPr>
              <a:buFont typeface="Wingdings" panose="05000000000000000000" pitchFamily="2" charset="2"/>
              <a:buChar char="Ø"/>
            </a:pPr>
            <a:r>
              <a:rPr lang="en-GB" sz="2000" dirty="0"/>
              <a:t>As a precaution, however, </a:t>
            </a:r>
            <a:r>
              <a:rPr lang="en-GB" sz="200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539552" y="404664"/>
            <a:ext cx="8278688" cy="7620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5CC"/>
                </a:solidFill>
                <a:ea typeface="+mj-ea"/>
                <a:cs typeface="+mj-cs"/>
              </a:rPr>
              <a:t>Transmission risk from live vaccine</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noAutofit/>
          </a:bodyPr>
          <a:lstStyle/>
          <a:p>
            <a:pPr algn="ctr"/>
            <a:r>
              <a:rPr lang="en-US" sz="3200" dirty="0"/>
              <a:t>Inadvertent administration of LAIV</a:t>
            </a:r>
            <a:br>
              <a:rPr lang="en-GB" sz="3200" b="1" dirty="0"/>
            </a:br>
            <a:endParaRPr lang="en-GB" sz="3200" dirty="0"/>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endParaRPr lang="en-US" sz="2000" dirty="0"/>
          </a:p>
          <a:p>
            <a:pPr>
              <a:buFont typeface="Arial" panose="020B0604020202020204" pitchFamily="34" charset="0"/>
              <a:buChar char="•"/>
            </a:pPr>
            <a:r>
              <a:rPr lang="en-US" sz="2000" dirty="0"/>
              <a:t>if an immunocompromised individual receives LAIV,  the degree of immunosuppression should be assessed</a:t>
            </a:r>
          </a:p>
          <a:p>
            <a:pPr>
              <a:buFont typeface="Arial" panose="020B0604020202020204" pitchFamily="34" charset="0"/>
              <a:buChar char="•"/>
            </a:pPr>
            <a:r>
              <a:rPr lang="en-US" sz="2000" dirty="0"/>
              <a:t>if patient is severely immunocompromised, antiviral prophylaxis should be considered</a:t>
            </a:r>
          </a:p>
          <a:p>
            <a:pPr>
              <a:buFont typeface="Arial" panose="020B0604020202020204" pitchFamily="34" charset="0"/>
              <a:buChar char="•"/>
            </a:pPr>
            <a:r>
              <a:rPr lang="en-US" sz="2000" dirty="0"/>
              <a:t>otherwise they should be advised to seek medical advice if they develop flu-like symptoms in the four days following administration of the vaccine</a:t>
            </a:r>
          </a:p>
          <a:p>
            <a:pPr>
              <a:buFont typeface="Arial" panose="020B0604020202020204" pitchFamily="34" charset="0"/>
              <a:buChar char="•"/>
            </a:pPr>
            <a:r>
              <a:rPr lang="en-US" sz="2000" dirty="0"/>
              <a:t>if antivirals are used for prophylaxis or treatment, patient should also be offered inactivated flu vaccine in order to maximise their protection in the forthcoming flu season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52</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pPr algn="ctr"/>
            <a:r>
              <a:rPr lang="en-GB" sz="3200" dirty="0"/>
              <a:t>Commonly reported adverse</a:t>
            </a:r>
            <a:br>
              <a:rPr lang="en-GB" sz="3200" dirty="0"/>
            </a:br>
            <a:r>
              <a:rPr lang="en-GB" sz="3200" dirty="0"/>
              <a:t> reactions</a:t>
            </a:r>
          </a:p>
        </p:txBody>
      </p:sp>
      <p:sp>
        <p:nvSpPr>
          <p:cNvPr id="3" name="Content Placeholder 2"/>
          <p:cNvSpPr>
            <a:spLocks noGrp="1"/>
          </p:cNvSpPr>
          <p:nvPr>
            <p:ph idx="1"/>
          </p:nvPr>
        </p:nvSpPr>
        <p:spPr>
          <a:xfrm>
            <a:off x="395536" y="1340768"/>
            <a:ext cx="8028000" cy="4464496"/>
          </a:xfrm>
        </p:spPr>
        <p:txBody>
          <a:bodyPr/>
          <a:lstStyle/>
          <a:p>
            <a:r>
              <a:rPr lang="en-GB" sz="2000" b="1" dirty="0"/>
              <a:t>Following inactivated flu vaccine:</a:t>
            </a:r>
          </a:p>
          <a:p>
            <a:pPr>
              <a:buFont typeface="Wingdings" panose="05000000000000000000" pitchFamily="2" charset="2"/>
              <a:buChar char="Ø"/>
            </a:pPr>
            <a:r>
              <a:rPr lang="en-GB" sz="2000" dirty="0"/>
              <a:t>pain, swelling or redness at the injection site, low grade fever, malaise, shivering, sweating, fatigue, headache, myalgia and arthralgia </a:t>
            </a:r>
          </a:p>
          <a:p>
            <a:pPr>
              <a:buFont typeface="Wingdings" panose="05000000000000000000" pitchFamily="2" charset="2"/>
              <a:buChar char="Ø"/>
            </a:pPr>
            <a:r>
              <a:rPr lang="en-GB" sz="2000" dirty="0"/>
              <a:t>a small painless nodule may also form at the injection site</a:t>
            </a:r>
          </a:p>
          <a:p>
            <a:pPr>
              <a:buFont typeface="Wingdings" panose="05000000000000000000" pitchFamily="2" charset="2"/>
              <a:buChar char="Ø"/>
            </a:pPr>
            <a:r>
              <a:rPr lang="en-GB" sz="2000" dirty="0"/>
              <a:t>these symptoms usually disappear within one to two days without treatment</a:t>
            </a:r>
          </a:p>
          <a:p>
            <a:endParaRPr lang="en-GB" sz="2000" dirty="0"/>
          </a:p>
          <a:p>
            <a:r>
              <a:rPr lang="en-GB" sz="2000" b="1" dirty="0"/>
              <a:t>Following live attenuated flu vaccine:</a:t>
            </a:r>
          </a:p>
          <a:p>
            <a:pPr>
              <a:buFont typeface="Arial" panose="020B0604020202020204" pitchFamily="34" charset="0"/>
              <a:buChar char="•"/>
            </a:pPr>
            <a:r>
              <a:rPr lang="en-GB" sz="2000" dirty="0"/>
              <a:t>nasal congestion/rhinorrhoea, reduced appetite, weakness and headache </a:t>
            </a:r>
          </a:p>
          <a:p>
            <a:pPr marL="0" indent="0"/>
            <a:r>
              <a:rPr lang="en-GB" sz="1800" dirty="0"/>
              <a:t>Rarely, after live or inactivated vaccine, 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53</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54</a:t>
            </a:fld>
            <a:endParaRPr lang="en-US" dirty="0">
              <a:solidFill>
                <a:srgbClr val="FFFFFF"/>
              </a:solidFill>
            </a:endParaRPr>
          </a:p>
        </p:txBody>
      </p:sp>
      <p:sp>
        <p:nvSpPr>
          <p:cNvPr id="7" name="Title 1"/>
          <p:cNvSpPr>
            <a:spLocks noGrp="1"/>
          </p:cNvSpPr>
          <p:nvPr>
            <p:ph type="title" idx="4294967295"/>
          </p:nvPr>
        </p:nvSpPr>
        <p:spPr>
          <a:xfrm>
            <a:off x="356980" y="548680"/>
            <a:ext cx="8442907" cy="648072"/>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ea typeface="ヒラギノ角ゴ Pro W3" charset="-128"/>
                <a:cs typeface="ヒラギノ角ゴ Pro W3" charset="-128"/>
              </a:rPr>
              <a:t>Reporting suspected adverse reactions </a:t>
            </a:r>
            <a:br>
              <a:rPr lang="en-GB" sz="3600"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sp>
        <p:nvSpPr>
          <p:cNvPr id="8" name="Content Placeholder 2"/>
          <p:cNvSpPr>
            <a:spLocks noGrp="1"/>
          </p:cNvSpPr>
          <p:nvPr>
            <p:ph idx="4294967295"/>
          </p:nvPr>
        </p:nvSpPr>
        <p:spPr>
          <a:xfrm>
            <a:off x="539552" y="1484784"/>
            <a:ext cx="4392488" cy="4170090"/>
          </a:xfrm>
          <a:gradFill flip="none" rotWithShape="1">
            <a:gsLst>
              <a:gs pos="0">
                <a:schemeClr val="accent1">
                  <a:shade val="30000"/>
                  <a:satMod val="115000"/>
                </a:schemeClr>
              </a:gs>
              <a:gs pos="24000">
                <a:schemeClr val="accent4">
                  <a:lumMod val="50000"/>
                </a:schemeClr>
              </a:gs>
              <a:gs pos="100000">
                <a:schemeClr val="accent1">
                  <a:shade val="100000"/>
                  <a:satMod val="115000"/>
                </a:schemeClr>
              </a:gs>
            </a:gsLst>
            <a:path path="circle">
              <a:fillToRect l="50000" t="50000" r="50000" b="50000"/>
            </a:path>
            <a:tileRect/>
          </a:gradFill>
          <a:ln>
            <a:solidFill>
              <a:schemeClr val="tx1">
                <a:lumMod val="65000"/>
              </a:schemeClr>
            </a:solidFill>
          </a:ln>
        </p:spPr>
        <p:txBody>
          <a:bodyPr/>
          <a:lstStyle/>
          <a:p>
            <a:pPr marL="0" indent="0">
              <a:spcBef>
                <a:spcPts val="1000"/>
              </a:spcBef>
            </a:pPr>
            <a:r>
              <a:rPr lang="en-GB" sz="1600" dirty="0"/>
              <a:t>All serious suspected reactions following flu vaccination should be reported to the Medicines and Healthcare products Regulatory Agency using the Yellow Card scheme at </a:t>
            </a:r>
            <a:r>
              <a:rPr lang="en-GB" sz="1600" dirty="0">
                <a:solidFill>
                  <a:schemeClr val="tx1"/>
                </a:solidFill>
                <a:hlinkClick r:id="rId3"/>
              </a:rPr>
              <a:t>http://yellowcard.mhra.gov.uk/</a:t>
            </a:r>
            <a:endParaRPr lang="en-GB" sz="1600" dirty="0">
              <a:solidFill>
                <a:schemeClr val="tx1"/>
              </a:solidFill>
            </a:endParaRPr>
          </a:p>
          <a:p>
            <a:pPr marL="0" indent="0">
              <a:spcBef>
                <a:spcPts val="1000"/>
              </a:spcBef>
            </a:pPr>
            <a:endParaRPr lang="en-GB" sz="1600" dirty="0">
              <a:solidFill>
                <a:schemeClr val="tx1"/>
              </a:solidFill>
            </a:endParaRPr>
          </a:p>
          <a:p>
            <a:pPr marL="0" indent="0">
              <a:spcBef>
                <a:spcPts val="1000"/>
              </a:spcBef>
            </a:pPr>
            <a:r>
              <a:rPr lang="en-GB" sz="1600" dirty="0"/>
              <a:t>All of the inactivated quadrivalent flu vaccines carry a black triangle symbol (▼) (as do all vaccines during the earlier stages of their introduction)</a:t>
            </a:r>
          </a:p>
          <a:p>
            <a:pPr marL="0" indent="0">
              <a:spcBef>
                <a:spcPts val="1000"/>
              </a:spcBef>
            </a:pPr>
            <a:endParaRPr lang="en-GB" sz="1600" dirty="0">
              <a:solidFill>
                <a:schemeClr val="tx1"/>
              </a:solidFill>
            </a:endParaRPr>
          </a:p>
          <a:p>
            <a:pPr marL="0" indent="0">
              <a:spcBef>
                <a:spcPts val="1000"/>
              </a:spcBef>
            </a:pPr>
            <a:r>
              <a:rPr lang="en-GB" sz="1600" dirty="0"/>
              <a:t>This is to encourage reporting of </a:t>
            </a:r>
            <a:r>
              <a:rPr lang="en-GB" sz="1600" u="sng" dirty="0"/>
              <a:t>all</a:t>
            </a:r>
            <a:r>
              <a:rPr lang="en-GB" sz="1600" dirty="0"/>
              <a:t> suspected adverse reactions</a:t>
            </a:r>
            <a:endParaRPr lang="en-GB" sz="1600" b="1" dirty="0">
              <a:latin typeface="Arial" charset="0"/>
              <a:ea typeface="ヒラギノ角ゴ Pro W3" charset="-128"/>
              <a:cs typeface="ヒラギノ角ゴ Pro W3" charset="-128"/>
            </a:endParaRPr>
          </a:p>
          <a:p>
            <a:endParaRPr lang="en-GB" sz="2000" dirty="0">
              <a:latin typeface="Arial" charset="0"/>
              <a:ea typeface="ヒラギノ角ゴ Pro W3" charset="-128"/>
              <a:cs typeface="ヒラギノ角ゴ Pro W3" charset="-128"/>
            </a:endParaRPr>
          </a:p>
        </p:txBody>
      </p:sp>
      <p:pic>
        <p:nvPicPr>
          <p:cNvPr id="9" name="Picture 5" descr="images.jpg"/>
          <p:cNvPicPr>
            <a:picLocks noChangeAspect="1"/>
          </p:cNvPicPr>
          <p:nvPr/>
        </p:nvPicPr>
        <p:blipFill>
          <a:blip r:embed="rId4" cstate="print"/>
          <a:srcRect/>
          <a:stretch>
            <a:fillRect/>
          </a:stretch>
        </p:blipFill>
        <p:spPr bwMode="auto">
          <a:xfrm>
            <a:off x="5148064" y="3065912"/>
            <a:ext cx="3579815" cy="2027885"/>
          </a:xfrm>
          <a:prstGeom prst="rect">
            <a:avLst/>
          </a:prstGeom>
          <a:noFill/>
          <a:ln w="9525">
            <a:noFill/>
            <a:miter lim="800000"/>
            <a:headEnd/>
            <a:tailEnd/>
          </a:ln>
        </p:spPr>
      </p:pic>
    </p:spTree>
    <p:extLst>
      <p:ext uri="{BB962C8B-B14F-4D97-AF65-F5344CB8AC3E}">
        <p14:creationId xmlns:p14="http://schemas.microsoft.com/office/powerpoint/2010/main" val="1434240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r>
              <a:rPr lang="en-GB" dirty="0"/>
              <a:t>Vaccine Ordering</a:t>
            </a:r>
          </a:p>
        </p:txBody>
      </p:sp>
      <p:sp>
        <p:nvSpPr>
          <p:cNvPr id="3" name="Content Placeholder 2"/>
          <p:cNvSpPr>
            <a:spLocks noGrp="1"/>
          </p:cNvSpPr>
          <p:nvPr>
            <p:ph idx="1"/>
          </p:nvPr>
        </p:nvSpPr>
        <p:spPr>
          <a:xfrm>
            <a:off x="683568" y="1124744"/>
            <a:ext cx="8077200" cy="4824536"/>
          </a:xfrm>
        </p:spPr>
        <p:txBody>
          <a:bodyPr/>
          <a:lstStyle/>
          <a:p>
            <a:pPr>
              <a:buFont typeface="Arial" pitchFamily="34" charset="0"/>
              <a:buChar char="•"/>
              <a:defRPr/>
            </a:pPr>
            <a:r>
              <a:rPr lang="en-GB" sz="1800" dirty="0"/>
              <a:t>all injectable flu vaccines are purchased regionally for Northern Ireland</a:t>
            </a:r>
          </a:p>
          <a:p>
            <a:pPr>
              <a:buFont typeface="Arial" pitchFamily="34" charset="0"/>
              <a:buChar char="•"/>
              <a:defRPr/>
            </a:pPr>
            <a:r>
              <a:rPr lang="en-GB" sz="1800" dirty="0"/>
              <a:t>LAIV for children is purchased centrally by PHE for the UK</a:t>
            </a:r>
          </a:p>
          <a:p>
            <a:pPr>
              <a:buFont typeface="Arial" pitchFamily="34" charset="0"/>
              <a:buChar char="•"/>
              <a:defRPr/>
            </a:pPr>
            <a:r>
              <a:rPr lang="en-GB" sz="1800" dirty="0"/>
              <a:t>GP practices must order all flu vaccines via the </a:t>
            </a:r>
            <a:r>
              <a:rPr lang="en-GB" sz="1800" dirty="0" err="1"/>
              <a:t>Movianto</a:t>
            </a:r>
            <a:r>
              <a:rPr lang="en-GB" sz="1800" dirty="0"/>
              <a:t> online website</a:t>
            </a:r>
          </a:p>
          <a:p>
            <a:pPr>
              <a:buFont typeface="Arial" pitchFamily="34" charset="0"/>
              <a:buChar char="•"/>
              <a:defRPr/>
            </a:pPr>
            <a:r>
              <a:rPr lang="en-GB" sz="1800" dirty="0"/>
              <a:t>Trust Pharmacy should order through the normal pharmacy system for school nurses and HSCW programmes</a:t>
            </a:r>
          </a:p>
          <a:p>
            <a:pPr>
              <a:buFont typeface="Arial" pitchFamily="34" charset="0"/>
              <a:buChar char="•"/>
              <a:defRPr/>
            </a:pPr>
            <a:r>
              <a:rPr lang="en-GB" sz="1800" dirty="0"/>
              <a:t>Providers are </a:t>
            </a:r>
            <a:r>
              <a:rPr lang="en-GB" sz="1800" b="1" dirty="0"/>
              <a:t>responsible</a:t>
            </a:r>
            <a:r>
              <a:rPr lang="en-GB" sz="1800" dirty="0"/>
              <a:t> for ordering sufficient flu vaccine and taking all steps to avoid over ordering and vaccine wastage </a:t>
            </a:r>
          </a:p>
          <a:p>
            <a:pPr marL="0" indent="0">
              <a:defRPr/>
            </a:pPr>
            <a:endParaRPr lang="en-GB" altLang="en-US" sz="1800" dirty="0"/>
          </a:p>
          <a:p>
            <a:pPr marL="0" indent="0">
              <a:defRPr/>
            </a:pPr>
            <a:r>
              <a:rPr lang="en-GB" altLang="en-US" sz="1800" b="1" dirty="0">
                <a:solidFill>
                  <a:srgbClr val="FF0000"/>
                </a:solidFill>
              </a:rPr>
              <a:t>PLEASE Don’t Over Order!</a:t>
            </a:r>
            <a:endParaRPr lang="en-GB" sz="1800" b="1" dirty="0">
              <a:solidFill>
                <a:srgbClr val="FF0000"/>
              </a:solidFill>
            </a:endParaRPr>
          </a:p>
          <a:p>
            <a:pPr eaLnBrk="1" hangingPunct="1">
              <a:buFont typeface="Wingdings" pitchFamily="2" charset="2"/>
              <a:buChar char="Ø"/>
            </a:pPr>
            <a:r>
              <a:rPr lang="en-GB" altLang="en-US" sz="1800" dirty="0" err="1"/>
              <a:t>Movianto</a:t>
            </a:r>
            <a:r>
              <a:rPr lang="en-GB" altLang="en-US" sz="1800" dirty="0"/>
              <a:t> will deliver within 48 hours of an order being placed, will deliver as often as needed</a:t>
            </a:r>
          </a:p>
          <a:p>
            <a:pPr eaLnBrk="1" hangingPunct="1">
              <a:buFont typeface="Wingdings" pitchFamily="2" charset="2"/>
              <a:buChar char="Ø"/>
            </a:pPr>
            <a:r>
              <a:rPr lang="en-GB" altLang="en-US" sz="1800" dirty="0">
                <a:solidFill>
                  <a:srgbClr val="FF0000"/>
                </a:solidFill>
              </a:rPr>
              <a:t>Only order what you need for the next week</a:t>
            </a:r>
          </a:p>
          <a:p>
            <a:pPr marL="342900" lvl="1" indent="-342900" eaLnBrk="1" hangingPunct="1">
              <a:buClr>
                <a:srgbClr val="00A8CA"/>
              </a:buClr>
              <a:buSzPct val="65000"/>
              <a:buFont typeface="Wingdings" pitchFamily="2" charset="2"/>
              <a:buChar char="Ø"/>
            </a:pPr>
            <a:r>
              <a:rPr lang="en-GB" altLang="en-US" sz="1800" dirty="0"/>
              <a:t>This avoids large losses if fridge breaks down and  being left over at end of campaign</a:t>
            </a:r>
          </a:p>
          <a:p>
            <a:pPr eaLnBrk="1" hangingPunct="1">
              <a:buFont typeface="Wingdings" pitchFamily="2" charset="2"/>
              <a:buChar char="Ø"/>
            </a:pPr>
            <a:r>
              <a:rPr lang="en-GB" altLang="en-US" sz="1800" dirty="0"/>
              <a:t>Vaccine </a:t>
            </a:r>
            <a:r>
              <a:rPr lang="en-GB" altLang="en-US" sz="1800" u="sng" dirty="0"/>
              <a:t>can’t be taken back once it has been delivered</a:t>
            </a:r>
          </a:p>
          <a:p>
            <a:pPr>
              <a:buFont typeface="Arial" pitchFamily="34" charset="0"/>
              <a:buChar char="•"/>
              <a:defRPr/>
            </a:pPr>
            <a:endParaRPr lang="en-GB" u="sng" dirty="0"/>
          </a:p>
        </p:txBody>
      </p:sp>
    </p:spTree>
    <p:extLst>
      <p:ext uri="{BB962C8B-B14F-4D97-AF65-F5344CB8AC3E}">
        <p14:creationId xmlns:p14="http://schemas.microsoft.com/office/powerpoint/2010/main" val="1077662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143000"/>
          </a:xfrm>
        </p:spPr>
        <p:txBody>
          <a:bodyPr/>
          <a:lstStyle/>
          <a:p>
            <a:r>
              <a:rPr lang="en-GB" dirty="0"/>
              <a:t>Recording flu vaccine given</a:t>
            </a:r>
          </a:p>
        </p:txBody>
      </p:sp>
      <p:sp>
        <p:nvSpPr>
          <p:cNvPr id="3" name="Content Placeholder 2"/>
          <p:cNvSpPr>
            <a:spLocks noGrp="1"/>
          </p:cNvSpPr>
          <p:nvPr>
            <p:ph idx="1"/>
          </p:nvPr>
        </p:nvSpPr>
        <p:spPr>
          <a:xfrm>
            <a:off x="755576" y="980728"/>
            <a:ext cx="8077200" cy="4038600"/>
          </a:xfrm>
        </p:spPr>
        <p:txBody>
          <a:bodyPr/>
          <a:lstStyle/>
          <a:p>
            <a:pPr marL="0" indent="0">
              <a:spcBef>
                <a:spcPts val="600"/>
              </a:spcBef>
              <a:buFont typeface="Arial" pitchFamily="84" charset="0"/>
              <a:buNone/>
              <a:defRPr/>
            </a:pPr>
            <a:r>
              <a:rPr lang="en-GB" sz="2000" dirty="0"/>
              <a:t>As a wide variety of influenza vaccines are on the UK market each year, it is especially important that the following information be recorded:</a:t>
            </a:r>
          </a:p>
          <a:p>
            <a:pPr>
              <a:spcBef>
                <a:spcPts val="600"/>
              </a:spcBef>
              <a:buFont typeface="Arial" pitchFamily="34" charset="0"/>
              <a:buChar char="•"/>
              <a:defRPr/>
            </a:pPr>
            <a:r>
              <a:rPr lang="en-GB" sz="2000" dirty="0"/>
              <a:t>vaccine name, product name, batch number and expiry date </a:t>
            </a:r>
          </a:p>
          <a:p>
            <a:pPr>
              <a:spcBef>
                <a:spcPts val="600"/>
              </a:spcBef>
              <a:buFont typeface="Arial" pitchFamily="34" charset="0"/>
              <a:buChar char="•"/>
              <a:defRPr/>
            </a:pPr>
            <a:r>
              <a:rPr lang="en-GB" sz="2000" dirty="0"/>
              <a:t>dose administered </a:t>
            </a:r>
          </a:p>
          <a:p>
            <a:pPr>
              <a:spcBef>
                <a:spcPts val="600"/>
              </a:spcBef>
              <a:buFont typeface="Arial" pitchFamily="34" charset="0"/>
              <a:buChar char="•"/>
              <a:defRPr/>
            </a:pPr>
            <a:r>
              <a:rPr lang="en-GB" sz="2000" dirty="0"/>
              <a:t>date immunisation given </a:t>
            </a:r>
          </a:p>
          <a:p>
            <a:pPr>
              <a:spcBef>
                <a:spcPts val="600"/>
              </a:spcBef>
              <a:buFont typeface="Arial" pitchFamily="34" charset="0"/>
              <a:buChar char="•"/>
              <a:defRPr/>
            </a:pPr>
            <a:r>
              <a:rPr lang="en-GB" sz="2000" dirty="0"/>
              <a:t>route/site used</a:t>
            </a:r>
          </a:p>
          <a:p>
            <a:pPr>
              <a:spcBef>
                <a:spcPts val="600"/>
              </a:spcBef>
              <a:buFont typeface="Arial" pitchFamily="34" charset="0"/>
              <a:buChar char="•"/>
              <a:defRPr/>
            </a:pPr>
            <a:r>
              <a:rPr lang="en-GB" sz="2000" dirty="0"/>
              <a:t>name and signature of vaccinator</a:t>
            </a:r>
          </a:p>
          <a:p>
            <a:pPr>
              <a:spcBef>
                <a:spcPts val="600"/>
              </a:spcBef>
              <a:buFont typeface="Arial" pitchFamily="84" charset="0"/>
              <a:buNone/>
              <a:defRPr/>
            </a:pPr>
            <a:r>
              <a:rPr lang="en-GB" sz="2000" dirty="0"/>
              <a:t>This information should be recorded in: VMS (decision pending)</a:t>
            </a:r>
          </a:p>
          <a:p>
            <a:pPr>
              <a:spcBef>
                <a:spcPts val="600"/>
              </a:spcBef>
              <a:buFont typeface="Arial" pitchFamily="34" charset="0"/>
              <a:buChar char="•"/>
              <a:defRPr/>
            </a:pPr>
            <a:r>
              <a:rPr lang="en-GB" sz="2000" dirty="0"/>
              <a:t>patient's GP record (or other patient record, depending on location)  </a:t>
            </a:r>
          </a:p>
          <a:p>
            <a:pPr>
              <a:spcBef>
                <a:spcPts val="600"/>
              </a:spcBef>
              <a:buFont typeface="Arial" pitchFamily="34" charset="0"/>
              <a:buChar char="•"/>
              <a:defRPr/>
            </a:pPr>
            <a:r>
              <a:rPr lang="en-GB" sz="2000" dirty="0"/>
              <a:t>personal Child Health Record (the ‘Red Book’) if a child</a:t>
            </a:r>
          </a:p>
          <a:p>
            <a:pPr>
              <a:spcBef>
                <a:spcPts val="600"/>
              </a:spcBef>
              <a:buFont typeface="Arial" pitchFamily="34" charset="0"/>
              <a:buChar char="•"/>
              <a:defRPr/>
            </a:pPr>
            <a:r>
              <a:rPr lang="en-GB" sz="2000" dirty="0"/>
              <a:t>practice computer system</a:t>
            </a:r>
          </a:p>
          <a:p>
            <a:pPr>
              <a:spcBef>
                <a:spcPts val="600"/>
              </a:spcBef>
              <a:buFont typeface="Arial" pitchFamily="34" charset="0"/>
              <a:buChar char="•"/>
              <a:defRPr/>
            </a:pPr>
            <a:r>
              <a:rPr lang="en-GB" sz="2000" dirty="0"/>
              <a:t>Child Health Information System </a:t>
            </a:r>
            <a:endParaRPr lang="en-US" sz="2000" dirty="0"/>
          </a:p>
          <a:p>
            <a:endParaRPr lang="en-GB" dirty="0"/>
          </a:p>
        </p:txBody>
      </p:sp>
    </p:spTree>
    <p:extLst>
      <p:ext uri="{BB962C8B-B14F-4D97-AF65-F5344CB8AC3E}">
        <p14:creationId xmlns:p14="http://schemas.microsoft.com/office/powerpoint/2010/main" val="263921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80928"/>
            <a:ext cx="3960440" cy="2988047"/>
          </a:xfrm>
        </p:spPr>
        <p:txBody>
          <a:bodyPr/>
          <a:lstStyle/>
          <a:p>
            <a:r>
              <a:rPr lang="en-GB" dirty="0"/>
              <a:t>Delivery </a:t>
            </a:r>
          </a:p>
        </p:txBody>
      </p:sp>
    </p:spTree>
    <p:extLst>
      <p:ext uri="{BB962C8B-B14F-4D97-AF65-F5344CB8AC3E}">
        <p14:creationId xmlns:p14="http://schemas.microsoft.com/office/powerpoint/2010/main" val="341708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115888"/>
            <a:ext cx="8077200" cy="1143000"/>
          </a:xfrm>
        </p:spPr>
        <p:txBody>
          <a:bodyPr/>
          <a:lstStyle/>
          <a:p>
            <a:pPr algn="ctr" eaLnBrk="1" hangingPunct="1"/>
            <a:r>
              <a:rPr lang="en-GB" altLang="en-US" sz="3200" dirty="0"/>
              <a:t>2022/23 programme</a:t>
            </a:r>
            <a:endParaRPr lang="en-US" altLang="en-US" sz="3200" dirty="0"/>
          </a:p>
        </p:txBody>
      </p:sp>
      <p:sp>
        <p:nvSpPr>
          <p:cNvPr id="44035" name="Content Placeholder 2"/>
          <p:cNvSpPr>
            <a:spLocks noGrp="1"/>
          </p:cNvSpPr>
          <p:nvPr>
            <p:ph idx="1"/>
          </p:nvPr>
        </p:nvSpPr>
        <p:spPr>
          <a:xfrm>
            <a:off x="395536" y="1196752"/>
            <a:ext cx="8294688" cy="4896544"/>
          </a:xfrm>
        </p:spPr>
        <p:txBody>
          <a:bodyPr/>
          <a:lstStyle/>
          <a:p>
            <a:pPr eaLnBrk="1" hangingPunct="1">
              <a:lnSpc>
                <a:spcPct val="150000"/>
              </a:lnSpc>
              <a:buFont typeface="Wingdings" panose="05000000000000000000" pitchFamily="2" charset="2"/>
              <a:buChar char="§"/>
            </a:pPr>
            <a:endParaRPr lang="en-GB" altLang="en-US" sz="2000" dirty="0"/>
          </a:p>
          <a:p>
            <a:pPr eaLnBrk="1" hangingPunct="1">
              <a:lnSpc>
                <a:spcPct val="150000"/>
              </a:lnSpc>
              <a:buFont typeface="Wingdings" panose="05000000000000000000" pitchFamily="2" charset="2"/>
              <a:buChar char="§"/>
            </a:pPr>
            <a:r>
              <a:rPr lang="en-GB" altLang="en-US" sz="2000" dirty="0"/>
              <a:t>The official launch date will be 19</a:t>
            </a:r>
            <a:r>
              <a:rPr lang="en-GB" altLang="en-US" sz="2000" baseline="30000" dirty="0"/>
              <a:t>th</a:t>
            </a:r>
            <a:r>
              <a:rPr lang="en-GB" altLang="en-US" sz="2000" dirty="0"/>
              <a:t> September 2022</a:t>
            </a:r>
          </a:p>
          <a:p>
            <a:pPr eaLnBrk="1" hangingPunct="1">
              <a:lnSpc>
                <a:spcPct val="150000"/>
              </a:lnSpc>
              <a:buFont typeface="Wingdings" panose="05000000000000000000" pitchFamily="2" charset="2"/>
              <a:buChar char="§"/>
            </a:pPr>
            <a:r>
              <a:rPr lang="en-GB" altLang="en-US" sz="2000" dirty="0"/>
              <a:t>All Practices should receive initial deliveries of </a:t>
            </a:r>
            <a:r>
              <a:rPr lang="en-GB" altLang="en-US" sz="2000" b="1" u="sng" dirty="0"/>
              <a:t>all</a:t>
            </a:r>
            <a:r>
              <a:rPr lang="en-GB" altLang="en-US" sz="2000" dirty="0"/>
              <a:t> flu vaccines before the end of September 2021</a:t>
            </a:r>
          </a:p>
          <a:p>
            <a:pPr eaLnBrk="1" hangingPunct="1">
              <a:lnSpc>
                <a:spcPct val="150000"/>
              </a:lnSpc>
              <a:buFont typeface="Wingdings" panose="05000000000000000000" pitchFamily="2" charset="2"/>
              <a:buChar char="§"/>
            </a:pPr>
            <a:r>
              <a:rPr lang="en-GB" altLang="en-US" sz="2000" dirty="0"/>
              <a:t>Practices can start clinics once they have received the vaccine</a:t>
            </a:r>
          </a:p>
          <a:p>
            <a:pPr eaLnBrk="1" hangingPunct="1">
              <a:lnSpc>
                <a:spcPct val="150000"/>
              </a:lnSpc>
              <a:buFont typeface="Wingdings" panose="05000000000000000000" pitchFamily="2" charset="2"/>
              <a:buChar char="§"/>
            </a:pPr>
            <a:r>
              <a:rPr lang="en-GB" altLang="en-US" sz="2000" dirty="0"/>
              <a:t>Leaflets can be downloaded from </a:t>
            </a:r>
            <a:r>
              <a:rPr lang="en-GB" altLang="en-US" sz="2000" dirty="0">
                <a:hlinkClick r:id="rId3"/>
              </a:rPr>
              <a:t>PHA web-site </a:t>
            </a:r>
            <a:endParaRPr lang="en-GB" altLang="en-US" sz="2000" dirty="0"/>
          </a:p>
          <a:p>
            <a:pPr eaLnBrk="1" hangingPunct="1">
              <a:lnSpc>
                <a:spcPct val="150000"/>
              </a:lnSpc>
              <a:buFont typeface="Wingdings" panose="05000000000000000000" pitchFamily="2" charset="2"/>
              <a:buChar char="§"/>
            </a:pPr>
            <a:r>
              <a:rPr lang="en-GB" altLang="en-US" sz="2000" dirty="0"/>
              <a:t>PGDs available from end of August / start of September</a:t>
            </a:r>
            <a:r>
              <a:rPr lang="en-GB" altLang="en-US" sz="2800" dirty="0"/>
              <a:t>	</a:t>
            </a:r>
          </a:p>
        </p:txBody>
      </p:sp>
    </p:spTree>
    <p:extLst>
      <p:ext uri="{BB962C8B-B14F-4D97-AF65-F5344CB8AC3E}">
        <p14:creationId xmlns:p14="http://schemas.microsoft.com/office/powerpoint/2010/main" val="520401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1008112"/>
          </a:xfrm>
        </p:spPr>
        <p:txBody>
          <a:bodyPr/>
          <a:lstStyle/>
          <a:p>
            <a:pPr algn="ctr"/>
            <a:r>
              <a:rPr lang="en-GB" sz="3200" dirty="0"/>
              <a:t>When to vaccinate</a:t>
            </a:r>
          </a:p>
        </p:txBody>
      </p:sp>
      <p:sp>
        <p:nvSpPr>
          <p:cNvPr id="3" name="Content Placeholder 2"/>
          <p:cNvSpPr>
            <a:spLocks noGrp="1"/>
          </p:cNvSpPr>
          <p:nvPr>
            <p:ph idx="1"/>
          </p:nvPr>
        </p:nvSpPr>
        <p:spPr>
          <a:xfrm>
            <a:off x="467544" y="1484784"/>
            <a:ext cx="8064896" cy="4391893"/>
          </a:xfrm>
        </p:spPr>
        <p:txBody>
          <a:bodyPr/>
          <a:lstStyle/>
          <a:p>
            <a:pPr>
              <a:buFont typeface="Arial" panose="020B0604020202020204" pitchFamily="34" charset="0"/>
              <a:buChar char="•"/>
            </a:pPr>
            <a:r>
              <a:rPr lang="en-GB" sz="2000" dirty="0"/>
              <a:t>Vaccinate as soon as vaccine available so people are protected when flu begins to circulate in the community;</a:t>
            </a:r>
          </a:p>
          <a:p>
            <a:pPr>
              <a:buFont typeface="Arial" panose="020B0604020202020204" pitchFamily="34" charset="0"/>
              <a:buChar char="•"/>
            </a:pPr>
            <a:r>
              <a:rPr lang="en-GB" sz="2000" dirty="0"/>
              <a:t>Try to vaccinate by December before flu circulation peaks;</a:t>
            </a:r>
          </a:p>
          <a:p>
            <a:pPr>
              <a:buFont typeface="Arial" panose="020B0604020202020204" pitchFamily="34" charset="0"/>
              <a:buChar char="•"/>
            </a:pPr>
            <a:r>
              <a:rPr lang="en-GB" sz="2000" dirty="0"/>
              <a:t>However, do continue to offer vaccination throughout the season especially if level of flu activity is high;</a:t>
            </a:r>
          </a:p>
          <a:p>
            <a:pPr>
              <a:buFont typeface="Arial" panose="020B0604020202020204" pitchFamily="34" charset="0"/>
              <a:buChar char="•"/>
            </a:pPr>
            <a:r>
              <a:rPr lang="en-GB" sz="2000" dirty="0"/>
              <a:t>Remember that immune response following flu vaccination takes about two weeks to develop fully;</a:t>
            </a:r>
          </a:p>
          <a:p>
            <a:pPr>
              <a:buFont typeface="Arial" panose="020B0604020202020204" pitchFamily="34" charset="0"/>
              <a:buChar char="•"/>
            </a:pPr>
            <a:r>
              <a:rPr lang="en-GB" sz="2000" dirty="0"/>
              <a:t>Protection offered by the vaccine is thought to last for at least one influenza season;</a:t>
            </a:r>
          </a:p>
          <a:p>
            <a:pPr>
              <a:buFont typeface="Arial" panose="020B0604020202020204" pitchFamily="34" charset="0"/>
              <a:buChar char="•"/>
            </a:pPr>
            <a:r>
              <a:rPr lang="en-GB" sz="2000" dirty="0"/>
              <a:t>As antibody levels are likely to reduce in subsequent seasons, and there may be changes to the circulating strains from one season to next, </a:t>
            </a:r>
            <a:r>
              <a:rPr lang="en-GB" sz="20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59</a:t>
            </a:fld>
            <a:endParaRPr lang="en-US" dirty="0"/>
          </a:p>
        </p:txBody>
      </p:sp>
    </p:spTree>
    <p:extLst>
      <p:ext uri="{BB962C8B-B14F-4D97-AF65-F5344CB8AC3E}">
        <p14:creationId xmlns:p14="http://schemas.microsoft.com/office/powerpoint/2010/main" val="100397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1143000"/>
          </a:xfrm>
        </p:spPr>
        <p:txBody>
          <a:bodyPr/>
          <a:lstStyle/>
          <a:p>
            <a:r>
              <a:rPr lang="en-GB" altLang="en-US" sz="3200" dirty="0"/>
              <a:t>Flu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27150" y="3213100"/>
            <a:ext cx="3959225" cy="1223963"/>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surface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394713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7544" y="404664"/>
            <a:ext cx="8294687" cy="1143000"/>
          </a:xfrm>
        </p:spPr>
        <p:txBody>
          <a:bodyPr/>
          <a:lstStyle/>
          <a:p>
            <a:pPr eaLnBrk="1" hangingPunct="1"/>
            <a:r>
              <a:rPr lang="en-GB" altLang="en-US" sz="3200" dirty="0"/>
              <a:t>General Practice Programme</a:t>
            </a:r>
          </a:p>
        </p:txBody>
      </p:sp>
      <p:sp>
        <p:nvSpPr>
          <p:cNvPr id="58371" name="Content Placeholder 4"/>
          <p:cNvSpPr>
            <a:spLocks noGrp="1"/>
          </p:cNvSpPr>
          <p:nvPr>
            <p:ph idx="1"/>
          </p:nvPr>
        </p:nvSpPr>
        <p:spPr>
          <a:xfrm>
            <a:off x="467544" y="1124744"/>
            <a:ext cx="8294687" cy="4686994"/>
          </a:xfrm>
        </p:spPr>
        <p:txBody>
          <a:bodyPr/>
          <a:lstStyle/>
          <a:p>
            <a:pPr eaLnBrk="1" hangingPunct="1">
              <a:buFont typeface="Wingdings" panose="05000000000000000000" pitchFamily="2" charset="2"/>
              <a:buChar char="Ø"/>
            </a:pPr>
            <a:endParaRPr lang="en-GB" sz="1800" dirty="0"/>
          </a:p>
          <a:p>
            <a:pPr eaLnBrk="1" hangingPunct="1">
              <a:buFont typeface="Wingdings" panose="05000000000000000000" pitchFamily="2" charset="2"/>
              <a:buChar char="Ø"/>
            </a:pPr>
            <a:endParaRPr lang="en-GB" sz="1800" dirty="0"/>
          </a:p>
          <a:p>
            <a:pPr eaLnBrk="1" hangingPunct="1">
              <a:buFont typeface="Wingdings" panose="05000000000000000000" pitchFamily="2" charset="2"/>
              <a:buChar char="Ø"/>
            </a:pPr>
            <a:endParaRPr lang="en-GB" sz="1800" dirty="0"/>
          </a:p>
          <a:p>
            <a:pPr eaLnBrk="1" hangingPunct="1">
              <a:buFont typeface="Wingdings" panose="05000000000000000000" pitchFamily="2" charset="2"/>
              <a:buChar char="Ø"/>
            </a:pPr>
            <a:r>
              <a:rPr lang="en-GB" sz="2400" dirty="0"/>
              <a:t>GPs should actively call all patients aged 50 and over (anyone who will be 50 years of age or over by 31 March 2023) </a:t>
            </a:r>
          </a:p>
          <a:p>
            <a:pPr marL="0" indent="0" eaLnBrk="1" hangingPunct="1"/>
            <a:endParaRPr lang="en-GB" sz="2400" dirty="0"/>
          </a:p>
          <a:p>
            <a:pPr eaLnBrk="1" hangingPunct="1">
              <a:buFont typeface="Wingdings" panose="05000000000000000000" pitchFamily="2" charset="2"/>
              <a:buChar char="Ø"/>
            </a:pPr>
            <a:r>
              <a:rPr lang="en-GB" sz="2400" dirty="0"/>
              <a:t>and any eligible patients under 50 years old for flu vaccine</a:t>
            </a:r>
            <a:endParaRPr lang="en-GB" altLang="en-US" sz="240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4122207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0"/>
            <a:ext cx="8077200" cy="1484784"/>
          </a:xfrm>
        </p:spPr>
        <p:txBody>
          <a:bodyPr/>
          <a:lstStyle/>
          <a:p>
            <a:pPr algn="ctr" eaLnBrk="1" hangingPunct="1"/>
            <a:r>
              <a:rPr lang="en-GB" altLang="en-US" sz="3200" dirty="0"/>
              <a:t>Children’s Vaccination Programme</a:t>
            </a:r>
            <a:br>
              <a:rPr lang="en-GB" altLang="en-US" sz="3200" dirty="0"/>
            </a:br>
            <a:r>
              <a:rPr lang="en-GB" altLang="en-US" sz="1800" dirty="0"/>
              <a:t>GP Based</a:t>
            </a:r>
          </a:p>
        </p:txBody>
      </p:sp>
      <p:sp>
        <p:nvSpPr>
          <p:cNvPr id="56323" name="Content Placeholder 4"/>
          <p:cNvSpPr>
            <a:spLocks noGrp="1"/>
          </p:cNvSpPr>
          <p:nvPr>
            <p:ph idx="1"/>
          </p:nvPr>
        </p:nvSpPr>
        <p:spPr>
          <a:xfrm>
            <a:off x="611560" y="1412776"/>
            <a:ext cx="8077200" cy="4824536"/>
          </a:xfrm>
        </p:spPr>
        <p:txBody>
          <a:bodyPr/>
          <a:lstStyle/>
          <a:p>
            <a:pPr eaLnBrk="1" hangingPunct="1">
              <a:buFont typeface="Wingdings" panose="05000000000000000000" pitchFamily="2" charset="2"/>
              <a:buChar char="§"/>
            </a:pPr>
            <a:endParaRPr lang="en-GB" sz="1400" dirty="0"/>
          </a:p>
          <a:p>
            <a:pPr marL="0" indent="0" eaLnBrk="1" hangingPunct="1"/>
            <a:r>
              <a:rPr lang="en-GB" sz="1800" dirty="0"/>
              <a:t>GPs should actively call and offer flu vaccine to:</a:t>
            </a:r>
          </a:p>
          <a:p>
            <a:pPr eaLnBrk="1" hangingPunct="1">
              <a:buFont typeface="Wingdings" panose="05000000000000000000" pitchFamily="2" charset="2"/>
              <a:buChar char="§"/>
            </a:pPr>
            <a:endParaRPr lang="en-GB" sz="1800" dirty="0"/>
          </a:p>
          <a:p>
            <a:pPr eaLnBrk="1" hangingPunct="1">
              <a:buFont typeface="Wingdings" panose="05000000000000000000" pitchFamily="2" charset="2"/>
              <a:buChar char="§"/>
            </a:pPr>
            <a:endParaRPr lang="en-GB" sz="1800" dirty="0"/>
          </a:p>
          <a:p>
            <a:pPr eaLnBrk="1" hangingPunct="1">
              <a:buFont typeface="Wingdings" panose="05000000000000000000" pitchFamily="2" charset="2"/>
              <a:buChar char="§"/>
            </a:pPr>
            <a:r>
              <a:rPr lang="en-GB" sz="1800" dirty="0"/>
              <a:t>all pre-school children aged two years or more on the 1 September 2022 i.e. those born between 2 July 2018 and 1 September 2020, </a:t>
            </a:r>
          </a:p>
          <a:p>
            <a:pPr eaLnBrk="1" hangingPunct="1">
              <a:buFont typeface="Wingdings" panose="05000000000000000000" pitchFamily="2" charset="2"/>
              <a:buChar char="§"/>
            </a:pPr>
            <a:r>
              <a:rPr lang="en-GB" sz="1800" dirty="0"/>
              <a:t>Children who miss their offer of a vaccine in school </a:t>
            </a:r>
          </a:p>
          <a:p>
            <a:pPr eaLnBrk="1" hangingPunct="1">
              <a:buFont typeface="Wingdings" panose="05000000000000000000" pitchFamily="2" charset="2"/>
              <a:buChar char="§"/>
            </a:pPr>
            <a:r>
              <a:rPr lang="en-GB" sz="1800" dirty="0"/>
              <a:t>young people aged 16 and 17 who are in a clinical risk group and who are born before 2 July 2007. </a:t>
            </a:r>
          </a:p>
          <a:p>
            <a:pPr eaLnBrk="1" hangingPunct="1">
              <a:buFont typeface="Wingdings" panose="05000000000000000000" pitchFamily="2" charset="2"/>
              <a:buChar char="§"/>
            </a:pPr>
            <a:r>
              <a:rPr lang="en-GB" sz="1800" dirty="0"/>
              <a:t>Children in at-risk groups for whom LAIV is unsuitable</a:t>
            </a:r>
          </a:p>
          <a:p>
            <a:pPr eaLnBrk="1" hangingPunct="1">
              <a:buFont typeface="Wingdings" panose="05000000000000000000" pitchFamily="2" charset="2"/>
              <a:buChar char="§"/>
            </a:pPr>
            <a:r>
              <a:rPr lang="en-GB" sz="1800" dirty="0"/>
              <a:t>Children aged 6 months to less than 2 years should be offered egg-grown quadrivalent influenza vaccine (</a:t>
            </a:r>
            <a:r>
              <a:rPr lang="en-GB" sz="1800" dirty="0" err="1"/>
              <a:t>QIVe</a:t>
            </a:r>
            <a:r>
              <a:rPr lang="en-GB" sz="1800" dirty="0"/>
              <a:t>). </a:t>
            </a:r>
          </a:p>
        </p:txBody>
      </p:sp>
    </p:spTree>
    <p:extLst>
      <p:ext uri="{BB962C8B-B14F-4D97-AF65-F5344CB8AC3E}">
        <p14:creationId xmlns:p14="http://schemas.microsoft.com/office/powerpoint/2010/main" val="1434787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EEBA-CEA8-4948-8BC8-47015FA6C96D}"/>
              </a:ext>
            </a:extLst>
          </p:cNvPr>
          <p:cNvSpPr>
            <a:spLocks noGrp="1"/>
          </p:cNvSpPr>
          <p:nvPr>
            <p:ph type="title"/>
          </p:nvPr>
        </p:nvSpPr>
        <p:spPr/>
        <p:txBody>
          <a:bodyPr/>
          <a:lstStyle/>
          <a:p>
            <a:pPr algn="ctr"/>
            <a:r>
              <a:rPr lang="en-GB" altLang="en-US" sz="3200" dirty="0"/>
              <a:t>Children’s Vaccination Programme</a:t>
            </a:r>
            <a:br>
              <a:rPr lang="en-GB" altLang="en-US" sz="3200" dirty="0"/>
            </a:br>
            <a:r>
              <a:rPr lang="en-GB" altLang="en-US" sz="2000" dirty="0"/>
              <a:t>School Based</a:t>
            </a:r>
            <a:br>
              <a:rPr lang="en-GB" altLang="en-US" sz="3200" dirty="0"/>
            </a:br>
            <a:endParaRPr lang="en-GB" sz="3200" dirty="0"/>
          </a:p>
        </p:txBody>
      </p:sp>
      <p:sp>
        <p:nvSpPr>
          <p:cNvPr id="3" name="Content Placeholder 2">
            <a:extLst>
              <a:ext uri="{FF2B5EF4-FFF2-40B4-BE49-F238E27FC236}">
                <a16:creationId xmlns:a16="http://schemas.microsoft.com/office/drawing/2014/main" id="{BE264C58-0FBB-4819-98CC-3E35214950D6}"/>
              </a:ext>
            </a:extLst>
          </p:cNvPr>
          <p:cNvSpPr>
            <a:spLocks noGrp="1"/>
          </p:cNvSpPr>
          <p:nvPr>
            <p:ph idx="1"/>
          </p:nvPr>
        </p:nvSpPr>
        <p:spPr>
          <a:xfrm>
            <a:off x="685800" y="1752600"/>
            <a:ext cx="8077200" cy="3810000"/>
          </a:xfrm>
        </p:spPr>
        <p:txBody>
          <a:bodyPr/>
          <a:lstStyle/>
          <a:p>
            <a:pPr marL="0" lvl="0" indent="0" eaLnBrk="1" hangingPunct="1"/>
            <a:r>
              <a:rPr lang="en-GB" sz="1800" dirty="0"/>
              <a:t>School Health teams offer the flu vaccine to:</a:t>
            </a:r>
          </a:p>
          <a:p>
            <a:pPr marL="0" lvl="0" indent="0" eaLnBrk="1" hangingPunct="1"/>
            <a:endParaRPr lang="en-GB" sz="1800" dirty="0">
              <a:solidFill>
                <a:srgbClr val="000000"/>
              </a:solidFill>
            </a:endParaRPr>
          </a:p>
          <a:p>
            <a:pPr lvl="0" eaLnBrk="1" hangingPunct="1">
              <a:buFont typeface="Wingdings" panose="05000000000000000000" pitchFamily="2" charset="2"/>
              <a:buChar char="§"/>
            </a:pPr>
            <a:r>
              <a:rPr lang="en-GB" sz="1800" dirty="0">
                <a:solidFill>
                  <a:srgbClr val="000000"/>
                </a:solidFill>
              </a:rPr>
              <a:t>all young people in years 8 to 12 of secondary school i.e. those born between 2 July 2006 and 1 July 2011.</a:t>
            </a:r>
          </a:p>
          <a:p>
            <a:pPr lvl="0" eaLnBrk="1" hangingPunct="1">
              <a:buFont typeface="Wingdings" panose="05000000000000000000" pitchFamily="2" charset="2"/>
              <a:buChar char="§"/>
            </a:pPr>
            <a:endParaRPr lang="en-GB" sz="1800" dirty="0"/>
          </a:p>
          <a:p>
            <a:pPr lvl="0" eaLnBrk="1" hangingPunct="1">
              <a:buFont typeface="Wingdings" panose="05000000000000000000" pitchFamily="2" charset="2"/>
              <a:buChar char="§"/>
            </a:pPr>
            <a:r>
              <a:rPr lang="en-GB" sz="1800" dirty="0"/>
              <a:t>all children (including those in a clinical risk group) attending primary school, special school and years 8-12 of secondary school during the 2022/23 academic year i.e. those born between 2 July 2006 to 1 July 2018.</a:t>
            </a:r>
          </a:p>
          <a:p>
            <a:pPr lvl="0" eaLnBrk="1" hangingPunct="1">
              <a:buFont typeface="Wingdings" panose="05000000000000000000" pitchFamily="2" charset="2"/>
              <a:buChar char="§"/>
            </a:pPr>
            <a:r>
              <a:rPr lang="en-GB" sz="1800" dirty="0"/>
              <a:t>School teams prioritise special schools for early vaccinations. </a:t>
            </a:r>
            <a:endParaRPr lang="en-GB" sz="1800" dirty="0">
              <a:solidFill>
                <a:srgbClr val="000000"/>
              </a:solidFill>
            </a:endParaRPr>
          </a:p>
          <a:p>
            <a:endParaRPr lang="en-GB" dirty="0"/>
          </a:p>
        </p:txBody>
      </p:sp>
    </p:spTree>
    <p:extLst>
      <p:ext uri="{BB962C8B-B14F-4D97-AF65-F5344CB8AC3E}">
        <p14:creationId xmlns:p14="http://schemas.microsoft.com/office/powerpoint/2010/main" val="2012909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r>
              <a:rPr lang="en-GB" sz="3600" dirty="0"/>
              <a:t>Health and Social Care Programme</a:t>
            </a:r>
          </a:p>
        </p:txBody>
      </p:sp>
      <p:sp>
        <p:nvSpPr>
          <p:cNvPr id="7" name="Content Placeholder 6"/>
          <p:cNvSpPr>
            <a:spLocks noGrp="1"/>
          </p:cNvSpPr>
          <p:nvPr>
            <p:ph idx="1"/>
          </p:nvPr>
        </p:nvSpPr>
        <p:spPr>
          <a:xfrm>
            <a:off x="685800" y="1196752"/>
            <a:ext cx="8077200" cy="4968552"/>
          </a:xfrm>
        </p:spPr>
        <p:txBody>
          <a:bodyPr/>
          <a:lstStyle/>
          <a:p>
            <a:pPr marL="457200" lvl="0" indent="-457200">
              <a:buFont typeface="Wingdings" pitchFamily="2" charset="2"/>
              <a:buChar char="Ø"/>
            </a:pPr>
            <a:endParaRPr lang="en-GB" sz="1800" dirty="0">
              <a:solidFill>
                <a:srgbClr val="000000"/>
              </a:solidFill>
            </a:endParaRPr>
          </a:p>
          <a:p>
            <a:pPr marL="457200" lvl="0" indent="-457200">
              <a:buFont typeface="Wingdings" pitchFamily="2" charset="2"/>
              <a:buChar char="Ø"/>
            </a:pPr>
            <a:r>
              <a:rPr lang="en-GB" sz="1800" dirty="0">
                <a:solidFill>
                  <a:srgbClr val="000000"/>
                </a:solidFill>
              </a:rPr>
              <a:t>All </a:t>
            </a:r>
            <a:r>
              <a:rPr lang="en-GB" sz="1800" b="1" dirty="0">
                <a:solidFill>
                  <a:srgbClr val="000000"/>
                </a:solidFill>
              </a:rPr>
              <a:t>frontline</a:t>
            </a:r>
            <a:r>
              <a:rPr lang="en-GB" sz="1800" dirty="0">
                <a:solidFill>
                  <a:srgbClr val="000000"/>
                </a:solidFill>
              </a:rPr>
              <a:t> Trust-employed and Independent Sector Health </a:t>
            </a:r>
            <a:r>
              <a:rPr lang="en-GB" sz="1800" b="1" dirty="0">
                <a:solidFill>
                  <a:srgbClr val="000000"/>
                </a:solidFill>
              </a:rPr>
              <a:t>and</a:t>
            </a:r>
            <a:r>
              <a:rPr lang="en-GB" sz="1800" dirty="0">
                <a:solidFill>
                  <a:srgbClr val="000000"/>
                </a:solidFill>
              </a:rPr>
              <a:t> Social Care Workers are eligible for the flu vaccine</a:t>
            </a:r>
          </a:p>
          <a:p>
            <a:pPr marL="457200" lvl="0" indent="-457200">
              <a:buFont typeface="Wingdings" pitchFamily="2" charset="2"/>
              <a:buChar char="Ø"/>
            </a:pPr>
            <a:endParaRPr lang="en-GB" sz="1800" dirty="0">
              <a:solidFill>
                <a:srgbClr val="000000"/>
              </a:solidFill>
            </a:endParaRPr>
          </a:p>
          <a:p>
            <a:pPr marL="457200" lvl="0" indent="-457200">
              <a:buFont typeface="Wingdings" pitchFamily="2" charset="2"/>
              <a:buChar char="Ø"/>
            </a:pPr>
            <a:r>
              <a:rPr lang="en-GB" sz="1800" dirty="0">
                <a:solidFill>
                  <a:srgbClr val="000000"/>
                </a:solidFill>
              </a:rPr>
              <a:t>The </a:t>
            </a:r>
            <a:r>
              <a:rPr lang="en-GB" sz="1800" b="1" dirty="0">
                <a:solidFill>
                  <a:srgbClr val="000000"/>
                </a:solidFill>
              </a:rPr>
              <a:t>cell based </a:t>
            </a:r>
            <a:r>
              <a:rPr lang="en-GB" sz="1800" b="1" dirty="0" err="1">
                <a:solidFill>
                  <a:srgbClr val="000000"/>
                </a:solidFill>
              </a:rPr>
              <a:t>Quadrivalent</a:t>
            </a:r>
            <a:r>
              <a:rPr lang="en-GB" sz="1800" b="1" dirty="0">
                <a:solidFill>
                  <a:srgbClr val="000000"/>
                </a:solidFill>
              </a:rPr>
              <a:t> Inactivated Flu Vaccine (</a:t>
            </a:r>
            <a:r>
              <a:rPr lang="en-GB" sz="1800" b="1" dirty="0" err="1">
                <a:solidFill>
                  <a:srgbClr val="000000"/>
                </a:solidFill>
              </a:rPr>
              <a:t>QIVc</a:t>
            </a:r>
            <a:r>
              <a:rPr lang="en-GB" sz="1800" b="1" dirty="0">
                <a:solidFill>
                  <a:srgbClr val="000000"/>
                </a:solidFill>
              </a:rPr>
              <a:t>) only </a:t>
            </a:r>
            <a:r>
              <a:rPr lang="en-GB" sz="1800" dirty="0">
                <a:solidFill>
                  <a:srgbClr val="000000"/>
                </a:solidFill>
              </a:rPr>
              <a:t>will be available including for those under 18 years and over 64 years of age, S</a:t>
            </a:r>
            <a:r>
              <a:rPr lang="en-GB" sz="1800" dirty="0"/>
              <a:t>uitable for egg / latex allergy</a:t>
            </a:r>
          </a:p>
          <a:p>
            <a:pPr marL="457200" indent="-457200">
              <a:buFont typeface="Wingdings" panose="05000000000000000000" pitchFamily="2" charset="2"/>
              <a:buChar char="Ø"/>
            </a:pPr>
            <a:endParaRPr lang="en-GB" sz="1800" dirty="0"/>
          </a:p>
          <a:p>
            <a:pPr marL="457200" indent="-457200">
              <a:buFont typeface="Wingdings" panose="05000000000000000000" pitchFamily="2" charset="2"/>
              <a:buChar char="Ø"/>
            </a:pPr>
            <a:r>
              <a:rPr lang="en-GB" sz="1800" dirty="0"/>
              <a:t>The </a:t>
            </a:r>
            <a:r>
              <a:rPr lang="en-GB" sz="1800" u="sng" dirty="0"/>
              <a:t>Trust HSCW Programme </a:t>
            </a:r>
            <a:r>
              <a:rPr lang="en-GB" sz="1800" dirty="0"/>
              <a:t>is lead by Trust Flu Teams and will include a range of models of delivery like previous years </a:t>
            </a:r>
          </a:p>
          <a:p>
            <a:pPr marL="457200" indent="-457200">
              <a:buFont typeface="Wingdings" panose="05000000000000000000" pitchFamily="2" charset="2"/>
              <a:buChar char="Ø"/>
            </a:pPr>
            <a:r>
              <a:rPr lang="en-GB" sz="1800" dirty="0"/>
              <a:t>The </a:t>
            </a:r>
            <a:r>
              <a:rPr lang="en-GB" sz="1800" u="sng" dirty="0"/>
              <a:t>Independent Sector HSCW Programme </a:t>
            </a:r>
            <a:r>
              <a:rPr lang="en-GB" sz="1800" dirty="0"/>
              <a:t>will include a range of delivery options including employer schemes, Trust OHD and community pharmacies</a:t>
            </a:r>
            <a:endParaRPr lang="en-GB" sz="2400" dirty="0">
              <a:solidFill>
                <a:srgbClr val="000000"/>
              </a:solidFill>
            </a:endParaRPr>
          </a:p>
          <a:p>
            <a:endParaRPr lang="en-GB" dirty="0"/>
          </a:p>
        </p:txBody>
      </p:sp>
    </p:spTree>
    <p:extLst>
      <p:ext uri="{BB962C8B-B14F-4D97-AF65-F5344CB8AC3E}">
        <p14:creationId xmlns:p14="http://schemas.microsoft.com/office/powerpoint/2010/main" val="3589692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Pharmacy</a:t>
            </a:r>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GB" sz="1800" dirty="0"/>
          </a:p>
          <a:p>
            <a:pPr marL="0" indent="0"/>
            <a:r>
              <a:rPr lang="en-GB" sz="1800" dirty="0"/>
              <a:t>Community pharmacies across NI will be offering the flu vaccine free of charge to </a:t>
            </a:r>
          </a:p>
          <a:p>
            <a:pPr marL="0" indent="0"/>
            <a:endParaRPr lang="en-GB" sz="1800" dirty="0"/>
          </a:p>
          <a:p>
            <a:pPr>
              <a:buFont typeface="Wingdings" panose="05000000000000000000" pitchFamily="2" charset="2"/>
              <a:buChar char="Ø"/>
            </a:pPr>
            <a:r>
              <a:rPr lang="en-GB" sz="1800" dirty="0"/>
              <a:t>RQIA registered care home residents and staff</a:t>
            </a:r>
          </a:p>
          <a:p>
            <a:pPr>
              <a:buFont typeface="Wingdings" panose="05000000000000000000" pitchFamily="2" charset="2"/>
              <a:buChar char="Ø"/>
            </a:pPr>
            <a:r>
              <a:rPr lang="en-GB" sz="1800" dirty="0"/>
              <a:t>any person aged 50 or over</a:t>
            </a:r>
          </a:p>
          <a:p>
            <a:pPr>
              <a:buFont typeface="Wingdings" panose="05000000000000000000" pitchFamily="2" charset="2"/>
              <a:buChar char="Ø"/>
            </a:pPr>
            <a:r>
              <a:rPr lang="en-GB" sz="1800" dirty="0"/>
              <a:t>Carers</a:t>
            </a:r>
          </a:p>
          <a:p>
            <a:pPr>
              <a:buFont typeface="Wingdings" panose="05000000000000000000" pitchFamily="2" charset="2"/>
              <a:buChar char="Ø"/>
            </a:pPr>
            <a:r>
              <a:rPr lang="en-GB" sz="1800" dirty="0"/>
              <a:t>Pregnant women</a:t>
            </a:r>
          </a:p>
          <a:p>
            <a:pPr>
              <a:buFont typeface="Wingdings" panose="05000000000000000000" pitchFamily="2" charset="2"/>
              <a:buChar char="Ø"/>
            </a:pPr>
            <a:r>
              <a:rPr lang="en-GB" sz="1800" dirty="0"/>
              <a:t>frontline Health and Social Care Workers</a:t>
            </a:r>
          </a:p>
          <a:p>
            <a:pPr>
              <a:buFont typeface="Wingdings" panose="05000000000000000000" pitchFamily="2" charset="2"/>
              <a:buChar char="Ø"/>
            </a:pPr>
            <a:endParaRPr lang="en-GB" sz="1800" dirty="0"/>
          </a:p>
          <a:p>
            <a:pPr marL="0" indent="0"/>
            <a:endParaRPr lang="en-GB" sz="1800" dirty="0"/>
          </a:p>
          <a:p>
            <a:pPr>
              <a:buFont typeface="Wingdings" panose="05000000000000000000" pitchFamily="2" charset="2"/>
              <a:buChar char="Ø"/>
            </a:pPr>
            <a:endParaRPr lang="en-GB" sz="1800" dirty="0"/>
          </a:p>
          <a:p>
            <a:endParaRPr lang="en-GB" sz="1800" dirty="0"/>
          </a:p>
        </p:txBody>
      </p:sp>
    </p:spTree>
    <p:extLst>
      <p:ext uri="{BB962C8B-B14F-4D97-AF65-F5344CB8AC3E}">
        <p14:creationId xmlns:p14="http://schemas.microsoft.com/office/powerpoint/2010/main" val="935379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Achieving high uptake</a:t>
            </a:r>
          </a:p>
        </p:txBody>
      </p:sp>
      <p:sp>
        <p:nvSpPr>
          <p:cNvPr id="3" name="Content Placeholder 2"/>
          <p:cNvSpPr>
            <a:spLocks noGrp="1"/>
          </p:cNvSpPr>
          <p:nvPr>
            <p:ph idx="1"/>
          </p:nvPr>
        </p:nvSpPr>
        <p:spPr>
          <a:xfrm>
            <a:off x="611560" y="1700808"/>
            <a:ext cx="8077200" cy="4038600"/>
          </a:xfrm>
        </p:spPr>
        <p:txBody>
          <a:bodyPr/>
          <a:lstStyle/>
          <a:p>
            <a:pPr marL="0" indent="0">
              <a:buFont typeface="Arial" pitchFamily="84" charset="0"/>
              <a:buNone/>
              <a:defRPr/>
            </a:pPr>
            <a:r>
              <a:rPr lang="en-GB" sz="2000" dirty="0"/>
              <a:t>The </a:t>
            </a:r>
            <a:r>
              <a:rPr lang="en-GB" sz="2000" b="1" dirty="0"/>
              <a:t>GP practice checklist </a:t>
            </a:r>
            <a:r>
              <a:rPr lang="en-GB" sz="2000" dirty="0"/>
              <a:t>highlights good practice.</a:t>
            </a:r>
          </a:p>
          <a:p>
            <a:pPr marL="0" indent="0">
              <a:defRPr/>
            </a:pPr>
            <a:endParaRPr lang="en-GB" sz="2000" dirty="0"/>
          </a:p>
          <a:p>
            <a:pPr marL="285750" indent="-285750">
              <a:buFont typeface="Arial" pitchFamily="34" charset="0"/>
              <a:buChar char="•"/>
              <a:defRPr/>
            </a:pPr>
            <a:r>
              <a:rPr lang="en-GB" sz="2000" dirty="0"/>
              <a:t>it is based upon the findings from a study examining the factors associated with higher vaccine uptake in general practice</a:t>
            </a:r>
            <a:endParaRPr lang="en-GB" sz="2000" baseline="30000" dirty="0"/>
          </a:p>
          <a:p>
            <a:pPr marL="285750" indent="-285750">
              <a:buFont typeface="Arial" pitchFamily="34" charset="0"/>
              <a:buChar char="•"/>
              <a:defRPr/>
            </a:pPr>
            <a:r>
              <a:rPr lang="en-GB" sz="2000" dirty="0"/>
              <a:t>GP practices are encouraged to review their systems in the light of the checklist</a:t>
            </a:r>
          </a:p>
          <a:p>
            <a:pPr marL="285750" indent="-285750">
              <a:buFont typeface="Arial" pitchFamily="34" charset="0"/>
              <a:buChar char="•"/>
              <a:defRPr/>
            </a:pPr>
            <a:r>
              <a:rPr lang="en-GB" sz="2000" dirty="0">
                <a:solidFill>
                  <a:srgbClr val="FF0000"/>
                </a:solidFill>
              </a:rPr>
              <a:t>most recommendations will also apply to other settings where flu vaccine is given</a:t>
            </a:r>
          </a:p>
          <a:p>
            <a:endParaRPr lang="en-GB" dirty="0"/>
          </a:p>
        </p:txBody>
      </p:sp>
    </p:spTree>
    <p:extLst>
      <p:ext uri="{BB962C8B-B14F-4D97-AF65-F5344CB8AC3E}">
        <p14:creationId xmlns:p14="http://schemas.microsoft.com/office/powerpoint/2010/main" val="4082744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8077200" cy="947192"/>
          </a:xfrm>
        </p:spPr>
        <p:txBody>
          <a:bodyPr/>
          <a:lstStyle/>
          <a:p>
            <a:r>
              <a:rPr lang="en-GB" dirty="0"/>
              <a:t>GP Practice checklist</a:t>
            </a:r>
          </a:p>
        </p:txBody>
      </p:sp>
      <p:sp>
        <p:nvSpPr>
          <p:cNvPr id="6" name="Content Placeholder 5"/>
          <p:cNvSpPr>
            <a:spLocks noGrp="1"/>
          </p:cNvSpPr>
          <p:nvPr>
            <p:ph idx="1"/>
          </p:nvPr>
        </p:nvSpPr>
        <p:spPr>
          <a:xfrm>
            <a:off x="685800" y="1524000"/>
            <a:ext cx="8077200" cy="4497288"/>
          </a:xfrm>
        </p:spPr>
        <p:txBody>
          <a:bodyPr/>
          <a:lstStyle/>
          <a:p>
            <a:pPr marL="354013"/>
            <a:r>
              <a:rPr lang="en-GB" altLang="en-US" sz="1800" dirty="0">
                <a:ea typeface="ヒラギノ角ゴ Pro W3"/>
                <a:cs typeface="ヒラギノ角ゴ Pro W3"/>
              </a:rPr>
              <a:t>In order to obtain high vaccine uptake, it is recommended that GP practices:</a:t>
            </a:r>
          </a:p>
          <a:p>
            <a:pPr marL="354013">
              <a:buFont typeface="Arial" pitchFamily="34" charset="0"/>
              <a:buAutoNum type="arabicPeriod"/>
            </a:pPr>
            <a:r>
              <a:rPr lang="en-GB" altLang="en-US" sz="1800" dirty="0">
                <a:ea typeface="ヒラギノ角ゴ Pro W3"/>
                <a:cs typeface="ヒラギノ角ゴ Pro W3"/>
              </a:rPr>
              <a:t>Identify a named lead individual within the practice who is responsible for the flu vaccination programme </a:t>
            </a:r>
          </a:p>
          <a:p>
            <a:pPr marL="354013">
              <a:buFont typeface="Arial" pitchFamily="34" charset="0"/>
              <a:buAutoNum type="arabicPeriod"/>
            </a:pPr>
            <a:r>
              <a:rPr lang="en-GB" altLang="en-US" sz="1800" dirty="0">
                <a:ea typeface="ヒラギノ角ゴ Pro W3"/>
                <a:cs typeface="ヒラギノ角ゴ Pro W3"/>
              </a:rPr>
              <a:t>Hold a register that can identify all pregnant women and patients in the under 65 years at risk groups, those aged 65 years and over, and those aged two to four years </a:t>
            </a:r>
          </a:p>
          <a:p>
            <a:pPr marL="354013">
              <a:buFont typeface="Arial" pitchFamily="34" charset="0"/>
              <a:buAutoNum type="arabicPeriod"/>
            </a:pPr>
            <a:r>
              <a:rPr lang="en-GB" altLang="en-US" sz="1800" dirty="0">
                <a:ea typeface="ヒラギノ角ゴ Pro W3"/>
                <a:cs typeface="ヒラギノ角ゴ Pro W3"/>
              </a:rPr>
              <a:t>Update the patient register throughout the flu season, paying particular attention to the inclusion of women who become pregnant and patients who enter at-risk groups during the flu season </a:t>
            </a:r>
          </a:p>
          <a:p>
            <a:pPr marL="354013">
              <a:buAutoNum type="arabicPeriod" startAt="4"/>
            </a:pPr>
            <a:r>
              <a:rPr lang="en-GB" altLang="en-US" sz="1800" dirty="0">
                <a:ea typeface="ヒラギノ角ゴ Pro W3"/>
                <a:cs typeface="ヒラギノ角ゴ Pro W3"/>
              </a:rPr>
              <a:t>Submit accurate data on the number of its patients eligible to receive flu vaccine and the flu vaccinations given to its patients to HSCB</a:t>
            </a:r>
          </a:p>
          <a:p>
            <a:pPr marL="354013">
              <a:buAutoNum type="arabicPeriod" startAt="4"/>
            </a:pPr>
            <a:r>
              <a:rPr lang="en-GB" altLang="en-US" sz="1800" dirty="0">
                <a:ea typeface="ヒラギノ角ゴ Pro W3"/>
                <a:cs typeface="ヒラギノ角ゴ Pro W3"/>
              </a:rPr>
              <a:t>Order sufficient weekly flu vaccine that takes into account past and planned improved performance, expected demographic increase, and to ensure that everyone at risk is offered the flu vaccine. </a:t>
            </a:r>
          </a:p>
        </p:txBody>
      </p:sp>
    </p:spTree>
    <p:extLst>
      <p:ext uri="{BB962C8B-B14F-4D97-AF65-F5344CB8AC3E}">
        <p14:creationId xmlns:p14="http://schemas.microsoft.com/office/powerpoint/2010/main" val="2171250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8077200" cy="947192"/>
          </a:xfrm>
        </p:spPr>
        <p:txBody>
          <a:bodyPr/>
          <a:lstStyle/>
          <a:p>
            <a:r>
              <a:rPr lang="en-GB" dirty="0"/>
              <a:t>GP Practice Checklist (cont.)</a:t>
            </a:r>
          </a:p>
        </p:txBody>
      </p:sp>
      <p:sp>
        <p:nvSpPr>
          <p:cNvPr id="6" name="Content Placeholder 5"/>
          <p:cNvSpPr>
            <a:spLocks noGrp="1"/>
          </p:cNvSpPr>
          <p:nvPr>
            <p:ph idx="1"/>
          </p:nvPr>
        </p:nvSpPr>
        <p:spPr/>
        <p:txBody>
          <a:bodyPr/>
          <a:lstStyle/>
          <a:p>
            <a:pPr marL="354013">
              <a:buFont typeface="+mj-lt"/>
              <a:buAutoNum type="arabicPeriod" startAt="6"/>
            </a:pPr>
            <a:r>
              <a:rPr lang="en-GB" altLang="en-US" sz="1800" dirty="0">
                <a:ea typeface="ヒラギノ角ゴ Pro W3"/>
                <a:cs typeface="ヒラギノ角ゴ Pro W3"/>
              </a:rPr>
              <a:t>Actively invite those eligible to a flu vaccination clinic or to make an appointment (e.g. by letter, email, phone call, text)</a:t>
            </a:r>
          </a:p>
          <a:p>
            <a:pPr marL="354013">
              <a:buFont typeface="+mj-lt"/>
              <a:buAutoNum type="arabicPeriod" startAt="6"/>
            </a:pPr>
            <a:r>
              <a:rPr lang="en-GB" altLang="en-US" sz="1800" dirty="0">
                <a:ea typeface="ヒラギノ角ゴ Pro W3"/>
                <a:cs typeface="ヒラギノ角ゴ Pro W3"/>
              </a:rPr>
              <a:t>Follow-up patients, especially those in at risk groups, who do not respond or fail to attend scheduled clinics or appointments</a:t>
            </a:r>
          </a:p>
          <a:p>
            <a:pPr marL="354013">
              <a:buFont typeface="+mj-lt"/>
              <a:buAutoNum type="arabicPeriod" startAt="6"/>
            </a:pPr>
            <a:r>
              <a:rPr lang="en-GB" altLang="en-US" sz="1800" dirty="0">
                <a:ea typeface="ヒラギノ角ゴ Pro W3"/>
                <a:cs typeface="ヒラギノ角ゴ Pro W3"/>
              </a:rPr>
              <a:t>Start flu vaccination as soon as practicable after receipt of the vaccine</a:t>
            </a:r>
          </a:p>
          <a:p>
            <a:pPr marL="354013">
              <a:buFont typeface="+mj-lt"/>
              <a:buAutoNum type="arabicPeriod" startAt="6"/>
            </a:pPr>
            <a:r>
              <a:rPr lang="en-GB" sz="1800" dirty="0"/>
              <a:t>Collaborate with community midwives to offer and provide flu vaccination to pregnant women and to identify, offer and provide to newly pregnant women as the flu season progresses</a:t>
            </a:r>
          </a:p>
          <a:p>
            <a:pPr marL="354013">
              <a:buFont typeface="+mj-lt"/>
              <a:buAutoNum type="arabicPeriod" startAt="6"/>
            </a:pPr>
            <a:r>
              <a:rPr lang="en-GB" sz="1800" dirty="0"/>
              <a:t>offer flu vaccination in clinics and opportunistically </a:t>
            </a:r>
          </a:p>
          <a:p>
            <a:pPr marL="354013">
              <a:buFont typeface="+mj-lt"/>
              <a:buAutoNum type="arabicPeriod" startAt="6"/>
            </a:pPr>
            <a:r>
              <a:rPr lang="en-GB" sz="1800" dirty="0"/>
              <a:t>collaborate with Trust district nurses to identify and offer flu vaccination to residents in care homes, nursing homes and house-bound patients and to ensure that mechanisms are in place to update the patient record when flu vaccinations are given by other providers </a:t>
            </a:r>
          </a:p>
          <a:p>
            <a:pPr marL="354013">
              <a:buFont typeface="+mj-lt"/>
              <a:buAutoNum type="arabicPeriod" startAt="6"/>
            </a:pPr>
            <a:endParaRPr lang="en-GB" dirty="0"/>
          </a:p>
        </p:txBody>
      </p:sp>
    </p:spTree>
    <p:extLst>
      <p:ext uri="{BB962C8B-B14F-4D97-AF65-F5344CB8AC3E}">
        <p14:creationId xmlns:p14="http://schemas.microsoft.com/office/powerpoint/2010/main" val="1774484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Resources</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Ø"/>
            </a:pPr>
            <a:endParaRPr lang="en-GB" sz="2000" b="1" dirty="0">
              <a:solidFill>
                <a:schemeClr val="bg1"/>
              </a:solidFill>
              <a:hlinkClick r:id="rId3">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Ø"/>
            </a:pPr>
            <a:r>
              <a:rPr lang="en-GB" sz="2000" b="1" dirty="0">
                <a:solidFill>
                  <a:schemeClr val="bg1"/>
                </a:solidFill>
                <a:hlinkClick r:id="rId3">
                  <a:extLst>
                    <a:ext uri="{A12FA001-AC4F-418D-AE19-62706E023703}">
                      <ahyp:hlinkClr xmlns:ahyp="http://schemas.microsoft.com/office/drawing/2018/hyperlinkcolor" val="tx"/>
                    </a:ext>
                  </a:extLst>
                </a:hlinkClick>
              </a:rPr>
              <a:t>DH CMO letter seasonal influenza 2022/2023</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accent2">
                    <a:lumMod val="75000"/>
                  </a:schemeClr>
                </a:solidFill>
                <a:hlinkClick r:id="rId4">
                  <a:extLst>
                    <a:ext uri="{A12FA001-AC4F-418D-AE19-62706E023703}">
                      <ahyp:hlinkClr xmlns:ahyp="http://schemas.microsoft.com/office/drawing/2018/hyperlinkcolor" val="tx"/>
                    </a:ext>
                  </a:extLst>
                </a:hlinkClick>
              </a:rPr>
              <a:t>Flu healthcare worker’s factsheet</a:t>
            </a:r>
            <a:r>
              <a:rPr lang="en-GB" sz="2000" b="1" dirty="0">
                <a:solidFill>
                  <a:schemeClr val="accent2">
                    <a:lumMod val="75000"/>
                  </a:schemeClr>
                </a:solidFill>
              </a:rPr>
              <a:t> </a:t>
            </a:r>
          </a:p>
          <a:p>
            <a:pPr marL="457200" indent="-457200">
              <a:buFont typeface="Wingdings" panose="05000000000000000000" pitchFamily="2" charset="2"/>
              <a:buChar char="Ø"/>
            </a:pPr>
            <a:r>
              <a:rPr lang="en-GB" sz="2000" b="1" dirty="0">
                <a:solidFill>
                  <a:schemeClr val="accent2">
                    <a:lumMod val="75000"/>
                  </a:schemeClr>
                </a:solidFill>
                <a:hlinkClick r:id="rId5">
                  <a:extLst>
                    <a:ext uri="{A12FA001-AC4F-418D-AE19-62706E023703}">
                      <ahyp:hlinkClr xmlns:ahyp="http://schemas.microsoft.com/office/drawing/2018/hyperlinkcolor" val="tx"/>
                    </a:ext>
                  </a:extLst>
                </a:hlinkClick>
              </a:rPr>
              <a:t>PHA flu page</a:t>
            </a:r>
            <a:endParaRPr lang="en-GB" sz="2000" b="1" dirty="0">
              <a:solidFill>
                <a:schemeClr val="accent2">
                  <a:lumMod val="75000"/>
                </a:schemeClr>
              </a:solidFill>
            </a:endParaRPr>
          </a:p>
          <a:p>
            <a:pPr marL="457200" indent="-457200">
              <a:buFont typeface="Wingdings" panose="05000000000000000000" pitchFamily="2" charset="2"/>
              <a:buChar char="Ø"/>
            </a:pPr>
            <a:r>
              <a:rPr lang="en-GB" sz="2000" b="1" dirty="0">
                <a:solidFill>
                  <a:schemeClr val="accent2">
                    <a:lumMod val="75000"/>
                  </a:schemeClr>
                </a:solidFill>
                <a:hlinkClick r:id="rId6">
                  <a:extLst>
                    <a:ext uri="{A12FA001-AC4F-418D-AE19-62706E023703}">
                      <ahyp:hlinkClr xmlns:ahyp="http://schemas.microsoft.com/office/drawing/2018/hyperlinkcolor" val="tx"/>
                    </a:ext>
                  </a:extLst>
                </a:hlinkClick>
              </a:rPr>
              <a:t>The Green Book: Influenza Chapter</a:t>
            </a:r>
            <a:endParaRPr lang="en-GB" sz="2000" b="1" dirty="0">
              <a:solidFill>
                <a:schemeClr val="accent2">
                  <a:lumMod val="75000"/>
                </a:schemeClr>
              </a:solidFill>
            </a:endParaRPr>
          </a:p>
          <a:p>
            <a:pPr marL="457200" indent="-457200">
              <a:buFont typeface="Wingdings" panose="05000000000000000000" pitchFamily="2" charset="2"/>
              <a:buChar char="Ø"/>
            </a:pPr>
            <a:r>
              <a:rPr lang="en-GB" sz="2000" b="1" dirty="0">
                <a:solidFill>
                  <a:schemeClr val="accent2">
                    <a:lumMod val="75000"/>
                  </a:schemeClr>
                </a:solidFill>
                <a:hlinkClick r:id="rId7">
                  <a:extLst>
                    <a:ext uri="{A12FA001-AC4F-418D-AE19-62706E023703}">
                      <ahyp:hlinkClr xmlns:ahyp="http://schemas.microsoft.com/office/drawing/2018/hyperlinkcolor" val="tx"/>
                    </a:ext>
                  </a:extLst>
                </a:hlinkClick>
              </a:rPr>
              <a:t>Flu patient information leaflets</a:t>
            </a:r>
            <a:endParaRPr lang="en-GB" sz="2000" b="1" dirty="0">
              <a:solidFill>
                <a:schemeClr val="accent2">
                  <a:lumMod val="75000"/>
                </a:schemeClr>
              </a:solidFill>
            </a:endParaRPr>
          </a:p>
          <a:p>
            <a:pPr marL="457200" indent="-457200">
              <a:buFont typeface="Wingdings" panose="05000000000000000000" pitchFamily="2" charset="2"/>
              <a:buChar char="Ø"/>
            </a:pPr>
            <a:r>
              <a:rPr lang="en-GB" sz="2000" b="1" dirty="0">
                <a:solidFill>
                  <a:schemeClr val="accent2">
                    <a:lumMod val="75000"/>
                  </a:schemeClr>
                </a:solidFill>
                <a:hlinkClick r:id="rId8">
                  <a:extLst>
                    <a:ext uri="{A12FA001-AC4F-418D-AE19-62706E023703}">
                      <ahyp:hlinkClr xmlns:ahyp="http://schemas.microsoft.com/office/drawing/2018/hyperlinkcolor" val="tx"/>
                    </a:ext>
                  </a:extLst>
                </a:hlinkClick>
              </a:rPr>
              <a:t>Public Health Agency weekly Flu Surveillance Bulletin</a:t>
            </a:r>
            <a:endParaRPr lang="en-GB" sz="2000" b="1" dirty="0">
              <a:solidFill>
                <a:schemeClr val="accent2">
                  <a:lumMod val="75000"/>
                </a:schemeClr>
              </a:solidFill>
            </a:endParaRPr>
          </a:p>
          <a:p>
            <a:pPr marL="457200" indent="-457200">
              <a:buFont typeface="Wingdings" panose="05000000000000000000" pitchFamily="2" charset="2"/>
              <a:buChar char="Ø"/>
            </a:pPr>
            <a:r>
              <a:rPr lang="en-GB" sz="2000" b="1" dirty="0">
                <a:solidFill>
                  <a:schemeClr val="accent2">
                    <a:lumMod val="75000"/>
                  </a:schemeClr>
                </a:solidFill>
                <a:hlinkClick r:id="rId9">
                  <a:extLst>
                    <a:ext uri="{A12FA001-AC4F-418D-AE19-62706E023703}">
                      <ahyp:hlinkClr xmlns:ahyp="http://schemas.microsoft.com/office/drawing/2018/hyperlinkcolor" val="tx"/>
                    </a:ext>
                  </a:extLst>
                </a:hlinkClick>
              </a:rPr>
              <a:t>Guidance on vaccine handling and storage in GP practices</a:t>
            </a:r>
            <a:endParaRPr lang="en-GB" sz="2000" b="1" dirty="0">
              <a:solidFill>
                <a:schemeClr val="accent2">
                  <a:lumMod val="75000"/>
                </a:schemeClr>
              </a:solidFill>
            </a:endParaRPr>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
        <p:nvSpPr>
          <p:cNvPr id="4" name="Rectangle 3"/>
          <p:cNvSpPr/>
          <p:nvPr/>
        </p:nvSpPr>
        <p:spPr>
          <a:xfrm>
            <a:off x="539552" y="4914813"/>
            <a:ext cx="8380299" cy="830997"/>
          </a:xfrm>
          <a:prstGeom prst="rect">
            <a:avLst/>
          </a:prstGeom>
        </p:spPr>
        <p:txBody>
          <a:bodyPr wrap="square">
            <a:spAutoFit/>
          </a:bodyPr>
          <a:lstStyle/>
          <a:p>
            <a:r>
              <a:rPr lang="en-GB" sz="1600" i="1" dirty="0">
                <a:solidFill>
                  <a:srgbClr val="000000"/>
                </a:solidFill>
              </a:rPr>
              <a:t>PHA would like to acknowledge UKHSA for permission to adapt some of their slides and materials for use in Northern Ireland. Slides prepared by the Immunisation and Vaccination Team (PHA, Northern Ireland)</a:t>
            </a:r>
          </a:p>
        </p:txBody>
      </p:sp>
    </p:spTree>
    <p:extLst>
      <p:ext uri="{BB962C8B-B14F-4D97-AF65-F5344CB8AC3E}">
        <p14:creationId xmlns:p14="http://schemas.microsoft.com/office/powerpoint/2010/main" val="37237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188640"/>
            <a:ext cx="8077200" cy="1143000"/>
          </a:xfrm>
        </p:spPr>
        <p:txBody>
          <a:bodyPr wrap="square" numCol="1" compatLnSpc="1">
            <a:prstTxWarp prst="textNoShape">
              <a:avLst/>
            </a:prstTxWarp>
            <a:noAutofit/>
          </a:bodyPr>
          <a:lstStyle/>
          <a:p>
            <a:r>
              <a:rPr lang="en-GB" sz="3200" dirty="0">
                <a:latin typeface="Arial" charset="0"/>
                <a:ea typeface="ヒラギノ角ゴ Pro W3" charset="-128"/>
                <a:cs typeface="ヒラギノ角ゴ Pro W3" charset="-128"/>
              </a:rPr>
              <a:t>Antigenic Drift</a:t>
            </a:r>
          </a:p>
        </p:txBody>
      </p:sp>
      <p:sp>
        <p:nvSpPr>
          <p:cNvPr id="24579" name="Content Placeholder 2"/>
          <p:cNvSpPr>
            <a:spLocks noGrp="1"/>
          </p:cNvSpPr>
          <p:nvPr>
            <p:ph sz="half" idx="1"/>
          </p:nvPr>
        </p:nvSpPr>
        <p:spPr>
          <a:xfrm>
            <a:off x="323528" y="1341729"/>
            <a:ext cx="3962400" cy="4038600"/>
          </a:xfrm>
        </p:spPr>
        <p:txBody>
          <a:bodyPr/>
          <a:lstStyle/>
          <a:p>
            <a:pPr marL="0" indent="0"/>
            <a:endParaRPr lang="en-GB" sz="2000" dirty="0">
              <a:latin typeface="+mj-lt"/>
              <a:ea typeface="ヒラギノ角ゴ Pro W3" charset="-128"/>
              <a:cs typeface="ヒラギノ角ゴ Pro W3" charset="-128"/>
            </a:endParaRPr>
          </a:p>
          <a:p>
            <a:pPr marL="0" indent="0"/>
            <a:endParaRPr lang="en-GB" sz="2000" dirty="0">
              <a:latin typeface="+mj-lt"/>
              <a:ea typeface="ヒラギノ角ゴ Pro W3" charset="-128"/>
              <a:cs typeface="ヒラギノ角ゴ Pro W3" charset="-128"/>
            </a:endParaRPr>
          </a:p>
          <a:p>
            <a:pPr marL="0" indent="0"/>
            <a:r>
              <a:rPr lang="en-GB" sz="2000" dirty="0">
                <a:latin typeface="+mj-lt"/>
                <a:ea typeface="ヒラギノ角ゴ Pro W3" charset="-128"/>
                <a:cs typeface="ヒラギノ角ゴ Pro W3" charset="-128"/>
              </a:rPr>
              <a:t>Minor changes (natural mutations) in the genes of flu viruses that occur gradually over time</a:t>
            </a:r>
          </a:p>
          <a:p>
            <a:endParaRPr lang="en-GB" sz="2000" dirty="0">
              <a:solidFill>
                <a:srgbClr val="FF0000"/>
              </a:solidFill>
              <a:latin typeface="+mj-lt"/>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endParaRPr lang="en-GB" sz="2000" b="1" dirty="0">
              <a:latin typeface="+mj-lt"/>
            </a:endParaRPr>
          </a:p>
          <a:p>
            <a:endParaRPr lang="en-GB" sz="2000" b="1" dirty="0">
              <a:latin typeface="+mj-lt"/>
            </a:endParaRPr>
          </a:p>
          <a:p>
            <a:r>
              <a:rPr lang="en-GB" sz="2000" b="1" dirty="0">
                <a:latin typeface="+mj-lt"/>
              </a:rPr>
              <a:t>Antigenic Drift</a:t>
            </a:r>
          </a:p>
        </p:txBody>
      </p:sp>
      <p:grpSp>
        <p:nvGrpSpPr>
          <p:cNvPr id="12" name="Group 11"/>
          <p:cNvGrpSpPr/>
          <p:nvPr/>
        </p:nvGrpSpPr>
        <p:grpSpPr>
          <a:xfrm>
            <a:off x="5220072" y="3264765"/>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7" name="Right Arrow 6"/>
          <p:cNvSpPr/>
          <p:nvPr/>
        </p:nvSpPr>
        <p:spPr>
          <a:xfrm>
            <a:off x="6361378" y="3462708"/>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Oval 16"/>
          <p:cNvSpPr/>
          <p:nvPr/>
        </p:nvSpPr>
        <p:spPr>
          <a:xfrm>
            <a:off x="7161770" y="3247824"/>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Pie 17"/>
          <p:cNvSpPr/>
          <p:nvPr/>
        </p:nvSpPr>
        <p:spPr>
          <a:xfrm>
            <a:off x="7307738" y="349554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Pie 18"/>
          <p:cNvSpPr/>
          <p:nvPr/>
        </p:nvSpPr>
        <p:spPr>
          <a:xfrm>
            <a:off x="7428326" y="3835585"/>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Pie 19"/>
          <p:cNvSpPr/>
          <p:nvPr/>
        </p:nvSpPr>
        <p:spPr>
          <a:xfrm>
            <a:off x="7645257" y="339658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p:txBody>
      </p:sp>
      <p:sp>
        <p:nvSpPr>
          <p:cNvPr id="21" name="Pie 20"/>
          <p:cNvSpPr/>
          <p:nvPr/>
        </p:nvSpPr>
        <p:spPr>
          <a:xfrm>
            <a:off x="7708361" y="373199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p:txBody>
      </p:sp>
    </p:spTree>
    <p:extLst>
      <p:ext uri="{BB962C8B-B14F-4D97-AF65-F5344CB8AC3E}">
        <p14:creationId xmlns:p14="http://schemas.microsoft.com/office/powerpoint/2010/main" val="36298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0745" y="30985"/>
            <a:ext cx="8077200" cy="1143000"/>
          </a:xfrm>
        </p:spPr>
        <p:txBody>
          <a:bodyPr wrap="square" numCol="1" compatLnSpc="1">
            <a:prstTxWarp prst="textNoShape">
              <a:avLst/>
            </a:prstTxWarp>
            <a:noAutofit/>
          </a:bodyPr>
          <a:lstStyle/>
          <a:p>
            <a:r>
              <a:rPr lang="en-GB" sz="3200" dirty="0">
                <a:latin typeface="Arial" charset="0"/>
                <a:ea typeface="ヒラギノ角ゴ Pro W3" charset="-128"/>
                <a:cs typeface="ヒラギノ角ゴ Pro W3" charset="-128"/>
              </a:rPr>
              <a:t>Antigenic Shift</a:t>
            </a:r>
          </a:p>
        </p:txBody>
      </p:sp>
      <p:sp>
        <p:nvSpPr>
          <p:cNvPr id="24579" name="Content Placeholder 2"/>
          <p:cNvSpPr>
            <a:spLocks noGrp="1"/>
          </p:cNvSpPr>
          <p:nvPr>
            <p:ph sz="half" idx="1"/>
          </p:nvPr>
        </p:nvSpPr>
        <p:spPr>
          <a:xfrm>
            <a:off x="251520" y="1237899"/>
            <a:ext cx="3962400" cy="4038600"/>
          </a:xfrm>
        </p:spPr>
        <p:txBody>
          <a:bodyPr/>
          <a:lstStyle/>
          <a:p>
            <a:pPr marL="0" indent="0"/>
            <a:r>
              <a:rPr lang="en-GB" sz="2000" dirty="0">
                <a:latin typeface="Arial" charset="0"/>
                <a:ea typeface="ヒラギノ角ゴ Pro W3" charset="-128"/>
              </a:rPr>
              <a:t>Two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r>
              <a:rPr lang="en-GB" b="1" dirty="0"/>
              <a:t>Antigenic Shift</a:t>
            </a:r>
          </a:p>
        </p:txBody>
      </p:sp>
      <p:grpSp>
        <p:nvGrpSpPr>
          <p:cNvPr id="23" name="Group 22"/>
          <p:cNvGrpSpPr/>
          <p:nvPr/>
        </p:nvGrpSpPr>
        <p:grpSpPr>
          <a:xfrm>
            <a:off x="4529345" y="2714927"/>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9" name="Oval 28"/>
          <p:cNvSpPr/>
          <p:nvPr/>
        </p:nvSpPr>
        <p:spPr>
          <a:xfrm>
            <a:off x="5482235" y="2665121"/>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6468231" y="2665121"/>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ight Arrow 30"/>
          <p:cNvSpPr/>
          <p:nvPr/>
        </p:nvSpPr>
        <p:spPr>
          <a:xfrm>
            <a:off x="7484893" y="2880005"/>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Oval 31"/>
          <p:cNvSpPr/>
          <p:nvPr/>
        </p:nvSpPr>
        <p:spPr>
          <a:xfrm>
            <a:off x="8040960" y="268569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Flowchart: Connector 32"/>
          <p:cNvSpPr/>
          <p:nvPr/>
        </p:nvSpPr>
        <p:spPr>
          <a:xfrm>
            <a:off x="5596535" y="302961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Flowchart: Connector 33"/>
          <p:cNvSpPr/>
          <p:nvPr/>
        </p:nvSpPr>
        <p:spPr>
          <a:xfrm>
            <a:off x="655888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Flowchart: Connector 34"/>
          <p:cNvSpPr/>
          <p:nvPr/>
        </p:nvSpPr>
        <p:spPr>
          <a:xfrm>
            <a:off x="5825135" y="325719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Flowchart: Connector 35"/>
          <p:cNvSpPr/>
          <p:nvPr/>
        </p:nvSpPr>
        <p:spPr>
          <a:xfrm>
            <a:off x="6165157" y="298715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Flowchart: Connector 36"/>
          <p:cNvSpPr/>
          <p:nvPr/>
        </p:nvSpPr>
        <p:spPr>
          <a:xfrm>
            <a:off x="5825135" y="276570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Flowchart: Connector 37"/>
          <p:cNvSpPr/>
          <p:nvPr/>
        </p:nvSpPr>
        <p:spPr>
          <a:xfrm>
            <a:off x="8383860" y="2780953"/>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Flowchart: Connector 38"/>
          <p:cNvSpPr/>
          <p:nvPr/>
        </p:nvSpPr>
        <p:spPr>
          <a:xfrm>
            <a:off x="8155260" y="3142899"/>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Flowchart: Connector 39"/>
          <p:cNvSpPr/>
          <p:nvPr/>
        </p:nvSpPr>
        <p:spPr>
          <a:xfrm>
            <a:off x="8669671" y="302859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Flowchart: Connector 40"/>
          <p:cNvSpPr/>
          <p:nvPr/>
        </p:nvSpPr>
        <p:spPr>
          <a:xfrm>
            <a:off x="6819868" y="321575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Flowchart: Connector 41"/>
          <p:cNvSpPr/>
          <p:nvPr/>
        </p:nvSpPr>
        <p:spPr>
          <a:xfrm>
            <a:off x="702769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Flowchart: Connector 42"/>
          <p:cNvSpPr/>
          <p:nvPr/>
        </p:nvSpPr>
        <p:spPr>
          <a:xfrm>
            <a:off x="6811131" y="271214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13963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sz="3200" dirty="0">
                <a:latin typeface="Arial" charset="0"/>
                <a:ea typeface="ヒラギノ角ゴ Pro W3" charset="-128"/>
                <a:cs typeface="ヒラギノ角ゴ Pro W3" charset="-128"/>
              </a:rPr>
              <a:t>Features of flu</a:t>
            </a:r>
            <a:endParaRPr lang="en-GB" sz="3200" dirty="0"/>
          </a:p>
        </p:txBody>
      </p:sp>
      <p:sp>
        <p:nvSpPr>
          <p:cNvPr id="3" name="Content Placeholder 2"/>
          <p:cNvSpPr>
            <a:spLocks noGrp="1"/>
          </p:cNvSpPr>
          <p:nvPr>
            <p:ph idx="1"/>
          </p:nvPr>
        </p:nvSpPr>
        <p:spPr>
          <a:xfrm>
            <a:off x="539552" y="908720"/>
            <a:ext cx="7470384" cy="4739679"/>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though may be longer especially in people with immune deficiency</a:t>
            </a:r>
          </a:p>
          <a:p>
            <a:pPr marL="444500" lvl="1" indent="-277813">
              <a:lnSpc>
                <a:spcPct val="90000"/>
              </a:lnSpc>
              <a:spcBef>
                <a:spcPct val="0"/>
              </a:spcBef>
            </a:pPr>
            <a:endParaRPr lang="en-GB" sz="1600" dirty="0">
              <a:latin typeface="Arial" charset="0"/>
            </a:endParaRPr>
          </a:p>
          <a:p>
            <a:pPr marL="166687" lvl="1" indent="0">
              <a:lnSpc>
                <a:spcPct val="90000"/>
              </a:lnSpc>
              <a:spcBef>
                <a:spcPct val="0"/>
              </a:spcBef>
              <a:buNone/>
            </a:pPr>
            <a:r>
              <a:rPr lang="en-GB" sz="2000" b="1" dirty="0">
                <a:latin typeface="Arial" charset="0"/>
              </a:rPr>
              <a:t>Common symptoms include:</a:t>
            </a:r>
          </a:p>
          <a:p>
            <a:pPr marL="623887" lvl="1" indent="-457200">
              <a:lnSpc>
                <a:spcPct val="90000"/>
              </a:lnSpc>
              <a:spcBef>
                <a:spcPct val="0"/>
              </a:spcBef>
            </a:pPr>
            <a:endParaRPr lang="en-GB" sz="2000" b="1" dirty="0">
              <a:latin typeface="Arial" charset="0"/>
            </a:endParaRPr>
          </a:p>
          <a:p>
            <a:pPr marL="1023937" lvl="2" indent="-457200">
              <a:lnSpc>
                <a:spcPct val="90000"/>
              </a:lnSpc>
              <a:spcBef>
                <a:spcPct val="0"/>
              </a:spcBef>
              <a:buClrTx/>
            </a:pPr>
            <a:r>
              <a:rPr lang="en-GB" sz="1800" dirty="0">
                <a:latin typeface="Arial" charset="0"/>
              </a:rPr>
              <a:t>Sudden onset of fever, chills, headache, muscle and joint pain and extreme fatigue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Dry cough, sore throat and stuffy nose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607046304"/>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0" ma:contentTypeDescription="Create a new document." ma:contentTypeScope="" ma:versionID="126e691b38787388628ed873999566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5479B-65C4-4793-9D80-D2C86761A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CB81D53-BA08-4311-BCD3-701F8C5DB490}">
  <ds:schemaRef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FA89A84E-4D79-4D9C-93E2-C549E8AA1E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11350</TotalTime>
  <Words>11207</Words>
  <Application>Microsoft Office PowerPoint</Application>
  <PresentationFormat>On-screen Show (4:3)</PresentationFormat>
  <Paragraphs>844</Paragraphs>
  <Slides>68</Slides>
  <Notes>66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68</vt:i4>
      </vt:variant>
    </vt:vector>
  </HeadingPairs>
  <TitlesOfParts>
    <vt:vector size="79" baseType="lpstr">
      <vt:lpstr>MS PGothic</vt:lpstr>
      <vt:lpstr>Arial</vt:lpstr>
      <vt:lpstr>Calibri</vt:lpstr>
      <vt:lpstr>Courier New</vt:lpstr>
      <vt:lpstr>Frutiger 45 Light</vt:lpstr>
      <vt:lpstr>Times New Roman</vt:lpstr>
      <vt:lpstr>Wingdings</vt:lpstr>
      <vt:lpstr>ヒラギノ角ゴ Pro W3</vt:lpstr>
      <vt:lpstr>BHSCT_white</vt:lpstr>
      <vt:lpstr>1_BHSCT_white</vt:lpstr>
      <vt:lpstr>1_Office Theme</vt:lpstr>
      <vt:lpstr>Flu Immunisation Programme for Northern Ireland (2022/23)</vt:lpstr>
      <vt:lpstr>Key Messages</vt:lpstr>
      <vt:lpstr>    Impact of COVID pandemic on 2022-23                    flu vaccine programme</vt:lpstr>
      <vt:lpstr>Flu Overview</vt:lpstr>
      <vt:lpstr>Type of Influenza  viruses</vt:lpstr>
      <vt:lpstr>Flu A virus</vt:lpstr>
      <vt:lpstr>Antigenic Drift</vt:lpstr>
      <vt:lpstr>Antigenic Shift</vt:lpstr>
      <vt:lpstr>Features of flu</vt:lpstr>
      <vt:lpstr>Possible complications of flu</vt:lpstr>
      <vt:lpstr>Flu vaccine effectiveness (VE)</vt:lpstr>
      <vt:lpstr>Flu vaccine effectiveness  for last year - 2022/23</vt:lpstr>
      <vt:lpstr>Flu epidemiology</vt:lpstr>
      <vt:lpstr>PowerPoint Presentation</vt:lpstr>
      <vt:lpstr>PowerPoint Presentation</vt:lpstr>
      <vt:lpstr>Influenza Weekly Surveillance Bulletin,  Northern Ireland</vt:lpstr>
      <vt:lpstr>National Flu Vaccination Programme</vt:lpstr>
      <vt:lpstr>Northern Ireland Flu Vaccine Programme  policy: outlined in annual CMO letter 2022/23</vt:lpstr>
      <vt:lpstr>Vaccination Uptake Rates  </vt:lpstr>
      <vt:lpstr>2022/23  uptake Targets  </vt:lpstr>
      <vt:lpstr> Eligibility for 2022/23 season</vt:lpstr>
      <vt:lpstr>Eligibility for 2022/23 season</vt:lpstr>
      <vt:lpstr>Clinical risk groups</vt:lpstr>
      <vt:lpstr>Clinical risk groups</vt:lpstr>
      <vt:lpstr>Other groups that should be vaccinated</vt:lpstr>
      <vt:lpstr>Pregnant women</vt:lpstr>
      <vt:lpstr>Rationale for vaccinating children  against flu</vt:lpstr>
      <vt:lpstr>Health and social care workers</vt:lpstr>
      <vt:lpstr>Which flu vaccine?</vt:lpstr>
      <vt:lpstr>Types of flu vaccine</vt:lpstr>
      <vt:lpstr>Vaccine Composition:  Northern Hemisphere 2022/23*</vt:lpstr>
      <vt:lpstr>PowerPoint Presentation</vt:lpstr>
      <vt:lpstr>PowerPoint Presentation</vt:lpstr>
      <vt:lpstr>PowerPoint Presentation</vt:lpstr>
      <vt:lpstr>1. Flucelvax Tetra: cell-based Quadrivalent  Inactivated Flu vaccine (QIVc)</vt:lpstr>
      <vt:lpstr>Quadrivalent cell culture vaccine  (QIVc)</vt:lpstr>
      <vt:lpstr>2. Adjuvanted Quadrivalent flu vaccine  (aQIV) </vt:lpstr>
      <vt:lpstr>Adjuvanted Quadrivalent Influenza Vaccine  (aQIV)</vt:lpstr>
      <vt:lpstr>3. Fluenz tetra live attenuated  influenza Vaccine (LAIV)</vt:lpstr>
      <vt:lpstr>Fluenz Tetra® (LAIV)</vt:lpstr>
      <vt:lpstr>4. Egg-based Quadrivalent Influenza  Vaccine (QIVe) </vt:lpstr>
      <vt:lpstr>Administration of flu vaccines given by injection </vt:lpstr>
      <vt:lpstr>Storage of all flu vaccine</vt:lpstr>
      <vt:lpstr>Vaccine Intervals</vt:lpstr>
      <vt:lpstr>Contraindications (Inactivated Vaccines &amp; LAIV)</vt:lpstr>
      <vt:lpstr>PowerPoint Presentation</vt:lpstr>
      <vt:lpstr>Precautions to flu vaccines</vt:lpstr>
      <vt:lpstr>Acute and severe asthma </vt:lpstr>
      <vt:lpstr>Egg allergy – adults</vt:lpstr>
      <vt:lpstr>Egg allergy – children</vt:lpstr>
      <vt:lpstr>PowerPoint Presentation</vt:lpstr>
      <vt:lpstr>Inadvertent administration of LAIV </vt:lpstr>
      <vt:lpstr>Commonly reported adverse  reactions</vt:lpstr>
      <vt:lpstr>  Reporting suspected adverse reactions   </vt:lpstr>
      <vt:lpstr>Vaccine Ordering</vt:lpstr>
      <vt:lpstr>Recording flu vaccine given</vt:lpstr>
      <vt:lpstr>Delivery </vt:lpstr>
      <vt:lpstr>2022/23 programme</vt:lpstr>
      <vt:lpstr>When to vaccinate</vt:lpstr>
      <vt:lpstr>General Practice Programme</vt:lpstr>
      <vt:lpstr>Children’s Vaccination Programme GP Based</vt:lpstr>
      <vt:lpstr>Children’s Vaccination Programme School Based </vt:lpstr>
      <vt:lpstr>Health and Social Care Programme</vt:lpstr>
      <vt:lpstr>Community Pharmacy</vt:lpstr>
      <vt:lpstr>Achieving high uptake</vt:lpstr>
      <vt:lpstr>GP Practice checklist</vt:lpstr>
      <vt:lpstr>GP Practice Checklist (cont.)</vt:lpstr>
      <vt:lpstr>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Kelly Neville</cp:lastModifiedBy>
  <cp:revision>566</cp:revision>
  <cp:lastPrinted>2019-08-09T14:59:54Z</cp:lastPrinted>
  <dcterms:created xsi:type="dcterms:W3CDTF">2018-06-15T14:49:11Z</dcterms:created>
  <dcterms:modified xsi:type="dcterms:W3CDTF">2022-09-07T12:08:26Z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