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59"/>
  </p:notesMasterIdLst>
  <p:handoutMasterIdLst>
    <p:handoutMasterId r:id="rId60"/>
  </p:handoutMasterIdLst>
  <p:sldIdLst>
    <p:sldId id="257" r:id="rId4"/>
    <p:sldId id="415" r:id="rId5"/>
    <p:sldId id="427" r:id="rId6"/>
    <p:sldId id="417" r:id="rId7"/>
    <p:sldId id="396" r:id="rId8"/>
    <p:sldId id="397" r:id="rId9"/>
    <p:sldId id="335" r:id="rId10"/>
    <p:sldId id="398" r:id="rId11"/>
    <p:sldId id="358" r:id="rId12"/>
    <p:sldId id="267" r:id="rId13"/>
    <p:sldId id="420" r:id="rId14"/>
    <p:sldId id="400" r:id="rId15"/>
    <p:sldId id="428" r:id="rId16"/>
    <p:sldId id="429" r:id="rId17"/>
    <p:sldId id="430" r:id="rId18"/>
    <p:sldId id="449" r:id="rId19"/>
    <p:sldId id="457" r:id="rId20"/>
    <p:sldId id="274" r:id="rId21"/>
    <p:sldId id="270" r:id="rId22"/>
    <p:sldId id="405" r:id="rId23"/>
    <p:sldId id="406" r:id="rId24"/>
    <p:sldId id="433" r:id="rId25"/>
    <p:sldId id="437" r:id="rId26"/>
    <p:sldId id="439" r:id="rId27"/>
    <p:sldId id="411" r:id="rId28"/>
    <p:sldId id="386" r:id="rId29"/>
    <p:sldId id="329" r:id="rId30"/>
    <p:sldId id="355" r:id="rId31"/>
    <p:sldId id="423" r:id="rId32"/>
    <p:sldId id="422" r:id="rId33"/>
    <p:sldId id="424" r:id="rId34"/>
    <p:sldId id="425" r:id="rId35"/>
    <p:sldId id="440" r:id="rId36"/>
    <p:sldId id="289" r:id="rId37"/>
    <p:sldId id="441" r:id="rId38"/>
    <p:sldId id="426" r:id="rId39"/>
    <p:sldId id="290" r:id="rId40"/>
    <p:sldId id="347" r:id="rId41"/>
    <p:sldId id="294" r:id="rId42"/>
    <p:sldId id="295" r:id="rId43"/>
    <p:sldId id="296" r:id="rId44"/>
    <p:sldId id="371" r:id="rId45"/>
    <p:sldId id="442" r:id="rId46"/>
    <p:sldId id="301" r:id="rId47"/>
    <p:sldId id="303" r:id="rId48"/>
    <p:sldId id="304" r:id="rId49"/>
    <p:sldId id="305" r:id="rId50"/>
    <p:sldId id="306" r:id="rId51"/>
    <p:sldId id="443" r:id="rId52"/>
    <p:sldId id="444" r:id="rId53"/>
    <p:sldId id="445" r:id="rId54"/>
    <p:sldId id="446" r:id="rId55"/>
    <p:sldId id="448" r:id="rId56"/>
    <p:sldId id="456" r:id="rId57"/>
    <p:sldId id="414" r:id="rId58"/>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Quinn" initials="AQ" lastIdx="1" clrIdx="0"/>
  <p:cmAuthor id="1" name="Claire Neill" initials="CN" lastIdx="26" clrIdx="1"/>
  <p:cmAuthor id="2" name="Paul Cavanagh" initials="PC"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8826" autoAdjust="0"/>
  </p:normalViewPr>
  <p:slideViewPr>
    <p:cSldViewPr>
      <p:cViewPr varScale="1">
        <p:scale>
          <a:sx n="103" d="100"/>
          <a:sy n="103" d="100"/>
        </p:scale>
        <p:origin x="1854" y="102"/>
      </p:cViewPr>
      <p:guideLst>
        <p:guide orient="horz" pos="2160"/>
        <p:guide pos="2880"/>
      </p:guideLst>
    </p:cSldViewPr>
  </p:slideViewPr>
  <p:outlineViewPr>
    <p:cViewPr>
      <p:scale>
        <a:sx n="33" d="100"/>
        <a:sy n="33" d="100"/>
      </p:scale>
      <p:origin x="0" y="2010"/>
    </p:cViewPr>
  </p:outlineViewPr>
  <p:notesTextViewPr>
    <p:cViewPr>
      <p:scale>
        <a:sx n="1" d="1"/>
        <a:sy n="1" d="1"/>
      </p:scale>
      <p:origin x="0" y="0"/>
    </p:cViewPr>
  </p:notesTextViewPr>
  <p:sorterViewPr>
    <p:cViewPr>
      <p:scale>
        <a:sx n="130" d="100"/>
        <a:sy n="130" d="100"/>
      </p:scale>
      <p:origin x="0" y="4020"/>
    </p:cViewPr>
  </p:sorterViewPr>
  <p:notesViewPr>
    <p:cSldViewPr>
      <p:cViewPr>
        <p:scale>
          <a:sx n="90" d="100"/>
          <a:sy n="90" d="100"/>
        </p:scale>
        <p:origin x="390" y="30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8-25T15:53:29.725" idx="1">
    <p:pos x="5412" y="3089"/>
    <p:text>Are school nurses have access this year to QIVc rather than QIVe like last year</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7EB9AF7-70A9-44A1-8765-0F791F45D717}" type="datetimeFigureOut">
              <a:rPr lang="en-GB" smtClean="0"/>
              <a:t>09/09/2022</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07C4541-75EE-47F3-B2E9-1DB981BB8F4B}" type="slidenum">
              <a:rPr lang="en-GB" smtClean="0"/>
              <a:t>‹#›</a:t>
            </a:fld>
            <a:endParaRPr lang="en-GB"/>
          </a:p>
        </p:txBody>
      </p:sp>
    </p:spTree>
    <p:extLst>
      <p:ext uri="{BB962C8B-B14F-4D97-AF65-F5344CB8AC3E}">
        <p14:creationId xmlns:p14="http://schemas.microsoft.com/office/powerpoint/2010/main" val="424233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85B73BC-BD46-4FB6-9BB0-632524AD317F}" type="datetimeFigureOut">
              <a:rPr lang="en-GB" smtClean="0"/>
              <a:t>09/09/2022</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1736FF6-1147-4FCB-8859-A9D484787462}" type="slidenum">
              <a:rPr lang="en-GB" smtClean="0"/>
              <a:t>‹#›</a:t>
            </a:fld>
            <a:endParaRPr lang="en-GB"/>
          </a:p>
        </p:txBody>
      </p:sp>
    </p:spTree>
    <p:extLst>
      <p:ext uri="{BB962C8B-B14F-4D97-AF65-F5344CB8AC3E}">
        <p14:creationId xmlns:p14="http://schemas.microsoft.com/office/powerpoint/2010/main" val="19714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64-2021.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gov.uk/government/publications/influenza-the-green-book-chapter-19"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who.int/publications/m/item/recommended-composition-of-influenza-virus-vaccines-for-use-in-the-2022-2023-northern-hemisphere-influenza-seas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earn.nes.nhs.scot/search/searchresults?facet=CreatorOrganisation&amp;facetvalue=NHS+Education+for+Scotland+(NE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learn.nes.nhs.scot/search/searchresults?facet=CreatorOrganisation&amp;facetvalue=Public+Health+Scotland+(PH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influenza"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cs typeface="Arial" panose="020B0604020202020204" pitchFamily="34" charset="0"/>
              </a:rPr>
              <a:t>This training resource has been designed</a:t>
            </a:r>
            <a:r>
              <a:rPr lang="en-GB" altLang="en-US" baseline="0" dirty="0">
                <a:latin typeface="Arial" panose="020B0604020202020204" pitchFamily="34" charset="0"/>
                <a:cs typeface="Arial" panose="020B0604020202020204" pitchFamily="34" charset="0"/>
              </a:rPr>
              <a:t> to educate healthcare practitioners involved in delivering the childhood flu immunisation programme for the 2022/23 flu season. </a:t>
            </a:r>
            <a:r>
              <a:rPr lang="en-GB" altLang="en-US" dirty="0">
                <a:solidFill>
                  <a:srgbClr val="000000"/>
                </a:solidFill>
                <a:latin typeface="Arial" panose="020B0604020202020204" pitchFamily="34" charset="0"/>
                <a:ea typeface="Calibri" pitchFamily="34" charset="0"/>
                <a:cs typeface="Arial" panose="020B0604020202020204" pitchFamily="34" charset="0"/>
              </a:rPr>
              <a:t>This resource does </a:t>
            </a:r>
            <a:r>
              <a:rPr lang="en-GB" altLang="en-US" b="1" dirty="0">
                <a:solidFill>
                  <a:srgbClr val="000000"/>
                </a:solidFill>
                <a:latin typeface="Arial" panose="020B0604020202020204" pitchFamily="34" charset="0"/>
                <a:ea typeface="Calibri" pitchFamily="34" charset="0"/>
                <a:cs typeface="Arial" panose="020B0604020202020204" pitchFamily="34" charset="0"/>
              </a:rPr>
              <a:t>not </a:t>
            </a:r>
            <a:r>
              <a:rPr lang="en-GB" altLang="en-US" dirty="0">
                <a:solidFill>
                  <a:srgbClr val="000000"/>
                </a:solidFill>
                <a:latin typeface="Arial" panose="020B0604020202020204" pitchFamily="34" charset="0"/>
                <a:ea typeface="Calibri" pitchFamily="34" charset="0"/>
                <a:cs typeface="Arial" panose="020B0604020202020204" pitchFamily="34" charset="0"/>
              </a:rPr>
              <a:t>cover all the actual administration techniques involved in vaccination. If staff are required to deliver vaccinations they should refer to their line manager for additional training that may be required. </a:t>
            </a:r>
          </a:p>
          <a:p>
            <a:pPr eaLnBrk="1" hangingPunct="1"/>
            <a:endParaRPr lang="en-GB" altLang="en-US" dirty="0">
              <a:latin typeface="Arial" panose="020B0604020202020204" pitchFamily="34" charset="0"/>
              <a:cs typeface="Arial" panose="020B0604020202020204" pitchFamily="34" charset="0"/>
            </a:endParaRPr>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1</a:t>
            </a:fld>
            <a:endParaRPr lang="en-US" altLang="en-US">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9091"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12</a:t>
            </a:fld>
            <a:endParaRPr lang="en-GB"/>
          </a:p>
        </p:txBody>
      </p:sp>
    </p:spTree>
    <p:extLst>
      <p:ext uri="{BB962C8B-B14F-4D97-AF65-F5344CB8AC3E}">
        <p14:creationId xmlns:p14="http://schemas.microsoft.com/office/powerpoint/2010/main" val="3295065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This graph shows the r</a:t>
            </a:r>
            <a:r>
              <a:rPr lang="en-GB" sz="1200" dirty="0">
                <a:latin typeface="Arial" panose="020B0604020202020204" pitchFamily="34" charset="0"/>
                <a:cs typeface="Arial" panose="020B0604020202020204" pitchFamily="34" charset="0"/>
              </a:rPr>
              <a:t>ate of influenza/influenza-like illness episodes in Northern Ireland</a:t>
            </a:r>
            <a:r>
              <a:rPr lang="en-GB" sz="1200" baseline="0" dirty="0">
                <a:latin typeface="Arial" panose="020B0604020202020204" pitchFamily="34" charset="0"/>
                <a:cs typeface="Arial" panose="020B0604020202020204" pitchFamily="34" charset="0"/>
              </a:rPr>
              <a:t>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per 100,000 consultations in primary care for the 2010/11 flu season, 2019/20 season, and 2021/2022.  The data show that although flu viruses circulate each winter season, the degree of activity varies substantially.</a:t>
            </a:r>
            <a:r>
              <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r>
              <a:rPr lang="en-GB" sz="1200" b="0" kern="1200" dirty="0">
                <a:solidFill>
                  <a:schemeClr val="tx1"/>
                </a:solidFill>
                <a:effectLst/>
                <a:latin typeface="Arial" panose="020B0604020202020204" pitchFamily="34" charset="0"/>
                <a:cs typeface="Arial" panose="020B0604020202020204" pitchFamily="34" charset="0"/>
              </a:rPr>
              <a:t>Last year (2021/22),</a:t>
            </a:r>
            <a:r>
              <a:rPr lang="en-GB" sz="1200" b="0" kern="1200" baseline="0" dirty="0">
                <a:solidFill>
                  <a:schemeClr val="tx1"/>
                </a:solidFill>
                <a:effectLst/>
                <a:latin typeface="Arial" panose="020B0604020202020204" pitchFamily="34" charset="0"/>
                <a:cs typeface="Arial" panose="020B0604020202020204" pitchFamily="34" charset="0"/>
              </a:rPr>
              <a:t> l</a:t>
            </a:r>
            <a:r>
              <a:rPr lang="en-GB" sz="1200" b="0" kern="1200" dirty="0">
                <a:solidFill>
                  <a:schemeClr val="tx1"/>
                </a:solidFill>
                <a:effectLst/>
                <a:latin typeface="Arial" panose="020B0604020202020204" pitchFamily="34" charset="0"/>
                <a:cs typeface="Arial" panose="020B0604020202020204" pitchFamily="34" charset="0"/>
              </a:rPr>
              <a:t>ower </a:t>
            </a:r>
            <a:r>
              <a:rPr lang="en-GB" sz="1200" kern="1200" dirty="0">
                <a:solidFill>
                  <a:schemeClr val="tx1"/>
                </a:solidFill>
                <a:effectLst/>
                <a:latin typeface="Arial" panose="020B0604020202020204" pitchFamily="34" charset="0"/>
                <a:cs typeface="Arial" panose="020B0604020202020204" pitchFamily="34" charset="0"/>
              </a:rPr>
              <a:t>levels of flu activity were seen </a:t>
            </a:r>
            <a:r>
              <a:rPr lang="en-GB" sz="1200" kern="1200" baseline="0" dirty="0">
                <a:solidFill>
                  <a:schemeClr val="tx1"/>
                </a:solidFill>
                <a:effectLst/>
                <a:latin typeface="Arial" panose="020B0604020202020204" pitchFamily="34" charset="0"/>
                <a:cs typeface="Arial" panose="020B0604020202020204" pitchFamily="34" charset="0"/>
              </a:rPr>
              <a:t>in comparison with 2010/11.</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13</a:t>
            </a:fld>
            <a:endParaRPr lang="en-GB"/>
          </a:p>
        </p:txBody>
      </p:sp>
    </p:spTree>
    <p:extLst>
      <p:ext uri="{BB962C8B-B14F-4D97-AF65-F5344CB8AC3E}">
        <p14:creationId xmlns:p14="http://schemas.microsoft.com/office/powerpoint/2010/main" val="2022552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a:t>Slide 14 – </a:t>
            </a:r>
            <a:r>
              <a:rPr lang="en-GB" sz="1200" kern="1200" dirty="0">
                <a:solidFill>
                  <a:schemeClr val="tx1"/>
                </a:solidFill>
                <a:effectLst/>
                <a:latin typeface="+mn-lt"/>
                <a:ea typeface="+mn-ea"/>
                <a:cs typeface="+mn-cs"/>
              </a:rPr>
              <a:t>The weekly GP consultation rate for ‘flu/FLI’ remained below the baseline threshold for the duration of the 2021/2022 flu season. The rates observed were at a lower intensity level than observed in previous seasons. Low</a:t>
            </a:r>
            <a:r>
              <a:rPr lang="en-GB" sz="1200" kern="1200" baseline="0" dirty="0">
                <a:solidFill>
                  <a:schemeClr val="tx1"/>
                </a:solidFill>
                <a:effectLst/>
                <a:latin typeface="+mn-lt"/>
                <a:ea typeface="+mn-ea"/>
                <a:cs typeface="+mn-cs"/>
              </a:rPr>
              <a:t> influenza activity.</a:t>
            </a:r>
            <a:endParaRPr lang="en-GB" altLang="en-US" dirty="0"/>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14</a:t>
            </a:fld>
            <a:endParaRPr lang="en-GB"/>
          </a:p>
        </p:txBody>
      </p:sp>
    </p:spTree>
    <p:extLst>
      <p:ext uri="{BB962C8B-B14F-4D97-AF65-F5344CB8AC3E}">
        <p14:creationId xmlns:p14="http://schemas.microsoft.com/office/powerpoint/2010/main" val="269819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rPr>
              <a:t>Slide 15: updated image of bulletin to 2020/21 final bulletin</a:t>
            </a:r>
          </a:p>
          <a:p>
            <a:endParaRPr lang="en-GB" dirty="0"/>
          </a:p>
          <a:p>
            <a:r>
              <a:rPr lang="en-GB" dirty="0"/>
              <a:t>The PHA</a:t>
            </a:r>
            <a:r>
              <a:rPr lang="en-GB" baseline="0" dirty="0"/>
              <a:t> Health Protection Flu team monitors flu activity throughout the year. This includes information on primary care consultations, laboratory testing and positivity, strain types, indicators of severity including hospitalisations, intensive care admissions, respiratory deaths and excess all-cause mortality.</a:t>
            </a:r>
          </a:p>
          <a:p>
            <a:endParaRPr lang="en-GB" baseline="0" dirty="0"/>
          </a:p>
          <a:p>
            <a:r>
              <a:rPr lang="en-GB" baseline="0" dirty="0"/>
              <a:t>During the flu season (1</a:t>
            </a:r>
            <a:r>
              <a:rPr lang="en-GB" baseline="30000" dirty="0"/>
              <a:t>st</a:t>
            </a:r>
            <a:r>
              <a:rPr lang="en-GB" baseline="0" dirty="0"/>
              <a:t> October to end of March) the flu bulletin is available every 2 weeks, and then weekly and can be accessed by PHA website.</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15</a:t>
            </a:fld>
            <a:endParaRPr lang="en-GB"/>
          </a:p>
        </p:txBody>
      </p:sp>
    </p:spTree>
    <p:extLst>
      <p:ext uri="{BB962C8B-B14F-4D97-AF65-F5344CB8AC3E}">
        <p14:creationId xmlns:p14="http://schemas.microsoft.com/office/powerpoint/2010/main" val="37283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r>
              <a:rPr lang="en-GB" dirty="0">
                <a:latin typeface="Arial" panose="020B0604020202020204" pitchFamily="34" charset="0"/>
                <a:cs typeface="Arial" panose="020B0604020202020204" pitchFamily="34" charset="0"/>
              </a:rPr>
              <a:t>The flu vaccination programme was introduced into NI in the late 1960s and</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was recommended for those in clinical risk groups that have</a:t>
            </a:r>
            <a:r>
              <a:rPr lang="en-GB" baseline="0" dirty="0">
                <a:latin typeface="Arial" panose="020B0604020202020204" pitchFamily="34" charset="0"/>
                <a:cs typeface="Arial" panose="020B0604020202020204" pitchFamily="34" charset="0"/>
              </a:rPr>
              <a:t> a higher risk of </a:t>
            </a:r>
          </a:p>
          <a:p>
            <a:r>
              <a:rPr lang="en-GB" baseline="0" dirty="0">
                <a:latin typeface="Arial" panose="020B0604020202020204" pitchFamily="34" charset="0"/>
                <a:cs typeface="Arial" panose="020B0604020202020204" pitchFamily="34" charset="0"/>
              </a:rPr>
              <a:t>associated morbidity and mortality.  In 2000 the programme was extended to include everyone &gt; 65 years of age. In 2010 pregnancy was added as a </a:t>
            </a:r>
            <a:r>
              <a:rPr lang="en-GB" dirty="0">
                <a:latin typeface="Arial" panose="020B0604020202020204" pitchFamily="34" charset="0"/>
                <a:cs typeface="Arial" panose="020B0604020202020204" pitchFamily="34" charset="0"/>
              </a:rPr>
              <a:t>c</a:t>
            </a:r>
            <a:r>
              <a:rPr lang="en-GB" baseline="0" dirty="0">
                <a:latin typeface="Arial" panose="020B0604020202020204" pitchFamily="34" charset="0"/>
                <a:cs typeface="Arial" panose="020B0604020202020204" pitchFamily="34" charset="0"/>
              </a:rPr>
              <a:t>linical risk category for routine flu immunisation. In 2013 the programme </a:t>
            </a:r>
            <a:r>
              <a:rPr lang="en-GB" dirty="0">
                <a:latin typeface="Arial" panose="020B0604020202020204" pitchFamily="34" charset="0"/>
                <a:cs typeface="Arial" panose="020B0604020202020204" pitchFamily="34" charset="0"/>
              </a:rPr>
              <a:t>w</a:t>
            </a:r>
            <a:r>
              <a:rPr lang="en-GB" baseline="0" dirty="0">
                <a:latin typeface="Arial" panose="020B0604020202020204" pitchFamily="34" charset="0"/>
                <a:cs typeface="Arial" panose="020B0604020202020204" pitchFamily="34" charset="0"/>
              </a:rPr>
              <a:t>as extended to include pre-school children from 2 years and older and all primary school children</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Last year the programme was further extended to include Year 8 school children and household contacts of anyone who has received a shielding letter during the COVID-19 pandemic. </a:t>
            </a:r>
          </a:p>
          <a:p>
            <a:endParaRPr lang="en-GB"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a:rPr>
              <a:t>This</a:t>
            </a:r>
            <a:r>
              <a:rPr lang="en-GB" baseline="0" dirty="0">
                <a:solidFill>
                  <a:srgbClr val="FF0000"/>
                </a:solidFill>
                <a:latin typeface="Arial"/>
              </a:rPr>
              <a:t> year</a:t>
            </a:r>
            <a:r>
              <a:rPr lang="en-GB" dirty="0">
                <a:solidFill>
                  <a:srgbClr val="FF0000"/>
                </a:solidFill>
                <a:latin typeface="Arial"/>
              </a:rPr>
              <a:t>,</a:t>
            </a:r>
            <a:r>
              <a:rPr lang="en-GB" baseline="0" dirty="0">
                <a:solidFill>
                  <a:srgbClr val="FF0000"/>
                </a:solidFill>
                <a:latin typeface="Arial"/>
              </a:rPr>
              <a:t> </a:t>
            </a:r>
            <a:r>
              <a:rPr lang="en-GB" dirty="0">
                <a:solidFill>
                  <a:srgbClr val="FF0000"/>
                </a:solidFill>
                <a:latin typeface="Arial"/>
              </a:rPr>
              <a:t>the vaccination programme </a:t>
            </a:r>
            <a:r>
              <a:rPr lang="en-GB" b="0" dirty="0">
                <a:solidFill>
                  <a:srgbClr val="FF0000"/>
                </a:solidFill>
                <a:latin typeface="Arial"/>
              </a:rPr>
              <a:t>will continue to extend to </a:t>
            </a:r>
            <a:r>
              <a:rPr lang="en-GB" dirty="0">
                <a:solidFill>
                  <a:srgbClr val="FF0000"/>
                </a:solidFill>
                <a:latin typeface="Arial"/>
              </a:rPr>
              <a:t>additional cohorts, such as all healthy 50 to 64 year olds, year 9-12</a:t>
            </a:r>
            <a:r>
              <a:rPr lang="en-GB" baseline="0" dirty="0">
                <a:solidFill>
                  <a:srgbClr val="FF0000"/>
                </a:solidFill>
                <a:latin typeface="Arial"/>
              </a:rPr>
              <a:t> school children and household contacts of immunocompromised individuals</a:t>
            </a:r>
            <a:endParaRPr lang="en-GB" dirty="0">
              <a:latin typeface="Arial" panose="020B0604020202020204" pitchFamily="34" charset="0"/>
              <a:cs typeface="Arial" panose="020B0604020202020204" pitchFamily="34" charset="0"/>
            </a:endParaRPr>
          </a:p>
          <a:p>
            <a:endParaRPr lang="en-GB" baseline="0"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solidFill>
                  <a:prstClr val="black"/>
                </a:solidFill>
              </a:rPr>
              <a:pPr/>
              <a:t>16</a:t>
            </a:fld>
            <a:endParaRPr lang="en-GB"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solidFill>
                  <a:srgbClr val="FF0000"/>
                </a:solidFill>
                <a:latin typeface="Arial" panose="020B0604020202020204" pitchFamily="34" charset="0"/>
                <a:cs typeface="Arial" panose="020B0604020202020204" pitchFamily="34" charset="0"/>
              </a:rPr>
              <a:t>Every</a:t>
            </a:r>
            <a:r>
              <a:rPr lang="en-GB" baseline="0" dirty="0">
                <a:solidFill>
                  <a:srgbClr val="FF0000"/>
                </a:solidFill>
                <a:latin typeface="Arial" panose="020B0604020202020204" pitchFamily="34" charset="0"/>
                <a:cs typeface="Arial" panose="020B0604020202020204" pitchFamily="34" charset="0"/>
              </a:rPr>
              <a:t> year the Department of Health published the annual CMO season flu letter. This letter provides information on the policy for the seasonal flu programme. </a:t>
            </a:r>
            <a:r>
              <a:rPr lang="en-GB" sz="1400" dirty="0">
                <a:solidFill>
                  <a:srgbClr val="FF0000"/>
                </a:solidFill>
                <a:latin typeface="Arial"/>
              </a:rPr>
              <a:t>Eligible</a:t>
            </a:r>
            <a:r>
              <a:rPr lang="en-GB" sz="1400" baseline="0" dirty="0">
                <a:solidFill>
                  <a:srgbClr val="FF0000"/>
                </a:solidFill>
                <a:latin typeface="Arial"/>
              </a:rPr>
              <a:t> groups, types of vaccine and other relevant information is included within the letter. </a:t>
            </a:r>
          </a:p>
          <a:p>
            <a:pPr lvl="0"/>
            <a:endParaRPr lang="en-GB" sz="1400" baseline="0" dirty="0">
              <a:solidFill>
                <a:srgbClr val="FF0000"/>
              </a:solidFill>
              <a:latin typeface="Arial"/>
            </a:endParaRPr>
          </a:p>
          <a:p>
            <a:pPr lvl="0"/>
            <a:r>
              <a:rPr lang="en-GB" sz="1400" dirty="0">
                <a:solidFill>
                  <a:srgbClr val="FF0000"/>
                </a:solidFill>
                <a:latin typeface="Arial"/>
              </a:rPr>
              <a:t>As mentioned previously, the letter</a:t>
            </a:r>
            <a:r>
              <a:rPr lang="en-GB" sz="1400" baseline="0" dirty="0">
                <a:solidFill>
                  <a:srgbClr val="FF0000"/>
                </a:solidFill>
                <a:latin typeface="Arial"/>
              </a:rPr>
              <a:t> also states that b</a:t>
            </a:r>
            <a:r>
              <a:rPr lang="en-GB" sz="1400" dirty="0">
                <a:solidFill>
                  <a:srgbClr val="FF0000"/>
                </a:solidFill>
                <a:latin typeface="Arial"/>
              </a:rPr>
              <a:t>ased on vaccine availability and the uptake rates being achieved, the vaccination programme </a:t>
            </a:r>
            <a:r>
              <a:rPr lang="en-GB" sz="1400" b="1" dirty="0">
                <a:solidFill>
                  <a:srgbClr val="FF0000"/>
                </a:solidFill>
                <a:latin typeface="Arial"/>
              </a:rPr>
              <a:t>has been  extended</a:t>
            </a:r>
            <a:r>
              <a:rPr lang="en-GB" sz="1400" b="1" baseline="0" dirty="0">
                <a:solidFill>
                  <a:srgbClr val="FF0000"/>
                </a:solidFill>
                <a:latin typeface="Arial"/>
              </a:rPr>
              <a:t> </a:t>
            </a:r>
            <a:r>
              <a:rPr lang="en-GB" sz="1400" dirty="0">
                <a:solidFill>
                  <a:srgbClr val="FF0000"/>
                </a:solidFill>
                <a:latin typeface="Arial"/>
              </a:rPr>
              <a:t>to additional cohorts, such as all healthy 50 to 64 year olds, Year 9-12 secondary school children and household contacts</a:t>
            </a:r>
            <a:r>
              <a:rPr lang="en-GB" sz="1400" baseline="0" dirty="0">
                <a:solidFill>
                  <a:srgbClr val="FF0000"/>
                </a:solidFill>
                <a:latin typeface="Arial"/>
              </a:rPr>
              <a:t> of immunocompromised individuals</a:t>
            </a:r>
            <a:r>
              <a:rPr lang="en-GB" sz="1400" b="1" dirty="0">
                <a:solidFill>
                  <a:srgbClr val="FF0000"/>
                </a:solidFill>
                <a:latin typeface="Arial"/>
              </a:rPr>
              <a:t>. </a:t>
            </a:r>
          </a:p>
          <a:p>
            <a:pPr lvl="0"/>
            <a:endParaRPr lang="en-GB" sz="1400" dirty="0">
              <a:solidFill>
                <a:srgbClr val="FF0000"/>
              </a:solidFill>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17</a:t>
            </a:fld>
            <a:endParaRPr lang="en-GB"/>
          </a:p>
        </p:txBody>
      </p:sp>
    </p:spTree>
    <p:extLst>
      <p:ext uri="{BB962C8B-B14F-4D97-AF65-F5344CB8AC3E}">
        <p14:creationId xmlns:p14="http://schemas.microsoft.com/office/powerpoint/2010/main" val="1145076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As already mentioned, the list of</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clinical risk groups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is not exhaustive, and the healthcare</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practitioner should apply clinical judgement to take into account the risk of influenza exacerbating any underlying disease that a patient may have, as well as the risk of serious illness from flu itself. Flu vaccine should be offered in such cases even if the individual is not in one of the specified clinical risk groups.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Consideration should also be given to vaccinating </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with inactivated vaccine), household contacts or carers</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of immunocompromised individuals, i.e. individuals who expect to share living accommodation on most days over the winter and for whom close contact is unavoidable.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06483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Details are included in the Department of Health (NI) CMO letter </a:t>
            </a:r>
            <a:r>
              <a:rPr lang="en-GB" sz="1400" kern="0" dirty="0">
                <a:solidFill>
                  <a:prstClr val="black"/>
                </a:solidFill>
                <a:hlinkClick r:id="rId3"/>
              </a:rPr>
              <a:t>Department of Health (NI) CMO Letter </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and </a:t>
            </a:r>
            <a:r>
              <a:rPr lang="en-GB" sz="1200" dirty="0">
                <a:latin typeface="Arial" panose="020B0604020202020204" pitchFamily="34" charset="0"/>
                <a:cs typeface="Arial" panose="020B0604020202020204" pitchFamily="34" charset="0"/>
              </a:rPr>
              <a:t>Chapter 19 of The Green Book</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4"/>
              </a:rPr>
              <a:t>https://www.gov.uk/government/publications/influenza-the-green-book-chapter-19</a:t>
            </a:r>
            <a:endParaRPr lang="en-GB" dirty="0">
              <a:latin typeface="Arial" panose="020B0604020202020204" pitchFamily="34" charset="0"/>
              <a:cs typeface="Arial" panose="020B0604020202020204" pitchFamily="34" charset="0"/>
            </a:endParaRPr>
          </a:p>
          <a:p>
            <a:pPr>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Child contacts of  very severely immunocompromised individuals should be given inactivated vaccine</a:t>
            </a:r>
            <a:r>
              <a:rPr lang="en-GB" baseline="0" dirty="0">
                <a:latin typeface="Arial" panose="020B0604020202020204" pitchFamily="34" charset="0"/>
                <a:cs typeface="Arial" panose="020B0604020202020204" pitchFamily="34" charset="0"/>
              </a:rPr>
              <a:t> rather than the live intranasal vaccine that would normally be recommended for children age 2 to under 18 years.</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a:buFont typeface="Arial" panose="020B0604020202020204" pitchFamily="34" charset="0"/>
              <a:buNone/>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999230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This slide and the next outline</a:t>
            </a:r>
            <a:r>
              <a:rPr lang="en-GB" baseline="0" dirty="0">
                <a:latin typeface="Arial" panose="020B0604020202020204" pitchFamily="34" charset="0"/>
                <a:cs typeface="Arial" panose="020B0604020202020204" pitchFamily="34" charset="0"/>
              </a:rPr>
              <a:t> the clinical risk groups as described in the Green Book. The Green Book should be consulted for further and more detailed information.</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Increasing uptake of flu vaccine is important in clinical risk groups because of the increased risk of death and serious illness if people who are in these groups develop flu. In particular uptake rates in people with chronic liver and neurological disease need to be improved. Some of the highest mortality groups are associated with patients with liver and chronic neurological disease.</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20</a:t>
            </a:fld>
            <a:endParaRPr lang="en-GB">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06" y="649982"/>
            <a:ext cx="517037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8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45518"/>
            <a:ext cx="5447030" cy="4473416"/>
          </a:xfrm>
        </p:spPr>
        <p:txBody>
          <a:bodyPr>
            <a:normAutofit/>
          </a:bodyPr>
          <a:lstStyle/>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Tree>
    <p:extLst>
      <p:ext uri="{BB962C8B-B14F-4D97-AF65-F5344CB8AC3E}">
        <p14:creationId xmlns:p14="http://schemas.microsoft.com/office/powerpoint/2010/main" val="2907875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29278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From CMO letter</a:t>
            </a:r>
          </a:p>
          <a:p>
            <a:r>
              <a:rPr lang="en-GB" sz="1200" b="1" kern="1200" dirty="0">
                <a:solidFill>
                  <a:schemeClr val="tx1"/>
                </a:solidFill>
                <a:effectLst/>
                <a:latin typeface="+mn-lt"/>
                <a:ea typeface="+mn-ea"/>
                <a:cs typeface="+mn-cs"/>
              </a:rPr>
              <a:t>Vaccine uptake ambitions for 2022 to 2023</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dirty="0"/>
              <a:t>PHA have reported flu vaccination uptake for 2021/22 from data extracted from the Vaccine Management System (VMS) (https://www.publichealth.hscni.net/sites/default/files/2022- 05/Flu%20Bulletin%20Week19-20.pdf) but they have advised that caution should be used when comparing VMS data to previous seasons, due to new methods of recording and extracting influenza vaccine data. The Department has therefore 7 also calculated uptake based on claims data provided throughout the 2021/22 programme by GPs.</a:t>
            </a:r>
          </a:p>
          <a:p>
            <a:pPr lvl="0"/>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50-64 years (not at risk), and 65 and over also by Community Pharmacies in 2021/22. </a:t>
            </a:r>
          </a:p>
          <a:p>
            <a:endParaRPr lang="en-GB" b="1" dirty="0"/>
          </a:p>
        </p:txBody>
      </p:sp>
      <p:sp>
        <p:nvSpPr>
          <p:cNvPr id="4" name="Slide Number Placeholder 3"/>
          <p:cNvSpPr>
            <a:spLocks noGrp="1"/>
          </p:cNvSpPr>
          <p:nvPr>
            <p:ph type="sldNum" sz="quarter" idx="10"/>
          </p:nvPr>
        </p:nvSpPr>
        <p:spPr/>
        <p:txBody>
          <a:bodyPr/>
          <a:lstStyle/>
          <a:p>
            <a:fld id="{C1736FF6-1147-4FCB-8859-A9D484787462}" type="slidenum">
              <a:rPr lang="en-GB" smtClean="0"/>
              <a:t>22</a:t>
            </a:fld>
            <a:endParaRPr lang="en-GB"/>
          </a:p>
        </p:txBody>
      </p:sp>
    </p:spTree>
    <p:extLst>
      <p:ext uri="{BB962C8B-B14F-4D97-AF65-F5344CB8AC3E}">
        <p14:creationId xmlns:p14="http://schemas.microsoft.com/office/powerpoint/2010/main" val="2170742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23</a:t>
            </a:fld>
            <a:endParaRPr lang="en-GB"/>
          </a:p>
        </p:txBody>
      </p:sp>
    </p:spTree>
    <p:extLst>
      <p:ext uri="{BB962C8B-B14F-4D97-AF65-F5344CB8AC3E}">
        <p14:creationId xmlns:p14="http://schemas.microsoft.com/office/powerpoint/2010/main" val="2325091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flu strains should go in the seasonal vaccine to be produced by manufacturers for the following season six to eight months later. This recommendation is based on information about the circulating viruses and epidemiological data from around the world at that time. </a:t>
            </a:r>
          </a:p>
          <a:p>
            <a:pPr eaLnBrk="1" hangingPunct="1">
              <a:spcBef>
                <a:spcPct val="0"/>
              </a:spcBef>
            </a:pP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dirty="0">
                <a:hlinkClick r:id="rId3"/>
              </a:rPr>
              <a:t>Recommended composition of influenza virus vaccines for use in the 2022-2023 northern hemisphere influenza season (who.int)</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24</a:t>
            </a:fld>
            <a:endParaRPr lang="en-GB"/>
          </a:p>
        </p:txBody>
      </p:sp>
    </p:spTree>
    <p:extLst>
      <p:ext uri="{BB962C8B-B14F-4D97-AF65-F5344CB8AC3E}">
        <p14:creationId xmlns:p14="http://schemas.microsoft.com/office/powerpoint/2010/main" val="2400429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5235" name="Rectangle 3"/>
          <p:cNvSpPr>
            <a:spLocks noGrp="1"/>
          </p:cNvSpPr>
          <p:nvPr>
            <p:ph type="body" idx="1"/>
          </p:nvPr>
        </p:nvSpPr>
        <p:spPr bwMode="auto">
          <a:noFill/>
        </p:spPr>
        <p:txBody>
          <a:bodyPr/>
          <a:lstStyle/>
          <a:p>
            <a:r>
              <a:rPr lang="en-GB" dirty="0">
                <a:solidFill>
                  <a:srgbClr val="FF0000"/>
                </a:solidFill>
              </a:rPr>
              <a:t>Inactivated flu vaccines given by intramuscular injection have been used in the UK for many years. The live intranasal influenza</a:t>
            </a:r>
            <a:r>
              <a:rPr lang="en-GB" baseline="0" dirty="0">
                <a:solidFill>
                  <a:srgbClr val="FF0000"/>
                </a:solidFill>
              </a:rPr>
              <a:t> vaccine (LAIV) was introduced into the UK schedule in 2013. However, a live intranasal flu vaccine called FluMist (same vaccine as Fluenz, different trade name) was introduced in the US schedule in 2003  so although the live vaccine is newer,  there is well over a decade’s experience of widespread use of the vaccine in the US.  We now have 6 years experience using </a:t>
            </a:r>
            <a:r>
              <a:rPr lang="en-GB" baseline="0" dirty="0" err="1">
                <a:solidFill>
                  <a:srgbClr val="FF0000"/>
                </a:solidFill>
              </a:rPr>
              <a:t>Fluenz</a:t>
            </a:r>
            <a:r>
              <a:rPr lang="en-GB" baseline="0" dirty="0">
                <a:solidFill>
                  <a:srgbClr val="FF0000"/>
                </a:solidFill>
              </a:rPr>
              <a:t> LAIV vaccine in the UK.</a:t>
            </a:r>
          </a:p>
          <a:p>
            <a:endParaRPr lang="en-GB"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Inactivated flu vaccines used to be trivalent only, containing two subtypes of influenza A and one B virus. However, quadrivalent vaccines, containing  </a:t>
            </a:r>
            <a:r>
              <a:rPr lang="en-GB" dirty="0"/>
              <a:t>two subtypes of influenza A and both B virus types</a:t>
            </a:r>
            <a:r>
              <a:rPr lang="en-GB" sz="1200" b="0" i="0" u="none" strike="noStrike" kern="1200" baseline="0" dirty="0">
                <a:solidFill>
                  <a:schemeClr val="tx1"/>
                </a:solidFill>
                <a:latin typeface="+mn-lt"/>
                <a:ea typeface="ヒラギノ角ゴ Pro W3" pitchFamily="84" charset="-128"/>
                <a:cs typeface="ヒラギノ角ゴ Pro W3" pitchFamily="84" charset="-128"/>
              </a:rPr>
              <a:t> are now used more widely in the UK. The live intranasal vaccine is a quadrivalent vaccine (hence the ‘Tetra’ part of the name Fluenz Tetra). An inactivated quadrivalent vaccine is available to order from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ImmForm</a:t>
            </a:r>
            <a:r>
              <a:rPr lang="en-GB" sz="1200" b="0" i="0" u="none" strike="noStrike" kern="1200" baseline="0" dirty="0">
                <a:solidFill>
                  <a:schemeClr val="tx1"/>
                </a:solidFill>
                <a:latin typeface="+mn-lt"/>
                <a:ea typeface="ヒラギノ角ゴ Pro W3" pitchFamily="84" charset="-128"/>
                <a:cs typeface="ヒラギノ角ゴ Pro W3" pitchFamily="84" charset="-128"/>
              </a:rPr>
              <a:t> for children aged 6 months and over who are contraindicated to receive the LAIV.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rgbClr val="FF0000"/>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NB The Fluenz vaccine used in the 2013/14 flu season was a trivalent live vaccine. The quadrivalent Fluenz Tetra vaccine was first used in the 2014/15 flu season and has been used in all flu seasons subsequently.</a:t>
            </a:r>
            <a:endParaRPr lang="en-GB" sz="1200" dirty="0">
              <a:solidFill>
                <a:prstClr val="black"/>
              </a:solidFill>
              <a:latin typeface="Arial" charset="0"/>
              <a:ea typeface="ヒラギノ角ゴ Pro W3" charset="-128"/>
              <a:cs typeface="ヒラギノ角ゴ Pro W3" charset="-128"/>
            </a:endParaRPr>
          </a:p>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2 types of flu vaccine available:</a:t>
            </a:r>
          </a:p>
          <a:p>
            <a:pPr marL="0" indent="0">
              <a:buNone/>
            </a:pPr>
            <a:endParaRPr lang="en-GB" b="1" dirty="0"/>
          </a:p>
          <a:p>
            <a:pPr marL="0" indent="0">
              <a:buNone/>
            </a:pPr>
            <a:r>
              <a:rPr lang="en-GB" b="1" dirty="0"/>
              <a:t>The Live attenuated influenza vaccine </a:t>
            </a:r>
            <a:r>
              <a:rPr lang="en-GB" dirty="0"/>
              <a:t>is administered </a:t>
            </a:r>
            <a:r>
              <a:rPr lang="en-GB" dirty="0" err="1"/>
              <a:t>intranasally</a:t>
            </a:r>
            <a:r>
              <a:rPr lang="en-GB" dirty="0"/>
              <a:t> and the only vaccine available for use is </a:t>
            </a:r>
            <a:r>
              <a:rPr lang="en-GB" dirty="0" err="1"/>
              <a:t>Fluenz</a:t>
            </a:r>
            <a:r>
              <a:rPr lang="en-GB" dirty="0"/>
              <a:t> tetra</a:t>
            </a:r>
            <a:r>
              <a:rPr lang="en-GB" baseline="0" dirty="0"/>
              <a:t> – this is for use in children between the age of 2 and 18 years old</a:t>
            </a:r>
          </a:p>
          <a:p>
            <a:pPr marL="0" indent="0">
              <a:buNone/>
            </a:pPr>
            <a:endParaRPr lang="en-GB" b="0" baseline="0" dirty="0"/>
          </a:p>
          <a:p>
            <a:pPr marL="0" indent="0">
              <a:buNone/>
            </a:pPr>
            <a:r>
              <a:rPr lang="en-GB" b="1" dirty="0"/>
              <a:t>Inactivated flu vaccine </a:t>
            </a:r>
            <a:r>
              <a:rPr lang="en-GB" dirty="0"/>
              <a:t>is given by injection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Vaccines available for use in children, include a cell-based </a:t>
            </a:r>
            <a:r>
              <a:rPr lang="en-GB" dirty="0" err="1"/>
              <a:t>quadrivalent</a:t>
            </a:r>
            <a:r>
              <a:rPr lang="en-GB" dirty="0"/>
              <a:t> inactivated vaccine (</a:t>
            </a:r>
            <a:r>
              <a:rPr lang="en-GB" dirty="0" err="1"/>
              <a:t>QIVc</a:t>
            </a:r>
            <a:r>
              <a:rPr lang="en-GB" dirty="0"/>
              <a:t>) or</a:t>
            </a:r>
            <a:r>
              <a:rPr lang="en-GB" sz="1200" dirty="0">
                <a:solidFill>
                  <a:srgbClr val="00B0F0"/>
                </a:solidFill>
              </a:rPr>
              <a:t> </a:t>
            </a:r>
            <a:r>
              <a:rPr lang="en-GB" sz="1200" dirty="0" err="1">
                <a:solidFill>
                  <a:srgbClr val="00B0F0"/>
                </a:solidFill>
              </a:rPr>
              <a:t>Flucelvax</a:t>
            </a:r>
            <a:r>
              <a:rPr lang="en-GB" sz="1200" dirty="0">
                <a:solidFill>
                  <a:srgbClr val="00B0F0"/>
                </a:solidFill>
              </a:rPr>
              <a:t> tetra</a:t>
            </a:r>
            <a:r>
              <a:rPr lang="en-GB" dirty="0"/>
              <a:t>, and an</a:t>
            </a:r>
            <a:r>
              <a:rPr lang="en-GB" baseline="0" dirty="0"/>
              <a:t> </a:t>
            </a:r>
            <a:r>
              <a:rPr lang="en-GB" dirty="0"/>
              <a:t>egg-based </a:t>
            </a:r>
            <a:r>
              <a:rPr lang="en-GB" dirty="0" err="1"/>
              <a:t>quadrivalent</a:t>
            </a:r>
            <a:r>
              <a:rPr lang="en-GB" dirty="0"/>
              <a:t> inactivated vaccine.</a:t>
            </a:r>
            <a:r>
              <a:rPr lang="en-GB" baseline="0" dirty="0"/>
              <a:t>  </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26</a:t>
            </a:fld>
            <a:endParaRPr lang="en-GB"/>
          </a:p>
        </p:txBody>
      </p:sp>
    </p:spTree>
    <p:extLst>
      <p:ext uri="{BB962C8B-B14F-4D97-AF65-F5344CB8AC3E}">
        <p14:creationId xmlns:p14="http://schemas.microsoft.com/office/powerpoint/2010/main" val="1168403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err="1">
                <a:latin typeface="Arial" panose="020B0604020202020204" pitchFamily="34" charset="0"/>
                <a:cs typeface="Arial" panose="020B0604020202020204" pitchFamily="34" charset="0"/>
              </a:rPr>
              <a:t>Fluenz</a:t>
            </a:r>
            <a:r>
              <a:rPr lang="en-GB" dirty="0">
                <a:latin typeface="Arial" panose="020B0604020202020204" pitchFamily="34" charset="0"/>
                <a:cs typeface="Arial" panose="020B0604020202020204" pitchFamily="34" charset="0"/>
              </a:rPr>
              <a:t> Tetra is a live attenuated intranasal influenza vaccine. </a:t>
            </a:r>
          </a:p>
          <a:p>
            <a:pPr eaLnBrk="1" hangingPunct="1"/>
            <a:r>
              <a:rPr lang="en-GB" altLang="en-US" dirty="0">
                <a:latin typeface="Arial" panose="020B0604020202020204" pitchFamily="34" charset="0"/>
                <a:cs typeface="Arial" panose="020B0604020202020204" pitchFamily="34" charset="0"/>
              </a:rPr>
              <a:t>As well as being the vaccine of choice</a:t>
            </a:r>
            <a:r>
              <a:rPr lang="en-GB" altLang="en-US" baseline="0" dirty="0">
                <a:latin typeface="Arial" panose="020B0604020202020204" pitchFamily="34" charset="0"/>
                <a:cs typeface="Arial" panose="020B0604020202020204" pitchFamily="34" charset="0"/>
              </a:rPr>
              <a:t> for healthy children preschool (from age 2 upwards) and children  p1-7 and this year, Year 8-12  (the programme </a:t>
            </a:r>
            <a:r>
              <a:rPr lang="en-GB" altLang="en-US" dirty="0">
                <a:latin typeface="Arial" panose="020B0604020202020204" pitchFamily="34" charset="0"/>
                <a:cs typeface="Arial" panose="020B0604020202020204" pitchFamily="34" charset="0"/>
              </a:rPr>
              <a:t>d</a:t>
            </a:r>
            <a:r>
              <a:rPr lang="en-GB" altLang="en-US" baseline="0" dirty="0">
                <a:latin typeface="Arial" panose="020B0604020202020204" pitchFamily="34" charset="0"/>
                <a:cs typeface="Arial" panose="020B0604020202020204" pitchFamily="34" charset="0"/>
              </a:rPr>
              <a:t>elivered by the school nursing team), </a:t>
            </a:r>
            <a:r>
              <a:rPr lang="en-GB" altLang="en-US" baseline="0" dirty="0" err="1">
                <a:latin typeface="Arial" panose="020B0604020202020204" pitchFamily="34" charset="0"/>
                <a:cs typeface="Arial" panose="020B0604020202020204" pitchFamily="34" charset="0"/>
              </a:rPr>
              <a:t>Fluenz</a:t>
            </a:r>
            <a:r>
              <a:rPr lang="en-GB" altLang="en-US" baseline="0" dirty="0">
                <a:latin typeface="Arial" panose="020B0604020202020204" pitchFamily="34" charset="0"/>
                <a:cs typeface="Arial" panose="020B0604020202020204" pitchFamily="34" charset="0"/>
              </a:rPr>
              <a:t> Tetra is also the vaccine of choice for at-risk children age 2-17 years inclusive. </a:t>
            </a:r>
          </a:p>
          <a:p>
            <a:pPr eaLnBrk="1" hangingPunct="1"/>
            <a:endParaRPr lang="en-GB" altLang="en-US" baseline="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200" dirty="0"/>
              <a:t>This has been shown to be more effective in children compared with inactivated influenza vaccines (administered by injection)</a:t>
            </a:r>
          </a:p>
          <a:p>
            <a:pPr marL="457200" indent="-457200">
              <a:buFont typeface="Wingdings" panose="05000000000000000000" pitchFamily="2" charset="2"/>
              <a:buChar char="Ø"/>
            </a:pPr>
            <a:r>
              <a:rPr lang="en-US" sz="1200" dirty="0"/>
              <a:t>May offer some protection against strains not contained in the vaccine in addition to those that are, </a:t>
            </a:r>
            <a:r>
              <a:rPr lang="en-US" sz="1200" dirty="0">
                <a:solidFill>
                  <a:srgbClr val="000000"/>
                </a:solidFill>
              </a:rPr>
              <a:t>and has </a:t>
            </a:r>
            <a:r>
              <a:rPr lang="en-GB" sz="1200" dirty="0">
                <a:solidFill>
                  <a:srgbClr val="000000"/>
                </a:solidFill>
              </a:rPr>
              <a:t>potential to offer better protection against virus strains that have undergone antigenic drift</a:t>
            </a:r>
            <a:endParaRPr lang="en-US" sz="1200" dirty="0"/>
          </a:p>
          <a:p>
            <a:pPr marL="457200" indent="-457200">
              <a:buFont typeface="Wingdings" panose="05000000000000000000" pitchFamily="2" charset="2"/>
              <a:buChar char="Ø"/>
            </a:pPr>
            <a:r>
              <a:rPr lang="en-US" sz="1200" dirty="0"/>
              <a:t>Since this vaccine is comprised of weakened whole live virus, it also replicates natural infection which induces better immune memory (thereby offering better long-term protection to children than from the inactivated vaccines)</a:t>
            </a:r>
          </a:p>
          <a:p>
            <a:pPr marL="457200" indent="-457200">
              <a:buFont typeface="Wingdings" panose="05000000000000000000" pitchFamily="2" charset="2"/>
              <a:buChar char="Ø"/>
            </a:pPr>
            <a:r>
              <a:rPr lang="en-US" sz="1200" dirty="0"/>
              <a:t>LAIV has a good safety profile in children aged two years and older</a:t>
            </a:r>
            <a:endParaRPr lang="en-GB" sz="1200" dirty="0"/>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It is important to note that some </a:t>
            </a:r>
            <a:r>
              <a:rPr lang="en-GB" altLang="en-US" baseline="0" dirty="0" err="1">
                <a:latin typeface="Arial" panose="020B0604020202020204" pitchFamily="34" charset="0"/>
                <a:cs typeface="Arial" panose="020B0604020202020204" pitchFamily="34" charset="0"/>
              </a:rPr>
              <a:t>Fluenz</a:t>
            </a:r>
            <a:r>
              <a:rPr lang="en-GB" altLang="en-US" baseline="0" dirty="0">
                <a:latin typeface="Arial" panose="020B0604020202020204" pitchFamily="34" charset="0"/>
                <a:cs typeface="Arial" panose="020B0604020202020204" pitchFamily="34" charset="0"/>
              </a:rPr>
              <a:t> Tetra stocks may expire (18 week shelf life after released from manufacturer) before the end of December so expiry dates should be checked before use and an effort should be made to try  and complete the programme by the end of December.</a:t>
            </a:r>
          </a:p>
          <a:p>
            <a:pPr eaLnBrk="1" hangingPunct="1"/>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27</a:t>
            </a:fld>
            <a:endParaRPr lang="en-GB"/>
          </a:p>
        </p:txBody>
      </p:sp>
    </p:spTree>
    <p:extLst>
      <p:ext uri="{BB962C8B-B14F-4D97-AF65-F5344CB8AC3E}">
        <p14:creationId xmlns:p14="http://schemas.microsoft.com/office/powerpoint/2010/main" val="1946516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r>
              <a:rPr lang="en-GB" dirty="0">
                <a:latin typeface="Arial" panose="020B0604020202020204" pitchFamily="34" charset="0"/>
                <a:cs typeface="Arial" panose="020B0604020202020204" pitchFamily="34" charset="0"/>
              </a:rPr>
              <a:t>Fluenz Tetra® is supplied as a single use prefilled nasal applicator.</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rPr>
              <a:t>It is a </a:t>
            </a:r>
            <a:r>
              <a:rPr lang="en-GB" b="1" dirty="0">
                <a:latin typeface="Arial" charset="0"/>
              </a:rPr>
              <a:t>live attenuated nasal vaccine and must not be injected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nasal applicator is ready to use.  No reconstitution or dilution is required.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nasal suspension is colourless to pale yellow, clear to opalescent.  Small white particles may be present</a:t>
            </a:r>
            <a:r>
              <a:rPr lang="en-GB" baseline="30000" dirty="0">
                <a:latin typeface="Arial" panose="020B0604020202020204" pitchFamily="34" charset="0"/>
                <a:cs typeface="Arial" panose="020B0604020202020204" pitchFamily="34" charset="0"/>
              </a:rPr>
              <a:t>19</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Each applicator of </a:t>
            </a:r>
            <a:r>
              <a:rPr lang="en-GB" b="1" dirty="0" err="1">
                <a:latin typeface="Arial" panose="020B0604020202020204" pitchFamily="34" charset="0"/>
                <a:cs typeface="Arial" panose="020B0604020202020204" pitchFamily="34" charset="0"/>
              </a:rPr>
              <a:t>Fluenz</a:t>
            </a:r>
            <a:r>
              <a:rPr lang="en-GB" b="1" dirty="0">
                <a:latin typeface="Arial" panose="020B0604020202020204" pitchFamily="34" charset="0"/>
                <a:cs typeface="Arial" panose="020B0604020202020204" pitchFamily="34" charset="0"/>
              </a:rPr>
              <a:t> Tetra </a:t>
            </a:r>
            <a:r>
              <a:rPr lang="en-GB" dirty="0">
                <a:latin typeface="Arial" panose="020B0604020202020204" pitchFamily="34" charset="0"/>
                <a:cs typeface="Arial" panose="020B0604020202020204" pitchFamily="34" charset="0"/>
              </a:rPr>
              <a:t>(LAIV) contains 0.2ml (that’s 0.1ml</a:t>
            </a:r>
            <a:r>
              <a:rPr lang="en-GB" baseline="0" dirty="0">
                <a:latin typeface="Arial" panose="020B0604020202020204" pitchFamily="34" charset="0"/>
                <a:cs typeface="Arial" panose="020B0604020202020204" pitchFamily="34" charset="0"/>
              </a:rPr>
              <a:t>  administered/ nostril).</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One dose is required unless the child is in a clinical risk group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is &lt; 9 years old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has not previously received a flu vaccine. If a second dose is required at least 4 weeks intervals should be left between doses. If the child attends primary school they will be offered the first vaccine in school but there is no mop up and at-risk children should attend their G.P. for vaccination if they have missed the first dose and / require a second dose of vaccine. If </a:t>
            </a:r>
            <a:r>
              <a:rPr lang="en-GB" baseline="0" dirty="0" err="1">
                <a:latin typeface="Arial" panose="020B0604020202020204" pitchFamily="34" charset="0"/>
                <a:cs typeface="Arial" panose="020B0604020202020204" pitchFamily="34" charset="0"/>
              </a:rPr>
              <a:t>Fluenz</a:t>
            </a:r>
            <a:r>
              <a:rPr lang="en-GB" baseline="0" dirty="0">
                <a:latin typeface="Arial" panose="020B0604020202020204" pitchFamily="34" charset="0"/>
                <a:cs typeface="Arial" panose="020B0604020202020204" pitchFamily="34" charset="0"/>
              </a:rPr>
              <a:t> tetra is not available for use when a child attends for their second vaccine because stocks have expired, the second dose can be replaced with Sanofi Pasteur </a:t>
            </a:r>
            <a:r>
              <a:rPr lang="en-GB" baseline="0" dirty="0" err="1">
                <a:latin typeface="Arial" panose="020B0604020202020204" pitchFamily="34" charset="0"/>
                <a:cs typeface="Arial" panose="020B0604020202020204" pitchFamily="34" charset="0"/>
              </a:rPr>
              <a:t>quadrivalent</a:t>
            </a:r>
            <a:r>
              <a:rPr lang="en-GB" baseline="0" dirty="0">
                <a:latin typeface="Arial" panose="020B0604020202020204" pitchFamily="34" charset="0"/>
                <a:cs typeface="Arial" panose="020B0604020202020204" pitchFamily="34" charset="0"/>
              </a:rPr>
              <a:t> inactivated vaccine.</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29</a:t>
            </a:fld>
            <a:endParaRPr lang="en-GB"/>
          </a:p>
        </p:txBody>
      </p:sp>
    </p:spTree>
    <p:extLst>
      <p:ext uri="{BB962C8B-B14F-4D97-AF65-F5344CB8AC3E}">
        <p14:creationId xmlns:p14="http://schemas.microsoft.com/office/powerpoint/2010/main" val="52435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endParaRPr lang="en-GB" dirty="0"/>
          </a:p>
          <a:p>
            <a:pPr marL="228600" indent="-228600">
              <a:buFontTx/>
              <a:buAutoNum type="arabicPeriod"/>
            </a:pPr>
            <a:r>
              <a:rPr lang="en-GB" dirty="0"/>
              <a:t>Check the expiry date - the vaccine must be used before the date on the applicator label.</a:t>
            </a:r>
          </a:p>
          <a:p>
            <a:pPr marL="228600" indent="-228600">
              <a:buFontTx/>
              <a:buAutoNum type="arabicPeriod"/>
            </a:pPr>
            <a:endParaRPr lang="en-GB" dirty="0"/>
          </a:p>
          <a:p>
            <a:pPr marL="228600" indent="-228600">
              <a:buFontTx/>
              <a:buAutoNum type="arabicPeriod"/>
            </a:pPr>
            <a:r>
              <a:rPr lang="en-GB" dirty="0"/>
              <a:t>Prepare the applicator - remove the rubber tip protector.  </a:t>
            </a:r>
            <a:r>
              <a:rPr lang="en-GB" b="1" u="sng" dirty="0"/>
              <a:t>Do not remove</a:t>
            </a:r>
            <a:r>
              <a:rPr lang="en-GB" b="1" dirty="0"/>
              <a:t> </a:t>
            </a:r>
            <a:r>
              <a:rPr lang="en-GB" dirty="0"/>
              <a:t>the dose divider clip at the other end of the applicator.</a:t>
            </a:r>
          </a:p>
          <a:p>
            <a:pPr marL="228600" indent="-228600">
              <a:buFontTx/>
              <a:buAutoNum type="arabicPeriod"/>
            </a:pPr>
            <a:endParaRPr lang="en-GB" dirty="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Position the applicator – with the patient in an upright position, place the tip just inside the nostril to ensure LAIV</a:t>
            </a:r>
            <a:r>
              <a:rPr lang="en-GB" baseline="0" dirty="0"/>
              <a:t> </a:t>
            </a:r>
            <a:r>
              <a:rPr lang="en-GB" dirty="0"/>
              <a:t>is delivered into the nose.</a:t>
            </a:r>
          </a:p>
          <a:p>
            <a:pPr marL="228600" indent="-228600">
              <a:buFontTx/>
              <a:buAutoNum type="arabicPeriod"/>
            </a:pPr>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GB" dirty="0"/>
          </a:p>
          <a:p>
            <a:pPr marL="228600" indent="-228600">
              <a:buAutoNum type="arabicPeriod" startAt="4"/>
            </a:pPr>
            <a:r>
              <a:rPr lang="en-GB" dirty="0"/>
              <a:t>Depress the plunger – with a single motion, depress the plunger </a:t>
            </a:r>
            <a:r>
              <a:rPr lang="en-GB" b="1" dirty="0"/>
              <a:t>as rapidly as possible</a:t>
            </a:r>
            <a:r>
              <a:rPr lang="en-GB" dirty="0"/>
              <a:t> until the dose-divider clip prevents you from going further.</a:t>
            </a:r>
          </a:p>
          <a:p>
            <a:pPr marL="0" indent="0">
              <a:buNone/>
            </a:pPr>
            <a:endParaRPr lang="en-GB" dirty="0"/>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5.  Remove the dose-divider clip – for administration in the other nostril, pinch and remove the dose-divider clip from the plunger.</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endParaRP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6.  Spray in other nostril – place the tip just inside the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other nostril</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and with a single motion, depress the plunger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as rapidly as possible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to deliver remaining vaccine.</a:t>
            </a:r>
          </a:p>
          <a:p>
            <a:pPr marL="0" indent="0">
              <a:buNone/>
            </a:pPr>
            <a:endParaRPr lang="en-GB" dirty="0"/>
          </a:p>
          <a:p>
            <a:pPr marL="228600" indent="-228600">
              <a:buFontTx/>
              <a:buAutoNum type="arabicPeriod"/>
            </a:pPr>
            <a:endParaRPr lang="en-GB" dirty="0"/>
          </a:p>
          <a:p>
            <a:pPr marL="228600" indent="-228600">
              <a:buFontTx/>
              <a:buAutoNum type="arabicPeriod"/>
            </a:pPr>
            <a:endParaRPr lang="en-GB" dirty="0"/>
          </a:p>
          <a:p>
            <a:pPr marL="228600" indent="-228600"/>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hlinkClick r:id="rId3"/>
              </a:rPr>
              <a:t>Video shared by PHS colleagues</a:t>
            </a:r>
          </a:p>
          <a:p>
            <a:r>
              <a:rPr lang="en-GB" sz="1200" b="0" i="0" u="none" strike="noStrike" kern="1200" dirty="0">
                <a:solidFill>
                  <a:schemeClr val="tx1"/>
                </a:solidFill>
                <a:effectLst/>
                <a:latin typeface="+mn-lt"/>
                <a:ea typeface="+mn-ea"/>
                <a:cs typeface="+mn-cs"/>
                <a:hlinkClick r:id="rId3"/>
              </a:rPr>
              <a:t>NHS Education for Scotland (NES)</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
              </a:rPr>
              <a:t>Public Health Scotland (PHS)</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32</a:t>
            </a:fld>
            <a:endParaRPr lang="en-GB"/>
          </a:p>
        </p:txBody>
      </p:sp>
    </p:spTree>
    <p:extLst>
      <p:ext uri="{BB962C8B-B14F-4D97-AF65-F5344CB8AC3E}">
        <p14:creationId xmlns:p14="http://schemas.microsoft.com/office/powerpoint/2010/main" val="4174816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anose="020B0604020202020204" pitchFamily="34" charset="0"/>
                <a:cs typeface="Arial" panose="020B0604020202020204" pitchFamily="34" charset="0"/>
              </a:rPr>
              <a:t>Sanofi Pasteur inactivated </a:t>
            </a:r>
            <a:r>
              <a:rPr lang="en-GB" dirty="0" err="1">
                <a:latin typeface="Arial" panose="020B0604020202020204" pitchFamily="34" charset="0"/>
                <a:cs typeface="Arial" panose="020B0604020202020204" pitchFamily="34" charset="0"/>
              </a:rPr>
              <a:t>Quadrivalent</a:t>
            </a:r>
            <a:r>
              <a:rPr lang="en-GB" dirty="0">
                <a:latin typeface="Arial" panose="020B0604020202020204" pitchFamily="34" charset="0"/>
                <a:cs typeface="Arial" panose="020B0604020202020204" pitchFamily="34" charset="0"/>
              </a:rPr>
              <a:t> flu vaccine is supplied in a pre-filled Syringe containing 0.5 ml dose.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anose="020B0604020202020204" pitchFamily="34" charset="0"/>
                <a:cs typeface="Arial" panose="020B0604020202020204" pitchFamily="34" charset="0"/>
              </a:rPr>
              <a:t>One dose of the vaccine is required unless the patient</a:t>
            </a:r>
            <a:r>
              <a:rPr lang="en-GB" baseline="0" dirty="0">
                <a:latin typeface="Arial" panose="020B0604020202020204" pitchFamily="34" charset="0"/>
                <a:cs typeface="Arial" panose="020B0604020202020204" pitchFamily="34" charset="0"/>
              </a:rPr>
              <a:t> is a child in a clinical at-risk group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they are &lt; 9 years old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they have not previously received a flu vaccine. If a second vaccine is required an interval of at least 4 weeks should be left between the two vaccines.</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33</a:t>
            </a:fld>
            <a:endParaRPr lang="en-GB"/>
          </a:p>
        </p:txBody>
      </p:sp>
    </p:spTree>
    <p:extLst>
      <p:ext uri="{BB962C8B-B14F-4D97-AF65-F5344CB8AC3E}">
        <p14:creationId xmlns:p14="http://schemas.microsoft.com/office/powerpoint/2010/main" val="847767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anose="020B0604020202020204" pitchFamily="34" charset="0"/>
                <a:cs typeface="Arial" panose="020B0604020202020204" pitchFamily="34" charset="0"/>
              </a:rPr>
              <a:t>Sanofi Pasteur inactivated Quadrivalent flu vaccine is supplied in a pre-filled</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anose="020B0604020202020204" pitchFamily="34" charset="0"/>
                <a:cs typeface="Arial" panose="020B0604020202020204" pitchFamily="34" charset="0"/>
              </a:rPr>
              <a:t>Syringe containing 0.5 ml dose.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anose="020B0604020202020204" pitchFamily="34" charset="0"/>
                <a:cs typeface="Arial" panose="020B0604020202020204" pitchFamily="34" charset="0"/>
              </a:rPr>
              <a:t>One dose of the vaccine is required unless the patient</a:t>
            </a:r>
            <a:r>
              <a:rPr lang="en-GB" baseline="0" dirty="0">
                <a:latin typeface="Arial" panose="020B0604020202020204" pitchFamily="34" charset="0"/>
                <a:cs typeface="Arial" panose="020B0604020202020204" pitchFamily="34" charset="0"/>
              </a:rPr>
              <a:t> is a child in a clinical at-risk group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they are &lt; 9 years old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they have not previously received a flu vaccine.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latin typeface="Arial" panose="020B0604020202020204" pitchFamily="34" charset="0"/>
                <a:cs typeface="Arial" panose="020B0604020202020204" pitchFamily="34" charset="0"/>
              </a:rPr>
              <a:t>If a second vaccine is required an interval of at least 4 weeks should be left between the two vaccines.</a:t>
            </a:r>
            <a:endParaRPr lang="en-GB"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34</a:t>
            </a:fld>
            <a:endParaRPr lang="en-US" altLang="en-US">
              <a:solidFill>
                <a:prstClr val="black"/>
              </a:solidFill>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latin typeface="Arial" panose="020B0604020202020204" pitchFamily="34" charset="0"/>
                <a:cs typeface="Arial" panose="020B0604020202020204" pitchFamily="34" charset="0"/>
              </a:rPr>
              <a:t>It is recommended for adults age 18 to &lt; 65 years who</a:t>
            </a:r>
            <a:r>
              <a:rPr lang="en-GB" baseline="0" dirty="0">
                <a:latin typeface="Arial" panose="020B0604020202020204" pitchFamily="34" charset="0"/>
                <a:cs typeface="Arial" panose="020B0604020202020204" pitchFamily="34" charset="0"/>
              </a:rPr>
              <a:t> are eligible. </a:t>
            </a:r>
            <a:r>
              <a:rPr lang="en-GB" sz="1200" dirty="0">
                <a:latin typeface="Arial" panose="020B0604020202020204" pitchFamily="34" charset="0"/>
                <a:cs typeface="Arial" panose="020B0604020202020204" pitchFamily="34" charset="0"/>
              </a:rPr>
              <a:t>Second line for children over 2 years with contraindication to </a:t>
            </a:r>
            <a:r>
              <a:rPr lang="en-GB" sz="1200" dirty="0" err="1">
                <a:latin typeface="Arial" panose="020B0604020202020204" pitchFamily="34" charset="0"/>
                <a:cs typeface="Arial" panose="020B0604020202020204" pitchFamily="34" charset="0"/>
              </a:rPr>
              <a:t>Fluenz</a:t>
            </a:r>
            <a:r>
              <a:rPr lang="en-GB" sz="1200" dirty="0">
                <a:latin typeface="Arial" panose="020B0604020202020204" pitchFamily="34" charset="0"/>
                <a:cs typeface="Arial" panose="020B0604020202020204" pitchFamily="34" charset="0"/>
              </a:rPr>
              <a:t> Tetra®</a:t>
            </a:r>
          </a:p>
          <a:p>
            <a:pPr marL="171450" indent="-171450">
              <a:buFont typeface="Wingdings" panose="05000000000000000000" pitchFamily="2" charset="2"/>
              <a:buChar char="Ø"/>
            </a:pP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It should be considered for use in Adults 65years+</a:t>
            </a:r>
            <a:r>
              <a:rPr lang="en-GB" baseline="0" dirty="0">
                <a:latin typeface="Arial" panose="020B0604020202020204" pitchFamily="34" charset="0"/>
                <a:cs typeface="Arial" panose="020B0604020202020204" pitchFamily="34" charset="0"/>
              </a:rPr>
              <a:t> </a:t>
            </a:r>
            <a:r>
              <a:rPr lang="en-GB" b="1" baseline="0" dirty="0">
                <a:latin typeface="Arial" panose="020B0604020202020204" pitchFamily="34" charset="0"/>
                <a:cs typeface="Arial" panose="020B0604020202020204" pitchFamily="34" charset="0"/>
              </a:rPr>
              <a:t>who have </a:t>
            </a:r>
            <a:r>
              <a:rPr lang="en-GB"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an allergy to eggs .</a:t>
            </a:r>
          </a:p>
          <a:p>
            <a:pPr marL="171450" indent="-171450">
              <a:buFont typeface="Wingdings" panose="05000000000000000000" pitchFamily="2" charset="2"/>
              <a:buChar char="Ø"/>
            </a:pPr>
            <a:endParaRPr lang="en-GB" baseline="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GB" baseline="0" dirty="0">
                <a:latin typeface="Arial" panose="020B0604020202020204" pitchFamily="34" charset="0"/>
                <a:cs typeface="Arial" panose="020B0604020202020204" pitchFamily="34" charset="0"/>
              </a:rPr>
              <a:t>One dose schedule  </a:t>
            </a:r>
            <a:r>
              <a:rPr lang="en-GB" dirty="0"/>
              <a:t>unless:</a:t>
            </a:r>
          </a:p>
          <a:p>
            <a:pPr marL="857250" lvl="1" indent="-457200">
              <a:buFont typeface="Wingdings" panose="05000000000000000000" pitchFamily="2" charset="2"/>
              <a:buChar char="Ø"/>
            </a:pPr>
            <a:r>
              <a:rPr lang="en-GB" dirty="0"/>
              <a:t>Child is in a clinical risk group </a:t>
            </a:r>
            <a:r>
              <a:rPr lang="en-GB" b="1" dirty="0"/>
              <a:t>and</a:t>
            </a:r>
            <a:r>
              <a:rPr lang="en-GB" dirty="0"/>
              <a:t> </a:t>
            </a:r>
          </a:p>
          <a:p>
            <a:pPr marL="857250" lvl="1" indent="-457200">
              <a:buFont typeface="Wingdings" panose="05000000000000000000" pitchFamily="2" charset="2"/>
              <a:buChar char="Ø"/>
            </a:pPr>
            <a:r>
              <a:rPr lang="en-GB" dirty="0"/>
              <a:t>&lt; 9 years old </a:t>
            </a:r>
            <a:r>
              <a:rPr lang="en-GB" b="1" dirty="0"/>
              <a:t>and</a:t>
            </a:r>
            <a:r>
              <a:rPr lang="en-GB" dirty="0"/>
              <a:t> </a:t>
            </a:r>
          </a:p>
          <a:p>
            <a:pPr marL="857250" lvl="1" indent="-457200">
              <a:buFont typeface="Wingdings" panose="05000000000000000000" pitchFamily="2" charset="2"/>
              <a:buChar char="Ø"/>
            </a:pPr>
            <a:r>
              <a:rPr lang="en-GB" dirty="0"/>
              <a:t>Has not previously received a flu vaccine</a:t>
            </a:r>
          </a:p>
          <a:p>
            <a:pPr marL="400050" lvl="1" indent="0">
              <a:buNone/>
            </a:pPr>
            <a:endParaRPr lang="en-GB" dirty="0"/>
          </a:p>
          <a:p>
            <a:pPr marL="457200" indent="-457200">
              <a:buFont typeface="Wingdings" panose="05000000000000000000" pitchFamily="2" charset="2"/>
              <a:buChar char="Ø"/>
            </a:pPr>
            <a:r>
              <a:rPr lang="en-GB" dirty="0"/>
              <a:t>If second dose required leave at least </a:t>
            </a:r>
            <a:r>
              <a:rPr lang="en-GB" b="1" dirty="0"/>
              <a:t>4 weeks </a:t>
            </a:r>
            <a:r>
              <a:rPr lang="en-GB" dirty="0"/>
              <a:t>between doses</a:t>
            </a:r>
          </a:p>
          <a:p>
            <a:pPr marL="171450" indent="-171450">
              <a:buFont typeface="Wingdings" panose="05000000000000000000" pitchFamily="2" charset="2"/>
              <a:buChar char="Ø"/>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35</a:t>
            </a:fld>
            <a:endParaRPr lang="en-GB"/>
          </a:p>
        </p:txBody>
      </p:sp>
    </p:spTree>
    <p:extLst>
      <p:ext uri="{BB962C8B-B14F-4D97-AF65-F5344CB8AC3E}">
        <p14:creationId xmlns:p14="http://schemas.microsoft.com/office/powerpoint/2010/main" val="3158379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QIVc  (Flucelvax TETRA) was first licenced in the US in 2016 and was licensed in the UK in December 2018 for adults and children from 9 years of age.</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This year </a:t>
            </a:r>
            <a:r>
              <a:rPr lang="en-GB" sz="1200" kern="1200" dirty="0">
                <a:solidFill>
                  <a:prstClr val="black"/>
                </a:solidFill>
                <a:latin typeface="Arial" pitchFamily="34" charset="0"/>
                <a:ea typeface="ヒラギノ角ゴ Pro W3" pitchFamily="84" charset="-128"/>
              </a:rPr>
              <a:t>It now also licensed for children from 2 years of age</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Flucelvax TETRA is a quadrivalent vaccine containing two subtypes of Influenza A (H3N2 and H1N1pdm00) and both B virus lineages.  As the vaccine contains both lineages of B viruses it may provide better protection against circulating flu B strain(s) than trivalent flu vaccines</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QIVc has a similar safety profile to other flu vaccines (similar rate and type of adverse reactions reported). More than 36 million doses of cell-based vaccine have been administered with no serious safety concerns</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the cell-based vaccine manufacturing process uses an animal cell line (</a:t>
            </a:r>
            <a:r>
              <a:rPr kumimoji="0" lang="en-GB" b="0"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rPr>
              <a:t>Madin</a:t>
            </a: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-Darby Canine Kidney, or MDCK) to grow the influenza virus rather than the traditional egg based manufacturing methods </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endParaRPr kumimoji="0" lang="en-GB" b="0" i="0" u="none" strike="noStrike" kern="1200" cap="none" spc="0" normalizeH="0" baseline="0" noProof="0" dirty="0">
              <a:ln>
                <a:noFill/>
              </a:ln>
              <a:solidFill>
                <a:srgbClr val="FF0000"/>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00000"/>
              </a:lnSpc>
              <a:spcBef>
                <a:spcPct val="20000"/>
              </a:spcBef>
              <a:spcAft>
                <a:spcPct val="0"/>
              </a:spcAft>
              <a:buClr>
                <a:srgbClr val="00A8CA"/>
              </a:buClr>
              <a:buSzPct val="65000"/>
              <a:buFont typeface="Wingdings" pitchFamily="2" charset="2"/>
              <a:buChar char="Ø"/>
              <a:tabLst/>
              <a:defRPr/>
            </a:pPr>
            <a:endParaRPr kumimoji="0" lang="en-GB" b="0" i="0" u="none" strike="noStrike" kern="0" cap="none" spc="0" normalizeH="0" baseline="0" noProof="0" dirty="0">
              <a:ln>
                <a:noFill/>
              </a:ln>
              <a:solidFill>
                <a:srgbClr val="000000"/>
              </a:solidFill>
              <a:effectLst/>
              <a:uLnTx/>
              <a:uFillTx/>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36</a:t>
            </a:fld>
            <a:endParaRPr lang="en-GB"/>
          </a:p>
        </p:txBody>
      </p:sp>
    </p:spTree>
    <p:extLst>
      <p:ext uri="{BB962C8B-B14F-4D97-AF65-F5344CB8AC3E}">
        <p14:creationId xmlns:p14="http://schemas.microsoft.com/office/powerpoint/2010/main" val="4248459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9331"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stored in the original packaging at +2°C to +8°C and protected from light. All vaccines are sensitive to some extent to heat and cold. Heat speeds up the decline in potency of most vaccines, thus reducing their shelf life. Efficacy, safety and quality may be adversely affected if vaccines are not stored at the temperatures specified in the licence. Freezing may cause increased reactogenicity and loss of potency for some vaccines and can also cause hairline cracks in the container, leading to contamination of the contents.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Vaccines are expensive and it is important to minimise wastage through inappropriate storage. We have had a few cold-chain failures recently where practices did</a:t>
            </a:r>
            <a:r>
              <a:rPr lang="en-GB" baseline="0" dirty="0">
                <a:latin typeface="Arial" panose="020B0604020202020204" pitchFamily="34" charset="0"/>
                <a:cs typeface="Arial" panose="020B0604020202020204" pitchFamily="34" charset="0"/>
              </a:rPr>
              <a:t> not place vaccines in the Vaccine fridge on arrival to the practice, resulting in large vaccine losses and it is important</a:t>
            </a:r>
            <a:r>
              <a:rPr lang="en-GB"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to ensure that all staff responsible for handling / storing vaccines have received cold-chain</a:t>
            </a:r>
            <a:r>
              <a:rPr lang="en-GB" dirty="0">
                <a:latin typeface="Arial" panose="020B0604020202020204" pitchFamily="34" charset="0"/>
                <a:cs typeface="Arial" panose="020B0604020202020204" pitchFamily="34" charset="0"/>
              </a:rPr>
              <a:t> t</a:t>
            </a:r>
            <a:r>
              <a:rPr lang="en-GB" baseline="0" dirty="0">
                <a:latin typeface="Arial" panose="020B0604020202020204" pitchFamily="34" charset="0"/>
                <a:cs typeface="Arial" panose="020B0604020202020204" pitchFamily="34" charset="0"/>
              </a:rPr>
              <a:t>raining.</a:t>
            </a:r>
            <a:endParaRPr lang="en-GB" dirty="0">
              <a:latin typeface="Arial" panose="020B0604020202020204" pitchFamily="34" charset="0"/>
              <a:cs typeface="Arial" panose="020B0604020202020204" pitchFamily="34" charset="0"/>
            </a:endParaRPr>
          </a:p>
          <a:p>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It is also important to check the expiry dates of flu vaccines and to rotate stock to prevent</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Vaccine loss. LAIV has a shelf life of 18 weeks that starts at the point of release from the manufacturer. This is a shorter shelf life than other influenza vaccines and some of this time will have passed when the vaccine reaches the place where it is to be administered. It is important that the expiry</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date on the nasal spray applicator is checked before use. If the expiry date has passed, arrangements should be made to have the vaccine disposed of safely. </a:t>
            </a:r>
            <a:endParaRPr lang="en-GB"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37</a:t>
            </a:fld>
            <a:endParaRPr lang="en-US" altLang="en-US">
              <a:solidFill>
                <a:prstClr val="black"/>
              </a:solidFill>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is no interval required between inactivated and live vaccines / LAIV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and any other live vaccine.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If it is necessary</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to administer the inactivated flu vaccine at the same time as other, the vaccines should be administered in separate limbs / leave at least 2.5 cms between vaccination sites.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18881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SPCs for individual products should always be referred to when deciding which vaccine to give</a:t>
            </a:r>
            <a:r>
              <a:rPr lang="en-US"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dirty="0">
                <a:latin typeface="Arial" panose="020B0604020202020204" pitchFamily="34" charset="0"/>
                <a:cs typeface="Arial" panose="020B0604020202020204" pitchFamily="34" charset="0"/>
              </a:rPr>
              <a:t>There are very few individuals</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who cannot receive any flu</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vaccine.</a:t>
            </a:r>
            <a:r>
              <a:rPr lang="en-GB" baseline="0" dirty="0">
                <a:latin typeface="Arial" panose="020B0604020202020204" pitchFamily="34" charset="0"/>
                <a:cs typeface="Arial" panose="020B0604020202020204"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anose="020B0604020202020204" pitchFamily="34" charset="0"/>
                <a:cs typeface="Arial" panose="020B0604020202020204" pitchFamily="34" charset="0"/>
              </a:rPr>
              <a:t>When there is doubt, appropriate advice should be sought promptly from the health protection duty-room or the patient’s consultant ,so that the period the individual is left unvaccinated is minimised.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anose="020B0604020202020204" pitchFamily="34" charset="0"/>
                <a:cs typeface="Arial" panose="020B0604020202020204" pitchFamily="34" charset="0"/>
              </a:rPr>
              <a:t>For children aged 2 years up to their 18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birthday, where live flu vaccine cannot be given, it is likely that the Quadrivalent inactivated vaccine could be given instead.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anose="020B0604020202020204" pitchFamily="34" charset="0"/>
              <a:cs typeface="Arial" panose="020B0604020202020204" pitchFamily="34" charset="0"/>
            </a:endParaRPr>
          </a:p>
          <a:p>
            <a:pPr marL="0" indent="0">
              <a:spcBef>
                <a:spcPts val="600"/>
              </a:spcBef>
            </a:pPr>
            <a:r>
              <a:rPr lang="en-GB" b="1" dirty="0">
                <a:latin typeface="Arial" panose="020B0604020202020204" pitchFamily="34" charset="0"/>
                <a:ea typeface="ヒラギノ角ゴ Pro W3" charset="-128"/>
                <a:cs typeface="Arial" panose="020B0604020202020204" pitchFamily="34" charset="0"/>
              </a:rPr>
              <a:t>  </a:t>
            </a:r>
            <a:r>
              <a:rPr lang="en-GB" b="1" dirty="0">
                <a:latin typeface="Arial" panose="020B0604020202020204" pitchFamily="34" charset="0"/>
                <a:cs typeface="Arial" panose="020B0604020202020204" pitchFamily="34" charset="0"/>
              </a:rPr>
              <a:t>None of the influenza vaccines should be given to those who have had: </a:t>
            </a:r>
            <a:endParaRPr lang="en-GB" b="1" dirty="0">
              <a:latin typeface="Arial" panose="020B0604020202020204" pitchFamily="34" charset="0"/>
              <a:ea typeface="ヒラギノ角ゴ Pro W3" charset="-128"/>
              <a:cs typeface="Arial" panose="020B0604020202020204" pitchFamily="34" charset="0"/>
            </a:endParaRPr>
          </a:p>
          <a:p>
            <a:pPr marL="285750" indent="-285750">
              <a:spcBef>
                <a:spcPts val="600"/>
              </a:spcBef>
              <a:buFont typeface="Arial" pitchFamily="34" charset="0"/>
              <a:buChar char="•"/>
            </a:pPr>
            <a:r>
              <a:rPr lang="en-GB" b="1" dirty="0">
                <a:latin typeface="Arial" panose="020B0604020202020204" pitchFamily="34" charset="0"/>
                <a:ea typeface="ヒラギノ角ゴ Pro W3" charset="-128"/>
                <a:cs typeface="Arial" panose="020B0604020202020204" pitchFamily="34" charset="0"/>
              </a:rPr>
              <a:t>confirmed anaphylactic reaction to a previous dose of the vaccine</a:t>
            </a:r>
          </a:p>
          <a:p>
            <a:pPr marL="285750" indent="-285750">
              <a:spcBef>
                <a:spcPts val="600"/>
              </a:spcBef>
              <a:buFont typeface="Arial" pitchFamily="34" charset="0"/>
              <a:buChar char="•"/>
            </a:pPr>
            <a:r>
              <a:rPr lang="en-GB" b="1" dirty="0">
                <a:latin typeface="Arial" panose="020B0604020202020204" pitchFamily="34" charset="0"/>
                <a:ea typeface="ヒラギノ角ゴ Pro W3" charset="-128"/>
                <a:cs typeface="Arial" panose="020B0604020202020204" pitchFamily="34" charset="0"/>
              </a:rPr>
              <a:t>confirmed anaphylactic reaction to any component of the vaccine (except ovalbumin see precautions)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9571" name="Rectangle 3"/>
          <p:cNvSpPr>
            <a:spLocks noGrp="1"/>
          </p:cNvSpPr>
          <p:nvPr>
            <p:ph type="body" idx="1"/>
          </p:nvPr>
        </p:nvSpPr>
        <p:spPr bwMode="auto">
          <a:xfrm>
            <a:off x="668090" y="4682430"/>
            <a:ext cx="5447030" cy="4473416"/>
          </a:xfrm>
          <a:noFill/>
        </p:spPr>
        <p:txBody>
          <a:bodyPr>
            <a:noAutofit/>
          </a:bodyPr>
          <a:lstStyle/>
          <a:p>
            <a:r>
              <a:rPr lang="en-GB" sz="1000" dirty="0">
                <a:latin typeface="Arial" panose="020B0604020202020204" pitchFamily="34" charset="0"/>
                <a:ea typeface="ヒラギノ角ゴ Pro W3" pitchFamily="84" charset="-128"/>
                <a:cs typeface="Arial" panose="020B0604020202020204" pitchFamily="34" charset="0"/>
              </a:rPr>
              <a:t>The live attenuated influenza vaccine (Fluenz Tetra®) should not be given to children or adolescents who are clinically severely immunodeficient due to conditions or immunosuppressive therapy such as: acute and chronic leukaemias; lymphoma; HIV infection not on highly active antiretroviral therapy (HAART); cellular immune deficiencies; and high dose corticosteroids. It is not contraindicated for use in children or adolescents with stable HIV infection receiving antiretroviral therapy; or who are receiving topical/inhaled corticosteroids or low-dose systemic corticosteroids or those receiving corticosteroids as replacement therapy, e.g. for adrenal insufficiency.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Chapter 6 of the Green Book on contraindications and special precautions gives further advice on the use of live vaccines in individuals who are severely immunosuppressed</a:t>
            </a:r>
            <a:r>
              <a:rPr lang="en-GB" sz="1000" baseline="30000" dirty="0">
                <a:latin typeface="Arial" panose="020B0604020202020204" pitchFamily="34" charset="0"/>
                <a:cs typeface="Arial" panose="020B0604020202020204" pitchFamily="34" charset="0"/>
              </a:rPr>
              <a:t>22</a:t>
            </a:r>
            <a:r>
              <a:rPr lang="en-GB" sz="1000" dirty="0">
                <a:latin typeface="Arial" panose="020B0604020202020204" pitchFamily="34" charset="0"/>
                <a:cs typeface="Arial" panose="020B0604020202020204" pitchFamily="34" charset="0"/>
              </a:rPr>
              <a:t>. It states that the definition of  “systemic high doses steroids” (and until at least three months after treatment has stopped) would include children who receive prednisolone, orally or rectally, at a daily dose (or its equivalent) of 2mg/ kg/day for at least one week, or 1mg/kg/day for one month. </a:t>
            </a:r>
            <a:r>
              <a:rPr lang="en-GB" sz="1000" dirty="0">
                <a:latin typeface="Arial" panose="020B0604020202020204" pitchFamily="34" charset="0"/>
                <a:ea typeface="ヒラギノ角ゴ Pro W3" pitchFamily="84" charset="-128"/>
                <a:cs typeface="Arial" panose="020B0604020202020204" pitchFamily="34" charset="0"/>
              </a:rPr>
              <a:t>Occasionally, individuals on lower doses of steroids may be immunosuppressed and at increased risk from infections. In those cases, live vaccines should be considered with caution, in discussion with a relevant specialist physician”. </a:t>
            </a:r>
          </a:p>
          <a:p>
            <a:endParaRPr lang="en-GB" sz="1000" dirty="0">
              <a:latin typeface="Arial" panose="020B0604020202020204" pitchFamily="34" charset="0"/>
              <a:cs typeface="Arial" panose="020B0604020202020204" pitchFamily="34" charset="0"/>
            </a:endParaRPr>
          </a:p>
          <a:p>
            <a:pPr eaLnBrk="0" fontAlgn="base" hangingPunct="0">
              <a:spcBef>
                <a:spcPct val="30000"/>
              </a:spcBef>
              <a:spcAft>
                <a:spcPct val="0"/>
              </a:spcAft>
              <a:defRPr/>
            </a:pPr>
            <a:r>
              <a:rPr lang="en-GB" sz="1000" dirty="0">
                <a:latin typeface="Arial" panose="020B0604020202020204" pitchFamily="34" charset="0"/>
                <a:ea typeface="ヒラギノ角ゴ Pro W3" pitchFamily="84" charset="-128"/>
                <a:cs typeface="Arial" panose="020B0604020202020204" pitchFamily="34" charset="0"/>
              </a:rPr>
              <a:t>The live attenuated vaccine is contraindicated in children and adolescents receiving salicylate therapy (other than for topical treatment of localised conditions) because of the association of Reye's syndrome with salicylates and wild-type flu infection as described in the SPC for Fluenz Tetra®.</a:t>
            </a:r>
          </a:p>
          <a:p>
            <a:endParaRPr lang="en-GB" sz="1000" dirty="0">
              <a:latin typeface="Arial" panose="020B0604020202020204" pitchFamily="34" charset="0"/>
              <a:ea typeface="ヒラギノ角ゴ Pro W3" pitchFamily="84" charset="-128"/>
              <a:cs typeface="Arial" panose="020B0604020202020204" pitchFamily="34" charset="0"/>
            </a:endParaRPr>
          </a:p>
          <a:p>
            <a:r>
              <a:rPr lang="en-GB" sz="1000" dirty="0">
                <a:latin typeface="Arial" panose="020B0604020202020204" pitchFamily="34" charset="0"/>
                <a:ea typeface="ヒラギノ角ゴ Pro W3" pitchFamily="84" charset="-128"/>
                <a:cs typeface="Arial" panose="020B0604020202020204" pitchFamily="34" charset="0"/>
              </a:rPr>
              <a:t>Safety data for the live attenuated flu vaccine when given in pregnancy is limited . Whilst there is no evidence of risk with live attenuated flu vaccine, inactivated flu vaccines are preferred for those who are pregnant. There is no need, however, to specifically test eligible girls for pregnancy or to advise avoidance of pregnancy in those who have been recently vaccinated.</a:t>
            </a:r>
            <a:endParaRPr lang="en-GB" sz="1000" dirty="0">
              <a:latin typeface="Arial" panose="020B0604020202020204" pitchFamily="34" charset="0"/>
              <a:cs typeface="Arial" panose="020B0604020202020204" pitchFamily="34" charset="0"/>
            </a:endParaRPr>
          </a:p>
          <a:p>
            <a:endParaRPr lang="en-GB" sz="1000"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40</a:t>
            </a:fld>
            <a:endParaRPr lang="en-US" altLang="en-US">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GB" altLang="en-US" dirty="0">
                <a:latin typeface="Arial" pitchFamily="34" charset="0"/>
              </a:rPr>
              <a:t>Influenza</a:t>
            </a:r>
            <a:r>
              <a:rPr lang="en-GB" altLang="en-US" baseline="0" dirty="0">
                <a:latin typeface="Arial" pitchFamily="34" charset="0"/>
              </a:rPr>
              <a:t> virus causes an acute viral infection of the respiratory tract commonly referred to as flu. Flu is highly infectious and spreads rapidly in closed communities. </a:t>
            </a:r>
          </a:p>
          <a:p>
            <a:pPr marL="0" indent="0">
              <a:buFont typeface="Arial" panose="020B0604020202020204" pitchFamily="34" charset="0"/>
              <a:buNone/>
            </a:pPr>
            <a:endParaRPr lang="en-GB" altLang="en-US" baseline="0" dirty="0">
              <a:latin typeface="Arial" pitchFamily="34" charset="0"/>
            </a:endParaRPr>
          </a:p>
          <a:p>
            <a:pPr marL="0" indent="0">
              <a:buFont typeface="Arial" panose="020B0604020202020204" pitchFamily="34" charset="0"/>
              <a:buNone/>
            </a:pPr>
            <a:r>
              <a:rPr lang="en-GB" altLang="en-US" baseline="0" dirty="0">
                <a:latin typeface="Arial" pitchFamily="34" charset="0"/>
              </a:rPr>
              <a:t>It is possible to have been infected with flu and to have mild / no symptoms.  </a:t>
            </a:r>
            <a:r>
              <a:rPr lang="en-GB" altLang="en-US" dirty="0">
                <a:latin typeface="Arial" pitchFamily="34" charset="0"/>
              </a:rPr>
              <a:t>Serological studies in healthcare professionals have shown that approximately </a:t>
            </a:r>
            <a:r>
              <a:rPr lang="en-GB" altLang="en-US" baseline="0" dirty="0">
                <a:latin typeface="Arial" pitchFamily="34" charset="0"/>
              </a:rPr>
              <a:t>30-50% of influenza infections can be asymptomatic (Wilde et al 1999). Asymptomatic</a:t>
            </a:r>
            <a:r>
              <a:rPr lang="en-GB" altLang="en-US" dirty="0">
                <a:latin typeface="Arial" pitchFamily="34" charset="0"/>
              </a:rPr>
              <a:t> </a:t>
            </a:r>
            <a:r>
              <a:rPr lang="en-GB" altLang="en-US" baseline="0" dirty="0">
                <a:latin typeface="Arial" pitchFamily="34" charset="0"/>
              </a:rPr>
              <a:t>people can still transmit flu to other people. </a:t>
            </a:r>
          </a:p>
          <a:p>
            <a:endParaRPr lang="en-GB" altLang="en-US" dirty="0">
              <a:latin typeface="Arial" pitchFamily="34" charset="0"/>
            </a:endParaRPr>
          </a:p>
          <a:p>
            <a:r>
              <a:rPr lang="en-GB" altLang="en-US" baseline="0" dirty="0">
                <a:latin typeface="Arial" pitchFamily="34" charset="0"/>
              </a:rPr>
              <a:t>Most cases of flu occur during an 8-10 week period during the winter months but sometimes the</a:t>
            </a:r>
            <a:r>
              <a:rPr lang="en-GB" altLang="en-US" dirty="0">
                <a:latin typeface="Arial" pitchFamily="34" charset="0"/>
              </a:rPr>
              <a:t> </a:t>
            </a:r>
            <a:r>
              <a:rPr lang="en-GB" altLang="en-US" baseline="0" dirty="0">
                <a:latin typeface="Arial" pitchFamily="34" charset="0"/>
              </a:rPr>
              <a:t>flu season can start earlier. It is important that people are vaccinated by the end of December to prevent infection.</a:t>
            </a:r>
          </a:p>
        </p:txBody>
      </p:sp>
      <p:sp>
        <p:nvSpPr>
          <p:cNvPr id="4" name="Slide Number Placeholder 3"/>
          <p:cNvSpPr>
            <a:spLocks noGrp="1"/>
          </p:cNvSpPr>
          <p:nvPr>
            <p:ph type="sldNum" sz="quarter" idx="5"/>
          </p:nvPr>
        </p:nvSpPr>
        <p:spPr/>
        <p:txBody>
          <a:bodyPr/>
          <a:lstStyle/>
          <a:p>
            <a:pPr>
              <a:buClr>
                <a:prstClr val="white"/>
              </a:buClr>
              <a:defRPr/>
            </a:pPr>
            <a:fld id="{8A5AC9D2-EED7-4232-90AC-5521905DB7F3}" type="slidenum">
              <a:rPr lang="en-US">
                <a:solidFill>
                  <a:srgbClr val="EEECE1"/>
                </a:solidFill>
              </a:rPr>
              <a:pPr>
                <a:buClr>
                  <a:prstClr val="white"/>
                </a:buClr>
                <a:defRPr/>
              </a:pPr>
              <a:t>5</a:t>
            </a:fld>
            <a:endParaRPr lang="en-US">
              <a:solidFill>
                <a:srgbClr val="EEECE1"/>
              </a:solidFill>
            </a:endParaRPr>
          </a:p>
        </p:txBody>
      </p:sp>
      <p:sp>
        <p:nvSpPr>
          <p:cNvPr id="5" name="Slide Number Placeholder 3"/>
          <p:cNvSpPr txBox="1">
            <a:spLocks/>
          </p:cNvSpPr>
          <p:nvPr/>
        </p:nvSpPr>
        <p:spPr>
          <a:xfrm>
            <a:off x="3841273" y="9443879"/>
            <a:ext cx="2950475" cy="497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0" latinLnBrk="0" hangingPunct="0">
              <a:spcBef>
                <a:spcPct val="30000"/>
              </a:spcBef>
              <a:defRPr sz="1200" kern="1200">
                <a:solidFill>
                  <a:schemeClr val="tx1"/>
                </a:solidFill>
                <a:latin typeface="Arial" pitchFamily="34" charset="0"/>
                <a:ea typeface="+mn-ea"/>
                <a:cs typeface="+mn-cs"/>
              </a:defRPr>
            </a:lvl1pPr>
            <a:lvl2pPr marL="728663" indent="-279400" algn="l" defTabSz="914400" rtl="0" eaLnBrk="0" latinLnBrk="0" hangingPunct="0">
              <a:spcBef>
                <a:spcPct val="30000"/>
              </a:spcBef>
              <a:defRPr sz="1200" kern="1200">
                <a:solidFill>
                  <a:schemeClr val="tx1"/>
                </a:solidFill>
                <a:latin typeface="Arial" pitchFamily="34" charset="0"/>
                <a:ea typeface="+mn-ea"/>
                <a:cs typeface="+mn-cs"/>
              </a:defRPr>
            </a:lvl2pPr>
            <a:lvl3pPr marL="1120775" indent="-223838" algn="l" defTabSz="914400" rtl="0" eaLnBrk="0" latinLnBrk="0" hangingPunct="0">
              <a:spcBef>
                <a:spcPct val="30000"/>
              </a:spcBef>
              <a:defRPr sz="1200" kern="1200">
                <a:solidFill>
                  <a:schemeClr val="tx1"/>
                </a:solidFill>
                <a:latin typeface="Arial" pitchFamily="34" charset="0"/>
                <a:ea typeface="+mn-ea"/>
                <a:cs typeface="+mn-cs"/>
              </a:defRPr>
            </a:lvl3pPr>
            <a:lvl4pPr marL="1570038" indent="-223838" algn="l" defTabSz="914400" rtl="0" eaLnBrk="0" latinLnBrk="0" hangingPunct="0">
              <a:spcBef>
                <a:spcPct val="30000"/>
              </a:spcBef>
              <a:defRPr sz="1200" kern="1200">
                <a:solidFill>
                  <a:schemeClr val="tx1"/>
                </a:solidFill>
                <a:latin typeface="Arial" pitchFamily="34" charset="0"/>
                <a:ea typeface="+mn-ea"/>
                <a:cs typeface="+mn-cs"/>
              </a:defRPr>
            </a:lvl4pPr>
            <a:lvl5pPr marL="2019300" indent="-223838" algn="l" defTabSz="914400" rtl="0" eaLnBrk="0" latinLnBrk="0" hangingPunct="0">
              <a:spcBef>
                <a:spcPct val="30000"/>
              </a:spcBef>
              <a:defRPr sz="1200" kern="1200">
                <a:solidFill>
                  <a:schemeClr val="tx1"/>
                </a:solidFill>
                <a:latin typeface="Arial" pitchFamily="34" charset="0"/>
                <a:ea typeface="+mn-ea"/>
                <a:cs typeface="+mn-cs"/>
              </a:defRPr>
            </a:lvl5pPr>
            <a:lvl6pPr marL="24765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6pPr>
            <a:lvl7pPr marL="29337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7pPr>
            <a:lvl8pPr marL="33909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8pPr>
            <a:lvl9pPr marL="38481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9pPr>
          </a:lstStyle>
          <a:p>
            <a:pPr eaLnBrk="1" hangingPunct="1">
              <a:spcBef>
                <a:spcPct val="0"/>
              </a:spcBef>
              <a:buClr>
                <a:prstClr val="white"/>
              </a:buClr>
            </a:pPr>
            <a:fld id="{FAF89521-7293-4EF1-AD68-E47EAF7D0E37}" type="slidenum">
              <a:rPr lang="en-US" altLang="en-US" smtClean="0">
                <a:solidFill>
                  <a:prstClr val="black"/>
                </a:solidFill>
                <a:latin typeface="Times New Roman" pitchFamily="18" charset="0"/>
              </a:rPr>
              <a:pPr eaLnBrk="1" hangingPunct="1">
                <a:spcBef>
                  <a:spcPct val="0"/>
                </a:spcBef>
                <a:buClr>
                  <a:prstClr val="white"/>
                </a:buClr>
              </a:pPr>
              <a:t>5</a:t>
            </a:fld>
            <a:endParaRPr lang="en-US" altLang="en-US">
              <a:solidFill>
                <a:prstClr val="black"/>
              </a:solidFill>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r>
              <a:rPr lang="en-GB" dirty="0">
                <a:latin typeface="Arial" panose="020B0604020202020204" pitchFamily="34" charset="0"/>
                <a:cs typeface="Arial" panose="020B0604020202020204" pitchFamily="34" charset="0"/>
              </a:rPr>
              <a:t>Minor illnesses without fever of systemic upset are not valid reasons to postpone vaccination. If the individual is acutely unwell, immunisation may be postponed until they have recovered.</a:t>
            </a:r>
            <a:r>
              <a:rPr lang="en-GB" baseline="0" dirty="0">
                <a:latin typeface="Arial" panose="020B0604020202020204" pitchFamily="34" charset="0"/>
                <a:cs typeface="Arial" panose="020B0604020202020204" pitchFamily="34" charset="0"/>
              </a:rPr>
              <a:t> T</a:t>
            </a:r>
            <a:r>
              <a:rPr lang="en-GB" dirty="0">
                <a:latin typeface="Arial" panose="020B0604020202020204" pitchFamily="34" charset="0"/>
                <a:cs typeface="Arial" panose="020B0604020202020204" pitchFamily="34" charset="0"/>
              </a:rPr>
              <a:t>his is to avoid confusing the differential diagnosis of acute illness by wrongly attributing any</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signs or symptoms to</a:t>
            </a:r>
            <a:r>
              <a:rPr lang="en-GB" baseline="0" dirty="0">
                <a:latin typeface="Arial" panose="020B0604020202020204" pitchFamily="34" charset="0"/>
                <a:cs typeface="Arial" panose="020B0604020202020204" pitchFamily="34" charset="0"/>
              </a:rPr>
              <a:t> the</a:t>
            </a:r>
            <a:r>
              <a:rPr lang="en-GB" dirty="0">
                <a:latin typeface="Arial" panose="020B0604020202020204" pitchFamily="34" charset="0"/>
                <a:cs typeface="Arial" panose="020B0604020202020204" pitchFamily="34" charset="0"/>
              </a:rPr>
              <a:t> adverse effects of the vaccine.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is no data on the effectiveness of LAIV</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when given to children with a heavily blocked or runny nose attributable to infection or an allergy. However as heavy nasal congestion might impede delivery of the vaccine to the nasopharyngeal mucosa, deferral of administration until nasal congestion has resolved should be considered or an appropriate alternative influenza vaccine that is administered by injection should be considered.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potential for influenza antiviral agents to lower the effectiveness of the live attenuated influenza vaccine. Administration of influenza antiviral agents within two weeks of administration of LAIV</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may adversely affect the effectiveness of the vaccine.</a:t>
            </a:r>
          </a:p>
          <a:p>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41</a:t>
            </a:fld>
            <a:endParaRPr lang="en-US" altLang="en-US">
              <a:solidFill>
                <a:prstClr val="black"/>
              </a:solidFill>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JCVI have advised (2019) that, on the basis of recent data, children with asthma on inhaled corticosteroids may safely be given LAIV, irrespective of the dose prescribed. LAIV is not recommended for children and adolescents currently experiencing an acute exacerbation of symptoms including those who have had increased wheezing and/or needed additional bronchodilator treatment in the previous 72 hours. Such children should be offered a suitable inactivated influenza vaccine to avoid a delay in protection (Sanofi Pasteur Quadrivalent Inactivated Vaccine).</a:t>
            </a: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are limited safety data in children who require regular oral steroids for maintenance of asthma control, or have previously required intensive care for asthma exacerbation – such children should only be given LAIV on the advice of their specialist. As these children may be at higher risk from influenza infection, those who cannot receive LAIV should receive a suitable inactivated influenza vaccine. Children with significant asthma and aged under nine years who have not been previously vaccinated against influenza will require a second dose (of either LAIV or inactivated vaccine as appropriate).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42</a:t>
            </a:fld>
            <a:endParaRPr lang="en-US" dirty="0"/>
          </a:p>
        </p:txBody>
      </p:sp>
    </p:spTree>
    <p:extLst>
      <p:ext uri="{BB962C8B-B14F-4D97-AF65-F5344CB8AC3E}">
        <p14:creationId xmlns:p14="http://schemas.microsoft.com/office/powerpoint/2010/main" val="2735544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Children </a:t>
            </a:r>
            <a:endParaRPr lang="en-GB" sz="1300" b="1"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JCVI has advised that, except for those with severe anaphylaxis to egg which has previously required intensive care, children with an egg allergy can be safely vaccinated  with Fluenz Tetra (LAIV)</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in any setting (including primary care and schools).</a:t>
            </a:r>
          </a:p>
          <a:p>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endParaRPr lang="en-GB" sz="13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Children with a history of severe anaphylaxis to egg which has previously required an  intensive care admission, can</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now be offered </a:t>
            </a:r>
            <a:r>
              <a:rPr lang="en-US" sz="1300" kern="1200" baseline="0" dirty="0" err="1">
                <a:solidFill>
                  <a:schemeClr val="tx1"/>
                </a:solidFill>
                <a:effectLst/>
                <a:latin typeface="Arial" panose="020B0604020202020204" pitchFamily="34" charset="0"/>
                <a:ea typeface="ヒラギノ角ゴ Pro W3" pitchFamily="84" charset="-128"/>
                <a:cs typeface="Arial" panose="020B0604020202020204" pitchFamily="34" charset="0"/>
              </a:rPr>
              <a:t>QIVc</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if they are age 2 or older</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in</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any setting</a:t>
            </a:r>
            <a:endPar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GB" sz="13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Egg-allergic children with  asthma can receive LAIV if their asthma is well-controlled (see previous slide on severe asthma).</a:t>
            </a:r>
          </a:p>
          <a:p>
            <a:endParaRPr lang="en-GB" sz="13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There is no licensed egg-free vaccine available for children under 2 years of age who were </a:t>
            </a:r>
            <a:r>
              <a:rPr lang="en-US" sz="1400" b="1" dirty="0"/>
              <a:t>admitted to intensive care for severe anaphylaxis to egg</a:t>
            </a:r>
            <a:r>
              <a:rPr lang="en-US" sz="1400" dirty="0"/>
              <a:t>. A</a:t>
            </a:r>
            <a:r>
              <a:rPr lang="en-GB" sz="1400" dirty="0" err="1"/>
              <a:t>dministration</a:t>
            </a:r>
            <a:r>
              <a:rPr lang="en-GB" sz="1400" dirty="0"/>
              <a:t> of </a:t>
            </a:r>
            <a:r>
              <a:rPr lang="en-GB" sz="1400" dirty="0" err="1"/>
              <a:t>QIVe</a:t>
            </a:r>
            <a:r>
              <a:rPr lang="en-GB" sz="1400" dirty="0"/>
              <a:t> in a hospital setting should be considered</a:t>
            </a:r>
          </a:p>
          <a:p>
            <a:endPar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p>
        </p:txBody>
      </p:sp>
    </p:spTree>
    <p:extLst>
      <p:ext uri="{BB962C8B-B14F-4D97-AF65-F5344CB8AC3E}">
        <p14:creationId xmlns:p14="http://schemas.microsoft.com/office/powerpoint/2010/main" val="3499835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theoretical potential for transmission of live attenuated influenza virus in Fluenz Tetra  to immunocompromised contacts for one to two weeks following vaccination.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effectLst/>
                <a:latin typeface="Arial" panose="020B0604020202020204" pitchFamily="34" charset="0"/>
                <a:ea typeface="ヒラギノ角ゴ Pro W3" pitchFamily="84" charset="-128"/>
                <a:cs typeface="Arial" panose="020B0604020202020204" pitchFamily="34" charset="0"/>
              </a:rPr>
              <a:t> In the US, where there has been extensive use of the live attenuated influenza vaccine there have been no reported instances of illness or infections from the vaccine virus among immunocompromised patients inadvertently exposed. Where close contact with very severely immunocompromised patients (e.g. bone marrow transplant patients requiring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effectLst/>
                <a:latin typeface="Arial" panose="020B0604020202020204" pitchFamily="34" charset="0"/>
                <a:ea typeface="ヒラギノ角ゴ Pro W3" pitchFamily="84" charset="-128"/>
                <a:cs typeface="Arial" panose="020B0604020202020204" pitchFamily="34" charset="0"/>
              </a:rPr>
              <a:t>isolation) is likely or unavoidable (for example, household members), Sanofi Pasteur Quadrivalent Inactivated</a:t>
            </a:r>
            <a:r>
              <a:rPr lang="en-US"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Influenza Vaccine</a:t>
            </a:r>
            <a:r>
              <a:rPr lang="en-US" kern="1200" dirty="0">
                <a:solidFill>
                  <a:schemeClr val="tx1"/>
                </a:solidFill>
                <a:effectLst/>
                <a:latin typeface="Arial" panose="020B0604020202020204" pitchFamily="34" charset="0"/>
                <a:ea typeface="ヒラギノ角ゴ Pro W3" pitchFamily="84" charset="-128"/>
                <a:cs typeface="Arial" panose="020B0604020202020204" pitchFamily="34" charset="0"/>
              </a:rPr>
              <a:t> should be considered</a:t>
            </a:r>
            <a:r>
              <a:rPr lang="en-US"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instead.</a:t>
            </a:r>
            <a:endParaRPr lang="en-GB"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a:buFont typeface="Wingdings" panose="05000000000000000000" pitchFamily="2" charset="2"/>
              <a:buChar char="Ø"/>
            </a:pPr>
            <a:r>
              <a:rPr lang="en-GB" dirty="0"/>
              <a:t>in the US there has been extensive use of LAIV:</a:t>
            </a:r>
          </a:p>
          <a:p>
            <a:pPr lvl="1">
              <a:buFont typeface="Wingdings" panose="05000000000000000000" pitchFamily="2" charset="2"/>
              <a:buChar char="Ø"/>
            </a:pPr>
            <a:r>
              <a:rPr lang="en-GB" dirty="0"/>
              <a:t>-No transmission of vaccine virus in healthcare settings has been reported</a:t>
            </a:r>
          </a:p>
          <a:p>
            <a:pPr lvl="1">
              <a:buFont typeface="Wingdings" panose="05000000000000000000" pitchFamily="2" charset="2"/>
              <a:buChar char="Ø"/>
            </a:pPr>
            <a:r>
              <a:rPr lang="en-GB" dirty="0"/>
              <a:t>-No reported instances of illness or infections from the vaccine virus among healthcare workers inadvertently exposed</a:t>
            </a:r>
          </a:p>
          <a:p>
            <a:pPr>
              <a:buFont typeface="Wingdings" panose="05000000000000000000" pitchFamily="2" charset="2"/>
              <a:buChar char="Ø"/>
            </a:pPr>
            <a:r>
              <a:rPr lang="en-GB" dirty="0"/>
              <a:t>as a precaution, </a:t>
            </a:r>
            <a:r>
              <a:rPr lang="en-GB" b="1" dirty="0"/>
              <a:t>very severely immunosuppressed individuals should not administer LAIV</a:t>
            </a:r>
          </a:p>
          <a:p>
            <a:pPr>
              <a:buFont typeface="Wingdings" panose="05000000000000000000" pitchFamily="2" charset="2"/>
              <a:buChar char="Ø"/>
            </a:pPr>
            <a:r>
              <a:rPr lang="en-GB" dirty="0"/>
              <a:t>other healthcare workers who have less severe immunosuppression or are pregnant, should follow normal clinical practice to avoid inhaling the vaccine and ensure that they themselves are appropriately vaccinated</a:t>
            </a:r>
            <a:endParaRPr lang="en-GB" b="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44</a:t>
            </a:fld>
            <a:endParaRPr lang="en-US" altLang="en-US">
              <a:solidFill>
                <a:prstClr val="black"/>
              </a:solidFill>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If an immunocompromised individual  receives  LAIV  then  the  degree of</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immunosuppression should be assessed. If the patient is severely immunocompromised, antiviral prophylaxis should be considered, otherwise they should be advised to seek medical advice if they develop flu-like symptoms in the four days (the usual incubation period) following administration of the vaccine. If antivirals are used for prophylaxis or treatment, then in order to maximise their protection in the forthcoming flu season, the patient should also be offered inactivated influenza vaccine. This can be given straight away.</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2242737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Pain, swelling or redness at the injection site, low grade fever, malaise, shivering, sweating, fatigue, headache, myalgia and arthralgia are among the commonly reported symptoms after  vaccination with inactivated vaccine. A small painless nodule (induration) may also form at the injection site. These symptoms usually disappear within one to two days without treatment.</a:t>
            </a:r>
          </a:p>
          <a:p>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Nasal congestion/rhinorrhoea, reduced appetite, weakness and headache are common adverse reaction following administration of Fluenz Tetra®</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(LAIV).</a:t>
            </a:r>
          </a:p>
          <a:p>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p>
          <a:p>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Rarely immediate reactions such as urticaria, angio-oedema, bronchospasm and anaphylaxis can occur</a:t>
            </a:r>
            <a:r>
              <a:rPr lang="en-GB" dirty="0">
                <a:latin typeface="Arial" panose="020B0604020202020204" pitchFamily="34" charset="0"/>
                <a:ea typeface="ヒラギノ角ゴ Pro W3" pitchFamily="84" charset="-128"/>
                <a:cs typeface="Arial" panose="020B0604020202020204" pitchFamily="34" charset="0"/>
              </a:rPr>
              <a:t> following administration of the inactivated / live vaccine.</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4256122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Flucelvax Tetra® and Sanofi Pasteur quadrivalent  inactivated vaccine both carry a black triangle symbol (▼). This is a standard symbol added to the product information of a vaccine during the earlier stages of its introduction, to encourage reporting of </a:t>
            </a:r>
            <a:r>
              <a:rPr lang="en-GB" sz="1200"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all</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suspected adverse reactions.</a:t>
            </a:r>
          </a:p>
          <a:p>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All serious suspected reactions following flu</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reported to the Medicines and Healthcare products Regulatory Agency using the Yellow Card scheme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hlinkClick r:id="rId3"/>
              </a:rPr>
              <a:t>http://yellowcard.mhra.gov.uk/</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t>
            </a:r>
          </a:p>
          <a:p>
            <a:r>
              <a:rPr lang="en-GB" sz="1200" kern="1200" dirty="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47</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dirty="0">
                <a:latin typeface="Arial" panose="020B0604020202020204" pitchFamily="34" charset="0"/>
                <a:cs typeface="Arial" panose="020B0604020202020204" pitchFamily="34" charset="0"/>
              </a:rPr>
              <a:t>Please only order the amount of vaccines that you require and do not overstock flu Vaccine. Overstocking can result</a:t>
            </a:r>
            <a:r>
              <a:rPr lang="en-GB" altLang="en-US" baseline="0" dirty="0">
                <a:latin typeface="Arial" panose="020B0604020202020204" pitchFamily="34" charset="0"/>
                <a:cs typeface="Arial" panose="020B0604020202020204" pitchFamily="34" charset="0"/>
              </a:rPr>
              <a:t> in loss of a large number of vaccines in the event of a cold-chain failure. Movianto will deliver vaccines within your quota on the next working day. Vaccines can not be returned to Movianto once they have been delivered.</a:t>
            </a:r>
            <a:endParaRPr lang="en-GB" altLang="en-US" dirty="0">
              <a:latin typeface="Arial" panose="020B0604020202020204" pitchFamily="34" charset="0"/>
              <a:cs typeface="Arial" panose="020B0604020202020204" pitchFamily="34" charset="0"/>
            </a:endParaRPr>
          </a:p>
        </p:txBody>
      </p:sp>
      <p:sp>
        <p:nvSpPr>
          <p:cNvPr id="15360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D071F1D-B87D-46FC-85E7-4BF1200160A9}" type="slidenum">
              <a:rPr lang="en-GB" altLang="en-US">
                <a:solidFill>
                  <a:prstClr val="black"/>
                </a:solidFill>
                <a:ea typeface="MS PGothic" pitchFamily="34" charset="-128"/>
              </a:rPr>
              <a:pPr eaLnBrk="1" hangingPunct="1">
                <a:spcBef>
                  <a:spcPct val="0"/>
                </a:spcBef>
                <a:buClr>
                  <a:prstClr val="white"/>
                </a:buClr>
              </a:pPr>
              <a:t>48</a:t>
            </a:fld>
            <a:endParaRPr lang="en-GB" altLang="en-US">
              <a:solidFill>
                <a:prstClr val="black"/>
              </a:solidFill>
              <a:ea typeface="MS PGothic"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49</a:t>
            </a:fld>
            <a:endParaRPr lang="en-GB"/>
          </a:p>
        </p:txBody>
      </p:sp>
    </p:spTree>
    <p:extLst>
      <p:ext uri="{BB962C8B-B14F-4D97-AF65-F5344CB8AC3E}">
        <p14:creationId xmlns:p14="http://schemas.microsoft.com/office/powerpoint/2010/main" val="3907797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50</a:t>
            </a:fld>
            <a:endParaRPr lang="en-GB"/>
          </a:p>
        </p:txBody>
      </p:sp>
    </p:spTree>
    <p:extLst>
      <p:ext uri="{BB962C8B-B14F-4D97-AF65-F5344CB8AC3E}">
        <p14:creationId xmlns:p14="http://schemas.microsoft.com/office/powerpoint/2010/main" val="84944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itchFamily="34" charset="0"/>
              </a:rPr>
              <a:t>There are three types of influenza virus that can cause disease in humans: A,B &amp; C. Influenza A &amp; B are responsible for most clinical illness. </a:t>
            </a:r>
          </a:p>
          <a:p>
            <a:endParaRPr lang="en-GB" altLang="en-US" dirty="0">
              <a:latin typeface="Arial" pitchFamily="34" charset="0"/>
            </a:endParaRPr>
          </a:p>
          <a:p>
            <a:r>
              <a:rPr lang="en-GB" altLang="en-US" dirty="0">
                <a:latin typeface="Arial" pitchFamily="34" charset="0"/>
              </a:rPr>
              <a:t>Influenza A causes the majority of seasonal flu cases and is the cause of pandemics. The virus is found in many different animals and may spread between them. Birds, particularly wildfowl, are the main animal reservoir for influenza A. </a:t>
            </a:r>
          </a:p>
          <a:p>
            <a:endParaRPr lang="en-GB" altLang="en-US" dirty="0">
              <a:latin typeface="Arial" pitchFamily="34" charset="0"/>
            </a:endParaRPr>
          </a:p>
          <a:p>
            <a:r>
              <a:rPr lang="en-GB" altLang="en-US" dirty="0">
                <a:latin typeface="Arial" pitchFamily="34" charset="0"/>
              </a:rPr>
              <a:t>The burden of Influenza B disease is mostly in children when the severity of illness can be similar to that associated with influenza A. </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526003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lvl="0">
              <a:lnSpc>
                <a:spcPct val="115000"/>
              </a:lnSpc>
              <a:spcAft>
                <a:spcPts val="0"/>
              </a:spcAft>
            </a:pPr>
            <a:r>
              <a:rPr lang="en-GB" dirty="0">
                <a:latin typeface="Arial"/>
                <a:ea typeface="Times New Roman"/>
              </a:rPr>
              <a:t>The vaccination programme will officially begin on 19</a:t>
            </a:r>
            <a:r>
              <a:rPr lang="en-GB" baseline="30000" dirty="0">
                <a:latin typeface="Arial"/>
                <a:ea typeface="Times New Roman"/>
              </a:rPr>
              <a:t>th</a:t>
            </a:r>
            <a:r>
              <a:rPr lang="en-GB" dirty="0">
                <a:latin typeface="Arial"/>
                <a:ea typeface="Times New Roman"/>
              </a:rPr>
              <a:t> September 2022, however, those administering the vaccine can and should begin offering the vaccine as soon as they have received their first delivery of vaccine.  Practices should receive initial delivery of vaccines before the end of September and should check the Movianto web-site regularly for updates.</a:t>
            </a:r>
          </a:p>
          <a:p>
            <a:pPr lvl="0">
              <a:lnSpc>
                <a:spcPct val="115000"/>
              </a:lnSpc>
              <a:spcAft>
                <a:spcPts val="0"/>
              </a:spcAft>
            </a:pPr>
            <a:endParaRPr lang="en-GB" altLang="en-US"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Leaflets should be arriving in general practices by the last week in August and additional flu leaflets can also be downloaded from the PHA </a:t>
            </a:r>
            <a:r>
              <a:rPr lang="en-GB" altLang="en-US" dirty="0">
                <a:latin typeface="Arial" panose="020B0604020202020204" pitchFamily="34" charset="0"/>
                <a:cs typeface="Arial" panose="020B0604020202020204" pitchFamily="34" charset="0"/>
              </a:rPr>
              <a:t>web-site </a:t>
            </a:r>
            <a:r>
              <a:rPr lang="en-GB" altLang="en-US" dirty="0">
                <a:latin typeface="Arial" panose="020B0604020202020204" pitchFamily="34" charset="0"/>
                <a:cs typeface="Arial" panose="020B0604020202020204" pitchFamily="34" charset="0"/>
                <a:hlinkClick r:id="rId3"/>
              </a:rPr>
              <a:t>http://www.publichealth.hscni.net/directorate-public-health/health-protection/immunisationvaccine-preventable-diseases</a:t>
            </a:r>
            <a:r>
              <a:rPr lang="en-GB" altLang="en-US" dirty="0">
                <a:latin typeface="Arial" panose="020B0604020202020204" pitchFamily="34" charset="0"/>
                <a:cs typeface="Arial" panose="020B0604020202020204" pitchFamily="34" charset="0"/>
              </a:rPr>
              <a:t>.</a:t>
            </a:r>
          </a:p>
          <a:p>
            <a:endParaRPr lang="en-GB" altLang="en-US" dirty="0">
              <a:latin typeface="Arial" panose="020B0604020202020204" pitchFamily="34" charset="0"/>
              <a:cs typeface="Arial" panose="020B0604020202020204" pitchFamily="34" charset="0"/>
            </a:endParaRPr>
          </a:p>
          <a:p>
            <a:endParaRPr lang="en-GB" altLang="en-US" baseline="0" dirty="0">
              <a:latin typeface="Arial" panose="020B0604020202020204" pitchFamily="34" charset="0"/>
              <a:cs typeface="Arial" panose="020B0604020202020204" pitchFamily="34" charset="0"/>
            </a:endParaRPr>
          </a:p>
          <a:p>
            <a:pPr eaLnBrk="1" hangingPunct="1"/>
            <a:endParaRPr lang="en-GB" altLang="en-US" baseline="0" dirty="0"/>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8707470D-2F85-4C01-BF5A-09FFD24CA561}" type="slidenum">
              <a:rPr lang="en-GB" altLang="en-US">
                <a:solidFill>
                  <a:prstClr val="black"/>
                </a:solidFill>
                <a:ea typeface="MS PGothic" pitchFamily="34" charset="-128"/>
              </a:rPr>
              <a:pPr eaLnBrk="1" hangingPunct="1">
                <a:spcBef>
                  <a:spcPct val="0"/>
                </a:spcBef>
                <a:buClr>
                  <a:prstClr val="white"/>
                </a:buClr>
              </a:pPr>
              <a:t>51</a:t>
            </a:fld>
            <a:endParaRPr lang="en-GB" altLang="en-US">
              <a:solidFill>
                <a:prstClr val="black"/>
              </a:solidFill>
              <a:ea typeface="MS PGothic"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Although influenza activity is not usually significant in the UK before the middle of November, the influenza season can start early and therefore the ideal time for immunisation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6</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52</a:t>
            </a:fld>
            <a:endParaRPr lang="en-US"/>
          </a:p>
        </p:txBody>
      </p:sp>
    </p:spTree>
    <p:extLst>
      <p:ext uri="{BB962C8B-B14F-4D97-AF65-F5344CB8AC3E}">
        <p14:creationId xmlns:p14="http://schemas.microsoft.com/office/powerpoint/2010/main" val="39535645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young people should be directed to Trust centres for co-administration of COVID and flu vaccination (injectable) and informed that they can be offered nasal flu vaccine but not COVID19 vaccine within the practice. This includes young people from 16 years of age 5 with morbid obesity. Children and young people with chronic neurological disease should be prioritised.</a:t>
            </a:r>
          </a:p>
          <a:p>
            <a:pPr eaLnBrk="1" hangingPunct="1"/>
            <a:endParaRPr lang="en-GB" dirty="0"/>
          </a:p>
          <a:p>
            <a:pPr eaLnBrk="1" hangingPunct="1"/>
            <a:endParaRPr lang="en-GB" dirty="0"/>
          </a:p>
          <a:p>
            <a:pPr eaLnBrk="1" hangingPunct="1"/>
            <a:r>
              <a:rPr lang="en-GB" sz="1200" dirty="0"/>
              <a:t>The Joint Committee on Vaccination and Immunisation (JCVI) has advised that egg-allergic children aged less than 2 years can be offered the quadrivalent inactivated egg-free vaccine, </a:t>
            </a:r>
            <a:r>
              <a:rPr lang="en-GB" sz="1200" dirty="0" err="1"/>
              <a:t>QIVc</a:t>
            </a:r>
            <a:r>
              <a:rPr lang="en-GB" sz="1200" dirty="0"/>
              <a:t> (</a:t>
            </a:r>
            <a:r>
              <a:rPr lang="en-GB" sz="1200" dirty="0" err="1"/>
              <a:t>Flucelvax</a:t>
            </a:r>
            <a:r>
              <a:rPr lang="en-GB" sz="1200" dirty="0"/>
              <a:t>® TETRA). This is an off-label recommendation which is supported by unpublished data which shows non inferiority of immunogenicity and a very similar safety profile for </a:t>
            </a:r>
            <a:r>
              <a:rPr lang="en-GB" sz="1200" dirty="0" err="1"/>
              <a:t>QIVc</a:t>
            </a:r>
            <a:r>
              <a:rPr lang="en-GB" sz="1200" dirty="0"/>
              <a:t> compared with </a:t>
            </a:r>
            <a:r>
              <a:rPr lang="en-GB" sz="1200" dirty="0" err="1"/>
              <a:t>QIVe</a:t>
            </a:r>
            <a:r>
              <a:rPr lang="en-GB" sz="1200" dirty="0"/>
              <a:t> in children less than 2 years old. </a:t>
            </a:r>
            <a:endParaRPr lang="en-GB" altLang="en-US" baseline="0" dirty="0"/>
          </a:p>
          <a:p>
            <a:pPr eaLnBrk="1" hangingPunct="1"/>
            <a:endParaRPr lang="en-GB" altLang="en-US" dirty="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53</a:t>
            </a:fld>
            <a:endParaRPr lang="en-GB" altLang="en-US">
              <a:solidFill>
                <a:prstClr val="black"/>
              </a:solidFill>
              <a:ea typeface="MS PGothic"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r>
              <a:rPr lang="en-GB" sz="1200" dirty="0"/>
              <a:t>Children in a clinical risk group that attend a mainstream school should receive their vaccine through the normal school health team arrangements. However, if there is high parental anxiety about a child in one of the clinical risk groups with higher risk of disease and where the school vaccine visit is scheduled later in the season (i.e. after end of November) or if flu starts to circulate earlier than previous sessions, GPs (or their paediatrician if they attend the hospital during the early season) are asked to facilitate where possible earlier vaccination if requested. Please see Chapter 19 of the Green Book, table 19.1, for relative risk rates of clinical risk groups in flu.</a:t>
            </a:r>
            <a:endParaRPr lang="en-GB" dirty="0"/>
          </a:p>
          <a:p>
            <a:pPr eaLnBrk="1" hangingPunct="1"/>
            <a:endParaRPr lang="en-GB" altLang="en-US" baseline="0" dirty="0"/>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A5EE7B00-FF86-4DC7-BE08-BA4A3F4EF8D8}" type="slidenum">
              <a:rPr lang="en-GB" altLang="en-US">
                <a:solidFill>
                  <a:prstClr val="black"/>
                </a:solidFill>
                <a:ea typeface="MS PGothic" pitchFamily="34" charset="-128"/>
              </a:rPr>
              <a:pPr eaLnBrk="1" hangingPunct="1">
                <a:spcBef>
                  <a:spcPct val="0"/>
                </a:spcBef>
                <a:buClr>
                  <a:prstClr val="white"/>
                </a:buClr>
              </a:pPr>
              <a:t>54</a:t>
            </a:fld>
            <a:endParaRPr lang="en-GB" altLang="en-US">
              <a:solidFill>
                <a:prstClr val="black"/>
              </a:solidFill>
              <a:ea typeface="MS PGothic"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55</a:t>
            </a:fld>
            <a:endParaRPr lang="en-GB">
              <a:solidFill>
                <a:prstClr val="black"/>
              </a:solidFill>
            </a:endParaRPr>
          </a:p>
        </p:txBody>
      </p:sp>
      <p:sp>
        <p:nvSpPr>
          <p:cNvPr id="3" name="Notes Placeholder 2"/>
          <p:cNvSpPr>
            <a:spLocks noGrp="1"/>
          </p:cNvSpPr>
          <p:nvPr>
            <p:ph type="body" idx="1"/>
          </p:nvPr>
        </p:nvSpPr>
        <p:spPr/>
        <p:txBody>
          <a:bodyPr/>
          <a:lstStyle/>
          <a:p>
            <a:r>
              <a:rPr lang="en-GB" dirty="0"/>
              <a:t>Finally the following resources are available and include:</a:t>
            </a:r>
          </a:p>
          <a:p>
            <a:r>
              <a:rPr lang="en-GB" dirty="0"/>
              <a:t>The Green Book’s revised chapter on influenza vaccination, the CMO letter, Flu leaflets and posters and a factsheet on flu vaccination for healthcare workers. This year PHA have added all of the information on flu (including the flu bulletin) to a separate page on the web-site and this can be accessed via the following link:</a:t>
            </a:r>
          </a:p>
          <a:p>
            <a:r>
              <a:rPr lang="en-GB" dirty="0">
                <a:hlinkClick r:id="rId3"/>
              </a:rPr>
              <a:t>https://www.publichealth.hscni.net/directorate-public-health/health-protection/influenza</a:t>
            </a:r>
            <a:endParaRPr lang="en-GB" dirty="0"/>
          </a:p>
          <a:p>
            <a:endParaRPr lang="en-GB" dirty="0"/>
          </a:p>
        </p:txBody>
      </p:sp>
    </p:spTree>
    <p:extLst>
      <p:ext uri="{BB962C8B-B14F-4D97-AF65-F5344CB8AC3E}">
        <p14:creationId xmlns:p14="http://schemas.microsoft.com/office/powerpoint/2010/main" val="259430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latin typeface="Arial" pitchFamily="34" charset="0"/>
            </a:endParaRPr>
          </a:p>
          <a:p>
            <a:r>
              <a:rPr lang="en-GB" altLang="en-US" dirty="0">
                <a:latin typeface="Arial" pitchFamily="34" charset="0"/>
              </a:rPr>
              <a:t>This slide shows a schematic</a:t>
            </a:r>
            <a:r>
              <a:rPr lang="en-GB" altLang="en-US" baseline="0" dirty="0">
                <a:latin typeface="Arial" pitchFamily="34" charset="0"/>
              </a:rPr>
              <a:t> model of an influenza A virus. Influenza A is an RNA Virus and there are two antigens on the surface of the virus as illustrated.</a:t>
            </a:r>
          </a:p>
          <a:p>
            <a:endParaRPr lang="en-GB" altLang="en-US" baseline="0" dirty="0">
              <a:latin typeface="Arial" pitchFamily="34" charset="0"/>
            </a:endParaRPr>
          </a:p>
          <a:p>
            <a:r>
              <a:rPr lang="en-GB" altLang="en-US" baseline="0" dirty="0">
                <a:latin typeface="Arial" pitchFamily="34" charset="0"/>
              </a:rPr>
              <a:t>The role of the Hemagglutinin (H) antigen is to bind to the cells of the host. </a:t>
            </a:r>
          </a:p>
          <a:p>
            <a:r>
              <a:rPr lang="en-GB" altLang="en-US" baseline="0" dirty="0">
                <a:latin typeface="Arial" pitchFamily="34" charset="0"/>
              </a:rPr>
              <a:t>There are currently 18 known different types </a:t>
            </a:r>
            <a:r>
              <a:rPr lang="en-GB" altLang="en-US" dirty="0">
                <a:latin typeface="Arial" pitchFamily="34" charset="0"/>
              </a:rPr>
              <a:t>of</a:t>
            </a:r>
            <a:r>
              <a:rPr lang="en-GB" altLang="en-US" baseline="0" dirty="0">
                <a:latin typeface="Arial" pitchFamily="34" charset="0"/>
              </a:rPr>
              <a:t> H surface antigen.</a:t>
            </a:r>
          </a:p>
          <a:p>
            <a:endParaRPr lang="en-GB" altLang="en-US" baseline="0" dirty="0">
              <a:latin typeface="Arial" pitchFamily="34" charset="0"/>
            </a:endParaRPr>
          </a:p>
          <a:p>
            <a:r>
              <a:rPr lang="en-GB" altLang="en-US" baseline="0" dirty="0">
                <a:latin typeface="Arial" pitchFamily="34" charset="0"/>
              </a:rPr>
              <a:t>The role of the Neuraminidase (N) antigen is to release the virus from the host cell surface. There are currently 11 known different types of N surface antigen.</a:t>
            </a:r>
          </a:p>
          <a:p>
            <a:endParaRPr lang="en-GB" altLang="en-US" baseline="0" dirty="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a:latin typeface="Arial" pitchFamily="34" charset="0"/>
              </a:rPr>
              <a:t>The different types of H and N antigens are identified by numbers that when combined provide the name of the influenza A virus e.g.  H3N2 / H1N1.</a:t>
            </a:r>
            <a:endParaRPr lang="en-GB" altLang="en-US" dirty="0">
              <a:latin typeface="Arial" pitchFamily="34" charset="0"/>
            </a:endParaRPr>
          </a:p>
          <a:p>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4C1BC55A-7A6E-427E-8815-80041CA6D94A}" type="slidenum">
              <a:rPr lang="en-US">
                <a:solidFill>
                  <a:srgbClr val="EEECE1"/>
                </a:solidFill>
              </a:rPr>
              <a:pPr>
                <a:buClr>
                  <a:prstClr val="white"/>
                </a:buClr>
                <a:defRPr/>
              </a:pPr>
              <a:t>7</a:t>
            </a:fld>
            <a:endParaRPr lang="en-US">
              <a:solidFill>
                <a:srgbClr val="EEECE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viruses are prone to antigenic variation</a:t>
            </a:r>
            <a:r>
              <a:rPr lang="en-GB"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 changes in the principal surface antigens. </a:t>
            </a: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are two types of antigenic change that can occur:</a:t>
            </a:r>
          </a:p>
          <a:p>
            <a:pPr marL="228600" indent="-228600">
              <a:buFont typeface="+mj-lt"/>
              <a:buAutoNum type="arabicPeriod"/>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drift</a:t>
            </a:r>
          </a:p>
          <a:p>
            <a:pPr marL="228600" indent="-228600">
              <a:buFont typeface="+mj-lt"/>
              <a:buAutoNum type="arabicPeriod"/>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shift</a:t>
            </a:r>
          </a:p>
          <a:p>
            <a:pPr marL="0" indent="0">
              <a:buFont typeface="+mj-lt"/>
              <a:buNone/>
            </a:pPr>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slide describes </a:t>
            </a:r>
            <a:r>
              <a:rPr lang="en-GB"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drift. </a:t>
            </a: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These are minor changes that occur gradually over time and are occur </a:t>
            </a:r>
            <a:r>
              <a:rPr lang="en-GB"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progressively</a:t>
            </a:r>
            <a:r>
              <a:rPr lang="en-GB"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from season to season</a:t>
            </a: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This means that the circulating strain will differ every year and is the reason why the flu vaccine if given every year as the content may change.</a:t>
            </a:r>
          </a:p>
          <a:p>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This slides describes </a:t>
            </a:r>
            <a:r>
              <a:rPr lang="en-GB" sz="1200"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shift.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This is when the when 2 </a:t>
            </a:r>
            <a:r>
              <a:rPr lang="en-GB" dirty="0">
                <a:latin typeface="Arial" panose="020B0604020202020204" pitchFamily="34" charset="0"/>
                <a:ea typeface="ヒラギノ角ゴ Pro W3" pitchFamily="84" charset="-128"/>
                <a:cs typeface="Arial" panose="020B0604020202020204" pitchFamily="34" charset="0"/>
              </a:rPr>
              <a:t>or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more different strains of influenza A combine abruptly resulting in a new influenza A subtype to which little / no immunity exists within the general population. This potentially leads to a widespread epidemic / pandemic.</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12068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0"/>
              </a:spcBef>
              <a:spcAft>
                <a:spcPct val="0"/>
              </a:spcAft>
              <a:defRPr/>
            </a:pPr>
            <a:r>
              <a:rPr lang="en-GB" dirty="0">
                <a:latin typeface="Arial" panose="020B0604020202020204" pitchFamily="34" charset="0"/>
                <a:ea typeface="ヒラギノ角ゴ Pro W3" pitchFamily="84" charset="-128"/>
                <a:cs typeface="Arial" panose="020B0604020202020204" pitchFamily="34" charset="0"/>
              </a:rPr>
              <a:t>Flu is easily transmitted by droplets, small particle aerosols and by hand to mouth/eye contamination from a contaminated surface or respiratory secretions of an infected person.</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Serological studies in healthcare professionals have shown that approximately 30 to 50% of influenza infections can be asymptomatic</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1</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but the proportion of influenza infections that are asymptomatic may vary depending on the characteristics of the influenza strain. </a:t>
            </a:r>
          </a:p>
          <a:p>
            <a:pPr marL="0" marR="0" indent="0" algn="l" defTabSz="914400" rtl="0" eaLnBrk="1" fontAlgn="base" latinLnBrk="0" hangingPunct="1">
              <a:lnSpc>
                <a:spcPct val="100000"/>
              </a:lnSpc>
              <a:spcBef>
                <a:spcPct val="0"/>
              </a:spcBef>
              <a:spcAft>
                <a:spcPct val="0"/>
              </a:spcAft>
              <a:buClrTx/>
              <a:buSzTx/>
              <a:buFontTx/>
              <a:buNone/>
              <a:tabLst/>
              <a:defRPr/>
            </a:pPr>
            <a:endParaRPr lang="en-GB" dirty="0">
              <a:latin typeface="Arial" panose="020B0604020202020204" pitchFamily="34" charset="0"/>
              <a:cs typeface="Arial" panose="020B0604020202020204" pitchFamily="34" charset="0"/>
            </a:endParaRPr>
          </a:p>
          <a:p>
            <a:pPr eaLnBrk="1" hangingPunct="1">
              <a:spcBef>
                <a:spcPct val="0"/>
              </a:spcBef>
            </a:pPr>
            <a:r>
              <a:rPr lang="en-GB" dirty="0">
                <a:latin typeface="Arial" panose="020B0604020202020204" pitchFamily="34" charset="0"/>
                <a:cs typeface="Arial" panose="020B0604020202020204" pitchFamily="34" charset="0"/>
              </a:rPr>
              <a:t>In healthy individuals,</a:t>
            </a:r>
            <a:r>
              <a:rPr lang="en-GB" baseline="0" dirty="0">
                <a:latin typeface="Arial" panose="020B0604020202020204" pitchFamily="34" charset="0"/>
                <a:cs typeface="Arial" panose="020B0604020202020204" pitchFamily="34" charset="0"/>
              </a:rPr>
              <a:t> flu </a:t>
            </a:r>
            <a:r>
              <a:rPr lang="en-GB" dirty="0">
                <a:latin typeface="Arial" panose="020B0604020202020204" pitchFamily="34" charset="0"/>
                <a:cs typeface="Arial" panose="020B0604020202020204" pitchFamily="34" charset="0"/>
              </a:rPr>
              <a:t>is usually unpleasant but self-limiting with recovery within 2-7 days</a:t>
            </a:r>
            <a:r>
              <a:rPr lang="en-GB" baseline="30000" dirty="0">
                <a:latin typeface="Arial" panose="020B0604020202020204" pitchFamily="34" charset="0"/>
                <a:cs typeface="Arial" panose="020B0604020202020204" pitchFamily="34" charset="0"/>
              </a:rPr>
              <a:t>6</a:t>
            </a:r>
            <a:r>
              <a:rPr lang="en-GB" dirty="0">
                <a:latin typeface="Arial" panose="020B0604020202020204" pitchFamily="34" charset="0"/>
                <a:cs typeface="Arial" panose="020B0604020202020204" pitchFamily="34" charset="0"/>
              </a:rPr>
              <a:t>. Common symptoms include fever, chills, muscle and joint pain and extreme fatigue. Symptoms may also include dry cough, sore throat and stuffy nose. Young children may also experience gastrointestinal symptoms such as vomiting and diarrhoea.</a:t>
            </a: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6763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anose="020B0604020202020204" pitchFamily="34" charset="0"/>
                <a:cs typeface="Arial" panose="020B0604020202020204" pitchFamily="34" charset="0"/>
              </a:rPr>
              <a:t>Common complications of flu include bronchitis, otitis media in children, sinusitis and secondary</a:t>
            </a:r>
            <a:r>
              <a:rPr lang="en-GB" baseline="0" dirty="0">
                <a:latin typeface="Arial" panose="020B0604020202020204" pitchFamily="34" charset="0"/>
                <a:cs typeface="Arial" panose="020B0604020202020204" pitchFamily="34" charset="0"/>
              </a:rPr>
              <a:t> bacterial pneumonia. Less commonly flu causes meningitis, encephalitis, meningoencephalitis and primary influenza</a:t>
            </a:r>
            <a:r>
              <a:rPr lang="en-GB"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pneumonia.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anose="020B0604020202020204" pitchFamily="34" charset="0"/>
                <a:cs typeface="Arial" panose="020B0604020202020204" pitchFamily="34" charset="0"/>
              </a:rPr>
              <a:t>The risk of serious illness from flu is higher among children under six months of age, older people and those with underlying health conditions such as respiratory disease, cardiac disease or immunosuppression, as well as pregnant women. </a:t>
            </a:r>
            <a:r>
              <a:rPr lang="en-GB" kern="1200" dirty="0">
                <a:solidFill>
                  <a:schemeClr val="tx1"/>
                </a:solidFill>
                <a:effectLst/>
                <a:latin typeface="Arial" panose="020B0604020202020204" pitchFamily="34" charset="0"/>
                <a:ea typeface="ヒラギノ角ゴ Pro W3" pitchFamily="84" charset="-128"/>
                <a:cs typeface="Arial" panose="020B0604020202020204" pitchFamily="34" charset="0"/>
              </a:rPr>
              <a:t>Flu in pregnancy is associated with perinatal mortality, prematurity, smaller neonatal size and lower birth weight.</a:t>
            </a:r>
            <a:endParaRPr lang="en-GB" dirty="0">
              <a:latin typeface="Arial" panose="020B0604020202020204" pitchFamily="34" charset="0"/>
              <a:cs typeface="Arial" panose="020B0604020202020204" pitchFamily="34" charset="0"/>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solidFill>
                  <a:prstClr val="black"/>
                </a:solidFill>
              </a:rPr>
              <a:pPr/>
              <a:t>10</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9209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661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149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0"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endParaRPr lang="en-GB" altLang="en-US" sz="40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900">
                <a:latin typeface="Arial" charset="0"/>
              </a:defRPr>
            </a:lvl1pPr>
          </a:lstStyle>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r>
              <a:rPr lang="en-GB" altLang="en-US">
                <a:solidFill>
                  <a:srgbClr val="000000"/>
                </a:solidFill>
              </a:rPr>
              <a:t>Immunisation Department, Centre for Infections</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fld id="{667AEF8F-F58B-4E1C-BC6C-2DE18D861E4C}" type="slidenum">
              <a:rPr lang="en-GB" altLang="en-US" sz="4000">
                <a:solidFill>
                  <a:srgbClr val="000000"/>
                </a:solidFill>
              </a:rPr>
              <a:pPr fontAlgn="base">
                <a:spcBef>
                  <a:spcPct val="20000"/>
                </a:spcBef>
                <a:spcAft>
                  <a:spcPct val="0"/>
                </a:spcAft>
                <a:buClr>
                  <a:srgbClr val="0000FF"/>
                </a:buClr>
                <a:defRPr/>
              </a:pPr>
              <a:t>‹#›</a:t>
            </a:fld>
            <a:endParaRPr lang="en-GB" altLang="en-US" sz="4000" dirty="0">
              <a:solidFill>
                <a:srgbClr val="000000"/>
              </a:solidFill>
            </a:endParaRPr>
          </a:p>
        </p:txBody>
      </p:sp>
    </p:spTree>
    <p:extLst>
      <p:ext uri="{BB962C8B-B14F-4D97-AF65-F5344CB8AC3E}">
        <p14:creationId xmlns:p14="http://schemas.microsoft.com/office/powerpoint/2010/main" val="222984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546C6816-5307-4A68-A6CB-F17CE1B8E559}"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17969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5564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034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108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56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300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615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976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42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416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619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689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0509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fld id="{EEE2FAD5-2012-4EE6-9C12-FF37698FE116}"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225066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lstStyle/>
          <a:p>
            <a:pPr lvl="0"/>
            <a:r>
              <a:rPr lang="en-US" dirty="0"/>
              <a:t>Click to edit </a:t>
            </a:r>
            <a:br>
              <a:rPr lang="en-US" dirty="0"/>
            </a:br>
            <a:r>
              <a:rPr lang="en-US" dirty="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01446689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spcBef>
                <a:spcPct val="20000"/>
              </a:spcBef>
              <a:buClr>
                <a:schemeClr val="bg1"/>
              </a:buClr>
              <a:defRPr/>
            </a:lvl1pPr>
          </a:lstStyle>
          <a:p>
            <a:pPr fontAlgn="base">
              <a:spcAft>
                <a:spcPct val="0"/>
              </a:spcAft>
              <a:buClr>
                <a:srgbClr val="0000FF"/>
              </a:buClr>
              <a:defRPr/>
            </a:pPr>
            <a:r>
              <a:rPr lang="en-US" sz="4000">
                <a:solidFill>
                  <a:srgbClr val="000000"/>
                </a:solidFill>
              </a:rPr>
              <a:t>  </a:t>
            </a:r>
            <a:fld id="{A8AA5997-4304-44E4-8F29-78D3ED438E76}" type="slidenum">
              <a:rPr lang="en-US" sz="4000">
                <a:solidFill>
                  <a:srgbClr val="000000"/>
                </a:solidFill>
              </a:rPr>
              <a:pPr fontAlgn="base">
                <a:spcAft>
                  <a:spcPct val="0"/>
                </a:spcAft>
                <a:buClr>
                  <a:srgbClr val="0000FF"/>
                </a:buClr>
                <a:defRPr/>
              </a:pPr>
              <a:t>‹#›</a:t>
            </a:fld>
            <a:endParaRPr lang="en-US" sz="4000" dirty="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buClr>
                <a:schemeClr val="bg1"/>
              </a:buClr>
              <a:defRPr sz="1200" baseline="0">
                <a:solidFill>
                  <a:prstClr val="white"/>
                </a:solidFill>
                <a:latin typeface="Arial" pitchFamily="34" charset="0"/>
              </a:defRPr>
            </a:lvl1pPr>
          </a:lstStyle>
          <a:p>
            <a:pPr fontAlgn="base">
              <a:spcBef>
                <a:spcPct val="20000"/>
              </a:spcBef>
              <a:spcAft>
                <a:spcPct val="0"/>
              </a:spcAft>
              <a:buClr>
                <a:srgbClr val="0000FF"/>
              </a:buClr>
              <a:defRPr/>
            </a:pPr>
            <a:r>
              <a:rPr lang="en-GB"/>
              <a:t>Changes to MenC conjugate vaccine schedule</a:t>
            </a:r>
            <a:endParaRPr lang="en-US"/>
          </a:p>
        </p:txBody>
      </p:sp>
    </p:spTree>
    <p:extLst>
      <p:ext uri="{BB962C8B-B14F-4D97-AF65-F5344CB8AC3E}">
        <p14:creationId xmlns:p14="http://schemas.microsoft.com/office/powerpoint/2010/main" val="408509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52332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19278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9169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8416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85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88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961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937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36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3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2746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7882381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seasonal-influenza"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s-41-2022.pdf"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hyperlink" Target="https://www.health-ni.gov.uk/sites/default/files/publications/health/doh-hss-md-64-2021.pdf" TargetMode="External"/><Relationship Id="rId4" Type="http://schemas.openxmlformats.org/officeDocument/2006/relationships/hyperlink" Target="https://www.health-ni.gov.uk/sites/default/files/publications/health/hss-md-59-2020.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learn.nes.nhs.scot/63183/immunisation/seasonal-flu/administration-of-fluenz-tetra-vide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www.publichealth.hscni.net/publications/influenza-weekly-surveillance-bulletin-northern-ireland-201920" TargetMode="External"/><Relationship Id="rId3" Type="http://schemas.openxmlformats.org/officeDocument/2006/relationships/hyperlink" Target="https://www.health-ni.gov.uk/sites/default/files/publications/health/doh-hss-ms-41-2022.pdf" TargetMode="External"/><Relationship Id="rId7" Type="http://schemas.openxmlformats.org/officeDocument/2006/relationships/hyperlink" Target="https://www.publichealth.hscni.net/publications?keys=immunisation,++Public,+FLU&amp;published_date%5bmin%5d%5byear%5d=&amp;published_date%5bmin%5d%5bmonth%5d=&amp;published_date%5bmax%5d%5byear%5d=&amp;published_date%5bmax%5d%5bmonth%5d=&amp;field_directorate_value=All"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gov.uk/government/publications/influenza-the-green-book-chapter-19" TargetMode="External"/><Relationship Id="rId5" Type="http://schemas.openxmlformats.org/officeDocument/2006/relationships/hyperlink" Target="https://www.publichealth.hscni.net/directorate-public-health/health-protection/influenza" TargetMode="External"/><Relationship Id="rId10" Type="http://schemas.openxmlformats.org/officeDocument/2006/relationships/hyperlink" Target="https://www.publichealth.hscni.net/publications/guidance-vaccine-handling-and-storage-gp-practices" TargetMode="External"/><Relationship Id="rId4" Type="http://schemas.openxmlformats.org/officeDocument/2006/relationships/hyperlink" Target="https://www.publichealth.hscni.net/directorates/public-health/health-protection/respiratory-diseases/influenza/flu-faqs-healthcare" TargetMode="External"/><Relationship Id="rId9" Type="http://schemas.openxmlformats.org/officeDocument/2006/relationships/hyperlink" Target="https://assets.publishing.service.gov.uk/government/uploads/system/uploads/attachment_data/file/910885/COVID-19_Infection_prevention_and_control_guidance_FINAL_PDF_20082020.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512" y="476672"/>
            <a:ext cx="8785225" cy="1152525"/>
          </a:xfrm>
        </p:spPr>
        <p:txBody>
          <a:bodyPr/>
          <a:lstStyle/>
          <a:p>
            <a:pPr algn="ctr" eaLnBrk="1" hangingPunct="1"/>
            <a:r>
              <a:rPr lang="en-GB" altLang="en-US" sz="3200" dirty="0">
                <a:latin typeface="+mn-lt"/>
              </a:rPr>
              <a:t>Childhood Immunisation Programme for </a:t>
            </a:r>
            <a:br>
              <a:rPr lang="en-GB" altLang="en-US" sz="3200" dirty="0">
                <a:latin typeface="+mn-lt"/>
              </a:rPr>
            </a:br>
            <a:r>
              <a:rPr lang="en-GB" altLang="en-US" sz="3200" dirty="0">
                <a:latin typeface="+mn-lt"/>
              </a:rPr>
              <a:t>Influenza </a:t>
            </a:r>
            <a:br>
              <a:rPr lang="en-GB" altLang="en-US" sz="3200" dirty="0">
                <a:latin typeface="+mn-lt"/>
              </a:rPr>
            </a:br>
            <a:r>
              <a:rPr lang="en-GB" altLang="en-US" sz="3200" dirty="0">
                <a:latin typeface="+mn-lt"/>
              </a:rPr>
              <a:t>Northern Ireland </a:t>
            </a:r>
            <a:r>
              <a:rPr lang="en-GB" altLang="en-US" sz="3200" dirty="0"/>
              <a:t>(2022/23)</a:t>
            </a:r>
            <a:endParaRPr lang="en-GB" altLang="en-US" sz="3200" dirty="0">
              <a:latin typeface="+mn-lt"/>
            </a:endParaRPr>
          </a:p>
        </p:txBody>
      </p:sp>
      <p:pic>
        <p:nvPicPr>
          <p:cNvPr id="58370" name="Picture 2"/>
          <p:cNvPicPr>
            <a:picLocks noGrp="1" noChangeAspect="1" noChangeArrowheads="1"/>
          </p:cNvPicPr>
          <p:nvPr>
            <p:ph idx="1"/>
          </p:nvPr>
        </p:nvPicPr>
        <p:blipFill>
          <a:blip r:embed="rId3"/>
          <a:srcRect/>
          <a:stretch>
            <a:fillRect/>
          </a:stretch>
        </p:blipFill>
        <p:spPr>
          <a:xfrm>
            <a:off x="2483768" y="2060848"/>
            <a:ext cx="4512615" cy="3382907"/>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3335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576" y="188640"/>
            <a:ext cx="6624191" cy="647923"/>
          </a:xfrm>
        </p:spPr>
        <p:txBody>
          <a:bodyPr wrap="square" numCol="1" compatLnSpc="1">
            <a:prstTxWarp prst="textNoShape">
              <a:avLst/>
            </a:prstTxWarp>
          </a:bodyPr>
          <a:lstStyle/>
          <a:p>
            <a:r>
              <a:rPr lang="en-GB" sz="3200" dirty="0">
                <a:ea typeface="ヒラギノ角ゴ Pro W3" charset="-128"/>
                <a:cs typeface="ヒラギノ角ゴ Pro W3" charset="-128"/>
              </a:rPr>
              <a:t>Possible complications of flu</a:t>
            </a:r>
          </a:p>
        </p:txBody>
      </p:sp>
      <p:sp>
        <p:nvSpPr>
          <p:cNvPr id="27651" name="Content Placeholder 2"/>
          <p:cNvSpPr>
            <a:spLocks noGrp="1"/>
          </p:cNvSpPr>
          <p:nvPr>
            <p:ph idx="1"/>
          </p:nvPr>
        </p:nvSpPr>
        <p:spPr>
          <a:xfrm>
            <a:off x="395536" y="908720"/>
            <a:ext cx="8136904" cy="4752528"/>
          </a:xfrm>
        </p:spPr>
        <p:txBody>
          <a:bodyPr/>
          <a:lstStyle/>
          <a:p>
            <a:pPr>
              <a:spcAft>
                <a:spcPts val="1200"/>
              </a:spcAft>
            </a:pPr>
            <a:r>
              <a:rPr lang="en-GB" sz="1700" b="1" dirty="0">
                <a:ea typeface="ヒラギノ角ゴ Pro W3" charset="-128"/>
                <a:cs typeface="ヒラギノ角ゴ Pro W3" charset="-128"/>
              </a:rPr>
              <a:t>Common:</a:t>
            </a:r>
          </a:p>
          <a:p>
            <a:pPr marL="342900" lvl="1">
              <a:lnSpc>
                <a:spcPct val="90000"/>
              </a:lnSpc>
              <a:spcBef>
                <a:spcPct val="0"/>
              </a:spcBef>
              <a:spcAft>
                <a:spcPts val="600"/>
              </a:spcAft>
              <a:buFont typeface="Arial" charset="0"/>
              <a:buChar char="•"/>
            </a:pPr>
            <a:r>
              <a:rPr lang="en-GB" sz="1700" dirty="0"/>
              <a:t>Bronchitis</a:t>
            </a:r>
          </a:p>
          <a:p>
            <a:pPr marL="342900" lvl="1">
              <a:lnSpc>
                <a:spcPct val="90000"/>
              </a:lnSpc>
              <a:spcBef>
                <a:spcPct val="0"/>
              </a:spcBef>
              <a:spcAft>
                <a:spcPts val="600"/>
              </a:spcAft>
              <a:buFont typeface="Arial" charset="0"/>
              <a:buChar char="•"/>
            </a:pPr>
            <a:r>
              <a:rPr lang="en-GB" sz="1700" dirty="0"/>
              <a:t>otitis media (children), sinusitis</a:t>
            </a:r>
          </a:p>
          <a:p>
            <a:pPr marL="342900" lvl="1">
              <a:lnSpc>
                <a:spcPct val="90000"/>
              </a:lnSpc>
              <a:spcBef>
                <a:spcPct val="0"/>
              </a:spcBef>
              <a:spcAft>
                <a:spcPts val="600"/>
              </a:spcAft>
              <a:buFont typeface="Arial" charset="0"/>
              <a:buChar char="•"/>
            </a:pPr>
            <a:r>
              <a:rPr lang="en-GB" sz="1700" dirty="0"/>
              <a:t>secondary bacterial pneumonia</a:t>
            </a:r>
            <a:endParaRPr lang="en-GB" sz="1700" dirty="0">
              <a:ea typeface="ヒラギノ角ゴ Pro W3" charset="-128"/>
              <a:cs typeface="ヒラギノ角ゴ Pro W3" charset="-128"/>
            </a:endParaRPr>
          </a:p>
          <a:p>
            <a:pPr>
              <a:spcAft>
                <a:spcPts val="1200"/>
              </a:spcAft>
            </a:pPr>
            <a:r>
              <a:rPr lang="en-GB" sz="1700" b="1" dirty="0">
                <a:ea typeface="ヒラギノ角ゴ Pro W3" charset="-128"/>
                <a:cs typeface="ヒラギノ角ゴ Pro W3" charset="-128"/>
              </a:rPr>
              <a:t>Less common:</a:t>
            </a:r>
          </a:p>
          <a:p>
            <a:pPr marL="342900" lvl="1">
              <a:lnSpc>
                <a:spcPct val="90000"/>
              </a:lnSpc>
              <a:spcBef>
                <a:spcPct val="0"/>
              </a:spcBef>
              <a:spcAft>
                <a:spcPts val="600"/>
              </a:spcAft>
              <a:buFont typeface="Arial" charset="0"/>
              <a:buChar char="•"/>
            </a:pPr>
            <a:r>
              <a:rPr lang="en-GB" sz="1700" dirty="0"/>
              <a:t>meningitis, encephalitis, meningoencephalitis</a:t>
            </a:r>
          </a:p>
          <a:p>
            <a:pPr marL="342900" lvl="1">
              <a:lnSpc>
                <a:spcPct val="90000"/>
              </a:lnSpc>
              <a:spcBef>
                <a:spcPct val="0"/>
              </a:spcBef>
              <a:spcAft>
                <a:spcPts val="600"/>
              </a:spcAft>
              <a:buFont typeface="Arial" charset="0"/>
              <a:buChar char="•"/>
            </a:pPr>
            <a:r>
              <a:rPr lang="en-GB" sz="1700" dirty="0"/>
              <a:t>primary influenza pneumonia</a:t>
            </a:r>
          </a:p>
          <a:p>
            <a:pPr marL="166687" lvl="1" indent="0">
              <a:lnSpc>
                <a:spcPct val="90000"/>
              </a:lnSpc>
              <a:spcBef>
                <a:spcPct val="0"/>
              </a:spcBef>
              <a:spcAft>
                <a:spcPts val="600"/>
              </a:spcAft>
            </a:pPr>
            <a:endParaRPr lang="en-GB" sz="1700" dirty="0"/>
          </a:p>
          <a:p>
            <a:pPr marL="0" indent="0">
              <a:spcBef>
                <a:spcPct val="0"/>
              </a:spcBef>
              <a:spcAft>
                <a:spcPts val="600"/>
              </a:spcAft>
            </a:pPr>
            <a:r>
              <a:rPr lang="en-GB" sz="1700" b="1" dirty="0"/>
              <a:t>Risk of most serious illness is higher in </a:t>
            </a:r>
          </a:p>
          <a:p>
            <a:pPr marL="568325" lvl="3" indent="-285750">
              <a:spcBef>
                <a:spcPct val="0"/>
              </a:spcBef>
              <a:spcAft>
                <a:spcPts val="600"/>
              </a:spcAft>
              <a:buClrTx/>
            </a:pPr>
            <a:r>
              <a:rPr lang="en-GB" sz="1700" dirty="0"/>
              <a:t>children under six months </a:t>
            </a:r>
          </a:p>
          <a:p>
            <a:pPr marL="568325" lvl="3" indent="-285750">
              <a:spcBef>
                <a:spcPct val="0"/>
              </a:spcBef>
              <a:spcAft>
                <a:spcPts val="600"/>
              </a:spcAft>
              <a:buClrTx/>
            </a:pPr>
            <a:r>
              <a:rPr lang="en-GB" sz="1700" dirty="0"/>
              <a:t>older people</a:t>
            </a:r>
          </a:p>
          <a:p>
            <a:pPr marL="568325" lvl="3" indent="-285750">
              <a:spcBef>
                <a:spcPct val="0"/>
              </a:spcBef>
              <a:spcAft>
                <a:spcPts val="600"/>
              </a:spcAft>
              <a:buClrTx/>
            </a:pPr>
            <a:r>
              <a:rPr lang="en-GB" sz="1700" dirty="0"/>
              <a:t>those with underlying health conditions such as respiratory disease, cardiac disease, long-term neurological conditions or immunosuppression</a:t>
            </a:r>
          </a:p>
          <a:p>
            <a:pPr marL="568325" lvl="3" indent="-285750">
              <a:spcBef>
                <a:spcPct val="0"/>
              </a:spcBef>
              <a:spcAft>
                <a:spcPts val="600"/>
              </a:spcAft>
              <a:buClrTx/>
            </a:pPr>
            <a:r>
              <a:rPr lang="en-GB" sz="1700" dirty="0"/>
              <a:t>pregnant women  (flu during pregnancy may be associated with perinatal mortality, prematurity, smaller neonatal size and lower birth weight)</a:t>
            </a:r>
          </a:p>
          <a:p>
            <a:pPr marL="0" indent="0">
              <a:spcBef>
                <a:spcPct val="0"/>
              </a:spcBef>
              <a:spcAft>
                <a:spcPts val="600"/>
              </a:spcAft>
            </a:pPr>
            <a:endParaRPr lang="en-GB" sz="1600" dirty="0">
              <a:latin typeface="Arial" charset="0"/>
            </a:endParaRPr>
          </a:p>
          <a:p>
            <a:pPr marL="0" indent="0">
              <a:spcBef>
                <a:spcPct val="0"/>
              </a:spcBef>
              <a:spcAft>
                <a:spcPts val="600"/>
              </a:spcAft>
            </a:pPr>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10</a:t>
            </a:fld>
            <a:endParaRPr lang="en-US" dirty="0">
              <a:solidFill>
                <a:srgbClr val="FFFFFF"/>
              </a:solidFill>
            </a:endParaRPr>
          </a:p>
        </p:txBody>
      </p:sp>
    </p:spTree>
    <p:extLst>
      <p:ext uri="{BB962C8B-B14F-4D97-AF65-F5344CB8AC3E}">
        <p14:creationId xmlns:p14="http://schemas.microsoft.com/office/powerpoint/2010/main" val="211978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1560" y="188640"/>
            <a:ext cx="8208268" cy="779835"/>
          </a:xfrm>
        </p:spPr>
        <p:txBody>
          <a:bodyPr>
            <a:normAutofit fontScale="90000"/>
          </a:bodyPr>
          <a:lstStyle/>
          <a:p>
            <a:pPr>
              <a:defRPr/>
            </a:pPr>
            <a:r>
              <a:rPr lang="en-GB" sz="3600" dirty="0"/>
              <a:t>Rationale for vaccinating children</a:t>
            </a:r>
            <a:br>
              <a:rPr lang="en-GB" sz="3600" dirty="0"/>
            </a:br>
            <a:r>
              <a:rPr lang="en-GB" sz="3600" dirty="0"/>
              <a:t> against flu</a:t>
            </a:r>
          </a:p>
        </p:txBody>
      </p:sp>
      <p:sp>
        <p:nvSpPr>
          <p:cNvPr id="31747" name="Content Placeholder 2"/>
          <p:cNvSpPr>
            <a:spLocks noGrp="1"/>
          </p:cNvSpPr>
          <p:nvPr>
            <p:ph idx="1"/>
          </p:nvPr>
        </p:nvSpPr>
        <p:spPr>
          <a:xfrm>
            <a:off x="611560" y="1196752"/>
            <a:ext cx="8077200" cy="4392488"/>
          </a:xfrm>
        </p:spPr>
        <p:txBody>
          <a:bodyPr/>
          <a:lstStyle/>
          <a:p>
            <a:pPr marL="0" indent="0"/>
            <a:r>
              <a:rPr lang="en-GB" sz="1800" dirty="0">
                <a:latin typeface="Arial" charset="0"/>
                <a:ea typeface="ヒラギノ角ゴ Pro W3" charset="-128"/>
                <a:cs typeface="ヒラギノ角ゴ Pro W3" charset="-128"/>
              </a:rPr>
              <a:t>Extension of the seasonal flu vaccination programme to children aims to appreciably lower the public health impact of flu by:</a:t>
            </a:r>
          </a:p>
          <a:p>
            <a:pPr marL="285750" indent="-285750">
              <a:buFont typeface="Arial"/>
              <a:buChar char="•"/>
            </a:pPr>
            <a:r>
              <a:rPr lang="en-GB" sz="1800" b="1" dirty="0">
                <a:latin typeface="Arial" charset="0"/>
                <a:ea typeface="ヒラギノ角ゴ Pro W3" charset="-128"/>
                <a:cs typeface="ヒラギノ角ゴ Pro W3" charset="-128"/>
              </a:rPr>
              <a:t>providing direct protection </a:t>
            </a:r>
            <a:r>
              <a:rPr lang="en-GB" sz="1800" dirty="0">
                <a:latin typeface="Arial" charset="0"/>
                <a:ea typeface="ヒラギノ角ゴ Pro W3" charset="-128"/>
                <a:cs typeface="ヒラギノ角ゴ Pro W3" charset="-128"/>
              </a:rPr>
              <a:t>thus preventing a large number of cases of flu in children</a:t>
            </a:r>
          </a:p>
          <a:p>
            <a:pPr marL="285750" indent="-285750">
              <a:buFont typeface="Arial"/>
              <a:buChar char="•"/>
            </a:pPr>
            <a:r>
              <a:rPr lang="en-GB" sz="1800" b="1" dirty="0">
                <a:latin typeface="Arial" charset="0"/>
                <a:ea typeface="ヒラギノ角ゴ Pro W3" charset="-128"/>
                <a:cs typeface="ヒラギノ角ゴ Pro W3" charset="-128"/>
              </a:rPr>
              <a:t>providing indirect protection </a:t>
            </a:r>
            <a:r>
              <a:rPr lang="en-GB" sz="1800" dirty="0">
                <a:latin typeface="Arial" charset="0"/>
                <a:ea typeface="ヒラギノ角ゴ Pro W3" charset="-128"/>
                <a:cs typeface="ヒラギノ角ゴ Pro W3" charset="-128"/>
              </a:rPr>
              <a:t>by lowering flu transmission from children:</a:t>
            </a:r>
          </a:p>
          <a:p>
            <a:pPr marL="285750" indent="-285750">
              <a:buFont typeface="Arial"/>
              <a:buChar char="•"/>
            </a:pPr>
            <a:endParaRPr lang="en-GB" sz="1800" dirty="0">
              <a:latin typeface="Arial" charset="0"/>
              <a:ea typeface="ヒラギノ角ゴ Pro W3" charset="-128"/>
              <a:cs typeface="ヒラギノ角ゴ Pro W3" charset="-128"/>
            </a:endParaRPr>
          </a:p>
          <a:p>
            <a:pPr marL="1219200" lvl="3">
              <a:lnSpc>
                <a:spcPct val="90000"/>
              </a:lnSpc>
              <a:spcBef>
                <a:spcPct val="0"/>
              </a:spcBef>
              <a:buSzPct val="60000"/>
            </a:pPr>
            <a:r>
              <a:rPr lang="en-GB" sz="1800" dirty="0">
                <a:latin typeface="Arial" charset="0"/>
              </a:rPr>
              <a:t>to other children</a:t>
            </a:r>
          </a:p>
          <a:p>
            <a:pPr marL="1219200" lvl="3">
              <a:lnSpc>
                <a:spcPct val="90000"/>
              </a:lnSpc>
              <a:spcBef>
                <a:spcPct val="0"/>
              </a:spcBef>
              <a:buSzPct val="60000"/>
            </a:pPr>
            <a:r>
              <a:rPr lang="en-GB" sz="1800" dirty="0">
                <a:latin typeface="Arial" charset="0"/>
              </a:rPr>
              <a:t>to adults</a:t>
            </a:r>
          </a:p>
          <a:p>
            <a:pPr marL="1219200" lvl="3">
              <a:lnSpc>
                <a:spcPct val="90000"/>
              </a:lnSpc>
              <a:spcBef>
                <a:spcPct val="0"/>
              </a:spcBef>
              <a:buSzPct val="60000"/>
            </a:pPr>
            <a:r>
              <a:rPr lang="en-GB" sz="1800" dirty="0">
                <a:latin typeface="Arial" charset="0"/>
              </a:rPr>
              <a:t>to those in the clinical risk groups of any age</a:t>
            </a:r>
            <a:endParaRPr lang="en-GB" sz="1800" dirty="0">
              <a:latin typeface="Arial" charset="0"/>
              <a:ea typeface="ヒラギノ角ゴ Pro W3" charset="-128"/>
            </a:endParaRPr>
          </a:p>
          <a:p>
            <a:pPr marL="1028700" lvl="3" indent="0">
              <a:lnSpc>
                <a:spcPct val="90000"/>
              </a:lnSpc>
              <a:spcBef>
                <a:spcPct val="0"/>
              </a:spcBef>
              <a:buSzPct val="60000"/>
              <a:buNone/>
            </a:pPr>
            <a:endParaRPr lang="en-GB" sz="1800" dirty="0"/>
          </a:p>
          <a:p>
            <a:pPr marL="0" indent="0"/>
            <a:r>
              <a:rPr lang="en-GB" sz="1800" dirty="0"/>
              <a:t>Reducing flu transmission in the community should avert many cases of severe flu and flu-related deaths in older adults and people with clinical risk factors</a:t>
            </a:r>
          </a:p>
          <a:p>
            <a:pPr marL="0" indent="0"/>
            <a:r>
              <a:rPr lang="en-GB" sz="1800" dirty="0"/>
              <a:t>Annual administration of flu vaccine to children is expected to substantially reduce flu-related illness, GP consultations, hospital admissions and deaths</a:t>
            </a:r>
          </a:p>
          <a:p>
            <a:pPr marL="0" indent="0"/>
            <a:endParaRPr lang="en-GB" sz="1600" dirty="0">
              <a:latin typeface="Arial" charset="0"/>
              <a:ea typeface="ヒラギノ角ゴ Pro W3" charset="-128"/>
              <a:cs typeface="ヒラギノ角ゴ Pro W3" charset="-128"/>
            </a:endParaRPr>
          </a:p>
          <a:p>
            <a:pPr marL="1219200" lvl="3">
              <a:lnSpc>
                <a:spcPct val="90000"/>
              </a:lnSpc>
              <a:spcBef>
                <a:spcPct val="0"/>
              </a:spcBef>
              <a:buSzPct val="60000"/>
              <a:buNone/>
            </a:pPr>
            <a:endParaRPr lang="en-GB" dirty="0">
              <a:latin typeface="Arial" charset="0"/>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t>  </a:t>
            </a:r>
            <a:fld id="{2565FA6D-D4C8-4C4C-AC4B-3269734D34D8}" type="slidenum">
              <a:rPr lang="en-US" smtClean="0"/>
              <a:pPr>
                <a:defRPr/>
              </a:pPr>
              <a:t>11</a:t>
            </a:fld>
            <a:endParaRPr lang="en-US" dirty="0"/>
          </a:p>
        </p:txBody>
      </p:sp>
      <p:sp>
        <p:nvSpPr>
          <p:cNvPr id="5" name="Footer Placeholder 4"/>
          <p:cNvSpPr>
            <a:spLocks noGrp="1"/>
          </p:cNvSpPr>
          <p:nvPr>
            <p:ph type="ftr" sz="quarter" idx="4294967295"/>
          </p:nvPr>
        </p:nvSpPr>
        <p:spPr>
          <a:xfrm>
            <a:off x="900113" y="6308725"/>
            <a:ext cx="8064375" cy="549275"/>
          </a:xfrm>
          <a:prstGeom prst="rect">
            <a:avLst/>
          </a:prstGeo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160603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1679" y="2276872"/>
            <a:ext cx="6264697" cy="3492103"/>
          </a:xfrm>
        </p:spPr>
        <p:txBody>
          <a:bodyPr/>
          <a:lstStyle/>
          <a:p>
            <a:r>
              <a:rPr lang="en-GB" dirty="0"/>
              <a:t>Flu epidemiology</a:t>
            </a:r>
          </a:p>
        </p:txBody>
      </p:sp>
    </p:spTree>
    <p:extLst>
      <p:ext uri="{BB962C8B-B14F-4D97-AF65-F5344CB8AC3E}">
        <p14:creationId xmlns:p14="http://schemas.microsoft.com/office/powerpoint/2010/main" val="175856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203848" y="5760469"/>
            <a:ext cx="594015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buNone/>
            </a:pPr>
            <a:r>
              <a:rPr lang="en-GB" sz="1100" i="1" dirty="0"/>
              <a:t>The baseline MEM threshold for Northern Ireland is 11.3 per 100,000 population for 2021-22. Low activity is 11.3 to &lt;21.8, moderate activity 21.8 to &lt;57.0, high activity 57.0 to &lt;87.1 and very high activity is &gt;87.1 </a:t>
            </a:r>
            <a:endParaRPr lang="en-GB" sz="1100" dirty="0"/>
          </a:p>
        </p:txBody>
      </p:sp>
      <p:sp>
        <p:nvSpPr>
          <p:cNvPr id="6" name="Title 1"/>
          <p:cNvSpPr txBox="1">
            <a:spLocks/>
          </p:cNvSpPr>
          <p:nvPr/>
        </p:nvSpPr>
        <p:spPr bwMode="auto">
          <a:xfrm>
            <a:off x="0" y="0"/>
            <a:ext cx="9144000" cy="69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5CC"/>
                </a:solidFill>
                <a:latin typeface="Calibri" pitchFamily="34" charset="0"/>
              </a:rPr>
              <a:t>GP flu/FLI consultation rates</a:t>
            </a:r>
          </a:p>
        </p:txBody>
      </p:sp>
      <p:pic>
        <p:nvPicPr>
          <p:cNvPr id="7" name="Picture 6">
            <a:extLst>
              <a:ext uri="{FF2B5EF4-FFF2-40B4-BE49-F238E27FC236}">
                <a16:creationId xmlns:a16="http://schemas.microsoft.com/office/drawing/2014/main" id="{E7C04C4A-D055-4D42-9333-FEF0985C70C0}"/>
              </a:ext>
            </a:extLst>
          </p:cNvPr>
          <p:cNvPicPr>
            <a:picLocks noChangeAspect="1"/>
          </p:cNvPicPr>
          <p:nvPr/>
        </p:nvPicPr>
        <p:blipFill>
          <a:blip r:embed="rId3"/>
          <a:stretch>
            <a:fillRect/>
          </a:stretch>
        </p:blipFill>
        <p:spPr>
          <a:xfrm>
            <a:off x="1326679" y="967901"/>
            <a:ext cx="6513307" cy="4489206"/>
          </a:xfrm>
          <a:prstGeom prst="rect">
            <a:avLst/>
          </a:prstGeom>
        </p:spPr>
      </p:pic>
    </p:spTree>
    <p:extLst>
      <p:ext uri="{BB962C8B-B14F-4D97-AF65-F5344CB8AC3E}">
        <p14:creationId xmlns:p14="http://schemas.microsoft.com/office/powerpoint/2010/main" val="863447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5CC"/>
                </a:solidFill>
                <a:latin typeface="Calibri" pitchFamily="34" charset="0"/>
              </a:rPr>
              <a:t>Weekly number of flu laboratory reports with weekly </a:t>
            </a:r>
          </a:p>
          <a:p>
            <a:pPr algn="ctr" eaLnBrk="1" hangingPunct="1">
              <a:spcBef>
                <a:spcPct val="0"/>
              </a:spcBef>
              <a:buClrTx/>
              <a:buSzTx/>
              <a:buFontTx/>
              <a:buNone/>
            </a:pPr>
            <a:r>
              <a:rPr lang="en-GB" altLang="en-US" sz="2800" b="1" dirty="0">
                <a:solidFill>
                  <a:srgbClr val="00B5CC"/>
                </a:solidFill>
                <a:latin typeface="Calibri" pitchFamily="34" charset="0"/>
              </a:rPr>
              <a:t>GP consultation rates for ‘flu/FLI’ and proportion positivity</a:t>
            </a:r>
            <a:endParaRPr lang="en-GB" altLang="en-US" sz="2600" b="1" dirty="0">
              <a:solidFill>
                <a:srgbClr val="00B5CC"/>
              </a:solidFill>
              <a:latin typeface="Calibri" pitchFamily="34" charset="0"/>
            </a:endParaRPr>
          </a:p>
        </p:txBody>
      </p:sp>
      <p:sp>
        <p:nvSpPr>
          <p:cNvPr id="9" name="TextBox 8"/>
          <p:cNvSpPr txBox="1">
            <a:spLocks noChangeArrowheads="1"/>
          </p:cNvSpPr>
          <p:nvPr/>
        </p:nvSpPr>
        <p:spPr bwMode="auto">
          <a:xfrm>
            <a:off x="107950" y="6381750"/>
            <a:ext cx="504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hangingPunct="1">
              <a:spcBef>
                <a:spcPct val="0"/>
              </a:spcBef>
              <a:buClrTx/>
              <a:buSzTx/>
              <a:buFontTx/>
              <a:buNone/>
            </a:pPr>
            <a:r>
              <a:rPr lang="en-GB" altLang="en-US" sz="1000" dirty="0">
                <a:solidFill>
                  <a:schemeClr val="tx1"/>
                </a:solidFill>
              </a:rPr>
              <a:t>Note: there was no epidemiological week 53 in the 2019-20 seasonal influenza season</a:t>
            </a:r>
          </a:p>
        </p:txBody>
      </p:sp>
      <p:pic>
        <p:nvPicPr>
          <p:cNvPr id="10" name="Picture 9">
            <a:extLst>
              <a:ext uri="{FF2B5EF4-FFF2-40B4-BE49-F238E27FC236}">
                <a16:creationId xmlns:a16="http://schemas.microsoft.com/office/drawing/2014/main" id="{2F3945C7-4B12-46E5-BECB-655EA029CFAE}"/>
              </a:ext>
            </a:extLst>
          </p:cNvPr>
          <p:cNvPicPr>
            <a:picLocks noChangeAspect="1"/>
          </p:cNvPicPr>
          <p:nvPr/>
        </p:nvPicPr>
        <p:blipFill>
          <a:blip r:embed="rId3"/>
          <a:stretch>
            <a:fillRect/>
          </a:stretch>
        </p:blipFill>
        <p:spPr>
          <a:xfrm>
            <a:off x="1247" y="1599229"/>
            <a:ext cx="3914775" cy="3369756"/>
          </a:xfrm>
          <a:prstGeom prst="rect">
            <a:avLst/>
          </a:prstGeom>
        </p:spPr>
      </p:pic>
      <p:pic>
        <p:nvPicPr>
          <p:cNvPr id="11" name="Picture 10">
            <a:extLst>
              <a:ext uri="{FF2B5EF4-FFF2-40B4-BE49-F238E27FC236}">
                <a16:creationId xmlns:a16="http://schemas.microsoft.com/office/drawing/2014/main" id="{15EFCBF8-8D4A-46E5-840A-5C8585810C9D}"/>
              </a:ext>
            </a:extLst>
          </p:cNvPr>
          <p:cNvPicPr>
            <a:picLocks noChangeAspect="1"/>
          </p:cNvPicPr>
          <p:nvPr/>
        </p:nvPicPr>
        <p:blipFill>
          <a:blip r:embed="rId4"/>
          <a:stretch>
            <a:fillRect/>
          </a:stretch>
        </p:blipFill>
        <p:spPr>
          <a:xfrm>
            <a:off x="4211960" y="1736294"/>
            <a:ext cx="4648200" cy="3095625"/>
          </a:xfrm>
          <a:prstGeom prst="rect">
            <a:avLst/>
          </a:prstGeom>
        </p:spPr>
      </p:pic>
    </p:spTree>
    <p:extLst>
      <p:ext uri="{BB962C8B-B14F-4D97-AF65-F5344CB8AC3E}">
        <p14:creationId xmlns:p14="http://schemas.microsoft.com/office/powerpoint/2010/main" val="84342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69913" y="404813"/>
            <a:ext cx="8077200" cy="1143000"/>
          </a:xfrm>
        </p:spPr>
        <p:txBody>
          <a:bodyPr/>
          <a:lstStyle/>
          <a:p>
            <a:pPr algn="ctr"/>
            <a:r>
              <a:rPr lang="en-GB" altLang="en-US" sz="3200" dirty="0"/>
              <a:t>Influenza Weekly Surveillance Bulletin </a:t>
            </a:r>
            <a:br>
              <a:rPr lang="en-GB" altLang="en-US" sz="3200" dirty="0"/>
            </a:br>
            <a:r>
              <a:rPr lang="en-GB" altLang="en-US" sz="3200" dirty="0"/>
              <a:t>Northern Ireland</a:t>
            </a:r>
          </a:p>
        </p:txBody>
      </p:sp>
      <p:sp>
        <p:nvSpPr>
          <p:cNvPr id="3" name="Content Placeholder 2"/>
          <p:cNvSpPr>
            <a:spLocks noGrp="1"/>
          </p:cNvSpPr>
          <p:nvPr>
            <p:ph idx="4294967295"/>
          </p:nvPr>
        </p:nvSpPr>
        <p:spPr>
          <a:xfrm>
            <a:off x="539552" y="2826907"/>
            <a:ext cx="3779837" cy="2089150"/>
          </a:xfrm>
        </p:spPr>
        <p:txBody>
          <a:bodyPr/>
          <a:lstStyle/>
          <a:p>
            <a:pPr marL="0" indent="0">
              <a:buFont typeface="Wingdings" pitchFamily="2" charset="2"/>
              <a:buNone/>
              <a:defRPr/>
            </a:pPr>
            <a:r>
              <a:rPr lang="en-GB" sz="2400" dirty="0">
                <a:hlinkClick r:id="rId3"/>
              </a:rPr>
              <a:t>Public Health Agency weekly Flu Surveillance Bulletin</a:t>
            </a:r>
            <a:endParaRPr lang="en-GB" sz="2400" dirty="0"/>
          </a:p>
          <a:p>
            <a:pPr>
              <a:defRPr/>
            </a:pPr>
            <a:endParaRPr lang="en-GB" dirty="0"/>
          </a:p>
        </p:txBody>
      </p:sp>
      <p:pic>
        <p:nvPicPr>
          <p:cNvPr id="6" name="Picture 5">
            <a:extLst>
              <a:ext uri="{FF2B5EF4-FFF2-40B4-BE49-F238E27FC236}">
                <a16:creationId xmlns:a16="http://schemas.microsoft.com/office/drawing/2014/main" id="{A97B2263-0495-49BF-9892-F22EAACF44C9}"/>
              </a:ext>
            </a:extLst>
          </p:cNvPr>
          <p:cNvPicPr>
            <a:picLocks noChangeAspect="1"/>
          </p:cNvPicPr>
          <p:nvPr/>
        </p:nvPicPr>
        <p:blipFill>
          <a:blip r:embed="rId4"/>
          <a:stretch>
            <a:fillRect/>
          </a:stretch>
        </p:blipFill>
        <p:spPr>
          <a:xfrm>
            <a:off x="4641514" y="1700808"/>
            <a:ext cx="3170846" cy="4498177"/>
          </a:xfrm>
          <a:prstGeom prst="rect">
            <a:avLst/>
          </a:prstGeom>
        </p:spPr>
      </p:pic>
    </p:spTree>
    <p:extLst>
      <p:ext uri="{BB962C8B-B14F-4D97-AF65-F5344CB8AC3E}">
        <p14:creationId xmlns:p14="http://schemas.microsoft.com/office/powerpoint/2010/main" val="3763192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3568" y="404664"/>
            <a:ext cx="7773988" cy="875159"/>
          </a:xfrm>
        </p:spPr>
        <p:txBody>
          <a:bodyPr wrap="square" numCol="1" compatLnSpc="1">
            <a:prstTxWarp prst="textNoShape">
              <a:avLst/>
            </a:prstTxWarp>
            <a:noAutofit/>
          </a:bodyPr>
          <a:lstStyle/>
          <a:p>
            <a:pPr algn="ctr"/>
            <a:r>
              <a:rPr lang="en-GB" sz="3200" dirty="0">
                <a:latin typeface="Arial" charset="0"/>
                <a:ea typeface="ヒラギノ角ゴ Pro W3" charset="-128"/>
                <a:cs typeface="ヒラギノ角ゴ Pro W3" charset="-128"/>
              </a:rPr>
              <a:t>National Flu Vaccination Programme</a:t>
            </a:r>
            <a:endParaRPr lang="en-GB" sz="3600" dirty="0">
              <a:latin typeface="Arial" charset="0"/>
              <a:ea typeface="ヒラギノ角ゴ Pro W3" charset="-128"/>
              <a:cs typeface="ヒラギノ角ゴ Pro W3" charset="-128"/>
            </a:endParaRPr>
          </a:p>
        </p:txBody>
      </p:sp>
      <p:sp>
        <p:nvSpPr>
          <p:cNvPr id="28675" name="Content Placeholder 2"/>
          <p:cNvSpPr>
            <a:spLocks noGrp="1"/>
          </p:cNvSpPr>
          <p:nvPr>
            <p:ph idx="1"/>
          </p:nvPr>
        </p:nvSpPr>
        <p:spPr>
          <a:xfrm>
            <a:off x="251520" y="1412776"/>
            <a:ext cx="8352928" cy="4824536"/>
          </a:xfrm>
        </p:spPr>
        <p:txBody>
          <a:bodyPr/>
          <a:lstStyle/>
          <a:p>
            <a:pPr marL="436562" indent="-269875">
              <a:lnSpc>
                <a:spcPct val="150000"/>
              </a:lnSpc>
              <a:spcBef>
                <a:spcPct val="0"/>
              </a:spcBef>
              <a:buFont typeface="Arial" charset="0"/>
              <a:buChar char="•"/>
            </a:pPr>
            <a:r>
              <a:rPr lang="en-GB" sz="1800" b="1" i="1" dirty="0"/>
              <a:t>Late 1960s</a:t>
            </a:r>
            <a:r>
              <a:rPr lang="en-GB" sz="1800" i="1" dirty="0"/>
              <a:t>: </a:t>
            </a:r>
            <a:r>
              <a:rPr lang="en-GB" sz="1800" dirty="0"/>
              <a:t>recommended to directly protect those in clinical risk groups at higher risk of influenza associated morbidity and mortality </a:t>
            </a:r>
          </a:p>
          <a:p>
            <a:pPr marL="436562" indent="-269875">
              <a:lnSpc>
                <a:spcPct val="90000"/>
              </a:lnSpc>
              <a:spcBef>
                <a:spcPct val="0"/>
              </a:spcBef>
              <a:buFont typeface="Arial" charset="0"/>
              <a:buChar char="•"/>
            </a:pPr>
            <a:endParaRPr lang="en-GB" sz="1800" dirty="0"/>
          </a:p>
          <a:p>
            <a:pPr marL="436562" indent="-269875">
              <a:lnSpc>
                <a:spcPct val="150000"/>
              </a:lnSpc>
              <a:spcBef>
                <a:spcPct val="0"/>
              </a:spcBef>
              <a:buFont typeface="Arial" charset="0"/>
              <a:buChar char="•"/>
            </a:pPr>
            <a:r>
              <a:rPr lang="en-GB" sz="1800" b="1" i="1" dirty="0"/>
              <a:t>2000</a:t>
            </a:r>
            <a:r>
              <a:rPr lang="en-GB" sz="1800" i="1" dirty="0"/>
              <a:t>: </a:t>
            </a:r>
            <a:r>
              <a:rPr lang="en-GB" sz="1800" dirty="0"/>
              <a:t>extended to include all people aged 65 years or over</a:t>
            </a:r>
          </a:p>
          <a:p>
            <a:pPr marL="436562" indent="-269875">
              <a:lnSpc>
                <a:spcPct val="90000"/>
              </a:lnSpc>
              <a:spcBef>
                <a:spcPct val="0"/>
              </a:spcBef>
              <a:buFont typeface="Arial" charset="0"/>
              <a:buChar char="•"/>
            </a:pPr>
            <a:endParaRPr lang="en-GB" sz="1800" dirty="0"/>
          </a:p>
          <a:p>
            <a:pPr marL="436562" indent="-269875">
              <a:lnSpc>
                <a:spcPct val="150000"/>
              </a:lnSpc>
              <a:spcBef>
                <a:spcPct val="0"/>
              </a:spcBef>
              <a:buFont typeface="Arial" charset="0"/>
              <a:buChar char="•"/>
            </a:pPr>
            <a:r>
              <a:rPr lang="en-GB" sz="1800" b="1" i="1" dirty="0"/>
              <a:t>2010</a:t>
            </a:r>
            <a:r>
              <a:rPr lang="en-GB" sz="1800" i="1" dirty="0"/>
              <a:t>: </a:t>
            </a:r>
            <a:r>
              <a:rPr lang="en-GB" sz="1800" dirty="0"/>
              <a:t>pregnancy added as a clinical risk category for routine flu vaccine</a:t>
            </a:r>
          </a:p>
          <a:p>
            <a:pPr marL="436562" indent="-269875">
              <a:lnSpc>
                <a:spcPct val="90000"/>
              </a:lnSpc>
              <a:spcBef>
                <a:spcPct val="0"/>
              </a:spcBef>
            </a:pPr>
            <a:r>
              <a:rPr lang="en-GB" sz="1800" dirty="0"/>
              <a:t> </a:t>
            </a:r>
          </a:p>
          <a:p>
            <a:pPr marL="436562" indent="-269875">
              <a:lnSpc>
                <a:spcPct val="90000"/>
              </a:lnSpc>
              <a:spcBef>
                <a:spcPct val="0"/>
              </a:spcBef>
              <a:buFont typeface="Arial" charset="0"/>
              <a:buChar char="•"/>
            </a:pPr>
            <a:r>
              <a:rPr lang="en-GB" sz="1800" b="1" i="1" dirty="0"/>
              <a:t>2013</a:t>
            </a:r>
            <a:r>
              <a:rPr lang="en-GB" sz="1800" dirty="0"/>
              <a:t>: All pre-school children from 2 years and primary school children</a:t>
            </a:r>
          </a:p>
          <a:p>
            <a:pPr marL="436562" indent="-269875">
              <a:lnSpc>
                <a:spcPct val="90000"/>
              </a:lnSpc>
              <a:spcBef>
                <a:spcPct val="0"/>
              </a:spcBef>
              <a:buFont typeface="Arial" charset="0"/>
              <a:buChar char="•"/>
            </a:pPr>
            <a:endParaRPr lang="en-GB" sz="1800" dirty="0"/>
          </a:p>
          <a:p>
            <a:pPr marL="436562" indent="-269875">
              <a:lnSpc>
                <a:spcPct val="90000"/>
              </a:lnSpc>
              <a:spcBef>
                <a:spcPct val="0"/>
              </a:spcBef>
              <a:buFont typeface="Arial" charset="0"/>
              <a:buChar char="•"/>
            </a:pPr>
            <a:r>
              <a:rPr lang="en-GB" sz="1800" b="1" i="1" dirty="0"/>
              <a:t>2020</a:t>
            </a:r>
            <a:r>
              <a:rPr lang="en-GB" sz="1800" dirty="0"/>
              <a:t>: </a:t>
            </a:r>
            <a:r>
              <a:rPr lang="en-GB" sz="1800" dirty="0">
                <a:solidFill>
                  <a:schemeClr val="bg1"/>
                </a:solidFill>
              </a:rPr>
              <a:t>COVID Pandemic with increased flu vaccine target groups.</a:t>
            </a:r>
          </a:p>
          <a:p>
            <a:pPr marL="166687" indent="0">
              <a:lnSpc>
                <a:spcPct val="90000"/>
              </a:lnSpc>
              <a:spcBef>
                <a:spcPct val="0"/>
              </a:spcBef>
            </a:pPr>
            <a:endParaRPr lang="en-GB" sz="1800" b="1" dirty="0">
              <a:solidFill>
                <a:schemeClr val="bg1"/>
              </a:solidFill>
            </a:endParaRPr>
          </a:p>
          <a:p>
            <a:pPr marL="436562" indent="-269875">
              <a:lnSpc>
                <a:spcPct val="90000"/>
              </a:lnSpc>
              <a:spcBef>
                <a:spcPct val="0"/>
              </a:spcBef>
              <a:buFont typeface="Arial" charset="0"/>
              <a:buChar char="•"/>
            </a:pPr>
            <a:r>
              <a:rPr lang="en-GB" sz="1800" b="1" i="1" dirty="0">
                <a:solidFill>
                  <a:schemeClr val="bg1"/>
                </a:solidFill>
              </a:rPr>
              <a:t>2021</a:t>
            </a:r>
            <a:r>
              <a:rPr lang="en-GB" sz="1800" dirty="0">
                <a:solidFill>
                  <a:schemeClr val="bg1"/>
                </a:solidFill>
              </a:rPr>
              <a:t>: Extension to 50-64 year olds, school age children to Year 12 &amp; household contacts of immunocompromised individuals</a:t>
            </a:r>
            <a:endParaRPr lang="en-GB" sz="1600" dirty="0">
              <a:solidFill>
                <a:schemeClr val="bg1"/>
              </a:solidFill>
            </a:endParaRPr>
          </a:p>
          <a:p>
            <a:pPr marL="447675" lvl="1" indent="-269875">
              <a:lnSpc>
                <a:spcPct val="90000"/>
              </a:lnSpc>
              <a:spcBef>
                <a:spcPct val="0"/>
              </a:spcBef>
            </a:pPr>
            <a:endParaRPr lang="en-GB" sz="1600" dirty="0">
              <a:latin typeface="Arial" charset="0"/>
            </a:endParaRP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51931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1143000"/>
          </a:xfrm>
        </p:spPr>
        <p:txBody>
          <a:bodyPr/>
          <a:lstStyle/>
          <a:p>
            <a:pPr algn="ctr"/>
            <a:r>
              <a:rPr lang="en-GB" sz="3200" dirty="0"/>
              <a:t>Northern Ireland Flu Vaccine Programme </a:t>
            </a:r>
            <a:br>
              <a:rPr lang="en-GB" sz="3200" dirty="0"/>
            </a:br>
            <a:r>
              <a:rPr lang="en-GB" sz="3200" dirty="0"/>
              <a:t>policy: outlined in annual CMO letter 2022/23</a:t>
            </a:r>
          </a:p>
        </p:txBody>
      </p:sp>
      <p:sp>
        <p:nvSpPr>
          <p:cNvPr id="4" name="TextBox 3"/>
          <p:cNvSpPr txBox="1"/>
          <p:nvPr/>
        </p:nvSpPr>
        <p:spPr>
          <a:xfrm>
            <a:off x="5580112" y="2204864"/>
            <a:ext cx="3563888" cy="698717"/>
          </a:xfrm>
          <a:prstGeom prst="rect">
            <a:avLst/>
          </a:prstGeom>
          <a:noFill/>
        </p:spPr>
        <p:txBody>
          <a:bodyPr wrap="square" rtlCol="0">
            <a:spAutoFit/>
          </a:bodyPr>
          <a:lstStyle/>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dirty="0">
                <a:hlinkClick r:id="rId3"/>
              </a:rPr>
              <a:t>Link to CMO letter published 07.09.2022</a:t>
            </a:r>
            <a:endParaRPr lang="en-GB" sz="1400" kern="0" dirty="0">
              <a:solidFill>
                <a:prstClr val="black"/>
              </a:solidFill>
              <a:cs typeface="Arial" panose="020B0604020202020204" pitchFamily="34" charset="0"/>
            </a:endParaRPr>
          </a:p>
        </p:txBody>
      </p:sp>
      <p:pic>
        <p:nvPicPr>
          <p:cNvPr id="10" name="Content Placeholder 9">
            <a:extLst>
              <a:ext uri="{FF2B5EF4-FFF2-40B4-BE49-F238E27FC236}">
                <a16:creationId xmlns:a16="http://schemas.microsoft.com/office/drawing/2014/main" id="{3F825FE9-2F7B-4949-94F2-6354DED627A9}"/>
              </a:ext>
            </a:extLst>
          </p:cNvPr>
          <p:cNvPicPr>
            <a:picLocks noGrp="1" noChangeAspect="1"/>
          </p:cNvPicPr>
          <p:nvPr>
            <p:ph idx="1"/>
          </p:nvPr>
        </p:nvPicPr>
        <p:blipFill>
          <a:blip r:embed="rId4"/>
          <a:stretch>
            <a:fillRect/>
          </a:stretch>
        </p:blipFill>
        <p:spPr>
          <a:xfrm>
            <a:off x="395536" y="1772816"/>
            <a:ext cx="5919935" cy="4038600"/>
          </a:xfrm>
          <a:prstGeom prst="rect">
            <a:avLst/>
          </a:prstGeom>
        </p:spPr>
      </p:pic>
    </p:spTree>
    <p:extLst>
      <p:ext uri="{BB962C8B-B14F-4D97-AF65-F5344CB8AC3E}">
        <p14:creationId xmlns:p14="http://schemas.microsoft.com/office/powerpoint/2010/main" val="241522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06488" cy="648072"/>
          </a:xfrm>
        </p:spPr>
        <p:txBody>
          <a:bodyPr>
            <a:normAutofit fontScale="90000"/>
          </a:bodyPr>
          <a:lstStyle/>
          <a:p>
            <a:pPr algn="ctr"/>
            <a:r>
              <a:rPr lang="en-GB" sz="3200" dirty="0"/>
              <a:t>Eligibility for 2022/23 childhood </a:t>
            </a:r>
            <a:br>
              <a:rPr lang="en-GB" sz="3200" dirty="0"/>
            </a:br>
            <a:r>
              <a:rPr lang="en-GB" sz="3200" dirty="0"/>
              <a:t>flu vaccination programme</a:t>
            </a:r>
            <a:endParaRPr lang="en-GB" sz="3200" dirty="0">
              <a:solidFill>
                <a:srgbClr val="FF0000"/>
              </a:solidFill>
            </a:endParaRPr>
          </a:p>
        </p:txBody>
      </p:sp>
      <p:sp>
        <p:nvSpPr>
          <p:cNvPr id="3" name="Content Placeholder 2"/>
          <p:cNvSpPr>
            <a:spLocks noGrp="1"/>
          </p:cNvSpPr>
          <p:nvPr>
            <p:ph idx="1"/>
          </p:nvPr>
        </p:nvSpPr>
        <p:spPr>
          <a:xfrm>
            <a:off x="395536" y="1268760"/>
            <a:ext cx="8208912" cy="4536504"/>
          </a:xfrm>
        </p:spPr>
        <p:txBody>
          <a:bodyPr/>
          <a:lstStyle/>
          <a:p>
            <a:pPr>
              <a:lnSpc>
                <a:spcPct val="150000"/>
              </a:lnSpc>
              <a:buFont typeface="Wingdings" panose="05000000000000000000" pitchFamily="2" charset="2"/>
              <a:buChar char="§"/>
            </a:pPr>
            <a:r>
              <a:rPr lang="en-GB" sz="2000" kern="1200" dirty="0">
                <a:latin typeface="Arial" panose="020B0604020202020204" pitchFamily="34" charset="0"/>
                <a:ea typeface="ヒラギノ角ゴ Pro W3" pitchFamily="84" charset="-128"/>
                <a:cs typeface="Arial" panose="020B0604020202020204" pitchFamily="34" charset="0"/>
              </a:rPr>
              <a:t>Note the eligibility groups remain expanded this year to (include</a:t>
            </a:r>
          </a:p>
          <a:p>
            <a:pPr marL="0" indent="0">
              <a:lnSpc>
                <a:spcPct val="150000"/>
              </a:lnSpc>
            </a:pPr>
            <a:r>
              <a:rPr lang="en-GB" sz="2000" kern="1200" dirty="0">
                <a:latin typeface="Arial" panose="020B0604020202020204" pitchFamily="34" charset="0"/>
                <a:ea typeface="ヒラギノ角ゴ Pro W3" pitchFamily="84" charset="-128"/>
                <a:cs typeface="Arial" panose="020B0604020202020204" pitchFamily="34" charset="0"/>
              </a:rPr>
              <a:t>      Year 9-12 school children) </a:t>
            </a:r>
          </a:p>
          <a:p>
            <a:pPr>
              <a:lnSpc>
                <a:spcPct val="150000"/>
              </a:lnSpc>
              <a:buFont typeface="Wingdings" panose="05000000000000000000" pitchFamily="2" charset="2"/>
              <a:buChar char="§"/>
            </a:pPr>
            <a:r>
              <a:rPr lang="en-GB" sz="2000" dirty="0"/>
              <a:t>The list of eligible groups is not exhaustive </a:t>
            </a:r>
          </a:p>
          <a:p>
            <a:pPr>
              <a:lnSpc>
                <a:spcPct val="150000"/>
              </a:lnSpc>
              <a:buFont typeface="Wingdings" panose="05000000000000000000" pitchFamily="2" charset="2"/>
              <a:buChar char="§"/>
            </a:pPr>
            <a:r>
              <a:rPr lang="en-GB" sz="2000" dirty="0"/>
              <a:t>Clinical judgement should be applied to take account the risk of exacerbating any underlying disease with flu, as well as the risk of serious illness from flu itself</a:t>
            </a:r>
          </a:p>
          <a:p>
            <a:pPr>
              <a:lnSpc>
                <a:spcPct val="150000"/>
              </a:lnSpc>
              <a:buFont typeface="Wingdings" panose="05000000000000000000" pitchFamily="2" charset="2"/>
              <a:buChar char="§"/>
            </a:pPr>
            <a:r>
              <a:rPr lang="en-GB" sz="2000" dirty="0"/>
              <a:t>The flu chapter of The Green Book has been updated this year and those involved in delivering flu vaccine programmes should be familiar with the </a:t>
            </a:r>
            <a:r>
              <a:rPr lang="en-GB" sz="2000" dirty="0">
                <a:hlinkClick r:id="rId3"/>
              </a:rPr>
              <a:t>updated chapter </a:t>
            </a:r>
            <a:r>
              <a:rPr lang="en-GB" sz="2000" dirty="0"/>
              <a:t>and the </a:t>
            </a:r>
            <a:r>
              <a:rPr lang="en-GB" sz="2000" dirty="0">
                <a:hlinkClick r:id="rId4"/>
              </a:rPr>
              <a:t>CMO </a:t>
            </a:r>
            <a:r>
              <a:rPr lang="en-GB" sz="2000" dirty="0">
                <a:hlinkClick r:id="rId5"/>
              </a:rPr>
              <a:t>Seasonal </a:t>
            </a:r>
            <a:r>
              <a:rPr lang="en-GB" sz="2000" dirty="0">
                <a:hlinkClick r:id="rId4"/>
              </a:rPr>
              <a:t>flu letter </a:t>
            </a:r>
            <a:endParaRPr lang="en-GB" sz="2000" dirty="0"/>
          </a:p>
          <a:p>
            <a:pPr>
              <a:lnSpc>
                <a:spcPct val="150000"/>
              </a:lnSpc>
              <a:buFont typeface="Wingdings" panose="05000000000000000000" pitchFamily="2" charset="2"/>
              <a:buChar char="Ø"/>
            </a:pPr>
            <a:endParaRPr lang="en-GB" sz="2000" dirty="0"/>
          </a:p>
          <a:p>
            <a:pPr>
              <a:lnSpc>
                <a:spcPct val="150000"/>
              </a:lnSpc>
              <a:buFont typeface="Wingdings" panose="05000000000000000000" pitchFamily="2" charset="2"/>
              <a:buChar char="Ø"/>
            </a:pPr>
            <a:endParaRPr lang="en-GB" sz="20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18</a:t>
            </a:fld>
            <a:r>
              <a:rPr lang="en-US" dirty="0">
                <a:solidFill>
                  <a:srgbClr val="FFFFFF"/>
                </a:solidFill>
              </a:rPr>
              <a:t> </a:t>
            </a:r>
          </a:p>
        </p:txBody>
      </p:sp>
    </p:spTree>
    <p:extLst>
      <p:ext uri="{BB962C8B-B14F-4D97-AF65-F5344CB8AC3E}">
        <p14:creationId xmlns:p14="http://schemas.microsoft.com/office/powerpoint/2010/main" val="3096722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028000" cy="648072"/>
          </a:xfrm>
        </p:spPr>
        <p:txBody>
          <a:bodyPr>
            <a:noAutofit/>
          </a:bodyPr>
          <a:lstStyle/>
          <a:p>
            <a:pPr algn="ctr"/>
            <a:r>
              <a:rPr lang="en-GB" sz="3200" dirty="0"/>
              <a:t>2022/23 childhood flu vaccine programme</a:t>
            </a:r>
            <a:br>
              <a:rPr lang="en-GB" sz="3200" dirty="0"/>
            </a:br>
            <a:endParaRPr lang="en-GB" sz="3200" dirty="0"/>
          </a:p>
        </p:txBody>
      </p:sp>
      <p:sp>
        <p:nvSpPr>
          <p:cNvPr id="3" name="Content Placeholder 2"/>
          <p:cNvSpPr>
            <a:spLocks noGrp="1"/>
          </p:cNvSpPr>
          <p:nvPr>
            <p:ph idx="1"/>
          </p:nvPr>
        </p:nvSpPr>
        <p:spPr>
          <a:xfrm>
            <a:off x="251520" y="1052736"/>
            <a:ext cx="8568952" cy="4751932"/>
          </a:xfrm>
        </p:spPr>
        <p:txBody>
          <a:bodyPr/>
          <a:lstStyle/>
          <a:p>
            <a:pPr marL="457200" indent="-457200">
              <a:lnSpc>
                <a:spcPct val="150000"/>
              </a:lnSpc>
              <a:buFont typeface="Wingdings" panose="05000000000000000000" pitchFamily="2" charset="2"/>
              <a:buChar char="§"/>
            </a:pPr>
            <a:endParaRPr lang="en-GB" sz="1800" dirty="0"/>
          </a:p>
          <a:p>
            <a:pPr marL="457200" indent="-457200">
              <a:lnSpc>
                <a:spcPct val="150000"/>
              </a:lnSpc>
              <a:buFont typeface="Wingdings" panose="05000000000000000000" pitchFamily="2" charset="2"/>
              <a:buChar char="§"/>
            </a:pPr>
            <a:r>
              <a:rPr lang="en-GB" sz="1800" dirty="0"/>
              <a:t>Individuals in a </a:t>
            </a:r>
            <a:r>
              <a:rPr lang="en-GB" sz="1800" b="1" dirty="0"/>
              <a:t>clinical risk group </a:t>
            </a:r>
            <a:r>
              <a:rPr lang="en-GB" sz="1800" dirty="0"/>
              <a:t>from aged six months;</a:t>
            </a:r>
          </a:p>
          <a:p>
            <a:pPr marL="457200" indent="-457200">
              <a:lnSpc>
                <a:spcPct val="150000"/>
              </a:lnSpc>
              <a:buFont typeface="Wingdings" panose="05000000000000000000" pitchFamily="2" charset="2"/>
              <a:buChar char="§"/>
            </a:pPr>
            <a:r>
              <a:rPr lang="en-GB" sz="1800" dirty="0"/>
              <a:t>all pre-school children aged two years or more on the 1 September 2022</a:t>
            </a:r>
          </a:p>
          <a:p>
            <a:pPr marL="457200" indent="-457200">
              <a:lnSpc>
                <a:spcPct val="150000"/>
              </a:lnSpc>
              <a:buFont typeface="Wingdings" panose="05000000000000000000" pitchFamily="2" charset="2"/>
              <a:buChar char="§"/>
            </a:pPr>
            <a:r>
              <a:rPr lang="en-GB" sz="1800" dirty="0"/>
              <a:t>all young people in academic years 8 to 12 of secondary school i.e. those born between 2 July 2006 and 1 July 2011.</a:t>
            </a:r>
          </a:p>
          <a:p>
            <a:pPr marL="457200" indent="-457200">
              <a:lnSpc>
                <a:spcPct val="150000"/>
              </a:lnSpc>
              <a:buFont typeface="Wingdings" panose="05000000000000000000" pitchFamily="2" charset="2"/>
              <a:buChar char="§"/>
            </a:pPr>
            <a:r>
              <a:rPr lang="en-GB" sz="1800" dirty="0"/>
              <a:t>all children (including those in a clinical risk group) attending primary school, special school and years 8-12 of secondary school during the 2022/23 academic year i.e. those born between 2 July 2006 to 1 July 2018.</a:t>
            </a:r>
          </a:p>
          <a:p>
            <a:pPr marL="0" indent="0"/>
            <a:endParaRPr lang="en-GB" sz="4800" dirty="0"/>
          </a:p>
        </p:txBody>
      </p:sp>
    </p:spTree>
    <p:extLst>
      <p:ext uri="{BB962C8B-B14F-4D97-AF65-F5344CB8AC3E}">
        <p14:creationId xmlns:p14="http://schemas.microsoft.com/office/powerpoint/2010/main" val="339598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028000" cy="648072"/>
          </a:xfrm>
        </p:spPr>
        <p:txBody>
          <a:bodyPr>
            <a:normAutofit/>
          </a:bodyPr>
          <a:lstStyle/>
          <a:p>
            <a:r>
              <a:rPr lang="en-GB" sz="3600" dirty="0">
                <a:ea typeface="ヒラギノ角ゴ Pro W3" charset="-128"/>
                <a:cs typeface="ヒラギノ角ゴ Pro W3" charset="-128"/>
              </a:rPr>
              <a:t>Key messages</a:t>
            </a:r>
            <a:endParaRPr lang="en-US" sz="3600" dirty="0"/>
          </a:p>
        </p:txBody>
      </p:sp>
      <p:sp>
        <p:nvSpPr>
          <p:cNvPr id="3" name="Content Placeholder 2"/>
          <p:cNvSpPr>
            <a:spLocks noGrp="1"/>
          </p:cNvSpPr>
          <p:nvPr>
            <p:ph idx="1"/>
          </p:nvPr>
        </p:nvSpPr>
        <p:spPr>
          <a:xfrm>
            <a:off x="450990" y="1160748"/>
            <a:ext cx="8081449" cy="4284476"/>
          </a:xfrm>
        </p:spPr>
        <p:txBody>
          <a:bodyPr/>
          <a:lstStyle/>
          <a:p>
            <a:pPr>
              <a:spcBef>
                <a:spcPct val="0"/>
              </a:spcBef>
              <a:buFont typeface="Arial"/>
              <a:buChar char="•"/>
            </a:pPr>
            <a:endParaRPr lang="en-GB" sz="1800" dirty="0"/>
          </a:p>
          <a:p>
            <a:pPr>
              <a:spcBef>
                <a:spcPct val="0"/>
              </a:spcBef>
              <a:buFont typeface="Arial"/>
              <a:buChar char="•"/>
            </a:pPr>
            <a:endParaRPr lang="en-GB" sz="1800" dirty="0"/>
          </a:p>
          <a:p>
            <a:pPr marL="0" indent="0">
              <a:spcBef>
                <a:spcPct val="0"/>
              </a:spcBef>
            </a:pPr>
            <a:endParaRPr lang="en-GB" sz="1800" dirty="0">
              <a:latin typeface="Arial" charset="0"/>
              <a:ea typeface="ヒラギノ角ゴ Pro W3" charset="-128"/>
              <a:cs typeface="ヒラギノ角ゴ Pro W3" charset="-128"/>
            </a:endParaRPr>
          </a:p>
          <a:p>
            <a:pPr>
              <a:spcBef>
                <a:spcPct val="0"/>
              </a:spcBef>
              <a:buFont typeface="Arial"/>
              <a:buChar char="•"/>
            </a:pPr>
            <a:r>
              <a:rPr lang="en-GB" sz="1800" dirty="0">
                <a:latin typeface="Arial" charset="0"/>
                <a:ea typeface="ヒラギノ角ゴ Pro W3" charset="-128"/>
                <a:cs typeface="ヒラギノ角ゴ Pro W3" charset="-128"/>
              </a:rPr>
              <a:t>the childhood flu programme should reduce the impact of seasonal flu on children and reduce transmission of flu within the community</a:t>
            </a:r>
          </a:p>
          <a:p>
            <a:pPr marL="0" indent="0">
              <a:spcBef>
                <a:spcPct val="0"/>
              </a:spcBef>
            </a:pPr>
            <a:endParaRPr lang="en-GB" sz="1800" dirty="0">
              <a:latin typeface="Arial" charset="0"/>
              <a:ea typeface="ヒラギノ角ゴ Pro W3" charset="-128"/>
              <a:cs typeface="ヒラギノ角ゴ Pro W3" charset="-128"/>
            </a:endParaRPr>
          </a:p>
          <a:p>
            <a:pPr>
              <a:spcBef>
                <a:spcPct val="0"/>
              </a:spcBef>
              <a:buFont typeface="Arial"/>
              <a:buChar char="•"/>
            </a:pPr>
            <a:r>
              <a:rPr lang="en-GB" sz="1800" dirty="0">
                <a:latin typeface="Arial" charset="0"/>
                <a:ea typeface="ヒラギノ角ゴ Pro W3" charset="-128"/>
                <a:cs typeface="ヒラギノ角ゴ Pro W3" charset="-128"/>
              </a:rPr>
              <a:t>by reducing transmission of flu, it should also avert many cases of severe flu and flu-related deaths in older adults and people in clinical risk groups</a:t>
            </a:r>
          </a:p>
          <a:p>
            <a:endParaRPr lang="en-US" sz="1800" dirty="0"/>
          </a:p>
        </p:txBody>
      </p:sp>
    </p:spTree>
    <p:extLst>
      <p:ext uri="{BB962C8B-B14F-4D97-AF65-F5344CB8AC3E}">
        <p14:creationId xmlns:p14="http://schemas.microsoft.com/office/powerpoint/2010/main" val="4233996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580" y="188640"/>
            <a:ext cx="8851420" cy="792088"/>
          </a:xfrm>
        </p:spPr>
        <p:txBody>
          <a:bodyPr>
            <a:noAutofit/>
          </a:bodyPr>
          <a:lstStyle/>
          <a:p>
            <a:pPr algn="ctr"/>
            <a:r>
              <a:rPr lang="en-GB" sz="3200" b="1" dirty="0">
                <a:solidFill>
                  <a:srgbClr val="00B5CC"/>
                </a:solidFill>
                <a:latin typeface="+mj-lt"/>
                <a:ea typeface="+mj-ea"/>
                <a:cs typeface="+mj-cs"/>
              </a:rPr>
              <a:t>Clinical risk groups</a:t>
            </a:r>
            <a:endParaRPr lang="en-GB" sz="3200" dirty="0">
              <a:solidFill>
                <a:schemeClr val="tx1"/>
              </a:solidFill>
            </a:endParaRP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2458341151"/>
              </p:ext>
            </p:extLst>
          </p:nvPr>
        </p:nvGraphicFramePr>
        <p:xfrm>
          <a:off x="178343" y="836712"/>
          <a:ext cx="8784976" cy="5336128"/>
        </p:xfrm>
        <a:graphic>
          <a:graphicData uri="http://schemas.openxmlformats.org/drawingml/2006/table">
            <a:tbl>
              <a:tblPr firstRow="1" firstCol="1" bandRow="1">
                <a:tableStyleId>{5C22544A-7EE6-4342-B048-85BDC9FD1C3A}</a:tableStyleId>
              </a:tblPr>
              <a:tblGrid>
                <a:gridCol w="2660150">
                  <a:extLst>
                    <a:ext uri="{9D8B030D-6E8A-4147-A177-3AD203B41FA5}">
                      <a16:colId xmlns:a16="http://schemas.microsoft.com/office/drawing/2014/main" val="20000"/>
                    </a:ext>
                  </a:extLst>
                </a:gridCol>
                <a:gridCol w="6124826">
                  <a:extLst>
                    <a:ext uri="{9D8B030D-6E8A-4147-A177-3AD203B41FA5}">
                      <a16:colId xmlns:a16="http://schemas.microsoft.com/office/drawing/2014/main" val="20001"/>
                    </a:ext>
                  </a:extLst>
                </a:gridCol>
              </a:tblGrid>
              <a:tr h="347292">
                <a:tc>
                  <a:txBody>
                    <a:bodyPr/>
                    <a:lstStyle/>
                    <a:p>
                      <a:pPr>
                        <a:spcBef>
                          <a:spcPts val="300"/>
                        </a:spcBef>
                        <a:spcAft>
                          <a:spcPts val="300"/>
                        </a:spcAft>
                      </a:pPr>
                      <a:r>
                        <a:rPr lang="en-GB" sz="1200" spc="-10" dirty="0">
                          <a:effectLst/>
                        </a:rPr>
                        <a:t>Cl</a:t>
                      </a:r>
                      <a:r>
                        <a:rPr lang="en-GB" sz="1200" spc="-5" dirty="0">
                          <a:effectLst/>
                        </a:rPr>
                        <a:t>ini</a:t>
                      </a:r>
                      <a:r>
                        <a:rPr lang="en-GB" sz="1200" spc="5" dirty="0">
                          <a:effectLst/>
                        </a:rPr>
                        <a:t>c</a:t>
                      </a:r>
                      <a:r>
                        <a:rPr lang="en-GB" sz="1200" spc="-5" dirty="0">
                          <a:effectLst/>
                        </a:rPr>
                        <a:t>a</a:t>
                      </a:r>
                      <a:r>
                        <a:rPr lang="en-GB" sz="1200" dirty="0">
                          <a:effectLst/>
                        </a:rPr>
                        <a:t>l</a:t>
                      </a:r>
                      <a:r>
                        <a:rPr lang="en-GB" sz="1200" spc="30" dirty="0">
                          <a:effectLst/>
                        </a:rPr>
                        <a:t> </a:t>
                      </a:r>
                      <a:r>
                        <a:rPr lang="en-GB" sz="1200" spc="-5" dirty="0">
                          <a:effectLst/>
                        </a:rPr>
                        <a:t>r</a:t>
                      </a:r>
                      <a:r>
                        <a:rPr lang="en-GB" sz="1200" dirty="0">
                          <a:effectLst/>
                        </a:rPr>
                        <a:t>i</a:t>
                      </a:r>
                      <a:r>
                        <a:rPr lang="en-GB" sz="1200" spc="-10" dirty="0">
                          <a:effectLst/>
                        </a:rPr>
                        <a:t>s</a:t>
                      </a:r>
                      <a:r>
                        <a:rPr lang="en-GB" sz="1200" dirty="0">
                          <a:effectLst/>
                        </a:rPr>
                        <a:t>k</a:t>
                      </a:r>
                      <a:r>
                        <a:rPr lang="en-GB" sz="1200" spc="30" dirty="0">
                          <a:effectLst/>
                        </a:rPr>
                        <a:t> </a:t>
                      </a:r>
                      <a:r>
                        <a:rPr lang="en-GB" sz="1200" spc="5" dirty="0">
                          <a:effectLst/>
                        </a:rPr>
                        <a:t>c</a:t>
                      </a:r>
                      <a:r>
                        <a:rPr lang="en-GB" sz="1200" spc="-5" dirty="0">
                          <a:effectLst/>
                        </a:rPr>
                        <a:t>at</a:t>
                      </a:r>
                      <a:r>
                        <a:rPr lang="en-GB" sz="1200" dirty="0">
                          <a:effectLst/>
                        </a:rPr>
                        <a:t>e</a:t>
                      </a:r>
                      <a:r>
                        <a:rPr lang="en-GB" sz="1200" spc="-5" dirty="0">
                          <a:effectLst/>
                        </a:rPr>
                        <a:t>go</a:t>
                      </a:r>
                      <a:r>
                        <a:rPr lang="en-GB" sz="1200" spc="15" dirty="0">
                          <a:effectLst/>
                        </a:rPr>
                        <a:t>r</a:t>
                      </a:r>
                      <a:r>
                        <a:rPr lang="en-GB" sz="1200" dirty="0">
                          <a:effectLst/>
                        </a:rPr>
                        <a:t>y</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E</a:t>
                      </a:r>
                      <a:r>
                        <a:rPr lang="en-GB" sz="1200" spc="-10">
                          <a:effectLst/>
                        </a:rPr>
                        <a:t>xa</a:t>
                      </a:r>
                      <a:r>
                        <a:rPr lang="en-GB" sz="1200" spc="-5">
                          <a:effectLst/>
                        </a:rPr>
                        <a:t>mpl</a:t>
                      </a:r>
                      <a:r>
                        <a:rPr lang="en-GB" sz="1200" spc="5">
                          <a:effectLst/>
                        </a:rPr>
                        <a:t>e</a:t>
                      </a:r>
                      <a:r>
                        <a:rPr lang="en-GB" sz="1200">
                          <a:effectLst/>
                        </a:rPr>
                        <a:t>s</a:t>
                      </a:r>
                      <a:r>
                        <a:rPr lang="en-GB" sz="1200" spc="-95">
                          <a:effectLst/>
                        </a:rPr>
                        <a:t> </a:t>
                      </a:r>
                      <a:r>
                        <a:rPr lang="en-GB" sz="1200" spc="5">
                          <a:effectLst/>
                        </a:rPr>
                        <a:t>(</a:t>
                      </a:r>
                      <a:r>
                        <a:rPr lang="en-GB" sz="1200" spc="-10">
                          <a:effectLst/>
                        </a:rPr>
                        <a:t>th</a:t>
                      </a:r>
                      <a:r>
                        <a:rPr lang="en-GB" sz="1200">
                          <a:effectLst/>
                        </a:rPr>
                        <a:t>is</a:t>
                      </a:r>
                      <a:r>
                        <a:rPr lang="en-GB" sz="1200" spc="-90">
                          <a:effectLst/>
                        </a:rPr>
                        <a:t> </a:t>
                      </a:r>
                      <a:r>
                        <a:rPr lang="en-GB" sz="1200" spc="-15">
                          <a:effectLst/>
                        </a:rPr>
                        <a:t>l</a:t>
                      </a:r>
                      <a:r>
                        <a:rPr lang="en-GB" sz="1200">
                          <a:effectLst/>
                        </a:rPr>
                        <a:t>i</a:t>
                      </a:r>
                      <a:r>
                        <a:rPr lang="en-GB" sz="1200" spc="10">
                          <a:effectLst/>
                        </a:rPr>
                        <a:t>s</a:t>
                      </a:r>
                      <a:r>
                        <a:rPr lang="en-GB" sz="1200">
                          <a:effectLst/>
                        </a:rPr>
                        <a:t>t</a:t>
                      </a:r>
                      <a:r>
                        <a:rPr lang="en-GB" sz="1200" spc="-90">
                          <a:effectLst/>
                        </a:rPr>
                        <a:t> </a:t>
                      </a:r>
                      <a:r>
                        <a:rPr lang="en-GB" sz="1200">
                          <a:effectLst/>
                        </a:rPr>
                        <a:t>is</a:t>
                      </a:r>
                      <a:r>
                        <a:rPr lang="en-GB" sz="1200" spc="-95">
                          <a:effectLst/>
                        </a:rPr>
                        <a:t> </a:t>
                      </a:r>
                      <a:r>
                        <a:rPr lang="en-GB" sz="1200" spc="-5">
                          <a:effectLst/>
                        </a:rPr>
                        <a:t>no</a:t>
                      </a:r>
                      <a:r>
                        <a:rPr lang="en-GB" sz="1200">
                          <a:effectLst/>
                        </a:rPr>
                        <a:t>t</a:t>
                      </a:r>
                      <a:r>
                        <a:rPr lang="en-GB" sz="1200" spc="-90">
                          <a:effectLst/>
                        </a:rPr>
                        <a:t> </a:t>
                      </a:r>
                      <a:r>
                        <a:rPr lang="en-GB" sz="1200" spc="-10">
                          <a:effectLst/>
                        </a:rPr>
                        <a:t>e</a:t>
                      </a:r>
                      <a:r>
                        <a:rPr lang="en-GB" sz="1200">
                          <a:effectLst/>
                        </a:rPr>
                        <a:t>x</a:t>
                      </a:r>
                      <a:r>
                        <a:rPr lang="en-GB" sz="1200" spc="-5">
                          <a:effectLst/>
                        </a:rPr>
                        <a:t>h</a:t>
                      </a:r>
                      <a:r>
                        <a:rPr lang="en-GB" sz="1200" spc="-15">
                          <a:effectLst/>
                        </a:rPr>
                        <a:t>a</a:t>
                      </a:r>
                      <a:r>
                        <a:rPr lang="en-GB" sz="1200">
                          <a:effectLst/>
                        </a:rPr>
                        <a:t>u</a:t>
                      </a:r>
                      <a:r>
                        <a:rPr lang="en-GB" sz="1200" spc="10">
                          <a:effectLst/>
                        </a:rPr>
                        <a:t>s</a:t>
                      </a:r>
                      <a:r>
                        <a:rPr lang="en-GB" sz="1200" spc="-15">
                          <a:effectLst/>
                        </a:rPr>
                        <a:t>t</a:t>
                      </a:r>
                      <a:r>
                        <a:rPr lang="en-GB" sz="1200" spc="-5">
                          <a:effectLst/>
                        </a:rPr>
                        <a:t>i</a:t>
                      </a:r>
                      <a:r>
                        <a:rPr lang="en-GB" sz="1200" spc="-15">
                          <a:effectLst/>
                        </a:rPr>
                        <a:t>v</a:t>
                      </a:r>
                      <a:r>
                        <a:rPr lang="en-GB" sz="1200">
                          <a:effectLst/>
                        </a:rPr>
                        <a:t>e</a:t>
                      </a:r>
                      <a:r>
                        <a:rPr lang="en-GB" sz="1200" spc="-90">
                          <a:effectLst/>
                        </a:rPr>
                        <a:t> </a:t>
                      </a:r>
                      <a:r>
                        <a:rPr lang="en-GB" sz="1200" spc="-10">
                          <a:effectLst/>
                        </a:rPr>
                        <a:t>a</a:t>
                      </a:r>
                      <a:r>
                        <a:rPr lang="en-GB" sz="1200">
                          <a:effectLst/>
                        </a:rPr>
                        <a:t>nd</a:t>
                      </a:r>
                      <a:r>
                        <a:rPr lang="en-GB" sz="1200" spc="-90">
                          <a:effectLst/>
                        </a:rPr>
                        <a:t> </a:t>
                      </a:r>
                      <a:r>
                        <a:rPr lang="en-GB" sz="1200">
                          <a:effectLst/>
                        </a:rPr>
                        <a:t>d</a:t>
                      </a:r>
                      <a:r>
                        <a:rPr lang="en-GB" sz="1200" spc="5">
                          <a:effectLst/>
                        </a:rPr>
                        <a:t>e</a:t>
                      </a:r>
                      <a:r>
                        <a:rPr lang="en-GB" sz="1200" spc="-15">
                          <a:effectLst/>
                        </a:rPr>
                        <a:t>c</a:t>
                      </a:r>
                      <a:r>
                        <a:rPr lang="en-GB" sz="1200">
                          <a:effectLst/>
                        </a:rPr>
                        <a:t>i</a:t>
                      </a:r>
                      <a:r>
                        <a:rPr lang="en-GB" sz="1200" spc="-10">
                          <a:effectLst/>
                        </a:rPr>
                        <a:t>si</a:t>
                      </a:r>
                      <a:r>
                        <a:rPr lang="en-GB" sz="1200">
                          <a:effectLst/>
                        </a:rPr>
                        <a:t>ons s</a:t>
                      </a:r>
                      <a:r>
                        <a:rPr lang="en-GB" sz="1200" spc="-5">
                          <a:effectLst/>
                        </a:rPr>
                        <a:t>ho</a:t>
                      </a:r>
                      <a:r>
                        <a:rPr lang="en-GB" sz="1200" spc="-10">
                          <a:effectLst/>
                        </a:rPr>
                        <a:t>u</a:t>
                      </a:r>
                      <a:r>
                        <a:rPr lang="en-GB" sz="1200" spc="-5">
                          <a:effectLst/>
                        </a:rPr>
                        <a:t>l</a:t>
                      </a:r>
                      <a:r>
                        <a:rPr lang="en-GB" sz="1200">
                          <a:effectLst/>
                        </a:rPr>
                        <a:t>d</a:t>
                      </a:r>
                      <a:r>
                        <a:rPr lang="en-GB" sz="1200" spc="-20">
                          <a:effectLst/>
                        </a:rPr>
                        <a:t> </a:t>
                      </a:r>
                      <a:r>
                        <a:rPr lang="en-GB" sz="1200">
                          <a:effectLst/>
                        </a:rPr>
                        <a:t>be</a:t>
                      </a:r>
                      <a:r>
                        <a:rPr lang="en-GB" sz="1200" spc="-20">
                          <a:effectLst/>
                        </a:rPr>
                        <a:t> </a:t>
                      </a:r>
                      <a:r>
                        <a:rPr lang="en-GB" sz="1200" spc="-5">
                          <a:effectLst/>
                        </a:rPr>
                        <a:t>b</a:t>
                      </a:r>
                      <a:r>
                        <a:rPr lang="en-GB" sz="1200">
                          <a:effectLst/>
                        </a:rPr>
                        <a:t>as</a:t>
                      </a:r>
                      <a:r>
                        <a:rPr lang="en-GB" sz="1200" spc="5">
                          <a:effectLst/>
                        </a:rPr>
                        <a:t>e</a:t>
                      </a:r>
                      <a:r>
                        <a:rPr lang="en-GB" sz="1200">
                          <a:effectLst/>
                        </a:rPr>
                        <a:t>d</a:t>
                      </a:r>
                      <a:r>
                        <a:rPr lang="en-GB" sz="1200" spc="-20">
                          <a:effectLst/>
                        </a:rPr>
                        <a:t> </a:t>
                      </a:r>
                      <a:r>
                        <a:rPr lang="en-GB" sz="1200">
                          <a:effectLst/>
                        </a:rPr>
                        <a:t>on</a:t>
                      </a:r>
                      <a:r>
                        <a:rPr lang="en-GB" sz="1200" spc="-20">
                          <a:effectLst/>
                        </a:rPr>
                        <a:t> </a:t>
                      </a:r>
                      <a:r>
                        <a:rPr lang="en-GB" sz="1200" spc="-15">
                          <a:effectLst/>
                        </a:rPr>
                        <a:t>cl</a:t>
                      </a:r>
                      <a:r>
                        <a:rPr lang="en-GB" sz="1200" spc="-10">
                          <a:effectLst/>
                        </a:rPr>
                        <a:t>in</a:t>
                      </a:r>
                      <a:r>
                        <a:rPr lang="en-GB" sz="1200" spc="-5">
                          <a:effectLst/>
                        </a:rPr>
                        <a:t>i</a:t>
                      </a:r>
                      <a:r>
                        <a:rPr lang="en-GB" sz="1200" spc="5">
                          <a:effectLst/>
                        </a:rPr>
                        <a:t>c</a:t>
                      </a:r>
                      <a:r>
                        <a:rPr lang="en-GB" sz="1200" spc="-15">
                          <a:effectLst/>
                        </a:rPr>
                        <a:t>a</a:t>
                      </a:r>
                      <a:r>
                        <a:rPr lang="en-GB" sz="1200">
                          <a:effectLst/>
                        </a:rPr>
                        <a:t>l</a:t>
                      </a:r>
                      <a:r>
                        <a:rPr lang="en-GB" sz="1200" spc="-20">
                          <a:effectLst/>
                        </a:rPr>
                        <a:t> </a:t>
                      </a:r>
                      <a:r>
                        <a:rPr lang="en-GB" sz="1200" spc="-15">
                          <a:effectLst/>
                        </a:rPr>
                        <a:t>j</a:t>
                      </a:r>
                      <a:r>
                        <a:rPr lang="en-GB" sz="1200">
                          <a:effectLst/>
                        </a:rPr>
                        <a:t>udgeme</a:t>
                      </a:r>
                      <a:r>
                        <a:rPr lang="en-GB" sz="1200" spc="-5">
                          <a:effectLst/>
                        </a:rPr>
                        <a:t>n</a:t>
                      </a:r>
                      <a:r>
                        <a:rPr lang="en-GB" sz="1200">
                          <a:effectLst/>
                        </a:rPr>
                        <a:t>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val="10000"/>
                  </a:ext>
                </a:extLst>
              </a:tr>
              <a:tr h="1606227">
                <a:tc>
                  <a:txBody>
                    <a:bodyPr/>
                    <a:lstStyle/>
                    <a:p>
                      <a:pPr>
                        <a:spcBef>
                          <a:spcPts val="300"/>
                        </a:spcBef>
                        <a:spcAft>
                          <a:spcPts val="300"/>
                        </a:spcAft>
                      </a:pPr>
                      <a:r>
                        <a:rPr lang="en-GB" sz="1200" spc="-10" dirty="0">
                          <a:effectLst/>
                        </a:rPr>
                        <a:t>C</a:t>
                      </a:r>
                      <a:r>
                        <a:rPr lang="en-GB" sz="1200" spc="-5" dirty="0">
                          <a:effectLst/>
                        </a:rPr>
                        <a:t>h</a:t>
                      </a:r>
                      <a:r>
                        <a:rPr lang="en-GB" sz="1200" dirty="0">
                          <a:effectLst/>
                        </a:rPr>
                        <a:t>ro</a:t>
                      </a:r>
                      <a:r>
                        <a:rPr lang="en-GB" sz="1200" spc="-5" dirty="0">
                          <a:effectLst/>
                        </a:rPr>
                        <a:t>n</a:t>
                      </a:r>
                      <a:r>
                        <a:rPr lang="en-GB" sz="1200" dirty="0">
                          <a:effectLst/>
                        </a:rPr>
                        <a:t>ic</a:t>
                      </a:r>
                      <a:r>
                        <a:rPr lang="en-GB" sz="1200" spc="145" dirty="0">
                          <a:effectLst/>
                        </a:rPr>
                        <a:t> </a:t>
                      </a:r>
                      <a:r>
                        <a:rPr lang="en-GB" sz="1200" dirty="0">
                          <a:effectLst/>
                        </a:rPr>
                        <a:t>re</a:t>
                      </a:r>
                      <a:r>
                        <a:rPr lang="en-GB" sz="1200" spc="-10" dirty="0">
                          <a:effectLst/>
                        </a:rPr>
                        <a:t>s</a:t>
                      </a:r>
                      <a:r>
                        <a:rPr lang="en-GB" sz="1200" dirty="0">
                          <a:effectLst/>
                        </a:rPr>
                        <a:t>p</a:t>
                      </a:r>
                      <a:r>
                        <a:rPr lang="en-GB" sz="1200" spc="-10" dirty="0">
                          <a:effectLst/>
                        </a:rPr>
                        <a:t>i</a:t>
                      </a:r>
                      <a:r>
                        <a:rPr lang="en-GB" sz="1200" spc="-15" dirty="0">
                          <a:effectLst/>
                        </a:rPr>
                        <a:t>r</a:t>
                      </a:r>
                      <a:r>
                        <a:rPr lang="en-GB" sz="1200" spc="-5" dirty="0">
                          <a:effectLst/>
                        </a:rPr>
                        <a:t>ato</a:t>
                      </a:r>
                      <a:r>
                        <a:rPr lang="en-GB" sz="1200" spc="15" dirty="0">
                          <a:effectLst/>
                        </a:rPr>
                        <a:t>r</a:t>
                      </a:r>
                      <a:r>
                        <a:rPr lang="en-GB" sz="1200" dirty="0">
                          <a:effectLst/>
                        </a:rPr>
                        <a:t>y </a:t>
                      </a:r>
                      <a:r>
                        <a:rPr lang="en-GB" sz="1200" spc="-5" dirty="0">
                          <a:effectLst/>
                        </a:rPr>
                        <a:t>d</a:t>
                      </a:r>
                      <a:r>
                        <a:rPr lang="en-GB" sz="1200" dirty="0">
                          <a:effectLst/>
                        </a:rPr>
                        <a:t>is</a:t>
                      </a:r>
                      <a:r>
                        <a:rPr lang="en-GB" sz="1200" spc="-10" dirty="0">
                          <a:effectLst/>
                        </a:rPr>
                        <a:t>e</a:t>
                      </a:r>
                      <a:r>
                        <a:rPr lang="en-GB" sz="1200" dirty="0">
                          <a:effectLst/>
                        </a:rPr>
                        <a:t>ase</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5" dirty="0">
                          <a:effectLst/>
                        </a:rPr>
                        <a:t>A</a:t>
                      </a:r>
                      <a:r>
                        <a:rPr lang="en-GB" sz="1200" spc="10" dirty="0">
                          <a:effectLst/>
                        </a:rPr>
                        <a:t>s</a:t>
                      </a:r>
                      <a:r>
                        <a:rPr lang="en-GB" sz="1200" spc="-10" dirty="0">
                          <a:effectLst/>
                        </a:rPr>
                        <a:t>t</a:t>
                      </a:r>
                      <a:r>
                        <a:rPr lang="en-GB" sz="1200" spc="-5" dirty="0">
                          <a:effectLst/>
                        </a:rPr>
                        <a:t>hm</a:t>
                      </a:r>
                      <a:r>
                        <a:rPr lang="en-GB" sz="1200" dirty="0">
                          <a:effectLst/>
                        </a:rPr>
                        <a:t>a</a:t>
                      </a:r>
                      <a:r>
                        <a:rPr lang="en-GB" sz="1200" spc="-5" dirty="0">
                          <a:effectLst/>
                        </a:rPr>
                        <a:t> </a:t>
                      </a:r>
                      <a:r>
                        <a:rPr lang="en-GB" sz="1200" spc="-10" dirty="0">
                          <a:effectLst/>
                        </a:rPr>
                        <a:t>t</a:t>
                      </a:r>
                      <a:r>
                        <a:rPr lang="en-GB" sz="1200" spc="-5" dirty="0">
                          <a:effectLst/>
                        </a:rPr>
                        <a:t>h</a:t>
                      </a:r>
                      <a:r>
                        <a:rPr lang="en-GB" sz="1200" spc="-10" dirty="0">
                          <a:effectLst/>
                        </a:rPr>
                        <a:t>a</a:t>
                      </a:r>
                      <a:r>
                        <a:rPr lang="en-GB" sz="1200" dirty="0">
                          <a:effectLst/>
                        </a:rPr>
                        <a:t>t</a:t>
                      </a:r>
                      <a:r>
                        <a:rPr lang="en-GB" sz="1200" spc="-5" dirty="0">
                          <a:effectLst/>
                        </a:rPr>
                        <a:t> </a:t>
                      </a:r>
                      <a:r>
                        <a:rPr lang="en-GB" sz="1200" spc="-10" dirty="0">
                          <a:effectLst/>
                        </a:rPr>
                        <a:t>r</a:t>
                      </a:r>
                      <a:r>
                        <a:rPr lang="en-GB" sz="1200" spc="5" dirty="0">
                          <a:effectLst/>
                        </a:rPr>
                        <a:t>e</a:t>
                      </a:r>
                      <a:r>
                        <a:rPr lang="en-GB" sz="1200" spc="-5" dirty="0">
                          <a:effectLst/>
                        </a:rPr>
                        <a:t>q</a:t>
                      </a:r>
                      <a:r>
                        <a:rPr lang="en-GB" sz="1200" spc="-10" dirty="0">
                          <a:effectLst/>
                        </a:rPr>
                        <a:t>uir</a:t>
                      </a:r>
                      <a:r>
                        <a:rPr lang="en-GB" sz="1200" spc="5" dirty="0">
                          <a:effectLst/>
                        </a:rPr>
                        <a:t>e</a:t>
                      </a:r>
                      <a:r>
                        <a:rPr lang="en-GB" sz="1200" dirty="0">
                          <a:effectLst/>
                        </a:rPr>
                        <a:t>s </a:t>
                      </a:r>
                      <a:r>
                        <a:rPr lang="en-GB" sz="1200" spc="-15" dirty="0">
                          <a:effectLst/>
                        </a:rPr>
                        <a:t>c</a:t>
                      </a:r>
                      <a:r>
                        <a:rPr lang="en-GB" sz="1200" dirty="0">
                          <a:effectLst/>
                        </a:rPr>
                        <a:t>o</a:t>
                      </a:r>
                      <a:r>
                        <a:rPr lang="en-GB" sz="1200" spc="-5" dirty="0">
                          <a:effectLst/>
                        </a:rPr>
                        <a:t>n</a:t>
                      </a:r>
                      <a:r>
                        <a:rPr lang="en-GB" sz="1200" spc="-15" dirty="0">
                          <a:effectLst/>
                        </a:rPr>
                        <a:t>t</a:t>
                      </a:r>
                      <a:r>
                        <a:rPr lang="en-GB" sz="1200" spc="-10" dirty="0">
                          <a:effectLst/>
                        </a:rPr>
                        <a:t>in</a:t>
                      </a:r>
                      <a:r>
                        <a:rPr lang="en-GB" sz="1200" dirty="0">
                          <a:effectLst/>
                        </a:rPr>
                        <a:t>u</a:t>
                      </a:r>
                      <a:r>
                        <a:rPr lang="en-GB" sz="1200" spc="-5" dirty="0">
                          <a:effectLst/>
                        </a:rPr>
                        <a:t>o</a:t>
                      </a:r>
                      <a:r>
                        <a:rPr lang="en-GB" sz="1200" dirty="0">
                          <a:effectLst/>
                        </a:rPr>
                        <a:t>us</a:t>
                      </a:r>
                      <a:r>
                        <a:rPr lang="en-GB" sz="1200" spc="-5" dirty="0">
                          <a:effectLst/>
                        </a:rPr>
                        <a:t> </a:t>
                      </a:r>
                      <a:r>
                        <a:rPr lang="en-GB" sz="1200" dirty="0">
                          <a:effectLst/>
                        </a:rPr>
                        <a:t>or </a:t>
                      </a:r>
                      <a:r>
                        <a:rPr lang="en-GB" sz="1200" spc="-10" dirty="0">
                          <a:effectLst/>
                        </a:rPr>
                        <a:t>r</a:t>
                      </a:r>
                      <a:r>
                        <a:rPr lang="en-GB" sz="1200" dirty="0">
                          <a:effectLst/>
                        </a:rPr>
                        <a:t>ep</a:t>
                      </a:r>
                      <a:r>
                        <a:rPr lang="en-GB" sz="1200" spc="-15" dirty="0">
                          <a:effectLst/>
                        </a:rPr>
                        <a:t>e</a:t>
                      </a:r>
                      <a:r>
                        <a:rPr lang="en-GB" sz="1200" spc="-10" dirty="0">
                          <a:effectLst/>
                        </a:rPr>
                        <a:t>at</a:t>
                      </a:r>
                      <a:r>
                        <a:rPr lang="en-GB" sz="1200" spc="5" dirty="0">
                          <a:effectLst/>
                        </a:rPr>
                        <a:t>e</a:t>
                      </a:r>
                      <a:r>
                        <a:rPr lang="en-GB" sz="1200" dirty="0">
                          <a:effectLst/>
                        </a:rPr>
                        <a:t>d</a:t>
                      </a:r>
                      <a:r>
                        <a:rPr lang="en-GB" sz="1200" spc="-5" dirty="0">
                          <a:effectLst/>
                        </a:rPr>
                        <a:t> </a:t>
                      </a:r>
                      <a:r>
                        <a:rPr lang="en-GB" sz="1200" dirty="0">
                          <a:effectLst/>
                        </a:rPr>
                        <a:t>use </a:t>
                      </a:r>
                      <a:r>
                        <a:rPr lang="en-GB" sz="1200" spc="-10" dirty="0">
                          <a:effectLst/>
                        </a:rPr>
                        <a:t>o</a:t>
                      </a:r>
                      <a:r>
                        <a:rPr lang="en-GB" sz="1200" dirty="0">
                          <a:effectLst/>
                        </a:rPr>
                        <a:t>f</a:t>
                      </a:r>
                      <a:r>
                        <a:rPr lang="en-GB" sz="1200" spc="-10" dirty="0">
                          <a:effectLst/>
                        </a:rPr>
                        <a:t> i</a:t>
                      </a:r>
                      <a:r>
                        <a:rPr lang="en-GB" sz="1200" spc="-5" dirty="0">
                          <a:effectLst/>
                        </a:rPr>
                        <a:t>nh</a:t>
                      </a:r>
                      <a:r>
                        <a:rPr lang="en-GB" sz="1200" spc="-15" dirty="0">
                          <a:effectLst/>
                        </a:rPr>
                        <a:t>a</a:t>
                      </a:r>
                      <a:r>
                        <a:rPr lang="en-GB" sz="1200" spc="-5" dirty="0">
                          <a:effectLst/>
                        </a:rPr>
                        <a:t>l</a:t>
                      </a:r>
                      <a:r>
                        <a:rPr lang="en-GB" sz="1200" spc="5" dirty="0">
                          <a:effectLst/>
                        </a:rPr>
                        <a:t>e</a:t>
                      </a:r>
                      <a:r>
                        <a:rPr lang="en-GB" sz="1200" dirty="0">
                          <a:effectLst/>
                        </a:rPr>
                        <a:t>d</a:t>
                      </a:r>
                      <a:r>
                        <a:rPr lang="en-GB" sz="1200" spc="-5" dirty="0">
                          <a:effectLst/>
                        </a:rPr>
                        <a:t> </a:t>
                      </a:r>
                      <a:r>
                        <a:rPr lang="en-GB" sz="1200" dirty="0">
                          <a:effectLst/>
                        </a:rPr>
                        <a:t>or</a:t>
                      </a:r>
                      <a:r>
                        <a:rPr lang="en-GB" sz="1200" spc="-10" dirty="0">
                          <a:effectLst/>
                        </a:rPr>
                        <a:t> </a:t>
                      </a:r>
                      <a:r>
                        <a:rPr lang="en-GB" sz="1200" spc="10" dirty="0">
                          <a:effectLst/>
                        </a:rPr>
                        <a:t>s</a:t>
                      </a:r>
                      <a:r>
                        <a:rPr lang="en-GB" sz="1200" spc="5" dirty="0">
                          <a:effectLst/>
                        </a:rPr>
                        <a:t>y</a:t>
                      </a:r>
                      <a:r>
                        <a:rPr lang="en-GB" sz="1200" spc="10" dirty="0">
                          <a:effectLst/>
                        </a:rPr>
                        <a:t>s</a:t>
                      </a:r>
                      <a:r>
                        <a:rPr lang="en-GB" sz="1200" spc="-10" dirty="0">
                          <a:effectLst/>
                        </a:rPr>
                        <a:t>t</a:t>
                      </a:r>
                      <a:r>
                        <a:rPr lang="en-GB" sz="1200" dirty="0">
                          <a:effectLst/>
                        </a:rPr>
                        <a:t>e</a:t>
                      </a:r>
                      <a:r>
                        <a:rPr lang="en-GB" sz="1200" spc="-10" dirty="0">
                          <a:effectLst/>
                        </a:rPr>
                        <a:t>m</a:t>
                      </a:r>
                      <a:r>
                        <a:rPr lang="en-GB" sz="1200" spc="-5" dirty="0">
                          <a:effectLst/>
                        </a:rPr>
                        <a:t>i</a:t>
                      </a:r>
                      <a:r>
                        <a:rPr lang="en-GB" sz="1200" dirty="0">
                          <a:effectLst/>
                        </a:rPr>
                        <a:t>c</a:t>
                      </a:r>
                      <a:r>
                        <a:rPr lang="en-GB" sz="1200" spc="-5" dirty="0">
                          <a:effectLst/>
                        </a:rPr>
                        <a:t> </a:t>
                      </a:r>
                      <a:r>
                        <a:rPr lang="en-GB" sz="1200" spc="10" dirty="0">
                          <a:effectLst/>
                        </a:rPr>
                        <a:t>s</a:t>
                      </a:r>
                      <a:r>
                        <a:rPr lang="en-GB" sz="1200" spc="-10" dirty="0">
                          <a:effectLst/>
                        </a:rPr>
                        <a:t>t</a:t>
                      </a:r>
                      <a:r>
                        <a:rPr lang="en-GB" sz="1200" dirty="0">
                          <a:effectLst/>
                        </a:rPr>
                        <a:t>e</a:t>
                      </a:r>
                      <a:r>
                        <a:rPr lang="en-GB" sz="1200" spc="-10" dirty="0">
                          <a:effectLst/>
                        </a:rPr>
                        <a:t>ro</a:t>
                      </a:r>
                      <a:r>
                        <a:rPr lang="en-GB" sz="1200" spc="-5" dirty="0">
                          <a:effectLst/>
                        </a:rPr>
                        <a:t>i</a:t>
                      </a:r>
                      <a:r>
                        <a:rPr lang="en-GB" sz="1200" dirty="0">
                          <a:effectLst/>
                        </a:rPr>
                        <a:t>ds</a:t>
                      </a:r>
                      <a:r>
                        <a:rPr lang="en-GB" sz="1200" spc="-10" dirty="0">
                          <a:effectLst/>
                        </a:rPr>
                        <a:t> </a:t>
                      </a:r>
                      <a:r>
                        <a:rPr lang="en-GB" sz="1200" dirty="0">
                          <a:effectLst/>
                        </a:rPr>
                        <a:t>or</a:t>
                      </a:r>
                      <a:r>
                        <a:rPr lang="en-GB" sz="1200" spc="-5" dirty="0">
                          <a:effectLst/>
                        </a:rPr>
                        <a:t> wi</a:t>
                      </a:r>
                      <a:r>
                        <a:rPr lang="en-GB" sz="1200" spc="-10" dirty="0">
                          <a:effectLst/>
                        </a:rPr>
                        <a:t>t</a:t>
                      </a:r>
                      <a:r>
                        <a:rPr lang="en-GB" sz="1200" dirty="0">
                          <a:effectLst/>
                        </a:rPr>
                        <a:t>h</a:t>
                      </a:r>
                      <a:r>
                        <a:rPr lang="en-GB" sz="1200" spc="-10" dirty="0">
                          <a:effectLst/>
                        </a:rPr>
                        <a:t> </a:t>
                      </a:r>
                      <a:r>
                        <a:rPr lang="en-GB" sz="1200" dirty="0">
                          <a:effectLst/>
                        </a:rPr>
                        <a:t>p</a:t>
                      </a:r>
                      <a:r>
                        <a:rPr lang="en-GB" sz="1200" spc="-10" dirty="0">
                          <a:effectLst/>
                        </a:rPr>
                        <a:t>r</a:t>
                      </a:r>
                      <a:r>
                        <a:rPr lang="en-GB" sz="1200" spc="-15" dirty="0">
                          <a:effectLst/>
                        </a:rPr>
                        <a:t>e</a:t>
                      </a:r>
                      <a:r>
                        <a:rPr lang="en-GB" sz="1200" spc="-10" dirty="0">
                          <a:effectLst/>
                        </a:rPr>
                        <a:t>vi</a:t>
                      </a:r>
                      <a:r>
                        <a:rPr lang="en-GB" sz="1200" spc="-5" dirty="0">
                          <a:effectLst/>
                        </a:rPr>
                        <a:t>o</a:t>
                      </a:r>
                      <a:r>
                        <a:rPr lang="en-GB" sz="1200" dirty="0">
                          <a:effectLst/>
                        </a:rPr>
                        <a:t>us e</a:t>
                      </a:r>
                      <a:r>
                        <a:rPr lang="en-GB" sz="1200" spc="-10" dirty="0">
                          <a:effectLst/>
                        </a:rPr>
                        <a:t>x</a:t>
                      </a:r>
                      <a:r>
                        <a:rPr lang="en-GB" sz="1200" dirty="0">
                          <a:effectLst/>
                        </a:rPr>
                        <a:t>a</a:t>
                      </a:r>
                      <a:r>
                        <a:rPr lang="en-GB" sz="1200" spc="-15" dirty="0">
                          <a:effectLst/>
                        </a:rPr>
                        <a:t>c</a:t>
                      </a:r>
                      <a:r>
                        <a:rPr lang="en-GB" sz="1200" dirty="0">
                          <a:effectLst/>
                        </a:rPr>
                        <a:t>e</a:t>
                      </a:r>
                      <a:r>
                        <a:rPr lang="en-GB" sz="1200" spc="-5" dirty="0">
                          <a:effectLst/>
                        </a:rPr>
                        <a:t>rb</a:t>
                      </a:r>
                      <a:r>
                        <a:rPr lang="en-GB" sz="1200" spc="-10" dirty="0">
                          <a:effectLst/>
                        </a:rPr>
                        <a:t>a</a:t>
                      </a:r>
                      <a:r>
                        <a:rPr lang="en-GB" sz="1200" spc="-15" dirty="0">
                          <a:effectLst/>
                        </a:rPr>
                        <a:t>t</a:t>
                      </a:r>
                      <a:r>
                        <a:rPr lang="en-GB" sz="1200" spc="-10" dirty="0">
                          <a:effectLst/>
                        </a:rPr>
                        <a:t>i</a:t>
                      </a:r>
                      <a:r>
                        <a:rPr lang="en-GB" sz="1200" dirty="0">
                          <a:effectLst/>
                        </a:rPr>
                        <a:t>ons</a:t>
                      </a:r>
                      <a:r>
                        <a:rPr lang="en-GB" sz="1200" spc="-15" dirty="0">
                          <a:effectLst/>
                        </a:rPr>
                        <a:t> </a:t>
                      </a:r>
                      <a:r>
                        <a:rPr lang="en-GB" sz="1200" spc="-10" dirty="0">
                          <a:effectLst/>
                        </a:rPr>
                        <a:t>r</a:t>
                      </a:r>
                      <a:r>
                        <a:rPr lang="en-GB" sz="1200" spc="5" dirty="0">
                          <a:effectLst/>
                        </a:rPr>
                        <a:t>e</a:t>
                      </a:r>
                      <a:r>
                        <a:rPr lang="en-GB" sz="1200" spc="-5" dirty="0">
                          <a:effectLst/>
                        </a:rPr>
                        <a:t>q</a:t>
                      </a:r>
                      <a:r>
                        <a:rPr lang="en-GB" sz="1200" spc="-10" dirty="0">
                          <a:effectLst/>
                        </a:rPr>
                        <a:t>uiri</a:t>
                      </a:r>
                      <a:r>
                        <a:rPr lang="en-GB" sz="1200" dirty="0">
                          <a:effectLst/>
                        </a:rPr>
                        <a:t>ng</a:t>
                      </a:r>
                      <a:r>
                        <a:rPr lang="en-GB" sz="1200" spc="-15" dirty="0">
                          <a:effectLst/>
                        </a:rPr>
                        <a:t> </a:t>
                      </a:r>
                      <a:r>
                        <a:rPr lang="en-GB" sz="1200" spc="-5" dirty="0">
                          <a:effectLst/>
                        </a:rPr>
                        <a:t>h</a:t>
                      </a:r>
                      <a:r>
                        <a:rPr lang="en-GB" sz="1200" dirty="0">
                          <a:effectLst/>
                        </a:rPr>
                        <a:t>os</a:t>
                      </a:r>
                      <a:r>
                        <a:rPr lang="en-GB" sz="1200" spc="-5" dirty="0">
                          <a:effectLst/>
                        </a:rPr>
                        <a:t>pi</a:t>
                      </a:r>
                      <a:r>
                        <a:rPr lang="en-GB" sz="1200" dirty="0">
                          <a:effectLst/>
                        </a:rPr>
                        <a:t>t</a:t>
                      </a:r>
                      <a:r>
                        <a:rPr lang="en-GB" sz="1200" spc="-15" dirty="0">
                          <a:effectLst/>
                        </a:rPr>
                        <a:t>a</a:t>
                      </a:r>
                      <a:r>
                        <a:rPr lang="en-GB" sz="1200" dirty="0">
                          <a:effectLst/>
                        </a:rPr>
                        <a:t>l</a:t>
                      </a:r>
                      <a:r>
                        <a:rPr lang="en-GB" sz="1200" spc="-15" dirty="0">
                          <a:effectLst/>
                        </a:rPr>
                        <a:t> </a:t>
                      </a:r>
                      <a:r>
                        <a:rPr lang="en-GB" sz="1200" dirty="0">
                          <a:effectLst/>
                        </a:rPr>
                        <a:t>a</a:t>
                      </a:r>
                      <a:r>
                        <a:rPr lang="en-GB" sz="1200" spc="-5" dirty="0">
                          <a:effectLst/>
                        </a:rPr>
                        <a:t>d</a:t>
                      </a:r>
                      <a:r>
                        <a:rPr lang="en-GB" sz="1200" spc="-10" dirty="0">
                          <a:effectLst/>
                        </a:rPr>
                        <a:t>m</a:t>
                      </a:r>
                      <a:r>
                        <a:rPr lang="en-GB" sz="1200" dirty="0">
                          <a:effectLst/>
                        </a:rPr>
                        <a:t>i</a:t>
                      </a:r>
                      <a:r>
                        <a:rPr lang="en-GB" sz="1200" spc="5" dirty="0">
                          <a:effectLst/>
                        </a:rPr>
                        <a:t>s</a:t>
                      </a:r>
                      <a:r>
                        <a:rPr lang="en-GB" sz="1200" spc="-10" dirty="0">
                          <a:effectLst/>
                        </a:rPr>
                        <a:t>si</a:t>
                      </a:r>
                      <a:r>
                        <a:rPr lang="en-GB" sz="1200" dirty="0">
                          <a:effectLst/>
                        </a:rPr>
                        <a:t>o</a:t>
                      </a:r>
                      <a:r>
                        <a:rPr lang="en-GB" sz="1200" spc="-5" dirty="0">
                          <a:effectLst/>
                        </a:rPr>
                        <a:t>n</a:t>
                      </a:r>
                      <a:r>
                        <a:rPr lang="en-GB" sz="1200" dirty="0">
                          <a:effectLst/>
                        </a:rPr>
                        <a:t>.</a:t>
                      </a:r>
                      <a:endParaRPr lang="en-GB" sz="1600" dirty="0">
                        <a:effectLst/>
                      </a:endParaRPr>
                    </a:p>
                    <a:p>
                      <a:pPr>
                        <a:spcBef>
                          <a:spcPts val="300"/>
                        </a:spcBef>
                        <a:spcAft>
                          <a:spcPts val="300"/>
                        </a:spcAft>
                      </a:pPr>
                      <a:r>
                        <a:rPr lang="en-GB" sz="1200" spc="-10" dirty="0">
                          <a:effectLst/>
                        </a:rPr>
                        <a:t>C</a:t>
                      </a:r>
                      <a:r>
                        <a:rPr lang="en-GB" sz="1200" spc="-5" dirty="0">
                          <a:effectLst/>
                        </a:rPr>
                        <a:t>h</a:t>
                      </a:r>
                      <a:r>
                        <a:rPr lang="en-GB" sz="1200" spc="-10" dirty="0">
                          <a:effectLst/>
                        </a:rPr>
                        <a:t>r</a:t>
                      </a:r>
                      <a:r>
                        <a:rPr lang="en-GB" sz="1200" dirty="0">
                          <a:effectLst/>
                        </a:rPr>
                        <a:t>o</a:t>
                      </a:r>
                      <a:r>
                        <a:rPr lang="en-GB" sz="1200" spc="-10" dirty="0">
                          <a:effectLst/>
                        </a:rPr>
                        <a:t>n</a:t>
                      </a:r>
                      <a:r>
                        <a:rPr lang="en-GB" sz="1200" spc="-5" dirty="0">
                          <a:effectLst/>
                        </a:rPr>
                        <a:t>i</a:t>
                      </a:r>
                      <a:r>
                        <a:rPr lang="en-GB" sz="1200" dirty="0">
                          <a:effectLst/>
                        </a:rPr>
                        <a:t>c</a:t>
                      </a:r>
                      <a:r>
                        <a:rPr lang="en-GB" sz="1200" spc="-160" dirty="0">
                          <a:effectLst/>
                        </a:rPr>
                        <a:t> </a:t>
                      </a:r>
                      <a:r>
                        <a:rPr lang="en-GB" sz="1200" dirty="0">
                          <a:effectLst/>
                        </a:rPr>
                        <a:t>ob</a:t>
                      </a:r>
                      <a:r>
                        <a:rPr lang="en-GB" sz="1200" spc="10" dirty="0">
                          <a:effectLst/>
                        </a:rPr>
                        <a:t>s</a:t>
                      </a:r>
                      <a:r>
                        <a:rPr lang="en-GB" sz="1200" spc="-10" dirty="0">
                          <a:effectLst/>
                        </a:rPr>
                        <a:t>t</a:t>
                      </a:r>
                      <a:r>
                        <a:rPr lang="en-GB" sz="1200" spc="-5" dirty="0">
                          <a:effectLst/>
                        </a:rPr>
                        <a:t>r</a:t>
                      </a:r>
                      <a:r>
                        <a:rPr lang="en-GB" sz="1200" dirty="0">
                          <a:effectLst/>
                        </a:rPr>
                        <a:t>u</a:t>
                      </a:r>
                      <a:r>
                        <a:rPr lang="en-GB" sz="1200" spc="20" dirty="0">
                          <a:effectLst/>
                        </a:rPr>
                        <a:t>c</a:t>
                      </a:r>
                      <a:r>
                        <a:rPr lang="en-GB" sz="1200" spc="-15" dirty="0">
                          <a:effectLst/>
                        </a:rPr>
                        <a:t>t</a:t>
                      </a:r>
                      <a:r>
                        <a:rPr lang="en-GB" sz="1200" spc="-5" dirty="0">
                          <a:effectLst/>
                        </a:rPr>
                        <a:t>i</a:t>
                      </a:r>
                      <a:r>
                        <a:rPr lang="en-GB" sz="1200" spc="-15" dirty="0">
                          <a:effectLst/>
                        </a:rPr>
                        <a:t>v</a:t>
                      </a:r>
                      <a:r>
                        <a:rPr lang="en-GB" sz="1200" dirty="0">
                          <a:effectLst/>
                        </a:rPr>
                        <a:t>e</a:t>
                      </a:r>
                      <a:r>
                        <a:rPr lang="en-GB" sz="1200" spc="-160" dirty="0">
                          <a:effectLst/>
                        </a:rPr>
                        <a:t> </a:t>
                      </a:r>
                      <a:r>
                        <a:rPr lang="en-GB" sz="1200" dirty="0">
                          <a:effectLst/>
                        </a:rPr>
                        <a:t>p</a:t>
                      </a:r>
                      <a:r>
                        <a:rPr lang="en-GB" sz="1200" spc="-10" dirty="0">
                          <a:effectLst/>
                        </a:rPr>
                        <a:t>ul</a:t>
                      </a:r>
                      <a:r>
                        <a:rPr lang="en-GB" sz="1200" dirty="0">
                          <a:effectLst/>
                        </a:rPr>
                        <a:t>mo</a:t>
                      </a:r>
                      <a:r>
                        <a:rPr lang="en-GB" sz="1200" spc="-5" dirty="0">
                          <a:effectLst/>
                        </a:rPr>
                        <a:t>n</a:t>
                      </a:r>
                      <a:r>
                        <a:rPr lang="en-GB" sz="1200" spc="-10" dirty="0">
                          <a:effectLst/>
                        </a:rPr>
                        <a:t>a</a:t>
                      </a:r>
                      <a:r>
                        <a:rPr lang="en-GB" sz="1200" spc="20" dirty="0">
                          <a:effectLst/>
                        </a:rPr>
                        <a:t>r</a:t>
                      </a:r>
                      <a:r>
                        <a:rPr lang="en-GB" sz="1200" dirty="0">
                          <a:effectLst/>
                        </a:rPr>
                        <a:t>y</a:t>
                      </a:r>
                      <a:r>
                        <a:rPr lang="en-GB" sz="1200" spc="-155" dirty="0">
                          <a:effectLst/>
                        </a:rPr>
                        <a:t> </a:t>
                      </a:r>
                      <a:r>
                        <a:rPr lang="en-GB" sz="1200" spc="-10" dirty="0">
                          <a:effectLst/>
                        </a:rPr>
                        <a:t>d</a:t>
                      </a:r>
                      <a:r>
                        <a:rPr lang="en-GB" sz="1200" dirty="0">
                          <a:effectLst/>
                        </a:rPr>
                        <a:t>is</a:t>
                      </a:r>
                      <a:r>
                        <a:rPr lang="en-GB" sz="1200" spc="-15" dirty="0">
                          <a:effectLst/>
                        </a:rPr>
                        <a:t>e</a:t>
                      </a:r>
                      <a:r>
                        <a:rPr lang="en-GB" sz="1200" dirty="0">
                          <a:effectLst/>
                        </a:rPr>
                        <a:t>ase</a:t>
                      </a:r>
                      <a:r>
                        <a:rPr lang="en-GB" sz="1200" spc="-160" dirty="0">
                          <a:effectLst/>
                        </a:rPr>
                        <a:t> </a:t>
                      </a:r>
                      <a:r>
                        <a:rPr lang="en-GB" sz="1200" spc="20" dirty="0">
                          <a:effectLst/>
                        </a:rPr>
                        <a:t>(</a:t>
                      </a:r>
                      <a:r>
                        <a:rPr lang="en-GB" sz="1200" spc="-25" dirty="0">
                          <a:effectLst/>
                        </a:rPr>
                        <a:t>C</a:t>
                      </a:r>
                      <a:r>
                        <a:rPr lang="en-GB" sz="1200" spc="5" dirty="0">
                          <a:effectLst/>
                        </a:rPr>
                        <a:t>O</a:t>
                      </a:r>
                      <a:r>
                        <a:rPr lang="en-GB" sz="1200" dirty="0">
                          <a:effectLst/>
                        </a:rPr>
                        <a:t>P</a:t>
                      </a:r>
                      <a:r>
                        <a:rPr lang="en-GB" sz="1200" spc="15" dirty="0">
                          <a:effectLst/>
                        </a:rPr>
                        <a:t>D</a:t>
                      </a:r>
                      <a:r>
                        <a:rPr lang="en-GB" sz="1200" dirty="0">
                          <a:effectLst/>
                        </a:rPr>
                        <a:t>) </a:t>
                      </a:r>
                      <a:r>
                        <a:rPr lang="en-GB" sz="1200" spc="-10" dirty="0">
                          <a:effectLst/>
                        </a:rPr>
                        <a:t>i</a:t>
                      </a:r>
                      <a:r>
                        <a:rPr lang="en-GB" sz="1200" dirty="0">
                          <a:effectLst/>
                        </a:rPr>
                        <a:t>n</a:t>
                      </a:r>
                      <a:r>
                        <a:rPr lang="en-GB" sz="1200" spc="-15" dirty="0">
                          <a:effectLst/>
                        </a:rPr>
                        <a:t>c</a:t>
                      </a:r>
                      <a:r>
                        <a:rPr lang="en-GB" sz="1200" spc="-10" dirty="0">
                          <a:effectLst/>
                        </a:rPr>
                        <a:t>l</a:t>
                      </a:r>
                      <a:r>
                        <a:rPr lang="en-GB" sz="1200" dirty="0">
                          <a:effectLst/>
                        </a:rPr>
                        <a:t>u</a:t>
                      </a:r>
                      <a:r>
                        <a:rPr lang="en-GB" sz="1200" spc="-10" dirty="0">
                          <a:effectLst/>
                        </a:rPr>
                        <a:t>di</a:t>
                      </a:r>
                      <a:r>
                        <a:rPr lang="en-GB" sz="1200" dirty="0">
                          <a:effectLst/>
                        </a:rPr>
                        <a:t>ng</a:t>
                      </a:r>
                      <a:r>
                        <a:rPr lang="en-GB" sz="1200" spc="-20" dirty="0">
                          <a:effectLst/>
                        </a:rPr>
                        <a:t> </a:t>
                      </a:r>
                      <a:r>
                        <a:rPr lang="en-GB" sz="1200" spc="-10" dirty="0">
                          <a:effectLst/>
                        </a:rPr>
                        <a:t>c</a:t>
                      </a:r>
                      <a:r>
                        <a:rPr lang="en-GB" sz="1200" spc="-5" dirty="0">
                          <a:effectLst/>
                        </a:rPr>
                        <a:t>h</a:t>
                      </a:r>
                      <a:r>
                        <a:rPr lang="en-GB" sz="1200" spc="-10" dirty="0">
                          <a:effectLst/>
                        </a:rPr>
                        <a:t>r</a:t>
                      </a:r>
                      <a:r>
                        <a:rPr lang="en-GB" sz="1200" dirty="0">
                          <a:effectLst/>
                        </a:rPr>
                        <a:t>o</a:t>
                      </a:r>
                      <a:r>
                        <a:rPr lang="en-GB" sz="1200" spc="-10" dirty="0">
                          <a:effectLst/>
                        </a:rPr>
                        <a:t>n</a:t>
                      </a:r>
                      <a:r>
                        <a:rPr lang="en-GB" sz="1200" spc="-5" dirty="0">
                          <a:effectLst/>
                        </a:rPr>
                        <a:t>i</a:t>
                      </a:r>
                      <a:r>
                        <a:rPr lang="en-GB" sz="1200" dirty="0">
                          <a:effectLst/>
                        </a:rPr>
                        <a:t>c</a:t>
                      </a:r>
                      <a:r>
                        <a:rPr lang="en-GB" sz="1200" spc="-15" dirty="0">
                          <a:effectLst/>
                        </a:rPr>
                        <a:t> </a:t>
                      </a:r>
                      <a:r>
                        <a:rPr lang="en-GB" sz="1200" dirty="0">
                          <a:effectLst/>
                        </a:rPr>
                        <a:t>b</a:t>
                      </a:r>
                      <a:r>
                        <a:rPr lang="en-GB" sz="1200" spc="-10" dirty="0">
                          <a:effectLst/>
                        </a:rPr>
                        <a:t>r</a:t>
                      </a:r>
                      <a:r>
                        <a:rPr lang="en-GB" sz="1200" dirty="0">
                          <a:effectLst/>
                        </a:rPr>
                        <a:t>on</a:t>
                      </a:r>
                      <a:r>
                        <a:rPr lang="en-GB" sz="1200" spc="-10" dirty="0">
                          <a:effectLst/>
                        </a:rPr>
                        <a:t>ch</a:t>
                      </a:r>
                      <a:r>
                        <a:rPr lang="en-GB" sz="1200" spc="-5" dirty="0">
                          <a:effectLst/>
                        </a:rPr>
                        <a:t>i</a:t>
                      </a:r>
                      <a:r>
                        <a:rPr lang="en-GB" sz="1200" spc="-15" dirty="0">
                          <a:effectLst/>
                        </a:rPr>
                        <a:t>t</a:t>
                      </a:r>
                      <a:r>
                        <a:rPr lang="en-GB" sz="1200" dirty="0">
                          <a:effectLst/>
                        </a:rPr>
                        <a:t>is</a:t>
                      </a:r>
                      <a:r>
                        <a:rPr lang="en-GB" sz="1200" spc="-15" dirty="0">
                          <a:effectLst/>
                        </a:rPr>
                        <a:t> </a:t>
                      </a:r>
                      <a:r>
                        <a:rPr lang="en-GB" sz="1200" spc="-10" dirty="0">
                          <a:effectLst/>
                        </a:rPr>
                        <a:t>a</a:t>
                      </a:r>
                      <a:r>
                        <a:rPr lang="en-GB" sz="1200" dirty="0">
                          <a:effectLst/>
                        </a:rPr>
                        <a:t>nd</a:t>
                      </a:r>
                      <a:r>
                        <a:rPr lang="en-GB" sz="1200" spc="-15" dirty="0">
                          <a:effectLst/>
                        </a:rPr>
                        <a:t> </a:t>
                      </a:r>
                      <a:r>
                        <a:rPr lang="en-GB" sz="1200" dirty="0">
                          <a:effectLst/>
                        </a:rPr>
                        <a:t>e</a:t>
                      </a:r>
                      <a:r>
                        <a:rPr lang="en-GB" sz="1200" spc="-5" dirty="0">
                          <a:effectLst/>
                        </a:rPr>
                        <a:t>m</a:t>
                      </a:r>
                      <a:r>
                        <a:rPr lang="en-GB" sz="1200" dirty="0">
                          <a:effectLst/>
                        </a:rPr>
                        <a:t>p</a:t>
                      </a:r>
                      <a:r>
                        <a:rPr lang="en-GB" sz="1200" spc="-15" dirty="0">
                          <a:effectLst/>
                        </a:rPr>
                        <a:t>h</a:t>
                      </a:r>
                      <a:r>
                        <a:rPr lang="en-GB" sz="1200" spc="5" dirty="0">
                          <a:effectLst/>
                        </a:rPr>
                        <a:t>y</a:t>
                      </a:r>
                      <a:r>
                        <a:rPr lang="en-GB" sz="1200" dirty="0">
                          <a:effectLst/>
                        </a:rPr>
                        <a:t>se</a:t>
                      </a:r>
                      <a:r>
                        <a:rPr lang="en-GB" sz="1200" spc="-5" dirty="0">
                          <a:effectLst/>
                        </a:rPr>
                        <a:t>m</a:t>
                      </a:r>
                      <a:r>
                        <a:rPr lang="en-GB" sz="1200" spc="20" dirty="0">
                          <a:effectLst/>
                        </a:rPr>
                        <a:t>a</a:t>
                      </a:r>
                      <a:r>
                        <a:rPr lang="en-GB" sz="1200" dirty="0">
                          <a:effectLst/>
                        </a:rPr>
                        <a:t>; b</a:t>
                      </a:r>
                      <a:r>
                        <a:rPr lang="en-GB" sz="1200" spc="-10" dirty="0">
                          <a:effectLst/>
                        </a:rPr>
                        <a:t>r</a:t>
                      </a:r>
                      <a:r>
                        <a:rPr lang="en-GB" sz="1200" dirty="0">
                          <a:effectLst/>
                        </a:rPr>
                        <a:t>on</a:t>
                      </a:r>
                      <a:r>
                        <a:rPr lang="en-GB" sz="1200" spc="-15" dirty="0">
                          <a:effectLst/>
                        </a:rPr>
                        <a:t>c</a:t>
                      </a:r>
                      <a:r>
                        <a:rPr lang="en-GB" sz="1200" spc="-10" dirty="0">
                          <a:effectLst/>
                        </a:rPr>
                        <a:t>h</a:t>
                      </a:r>
                      <a:r>
                        <a:rPr lang="en-GB" sz="1200" spc="-5" dirty="0">
                          <a:effectLst/>
                        </a:rPr>
                        <a:t>i</a:t>
                      </a:r>
                      <a:r>
                        <a:rPr lang="en-GB" sz="1200" spc="5" dirty="0">
                          <a:effectLst/>
                        </a:rPr>
                        <a:t>e</a:t>
                      </a:r>
                      <a:r>
                        <a:rPr lang="en-GB" sz="1200" spc="20" dirty="0">
                          <a:effectLst/>
                        </a:rPr>
                        <a:t>c</a:t>
                      </a:r>
                      <a:r>
                        <a:rPr lang="en-GB" sz="1200" dirty="0">
                          <a:effectLst/>
                        </a:rPr>
                        <a:t>ta</a:t>
                      </a:r>
                      <a:r>
                        <a:rPr lang="en-GB" sz="1200" spc="-10" dirty="0">
                          <a:effectLst/>
                        </a:rPr>
                        <a:t>s</a:t>
                      </a:r>
                      <a:r>
                        <a:rPr lang="en-GB" sz="1200" dirty="0">
                          <a:effectLst/>
                        </a:rPr>
                        <a:t>i</a:t>
                      </a:r>
                      <a:r>
                        <a:rPr lang="en-GB" sz="1200" spc="10" dirty="0">
                          <a:effectLst/>
                        </a:rPr>
                        <a:t>s</a:t>
                      </a:r>
                      <a:r>
                        <a:rPr lang="en-GB" sz="1200" dirty="0">
                          <a:effectLst/>
                        </a:rPr>
                        <a:t>,</a:t>
                      </a:r>
                      <a:r>
                        <a:rPr lang="en-GB" sz="1200" spc="-25" dirty="0">
                          <a:effectLst/>
                        </a:rPr>
                        <a:t> </a:t>
                      </a:r>
                      <a:r>
                        <a:rPr lang="en-GB" sz="1200" spc="20" dirty="0">
                          <a:effectLst/>
                        </a:rPr>
                        <a:t>c</a:t>
                      </a:r>
                      <a:r>
                        <a:rPr lang="en-GB" sz="1200" spc="5" dirty="0">
                          <a:effectLst/>
                        </a:rPr>
                        <a:t>y</a:t>
                      </a:r>
                      <a:r>
                        <a:rPr lang="en-GB" sz="1200" spc="10" dirty="0">
                          <a:effectLst/>
                        </a:rPr>
                        <a:t>s</a:t>
                      </a:r>
                      <a:r>
                        <a:rPr lang="en-GB" sz="1200" spc="-15" dirty="0">
                          <a:effectLst/>
                        </a:rPr>
                        <a:t>t</a:t>
                      </a:r>
                      <a:r>
                        <a:rPr lang="en-GB" sz="1200" spc="-5" dirty="0">
                          <a:effectLst/>
                        </a:rPr>
                        <a:t>i</a:t>
                      </a:r>
                      <a:r>
                        <a:rPr lang="en-GB" sz="1200" dirty="0">
                          <a:effectLst/>
                        </a:rPr>
                        <a:t>c</a:t>
                      </a:r>
                      <a:r>
                        <a:rPr lang="en-GB" sz="1200" spc="-20" dirty="0">
                          <a:effectLst/>
                        </a:rPr>
                        <a:t> </a:t>
                      </a:r>
                      <a:r>
                        <a:rPr lang="en-GB" sz="1200" dirty="0">
                          <a:effectLst/>
                        </a:rPr>
                        <a:t>f</a:t>
                      </a:r>
                      <a:r>
                        <a:rPr lang="en-GB" sz="1200" spc="-5" dirty="0">
                          <a:effectLst/>
                        </a:rPr>
                        <a:t>i</a:t>
                      </a:r>
                      <a:r>
                        <a:rPr lang="en-GB" sz="1200" dirty="0">
                          <a:effectLst/>
                        </a:rPr>
                        <a:t>b</a:t>
                      </a:r>
                      <a:r>
                        <a:rPr lang="en-GB" sz="1200" spc="-10" dirty="0">
                          <a:effectLst/>
                        </a:rPr>
                        <a:t>r</a:t>
                      </a:r>
                      <a:r>
                        <a:rPr lang="en-GB" sz="1200" dirty="0">
                          <a:effectLst/>
                        </a:rPr>
                        <a:t>o</a:t>
                      </a:r>
                      <a:r>
                        <a:rPr lang="en-GB" sz="1200" spc="-10" dirty="0">
                          <a:effectLst/>
                        </a:rPr>
                        <a:t>s</a:t>
                      </a:r>
                      <a:r>
                        <a:rPr lang="en-GB" sz="1200" dirty="0">
                          <a:effectLst/>
                        </a:rPr>
                        <a:t>i</a:t>
                      </a:r>
                      <a:r>
                        <a:rPr lang="en-GB" sz="1200" spc="10" dirty="0">
                          <a:effectLst/>
                        </a:rPr>
                        <a:t>s</a:t>
                      </a:r>
                      <a:r>
                        <a:rPr lang="en-GB" sz="1200" dirty="0">
                          <a:effectLst/>
                        </a:rPr>
                        <a:t>,</a:t>
                      </a:r>
                      <a:r>
                        <a:rPr lang="en-GB" sz="1200" spc="-25" dirty="0">
                          <a:effectLst/>
                        </a:rPr>
                        <a:t> </a:t>
                      </a:r>
                      <a:r>
                        <a:rPr lang="en-GB" sz="1200" spc="-10" dirty="0">
                          <a:effectLst/>
                        </a:rPr>
                        <a:t>i</a:t>
                      </a:r>
                      <a:r>
                        <a:rPr lang="en-GB" sz="1200" spc="-5" dirty="0">
                          <a:effectLst/>
                        </a:rPr>
                        <a:t>n</a:t>
                      </a:r>
                      <a:r>
                        <a:rPr lang="en-GB" sz="1200" spc="-10" dirty="0">
                          <a:effectLst/>
                        </a:rPr>
                        <a:t>t</a:t>
                      </a:r>
                      <a:r>
                        <a:rPr lang="en-GB" sz="1200" dirty="0">
                          <a:effectLst/>
                        </a:rPr>
                        <a:t>e</a:t>
                      </a:r>
                      <a:r>
                        <a:rPr lang="en-GB" sz="1200" spc="5" dirty="0">
                          <a:effectLst/>
                        </a:rPr>
                        <a:t>r</a:t>
                      </a:r>
                      <a:r>
                        <a:rPr lang="en-GB" sz="1200" spc="10" dirty="0">
                          <a:effectLst/>
                        </a:rPr>
                        <a:t>s</a:t>
                      </a:r>
                      <a:r>
                        <a:rPr lang="en-GB" sz="1200" spc="-15" dirty="0">
                          <a:effectLst/>
                        </a:rPr>
                        <a:t>t</a:t>
                      </a:r>
                      <a:r>
                        <a:rPr lang="en-GB" sz="1200" spc="-5" dirty="0">
                          <a:effectLst/>
                        </a:rPr>
                        <a:t>i</a:t>
                      </a:r>
                      <a:r>
                        <a:rPr lang="en-GB" sz="1200" spc="-15" dirty="0">
                          <a:effectLst/>
                        </a:rPr>
                        <a:t>t</a:t>
                      </a:r>
                      <a:r>
                        <a:rPr lang="en-GB" sz="1200" spc="-10" dirty="0">
                          <a:effectLst/>
                        </a:rPr>
                        <a:t>i</a:t>
                      </a:r>
                      <a:r>
                        <a:rPr lang="en-GB" sz="1200" spc="-15" dirty="0">
                          <a:effectLst/>
                        </a:rPr>
                        <a:t>a</a:t>
                      </a:r>
                      <a:r>
                        <a:rPr lang="en-GB" sz="1200" dirty="0">
                          <a:effectLst/>
                        </a:rPr>
                        <a:t>l</a:t>
                      </a:r>
                      <a:r>
                        <a:rPr lang="en-GB" sz="1200" spc="-20" dirty="0">
                          <a:effectLst/>
                        </a:rPr>
                        <a:t> </a:t>
                      </a:r>
                      <a:r>
                        <a:rPr lang="en-GB" sz="1200" spc="-10" dirty="0">
                          <a:effectLst/>
                        </a:rPr>
                        <a:t>l</a:t>
                      </a:r>
                      <a:r>
                        <a:rPr lang="en-GB" sz="1200" spc="-5" dirty="0">
                          <a:effectLst/>
                        </a:rPr>
                        <a:t>u</a:t>
                      </a:r>
                      <a:r>
                        <a:rPr lang="en-GB" sz="1200" dirty="0">
                          <a:effectLst/>
                        </a:rPr>
                        <a:t>ng f</a:t>
                      </a:r>
                      <a:r>
                        <a:rPr lang="en-GB" sz="1200" spc="-5" dirty="0">
                          <a:effectLst/>
                        </a:rPr>
                        <a:t>i</a:t>
                      </a:r>
                      <a:r>
                        <a:rPr lang="en-GB" sz="1200" dirty="0">
                          <a:effectLst/>
                        </a:rPr>
                        <a:t>b</a:t>
                      </a:r>
                      <a:r>
                        <a:rPr lang="en-GB" sz="1200" spc="-10" dirty="0">
                          <a:effectLst/>
                        </a:rPr>
                        <a:t>r</a:t>
                      </a:r>
                      <a:r>
                        <a:rPr lang="en-GB" sz="1200" dirty="0">
                          <a:effectLst/>
                        </a:rPr>
                        <a:t>o</a:t>
                      </a:r>
                      <a:r>
                        <a:rPr lang="en-GB" sz="1200" spc="-10" dirty="0">
                          <a:effectLst/>
                        </a:rPr>
                        <a:t>s</a:t>
                      </a:r>
                      <a:r>
                        <a:rPr lang="en-GB" sz="1200" dirty="0">
                          <a:effectLst/>
                        </a:rPr>
                        <a:t>i</a:t>
                      </a:r>
                      <a:r>
                        <a:rPr lang="en-GB" sz="1200" spc="10" dirty="0">
                          <a:effectLst/>
                        </a:rPr>
                        <a:t>s</a:t>
                      </a:r>
                      <a:r>
                        <a:rPr lang="en-GB" sz="1200" dirty="0">
                          <a:effectLst/>
                        </a:rPr>
                        <a:t>,</a:t>
                      </a:r>
                      <a:r>
                        <a:rPr lang="en-GB" sz="1200" spc="-10" dirty="0">
                          <a:effectLst/>
                        </a:rPr>
                        <a:t> </a:t>
                      </a:r>
                      <a:r>
                        <a:rPr lang="en-GB" sz="1200" dirty="0">
                          <a:effectLst/>
                        </a:rPr>
                        <a:t>pn</a:t>
                      </a:r>
                      <a:r>
                        <a:rPr lang="en-GB" sz="1200" spc="-5" dirty="0">
                          <a:effectLst/>
                        </a:rPr>
                        <a:t>eu</a:t>
                      </a:r>
                      <a:r>
                        <a:rPr lang="en-GB" sz="1200" dirty="0">
                          <a:effectLst/>
                        </a:rPr>
                        <a:t>mo</a:t>
                      </a:r>
                      <a:r>
                        <a:rPr lang="en-GB" sz="1200" spc="-15" dirty="0">
                          <a:effectLst/>
                        </a:rPr>
                        <a:t>c</a:t>
                      </a:r>
                      <a:r>
                        <a:rPr lang="en-GB" sz="1200" dirty="0">
                          <a:effectLst/>
                        </a:rPr>
                        <a:t>o</a:t>
                      </a:r>
                      <a:r>
                        <a:rPr lang="en-GB" sz="1200" spc="-10" dirty="0">
                          <a:effectLst/>
                        </a:rPr>
                        <a:t>ni</a:t>
                      </a:r>
                      <a:r>
                        <a:rPr lang="en-GB" sz="1200" dirty="0">
                          <a:effectLst/>
                        </a:rPr>
                        <a:t>o</a:t>
                      </a:r>
                      <a:r>
                        <a:rPr lang="en-GB" sz="1200" spc="-10" dirty="0">
                          <a:effectLst/>
                        </a:rPr>
                        <a:t>s</a:t>
                      </a:r>
                      <a:r>
                        <a:rPr lang="en-GB" sz="1200" dirty="0">
                          <a:effectLst/>
                        </a:rPr>
                        <a:t>is</a:t>
                      </a:r>
                      <a:r>
                        <a:rPr lang="en-GB" sz="1200" spc="-10" dirty="0">
                          <a:effectLst/>
                        </a:rPr>
                        <a:t> a</a:t>
                      </a:r>
                      <a:r>
                        <a:rPr lang="en-GB" sz="1200" dirty="0">
                          <a:effectLst/>
                        </a:rPr>
                        <a:t>nd</a:t>
                      </a:r>
                      <a:r>
                        <a:rPr lang="en-GB" sz="1200" spc="-5" dirty="0">
                          <a:effectLst/>
                        </a:rPr>
                        <a:t> </a:t>
                      </a:r>
                      <a:r>
                        <a:rPr lang="en-GB" sz="1200" dirty="0">
                          <a:effectLst/>
                        </a:rPr>
                        <a:t>b</a:t>
                      </a:r>
                      <a:r>
                        <a:rPr lang="en-GB" sz="1200" spc="-10" dirty="0">
                          <a:effectLst/>
                        </a:rPr>
                        <a:t>r</a:t>
                      </a:r>
                      <a:r>
                        <a:rPr lang="en-GB" sz="1200" dirty="0">
                          <a:effectLst/>
                        </a:rPr>
                        <a:t>on</a:t>
                      </a:r>
                      <a:r>
                        <a:rPr lang="en-GB" sz="1200" spc="-10" dirty="0">
                          <a:effectLst/>
                        </a:rPr>
                        <a:t>c</a:t>
                      </a:r>
                      <a:r>
                        <a:rPr lang="en-GB" sz="1200" spc="-5" dirty="0">
                          <a:effectLst/>
                        </a:rPr>
                        <a:t>h</a:t>
                      </a:r>
                      <a:r>
                        <a:rPr lang="en-GB" sz="1200" dirty="0">
                          <a:effectLst/>
                        </a:rPr>
                        <a:t>op</a:t>
                      </a:r>
                      <a:r>
                        <a:rPr lang="en-GB" sz="1200" spc="-10" dirty="0">
                          <a:effectLst/>
                        </a:rPr>
                        <a:t>ul</a:t>
                      </a:r>
                      <a:r>
                        <a:rPr lang="en-GB" sz="1200" dirty="0">
                          <a:effectLst/>
                        </a:rPr>
                        <a:t>mo</a:t>
                      </a:r>
                      <a:r>
                        <a:rPr lang="en-GB" sz="1200" spc="-5" dirty="0">
                          <a:effectLst/>
                        </a:rPr>
                        <a:t>n</a:t>
                      </a:r>
                      <a:r>
                        <a:rPr lang="en-GB" sz="1200" spc="-10" dirty="0">
                          <a:effectLst/>
                        </a:rPr>
                        <a:t>a</a:t>
                      </a:r>
                      <a:r>
                        <a:rPr lang="en-GB" sz="1200" spc="20" dirty="0">
                          <a:effectLst/>
                        </a:rPr>
                        <a:t>r</a:t>
                      </a:r>
                      <a:r>
                        <a:rPr lang="en-GB" sz="1200" dirty="0">
                          <a:effectLst/>
                        </a:rPr>
                        <a:t>y dys</a:t>
                      </a:r>
                      <a:r>
                        <a:rPr lang="en-GB" sz="1200" spc="-5" dirty="0">
                          <a:effectLst/>
                        </a:rPr>
                        <a:t>p</a:t>
                      </a:r>
                      <a:r>
                        <a:rPr lang="en-GB" sz="1200" spc="-10" dirty="0">
                          <a:effectLst/>
                        </a:rPr>
                        <a:t>l</a:t>
                      </a:r>
                      <a:r>
                        <a:rPr lang="en-GB" sz="1200" dirty="0">
                          <a:effectLst/>
                        </a:rPr>
                        <a:t>a</a:t>
                      </a:r>
                      <a:r>
                        <a:rPr lang="en-GB" sz="1200" spc="-10" dirty="0">
                          <a:effectLst/>
                        </a:rPr>
                        <a:t>si</a:t>
                      </a:r>
                      <a:r>
                        <a:rPr lang="en-GB" sz="1200" dirty="0">
                          <a:effectLst/>
                        </a:rPr>
                        <a:t>a</a:t>
                      </a:r>
                      <a:r>
                        <a:rPr lang="en-GB" sz="1200" spc="165" dirty="0">
                          <a:effectLst/>
                        </a:rPr>
                        <a:t> </a:t>
                      </a:r>
                      <a:r>
                        <a:rPr lang="en-GB" sz="1200" spc="25" dirty="0">
                          <a:effectLst/>
                        </a:rPr>
                        <a:t>(</a:t>
                      </a:r>
                      <a:r>
                        <a:rPr lang="en-GB" sz="1200" spc="-10" dirty="0">
                          <a:effectLst/>
                        </a:rPr>
                        <a:t>B</a:t>
                      </a:r>
                      <a:r>
                        <a:rPr lang="en-GB" sz="1200" dirty="0">
                          <a:effectLst/>
                        </a:rPr>
                        <a:t>P</a:t>
                      </a:r>
                      <a:r>
                        <a:rPr lang="en-GB" sz="1200" spc="15" dirty="0">
                          <a:effectLst/>
                        </a:rPr>
                        <a:t>D)</a:t>
                      </a:r>
                      <a:r>
                        <a:rPr lang="en-GB" sz="1200" dirty="0">
                          <a:effectLst/>
                        </a:rPr>
                        <a:t>.</a:t>
                      </a:r>
                      <a:endParaRPr lang="en-GB" sz="1600" dirty="0">
                        <a:effectLst/>
                      </a:endParaRPr>
                    </a:p>
                    <a:p>
                      <a:pPr>
                        <a:spcBef>
                          <a:spcPts val="300"/>
                        </a:spcBef>
                        <a:spcAft>
                          <a:spcPts val="300"/>
                        </a:spcAft>
                      </a:pPr>
                      <a:r>
                        <a:rPr lang="en-GB" sz="1200" spc="-10" dirty="0">
                          <a:effectLst/>
                        </a:rPr>
                        <a:t>Ch</a:t>
                      </a:r>
                      <a:r>
                        <a:rPr lang="en-GB" sz="1200" spc="-15" dirty="0">
                          <a:effectLst/>
                        </a:rPr>
                        <a:t>i</a:t>
                      </a:r>
                      <a:r>
                        <a:rPr lang="en-GB" sz="1200" spc="-5" dirty="0">
                          <a:effectLst/>
                        </a:rPr>
                        <a:t>ld</a:t>
                      </a:r>
                      <a:r>
                        <a:rPr lang="en-GB" sz="1200" spc="-10" dirty="0">
                          <a:effectLst/>
                        </a:rPr>
                        <a:t>r</a:t>
                      </a:r>
                      <a:r>
                        <a:rPr lang="en-GB" sz="1200" dirty="0">
                          <a:effectLst/>
                        </a:rPr>
                        <a:t>en</a:t>
                      </a:r>
                      <a:r>
                        <a:rPr lang="en-GB" sz="1200" spc="30" dirty="0">
                          <a:effectLst/>
                        </a:rPr>
                        <a:t> </a:t>
                      </a:r>
                      <a:r>
                        <a:rPr lang="en-GB" sz="1200" dirty="0">
                          <a:effectLst/>
                        </a:rPr>
                        <a:t>w</a:t>
                      </a:r>
                      <a:r>
                        <a:rPr lang="en-GB" sz="1200" spc="-5" dirty="0">
                          <a:effectLst/>
                        </a:rPr>
                        <a:t>h</a:t>
                      </a:r>
                      <a:r>
                        <a:rPr lang="en-GB" sz="1200" dirty="0">
                          <a:effectLst/>
                        </a:rPr>
                        <a:t>o</a:t>
                      </a:r>
                      <a:r>
                        <a:rPr lang="en-GB" sz="1200" spc="35" dirty="0">
                          <a:effectLst/>
                        </a:rPr>
                        <a:t> </a:t>
                      </a:r>
                      <a:r>
                        <a:rPr lang="en-GB" sz="1200" spc="-5" dirty="0">
                          <a:effectLst/>
                        </a:rPr>
                        <a:t>h</a:t>
                      </a:r>
                      <a:r>
                        <a:rPr lang="en-GB" sz="1200" spc="-20" dirty="0">
                          <a:effectLst/>
                        </a:rPr>
                        <a:t>a</a:t>
                      </a:r>
                      <a:r>
                        <a:rPr lang="en-GB" sz="1200" spc="-15" dirty="0">
                          <a:effectLst/>
                        </a:rPr>
                        <a:t>v</a:t>
                      </a:r>
                      <a:r>
                        <a:rPr lang="en-GB" sz="1200" dirty="0">
                          <a:effectLst/>
                        </a:rPr>
                        <a:t>e</a:t>
                      </a:r>
                      <a:r>
                        <a:rPr lang="en-GB" sz="1200" spc="30" dirty="0">
                          <a:effectLst/>
                        </a:rPr>
                        <a:t> </a:t>
                      </a:r>
                      <a:r>
                        <a:rPr lang="en-GB" sz="1200" dirty="0">
                          <a:effectLst/>
                        </a:rPr>
                        <a:t>p</a:t>
                      </a:r>
                      <a:r>
                        <a:rPr lang="en-GB" sz="1200" spc="-10" dirty="0">
                          <a:effectLst/>
                        </a:rPr>
                        <a:t>r</a:t>
                      </a:r>
                      <a:r>
                        <a:rPr lang="en-GB" sz="1200" spc="-15" dirty="0">
                          <a:effectLst/>
                        </a:rPr>
                        <a:t>e</a:t>
                      </a:r>
                      <a:r>
                        <a:rPr lang="en-GB" sz="1200" spc="-10" dirty="0">
                          <a:effectLst/>
                        </a:rPr>
                        <a:t>vi</a:t>
                      </a:r>
                      <a:r>
                        <a:rPr lang="en-GB" sz="1200" spc="-5" dirty="0">
                          <a:effectLst/>
                        </a:rPr>
                        <a:t>o</a:t>
                      </a:r>
                      <a:r>
                        <a:rPr lang="en-GB" sz="1200" dirty="0">
                          <a:effectLst/>
                        </a:rPr>
                        <a:t>u</a:t>
                      </a:r>
                      <a:r>
                        <a:rPr lang="en-GB" sz="1200" spc="-10" dirty="0">
                          <a:effectLst/>
                        </a:rPr>
                        <a:t>s</a:t>
                      </a:r>
                      <a:r>
                        <a:rPr lang="en-GB" sz="1200" spc="-5" dirty="0">
                          <a:effectLst/>
                        </a:rPr>
                        <a:t>l</a:t>
                      </a:r>
                      <a:r>
                        <a:rPr lang="en-GB" sz="1200" dirty="0">
                          <a:effectLst/>
                        </a:rPr>
                        <a:t>y</a:t>
                      </a:r>
                      <a:r>
                        <a:rPr lang="en-GB" sz="1200" spc="35" dirty="0">
                          <a:effectLst/>
                        </a:rPr>
                        <a:t> </a:t>
                      </a:r>
                      <a:r>
                        <a:rPr lang="en-GB" sz="1200" dirty="0">
                          <a:effectLst/>
                        </a:rPr>
                        <a:t>been</a:t>
                      </a:r>
                      <a:r>
                        <a:rPr lang="en-GB" sz="1200" spc="30" dirty="0">
                          <a:effectLst/>
                        </a:rPr>
                        <a:t> </a:t>
                      </a:r>
                      <a:r>
                        <a:rPr lang="en-GB" sz="1200" dirty="0">
                          <a:effectLst/>
                        </a:rPr>
                        <a:t>a</a:t>
                      </a:r>
                      <a:r>
                        <a:rPr lang="en-GB" sz="1200" spc="-5" dirty="0">
                          <a:effectLst/>
                        </a:rPr>
                        <a:t>d</a:t>
                      </a:r>
                      <a:r>
                        <a:rPr lang="en-GB" sz="1200" spc="-10" dirty="0">
                          <a:effectLst/>
                        </a:rPr>
                        <a:t>m</a:t>
                      </a:r>
                      <a:r>
                        <a:rPr lang="en-GB" sz="1200" spc="-5" dirty="0">
                          <a:effectLst/>
                        </a:rPr>
                        <a:t>i</a:t>
                      </a:r>
                      <a:r>
                        <a:rPr lang="en-GB" sz="1200" spc="15" dirty="0">
                          <a:effectLst/>
                        </a:rPr>
                        <a:t>t</a:t>
                      </a:r>
                      <a:r>
                        <a:rPr lang="en-GB" sz="1200" spc="-10" dirty="0">
                          <a:effectLst/>
                        </a:rPr>
                        <a:t>t</a:t>
                      </a:r>
                      <a:r>
                        <a:rPr lang="en-GB" sz="1200" spc="5" dirty="0">
                          <a:effectLst/>
                        </a:rPr>
                        <a:t>e</a:t>
                      </a:r>
                      <a:r>
                        <a:rPr lang="en-GB" sz="1200" dirty="0">
                          <a:effectLst/>
                        </a:rPr>
                        <a:t>d</a:t>
                      </a:r>
                      <a:r>
                        <a:rPr lang="en-GB" sz="1200" spc="35" dirty="0">
                          <a:effectLst/>
                        </a:rPr>
                        <a:t> </a:t>
                      </a:r>
                      <a:r>
                        <a:rPr lang="en-GB" sz="1200" spc="-15" dirty="0">
                          <a:effectLst/>
                        </a:rPr>
                        <a:t>t</a:t>
                      </a:r>
                      <a:r>
                        <a:rPr lang="en-GB" sz="1200" dirty="0">
                          <a:effectLst/>
                        </a:rPr>
                        <a:t>o </a:t>
                      </a:r>
                      <a:r>
                        <a:rPr lang="en-GB" sz="1200" spc="-5" dirty="0">
                          <a:effectLst/>
                        </a:rPr>
                        <a:t>h</a:t>
                      </a:r>
                      <a:r>
                        <a:rPr lang="en-GB" sz="1200" dirty="0">
                          <a:effectLst/>
                        </a:rPr>
                        <a:t>os</a:t>
                      </a:r>
                      <a:r>
                        <a:rPr lang="en-GB" sz="1200" spc="-5" dirty="0">
                          <a:effectLst/>
                        </a:rPr>
                        <a:t>pi</a:t>
                      </a:r>
                      <a:r>
                        <a:rPr lang="en-GB" sz="1200" dirty="0">
                          <a:effectLst/>
                        </a:rPr>
                        <a:t>t</a:t>
                      </a:r>
                      <a:r>
                        <a:rPr lang="en-GB" sz="1200" spc="-15" dirty="0">
                          <a:effectLst/>
                        </a:rPr>
                        <a:t>a</a:t>
                      </a:r>
                      <a:r>
                        <a:rPr lang="en-GB" sz="1200" dirty="0">
                          <a:effectLst/>
                        </a:rPr>
                        <a:t>l</a:t>
                      </a:r>
                      <a:r>
                        <a:rPr lang="en-GB" sz="1200" spc="20" dirty="0">
                          <a:effectLst/>
                        </a:rPr>
                        <a:t> </a:t>
                      </a:r>
                      <a:r>
                        <a:rPr lang="en-GB" sz="1200" spc="-10" dirty="0">
                          <a:effectLst/>
                        </a:rPr>
                        <a:t>f</a:t>
                      </a:r>
                      <a:r>
                        <a:rPr lang="en-GB" sz="1200" dirty="0">
                          <a:effectLst/>
                        </a:rPr>
                        <a:t>or</a:t>
                      </a:r>
                      <a:r>
                        <a:rPr lang="en-GB" sz="1200" spc="20" dirty="0">
                          <a:effectLst/>
                        </a:rPr>
                        <a:t> </a:t>
                      </a:r>
                      <a:r>
                        <a:rPr lang="en-GB" sz="1200" spc="-5" dirty="0">
                          <a:effectLst/>
                        </a:rPr>
                        <a:t>l</a:t>
                      </a:r>
                      <a:r>
                        <a:rPr lang="en-GB" sz="1200" spc="-10" dirty="0">
                          <a:effectLst/>
                        </a:rPr>
                        <a:t>o</a:t>
                      </a:r>
                      <a:r>
                        <a:rPr lang="en-GB" sz="1200" spc="-5" dirty="0">
                          <a:effectLst/>
                        </a:rPr>
                        <a:t>w</a:t>
                      </a:r>
                      <a:r>
                        <a:rPr lang="en-GB" sz="1200" dirty="0">
                          <a:effectLst/>
                        </a:rPr>
                        <a:t>er</a:t>
                      </a:r>
                      <a:r>
                        <a:rPr lang="en-GB" sz="1200" spc="15" dirty="0">
                          <a:effectLst/>
                        </a:rPr>
                        <a:t> </a:t>
                      </a:r>
                      <a:r>
                        <a:rPr lang="en-GB" sz="1200" spc="-10" dirty="0">
                          <a:effectLst/>
                        </a:rPr>
                        <a:t>r</a:t>
                      </a:r>
                      <a:r>
                        <a:rPr lang="en-GB" sz="1200" spc="5" dirty="0">
                          <a:effectLst/>
                        </a:rPr>
                        <a:t>e</a:t>
                      </a:r>
                      <a:r>
                        <a:rPr lang="en-GB" sz="1200" dirty="0">
                          <a:effectLst/>
                        </a:rPr>
                        <a:t>s</a:t>
                      </a:r>
                      <a:r>
                        <a:rPr lang="en-GB" sz="1200" spc="-5" dirty="0">
                          <a:effectLst/>
                        </a:rPr>
                        <a:t>p</a:t>
                      </a:r>
                      <a:r>
                        <a:rPr lang="en-GB" sz="1200" spc="-10" dirty="0">
                          <a:effectLst/>
                        </a:rPr>
                        <a:t>i</a:t>
                      </a:r>
                      <a:r>
                        <a:rPr lang="en-GB" sz="1200" spc="-15" dirty="0">
                          <a:effectLst/>
                        </a:rPr>
                        <a:t>r</a:t>
                      </a:r>
                      <a:r>
                        <a:rPr lang="en-GB" sz="1200" spc="-10" dirty="0">
                          <a:effectLst/>
                        </a:rPr>
                        <a:t>a</a:t>
                      </a:r>
                      <a:r>
                        <a:rPr lang="en-GB" sz="1200" spc="-15" dirty="0">
                          <a:effectLst/>
                        </a:rPr>
                        <a:t>t</a:t>
                      </a:r>
                      <a:r>
                        <a:rPr lang="en-GB" sz="1200" dirty="0">
                          <a:effectLst/>
                        </a:rPr>
                        <a:t>o</a:t>
                      </a:r>
                      <a:r>
                        <a:rPr lang="en-GB" sz="1200" spc="20" dirty="0">
                          <a:effectLst/>
                        </a:rPr>
                        <a:t>r</a:t>
                      </a:r>
                      <a:r>
                        <a:rPr lang="en-GB" sz="1200" dirty="0">
                          <a:effectLst/>
                        </a:rPr>
                        <a:t>y</a:t>
                      </a:r>
                      <a:r>
                        <a:rPr lang="en-GB" sz="1200" spc="20" dirty="0">
                          <a:effectLst/>
                        </a:rPr>
                        <a:t> </a:t>
                      </a:r>
                      <a:r>
                        <a:rPr lang="en-GB" sz="1200" spc="-10" dirty="0">
                          <a:effectLst/>
                        </a:rPr>
                        <a:t>t</a:t>
                      </a:r>
                      <a:r>
                        <a:rPr lang="en-GB" sz="1200" spc="-15" dirty="0">
                          <a:effectLst/>
                        </a:rPr>
                        <a:t>r</a:t>
                      </a:r>
                      <a:r>
                        <a:rPr lang="en-GB" sz="1200" dirty="0">
                          <a:effectLst/>
                        </a:rPr>
                        <a:t>a</a:t>
                      </a:r>
                      <a:r>
                        <a:rPr lang="en-GB" sz="1200" spc="20" dirty="0">
                          <a:effectLst/>
                        </a:rPr>
                        <a:t>c</a:t>
                      </a:r>
                      <a:r>
                        <a:rPr lang="en-GB" sz="1200" dirty="0">
                          <a:effectLst/>
                        </a:rPr>
                        <a:t>t</a:t>
                      </a:r>
                      <a:r>
                        <a:rPr lang="en-GB" sz="1200" spc="20" dirty="0">
                          <a:effectLst/>
                        </a:rPr>
                        <a:t> </a:t>
                      </a:r>
                      <a:r>
                        <a:rPr lang="en-GB" sz="1200" spc="-10" dirty="0">
                          <a:effectLst/>
                        </a:rPr>
                        <a:t>d</a:t>
                      </a:r>
                      <a:r>
                        <a:rPr lang="en-GB" sz="1200" dirty="0">
                          <a:effectLst/>
                        </a:rPr>
                        <a:t>is</a:t>
                      </a:r>
                      <a:r>
                        <a:rPr lang="en-GB" sz="1200" spc="-15" dirty="0">
                          <a:effectLst/>
                        </a:rPr>
                        <a:t>e</a:t>
                      </a:r>
                      <a:r>
                        <a:rPr lang="en-GB" sz="1200" dirty="0">
                          <a:effectLst/>
                        </a:rPr>
                        <a:t>as</a:t>
                      </a:r>
                      <a:r>
                        <a:rPr lang="en-GB" sz="1200" spc="-15" dirty="0">
                          <a:effectLst/>
                        </a:rPr>
                        <a:t>e</a:t>
                      </a:r>
                      <a:r>
                        <a:rPr lang="en-GB" sz="1200" dirty="0">
                          <a:effectLst/>
                        </a:rPr>
                        <a:t>.</a:t>
                      </a:r>
                    </a:p>
                    <a:p>
                      <a:pPr>
                        <a:spcBef>
                          <a:spcPts val="300"/>
                        </a:spcBef>
                        <a:spcAft>
                          <a:spcPts val="300"/>
                        </a:spcAft>
                      </a:pPr>
                      <a:r>
                        <a:rPr lang="en-GB" sz="1200" spc="-10" dirty="0">
                          <a:effectLst/>
                        </a:rPr>
                        <a:t>s</a:t>
                      </a:r>
                      <a:r>
                        <a:rPr lang="en-GB" sz="1200" dirty="0">
                          <a:effectLst/>
                        </a:rPr>
                        <a:t>ee</a:t>
                      </a:r>
                      <a:r>
                        <a:rPr lang="en-GB" sz="1200" spc="110" dirty="0">
                          <a:effectLst/>
                        </a:rPr>
                        <a:t> </a:t>
                      </a:r>
                      <a:r>
                        <a:rPr lang="en-GB" sz="1200" dirty="0">
                          <a:effectLst/>
                        </a:rPr>
                        <a:t>pre</a:t>
                      </a:r>
                      <a:r>
                        <a:rPr lang="en-GB" sz="1200" spc="5" dirty="0">
                          <a:effectLst/>
                        </a:rPr>
                        <a:t>c</a:t>
                      </a:r>
                      <a:r>
                        <a:rPr lang="en-GB" sz="1200" spc="-10" dirty="0">
                          <a:effectLst/>
                        </a:rPr>
                        <a:t>a</a:t>
                      </a:r>
                      <a:r>
                        <a:rPr lang="en-GB" sz="1200" spc="-5" dirty="0">
                          <a:effectLst/>
                        </a:rPr>
                        <a:t>ut</a:t>
                      </a:r>
                      <a:r>
                        <a:rPr lang="en-GB" sz="1200" spc="-10" dirty="0">
                          <a:effectLst/>
                        </a:rPr>
                        <a:t>i</a:t>
                      </a:r>
                      <a:r>
                        <a:rPr lang="en-GB" sz="1200" spc="-5" dirty="0">
                          <a:effectLst/>
                        </a:rPr>
                        <a:t>on</a:t>
                      </a:r>
                      <a:r>
                        <a:rPr lang="en-GB" sz="1200" dirty="0">
                          <a:effectLst/>
                        </a:rPr>
                        <a:t>s</a:t>
                      </a:r>
                      <a:r>
                        <a:rPr lang="en-GB" sz="1200" spc="110" dirty="0">
                          <a:effectLst/>
                        </a:rPr>
                        <a:t> </a:t>
                      </a:r>
                      <a:r>
                        <a:rPr lang="en-GB" sz="1200" spc="-10" dirty="0">
                          <a:effectLst/>
                        </a:rPr>
                        <a:t>s</a:t>
                      </a:r>
                      <a:r>
                        <a:rPr lang="en-GB" sz="1200" dirty="0">
                          <a:effectLst/>
                        </a:rPr>
                        <a:t>e</a:t>
                      </a:r>
                      <a:r>
                        <a:rPr lang="en-GB" sz="1200" spc="15" dirty="0">
                          <a:effectLst/>
                        </a:rPr>
                        <a:t>c</a:t>
                      </a:r>
                      <a:r>
                        <a:rPr lang="en-GB" sz="1200" spc="-5" dirty="0">
                          <a:effectLst/>
                        </a:rPr>
                        <a:t>t</a:t>
                      </a:r>
                      <a:r>
                        <a:rPr lang="en-GB" sz="1200" spc="-10" dirty="0">
                          <a:effectLst/>
                        </a:rPr>
                        <a:t>i</a:t>
                      </a:r>
                      <a:r>
                        <a:rPr lang="en-GB" sz="1200" spc="-5" dirty="0">
                          <a:effectLst/>
                        </a:rPr>
                        <a:t>o</a:t>
                      </a:r>
                      <a:r>
                        <a:rPr lang="en-GB" sz="1200" dirty="0">
                          <a:effectLst/>
                        </a:rPr>
                        <a:t>n</a:t>
                      </a:r>
                      <a:r>
                        <a:rPr lang="en-GB" sz="1200" spc="115" dirty="0">
                          <a:effectLst/>
                        </a:rPr>
                        <a:t> </a:t>
                      </a:r>
                      <a:r>
                        <a:rPr lang="en-GB" sz="1200" spc="-5" dirty="0">
                          <a:effectLst/>
                        </a:rPr>
                        <a:t>o</a:t>
                      </a:r>
                      <a:r>
                        <a:rPr lang="en-GB" sz="1200" dirty="0">
                          <a:effectLst/>
                        </a:rPr>
                        <a:t>n</a:t>
                      </a:r>
                      <a:r>
                        <a:rPr lang="en-GB" sz="1200" spc="110" dirty="0">
                          <a:effectLst/>
                        </a:rPr>
                        <a:t> </a:t>
                      </a:r>
                      <a:r>
                        <a:rPr lang="en-GB" sz="1200" spc="-5" dirty="0">
                          <a:effectLst/>
                        </a:rPr>
                        <a:t>li</a:t>
                      </a:r>
                      <a:r>
                        <a:rPr lang="en-GB" sz="1200" spc="-15" dirty="0">
                          <a:effectLst/>
                        </a:rPr>
                        <a:t>v</a:t>
                      </a:r>
                      <a:r>
                        <a:rPr lang="en-GB" sz="1200" dirty="0">
                          <a:effectLst/>
                        </a:rPr>
                        <a:t>e</a:t>
                      </a:r>
                      <a:r>
                        <a:rPr lang="en-GB" sz="1200" spc="115" dirty="0">
                          <a:effectLst/>
                        </a:rPr>
                        <a:t> </a:t>
                      </a:r>
                      <a:r>
                        <a:rPr lang="en-GB" sz="1200" spc="-15" dirty="0">
                          <a:effectLst/>
                        </a:rPr>
                        <a:t>a</a:t>
                      </a:r>
                      <a:r>
                        <a:rPr lang="en-GB" sz="1200" spc="10" dirty="0">
                          <a:effectLst/>
                        </a:rPr>
                        <a:t>t</a:t>
                      </a:r>
                      <a:r>
                        <a:rPr lang="en-GB" sz="1200" spc="-5" dirty="0">
                          <a:effectLst/>
                        </a:rPr>
                        <a:t>t</a:t>
                      </a:r>
                      <a:r>
                        <a:rPr lang="en-GB" sz="1200" dirty="0">
                          <a:effectLst/>
                        </a:rPr>
                        <a:t>e</a:t>
                      </a:r>
                      <a:r>
                        <a:rPr lang="en-GB" sz="1200" spc="-10" dirty="0">
                          <a:effectLst/>
                        </a:rPr>
                        <a:t>n</a:t>
                      </a:r>
                      <a:r>
                        <a:rPr lang="en-GB" sz="1200" spc="-5" dirty="0">
                          <a:effectLst/>
                        </a:rPr>
                        <a:t>u</a:t>
                      </a:r>
                      <a:r>
                        <a:rPr lang="en-GB" sz="1200" spc="-15" dirty="0">
                          <a:effectLst/>
                        </a:rPr>
                        <a:t>a</a:t>
                      </a:r>
                      <a:r>
                        <a:rPr lang="en-GB" sz="1200" spc="-5" dirty="0">
                          <a:effectLst/>
                        </a:rPr>
                        <a:t>t</a:t>
                      </a:r>
                      <a:r>
                        <a:rPr lang="en-GB" sz="1200" dirty="0">
                          <a:effectLst/>
                        </a:rPr>
                        <a:t>ed </a:t>
                      </a:r>
                      <a:r>
                        <a:rPr lang="en-GB" sz="1200" spc="-5" dirty="0">
                          <a:effectLst/>
                        </a:rPr>
                        <a:t>i</a:t>
                      </a:r>
                      <a:r>
                        <a:rPr lang="en-GB" sz="1200" spc="-10" dirty="0">
                          <a:effectLst/>
                        </a:rPr>
                        <a:t>n</a:t>
                      </a:r>
                      <a:r>
                        <a:rPr lang="en-GB" sz="1200" dirty="0">
                          <a:effectLst/>
                        </a:rPr>
                        <a:t>f</a:t>
                      </a:r>
                      <a:r>
                        <a:rPr lang="en-GB" sz="1200" spc="-5" dirty="0">
                          <a:effectLst/>
                        </a:rPr>
                        <a:t>l</a:t>
                      </a:r>
                      <a:r>
                        <a:rPr lang="en-GB" sz="1200" dirty="0">
                          <a:effectLst/>
                        </a:rPr>
                        <a:t>ue</a:t>
                      </a:r>
                      <a:r>
                        <a:rPr lang="en-GB" sz="1200" spc="-10" dirty="0">
                          <a:effectLst/>
                        </a:rPr>
                        <a:t>nz</a:t>
                      </a:r>
                      <a:r>
                        <a:rPr lang="en-GB" sz="1200" dirty="0">
                          <a:effectLst/>
                        </a:rPr>
                        <a:t>a</a:t>
                      </a:r>
                      <a:r>
                        <a:rPr lang="en-GB" sz="1200" spc="190" dirty="0">
                          <a:effectLst/>
                        </a:rPr>
                        <a:t> </a:t>
                      </a:r>
                      <a:r>
                        <a:rPr lang="en-GB" sz="1200" spc="-10" dirty="0">
                          <a:effectLst/>
                        </a:rPr>
                        <a:t>v</a:t>
                      </a:r>
                      <a:r>
                        <a:rPr lang="en-GB" sz="1200" spc="-5" dirty="0">
                          <a:effectLst/>
                        </a:rPr>
                        <a:t>a</a:t>
                      </a:r>
                      <a:r>
                        <a:rPr lang="en-GB" sz="1200" spc="5" dirty="0">
                          <a:effectLst/>
                        </a:rPr>
                        <a:t>cc</a:t>
                      </a:r>
                      <a:r>
                        <a:rPr lang="en-GB" sz="1200" spc="-5" dirty="0">
                          <a:effectLst/>
                        </a:rPr>
                        <a:t>ine</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val="10001"/>
                  </a:ext>
                </a:extLst>
              </a:tr>
              <a:tr h="447606">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30">
                          <a:effectLst/>
                        </a:rPr>
                        <a:t> </a:t>
                      </a:r>
                      <a:r>
                        <a:rPr lang="en-GB" sz="1200" spc="-5">
                          <a:effectLst/>
                        </a:rPr>
                        <a:t>hea</a:t>
                      </a:r>
                      <a:r>
                        <a:rPr lang="en-GB" sz="1200" spc="10">
                          <a:effectLst/>
                        </a:rPr>
                        <a:t>r</a:t>
                      </a:r>
                      <a:r>
                        <a:rPr lang="en-GB" sz="1200">
                          <a:effectLst/>
                        </a:rPr>
                        <a:t>t</a:t>
                      </a:r>
                      <a:r>
                        <a:rPr lang="en-GB" sz="1200" spc="30">
                          <a:effectLst/>
                        </a:rPr>
                        <a:t> </a:t>
                      </a:r>
                      <a:r>
                        <a:rPr lang="en-GB" sz="1200" spc="-5">
                          <a:effectLst/>
                        </a:rPr>
                        <a:t>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C</a:t>
                      </a:r>
                      <a:r>
                        <a:rPr lang="en-GB" sz="1200">
                          <a:effectLst/>
                        </a:rPr>
                        <a:t>onge</a:t>
                      </a:r>
                      <a:r>
                        <a:rPr lang="en-GB" sz="1200" spc="-10">
                          <a:effectLst/>
                        </a:rPr>
                        <a:t>n</a:t>
                      </a:r>
                      <a:r>
                        <a:rPr lang="en-GB" sz="1200" spc="-5">
                          <a:effectLst/>
                        </a:rPr>
                        <a:t>i</a:t>
                      </a:r>
                      <a:r>
                        <a:rPr lang="en-GB" sz="1200">
                          <a:effectLst/>
                        </a:rPr>
                        <a:t>t</a:t>
                      </a:r>
                      <a:r>
                        <a:rPr lang="en-GB" sz="1200" spc="-15">
                          <a:effectLst/>
                        </a:rPr>
                        <a:t>a</a:t>
                      </a:r>
                      <a:r>
                        <a:rPr lang="en-GB" sz="1200">
                          <a:effectLst/>
                        </a:rPr>
                        <a:t>l</a:t>
                      </a:r>
                      <a:r>
                        <a:rPr lang="en-GB" sz="1200" spc="10">
                          <a:effectLst/>
                        </a:rPr>
                        <a:t> </a:t>
                      </a:r>
                      <a:r>
                        <a:rPr lang="en-GB" sz="1200">
                          <a:effectLst/>
                        </a:rPr>
                        <a:t>h</a:t>
                      </a:r>
                      <a:r>
                        <a:rPr lang="en-GB" sz="1200" spc="-10">
                          <a:effectLst/>
                        </a:rPr>
                        <a:t>ea</a:t>
                      </a:r>
                      <a:r>
                        <a:rPr lang="en-GB" sz="1200" spc="20">
                          <a:effectLst/>
                        </a:rPr>
                        <a:t>r</a:t>
                      </a:r>
                      <a:r>
                        <a:rPr lang="en-GB" sz="1200">
                          <a:effectLst/>
                        </a:rPr>
                        <a:t>t</a:t>
                      </a:r>
                      <a:r>
                        <a:rPr lang="en-GB" sz="1200" spc="10">
                          <a:effectLst/>
                        </a:rPr>
                        <a:t> </a:t>
                      </a:r>
                      <a:r>
                        <a:rPr lang="en-GB" sz="1200" spc="-10">
                          <a:effectLst/>
                        </a:rPr>
                        <a:t>d</a:t>
                      </a:r>
                      <a:r>
                        <a:rPr lang="en-GB" sz="1200">
                          <a:effectLst/>
                        </a:rPr>
                        <a:t>is</a:t>
                      </a:r>
                      <a:r>
                        <a:rPr lang="en-GB" sz="1200" spc="-15">
                          <a:effectLst/>
                        </a:rPr>
                        <a:t>e</a:t>
                      </a:r>
                      <a:r>
                        <a:rPr lang="en-GB" sz="1200">
                          <a:effectLst/>
                        </a:rPr>
                        <a:t>ase,</a:t>
                      </a:r>
                      <a:r>
                        <a:rPr lang="en-GB" sz="1200" spc="15">
                          <a:effectLst/>
                        </a:rPr>
                        <a:t> </a:t>
                      </a:r>
                      <a:r>
                        <a:rPr lang="en-GB" sz="1200" spc="-15">
                          <a:effectLst/>
                        </a:rPr>
                        <a:t>h</a:t>
                      </a:r>
                      <a:r>
                        <a:rPr lang="en-GB" sz="1200">
                          <a:effectLst/>
                        </a:rPr>
                        <a:t>ype</a:t>
                      </a:r>
                      <a:r>
                        <a:rPr lang="en-GB" sz="1200" spc="20">
                          <a:effectLst/>
                        </a:rPr>
                        <a:t>r</a:t>
                      </a:r>
                      <a:r>
                        <a:rPr lang="en-GB" sz="1200" spc="-10">
                          <a:effectLst/>
                        </a:rPr>
                        <a:t>t</a:t>
                      </a:r>
                      <a:r>
                        <a:rPr lang="en-GB" sz="1200">
                          <a:effectLst/>
                        </a:rPr>
                        <a:t>en</a:t>
                      </a:r>
                      <a:r>
                        <a:rPr lang="en-GB" sz="1200" spc="-10">
                          <a:effectLst/>
                        </a:rPr>
                        <a:t>si</a:t>
                      </a:r>
                      <a:r>
                        <a:rPr lang="en-GB" sz="1200">
                          <a:effectLst/>
                        </a:rPr>
                        <a:t>on</a:t>
                      </a:r>
                      <a:r>
                        <a:rPr lang="en-GB" sz="1200" spc="10">
                          <a:effectLst/>
                        </a:rPr>
                        <a:t> </a:t>
                      </a:r>
                      <a:r>
                        <a:rPr lang="en-GB" sz="1200" spc="-5">
                          <a:effectLst/>
                        </a:rPr>
                        <a:t>wi</a:t>
                      </a:r>
                      <a:r>
                        <a:rPr lang="en-GB" sz="1200" spc="-10">
                          <a:effectLst/>
                        </a:rPr>
                        <a:t>t</a:t>
                      </a:r>
                      <a:r>
                        <a:rPr lang="en-GB" sz="1200">
                          <a:effectLst/>
                        </a:rPr>
                        <a:t>h </a:t>
                      </a:r>
                      <a:r>
                        <a:rPr lang="en-GB" sz="1200" spc="5">
                          <a:effectLst/>
                        </a:rPr>
                        <a:t>c</a:t>
                      </a:r>
                      <a:r>
                        <a:rPr lang="en-GB" sz="1200" spc="-10">
                          <a:effectLst/>
                        </a:rPr>
                        <a:t>a</a:t>
                      </a:r>
                      <a:r>
                        <a:rPr lang="en-GB" sz="1200" spc="-5">
                          <a:effectLst/>
                        </a:rPr>
                        <a:t>r</a:t>
                      </a:r>
                      <a:r>
                        <a:rPr lang="en-GB" sz="1200" spc="-10">
                          <a:effectLst/>
                        </a:rPr>
                        <a:t>di</a:t>
                      </a:r>
                      <a:r>
                        <a:rPr lang="en-GB" sz="1200">
                          <a:effectLst/>
                        </a:rPr>
                        <a:t>ac </a:t>
                      </a:r>
                      <a:r>
                        <a:rPr lang="en-GB" sz="1200" spc="-15">
                          <a:effectLst/>
                        </a:rPr>
                        <a:t>c</a:t>
                      </a:r>
                      <a:r>
                        <a:rPr lang="en-GB" sz="1200">
                          <a:effectLst/>
                        </a:rPr>
                        <a:t>o</a:t>
                      </a:r>
                      <a:r>
                        <a:rPr lang="en-GB" sz="1200" spc="-5">
                          <a:effectLst/>
                        </a:rPr>
                        <a:t>mp</a:t>
                      </a:r>
                      <a:r>
                        <a:rPr lang="en-GB" sz="1200" spc="-15">
                          <a:effectLst/>
                        </a:rPr>
                        <a:t>l</a:t>
                      </a:r>
                      <a:r>
                        <a:rPr lang="en-GB" sz="1200" spc="-5">
                          <a:effectLst/>
                        </a:rPr>
                        <a:t>i</a:t>
                      </a:r>
                      <a:r>
                        <a:rPr lang="en-GB" sz="1200" spc="5">
                          <a:effectLst/>
                        </a:rPr>
                        <a:t>c</a:t>
                      </a:r>
                      <a:r>
                        <a:rPr lang="en-GB" sz="1200" spc="-10">
                          <a:effectLst/>
                        </a:rPr>
                        <a:t>a</a:t>
                      </a:r>
                      <a:r>
                        <a:rPr lang="en-GB" sz="1200" spc="-15">
                          <a:effectLst/>
                        </a:rPr>
                        <a:t>t</a:t>
                      </a:r>
                      <a:r>
                        <a:rPr lang="en-GB" sz="1200" spc="-10">
                          <a:effectLst/>
                        </a:rPr>
                        <a:t>i</a:t>
                      </a:r>
                      <a:r>
                        <a:rPr lang="en-GB" sz="1200">
                          <a:effectLst/>
                        </a:rPr>
                        <a:t>on</a:t>
                      </a:r>
                      <a:r>
                        <a:rPr lang="en-GB" sz="1200" spc="10">
                          <a:effectLst/>
                        </a:rPr>
                        <a:t>s</a:t>
                      </a:r>
                      <a:r>
                        <a:rPr lang="en-GB" sz="1200">
                          <a:effectLst/>
                        </a:rPr>
                        <a:t>, </a:t>
                      </a: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 h</a:t>
                      </a:r>
                      <a:r>
                        <a:rPr lang="en-GB" sz="1200" spc="-15">
                          <a:effectLst/>
                        </a:rPr>
                        <a:t>e</a:t>
                      </a:r>
                      <a:r>
                        <a:rPr lang="en-GB" sz="1200" spc="-10">
                          <a:effectLst/>
                        </a:rPr>
                        <a:t>a</a:t>
                      </a:r>
                      <a:r>
                        <a:rPr lang="en-GB" sz="1200" spc="20">
                          <a:effectLst/>
                        </a:rPr>
                        <a:t>r</a:t>
                      </a:r>
                      <a:r>
                        <a:rPr lang="en-GB" sz="1200">
                          <a:effectLst/>
                        </a:rPr>
                        <a:t>t </a:t>
                      </a:r>
                      <a:r>
                        <a:rPr lang="en-GB" sz="1200" spc="-15">
                          <a:effectLst/>
                        </a:rPr>
                        <a:t>f</a:t>
                      </a:r>
                      <a:r>
                        <a:rPr lang="en-GB" sz="1200" spc="-10">
                          <a:effectLst/>
                        </a:rPr>
                        <a:t>a</a:t>
                      </a:r>
                      <a:r>
                        <a:rPr lang="en-GB" sz="1200" spc="-15">
                          <a:effectLst/>
                        </a:rPr>
                        <a:t>i</a:t>
                      </a:r>
                      <a:r>
                        <a:rPr lang="en-GB" sz="1200" spc="-10">
                          <a:effectLst/>
                        </a:rPr>
                        <a:t>l</a:t>
                      </a:r>
                      <a:r>
                        <a:rPr lang="en-GB" sz="1200" spc="-5">
                          <a:effectLst/>
                        </a:rPr>
                        <a:t>u</a:t>
                      </a:r>
                      <a:r>
                        <a:rPr lang="en-GB" sz="1200" spc="-10">
                          <a:effectLst/>
                        </a:rPr>
                        <a:t>r</a:t>
                      </a:r>
                      <a:r>
                        <a:rPr lang="en-GB" sz="1200">
                          <a:effectLst/>
                        </a:rPr>
                        <a:t>e, </a:t>
                      </a:r>
                      <a:r>
                        <a:rPr lang="en-GB" sz="1200" spc="-10">
                          <a:effectLst/>
                        </a:rPr>
                        <a:t>i</a:t>
                      </a:r>
                      <a:r>
                        <a:rPr lang="en-GB" sz="1200">
                          <a:effectLst/>
                        </a:rPr>
                        <a:t>n</a:t>
                      </a:r>
                      <a:r>
                        <a:rPr lang="en-GB" sz="1200" spc="-10">
                          <a:effectLst/>
                        </a:rPr>
                        <a:t>d</a:t>
                      </a:r>
                      <a:r>
                        <a:rPr lang="en-GB" sz="1200" spc="-5">
                          <a:effectLst/>
                        </a:rPr>
                        <a:t>ividu</a:t>
                      </a:r>
                      <a:r>
                        <a:rPr lang="en-GB" sz="1200" spc="-15">
                          <a:effectLst/>
                        </a:rPr>
                        <a:t>a</a:t>
                      </a:r>
                      <a:r>
                        <a:rPr lang="en-GB" sz="1200">
                          <a:effectLst/>
                        </a:rPr>
                        <a:t>ls</a:t>
                      </a:r>
                      <a:r>
                        <a:rPr lang="en-GB" sz="1200" spc="100">
                          <a:effectLst/>
                        </a:rPr>
                        <a:t> </a:t>
                      </a:r>
                      <a:r>
                        <a:rPr lang="en-GB" sz="1200" spc="-10">
                          <a:effectLst/>
                        </a:rPr>
                        <a:t>r</a:t>
                      </a:r>
                      <a:r>
                        <a:rPr lang="en-GB" sz="1200" spc="5">
                          <a:effectLst/>
                        </a:rPr>
                        <a:t>e</a:t>
                      </a:r>
                      <a:r>
                        <a:rPr lang="en-GB" sz="1200" spc="-5">
                          <a:effectLst/>
                        </a:rPr>
                        <a:t>q</a:t>
                      </a:r>
                      <a:r>
                        <a:rPr lang="en-GB" sz="1200" spc="-10">
                          <a:effectLst/>
                        </a:rPr>
                        <a:t>uiri</a:t>
                      </a:r>
                      <a:r>
                        <a:rPr lang="en-GB" sz="1200">
                          <a:effectLst/>
                        </a:rPr>
                        <a:t>ng</a:t>
                      </a:r>
                      <a:r>
                        <a:rPr lang="en-GB" sz="1200" spc="100">
                          <a:effectLst/>
                        </a:rPr>
                        <a:t> </a:t>
                      </a:r>
                      <a:r>
                        <a:rPr lang="en-GB" sz="1200" spc="-10">
                          <a:effectLst/>
                        </a:rPr>
                        <a:t>r</a:t>
                      </a:r>
                      <a:r>
                        <a:rPr lang="en-GB" sz="1200">
                          <a:effectLst/>
                        </a:rPr>
                        <a:t>e</a:t>
                      </a:r>
                      <a:r>
                        <a:rPr lang="en-GB" sz="1200" spc="-5">
                          <a:effectLst/>
                        </a:rPr>
                        <a:t>g</a:t>
                      </a:r>
                      <a:r>
                        <a:rPr lang="en-GB" sz="1200" spc="-10">
                          <a:effectLst/>
                        </a:rPr>
                        <a:t>ul</a:t>
                      </a:r>
                      <a:r>
                        <a:rPr lang="en-GB" sz="1200" spc="-5">
                          <a:effectLst/>
                        </a:rPr>
                        <a:t>a</a:t>
                      </a:r>
                      <a:r>
                        <a:rPr lang="en-GB" sz="1200">
                          <a:effectLst/>
                        </a:rPr>
                        <a:t>r</a:t>
                      </a:r>
                      <a:r>
                        <a:rPr lang="en-GB" sz="1200" spc="100">
                          <a:effectLst/>
                        </a:rPr>
                        <a:t> </a:t>
                      </a:r>
                      <a:r>
                        <a:rPr lang="en-GB" sz="1200">
                          <a:effectLst/>
                        </a:rPr>
                        <a:t>m</a:t>
                      </a:r>
                      <a:r>
                        <a:rPr lang="en-GB" sz="1200" spc="5">
                          <a:effectLst/>
                        </a:rPr>
                        <a:t>e</a:t>
                      </a:r>
                      <a:r>
                        <a:rPr lang="en-GB" sz="1200" spc="-10">
                          <a:effectLst/>
                        </a:rPr>
                        <a:t>d</a:t>
                      </a:r>
                      <a:r>
                        <a:rPr lang="en-GB" sz="1200" spc="-5">
                          <a:effectLst/>
                        </a:rPr>
                        <a:t>i</a:t>
                      </a:r>
                      <a:r>
                        <a:rPr lang="en-GB" sz="1200" spc="5">
                          <a:effectLst/>
                        </a:rPr>
                        <a:t>c</a:t>
                      </a:r>
                      <a:r>
                        <a:rPr lang="en-GB" sz="1200" spc="-10">
                          <a:effectLst/>
                        </a:rPr>
                        <a:t>a</a:t>
                      </a:r>
                      <a:r>
                        <a:rPr lang="en-GB" sz="1200" spc="-15">
                          <a:effectLst/>
                        </a:rPr>
                        <a:t>t</a:t>
                      </a:r>
                      <a:r>
                        <a:rPr lang="en-GB" sz="1200" spc="-10">
                          <a:effectLst/>
                        </a:rPr>
                        <a:t>i</a:t>
                      </a:r>
                      <a:r>
                        <a:rPr lang="en-GB" sz="1200">
                          <a:effectLst/>
                        </a:rPr>
                        <a:t>on</a:t>
                      </a:r>
                      <a:r>
                        <a:rPr lang="en-GB" sz="1200" spc="100">
                          <a:effectLst/>
                        </a:rPr>
                        <a:t> </a:t>
                      </a:r>
                      <a:r>
                        <a:rPr lang="en-GB" sz="1200" spc="-5">
                          <a:effectLst/>
                        </a:rPr>
                        <a:t>a</a:t>
                      </a:r>
                      <a:r>
                        <a:rPr lang="en-GB" sz="1200">
                          <a:effectLst/>
                        </a:rPr>
                        <a:t>n</a:t>
                      </a:r>
                      <a:r>
                        <a:rPr lang="en-GB" sz="1200" spc="50">
                          <a:effectLst/>
                        </a:rPr>
                        <a:t>d</a:t>
                      </a:r>
                      <a:r>
                        <a:rPr lang="en-GB" sz="1200" spc="20">
                          <a:effectLst/>
                        </a:rPr>
                        <a:t>/</a:t>
                      </a:r>
                      <a:r>
                        <a:rPr lang="en-GB" sz="1200">
                          <a:effectLst/>
                        </a:rPr>
                        <a:t>or </a:t>
                      </a:r>
                      <a:r>
                        <a:rPr lang="en-GB" sz="1200" spc="-10">
                          <a:effectLst/>
                        </a:rPr>
                        <a:t>f</a:t>
                      </a:r>
                      <a:r>
                        <a:rPr lang="en-GB" sz="1200" spc="-5">
                          <a:effectLst/>
                        </a:rPr>
                        <a:t>o</a:t>
                      </a:r>
                      <a:r>
                        <a:rPr lang="en-GB" sz="1200" spc="-15">
                          <a:effectLst/>
                        </a:rPr>
                        <a:t>l</a:t>
                      </a:r>
                      <a:r>
                        <a:rPr lang="en-GB" sz="1200" spc="-5">
                          <a:effectLst/>
                        </a:rPr>
                        <a:t>l</a:t>
                      </a:r>
                      <a:r>
                        <a:rPr lang="en-GB" sz="1200" spc="-10">
                          <a:effectLst/>
                        </a:rPr>
                        <a:t>o</a:t>
                      </a:r>
                      <a:r>
                        <a:rPr lang="en-GB" sz="1200">
                          <a:effectLst/>
                        </a:rPr>
                        <a:t>w</a:t>
                      </a:r>
                      <a:r>
                        <a:rPr lang="en-GB" sz="1200" spc="10">
                          <a:effectLst/>
                        </a:rPr>
                        <a:t>-</a:t>
                      </a:r>
                      <a:r>
                        <a:rPr lang="en-GB" sz="1200" spc="-5">
                          <a:effectLst/>
                        </a:rPr>
                        <a:t>u</a:t>
                      </a:r>
                      <a:r>
                        <a:rPr lang="en-GB" sz="1200">
                          <a:effectLst/>
                        </a:rPr>
                        <a:t>p</a:t>
                      </a:r>
                      <a:r>
                        <a:rPr lang="en-GB" sz="1200" spc="-20">
                          <a:effectLst/>
                        </a:rPr>
                        <a:t> </a:t>
                      </a:r>
                      <a:r>
                        <a:rPr lang="en-GB" sz="1200" spc="-10">
                          <a:effectLst/>
                        </a:rPr>
                        <a:t>f</a:t>
                      </a:r>
                      <a:r>
                        <a:rPr lang="en-GB" sz="1200">
                          <a:effectLst/>
                        </a:rPr>
                        <a:t>or</a:t>
                      </a:r>
                      <a:r>
                        <a:rPr lang="en-GB" sz="1200" spc="-20">
                          <a:effectLst/>
                        </a:rPr>
                        <a:t> </a:t>
                      </a:r>
                      <a:r>
                        <a:rPr lang="en-GB" sz="1200">
                          <a:effectLst/>
                        </a:rPr>
                        <a:t>i</a:t>
                      </a:r>
                      <a:r>
                        <a:rPr lang="en-GB" sz="1200" spc="5">
                          <a:effectLst/>
                        </a:rPr>
                        <a:t>s</a:t>
                      </a:r>
                      <a:r>
                        <a:rPr lang="en-GB" sz="1200" spc="-10">
                          <a:effectLst/>
                        </a:rPr>
                        <a:t>c</a:t>
                      </a:r>
                      <a:r>
                        <a:rPr lang="en-GB" sz="1200" spc="-5">
                          <a:effectLst/>
                        </a:rPr>
                        <a:t>h</a:t>
                      </a:r>
                      <a:r>
                        <a:rPr lang="en-GB" sz="1200" spc="-10">
                          <a:effectLst/>
                        </a:rPr>
                        <a:t>a</a:t>
                      </a:r>
                      <a:r>
                        <a:rPr lang="en-GB" sz="1200">
                          <a:effectLst/>
                        </a:rPr>
                        <a:t>e</a:t>
                      </a:r>
                      <a:r>
                        <a:rPr lang="en-GB" sz="1200" spc="-10">
                          <a:effectLst/>
                        </a:rPr>
                        <a:t>m</a:t>
                      </a:r>
                      <a:r>
                        <a:rPr lang="en-GB" sz="1200" spc="-5">
                          <a:effectLst/>
                        </a:rPr>
                        <a:t>i</a:t>
                      </a:r>
                      <a:r>
                        <a:rPr lang="en-GB" sz="1200">
                          <a:effectLst/>
                        </a:rPr>
                        <a:t>c</a:t>
                      </a:r>
                      <a:r>
                        <a:rPr lang="en-GB" sz="1200" spc="-20">
                          <a:effectLst/>
                        </a:rPr>
                        <a:t> </a:t>
                      </a:r>
                      <a:r>
                        <a:rPr lang="en-GB" sz="1200">
                          <a:effectLst/>
                        </a:rPr>
                        <a:t>h</a:t>
                      </a:r>
                      <a:r>
                        <a:rPr lang="en-GB" sz="1200" spc="-10">
                          <a:effectLst/>
                        </a:rPr>
                        <a:t>ea</a:t>
                      </a:r>
                      <a:r>
                        <a:rPr lang="en-GB" sz="1200" spc="20">
                          <a:effectLst/>
                        </a:rPr>
                        <a:t>r</a:t>
                      </a:r>
                      <a:r>
                        <a:rPr lang="en-GB" sz="1200">
                          <a:effectLst/>
                        </a:rPr>
                        <a:t>t</a:t>
                      </a:r>
                      <a:r>
                        <a:rPr lang="en-GB" sz="1200" spc="-15">
                          <a:effectLst/>
                        </a:rPr>
                        <a:t> </a:t>
                      </a:r>
                      <a:r>
                        <a:rPr lang="en-GB" sz="1200" spc="-10">
                          <a:effectLst/>
                        </a:rPr>
                        <a:t>d</a:t>
                      </a:r>
                      <a:r>
                        <a:rPr lang="en-GB" sz="1200">
                          <a:effectLst/>
                        </a:rPr>
                        <a:t>is</a:t>
                      </a:r>
                      <a:r>
                        <a:rPr lang="en-GB" sz="1200" spc="-15">
                          <a:effectLst/>
                        </a:rPr>
                        <a:t>e</a:t>
                      </a:r>
                      <a:r>
                        <a:rPr lang="en-GB" sz="1200">
                          <a:effectLst/>
                        </a:rPr>
                        <a:t>as</a:t>
                      </a:r>
                      <a:r>
                        <a:rPr lang="en-GB" sz="1200" spc="-15">
                          <a:effectLst/>
                        </a:rPr>
                        <a:t>e</a:t>
                      </a:r>
                      <a:r>
                        <a:rPr lang="en-GB" sz="1200">
                          <a:effectLst/>
                        </a:rPr>
                        <a: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val="10002"/>
                  </a:ext>
                </a:extLst>
              </a:tr>
              <a:tr h="347292">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100">
                          <a:effectLst/>
                        </a:rPr>
                        <a:t> </a:t>
                      </a:r>
                      <a:r>
                        <a:rPr lang="en-GB" sz="1200" spc="-5">
                          <a:effectLst/>
                        </a:rPr>
                        <a:t>k</a:t>
                      </a:r>
                      <a:r>
                        <a:rPr lang="en-GB" sz="1200">
                          <a:effectLst/>
                        </a:rPr>
                        <a:t>i</a:t>
                      </a:r>
                      <a:r>
                        <a:rPr lang="en-GB" sz="1200" spc="-5">
                          <a:effectLst/>
                        </a:rPr>
                        <a:t>dn</a:t>
                      </a:r>
                      <a:r>
                        <a:rPr lang="en-GB" sz="1200" spc="-15">
                          <a:effectLst/>
                        </a:rPr>
                        <a:t>e</a:t>
                      </a:r>
                      <a:r>
                        <a:rPr lang="en-GB" sz="1200">
                          <a:effectLst/>
                        </a:rPr>
                        <a:t>y </a:t>
                      </a:r>
                      <a:r>
                        <a:rPr lang="en-GB" sz="1200" spc="-5">
                          <a:effectLst/>
                        </a:rPr>
                        <a:t>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a:t>
                      </a:r>
                      <a:r>
                        <a:rPr lang="en-GB" sz="1200" spc="-70">
                          <a:effectLst/>
                        </a:rPr>
                        <a:t> </a:t>
                      </a:r>
                      <a:r>
                        <a:rPr lang="en-GB" sz="1200" spc="-10">
                          <a:effectLst/>
                        </a:rPr>
                        <a:t>k</a:t>
                      </a:r>
                      <a:r>
                        <a:rPr lang="en-GB" sz="1200" spc="-5">
                          <a:effectLst/>
                        </a:rPr>
                        <a:t>id</a:t>
                      </a:r>
                      <a:r>
                        <a:rPr lang="en-GB" sz="1200">
                          <a:effectLst/>
                        </a:rPr>
                        <a:t>n</a:t>
                      </a:r>
                      <a:r>
                        <a:rPr lang="en-GB" sz="1200" spc="-15">
                          <a:effectLst/>
                        </a:rPr>
                        <a:t>e</a:t>
                      </a:r>
                      <a:r>
                        <a:rPr lang="en-GB" sz="1200">
                          <a:effectLst/>
                        </a:rPr>
                        <a:t>y</a:t>
                      </a:r>
                      <a:r>
                        <a:rPr lang="en-GB" sz="1200" spc="-70">
                          <a:effectLst/>
                        </a:rPr>
                        <a:t> </a:t>
                      </a:r>
                      <a:r>
                        <a:rPr lang="en-GB" sz="1200" spc="-10">
                          <a:effectLst/>
                        </a:rPr>
                        <a:t>d</a:t>
                      </a:r>
                      <a:r>
                        <a:rPr lang="en-GB" sz="1200">
                          <a:effectLst/>
                        </a:rPr>
                        <a:t>is</a:t>
                      </a:r>
                      <a:r>
                        <a:rPr lang="en-GB" sz="1200" spc="-15">
                          <a:effectLst/>
                        </a:rPr>
                        <a:t>e</a:t>
                      </a:r>
                      <a:r>
                        <a:rPr lang="en-GB" sz="1200">
                          <a:effectLst/>
                        </a:rPr>
                        <a:t>ase</a:t>
                      </a:r>
                      <a:r>
                        <a:rPr lang="en-GB" sz="1200" spc="-65">
                          <a:effectLst/>
                        </a:rPr>
                        <a:t> </a:t>
                      </a:r>
                      <a:r>
                        <a:rPr lang="en-GB" sz="1200" spc="-10">
                          <a:effectLst/>
                        </a:rPr>
                        <a:t>a</a:t>
                      </a:r>
                      <a:r>
                        <a:rPr lang="en-GB" sz="1200">
                          <a:effectLst/>
                        </a:rPr>
                        <a:t>t</a:t>
                      </a:r>
                      <a:r>
                        <a:rPr lang="en-GB" sz="1200" spc="-70">
                          <a:effectLst/>
                        </a:rPr>
                        <a:t> </a:t>
                      </a:r>
                      <a:r>
                        <a:rPr lang="en-GB" sz="1200" spc="10">
                          <a:effectLst/>
                        </a:rPr>
                        <a:t>s</a:t>
                      </a:r>
                      <a:r>
                        <a:rPr lang="en-GB" sz="1200">
                          <a:effectLst/>
                        </a:rPr>
                        <a:t>t</a:t>
                      </a:r>
                      <a:r>
                        <a:rPr lang="en-GB" sz="1200" spc="-10">
                          <a:effectLst/>
                        </a:rPr>
                        <a:t>a</a:t>
                      </a:r>
                      <a:r>
                        <a:rPr lang="en-GB" sz="1200">
                          <a:effectLst/>
                        </a:rPr>
                        <a:t>ge</a:t>
                      </a:r>
                      <a:r>
                        <a:rPr lang="en-GB" sz="1200" spc="-65">
                          <a:effectLst/>
                        </a:rPr>
                        <a:t> </a:t>
                      </a:r>
                      <a:r>
                        <a:rPr lang="en-GB" sz="1200">
                          <a:effectLst/>
                        </a:rPr>
                        <a:t>3,</a:t>
                      </a:r>
                      <a:r>
                        <a:rPr lang="en-GB" sz="1200" spc="-70">
                          <a:effectLst/>
                        </a:rPr>
                        <a:t> </a:t>
                      </a:r>
                      <a:r>
                        <a:rPr lang="en-GB" sz="1200">
                          <a:effectLst/>
                        </a:rPr>
                        <a:t>4</a:t>
                      </a:r>
                      <a:r>
                        <a:rPr lang="en-GB" sz="1200" spc="-70">
                          <a:effectLst/>
                        </a:rPr>
                        <a:t> </a:t>
                      </a:r>
                      <a:r>
                        <a:rPr lang="en-GB" sz="1200">
                          <a:effectLst/>
                        </a:rPr>
                        <a:t>or</a:t>
                      </a:r>
                      <a:r>
                        <a:rPr lang="en-GB" sz="1200" spc="-65">
                          <a:effectLst/>
                        </a:rPr>
                        <a:t> </a:t>
                      </a:r>
                      <a:r>
                        <a:rPr lang="en-GB" sz="1200">
                          <a:effectLst/>
                        </a:rPr>
                        <a:t>5,</a:t>
                      </a:r>
                      <a:r>
                        <a:rPr lang="en-GB" sz="1200" spc="-70">
                          <a:effectLst/>
                        </a:rPr>
                        <a:t> </a:t>
                      </a: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 </a:t>
                      </a:r>
                      <a:r>
                        <a:rPr lang="en-GB" sz="1200" spc="-10">
                          <a:effectLst/>
                        </a:rPr>
                        <a:t>k</a:t>
                      </a:r>
                      <a:r>
                        <a:rPr lang="en-GB" sz="1200" spc="-5">
                          <a:effectLst/>
                        </a:rPr>
                        <a:t>id</a:t>
                      </a:r>
                      <a:r>
                        <a:rPr lang="en-GB" sz="1200">
                          <a:effectLst/>
                        </a:rPr>
                        <a:t>n</a:t>
                      </a:r>
                      <a:r>
                        <a:rPr lang="en-GB" sz="1200" spc="-15">
                          <a:effectLst/>
                        </a:rPr>
                        <a:t>e</a:t>
                      </a:r>
                      <a:r>
                        <a:rPr lang="en-GB" sz="1200">
                          <a:effectLst/>
                        </a:rPr>
                        <a:t>y</a:t>
                      </a:r>
                      <a:r>
                        <a:rPr lang="en-GB" sz="1200" spc="50">
                          <a:effectLst/>
                        </a:rPr>
                        <a:t> </a:t>
                      </a:r>
                      <a:r>
                        <a:rPr lang="en-GB" sz="1200" spc="-15">
                          <a:effectLst/>
                        </a:rPr>
                        <a:t>f</a:t>
                      </a:r>
                      <a:r>
                        <a:rPr lang="en-GB" sz="1200" spc="-10">
                          <a:effectLst/>
                        </a:rPr>
                        <a:t>a</a:t>
                      </a:r>
                      <a:r>
                        <a:rPr lang="en-GB" sz="1200" spc="-15">
                          <a:effectLst/>
                        </a:rPr>
                        <a:t>i</a:t>
                      </a:r>
                      <a:r>
                        <a:rPr lang="en-GB" sz="1200" spc="-10">
                          <a:effectLst/>
                        </a:rPr>
                        <a:t>l</a:t>
                      </a:r>
                      <a:r>
                        <a:rPr lang="en-GB" sz="1200" spc="-5">
                          <a:effectLst/>
                        </a:rPr>
                        <a:t>u</a:t>
                      </a:r>
                      <a:r>
                        <a:rPr lang="en-GB" sz="1200" spc="-10">
                          <a:effectLst/>
                        </a:rPr>
                        <a:t>r</a:t>
                      </a:r>
                      <a:r>
                        <a:rPr lang="en-GB" sz="1200">
                          <a:effectLst/>
                        </a:rPr>
                        <a:t>e,</a:t>
                      </a:r>
                      <a:r>
                        <a:rPr lang="en-GB" sz="1200" spc="55">
                          <a:effectLst/>
                        </a:rPr>
                        <a:t> </a:t>
                      </a:r>
                      <a:r>
                        <a:rPr lang="en-GB" sz="1200">
                          <a:effectLst/>
                        </a:rPr>
                        <a:t>nep</a:t>
                      </a:r>
                      <a:r>
                        <a:rPr lang="en-GB" sz="1200" spc="-5">
                          <a:effectLst/>
                        </a:rPr>
                        <a:t>h</a:t>
                      </a:r>
                      <a:r>
                        <a:rPr lang="en-GB" sz="1200" spc="-10">
                          <a:effectLst/>
                        </a:rPr>
                        <a:t>r</a:t>
                      </a:r>
                      <a:r>
                        <a:rPr lang="en-GB" sz="1200" spc="-5">
                          <a:effectLst/>
                        </a:rPr>
                        <a:t>o</a:t>
                      </a:r>
                      <a:r>
                        <a:rPr lang="en-GB" sz="1200" spc="-15">
                          <a:effectLst/>
                        </a:rPr>
                        <a:t>t</a:t>
                      </a:r>
                      <a:r>
                        <a:rPr lang="en-GB" sz="1200" spc="-5">
                          <a:effectLst/>
                        </a:rPr>
                        <a:t>i</a:t>
                      </a:r>
                      <a:r>
                        <a:rPr lang="en-GB" sz="1200">
                          <a:effectLst/>
                        </a:rPr>
                        <a:t>c</a:t>
                      </a:r>
                      <a:r>
                        <a:rPr lang="en-GB" sz="1200" spc="55">
                          <a:effectLst/>
                        </a:rPr>
                        <a:t> </a:t>
                      </a:r>
                      <a:r>
                        <a:rPr lang="en-GB" sz="1200" spc="10">
                          <a:effectLst/>
                        </a:rPr>
                        <a:t>s</a:t>
                      </a:r>
                      <a:r>
                        <a:rPr lang="en-GB" sz="1200">
                          <a:effectLst/>
                        </a:rPr>
                        <a:t>yn</a:t>
                      </a:r>
                      <a:r>
                        <a:rPr lang="en-GB" sz="1200" spc="-5">
                          <a:effectLst/>
                        </a:rPr>
                        <a:t>d</a:t>
                      </a:r>
                      <a:r>
                        <a:rPr lang="en-GB" sz="1200" spc="-10">
                          <a:effectLst/>
                        </a:rPr>
                        <a:t>r</a:t>
                      </a:r>
                      <a:r>
                        <a:rPr lang="en-GB" sz="1200">
                          <a:effectLst/>
                        </a:rPr>
                        <a:t>ome,</a:t>
                      </a:r>
                      <a:r>
                        <a:rPr lang="en-GB" sz="1200" spc="50">
                          <a:effectLst/>
                        </a:rPr>
                        <a:t> </a:t>
                      </a:r>
                      <a:r>
                        <a:rPr lang="en-GB" sz="1200" spc="-10">
                          <a:effectLst/>
                        </a:rPr>
                        <a:t>k</a:t>
                      </a:r>
                      <a:r>
                        <a:rPr lang="en-GB" sz="1200" spc="-5">
                          <a:effectLst/>
                        </a:rPr>
                        <a:t>id</a:t>
                      </a:r>
                      <a:r>
                        <a:rPr lang="en-GB" sz="1200">
                          <a:effectLst/>
                        </a:rPr>
                        <a:t>n</a:t>
                      </a:r>
                      <a:r>
                        <a:rPr lang="en-GB" sz="1200" spc="-15">
                          <a:effectLst/>
                        </a:rPr>
                        <a:t>e</a:t>
                      </a:r>
                      <a:r>
                        <a:rPr lang="en-GB" sz="1200">
                          <a:effectLst/>
                        </a:rPr>
                        <a:t>y </a:t>
                      </a:r>
                      <a:r>
                        <a:rPr lang="en-GB" sz="1200" spc="-10">
                          <a:effectLst/>
                        </a:rPr>
                        <a:t>t</a:t>
                      </a:r>
                      <a:r>
                        <a:rPr lang="en-GB" sz="1200" spc="-15">
                          <a:effectLst/>
                        </a:rPr>
                        <a:t>r</a:t>
                      </a:r>
                      <a:r>
                        <a:rPr lang="en-GB" sz="1200" spc="-5">
                          <a:effectLst/>
                        </a:rPr>
                        <a:t>a</a:t>
                      </a:r>
                      <a:r>
                        <a:rPr lang="en-GB" sz="1200">
                          <a:effectLst/>
                        </a:rPr>
                        <a:t>ns</a:t>
                      </a:r>
                      <a:r>
                        <a:rPr lang="en-GB" sz="1200" spc="-5">
                          <a:effectLst/>
                        </a:rPr>
                        <a:t>p</a:t>
                      </a:r>
                      <a:r>
                        <a:rPr lang="en-GB" sz="1200" spc="-10">
                          <a:effectLst/>
                        </a:rPr>
                        <a:t>l</a:t>
                      </a:r>
                      <a:r>
                        <a:rPr lang="en-GB" sz="1200" spc="-5">
                          <a:effectLst/>
                        </a:rPr>
                        <a:t>an</a:t>
                      </a:r>
                      <a:r>
                        <a:rPr lang="en-GB" sz="1200">
                          <a:effectLst/>
                        </a:rPr>
                        <a:t>t</a:t>
                      </a:r>
                      <a:r>
                        <a:rPr lang="en-GB" sz="1200" spc="-10">
                          <a:effectLst/>
                        </a:rPr>
                        <a:t>a</a:t>
                      </a:r>
                      <a:r>
                        <a:rPr lang="en-GB" sz="1200" spc="-15">
                          <a:effectLst/>
                        </a:rPr>
                        <a:t>t</a:t>
                      </a:r>
                      <a:r>
                        <a:rPr lang="en-GB" sz="1200" spc="-10">
                          <a:effectLst/>
                        </a:rPr>
                        <a:t>i</a:t>
                      </a:r>
                      <a:r>
                        <a:rPr lang="en-GB" sz="1200">
                          <a:effectLst/>
                        </a:rPr>
                        <a:t>o</a:t>
                      </a:r>
                      <a:r>
                        <a:rPr lang="en-GB" sz="1200" spc="-5">
                          <a:effectLst/>
                        </a:rPr>
                        <a:t>n</a:t>
                      </a:r>
                      <a:r>
                        <a:rPr lang="en-GB" sz="1200">
                          <a:effectLst/>
                        </a:rPr>
                        <a: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val="10003"/>
                  </a:ext>
                </a:extLst>
              </a:tr>
              <a:tr h="173646">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5">
                          <a:effectLst/>
                        </a:rPr>
                        <a:t> </a:t>
                      </a:r>
                      <a:r>
                        <a:rPr lang="en-GB" sz="1200" spc="-10">
                          <a:effectLst/>
                        </a:rPr>
                        <a:t>l</a:t>
                      </a:r>
                      <a:r>
                        <a:rPr lang="en-GB" sz="1200" spc="-5">
                          <a:effectLst/>
                        </a:rPr>
                        <a:t>i</a:t>
                      </a:r>
                      <a:r>
                        <a:rPr lang="en-GB" sz="1200" spc="-20">
                          <a:effectLst/>
                        </a:rPr>
                        <a:t>v</a:t>
                      </a:r>
                      <a:r>
                        <a:rPr lang="en-GB" sz="1200">
                          <a:effectLst/>
                        </a:rPr>
                        <a:t>er</a:t>
                      </a:r>
                      <a:r>
                        <a:rPr lang="en-GB" sz="1200" spc="-5">
                          <a:effectLst/>
                        </a:rPr>
                        <a:t> 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5">
                          <a:effectLst/>
                        </a:rPr>
                        <a:t>C</a:t>
                      </a:r>
                      <a:r>
                        <a:rPr lang="en-GB" sz="1200" spc="-10">
                          <a:effectLst/>
                        </a:rPr>
                        <a:t>i</a:t>
                      </a:r>
                      <a:r>
                        <a:rPr lang="en-GB" sz="1200" spc="-5">
                          <a:effectLst/>
                        </a:rPr>
                        <a:t>rrh</a:t>
                      </a:r>
                      <a:r>
                        <a:rPr lang="en-GB" sz="1200">
                          <a:effectLst/>
                        </a:rPr>
                        <a:t>o</a:t>
                      </a:r>
                      <a:r>
                        <a:rPr lang="en-GB" sz="1200" spc="-10">
                          <a:effectLst/>
                        </a:rPr>
                        <a:t>s</a:t>
                      </a:r>
                      <a:r>
                        <a:rPr lang="en-GB" sz="1200">
                          <a:effectLst/>
                        </a:rPr>
                        <a:t>i</a:t>
                      </a:r>
                      <a:r>
                        <a:rPr lang="en-GB" sz="1200" spc="10">
                          <a:effectLst/>
                        </a:rPr>
                        <a:t>s</a:t>
                      </a:r>
                      <a:r>
                        <a:rPr lang="en-GB" sz="1200">
                          <a:effectLst/>
                        </a:rPr>
                        <a:t>,</a:t>
                      </a:r>
                      <a:r>
                        <a:rPr lang="en-GB" sz="1200" spc="-35">
                          <a:effectLst/>
                        </a:rPr>
                        <a:t> </a:t>
                      </a:r>
                      <a:r>
                        <a:rPr lang="en-GB" sz="1200" spc="-5">
                          <a:effectLst/>
                        </a:rPr>
                        <a:t>b</a:t>
                      </a:r>
                      <a:r>
                        <a:rPr lang="en-GB" sz="1200" spc="-15">
                          <a:effectLst/>
                        </a:rPr>
                        <a:t>il</a:t>
                      </a:r>
                      <a:r>
                        <a:rPr lang="en-GB" sz="1200" spc="-10">
                          <a:effectLst/>
                        </a:rPr>
                        <a:t>ia</a:t>
                      </a:r>
                      <a:r>
                        <a:rPr lang="en-GB" sz="1200" spc="20">
                          <a:effectLst/>
                        </a:rPr>
                        <a:t>r</a:t>
                      </a:r>
                      <a:r>
                        <a:rPr lang="en-GB" sz="1200">
                          <a:effectLst/>
                        </a:rPr>
                        <a:t>y</a:t>
                      </a:r>
                      <a:r>
                        <a:rPr lang="en-GB" sz="1200" spc="-35">
                          <a:effectLst/>
                        </a:rPr>
                        <a:t> </a:t>
                      </a:r>
                      <a:r>
                        <a:rPr lang="en-GB" sz="1200" spc="-10">
                          <a:effectLst/>
                        </a:rPr>
                        <a:t>atr</a:t>
                      </a:r>
                      <a:r>
                        <a:rPr lang="en-GB" sz="1200" spc="5">
                          <a:effectLst/>
                        </a:rPr>
                        <a:t>e</a:t>
                      </a:r>
                      <a:r>
                        <a:rPr lang="en-GB" sz="1200" spc="-10">
                          <a:effectLst/>
                        </a:rPr>
                        <a:t>si</a:t>
                      </a:r>
                      <a:r>
                        <a:rPr lang="en-GB" sz="1200" spc="5">
                          <a:effectLst/>
                        </a:rPr>
                        <a:t>a</a:t>
                      </a:r>
                      <a:r>
                        <a:rPr lang="en-GB" sz="1200">
                          <a:effectLst/>
                        </a:rPr>
                        <a:t>,</a:t>
                      </a:r>
                      <a:r>
                        <a:rPr lang="en-GB" sz="1200" spc="-35">
                          <a:effectLst/>
                        </a:rPr>
                        <a:t> </a:t>
                      </a:r>
                      <a:r>
                        <a:rPr lang="en-GB" sz="1200" spc="-15">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a:t>
                      </a:r>
                      <a:r>
                        <a:rPr lang="en-GB" sz="1200" spc="-35">
                          <a:effectLst/>
                        </a:rPr>
                        <a:t> </a:t>
                      </a:r>
                      <a:r>
                        <a:rPr lang="en-GB" sz="1200">
                          <a:effectLst/>
                        </a:rPr>
                        <a:t>he</a:t>
                      </a:r>
                      <a:r>
                        <a:rPr lang="en-GB" sz="1200" spc="-5">
                          <a:effectLst/>
                        </a:rPr>
                        <a:t>p</a:t>
                      </a:r>
                      <a:r>
                        <a:rPr lang="en-GB" sz="1200" spc="-10">
                          <a:effectLst/>
                        </a:rPr>
                        <a:t>a</a:t>
                      </a:r>
                      <a:r>
                        <a:rPr lang="en-GB" sz="1200" spc="-15">
                          <a:effectLst/>
                        </a:rPr>
                        <a:t>t</a:t>
                      </a:r>
                      <a:r>
                        <a:rPr lang="en-GB" sz="1200" spc="-5">
                          <a:effectLst/>
                        </a:rPr>
                        <a:t>i</a:t>
                      </a:r>
                      <a:r>
                        <a:rPr lang="en-GB" sz="1200" spc="-15">
                          <a:effectLst/>
                        </a:rPr>
                        <a:t>t</a:t>
                      </a:r>
                      <a:r>
                        <a:rPr lang="en-GB" sz="1200">
                          <a:effectLst/>
                        </a:rPr>
                        <a:t>is</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val="10004"/>
                  </a:ext>
                </a:extLst>
              </a:tr>
              <a:tr h="1287875">
                <a:tc>
                  <a:txBody>
                    <a:bodyPr/>
                    <a:lstStyle/>
                    <a:p>
                      <a:pPr>
                        <a:spcBef>
                          <a:spcPts val="300"/>
                        </a:spcBef>
                        <a:spcAft>
                          <a:spcPts val="300"/>
                        </a:spcAft>
                      </a:pPr>
                      <a:r>
                        <a:rPr lang="en-GB" sz="1200" spc="-10" dirty="0">
                          <a:effectLst/>
                        </a:rPr>
                        <a:t>C</a:t>
                      </a:r>
                      <a:r>
                        <a:rPr lang="en-GB" sz="1200" spc="-5" dirty="0">
                          <a:effectLst/>
                        </a:rPr>
                        <a:t>h</a:t>
                      </a:r>
                      <a:r>
                        <a:rPr lang="en-GB" sz="1200" dirty="0">
                          <a:effectLst/>
                        </a:rPr>
                        <a:t>ro</a:t>
                      </a:r>
                      <a:r>
                        <a:rPr lang="en-GB" sz="1200" spc="-5" dirty="0">
                          <a:effectLst/>
                        </a:rPr>
                        <a:t>n</a:t>
                      </a:r>
                      <a:r>
                        <a:rPr lang="en-GB" sz="1200" dirty="0">
                          <a:effectLst/>
                        </a:rPr>
                        <a:t>ic</a:t>
                      </a:r>
                      <a:r>
                        <a:rPr lang="en-GB" sz="1200" spc="120" dirty="0">
                          <a:effectLst/>
                        </a:rPr>
                        <a:t> </a:t>
                      </a:r>
                      <a:r>
                        <a:rPr lang="en-GB" sz="1200" spc="-5" dirty="0">
                          <a:effectLst/>
                        </a:rPr>
                        <a:t>neu</a:t>
                      </a:r>
                      <a:r>
                        <a:rPr lang="en-GB" sz="1200" dirty="0">
                          <a:effectLst/>
                        </a:rPr>
                        <a:t>ro</a:t>
                      </a:r>
                      <a:r>
                        <a:rPr lang="en-GB" sz="1200" spc="-5" dirty="0">
                          <a:effectLst/>
                        </a:rPr>
                        <a:t>l</a:t>
                      </a:r>
                      <a:r>
                        <a:rPr lang="en-GB" sz="1200" dirty="0">
                          <a:effectLst/>
                        </a:rPr>
                        <a:t>o</a:t>
                      </a:r>
                      <a:r>
                        <a:rPr lang="en-GB" sz="1200" spc="-5" dirty="0">
                          <a:effectLst/>
                        </a:rPr>
                        <a:t>g</a:t>
                      </a:r>
                      <a:r>
                        <a:rPr lang="en-GB" sz="1200" dirty="0">
                          <a:effectLst/>
                        </a:rPr>
                        <a:t>i</a:t>
                      </a:r>
                      <a:r>
                        <a:rPr lang="en-GB" sz="1200" spc="5" dirty="0">
                          <a:effectLst/>
                        </a:rPr>
                        <a:t>c</a:t>
                      </a:r>
                      <a:r>
                        <a:rPr lang="en-GB" sz="1200" spc="-5" dirty="0">
                          <a:effectLst/>
                        </a:rPr>
                        <a:t>a</a:t>
                      </a:r>
                      <a:r>
                        <a:rPr lang="en-GB" sz="1200" dirty="0">
                          <a:effectLst/>
                        </a:rPr>
                        <a:t>l </a:t>
                      </a:r>
                      <a:r>
                        <a:rPr lang="en-GB" sz="1200" spc="-5" dirty="0">
                          <a:effectLst/>
                        </a:rPr>
                        <a:t>d</a:t>
                      </a:r>
                      <a:r>
                        <a:rPr lang="en-GB" sz="1200" dirty="0">
                          <a:effectLst/>
                        </a:rPr>
                        <a:t>is</a:t>
                      </a:r>
                      <a:r>
                        <a:rPr lang="en-GB" sz="1200" spc="-10" dirty="0">
                          <a:effectLst/>
                        </a:rPr>
                        <a:t>e</a:t>
                      </a:r>
                      <a:r>
                        <a:rPr lang="en-GB" sz="1200" dirty="0">
                          <a:effectLst/>
                        </a:rPr>
                        <a:t>ase</a:t>
                      </a:r>
                      <a:endParaRPr lang="en-GB" sz="1600" dirty="0">
                        <a:solidFill>
                          <a:srgbClr val="FF0000"/>
                        </a:solidFill>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30" dirty="0">
                          <a:effectLst/>
                        </a:rPr>
                        <a:t>S</a:t>
                      </a:r>
                      <a:r>
                        <a:rPr lang="en-GB" sz="1200" spc="-10" dirty="0">
                          <a:effectLst/>
                        </a:rPr>
                        <a:t>tr</a:t>
                      </a:r>
                      <a:r>
                        <a:rPr lang="en-GB" sz="1200" dirty="0">
                          <a:effectLst/>
                        </a:rPr>
                        <a:t>o</a:t>
                      </a:r>
                      <a:r>
                        <a:rPr lang="en-GB" sz="1200" spc="-30" dirty="0">
                          <a:effectLst/>
                        </a:rPr>
                        <a:t>k</a:t>
                      </a:r>
                      <a:r>
                        <a:rPr lang="en-GB" sz="1200" dirty="0">
                          <a:effectLst/>
                        </a:rPr>
                        <a:t>e,</a:t>
                      </a:r>
                      <a:r>
                        <a:rPr lang="en-GB" sz="1200" spc="-75" dirty="0">
                          <a:effectLst/>
                        </a:rPr>
                        <a:t> </a:t>
                      </a:r>
                      <a:r>
                        <a:rPr lang="en-GB" sz="1200" spc="-10" dirty="0">
                          <a:effectLst/>
                        </a:rPr>
                        <a:t>t</a:t>
                      </a:r>
                      <a:r>
                        <a:rPr lang="en-GB" sz="1200" spc="-15" dirty="0">
                          <a:effectLst/>
                        </a:rPr>
                        <a:t>r</a:t>
                      </a:r>
                      <a:r>
                        <a:rPr lang="en-GB" sz="1200" spc="-10" dirty="0">
                          <a:effectLst/>
                        </a:rPr>
                        <a:t>a</a:t>
                      </a:r>
                      <a:r>
                        <a:rPr lang="en-GB" sz="1200" dirty="0">
                          <a:effectLst/>
                        </a:rPr>
                        <a:t>n</a:t>
                      </a:r>
                      <a:r>
                        <a:rPr lang="en-GB" sz="1200" spc="-10" dirty="0">
                          <a:effectLst/>
                        </a:rPr>
                        <a:t>s</a:t>
                      </a:r>
                      <a:r>
                        <a:rPr lang="en-GB" sz="1200" spc="-5" dirty="0">
                          <a:effectLst/>
                        </a:rPr>
                        <a:t>i</a:t>
                      </a:r>
                      <a:r>
                        <a:rPr lang="en-GB" sz="1200" dirty="0">
                          <a:effectLst/>
                        </a:rPr>
                        <a:t>e</a:t>
                      </a:r>
                      <a:r>
                        <a:rPr lang="en-GB" sz="1200" spc="-5" dirty="0">
                          <a:effectLst/>
                        </a:rPr>
                        <a:t>n</a:t>
                      </a:r>
                      <a:r>
                        <a:rPr lang="en-GB" sz="1200" dirty="0">
                          <a:effectLst/>
                        </a:rPr>
                        <a:t>t</a:t>
                      </a:r>
                      <a:r>
                        <a:rPr lang="en-GB" sz="1200" spc="-75" dirty="0">
                          <a:effectLst/>
                        </a:rPr>
                        <a:t> </a:t>
                      </a:r>
                      <a:r>
                        <a:rPr lang="en-GB" sz="1200" dirty="0">
                          <a:effectLst/>
                        </a:rPr>
                        <a:t>i</a:t>
                      </a:r>
                      <a:r>
                        <a:rPr lang="en-GB" sz="1200" spc="5" dirty="0">
                          <a:effectLst/>
                        </a:rPr>
                        <a:t>s</a:t>
                      </a:r>
                      <a:r>
                        <a:rPr lang="en-GB" sz="1200" spc="-10" dirty="0">
                          <a:effectLst/>
                        </a:rPr>
                        <a:t>c</a:t>
                      </a:r>
                      <a:r>
                        <a:rPr lang="en-GB" sz="1200" spc="-5" dirty="0">
                          <a:effectLst/>
                        </a:rPr>
                        <a:t>h</a:t>
                      </a:r>
                      <a:r>
                        <a:rPr lang="en-GB" sz="1200" spc="-10" dirty="0">
                          <a:effectLst/>
                        </a:rPr>
                        <a:t>a</a:t>
                      </a:r>
                      <a:r>
                        <a:rPr lang="en-GB" sz="1200" dirty="0">
                          <a:effectLst/>
                        </a:rPr>
                        <a:t>e</a:t>
                      </a:r>
                      <a:r>
                        <a:rPr lang="en-GB" sz="1200" spc="-10" dirty="0">
                          <a:effectLst/>
                        </a:rPr>
                        <a:t>m</a:t>
                      </a:r>
                      <a:r>
                        <a:rPr lang="en-GB" sz="1200" spc="-5" dirty="0">
                          <a:effectLst/>
                        </a:rPr>
                        <a:t>i</a:t>
                      </a:r>
                      <a:r>
                        <a:rPr lang="en-GB" sz="1200" dirty="0">
                          <a:effectLst/>
                        </a:rPr>
                        <a:t>c</a:t>
                      </a:r>
                      <a:r>
                        <a:rPr lang="en-GB" sz="1200" spc="-75" dirty="0">
                          <a:effectLst/>
                        </a:rPr>
                        <a:t> </a:t>
                      </a:r>
                      <a:r>
                        <a:rPr lang="en-GB" sz="1200" spc="-10" dirty="0">
                          <a:effectLst/>
                        </a:rPr>
                        <a:t>a</a:t>
                      </a:r>
                      <a:r>
                        <a:rPr lang="en-GB" sz="1200" spc="15" dirty="0">
                          <a:effectLst/>
                        </a:rPr>
                        <a:t>t</a:t>
                      </a:r>
                      <a:r>
                        <a:rPr lang="en-GB" sz="1200" dirty="0">
                          <a:effectLst/>
                        </a:rPr>
                        <a:t>ta</a:t>
                      </a:r>
                      <a:r>
                        <a:rPr lang="en-GB" sz="1200" spc="-10" dirty="0">
                          <a:effectLst/>
                        </a:rPr>
                        <a:t>c</a:t>
                      </a:r>
                      <a:r>
                        <a:rPr lang="en-GB" sz="1200" dirty="0">
                          <a:effectLst/>
                        </a:rPr>
                        <a:t>k</a:t>
                      </a:r>
                      <a:r>
                        <a:rPr lang="en-GB" sz="1200" spc="-70" dirty="0">
                          <a:effectLst/>
                        </a:rPr>
                        <a:t> </a:t>
                      </a:r>
                      <a:r>
                        <a:rPr lang="en-GB" sz="1200" spc="20" dirty="0">
                          <a:effectLst/>
                        </a:rPr>
                        <a:t>(</a:t>
                      </a:r>
                      <a:r>
                        <a:rPr lang="en-GB" sz="1200" spc="5" dirty="0">
                          <a:effectLst/>
                        </a:rPr>
                        <a:t>T</a:t>
                      </a:r>
                      <a:r>
                        <a:rPr lang="en-GB" sz="1200" dirty="0">
                          <a:effectLst/>
                        </a:rPr>
                        <a:t>IA), Parkinson’s disease, motor neurone disease. </a:t>
                      </a:r>
                      <a:r>
                        <a:rPr lang="en-GB" sz="1200" spc="-10" dirty="0">
                          <a:effectLst/>
                        </a:rPr>
                        <a:t>C</a:t>
                      </a:r>
                      <a:r>
                        <a:rPr lang="en-GB" sz="1200" dirty="0">
                          <a:effectLst/>
                        </a:rPr>
                        <a:t>on</a:t>
                      </a:r>
                      <a:r>
                        <a:rPr lang="en-GB" sz="1200" spc="-10" dirty="0">
                          <a:effectLst/>
                        </a:rPr>
                        <a:t>d</a:t>
                      </a:r>
                      <a:r>
                        <a:rPr lang="en-GB" sz="1200" spc="-5" dirty="0">
                          <a:effectLst/>
                        </a:rPr>
                        <a:t>i</a:t>
                      </a:r>
                      <a:r>
                        <a:rPr lang="en-GB" sz="1200" spc="-15" dirty="0">
                          <a:effectLst/>
                        </a:rPr>
                        <a:t>t</a:t>
                      </a:r>
                      <a:r>
                        <a:rPr lang="en-GB" sz="1200" spc="-10" dirty="0">
                          <a:effectLst/>
                        </a:rPr>
                        <a:t>i</a:t>
                      </a:r>
                      <a:r>
                        <a:rPr lang="en-GB" sz="1200" dirty="0">
                          <a:effectLst/>
                        </a:rPr>
                        <a:t>ons</a:t>
                      </a:r>
                      <a:r>
                        <a:rPr lang="en-GB" sz="1200" spc="30" dirty="0">
                          <a:effectLst/>
                        </a:rPr>
                        <a:t> </a:t>
                      </a:r>
                      <a:r>
                        <a:rPr lang="en-GB" sz="1200" spc="-10" dirty="0">
                          <a:effectLst/>
                        </a:rPr>
                        <a:t>i</a:t>
                      </a:r>
                      <a:r>
                        <a:rPr lang="en-GB" sz="1200" dirty="0">
                          <a:effectLst/>
                        </a:rPr>
                        <a:t>n</a:t>
                      </a:r>
                      <a:r>
                        <a:rPr lang="en-GB" sz="1200" spc="35" dirty="0">
                          <a:effectLst/>
                        </a:rPr>
                        <a:t> </a:t>
                      </a:r>
                      <a:r>
                        <a:rPr lang="en-GB" sz="1200" dirty="0">
                          <a:effectLst/>
                        </a:rPr>
                        <a:t>w</a:t>
                      </a:r>
                      <a:r>
                        <a:rPr lang="en-GB" sz="1200" spc="-10" dirty="0">
                          <a:effectLst/>
                        </a:rPr>
                        <a:t>h</a:t>
                      </a:r>
                      <a:r>
                        <a:rPr lang="en-GB" sz="1200" spc="-5" dirty="0">
                          <a:effectLst/>
                        </a:rPr>
                        <a:t>i</a:t>
                      </a:r>
                      <a:r>
                        <a:rPr lang="en-GB" sz="1200" spc="-10" dirty="0">
                          <a:effectLst/>
                        </a:rPr>
                        <a:t>c</a:t>
                      </a:r>
                      <a:r>
                        <a:rPr lang="en-GB" sz="1200" dirty="0">
                          <a:effectLst/>
                        </a:rPr>
                        <a:t>h</a:t>
                      </a:r>
                      <a:r>
                        <a:rPr lang="en-GB" sz="1200" spc="35" dirty="0">
                          <a:effectLst/>
                        </a:rPr>
                        <a:t> </a:t>
                      </a:r>
                      <a:r>
                        <a:rPr lang="en-GB" sz="1200" spc="-10" dirty="0">
                          <a:effectLst/>
                        </a:rPr>
                        <a:t>r</a:t>
                      </a:r>
                      <a:r>
                        <a:rPr lang="en-GB" sz="1200" spc="5" dirty="0">
                          <a:effectLst/>
                        </a:rPr>
                        <a:t>e</a:t>
                      </a:r>
                      <a:r>
                        <a:rPr lang="en-GB" sz="1200" dirty="0">
                          <a:effectLst/>
                        </a:rPr>
                        <a:t>s</a:t>
                      </a:r>
                      <a:r>
                        <a:rPr lang="en-GB" sz="1200" spc="-5" dirty="0">
                          <a:effectLst/>
                        </a:rPr>
                        <a:t>p</a:t>
                      </a:r>
                      <a:r>
                        <a:rPr lang="en-GB" sz="1200" spc="-10" dirty="0">
                          <a:effectLst/>
                        </a:rPr>
                        <a:t>i</a:t>
                      </a:r>
                      <a:r>
                        <a:rPr lang="en-GB" sz="1200" spc="-15" dirty="0">
                          <a:effectLst/>
                        </a:rPr>
                        <a:t>r</a:t>
                      </a:r>
                      <a:r>
                        <a:rPr lang="en-GB" sz="1200" spc="-10" dirty="0">
                          <a:effectLst/>
                        </a:rPr>
                        <a:t>a</a:t>
                      </a:r>
                      <a:r>
                        <a:rPr lang="en-GB" sz="1200" spc="-15" dirty="0">
                          <a:effectLst/>
                        </a:rPr>
                        <a:t>t</a:t>
                      </a:r>
                      <a:r>
                        <a:rPr lang="en-GB" sz="1200" dirty="0">
                          <a:effectLst/>
                        </a:rPr>
                        <a:t>o</a:t>
                      </a:r>
                      <a:r>
                        <a:rPr lang="en-GB" sz="1200" spc="20" dirty="0">
                          <a:effectLst/>
                        </a:rPr>
                        <a:t>r</a:t>
                      </a:r>
                      <a:r>
                        <a:rPr lang="en-GB" sz="1200" dirty="0">
                          <a:effectLst/>
                        </a:rPr>
                        <a:t>y</a:t>
                      </a:r>
                      <a:r>
                        <a:rPr lang="en-GB" sz="1200" spc="35" dirty="0">
                          <a:effectLst/>
                        </a:rPr>
                        <a:t> </a:t>
                      </a:r>
                      <a:r>
                        <a:rPr lang="en-GB" sz="1200" spc="-5" dirty="0">
                          <a:effectLst/>
                        </a:rPr>
                        <a:t>fu</a:t>
                      </a:r>
                      <a:r>
                        <a:rPr lang="en-GB" sz="1200" dirty="0">
                          <a:effectLst/>
                        </a:rPr>
                        <a:t>n</a:t>
                      </a:r>
                      <a:r>
                        <a:rPr lang="en-GB" sz="1200" spc="20" dirty="0">
                          <a:effectLst/>
                        </a:rPr>
                        <a:t>c</a:t>
                      </a:r>
                      <a:r>
                        <a:rPr lang="en-GB" sz="1200" spc="-15" dirty="0">
                          <a:effectLst/>
                        </a:rPr>
                        <a:t>t</a:t>
                      </a:r>
                      <a:r>
                        <a:rPr lang="en-GB" sz="1200" spc="-10" dirty="0">
                          <a:effectLst/>
                        </a:rPr>
                        <a:t>i</a:t>
                      </a:r>
                      <a:r>
                        <a:rPr lang="en-GB" sz="1200" dirty="0">
                          <a:effectLst/>
                        </a:rPr>
                        <a:t>on</a:t>
                      </a:r>
                      <a:r>
                        <a:rPr lang="en-GB" sz="1200" spc="30" dirty="0">
                          <a:effectLst/>
                        </a:rPr>
                        <a:t> </a:t>
                      </a:r>
                      <a:r>
                        <a:rPr lang="en-GB" sz="1200" spc="-5" dirty="0">
                          <a:effectLst/>
                        </a:rPr>
                        <a:t>m</a:t>
                      </a:r>
                      <a:r>
                        <a:rPr lang="en-GB" sz="1200" spc="-15" dirty="0">
                          <a:effectLst/>
                        </a:rPr>
                        <a:t>a</a:t>
                      </a:r>
                      <a:r>
                        <a:rPr lang="en-GB" sz="1200" dirty="0">
                          <a:effectLst/>
                        </a:rPr>
                        <a:t>y</a:t>
                      </a:r>
                      <a:r>
                        <a:rPr lang="en-GB" sz="1200" spc="35" dirty="0">
                          <a:effectLst/>
                        </a:rPr>
                        <a:t> </a:t>
                      </a:r>
                      <a:r>
                        <a:rPr lang="en-GB" sz="1200" dirty="0">
                          <a:effectLst/>
                        </a:rPr>
                        <a:t>be </a:t>
                      </a:r>
                      <a:r>
                        <a:rPr lang="en-GB" sz="1200" spc="-15" dirty="0">
                          <a:effectLst/>
                        </a:rPr>
                        <a:t>c</a:t>
                      </a:r>
                      <a:r>
                        <a:rPr lang="en-GB" sz="1200" dirty="0">
                          <a:effectLst/>
                        </a:rPr>
                        <a:t>o</a:t>
                      </a:r>
                      <a:r>
                        <a:rPr lang="en-GB" sz="1200" spc="-5" dirty="0">
                          <a:effectLst/>
                        </a:rPr>
                        <a:t>m</a:t>
                      </a:r>
                      <a:r>
                        <a:rPr lang="en-GB" sz="1200" dirty="0">
                          <a:effectLst/>
                        </a:rPr>
                        <a:t>p</a:t>
                      </a:r>
                      <a:r>
                        <a:rPr lang="en-GB" sz="1200" spc="-10" dirty="0">
                          <a:effectLst/>
                        </a:rPr>
                        <a:t>r</a:t>
                      </a:r>
                      <a:r>
                        <a:rPr lang="en-GB" sz="1200" dirty="0">
                          <a:effectLst/>
                        </a:rPr>
                        <a:t>o</a:t>
                      </a:r>
                      <a:r>
                        <a:rPr lang="en-GB" sz="1200" spc="-10" dirty="0">
                          <a:effectLst/>
                        </a:rPr>
                        <a:t>m</a:t>
                      </a:r>
                      <a:r>
                        <a:rPr lang="en-GB" sz="1200" dirty="0">
                          <a:effectLst/>
                        </a:rPr>
                        <a:t>is</a:t>
                      </a:r>
                      <a:r>
                        <a:rPr lang="en-GB" sz="1200" spc="5" dirty="0">
                          <a:effectLst/>
                        </a:rPr>
                        <a:t>e</a:t>
                      </a:r>
                      <a:r>
                        <a:rPr lang="en-GB" sz="1200" dirty="0">
                          <a:effectLst/>
                        </a:rPr>
                        <a:t>d</a:t>
                      </a:r>
                      <a:r>
                        <a:rPr lang="en-GB" sz="1200" spc="-55" dirty="0">
                          <a:effectLst/>
                        </a:rPr>
                        <a:t> </a:t>
                      </a:r>
                      <a:r>
                        <a:rPr lang="en-GB" sz="1200" spc="-5" dirty="0">
                          <a:effectLst/>
                        </a:rPr>
                        <a:t>d</a:t>
                      </a:r>
                      <a:r>
                        <a:rPr lang="en-GB" sz="1200" dirty="0">
                          <a:effectLst/>
                        </a:rPr>
                        <a:t>ue</a:t>
                      </a:r>
                      <a:r>
                        <a:rPr lang="en-GB" sz="1200" spc="-50" dirty="0">
                          <a:effectLst/>
                        </a:rPr>
                        <a:t> </a:t>
                      </a:r>
                      <a:r>
                        <a:rPr lang="en-GB" sz="1200" spc="-15" dirty="0">
                          <a:effectLst/>
                        </a:rPr>
                        <a:t>t</a:t>
                      </a:r>
                      <a:r>
                        <a:rPr lang="en-GB" sz="1200" dirty="0">
                          <a:effectLst/>
                        </a:rPr>
                        <a:t>o</a:t>
                      </a:r>
                      <a:r>
                        <a:rPr lang="en-GB" sz="1200" spc="-50" dirty="0">
                          <a:effectLst/>
                        </a:rPr>
                        <a:t> </a:t>
                      </a:r>
                      <a:r>
                        <a:rPr lang="en-GB" sz="1200" dirty="0">
                          <a:effectLst/>
                        </a:rPr>
                        <a:t>n</a:t>
                      </a:r>
                      <a:r>
                        <a:rPr lang="en-GB" sz="1200" spc="-10" dirty="0">
                          <a:effectLst/>
                        </a:rPr>
                        <a:t>e</a:t>
                      </a:r>
                      <a:r>
                        <a:rPr lang="en-GB" sz="1200" spc="-5" dirty="0">
                          <a:effectLst/>
                        </a:rPr>
                        <a:t>u</a:t>
                      </a:r>
                      <a:r>
                        <a:rPr lang="en-GB" sz="1200" spc="-10" dirty="0">
                          <a:effectLst/>
                        </a:rPr>
                        <a:t>r</a:t>
                      </a:r>
                      <a:r>
                        <a:rPr lang="en-GB" sz="1200" spc="-5" dirty="0">
                          <a:effectLst/>
                        </a:rPr>
                        <a:t>ol</a:t>
                      </a:r>
                      <a:r>
                        <a:rPr lang="en-GB" sz="1200" dirty="0">
                          <a:effectLst/>
                        </a:rPr>
                        <a:t>o</a:t>
                      </a:r>
                      <a:r>
                        <a:rPr lang="en-GB" sz="1200" spc="-10" dirty="0">
                          <a:effectLst/>
                        </a:rPr>
                        <a:t>g</a:t>
                      </a:r>
                      <a:r>
                        <a:rPr lang="en-GB" sz="1200" spc="-5" dirty="0">
                          <a:effectLst/>
                        </a:rPr>
                        <a:t>i</a:t>
                      </a:r>
                      <a:r>
                        <a:rPr lang="en-GB" sz="1200" spc="5" dirty="0">
                          <a:effectLst/>
                        </a:rPr>
                        <a:t>c</a:t>
                      </a:r>
                      <a:r>
                        <a:rPr lang="en-GB" sz="1200" spc="-15" dirty="0">
                          <a:effectLst/>
                        </a:rPr>
                        <a:t>a</a:t>
                      </a:r>
                      <a:r>
                        <a:rPr lang="en-GB" sz="1200" dirty="0">
                          <a:effectLst/>
                        </a:rPr>
                        <a:t>l</a:t>
                      </a:r>
                      <a:r>
                        <a:rPr lang="en-GB" sz="1200" spc="-50" dirty="0">
                          <a:effectLst/>
                        </a:rPr>
                        <a:t> </a:t>
                      </a:r>
                      <a:r>
                        <a:rPr lang="en-GB" sz="1200" spc="-10" dirty="0">
                          <a:effectLst/>
                        </a:rPr>
                        <a:t>d</a:t>
                      </a:r>
                      <a:r>
                        <a:rPr lang="en-GB" sz="1200" dirty="0">
                          <a:effectLst/>
                        </a:rPr>
                        <a:t>is</a:t>
                      </a:r>
                      <a:r>
                        <a:rPr lang="en-GB" sz="1200" spc="-15" dirty="0">
                          <a:effectLst/>
                        </a:rPr>
                        <a:t>e</a:t>
                      </a:r>
                      <a:r>
                        <a:rPr lang="en-GB" sz="1200" dirty="0">
                          <a:effectLst/>
                        </a:rPr>
                        <a:t>ase</a:t>
                      </a:r>
                      <a:r>
                        <a:rPr lang="en-GB" sz="1200" spc="-50" dirty="0">
                          <a:effectLst/>
                        </a:rPr>
                        <a:t> </a:t>
                      </a:r>
                      <a:r>
                        <a:rPr lang="en-GB" sz="1200" spc="15" dirty="0">
                          <a:effectLst/>
                        </a:rPr>
                        <a:t>(</a:t>
                      </a:r>
                      <a:r>
                        <a:rPr lang="en-GB" sz="1200" spc="-15" dirty="0" err="1">
                          <a:effectLst/>
                        </a:rPr>
                        <a:t>eg</a:t>
                      </a:r>
                      <a:r>
                        <a:rPr lang="en-GB" sz="1200" dirty="0">
                          <a:effectLst/>
                        </a:rPr>
                        <a:t> p</a:t>
                      </a:r>
                      <a:r>
                        <a:rPr lang="en-GB" sz="1200" spc="-5" dirty="0">
                          <a:effectLst/>
                        </a:rPr>
                        <a:t>o</a:t>
                      </a:r>
                      <a:r>
                        <a:rPr lang="en-GB" sz="1200" spc="-15" dirty="0">
                          <a:effectLst/>
                        </a:rPr>
                        <a:t>l</a:t>
                      </a:r>
                      <a:r>
                        <a:rPr lang="en-GB" sz="1200" spc="-10" dirty="0">
                          <a:effectLst/>
                        </a:rPr>
                        <a:t>i</a:t>
                      </a:r>
                      <a:r>
                        <a:rPr lang="en-GB" sz="1200" dirty="0">
                          <a:effectLst/>
                        </a:rPr>
                        <a:t>o</a:t>
                      </a:r>
                      <a:r>
                        <a:rPr lang="en-GB" sz="1200" spc="-30" dirty="0">
                          <a:effectLst/>
                        </a:rPr>
                        <a:t> </a:t>
                      </a:r>
                      <a:r>
                        <a:rPr lang="en-GB" sz="1200" spc="10" dirty="0">
                          <a:effectLst/>
                        </a:rPr>
                        <a:t>s</a:t>
                      </a:r>
                      <a:r>
                        <a:rPr lang="en-GB" sz="1200" dirty="0">
                          <a:effectLst/>
                        </a:rPr>
                        <a:t>yn</a:t>
                      </a:r>
                      <a:r>
                        <a:rPr lang="en-GB" sz="1200" spc="-5" dirty="0">
                          <a:effectLst/>
                        </a:rPr>
                        <a:t>d</a:t>
                      </a:r>
                      <a:r>
                        <a:rPr lang="en-GB" sz="1200" spc="-10" dirty="0">
                          <a:effectLst/>
                        </a:rPr>
                        <a:t>r</a:t>
                      </a:r>
                      <a:r>
                        <a:rPr lang="en-GB" sz="1200" dirty="0">
                          <a:effectLst/>
                        </a:rPr>
                        <a:t>ome</a:t>
                      </a:r>
                      <a:r>
                        <a:rPr lang="en-GB" sz="1200" spc="-30" dirty="0">
                          <a:effectLst/>
                        </a:rPr>
                        <a:t> </a:t>
                      </a:r>
                      <a:r>
                        <a:rPr lang="en-GB" sz="1200" spc="-10" dirty="0">
                          <a:effectLst/>
                        </a:rPr>
                        <a:t>s</a:t>
                      </a:r>
                      <a:r>
                        <a:rPr lang="en-GB" sz="1200" spc="-5" dirty="0">
                          <a:effectLst/>
                        </a:rPr>
                        <a:t>u</a:t>
                      </a:r>
                      <a:r>
                        <a:rPr lang="en-GB" sz="1200" spc="15" dirty="0">
                          <a:effectLst/>
                        </a:rPr>
                        <a:t>f</a:t>
                      </a:r>
                      <a:r>
                        <a:rPr lang="en-GB" sz="1200" spc="-5" dirty="0">
                          <a:effectLst/>
                        </a:rPr>
                        <a:t>f</a:t>
                      </a:r>
                      <a:r>
                        <a:rPr lang="en-GB" sz="1200" dirty="0">
                          <a:effectLst/>
                        </a:rPr>
                        <a:t>e</a:t>
                      </a:r>
                      <a:r>
                        <a:rPr lang="en-GB" sz="1200" spc="-10" dirty="0">
                          <a:effectLst/>
                        </a:rPr>
                        <a:t>r</a:t>
                      </a:r>
                      <a:r>
                        <a:rPr lang="en-GB" sz="1200" dirty="0">
                          <a:effectLst/>
                        </a:rPr>
                        <a:t>e</a:t>
                      </a:r>
                      <a:r>
                        <a:rPr lang="en-GB" sz="1200" spc="5" dirty="0">
                          <a:effectLst/>
                        </a:rPr>
                        <a:t>r</a:t>
                      </a:r>
                      <a:r>
                        <a:rPr lang="en-GB" sz="1200" spc="20" dirty="0">
                          <a:effectLst/>
                        </a:rPr>
                        <a:t>s)</a:t>
                      </a:r>
                      <a:r>
                        <a:rPr lang="en-GB" sz="1200" dirty="0">
                          <a:effectLst/>
                        </a:rPr>
                        <a:t>.</a:t>
                      </a:r>
                      <a:endParaRPr lang="en-GB" sz="1600" dirty="0">
                        <a:effectLst/>
                      </a:endParaRPr>
                    </a:p>
                    <a:p>
                      <a:pPr>
                        <a:spcBef>
                          <a:spcPts val="300"/>
                        </a:spcBef>
                        <a:spcAft>
                          <a:spcPts val="300"/>
                        </a:spcAft>
                      </a:pPr>
                      <a:r>
                        <a:rPr lang="en-GB" sz="1200" spc="-15" dirty="0">
                          <a:effectLst/>
                        </a:rPr>
                        <a:t>Clinicians should offer immunisation, based on individual assessment, to clinically vulnerable individuals including those with cerebral palsy, learning disabilities, multiple sclerosis and related or similar conditions; or hereditary and degenerative disease of the nervous system or muscles; or severe neurological disability</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val="10005"/>
                  </a:ext>
                </a:extLst>
              </a:tr>
              <a:tr h="256562">
                <a:tc>
                  <a:txBody>
                    <a:bodyPr/>
                    <a:lstStyle/>
                    <a:p>
                      <a:pPr marL="0" algn="l" defTabSz="914400" rtl="0" eaLnBrk="1" latinLnBrk="0" hangingPunct="1">
                        <a:spcBef>
                          <a:spcPts val="300"/>
                        </a:spcBef>
                        <a:spcAft>
                          <a:spcPts val="300"/>
                        </a:spcAft>
                      </a:pPr>
                      <a:r>
                        <a:rPr lang="en-GB" sz="1200" b="1" kern="1200" dirty="0">
                          <a:solidFill>
                            <a:schemeClr val="lt1"/>
                          </a:solidFill>
                          <a:effectLst/>
                          <a:latin typeface="+mn-lt"/>
                          <a:ea typeface="+mn-ea"/>
                          <a:cs typeface="+mn-cs"/>
                        </a:rPr>
                        <a:t>Learning disability</a:t>
                      </a:r>
                    </a:p>
                  </a:txBody>
                  <a:tcPr marL="54187" marR="54187" marT="0" marB="0"/>
                </a:tc>
                <a:tc>
                  <a:txBody>
                    <a:bodyPr/>
                    <a:lstStyle/>
                    <a:p>
                      <a:pPr>
                        <a:spcBef>
                          <a:spcPts val="300"/>
                        </a:spcBef>
                        <a:spcAft>
                          <a:spcPts val="300"/>
                        </a:spcAft>
                      </a:pP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val="3665346896"/>
                  </a:ext>
                </a:extLst>
              </a:tr>
              <a:tr h="669560">
                <a:tc>
                  <a:txBody>
                    <a:bodyPr/>
                    <a:lstStyle/>
                    <a:p>
                      <a:pPr>
                        <a:spcBef>
                          <a:spcPts val="300"/>
                        </a:spcBef>
                        <a:spcAft>
                          <a:spcPts val="300"/>
                        </a:spcAft>
                      </a:pPr>
                      <a:r>
                        <a:rPr lang="en-GB" sz="1200" dirty="0">
                          <a:effectLst/>
                        </a:rPr>
                        <a:t>D</a:t>
                      </a:r>
                      <a:r>
                        <a:rPr lang="en-GB" sz="1200" spc="-5" dirty="0">
                          <a:effectLst/>
                        </a:rPr>
                        <a:t>ia</a:t>
                      </a:r>
                      <a:r>
                        <a:rPr lang="en-GB" sz="1200" spc="5" dirty="0">
                          <a:effectLst/>
                        </a:rPr>
                        <a:t>b</a:t>
                      </a:r>
                      <a:r>
                        <a:rPr lang="en-GB" sz="1200" spc="-5" dirty="0">
                          <a:effectLst/>
                        </a:rPr>
                        <a:t>et</a:t>
                      </a:r>
                      <a:r>
                        <a:rPr lang="en-GB" sz="1200" dirty="0">
                          <a:effectLst/>
                        </a:rPr>
                        <a:t>es</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70" dirty="0">
                          <a:effectLst/>
                        </a:rPr>
                        <a:t>T</a:t>
                      </a:r>
                      <a:r>
                        <a:rPr lang="en-GB" sz="1200" dirty="0">
                          <a:effectLst/>
                        </a:rPr>
                        <a:t>ype</a:t>
                      </a:r>
                      <a:r>
                        <a:rPr lang="en-GB" sz="1200" spc="-20" dirty="0">
                          <a:effectLst/>
                        </a:rPr>
                        <a:t> </a:t>
                      </a:r>
                      <a:r>
                        <a:rPr lang="en-GB" sz="1200" dirty="0">
                          <a:effectLst/>
                        </a:rPr>
                        <a:t>1</a:t>
                      </a:r>
                      <a:r>
                        <a:rPr lang="en-GB" sz="1200" spc="-15" dirty="0">
                          <a:effectLst/>
                        </a:rPr>
                        <a:t> </a:t>
                      </a:r>
                      <a:r>
                        <a:rPr lang="en-GB" sz="1200" spc="-10" dirty="0">
                          <a:effectLst/>
                        </a:rPr>
                        <a:t>dia</a:t>
                      </a:r>
                      <a:r>
                        <a:rPr lang="en-GB" sz="1200" dirty="0">
                          <a:effectLst/>
                        </a:rPr>
                        <a:t>be</a:t>
                      </a:r>
                      <a:r>
                        <a:rPr lang="en-GB" sz="1200" spc="-10" dirty="0">
                          <a:effectLst/>
                        </a:rPr>
                        <a:t>t</a:t>
                      </a:r>
                      <a:r>
                        <a:rPr lang="en-GB" sz="1200" spc="5" dirty="0">
                          <a:effectLst/>
                        </a:rPr>
                        <a:t>e</a:t>
                      </a:r>
                      <a:r>
                        <a:rPr lang="en-GB" sz="1200" spc="10" dirty="0">
                          <a:effectLst/>
                        </a:rPr>
                        <a:t>s</a:t>
                      </a:r>
                      <a:r>
                        <a:rPr lang="en-GB" sz="1200" dirty="0">
                          <a:effectLst/>
                        </a:rPr>
                        <a:t>,</a:t>
                      </a:r>
                      <a:r>
                        <a:rPr lang="en-GB" sz="1200" spc="-15" dirty="0">
                          <a:effectLst/>
                        </a:rPr>
                        <a:t> </a:t>
                      </a:r>
                      <a:r>
                        <a:rPr lang="en-GB" sz="1200" spc="15" dirty="0">
                          <a:effectLst/>
                        </a:rPr>
                        <a:t>t</a:t>
                      </a:r>
                      <a:r>
                        <a:rPr lang="en-GB" sz="1200" dirty="0">
                          <a:effectLst/>
                        </a:rPr>
                        <a:t>ype</a:t>
                      </a:r>
                      <a:r>
                        <a:rPr lang="en-GB" sz="1200" spc="-15" dirty="0">
                          <a:effectLst/>
                        </a:rPr>
                        <a:t> </a:t>
                      </a:r>
                      <a:r>
                        <a:rPr lang="en-GB" sz="1200" dirty="0">
                          <a:effectLst/>
                        </a:rPr>
                        <a:t>2</a:t>
                      </a:r>
                      <a:r>
                        <a:rPr lang="en-GB" sz="1200" spc="-15" dirty="0">
                          <a:effectLst/>
                        </a:rPr>
                        <a:t> </a:t>
                      </a:r>
                      <a:r>
                        <a:rPr lang="en-GB" sz="1200" spc="-10" dirty="0">
                          <a:effectLst/>
                        </a:rPr>
                        <a:t>dia</a:t>
                      </a:r>
                      <a:r>
                        <a:rPr lang="en-GB" sz="1200" dirty="0">
                          <a:effectLst/>
                        </a:rPr>
                        <a:t>be</a:t>
                      </a:r>
                      <a:r>
                        <a:rPr lang="en-GB" sz="1200" spc="-10" dirty="0">
                          <a:effectLst/>
                        </a:rPr>
                        <a:t>t</a:t>
                      </a:r>
                      <a:r>
                        <a:rPr lang="en-GB" sz="1200" spc="5" dirty="0">
                          <a:effectLst/>
                        </a:rPr>
                        <a:t>e</a:t>
                      </a:r>
                      <a:r>
                        <a:rPr lang="en-GB" sz="1200" dirty="0">
                          <a:effectLst/>
                        </a:rPr>
                        <a:t>s</a:t>
                      </a:r>
                      <a:r>
                        <a:rPr lang="en-GB" sz="1200" spc="-15" dirty="0">
                          <a:effectLst/>
                        </a:rPr>
                        <a:t> </a:t>
                      </a:r>
                      <a:r>
                        <a:rPr lang="en-GB" sz="1200" spc="-10" dirty="0">
                          <a:effectLst/>
                        </a:rPr>
                        <a:t>r</a:t>
                      </a:r>
                      <a:r>
                        <a:rPr lang="en-GB" sz="1200" spc="5" dirty="0">
                          <a:effectLst/>
                        </a:rPr>
                        <a:t>e</a:t>
                      </a:r>
                      <a:r>
                        <a:rPr lang="en-GB" sz="1200" spc="-5" dirty="0">
                          <a:effectLst/>
                        </a:rPr>
                        <a:t>q</a:t>
                      </a:r>
                      <a:r>
                        <a:rPr lang="en-GB" sz="1200" spc="-10" dirty="0">
                          <a:effectLst/>
                        </a:rPr>
                        <a:t>uiri</a:t>
                      </a:r>
                      <a:r>
                        <a:rPr lang="en-GB" sz="1200" dirty="0">
                          <a:effectLst/>
                        </a:rPr>
                        <a:t>ng</a:t>
                      </a:r>
                      <a:r>
                        <a:rPr lang="en-GB" sz="1200" spc="-15" dirty="0">
                          <a:effectLst/>
                        </a:rPr>
                        <a:t> </a:t>
                      </a:r>
                      <a:r>
                        <a:rPr lang="en-GB" sz="1200" spc="-10" dirty="0">
                          <a:effectLst/>
                        </a:rPr>
                        <a:t>i</a:t>
                      </a:r>
                      <a:r>
                        <a:rPr lang="en-GB" sz="1200" dirty="0">
                          <a:effectLst/>
                        </a:rPr>
                        <a:t>n</a:t>
                      </a:r>
                      <a:r>
                        <a:rPr lang="en-GB" sz="1200" spc="-10" dirty="0">
                          <a:effectLst/>
                        </a:rPr>
                        <a:t>su</a:t>
                      </a:r>
                      <a:r>
                        <a:rPr lang="en-GB" sz="1200" spc="-15" dirty="0">
                          <a:effectLst/>
                        </a:rPr>
                        <a:t>l</a:t>
                      </a:r>
                      <a:r>
                        <a:rPr lang="en-GB" sz="1200" spc="-10" dirty="0">
                          <a:effectLst/>
                        </a:rPr>
                        <a:t>i</a:t>
                      </a:r>
                      <a:r>
                        <a:rPr lang="en-GB" sz="1200" dirty="0">
                          <a:effectLst/>
                        </a:rPr>
                        <a:t>n or</a:t>
                      </a:r>
                      <a:r>
                        <a:rPr lang="en-GB" sz="1200" spc="30" dirty="0">
                          <a:effectLst/>
                        </a:rPr>
                        <a:t> </a:t>
                      </a:r>
                      <a:r>
                        <a:rPr lang="en-GB" sz="1200" dirty="0">
                          <a:effectLst/>
                        </a:rPr>
                        <a:t>o</a:t>
                      </a:r>
                      <a:r>
                        <a:rPr lang="en-GB" sz="1200" spc="-15" dirty="0">
                          <a:effectLst/>
                        </a:rPr>
                        <a:t>ra</a:t>
                      </a:r>
                      <a:r>
                        <a:rPr lang="en-GB" sz="1200" dirty="0">
                          <a:effectLst/>
                        </a:rPr>
                        <a:t>l</a:t>
                      </a:r>
                      <a:r>
                        <a:rPr lang="en-GB" sz="1200" spc="30" dirty="0">
                          <a:effectLst/>
                        </a:rPr>
                        <a:t> </a:t>
                      </a:r>
                      <a:r>
                        <a:rPr lang="en-GB" sz="1200" spc="-15" dirty="0">
                          <a:effectLst/>
                        </a:rPr>
                        <a:t>h</a:t>
                      </a:r>
                      <a:r>
                        <a:rPr lang="en-GB" sz="1200" dirty="0">
                          <a:effectLst/>
                        </a:rPr>
                        <a:t>ypo</a:t>
                      </a:r>
                      <a:r>
                        <a:rPr lang="en-GB" sz="1200" spc="-10" dirty="0">
                          <a:effectLst/>
                        </a:rPr>
                        <a:t>g</a:t>
                      </a:r>
                      <a:r>
                        <a:rPr lang="en-GB" sz="1200" spc="-5" dirty="0">
                          <a:effectLst/>
                        </a:rPr>
                        <a:t>l</a:t>
                      </a:r>
                      <a:r>
                        <a:rPr lang="en-GB" sz="1200" spc="-15" dirty="0">
                          <a:effectLst/>
                        </a:rPr>
                        <a:t>y</a:t>
                      </a:r>
                      <a:r>
                        <a:rPr lang="en-GB" sz="1200" spc="5" dirty="0">
                          <a:effectLst/>
                        </a:rPr>
                        <a:t>c</a:t>
                      </a:r>
                      <a:r>
                        <a:rPr lang="en-GB" sz="1200" spc="-10" dirty="0">
                          <a:effectLst/>
                        </a:rPr>
                        <a:t>a</a:t>
                      </a:r>
                      <a:r>
                        <a:rPr lang="en-GB" sz="1200" dirty="0">
                          <a:effectLst/>
                        </a:rPr>
                        <a:t>e</a:t>
                      </a:r>
                      <a:r>
                        <a:rPr lang="en-GB" sz="1200" spc="-10" dirty="0">
                          <a:effectLst/>
                        </a:rPr>
                        <a:t>m</a:t>
                      </a:r>
                      <a:r>
                        <a:rPr lang="en-GB" sz="1200" spc="-5" dirty="0">
                          <a:effectLst/>
                        </a:rPr>
                        <a:t>i</a:t>
                      </a:r>
                      <a:r>
                        <a:rPr lang="en-GB" sz="1200" dirty="0">
                          <a:effectLst/>
                        </a:rPr>
                        <a:t>c</a:t>
                      </a:r>
                      <a:r>
                        <a:rPr lang="en-GB" sz="1200" spc="30" dirty="0">
                          <a:effectLst/>
                        </a:rPr>
                        <a:t> </a:t>
                      </a:r>
                      <a:r>
                        <a:rPr lang="en-GB" sz="1200" spc="-5" dirty="0">
                          <a:effectLst/>
                        </a:rPr>
                        <a:t>dr</a:t>
                      </a:r>
                      <a:r>
                        <a:rPr lang="en-GB" sz="1200" dirty="0">
                          <a:effectLst/>
                        </a:rPr>
                        <a:t>ug</a:t>
                      </a:r>
                      <a:r>
                        <a:rPr lang="en-GB" sz="1200" spc="10" dirty="0">
                          <a:effectLst/>
                        </a:rPr>
                        <a:t>s</a:t>
                      </a:r>
                      <a:r>
                        <a:rPr lang="en-GB" sz="1200" dirty="0">
                          <a:effectLst/>
                        </a:rPr>
                        <a:t>,</a:t>
                      </a:r>
                      <a:r>
                        <a:rPr lang="en-GB" sz="1200" spc="35" dirty="0">
                          <a:effectLst/>
                        </a:rPr>
                        <a:t> </a:t>
                      </a:r>
                      <a:r>
                        <a:rPr lang="en-GB" sz="1200" spc="-10" dirty="0">
                          <a:effectLst/>
                        </a:rPr>
                        <a:t>d</a:t>
                      </a:r>
                      <a:r>
                        <a:rPr lang="en-GB" sz="1200" spc="-5" dirty="0">
                          <a:effectLst/>
                        </a:rPr>
                        <a:t>i</a:t>
                      </a:r>
                      <a:r>
                        <a:rPr lang="en-GB" sz="1200" dirty="0">
                          <a:effectLst/>
                        </a:rPr>
                        <a:t>et</a:t>
                      </a:r>
                      <a:r>
                        <a:rPr lang="en-GB" sz="1200" spc="30" dirty="0">
                          <a:effectLst/>
                        </a:rPr>
                        <a:t> </a:t>
                      </a:r>
                      <a:r>
                        <a:rPr lang="en-GB" sz="1200" spc="-20" dirty="0">
                          <a:effectLst/>
                        </a:rPr>
                        <a:t>c</a:t>
                      </a:r>
                      <a:r>
                        <a:rPr lang="en-GB" sz="1200" dirty="0">
                          <a:effectLst/>
                        </a:rPr>
                        <a:t>o</a:t>
                      </a:r>
                      <a:r>
                        <a:rPr lang="en-GB" sz="1200" spc="-5" dirty="0">
                          <a:effectLst/>
                        </a:rPr>
                        <a:t>n</a:t>
                      </a:r>
                      <a:r>
                        <a:rPr lang="en-GB" sz="1200" spc="-10" dirty="0">
                          <a:effectLst/>
                        </a:rPr>
                        <a:t>tr</a:t>
                      </a:r>
                      <a:r>
                        <a:rPr lang="en-GB" sz="1200" spc="-5" dirty="0">
                          <a:effectLst/>
                        </a:rPr>
                        <a:t>o</a:t>
                      </a:r>
                      <a:r>
                        <a:rPr lang="en-GB" sz="1200" spc="-15" dirty="0">
                          <a:effectLst/>
                        </a:rPr>
                        <a:t>l</a:t>
                      </a:r>
                      <a:r>
                        <a:rPr lang="en-GB" sz="1200" spc="-5" dirty="0">
                          <a:effectLst/>
                        </a:rPr>
                        <a:t>l</a:t>
                      </a:r>
                      <a:r>
                        <a:rPr lang="en-GB" sz="1200" spc="5" dirty="0">
                          <a:effectLst/>
                        </a:rPr>
                        <a:t>e</a:t>
                      </a:r>
                      <a:r>
                        <a:rPr lang="en-GB" sz="1200" dirty="0">
                          <a:effectLst/>
                        </a:rPr>
                        <a:t>d </a:t>
                      </a:r>
                      <a:r>
                        <a:rPr lang="en-GB" sz="1200" spc="-10" dirty="0">
                          <a:effectLst/>
                        </a:rPr>
                        <a:t>dia</a:t>
                      </a:r>
                      <a:r>
                        <a:rPr lang="en-GB" sz="1200" dirty="0">
                          <a:effectLst/>
                        </a:rPr>
                        <a:t>be</a:t>
                      </a:r>
                      <a:r>
                        <a:rPr lang="en-GB" sz="1200" spc="-10" dirty="0">
                          <a:effectLst/>
                        </a:rPr>
                        <a:t>t</a:t>
                      </a:r>
                      <a:r>
                        <a:rPr lang="en-GB" sz="1200" dirty="0">
                          <a:effectLst/>
                        </a:rPr>
                        <a:t>e</a:t>
                      </a:r>
                      <a:r>
                        <a:rPr lang="en-GB" sz="1200" spc="10" dirty="0">
                          <a:effectLst/>
                        </a:rPr>
                        <a:t>s</a:t>
                      </a:r>
                      <a:r>
                        <a:rPr lang="en-GB" sz="1200" dirty="0">
                          <a:effectLst/>
                        </a:rPr>
                        <a:t>.</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4333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9145016" cy="792088"/>
          </a:xfrm>
        </p:spPr>
        <p:txBody>
          <a:bodyPr>
            <a:normAutofit/>
          </a:bodyPr>
          <a:lstStyle/>
          <a:p>
            <a:pPr algn="ctr"/>
            <a:r>
              <a:rPr lang="en-GB" sz="3200" b="1" dirty="0">
                <a:solidFill>
                  <a:srgbClr val="00B5CC"/>
                </a:solidFill>
                <a:latin typeface="+mj-lt"/>
                <a:ea typeface="+mj-ea"/>
                <a:cs typeface="+mj-cs"/>
              </a:rPr>
              <a:t>Clinical risk groups (cont.)</a:t>
            </a:r>
            <a:endParaRPr lang="en-GB" sz="3200" dirty="0">
              <a:solidFill>
                <a:schemeClr val="tx1"/>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915" y="1268760"/>
            <a:ext cx="8594725"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652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7950" y="7322"/>
            <a:ext cx="8928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US" altLang="en-US" sz="2800" b="1" dirty="0">
                <a:solidFill>
                  <a:srgbClr val="00B5CC"/>
                </a:solidFill>
                <a:latin typeface="Calibri" pitchFamily="34" charset="0"/>
              </a:rPr>
              <a:t>Vaccination Uptake Rates</a:t>
            </a:r>
          </a:p>
        </p:txBody>
      </p:sp>
      <p:graphicFrame>
        <p:nvGraphicFramePr>
          <p:cNvPr id="5" name="Table 4"/>
          <p:cNvGraphicFramePr>
            <a:graphicFrameLocks noGrp="1"/>
          </p:cNvGraphicFramePr>
          <p:nvPr>
            <p:extLst>
              <p:ext uri="{D42A27DB-BD31-4B8C-83A1-F6EECF244321}">
                <p14:modId xmlns:p14="http://schemas.microsoft.com/office/powerpoint/2010/main" val="631233972"/>
              </p:ext>
            </p:extLst>
          </p:nvPr>
        </p:nvGraphicFramePr>
        <p:xfrm>
          <a:off x="251520" y="5468411"/>
          <a:ext cx="6408737" cy="190500"/>
        </p:xfrm>
        <a:graphic>
          <a:graphicData uri="http://schemas.openxmlformats.org/drawingml/2006/table">
            <a:tbl>
              <a:tblPr>
                <a:tableStyleId>{5C22544A-7EE6-4342-B048-85BDC9FD1C3A}</a:tableStyleId>
              </a:tblPr>
              <a:tblGrid>
                <a:gridCol w="6408737">
                  <a:extLst>
                    <a:ext uri="{9D8B030D-6E8A-4147-A177-3AD203B41FA5}">
                      <a16:colId xmlns:a16="http://schemas.microsoft.com/office/drawing/2014/main" val="20000"/>
                    </a:ext>
                  </a:extLst>
                </a:gridCol>
              </a:tblGrid>
              <a:tr h="190500">
                <a:tc>
                  <a:txBody>
                    <a:bodyPr/>
                    <a:lstStyle/>
                    <a:p>
                      <a:pPr algn="l" fontAlgn="b"/>
                      <a:endParaRPr lang="en-GB" sz="1100" b="0" i="0" u="none" strike="noStrike" dirty="0">
                        <a:solidFill>
                          <a:srgbClr val="000000"/>
                        </a:solidFill>
                        <a:effectLst/>
                        <a:latin typeface="+mn-lt"/>
                        <a:cs typeface="Calibri" panose="020F0502020204030204" pitchFamily="34" charset="0"/>
                      </a:endParaRPr>
                    </a:p>
                  </a:txBody>
                  <a:tcPr marL="9525" marR="9525" marT="9525" marB="0" anchor="b">
                    <a:noFill/>
                  </a:tcPr>
                </a:tc>
                <a:extLst>
                  <a:ext uri="{0D108BD9-81ED-4DB2-BD59-A6C34878D82A}">
                    <a16:rowId xmlns:a16="http://schemas.microsoft.com/office/drawing/2014/main" val="10000"/>
                  </a:ext>
                </a:extLst>
              </a:tr>
            </a:tbl>
          </a:graphicData>
        </a:graphic>
      </p:graphicFrame>
      <p:pic>
        <p:nvPicPr>
          <p:cNvPr id="7" name="Picture 6">
            <a:extLst>
              <a:ext uri="{FF2B5EF4-FFF2-40B4-BE49-F238E27FC236}">
                <a16:creationId xmlns:a16="http://schemas.microsoft.com/office/drawing/2014/main" id="{00A2FAEC-8879-4F88-83B3-278077FB9F13}"/>
              </a:ext>
            </a:extLst>
          </p:cNvPr>
          <p:cNvPicPr>
            <a:picLocks noChangeAspect="1"/>
          </p:cNvPicPr>
          <p:nvPr/>
        </p:nvPicPr>
        <p:blipFill>
          <a:blip r:embed="rId3"/>
          <a:stretch>
            <a:fillRect/>
          </a:stretch>
        </p:blipFill>
        <p:spPr>
          <a:xfrm>
            <a:off x="755576" y="745607"/>
            <a:ext cx="6984776" cy="4999413"/>
          </a:xfrm>
          <a:prstGeom prst="rect">
            <a:avLst/>
          </a:prstGeom>
        </p:spPr>
      </p:pic>
    </p:spTree>
    <p:extLst>
      <p:ext uri="{BB962C8B-B14F-4D97-AF65-F5344CB8AC3E}">
        <p14:creationId xmlns:p14="http://schemas.microsoft.com/office/powerpoint/2010/main" val="1977068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7200" cy="1143000"/>
          </a:xfrm>
        </p:spPr>
        <p:txBody>
          <a:bodyPr/>
          <a:lstStyle/>
          <a:p>
            <a:pPr algn="ctr"/>
            <a:r>
              <a:rPr lang="en-GB" sz="3200" dirty="0"/>
              <a:t>2022/23 Uptake Targets </a:t>
            </a:r>
          </a:p>
        </p:txBody>
      </p:sp>
      <p:sp>
        <p:nvSpPr>
          <p:cNvPr id="3" name="Content Placeholder 2">
            <a:extLst>
              <a:ext uri="{FF2B5EF4-FFF2-40B4-BE49-F238E27FC236}">
                <a16:creationId xmlns:a16="http://schemas.microsoft.com/office/drawing/2014/main" id="{D08FF6B4-E974-4CE0-8FB8-CB830922F0C8}"/>
              </a:ext>
            </a:extLst>
          </p:cNvPr>
          <p:cNvSpPr>
            <a:spLocks noGrp="1"/>
          </p:cNvSpPr>
          <p:nvPr>
            <p:ph idx="1"/>
          </p:nvPr>
        </p:nvSpPr>
        <p:spPr/>
        <p:txBody>
          <a:bodyPr/>
          <a:lstStyle/>
          <a:p>
            <a:endParaRPr lang="en-GB" sz="3200" dirty="0"/>
          </a:p>
          <a:p>
            <a:r>
              <a:rPr lang="en-GB" sz="2000" dirty="0"/>
              <a:t>The aim of the influenza programme for 2022 to 2023 is to demonstrate a 100% offer and to achieve at least the uptake levels of 2021 to 2022 for each cohort, and ideally exceed them. </a:t>
            </a:r>
          </a:p>
          <a:p>
            <a:endParaRPr lang="en-GB" sz="2000" dirty="0"/>
          </a:p>
          <a:p>
            <a:r>
              <a:rPr lang="en-GB" sz="2000" dirty="0"/>
              <a:t>General practices and school providers should ensure all eligible patients are offered the opportunity to be vaccinated by an active call mechanism, supplemented with opportunistic offers where pragmatic. </a:t>
            </a:r>
          </a:p>
          <a:p>
            <a:endParaRPr lang="en-GB" dirty="0"/>
          </a:p>
        </p:txBody>
      </p:sp>
    </p:spTree>
    <p:extLst>
      <p:ext uri="{BB962C8B-B14F-4D97-AF65-F5344CB8AC3E}">
        <p14:creationId xmlns:p14="http://schemas.microsoft.com/office/powerpoint/2010/main" val="1765591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64" y="260648"/>
            <a:ext cx="8077200" cy="1143000"/>
          </a:xfrm>
        </p:spPr>
        <p:txBody>
          <a:bodyPr/>
          <a:lstStyle/>
          <a:p>
            <a:pPr algn="ctr"/>
            <a:r>
              <a:rPr lang="en-GB" altLang="en-US" sz="3200" dirty="0"/>
              <a:t>Vaccine Composition: Antigens </a:t>
            </a:r>
            <a:br>
              <a:rPr lang="en-GB" altLang="en-US" sz="3200" dirty="0"/>
            </a:br>
            <a:r>
              <a:rPr lang="en-GB" altLang="en-US" sz="3200" dirty="0"/>
              <a:t>Northern Hemisphere 2022/23*</a:t>
            </a:r>
            <a:endParaRPr lang="en-GB" sz="3200" dirty="0"/>
          </a:p>
        </p:txBody>
      </p:sp>
      <p:sp>
        <p:nvSpPr>
          <p:cNvPr id="4" name="TextBox 3"/>
          <p:cNvSpPr txBox="1"/>
          <p:nvPr/>
        </p:nvSpPr>
        <p:spPr>
          <a:xfrm>
            <a:off x="1259632" y="6492065"/>
            <a:ext cx="6726265" cy="369332"/>
          </a:xfrm>
          <a:prstGeom prst="rect">
            <a:avLst/>
          </a:prstGeom>
          <a:noFill/>
        </p:spPr>
        <p:txBody>
          <a:bodyPr wrap="none" rtlCol="0">
            <a:spAutoFit/>
          </a:bodyPr>
          <a:lstStyle/>
          <a:p>
            <a:r>
              <a:rPr lang="en-GB" sz="1400" dirty="0">
                <a:solidFill>
                  <a:schemeClr val="bg2"/>
                </a:solidFill>
              </a:rPr>
              <a:t>*https://www.who.int/influenza/vaccines/virus/recommendations/2020-21_north/en</a:t>
            </a:r>
            <a:r>
              <a:rPr lang="en-GB" dirty="0"/>
              <a:t>/</a:t>
            </a:r>
          </a:p>
        </p:txBody>
      </p:sp>
      <p:pic>
        <p:nvPicPr>
          <p:cNvPr id="7" name="Content Placeholder 5">
            <a:extLst>
              <a:ext uri="{FF2B5EF4-FFF2-40B4-BE49-F238E27FC236}">
                <a16:creationId xmlns:a16="http://schemas.microsoft.com/office/drawing/2014/main" id="{D5C8C84C-61DA-4C95-8697-A87A488E6A02}"/>
              </a:ext>
            </a:extLst>
          </p:cNvPr>
          <p:cNvPicPr>
            <a:picLocks noGrp="1" noChangeAspect="1"/>
          </p:cNvPicPr>
          <p:nvPr>
            <p:ph idx="1"/>
          </p:nvPr>
        </p:nvPicPr>
        <p:blipFill>
          <a:blip r:embed="rId3"/>
          <a:stretch>
            <a:fillRect/>
          </a:stretch>
        </p:blipFill>
        <p:spPr>
          <a:xfrm>
            <a:off x="1403648" y="1425533"/>
            <a:ext cx="6589925" cy="4095343"/>
          </a:xfrm>
          <a:prstGeom prst="rect">
            <a:avLst/>
          </a:prstGeom>
        </p:spPr>
      </p:pic>
    </p:spTree>
    <p:extLst>
      <p:ext uri="{BB962C8B-B14F-4D97-AF65-F5344CB8AC3E}">
        <p14:creationId xmlns:p14="http://schemas.microsoft.com/office/powerpoint/2010/main" val="2417763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3568" y="548680"/>
            <a:ext cx="8280275" cy="648072"/>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Types of flu vaccines</a:t>
            </a:r>
          </a:p>
        </p:txBody>
      </p:sp>
      <p:sp>
        <p:nvSpPr>
          <p:cNvPr id="37891" name="Rectangle 3"/>
          <p:cNvSpPr>
            <a:spLocks noGrp="1" noChangeArrowheads="1"/>
          </p:cNvSpPr>
          <p:nvPr>
            <p:ph idx="1"/>
          </p:nvPr>
        </p:nvSpPr>
        <p:spPr>
          <a:xfrm>
            <a:off x="755577" y="1412776"/>
            <a:ext cx="7560839" cy="4712569"/>
          </a:xfrm>
        </p:spPr>
        <p:txBody>
          <a:bodyPr/>
          <a:lstStyle/>
          <a:p>
            <a:pPr marL="0" indent="0"/>
            <a:r>
              <a:rPr lang="en-GB" sz="1800" b="1" dirty="0">
                <a:ea typeface="ヒラギノ角ゴ Pro W3" charset="-128"/>
                <a:cs typeface="ヒラギノ角ゴ Pro W3" charset="-128"/>
              </a:rPr>
              <a:t>Two main types of vaccine available:</a:t>
            </a:r>
            <a:endParaRPr lang="en-GB" sz="1800" dirty="0">
              <a:ea typeface="ヒラギノ角ゴ Pro W3" charset="-128"/>
              <a:cs typeface="ヒラギノ角ゴ Pro W3" charset="-128"/>
            </a:endParaRPr>
          </a:p>
          <a:p>
            <a:pPr marL="447675" lvl="1" indent="-269875">
              <a:lnSpc>
                <a:spcPct val="90000"/>
              </a:lnSpc>
              <a:spcBef>
                <a:spcPct val="0"/>
              </a:spcBef>
              <a:buFont typeface="Arial" charset="0"/>
              <a:buChar char="•"/>
            </a:pPr>
            <a:endParaRPr lang="en-GB" sz="1800" dirty="0"/>
          </a:p>
          <a:p>
            <a:pPr marL="447675" lvl="1" indent="-269875">
              <a:lnSpc>
                <a:spcPct val="90000"/>
              </a:lnSpc>
              <a:spcBef>
                <a:spcPct val="0"/>
              </a:spcBef>
              <a:buFont typeface="Arial" charset="0"/>
              <a:buChar char="•"/>
            </a:pPr>
            <a:r>
              <a:rPr lang="en-GB" sz="1800" dirty="0"/>
              <a:t>inactivated – by injection </a:t>
            </a:r>
          </a:p>
          <a:p>
            <a:pPr marL="447675" lvl="1" indent="-269875">
              <a:lnSpc>
                <a:spcPct val="90000"/>
              </a:lnSpc>
              <a:spcBef>
                <a:spcPct val="0"/>
              </a:spcBef>
              <a:buFont typeface="Arial" charset="0"/>
              <a:buChar char="•"/>
            </a:pPr>
            <a:r>
              <a:rPr lang="en-GB" sz="1800" dirty="0"/>
              <a:t>live attenuated – by nasal application</a:t>
            </a:r>
          </a:p>
          <a:p>
            <a:pPr marL="285750" indent="-285750">
              <a:buFont typeface="Arial" panose="020B0604020202020204" pitchFamily="34" charset="0"/>
              <a:buChar char="•"/>
            </a:pPr>
            <a:r>
              <a:rPr lang="en-GB" sz="1800" b="1" dirty="0">
                <a:solidFill>
                  <a:prstClr val="black"/>
                </a:solidFill>
                <a:ea typeface="ヒラギノ角ゴ Pro W3" charset="-128"/>
                <a:cs typeface="ヒラギノ角ゴ Pro W3" charset="-128"/>
              </a:rPr>
              <a:t>n</a:t>
            </a:r>
            <a:r>
              <a:rPr lang="en-GB" sz="1800" b="1" dirty="0"/>
              <a:t>one of the flu vaccines can cause clinical influenza in those that can be vaccinated</a:t>
            </a:r>
          </a:p>
          <a:p>
            <a:pPr marL="285750" indent="-285750">
              <a:buFont typeface="Arial" panose="020B0604020202020204" pitchFamily="34" charset="0"/>
              <a:buChar char="•"/>
            </a:pPr>
            <a:r>
              <a:rPr lang="en-GB" sz="1800" dirty="0"/>
              <a:t>both the live and inactivated flu vaccines supplied for children’s programme are quadrivalent vaccines – they contain two subtypes of Influenza A and both B virus types    </a:t>
            </a:r>
          </a:p>
          <a:p>
            <a:pPr marL="285750" lvl="0" indent="-285750">
              <a:buFont typeface="Arial" panose="020B0604020202020204" pitchFamily="34" charset="0"/>
              <a:buChar char="•"/>
            </a:pPr>
            <a:r>
              <a:rPr lang="en-GB" sz="1800" dirty="0">
                <a:solidFill>
                  <a:prstClr val="black"/>
                </a:solidFill>
                <a:ea typeface="ヒラギノ角ゴ Pro W3" charset="-128"/>
                <a:cs typeface="ヒラギノ角ゴ Pro W3" charset="-128"/>
              </a:rPr>
              <a:t>the inactivated vaccine is recommended for children who cannot receive live attenuated vaccine                                                                               </a:t>
            </a:r>
          </a:p>
          <a:p>
            <a:pPr marL="0" indent="0"/>
            <a:r>
              <a:rPr lang="en-GB" sz="1600" b="1" dirty="0">
                <a:solidFill>
                  <a:prstClr val="black"/>
                </a:solidFill>
                <a:latin typeface="Arial" charset="0"/>
                <a:ea typeface="ヒラギノ角ゴ Pro W3" charset="-128"/>
                <a:cs typeface="ヒラギノ角ゴ Pro W3" charset="-128"/>
              </a:rPr>
              <a:t>                                                                             </a:t>
            </a:r>
          </a:p>
          <a:p>
            <a:pPr marL="0" lvl="0" indent="0"/>
            <a:endParaRPr lang="en-GB" sz="1400" dirty="0">
              <a:solidFill>
                <a:prstClr val="black"/>
              </a:solidFill>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25</a:t>
            </a:fld>
            <a:endParaRPr lang="en-US" dirty="0"/>
          </a:p>
        </p:txBody>
      </p:sp>
      <p:sp>
        <p:nvSpPr>
          <p:cNvPr id="5" name="Footer Placeholder 4"/>
          <p:cNvSpPr>
            <a:spLocks noGrp="1"/>
          </p:cNvSpPr>
          <p:nvPr>
            <p:ph type="ftr" sz="quarter" idx="4294967295"/>
          </p:nvPr>
        </p:nvSpPr>
        <p:spPr>
          <a:xfrm>
            <a:off x="900113" y="6308725"/>
            <a:ext cx="8064375" cy="549275"/>
          </a:xfrm>
          <a:prstGeom prst="rect">
            <a:avLst/>
          </a:prstGeom>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336782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77200" cy="1143000"/>
          </a:xfrm>
        </p:spPr>
        <p:txBody>
          <a:bodyPr/>
          <a:lstStyle/>
          <a:p>
            <a:pPr algn="ctr"/>
            <a:r>
              <a:rPr lang="en-GB" altLang="en-US" sz="3600" dirty="0"/>
              <a:t>Vaccines procured in Northern Ireland </a:t>
            </a:r>
            <a:br>
              <a:rPr lang="en-GB" altLang="en-US" sz="3600" dirty="0"/>
            </a:br>
            <a:r>
              <a:rPr lang="en-GB" altLang="en-US" sz="3600" dirty="0"/>
              <a:t>for use in children 2022/23</a:t>
            </a:r>
            <a:endParaRPr lang="en-GB" sz="3600" dirty="0"/>
          </a:p>
        </p:txBody>
      </p:sp>
      <p:sp>
        <p:nvSpPr>
          <p:cNvPr id="3" name="Content Placeholder 2"/>
          <p:cNvSpPr>
            <a:spLocks noGrp="1"/>
          </p:cNvSpPr>
          <p:nvPr>
            <p:ph idx="1"/>
          </p:nvPr>
        </p:nvSpPr>
        <p:spPr>
          <a:xfrm>
            <a:off x="683568" y="1700808"/>
            <a:ext cx="8077200" cy="4038600"/>
          </a:xfrm>
        </p:spPr>
        <p:txBody>
          <a:bodyPr/>
          <a:lstStyle/>
          <a:p>
            <a:pPr marL="0" indent="0"/>
            <a:r>
              <a:rPr lang="en-GB" altLang="en-US" sz="2400" b="1" dirty="0"/>
              <a:t>Live attenuated intranasal vaccine (LAIV)</a:t>
            </a:r>
            <a:r>
              <a:rPr lang="en-GB" altLang="en-US" sz="2400" dirty="0"/>
              <a:t> </a:t>
            </a:r>
            <a:r>
              <a:rPr lang="en-GB" altLang="en-US" sz="2400" i="1" dirty="0"/>
              <a:t>Fluenz tetra</a:t>
            </a:r>
            <a:r>
              <a:rPr lang="en-GB" altLang="en-US" sz="2400" i="1" dirty="0">
                <a:solidFill>
                  <a:schemeClr val="accent1">
                    <a:lumMod val="75000"/>
                  </a:schemeClr>
                </a:solidFill>
              </a:rPr>
              <a:t> </a:t>
            </a:r>
          </a:p>
          <a:p>
            <a:pPr marL="0" indent="0"/>
            <a:r>
              <a:rPr lang="en-GB" altLang="en-US" sz="2000" i="1" dirty="0">
                <a:solidFill>
                  <a:schemeClr val="accent1">
                    <a:lumMod val="75000"/>
                  </a:schemeClr>
                </a:solidFill>
              </a:rPr>
              <a:t>	(Children aged 2 - 18 years)</a:t>
            </a:r>
            <a:endParaRPr lang="en-GB" altLang="en-US" sz="2400" i="1" dirty="0">
              <a:solidFill>
                <a:schemeClr val="accent1">
                  <a:lumMod val="75000"/>
                </a:schemeClr>
              </a:solidFill>
            </a:endParaRPr>
          </a:p>
          <a:p>
            <a:pPr marL="0" indent="0"/>
            <a:r>
              <a:rPr lang="en-GB" altLang="en-US" sz="2400" b="1" dirty="0"/>
              <a:t>Inactivated influenza vaccine (egg grown) (QIVe)</a:t>
            </a:r>
            <a:r>
              <a:rPr lang="en-GB" altLang="en-US" sz="2400" b="1" dirty="0">
                <a:solidFill>
                  <a:schemeClr val="accent1">
                    <a:lumMod val="75000"/>
                  </a:schemeClr>
                </a:solidFill>
              </a:rPr>
              <a:t> </a:t>
            </a:r>
          </a:p>
          <a:p>
            <a:pPr marL="0" indent="0"/>
            <a:r>
              <a:rPr lang="en-GB" altLang="en-US" sz="2400" i="1" dirty="0"/>
              <a:t>Sanofi Pasteur Quadrivalent Influenza Vaccine</a:t>
            </a:r>
          </a:p>
          <a:p>
            <a:pPr marL="0" indent="0"/>
            <a:r>
              <a:rPr lang="en-GB" altLang="en-US" sz="2400" dirty="0">
                <a:solidFill>
                  <a:schemeClr val="accent1">
                    <a:lumMod val="75000"/>
                  </a:schemeClr>
                </a:solidFill>
              </a:rPr>
              <a:t>	</a:t>
            </a:r>
            <a:r>
              <a:rPr lang="en-GB" altLang="en-US" sz="2000" dirty="0">
                <a:solidFill>
                  <a:schemeClr val="accent1">
                    <a:lumMod val="75000"/>
                  </a:schemeClr>
                </a:solidFill>
              </a:rPr>
              <a:t>(Children 6mths – 2years)</a:t>
            </a:r>
          </a:p>
          <a:p>
            <a:pPr marL="0" indent="0"/>
            <a:r>
              <a:rPr lang="en-GB" altLang="en-US" sz="2400" b="1" dirty="0"/>
              <a:t>Inactivated influenza vaccine (cell grown)</a:t>
            </a:r>
            <a:r>
              <a:rPr lang="en-GB" altLang="en-US" sz="2400" dirty="0"/>
              <a:t> (QIVc) –</a:t>
            </a:r>
            <a:r>
              <a:rPr lang="en-GB" altLang="en-US" sz="2400" b="1" dirty="0"/>
              <a:t> </a:t>
            </a:r>
            <a:r>
              <a:rPr lang="en-GB" sz="2400" i="1" dirty="0"/>
              <a:t>Flucelvax Tetra </a:t>
            </a:r>
          </a:p>
          <a:p>
            <a:pPr marL="0" indent="0"/>
            <a:r>
              <a:rPr lang="en-GB" sz="2400" i="1" dirty="0">
                <a:solidFill>
                  <a:schemeClr val="accent1">
                    <a:lumMod val="75000"/>
                  </a:schemeClr>
                </a:solidFill>
              </a:rPr>
              <a:t>	</a:t>
            </a:r>
            <a:r>
              <a:rPr lang="en-GB" sz="2000" i="1" dirty="0">
                <a:solidFill>
                  <a:schemeClr val="accent1">
                    <a:lumMod val="75000"/>
                  </a:schemeClr>
                </a:solidFill>
              </a:rPr>
              <a:t>(Children &gt;2 years if LAIV contraindicated in general practice      and school nursing)</a:t>
            </a:r>
            <a:endParaRPr lang="en-GB" altLang="en-US" sz="2000" b="1" dirty="0"/>
          </a:p>
          <a:p>
            <a:pPr marL="0" indent="0"/>
            <a:endParaRPr lang="en-GB" altLang="en-US" sz="2800" dirty="0"/>
          </a:p>
          <a:p>
            <a:pPr marL="0" indent="0"/>
            <a:r>
              <a:rPr lang="en-GB" altLang="en-US" sz="2800" dirty="0">
                <a:solidFill>
                  <a:schemeClr val="accent1">
                    <a:lumMod val="75000"/>
                  </a:schemeClr>
                </a:solidFill>
              </a:rPr>
              <a:t>	</a:t>
            </a:r>
            <a:endParaRPr lang="en-GB" altLang="en-US" dirty="0"/>
          </a:p>
          <a:p>
            <a:endParaRPr lang="en-GB" dirty="0"/>
          </a:p>
        </p:txBody>
      </p:sp>
    </p:spTree>
    <p:extLst>
      <p:ext uri="{BB962C8B-B14F-4D97-AF65-F5344CB8AC3E}">
        <p14:creationId xmlns:p14="http://schemas.microsoft.com/office/powerpoint/2010/main" val="923277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32656"/>
            <a:ext cx="7772400" cy="1470025"/>
          </a:xfrm>
        </p:spPr>
        <p:txBody>
          <a:bodyPr/>
          <a:lstStyle/>
          <a:p>
            <a:pPr algn="ctr"/>
            <a:r>
              <a:rPr lang="en-GB" sz="3200" dirty="0"/>
              <a:t>1. Live attenuated influenza </a:t>
            </a:r>
            <a:br>
              <a:rPr lang="en-GB" sz="3200" dirty="0"/>
            </a:br>
            <a:r>
              <a:rPr lang="en-GB" sz="3200" dirty="0"/>
              <a:t>Vaccine (LAIV) - </a:t>
            </a:r>
            <a:r>
              <a:rPr lang="en-GB" sz="3200" dirty="0" err="1">
                <a:latin typeface="Arial" charset="0"/>
                <a:ea typeface="ヒラギノ角ゴ Pro W3" charset="-128"/>
                <a:cs typeface="ヒラギノ角ゴ Pro W3" charset="-128"/>
              </a:rPr>
              <a:t>Fluenz</a:t>
            </a:r>
            <a:r>
              <a:rPr lang="en-GB" sz="3200" dirty="0">
                <a:latin typeface="Arial" charset="0"/>
                <a:ea typeface="ヒラギノ角ゴ Pro W3" charset="-128"/>
                <a:cs typeface="ヒラギノ角ゴ Pro W3" charset="-128"/>
              </a:rPr>
              <a:t> Tetra® </a:t>
            </a:r>
            <a:endParaRPr lang="en-GB" sz="3200" dirty="0"/>
          </a:p>
        </p:txBody>
      </p:sp>
      <p:sp>
        <p:nvSpPr>
          <p:cNvPr id="5" name="Subtitle 4"/>
          <p:cNvSpPr>
            <a:spLocks noGrp="1"/>
          </p:cNvSpPr>
          <p:nvPr>
            <p:ph type="subTitle" idx="1"/>
          </p:nvPr>
        </p:nvSpPr>
        <p:spPr>
          <a:xfrm>
            <a:off x="755576" y="1772816"/>
            <a:ext cx="7560840" cy="2677849"/>
          </a:xfrm>
        </p:spPr>
        <p:txBody>
          <a:bodyPr/>
          <a:lstStyle/>
          <a:p>
            <a:pPr marL="342900" indent="-342900" algn="l">
              <a:buFont typeface="Arial" panose="020B0604020202020204" pitchFamily="34" charset="0"/>
              <a:buChar char="•"/>
            </a:pPr>
            <a:r>
              <a:rPr lang="en-GB" sz="2400" b="1" dirty="0"/>
              <a:t>Recommended for children from age 2 years to &lt; 18 years </a:t>
            </a:r>
          </a:p>
          <a:p>
            <a:pPr marL="342900" indent="-342900" algn="l">
              <a:buFont typeface="Arial" panose="020B0604020202020204" pitchFamily="34" charset="0"/>
              <a:buChar char="•"/>
            </a:pPr>
            <a:r>
              <a:rPr lang="en-GB" altLang="en-US" sz="2400" dirty="0"/>
              <a:t>Also, remains the vaccine of choice for at risk children aged 2 to &lt;18 years – </a:t>
            </a:r>
            <a:r>
              <a:rPr lang="en-GB" altLang="en-US" sz="2400" b="1" dirty="0"/>
              <a:t>except where contraindicated.</a:t>
            </a:r>
          </a:p>
          <a:p>
            <a:endParaRPr lang="en-GB" sz="2400" dirty="0"/>
          </a:p>
        </p:txBody>
      </p:sp>
      <p:pic>
        <p:nvPicPr>
          <p:cNvPr id="9" name="Picture 8">
            <a:extLst>
              <a:ext uri="{FF2B5EF4-FFF2-40B4-BE49-F238E27FC236}">
                <a16:creationId xmlns:a16="http://schemas.microsoft.com/office/drawing/2014/main" id="{DC44B2D9-4616-4FE2-BAFB-BA43D8ECB0E6}"/>
              </a:ext>
            </a:extLst>
          </p:cNvPr>
          <p:cNvPicPr>
            <a:picLocks noChangeAspect="1"/>
          </p:cNvPicPr>
          <p:nvPr/>
        </p:nvPicPr>
        <p:blipFill>
          <a:blip r:embed="rId3"/>
          <a:stretch>
            <a:fillRect/>
          </a:stretch>
        </p:blipFill>
        <p:spPr>
          <a:xfrm>
            <a:off x="4283968" y="3789040"/>
            <a:ext cx="3059910" cy="1957229"/>
          </a:xfrm>
          <a:prstGeom prst="rect">
            <a:avLst/>
          </a:prstGeom>
        </p:spPr>
      </p:pic>
    </p:spTree>
    <p:extLst>
      <p:ext uri="{BB962C8B-B14F-4D97-AF65-F5344CB8AC3E}">
        <p14:creationId xmlns:p14="http://schemas.microsoft.com/office/powerpoint/2010/main" val="2763231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188640"/>
            <a:ext cx="8281292" cy="762000"/>
          </a:xfrm>
        </p:spPr>
        <p:txBody>
          <a:bodyPr wrap="square" numCol="1" compatLnSpc="1">
            <a:prstTxWarp prst="textNoShape">
              <a:avLst/>
            </a:prstTxWarp>
            <a:normAutofit/>
          </a:bodyPr>
          <a:lstStyle/>
          <a:p>
            <a:pPr algn="ctr"/>
            <a:r>
              <a:rPr lang="en-GB" sz="3200" dirty="0" err="1">
                <a:latin typeface="Arial" charset="0"/>
                <a:ea typeface="ヒラギノ角ゴ Pro W3" charset="-128"/>
                <a:cs typeface="ヒラギノ角ゴ Pro W3" charset="-128"/>
              </a:rPr>
              <a:t>Fluenz</a:t>
            </a:r>
            <a:r>
              <a:rPr lang="en-GB" sz="3200" dirty="0">
                <a:latin typeface="Arial" charset="0"/>
                <a:ea typeface="ヒラギノ角ゴ Pro W3" charset="-128"/>
                <a:cs typeface="ヒラギノ角ゴ Pro W3" charset="-128"/>
              </a:rPr>
              <a:t> Tetra® (LAIV)</a:t>
            </a:r>
          </a:p>
        </p:txBody>
      </p:sp>
      <p:sp>
        <p:nvSpPr>
          <p:cNvPr id="41987" name="Rectangle 3"/>
          <p:cNvSpPr>
            <a:spLocks noGrp="1" noChangeArrowheads="1"/>
          </p:cNvSpPr>
          <p:nvPr>
            <p:ph idx="1"/>
          </p:nvPr>
        </p:nvSpPr>
        <p:spPr>
          <a:xfrm>
            <a:off x="440857" y="980728"/>
            <a:ext cx="7844408" cy="3324200"/>
          </a:xfrm>
        </p:spPr>
        <p:txBody>
          <a:bodyPr/>
          <a:lstStyle/>
          <a:p>
            <a:pPr marL="400050" lvl="1" indent="-342900">
              <a:lnSpc>
                <a:spcPct val="150000"/>
              </a:lnSpc>
              <a:spcBef>
                <a:spcPct val="0"/>
              </a:spcBef>
              <a:buClrTx/>
              <a:buFont typeface="Wingdings" panose="05000000000000000000" pitchFamily="2" charset="2"/>
              <a:buChar char="Ø"/>
            </a:pPr>
            <a:r>
              <a:rPr lang="en-GB" sz="2000" dirty="0"/>
              <a:t>Ready to use nasal spray (suspension)</a:t>
            </a:r>
          </a:p>
          <a:p>
            <a:pPr marL="400050" lvl="1" indent="-342900">
              <a:lnSpc>
                <a:spcPct val="150000"/>
              </a:lnSpc>
              <a:spcBef>
                <a:spcPct val="0"/>
              </a:spcBef>
              <a:buClrTx/>
              <a:buFont typeface="Wingdings" panose="05000000000000000000" pitchFamily="2" charset="2"/>
              <a:buChar char="Ø"/>
            </a:pPr>
            <a:r>
              <a:rPr lang="en-GB" sz="2000" dirty="0"/>
              <a:t>Applicator contains 0.2ml (administered as 0.1ml per nostril)</a:t>
            </a:r>
          </a:p>
          <a:p>
            <a:pPr marL="400050" lvl="1" indent="-342900">
              <a:lnSpc>
                <a:spcPct val="150000"/>
              </a:lnSpc>
              <a:spcBef>
                <a:spcPct val="0"/>
              </a:spcBef>
              <a:buClrTx/>
              <a:buFont typeface="Wingdings" panose="05000000000000000000" pitchFamily="2" charset="2"/>
              <a:buChar char="Ø"/>
            </a:pPr>
            <a:r>
              <a:rPr lang="en-GB" sz="2000" dirty="0">
                <a:latin typeface="Arial" charset="0"/>
              </a:rPr>
              <a:t>LAIV can be administered at the same time as, or at any interval from other vaccines including live vaccines</a:t>
            </a:r>
          </a:p>
          <a:p>
            <a:pPr marL="400050" lvl="1" indent="-342900">
              <a:lnSpc>
                <a:spcPct val="150000"/>
              </a:lnSpc>
              <a:spcBef>
                <a:spcPct val="0"/>
              </a:spcBef>
              <a:buClrTx/>
              <a:buFont typeface="Wingdings" panose="05000000000000000000" pitchFamily="2" charset="2"/>
              <a:buChar char="Ø"/>
            </a:pPr>
            <a:r>
              <a:rPr lang="en-GB" sz="2000" dirty="0">
                <a:latin typeface="Arial" charset="0"/>
              </a:rPr>
              <a:t>Patient should breathe normally – no need to actively inhale</a:t>
            </a:r>
          </a:p>
          <a:p>
            <a:pPr marL="400050" lvl="1" indent="-342900">
              <a:lnSpc>
                <a:spcPct val="150000"/>
              </a:lnSpc>
              <a:spcBef>
                <a:spcPct val="0"/>
              </a:spcBef>
              <a:buClrTx/>
              <a:buFont typeface="Wingdings" panose="05000000000000000000" pitchFamily="2" charset="2"/>
              <a:buChar char="Ø"/>
            </a:pPr>
            <a:r>
              <a:rPr lang="en-GB" sz="2000" dirty="0">
                <a:latin typeface="Arial" charset="0"/>
              </a:rPr>
              <a:t>The vaccine is rapidly absorbed so no need to repeat the dose if patient sneezes, blows their nose </a:t>
            </a:r>
            <a:r>
              <a:rPr lang="en-US" sz="2000" dirty="0">
                <a:latin typeface="Arial" charset="0"/>
              </a:rPr>
              <a:t>or their nose drips </a:t>
            </a:r>
            <a:r>
              <a:rPr lang="en-GB" sz="2000" dirty="0">
                <a:latin typeface="Arial" charset="0"/>
              </a:rPr>
              <a:t>following</a:t>
            </a:r>
            <a:endParaRPr lang="en-GB" sz="2000" dirty="0"/>
          </a:p>
          <a:p>
            <a:pPr marL="400050" lvl="1" indent="-342900">
              <a:lnSpc>
                <a:spcPct val="150000"/>
              </a:lnSpc>
              <a:spcBef>
                <a:spcPct val="0"/>
              </a:spcBef>
              <a:buClrTx/>
              <a:buFont typeface="Wingdings" panose="05000000000000000000" pitchFamily="2" charset="2"/>
              <a:buChar char="Ø"/>
            </a:pPr>
            <a:r>
              <a:rPr lang="en-GB" sz="2000" b="1" dirty="0">
                <a:solidFill>
                  <a:srgbClr val="000000"/>
                </a:solidFill>
              </a:rPr>
              <a:t>One dose </a:t>
            </a:r>
            <a:r>
              <a:rPr lang="en-GB" sz="2000" dirty="0">
                <a:solidFill>
                  <a:srgbClr val="000000"/>
                </a:solidFill>
              </a:rPr>
              <a:t>required unless: </a:t>
            </a:r>
          </a:p>
          <a:p>
            <a:pPr marL="800100" lvl="2" indent="-342900">
              <a:lnSpc>
                <a:spcPct val="150000"/>
              </a:lnSpc>
              <a:spcBef>
                <a:spcPct val="0"/>
              </a:spcBef>
              <a:buClrTx/>
              <a:buFont typeface="Wingdings" panose="05000000000000000000" pitchFamily="2" charset="2"/>
              <a:buChar char="Ø"/>
            </a:pPr>
            <a:r>
              <a:rPr lang="en-GB" sz="1600" dirty="0">
                <a:solidFill>
                  <a:srgbClr val="000000"/>
                </a:solidFill>
              </a:rPr>
              <a:t>Child is in a clinical risk group </a:t>
            </a:r>
            <a:r>
              <a:rPr lang="en-GB" sz="1600" b="1" dirty="0">
                <a:solidFill>
                  <a:srgbClr val="000000"/>
                </a:solidFill>
              </a:rPr>
              <a:t>and</a:t>
            </a:r>
            <a:r>
              <a:rPr lang="en-GB" sz="1600" dirty="0">
                <a:solidFill>
                  <a:srgbClr val="000000"/>
                </a:solidFill>
              </a:rPr>
              <a:t> under 9 years old </a:t>
            </a:r>
            <a:r>
              <a:rPr lang="en-GB" sz="1600" b="1" dirty="0">
                <a:solidFill>
                  <a:srgbClr val="000000"/>
                </a:solidFill>
              </a:rPr>
              <a:t>and</a:t>
            </a:r>
            <a:r>
              <a:rPr lang="en-GB" sz="1600" dirty="0">
                <a:solidFill>
                  <a:srgbClr val="000000"/>
                </a:solidFill>
              </a:rPr>
              <a:t> has not previously received a flu vaccine</a:t>
            </a:r>
          </a:p>
          <a:p>
            <a:pPr marL="400050" lvl="1" indent="-342900">
              <a:lnSpc>
                <a:spcPct val="150000"/>
              </a:lnSpc>
              <a:spcBef>
                <a:spcPct val="0"/>
              </a:spcBef>
              <a:buClrTx/>
              <a:buFont typeface="Wingdings" panose="05000000000000000000" pitchFamily="2" charset="2"/>
              <a:buChar char="Ø"/>
            </a:pPr>
            <a:r>
              <a:rPr lang="en-GB" sz="2000" dirty="0">
                <a:solidFill>
                  <a:srgbClr val="000000"/>
                </a:solidFill>
              </a:rPr>
              <a:t>If second dose required leave at least </a:t>
            </a:r>
            <a:r>
              <a:rPr lang="en-GB" sz="2000" b="1" dirty="0">
                <a:solidFill>
                  <a:srgbClr val="000000"/>
                </a:solidFill>
              </a:rPr>
              <a:t>4 weeks </a:t>
            </a:r>
            <a:r>
              <a:rPr lang="en-GB" sz="2000" dirty="0">
                <a:solidFill>
                  <a:srgbClr val="000000"/>
                </a:solidFill>
              </a:rPr>
              <a:t>between doses</a:t>
            </a:r>
            <a:endParaRPr lang="en-GB" sz="2000" dirty="0"/>
          </a:p>
          <a:p>
            <a:endParaRPr lang="en-GB" sz="1600" dirty="0">
              <a:latin typeface="Arial" charset="0"/>
              <a:ea typeface="ヒラギノ角ゴ Pro W3" charset="-128"/>
              <a:cs typeface="ヒラギノ角ゴ Pro W3" charset="-128"/>
            </a:endParaRPr>
          </a:p>
        </p:txBody>
      </p:sp>
      <p:pic>
        <p:nvPicPr>
          <p:cNvPr id="3" name="Picture 2">
            <a:extLst>
              <a:ext uri="{FF2B5EF4-FFF2-40B4-BE49-F238E27FC236}">
                <a16:creationId xmlns:a16="http://schemas.microsoft.com/office/drawing/2014/main" id="{FA8073AC-EC55-468D-8C00-D809AD300951}"/>
              </a:ext>
            </a:extLst>
          </p:cNvPr>
          <p:cNvPicPr>
            <a:picLocks noChangeAspect="1"/>
          </p:cNvPicPr>
          <p:nvPr/>
        </p:nvPicPr>
        <p:blipFill>
          <a:blip r:embed="rId3"/>
          <a:stretch>
            <a:fillRect/>
          </a:stretch>
        </p:blipFill>
        <p:spPr>
          <a:xfrm>
            <a:off x="4067944" y="5805264"/>
            <a:ext cx="4848225" cy="923925"/>
          </a:xfrm>
          <a:prstGeom prst="rect">
            <a:avLst/>
          </a:prstGeom>
        </p:spPr>
      </p:pic>
    </p:spTree>
    <p:extLst>
      <p:ext uri="{BB962C8B-B14F-4D97-AF65-F5344CB8AC3E}">
        <p14:creationId xmlns:p14="http://schemas.microsoft.com/office/powerpoint/2010/main" val="1550507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29</a:t>
            </a:fld>
            <a:endParaRPr lang="en-US" dirty="0"/>
          </a:p>
        </p:txBody>
      </p:sp>
      <p:sp>
        <p:nvSpPr>
          <p:cNvPr id="6" name="Rectangle 2"/>
          <p:cNvSpPr>
            <a:spLocks noGrp="1" noChangeArrowheads="1"/>
          </p:cNvSpPr>
          <p:nvPr>
            <p:ph type="title"/>
          </p:nvPr>
        </p:nvSpPr>
        <p:spPr>
          <a:xfrm>
            <a:off x="640557" y="548680"/>
            <a:ext cx="8280275" cy="780554"/>
          </a:xfrm>
        </p:spPr>
        <p:txBody>
          <a:bodyPr wrap="square" numCol="1" anchorCtr="0" compatLnSpc="1">
            <a:prstTxWarp prst="textNoShape">
              <a:avLst/>
            </a:prstTxWarp>
            <a:normAutofit fontScale="90000"/>
          </a:bodyPr>
          <a:lstStyle/>
          <a:p>
            <a:r>
              <a:rPr lang="en-GB" dirty="0">
                <a:ea typeface="ヒラギノ角ゴ Pro W3" charset="-128"/>
                <a:cs typeface="ヒラギノ角ゴ Pro W3" charset="-128"/>
              </a:rPr>
              <a:t>LAIV applicator</a:t>
            </a:r>
            <a:br>
              <a:rPr lang="en-GB" sz="3600" b="1" dirty="0">
                <a:solidFill>
                  <a:schemeClr val="tx1"/>
                </a:solidFill>
                <a:ea typeface="ヒラギノ角ゴ Pro W3" charset="-128"/>
                <a:cs typeface="ヒラギノ角ゴ Pro W3" charset="-128"/>
              </a:rPr>
            </a:br>
            <a:br>
              <a:rPr lang="en-GB" sz="3600" b="1" dirty="0">
                <a:solidFill>
                  <a:schemeClr val="tx1"/>
                </a:solidFill>
                <a:ea typeface="ヒラギノ角ゴ Pro W3" charset="-128"/>
                <a:cs typeface="ヒラギノ角ゴ Pro W3" charset="-128"/>
              </a:rPr>
            </a:br>
            <a:endParaRPr lang="en-GB" sz="3600" b="1" dirty="0">
              <a:solidFill>
                <a:schemeClr val="tx1"/>
              </a:solidFill>
              <a:ea typeface="ヒラギノ角ゴ Pro W3" charset="-128"/>
              <a:cs typeface="ヒラギノ角ゴ Pro W3" charset="-128"/>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348880"/>
            <a:ext cx="8196565"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4964426"/>
            <a:ext cx="1911101" cy="215444"/>
          </a:xfrm>
          <a:prstGeom prst="rect">
            <a:avLst/>
          </a:prstGeom>
          <a:noFill/>
        </p:spPr>
        <p:txBody>
          <a:bodyPr wrap="none" rtlCol="0">
            <a:spAutoFit/>
          </a:bodyPr>
          <a:lstStyle/>
          <a:p>
            <a:r>
              <a:rPr lang="en-GB" sz="800" dirty="0"/>
              <a:t>Image taken from Fluenz Tetra® SPC</a:t>
            </a:r>
          </a:p>
        </p:txBody>
      </p:sp>
    </p:spTree>
    <p:extLst>
      <p:ext uri="{BB962C8B-B14F-4D97-AF65-F5344CB8AC3E}">
        <p14:creationId xmlns:p14="http://schemas.microsoft.com/office/powerpoint/2010/main" val="269139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    Impact of COVID pandemic on 2022-23 </a:t>
            </a:r>
            <a:br>
              <a:rPr lang="en-GB" sz="2800" dirty="0"/>
            </a:br>
            <a:r>
              <a:rPr lang="en-GB" sz="2800" dirty="0"/>
              <a:t>                  flu vaccine programme</a:t>
            </a:r>
          </a:p>
        </p:txBody>
      </p:sp>
      <p:sp>
        <p:nvSpPr>
          <p:cNvPr id="3" name="Content Placeholder 2"/>
          <p:cNvSpPr>
            <a:spLocks noGrp="1"/>
          </p:cNvSpPr>
          <p:nvPr>
            <p:ph idx="1"/>
          </p:nvPr>
        </p:nvSpPr>
        <p:spPr/>
        <p:txBody>
          <a:bodyPr/>
          <a:lstStyle/>
          <a:p>
            <a:pPr marL="266700" indent="-266700">
              <a:spcBef>
                <a:spcPts val="0"/>
              </a:spcBef>
              <a:spcAft>
                <a:spcPts val="0"/>
              </a:spcAft>
              <a:buFont typeface="Arial" pitchFamily="34" charset="0"/>
              <a:buChar char="•"/>
              <a:defRPr/>
            </a:pPr>
            <a:endParaRPr lang="en-GB" sz="1600" dirty="0">
              <a:highlight>
                <a:srgbClr val="FFFF00"/>
              </a:highlight>
            </a:endParaRPr>
          </a:p>
          <a:p>
            <a:pPr marL="266700" indent="-266700">
              <a:spcBef>
                <a:spcPts val="0"/>
              </a:spcBef>
              <a:spcAft>
                <a:spcPts val="0"/>
              </a:spcAft>
              <a:buFont typeface="Arial" pitchFamily="34" charset="0"/>
              <a:buChar char="•"/>
              <a:defRPr/>
            </a:pPr>
            <a:endParaRPr lang="en-GB" sz="1600" dirty="0">
              <a:highlight>
                <a:srgbClr val="FFFF00"/>
              </a:highlight>
            </a:endParaRPr>
          </a:p>
          <a:p>
            <a:pPr marL="266700" indent="-266700">
              <a:spcBef>
                <a:spcPts val="0"/>
              </a:spcBef>
              <a:spcAft>
                <a:spcPts val="0"/>
              </a:spcAft>
              <a:buFont typeface="Arial" pitchFamily="34" charset="0"/>
              <a:buChar char="•"/>
              <a:defRPr/>
            </a:pPr>
            <a:r>
              <a:rPr lang="en-GB" sz="1600" dirty="0"/>
              <a:t>As a result of non-pharmaceutical interventions in place for COVID-19 (such as mask-wearing, physical and social distancing, and restricted international travel) influenza activity levels were extremely low globally in 2021 to 2022. As a result, a lower level of population immunity against influenza is expected in 2022 to 2023. </a:t>
            </a:r>
          </a:p>
          <a:p>
            <a:pPr marL="285750" indent="-285750">
              <a:spcBef>
                <a:spcPts val="0"/>
              </a:spcBef>
              <a:spcAft>
                <a:spcPts val="0"/>
              </a:spcAft>
              <a:buFont typeface="Arial" panose="020B0604020202020204" pitchFamily="34" charset="0"/>
              <a:buChar char="•"/>
              <a:defRPr/>
            </a:pPr>
            <a:endParaRPr lang="en-GB" sz="1600" dirty="0"/>
          </a:p>
          <a:p>
            <a:pPr marL="285750" indent="-285750">
              <a:spcBef>
                <a:spcPts val="0"/>
              </a:spcBef>
              <a:spcAft>
                <a:spcPts val="0"/>
              </a:spcAft>
              <a:buFont typeface="Arial" panose="020B0604020202020204" pitchFamily="34" charset="0"/>
              <a:buChar char="•"/>
              <a:defRPr/>
            </a:pPr>
            <a:r>
              <a:rPr lang="en-GB" sz="1600" dirty="0"/>
              <a:t>Those most at risk from flu are also the most vulnerable to COVID-19 related morbidity and mortality. There is evidence that co-infection of COVID and flu can increase mortality. </a:t>
            </a:r>
          </a:p>
          <a:p>
            <a:pPr marL="285750" indent="-285750">
              <a:spcBef>
                <a:spcPts val="0"/>
              </a:spcBef>
              <a:spcAft>
                <a:spcPts val="0"/>
              </a:spcAft>
              <a:buFont typeface="Arial" panose="020B0604020202020204" pitchFamily="34" charset="0"/>
              <a:buChar char="•"/>
              <a:defRPr/>
            </a:pPr>
            <a:endParaRPr lang="en-GB" sz="1600" b="1" dirty="0"/>
          </a:p>
          <a:p>
            <a:pPr marL="285750" indent="-285750">
              <a:spcBef>
                <a:spcPts val="0"/>
              </a:spcBef>
              <a:spcAft>
                <a:spcPts val="0"/>
              </a:spcAft>
              <a:buFont typeface="Arial" panose="020B0604020202020204" pitchFamily="34" charset="0"/>
              <a:buChar char="•"/>
              <a:defRPr/>
            </a:pPr>
            <a:r>
              <a:rPr lang="en-GB" sz="1600" dirty="0"/>
              <a:t>Eligible groups continue to include: all children up to School Year 12</a:t>
            </a:r>
          </a:p>
          <a:p>
            <a:pPr marL="0" indent="0">
              <a:spcBef>
                <a:spcPts val="0"/>
              </a:spcBef>
              <a:spcAft>
                <a:spcPts val="0"/>
              </a:spcAft>
              <a:defRPr/>
            </a:pPr>
            <a:endParaRPr lang="en-GB" sz="1600" dirty="0">
              <a:highlight>
                <a:srgbClr val="FFFF00"/>
              </a:highlight>
            </a:endParaRPr>
          </a:p>
        </p:txBody>
      </p:sp>
    </p:spTree>
    <p:extLst>
      <p:ext uri="{BB962C8B-B14F-4D97-AF65-F5344CB8AC3E}">
        <p14:creationId xmlns:p14="http://schemas.microsoft.com/office/powerpoint/2010/main" val="1939687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30</a:t>
            </a:fld>
            <a:endParaRPr lang="en-US" dirty="0"/>
          </a:p>
        </p:txBody>
      </p:sp>
      <p:sp>
        <p:nvSpPr>
          <p:cNvPr id="8" name="Text Box 3"/>
          <p:cNvSpPr>
            <a:spLocks noGrp="1" noChangeArrowheads="1"/>
          </p:cNvSpPr>
          <p:nvPr>
            <p:ph type="title"/>
          </p:nvPr>
        </p:nvSpPr>
        <p:spPr>
          <a:xfrm>
            <a:off x="611560" y="548680"/>
            <a:ext cx="8353300" cy="775247"/>
          </a:xfrm>
        </p:spPr>
        <p:txBody>
          <a:bodyPr wrap="square" numCol="1" anchorCtr="0" compatLnSpc="1">
            <a:prstTxWarp prst="textNoShape">
              <a:avLst/>
            </a:prstTxWarp>
            <a:normAutofit/>
          </a:bodyPr>
          <a:lstStyle/>
          <a:p>
            <a:pPr>
              <a:spcBef>
                <a:spcPct val="20000"/>
              </a:spcBef>
              <a:buClr>
                <a:srgbClr val="C60F8C"/>
              </a:buClr>
            </a:pPr>
            <a:r>
              <a:rPr lang="en-GB" sz="3600" dirty="0">
                <a:ea typeface="ヒラギノ角ゴ Pro W3" charset="-128"/>
                <a:cs typeface="ヒラギノ角ゴ Pro W3" charset="-128"/>
              </a:rPr>
              <a:t>Administration of LAIV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7998878" cy="417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94233" y="5805264"/>
            <a:ext cx="1962397" cy="215444"/>
          </a:xfrm>
          <a:prstGeom prst="rect">
            <a:avLst/>
          </a:prstGeom>
          <a:noFill/>
        </p:spPr>
        <p:txBody>
          <a:bodyPr wrap="none" rtlCol="0">
            <a:spAutoFit/>
          </a:bodyPr>
          <a:lstStyle/>
          <a:p>
            <a:r>
              <a:rPr lang="en-GB" sz="800" dirty="0"/>
              <a:t>Images taken from Fluenz Tetra® SPC</a:t>
            </a:r>
          </a:p>
        </p:txBody>
      </p:sp>
    </p:spTree>
    <p:extLst>
      <p:ext uri="{BB962C8B-B14F-4D97-AF65-F5344CB8AC3E}">
        <p14:creationId xmlns:p14="http://schemas.microsoft.com/office/powerpoint/2010/main" val="2239076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31</a:t>
            </a:fld>
            <a:endParaRPr lang="en-US" dirty="0"/>
          </a:p>
        </p:txBody>
      </p:sp>
      <p:sp>
        <p:nvSpPr>
          <p:cNvPr id="7" name="Text Box 3"/>
          <p:cNvSpPr txBox="1">
            <a:spLocks noChangeArrowheads="1"/>
          </p:cNvSpPr>
          <p:nvPr/>
        </p:nvSpPr>
        <p:spPr bwMode="auto">
          <a:xfrm>
            <a:off x="611188" y="1700213"/>
            <a:ext cx="3679825" cy="457200"/>
          </a:xfrm>
          <a:prstGeom prst="rect">
            <a:avLst/>
          </a:prstGeom>
          <a:noFill/>
          <a:ln w="9525">
            <a:noFill/>
            <a:miter lim="800000"/>
            <a:headEnd/>
            <a:tailEnd/>
          </a:ln>
        </p:spPr>
        <p:txBody>
          <a:bodyPr>
            <a:prstTxWarp prst="textNoShape">
              <a:avLst/>
            </a:prstTxWarp>
            <a:spAutoFit/>
          </a:bodyPr>
          <a:lstStyle/>
          <a:p>
            <a:pPr>
              <a:spcBef>
                <a:spcPct val="20000"/>
              </a:spcBef>
              <a:buClr>
                <a:srgbClr val="C60F8C"/>
              </a:buClr>
              <a:buFont typeface="Arial" charset="0"/>
              <a:buNone/>
            </a:pPr>
            <a:endParaRPr lang="en-GB" sz="2400" baseline="0" dirty="0"/>
          </a:p>
        </p:txBody>
      </p:sp>
      <p:sp>
        <p:nvSpPr>
          <p:cNvPr id="10" name="Text Box 3"/>
          <p:cNvSpPr>
            <a:spLocks noGrp="1" noChangeArrowheads="1"/>
          </p:cNvSpPr>
          <p:nvPr>
            <p:ph type="title"/>
          </p:nvPr>
        </p:nvSpPr>
        <p:spPr>
          <a:xfrm>
            <a:off x="587599" y="548680"/>
            <a:ext cx="8353300" cy="762000"/>
          </a:xfrm>
        </p:spPr>
        <p:txBody>
          <a:bodyPr wrap="square" numCol="1" anchorCtr="0" compatLnSpc="1">
            <a:prstTxWarp prst="textNoShape">
              <a:avLst/>
            </a:prstTxWarp>
            <a:normAutofit/>
          </a:bodyPr>
          <a:lstStyle/>
          <a:p>
            <a:pPr>
              <a:spcBef>
                <a:spcPct val="20000"/>
              </a:spcBef>
              <a:buClr>
                <a:srgbClr val="C60F8C"/>
              </a:buClr>
            </a:pPr>
            <a:r>
              <a:rPr lang="en-GB" sz="3600" dirty="0">
                <a:ea typeface="ヒラギノ角ゴ Pro W3" charset="-128"/>
                <a:cs typeface="ヒラギノ角ゴ Pro W3" charset="-128"/>
              </a:rPr>
              <a:t>Administration of LAIV</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8497598" cy="404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7016" y="5633571"/>
            <a:ext cx="1962397" cy="215444"/>
          </a:xfrm>
          <a:prstGeom prst="rect">
            <a:avLst/>
          </a:prstGeom>
          <a:noFill/>
        </p:spPr>
        <p:txBody>
          <a:bodyPr wrap="none" rtlCol="0">
            <a:spAutoFit/>
          </a:bodyPr>
          <a:lstStyle/>
          <a:p>
            <a:r>
              <a:rPr lang="en-GB" sz="800" dirty="0"/>
              <a:t>Images taken from Fluenz Tetra® SPC</a:t>
            </a:r>
          </a:p>
        </p:txBody>
      </p:sp>
    </p:spTree>
    <p:extLst>
      <p:ext uri="{BB962C8B-B14F-4D97-AF65-F5344CB8AC3E}">
        <p14:creationId xmlns:p14="http://schemas.microsoft.com/office/powerpoint/2010/main" val="2198188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254360" cy="1512168"/>
          </a:xfrm>
        </p:spPr>
        <p:txBody>
          <a:bodyPr>
            <a:normAutofit/>
          </a:bodyPr>
          <a:lstStyle/>
          <a:p>
            <a:r>
              <a:rPr lang="en-GB" sz="3200" dirty="0"/>
              <a:t>Seasonal Flu 22/23 Intra-Nasal </a:t>
            </a:r>
            <a:br>
              <a:rPr lang="en-GB" sz="3200" dirty="0"/>
            </a:br>
            <a:r>
              <a:rPr lang="en-GB" sz="3200" dirty="0"/>
              <a:t>Vaccine Video </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32</a:t>
            </a:fld>
            <a:r>
              <a:rPr lang="en-US" dirty="0"/>
              <a:t> </a:t>
            </a:r>
          </a:p>
        </p:txBody>
      </p:sp>
      <p:pic>
        <p:nvPicPr>
          <p:cNvPr id="10" name="Content Placeholder 9">
            <a:extLst>
              <a:ext uri="{FF2B5EF4-FFF2-40B4-BE49-F238E27FC236}">
                <a16:creationId xmlns:a16="http://schemas.microsoft.com/office/drawing/2014/main" id="{62BE63BF-EB92-43CB-9642-B2F116067780}"/>
              </a:ext>
            </a:extLst>
          </p:cNvPr>
          <p:cNvPicPr>
            <a:picLocks noGrp="1" noChangeAspect="1"/>
          </p:cNvPicPr>
          <p:nvPr>
            <p:ph idx="1"/>
          </p:nvPr>
        </p:nvPicPr>
        <p:blipFill>
          <a:blip r:embed="rId3"/>
          <a:stretch>
            <a:fillRect/>
          </a:stretch>
        </p:blipFill>
        <p:spPr>
          <a:xfrm>
            <a:off x="1043608" y="2297524"/>
            <a:ext cx="4076700" cy="2743200"/>
          </a:xfrm>
          <a:prstGeom prst="rect">
            <a:avLst/>
          </a:prstGeom>
        </p:spPr>
      </p:pic>
      <p:sp>
        <p:nvSpPr>
          <p:cNvPr id="11" name="Rectangle 10">
            <a:extLst>
              <a:ext uri="{FF2B5EF4-FFF2-40B4-BE49-F238E27FC236}">
                <a16:creationId xmlns:a16="http://schemas.microsoft.com/office/drawing/2014/main" id="{914528FD-4E46-48DC-B2D4-DFA23F499D9D}"/>
              </a:ext>
            </a:extLst>
          </p:cNvPr>
          <p:cNvSpPr/>
          <p:nvPr/>
        </p:nvSpPr>
        <p:spPr>
          <a:xfrm>
            <a:off x="5940152" y="3068960"/>
            <a:ext cx="2915816" cy="1200329"/>
          </a:xfrm>
          <a:prstGeom prst="rect">
            <a:avLst/>
          </a:prstGeom>
        </p:spPr>
        <p:txBody>
          <a:bodyPr wrap="square">
            <a:spAutoFit/>
          </a:bodyPr>
          <a:lstStyle/>
          <a:p>
            <a:r>
              <a:rPr lang="en-GB" dirty="0">
                <a:solidFill>
                  <a:srgbClr val="0070C0"/>
                </a:solidFill>
                <a:latin typeface="Source Sans Pro" panose="020B0503030403020204" pitchFamily="34" charset="0"/>
                <a:hlinkClick r:id="rId4">
                  <a:extLst>
                    <a:ext uri="{A12FA001-AC4F-418D-AE19-62706E023703}">
                      <ahyp:hlinkClr xmlns:ahyp="http://schemas.microsoft.com/office/drawing/2018/hyperlinkcolor" val="tx"/>
                    </a:ext>
                  </a:extLst>
                </a:hlinkClick>
              </a:rPr>
              <a:t>https://learn.nes.nhs.scot/63183/immunisation/seasonal-flu/administration-of-fluenz-tetra-video</a:t>
            </a:r>
            <a:endParaRPr lang="en-GB" dirty="0">
              <a:solidFill>
                <a:srgbClr val="0070C0"/>
              </a:solidFill>
            </a:endParaRPr>
          </a:p>
        </p:txBody>
      </p:sp>
    </p:spTree>
    <p:extLst>
      <p:ext uri="{BB962C8B-B14F-4D97-AF65-F5344CB8AC3E}">
        <p14:creationId xmlns:p14="http://schemas.microsoft.com/office/powerpoint/2010/main" val="1123386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39952" y="2147416"/>
            <a:ext cx="4992460" cy="2268378"/>
          </a:xfrm>
        </p:spPr>
      </p:pic>
      <p:sp>
        <p:nvSpPr>
          <p:cNvPr id="2" name="Title 1"/>
          <p:cNvSpPr>
            <a:spLocks noGrp="1"/>
          </p:cNvSpPr>
          <p:nvPr>
            <p:ph type="title"/>
          </p:nvPr>
        </p:nvSpPr>
        <p:spPr>
          <a:xfrm>
            <a:off x="539552" y="188640"/>
            <a:ext cx="8077200" cy="1143000"/>
          </a:xfrm>
        </p:spPr>
        <p:txBody>
          <a:bodyPr/>
          <a:lstStyle/>
          <a:p>
            <a:pPr algn="ctr"/>
            <a:r>
              <a:rPr lang="en-GB" sz="3200" dirty="0"/>
              <a:t>2. Egg-based </a:t>
            </a:r>
            <a:r>
              <a:rPr lang="en-GB" sz="3200" dirty="0" err="1"/>
              <a:t>Quadrivalent</a:t>
            </a:r>
            <a:r>
              <a:rPr lang="en-GB" sz="3200" dirty="0"/>
              <a:t> Influenza </a:t>
            </a:r>
            <a:br>
              <a:rPr lang="en-GB" sz="3200" dirty="0"/>
            </a:br>
            <a:r>
              <a:rPr lang="en-GB" sz="3200" dirty="0"/>
              <a:t>Vaccine (QIVe) </a:t>
            </a:r>
          </a:p>
        </p:txBody>
      </p:sp>
      <p:sp>
        <p:nvSpPr>
          <p:cNvPr id="3" name="Content Placeholder 2"/>
          <p:cNvSpPr>
            <a:spLocks noGrp="1"/>
          </p:cNvSpPr>
          <p:nvPr>
            <p:ph sz="half" idx="1"/>
          </p:nvPr>
        </p:nvSpPr>
        <p:spPr>
          <a:xfrm>
            <a:off x="323528" y="1484784"/>
            <a:ext cx="4248472" cy="4392488"/>
          </a:xfrm>
        </p:spPr>
        <p:txBody>
          <a:bodyPr/>
          <a:lstStyle/>
          <a:p>
            <a:pPr marL="457200" indent="-457200">
              <a:buFont typeface="Arial" panose="020B0604020202020204" pitchFamily="34" charset="0"/>
              <a:buChar char="•"/>
            </a:pPr>
            <a:r>
              <a:rPr lang="en-GB" sz="1800" b="1" dirty="0"/>
              <a:t>First line for children 6m to &lt; 2 years in risk groups</a:t>
            </a:r>
          </a:p>
          <a:p>
            <a:pPr marL="457200" indent="-457200">
              <a:buFont typeface="Arial" panose="020B0604020202020204" pitchFamily="34" charset="0"/>
              <a:buChar char="•"/>
            </a:pPr>
            <a:endParaRPr lang="en-GB" sz="1800" b="1" dirty="0"/>
          </a:p>
          <a:p>
            <a:pPr marL="457200" indent="-457200">
              <a:buFont typeface="Arial" panose="020B0604020202020204" pitchFamily="34" charset="0"/>
              <a:buChar char="•"/>
            </a:pPr>
            <a:r>
              <a:rPr lang="en-GB" sz="1800" dirty="0"/>
              <a:t>Second line if </a:t>
            </a:r>
            <a:r>
              <a:rPr lang="en-GB" sz="1800" dirty="0" err="1"/>
              <a:t>QVIc</a:t>
            </a:r>
            <a:r>
              <a:rPr lang="en-GB" sz="1800" dirty="0"/>
              <a:t> unavailable </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a:t>One dose schedule OR</a:t>
            </a:r>
          </a:p>
          <a:p>
            <a:pPr marL="457200" indent="-457200">
              <a:buFont typeface="Arial" panose="020B0604020202020204" pitchFamily="34" charset="0"/>
              <a:buChar char="•"/>
            </a:pPr>
            <a:r>
              <a:rPr lang="en-GB" sz="1800" dirty="0"/>
              <a:t>Two doses 4 weeks apart for &lt; 9 years old in clinical risk group and no previous history of flu vaccine</a:t>
            </a:r>
          </a:p>
          <a:p>
            <a:pPr marL="457200" indent="-457200">
              <a:buFont typeface="Arial" panose="020B0604020202020204" pitchFamily="34" charset="0"/>
              <a:buChar char="•"/>
            </a:pPr>
            <a:endParaRPr lang="en-GB" sz="1900" dirty="0"/>
          </a:p>
          <a:p>
            <a:pPr lvl="1"/>
            <a:endParaRPr lang="en-GB" sz="2800" dirty="0"/>
          </a:p>
          <a:p>
            <a:pPr marL="457200" lvl="1" indent="0">
              <a:buNone/>
            </a:pPr>
            <a:endParaRPr lang="en-GB" sz="2800" dirty="0"/>
          </a:p>
          <a:p>
            <a:pPr lvl="1"/>
            <a:endParaRPr lang="en-GB" dirty="0"/>
          </a:p>
        </p:txBody>
      </p:sp>
    </p:spTree>
    <p:extLst>
      <p:ext uri="{BB962C8B-B14F-4D97-AF65-F5344CB8AC3E}">
        <p14:creationId xmlns:p14="http://schemas.microsoft.com/office/powerpoint/2010/main" val="2596668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536" y="188640"/>
            <a:ext cx="8077200" cy="1143000"/>
          </a:xfrm>
        </p:spPr>
        <p:txBody>
          <a:bodyPr wrap="square" numCol="1" compatLnSpc="1">
            <a:prstTxWarp prst="textNoShape">
              <a:avLst/>
            </a:prstTxWarp>
            <a:normAutofit/>
          </a:bodyPr>
          <a:lstStyle/>
          <a:p>
            <a:pPr algn="ctr"/>
            <a:r>
              <a:rPr lang="en-GB" sz="3200" dirty="0"/>
              <a:t>Quadrivalent Inactivated </a:t>
            </a:r>
            <a:br>
              <a:rPr lang="en-GB" sz="3200" dirty="0"/>
            </a:br>
            <a:r>
              <a:rPr lang="en-GB" sz="3200" dirty="0"/>
              <a:t>Vaccine (QIVe ) continued</a:t>
            </a:r>
            <a:endParaRPr lang="en-GB" sz="3600" dirty="0">
              <a:latin typeface="Arial" charset="0"/>
              <a:ea typeface="ヒラギノ角ゴ Pro W3" charset="-128"/>
              <a:cs typeface="ヒラギノ角ゴ Pro W3" charset="-128"/>
            </a:endParaRPr>
          </a:p>
        </p:txBody>
      </p:sp>
      <p:sp>
        <p:nvSpPr>
          <p:cNvPr id="3" name="Content Placeholder 2"/>
          <p:cNvSpPr>
            <a:spLocks noGrp="1"/>
          </p:cNvSpPr>
          <p:nvPr>
            <p:ph sz="half" idx="2"/>
          </p:nvPr>
        </p:nvSpPr>
        <p:spPr>
          <a:xfrm>
            <a:off x="755576" y="1635640"/>
            <a:ext cx="7778824" cy="4038600"/>
          </a:xfrm>
        </p:spPr>
        <p:txBody>
          <a:bodyPr/>
          <a:lstStyle/>
          <a:p>
            <a:pPr marL="457200" indent="-457200">
              <a:buFont typeface="Wingdings" panose="05000000000000000000" pitchFamily="2" charset="2"/>
              <a:buChar char="Ø"/>
            </a:pPr>
            <a:r>
              <a:rPr lang="en-GB" b="1" dirty="0"/>
              <a:t>One dose </a:t>
            </a:r>
            <a:r>
              <a:rPr lang="en-GB" dirty="0"/>
              <a:t>required unless:</a:t>
            </a:r>
          </a:p>
          <a:p>
            <a:pPr marL="857250" lvl="1" indent="-457200">
              <a:buFont typeface="Wingdings" panose="05000000000000000000" pitchFamily="2" charset="2"/>
              <a:buChar char="Ø"/>
            </a:pPr>
            <a:r>
              <a:rPr lang="en-GB" dirty="0"/>
              <a:t>Child is in a clinical risk group </a:t>
            </a:r>
            <a:r>
              <a:rPr lang="en-GB" b="1" dirty="0"/>
              <a:t>and</a:t>
            </a:r>
            <a:r>
              <a:rPr lang="en-GB" dirty="0"/>
              <a:t> </a:t>
            </a:r>
          </a:p>
          <a:p>
            <a:pPr marL="857250" lvl="1" indent="-457200">
              <a:buFont typeface="Wingdings" panose="05000000000000000000" pitchFamily="2" charset="2"/>
              <a:buChar char="Ø"/>
            </a:pPr>
            <a:r>
              <a:rPr lang="en-GB" dirty="0"/>
              <a:t>&lt; 9 years old </a:t>
            </a:r>
            <a:r>
              <a:rPr lang="en-GB" b="1" dirty="0"/>
              <a:t>and</a:t>
            </a:r>
            <a:r>
              <a:rPr lang="en-GB" dirty="0"/>
              <a:t> </a:t>
            </a:r>
          </a:p>
          <a:p>
            <a:pPr marL="857250" lvl="1" indent="-457200">
              <a:buFont typeface="Wingdings" panose="05000000000000000000" pitchFamily="2" charset="2"/>
              <a:buChar char="Ø"/>
            </a:pPr>
            <a:r>
              <a:rPr lang="en-GB" dirty="0"/>
              <a:t>Has not previously received a flu vaccine</a:t>
            </a:r>
          </a:p>
          <a:p>
            <a:pPr marL="400050" lvl="1" indent="0">
              <a:buNone/>
            </a:pPr>
            <a:endParaRPr lang="en-GB" dirty="0"/>
          </a:p>
          <a:p>
            <a:pPr marL="457200" indent="-457200">
              <a:buFont typeface="Wingdings" panose="05000000000000000000" pitchFamily="2" charset="2"/>
              <a:buChar char="Ø"/>
            </a:pPr>
            <a:r>
              <a:rPr lang="en-GB" dirty="0"/>
              <a:t>If second dose required leave at least </a:t>
            </a:r>
            <a:r>
              <a:rPr lang="en-GB" b="1" dirty="0"/>
              <a:t>4 weeks </a:t>
            </a:r>
            <a:r>
              <a:rPr lang="en-GB" dirty="0"/>
              <a:t>between doses</a:t>
            </a:r>
          </a:p>
          <a:p>
            <a:pPr marL="400050" lvl="1" indent="0">
              <a:buNone/>
            </a:pPr>
            <a:endParaRPr lang="en-GB" sz="2000" dirty="0"/>
          </a:p>
        </p:txBody>
      </p:sp>
    </p:spTree>
    <p:extLst>
      <p:ext uri="{BB962C8B-B14F-4D97-AF65-F5344CB8AC3E}">
        <p14:creationId xmlns:p14="http://schemas.microsoft.com/office/powerpoint/2010/main" val="1884622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43000"/>
          </a:xfrm>
        </p:spPr>
        <p:txBody>
          <a:bodyPr/>
          <a:lstStyle/>
          <a:p>
            <a:pPr algn="ctr"/>
            <a:r>
              <a:rPr lang="en-GB" sz="3200" dirty="0"/>
              <a:t>3. </a:t>
            </a:r>
            <a:r>
              <a:rPr lang="en-GB" sz="3200" dirty="0" err="1"/>
              <a:t>Flucelvax</a:t>
            </a:r>
            <a:r>
              <a:rPr lang="en-GB" sz="3200" dirty="0"/>
              <a:t> Tetra: </a:t>
            </a:r>
            <a:r>
              <a:rPr lang="en-GB" sz="3200" u="sng" dirty="0"/>
              <a:t>cell-based </a:t>
            </a:r>
            <a:r>
              <a:rPr lang="en-GB" sz="3200" dirty="0" err="1"/>
              <a:t>Quadrivalent</a:t>
            </a:r>
            <a:r>
              <a:rPr lang="en-GB" sz="3200" dirty="0"/>
              <a:t> </a:t>
            </a:r>
            <a:br>
              <a:rPr lang="en-GB" sz="3200" dirty="0"/>
            </a:br>
            <a:r>
              <a:rPr lang="en-GB" sz="3200" dirty="0"/>
              <a:t>Inactivated Flu vaccine (QIVc)</a:t>
            </a:r>
          </a:p>
        </p:txBody>
      </p:sp>
      <p:sp>
        <p:nvSpPr>
          <p:cNvPr id="5" name="Content Placeholder 4"/>
          <p:cNvSpPr>
            <a:spLocks noGrp="1"/>
          </p:cNvSpPr>
          <p:nvPr>
            <p:ph sz="half" idx="1"/>
          </p:nvPr>
        </p:nvSpPr>
        <p:spPr>
          <a:xfrm>
            <a:off x="395536" y="1628800"/>
            <a:ext cx="4680520" cy="4248472"/>
          </a:xfrm>
        </p:spPr>
        <p:txBody>
          <a:bodyPr/>
          <a:lstStyle/>
          <a:p>
            <a:pPr marL="457200" indent="-457200">
              <a:lnSpc>
                <a:spcPct val="150000"/>
              </a:lnSpc>
              <a:buFont typeface="Arial" panose="020B0604020202020204" pitchFamily="34" charset="0"/>
              <a:buChar char="•"/>
            </a:pPr>
            <a:r>
              <a:rPr lang="en-GB" sz="1400" b="1" dirty="0">
                <a:cs typeface="Arial" panose="020B0604020202020204" pitchFamily="34" charset="0"/>
              </a:rPr>
              <a:t>First line for all adults 18 to &lt; 65 years</a:t>
            </a:r>
            <a:r>
              <a:rPr lang="en-GB" sz="1400" b="1" dirty="0">
                <a:solidFill>
                  <a:srgbClr val="000000"/>
                </a:solidFill>
                <a:latin typeface="Arial" panose="020B0604020202020204" pitchFamily="34" charset="0"/>
                <a:ea typeface="Times New Roman"/>
                <a:cs typeface="Arial" panose="020B0604020202020204" pitchFamily="34" charset="0"/>
              </a:rPr>
              <a:t>  who are eligible for the flu vaccine</a:t>
            </a:r>
            <a:endParaRPr lang="en-GB" sz="1400" b="1" dirty="0"/>
          </a:p>
          <a:p>
            <a:pPr marL="457200" indent="-457200">
              <a:lnSpc>
                <a:spcPct val="150000"/>
              </a:lnSpc>
              <a:buFont typeface="Arial" panose="020B0604020202020204" pitchFamily="34" charset="0"/>
              <a:buChar char="•"/>
            </a:pPr>
            <a:r>
              <a:rPr lang="en-GB" sz="1400" dirty="0"/>
              <a:t>Second line for adults 65 years and older with  egg allergy</a:t>
            </a:r>
          </a:p>
          <a:p>
            <a:pPr marL="457200" indent="-45720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Second line for children over 2 years with contraindication to </a:t>
            </a:r>
            <a:r>
              <a:rPr lang="en-GB" sz="1400" dirty="0" err="1">
                <a:latin typeface="Arial" panose="020B0604020202020204" pitchFamily="34" charset="0"/>
                <a:cs typeface="Arial" panose="020B0604020202020204" pitchFamily="34" charset="0"/>
              </a:rPr>
              <a:t>Fluenz</a:t>
            </a:r>
            <a:r>
              <a:rPr lang="en-GB" sz="1400" dirty="0">
                <a:latin typeface="Arial" panose="020B0604020202020204" pitchFamily="34" charset="0"/>
                <a:cs typeface="Arial" panose="020B0604020202020204" pitchFamily="34" charset="0"/>
              </a:rPr>
              <a:t> Tetra®</a:t>
            </a:r>
          </a:p>
          <a:p>
            <a:pPr marL="457200" indent="-457200">
              <a:buFont typeface="Arial" panose="020B0604020202020204" pitchFamily="34" charset="0"/>
              <a:buChar char="•"/>
            </a:pPr>
            <a:r>
              <a:rPr lang="en-GB" sz="1400" dirty="0">
                <a:solidFill>
                  <a:prstClr val="black"/>
                </a:solidFill>
                <a:latin typeface="Arial" charset="0"/>
                <a:ea typeface="ヒラギノ角ゴ Pro W3" charset="-128"/>
              </a:rPr>
              <a:t>Single </a:t>
            </a:r>
            <a:r>
              <a:rPr lang="en-GB" sz="1400" dirty="0" err="1">
                <a:solidFill>
                  <a:prstClr val="black"/>
                </a:solidFill>
                <a:latin typeface="Arial" charset="0"/>
                <a:ea typeface="ヒラギノ角ゴ Pro W3" charset="-128"/>
              </a:rPr>
              <a:t>i.m</a:t>
            </a:r>
            <a:r>
              <a:rPr lang="en-GB" sz="1400" dirty="0">
                <a:solidFill>
                  <a:prstClr val="black"/>
                </a:solidFill>
                <a:latin typeface="Arial" charset="0"/>
                <a:ea typeface="ヒラギノ角ゴ Pro W3" charset="-128"/>
              </a:rPr>
              <a:t>. injection</a:t>
            </a:r>
          </a:p>
          <a:p>
            <a:pPr marL="457200" indent="-457200">
              <a:buFont typeface="Arial" panose="020B0604020202020204" pitchFamily="34" charset="0"/>
              <a:buChar char="•"/>
            </a:pPr>
            <a:endParaRPr lang="en-GB" sz="1400" dirty="0">
              <a:solidFill>
                <a:prstClr val="black"/>
              </a:solidFill>
              <a:latin typeface="Arial" charset="0"/>
              <a:ea typeface="ヒラギノ角ゴ Pro W3" charset="-128"/>
            </a:endParaRPr>
          </a:p>
          <a:p>
            <a:pPr marL="57150" lvl="1" indent="0">
              <a:lnSpc>
                <a:spcPct val="150000"/>
              </a:lnSpc>
              <a:spcBef>
                <a:spcPct val="0"/>
              </a:spcBef>
              <a:buClrTx/>
              <a:buNone/>
            </a:pPr>
            <a:r>
              <a:rPr lang="en-GB" sz="1400" dirty="0">
                <a:solidFill>
                  <a:prstClr val="black"/>
                </a:solidFill>
                <a:latin typeface="Arial" charset="0"/>
                <a:ea typeface="ヒラギノ角ゴ Pro W3" charset="-128"/>
              </a:rPr>
              <a:t>        One dose schedule</a:t>
            </a:r>
            <a:r>
              <a:rPr lang="en-GB" sz="1400" b="1" dirty="0">
                <a:solidFill>
                  <a:srgbClr val="000000"/>
                </a:solidFill>
              </a:rPr>
              <a:t> </a:t>
            </a:r>
            <a:r>
              <a:rPr lang="en-GB" sz="1400" dirty="0">
                <a:solidFill>
                  <a:srgbClr val="000000"/>
                </a:solidFill>
              </a:rPr>
              <a:t>required unless: </a:t>
            </a:r>
          </a:p>
          <a:p>
            <a:pPr marL="457200" lvl="2" indent="0">
              <a:lnSpc>
                <a:spcPct val="150000"/>
              </a:lnSpc>
              <a:spcBef>
                <a:spcPct val="0"/>
              </a:spcBef>
              <a:buClrTx/>
              <a:buNone/>
            </a:pPr>
            <a:r>
              <a:rPr lang="en-GB" sz="1400" dirty="0">
                <a:solidFill>
                  <a:srgbClr val="000000"/>
                </a:solidFill>
              </a:rPr>
              <a:t>Child is in a clinical risk group </a:t>
            </a:r>
            <a:r>
              <a:rPr lang="en-GB" sz="1400" b="1" dirty="0">
                <a:solidFill>
                  <a:srgbClr val="000000"/>
                </a:solidFill>
              </a:rPr>
              <a:t>and</a:t>
            </a:r>
            <a:r>
              <a:rPr lang="en-GB" sz="1400" dirty="0">
                <a:solidFill>
                  <a:srgbClr val="000000"/>
                </a:solidFill>
              </a:rPr>
              <a:t> under 9 years old </a:t>
            </a:r>
            <a:r>
              <a:rPr lang="en-GB" sz="1400" b="1" dirty="0">
                <a:solidFill>
                  <a:srgbClr val="000000"/>
                </a:solidFill>
              </a:rPr>
              <a:t>and</a:t>
            </a:r>
            <a:r>
              <a:rPr lang="en-GB" sz="1400" dirty="0">
                <a:solidFill>
                  <a:srgbClr val="000000"/>
                </a:solidFill>
              </a:rPr>
              <a:t> has not previously received a flu vaccine</a:t>
            </a:r>
          </a:p>
          <a:p>
            <a:pPr marL="400050" lvl="1" indent="-342900">
              <a:lnSpc>
                <a:spcPct val="150000"/>
              </a:lnSpc>
              <a:spcBef>
                <a:spcPct val="0"/>
              </a:spcBef>
              <a:buClrTx/>
              <a:buFont typeface="Wingdings" panose="05000000000000000000" pitchFamily="2" charset="2"/>
              <a:buChar char="Ø"/>
            </a:pPr>
            <a:r>
              <a:rPr lang="en-GB" sz="1400" dirty="0">
                <a:solidFill>
                  <a:srgbClr val="000000"/>
                </a:solidFill>
              </a:rPr>
              <a:t>If second dose required leave at least </a:t>
            </a:r>
            <a:r>
              <a:rPr lang="en-GB" sz="1400" b="1" dirty="0">
                <a:solidFill>
                  <a:srgbClr val="000000"/>
                </a:solidFill>
              </a:rPr>
              <a:t>4 weeks </a:t>
            </a:r>
            <a:r>
              <a:rPr lang="en-GB" sz="1400" dirty="0">
                <a:solidFill>
                  <a:srgbClr val="000000"/>
                </a:solidFill>
              </a:rPr>
              <a:t>between dose</a:t>
            </a:r>
            <a:endParaRPr lang="en-GB" sz="1400"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9018" y="1276682"/>
            <a:ext cx="4204982" cy="4064034"/>
          </a:xfrm>
        </p:spPr>
      </p:pic>
      <p:sp>
        <p:nvSpPr>
          <p:cNvPr id="7" name="TextBox 6"/>
          <p:cNvSpPr txBox="1"/>
          <p:nvPr/>
        </p:nvSpPr>
        <p:spPr>
          <a:xfrm>
            <a:off x="5580112" y="5269850"/>
            <a:ext cx="2952328" cy="369332"/>
          </a:xfrm>
          <a:prstGeom prst="rect">
            <a:avLst/>
          </a:prstGeom>
          <a:noFill/>
        </p:spPr>
        <p:txBody>
          <a:bodyPr wrap="square" rtlCol="0">
            <a:spAutoFit/>
          </a:bodyPr>
          <a:lstStyle/>
          <a:p>
            <a:r>
              <a:rPr lang="en-GB" dirty="0">
                <a:solidFill>
                  <a:schemeClr val="bg2"/>
                </a:solidFill>
              </a:rPr>
              <a:t>Needle attached</a:t>
            </a:r>
          </a:p>
        </p:txBody>
      </p:sp>
    </p:spTree>
    <p:extLst>
      <p:ext uri="{BB962C8B-B14F-4D97-AF65-F5344CB8AC3E}">
        <p14:creationId xmlns:p14="http://schemas.microsoft.com/office/powerpoint/2010/main" val="1018381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7200" cy="1143000"/>
          </a:xfrm>
        </p:spPr>
        <p:txBody>
          <a:bodyPr/>
          <a:lstStyle/>
          <a:p>
            <a:r>
              <a:rPr lang="en-GB" dirty="0"/>
              <a:t>Quadrivalent cell culture vaccine</a:t>
            </a:r>
            <a:br>
              <a:rPr lang="en-GB" dirty="0"/>
            </a:br>
            <a:r>
              <a:rPr lang="en-GB" dirty="0"/>
              <a:t> (QIVc)</a:t>
            </a:r>
          </a:p>
        </p:txBody>
      </p:sp>
      <p:sp>
        <p:nvSpPr>
          <p:cNvPr id="3" name="Content Placeholder 2"/>
          <p:cNvSpPr>
            <a:spLocks noGrp="1"/>
          </p:cNvSpPr>
          <p:nvPr>
            <p:ph idx="1"/>
          </p:nvPr>
        </p:nvSpPr>
        <p:spPr/>
        <p:txBody>
          <a:bodyPr/>
          <a:lstStyle/>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QIVc  (Flucelvax TETRA) was licensed in the UK in December 2018 for adults and children from 9 years of age. It now also licensed for children from 2 years of age</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Flucelvax TETRA is a quadrivalent vaccine containing two subtypes of Influenza A (H3N2 and H1N1pdm00) and both B virus lineages</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QIVc has a similar safety profile to other flu vaccines (similar rate and type of adverse reactions reported). More than 36 million doses of cell-based vaccine have been administered with no serious safety concerns</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the cell-based vaccine manufacturing process uses an animal cell line (</a:t>
            </a:r>
            <a:r>
              <a:rPr lang="en-GB" sz="1600" kern="1200" dirty="0" err="1">
                <a:solidFill>
                  <a:prstClr val="black"/>
                </a:solidFill>
                <a:latin typeface="Arial" pitchFamily="34" charset="0"/>
                <a:ea typeface="ヒラギノ角ゴ Pro W3" pitchFamily="84" charset="-128"/>
              </a:rPr>
              <a:t>Madin</a:t>
            </a:r>
            <a:r>
              <a:rPr lang="en-GB" sz="1600" kern="1200" dirty="0">
                <a:solidFill>
                  <a:prstClr val="black"/>
                </a:solidFill>
                <a:latin typeface="Arial" pitchFamily="34" charset="0"/>
                <a:ea typeface="ヒラギノ角ゴ Pro W3" pitchFamily="84" charset="-128"/>
              </a:rPr>
              <a:t>-Darby Canine Kidney, or MDCK) to grow the influenza virus rather than the traditional egg based manufacturing methods </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endParaRPr lang="en-GB" sz="1800" kern="1200" dirty="0">
              <a:solidFill>
                <a:srgbClr val="FF0000"/>
              </a:solidFill>
              <a:latin typeface="Arial" pitchFamily="34" charset="0"/>
              <a:ea typeface="ヒラギノ角ゴ Pro W3" pitchFamily="84" charset="-128"/>
            </a:endParaRPr>
          </a:p>
          <a:p>
            <a:pPr>
              <a:buFont typeface="Wingdings" panose="05000000000000000000" pitchFamily="2" charset="2"/>
              <a:buChar char="Ø"/>
            </a:pPr>
            <a:endParaRPr lang="en-GB"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10086" y="5157192"/>
            <a:ext cx="986442" cy="95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175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116632"/>
            <a:ext cx="8280275" cy="625624"/>
          </a:xfrm>
        </p:spPr>
        <p:txBody>
          <a:bodyPr wrap="square" numCol="1" compatLnSpc="1">
            <a:prstTxWarp prst="textNoShape">
              <a:avLst/>
            </a:prstTxWarp>
            <a:normAutofit fontScale="90000"/>
          </a:bodyPr>
          <a:lstStyle/>
          <a:p>
            <a:pPr algn="ctr"/>
            <a:r>
              <a:rPr lang="en-GB" sz="3600" dirty="0">
                <a:latin typeface="Arial" charset="0"/>
                <a:ea typeface="ヒラギノ角ゴ Pro W3" charset="-128"/>
                <a:cs typeface="ヒラギノ角ゴ Pro W3" charset="-128"/>
              </a:rPr>
              <a:t>Storage of </a:t>
            </a:r>
            <a:r>
              <a:rPr lang="en-GB" sz="3600" u="sng" dirty="0">
                <a:latin typeface="Arial" charset="0"/>
                <a:ea typeface="ヒラギノ角ゴ Pro W3" charset="-128"/>
                <a:cs typeface="ヒラギノ角ゴ Pro W3" charset="-128"/>
              </a:rPr>
              <a:t>all</a:t>
            </a:r>
            <a:r>
              <a:rPr lang="en-GB" sz="3600" dirty="0">
                <a:latin typeface="Arial" charset="0"/>
                <a:ea typeface="ヒラギノ角ゴ Pro W3" charset="-128"/>
                <a:cs typeface="ヒラギノ角ゴ Pro W3" charset="-128"/>
              </a:rPr>
              <a:t> flu vaccine</a:t>
            </a:r>
          </a:p>
        </p:txBody>
      </p:sp>
      <p:sp>
        <p:nvSpPr>
          <p:cNvPr id="43011" name="Rectangle 3"/>
          <p:cNvSpPr>
            <a:spLocks noGrp="1" noChangeArrowheads="1"/>
          </p:cNvSpPr>
          <p:nvPr>
            <p:ph idx="1"/>
          </p:nvPr>
        </p:nvSpPr>
        <p:spPr>
          <a:xfrm>
            <a:off x="467544" y="764704"/>
            <a:ext cx="7560840" cy="4824536"/>
          </a:xfrm>
        </p:spPr>
        <p:txBody>
          <a:bodyPr/>
          <a:lstStyle/>
          <a:p>
            <a:pPr marL="0" lvl="1" indent="0">
              <a:spcBef>
                <a:spcPts val="1200"/>
              </a:spcBef>
              <a:buNone/>
            </a:pPr>
            <a:r>
              <a:rPr lang="en-GB" sz="2000" b="1" dirty="0">
                <a:latin typeface="+mn-lt"/>
              </a:rPr>
              <a:t>Efficacy, safety and quality may be adversely affected if vaccines are not stored at the temperatures specified in the licence</a:t>
            </a:r>
          </a:p>
          <a:p>
            <a:r>
              <a:rPr lang="en-GB" sz="2000" dirty="0">
                <a:latin typeface="+mn-lt"/>
                <a:ea typeface="ヒラギノ角ゴ Pro W3" charset="-128"/>
                <a:cs typeface="ヒラギノ角ゴ Pro W3" charset="-128"/>
              </a:rPr>
              <a:t>Must be stored in accordance with manufacturer’s instructions:</a:t>
            </a:r>
          </a:p>
          <a:p>
            <a:pPr marL="400050" lvl="1" indent="-342900">
              <a:lnSpc>
                <a:spcPct val="90000"/>
              </a:lnSpc>
              <a:spcBef>
                <a:spcPct val="0"/>
              </a:spcBef>
              <a:buClrTx/>
            </a:pPr>
            <a:r>
              <a:rPr lang="en-GB" sz="2000" dirty="0">
                <a:latin typeface="+mn-lt"/>
              </a:rPr>
              <a:t>store between +2⁰C and +8⁰C </a:t>
            </a:r>
          </a:p>
          <a:p>
            <a:pPr marL="400050" lvl="1" indent="-342900">
              <a:lnSpc>
                <a:spcPct val="90000"/>
              </a:lnSpc>
              <a:spcBef>
                <a:spcPct val="0"/>
              </a:spcBef>
              <a:buClrTx/>
            </a:pPr>
            <a:r>
              <a:rPr lang="en-GB" sz="2000" dirty="0">
                <a:latin typeface="+mn-lt"/>
              </a:rPr>
              <a:t>do not freeze</a:t>
            </a:r>
          </a:p>
          <a:p>
            <a:pPr marL="400050" lvl="1" indent="-342900">
              <a:lnSpc>
                <a:spcPct val="90000"/>
              </a:lnSpc>
              <a:spcBef>
                <a:spcPct val="0"/>
              </a:spcBef>
              <a:buClrTx/>
            </a:pPr>
            <a:r>
              <a:rPr lang="en-GB" sz="2000" dirty="0">
                <a:latin typeface="+mn-lt"/>
              </a:rPr>
              <a:t>store in original packaging</a:t>
            </a:r>
          </a:p>
          <a:p>
            <a:pPr marL="400050" lvl="1" indent="-342900">
              <a:lnSpc>
                <a:spcPct val="90000"/>
              </a:lnSpc>
              <a:spcBef>
                <a:spcPct val="0"/>
              </a:spcBef>
              <a:buClrTx/>
            </a:pPr>
            <a:r>
              <a:rPr lang="en-GB" sz="2000" dirty="0">
                <a:latin typeface="+mn-lt"/>
              </a:rPr>
              <a:t>protect from light</a:t>
            </a:r>
          </a:p>
          <a:p>
            <a:endParaRPr lang="en-GB" sz="2000" b="1" dirty="0">
              <a:latin typeface="+mn-lt"/>
              <a:ea typeface="Arial" charset="0"/>
              <a:cs typeface="Arial" charset="0"/>
            </a:endParaRPr>
          </a:p>
          <a:p>
            <a:r>
              <a:rPr lang="en-GB" sz="2000" b="1" dirty="0">
                <a:latin typeface="+mn-lt"/>
                <a:ea typeface="Arial" charset="0"/>
                <a:cs typeface="Arial" charset="0"/>
              </a:rPr>
              <a:t>Check expiry dates regularly:</a:t>
            </a:r>
          </a:p>
          <a:p>
            <a:pPr marL="342900" lvl="1">
              <a:lnSpc>
                <a:spcPct val="90000"/>
              </a:lnSpc>
              <a:spcBef>
                <a:spcPts val="1200"/>
              </a:spcBef>
              <a:buFont typeface="Arial" charset="0"/>
              <a:buChar char="•"/>
            </a:pPr>
            <a:r>
              <a:rPr lang="en-GB" sz="2000" dirty="0">
                <a:latin typeface="+mn-lt"/>
              </a:rPr>
              <a:t>the LAIV has an expiry date 18 weeks after manufacture – this is much shorter than inactivated flu vaccines</a:t>
            </a:r>
          </a:p>
          <a:p>
            <a:pPr marL="342900" lvl="1">
              <a:lnSpc>
                <a:spcPct val="90000"/>
              </a:lnSpc>
              <a:spcBef>
                <a:spcPts val="1200"/>
              </a:spcBef>
              <a:buFont typeface="Arial" charset="0"/>
              <a:buChar char="•"/>
            </a:pPr>
            <a:r>
              <a:rPr lang="en-GB" sz="2000" dirty="0">
                <a:latin typeface="+mn-lt"/>
              </a:rPr>
              <a:t>it is important that the expiry date on the nasal spray applicator is checked before use</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37</a:t>
            </a:fld>
            <a:endParaRPr lang="en-US" dirty="0">
              <a:solidFill>
                <a:srgbClr val="FFFFFF"/>
              </a:solidFill>
            </a:endParaRPr>
          </a:p>
        </p:txBody>
      </p:sp>
    </p:spTree>
    <p:extLst>
      <p:ext uri="{BB962C8B-B14F-4D97-AF65-F5344CB8AC3E}">
        <p14:creationId xmlns:p14="http://schemas.microsoft.com/office/powerpoint/2010/main" val="1271716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028000" cy="648072"/>
          </a:xfrm>
        </p:spPr>
        <p:txBody>
          <a:bodyPr>
            <a:noAutofit/>
          </a:bodyPr>
          <a:lstStyle/>
          <a:p>
            <a:pPr algn="ctr"/>
            <a:r>
              <a:rPr lang="en-GB" sz="3200" dirty="0"/>
              <a:t>Vaccine Intervals</a:t>
            </a:r>
          </a:p>
        </p:txBody>
      </p:sp>
      <p:sp>
        <p:nvSpPr>
          <p:cNvPr id="3" name="Content Placeholder 2"/>
          <p:cNvSpPr>
            <a:spLocks noGrp="1"/>
          </p:cNvSpPr>
          <p:nvPr>
            <p:ph idx="1"/>
          </p:nvPr>
        </p:nvSpPr>
        <p:spPr>
          <a:xfrm>
            <a:off x="251520" y="1340768"/>
            <a:ext cx="8280722" cy="4248471"/>
          </a:xfrm>
        </p:spPr>
        <p:txBody>
          <a:bodyPr/>
          <a:lstStyle/>
          <a:p>
            <a:pPr>
              <a:buFont typeface="Wingdings" panose="05000000000000000000" pitchFamily="2" charset="2"/>
              <a:buChar char="Ø"/>
              <a:tabLst>
                <a:tab pos="450850" algn="l"/>
              </a:tabLst>
            </a:pPr>
            <a:r>
              <a:rPr lang="en-GB" sz="2000" dirty="0"/>
              <a:t>No interval required between live and inactivated flu vaccines</a:t>
            </a:r>
          </a:p>
          <a:p>
            <a:pPr>
              <a:buFont typeface="Wingdings" panose="05000000000000000000" pitchFamily="2" charset="2"/>
              <a:buChar char="Ø"/>
              <a:tabLst>
                <a:tab pos="450850" algn="l"/>
              </a:tabLst>
            </a:pPr>
            <a:r>
              <a:rPr lang="en-GB" sz="2000" dirty="0"/>
              <a:t>If two / more vaccines are given at the same time give in separate limbs / leave at least 2.5 cms between administration sites</a:t>
            </a:r>
          </a:p>
          <a:p>
            <a:pPr marL="0" indent="0" algn="ctr"/>
            <a:r>
              <a:rPr lang="en-GB" sz="2000" dirty="0">
                <a:hlinkClick r:id="rId3"/>
              </a:rPr>
              <a:t>See Chapter 11 The Green Book</a:t>
            </a:r>
            <a:endParaRPr lang="en-GB" sz="2000" dirty="0"/>
          </a:p>
          <a:p>
            <a:pPr marL="0" indent="0" algn="ctr"/>
            <a:endParaRPr lang="en-GB" sz="2000" dirty="0"/>
          </a:p>
        </p:txBody>
      </p:sp>
      <p:pic>
        <p:nvPicPr>
          <p:cNvPr id="5" name="Picture 4">
            <a:extLst>
              <a:ext uri="{FF2B5EF4-FFF2-40B4-BE49-F238E27FC236}">
                <a16:creationId xmlns:a16="http://schemas.microsoft.com/office/drawing/2014/main" id="{E403C1CB-495C-43BA-B05E-74EB39611F63}"/>
              </a:ext>
            </a:extLst>
          </p:cNvPr>
          <p:cNvPicPr>
            <a:picLocks noChangeAspect="1"/>
          </p:cNvPicPr>
          <p:nvPr/>
        </p:nvPicPr>
        <p:blipFill>
          <a:blip r:embed="rId4"/>
          <a:stretch>
            <a:fillRect/>
          </a:stretch>
        </p:blipFill>
        <p:spPr>
          <a:xfrm>
            <a:off x="4139952" y="3140968"/>
            <a:ext cx="4752528" cy="2741026"/>
          </a:xfrm>
          <a:prstGeom prst="rect">
            <a:avLst/>
          </a:prstGeom>
        </p:spPr>
      </p:pic>
    </p:spTree>
    <p:extLst>
      <p:ext uri="{BB962C8B-B14F-4D97-AF65-F5344CB8AC3E}">
        <p14:creationId xmlns:p14="http://schemas.microsoft.com/office/powerpoint/2010/main" val="3355783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395536" y="1268760"/>
            <a:ext cx="7920880" cy="4404321"/>
          </a:xfrm>
        </p:spPr>
        <p:txBody>
          <a:bodyPr/>
          <a:lstStyle/>
          <a:p>
            <a:pPr marL="0" indent="15875">
              <a:spcBef>
                <a:spcPts val="600"/>
              </a:spcBef>
            </a:pPr>
            <a:r>
              <a:rPr lang="en-GB" sz="2000" b="1" dirty="0"/>
              <a:t>There are very few individuals who cannot receive any flu vaccine </a:t>
            </a:r>
          </a:p>
          <a:p>
            <a:pPr marL="0" indent="15875">
              <a:spcBef>
                <a:spcPts val="600"/>
              </a:spcBef>
            </a:pPr>
            <a:r>
              <a:rPr lang="en-GB" sz="2000" dirty="0"/>
              <a:t>None of the influenza vaccines should be given to those who have had: </a:t>
            </a:r>
            <a:endParaRPr lang="en-GB" sz="2000" dirty="0">
              <a:latin typeface="Arial" charset="0"/>
              <a:ea typeface="ヒラギノ角ゴ Pro W3" charset="-128"/>
              <a:cs typeface="ヒラギノ角ゴ Pro W3" charset="-128"/>
            </a:endParaRP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 previous dose of the vaccine</a:t>
            </a: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any component of the vaccine (except ovalbumin see precautions)</a:t>
            </a:r>
          </a:p>
          <a:p>
            <a:pPr marL="0" indent="0">
              <a:spcBef>
                <a:spcPts val="600"/>
              </a:spcBef>
            </a:pPr>
            <a:endParaRPr lang="en-GB" sz="2000" b="1" dirty="0">
              <a:latin typeface="Arial" charset="0"/>
              <a:ea typeface="ヒラギノ角ゴ Pro W3" charset="-128"/>
              <a:cs typeface="ヒラギノ角ゴ Pro W3" charset="-128"/>
            </a:endParaRPr>
          </a:p>
          <a:p>
            <a:pPr marL="0" indent="0">
              <a:spcBef>
                <a:spcPts val="600"/>
              </a:spcBef>
            </a:pPr>
            <a:r>
              <a:rPr lang="en-GB" sz="2000" b="1" dirty="0">
                <a:latin typeface="Arial" charset="0"/>
                <a:ea typeface="ヒラギノ角ゴ Pro W3" charset="-128"/>
                <a:cs typeface="ヒラギノ角ゴ Pro W3" charset="-128"/>
              </a:rPr>
              <a:t>Note: Always refer to </a:t>
            </a:r>
            <a:r>
              <a:rPr lang="en-GB" sz="2000" b="1" dirty="0">
                <a:latin typeface="Arial" charset="0"/>
                <a:ea typeface="ヒラギノ角ゴ Pro W3" charset="-128"/>
                <a:cs typeface="ヒラギノ角ゴ Pro W3" charset="-128"/>
                <a:hlinkClick r:id="rId3"/>
              </a:rPr>
              <a:t>SPC</a:t>
            </a:r>
            <a:r>
              <a:rPr lang="en-GB" sz="2000" b="1" dirty="0">
                <a:latin typeface="Arial" charset="0"/>
                <a:ea typeface="ヒラギノ角ゴ Pro W3" charset="-128"/>
                <a:cs typeface="ヒラギノ角ゴ Pro W3" charset="-128"/>
              </a:rPr>
              <a:t> for individual products when deciding which vaccine to give</a:t>
            </a: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r>
              <a:rPr lang="en-GB" sz="1600" dirty="0">
                <a:latin typeface="Arial" charset="0"/>
                <a:ea typeface="ヒラギノ角ゴ Pro W3" charset="-128"/>
                <a:cs typeface="ヒラギノ角ゴ Pro W3" charset="-128"/>
              </a:rPr>
              <a:t>							</a:t>
            </a:r>
          </a:p>
        </p:txBody>
      </p:sp>
      <p:sp>
        <p:nvSpPr>
          <p:cNvPr id="6" name="Rectangle 2"/>
          <p:cNvSpPr>
            <a:spLocks noGrp="1" noChangeArrowheads="1"/>
          </p:cNvSpPr>
          <p:nvPr>
            <p:ph type="title"/>
          </p:nvPr>
        </p:nvSpPr>
        <p:spPr>
          <a:xfrm>
            <a:off x="323528" y="404664"/>
            <a:ext cx="8278688" cy="701824"/>
          </a:xfrm>
        </p:spPr>
        <p:txBody>
          <a:bodyPr wrap="square" numCol="1" compatLnSpc="1">
            <a:prstTxWarp prst="textNoShape">
              <a:avLst/>
            </a:prstTxWarp>
            <a:noAutofit/>
          </a:bodyPr>
          <a:lstStyle/>
          <a:p>
            <a:pPr algn="ctr">
              <a:spcBef>
                <a:spcPts val="600"/>
              </a:spcBef>
              <a:spcAft>
                <a:spcPts val="600"/>
              </a:spcAft>
            </a:pPr>
            <a:r>
              <a:rPr lang="en-GB" sz="3200" dirty="0">
                <a:latin typeface="Arial" charset="0"/>
                <a:ea typeface="ヒラギノ角ゴ Pro W3" charset="-128"/>
                <a:cs typeface="ヒラギノ角ゴ Pro W3" charset="-128"/>
              </a:rPr>
              <a:t>Contraindications</a:t>
            </a:r>
            <a:r>
              <a:rPr lang="en-GB" sz="3600" dirty="0">
                <a:latin typeface="Arial" charset="0"/>
                <a:ea typeface="ヒラギノ角ゴ Pro W3" charset="-128"/>
                <a:cs typeface="ヒラギノ角ゴ Pro W3" charset="-128"/>
              </a:rPr>
              <a:t> </a:t>
            </a:r>
            <a:r>
              <a:rPr lang="en-GB" sz="2200" dirty="0">
                <a:latin typeface="Arial" charset="0"/>
                <a:ea typeface="ヒラギノ角ゴ Pro W3" charset="-128"/>
                <a:cs typeface="ヒラギノ角ゴ Pro W3" charset="-128"/>
              </a:rPr>
              <a:t>(Inactivated Vaccines &amp; LAIV)</a:t>
            </a:r>
          </a:p>
        </p:txBody>
      </p:sp>
    </p:spTree>
    <p:extLst>
      <p:ext uri="{BB962C8B-B14F-4D97-AF65-F5344CB8AC3E}">
        <p14:creationId xmlns:p14="http://schemas.microsoft.com/office/powerpoint/2010/main" val="4102951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normAutofit/>
          </a:bodyPr>
          <a:lstStyle/>
          <a:p>
            <a:r>
              <a:rPr lang="en-US" sz="3600" dirty="0"/>
              <a:t>Aims of resource</a:t>
            </a:r>
          </a:p>
        </p:txBody>
      </p:sp>
      <p:sp>
        <p:nvSpPr>
          <p:cNvPr id="3" name="Content Placeholder 2"/>
          <p:cNvSpPr>
            <a:spLocks noGrp="1"/>
          </p:cNvSpPr>
          <p:nvPr>
            <p:ph idx="1"/>
          </p:nvPr>
        </p:nvSpPr>
        <p:spPr>
          <a:xfrm>
            <a:off x="611560" y="1484784"/>
            <a:ext cx="7128792" cy="3128351"/>
          </a:xfrm>
        </p:spPr>
        <p:txBody>
          <a:bodyPr/>
          <a:lstStyle/>
          <a:p>
            <a:pPr>
              <a:lnSpc>
                <a:spcPct val="90000"/>
              </a:lnSpc>
            </a:pPr>
            <a:r>
              <a:rPr lang="en-GB" sz="1800" b="1" dirty="0">
                <a:latin typeface="Arial" charset="0"/>
                <a:ea typeface="ヒラギノ角ゴ Pro W3" charset="-128"/>
                <a:cs typeface="ヒラギノ角ゴ Pro W3" charset="-128"/>
              </a:rPr>
              <a:t>The purpose of this training resource is to:</a:t>
            </a:r>
          </a:p>
          <a:p>
            <a:pPr>
              <a:lnSpc>
                <a:spcPct val="90000"/>
              </a:lnSpc>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develop the knowledge base of healthcare practitioners regarding the 2022/23 flu vaccination programme for children</a:t>
            </a:r>
          </a:p>
          <a:p>
            <a:pPr>
              <a:lnSpc>
                <a:spcPct val="90000"/>
              </a:lnSpc>
              <a:spcBef>
                <a:spcPct val="0"/>
              </a:spcBef>
              <a:buFont typeface="Arial"/>
              <a:buChar char="•"/>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support healthcare practitioners involved in discussing flu vaccination for children with parents and carers by providing evidence based information </a:t>
            </a:r>
          </a:p>
          <a:p>
            <a:pPr>
              <a:lnSpc>
                <a:spcPct val="90000"/>
              </a:lnSpc>
              <a:spcBef>
                <a:spcPct val="0"/>
              </a:spcBef>
              <a:buFont typeface="Arial"/>
              <a:buChar char="•"/>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promote high uptake of flu vaccination in children through increasing the knowledge of those involved in delivering the vaccination programme</a:t>
            </a:r>
          </a:p>
          <a:p>
            <a:pPr>
              <a:lnSpc>
                <a:spcPct val="90000"/>
              </a:lnSpc>
              <a:spcBef>
                <a:spcPct val="0"/>
              </a:spcBef>
              <a:buFont typeface="Arial"/>
              <a:buChar char="•"/>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provide information on the administration of the live attenuated intranasal influenza vaccine</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4</a:t>
            </a:fld>
            <a:endParaRPr lang="en-US" dirty="0"/>
          </a:p>
        </p:txBody>
      </p:sp>
    </p:spTree>
    <p:extLst>
      <p:ext uri="{BB962C8B-B14F-4D97-AF65-F5344CB8AC3E}">
        <p14:creationId xmlns:p14="http://schemas.microsoft.com/office/powerpoint/2010/main" val="4142784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279" y="1052736"/>
            <a:ext cx="8278688" cy="4823940"/>
          </a:xfrm>
        </p:spPr>
        <p:txBody>
          <a:bodyPr/>
          <a:lstStyle/>
          <a:p>
            <a:pPr marL="0" indent="0">
              <a:lnSpc>
                <a:spcPct val="90000"/>
              </a:lnSpc>
              <a:spcBef>
                <a:spcPts val="600"/>
              </a:spcBef>
            </a:pPr>
            <a:r>
              <a:rPr lang="en-GB" sz="2000" dirty="0">
                <a:latin typeface="Arial" charset="0"/>
                <a:ea typeface="ヒラギノ角ゴ Pro W3" charset="-128"/>
                <a:cs typeface="ヒラギノ角ゴ Pro W3" charset="-128"/>
              </a:rPr>
              <a:t>The live attenuated flu vaccine (</a:t>
            </a:r>
            <a:r>
              <a:rPr lang="en-GB" sz="2000" b="1" dirty="0">
                <a:latin typeface="Arial" charset="0"/>
                <a:ea typeface="ヒラギノ角ゴ Pro W3" charset="-128"/>
                <a:cs typeface="ヒラギノ角ゴ Pro W3" charset="-128"/>
              </a:rPr>
              <a:t>Fluenz Tetra</a:t>
            </a:r>
            <a:r>
              <a:rPr lang="en-GB" sz="2000" dirty="0">
                <a:latin typeface="Arial" charset="0"/>
                <a:ea typeface="ヒラギノ角ゴ Pro W3" charset="-128"/>
                <a:cs typeface="ヒラギノ角ゴ Pro W3" charset="-128"/>
              </a:rPr>
              <a:t>)</a:t>
            </a:r>
            <a:r>
              <a:rPr lang="en-GB" sz="2000" b="1" dirty="0">
                <a:latin typeface="Arial" charset="0"/>
                <a:ea typeface="ヒラギノ角ゴ Pro W3" charset="-128"/>
                <a:cs typeface="ヒラギノ角ゴ Pro W3" charset="-128"/>
              </a:rPr>
              <a:t> </a:t>
            </a:r>
            <a:r>
              <a:rPr lang="en-GB" sz="2000" dirty="0">
                <a:latin typeface="Arial" charset="0"/>
                <a:ea typeface="ヒラギノ角ゴ Pro W3" charset="-128"/>
                <a:cs typeface="ヒラギノ角ゴ Pro W3" charset="-128"/>
              </a:rPr>
              <a:t>should not be given to children who are:</a:t>
            </a:r>
          </a:p>
          <a:p>
            <a:pPr>
              <a:lnSpc>
                <a:spcPct val="90000"/>
              </a:lnSpc>
              <a:spcBef>
                <a:spcPts val="600"/>
              </a:spcBef>
              <a:buFont typeface="Arial" panose="020B0604020202020204" pitchFamily="34" charset="0"/>
              <a:buChar char="•"/>
            </a:pPr>
            <a:r>
              <a:rPr lang="en-GB" sz="2000" dirty="0">
                <a:latin typeface="Arial" charset="0"/>
                <a:ea typeface="ヒラギノ角ゴ Pro W3" charset="-128"/>
                <a:cs typeface="ヒラギノ角ゴ Pro W3" charset="-128"/>
              </a:rPr>
              <a:t>clinically severely immunodeficient due to conditions or immunosuppressive therapy:</a:t>
            </a:r>
          </a:p>
          <a:p>
            <a:pPr lvl="4">
              <a:lnSpc>
                <a:spcPct val="90000"/>
              </a:lnSpc>
              <a:buFont typeface="Wingdings" charset="2"/>
              <a:buChar char="§"/>
            </a:pPr>
            <a:r>
              <a:rPr lang="en-GB" dirty="0">
                <a:latin typeface="Arial" charset="0"/>
              </a:rPr>
              <a:t>acute and chronic leukaemias</a:t>
            </a:r>
          </a:p>
          <a:p>
            <a:pPr lvl="4">
              <a:lnSpc>
                <a:spcPct val="90000"/>
              </a:lnSpc>
              <a:buFont typeface="Wingdings" charset="2"/>
              <a:buChar char="§"/>
            </a:pPr>
            <a:r>
              <a:rPr lang="en-GB" dirty="0">
                <a:latin typeface="Arial" charset="0"/>
              </a:rPr>
              <a:t>lymphoma</a:t>
            </a:r>
          </a:p>
          <a:p>
            <a:pPr lvl="4">
              <a:lnSpc>
                <a:spcPct val="90000"/>
              </a:lnSpc>
              <a:buFont typeface="Wingdings" charset="2"/>
              <a:buChar char="§"/>
            </a:pPr>
            <a:r>
              <a:rPr lang="en-GB" dirty="0">
                <a:latin typeface="Arial" charset="0"/>
              </a:rPr>
              <a:t>HIV infection not on highly active antiretroviral therapy</a:t>
            </a:r>
          </a:p>
          <a:p>
            <a:pPr lvl="4">
              <a:lnSpc>
                <a:spcPct val="90000"/>
              </a:lnSpc>
              <a:buFont typeface="Wingdings" charset="2"/>
              <a:buChar char="§"/>
            </a:pPr>
            <a:r>
              <a:rPr lang="en-GB" dirty="0">
                <a:latin typeface="Arial" charset="0"/>
              </a:rPr>
              <a:t>cellular immune deficiencies</a:t>
            </a:r>
          </a:p>
          <a:p>
            <a:pPr lvl="4">
              <a:lnSpc>
                <a:spcPct val="90000"/>
              </a:lnSpc>
              <a:buFont typeface="Wingdings" charset="2"/>
              <a:buChar char="§"/>
            </a:pPr>
            <a:r>
              <a:rPr lang="en-GB" dirty="0">
                <a:latin typeface="Arial" charset="0"/>
              </a:rPr>
              <a:t>high dose corticosteroids</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receiving salicylate therapy </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known to be pregnant</a:t>
            </a:r>
          </a:p>
          <a:p>
            <a:pPr marL="0" indent="0">
              <a:lnSpc>
                <a:spcPct val="90000"/>
              </a:lnSpc>
              <a:spcBef>
                <a:spcPts val="600"/>
              </a:spcBef>
            </a:pPr>
            <a:r>
              <a:rPr lang="en-GB" sz="1600" dirty="0">
                <a:latin typeface="Arial" charset="0"/>
                <a:ea typeface="ヒラギノ角ゴ Pro W3" charset="-128"/>
                <a:cs typeface="ヒラギノ角ゴ Pro W3" charset="-128"/>
              </a:rPr>
              <a:t> </a:t>
            </a:r>
          </a:p>
          <a:p>
            <a:pPr marL="0" indent="0" algn="ctr">
              <a:lnSpc>
                <a:spcPct val="90000"/>
              </a:lnSpc>
              <a:spcBef>
                <a:spcPts val="600"/>
              </a:spcBef>
            </a:pPr>
            <a:r>
              <a:rPr lang="en-GB" sz="1800" b="1" dirty="0">
                <a:latin typeface="Arial" charset="0"/>
                <a:ea typeface="ヒラギノ角ゴ Pro W3" charset="-128"/>
                <a:cs typeface="ヒラギノ角ゴ Pro W3" charset="-128"/>
              </a:rPr>
              <a:t>See subsequent slide for children with acute and severe asthma</a:t>
            </a: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5" name="Rectangle 2"/>
          <p:cNvSpPr txBox="1">
            <a:spLocks noChangeArrowheads="1"/>
          </p:cNvSpPr>
          <p:nvPr/>
        </p:nvSpPr>
        <p:spPr>
          <a:xfrm>
            <a:off x="853158" y="224644"/>
            <a:ext cx="8278688" cy="648072"/>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a:solidFill>
                  <a:srgbClr val="00B5CC"/>
                </a:solidFill>
                <a:latin typeface="Arial" charset="0"/>
                <a:ea typeface="ヒラギノ角ゴ Pro W3" charset="-128"/>
                <a:cs typeface="ヒラギノ角ゴ Pro W3" charset="-128"/>
              </a:rPr>
              <a:t>Contraindications (LAIV)</a:t>
            </a:r>
            <a:endParaRPr lang="en-GB" sz="3200" spc="-150" dirty="0">
              <a:solidFill>
                <a:srgbClr val="00AE9E"/>
              </a:solidFill>
              <a:ea typeface="ヒラギノ角ゴ Pro W3" charset="-128"/>
              <a:cs typeface="ヒラギノ角ゴ Pro W3" charset="-128"/>
            </a:endParaRPr>
          </a:p>
        </p:txBody>
      </p:sp>
    </p:spTree>
    <p:extLst>
      <p:ext uri="{BB962C8B-B14F-4D97-AF65-F5344CB8AC3E}">
        <p14:creationId xmlns:p14="http://schemas.microsoft.com/office/powerpoint/2010/main" val="2133231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323528" y="764704"/>
            <a:ext cx="7632848" cy="3667472"/>
          </a:xfrm>
        </p:spPr>
        <p:txBody>
          <a:bodyPr/>
          <a:lstStyle/>
          <a:p>
            <a:pPr>
              <a:lnSpc>
                <a:spcPct val="90000"/>
              </a:lnSpc>
              <a:spcBef>
                <a:spcPct val="0"/>
              </a:spcBef>
            </a:pPr>
            <a:r>
              <a:rPr lang="en-GB" sz="2000" dirty="0">
                <a:latin typeface="Arial" charset="0"/>
                <a:ea typeface="ヒラギノ角ゴ Pro W3" charset="-128"/>
                <a:cs typeface="ヒラギノ角ゴ Pro W3" charset="-128"/>
              </a:rPr>
              <a:t>Acutely unwell:</a:t>
            </a:r>
          </a:p>
          <a:p>
            <a:pPr marL="463550" lvl="1" indent="-285750">
              <a:lnSpc>
                <a:spcPct val="90000"/>
              </a:lnSpc>
              <a:spcBef>
                <a:spcPct val="0"/>
              </a:spcBef>
              <a:buSzPct val="60000"/>
              <a:buFont typeface="Arial" panose="020B0604020202020204" pitchFamily="34" charset="0"/>
              <a:buChar char="•"/>
            </a:pPr>
            <a:r>
              <a:rPr lang="en-GB" sz="2000" dirty="0">
                <a:latin typeface="Arial" charset="0"/>
              </a:rPr>
              <a:t>defer until recovered</a:t>
            </a:r>
          </a:p>
          <a:p>
            <a:pPr lvl="1">
              <a:lnSpc>
                <a:spcPct val="90000"/>
              </a:lnSpc>
              <a:spcBef>
                <a:spcPct val="0"/>
              </a:spcBef>
              <a:buSzPct val="60000"/>
              <a:buFont typeface="Courier New" charset="0"/>
              <a:buNone/>
            </a:pPr>
            <a:endParaRPr lang="en-GB" sz="2000" dirty="0">
              <a:latin typeface="Arial" charset="0"/>
            </a:endParaRPr>
          </a:p>
          <a:p>
            <a:pPr>
              <a:lnSpc>
                <a:spcPct val="90000"/>
              </a:lnSpc>
              <a:spcBef>
                <a:spcPct val="0"/>
              </a:spcBef>
            </a:pPr>
            <a:r>
              <a:rPr lang="en-GB" sz="2000" dirty="0">
                <a:latin typeface="Arial" charset="0"/>
                <a:ea typeface="ヒラギノ角ゴ Pro W3" charset="-128"/>
                <a:cs typeface="ヒラギノ角ゴ Pro W3" charset="-128"/>
              </a:rPr>
              <a:t>Heavy nasal congestion:</a:t>
            </a:r>
          </a:p>
          <a:p>
            <a:pPr marL="463550" lvl="1" indent="-285750">
              <a:lnSpc>
                <a:spcPct val="90000"/>
              </a:lnSpc>
              <a:spcBef>
                <a:spcPct val="0"/>
              </a:spcBef>
              <a:buSzPct val="60000"/>
              <a:buFont typeface="Arial" panose="020B0604020202020204" pitchFamily="34" charset="0"/>
              <a:buChar char="•"/>
            </a:pPr>
            <a:r>
              <a:rPr lang="en-GB" sz="2000" dirty="0">
                <a:latin typeface="Arial" charset="0"/>
              </a:rPr>
              <a:t>defer live intranasal vaccine until resolved or, if the child is in a risk group, consider inactivated flu vaccine to provide protection without delay</a:t>
            </a:r>
          </a:p>
          <a:p>
            <a:pPr lvl="1">
              <a:lnSpc>
                <a:spcPct val="90000"/>
              </a:lnSpc>
              <a:spcBef>
                <a:spcPct val="0"/>
              </a:spcBef>
              <a:buSzPct val="60000"/>
            </a:pPr>
            <a:endParaRPr lang="en-GB" sz="2000" dirty="0">
              <a:latin typeface="Arial" charset="0"/>
            </a:endParaRPr>
          </a:p>
          <a:p>
            <a:pPr>
              <a:lnSpc>
                <a:spcPct val="90000"/>
              </a:lnSpc>
              <a:spcBef>
                <a:spcPct val="0"/>
              </a:spcBef>
            </a:pPr>
            <a:endParaRPr lang="en-GB" sz="2000" dirty="0">
              <a:latin typeface="Arial" charset="0"/>
              <a:ea typeface="ヒラギノ角ゴ Pro W3" charset="-128"/>
              <a:cs typeface="ヒラギノ角ゴ Pro W3" charset="-128"/>
            </a:endParaRPr>
          </a:p>
          <a:p>
            <a:pPr>
              <a:lnSpc>
                <a:spcPct val="90000"/>
              </a:lnSpc>
              <a:spcBef>
                <a:spcPct val="0"/>
              </a:spcBef>
            </a:pPr>
            <a:r>
              <a:rPr lang="en-GB" sz="2000" b="1" dirty="0">
                <a:latin typeface="Arial" charset="0"/>
                <a:ea typeface="ヒラギノ角ゴ Pro W3" charset="-128"/>
                <a:cs typeface="ヒラギノ角ゴ Pro W3" charset="-128"/>
              </a:rPr>
              <a:t>Use with antiviral agents against flu</a:t>
            </a:r>
            <a:r>
              <a:rPr lang="en-GB" sz="2000" dirty="0">
                <a:latin typeface="Arial" charset="0"/>
                <a:ea typeface="ヒラギノ角ゴ Pro W3" charset="-128"/>
                <a:cs typeface="ヒラギノ角ゴ Pro W3" charset="-128"/>
              </a:rPr>
              <a:t>:</a:t>
            </a:r>
          </a:p>
          <a:p>
            <a:pPr>
              <a:lnSpc>
                <a:spcPct val="90000"/>
              </a:lnSpc>
              <a:spcBef>
                <a:spcPct val="0"/>
              </a:spcBef>
            </a:pPr>
            <a:endParaRPr lang="en-GB" sz="2000" dirty="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2000" dirty="0">
                <a:latin typeface="Arial" charset="0"/>
                <a:ea typeface="ヒラギノ角ゴ Pro W3" charset="-128"/>
                <a:cs typeface="ヒラギノ角ゴ Pro W3" charset="-128"/>
              </a:rPr>
              <a:t>live flu vaccine (LAIV) should not be administered at the same time or within 48 hours of cessation of treatment with flu antiviral agents</a:t>
            </a:r>
          </a:p>
          <a:p>
            <a:pPr marL="0" indent="0">
              <a:lnSpc>
                <a:spcPct val="90000"/>
              </a:lnSpc>
              <a:spcBef>
                <a:spcPct val="0"/>
              </a:spcBef>
            </a:pPr>
            <a:endParaRPr lang="en-GB" sz="2000" dirty="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2000" dirty="0">
                <a:latin typeface="Arial" charset="0"/>
                <a:ea typeface="ヒラギノ角ゴ Pro W3" charset="-128"/>
                <a:cs typeface="ヒラギノ角ゴ Pro W3" charset="-128"/>
              </a:rPr>
              <a:t>administration of flu antiviral agents within two weeks of administration of LAIV may adversely affect the effectiveness of the vaccine </a:t>
            </a:r>
          </a:p>
          <a:p>
            <a:endParaRPr lang="en-GB" sz="1600" b="1" u="sng"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41</a:t>
            </a:fld>
            <a:endParaRPr lang="en-US" dirty="0">
              <a:solidFill>
                <a:srgbClr val="FFFFFF"/>
              </a:solidFill>
            </a:endParaRPr>
          </a:p>
        </p:txBody>
      </p:sp>
      <p:sp>
        <p:nvSpPr>
          <p:cNvPr id="6" name="Rectangle 2"/>
          <p:cNvSpPr>
            <a:spLocks noGrp="1" noChangeArrowheads="1"/>
          </p:cNvSpPr>
          <p:nvPr>
            <p:ph type="title"/>
          </p:nvPr>
        </p:nvSpPr>
        <p:spPr>
          <a:xfrm>
            <a:off x="467544" y="188640"/>
            <a:ext cx="8278688" cy="623664"/>
          </a:xfrm>
        </p:spPr>
        <p:txBody>
          <a:bodyPr wrap="square" numCol="1" compatLnSpc="1">
            <a:prstTxWarp prst="textNoShape">
              <a:avLst/>
            </a:prstTxWarp>
            <a:noAutofit/>
          </a:bodyPr>
          <a:lstStyle/>
          <a:p>
            <a:pPr algn="ctr">
              <a:spcBef>
                <a:spcPts val="600"/>
              </a:spcBef>
              <a:spcAft>
                <a:spcPts val="600"/>
              </a:spcAft>
            </a:pPr>
            <a:r>
              <a:rPr lang="en-GB" sz="3200" dirty="0">
                <a:latin typeface="Arial" charset="0"/>
                <a:ea typeface="ヒラギノ角ゴ Pro W3" charset="-128"/>
                <a:cs typeface="ヒラギノ角ゴ Pro W3" charset="-128"/>
              </a:rPr>
              <a:t>Precautions to flu vaccines</a:t>
            </a:r>
          </a:p>
        </p:txBody>
      </p:sp>
    </p:spTree>
    <p:extLst>
      <p:ext uri="{BB962C8B-B14F-4D97-AF65-F5344CB8AC3E}">
        <p14:creationId xmlns:p14="http://schemas.microsoft.com/office/powerpoint/2010/main" val="541359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028000" cy="648072"/>
          </a:xfrm>
        </p:spPr>
        <p:txBody>
          <a:bodyPr>
            <a:noAutofit/>
          </a:bodyPr>
          <a:lstStyle/>
          <a:p>
            <a:pPr algn="ctr"/>
            <a:r>
              <a:rPr lang="en-GB" sz="3200" dirty="0"/>
              <a:t>Acute and severe asthma</a:t>
            </a:r>
            <a:br>
              <a:rPr lang="en-GB" sz="3200" b="1" dirty="0"/>
            </a:br>
            <a:endParaRPr lang="en-GB" sz="3200" dirty="0"/>
          </a:p>
        </p:txBody>
      </p:sp>
      <p:sp>
        <p:nvSpPr>
          <p:cNvPr id="3" name="Content Placeholder 2"/>
          <p:cNvSpPr>
            <a:spLocks noGrp="1"/>
          </p:cNvSpPr>
          <p:nvPr>
            <p:ph idx="1"/>
          </p:nvPr>
        </p:nvSpPr>
        <p:spPr>
          <a:xfrm>
            <a:off x="395536" y="692696"/>
            <a:ext cx="7848872" cy="4823941"/>
          </a:xfrm>
        </p:spPr>
        <p:txBody>
          <a:bodyPr/>
          <a:lstStyle/>
          <a:p>
            <a:pPr marL="0" indent="0"/>
            <a:r>
              <a:rPr lang="en-GB" sz="1800" b="1" dirty="0"/>
              <a:t>Guidance from JCVI based on recent data (2019)</a:t>
            </a:r>
          </a:p>
          <a:p>
            <a:pPr>
              <a:buFont typeface="Wingdings" panose="05000000000000000000" pitchFamily="2" charset="2"/>
              <a:buChar char="Ø"/>
            </a:pPr>
            <a:r>
              <a:rPr lang="en-GB" sz="1800" dirty="0"/>
              <a:t>Children with asthma on </a:t>
            </a:r>
            <a:r>
              <a:rPr lang="en-GB" sz="1800" u="sng" dirty="0"/>
              <a:t>inhaled</a:t>
            </a:r>
            <a:r>
              <a:rPr lang="en-GB" sz="1800" dirty="0"/>
              <a:t> corticosteroids may safely be given LAIV irrespective of the dose prescribed</a:t>
            </a:r>
            <a:endParaRPr lang="en-GB" sz="1800" b="1" dirty="0"/>
          </a:p>
          <a:p>
            <a:pPr marL="285750" indent="-285750">
              <a:buFont typeface="Wingdings" panose="05000000000000000000" pitchFamily="2" charset="2"/>
              <a:buChar char="Ø"/>
            </a:pPr>
            <a:r>
              <a:rPr lang="en-GB" sz="1800" dirty="0"/>
              <a:t>LAIV is not recommended for children and adolescents </a:t>
            </a:r>
            <a:r>
              <a:rPr lang="en-GB" sz="1800" u="sng" dirty="0"/>
              <a:t>currently experiencing an acute exacerbation of symptoms </a:t>
            </a:r>
            <a:r>
              <a:rPr lang="en-GB" sz="1800" dirty="0"/>
              <a:t>including                                                            	- those who have had increased wheezing and/or                                      	- needed additional bronchodilator treatment in previous 72 hours</a:t>
            </a:r>
          </a:p>
          <a:p>
            <a:pPr marL="285750" indent="-285750">
              <a:buFont typeface="Wingdings" panose="05000000000000000000" pitchFamily="2" charset="2"/>
              <a:buChar char="Ø"/>
            </a:pPr>
            <a:r>
              <a:rPr lang="en-GB" sz="1800" dirty="0"/>
              <a:t>Such children should be offered a suitable inactivated influenza vaccine to avoid a delay in protection</a:t>
            </a:r>
          </a:p>
          <a:p>
            <a:pPr>
              <a:buFont typeface="Wingdings" panose="05000000000000000000" pitchFamily="2" charset="2"/>
              <a:buChar char="Ø"/>
            </a:pPr>
            <a:r>
              <a:rPr lang="en-GB" sz="1800" dirty="0"/>
              <a:t>Children who require </a:t>
            </a:r>
            <a:r>
              <a:rPr lang="en-GB" sz="1800" u="sng" dirty="0"/>
              <a:t>regular oral steroids for maintenance of asthma control</a:t>
            </a:r>
            <a:r>
              <a:rPr lang="en-GB" sz="1800" dirty="0"/>
              <a:t>, or </a:t>
            </a:r>
            <a:r>
              <a:rPr lang="en-GB" sz="1800" u="sng" dirty="0"/>
              <a:t>have previously required intensive care for asthma exacerbation </a:t>
            </a:r>
            <a:r>
              <a:rPr lang="en-GB" sz="1800" dirty="0"/>
              <a:t>should only be given LAIV on the advice of their specialist          </a:t>
            </a:r>
          </a:p>
          <a:p>
            <a:pPr marL="285750" indent="-285750">
              <a:buFont typeface="Wingdings" panose="05000000000000000000" pitchFamily="2" charset="2"/>
              <a:buChar char="Ø"/>
            </a:pPr>
            <a:r>
              <a:rPr lang="en-GB" sz="1800" dirty="0"/>
              <a:t>As these children may be at higher risk from influenza infection, those who cannot receive LAIV should receive a suitable inactivated influenza vaccine</a:t>
            </a:r>
          </a:p>
          <a:p>
            <a:endParaRPr lang="en-GB" sz="100" dirty="0"/>
          </a:p>
          <a:p>
            <a:r>
              <a:rPr lang="en-GB" sz="1100" dirty="0"/>
              <a:t>Children with significant asthma and aged under nine years who have not been previously vaccinated against influenza will require a second dose (of either LAIV or inactivated vaccine as appropriate).</a:t>
            </a:r>
            <a:endParaRPr lang="en-GB" sz="1050" dirty="0"/>
          </a:p>
        </p:txBody>
      </p:sp>
    </p:spTree>
    <p:extLst>
      <p:ext uri="{BB962C8B-B14F-4D97-AF65-F5344CB8AC3E}">
        <p14:creationId xmlns:p14="http://schemas.microsoft.com/office/powerpoint/2010/main" val="3083071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985"/>
            <a:ext cx="8077200" cy="1143000"/>
          </a:xfrm>
        </p:spPr>
        <p:txBody>
          <a:bodyPr/>
          <a:lstStyle/>
          <a:p>
            <a:pPr algn="ctr"/>
            <a:r>
              <a:rPr lang="en-GB" sz="3200" dirty="0"/>
              <a:t>Egg allergy – children</a:t>
            </a:r>
          </a:p>
        </p:txBody>
      </p:sp>
      <p:sp>
        <p:nvSpPr>
          <p:cNvPr id="3" name="Content Placeholder 2"/>
          <p:cNvSpPr>
            <a:spLocks noGrp="1"/>
          </p:cNvSpPr>
          <p:nvPr>
            <p:ph idx="1"/>
          </p:nvPr>
        </p:nvSpPr>
        <p:spPr>
          <a:xfrm>
            <a:off x="611560" y="1412776"/>
            <a:ext cx="7704856" cy="4536504"/>
          </a:xfrm>
        </p:spPr>
        <p:txBody>
          <a:bodyPr/>
          <a:lstStyle/>
          <a:p>
            <a:pPr>
              <a:buFont typeface="Arial" panose="020B0604020202020204" pitchFamily="34" charset="0"/>
              <a:buChar char="•"/>
            </a:pPr>
            <a:r>
              <a:rPr lang="en-US" sz="1800" dirty="0"/>
              <a:t>Children with an egg allergy that did not result in an intensive care admission can be safely vaccinated with LAIV or </a:t>
            </a:r>
            <a:r>
              <a:rPr lang="en-US" sz="1800" dirty="0" err="1"/>
              <a:t>QIVe</a:t>
            </a:r>
            <a:r>
              <a:rPr lang="en-US" sz="1800" dirty="0"/>
              <a:t> (if aged under 2 years) in any setting (including primary care and schools)</a:t>
            </a:r>
          </a:p>
          <a:p>
            <a:pPr>
              <a:buFont typeface="Arial" panose="020B0604020202020204" pitchFamily="34" charset="0"/>
              <a:buChar char="•"/>
            </a:pPr>
            <a:endParaRPr lang="en-US" sz="1800" dirty="0"/>
          </a:p>
          <a:p>
            <a:pPr>
              <a:buFont typeface="Arial" panose="020B0604020202020204" pitchFamily="34" charset="0"/>
              <a:buChar char="•"/>
            </a:pPr>
            <a:r>
              <a:rPr lang="en-US" sz="1800" dirty="0"/>
              <a:t>Children  aged 2 years of age and over with a history of egg allergy that required </a:t>
            </a:r>
            <a:r>
              <a:rPr lang="en-US" sz="1800" b="1" dirty="0"/>
              <a:t>admission to intensive care for a previous severe anaphylaxis to egg</a:t>
            </a:r>
            <a:r>
              <a:rPr lang="en-US" sz="1800" dirty="0"/>
              <a:t> can now be offered </a:t>
            </a:r>
            <a:r>
              <a:rPr lang="en-US" sz="1800" dirty="0" err="1"/>
              <a:t>QIVc</a:t>
            </a:r>
            <a:r>
              <a:rPr lang="en-US" sz="1800" dirty="0"/>
              <a:t> in any setting (including primary care and schools)</a:t>
            </a:r>
          </a:p>
          <a:p>
            <a:pPr>
              <a:buFont typeface="Arial" panose="020B0604020202020204" pitchFamily="34" charset="0"/>
              <a:buChar char="•"/>
            </a:pPr>
            <a:endParaRPr lang="en-US" sz="1800" dirty="0"/>
          </a:p>
          <a:p>
            <a:pPr>
              <a:buFont typeface="Arial" panose="020B0604020202020204" pitchFamily="34" charset="0"/>
              <a:buChar char="•"/>
            </a:pPr>
            <a:r>
              <a:rPr lang="en-US" sz="1800" dirty="0"/>
              <a:t>There is no licensed egg-free vaccine available for children under 2 years of age who were </a:t>
            </a:r>
            <a:r>
              <a:rPr lang="en-US" sz="1800" b="1" dirty="0"/>
              <a:t>admitted to intensive care for severe anaphylaxis to egg</a:t>
            </a:r>
            <a:r>
              <a:rPr lang="en-US" sz="1800" dirty="0"/>
              <a:t>. A</a:t>
            </a:r>
            <a:r>
              <a:rPr lang="en-GB" sz="1800" dirty="0" err="1"/>
              <a:t>dministration</a:t>
            </a:r>
            <a:r>
              <a:rPr lang="en-GB" sz="1800" dirty="0"/>
              <a:t> of </a:t>
            </a:r>
            <a:r>
              <a:rPr lang="en-GB" sz="1800" dirty="0" err="1"/>
              <a:t>QIVe</a:t>
            </a:r>
            <a:r>
              <a:rPr lang="en-GB" sz="1800" dirty="0"/>
              <a:t> in a hospital setting should be considered</a:t>
            </a:r>
          </a:p>
          <a:p>
            <a:endParaRPr lang="en-GB" sz="1600" dirty="0"/>
          </a:p>
        </p:txBody>
      </p:sp>
    </p:spTree>
    <p:extLst>
      <p:ext uri="{BB962C8B-B14F-4D97-AF65-F5344CB8AC3E}">
        <p14:creationId xmlns:p14="http://schemas.microsoft.com/office/powerpoint/2010/main" val="2816047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95536" y="1268760"/>
            <a:ext cx="8422704" cy="4044702"/>
          </a:xfrm>
        </p:spPr>
        <p:txBody>
          <a:bodyPr/>
          <a:lstStyle/>
          <a:p>
            <a:pPr>
              <a:lnSpc>
                <a:spcPct val="90000"/>
              </a:lnSpc>
              <a:spcBef>
                <a:spcPct val="0"/>
              </a:spcBef>
              <a:buFont typeface="Wingdings" panose="05000000000000000000" pitchFamily="2" charset="2"/>
              <a:buChar char="Ø"/>
            </a:pPr>
            <a:r>
              <a:rPr lang="en-GB" sz="2000" dirty="0">
                <a:ea typeface="ヒラギノ角ゴ Pro W3" charset="-128"/>
                <a:cs typeface="ヒラギノ角ゴ Pro W3" charset="-128"/>
              </a:rPr>
              <a:t>Theoretical potential for transmission of live attenuated virus to immunocompromised contacts - risk is for one to two weeks following vaccination</a:t>
            </a:r>
          </a:p>
          <a:p>
            <a:pPr>
              <a:lnSpc>
                <a:spcPct val="90000"/>
              </a:lnSpc>
              <a:spcBef>
                <a:spcPct val="0"/>
              </a:spcBef>
              <a:buFont typeface="Wingdings" panose="05000000000000000000" pitchFamily="2" charset="2"/>
              <a:buChar char="Ø"/>
            </a:pPr>
            <a:r>
              <a:rPr lang="en-GB" sz="2000" dirty="0"/>
              <a:t>Extensive use of live attenuated influenza vaccine in US – no reports of illness among immunocompromised patients inadvertently exposed to vaccinated children</a:t>
            </a:r>
            <a:endParaRPr lang="en-GB" sz="2000" dirty="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2000" dirty="0">
                <a:ea typeface="ヒラギノ角ゴ Pro W3" charset="-128"/>
                <a:cs typeface="ヒラギノ角ゴ Pro W3" charset="-128"/>
              </a:rPr>
              <a:t>However, where close contact with severely immunocompromised patients (e.g. bone marrow transplant patients requiring isolation) is likely/unavoidable (e.g. household members) consider an appropriate inactivated flu vaccine instead</a:t>
            </a:r>
          </a:p>
          <a:p>
            <a:pPr>
              <a:buFont typeface="Wingdings" panose="05000000000000000000" pitchFamily="2" charset="2"/>
              <a:buChar char="Ø"/>
            </a:pPr>
            <a:r>
              <a:rPr lang="en-GB" sz="2000" dirty="0"/>
              <a:t>No reports of transmission of vaccine virus in healthcare settings</a:t>
            </a:r>
          </a:p>
          <a:p>
            <a:pPr>
              <a:buFont typeface="Wingdings" panose="05000000000000000000" pitchFamily="2" charset="2"/>
              <a:buChar char="Ø"/>
            </a:pPr>
            <a:r>
              <a:rPr lang="en-GB" sz="2000" dirty="0"/>
              <a:t>As a precaution, however, </a:t>
            </a:r>
            <a:r>
              <a:rPr lang="en-GB" sz="2000" b="1" dirty="0"/>
              <a:t>very severely immunosuppressed healthcare workers should not administer LAIV</a:t>
            </a:r>
          </a:p>
          <a:p>
            <a:pPr marL="0" indent="0"/>
            <a:endParaRPr lang="en-GB" sz="2000" b="1" dirty="0"/>
          </a:p>
          <a:p>
            <a:pPr>
              <a:lnSpc>
                <a:spcPct val="90000"/>
              </a:lnSpc>
              <a:spcBef>
                <a:spcPct val="0"/>
              </a:spcBef>
              <a:buFont typeface="Wingdings" panose="05000000000000000000" pitchFamily="2" charset="2"/>
              <a:buChar char="Ø"/>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1600" dirty="0">
              <a:latin typeface="Arial" charset="0"/>
              <a:ea typeface="ヒラギノ角ゴ Pro W3" charset="-128"/>
              <a:cs typeface="ヒラギノ角ゴ Pro W3" charset="-128"/>
            </a:endParaRPr>
          </a:p>
        </p:txBody>
      </p:sp>
      <p:sp>
        <p:nvSpPr>
          <p:cNvPr id="6" name="Rectangle 2"/>
          <p:cNvSpPr txBox="1">
            <a:spLocks noChangeArrowheads="1"/>
          </p:cNvSpPr>
          <p:nvPr/>
        </p:nvSpPr>
        <p:spPr>
          <a:xfrm>
            <a:off x="539552" y="404664"/>
            <a:ext cx="8278688" cy="762000"/>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a:solidFill>
                  <a:srgbClr val="00B5CC"/>
                </a:solidFill>
                <a:ea typeface="+mj-ea"/>
                <a:cs typeface="+mj-cs"/>
              </a:rPr>
              <a:t>Transmission risk from live vaccine</a:t>
            </a:r>
            <a:endParaRPr lang="en-GB" sz="3200" spc="-150" dirty="0">
              <a:solidFill>
                <a:srgbClr val="00AE9E"/>
              </a:solidFill>
              <a:ea typeface="ヒラギノ角ゴ Pro W3" charset="-128"/>
              <a:cs typeface="ヒラギノ角ゴ Pro W3" charset="-128"/>
            </a:endParaRPr>
          </a:p>
        </p:txBody>
      </p:sp>
    </p:spTree>
    <p:extLst>
      <p:ext uri="{BB962C8B-B14F-4D97-AF65-F5344CB8AC3E}">
        <p14:creationId xmlns:p14="http://schemas.microsoft.com/office/powerpoint/2010/main" val="3922493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28000" cy="648072"/>
          </a:xfrm>
        </p:spPr>
        <p:txBody>
          <a:bodyPr>
            <a:noAutofit/>
          </a:bodyPr>
          <a:lstStyle/>
          <a:p>
            <a:pPr algn="ctr"/>
            <a:r>
              <a:rPr lang="en-US" sz="3200" dirty="0"/>
              <a:t>Inadvertent administration of LAIV</a:t>
            </a:r>
            <a:br>
              <a:rPr lang="en-GB" sz="3200" b="1" dirty="0"/>
            </a:br>
            <a:endParaRPr lang="en-GB" sz="3200" dirty="0"/>
          </a:p>
        </p:txBody>
      </p:sp>
      <p:sp>
        <p:nvSpPr>
          <p:cNvPr id="3" name="Content Placeholder 2"/>
          <p:cNvSpPr>
            <a:spLocks noGrp="1"/>
          </p:cNvSpPr>
          <p:nvPr>
            <p:ph idx="1"/>
          </p:nvPr>
        </p:nvSpPr>
        <p:spPr>
          <a:xfrm>
            <a:off x="539552" y="1124744"/>
            <a:ext cx="8028000" cy="4739679"/>
          </a:xfrm>
        </p:spPr>
        <p:txBody>
          <a:bodyPr/>
          <a:lstStyle/>
          <a:p>
            <a:pPr>
              <a:buFont typeface="Arial" panose="020B0604020202020204" pitchFamily="34" charset="0"/>
              <a:buChar char="•"/>
            </a:pPr>
            <a:r>
              <a:rPr lang="en-US" sz="2000" dirty="0"/>
              <a:t>if an immunocompromised individual receives LAIV,  the degree of immunosuppression should be assessed</a:t>
            </a:r>
          </a:p>
          <a:p>
            <a:pPr>
              <a:buFont typeface="Arial" panose="020B0604020202020204" pitchFamily="34" charset="0"/>
              <a:buChar char="•"/>
            </a:pPr>
            <a:r>
              <a:rPr lang="en-US" sz="2000" dirty="0"/>
              <a:t>if patient is severely immunocompromised, antiviral prophylaxis should be considered</a:t>
            </a:r>
          </a:p>
          <a:p>
            <a:pPr>
              <a:buFont typeface="Arial" panose="020B0604020202020204" pitchFamily="34" charset="0"/>
              <a:buChar char="•"/>
            </a:pPr>
            <a:r>
              <a:rPr lang="en-US" sz="2000" dirty="0"/>
              <a:t>otherwise they should be advised to seek medical advice if they develop flu-like symptoms in the four days following administration of the vaccine</a:t>
            </a:r>
          </a:p>
          <a:p>
            <a:pPr>
              <a:buFont typeface="Arial" panose="020B0604020202020204" pitchFamily="34" charset="0"/>
              <a:buChar char="•"/>
            </a:pPr>
            <a:r>
              <a:rPr lang="en-US" sz="2000" dirty="0"/>
              <a:t>if antivirals are used for prophylaxis or treatment, patient should also be offered inactivated flu vaccine in order to maximise their protection in the forthcoming flu season (this can be given straight away)</a:t>
            </a:r>
            <a:endParaRPr lang="en-GB" sz="2000" dirty="0"/>
          </a:p>
          <a:p>
            <a:endParaRPr lang="en-GB" sz="24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45</a:t>
            </a:fld>
            <a:r>
              <a:rPr lang="en-US" dirty="0">
                <a:solidFill>
                  <a:srgbClr val="FFFFFF"/>
                </a:solidFill>
              </a:rPr>
              <a:t> </a:t>
            </a:r>
          </a:p>
        </p:txBody>
      </p:sp>
    </p:spTree>
    <p:extLst>
      <p:ext uri="{BB962C8B-B14F-4D97-AF65-F5344CB8AC3E}">
        <p14:creationId xmlns:p14="http://schemas.microsoft.com/office/powerpoint/2010/main" val="2429710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lstStyle/>
          <a:p>
            <a:pPr algn="ctr"/>
            <a:r>
              <a:rPr lang="en-GB" sz="3200" dirty="0"/>
              <a:t>Commonly reported adverse</a:t>
            </a:r>
            <a:br>
              <a:rPr lang="en-GB" sz="3200" dirty="0"/>
            </a:br>
            <a:r>
              <a:rPr lang="en-GB" sz="3200" dirty="0"/>
              <a:t> reactions</a:t>
            </a:r>
          </a:p>
        </p:txBody>
      </p:sp>
      <p:sp>
        <p:nvSpPr>
          <p:cNvPr id="3" name="Content Placeholder 2"/>
          <p:cNvSpPr>
            <a:spLocks noGrp="1"/>
          </p:cNvSpPr>
          <p:nvPr>
            <p:ph idx="1"/>
          </p:nvPr>
        </p:nvSpPr>
        <p:spPr>
          <a:xfrm>
            <a:off x="395536" y="1340768"/>
            <a:ext cx="8028000" cy="4464496"/>
          </a:xfrm>
        </p:spPr>
        <p:txBody>
          <a:bodyPr/>
          <a:lstStyle/>
          <a:p>
            <a:r>
              <a:rPr lang="en-GB" sz="2000" b="1" dirty="0"/>
              <a:t>Following inactivated flu vaccine:</a:t>
            </a:r>
          </a:p>
          <a:p>
            <a:pPr>
              <a:buFont typeface="Wingdings" panose="05000000000000000000" pitchFamily="2" charset="2"/>
              <a:buChar char="Ø"/>
            </a:pPr>
            <a:r>
              <a:rPr lang="en-GB" sz="2000" dirty="0"/>
              <a:t>pain, swelling or redness at the injection site, low grade fever, malaise, shivering, sweating, fatigue, headache, myalgia and arthralgia </a:t>
            </a:r>
          </a:p>
          <a:p>
            <a:pPr>
              <a:buFont typeface="Wingdings" panose="05000000000000000000" pitchFamily="2" charset="2"/>
              <a:buChar char="Ø"/>
            </a:pPr>
            <a:r>
              <a:rPr lang="en-GB" sz="2000" dirty="0"/>
              <a:t>a small painless nodule may also form at the injection site</a:t>
            </a:r>
          </a:p>
          <a:p>
            <a:pPr>
              <a:buFont typeface="Wingdings" panose="05000000000000000000" pitchFamily="2" charset="2"/>
              <a:buChar char="Ø"/>
            </a:pPr>
            <a:r>
              <a:rPr lang="en-GB" sz="2000" dirty="0"/>
              <a:t>these symptoms usually disappear within one to two days without treatment</a:t>
            </a:r>
          </a:p>
          <a:p>
            <a:endParaRPr lang="en-GB" sz="2000" dirty="0"/>
          </a:p>
          <a:p>
            <a:r>
              <a:rPr lang="en-GB" sz="2000" b="1" dirty="0"/>
              <a:t>Following live attenuated flu vaccine:</a:t>
            </a:r>
          </a:p>
          <a:p>
            <a:pPr>
              <a:buFont typeface="Arial" panose="020B0604020202020204" pitchFamily="34" charset="0"/>
              <a:buChar char="•"/>
            </a:pPr>
            <a:r>
              <a:rPr lang="en-GB" sz="2000" dirty="0"/>
              <a:t>nasal congestion/rhinorrhoea, reduced appetite, weakness and headache </a:t>
            </a:r>
          </a:p>
          <a:p>
            <a:pPr marL="0" indent="0"/>
            <a:r>
              <a:rPr lang="en-GB" sz="1800" dirty="0"/>
              <a:t>Rarely, after live or inactivated vaccine, immediate reactions such as urticaria, angio-oedema, bronchospasm and anaphylaxis can occur</a:t>
            </a:r>
          </a:p>
          <a:p>
            <a:endParaRPr lang="en-GB" sz="1600" u="sng" dirty="0"/>
          </a:p>
          <a:p>
            <a:endParaRPr lang="en-GB" sz="16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46</a:t>
            </a:fld>
            <a:endParaRPr lang="en-US" dirty="0">
              <a:solidFill>
                <a:srgbClr val="FFFFFF"/>
              </a:solidFill>
            </a:endParaRPr>
          </a:p>
        </p:txBody>
      </p:sp>
    </p:spTree>
    <p:extLst>
      <p:ext uri="{BB962C8B-B14F-4D97-AF65-F5344CB8AC3E}">
        <p14:creationId xmlns:p14="http://schemas.microsoft.com/office/powerpoint/2010/main" val="557669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solidFill>
                  <a:srgbClr val="FFFFFF"/>
                </a:solidFill>
              </a:rPr>
              <a:t>  </a:t>
            </a:r>
            <a:fld id="{2565FA6D-D4C8-4C4C-AC4B-3269734D34D8}" type="slidenum">
              <a:rPr lang="en-US">
                <a:solidFill>
                  <a:srgbClr val="FFFFFF"/>
                </a:solidFill>
              </a:rPr>
              <a:pPr>
                <a:defRPr/>
              </a:pPr>
              <a:t>47</a:t>
            </a:fld>
            <a:endParaRPr lang="en-US" dirty="0">
              <a:solidFill>
                <a:srgbClr val="FFFFFF"/>
              </a:solidFill>
            </a:endParaRPr>
          </a:p>
        </p:txBody>
      </p:sp>
      <p:sp>
        <p:nvSpPr>
          <p:cNvPr id="7" name="Title 1"/>
          <p:cNvSpPr>
            <a:spLocks noGrp="1"/>
          </p:cNvSpPr>
          <p:nvPr>
            <p:ph type="title" idx="4294967295"/>
          </p:nvPr>
        </p:nvSpPr>
        <p:spPr>
          <a:xfrm>
            <a:off x="356980" y="548680"/>
            <a:ext cx="8442907" cy="648072"/>
          </a:xfrm>
        </p:spPr>
        <p:txBody>
          <a:bodyPr wrap="square" numCol="1" anchorCtr="0" compatLnSpc="1">
            <a:prstTxWarp prst="textNoShape">
              <a:avLst/>
            </a:prstTxWarp>
            <a:normAutofit fontScale="90000"/>
          </a:bodyPr>
          <a:lstStyle/>
          <a:p>
            <a:br>
              <a:rPr lang="en-GB" dirty="0">
                <a:ea typeface="ヒラギノ角ゴ Pro W3" charset="-128"/>
                <a:cs typeface="ヒラギノ角ゴ Pro W3" charset="-128"/>
              </a:rPr>
            </a:br>
            <a:br>
              <a:rPr lang="en-GB" dirty="0">
                <a:ea typeface="ヒラギノ角ゴ Pro W3" charset="-128"/>
                <a:cs typeface="ヒラギノ角ゴ Pro W3" charset="-128"/>
              </a:rPr>
            </a:br>
            <a:r>
              <a:rPr lang="en-GB" sz="3600" dirty="0">
                <a:ea typeface="ヒラギノ角ゴ Pro W3" charset="-128"/>
                <a:cs typeface="ヒラギノ角ゴ Pro W3" charset="-128"/>
              </a:rPr>
              <a:t>Reporting suspected adverse reactions </a:t>
            </a:r>
            <a:br>
              <a:rPr lang="en-GB" sz="3600" dirty="0">
                <a:solidFill>
                  <a:schemeClr val="tx1"/>
                </a:solidFill>
                <a:ea typeface="ヒラギノ角ゴ Pro W3" charset="-128"/>
                <a:cs typeface="ヒラギノ角ゴ Pro W3" charset="-128"/>
              </a:rPr>
            </a:br>
            <a:br>
              <a:rPr lang="en-GB" dirty="0">
                <a:solidFill>
                  <a:schemeClr val="tx1"/>
                </a:solidFill>
                <a:ea typeface="ヒラギノ角ゴ Pro W3" charset="-128"/>
                <a:cs typeface="ヒラギノ角ゴ Pro W3" charset="-128"/>
              </a:rPr>
            </a:br>
            <a:endParaRPr lang="en-GB" dirty="0">
              <a:solidFill>
                <a:schemeClr val="tx1"/>
              </a:solidFill>
              <a:ea typeface="ヒラギノ角ゴ Pro W3" charset="-128"/>
              <a:cs typeface="ヒラギノ角ゴ Pro W3" charset="-128"/>
            </a:endParaRPr>
          </a:p>
        </p:txBody>
      </p:sp>
      <p:sp>
        <p:nvSpPr>
          <p:cNvPr id="8" name="Content Placeholder 2"/>
          <p:cNvSpPr>
            <a:spLocks noGrp="1"/>
          </p:cNvSpPr>
          <p:nvPr>
            <p:ph idx="4294967295"/>
          </p:nvPr>
        </p:nvSpPr>
        <p:spPr>
          <a:xfrm>
            <a:off x="539552" y="1484784"/>
            <a:ext cx="4392488" cy="4170090"/>
          </a:xfrm>
          <a:gradFill flip="none" rotWithShape="1">
            <a:gsLst>
              <a:gs pos="0">
                <a:schemeClr val="accent1">
                  <a:shade val="30000"/>
                  <a:satMod val="115000"/>
                </a:schemeClr>
              </a:gs>
              <a:gs pos="24000">
                <a:schemeClr val="accent4">
                  <a:lumMod val="50000"/>
                </a:schemeClr>
              </a:gs>
              <a:gs pos="100000">
                <a:schemeClr val="accent1">
                  <a:shade val="100000"/>
                  <a:satMod val="115000"/>
                </a:schemeClr>
              </a:gs>
            </a:gsLst>
            <a:path path="circle">
              <a:fillToRect l="50000" t="50000" r="50000" b="50000"/>
            </a:path>
            <a:tileRect/>
          </a:gradFill>
          <a:ln>
            <a:solidFill>
              <a:schemeClr val="tx1">
                <a:lumMod val="65000"/>
              </a:schemeClr>
            </a:solidFill>
          </a:ln>
        </p:spPr>
        <p:txBody>
          <a:bodyPr/>
          <a:lstStyle/>
          <a:p>
            <a:pPr marL="0" indent="0">
              <a:spcBef>
                <a:spcPts val="1000"/>
              </a:spcBef>
            </a:pPr>
            <a:r>
              <a:rPr lang="en-GB" sz="1600" dirty="0"/>
              <a:t>All serious suspected reactions following flu vaccination should be reported to the Medicines and Healthcare products Regulatory Agency using the Yellow Card scheme at </a:t>
            </a:r>
            <a:r>
              <a:rPr lang="en-GB" sz="1600" dirty="0">
                <a:solidFill>
                  <a:schemeClr val="tx1"/>
                </a:solidFill>
                <a:hlinkClick r:id="rId3"/>
              </a:rPr>
              <a:t>http://yellowcard.mhra.gov.uk/</a:t>
            </a:r>
            <a:endParaRPr lang="en-GB" sz="1600" dirty="0">
              <a:solidFill>
                <a:schemeClr val="tx1"/>
              </a:solidFill>
            </a:endParaRPr>
          </a:p>
          <a:p>
            <a:pPr marL="0" indent="0">
              <a:spcBef>
                <a:spcPts val="1000"/>
              </a:spcBef>
            </a:pPr>
            <a:endParaRPr lang="en-GB" sz="1600" dirty="0">
              <a:solidFill>
                <a:schemeClr val="tx1"/>
              </a:solidFill>
            </a:endParaRPr>
          </a:p>
          <a:p>
            <a:pPr marL="0" indent="0">
              <a:spcBef>
                <a:spcPts val="1000"/>
              </a:spcBef>
            </a:pPr>
            <a:r>
              <a:rPr lang="en-GB" sz="1600" dirty="0"/>
              <a:t>All of the inactivated quadrivalent flu vaccines carry a black triangle symbol (▼) (as do all vaccines during the earlier stages of their introduction)</a:t>
            </a:r>
          </a:p>
          <a:p>
            <a:pPr marL="0" indent="0">
              <a:spcBef>
                <a:spcPts val="1000"/>
              </a:spcBef>
            </a:pPr>
            <a:endParaRPr lang="en-GB" sz="1600" dirty="0">
              <a:solidFill>
                <a:schemeClr val="tx1"/>
              </a:solidFill>
            </a:endParaRPr>
          </a:p>
          <a:p>
            <a:pPr marL="0" indent="0">
              <a:spcBef>
                <a:spcPts val="1000"/>
              </a:spcBef>
            </a:pPr>
            <a:r>
              <a:rPr lang="en-GB" sz="1600" dirty="0"/>
              <a:t>This is to encourage reporting of </a:t>
            </a:r>
            <a:r>
              <a:rPr lang="en-GB" sz="1600" u="sng" dirty="0"/>
              <a:t>all</a:t>
            </a:r>
            <a:r>
              <a:rPr lang="en-GB" sz="1600" dirty="0"/>
              <a:t> suspected adverse reactions</a:t>
            </a:r>
            <a:endParaRPr lang="en-GB" sz="1600" b="1" dirty="0">
              <a:latin typeface="Arial" charset="0"/>
              <a:ea typeface="ヒラギノ角ゴ Pro W3" charset="-128"/>
              <a:cs typeface="ヒラギノ角ゴ Pro W3" charset="-128"/>
            </a:endParaRPr>
          </a:p>
          <a:p>
            <a:endParaRPr lang="en-GB" sz="2000" dirty="0">
              <a:latin typeface="Arial" charset="0"/>
              <a:ea typeface="ヒラギノ角ゴ Pro W3" charset="-128"/>
              <a:cs typeface="ヒラギノ角ゴ Pro W3" charset="-128"/>
            </a:endParaRPr>
          </a:p>
        </p:txBody>
      </p:sp>
      <p:pic>
        <p:nvPicPr>
          <p:cNvPr id="9" name="Picture 5" descr="images.jpg"/>
          <p:cNvPicPr>
            <a:picLocks noChangeAspect="1"/>
          </p:cNvPicPr>
          <p:nvPr/>
        </p:nvPicPr>
        <p:blipFill>
          <a:blip r:embed="rId4" cstate="print"/>
          <a:srcRect/>
          <a:stretch>
            <a:fillRect/>
          </a:stretch>
        </p:blipFill>
        <p:spPr bwMode="auto">
          <a:xfrm>
            <a:off x="5148064" y="3065912"/>
            <a:ext cx="3579815" cy="2027885"/>
          </a:xfrm>
          <a:prstGeom prst="rect">
            <a:avLst/>
          </a:prstGeom>
          <a:noFill/>
          <a:ln w="9525">
            <a:noFill/>
            <a:miter lim="800000"/>
            <a:headEnd/>
            <a:tailEnd/>
          </a:ln>
        </p:spPr>
      </p:pic>
    </p:spTree>
    <p:extLst>
      <p:ext uri="{BB962C8B-B14F-4D97-AF65-F5344CB8AC3E}">
        <p14:creationId xmlns:p14="http://schemas.microsoft.com/office/powerpoint/2010/main" val="1434240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67544" y="188640"/>
            <a:ext cx="8077200" cy="1143000"/>
          </a:xfrm>
        </p:spPr>
        <p:txBody>
          <a:bodyPr/>
          <a:lstStyle/>
          <a:p>
            <a:pPr algn="ctr" eaLnBrk="1" hangingPunct="1"/>
            <a:r>
              <a:rPr lang="en-GB" altLang="en-US" sz="3200" dirty="0"/>
              <a:t>PLEASE </a:t>
            </a:r>
            <a:br>
              <a:rPr lang="en-GB" altLang="en-US" sz="3200" dirty="0"/>
            </a:br>
            <a:r>
              <a:rPr lang="en-GB" altLang="en-US" sz="3200" dirty="0"/>
              <a:t>Don’t Over Order!</a:t>
            </a:r>
            <a:endParaRPr lang="en-US" altLang="en-US" sz="3200" dirty="0"/>
          </a:p>
        </p:txBody>
      </p:sp>
      <p:sp>
        <p:nvSpPr>
          <p:cNvPr id="51203" name="Content Placeholder 2"/>
          <p:cNvSpPr>
            <a:spLocks noGrp="1"/>
          </p:cNvSpPr>
          <p:nvPr>
            <p:ph idx="1"/>
          </p:nvPr>
        </p:nvSpPr>
        <p:spPr>
          <a:xfrm>
            <a:off x="611560" y="1268760"/>
            <a:ext cx="8077200" cy="4038600"/>
          </a:xfrm>
        </p:spPr>
        <p:txBody>
          <a:bodyPr/>
          <a:lstStyle/>
          <a:p>
            <a:pPr eaLnBrk="1" hangingPunct="1">
              <a:buFont typeface="Wingdings" pitchFamily="2" charset="2"/>
              <a:buChar char="Ø"/>
            </a:pPr>
            <a:r>
              <a:rPr lang="en-GB" altLang="en-US" sz="2000" dirty="0"/>
              <a:t>Movianto will deliver within 48 hours of order being placed</a:t>
            </a:r>
          </a:p>
          <a:p>
            <a:pPr eaLnBrk="1" hangingPunct="1">
              <a:buFont typeface="Wingdings" pitchFamily="2" charset="2"/>
              <a:buChar char="Ø"/>
            </a:pPr>
            <a:r>
              <a:rPr lang="en-GB" altLang="en-US" sz="2000" dirty="0"/>
              <a:t>Will deliver as often as needed</a:t>
            </a:r>
          </a:p>
          <a:p>
            <a:pPr eaLnBrk="1" hangingPunct="1">
              <a:buFont typeface="Wingdings" pitchFamily="2" charset="2"/>
              <a:buChar char="Ø"/>
            </a:pPr>
            <a:r>
              <a:rPr lang="en-GB" altLang="en-US" sz="2000" dirty="0"/>
              <a:t>Only order what you need for next week</a:t>
            </a:r>
          </a:p>
          <a:p>
            <a:pPr eaLnBrk="1" hangingPunct="1"/>
            <a:endParaRPr lang="en-GB" altLang="en-US" sz="2000" dirty="0"/>
          </a:p>
          <a:p>
            <a:pPr eaLnBrk="1" hangingPunct="1"/>
            <a:r>
              <a:rPr lang="en-GB" altLang="en-US" sz="2000" dirty="0"/>
              <a:t>This avoids:</a:t>
            </a:r>
          </a:p>
          <a:p>
            <a:pPr eaLnBrk="1" hangingPunct="1">
              <a:buFont typeface="Wingdings" pitchFamily="2" charset="2"/>
              <a:buChar char="Ø"/>
            </a:pPr>
            <a:r>
              <a:rPr lang="en-GB" altLang="en-US" sz="2000" dirty="0"/>
              <a:t>Vaccine being left over at end of campaign</a:t>
            </a:r>
          </a:p>
          <a:p>
            <a:pPr eaLnBrk="1" hangingPunct="1">
              <a:buFont typeface="Wingdings" pitchFamily="2" charset="2"/>
              <a:buChar char="Ø"/>
            </a:pPr>
            <a:r>
              <a:rPr lang="en-GB" altLang="en-US" sz="2000" dirty="0"/>
              <a:t>Vaccine can’t be taken back once it has been delivered</a:t>
            </a:r>
          </a:p>
          <a:p>
            <a:pPr eaLnBrk="1" hangingPunct="1">
              <a:buFont typeface="Wingdings" pitchFamily="2" charset="2"/>
              <a:buChar char="Ø"/>
            </a:pPr>
            <a:r>
              <a:rPr lang="en-GB" altLang="en-US" sz="2000" dirty="0"/>
              <a:t>Large losses if fridge breaks down</a:t>
            </a:r>
          </a:p>
        </p:txBody>
      </p:sp>
    </p:spTree>
    <p:extLst>
      <p:ext uri="{BB962C8B-B14F-4D97-AF65-F5344CB8AC3E}">
        <p14:creationId xmlns:p14="http://schemas.microsoft.com/office/powerpoint/2010/main" val="3194129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1143000"/>
          </a:xfrm>
        </p:spPr>
        <p:txBody>
          <a:bodyPr/>
          <a:lstStyle/>
          <a:p>
            <a:r>
              <a:rPr lang="en-GB" dirty="0"/>
              <a:t>Recording flu vaccine given</a:t>
            </a:r>
          </a:p>
        </p:txBody>
      </p:sp>
      <p:sp>
        <p:nvSpPr>
          <p:cNvPr id="3" name="Content Placeholder 2"/>
          <p:cNvSpPr>
            <a:spLocks noGrp="1"/>
          </p:cNvSpPr>
          <p:nvPr>
            <p:ph idx="1"/>
          </p:nvPr>
        </p:nvSpPr>
        <p:spPr>
          <a:xfrm>
            <a:off x="755576" y="980728"/>
            <a:ext cx="8077200" cy="4038600"/>
          </a:xfrm>
        </p:spPr>
        <p:txBody>
          <a:bodyPr/>
          <a:lstStyle/>
          <a:p>
            <a:pPr marL="0" indent="0">
              <a:spcBef>
                <a:spcPts val="600"/>
              </a:spcBef>
              <a:buFont typeface="Arial" pitchFamily="84" charset="0"/>
              <a:buNone/>
              <a:defRPr/>
            </a:pPr>
            <a:r>
              <a:rPr lang="en-GB" sz="2000" dirty="0"/>
              <a:t>As a wide variety of influenza vaccines are on the UK market each year, it is especially important that the following information be recorded:</a:t>
            </a:r>
          </a:p>
          <a:p>
            <a:pPr>
              <a:spcBef>
                <a:spcPts val="600"/>
              </a:spcBef>
              <a:buFont typeface="Arial" pitchFamily="34" charset="0"/>
              <a:buChar char="•"/>
              <a:defRPr/>
            </a:pPr>
            <a:r>
              <a:rPr lang="en-GB" sz="2000" dirty="0"/>
              <a:t>vaccine name, product name, batch number and expiry date </a:t>
            </a:r>
          </a:p>
          <a:p>
            <a:pPr>
              <a:spcBef>
                <a:spcPts val="600"/>
              </a:spcBef>
              <a:buFont typeface="Arial" pitchFamily="34" charset="0"/>
              <a:buChar char="•"/>
              <a:defRPr/>
            </a:pPr>
            <a:r>
              <a:rPr lang="en-GB" sz="2000" dirty="0"/>
              <a:t>dose administered </a:t>
            </a:r>
          </a:p>
          <a:p>
            <a:pPr>
              <a:spcBef>
                <a:spcPts val="600"/>
              </a:spcBef>
              <a:buFont typeface="Arial" pitchFamily="34" charset="0"/>
              <a:buChar char="•"/>
              <a:defRPr/>
            </a:pPr>
            <a:r>
              <a:rPr lang="en-GB" sz="2000" dirty="0"/>
              <a:t>date immunisation given </a:t>
            </a:r>
          </a:p>
          <a:p>
            <a:pPr>
              <a:spcBef>
                <a:spcPts val="600"/>
              </a:spcBef>
              <a:buFont typeface="Arial" pitchFamily="34" charset="0"/>
              <a:buChar char="•"/>
              <a:defRPr/>
            </a:pPr>
            <a:r>
              <a:rPr lang="en-GB" sz="2000" dirty="0"/>
              <a:t>route/site used</a:t>
            </a:r>
          </a:p>
          <a:p>
            <a:pPr>
              <a:spcBef>
                <a:spcPts val="600"/>
              </a:spcBef>
              <a:buFont typeface="Arial" pitchFamily="34" charset="0"/>
              <a:buChar char="•"/>
              <a:defRPr/>
            </a:pPr>
            <a:r>
              <a:rPr lang="en-GB" sz="2000" dirty="0"/>
              <a:t>name and signature of vaccinator</a:t>
            </a:r>
          </a:p>
          <a:p>
            <a:pPr>
              <a:spcBef>
                <a:spcPts val="600"/>
              </a:spcBef>
              <a:buFont typeface="Arial" pitchFamily="84" charset="0"/>
              <a:buNone/>
              <a:defRPr/>
            </a:pPr>
            <a:r>
              <a:rPr lang="en-GB" sz="2000" dirty="0"/>
              <a:t>This information should be recorded in: VMS (decision pending) </a:t>
            </a:r>
          </a:p>
          <a:p>
            <a:pPr>
              <a:spcBef>
                <a:spcPts val="600"/>
              </a:spcBef>
              <a:buFont typeface="Arial" pitchFamily="34" charset="0"/>
              <a:buChar char="•"/>
              <a:defRPr/>
            </a:pPr>
            <a:r>
              <a:rPr lang="en-GB" sz="2000" dirty="0"/>
              <a:t>patient's GP record (or other patient record, depending on location)  </a:t>
            </a:r>
          </a:p>
          <a:p>
            <a:pPr>
              <a:spcBef>
                <a:spcPts val="600"/>
              </a:spcBef>
              <a:buFont typeface="Arial" pitchFamily="34" charset="0"/>
              <a:buChar char="•"/>
              <a:defRPr/>
            </a:pPr>
            <a:r>
              <a:rPr lang="en-GB" sz="2000" dirty="0"/>
              <a:t>personal Child Health Record (the ‘Red Book’) if a child</a:t>
            </a:r>
          </a:p>
          <a:p>
            <a:pPr>
              <a:spcBef>
                <a:spcPts val="600"/>
              </a:spcBef>
              <a:buFont typeface="Arial" pitchFamily="34" charset="0"/>
              <a:buChar char="•"/>
              <a:defRPr/>
            </a:pPr>
            <a:r>
              <a:rPr lang="en-GB" sz="2000" dirty="0"/>
              <a:t>practice computer system</a:t>
            </a:r>
          </a:p>
          <a:p>
            <a:pPr>
              <a:spcBef>
                <a:spcPts val="600"/>
              </a:spcBef>
              <a:buFont typeface="Arial" pitchFamily="34" charset="0"/>
              <a:buChar char="•"/>
              <a:defRPr/>
            </a:pPr>
            <a:r>
              <a:rPr lang="en-GB" sz="2000" dirty="0"/>
              <a:t>Child Health Information System </a:t>
            </a:r>
            <a:endParaRPr lang="en-US" sz="2000" dirty="0"/>
          </a:p>
          <a:p>
            <a:endParaRPr lang="en-GB" dirty="0"/>
          </a:p>
        </p:txBody>
      </p:sp>
    </p:spTree>
    <p:extLst>
      <p:ext uri="{BB962C8B-B14F-4D97-AF65-F5344CB8AC3E}">
        <p14:creationId xmlns:p14="http://schemas.microsoft.com/office/powerpoint/2010/main" val="351752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44824"/>
            <a:ext cx="3646562"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4"/>
          <p:cNvSpPr>
            <a:spLocks noGrp="1"/>
          </p:cNvSpPr>
          <p:nvPr>
            <p:ph type="title"/>
          </p:nvPr>
        </p:nvSpPr>
        <p:spPr>
          <a:xfrm>
            <a:off x="604838" y="115888"/>
            <a:ext cx="8077200" cy="1143000"/>
          </a:xfrm>
        </p:spPr>
        <p:txBody>
          <a:bodyPr/>
          <a:lstStyle/>
          <a:p>
            <a:r>
              <a:rPr lang="en-GB" altLang="en-US" sz="3200" dirty="0">
                <a:latin typeface="+mn-lt"/>
              </a:rPr>
              <a:t>What is Flu?</a:t>
            </a:r>
          </a:p>
        </p:txBody>
      </p:sp>
      <p:sp>
        <p:nvSpPr>
          <p:cNvPr id="37892" name="Content Placeholder 5"/>
          <p:cNvSpPr>
            <a:spLocks noGrp="1"/>
          </p:cNvSpPr>
          <p:nvPr>
            <p:ph sz="half" idx="1"/>
          </p:nvPr>
        </p:nvSpPr>
        <p:spPr>
          <a:xfrm>
            <a:off x="251520" y="1556792"/>
            <a:ext cx="4824536" cy="4038600"/>
          </a:xfrm>
        </p:spPr>
        <p:txBody>
          <a:bodyPr/>
          <a:lstStyle/>
          <a:p>
            <a:pPr marL="457200" indent="-457200">
              <a:buFont typeface="Wingdings" pitchFamily="2" charset="2"/>
              <a:buChar char="v"/>
            </a:pPr>
            <a:r>
              <a:rPr lang="en-GB" altLang="en-US" sz="2000" dirty="0"/>
              <a:t>Influenza (or flu) is </a:t>
            </a:r>
            <a:r>
              <a:rPr lang="en-GB" altLang="en-US" sz="2000" dirty="0">
                <a:latin typeface="+mn-lt"/>
              </a:rPr>
              <a:t>a viral infection </a:t>
            </a:r>
            <a:r>
              <a:rPr lang="en-GB" altLang="en-US" sz="2000" dirty="0"/>
              <a:t>affecting </a:t>
            </a:r>
            <a:r>
              <a:rPr lang="en-GB" altLang="en-US" sz="2000" dirty="0">
                <a:latin typeface="+mn-lt"/>
              </a:rPr>
              <a:t>the respiratory tract</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latin typeface="+mn-lt"/>
              </a:rPr>
              <a:t>Is highly infectious and spreads rapidly in closed communities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latin typeface="+mn-lt"/>
              </a:rPr>
              <a:t>Can be spread by people with mild / no symptoms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latin typeface="+mn-lt"/>
              </a:rPr>
              <a:t>Usually occurs most often in an 8-10 week period during the winter</a:t>
            </a:r>
          </a:p>
        </p:txBody>
      </p:sp>
    </p:spTree>
    <p:extLst>
      <p:ext uri="{BB962C8B-B14F-4D97-AF65-F5344CB8AC3E}">
        <p14:creationId xmlns:p14="http://schemas.microsoft.com/office/powerpoint/2010/main" val="387056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780928"/>
            <a:ext cx="3960440" cy="2988047"/>
          </a:xfrm>
        </p:spPr>
        <p:txBody>
          <a:bodyPr/>
          <a:lstStyle/>
          <a:p>
            <a:r>
              <a:rPr lang="en-GB" dirty="0"/>
              <a:t>Delivery </a:t>
            </a:r>
          </a:p>
        </p:txBody>
      </p:sp>
    </p:spTree>
    <p:extLst>
      <p:ext uri="{BB962C8B-B14F-4D97-AF65-F5344CB8AC3E}">
        <p14:creationId xmlns:p14="http://schemas.microsoft.com/office/powerpoint/2010/main" val="3227515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4213" y="115888"/>
            <a:ext cx="8077200" cy="1143000"/>
          </a:xfrm>
        </p:spPr>
        <p:txBody>
          <a:bodyPr/>
          <a:lstStyle/>
          <a:p>
            <a:pPr algn="ctr" eaLnBrk="1" hangingPunct="1"/>
            <a:r>
              <a:rPr lang="en-GB" altLang="en-US" sz="3200" dirty="0"/>
              <a:t>2022/23 programme</a:t>
            </a:r>
            <a:endParaRPr lang="en-US" altLang="en-US" sz="3200" dirty="0"/>
          </a:p>
        </p:txBody>
      </p:sp>
      <p:sp>
        <p:nvSpPr>
          <p:cNvPr id="44035" name="Content Placeholder 2"/>
          <p:cNvSpPr>
            <a:spLocks noGrp="1"/>
          </p:cNvSpPr>
          <p:nvPr>
            <p:ph idx="1"/>
          </p:nvPr>
        </p:nvSpPr>
        <p:spPr>
          <a:xfrm>
            <a:off x="395536" y="1196752"/>
            <a:ext cx="8294688" cy="4896544"/>
          </a:xfrm>
        </p:spPr>
        <p:txBody>
          <a:bodyPr/>
          <a:lstStyle/>
          <a:p>
            <a:pPr eaLnBrk="1" hangingPunct="1">
              <a:lnSpc>
                <a:spcPct val="150000"/>
              </a:lnSpc>
              <a:buFont typeface="Wingdings" panose="05000000000000000000" pitchFamily="2" charset="2"/>
              <a:buChar char="§"/>
            </a:pPr>
            <a:r>
              <a:rPr lang="en-GB" altLang="en-US" sz="2000" dirty="0"/>
              <a:t>The official launch date will be 19</a:t>
            </a:r>
            <a:r>
              <a:rPr lang="en-GB" altLang="en-US" sz="2000" baseline="30000" dirty="0"/>
              <a:t>th</a:t>
            </a:r>
            <a:r>
              <a:rPr lang="en-GB" altLang="en-US" sz="2000" dirty="0"/>
              <a:t> September 2022</a:t>
            </a:r>
          </a:p>
          <a:p>
            <a:pPr eaLnBrk="1" hangingPunct="1">
              <a:lnSpc>
                <a:spcPct val="150000"/>
              </a:lnSpc>
              <a:buFont typeface="Wingdings" panose="05000000000000000000" pitchFamily="2" charset="2"/>
              <a:buChar char="§"/>
            </a:pPr>
            <a:r>
              <a:rPr lang="en-GB" altLang="en-US" sz="2000" dirty="0"/>
              <a:t>Nasal flu vaccine for children should be available to order by mid-September</a:t>
            </a:r>
          </a:p>
          <a:p>
            <a:pPr eaLnBrk="1" hangingPunct="1">
              <a:lnSpc>
                <a:spcPct val="150000"/>
              </a:lnSpc>
              <a:buFont typeface="Wingdings" panose="05000000000000000000" pitchFamily="2" charset="2"/>
              <a:buChar char="§"/>
            </a:pPr>
            <a:r>
              <a:rPr lang="en-GB" altLang="en-US" sz="2000" dirty="0"/>
              <a:t>All Practices should receive initial deliveries of </a:t>
            </a:r>
            <a:r>
              <a:rPr lang="en-GB" altLang="en-US" sz="2000" b="1" u="sng" dirty="0"/>
              <a:t>all</a:t>
            </a:r>
            <a:r>
              <a:rPr lang="en-GB" altLang="en-US" sz="2000" dirty="0"/>
              <a:t> flu vaccines before the end of September 2022</a:t>
            </a:r>
          </a:p>
          <a:p>
            <a:pPr eaLnBrk="1" hangingPunct="1">
              <a:lnSpc>
                <a:spcPct val="150000"/>
              </a:lnSpc>
              <a:buFont typeface="Wingdings" panose="05000000000000000000" pitchFamily="2" charset="2"/>
              <a:buChar char="§"/>
            </a:pPr>
            <a:r>
              <a:rPr lang="en-GB" altLang="en-US" sz="2000" dirty="0"/>
              <a:t>Practices can start clinics once they have received the vaccine</a:t>
            </a:r>
          </a:p>
          <a:p>
            <a:pPr eaLnBrk="1" hangingPunct="1">
              <a:lnSpc>
                <a:spcPct val="150000"/>
              </a:lnSpc>
              <a:buFont typeface="Wingdings" panose="05000000000000000000" pitchFamily="2" charset="2"/>
              <a:buChar char="§"/>
            </a:pPr>
            <a:r>
              <a:rPr lang="en-GB" altLang="en-US" sz="2000" dirty="0"/>
              <a:t>Leaflets can be downloaded from </a:t>
            </a:r>
            <a:r>
              <a:rPr lang="en-GB" altLang="en-US" sz="2000" dirty="0">
                <a:hlinkClick r:id="rId3"/>
              </a:rPr>
              <a:t>PHA web-site </a:t>
            </a:r>
            <a:endParaRPr lang="en-GB" altLang="en-US" sz="2000" dirty="0"/>
          </a:p>
          <a:p>
            <a:pPr eaLnBrk="1" hangingPunct="1">
              <a:lnSpc>
                <a:spcPct val="150000"/>
              </a:lnSpc>
              <a:buFont typeface="Wingdings" panose="05000000000000000000" pitchFamily="2" charset="2"/>
              <a:buChar char="§"/>
            </a:pPr>
            <a:r>
              <a:rPr lang="en-GB" altLang="en-US" sz="2000" dirty="0"/>
              <a:t>PGDs available from early September</a:t>
            </a:r>
            <a:r>
              <a:rPr lang="en-GB" altLang="en-US" sz="2800" dirty="0"/>
              <a:t>	</a:t>
            </a:r>
          </a:p>
        </p:txBody>
      </p:sp>
    </p:spTree>
    <p:extLst>
      <p:ext uri="{BB962C8B-B14F-4D97-AF65-F5344CB8AC3E}">
        <p14:creationId xmlns:p14="http://schemas.microsoft.com/office/powerpoint/2010/main" val="45089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28000" cy="1008112"/>
          </a:xfrm>
        </p:spPr>
        <p:txBody>
          <a:bodyPr/>
          <a:lstStyle/>
          <a:p>
            <a:pPr algn="ctr"/>
            <a:r>
              <a:rPr lang="en-GB" sz="3200" dirty="0"/>
              <a:t>When to vaccinate</a:t>
            </a:r>
          </a:p>
        </p:txBody>
      </p:sp>
      <p:sp>
        <p:nvSpPr>
          <p:cNvPr id="3" name="Content Placeholder 2"/>
          <p:cNvSpPr>
            <a:spLocks noGrp="1"/>
          </p:cNvSpPr>
          <p:nvPr>
            <p:ph idx="1"/>
          </p:nvPr>
        </p:nvSpPr>
        <p:spPr>
          <a:xfrm>
            <a:off x="467544" y="1484784"/>
            <a:ext cx="8064896" cy="4391893"/>
          </a:xfrm>
        </p:spPr>
        <p:txBody>
          <a:bodyPr/>
          <a:lstStyle/>
          <a:p>
            <a:pPr>
              <a:buFont typeface="Arial" panose="020B0604020202020204" pitchFamily="34" charset="0"/>
              <a:buChar char="•"/>
            </a:pPr>
            <a:r>
              <a:rPr lang="en-GB" sz="2000" dirty="0"/>
              <a:t>Vaccinate as soon as vaccine available so people are protected when flu begins to circulate in the community;</a:t>
            </a:r>
          </a:p>
          <a:p>
            <a:pPr>
              <a:buFont typeface="Arial" panose="020B0604020202020204" pitchFamily="34" charset="0"/>
              <a:buChar char="•"/>
            </a:pPr>
            <a:r>
              <a:rPr lang="en-GB" sz="2000" dirty="0"/>
              <a:t>Try to vaccinate by December before flu circulation peaks;</a:t>
            </a:r>
          </a:p>
          <a:p>
            <a:pPr>
              <a:buFont typeface="Arial" panose="020B0604020202020204" pitchFamily="34" charset="0"/>
              <a:buChar char="•"/>
            </a:pPr>
            <a:r>
              <a:rPr lang="en-GB" sz="2000" dirty="0"/>
              <a:t>However, do continue to offer vaccination throughout the season especially if level of flu activity is high;</a:t>
            </a:r>
          </a:p>
          <a:p>
            <a:pPr>
              <a:buFont typeface="Arial" panose="020B0604020202020204" pitchFamily="34" charset="0"/>
              <a:buChar char="•"/>
            </a:pPr>
            <a:r>
              <a:rPr lang="en-GB" sz="2000" dirty="0"/>
              <a:t>Remember that immune response following flu vaccination takes about two weeks to develop fully;</a:t>
            </a:r>
          </a:p>
          <a:p>
            <a:pPr>
              <a:buFont typeface="Arial" panose="020B0604020202020204" pitchFamily="34" charset="0"/>
              <a:buChar char="•"/>
            </a:pPr>
            <a:r>
              <a:rPr lang="en-GB" sz="2000" dirty="0"/>
              <a:t>Protection offered by the vaccine is thought to last for at least one influenza season;</a:t>
            </a:r>
          </a:p>
          <a:p>
            <a:pPr>
              <a:buFont typeface="Arial" panose="020B0604020202020204" pitchFamily="34" charset="0"/>
              <a:buChar char="•"/>
            </a:pPr>
            <a:r>
              <a:rPr lang="en-GB" sz="2000" dirty="0"/>
              <a:t>As antibody levels are likely to reduce in subsequent seasons, and there may be changes to the circulating strains from one season to next, </a:t>
            </a:r>
            <a:r>
              <a:rPr lang="en-GB" sz="2000" b="1" dirty="0"/>
              <a:t>annual revaccination is important.</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52</a:t>
            </a:fld>
            <a:endParaRPr lang="en-US" dirty="0"/>
          </a:p>
        </p:txBody>
      </p:sp>
    </p:spTree>
    <p:extLst>
      <p:ext uri="{BB962C8B-B14F-4D97-AF65-F5344CB8AC3E}">
        <p14:creationId xmlns:p14="http://schemas.microsoft.com/office/powerpoint/2010/main" val="2935607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468313" y="0"/>
            <a:ext cx="8294687" cy="1143000"/>
          </a:xfrm>
        </p:spPr>
        <p:txBody>
          <a:bodyPr/>
          <a:lstStyle/>
          <a:p>
            <a:pPr algn="ctr" eaLnBrk="1" hangingPunct="1"/>
            <a:r>
              <a:rPr lang="en-GB" altLang="en-US" sz="3200" dirty="0"/>
              <a:t>Children’s Vaccination Programme</a:t>
            </a:r>
            <a:br>
              <a:rPr lang="en-GB" altLang="en-US" sz="3200" dirty="0"/>
            </a:br>
            <a:r>
              <a:rPr lang="en-GB" altLang="en-US" sz="1800" dirty="0"/>
              <a:t>GP Based</a:t>
            </a:r>
            <a:endParaRPr lang="en-GB" altLang="en-US" sz="3200" dirty="0"/>
          </a:p>
        </p:txBody>
      </p:sp>
      <p:sp>
        <p:nvSpPr>
          <p:cNvPr id="58371" name="Content Placeholder 4"/>
          <p:cNvSpPr>
            <a:spLocks noGrp="1"/>
          </p:cNvSpPr>
          <p:nvPr>
            <p:ph idx="1"/>
          </p:nvPr>
        </p:nvSpPr>
        <p:spPr>
          <a:xfrm>
            <a:off x="467544" y="1124744"/>
            <a:ext cx="8294687" cy="4686994"/>
          </a:xfrm>
        </p:spPr>
        <p:txBody>
          <a:bodyPr/>
          <a:lstStyle/>
          <a:p>
            <a:pPr marL="0" indent="0" eaLnBrk="1" hangingPunct="1"/>
            <a:endParaRPr lang="en-GB" sz="1800" dirty="0"/>
          </a:p>
          <a:p>
            <a:pPr marL="0" indent="0" eaLnBrk="1" hangingPunct="1"/>
            <a:r>
              <a:rPr lang="en-GB" sz="1800" dirty="0"/>
              <a:t>GPs should actively call and offer flu vaccine to:</a:t>
            </a:r>
          </a:p>
          <a:p>
            <a:pPr eaLnBrk="1" hangingPunct="1">
              <a:buFont typeface="Wingdings" panose="05000000000000000000" pitchFamily="2" charset="2"/>
              <a:buChar char="§"/>
            </a:pPr>
            <a:endParaRPr lang="en-GB" sz="1800" dirty="0"/>
          </a:p>
          <a:p>
            <a:pPr eaLnBrk="1" hangingPunct="1">
              <a:buFont typeface="Wingdings" panose="05000000000000000000" pitchFamily="2" charset="2"/>
              <a:buChar char="§"/>
            </a:pPr>
            <a:endParaRPr lang="en-GB" sz="1800" dirty="0"/>
          </a:p>
          <a:p>
            <a:pPr eaLnBrk="1" hangingPunct="1">
              <a:buFont typeface="Wingdings" panose="05000000000000000000" pitchFamily="2" charset="2"/>
              <a:buChar char="§"/>
            </a:pPr>
            <a:r>
              <a:rPr lang="en-GB" sz="1800" dirty="0"/>
              <a:t>all pre-school children aged two years or more on the 1 September 2022 i.e. those born between 2 July 2018 and 1 September 2020, </a:t>
            </a:r>
          </a:p>
          <a:p>
            <a:pPr eaLnBrk="1" hangingPunct="1">
              <a:buFont typeface="Wingdings" panose="05000000000000000000" pitchFamily="2" charset="2"/>
              <a:buChar char="§"/>
            </a:pPr>
            <a:r>
              <a:rPr lang="en-GB" sz="1800" dirty="0"/>
              <a:t>Children who miss their offer of a vaccine in school </a:t>
            </a:r>
          </a:p>
          <a:p>
            <a:pPr eaLnBrk="1" hangingPunct="1">
              <a:buFont typeface="Wingdings" panose="05000000000000000000" pitchFamily="2" charset="2"/>
              <a:buChar char="§"/>
            </a:pPr>
            <a:r>
              <a:rPr lang="en-GB" sz="1800" dirty="0"/>
              <a:t>young people aged 16 and 17 who are in a clinical risk group and who are born before 2 July 2007. </a:t>
            </a:r>
          </a:p>
          <a:p>
            <a:pPr eaLnBrk="1" hangingPunct="1">
              <a:buFont typeface="Wingdings" panose="05000000000000000000" pitchFamily="2" charset="2"/>
              <a:buChar char="§"/>
            </a:pPr>
            <a:r>
              <a:rPr lang="en-GB" sz="1800" dirty="0"/>
              <a:t>Children in at-risk groups for whom LAIV is unsuitable</a:t>
            </a:r>
          </a:p>
          <a:p>
            <a:pPr eaLnBrk="1" hangingPunct="1">
              <a:buFont typeface="Wingdings" panose="05000000000000000000" pitchFamily="2" charset="2"/>
              <a:buChar char="§"/>
            </a:pPr>
            <a:r>
              <a:rPr lang="en-GB" sz="1800" dirty="0"/>
              <a:t>Children aged 6 months to less than 2 years should be offered egg-grown quadrivalent influenza vaccine (</a:t>
            </a:r>
            <a:r>
              <a:rPr lang="en-GB" sz="1800" dirty="0" err="1"/>
              <a:t>QIVe</a:t>
            </a:r>
            <a:r>
              <a:rPr lang="en-GB" sz="1800" dirty="0"/>
              <a:t>). </a:t>
            </a:r>
          </a:p>
          <a:p>
            <a:pPr eaLnBrk="1" hangingPunct="1">
              <a:buFont typeface="Wingdings" panose="05000000000000000000" pitchFamily="2" charset="2"/>
              <a:buChar char="Ø"/>
            </a:pPr>
            <a:endParaRPr lang="en-GB" altLang="en-US" sz="2400" dirty="0"/>
          </a:p>
          <a:p>
            <a:pPr eaLnBrk="1" hangingPunct="1">
              <a:buFont typeface="Wingdings" panose="05000000000000000000" pitchFamily="2" charset="2"/>
              <a:buChar char="Ø"/>
            </a:pPr>
            <a:endParaRPr lang="en-GB" altLang="en-US" sz="2400" dirty="0"/>
          </a:p>
          <a:p>
            <a:pPr eaLnBrk="1" hangingPunct="1"/>
            <a:endParaRPr lang="en-GB" altLang="en-US" sz="2400" dirty="0"/>
          </a:p>
        </p:txBody>
      </p:sp>
    </p:spTree>
    <p:extLst>
      <p:ext uri="{BB962C8B-B14F-4D97-AF65-F5344CB8AC3E}">
        <p14:creationId xmlns:p14="http://schemas.microsoft.com/office/powerpoint/2010/main" val="1139873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611560" y="260648"/>
            <a:ext cx="8077200" cy="1296144"/>
          </a:xfrm>
        </p:spPr>
        <p:txBody>
          <a:bodyPr/>
          <a:lstStyle/>
          <a:p>
            <a:pPr eaLnBrk="1" hangingPunct="1"/>
            <a:r>
              <a:rPr lang="en-GB" altLang="en-US" sz="3200" dirty="0"/>
              <a:t>Children’s Vaccination Programme</a:t>
            </a:r>
            <a:br>
              <a:rPr lang="en-GB" altLang="en-US" sz="3200" dirty="0"/>
            </a:br>
            <a:r>
              <a:rPr lang="en-GB" altLang="en-US" sz="2000" dirty="0"/>
              <a:t>School Based</a:t>
            </a:r>
            <a:endParaRPr lang="en-GB" altLang="en-US" sz="3200" dirty="0"/>
          </a:p>
        </p:txBody>
      </p:sp>
      <p:sp>
        <p:nvSpPr>
          <p:cNvPr id="56323" name="Content Placeholder 4"/>
          <p:cNvSpPr>
            <a:spLocks noGrp="1"/>
          </p:cNvSpPr>
          <p:nvPr>
            <p:ph idx="1"/>
          </p:nvPr>
        </p:nvSpPr>
        <p:spPr>
          <a:xfrm>
            <a:off x="611560" y="1340768"/>
            <a:ext cx="8077200" cy="4896544"/>
          </a:xfrm>
        </p:spPr>
        <p:txBody>
          <a:bodyPr/>
          <a:lstStyle/>
          <a:p>
            <a:pPr marL="0" lvl="0" indent="0" eaLnBrk="1" hangingPunct="1"/>
            <a:endParaRPr lang="en-GB" sz="1800" dirty="0"/>
          </a:p>
          <a:p>
            <a:pPr marL="0" lvl="0" indent="0" eaLnBrk="1" hangingPunct="1"/>
            <a:endParaRPr lang="en-GB" sz="1800" dirty="0"/>
          </a:p>
          <a:p>
            <a:pPr marL="0" lvl="0" indent="0" eaLnBrk="1" hangingPunct="1"/>
            <a:r>
              <a:rPr lang="en-GB" sz="1800" dirty="0"/>
              <a:t>School Health teams offer the flu vaccine to:</a:t>
            </a:r>
          </a:p>
          <a:p>
            <a:pPr marL="0" lvl="0" indent="0" eaLnBrk="1" hangingPunct="1"/>
            <a:endParaRPr lang="en-GB" sz="1800" dirty="0">
              <a:solidFill>
                <a:srgbClr val="000000"/>
              </a:solidFill>
            </a:endParaRPr>
          </a:p>
          <a:p>
            <a:pPr lvl="0" eaLnBrk="1" hangingPunct="1">
              <a:buFont typeface="Wingdings" panose="05000000000000000000" pitchFamily="2" charset="2"/>
              <a:buChar char="§"/>
            </a:pPr>
            <a:r>
              <a:rPr lang="en-GB" sz="1800" dirty="0">
                <a:solidFill>
                  <a:srgbClr val="000000"/>
                </a:solidFill>
              </a:rPr>
              <a:t>all young people in years 8 to 12 of secondary school i.e. those born between 2 July 2006 and 1 July 2011.</a:t>
            </a:r>
          </a:p>
          <a:p>
            <a:pPr lvl="0" eaLnBrk="1" hangingPunct="1">
              <a:buFont typeface="Wingdings" panose="05000000000000000000" pitchFamily="2" charset="2"/>
              <a:buChar char="§"/>
            </a:pPr>
            <a:endParaRPr lang="en-GB" sz="1800" dirty="0"/>
          </a:p>
          <a:p>
            <a:pPr lvl="0" eaLnBrk="1" hangingPunct="1">
              <a:buFont typeface="Wingdings" panose="05000000000000000000" pitchFamily="2" charset="2"/>
              <a:buChar char="§"/>
            </a:pPr>
            <a:r>
              <a:rPr lang="en-GB" sz="1800" dirty="0"/>
              <a:t>all children (including those in a clinical risk group) attending primary school, special school and years 8-12 of secondary school during the 2022/23 academic year i.e. those born between 2 July 2006 to 1 July 2018.</a:t>
            </a:r>
          </a:p>
          <a:p>
            <a:pPr lvl="0" eaLnBrk="1" hangingPunct="1">
              <a:buFont typeface="Wingdings" panose="05000000000000000000" pitchFamily="2" charset="2"/>
              <a:buChar char="§"/>
            </a:pPr>
            <a:r>
              <a:rPr lang="en-GB" sz="1800" dirty="0"/>
              <a:t>School teams prioritise special schools for early vaccinations. </a:t>
            </a:r>
            <a:endParaRPr lang="en-GB" sz="1800" dirty="0">
              <a:solidFill>
                <a:srgbClr val="000000"/>
              </a:solidFill>
            </a:endParaRPr>
          </a:p>
        </p:txBody>
      </p:sp>
    </p:spTree>
    <p:extLst>
      <p:ext uri="{BB962C8B-B14F-4D97-AF65-F5344CB8AC3E}">
        <p14:creationId xmlns:p14="http://schemas.microsoft.com/office/powerpoint/2010/main" val="1968803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Resources</a:t>
            </a:r>
          </a:p>
        </p:txBody>
      </p:sp>
      <p:sp>
        <p:nvSpPr>
          <p:cNvPr id="3" name="Content Placeholder 2"/>
          <p:cNvSpPr>
            <a:spLocks noGrp="1"/>
          </p:cNvSpPr>
          <p:nvPr>
            <p:ph idx="1"/>
          </p:nvPr>
        </p:nvSpPr>
        <p:spPr/>
        <p:txBody>
          <a:bodyPr/>
          <a:lstStyle/>
          <a:p>
            <a:pPr marL="457200" indent="-457200">
              <a:buFont typeface="Wingdings" panose="05000000000000000000" pitchFamily="2" charset="2"/>
              <a:buChar char="Ø"/>
            </a:pPr>
            <a:r>
              <a:rPr lang="en-GB" sz="2000" b="1" dirty="0">
                <a:solidFill>
                  <a:srgbClr val="0070C0"/>
                </a:solidFill>
                <a:hlinkClick r:id="rId3">
                  <a:extLst>
                    <a:ext uri="{A12FA001-AC4F-418D-AE19-62706E023703}">
                      <ahyp:hlinkClr xmlns:ahyp="http://schemas.microsoft.com/office/drawing/2018/hyperlinkcolor" val="tx"/>
                    </a:ext>
                  </a:extLst>
                </a:hlinkClick>
              </a:rPr>
              <a:t>DH CMO letter seasonal influenza 2022/2023</a:t>
            </a:r>
            <a:endParaRPr lang="en-GB" sz="2000" b="1" dirty="0">
              <a:solidFill>
                <a:srgbClr val="0070C0"/>
              </a:solidFill>
            </a:endParaRPr>
          </a:p>
          <a:p>
            <a:pPr marL="457200" indent="-457200">
              <a:buFont typeface="Wingdings" panose="05000000000000000000" pitchFamily="2" charset="2"/>
              <a:buChar char="Ø"/>
            </a:pPr>
            <a:r>
              <a:rPr lang="en-GB" sz="2000" b="1" dirty="0">
                <a:hlinkClick r:id="rId4"/>
              </a:rPr>
              <a:t>Flu healthcare worker’s factsheet</a:t>
            </a:r>
            <a:endParaRPr lang="en-GB" sz="2000" b="1" dirty="0"/>
          </a:p>
          <a:p>
            <a:pPr marL="457200" indent="-457200">
              <a:buFont typeface="Wingdings" panose="05000000000000000000" pitchFamily="2" charset="2"/>
              <a:buChar char="Ø"/>
            </a:pPr>
            <a:r>
              <a:rPr lang="en-GB" sz="2000" b="1" dirty="0">
                <a:hlinkClick r:id="rId5"/>
              </a:rPr>
              <a:t>PHA flu page</a:t>
            </a:r>
            <a:endParaRPr lang="en-GB" sz="2000" b="1" dirty="0"/>
          </a:p>
          <a:p>
            <a:pPr marL="457200" indent="-457200">
              <a:buFont typeface="Wingdings" panose="05000000000000000000" pitchFamily="2" charset="2"/>
              <a:buChar char="Ø"/>
            </a:pPr>
            <a:r>
              <a:rPr lang="en-GB" sz="2000" b="1" dirty="0">
                <a:hlinkClick r:id="rId6"/>
              </a:rPr>
              <a:t>The Green Book: Influenza Chapter</a:t>
            </a:r>
            <a:endParaRPr lang="en-GB" sz="2000" b="1" dirty="0"/>
          </a:p>
          <a:p>
            <a:pPr marL="457200" indent="-457200">
              <a:buFont typeface="Wingdings" panose="05000000000000000000" pitchFamily="2" charset="2"/>
              <a:buChar char="Ø"/>
            </a:pPr>
            <a:r>
              <a:rPr lang="en-GB" sz="2000" b="1" dirty="0">
                <a:hlinkClick r:id="rId7"/>
              </a:rPr>
              <a:t>Flu patient information leaflets</a:t>
            </a:r>
            <a:endParaRPr lang="en-GB" sz="2000" b="1" dirty="0"/>
          </a:p>
          <a:p>
            <a:pPr marL="457200" indent="-457200">
              <a:buFont typeface="Wingdings" panose="05000000000000000000" pitchFamily="2" charset="2"/>
              <a:buChar char="Ø"/>
            </a:pPr>
            <a:r>
              <a:rPr lang="en-GB" sz="2000" b="1" dirty="0">
                <a:hlinkClick r:id="rId8"/>
              </a:rPr>
              <a:t>Public Health Agency weekly Flu Surveillance Bulletin</a:t>
            </a:r>
            <a:endParaRPr lang="en-GB" sz="2000" b="1" dirty="0"/>
          </a:p>
          <a:p>
            <a:pPr marL="457200" indent="-457200">
              <a:buFont typeface="Wingdings" panose="05000000000000000000" pitchFamily="2" charset="2"/>
              <a:buChar char="Ø"/>
            </a:pPr>
            <a:r>
              <a:rPr lang="en-GB" sz="2000" b="1" dirty="0">
                <a:hlinkClick r:id="rId9"/>
              </a:rPr>
              <a:t>COVID-19: Guidance for the remobilisation of services within health and care settings </a:t>
            </a:r>
            <a:endParaRPr lang="en-GB" sz="2000" b="1" dirty="0"/>
          </a:p>
          <a:p>
            <a:pPr marL="457200" indent="-457200">
              <a:buFont typeface="Wingdings" panose="05000000000000000000" pitchFamily="2" charset="2"/>
              <a:buChar char="Ø"/>
            </a:pPr>
            <a:r>
              <a:rPr lang="en-GB" sz="2000" b="1" dirty="0">
                <a:hlinkClick r:id="rId10"/>
              </a:rPr>
              <a:t>Guidance on vaccine handling and storage in GP practices</a:t>
            </a:r>
            <a:endParaRPr lang="en-GB" sz="2000" b="1"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0" indent="0"/>
            <a:endParaRPr lang="en-GB" dirty="0"/>
          </a:p>
        </p:txBody>
      </p:sp>
      <p:sp>
        <p:nvSpPr>
          <p:cNvPr id="4" name="Rectangle 3"/>
          <p:cNvSpPr/>
          <p:nvPr/>
        </p:nvSpPr>
        <p:spPr>
          <a:xfrm>
            <a:off x="539552" y="4914813"/>
            <a:ext cx="8380299" cy="738664"/>
          </a:xfrm>
          <a:prstGeom prst="rect">
            <a:avLst/>
          </a:prstGeom>
        </p:spPr>
        <p:txBody>
          <a:bodyPr wrap="square">
            <a:spAutoFit/>
          </a:bodyPr>
          <a:lstStyle/>
          <a:p>
            <a:r>
              <a:rPr lang="en-GB" sz="1400" i="1" dirty="0">
                <a:solidFill>
                  <a:srgbClr val="000000"/>
                </a:solidFill>
              </a:rPr>
              <a:t>PHA would like to acknowledge UKHSA for permission to adapt some of their slides and materials for use in Northern Ireland. Slides prepared by the Immunisation and Vaccination Team (PHA, Northern Ireland)</a:t>
            </a:r>
          </a:p>
        </p:txBody>
      </p:sp>
    </p:spTree>
    <p:extLst>
      <p:ext uri="{BB962C8B-B14F-4D97-AF65-F5344CB8AC3E}">
        <p14:creationId xmlns:p14="http://schemas.microsoft.com/office/powerpoint/2010/main" val="400374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ヒラギノ角ゴ Pro W3"/>
                <a:cs typeface="ヒラギノ角ゴ Pro W3"/>
              </a:rPr>
              <a:t>Type of Influenza  viruses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0355509"/>
              </p:ext>
            </p:extLst>
          </p:nvPr>
        </p:nvGraphicFramePr>
        <p:xfrm>
          <a:off x="539552" y="2204864"/>
          <a:ext cx="8077200" cy="3693160"/>
        </p:xfrm>
        <a:graphic>
          <a:graphicData uri="http://schemas.openxmlformats.org/drawingml/2006/table">
            <a:tbl>
              <a:tblPr firstRow="1" bandRow="1">
                <a:tableStyleId>{5C22544A-7EE6-4342-B048-85BDC9FD1C3A}</a:tableStyleId>
              </a:tblPr>
              <a:tblGrid>
                <a:gridCol w="2013992">
                  <a:extLst>
                    <a:ext uri="{9D8B030D-6E8A-4147-A177-3AD203B41FA5}">
                      <a16:colId xmlns:a16="http://schemas.microsoft.com/office/drawing/2014/main" val="20000"/>
                    </a:ext>
                  </a:extLst>
                </a:gridCol>
                <a:gridCol w="6063208">
                  <a:extLst>
                    <a:ext uri="{9D8B030D-6E8A-4147-A177-3AD203B41FA5}">
                      <a16:colId xmlns:a16="http://schemas.microsoft.com/office/drawing/2014/main" val="20001"/>
                    </a:ext>
                  </a:extLst>
                </a:gridCol>
              </a:tblGrid>
              <a:tr h="370840">
                <a:tc>
                  <a:txBody>
                    <a:bodyPr/>
                    <a:lstStyle/>
                    <a:p>
                      <a:r>
                        <a:rPr lang="en-GB" dirty="0"/>
                        <a:t>Type </a:t>
                      </a:r>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pPr>
                        <a:defRPr/>
                      </a:pPr>
                      <a:r>
                        <a:rPr lang="en-GB" sz="2000" b="1" dirty="0">
                          <a:latin typeface="+mn-lt"/>
                          <a:ea typeface="ヒラギノ角ゴ Pro W3" charset="-128"/>
                          <a:cs typeface="ヒラギノ角ゴ Pro W3" charset="-128"/>
                        </a:rPr>
                        <a:t>A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Causes the majority of seasonal flu cases</a:t>
                      </a:r>
                    </a:p>
                    <a:p>
                      <a:pPr marL="342900" lvl="0" indent="-342900">
                        <a:spcAft>
                          <a:spcPts val="600"/>
                        </a:spcAft>
                        <a:buClr>
                          <a:srgbClr val="00B5CC"/>
                        </a:buClr>
                        <a:buFont typeface="Arial" panose="020B0604020202020204" pitchFamily="34" charset="0"/>
                        <a:buChar char="•"/>
                        <a:defRPr/>
                      </a:pPr>
                      <a:r>
                        <a:rPr lang="en-GB" sz="2000" dirty="0">
                          <a:latin typeface="+mn-lt"/>
                        </a:rPr>
                        <a:t>Always the cause of pandemics</a:t>
                      </a:r>
                    </a:p>
                    <a:p>
                      <a:pPr marL="342900" lvl="0" indent="-342900">
                        <a:spcAft>
                          <a:spcPts val="600"/>
                        </a:spcAft>
                        <a:buClr>
                          <a:srgbClr val="00B5CC"/>
                        </a:buClr>
                        <a:buFont typeface="Arial" panose="020B0604020202020204" pitchFamily="34" charset="0"/>
                        <a:buChar char="•"/>
                        <a:defRPr/>
                      </a:pPr>
                      <a:r>
                        <a:rPr lang="en-GB" sz="2000" dirty="0">
                          <a:latin typeface="+mn-lt"/>
                        </a:rPr>
                        <a:t>Animal reservoir – birds, wildfowl, also carried by other mammals</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B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Associated with low-level sporadic disease</a:t>
                      </a:r>
                    </a:p>
                    <a:p>
                      <a:pPr marL="342900" lvl="0" indent="-342900">
                        <a:spcAft>
                          <a:spcPts val="600"/>
                        </a:spcAft>
                        <a:buClr>
                          <a:srgbClr val="00B5CC"/>
                        </a:buClr>
                        <a:buFont typeface="Arial" panose="020B0604020202020204" pitchFamily="34" charset="0"/>
                        <a:buChar char="•"/>
                        <a:defRPr/>
                      </a:pPr>
                      <a:r>
                        <a:rPr lang="en-GB" sz="2000" dirty="0">
                          <a:latin typeface="+mn-lt"/>
                        </a:rPr>
                        <a:t>Burden of disease mostly in children</a:t>
                      </a:r>
                    </a:p>
                    <a:p>
                      <a:pPr marL="342900" lvl="0" indent="-342900">
                        <a:spcAft>
                          <a:spcPts val="600"/>
                        </a:spcAft>
                        <a:buClr>
                          <a:srgbClr val="00B5CC"/>
                        </a:buClr>
                        <a:buFont typeface="Arial" panose="020B0604020202020204" pitchFamily="34" charset="0"/>
                        <a:buChar char="•"/>
                        <a:defRPr/>
                      </a:pPr>
                      <a:r>
                        <a:rPr lang="en-GB" sz="2000" dirty="0">
                          <a:latin typeface="+mn-lt"/>
                        </a:rPr>
                        <a:t>Predominantly found in humans</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ea typeface="ヒラギノ角ゴ Pro W3" charset="-128"/>
                          <a:cs typeface="ヒラギノ角ゴ Pro W3" charset="-128"/>
                        </a:rPr>
                        <a:t>C viruses</a:t>
                      </a:r>
                    </a:p>
                    <a:p>
                      <a:endParaRPr lang="en-GB"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mn-lt"/>
                        </a:rPr>
                        <a:t>Minor respiratory illness only</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539552" y="1572761"/>
            <a:ext cx="4757525" cy="400110"/>
          </a:xfrm>
          <a:prstGeom prst="rect">
            <a:avLst/>
          </a:prstGeom>
          <a:noFill/>
        </p:spPr>
        <p:txBody>
          <a:bodyPr wrap="square" rtlCol="0">
            <a:spAutoFit/>
          </a:bodyPr>
          <a:lstStyle/>
          <a:p>
            <a:r>
              <a:rPr lang="en-GB" sz="2000" b="1" dirty="0">
                <a:solidFill>
                  <a:prstClr val="black"/>
                </a:solidFill>
              </a:rPr>
              <a:t>There are three types of flu vaccines</a:t>
            </a:r>
            <a:r>
              <a:rPr lang="en-GB" sz="2000" dirty="0">
                <a:solidFill>
                  <a:prstClr val="black"/>
                </a:solidFill>
              </a:rPr>
              <a:t>:</a:t>
            </a:r>
          </a:p>
        </p:txBody>
      </p:sp>
    </p:spTree>
    <p:extLst>
      <p:ext uri="{BB962C8B-B14F-4D97-AF65-F5344CB8AC3E}">
        <p14:creationId xmlns:p14="http://schemas.microsoft.com/office/powerpoint/2010/main" val="263742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4675" y="333375"/>
            <a:ext cx="8077200" cy="1143000"/>
          </a:xfrm>
        </p:spPr>
        <p:txBody>
          <a:bodyPr/>
          <a:lstStyle/>
          <a:p>
            <a:r>
              <a:rPr lang="en-GB" altLang="en-US" sz="3200" dirty="0"/>
              <a:t>Flu A virus</a:t>
            </a:r>
          </a:p>
        </p:txBody>
      </p:sp>
      <p:pic>
        <p:nvPicPr>
          <p:cNvPr id="39939" name="Picture 9" descr="vir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1341438"/>
            <a:ext cx="4494212" cy="3365500"/>
          </a:xfrm>
        </p:spPr>
      </p:pic>
      <p:sp>
        <p:nvSpPr>
          <p:cNvPr id="8" name="Rectangle 3"/>
          <p:cNvSpPr txBox="1">
            <a:spLocks noChangeArrowheads="1"/>
          </p:cNvSpPr>
          <p:nvPr/>
        </p:nvSpPr>
        <p:spPr bwMode="auto">
          <a:xfrm>
            <a:off x="1327150" y="3213100"/>
            <a:ext cx="3959225" cy="1223963"/>
          </a:xfrm>
          <a:prstGeom prst="rect">
            <a:avLst/>
          </a:prstGeom>
          <a:noFill/>
          <a:ln w="9525">
            <a:noFill/>
            <a:miter lim="800000"/>
            <a:headEnd/>
            <a:tailEnd/>
          </a:ln>
        </p:spPr>
        <p:txBody>
          <a:bodyPr lIns="0" tIns="0" rIns="0" bIns="0"/>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FF"/>
              </a:buClr>
              <a:defRPr/>
            </a:pPr>
            <a:r>
              <a:rPr lang="en-US" sz="2000" b="1" dirty="0">
                <a:solidFill>
                  <a:srgbClr val="FFFFFF"/>
                </a:solidFill>
                <a:latin typeface="Arial" charset="0"/>
                <a:ea typeface="ヒラギノ角ゴ Pro W3" charset="-128"/>
                <a:cs typeface="ヒラギノ角ゴ Pro W3" charset="-128"/>
              </a:rPr>
              <a:t>Two surface antigens:</a:t>
            </a: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Haemagglutinin (H)</a:t>
            </a:r>
            <a:endParaRPr lang="en-US" sz="900" dirty="0">
              <a:solidFill>
                <a:srgbClr val="000000"/>
              </a:solidFill>
              <a:latin typeface="Arial" charset="0"/>
              <a:ea typeface="ヒラギノ角ゴ Pro W3" charset="-128"/>
              <a:cs typeface="ヒラギノ角ゴ Pro W3" charset="-128"/>
            </a:endParaRP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Neuraminidase (N)</a:t>
            </a:r>
          </a:p>
          <a:p>
            <a:pPr marL="0" indent="0">
              <a:buClr>
                <a:srgbClr val="0000FF"/>
              </a:buClr>
              <a:defRPr/>
            </a:pPr>
            <a:br>
              <a:rPr lang="en-US" dirty="0">
                <a:solidFill>
                  <a:srgbClr val="FFFFFF"/>
                </a:solidFill>
                <a:latin typeface="Arial" charset="0"/>
                <a:ea typeface="ヒラギノ角ゴ Pro W3" charset="-128"/>
                <a:cs typeface="ヒラギノ角ゴ Pro W3" charset="-128"/>
              </a:rPr>
            </a:br>
            <a:endParaRPr lang="en-GB" dirty="0">
              <a:solidFill>
                <a:srgbClr val="FFFFFF"/>
              </a:solidFill>
              <a:latin typeface="Arial" charset="0"/>
              <a:ea typeface="ヒラギノ角ゴ Pro W3" charset="-128"/>
              <a:cs typeface="ヒラギノ角ゴ Pro W3" charset="-128"/>
            </a:endParaRPr>
          </a:p>
        </p:txBody>
      </p:sp>
      <p:sp>
        <p:nvSpPr>
          <p:cNvPr id="39942" name="Line 10"/>
          <p:cNvSpPr>
            <a:spLocks noChangeShapeType="1"/>
          </p:cNvSpPr>
          <p:nvPr/>
        </p:nvSpPr>
        <p:spPr bwMode="auto">
          <a:xfrm flipV="1">
            <a:off x="3708400" y="2997200"/>
            <a:ext cx="2376488" cy="820738"/>
          </a:xfrm>
          <a:prstGeom prst="line">
            <a:avLst/>
          </a:prstGeom>
          <a:noFill/>
          <a:ln w="5715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3" name="Line 11"/>
          <p:cNvSpPr>
            <a:spLocks noChangeShapeType="1"/>
          </p:cNvSpPr>
          <p:nvPr/>
        </p:nvSpPr>
        <p:spPr bwMode="auto">
          <a:xfrm flipV="1">
            <a:off x="3708400" y="3465513"/>
            <a:ext cx="2439988" cy="719137"/>
          </a:xfrm>
          <a:prstGeom prst="line">
            <a:avLst/>
          </a:prstGeom>
          <a:noFill/>
          <a:ln w="57150">
            <a:solidFill>
              <a:srgbClr val="FF3E09"/>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4" name="TextBox 7"/>
          <p:cNvSpPr txBox="1">
            <a:spLocks noChangeArrowheads="1"/>
          </p:cNvSpPr>
          <p:nvPr/>
        </p:nvSpPr>
        <p:spPr bwMode="auto">
          <a:xfrm>
            <a:off x="569913" y="1497013"/>
            <a:ext cx="4716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2000" b="1" dirty="0">
                <a:solidFill>
                  <a:srgbClr val="000000"/>
                </a:solidFill>
                <a:cs typeface="Arial" pitchFamily="34" charset="0"/>
              </a:rPr>
              <a:t>Genetic material (RNA) in the centre</a:t>
            </a: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r>
              <a:rPr lang="en-GB" altLang="en-US" sz="2000" b="1" dirty="0">
                <a:solidFill>
                  <a:srgbClr val="000000"/>
                </a:solidFill>
                <a:cs typeface="Arial" pitchFamily="34" charset="0"/>
              </a:rPr>
              <a:t>Two Surface Antigens</a:t>
            </a:r>
          </a:p>
          <a:p>
            <a:pPr eaLnBrk="1" fontAlgn="base" hangingPunct="1">
              <a:spcBef>
                <a:spcPct val="0"/>
              </a:spcBef>
              <a:spcAft>
                <a:spcPct val="0"/>
              </a:spcAft>
              <a:buClrTx/>
              <a:buSzTx/>
              <a:buFontTx/>
              <a:buNone/>
            </a:pPr>
            <a:endParaRPr lang="en-GB" altLang="en-US" sz="2400" dirty="0">
              <a:solidFill>
                <a:srgbClr val="000000"/>
              </a:solidFill>
              <a:cs typeface="Arial" pitchFamily="34" charset="0"/>
            </a:endParaRPr>
          </a:p>
        </p:txBody>
      </p:sp>
      <p:sp>
        <p:nvSpPr>
          <p:cNvPr id="39945" name="TextBox 11"/>
          <p:cNvSpPr txBox="1">
            <a:spLocks noChangeArrowheads="1"/>
          </p:cNvSpPr>
          <p:nvPr/>
        </p:nvSpPr>
        <p:spPr bwMode="auto">
          <a:xfrm>
            <a:off x="776288" y="4651375"/>
            <a:ext cx="3529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1800" dirty="0">
                <a:solidFill>
                  <a:srgbClr val="000000"/>
                </a:solidFill>
                <a:cs typeface="Arial" pitchFamily="34" charset="0"/>
              </a:rPr>
              <a:t>There are 18 different types of H and 11 different types of N</a:t>
            </a:r>
          </a:p>
          <a:p>
            <a:pPr eaLnBrk="1" fontAlgn="base" hangingPunct="1">
              <a:spcBef>
                <a:spcPct val="0"/>
              </a:spcBef>
              <a:spcAft>
                <a:spcPct val="0"/>
              </a:spcAft>
              <a:buClrTx/>
              <a:buSzTx/>
              <a:buFontTx/>
              <a:buNone/>
            </a:pPr>
            <a:endParaRPr lang="en-GB" altLang="en-US" sz="1800" dirty="0">
              <a:solidFill>
                <a:srgbClr val="000000"/>
              </a:solidFill>
              <a:cs typeface="Arial" pitchFamily="34" charset="0"/>
            </a:endParaRPr>
          </a:p>
        </p:txBody>
      </p:sp>
      <p:sp>
        <p:nvSpPr>
          <p:cNvPr id="9" name="TextBox 8"/>
          <p:cNvSpPr txBox="1"/>
          <p:nvPr/>
        </p:nvSpPr>
        <p:spPr>
          <a:xfrm>
            <a:off x="5286375" y="5113040"/>
            <a:ext cx="3030041" cy="954107"/>
          </a:xfrm>
          <a:prstGeom prst="rect">
            <a:avLst/>
          </a:prstGeom>
          <a:noFill/>
          <a:ln>
            <a:solidFill>
              <a:srgbClr val="FF0000"/>
            </a:solidFill>
          </a:ln>
        </p:spPr>
        <p:txBody>
          <a:bodyPr wrap="square" rtlCol="0">
            <a:spAutoFit/>
          </a:bodyPr>
          <a:lstStyle/>
          <a:p>
            <a:r>
              <a:rPr lang="en-GB" sz="2800" dirty="0">
                <a:solidFill>
                  <a:srgbClr val="0070C0"/>
                </a:solidFill>
              </a:rPr>
              <a:t>e.g. H3N2 or H1N1</a:t>
            </a:r>
          </a:p>
        </p:txBody>
      </p:sp>
    </p:spTree>
    <p:extLst>
      <p:ext uri="{BB962C8B-B14F-4D97-AF65-F5344CB8AC3E}">
        <p14:creationId xmlns:p14="http://schemas.microsoft.com/office/powerpoint/2010/main" val="39471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32656"/>
            <a:ext cx="8077200" cy="1143000"/>
          </a:xfrm>
        </p:spPr>
        <p:txBody>
          <a:bodyPr/>
          <a:lstStyle/>
          <a:p>
            <a:r>
              <a:rPr lang="en-GB" sz="3200" dirty="0">
                <a:latin typeface="Arial" charset="0"/>
                <a:ea typeface="ヒラギノ角ゴ Pro W3" charset="-128"/>
                <a:cs typeface="ヒラギノ角ゴ Pro W3" charset="-128"/>
              </a:rPr>
              <a:t>Genetic changes in the flu virus – what </a:t>
            </a:r>
            <a:br>
              <a:rPr lang="en-GB" sz="3200" dirty="0">
                <a:latin typeface="Arial" charset="0"/>
                <a:ea typeface="ヒラギノ角ゴ Pro W3" charset="-128"/>
                <a:cs typeface="ヒラギノ角ゴ Pro W3" charset="-128"/>
              </a:rPr>
            </a:br>
            <a:r>
              <a:rPr lang="en-GB" sz="3200" dirty="0">
                <a:latin typeface="Arial" charset="0"/>
                <a:ea typeface="ヒラギノ角ゴ Pro W3" charset="-128"/>
                <a:cs typeface="ヒラギノ角ゴ Pro W3" charset="-128"/>
              </a:rPr>
              <a:t>this means</a:t>
            </a:r>
            <a:endParaRPr lang="en-GB" sz="3200" dirty="0"/>
          </a:p>
        </p:txBody>
      </p:sp>
      <p:sp>
        <p:nvSpPr>
          <p:cNvPr id="6" name="Content Placeholder 5"/>
          <p:cNvSpPr>
            <a:spLocks noGrp="1"/>
          </p:cNvSpPr>
          <p:nvPr>
            <p:ph idx="1"/>
          </p:nvPr>
        </p:nvSpPr>
        <p:spPr>
          <a:xfrm>
            <a:off x="395536" y="1412776"/>
            <a:ext cx="8367464" cy="4824536"/>
          </a:xfrm>
        </p:spPr>
        <p:txBody>
          <a:bodyPr/>
          <a:lstStyle/>
          <a:p>
            <a:pPr marL="457200" indent="-457200">
              <a:buFont typeface="Arial" panose="020B0604020202020204" pitchFamily="34" charset="0"/>
              <a:buChar char="•"/>
            </a:pPr>
            <a:r>
              <a:rPr lang="en-GB" sz="1800" dirty="0">
                <a:latin typeface="Arial" charset="0"/>
                <a:ea typeface="ヒラギノ角ゴ Pro W3" charset="-128"/>
                <a:cs typeface="ヒラギノ角ゴ Pro W3" charset="-128"/>
              </a:rPr>
              <a:t>Changes in surface antigens result in the virus constantly changing </a:t>
            </a:r>
          </a:p>
          <a:p>
            <a:pPr marL="457200" indent="-457200">
              <a:buFont typeface="Arial" panose="020B0604020202020204" pitchFamily="34" charset="0"/>
              <a:buChar char="•"/>
            </a:pPr>
            <a:endParaRPr lang="en-GB" sz="1800" b="1" dirty="0">
              <a:latin typeface="Arial" charset="0"/>
              <a:ea typeface="ヒラギノ角ゴ Pro W3" charset="-128"/>
              <a:cs typeface="ヒラギノ角ゴ Pro W3" charset="-128"/>
            </a:endParaRPr>
          </a:p>
          <a:p>
            <a:pPr marL="457200" indent="-457200">
              <a:buFont typeface="Arial" panose="020B0604020202020204" pitchFamily="34" charset="0"/>
              <a:buChar char="•"/>
            </a:pPr>
            <a:r>
              <a:rPr lang="en-GB" sz="1800" b="1" dirty="0">
                <a:latin typeface="Arial" charset="0"/>
                <a:ea typeface="ヒラギノ角ゴ Pro W3" charset="-128"/>
                <a:cs typeface="ヒラギノ角ゴ Pro W3" charset="-128"/>
              </a:rPr>
              <a:t>Antigenic Drift: </a:t>
            </a:r>
            <a:r>
              <a:rPr lang="en-GB" sz="1800" dirty="0">
                <a:ea typeface="ヒラギノ角ゴ Pro W3" charset="-128"/>
                <a:cs typeface="ヒラギノ角ゴ Pro W3" charset="-128"/>
              </a:rPr>
              <a:t>Minor changes (natural mutations) in the genes of flu A viruses occur gradually over time from season to season</a:t>
            </a:r>
          </a:p>
          <a:p>
            <a:pPr marL="0" indent="0"/>
            <a:endParaRPr lang="en-GB" sz="1800" dirty="0">
              <a:ea typeface="ヒラギノ角ゴ Pro W3" charset="-128"/>
              <a:cs typeface="ヒラギノ角ゴ Pro W3" charset="-128"/>
            </a:endParaRPr>
          </a:p>
          <a:p>
            <a:pPr marL="457200" indent="-457200">
              <a:buFont typeface="Arial" panose="020B0604020202020204" pitchFamily="34" charset="0"/>
              <a:buChar char="•"/>
            </a:pPr>
            <a:r>
              <a:rPr lang="en-GB" sz="1800" b="1" dirty="0">
                <a:latin typeface="Arial" charset="0"/>
                <a:ea typeface="ヒラギノ角ゴ Pro W3" charset="-128"/>
              </a:rPr>
              <a:t>Antigenic Shift</a:t>
            </a:r>
            <a:r>
              <a:rPr lang="en-GB" sz="1800" dirty="0">
                <a:latin typeface="Arial" charset="0"/>
                <a:ea typeface="ヒラギノ角ゴ Pro W3" charset="-128"/>
              </a:rPr>
              <a:t>: When two or more different strains combine. This abrupt change may result in a new Flu A subtype Immunity from previous flu infections/vaccinations may not protect against the new subtype potentially lead to widespread epidemic or pandemic</a:t>
            </a:r>
          </a:p>
          <a:p>
            <a:pPr marL="0" indent="0"/>
            <a:endParaRPr lang="en-GB" sz="1800" dirty="0">
              <a:ea typeface="ヒラギノ角ゴ Pro W3" charset="-128"/>
              <a:cs typeface="ヒラギノ角ゴ Pro W3" charset="-128"/>
            </a:endParaRPr>
          </a:p>
          <a:p>
            <a:pPr marL="0" indent="0"/>
            <a:endParaRPr lang="en-GB" sz="1800" dirty="0">
              <a:latin typeface="Arial" charset="0"/>
              <a:ea typeface="ヒラギノ角ゴ Pro W3" charset="-128"/>
              <a:cs typeface="ヒラギノ角ゴ Pro W3" charset="-128"/>
            </a:endParaRPr>
          </a:p>
          <a:p>
            <a:pPr marL="457200" indent="-457200">
              <a:buFont typeface="Arial" panose="020B0604020202020204" pitchFamily="34" charset="0"/>
              <a:buChar char="•"/>
            </a:pPr>
            <a:r>
              <a:rPr lang="en-GB" sz="1800" dirty="0"/>
              <a:t>WHO monitors epidemiology throughout the world and the recommends the strains of influenza A and B predicted to be circulating in the forthcoming winter.  These strains are included in the flu vaccine developed each year </a:t>
            </a:r>
          </a:p>
          <a:p>
            <a:endParaRPr lang="en-GB" dirty="0"/>
          </a:p>
        </p:txBody>
      </p:sp>
      <p:pic>
        <p:nvPicPr>
          <p:cNvPr id="14" name="Picture 13"/>
          <p:cNvPicPr/>
          <p:nvPr/>
        </p:nvPicPr>
        <p:blipFill rotWithShape="1">
          <a:blip r:embed="rId3"/>
          <a:srcRect l="36976" t="33769" r="33757" b="50808"/>
          <a:stretch/>
        </p:blipFill>
        <p:spPr bwMode="auto">
          <a:xfrm>
            <a:off x="7092280" y="2492896"/>
            <a:ext cx="1892590" cy="58119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a:srcRect l="55188" t="35308" r="6767" b="43828"/>
          <a:stretch/>
        </p:blipFill>
        <p:spPr bwMode="auto">
          <a:xfrm>
            <a:off x="5454238" y="3933056"/>
            <a:ext cx="2700020" cy="831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6263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768"/>
            <a:ext cx="8077200" cy="1143000"/>
          </a:xfrm>
        </p:spPr>
        <p:txBody>
          <a:bodyPr/>
          <a:lstStyle/>
          <a:p>
            <a:r>
              <a:rPr lang="en-GB" sz="3200" dirty="0">
                <a:latin typeface="Arial" charset="0"/>
                <a:ea typeface="ヒラギノ角ゴ Pro W3" charset="-128"/>
                <a:cs typeface="ヒラギノ角ゴ Pro W3" charset="-128"/>
              </a:rPr>
              <a:t>Features of flu</a:t>
            </a:r>
            <a:endParaRPr lang="en-GB" sz="3200" dirty="0"/>
          </a:p>
        </p:txBody>
      </p:sp>
      <p:sp>
        <p:nvSpPr>
          <p:cNvPr id="3" name="Content Placeholder 2"/>
          <p:cNvSpPr>
            <a:spLocks noGrp="1"/>
          </p:cNvSpPr>
          <p:nvPr>
            <p:ph idx="1"/>
          </p:nvPr>
        </p:nvSpPr>
        <p:spPr>
          <a:xfrm>
            <a:off x="539552" y="908720"/>
            <a:ext cx="7470384" cy="4739679"/>
          </a:xfrm>
        </p:spPr>
        <p:txBody>
          <a:bodyPr/>
          <a:lstStyle/>
          <a:p>
            <a:pPr marL="166687" lvl="1" indent="0">
              <a:lnSpc>
                <a:spcPct val="90000"/>
              </a:lnSpc>
              <a:spcBef>
                <a:spcPct val="0"/>
              </a:spcBef>
              <a:buNone/>
            </a:pPr>
            <a:r>
              <a:rPr lang="en-GB" sz="2000" dirty="0">
                <a:latin typeface="Arial" charset="0"/>
              </a:rPr>
              <a:t>Easily transmitted by droplets, small-particle aerosols and by hand to mouth/eye contamination from a contaminated surface or respiratory secretions of infected person</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People with mild or no symptoms can still infect others</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Incubation period 1-5 days (average 2-3 days) though may be longer especially in people with immune deficiency</a:t>
            </a:r>
          </a:p>
          <a:p>
            <a:pPr marL="444500" lvl="1" indent="-277813">
              <a:lnSpc>
                <a:spcPct val="90000"/>
              </a:lnSpc>
              <a:spcBef>
                <a:spcPct val="0"/>
              </a:spcBef>
            </a:pPr>
            <a:endParaRPr lang="en-GB" sz="1600" dirty="0">
              <a:latin typeface="Arial" charset="0"/>
            </a:endParaRPr>
          </a:p>
          <a:p>
            <a:pPr marL="166687" lvl="1" indent="0">
              <a:lnSpc>
                <a:spcPct val="90000"/>
              </a:lnSpc>
              <a:spcBef>
                <a:spcPct val="0"/>
              </a:spcBef>
              <a:buNone/>
            </a:pPr>
            <a:r>
              <a:rPr lang="en-GB" sz="2000" b="1" dirty="0">
                <a:latin typeface="Arial" charset="0"/>
              </a:rPr>
              <a:t>Common symptoms include:</a:t>
            </a:r>
          </a:p>
          <a:p>
            <a:pPr marL="623887" lvl="1" indent="-457200">
              <a:lnSpc>
                <a:spcPct val="90000"/>
              </a:lnSpc>
              <a:spcBef>
                <a:spcPct val="0"/>
              </a:spcBef>
            </a:pPr>
            <a:endParaRPr lang="en-GB" sz="2000" b="1" dirty="0">
              <a:latin typeface="Arial" charset="0"/>
            </a:endParaRPr>
          </a:p>
          <a:p>
            <a:pPr marL="1023937" lvl="2" indent="-457200">
              <a:lnSpc>
                <a:spcPct val="90000"/>
              </a:lnSpc>
              <a:spcBef>
                <a:spcPct val="0"/>
              </a:spcBef>
              <a:buClrTx/>
            </a:pPr>
            <a:r>
              <a:rPr lang="en-GB" sz="1800" dirty="0">
                <a:latin typeface="Arial" charset="0"/>
              </a:rPr>
              <a:t>Sudden onset of fever, chills, headache, muscle and joint pain and extreme fatigue</a:t>
            </a:r>
          </a:p>
          <a:p>
            <a:pPr marL="1023937" lvl="2" indent="-457200">
              <a:lnSpc>
                <a:spcPct val="90000"/>
              </a:lnSpc>
              <a:spcBef>
                <a:spcPct val="0"/>
              </a:spcBef>
              <a:buClrTx/>
            </a:pPr>
            <a:endParaRPr lang="en-GB" sz="1800" dirty="0">
              <a:latin typeface="Arial" charset="0"/>
            </a:endParaRPr>
          </a:p>
          <a:p>
            <a:pPr marL="1023937" lvl="2" indent="-457200">
              <a:lnSpc>
                <a:spcPct val="90000"/>
              </a:lnSpc>
              <a:spcBef>
                <a:spcPct val="0"/>
              </a:spcBef>
              <a:buClrTx/>
            </a:pPr>
            <a:r>
              <a:rPr lang="en-GB" sz="1800" dirty="0">
                <a:latin typeface="Arial" charset="0"/>
              </a:rPr>
              <a:t>Dry cough, sore throat and stuffy nose</a:t>
            </a:r>
          </a:p>
          <a:p>
            <a:pPr marL="1023937" lvl="2" indent="-457200">
              <a:lnSpc>
                <a:spcPct val="90000"/>
              </a:lnSpc>
              <a:spcBef>
                <a:spcPct val="0"/>
              </a:spcBef>
              <a:buClrTx/>
            </a:pPr>
            <a:endParaRPr lang="en-GB" sz="1800" dirty="0">
              <a:latin typeface="Arial" charset="0"/>
            </a:endParaRPr>
          </a:p>
          <a:p>
            <a:pPr marL="1023937" lvl="2" indent="-457200">
              <a:lnSpc>
                <a:spcPct val="90000"/>
              </a:lnSpc>
              <a:spcBef>
                <a:spcPct val="0"/>
              </a:spcBef>
              <a:buClrTx/>
            </a:pPr>
            <a:r>
              <a:rPr lang="en-GB" sz="1800" dirty="0">
                <a:latin typeface="Arial" charset="0"/>
              </a:rPr>
              <a:t>In young children, gastrointestinal symptoms such as vomiting and diarrhoea, may be seen</a:t>
            </a:r>
          </a:p>
          <a:p>
            <a:endParaRPr lang="en-GB" sz="1600" dirty="0"/>
          </a:p>
        </p:txBody>
      </p:sp>
    </p:spTree>
    <p:extLst>
      <p:ext uri="{BB962C8B-B14F-4D97-AF65-F5344CB8AC3E}">
        <p14:creationId xmlns:p14="http://schemas.microsoft.com/office/powerpoint/2010/main" val="607046304"/>
      </p:ext>
    </p:extLst>
  </p:cSld>
  <p:clrMapOvr>
    <a:masterClrMapping/>
  </p:clrMapOvr>
</p:sld>
</file>

<file path=ppt/theme/theme1.xml><?xml version="1.0" encoding="utf-8"?>
<a:theme xmlns:a="http://schemas.openxmlformats.org/drawingml/2006/main" name="BHSCT_white">
  <a:themeElements>
    <a:clrScheme name="Custom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0070C0"/>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HSCT_whi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6947</TotalTime>
  <Words>9526</Words>
  <Application>Microsoft Office PowerPoint</Application>
  <PresentationFormat>On-screen Show (4:3)</PresentationFormat>
  <Paragraphs>691</Paragraphs>
  <Slides>55</Slides>
  <Notes>54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55</vt:i4>
      </vt:variant>
    </vt:vector>
  </HeadingPairs>
  <TitlesOfParts>
    <vt:vector size="66" baseType="lpstr">
      <vt:lpstr>MS PGothic</vt:lpstr>
      <vt:lpstr>Arial</vt:lpstr>
      <vt:lpstr>Calibri</vt:lpstr>
      <vt:lpstr>Courier New</vt:lpstr>
      <vt:lpstr>Source Sans Pro</vt:lpstr>
      <vt:lpstr>Times New Roman</vt:lpstr>
      <vt:lpstr>Wingdings</vt:lpstr>
      <vt:lpstr>ヒラギノ角ゴ Pro W3</vt:lpstr>
      <vt:lpstr>BHSCT_white</vt:lpstr>
      <vt:lpstr>1_BHSCT_white</vt:lpstr>
      <vt:lpstr>1_Office Theme</vt:lpstr>
      <vt:lpstr>Childhood Immunisation Programme for  Influenza  Northern Ireland (2022/23)</vt:lpstr>
      <vt:lpstr>Key messages</vt:lpstr>
      <vt:lpstr>    Impact of COVID pandemic on 2022-23                    flu vaccine programme</vt:lpstr>
      <vt:lpstr>Aims of resource</vt:lpstr>
      <vt:lpstr>What is Flu?</vt:lpstr>
      <vt:lpstr>Type of Influenza  viruses</vt:lpstr>
      <vt:lpstr>Flu A virus</vt:lpstr>
      <vt:lpstr>Genetic changes in the flu virus – what  this means</vt:lpstr>
      <vt:lpstr>Features of flu</vt:lpstr>
      <vt:lpstr>Possible complications of flu</vt:lpstr>
      <vt:lpstr>Rationale for vaccinating children  against flu</vt:lpstr>
      <vt:lpstr>Flu epidemiology</vt:lpstr>
      <vt:lpstr>PowerPoint Presentation</vt:lpstr>
      <vt:lpstr>PowerPoint Presentation</vt:lpstr>
      <vt:lpstr>Influenza Weekly Surveillance Bulletin  Northern Ireland</vt:lpstr>
      <vt:lpstr>National Flu Vaccination Programme</vt:lpstr>
      <vt:lpstr>Northern Ireland Flu Vaccine Programme  policy: outlined in annual CMO letter 2022/23</vt:lpstr>
      <vt:lpstr>Eligibility for 2022/23 childhood  flu vaccination programme</vt:lpstr>
      <vt:lpstr>2022/23 childhood flu vaccine programme </vt:lpstr>
      <vt:lpstr>Clinical risk groups</vt:lpstr>
      <vt:lpstr>Clinical risk groups (cont.)</vt:lpstr>
      <vt:lpstr>PowerPoint Presentation</vt:lpstr>
      <vt:lpstr>2022/23 Uptake Targets </vt:lpstr>
      <vt:lpstr>Vaccine Composition: Antigens  Northern Hemisphere 2022/23*</vt:lpstr>
      <vt:lpstr>Types of flu vaccines</vt:lpstr>
      <vt:lpstr>Vaccines procured in Northern Ireland  for use in children 2022/23</vt:lpstr>
      <vt:lpstr>1. Live attenuated influenza  Vaccine (LAIV) - Fluenz Tetra® </vt:lpstr>
      <vt:lpstr>Fluenz Tetra® (LAIV)</vt:lpstr>
      <vt:lpstr>LAIV applicator  </vt:lpstr>
      <vt:lpstr>Administration of LAIV </vt:lpstr>
      <vt:lpstr>Administration of LAIV</vt:lpstr>
      <vt:lpstr>Seasonal Flu 22/23 Intra-Nasal  Vaccine Video </vt:lpstr>
      <vt:lpstr>2. Egg-based Quadrivalent Influenza  Vaccine (QIVe) </vt:lpstr>
      <vt:lpstr>Quadrivalent Inactivated  Vaccine (QIVe ) continued</vt:lpstr>
      <vt:lpstr>3. Flucelvax Tetra: cell-based Quadrivalent  Inactivated Flu vaccine (QIVc)</vt:lpstr>
      <vt:lpstr>Quadrivalent cell culture vaccine  (QIVc)</vt:lpstr>
      <vt:lpstr>Storage of all flu vaccine</vt:lpstr>
      <vt:lpstr>Vaccine Intervals</vt:lpstr>
      <vt:lpstr>Contraindications (Inactivated Vaccines &amp; LAIV)</vt:lpstr>
      <vt:lpstr>PowerPoint Presentation</vt:lpstr>
      <vt:lpstr>Precautions to flu vaccines</vt:lpstr>
      <vt:lpstr>Acute and severe asthma </vt:lpstr>
      <vt:lpstr>Egg allergy – children</vt:lpstr>
      <vt:lpstr>PowerPoint Presentation</vt:lpstr>
      <vt:lpstr>Inadvertent administration of LAIV </vt:lpstr>
      <vt:lpstr>Commonly reported adverse  reactions</vt:lpstr>
      <vt:lpstr>  Reporting suspected adverse reactions   </vt:lpstr>
      <vt:lpstr>PLEASE  Don’t Over Order!</vt:lpstr>
      <vt:lpstr>Recording flu vaccine given</vt:lpstr>
      <vt:lpstr>Delivery </vt:lpstr>
      <vt:lpstr>2022/23 programme</vt:lpstr>
      <vt:lpstr>When to vaccinate</vt:lpstr>
      <vt:lpstr>Children’s Vaccination Programme GP Based</vt:lpstr>
      <vt:lpstr>Children’s Vaccination Programme School Based</vt:lpstr>
      <vt:lpstr>Resources</vt:lpstr>
    </vt:vector>
  </TitlesOfParts>
  <Company>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 Immunisation Programme 2018/19 Northern Ireland</dc:title>
  <dc:creator>Alison Quinn</dc:creator>
  <cp:lastModifiedBy>Kelly Neville</cp:lastModifiedBy>
  <cp:revision>501</cp:revision>
  <cp:lastPrinted>2019-08-09T14:59:54Z</cp:lastPrinted>
  <dcterms:created xsi:type="dcterms:W3CDTF">2018-06-15T14:49:11Z</dcterms:created>
  <dcterms:modified xsi:type="dcterms:W3CDTF">2022-09-09T11:13:47Z</dcterms:modified>
</cp:coreProperties>
</file>