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1"/>
  </p:notesMasterIdLst>
  <p:sldIdLst>
    <p:sldId id="417" r:id="rId2"/>
    <p:sldId id="274" r:id="rId3"/>
    <p:sldId id="275" r:id="rId4"/>
    <p:sldId id="276" r:id="rId5"/>
    <p:sldId id="277" r:id="rId6"/>
    <p:sldId id="395" r:id="rId7"/>
    <p:sldId id="281" r:id="rId8"/>
    <p:sldId id="282" r:id="rId9"/>
    <p:sldId id="283" r:id="rId10"/>
    <p:sldId id="284" r:id="rId11"/>
    <p:sldId id="455" r:id="rId12"/>
    <p:sldId id="286" r:id="rId13"/>
    <p:sldId id="287" r:id="rId14"/>
    <p:sldId id="289" r:id="rId15"/>
    <p:sldId id="290" r:id="rId16"/>
    <p:sldId id="302" r:id="rId17"/>
    <p:sldId id="426" r:id="rId18"/>
    <p:sldId id="433" r:id="rId19"/>
    <p:sldId id="427" r:id="rId20"/>
    <p:sldId id="456" r:id="rId21"/>
    <p:sldId id="420" r:id="rId22"/>
    <p:sldId id="405" r:id="rId23"/>
    <p:sldId id="466" r:id="rId24"/>
    <p:sldId id="388" r:id="rId25"/>
    <p:sldId id="410" r:id="rId26"/>
    <p:sldId id="411" r:id="rId27"/>
    <p:sldId id="467" r:id="rId28"/>
    <p:sldId id="406" r:id="rId29"/>
    <p:sldId id="468" r:id="rId30"/>
    <p:sldId id="469" r:id="rId31"/>
    <p:sldId id="429" r:id="rId32"/>
    <p:sldId id="470" r:id="rId33"/>
    <p:sldId id="471" r:id="rId34"/>
    <p:sldId id="430" r:id="rId35"/>
    <p:sldId id="431" r:id="rId36"/>
    <p:sldId id="421" r:id="rId37"/>
    <p:sldId id="422" r:id="rId38"/>
    <p:sldId id="435" r:id="rId39"/>
    <p:sldId id="436" r:id="rId40"/>
    <p:sldId id="396" r:id="rId41"/>
    <p:sldId id="472" r:id="rId42"/>
    <p:sldId id="387" r:id="rId43"/>
    <p:sldId id="384" r:id="rId44"/>
    <p:sldId id="419" r:id="rId45"/>
    <p:sldId id="450" r:id="rId46"/>
    <p:sldId id="451" r:id="rId47"/>
    <p:sldId id="452" r:id="rId48"/>
    <p:sldId id="391" r:id="rId49"/>
    <p:sldId id="473" r:id="rId50"/>
    <p:sldId id="439" r:id="rId51"/>
    <p:sldId id="438" r:id="rId52"/>
    <p:sldId id="474" r:id="rId53"/>
    <p:sldId id="475" r:id="rId54"/>
    <p:sldId id="440" r:id="rId55"/>
    <p:sldId id="442" r:id="rId56"/>
    <p:sldId id="443" r:id="rId57"/>
    <p:sldId id="444" r:id="rId58"/>
    <p:sldId id="445" r:id="rId59"/>
    <p:sldId id="446" r:id="rId60"/>
    <p:sldId id="447" r:id="rId61"/>
    <p:sldId id="448" r:id="rId62"/>
    <p:sldId id="449" r:id="rId63"/>
    <p:sldId id="322" r:id="rId64"/>
    <p:sldId id="257" r:id="rId65"/>
    <p:sldId id="381" r:id="rId66"/>
    <p:sldId id="415" r:id="rId67"/>
    <p:sldId id="416" r:id="rId68"/>
    <p:sldId id="328" r:id="rId69"/>
    <p:sldId id="258" r:id="rId70"/>
    <p:sldId id="263" r:id="rId71"/>
    <p:sldId id="408" r:id="rId72"/>
    <p:sldId id="264" r:id="rId73"/>
    <p:sldId id="378" r:id="rId74"/>
    <p:sldId id="379" r:id="rId75"/>
    <p:sldId id="267" r:id="rId76"/>
    <p:sldId id="476" r:id="rId77"/>
    <p:sldId id="457" r:id="rId78"/>
    <p:sldId id="458" r:id="rId79"/>
    <p:sldId id="459" r:id="rId80"/>
    <p:sldId id="460" r:id="rId81"/>
    <p:sldId id="461" r:id="rId82"/>
    <p:sldId id="463" r:id="rId83"/>
    <p:sldId id="464" r:id="rId84"/>
    <p:sldId id="465" r:id="rId85"/>
    <p:sldId id="477" r:id="rId86"/>
    <p:sldId id="453" r:id="rId87"/>
    <p:sldId id="454" r:id="rId88"/>
    <p:sldId id="271" r:id="rId89"/>
    <p:sldId id="392" r:id="rId9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rainne McKeown" initials="GM" lastIdx="9" clrIdx="0"/>
  <p:cmAuthor id="1" name="Jillian Johnston" initials="JJ" lastIdx="6"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C35B1"/>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6039" autoAdjust="0"/>
    <p:restoredTop sz="82028" autoAdjust="0"/>
  </p:normalViewPr>
  <p:slideViewPr>
    <p:cSldViewPr>
      <p:cViewPr varScale="1">
        <p:scale>
          <a:sx n="59" d="100"/>
          <a:sy n="59" d="100"/>
        </p:scale>
        <p:origin x="1050" y="78"/>
      </p:cViewPr>
      <p:guideLst>
        <p:guide orient="horz" pos="216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notesMaster" Target="notesMasters/notesMaster1.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0344259-92A0-4A40-8846-580BA1BDC160}" type="datetimeFigureOut">
              <a:rPr lang="en-GB" smtClean="0"/>
              <a:t>21/09/2022</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B5E6CED-5492-4614-9686-C1FE80B7C7AF}" type="slidenum">
              <a:rPr lang="en-GB" smtClean="0"/>
              <a:t>‹#›</a:t>
            </a:fld>
            <a:endParaRPr lang="en-GB"/>
          </a:p>
        </p:txBody>
      </p:sp>
    </p:spTree>
    <p:extLst>
      <p:ext uri="{BB962C8B-B14F-4D97-AF65-F5344CB8AC3E}">
        <p14:creationId xmlns:p14="http://schemas.microsoft.com/office/powerpoint/2010/main" val="26625909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gov.uk/government/publications/jcvi-update-on-advice-for-covid-19-vaccination-of-children-and-young-people/jcvi-statement-on-covid-19-vaccination-of-children-and-young-people-22-december-2021" TargetMode="External"/><Relationship Id="rId2" Type="http://schemas.openxmlformats.org/officeDocument/2006/relationships/slide" Target="../slides/slide22.xml"/><Relationship Id="rId1" Type="http://schemas.openxmlformats.org/officeDocument/2006/relationships/notesMaster" Target="../notesMasters/notesMaster1.xml"/><Relationship Id="rId4" Type="http://schemas.openxmlformats.org/officeDocument/2006/relationships/hyperlink" Target="https://www.gov.uk/government/publications/jcvi-update-on-advice-for-covid-19-vaccination-of-children-aged-5-to-11/jcvi-statement-on-vaccination-of-children-aged-5-to-11-years-old" TargetMode="Externa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gov.uk/government/publications/jcvi-statement-september-2021-covid-19-vaccination-of-children-aged-12-to-15-years/jcvi-statement-on-covid-19-vaccination-of-children-aged-12-to-15-years-3-september-2021"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gov.uk/government/publications/covid-19-vaccination-in-children-and-young-people-aged-16-to-17-years-jcvi-statement-november-2021/joint-committee-on-vaccination-and-immunisation-jcvi-advice-on-covid-19-vaccination-in-people-aged-16-to-17-years-15-november-2021"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www.ema.europa.eu/en/documents/product-information/comirnaty-epar-product-information_en.pdf" TargetMode="External"/><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s://www.gov.uk/government/publications/suspension-of-the-15-minute-wait-for-vaccination-with-mrna-vaccine-for-covid-19-uk-cmos-opinion/suspension-of-the-15-minute-wait-for-vaccination-with-mrna-vaccine-for-covid-19-uk-cmos-opinion" TargetMode="External"/><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coronavirus.jhu.edu/map.html"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3" Type="http://schemas.openxmlformats.org/officeDocument/2006/relationships/hyperlink" Target="https://www.ema.europa.eu/en/documents/product-information/comirnaty-epar-product-information_en.pdf" TargetMode="External"/><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3" Type="http://schemas.openxmlformats.org/officeDocument/2006/relationships/hyperlink" Target="https://www.ema.europa.eu/en/documents/product-information/comirnaty-epar-product-information_en.pdf" TargetMode="External"/><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3" Type="http://schemas.openxmlformats.org/officeDocument/2006/relationships/hyperlink" Target="https://www.gov.uk/government/publications/suspension-of-the-15-minute-wait-for-vaccination-with-mrna-vaccine-for-covid-19-uk-cmos-opinion/suspension-of-the-15-minute-wait-for-vaccination-with-mrna-vaccine-for-covid-19-uk-cmos-opinion" TargetMode="External"/><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3" Type="http://schemas.openxmlformats.org/officeDocument/2006/relationships/hyperlink" Target="https://www.ema.europa.eu/en/documents/product-information/comirnaty-epar-product-information_en.pdf" TargetMode="External"/><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3" Type="http://schemas.openxmlformats.org/officeDocument/2006/relationships/hyperlink" Target="https://www.ema.europa.eu/en/documents/product-information/comirnaty-epar-product-information_en.pdf" TargetMode="External"/><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1</a:t>
            </a:fld>
            <a:endParaRPr lang="en-GB"/>
          </a:p>
        </p:txBody>
      </p:sp>
    </p:spTree>
    <p:extLst>
      <p:ext uri="{BB962C8B-B14F-4D97-AF65-F5344CB8AC3E}">
        <p14:creationId xmlns:p14="http://schemas.microsoft.com/office/powerpoint/2010/main" val="36167178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https://bestpractice.bmj.com/topics/en-us/3000168/complications</a:t>
            </a:r>
          </a:p>
          <a:p>
            <a:endParaRPr lang="en-GB" dirty="0"/>
          </a:p>
        </p:txBody>
      </p:sp>
      <p:sp>
        <p:nvSpPr>
          <p:cNvPr id="4" name="Slide Number Placeholder 3"/>
          <p:cNvSpPr>
            <a:spLocks noGrp="1"/>
          </p:cNvSpPr>
          <p:nvPr>
            <p:ph type="sldNum" sz="quarter" idx="10"/>
          </p:nvPr>
        </p:nvSpPr>
        <p:spPr/>
        <p:txBody>
          <a:bodyPr/>
          <a:lstStyle/>
          <a:p>
            <a:fld id="{B94CF728-A76D-4DC2-9F70-D0183FBF9D4E}" type="slidenum">
              <a:rPr lang="en-GB" smtClean="0">
                <a:solidFill>
                  <a:prstClr val="black"/>
                </a:solidFill>
              </a:rPr>
              <a:pPr/>
              <a:t>13</a:t>
            </a:fld>
            <a:endParaRPr lang="en-GB">
              <a:solidFill>
                <a:prstClr val="black"/>
              </a:solidFill>
            </a:endParaRPr>
          </a:p>
        </p:txBody>
      </p:sp>
    </p:spTree>
    <p:extLst>
      <p:ext uri="{BB962C8B-B14F-4D97-AF65-F5344CB8AC3E}">
        <p14:creationId xmlns:p14="http://schemas.microsoft.com/office/powerpoint/2010/main" val="22294040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In one study, 11% of children and adolescents presented with fatigue, headache, myalgia, sore throat, lymphadenopathy and a low platelet count.</a:t>
            </a:r>
          </a:p>
          <a:p>
            <a:endParaRPr lang="en-GB" sz="1200" b="0" i="0" u="none" strike="noStrike" kern="1200" baseline="0" dirty="0">
              <a:solidFill>
                <a:schemeClr val="tx1"/>
              </a:solidFill>
              <a:latin typeface="+mn-lt"/>
              <a:ea typeface="ヒラギノ角ゴ Pro W3" pitchFamily="84" charset="-128"/>
              <a:cs typeface="ヒラギノ角ゴ Pro W3" pitchFamily="84" charset="-128"/>
            </a:endParaRPr>
          </a:p>
          <a:p>
            <a:r>
              <a:rPr lang="en-GB" sz="1200" b="0" i="0" u="none" strike="noStrike" kern="1200" baseline="0" dirty="0">
                <a:solidFill>
                  <a:schemeClr val="tx1"/>
                </a:solidFill>
                <a:latin typeface="+mn-lt"/>
                <a:ea typeface="+mn-ea"/>
                <a:cs typeface="+mn-cs"/>
              </a:rPr>
              <a:t>Swann </a:t>
            </a:r>
            <a:r>
              <a:rPr lang="en-GB" sz="1200" b="0" i="1" u="none" strike="noStrike" kern="1200" baseline="0" dirty="0">
                <a:solidFill>
                  <a:schemeClr val="tx1"/>
                </a:solidFill>
                <a:latin typeface="+mn-lt"/>
                <a:ea typeface="+mn-ea"/>
                <a:cs typeface="+mn-cs"/>
              </a:rPr>
              <a:t>et al</a:t>
            </a:r>
            <a:r>
              <a:rPr lang="en-GB" sz="1200" b="0" i="0" u="none" strike="noStrike" kern="1200" baseline="0" dirty="0">
                <a:solidFill>
                  <a:schemeClr val="tx1"/>
                </a:solidFill>
                <a:latin typeface="+mn-lt"/>
                <a:ea typeface="+mn-ea"/>
                <a:cs typeface="+mn-cs"/>
              </a:rPr>
              <a:t>, 2020. Clinical Characteristics of children and young people admitted to hospital with COVID-19 in United Kingdom: prospective multicentre observational cohort study BMJ 2020; 370:m3249 </a:t>
            </a:r>
          </a:p>
          <a:p>
            <a:endParaRPr lang="en-GB"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Viner </a:t>
            </a:r>
            <a:r>
              <a:rPr lang="en-GB" i="1" dirty="0"/>
              <a:t>et al</a:t>
            </a:r>
            <a:r>
              <a:rPr lang="en-GB" dirty="0"/>
              <a:t>, 2020 </a:t>
            </a:r>
            <a:r>
              <a:rPr lang="en-GB" sz="1200" b="0" i="0" u="none" strike="noStrike" kern="1200" baseline="0" dirty="0">
                <a:solidFill>
                  <a:schemeClr val="tx1"/>
                </a:solidFill>
                <a:latin typeface="+mn-lt"/>
                <a:ea typeface="+mn-ea"/>
                <a:cs typeface="+mn-cs"/>
              </a:rPr>
              <a:t>Susceptibility to SARS-CoV-2 Infection Among Children and Adolescents Compared with Adults: A Systematic Review and Meta-analysis. JAMA </a:t>
            </a:r>
            <a:r>
              <a:rPr lang="en-GB" sz="1200" b="0" i="0" u="none" strike="noStrike" kern="1200" baseline="0" dirty="0" err="1">
                <a:solidFill>
                  <a:schemeClr val="tx1"/>
                </a:solidFill>
                <a:latin typeface="+mn-lt"/>
                <a:ea typeface="+mn-ea"/>
                <a:cs typeface="+mn-cs"/>
              </a:rPr>
              <a:t>Pediatr</a:t>
            </a:r>
            <a:r>
              <a:rPr lang="en-GB" sz="1200" b="0" i="0" u="none" strike="noStrike" kern="1200" baseline="0" dirty="0">
                <a:solidFill>
                  <a:schemeClr val="tx1"/>
                </a:solidFill>
                <a:latin typeface="+mn-lt"/>
                <a:ea typeface="+mn-ea"/>
                <a:cs typeface="+mn-cs"/>
              </a:rPr>
              <a:t>. 2020 Sep 25:e204573. </a:t>
            </a:r>
            <a:r>
              <a:rPr lang="en-GB" sz="1200" b="0" i="0" u="none" strike="noStrike" kern="1200" baseline="0" dirty="0" err="1">
                <a:solidFill>
                  <a:schemeClr val="tx1"/>
                </a:solidFill>
                <a:latin typeface="+mn-lt"/>
                <a:ea typeface="+mn-ea"/>
                <a:cs typeface="+mn-cs"/>
              </a:rPr>
              <a:t>doi</a:t>
            </a:r>
            <a:r>
              <a:rPr lang="en-GB" sz="1200" b="0" i="0" u="none" strike="noStrike" kern="1200" baseline="0" dirty="0">
                <a:solidFill>
                  <a:schemeClr val="tx1"/>
                </a:solidFill>
                <a:latin typeface="+mn-lt"/>
                <a:ea typeface="+mn-ea"/>
                <a:cs typeface="+mn-cs"/>
              </a:rPr>
              <a:t>: 10.1001/jamapediatrics.2020.4573. </a:t>
            </a:r>
            <a:r>
              <a:rPr lang="en-GB" sz="1200" b="0" i="0" u="none" strike="noStrike" kern="1200" baseline="0" dirty="0" err="1">
                <a:solidFill>
                  <a:schemeClr val="tx1"/>
                </a:solidFill>
                <a:latin typeface="+mn-lt"/>
                <a:ea typeface="+mn-ea"/>
                <a:cs typeface="+mn-cs"/>
              </a:rPr>
              <a:t>Epub</a:t>
            </a:r>
            <a:r>
              <a:rPr lang="en-GB" sz="1200" b="0" i="0" u="none" strike="noStrike" kern="1200" baseline="0" dirty="0">
                <a:solidFill>
                  <a:schemeClr val="tx1"/>
                </a:solidFill>
                <a:latin typeface="+mn-lt"/>
                <a:ea typeface="+mn-ea"/>
                <a:cs typeface="+mn-cs"/>
              </a:rPr>
              <a:t> ahead of print. PMID:32975552; PMCID: PMC7519436. </a:t>
            </a:r>
            <a:endParaRPr lang="en-GB" sz="1200" b="0" i="0" u="none" strike="noStrike" kern="1200" baseline="0" dirty="0">
              <a:solidFill>
                <a:schemeClr val="tx1"/>
              </a:solidFill>
              <a:latin typeface="+mn-lt"/>
              <a:ea typeface="ヒラギノ角ゴ Pro W3" pitchFamily="84" charset="-128"/>
              <a:cs typeface="ヒラギノ角ゴ Pro W3" pitchFamily="84" charset="-128"/>
            </a:endParaRPr>
          </a:p>
          <a:p>
            <a:endParaRPr lang="en-GB" sz="1200" b="0" i="0" u="none" strike="noStrike" kern="1200" baseline="0" dirty="0">
              <a:solidFill>
                <a:schemeClr val="tx1"/>
              </a:solidFill>
              <a:latin typeface="+mn-lt"/>
              <a:ea typeface="+mn-ea"/>
              <a:cs typeface="+mn-cs"/>
            </a:endParaRPr>
          </a:p>
          <a:p>
            <a:endParaRPr lang="en-GB" sz="1200" b="0" i="0" u="none" strike="noStrike" kern="1200" baseline="0" dirty="0">
              <a:solidFill>
                <a:schemeClr val="tx1"/>
              </a:solidFill>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B94CF728-A76D-4DC2-9F70-D0183FBF9D4E}" type="slidenum">
              <a:rPr lang="en-GB" smtClean="0">
                <a:solidFill>
                  <a:prstClr val="black"/>
                </a:solidFill>
              </a:rPr>
              <a:pPr/>
              <a:t>14</a:t>
            </a:fld>
            <a:endParaRPr lang="en-GB">
              <a:solidFill>
                <a:prstClr val="black"/>
              </a:solidFill>
            </a:endParaRPr>
          </a:p>
        </p:txBody>
      </p:sp>
    </p:spTree>
    <p:extLst>
      <p:ext uri="{BB962C8B-B14F-4D97-AF65-F5344CB8AC3E}">
        <p14:creationId xmlns:p14="http://schemas.microsoft.com/office/powerpoint/2010/main" val="1958428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dirty="0"/>
              <a:t>MIS-C shares features with Kawasaki disease and toxic shock syndrome and can present in both the acute and convalescent phases of COVID-19 infection. </a:t>
            </a:r>
            <a:endParaRPr lang="en-GB"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https://bestpractice.bmj.com/topics/en-us/3000168/complications</a:t>
            </a:r>
          </a:p>
          <a:p>
            <a:endParaRPr lang="en-GB" dirty="0"/>
          </a:p>
        </p:txBody>
      </p:sp>
      <p:sp>
        <p:nvSpPr>
          <p:cNvPr id="4" name="Slide Number Placeholder 3"/>
          <p:cNvSpPr>
            <a:spLocks noGrp="1"/>
          </p:cNvSpPr>
          <p:nvPr>
            <p:ph type="sldNum" sz="quarter" idx="10"/>
          </p:nvPr>
        </p:nvSpPr>
        <p:spPr/>
        <p:txBody>
          <a:bodyPr/>
          <a:lstStyle/>
          <a:p>
            <a:fld id="{B94CF728-A76D-4DC2-9F70-D0183FBF9D4E}" type="slidenum">
              <a:rPr lang="en-GB" smtClean="0">
                <a:solidFill>
                  <a:prstClr val="black"/>
                </a:solidFill>
              </a:rPr>
              <a:pPr/>
              <a:t>15</a:t>
            </a:fld>
            <a:endParaRPr lang="en-GB">
              <a:solidFill>
                <a:prstClr val="black"/>
              </a:solidFill>
            </a:endParaRPr>
          </a:p>
        </p:txBody>
      </p:sp>
    </p:spTree>
    <p:extLst>
      <p:ext uri="{BB962C8B-B14F-4D97-AF65-F5344CB8AC3E}">
        <p14:creationId xmlns:p14="http://schemas.microsoft.com/office/powerpoint/2010/main" val="42242209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16</a:t>
            </a:fld>
            <a:endParaRPr lang="en-GB"/>
          </a:p>
        </p:txBody>
      </p:sp>
    </p:spTree>
    <p:extLst>
      <p:ext uri="{BB962C8B-B14F-4D97-AF65-F5344CB8AC3E}">
        <p14:creationId xmlns:p14="http://schemas.microsoft.com/office/powerpoint/2010/main" val="32831680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JCVI statement on COVID-19 vaccination of children and young people: 22 December 2021 - GOV.UK (www.gov.uk)</a:t>
            </a:r>
            <a:endParaRPr lang="en-GB" dirty="0"/>
          </a:p>
          <a:p>
            <a:endParaRPr lang="en-GB" dirty="0"/>
          </a:p>
          <a:p>
            <a:r>
              <a:rPr lang="en-GB" dirty="0">
                <a:hlinkClick r:id="rId4"/>
              </a:rPr>
              <a:t>JCVI statement on vaccination of children aged 5 to 11 years old - GOV.UK (www.gov.uk)</a:t>
            </a:r>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22</a:t>
            </a:fld>
            <a:endParaRPr lang="en-GB"/>
          </a:p>
        </p:txBody>
      </p:sp>
    </p:spTree>
    <p:extLst>
      <p:ext uri="{BB962C8B-B14F-4D97-AF65-F5344CB8AC3E}">
        <p14:creationId xmlns:p14="http://schemas.microsoft.com/office/powerpoint/2010/main" val="13815979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hlinkClick r:id="rId3"/>
              </a:rPr>
              <a:t>JCVI statement on COVID-19 vaccination of children aged 12 to 15 years: 3 September 2021 - GOV.UK (www.gov.uk)</a:t>
            </a:r>
            <a:endParaRPr lang="en-GB" dirty="0"/>
          </a:p>
          <a:p>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24</a:t>
            </a:fld>
            <a:endParaRPr lang="en-GB"/>
          </a:p>
        </p:txBody>
      </p:sp>
    </p:spTree>
    <p:extLst>
      <p:ext uri="{BB962C8B-B14F-4D97-AF65-F5344CB8AC3E}">
        <p14:creationId xmlns:p14="http://schemas.microsoft.com/office/powerpoint/2010/main" val="36342937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hlinkClick r:id="" action="ppaction://noaction"/>
              </a:rPr>
              <a:t>https://www.health-ni.gov.uk/sites/default/files/publications/health/doh-uk-cmo-letter-130921-revised.pdf</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hlinkClick r:id="" action="ppaction://noaction"/>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u="sng" kern="1200" dirty="0">
                <a:solidFill>
                  <a:schemeClr val="tx1"/>
                </a:solidFill>
                <a:effectLst/>
                <a:latin typeface="+mn-lt"/>
                <a:ea typeface="+mn-ea"/>
                <a:cs typeface="+mn-cs"/>
              </a:rPr>
              <a:t>https://www.gov.uk/government/publications/universal-vaccination-of-children-and-young-people-aged-12-to-15-years-against-covid-19/universal-vaccination-of-children-and-young-people-aged-12-to-15-years-against-covid-19</a:t>
            </a:r>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25</a:t>
            </a:fld>
            <a:endParaRPr lang="en-GB"/>
          </a:p>
        </p:txBody>
      </p:sp>
    </p:spTree>
    <p:extLst>
      <p:ext uri="{BB962C8B-B14F-4D97-AF65-F5344CB8AC3E}">
        <p14:creationId xmlns:p14="http://schemas.microsoft.com/office/powerpoint/2010/main" val="27444202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u="sng" kern="1200" dirty="0">
                <a:solidFill>
                  <a:schemeClr val="tx1"/>
                </a:solidFill>
                <a:effectLst/>
                <a:latin typeface="+mn-lt"/>
                <a:ea typeface="+mn-ea"/>
                <a:cs typeface="+mn-cs"/>
                <a:hlinkClick r:id="rId3"/>
              </a:rPr>
              <a:t>https://www.gov.uk/government/publications/covid-19-vaccination-in-children-and-young-people-aged-16-to-17-years-jcvi-statement-november-2021/joint-committee-on-vaccination-and-immunisation-jcvi-advice-on-covid-19-vaccination-in-people-aged-16-to-17-years-15-november-2021</a:t>
            </a:r>
            <a:endParaRPr lang="en-GB" sz="1200" kern="1200" dirty="0">
              <a:solidFill>
                <a:schemeClr val="tx1"/>
              </a:solidFill>
              <a:effectLst/>
              <a:latin typeface="+mn-lt"/>
              <a:ea typeface="+mn-ea"/>
              <a:cs typeface="+mn-cs"/>
            </a:endParaRPr>
          </a:p>
          <a:p>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r>
              <a:rPr lang="en-GB" dirty="0"/>
              <a:t>https://www.gov.uk/government/publications/uk-vaccine-response-to-the-omicron-variant-jcvi-advice/jcvi-advice-on-the-uk-vaccine-response-to-the-omicron-variant</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26</a:t>
            </a:fld>
            <a:endParaRPr lang="en-GB"/>
          </a:p>
        </p:txBody>
      </p:sp>
    </p:spTree>
    <p:extLst>
      <p:ext uri="{BB962C8B-B14F-4D97-AF65-F5344CB8AC3E}">
        <p14:creationId xmlns:p14="http://schemas.microsoft.com/office/powerpoint/2010/main" val="10120971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27</a:t>
            </a:fld>
            <a:endParaRPr lang="en-GB"/>
          </a:p>
        </p:txBody>
      </p:sp>
    </p:spTree>
    <p:extLst>
      <p:ext uri="{BB962C8B-B14F-4D97-AF65-F5344CB8AC3E}">
        <p14:creationId xmlns:p14="http://schemas.microsoft.com/office/powerpoint/2010/main" val="14007754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28</a:t>
            </a:fld>
            <a:endParaRPr lang="en-GB"/>
          </a:p>
        </p:txBody>
      </p:sp>
    </p:spTree>
    <p:extLst>
      <p:ext uri="{BB962C8B-B14F-4D97-AF65-F5344CB8AC3E}">
        <p14:creationId xmlns:p14="http://schemas.microsoft.com/office/powerpoint/2010/main" val="25635704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3</a:t>
            </a:fld>
            <a:endParaRPr lang="en-GB"/>
          </a:p>
        </p:txBody>
      </p:sp>
    </p:spTree>
    <p:extLst>
      <p:ext uri="{BB962C8B-B14F-4D97-AF65-F5344CB8AC3E}">
        <p14:creationId xmlns:p14="http://schemas.microsoft.com/office/powerpoint/2010/main" val="19902460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a:solidFill>
                  <a:schemeClr val="tx1"/>
                </a:solidFill>
                <a:latin typeface="+mn-lt"/>
                <a:ea typeface="+mn-ea"/>
                <a:cs typeface="+mn-cs"/>
              </a:rPr>
              <a:t>Lazarus </a:t>
            </a:r>
            <a:r>
              <a:rPr lang="en-GB" sz="1200" b="0" i="1" u="none" strike="noStrike" kern="1200" baseline="0" dirty="0">
                <a:solidFill>
                  <a:schemeClr val="tx1"/>
                </a:solidFill>
                <a:latin typeface="+mn-lt"/>
                <a:ea typeface="+mn-ea"/>
                <a:cs typeface="+mn-cs"/>
              </a:rPr>
              <a:t>et al</a:t>
            </a:r>
            <a:r>
              <a:rPr lang="en-GB" sz="1200" b="0" i="0" u="none" strike="noStrike" kern="1200" baseline="0" dirty="0">
                <a:solidFill>
                  <a:schemeClr val="tx1"/>
                </a:solidFill>
                <a:latin typeface="+mn-lt"/>
                <a:ea typeface="+mn-ea"/>
                <a:cs typeface="+mn-cs"/>
              </a:rPr>
              <a:t>, 2021 The safety and immunogenicity of concomitant administration of COVID-19 vaccines (ChAdOx1 or BNT161b2) with seasonal influenza vaccines in adults: a phase IV, multicentre randomised controlled trial with blinding (</a:t>
            </a:r>
            <a:r>
              <a:rPr lang="en-GB" sz="1200" b="0" i="0" u="none" strike="noStrike" kern="1200" baseline="0" dirty="0" err="1">
                <a:solidFill>
                  <a:schemeClr val="tx1"/>
                </a:solidFill>
                <a:latin typeface="+mn-lt"/>
                <a:ea typeface="+mn-ea"/>
                <a:cs typeface="+mn-cs"/>
              </a:rPr>
              <a:t>ComFluCOV</a:t>
            </a:r>
            <a:r>
              <a:rPr lang="en-GB" sz="1200" b="0" i="0" u="none" strike="noStrike" kern="1200" baseline="0" dirty="0">
                <a:solidFill>
                  <a:schemeClr val="tx1"/>
                </a:solidFill>
                <a:latin typeface="+mn-lt"/>
                <a:ea typeface="+mn-ea"/>
                <a:cs typeface="+mn-cs"/>
              </a:rPr>
              <a:t>). </a:t>
            </a:r>
            <a:r>
              <a:rPr lang="en-GB" sz="1200" b="0" i="0" u="sng" strike="noStrike" kern="1200" baseline="0" dirty="0">
                <a:solidFill>
                  <a:schemeClr val="tx1"/>
                </a:solidFill>
                <a:latin typeface="+mn-lt"/>
                <a:ea typeface="+mn-ea"/>
                <a:cs typeface="+mn-cs"/>
              </a:rPr>
              <a:t>https://papers.ssrn.com/sol3/papers. </a:t>
            </a:r>
            <a:r>
              <a:rPr lang="en-GB" sz="1200" b="0" i="0" u="sng" strike="noStrike" kern="1200" baseline="0" dirty="0" err="1">
                <a:solidFill>
                  <a:schemeClr val="tx1"/>
                </a:solidFill>
                <a:latin typeface="+mn-lt"/>
                <a:ea typeface="+mn-ea"/>
                <a:cs typeface="+mn-cs"/>
              </a:rPr>
              <a:t>cfm?abstract_id</a:t>
            </a:r>
            <a:r>
              <a:rPr lang="en-GB" sz="1200" b="0" i="0" u="sng" strike="noStrike" kern="1200" baseline="0" dirty="0">
                <a:solidFill>
                  <a:schemeClr val="tx1"/>
                </a:solidFill>
                <a:latin typeface="+mn-lt"/>
                <a:ea typeface="+mn-ea"/>
                <a:cs typeface="+mn-cs"/>
              </a:rPr>
              <a:t>=3931758 </a:t>
            </a:r>
            <a:r>
              <a:rPr lang="en-GB" sz="1200" b="0" i="0" u="none" strike="noStrike" kern="1200" baseline="0" dirty="0">
                <a:solidFill>
                  <a:schemeClr val="tx1"/>
                </a:solidFill>
                <a:latin typeface="+mn-lt"/>
                <a:ea typeface="+mn-ea"/>
                <a:cs typeface="+mn-cs"/>
              </a:rPr>
              <a:t> </a:t>
            </a:r>
          </a:p>
          <a:p>
            <a:endParaRPr lang="en-GB" sz="1200" b="0" i="0" u="none" strike="noStrike" kern="1200" baseline="0" dirty="0">
              <a:solidFill>
                <a:schemeClr val="tx1"/>
              </a:solidFill>
              <a:latin typeface="+mn-lt"/>
              <a:ea typeface="+mn-ea"/>
              <a:cs typeface="+mn-cs"/>
            </a:endParaRPr>
          </a:p>
          <a:p>
            <a:r>
              <a:rPr lang="en-GB" sz="1200" b="0" i="0" u="none" strike="noStrike" kern="1200" baseline="0" dirty="0" err="1">
                <a:solidFill>
                  <a:schemeClr val="tx1"/>
                </a:solidFill>
                <a:latin typeface="+mn-lt"/>
                <a:ea typeface="+mn-ea"/>
                <a:cs typeface="+mn-cs"/>
              </a:rPr>
              <a:t>Toback</a:t>
            </a:r>
            <a:r>
              <a:rPr lang="en-GB" sz="1200" b="0" i="0" u="none" strike="noStrike" kern="1200" baseline="0" dirty="0">
                <a:solidFill>
                  <a:schemeClr val="tx1"/>
                </a:solidFill>
                <a:latin typeface="+mn-lt"/>
                <a:ea typeface="+mn-ea"/>
                <a:cs typeface="+mn-cs"/>
              </a:rPr>
              <a:t> </a:t>
            </a:r>
            <a:r>
              <a:rPr lang="en-GB" sz="1200" b="0" i="1" u="none" strike="noStrike" kern="1200" baseline="0" dirty="0">
                <a:solidFill>
                  <a:schemeClr val="tx1"/>
                </a:solidFill>
                <a:latin typeface="+mn-lt"/>
                <a:ea typeface="+mn-ea"/>
                <a:cs typeface="+mn-cs"/>
              </a:rPr>
              <a:t>et al</a:t>
            </a:r>
            <a:r>
              <a:rPr lang="en-GB" sz="1200" b="0" i="0" u="none" strike="noStrike" kern="1200" baseline="0" dirty="0">
                <a:solidFill>
                  <a:schemeClr val="tx1"/>
                </a:solidFill>
                <a:latin typeface="+mn-lt"/>
                <a:ea typeface="+mn-ea"/>
                <a:cs typeface="+mn-cs"/>
              </a:rPr>
              <a:t>, 2022 Safety, immunogenicity, and efficacy of a COVID-19 vaccine (NVX-CoV2373) co-administered with seasonal influenza vaccines: an exploratory </a:t>
            </a:r>
            <a:r>
              <a:rPr lang="en-GB" sz="1200" b="0" i="0" u="none" strike="noStrike" kern="1200" baseline="0" dirty="0" err="1">
                <a:solidFill>
                  <a:schemeClr val="tx1"/>
                </a:solidFill>
                <a:latin typeface="+mn-lt"/>
                <a:ea typeface="+mn-ea"/>
                <a:cs typeface="+mn-cs"/>
              </a:rPr>
              <a:t>substudy</a:t>
            </a:r>
            <a:r>
              <a:rPr lang="en-GB" sz="1200" b="0" i="0" u="none" strike="noStrike" kern="1200" baseline="0" dirty="0">
                <a:solidFill>
                  <a:schemeClr val="tx1"/>
                </a:solidFill>
                <a:latin typeface="+mn-lt"/>
                <a:ea typeface="+mn-ea"/>
                <a:cs typeface="+mn-cs"/>
              </a:rPr>
              <a:t> of a randomised, observer-blinded, placebo-controlled, phase 3 trial. Lancet 2022; 10: P167-179. DOI: </a:t>
            </a:r>
            <a:r>
              <a:rPr lang="en-GB" sz="1200" b="0" i="0" u="sng" strike="noStrike" kern="1200" baseline="0" dirty="0">
                <a:solidFill>
                  <a:schemeClr val="tx1"/>
                </a:solidFill>
                <a:latin typeface="+mn-lt"/>
                <a:ea typeface="+mn-ea"/>
                <a:cs typeface="+mn-cs"/>
              </a:rPr>
              <a:t>https://doi.org/10.1016/S2213- 2600(21)00409-4 </a:t>
            </a:r>
            <a:endParaRPr lang="en-GB" dirty="0"/>
          </a:p>
        </p:txBody>
      </p:sp>
      <p:sp>
        <p:nvSpPr>
          <p:cNvPr id="4" name="Slide Number Placeholder 3"/>
          <p:cNvSpPr>
            <a:spLocks noGrp="1"/>
          </p:cNvSpPr>
          <p:nvPr>
            <p:ph type="sldNum" sz="quarter" idx="5"/>
          </p:nvPr>
        </p:nvSpPr>
        <p:spPr/>
        <p:txBody>
          <a:bodyPr/>
          <a:lstStyle/>
          <a:p>
            <a:fld id="{AB5E6CED-5492-4614-9686-C1FE80B7C7AF}" type="slidenum">
              <a:rPr lang="en-GB" smtClean="0"/>
              <a:t>30</a:t>
            </a:fld>
            <a:endParaRPr lang="en-GB"/>
          </a:p>
        </p:txBody>
      </p:sp>
    </p:spTree>
    <p:extLst>
      <p:ext uri="{BB962C8B-B14F-4D97-AF65-F5344CB8AC3E}">
        <p14:creationId xmlns:p14="http://schemas.microsoft.com/office/powerpoint/2010/main" val="31183442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https://assets.publishing.service.gov.uk/government/uploads/system/uploads/attachment_data/file/1102459/Greenbook-chapter-14a-4September22.pdf</a:t>
            </a:r>
          </a:p>
          <a:p>
            <a:endParaRPr lang="en-GB" dirty="0"/>
          </a:p>
        </p:txBody>
      </p:sp>
      <p:sp>
        <p:nvSpPr>
          <p:cNvPr id="4" name="Slide Number Placeholder 3"/>
          <p:cNvSpPr>
            <a:spLocks noGrp="1"/>
          </p:cNvSpPr>
          <p:nvPr>
            <p:ph type="sldNum" sz="quarter" idx="5"/>
          </p:nvPr>
        </p:nvSpPr>
        <p:spPr/>
        <p:txBody>
          <a:bodyPr/>
          <a:lstStyle/>
          <a:p>
            <a:fld id="{AB5E6CED-5492-4614-9686-C1FE80B7C7AF}" type="slidenum">
              <a:rPr lang="en-GB" smtClean="0"/>
              <a:t>32</a:t>
            </a:fld>
            <a:endParaRPr lang="en-GB"/>
          </a:p>
        </p:txBody>
      </p:sp>
    </p:spTree>
    <p:extLst>
      <p:ext uri="{BB962C8B-B14F-4D97-AF65-F5344CB8AC3E}">
        <p14:creationId xmlns:p14="http://schemas.microsoft.com/office/powerpoint/2010/main" val="42920999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34</a:t>
            </a:fld>
            <a:endParaRPr lang="en-GB"/>
          </a:p>
        </p:txBody>
      </p:sp>
    </p:spTree>
    <p:extLst>
      <p:ext uri="{BB962C8B-B14F-4D97-AF65-F5344CB8AC3E}">
        <p14:creationId xmlns:p14="http://schemas.microsoft.com/office/powerpoint/2010/main" val="10561108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36</a:t>
            </a:fld>
            <a:endParaRPr lang="en-GB"/>
          </a:p>
        </p:txBody>
      </p:sp>
    </p:spTree>
    <p:extLst>
      <p:ext uri="{BB962C8B-B14F-4D97-AF65-F5344CB8AC3E}">
        <p14:creationId xmlns:p14="http://schemas.microsoft.com/office/powerpoint/2010/main" val="7846476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As the COVID-19 vaccines will be new vaccines, it is likely that people will have a lot of questions. Although they will be provided with patient information leaflets in advance of their immunisation appointment, many may not have read this or will want additional verbal reassurance or answers from you.</a:t>
            </a:r>
          </a:p>
          <a:p>
            <a:endParaRPr lang="en-GB" dirty="0"/>
          </a:p>
          <a:p>
            <a:r>
              <a:rPr lang="en-GB" dirty="0"/>
              <a:t>It is important that immunisers read the information being made available to </a:t>
            </a:r>
            <a:r>
              <a:rPr lang="en-GB" dirty="0" err="1"/>
              <a:t>vaccinees</a:t>
            </a:r>
            <a:r>
              <a:rPr lang="en-GB" dirty="0"/>
              <a:t> so the information they give is consistent with this and so they know what information they have already had. It is also important that they know where they can direct them to for further information or know where they can obtain answers to any questions that they cannot answer. See Resources section for additional sources of information about the COVID-19 vaccine programme.</a:t>
            </a:r>
          </a:p>
          <a:p>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38</a:t>
            </a:fld>
            <a:endParaRPr lang="en-GB"/>
          </a:p>
        </p:txBody>
      </p:sp>
    </p:spTree>
    <p:extLst>
      <p:ext uri="{BB962C8B-B14F-4D97-AF65-F5344CB8AC3E}">
        <p14:creationId xmlns:p14="http://schemas.microsoft.com/office/powerpoint/2010/main" val="27190351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39</a:t>
            </a:fld>
            <a:endParaRPr lang="en-GB"/>
          </a:p>
        </p:txBody>
      </p:sp>
    </p:spTree>
    <p:extLst>
      <p:ext uri="{BB962C8B-B14F-4D97-AF65-F5344CB8AC3E}">
        <p14:creationId xmlns:p14="http://schemas.microsoft.com/office/powerpoint/2010/main" val="1888811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r>
              <a:rPr lang="en-GB" dirty="0"/>
              <a:t>Myocarditis is inflammation of the heart muscle</a:t>
            </a:r>
          </a:p>
          <a:p>
            <a:pPr marL="0" indent="0"/>
            <a:r>
              <a:rPr lang="en-GB" dirty="0"/>
              <a:t>Pericarditis is inflammation of the protective thin saclike membrane around the heart (pericardium)</a:t>
            </a:r>
          </a:p>
          <a:p>
            <a:pPr marL="0" indent="0"/>
            <a:endParaRPr lang="en-GB" dirty="0"/>
          </a:p>
          <a:p>
            <a:pPr marL="0" indent="0"/>
            <a:r>
              <a:rPr lang="en-GB" sz="1200" b="0" i="0" u="sng" strike="noStrike" kern="1200" baseline="0" dirty="0">
                <a:solidFill>
                  <a:schemeClr val="tx1"/>
                </a:solidFill>
                <a:latin typeface="+mn-lt"/>
                <a:ea typeface="+mn-ea"/>
                <a:cs typeface="+mn-cs"/>
              </a:rPr>
              <a:t>https://www.gov.uk/government/publications/myocarditis-and-pericarditis-after-covid-19-vaccination/myocarditis-and-pericarditis-after-covid-19-vaccination-guidance-for-healthcare-professionals</a:t>
            </a:r>
            <a:endParaRPr lang="en-GB" dirty="0"/>
          </a:p>
          <a:p>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41</a:t>
            </a:fld>
            <a:endParaRPr lang="en-GB"/>
          </a:p>
        </p:txBody>
      </p:sp>
    </p:spTree>
    <p:extLst>
      <p:ext uri="{BB962C8B-B14F-4D97-AF65-F5344CB8AC3E}">
        <p14:creationId xmlns:p14="http://schemas.microsoft.com/office/powerpoint/2010/main" val="27632353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43</a:t>
            </a:fld>
            <a:endParaRPr lang="en-GB"/>
          </a:p>
        </p:txBody>
      </p:sp>
    </p:spTree>
    <p:extLst>
      <p:ext uri="{BB962C8B-B14F-4D97-AF65-F5344CB8AC3E}">
        <p14:creationId xmlns:p14="http://schemas.microsoft.com/office/powerpoint/2010/main" val="31398218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45</a:t>
            </a:fld>
            <a:endParaRPr lang="en-GB"/>
          </a:p>
        </p:txBody>
      </p:sp>
    </p:spTree>
    <p:extLst>
      <p:ext uri="{BB962C8B-B14F-4D97-AF65-F5344CB8AC3E}">
        <p14:creationId xmlns:p14="http://schemas.microsoft.com/office/powerpoint/2010/main" val="3142859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46</a:t>
            </a:fld>
            <a:endParaRPr lang="en-GB"/>
          </a:p>
        </p:txBody>
      </p:sp>
    </p:spTree>
    <p:extLst>
      <p:ext uri="{BB962C8B-B14F-4D97-AF65-F5344CB8AC3E}">
        <p14:creationId xmlns:p14="http://schemas.microsoft.com/office/powerpoint/2010/main" val="17410693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en-GB" sz="1200" dirty="0"/>
          </a:p>
          <a:p>
            <a:pPr marL="171450" indent="-171450">
              <a:buFontTx/>
              <a:buChar char="-"/>
            </a:pPr>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4</a:t>
            </a:fld>
            <a:endParaRPr lang="en-GB"/>
          </a:p>
        </p:txBody>
      </p:sp>
    </p:spTree>
    <p:extLst>
      <p:ext uri="{BB962C8B-B14F-4D97-AF65-F5344CB8AC3E}">
        <p14:creationId xmlns:p14="http://schemas.microsoft.com/office/powerpoint/2010/main" val="181035861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47</a:t>
            </a:fld>
            <a:endParaRPr lang="en-GB"/>
          </a:p>
        </p:txBody>
      </p:sp>
    </p:spTree>
    <p:extLst>
      <p:ext uri="{BB962C8B-B14F-4D97-AF65-F5344CB8AC3E}">
        <p14:creationId xmlns:p14="http://schemas.microsoft.com/office/powerpoint/2010/main" val="17410693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48</a:t>
            </a:fld>
            <a:endParaRPr lang="en-GB"/>
          </a:p>
        </p:txBody>
      </p:sp>
    </p:spTree>
    <p:extLst>
      <p:ext uri="{BB962C8B-B14F-4D97-AF65-F5344CB8AC3E}">
        <p14:creationId xmlns:p14="http://schemas.microsoft.com/office/powerpoint/2010/main" val="135359607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49</a:t>
            </a:fld>
            <a:endParaRPr lang="en-GB"/>
          </a:p>
        </p:txBody>
      </p:sp>
    </p:spTree>
    <p:extLst>
      <p:ext uri="{BB962C8B-B14F-4D97-AF65-F5344CB8AC3E}">
        <p14:creationId xmlns:p14="http://schemas.microsoft.com/office/powerpoint/2010/main" val="271109979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The vaccine does not contain any animal products</a:t>
            </a:r>
          </a:p>
          <a:p>
            <a:endParaRPr lang="en-GB" dirty="0"/>
          </a:p>
        </p:txBody>
      </p:sp>
      <p:sp>
        <p:nvSpPr>
          <p:cNvPr id="4" name="Slide Number Placeholder 3"/>
          <p:cNvSpPr>
            <a:spLocks noGrp="1"/>
          </p:cNvSpPr>
          <p:nvPr>
            <p:ph type="sldNum" sz="quarter" idx="10"/>
          </p:nvPr>
        </p:nvSpPr>
        <p:spPr/>
        <p:txBody>
          <a:bodyPr/>
          <a:lstStyle/>
          <a:p>
            <a:fld id="{B94CF728-A76D-4DC2-9F70-D0183FBF9D4E}" type="slidenum">
              <a:rPr lang="en-GB" smtClean="0">
                <a:solidFill>
                  <a:prstClr val="black"/>
                </a:solidFill>
              </a:rPr>
              <a:pPr/>
              <a:t>50</a:t>
            </a:fld>
            <a:endParaRPr lang="en-GB">
              <a:solidFill>
                <a:prstClr val="black"/>
              </a:solidFill>
            </a:endParaRPr>
          </a:p>
        </p:txBody>
      </p:sp>
    </p:spTree>
    <p:extLst>
      <p:ext uri="{BB962C8B-B14F-4D97-AF65-F5344CB8AC3E}">
        <p14:creationId xmlns:p14="http://schemas.microsoft.com/office/powerpoint/2010/main" val="388721716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Comirnaty, INN-COVID-19 mRNA Vaccine (nucleoside-modified) (europa.eu)</a:t>
            </a:r>
            <a:endParaRPr lang="en-GB" dirty="0"/>
          </a:p>
          <a:p>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51</a:t>
            </a:fld>
            <a:endParaRPr lang="en-GB"/>
          </a:p>
        </p:txBody>
      </p:sp>
    </p:spTree>
    <p:extLst>
      <p:ext uri="{BB962C8B-B14F-4D97-AF65-F5344CB8AC3E}">
        <p14:creationId xmlns:p14="http://schemas.microsoft.com/office/powerpoint/2010/main" val="233066238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Anaphylaxis can be a rare risk of most vaccines and it is important that health professionals are vigilant in watching for the early signs and initiate prompt treatment, as occurred in these cases. The vast majority of people will not be at risk of anaphylaxis after being administered the Pfizer </a:t>
            </a:r>
            <a:r>
              <a:rPr lang="en-GB" sz="1200" kern="1200" dirty="0" err="1">
                <a:solidFill>
                  <a:schemeClr val="tx1"/>
                </a:solidFill>
                <a:effectLst/>
                <a:latin typeface="+mn-lt"/>
                <a:ea typeface="+mn-ea"/>
                <a:cs typeface="+mn-cs"/>
              </a:rPr>
              <a:t>BioNtech</a:t>
            </a:r>
            <a:r>
              <a:rPr lang="en-GB" sz="1200" kern="1200" dirty="0">
                <a:solidFill>
                  <a:schemeClr val="tx1"/>
                </a:solidFill>
                <a:effectLst/>
                <a:latin typeface="+mn-lt"/>
                <a:ea typeface="+mn-ea"/>
                <a:cs typeface="+mn-cs"/>
              </a:rPr>
              <a:t> vaccine. </a:t>
            </a:r>
          </a:p>
          <a:p>
            <a:endParaRPr lang="en-GB" sz="1200" kern="1200" dirty="0">
              <a:solidFill>
                <a:schemeClr val="tx1"/>
              </a:solidFill>
              <a:effectLst/>
              <a:latin typeface="+mn-lt"/>
              <a:ea typeface="+mn-ea"/>
              <a:cs typeface="+mn-cs"/>
            </a:endParaRPr>
          </a:p>
          <a:p>
            <a:r>
              <a:rPr lang="en-GB" dirty="0">
                <a:hlinkClick r:id="rId3"/>
              </a:rPr>
              <a:t>Suspension of the 15-minute wait for vaccination with mRNA vaccine for COVID-19: UK CMOs' opinion - GOV.UK (www.gov.uk)</a:t>
            </a:r>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52</a:t>
            </a:fld>
            <a:endParaRPr lang="en-GB"/>
          </a:p>
        </p:txBody>
      </p:sp>
    </p:spTree>
    <p:extLst>
      <p:ext uri="{BB962C8B-B14F-4D97-AF65-F5344CB8AC3E}">
        <p14:creationId xmlns:p14="http://schemas.microsoft.com/office/powerpoint/2010/main" val="81825574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3F8AA70-D14C-4B43-B2DB-D09A5DC98D55}" type="slidenum">
              <a:rPr lang="en-GB" smtClean="0">
                <a:solidFill>
                  <a:prstClr val="black"/>
                </a:solidFill>
              </a:rPr>
              <a:pPr/>
              <a:t>54</a:t>
            </a:fld>
            <a:endParaRPr lang="en-GB" dirty="0">
              <a:solidFill>
                <a:prstClr val="black"/>
              </a:solidFill>
            </a:endParaRPr>
          </a:p>
        </p:txBody>
      </p:sp>
    </p:spTree>
    <p:extLst>
      <p:ext uri="{BB962C8B-B14F-4D97-AF65-F5344CB8AC3E}">
        <p14:creationId xmlns:p14="http://schemas.microsoft.com/office/powerpoint/2010/main" val="326861898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Bromobuty</a:t>
            </a:r>
            <a:r>
              <a:rPr lang="en-GB" dirty="0"/>
              <a:t> is a synthetic rubber – it does not contain latex so this vaccine is suitable for people with a latex allergy.</a:t>
            </a:r>
          </a:p>
        </p:txBody>
      </p:sp>
      <p:sp>
        <p:nvSpPr>
          <p:cNvPr id="4" name="Slide Number Placeholder 3"/>
          <p:cNvSpPr>
            <a:spLocks noGrp="1"/>
          </p:cNvSpPr>
          <p:nvPr>
            <p:ph type="sldNum" sz="quarter" idx="10"/>
          </p:nvPr>
        </p:nvSpPr>
        <p:spPr/>
        <p:txBody>
          <a:bodyPr/>
          <a:lstStyle/>
          <a:p>
            <a:fld id="{E3F8AA70-D14C-4B43-B2DB-D09A5DC98D55}" type="slidenum">
              <a:rPr lang="en-GB" smtClean="0">
                <a:solidFill>
                  <a:prstClr val="black"/>
                </a:solidFill>
              </a:rPr>
              <a:pPr/>
              <a:t>55</a:t>
            </a:fld>
            <a:endParaRPr lang="en-GB" dirty="0">
              <a:solidFill>
                <a:prstClr val="black"/>
              </a:solidFill>
            </a:endParaRPr>
          </a:p>
        </p:txBody>
      </p:sp>
    </p:spTree>
    <p:extLst>
      <p:ext uri="{BB962C8B-B14F-4D97-AF65-F5344CB8AC3E}">
        <p14:creationId xmlns:p14="http://schemas.microsoft.com/office/powerpoint/2010/main" val="386379148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59</a:t>
            </a:fld>
            <a:endParaRPr lang="en-GB"/>
          </a:p>
        </p:txBody>
      </p:sp>
    </p:spTree>
    <p:extLst>
      <p:ext uri="{BB962C8B-B14F-4D97-AF65-F5344CB8AC3E}">
        <p14:creationId xmlns:p14="http://schemas.microsoft.com/office/powerpoint/2010/main" val="269076345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63</a:t>
            </a:fld>
            <a:endParaRPr lang="en-GB"/>
          </a:p>
        </p:txBody>
      </p:sp>
    </p:spTree>
    <p:extLst>
      <p:ext uri="{BB962C8B-B14F-4D97-AF65-F5344CB8AC3E}">
        <p14:creationId xmlns:p14="http://schemas.microsoft.com/office/powerpoint/2010/main" val="2643946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hlinkClick r:id="rId3"/>
              </a:rPr>
              <a:t>https://coronavirus.jhu.edu/map.html</a:t>
            </a:r>
            <a:endParaRPr lang="en-GB" dirty="0"/>
          </a:p>
          <a:p>
            <a:endParaRPr lang="en-GB" dirty="0"/>
          </a:p>
        </p:txBody>
      </p:sp>
      <p:sp>
        <p:nvSpPr>
          <p:cNvPr id="4" name="Slide Number Placeholder 3"/>
          <p:cNvSpPr>
            <a:spLocks noGrp="1"/>
          </p:cNvSpPr>
          <p:nvPr>
            <p:ph type="sldNum" sz="quarter" idx="10"/>
          </p:nvPr>
        </p:nvSpPr>
        <p:spPr/>
        <p:txBody>
          <a:bodyPr/>
          <a:lstStyle/>
          <a:p>
            <a:fld id="{B94CF728-A76D-4DC2-9F70-D0183FBF9D4E}" type="slidenum">
              <a:rPr lang="en-GB" smtClean="0">
                <a:solidFill>
                  <a:prstClr val="black"/>
                </a:solidFill>
              </a:rPr>
              <a:pPr/>
              <a:t>5</a:t>
            </a:fld>
            <a:endParaRPr lang="en-GB">
              <a:solidFill>
                <a:prstClr val="black"/>
              </a:solidFill>
            </a:endParaRPr>
          </a:p>
        </p:txBody>
      </p:sp>
    </p:spTree>
    <p:extLst>
      <p:ext uri="{BB962C8B-B14F-4D97-AF65-F5344CB8AC3E}">
        <p14:creationId xmlns:p14="http://schemas.microsoft.com/office/powerpoint/2010/main" val="178548681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The vaccine does not contain any animal products</a:t>
            </a:r>
          </a:p>
          <a:p>
            <a:endParaRPr lang="en-GB" dirty="0"/>
          </a:p>
        </p:txBody>
      </p:sp>
      <p:sp>
        <p:nvSpPr>
          <p:cNvPr id="4" name="Slide Number Placeholder 3"/>
          <p:cNvSpPr>
            <a:spLocks noGrp="1"/>
          </p:cNvSpPr>
          <p:nvPr>
            <p:ph type="sldNum" sz="quarter" idx="10"/>
          </p:nvPr>
        </p:nvSpPr>
        <p:spPr/>
        <p:txBody>
          <a:bodyPr/>
          <a:lstStyle/>
          <a:p>
            <a:fld id="{B94CF728-A76D-4DC2-9F70-D0183FBF9D4E}" type="slidenum">
              <a:rPr lang="en-GB" smtClean="0">
                <a:solidFill>
                  <a:prstClr val="black"/>
                </a:solidFill>
              </a:rPr>
              <a:pPr/>
              <a:t>64</a:t>
            </a:fld>
            <a:endParaRPr lang="en-GB">
              <a:solidFill>
                <a:prstClr val="black"/>
              </a:solidFill>
            </a:endParaRPr>
          </a:p>
        </p:txBody>
      </p:sp>
    </p:spTree>
    <p:extLst>
      <p:ext uri="{BB962C8B-B14F-4D97-AF65-F5344CB8AC3E}">
        <p14:creationId xmlns:p14="http://schemas.microsoft.com/office/powerpoint/2010/main" val="388721716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Comirnaty, INN-COVID-19 mRNA Vaccine (nucleoside-modified) (europa.eu)</a:t>
            </a:r>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65</a:t>
            </a:fld>
            <a:endParaRPr lang="en-GB"/>
          </a:p>
        </p:txBody>
      </p:sp>
    </p:spTree>
    <p:extLst>
      <p:ext uri="{BB962C8B-B14F-4D97-AF65-F5344CB8AC3E}">
        <p14:creationId xmlns:p14="http://schemas.microsoft.com/office/powerpoint/2010/main" val="233066238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Anaphylaxis can be a rare risk of most vaccines and it is important that health professionals are vigilant in watching for the early signs and initiate prompt treatment, as occurred in these cases. The vast majority of people will not be at risk of anaphylaxis after being administered the Pfizer </a:t>
            </a:r>
            <a:r>
              <a:rPr lang="en-GB" sz="1200" kern="1200" dirty="0" err="1">
                <a:solidFill>
                  <a:schemeClr val="tx1"/>
                </a:solidFill>
                <a:effectLst/>
                <a:latin typeface="+mn-lt"/>
                <a:ea typeface="+mn-ea"/>
                <a:cs typeface="+mn-cs"/>
              </a:rPr>
              <a:t>BioNtech</a:t>
            </a:r>
            <a:r>
              <a:rPr lang="en-GB" sz="1200" kern="1200" dirty="0">
                <a:solidFill>
                  <a:schemeClr val="tx1"/>
                </a:solidFill>
                <a:effectLst/>
                <a:latin typeface="+mn-lt"/>
                <a:ea typeface="+mn-ea"/>
                <a:cs typeface="+mn-cs"/>
              </a:rPr>
              <a:t> vaccine. </a:t>
            </a:r>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66</a:t>
            </a:fld>
            <a:endParaRPr lang="en-GB"/>
          </a:p>
        </p:txBody>
      </p:sp>
    </p:spTree>
    <p:extLst>
      <p:ext uri="{BB962C8B-B14F-4D97-AF65-F5344CB8AC3E}">
        <p14:creationId xmlns:p14="http://schemas.microsoft.com/office/powerpoint/2010/main" val="287996033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3F8AA70-D14C-4B43-B2DB-D09A5DC98D55}" type="slidenum">
              <a:rPr lang="en-GB" smtClean="0">
                <a:solidFill>
                  <a:prstClr val="black"/>
                </a:solidFill>
              </a:rPr>
              <a:pPr/>
              <a:t>68</a:t>
            </a:fld>
            <a:endParaRPr lang="en-GB" dirty="0">
              <a:solidFill>
                <a:prstClr val="black"/>
              </a:solidFill>
            </a:endParaRPr>
          </a:p>
        </p:txBody>
      </p:sp>
    </p:spTree>
    <p:extLst>
      <p:ext uri="{BB962C8B-B14F-4D97-AF65-F5344CB8AC3E}">
        <p14:creationId xmlns:p14="http://schemas.microsoft.com/office/powerpoint/2010/main" val="326861898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Bromobuty</a:t>
            </a:r>
            <a:r>
              <a:rPr lang="en-GB" dirty="0"/>
              <a:t> is a synthetic rubber – it does not contain latex so this vaccine is suitable for people with a latex allergy.</a:t>
            </a:r>
          </a:p>
        </p:txBody>
      </p:sp>
      <p:sp>
        <p:nvSpPr>
          <p:cNvPr id="4" name="Slide Number Placeholder 3"/>
          <p:cNvSpPr>
            <a:spLocks noGrp="1"/>
          </p:cNvSpPr>
          <p:nvPr>
            <p:ph type="sldNum" sz="quarter" idx="10"/>
          </p:nvPr>
        </p:nvSpPr>
        <p:spPr/>
        <p:txBody>
          <a:bodyPr/>
          <a:lstStyle/>
          <a:p>
            <a:fld id="{E3F8AA70-D14C-4B43-B2DB-D09A5DC98D55}" type="slidenum">
              <a:rPr lang="en-GB" smtClean="0">
                <a:solidFill>
                  <a:prstClr val="black"/>
                </a:solidFill>
              </a:rPr>
              <a:pPr/>
              <a:t>69</a:t>
            </a:fld>
            <a:endParaRPr lang="en-GB" dirty="0">
              <a:solidFill>
                <a:prstClr val="black"/>
              </a:solidFill>
            </a:endParaRPr>
          </a:p>
        </p:txBody>
      </p:sp>
    </p:spTree>
    <p:extLst>
      <p:ext uri="{BB962C8B-B14F-4D97-AF65-F5344CB8AC3E}">
        <p14:creationId xmlns:p14="http://schemas.microsoft.com/office/powerpoint/2010/main" val="386379148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71</a:t>
            </a:fld>
            <a:endParaRPr lang="en-GB"/>
          </a:p>
        </p:txBody>
      </p:sp>
    </p:spTree>
    <p:extLst>
      <p:ext uri="{BB962C8B-B14F-4D97-AF65-F5344CB8AC3E}">
        <p14:creationId xmlns:p14="http://schemas.microsoft.com/office/powerpoint/2010/main" val="194754116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Reconstituted vaccine can be returned to the fridge/cool box and stored between 2oC and 8oC (or up to 25°C if not in fridge) but must be used within 6 hours following dilution.</a:t>
            </a:r>
          </a:p>
          <a:p>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74</a:t>
            </a:fld>
            <a:endParaRPr lang="en-GB"/>
          </a:p>
        </p:txBody>
      </p:sp>
    </p:spTree>
    <p:extLst>
      <p:ext uri="{BB962C8B-B14F-4D97-AF65-F5344CB8AC3E}">
        <p14:creationId xmlns:p14="http://schemas.microsoft.com/office/powerpoint/2010/main" val="87356517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Comirnaty, INN-COVID-19 mRNA Vaccine (nucleoside-modified) (europa.eu)</a:t>
            </a:r>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77</a:t>
            </a:fld>
            <a:endParaRPr lang="en-GB"/>
          </a:p>
        </p:txBody>
      </p:sp>
    </p:spTree>
    <p:extLst>
      <p:ext uri="{BB962C8B-B14F-4D97-AF65-F5344CB8AC3E}">
        <p14:creationId xmlns:p14="http://schemas.microsoft.com/office/powerpoint/2010/main" val="296796194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Anaphylaxis can be a rare risk of most vaccines and it is important that health professionals are vigilant in watching for the early signs and initiate prompt treatment, as occurred in these cases. The vast majority of people will not be at risk of anaphylaxis after being administered the Pfizer </a:t>
            </a:r>
            <a:r>
              <a:rPr lang="en-GB" sz="1200" kern="1200" dirty="0" err="1">
                <a:solidFill>
                  <a:schemeClr val="tx1"/>
                </a:solidFill>
                <a:effectLst/>
                <a:latin typeface="+mn-lt"/>
                <a:ea typeface="+mn-ea"/>
                <a:cs typeface="+mn-cs"/>
              </a:rPr>
              <a:t>BioNtech</a:t>
            </a:r>
            <a:r>
              <a:rPr lang="en-GB" sz="1200" kern="1200" dirty="0">
                <a:solidFill>
                  <a:schemeClr val="tx1"/>
                </a:solidFill>
                <a:effectLst/>
                <a:latin typeface="+mn-lt"/>
                <a:ea typeface="+mn-ea"/>
                <a:cs typeface="+mn-cs"/>
              </a:rPr>
              <a:t> vaccine. </a:t>
            </a:r>
          </a:p>
          <a:p>
            <a:endParaRPr lang="en-GB" sz="1200" kern="1200" dirty="0">
              <a:solidFill>
                <a:schemeClr val="tx1"/>
              </a:solidFill>
              <a:effectLst/>
              <a:latin typeface="+mn-lt"/>
              <a:ea typeface="+mn-ea"/>
              <a:cs typeface="+mn-cs"/>
            </a:endParaRPr>
          </a:p>
          <a:p>
            <a:r>
              <a:rPr lang="en-GB" dirty="0">
                <a:hlinkClick r:id="rId3"/>
              </a:rPr>
              <a:t>Suspension of the 15-minute wait for vaccination with mRNA vaccine for COVID-19: UK CMOs' opinion - GOV.UK (www.gov.uk)</a:t>
            </a:r>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78</a:t>
            </a:fld>
            <a:endParaRPr lang="en-GB"/>
          </a:p>
        </p:txBody>
      </p:sp>
    </p:spTree>
    <p:extLst>
      <p:ext uri="{BB962C8B-B14F-4D97-AF65-F5344CB8AC3E}">
        <p14:creationId xmlns:p14="http://schemas.microsoft.com/office/powerpoint/2010/main" val="228906110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7030A0"/>
                </a:solidFill>
              </a:rPr>
              <a:t>Note: Swollen axilla or neck glands on the same side as the vaccination site can occur as an uncommon reaction, this can last for up to 10 days. If the vaccine recipient is due to attend for a mammogram, they should be advised to inform clinicians regarding date of vaccine administration. </a:t>
            </a:r>
          </a:p>
          <a:p>
            <a:endParaRPr lang="en-GB" dirty="0"/>
          </a:p>
        </p:txBody>
      </p:sp>
      <p:sp>
        <p:nvSpPr>
          <p:cNvPr id="4" name="Slide Number Placeholder 3"/>
          <p:cNvSpPr>
            <a:spLocks noGrp="1"/>
          </p:cNvSpPr>
          <p:nvPr>
            <p:ph type="sldNum" sz="quarter" idx="10"/>
          </p:nvPr>
        </p:nvSpPr>
        <p:spPr/>
        <p:txBody>
          <a:bodyPr/>
          <a:lstStyle/>
          <a:p>
            <a:fld id="{E3F8AA70-D14C-4B43-B2DB-D09A5DC98D55}" type="slidenum">
              <a:rPr lang="en-GB" smtClean="0">
                <a:solidFill>
                  <a:prstClr val="black"/>
                </a:solidFill>
              </a:rPr>
              <a:pPr/>
              <a:t>80</a:t>
            </a:fld>
            <a:endParaRPr lang="en-GB" dirty="0">
              <a:solidFill>
                <a:prstClr val="black"/>
              </a:solidFill>
            </a:endParaRPr>
          </a:p>
        </p:txBody>
      </p:sp>
    </p:spTree>
    <p:extLst>
      <p:ext uri="{BB962C8B-B14F-4D97-AF65-F5344CB8AC3E}">
        <p14:creationId xmlns:p14="http://schemas.microsoft.com/office/powerpoint/2010/main" val="19154626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6</a:t>
            </a:fld>
            <a:endParaRPr lang="en-GB"/>
          </a:p>
        </p:txBody>
      </p:sp>
    </p:spTree>
    <p:extLst>
      <p:ext uri="{BB962C8B-B14F-4D97-AF65-F5344CB8AC3E}">
        <p14:creationId xmlns:p14="http://schemas.microsoft.com/office/powerpoint/2010/main" val="93278541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81</a:t>
            </a:fld>
            <a:endParaRPr lang="en-GB"/>
          </a:p>
        </p:txBody>
      </p:sp>
    </p:spTree>
    <p:extLst>
      <p:ext uri="{BB962C8B-B14F-4D97-AF65-F5344CB8AC3E}">
        <p14:creationId xmlns:p14="http://schemas.microsoft.com/office/powerpoint/2010/main" val="329464220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Comirnaty, INN-COVID-19 mRNA Vaccine (nucleoside-modified) (europa.eu)</a:t>
            </a:r>
            <a:endParaRPr lang="en-GB" dirty="0"/>
          </a:p>
        </p:txBody>
      </p:sp>
      <p:sp>
        <p:nvSpPr>
          <p:cNvPr id="4" name="Slide Number Placeholder 3"/>
          <p:cNvSpPr>
            <a:spLocks noGrp="1"/>
          </p:cNvSpPr>
          <p:nvPr>
            <p:ph type="sldNum" sz="quarter" idx="5"/>
          </p:nvPr>
        </p:nvSpPr>
        <p:spPr/>
        <p:txBody>
          <a:bodyPr/>
          <a:lstStyle/>
          <a:p>
            <a:fld id="{AB5E6CED-5492-4614-9686-C1FE80B7C7AF}" type="slidenum">
              <a:rPr lang="en-GB" smtClean="0"/>
              <a:t>82</a:t>
            </a:fld>
            <a:endParaRPr lang="en-GB"/>
          </a:p>
        </p:txBody>
      </p:sp>
    </p:spTree>
    <p:extLst>
      <p:ext uri="{BB962C8B-B14F-4D97-AF65-F5344CB8AC3E}">
        <p14:creationId xmlns:p14="http://schemas.microsoft.com/office/powerpoint/2010/main" val="83831120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Comirnaty, INN-COVID-19 mRNA Vaccine (nucleoside-modified) (europa.eu)</a:t>
            </a:r>
            <a:endParaRPr lang="en-GB" dirty="0"/>
          </a:p>
        </p:txBody>
      </p:sp>
      <p:sp>
        <p:nvSpPr>
          <p:cNvPr id="4" name="Slide Number Placeholder 3"/>
          <p:cNvSpPr>
            <a:spLocks noGrp="1"/>
          </p:cNvSpPr>
          <p:nvPr>
            <p:ph type="sldNum" sz="quarter" idx="5"/>
          </p:nvPr>
        </p:nvSpPr>
        <p:spPr/>
        <p:txBody>
          <a:bodyPr/>
          <a:lstStyle/>
          <a:p>
            <a:fld id="{AB5E6CED-5492-4614-9686-C1FE80B7C7AF}" type="slidenum">
              <a:rPr lang="en-GB" smtClean="0"/>
              <a:t>83</a:t>
            </a:fld>
            <a:endParaRPr lang="en-GB"/>
          </a:p>
        </p:txBody>
      </p:sp>
    </p:spTree>
    <p:extLst>
      <p:ext uri="{BB962C8B-B14F-4D97-AF65-F5344CB8AC3E}">
        <p14:creationId xmlns:p14="http://schemas.microsoft.com/office/powerpoint/2010/main" val="128740842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B5E6CED-5492-4614-9686-C1FE80B7C7AF}" type="slidenum">
              <a:rPr lang="en-GB" smtClean="0"/>
              <a:t>85</a:t>
            </a:fld>
            <a:endParaRPr lang="en-GB"/>
          </a:p>
        </p:txBody>
      </p:sp>
    </p:spTree>
    <p:extLst>
      <p:ext uri="{BB962C8B-B14F-4D97-AF65-F5344CB8AC3E}">
        <p14:creationId xmlns:p14="http://schemas.microsoft.com/office/powerpoint/2010/main" val="114518280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https://www.england.nhs.uk/south/wp-content/uploads/sites/6/2021/09/covid-19-top-tips-for-supporting-children-and-young-people-during-vaccination-v1-090821.pdf</a:t>
            </a:r>
          </a:p>
          <a:p>
            <a:endParaRPr lang="en-GB" dirty="0"/>
          </a:p>
          <a:p>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86</a:t>
            </a:fld>
            <a:endParaRPr lang="en-GB"/>
          </a:p>
        </p:txBody>
      </p:sp>
    </p:spTree>
    <p:extLst>
      <p:ext uri="{BB962C8B-B14F-4D97-AF65-F5344CB8AC3E}">
        <p14:creationId xmlns:p14="http://schemas.microsoft.com/office/powerpoint/2010/main" val="335152910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https://portal.e-lfh.org.uk/</a:t>
            </a:r>
          </a:p>
        </p:txBody>
      </p:sp>
      <p:sp>
        <p:nvSpPr>
          <p:cNvPr id="4" name="Slide Number Placeholder 3"/>
          <p:cNvSpPr>
            <a:spLocks noGrp="1"/>
          </p:cNvSpPr>
          <p:nvPr>
            <p:ph type="sldNum" sz="quarter" idx="10"/>
          </p:nvPr>
        </p:nvSpPr>
        <p:spPr/>
        <p:txBody>
          <a:bodyPr/>
          <a:lstStyle/>
          <a:p>
            <a:fld id="{AB5E6CED-5492-4614-9686-C1FE80B7C7AF}" type="slidenum">
              <a:rPr lang="en-GB" smtClean="0"/>
              <a:t>87</a:t>
            </a:fld>
            <a:endParaRPr lang="en-GB"/>
          </a:p>
        </p:txBody>
      </p:sp>
    </p:spTree>
    <p:extLst>
      <p:ext uri="{BB962C8B-B14F-4D97-AF65-F5344CB8AC3E}">
        <p14:creationId xmlns:p14="http://schemas.microsoft.com/office/powerpoint/2010/main" val="419548560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88</a:t>
            </a:fld>
            <a:endParaRPr lang="en-GB"/>
          </a:p>
        </p:txBody>
      </p:sp>
    </p:spTree>
    <p:extLst>
      <p:ext uri="{BB962C8B-B14F-4D97-AF65-F5344CB8AC3E}">
        <p14:creationId xmlns:p14="http://schemas.microsoft.com/office/powerpoint/2010/main" val="426114544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89</a:t>
            </a:fld>
            <a:endParaRPr lang="en-GB"/>
          </a:p>
        </p:txBody>
      </p:sp>
    </p:spTree>
    <p:extLst>
      <p:ext uri="{BB962C8B-B14F-4D97-AF65-F5344CB8AC3E}">
        <p14:creationId xmlns:p14="http://schemas.microsoft.com/office/powerpoint/2010/main" val="22900898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GB" dirty="0"/>
              <a:t>Diagram of coronavirus </a:t>
            </a:r>
            <a:r>
              <a:rPr lang="en-GB" dirty="0" err="1"/>
              <a:t>virion</a:t>
            </a:r>
            <a:r>
              <a:rPr lang="en-GB" dirty="0"/>
              <a:t> structure showing spikes that form a "crown" like the solar corona, hence the name</a:t>
            </a:r>
          </a:p>
          <a:p>
            <a:r>
              <a:rPr lang="en-GB" dirty="0"/>
              <a:t>https://commons.wikimedia.org/wiki/File:3D_medical_animation_coronavirus_structure.jpg</a:t>
            </a:r>
          </a:p>
          <a:p>
            <a:endParaRPr lang="en-GB" dirty="0"/>
          </a:p>
        </p:txBody>
      </p:sp>
      <p:sp>
        <p:nvSpPr>
          <p:cNvPr id="4" name="Slide Number Placeholder 3"/>
          <p:cNvSpPr>
            <a:spLocks noGrp="1"/>
          </p:cNvSpPr>
          <p:nvPr>
            <p:ph type="sldNum" sz="quarter" idx="10"/>
          </p:nvPr>
        </p:nvSpPr>
        <p:spPr/>
        <p:txBody>
          <a:bodyPr/>
          <a:lstStyle/>
          <a:p>
            <a:fld id="{B94CF728-A76D-4DC2-9F70-D0183FBF9D4E}" type="slidenum">
              <a:rPr lang="en-GB" smtClean="0">
                <a:solidFill>
                  <a:prstClr val="black"/>
                </a:solidFill>
              </a:rPr>
              <a:pPr/>
              <a:t>8</a:t>
            </a:fld>
            <a:endParaRPr lang="en-GB">
              <a:solidFill>
                <a:prstClr val="black"/>
              </a:solidFill>
            </a:endParaRPr>
          </a:p>
        </p:txBody>
      </p:sp>
    </p:spTree>
    <p:extLst>
      <p:ext uri="{BB962C8B-B14F-4D97-AF65-F5344CB8AC3E}">
        <p14:creationId xmlns:p14="http://schemas.microsoft.com/office/powerpoint/2010/main" val="39615367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9</a:t>
            </a:fld>
            <a:endParaRPr lang="en-GB"/>
          </a:p>
        </p:txBody>
      </p:sp>
    </p:spTree>
    <p:extLst>
      <p:ext uri="{BB962C8B-B14F-4D97-AF65-F5344CB8AC3E}">
        <p14:creationId xmlns:p14="http://schemas.microsoft.com/office/powerpoint/2010/main" val="19866264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https://www.nidirect.gov.uk/articles/coronavirus-covid-19-symptoms</a:t>
            </a:r>
          </a:p>
        </p:txBody>
      </p:sp>
      <p:sp>
        <p:nvSpPr>
          <p:cNvPr id="4" name="Slide Number Placeholder 3"/>
          <p:cNvSpPr>
            <a:spLocks noGrp="1"/>
          </p:cNvSpPr>
          <p:nvPr>
            <p:ph type="sldNum" sz="quarter" idx="10"/>
          </p:nvPr>
        </p:nvSpPr>
        <p:spPr/>
        <p:txBody>
          <a:bodyPr/>
          <a:lstStyle/>
          <a:p>
            <a:fld id="{AB5E6CED-5492-4614-9686-C1FE80B7C7AF}" type="slidenum">
              <a:rPr lang="en-GB" smtClean="0"/>
              <a:t>11</a:t>
            </a:fld>
            <a:endParaRPr lang="en-GB"/>
          </a:p>
        </p:txBody>
      </p:sp>
    </p:spTree>
    <p:extLst>
      <p:ext uri="{BB962C8B-B14F-4D97-AF65-F5344CB8AC3E}">
        <p14:creationId xmlns:p14="http://schemas.microsoft.com/office/powerpoint/2010/main" val="34072010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ighlight>
                  <a:srgbClr val="FF0000"/>
                </a:highlight>
              </a:rPr>
              <a:t>https://www.bmj.com/content/bmj/368/bmj.m800.full.pdf</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highlight>
                <a:srgbClr val="FF0000"/>
              </a:highligh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ighlight>
                  <a:srgbClr val="FF0000"/>
                </a:highlight>
              </a:rPr>
              <a:t>https://www.gov.uk/government/publications/covid-19-the-green-book-chapter-14a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highlight>
                <a:srgbClr val="FF0000"/>
              </a:highlight>
            </a:endParaRPr>
          </a:p>
          <a:p>
            <a:endParaRPr lang="en-GB" dirty="0"/>
          </a:p>
        </p:txBody>
      </p:sp>
      <p:sp>
        <p:nvSpPr>
          <p:cNvPr id="4" name="Slide Number Placeholder 3"/>
          <p:cNvSpPr>
            <a:spLocks noGrp="1"/>
          </p:cNvSpPr>
          <p:nvPr>
            <p:ph type="sldNum" sz="quarter" idx="10"/>
          </p:nvPr>
        </p:nvSpPr>
        <p:spPr/>
        <p:txBody>
          <a:bodyPr/>
          <a:lstStyle/>
          <a:p>
            <a:fld id="{B94CF728-A76D-4DC2-9F70-D0183FBF9D4E}" type="slidenum">
              <a:rPr lang="en-GB" smtClean="0">
                <a:solidFill>
                  <a:prstClr val="black"/>
                </a:solidFill>
              </a:rPr>
              <a:pPr/>
              <a:t>12</a:t>
            </a:fld>
            <a:endParaRPr lang="en-GB">
              <a:solidFill>
                <a:prstClr val="black"/>
              </a:solidFill>
            </a:endParaRPr>
          </a:p>
        </p:txBody>
      </p:sp>
    </p:spTree>
    <p:extLst>
      <p:ext uri="{BB962C8B-B14F-4D97-AF65-F5344CB8AC3E}">
        <p14:creationId xmlns:p14="http://schemas.microsoft.com/office/powerpoint/2010/main" val="11075571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34656525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4184227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609600"/>
            <a:ext cx="2019300" cy="49530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85800" y="609600"/>
            <a:ext cx="5905500" cy="4953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6011294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ontent Only">
    <p:spTree>
      <p:nvGrpSpPr>
        <p:cNvPr id="1" name=""/>
        <p:cNvGrpSpPr/>
        <p:nvPr/>
      </p:nvGrpSpPr>
      <p:grpSpPr>
        <a:xfrm>
          <a:off x="0" y="0"/>
          <a:ext cx="0" cy="0"/>
          <a:chOff x="0" y="0"/>
          <a:chExt cx="0" cy="0"/>
        </a:xfrm>
      </p:grpSpPr>
      <p:sp>
        <p:nvSpPr>
          <p:cNvPr id="3" name="Content Placeholder 2"/>
          <p:cNvSpPr>
            <a:spLocks noGrp="1"/>
          </p:cNvSpPr>
          <p:nvPr>
            <p:ph idx="1"/>
          </p:nvPr>
        </p:nvSpPr>
        <p:spPr>
          <a:xfrm>
            <a:off x="558000" y="1367999"/>
            <a:ext cx="8028000" cy="4788000"/>
          </a:xfrm>
        </p:spPr>
        <p:txBody>
          <a:bodyPr/>
          <a:lstStyle>
            <a:lvl1pPr>
              <a:spcBef>
                <a:spcPts val="1200"/>
              </a:spcBef>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a:spLocks noGrp="1"/>
          </p:cNvSpPr>
          <p:nvPr>
            <p:ph type="sldNum" sz="quarter" idx="10"/>
          </p:nvPr>
        </p:nvSpPr>
        <p:spPr>
          <a:xfrm>
            <a:off x="0" y="6308729"/>
            <a:ext cx="9144000" cy="549275"/>
          </a:xfrm>
          <a:prstGeom prst="rect">
            <a:avLst/>
          </a:prstGeom>
        </p:spPr>
        <p:txBody>
          <a:bodyPr/>
          <a:lstStyle>
            <a:lvl1pPr>
              <a:defRPr/>
            </a:lvl1pPr>
          </a:lstStyle>
          <a:p>
            <a:pPr fontAlgn="base">
              <a:spcBef>
                <a:spcPct val="20000"/>
              </a:spcBef>
              <a:spcAft>
                <a:spcPct val="0"/>
              </a:spcAft>
              <a:buClr>
                <a:srgbClr val="0000FF"/>
              </a:buClr>
              <a:defRPr/>
            </a:pPr>
            <a:r>
              <a:rPr lang="en-US" sz="4000">
                <a:solidFill>
                  <a:srgbClr val="000000"/>
                </a:solidFill>
              </a:rPr>
              <a:t>  </a:t>
            </a:r>
            <a:fld id="{C9197BA5-0B1A-423A-8968-83D3C81C1F6E}" type="slidenum">
              <a:rPr lang="en-US" sz="4000">
                <a:solidFill>
                  <a:srgbClr val="000000"/>
                </a:solidFill>
              </a:rPr>
              <a:pPr fontAlgn="base">
                <a:spcBef>
                  <a:spcPct val="20000"/>
                </a:spcBef>
                <a:spcAft>
                  <a:spcPct val="0"/>
                </a:spcAft>
                <a:buClr>
                  <a:srgbClr val="0000FF"/>
                </a:buClr>
                <a:defRPr/>
              </a:pPr>
              <a:t>‹#›</a:t>
            </a:fld>
            <a:endParaRPr lang="en-US" sz="4000">
              <a:solidFill>
                <a:srgbClr val="000000"/>
              </a:solidFill>
            </a:endParaRPr>
          </a:p>
        </p:txBody>
      </p:sp>
      <p:sp>
        <p:nvSpPr>
          <p:cNvPr id="5" name="Footer Placeholder 5"/>
          <p:cNvSpPr>
            <a:spLocks noGrp="1"/>
          </p:cNvSpPr>
          <p:nvPr>
            <p:ph type="ftr" sz="quarter" idx="11"/>
          </p:nvPr>
        </p:nvSpPr>
        <p:spPr>
          <a:xfrm>
            <a:off x="900115" y="6308729"/>
            <a:ext cx="8064500" cy="549275"/>
          </a:xfrm>
          <a:prstGeom prst="rect">
            <a:avLst/>
          </a:prstGeom>
        </p:spPr>
        <p:txBody>
          <a:bodyPr/>
          <a:lstStyle>
            <a:lvl1pPr algn="l">
              <a:defRPr sz="1200" baseline="0">
                <a:solidFill>
                  <a:schemeClr val="bg1"/>
                </a:solidFill>
                <a:latin typeface="Arial" pitchFamily="34" charset="0"/>
              </a:defRPr>
            </a:lvl1pPr>
          </a:lstStyle>
          <a:p>
            <a:pPr fontAlgn="base">
              <a:spcBef>
                <a:spcPct val="20000"/>
              </a:spcBef>
              <a:spcAft>
                <a:spcPct val="0"/>
              </a:spcAft>
              <a:buClr>
                <a:srgbClr val="0000FF"/>
              </a:buClr>
              <a:defRPr/>
            </a:pPr>
            <a:r>
              <a:rPr lang="en-GB">
                <a:solidFill>
                  <a:srgbClr val="0000FF"/>
                </a:solidFill>
              </a:rPr>
              <a:t>Changes to MenC conjugate vaccine schedule</a:t>
            </a:r>
            <a:endParaRPr lang="en-US">
              <a:solidFill>
                <a:srgbClr val="0000FF"/>
              </a:solidFill>
            </a:endParaRPr>
          </a:p>
        </p:txBody>
      </p:sp>
    </p:spTree>
    <p:extLst>
      <p:ext uri="{BB962C8B-B14F-4D97-AF65-F5344CB8AC3E}">
        <p14:creationId xmlns:p14="http://schemas.microsoft.com/office/powerpoint/2010/main" val="388886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31800" y="431800"/>
            <a:ext cx="6578600" cy="990600"/>
          </a:xfrm>
        </p:spPr>
        <p:txBody>
          <a:bodyPr/>
          <a:lstStyle/>
          <a:p>
            <a:r>
              <a:rPr lang="en-US"/>
              <a:t>Click to edit Master title style</a:t>
            </a:r>
            <a:endParaRPr lang="en-GB"/>
          </a:p>
        </p:txBody>
      </p:sp>
      <p:sp>
        <p:nvSpPr>
          <p:cNvPr id="3" name="ClipArt Placeholder 2"/>
          <p:cNvSpPr>
            <a:spLocks noGrp="1"/>
          </p:cNvSpPr>
          <p:nvPr>
            <p:ph type="clipArt" sz="half" idx="1"/>
          </p:nvPr>
        </p:nvSpPr>
        <p:spPr>
          <a:xfrm>
            <a:off x="431800" y="1727200"/>
            <a:ext cx="4076700" cy="4114800"/>
          </a:xfrm>
        </p:spPr>
        <p:txBody>
          <a:bodyPr/>
          <a:lstStyle/>
          <a:p>
            <a:pPr lvl="0"/>
            <a:endParaRPr lang="en-GB" noProof="0" dirty="0"/>
          </a:p>
        </p:txBody>
      </p:sp>
      <p:sp>
        <p:nvSpPr>
          <p:cNvPr id="4" name="Text Placeholder 3"/>
          <p:cNvSpPr>
            <a:spLocks noGrp="1"/>
          </p:cNvSpPr>
          <p:nvPr>
            <p:ph type="body" sz="half" idx="2"/>
          </p:nvPr>
        </p:nvSpPr>
        <p:spPr>
          <a:xfrm>
            <a:off x="4660902" y="1727200"/>
            <a:ext cx="4078288"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8"/>
          <p:cNvSpPr>
            <a:spLocks noGrp="1" noChangeArrowheads="1"/>
          </p:cNvSpPr>
          <p:nvPr>
            <p:ph type="ftr" sz="quarter" idx="10"/>
          </p:nvPr>
        </p:nvSpPr>
        <p:spPr>
          <a:xfrm>
            <a:off x="2987675" y="6308729"/>
            <a:ext cx="2895600" cy="549275"/>
          </a:xfrm>
          <a:prstGeom prst="rect">
            <a:avLst/>
          </a:prstGeom>
        </p:spPr>
        <p:txBody>
          <a:bodyPr/>
          <a:lstStyle>
            <a:lvl1pPr>
              <a:spcBef>
                <a:spcPct val="20000"/>
              </a:spcBef>
              <a:buClr>
                <a:srgbClr val="0000FF"/>
              </a:buClr>
              <a:defRPr>
                <a:solidFill>
                  <a:srgbClr val="000000"/>
                </a:solidFill>
                <a:latin typeface="Arial" charset="0"/>
                <a:cs typeface="+mn-cs"/>
              </a:defRPr>
            </a:lvl1pPr>
          </a:lstStyle>
          <a:p>
            <a:pPr fontAlgn="base">
              <a:spcAft>
                <a:spcPct val="0"/>
              </a:spcAft>
              <a:defRPr/>
            </a:pPr>
            <a:endParaRPr lang="en-GB" sz="4000"/>
          </a:p>
          <a:p>
            <a:pPr fontAlgn="base">
              <a:spcAft>
                <a:spcPct val="0"/>
              </a:spcAft>
              <a:defRPr/>
            </a:pPr>
            <a:r>
              <a:rPr lang="en-GB" sz="4000"/>
              <a:t>Immunisation Department, Centre for Infections</a:t>
            </a:r>
          </a:p>
          <a:p>
            <a:pPr fontAlgn="base">
              <a:spcAft>
                <a:spcPct val="0"/>
              </a:spcAft>
              <a:defRPr/>
            </a:pPr>
            <a:r>
              <a:rPr lang="en-GB" sz="4000"/>
              <a:t>© Health Protection Agency</a:t>
            </a:r>
          </a:p>
          <a:p>
            <a:pPr fontAlgn="base">
              <a:spcAft>
                <a:spcPct val="0"/>
              </a:spcAft>
              <a:defRPr/>
            </a:pPr>
            <a:r>
              <a:rPr lang="en-GB" sz="4000"/>
              <a:t>        </a:t>
            </a:r>
          </a:p>
        </p:txBody>
      </p:sp>
      <p:sp>
        <p:nvSpPr>
          <p:cNvPr id="6" name="Rectangle 9"/>
          <p:cNvSpPr>
            <a:spLocks noGrp="1" noChangeArrowheads="1"/>
          </p:cNvSpPr>
          <p:nvPr>
            <p:ph type="sldNum" sz="quarter" idx="11"/>
          </p:nvPr>
        </p:nvSpPr>
        <p:spPr>
          <a:xfrm>
            <a:off x="6553200" y="6248400"/>
            <a:ext cx="1905000" cy="457200"/>
          </a:xfrm>
          <a:prstGeom prst="rect">
            <a:avLst/>
          </a:prstGeom>
        </p:spPr>
        <p:txBody>
          <a:bodyPr/>
          <a:lstStyle>
            <a:lvl1pPr>
              <a:spcBef>
                <a:spcPct val="20000"/>
              </a:spcBef>
              <a:buClr>
                <a:srgbClr val="0000FF"/>
              </a:buClr>
              <a:defRPr>
                <a:solidFill>
                  <a:srgbClr val="000000"/>
                </a:solidFill>
                <a:latin typeface="Arial" charset="0"/>
                <a:cs typeface="+mn-cs"/>
              </a:defRPr>
            </a:lvl1pPr>
          </a:lstStyle>
          <a:p>
            <a:pPr fontAlgn="base">
              <a:spcAft>
                <a:spcPct val="0"/>
              </a:spcAft>
              <a:defRPr/>
            </a:pPr>
            <a:fld id="{27427B16-7723-4019-8CB1-9760A9585738}" type="slidenum">
              <a:rPr lang="en-GB" sz="4000"/>
              <a:pPr fontAlgn="base">
                <a:spcAft>
                  <a:spcPct val="0"/>
                </a:spcAft>
                <a:defRPr/>
              </a:pPr>
              <a:t>‹#›</a:t>
            </a:fld>
            <a:endParaRPr lang="en-GB" sz="4000" dirty="0"/>
          </a:p>
        </p:txBody>
      </p:sp>
    </p:spTree>
    <p:extLst>
      <p:ext uri="{BB962C8B-B14F-4D97-AF65-F5344CB8AC3E}">
        <p14:creationId xmlns:p14="http://schemas.microsoft.com/office/powerpoint/2010/main" val="34167912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2898135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4571671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85800" y="1524000"/>
            <a:ext cx="39624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800600" y="1524000"/>
            <a:ext cx="39624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1384554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4236952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6026096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150118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6568720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3567350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jpeg"/><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4" descr="curves-blue-white bkg_sized"/>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7239002" y="3962400"/>
            <a:ext cx="1393825" cy="199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4"/>
          <p:cNvSpPr>
            <a:spLocks noGrp="1" noChangeArrowheads="1"/>
          </p:cNvSpPr>
          <p:nvPr>
            <p:ph type="body" idx="1"/>
          </p:nvPr>
        </p:nvSpPr>
        <p:spPr bwMode="auto">
          <a:xfrm>
            <a:off x="685800" y="1524000"/>
            <a:ext cx="807720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Line 17"/>
          <p:cNvSpPr>
            <a:spLocks noChangeShapeType="1"/>
          </p:cNvSpPr>
          <p:nvPr userDrawn="1"/>
        </p:nvSpPr>
        <p:spPr bwMode="auto">
          <a:xfrm>
            <a:off x="0" y="1219200"/>
            <a:ext cx="9144000" cy="1588"/>
          </a:xfrm>
          <a:prstGeom prst="line">
            <a:avLst/>
          </a:prstGeom>
          <a:noFill/>
          <a:ln w="476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buClr>
                <a:srgbClr val="0000FF"/>
              </a:buClr>
            </a:pPr>
            <a:endParaRPr lang="en-GB" sz="4000">
              <a:solidFill>
                <a:srgbClr val="000000"/>
              </a:solidFill>
            </a:endParaRPr>
          </a:p>
        </p:txBody>
      </p:sp>
      <p:sp>
        <p:nvSpPr>
          <p:cNvPr id="1029" name="Rectangle 28"/>
          <p:cNvSpPr>
            <a:spLocks noGrp="1" noChangeArrowheads="1"/>
          </p:cNvSpPr>
          <p:nvPr>
            <p:ph type="title"/>
          </p:nvPr>
        </p:nvSpPr>
        <p:spPr bwMode="auto">
          <a:xfrm>
            <a:off x="685800" y="609600"/>
            <a:ext cx="8077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pPr lvl="0"/>
            <a:r>
              <a:rPr lang="en-US" altLang="en-US"/>
              <a:t>Click to edit Master title style</a:t>
            </a:r>
          </a:p>
        </p:txBody>
      </p:sp>
      <p:pic>
        <p:nvPicPr>
          <p:cNvPr id="1030" name="Picture 29" descr="PHAlogo"/>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457200" y="5867404"/>
            <a:ext cx="2590800"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30" descr="PHAstrapline"/>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4953000" y="6334129"/>
            <a:ext cx="35052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07408415"/>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rtl="0" eaLnBrk="0" fontAlgn="base" hangingPunct="0">
        <a:spcBef>
          <a:spcPct val="0"/>
        </a:spcBef>
        <a:spcAft>
          <a:spcPct val="0"/>
        </a:spcAft>
        <a:defRPr sz="4000" b="1">
          <a:solidFill>
            <a:srgbClr val="00B5CC"/>
          </a:solidFill>
          <a:latin typeface="+mj-lt"/>
          <a:ea typeface="+mj-ea"/>
          <a:cs typeface="+mj-cs"/>
        </a:defRPr>
      </a:lvl1pPr>
      <a:lvl2pPr algn="l" rtl="0" eaLnBrk="0" fontAlgn="base" hangingPunct="0">
        <a:spcBef>
          <a:spcPct val="0"/>
        </a:spcBef>
        <a:spcAft>
          <a:spcPct val="0"/>
        </a:spcAft>
        <a:defRPr sz="4000" b="1">
          <a:solidFill>
            <a:srgbClr val="00B5CC"/>
          </a:solidFill>
          <a:latin typeface="Arial" charset="0"/>
        </a:defRPr>
      </a:lvl2pPr>
      <a:lvl3pPr algn="l" rtl="0" eaLnBrk="0" fontAlgn="base" hangingPunct="0">
        <a:spcBef>
          <a:spcPct val="0"/>
        </a:spcBef>
        <a:spcAft>
          <a:spcPct val="0"/>
        </a:spcAft>
        <a:defRPr sz="4000" b="1">
          <a:solidFill>
            <a:srgbClr val="00B5CC"/>
          </a:solidFill>
          <a:latin typeface="Arial" charset="0"/>
        </a:defRPr>
      </a:lvl3pPr>
      <a:lvl4pPr algn="l" rtl="0" eaLnBrk="0" fontAlgn="base" hangingPunct="0">
        <a:spcBef>
          <a:spcPct val="0"/>
        </a:spcBef>
        <a:spcAft>
          <a:spcPct val="0"/>
        </a:spcAft>
        <a:defRPr sz="4000" b="1">
          <a:solidFill>
            <a:srgbClr val="00B5CC"/>
          </a:solidFill>
          <a:latin typeface="Arial" charset="0"/>
        </a:defRPr>
      </a:lvl4pPr>
      <a:lvl5pPr algn="l" rtl="0" eaLnBrk="0" fontAlgn="base" hangingPunct="0">
        <a:spcBef>
          <a:spcPct val="0"/>
        </a:spcBef>
        <a:spcAft>
          <a:spcPct val="0"/>
        </a:spcAft>
        <a:defRPr sz="4000" b="1">
          <a:solidFill>
            <a:srgbClr val="00B5CC"/>
          </a:solidFill>
          <a:latin typeface="Arial" charset="0"/>
        </a:defRPr>
      </a:lvl5pPr>
      <a:lvl6pPr marL="457200" algn="l" rtl="0" fontAlgn="base">
        <a:spcBef>
          <a:spcPct val="0"/>
        </a:spcBef>
        <a:spcAft>
          <a:spcPct val="0"/>
        </a:spcAft>
        <a:defRPr sz="4000" b="1">
          <a:solidFill>
            <a:srgbClr val="00B5CC"/>
          </a:solidFill>
          <a:latin typeface="Arial" charset="0"/>
        </a:defRPr>
      </a:lvl6pPr>
      <a:lvl7pPr marL="914400" algn="l" rtl="0" fontAlgn="base">
        <a:spcBef>
          <a:spcPct val="0"/>
        </a:spcBef>
        <a:spcAft>
          <a:spcPct val="0"/>
        </a:spcAft>
        <a:defRPr sz="4000" b="1">
          <a:solidFill>
            <a:srgbClr val="00B5CC"/>
          </a:solidFill>
          <a:latin typeface="Arial" charset="0"/>
        </a:defRPr>
      </a:lvl7pPr>
      <a:lvl8pPr marL="1371600" algn="l" rtl="0" fontAlgn="base">
        <a:spcBef>
          <a:spcPct val="0"/>
        </a:spcBef>
        <a:spcAft>
          <a:spcPct val="0"/>
        </a:spcAft>
        <a:defRPr sz="4000" b="1">
          <a:solidFill>
            <a:srgbClr val="00B5CC"/>
          </a:solidFill>
          <a:latin typeface="Arial" charset="0"/>
        </a:defRPr>
      </a:lvl8pPr>
      <a:lvl9pPr marL="1828800" algn="l" rtl="0" fontAlgn="base">
        <a:spcBef>
          <a:spcPct val="0"/>
        </a:spcBef>
        <a:spcAft>
          <a:spcPct val="0"/>
        </a:spcAft>
        <a:defRPr sz="4000" b="1">
          <a:solidFill>
            <a:srgbClr val="00B5CC"/>
          </a:solidFill>
          <a:latin typeface="Arial" charset="0"/>
        </a:defRPr>
      </a:lvl9pPr>
    </p:titleStyle>
    <p:bodyStyle>
      <a:lvl1pPr marL="342900" indent="-342900" algn="l" rtl="0" eaLnBrk="0" fontAlgn="base" hangingPunct="0">
        <a:spcBef>
          <a:spcPct val="20000"/>
        </a:spcBef>
        <a:spcAft>
          <a:spcPct val="0"/>
        </a:spcAft>
        <a:buClr>
          <a:srgbClr val="00A8CA"/>
        </a:buClr>
        <a:buSzPct val="65000"/>
        <a:buFont typeface="Wingdings" pitchFamily="2" charset="2"/>
        <a:defRPr sz="3000">
          <a:solidFill>
            <a:schemeClr val="bg2"/>
          </a:solidFill>
          <a:latin typeface="+mn-lt"/>
          <a:ea typeface="+mn-ea"/>
          <a:cs typeface="+mn-cs"/>
        </a:defRPr>
      </a:lvl1pPr>
      <a:lvl2pPr marL="742950" indent="-285750" algn="l" rtl="0" eaLnBrk="0" fontAlgn="base" hangingPunct="0">
        <a:spcBef>
          <a:spcPct val="20000"/>
        </a:spcBef>
        <a:spcAft>
          <a:spcPct val="0"/>
        </a:spcAft>
        <a:buClr>
          <a:schemeClr val="tx1"/>
        </a:buClr>
        <a:buSzPct val="90000"/>
        <a:buChar char="–"/>
        <a:defRPr sz="2400">
          <a:solidFill>
            <a:schemeClr val="bg2"/>
          </a:solidFill>
          <a:latin typeface="+mn-lt"/>
        </a:defRPr>
      </a:lvl2pPr>
      <a:lvl3pPr marL="1143000" indent="-228600" algn="l" rtl="0" eaLnBrk="0" fontAlgn="base" hangingPunct="0">
        <a:spcBef>
          <a:spcPct val="20000"/>
        </a:spcBef>
        <a:spcAft>
          <a:spcPct val="0"/>
        </a:spcAft>
        <a:buClr>
          <a:schemeClr val="accent1"/>
        </a:buClr>
        <a:buSzPct val="60000"/>
        <a:buFont typeface="Wingdings" pitchFamily="2" charset="2"/>
        <a:buChar char="l"/>
        <a:defRPr sz="2000">
          <a:solidFill>
            <a:schemeClr val="bg2"/>
          </a:solidFill>
          <a:latin typeface="+mn-lt"/>
        </a:defRPr>
      </a:lvl3pPr>
      <a:lvl4pPr marL="1562100" indent="-228600" algn="l" rtl="0" eaLnBrk="0" fontAlgn="base" hangingPunct="0">
        <a:spcBef>
          <a:spcPct val="20000"/>
        </a:spcBef>
        <a:spcAft>
          <a:spcPct val="0"/>
        </a:spcAft>
        <a:buClr>
          <a:schemeClr val="tx1"/>
        </a:buClr>
        <a:buChar char="–"/>
        <a:defRPr sz="2000">
          <a:solidFill>
            <a:schemeClr val="bg2"/>
          </a:solidFill>
          <a:latin typeface="+mn-lt"/>
        </a:defRPr>
      </a:lvl4pPr>
      <a:lvl5pPr marL="1981200" indent="-228600" algn="l" rtl="0" eaLnBrk="0" fontAlgn="base" hangingPunct="0">
        <a:spcBef>
          <a:spcPct val="20000"/>
        </a:spcBef>
        <a:spcAft>
          <a:spcPct val="0"/>
        </a:spcAft>
        <a:buClr>
          <a:schemeClr val="accent1"/>
        </a:buClr>
        <a:buChar char="•"/>
        <a:defRPr sz="2000">
          <a:solidFill>
            <a:schemeClr val="bg2"/>
          </a:solidFill>
          <a:latin typeface="+mn-lt"/>
        </a:defRPr>
      </a:lvl5pPr>
      <a:lvl6pPr marL="2438400" indent="-228600" algn="l" rtl="0" fontAlgn="base">
        <a:spcBef>
          <a:spcPct val="20000"/>
        </a:spcBef>
        <a:spcAft>
          <a:spcPct val="0"/>
        </a:spcAft>
        <a:buClr>
          <a:schemeClr val="accent1"/>
        </a:buClr>
        <a:buChar char="•"/>
        <a:defRPr sz="2000">
          <a:solidFill>
            <a:schemeClr val="bg2"/>
          </a:solidFill>
          <a:latin typeface="+mn-lt"/>
        </a:defRPr>
      </a:lvl6pPr>
      <a:lvl7pPr marL="2895600" indent="-228600" algn="l" rtl="0" fontAlgn="base">
        <a:spcBef>
          <a:spcPct val="20000"/>
        </a:spcBef>
        <a:spcAft>
          <a:spcPct val="0"/>
        </a:spcAft>
        <a:buClr>
          <a:schemeClr val="accent1"/>
        </a:buClr>
        <a:buChar char="•"/>
        <a:defRPr sz="2000">
          <a:solidFill>
            <a:schemeClr val="bg2"/>
          </a:solidFill>
          <a:latin typeface="+mn-lt"/>
        </a:defRPr>
      </a:lvl7pPr>
      <a:lvl8pPr marL="3352800" indent="-228600" algn="l" rtl="0" fontAlgn="base">
        <a:spcBef>
          <a:spcPct val="20000"/>
        </a:spcBef>
        <a:spcAft>
          <a:spcPct val="0"/>
        </a:spcAft>
        <a:buClr>
          <a:schemeClr val="accent1"/>
        </a:buClr>
        <a:buChar char="•"/>
        <a:defRPr sz="2000">
          <a:solidFill>
            <a:schemeClr val="bg2"/>
          </a:solidFill>
          <a:latin typeface="+mn-lt"/>
        </a:defRPr>
      </a:lvl8pPr>
      <a:lvl9pPr marL="3810000" indent="-228600" algn="l" rtl="0" fontAlgn="base">
        <a:spcBef>
          <a:spcPct val="20000"/>
        </a:spcBef>
        <a:spcAft>
          <a:spcPct val="0"/>
        </a:spcAft>
        <a:buClr>
          <a:schemeClr val="accent1"/>
        </a:buClr>
        <a:buChar char="•"/>
        <a:defRPr sz="2000">
          <a:solidFill>
            <a:schemeClr val="bg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gov.uk/government/publications/covid-19-the-green-book-chapter-14a"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gov.uk/government/publications/covid-19-the-green-book-chapter-14a"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s://www.gov.uk/government/publications/covid-19-the-green-book-chapter-14a"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resus.org.uk/about-us/news-and-events/rcuk-publishes-anaphylaxis-guidance-vaccination-settings"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hyperlink" Target="https://www.gov.uk/government/publications/covid-19-vaccination-myocarditis-and-pericarditis-information-for-healthcare-professionals/information-for-healthcare-professionals-on-myocarditis-and-pericarditis-following-covid-19-vaccination"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s://www.ema.europa.eu/en/documents/product-information/comirnaty-epar-product-information_en.pdf"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s://www.health-ni.gov.uk/sites/default/files/publications/health/doh-hss-md-21-2022.pdf"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hyperlink" Target="https://www.ema.europa.eu/en/documents/product-information/comirnaty-epar-product-information_en.pdf"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hyperlink" Target="http://www.comirnatyeducation.co.uk/" TargetMode="Externa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hyperlink" Target="https://www.health-ni.gov.uk/sites/default/files/publications/health/doh-hss-md-21-2022.pdf"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hyperlink" Target="https://www.health-ni.gov.uk/sites/default/files/publications/health/doh-hss-md-21-2022.pdf" TargetMode="External"/><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hyperlink" Target="https://yellowcard.mhra.gov.uk/website" TargetMode="External"/><Relationship Id="rId2" Type="http://schemas.openxmlformats.org/officeDocument/2006/relationships/notesSlide" Target="../notesSlides/notesSlide53.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86.xml.rels><?xml version="1.0" encoding="UTF-8" standalone="yes"?>
<Relationships xmlns="http://schemas.openxmlformats.org/package/2006/relationships"><Relationship Id="rId3" Type="http://schemas.openxmlformats.org/officeDocument/2006/relationships/hyperlink" Target="https://www.england.nhs.uk/south/wp-content/uploads/sites/6/2021/09/covid-19-top-tips-for-supporting-children-and-young-people-during-vaccination-v1-090821.pdf" TargetMode="External"/><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hyperlink" Target="https://www.e-lfh.org.uk/" TargetMode="External"/><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hyperlink" Target="https://www.gov.uk/government/collections/immunisation-against-infectious-disease-the-green-book" TargetMode="External"/><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hyperlink" Target="https://www.gov.uk/government/collections/immunisation" TargetMode="External"/></Relationships>
</file>

<file path=ppt/slides/_rels/slide89.xml.rels><?xml version="1.0" encoding="UTF-8" standalone="yes"?>
<Relationships xmlns="http://schemas.openxmlformats.org/package/2006/relationships"><Relationship Id="rId8" Type="http://schemas.openxmlformats.org/officeDocument/2006/relationships/hyperlink" Target="http://www.gov.uk/government/collections/mhra-guidance-on-coronavirus-covid-19#vaccines-and-vaccine-safety" TargetMode="External"/><Relationship Id="rId3" Type="http://schemas.openxmlformats.org/officeDocument/2006/relationships/hyperlink" Target="https://www.publichealth.hscni.net/covid-19-coronavirus/northern-ireland-covid-19-vaccination-programme" TargetMode="External"/><Relationship Id="rId7" Type="http://schemas.openxmlformats.org/officeDocument/2006/relationships/hyperlink" Target="https://vk.ovg.ox.ac.uk/vk/covid-19-vaccines" TargetMode="External"/><Relationship Id="rId2" Type="http://schemas.openxmlformats.org/officeDocument/2006/relationships/notesSlide" Target="../notesSlides/notesSlide57.xml"/><Relationship Id="rId1" Type="http://schemas.openxmlformats.org/officeDocument/2006/relationships/slideLayout" Target="../slideLayouts/slideLayout2.xml"/><Relationship Id="rId6" Type="http://schemas.openxmlformats.org/officeDocument/2006/relationships/hyperlink" Target="https://www.gov.uk/government/collections/covid-19-vaccination-programme" TargetMode="External"/><Relationship Id="rId5" Type="http://schemas.openxmlformats.org/officeDocument/2006/relationships/hyperlink" Target="https://www.elfh.org.uk/programmes/immunisation/" TargetMode="External"/><Relationship Id="rId4" Type="http://schemas.openxmlformats.org/officeDocument/2006/relationships/hyperlink" Target="https://www.publichealth.hscni.net/covid-19-coronavirus/northern-ireland-covid-19-vaccination-programme/professional-information"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1412776"/>
            <a:ext cx="5904656" cy="2304256"/>
          </a:xfrm>
        </p:spPr>
        <p:txBody>
          <a:bodyPr/>
          <a:lstStyle/>
          <a:p>
            <a:r>
              <a:rPr lang="en-GB" sz="4800" dirty="0">
                <a:solidFill>
                  <a:schemeClr val="accent1">
                    <a:lumMod val="75000"/>
                  </a:schemeClr>
                </a:solidFill>
              </a:rPr>
              <a:t>COVID-19 Vaccination </a:t>
            </a:r>
            <a:br>
              <a:rPr lang="en-GB" sz="4800" dirty="0">
                <a:solidFill>
                  <a:schemeClr val="accent1">
                    <a:lumMod val="75000"/>
                  </a:schemeClr>
                </a:solidFill>
              </a:rPr>
            </a:br>
            <a:r>
              <a:rPr lang="en-GB" sz="4800" dirty="0">
                <a:solidFill>
                  <a:schemeClr val="accent1">
                    <a:lumMod val="75000"/>
                  </a:schemeClr>
                </a:solidFill>
              </a:rPr>
              <a:t>programme for children</a:t>
            </a:r>
          </a:p>
        </p:txBody>
      </p:sp>
      <p:sp>
        <p:nvSpPr>
          <p:cNvPr id="3" name="Content Placeholder 2"/>
          <p:cNvSpPr>
            <a:spLocks noGrp="1"/>
          </p:cNvSpPr>
          <p:nvPr>
            <p:ph idx="1"/>
          </p:nvPr>
        </p:nvSpPr>
        <p:spPr>
          <a:xfrm>
            <a:off x="685800" y="4797152"/>
            <a:ext cx="8077200" cy="765448"/>
          </a:xfrm>
        </p:spPr>
        <p:txBody>
          <a:bodyPr/>
          <a:lstStyle/>
          <a:p>
            <a:r>
              <a:rPr lang="en-GB" sz="1800" dirty="0">
                <a:solidFill>
                  <a:schemeClr val="accent1">
                    <a:lumMod val="75000"/>
                  </a:schemeClr>
                </a:solidFill>
              </a:rPr>
              <a:t>Acknowledgments to UKHSA for use of their training slides </a:t>
            </a:r>
          </a:p>
          <a:p>
            <a:r>
              <a:rPr lang="en-GB" sz="1800" dirty="0">
                <a:solidFill>
                  <a:schemeClr val="accent1">
                    <a:lumMod val="75000"/>
                  </a:schemeClr>
                </a:solidFill>
              </a:rPr>
              <a:t>These slides are provisional – Subject to revision</a:t>
            </a:r>
          </a:p>
        </p:txBody>
      </p:sp>
    </p:spTree>
    <p:extLst>
      <p:ext uri="{BB962C8B-B14F-4D97-AF65-F5344CB8AC3E}">
        <p14:creationId xmlns:p14="http://schemas.microsoft.com/office/powerpoint/2010/main" val="16642796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332656"/>
            <a:ext cx="8077200" cy="792088"/>
          </a:xfrm>
        </p:spPr>
        <p:txBody>
          <a:bodyPr/>
          <a:lstStyle/>
          <a:p>
            <a:pPr algn="ctr"/>
            <a:r>
              <a:rPr lang="en-GB" dirty="0">
                <a:solidFill>
                  <a:schemeClr val="accent1">
                    <a:lumMod val="75000"/>
                  </a:schemeClr>
                </a:solidFill>
              </a:rPr>
              <a:t>COVID-19 Chain of infection </a:t>
            </a:r>
          </a:p>
        </p:txBody>
      </p:sp>
      <p:pic>
        <p:nvPicPr>
          <p:cNvPr id="4" name="Content Placeholder 3"/>
          <p:cNvPicPr>
            <a:picLocks noGrp="1"/>
          </p:cNvPicPr>
          <p:nvPr>
            <p:ph idx="1"/>
          </p:nvPr>
        </p:nvPicPr>
        <p:blipFill rotWithShape="1">
          <a:blip r:embed="rId2"/>
          <a:srcRect l="73051" t="23281" r="9425" b="44622"/>
          <a:stretch/>
        </p:blipFill>
        <p:spPr bwMode="auto">
          <a:xfrm>
            <a:off x="1871700" y="1340768"/>
            <a:ext cx="5400599" cy="380424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247380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404664"/>
            <a:ext cx="8077200" cy="936104"/>
          </a:xfrm>
        </p:spPr>
        <p:txBody>
          <a:bodyPr/>
          <a:lstStyle/>
          <a:p>
            <a:r>
              <a:rPr lang="en-GB" dirty="0">
                <a:solidFill>
                  <a:schemeClr val="accent1">
                    <a:lumMod val="75000"/>
                  </a:schemeClr>
                </a:solidFill>
              </a:rPr>
              <a:t>COVID-19 Symptoms</a:t>
            </a:r>
          </a:p>
        </p:txBody>
      </p:sp>
      <p:sp>
        <p:nvSpPr>
          <p:cNvPr id="3" name="Content Placeholder 2"/>
          <p:cNvSpPr>
            <a:spLocks noGrp="1"/>
          </p:cNvSpPr>
          <p:nvPr>
            <p:ph idx="1"/>
          </p:nvPr>
        </p:nvSpPr>
        <p:spPr>
          <a:xfrm>
            <a:off x="685800" y="1412776"/>
            <a:ext cx="8077200" cy="4149824"/>
          </a:xfrm>
        </p:spPr>
        <p:txBody>
          <a:bodyPr/>
          <a:lstStyle/>
          <a:p>
            <a:r>
              <a:rPr lang="en-GB" sz="1400" dirty="0"/>
              <a:t>The incubation period is 3 to 6 days but can vary between 1 and 11 days.</a:t>
            </a:r>
          </a:p>
          <a:p>
            <a:endParaRPr lang="en-GB" sz="1400" dirty="0"/>
          </a:p>
          <a:p>
            <a:r>
              <a:rPr lang="en-GB" sz="1400" dirty="0"/>
              <a:t>The symptoms of COVID-19 and other respiratory infections are very similar, they include:</a:t>
            </a:r>
          </a:p>
          <a:p>
            <a:endParaRPr lang="en-GB" sz="1400" dirty="0">
              <a:solidFill>
                <a:srgbClr val="FF0000"/>
              </a:solidFill>
            </a:endParaRPr>
          </a:p>
          <a:p>
            <a:pPr marL="285750" indent="-285750">
              <a:buFont typeface="Arial" panose="020B0604020202020204" pitchFamily="34" charset="0"/>
              <a:buChar char="•"/>
            </a:pPr>
            <a:r>
              <a:rPr lang="en-GB" sz="1400" dirty="0"/>
              <a:t>new or continuous cough </a:t>
            </a:r>
          </a:p>
          <a:p>
            <a:pPr marL="285750" indent="-285750">
              <a:buFont typeface="Arial" panose="020B0604020202020204" pitchFamily="34" charset="0"/>
              <a:buChar char="•"/>
            </a:pPr>
            <a:r>
              <a:rPr lang="en-GB" sz="1400" dirty="0"/>
              <a:t>high temperature, fever or chills </a:t>
            </a:r>
          </a:p>
          <a:p>
            <a:pPr marL="285750" indent="-285750">
              <a:buFont typeface="Arial" panose="020B0604020202020204" pitchFamily="34" charset="0"/>
              <a:buChar char="•"/>
            </a:pPr>
            <a:r>
              <a:rPr lang="en-GB" sz="1400" dirty="0"/>
              <a:t>loss or change to sense of smell or taste</a:t>
            </a:r>
          </a:p>
          <a:p>
            <a:pPr marL="285750" indent="-285750">
              <a:buFont typeface="Arial" panose="020B0604020202020204" pitchFamily="34" charset="0"/>
              <a:buChar char="•"/>
            </a:pPr>
            <a:r>
              <a:rPr lang="en-GB" sz="1400" dirty="0"/>
              <a:t>fatigue, lethargy and unexplained tiredness</a:t>
            </a:r>
          </a:p>
          <a:p>
            <a:pPr marL="285750" indent="-285750">
              <a:buFont typeface="Arial" panose="020B0604020202020204" pitchFamily="34" charset="0"/>
              <a:buChar char="•"/>
            </a:pPr>
            <a:r>
              <a:rPr lang="en-GB" sz="1400" dirty="0"/>
              <a:t>shortness of breath</a:t>
            </a:r>
          </a:p>
          <a:p>
            <a:pPr marL="285750" indent="-285750">
              <a:buFont typeface="Arial" panose="020B0604020202020204" pitchFamily="34" charset="0"/>
              <a:buChar char="•"/>
            </a:pPr>
            <a:r>
              <a:rPr lang="en-GB" sz="1400" dirty="0"/>
              <a:t>headache </a:t>
            </a:r>
          </a:p>
          <a:p>
            <a:pPr marL="285750" indent="-285750">
              <a:buFont typeface="Arial" panose="020B0604020202020204" pitchFamily="34" charset="0"/>
              <a:buChar char="•"/>
            </a:pPr>
            <a:r>
              <a:rPr lang="en-GB" sz="1400" dirty="0"/>
              <a:t>sore throat</a:t>
            </a:r>
          </a:p>
          <a:p>
            <a:pPr marL="285750" indent="-285750">
              <a:buFont typeface="Arial" panose="020B0604020202020204" pitchFamily="34" charset="0"/>
              <a:buChar char="•"/>
            </a:pPr>
            <a:r>
              <a:rPr lang="en-GB" sz="1400" dirty="0"/>
              <a:t>stuffy or runny nose</a:t>
            </a:r>
          </a:p>
          <a:p>
            <a:pPr marL="285750" indent="-285750">
              <a:buFont typeface="Arial" panose="020B0604020202020204" pitchFamily="34" charset="0"/>
              <a:buChar char="•"/>
            </a:pPr>
            <a:r>
              <a:rPr lang="en-GB" sz="1400" dirty="0"/>
              <a:t>aching muscles</a:t>
            </a:r>
          </a:p>
          <a:p>
            <a:pPr marL="285750" indent="-285750">
              <a:buFont typeface="Arial" panose="020B0604020202020204" pitchFamily="34" charset="0"/>
              <a:buChar char="•"/>
            </a:pPr>
            <a:r>
              <a:rPr lang="en-GB" sz="1400" dirty="0"/>
              <a:t>diarrhoea and vomiting</a:t>
            </a:r>
          </a:p>
          <a:p>
            <a:pPr marL="285750" indent="-285750">
              <a:buFont typeface="Arial" panose="020B0604020202020204" pitchFamily="34" charset="0"/>
              <a:buChar char="•"/>
            </a:pPr>
            <a:r>
              <a:rPr lang="en-GB" sz="1400" dirty="0"/>
              <a:t>loss of appetite</a:t>
            </a:r>
          </a:p>
          <a:p>
            <a:endParaRPr lang="en-GB"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058" y="3501008"/>
            <a:ext cx="3744416" cy="2520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333906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332656"/>
            <a:ext cx="8077200" cy="864096"/>
          </a:xfrm>
        </p:spPr>
        <p:txBody>
          <a:bodyPr/>
          <a:lstStyle/>
          <a:p>
            <a:r>
              <a:rPr lang="en-GB" dirty="0">
                <a:solidFill>
                  <a:schemeClr val="accent1">
                    <a:lumMod val="75000"/>
                  </a:schemeClr>
                </a:solidFill>
              </a:rPr>
              <a:t>COVID-19 symptom progression</a:t>
            </a:r>
          </a:p>
        </p:txBody>
      </p:sp>
      <p:sp>
        <p:nvSpPr>
          <p:cNvPr id="3" name="Content Placeholder 2"/>
          <p:cNvSpPr>
            <a:spLocks noGrp="1"/>
          </p:cNvSpPr>
          <p:nvPr>
            <p:ph idx="1"/>
          </p:nvPr>
        </p:nvSpPr>
        <p:spPr>
          <a:xfrm>
            <a:off x="685800" y="1340768"/>
            <a:ext cx="8077200" cy="4221832"/>
          </a:xfrm>
        </p:spPr>
        <p:txBody>
          <a:bodyPr/>
          <a:lstStyle/>
          <a:p>
            <a:r>
              <a:rPr lang="en-GB" sz="1400" dirty="0"/>
              <a:t>Symptoms may begin gradually and are usually mild.</a:t>
            </a:r>
          </a:p>
          <a:p>
            <a:endParaRPr lang="en-GB" sz="1400" dirty="0"/>
          </a:p>
          <a:p>
            <a:pPr marL="285750" indent="-285750">
              <a:buFont typeface="Arial" panose="020B0604020202020204" pitchFamily="34" charset="0"/>
              <a:buChar char="•"/>
            </a:pPr>
            <a:r>
              <a:rPr lang="en-GB" sz="1400" dirty="0"/>
              <a:t>the majority of people (around 80%) have asymptomatic to moderate disease and recover without needing hospital treatment</a:t>
            </a:r>
          </a:p>
          <a:p>
            <a:pPr marL="0" indent="0"/>
            <a:endParaRPr lang="en-GB" sz="1400" dirty="0"/>
          </a:p>
          <a:p>
            <a:pPr marL="285750" indent="-285750">
              <a:buFont typeface="Arial" panose="020B0604020202020204" pitchFamily="34" charset="0"/>
              <a:buChar char="•"/>
            </a:pPr>
            <a:r>
              <a:rPr lang="en-GB" sz="1400" dirty="0"/>
              <a:t>around 15% may get severe disease including pneumonia; older people and those with underlying medical problems such as high blood pressure, heart and lung problems, diabetes, or cancer are more likely to develop serious illness</a:t>
            </a:r>
          </a:p>
          <a:p>
            <a:pPr marL="635000" lvl="1">
              <a:buFont typeface="Arial" panose="020B0604020202020204" pitchFamily="34" charset="0"/>
              <a:buChar char="•"/>
            </a:pPr>
            <a:endParaRPr lang="en-GB" sz="1400" dirty="0"/>
          </a:p>
          <a:p>
            <a:pPr marL="285750" indent="-285750">
              <a:buFont typeface="Arial" panose="020B0604020202020204" pitchFamily="34" charset="0"/>
              <a:buChar char="•"/>
            </a:pPr>
            <a:r>
              <a:rPr lang="en-GB" sz="1400" spc="-50" dirty="0"/>
              <a:t>around 5% become critically unwell. This may include septic shock and/or multi-organ and respiratory failure</a:t>
            </a:r>
          </a:p>
          <a:p>
            <a:pPr marL="285750" indent="-285750">
              <a:buFont typeface="Arial" panose="020B0604020202020204" pitchFamily="34" charset="0"/>
              <a:buChar char="•"/>
            </a:pPr>
            <a:endParaRPr lang="en-GB" sz="1400" spc="-50" dirty="0"/>
          </a:p>
          <a:p>
            <a:pPr marL="285750" indent="-285750">
              <a:buFont typeface="Arial" panose="020B0604020202020204" pitchFamily="34" charset="0"/>
              <a:buChar char="•"/>
            </a:pPr>
            <a:r>
              <a:rPr lang="en-GB" sz="1400" dirty="0"/>
              <a:t>the infection fatality ratios (IFR) for COVID-19 during the first wave in the UK, derived from combining mortality data with infection rates in seroprevalence studies, showed markedly higher IFR in the oldest age groups </a:t>
            </a:r>
          </a:p>
          <a:p>
            <a:pPr marL="285750" indent="-285750">
              <a:buFont typeface="Arial" panose="020B0604020202020204" pitchFamily="34" charset="0"/>
              <a:buChar char="•"/>
            </a:pPr>
            <a:endParaRPr lang="en-GB" sz="1400" spc="-50" dirty="0"/>
          </a:p>
          <a:p>
            <a:endParaRPr lang="en-GB" sz="1400" dirty="0">
              <a:solidFill>
                <a:srgbClr val="FF0000"/>
              </a:solidFill>
            </a:endParaRPr>
          </a:p>
          <a:p>
            <a:endParaRPr lang="en-GB" dirty="0"/>
          </a:p>
        </p:txBody>
      </p:sp>
    </p:spTree>
    <p:extLst>
      <p:ext uri="{BB962C8B-B14F-4D97-AF65-F5344CB8AC3E}">
        <p14:creationId xmlns:p14="http://schemas.microsoft.com/office/powerpoint/2010/main" val="6643391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332656"/>
            <a:ext cx="8077200" cy="1008112"/>
          </a:xfrm>
        </p:spPr>
        <p:txBody>
          <a:bodyPr/>
          <a:lstStyle/>
          <a:p>
            <a:r>
              <a:rPr lang="en-GB" sz="3600" dirty="0">
                <a:solidFill>
                  <a:schemeClr val="accent1">
                    <a:lumMod val="75000"/>
                  </a:schemeClr>
                </a:solidFill>
              </a:rPr>
              <a:t>Complications of COVID-19 disease</a:t>
            </a:r>
          </a:p>
        </p:txBody>
      </p:sp>
      <p:sp>
        <p:nvSpPr>
          <p:cNvPr id="3" name="Content Placeholder 2"/>
          <p:cNvSpPr>
            <a:spLocks noGrp="1"/>
          </p:cNvSpPr>
          <p:nvPr>
            <p:ph idx="1"/>
          </p:nvPr>
        </p:nvSpPr>
        <p:spPr>
          <a:xfrm>
            <a:off x="685800" y="1412776"/>
            <a:ext cx="8077200" cy="4149824"/>
          </a:xfrm>
        </p:spPr>
        <p:txBody>
          <a:bodyPr/>
          <a:lstStyle/>
          <a:p>
            <a:r>
              <a:rPr lang="en-GB" sz="1600" dirty="0"/>
              <a:t>Complications from COVID-19 can be severe and fatal. </a:t>
            </a:r>
          </a:p>
          <a:p>
            <a:r>
              <a:rPr lang="en-GB" sz="1600" spc="-60" dirty="0"/>
              <a:t>The risk of developing complications increases with age and is greater in those with underlying </a:t>
            </a:r>
          </a:p>
          <a:p>
            <a:r>
              <a:rPr lang="en-GB" sz="1600" spc="-60" dirty="0"/>
              <a:t>health conditions.   </a:t>
            </a:r>
          </a:p>
          <a:p>
            <a:endParaRPr lang="en-GB" sz="1600" dirty="0"/>
          </a:p>
          <a:p>
            <a:r>
              <a:rPr lang="en-GB" sz="1600" dirty="0"/>
              <a:t>The type of complication that can develop may include:</a:t>
            </a:r>
          </a:p>
          <a:p>
            <a:endParaRPr lang="en-GB" sz="1600" dirty="0"/>
          </a:p>
          <a:p>
            <a:pPr marL="285750" indent="-285750">
              <a:buFont typeface="Arial" panose="020B0604020202020204" pitchFamily="34" charset="0"/>
              <a:buChar char="•"/>
            </a:pPr>
            <a:r>
              <a:rPr lang="en-GB" sz="1600" dirty="0"/>
              <a:t>venous thromboembolism</a:t>
            </a:r>
          </a:p>
          <a:p>
            <a:pPr marL="285750" indent="-285750">
              <a:buFont typeface="Arial" panose="020B0604020202020204" pitchFamily="34" charset="0"/>
              <a:buChar char="•"/>
            </a:pPr>
            <a:r>
              <a:rPr lang="en-GB" sz="1600" dirty="0"/>
              <a:t>heart, liver and kidney problems</a:t>
            </a:r>
          </a:p>
          <a:p>
            <a:pPr marL="285750" indent="-285750">
              <a:buFont typeface="Arial" panose="020B0604020202020204" pitchFamily="34" charset="0"/>
              <a:buChar char="•"/>
            </a:pPr>
            <a:r>
              <a:rPr lang="en-GB" sz="1600" dirty="0"/>
              <a:t>neurological problems</a:t>
            </a:r>
          </a:p>
          <a:p>
            <a:pPr marL="285750" indent="-285750">
              <a:buFont typeface="Arial" panose="020B0604020202020204" pitchFamily="34" charset="0"/>
              <a:buChar char="•"/>
            </a:pPr>
            <a:r>
              <a:rPr lang="en-GB" sz="1600" dirty="0"/>
              <a:t>coagulation (blood clotting) failure</a:t>
            </a:r>
          </a:p>
          <a:p>
            <a:pPr marL="285750" indent="-285750">
              <a:buFont typeface="Arial" panose="020B0604020202020204" pitchFamily="34" charset="0"/>
              <a:buChar char="•"/>
            </a:pPr>
            <a:r>
              <a:rPr lang="en-GB" sz="1600" dirty="0"/>
              <a:t>respiratory failure</a:t>
            </a:r>
          </a:p>
          <a:p>
            <a:pPr marL="285750" indent="-285750">
              <a:buFont typeface="Arial" panose="020B0604020202020204" pitchFamily="34" charset="0"/>
              <a:buChar char="•"/>
            </a:pPr>
            <a:r>
              <a:rPr lang="en-GB" sz="1600" dirty="0"/>
              <a:t>multiple organ failure</a:t>
            </a:r>
          </a:p>
          <a:p>
            <a:pPr marL="285750" indent="-285750">
              <a:buFont typeface="Arial" panose="020B0604020202020204" pitchFamily="34" charset="0"/>
              <a:buChar char="•"/>
            </a:pPr>
            <a:r>
              <a:rPr lang="en-GB" sz="1600" dirty="0"/>
              <a:t>septic shock</a:t>
            </a:r>
          </a:p>
          <a:p>
            <a:pPr marL="0" indent="0"/>
            <a:endParaRPr lang="en-GB" dirty="0">
              <a:solidFill>
                <a:srgbClr val="FF0000"/>
              </a:solidFill>
            </a:endParaRPr>
          </a:p>
          <a:p>
            <a:endParaRPr lang="en-GB" dirty="0"/>
          </a:p>
        </p:txBody>
      </p:sp>
    </p:spTree>
    <p:extLst>
      <p:ext uri="{BB962C8B-B14F-4D97-AF65-F5344CB8AC3E}">
        <p14:creationId xmlns:p14="http://schemas.microsoft.com/office/powerpoint/2010/main" val="10165332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60648"/>
            <a:ext cx="8077200" cy="648072"/>
          </a:xfrm>
        </p:spPr>
        <p:txBody>
          <a:bodyPr/>
          <a:lstStyle/>
          <a:p>
            <a:r>
              <a:rPr lang="en-GB" sz="2800" dirty="0">
                <a:solidFill>
                  <a:schemeClr val="accent1">
                    <a:lumMod val="75000"/>
                  </a:schemeClr>
                </a:solidFill>
              </a:rPr>
              <a:t>Symptoms in children and young people</a:t>
            </a:r>
          </a:p>
        </p:txBody>
      </p:sp>
      <p:sp>
        <p:nvSpPr>
          <p:cNvPr id="3" name="Content Placeholder 2"/>
          <p:cNvSpPr>
            <a:spLocks noGrp="1"/>
          </p:cNvSpPr>
          <p:nvPr>
            <p:ph idx="1"/>
          </p:nvPr>
        </p:nvSpPr>
        <p:spPr>
          <a:xfrm>
            <a:off x="685800" y="908720"/>
            <a:ext cx="8077200" cy="4896544"/>
          </a:xfrm>
        </p:spPr>
        <p:txBody>
          <a:bodyPr/>
          <a:lstStyle/>
          <a:p>
            <a:pPr marL="285750" indent="-285750">
              <a:buFont typeface="Arial" panose="020B0604020202020204" pitchFamily="34" charset="0"/>
              <a:buChar char="•"/>
            </a:pPr>
            <a:r>
              <a:rPr lang="en-GB" sz="1600" dirty="0"/>
              <a:t>in general children appear to exhibit mild disease</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a:t>although cough and fever are the main symptoms in children, a UK study tracking children of healthcare workers showed that of those who were seropositive, gastrointestinal symptoms were also commonplace </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a:t>a study of children and young people aged less than 19 years admitted to hospital with laboratory confirmed SARS-CoV-2 reported that the median age of those enrolled in the study was 4.6 years</a:t>
            </a:r>
          </a:p>
          <a:p>
            <a:pPr marL="0" indent="0"/>
            <a:endParaRPr lang="en-GB" sz="1600" dirty="0"/>
          </a:p>
          <a:p>
            <a:pPr marL="285750" indent="-285750">
              <a:buFont typeface="Arial" panose="020B0604020202020204" pitchFamily="34" charset="0"/>
              <a:buChar char="•"/>
            </a:pPr>
            <a:r>
              <a:rPr lang="en-GB" sz="1600" dirty="0"/>
              <a:t>of the 651 children and young people in the study, 42% had at least one other medical condition (co-morbidity). These included neurological conditions (11%), haematological, oncological or immunological conditions (8%) and asthma (7%)</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a:t>initial evidence suggested that children had a lower susceptibility to SARS-CoV-2 infection, and they were unlikely to be key drivers of transmission at a population level. However, a prospective study found higher secondary attack rates where the household index case was a child</a:t>
            </a:r>
          </a:p>
          <a:p>
            <a:pPr marL="285750" indent="-285750">
              <a:buFont typeface="Arial" panose="020B0604020202020204" pitchFamily="34" charset="0"/>
              <a:buChar char="•"/>
            </a:pPr>
            <a:endParaRPr lang="en-GB" sz="1600" dirty="0"/>
          </a:p>
          <a:p>
            <a:endParaRPr lang="en-GB" dirty="0"/>
          </a:p>
        </p:txBody>
      </p:sp>
    </p:spTree>
    <p:extLst>
      <p:ext uri="{BB962C8B-B14F-4D97-AF65-F5344CB8AC3E}">
        <p14:creationId xmlns:p14="http://schemas.microsoft.com/office/powerpoint/2010/main" val="33341673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60648"/>
            <a:ext cx="8352928" cy="936104"/>
          </a:xfrm>
        </p:spPr>
        <p:txBody>
          <a:bodyPr/>
          <a:lstStyle/>
          <a:p>
            <a:r>
              <a:rPr lang="en-GB" sz="2400" dirty="0">
                <a:solidFill>
                  <a:schemeClr val="accent1">
                    <a:lumMod val="75000"/>
                  </a:schemeClr>
                </a:solidFill>
              </a:rPr>
              <a:t>Complications from COVID-19 in children and young </a:t>
            </a:r>
            <a:br>
              <a:rPr lang="en-GB" sz="2400" dirty="0">
                <a:solidFill>
                  <a:schemeClr val="accent1">
                    <a:lumMod val="75000"/>
                  </a:schemeClr>
                </a:solidFill>
              </a:rPr>
            </a:br>
            <a:r>
              <a:rPr lang="en-GB" sz="2400" dirty="0">
                <a:solidFill>
                  <a:schemeClr val="accent1">
                    <a:lumMod val="75000"/>
                  </a:schemeClr>
                </a:solidFill>
              </a:rPr>
              <a:t>people</a:t>
            </a:r>
          </a:p>
        </p:txBody>
      </p:sp>
      <p:sp>
        <p:nvSpPr>
          <p:cNvPr id="3" name="Content Placeholder 2"/>
          <p:cNvSpPr>
            <a:spLocks noGrp="1"/>
          </p:cNvSpPr>
          <p:nvPr>
            <p:ph idx="1"/>
          </p:nvPr>
        </p:nvSpPr>
        <p:spPr>
          <a:xfrm>
            <a:off x="611560" y="1196752"/>
            <a:ext cx="8077200" cy="5681952"/>
          </a:xfrm>
        </p:spPr>
        <p:txBody>
          <a:bodyPr/>
          <a:lstStyle/>
          <a:p>
            <a:pPr marL="285750" indent="-285750">
              <a:buFont typeface="Arial" panose="020B0604020202020204" pitchFamily="34" charset="0"/>
              <a:buChar char="•"/>
            </a:pPr>
            <a:r>
              <a:rPr lang="en-GB" sz="1400" dirty="0"/>
              <a:t>an extremely rare but severe multisystem inflammatory syndrome (MIS-C) occurring 2 to 4 weeks after the onset of COVID-19 has been identified in children and adolescents</a:t>
            </a:r>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r>
              <a:rPr lang="en-GB" sz="1400" dirty="0"/>
              <a:t>known as ‘Paediatric multisystem inflammatory syndrome temporally associated with SARS-CoV-2 infection’ (PIMS-TS), this severe presentation in children is extremely rare, but appears to encompass a wide range of features, including fever, gastrointestinal symptoms, rash, myocardial injury and shock</a:t>
            </a:r>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r>
              <a:rPr lang="en-GB" sz="1400" dirty="0"/>
              <a:t>PIMS-TS shares features with Kawasaki disease and toxic shock syndrome and can present in both the acute and convalescent phases of COVID-19 infection </a:t>
            </a:r>
          </a:p>
          <a:p>
            <a:pPr marL="0" indent="0"/>
            <a:endParaRPr lang="en-GB" sz="1400" dirty="0"/>
          </a:p>
          <a:p>
            <a:pPr marL="285750" indent="-285750">
              <a:buFont typeface="Arial" panose="020B0604020202020204" pitchFamily="34" charset="0"/>
              <a:buChar char="•"/>
            </a:pPr>
            <a:r>
              <a:rPr lang="en-GB" sz="1400" dirty="0"/>
              <a:t>of the children admitted to hospital, 18% required critical care. This was associated with:</a:t>
            </a:r>
          </a:p>
          <a:p>
            <a:pPr marL="635000" lvl="1">
              <a:buFont typeface="Arial" panose="020B0604020202020204" pitchFamily="34" charset="0"/>
              <a:buChar char="•"/>
            </a:pPr>
            <a:r>
              <a:rPr lang="en-GB" sz="1400" dirty="0"/>
              <a:t>- age, particularly for those less than one month old and for those age 10 -14 years </a:t>
            </a:r>
          </a:p>
          <a:p>
            <a:pPr marL="635000" lvl="1">
              <a:buFont typeface="Arial" panose="020B0604020202020204" pitchFamily="34" charset="0"/>
              <a:buChar char="•"/>
            </a:pPr>
            <a:r>
              <a:rPr lang="en-GB" sz="1400" dirty="0"/>
              <a:t>- black ethnicity and </a:t>
            </a:r>
          </a:p>
          <a:p>
            <a:pPr marL="635000" lvl="1">
              <a:buFont typeface="Arial" panose="020B0604020202020204" pitchFamily="34" charset="0"/>
              <a:buChar char="•"/>
            </a:pPr>
            <a:r>
              <a:rPr lang="en-GB" sz="1400" dirty="0"/>
              <a:t>- admission to hospital for more than five days before symptom onset</a:t>
            </a:r>
          </a:p>
          <a:p>
            <a:pPr marL="0" indent="0"/>
            <a:endParaRPr lang="en-GB" sz="1400" dirty="0"/>
          </a:p>
          <a:p>
            <a:pPr marL="285750" indent="-285750">
              <a:buFont typeface="Arial" panose="020B0604020202020204" pitchFamily="34" charset="0"/>
              <a:buChar char="•"/>
            </a:pPr>
            <a:r>
              <a:rPr lang="en-GB" sz="1400" dirty="0"/>
              <a:t>other complications from COVID-19 in children and young people include fever, cardiac symptoms (myocarditis, heart failure) and GI symptoms (abdominal pain, diarrhoea, </a:t>
            </a:r>
            <a:r>
              <a:rPr lang="en-GB" sz="1500" dirty="0"/>
              <a:t>vomiting) </a:t>
            </a:r>
          </a:p>
          <a:p>
            <a:endParaRPr lang="en-GB" dirty="0"/>
          </a:p>
        </p:txBody>
      </p:sp>
    </p:spTree>
    <p:extLst>
      <p:ext uri="{BB962C8B-B14F-4D97-AF65-F5344CB8AC3E}">
        <p14:creationId xmlns:p14="http://schemas.microsoft.com/office/powerpoint/2010/main" val="33768552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260648"/>
            <a:ext cx="6624736" cy="648072"/>
          </a:xfrm>
        </p:spPr>
        <p:txBody>
          <a:bodyPr/>
          <a:lstStyle/>
          <a:p>
            <a:r>
              <a:rPr lang="en-GB" sz="3600" dirty="0">
                <a:solidFill>
                  <a:schemeClr val="accent1">
                    <a:lumMod val="75000"/>
                  </a:schemeClr>
                </a:solidFill>
              </a:rPr>
              <a:t>COVID-19 Vaccines</a:t>
            </a:r>
          </a:p>
        </p:txBody>
      </p:sp>
      <p:sp>
        <p:nvSpPr>
          <p:cNvPr id="3" name="Content Placeholder 2"/>
          <p:cNvSpPr>
            <a:spLocks noGrp="1"/>
          </p:cNvSpPr>
          <p:nvPr>
            <p:ph idx="1"/>
          </p:nvPr>
        </p:nvSpPr>
        <p:spPr>
          <a:xfrm>
            <a:off x="685800" y="980728"/>
            <a:ext cx="8077200" cy="4824536"/>
          </a:xfrm>
        </p:spPr>
        <p:txBody>
          <a:bodyPr/>
          <a:lstStyle/>
          <a:p>
            <a:r>
              <a:rPr lang="en-GB" sz="1600" dirty="0"/>
              <a:t>COVID-19 vaccines currently available for use in the UK national COVID-19 vaccination programme include:</a:t>
            </a:r>
          </a:p>
          <a:p>
            <a:pPr>
              <a:buFont typeface="Arial" panose="020B0604020202020204" pitchFamily="34" charset="0"/>
              <a:buChar char="•"/>
            </a:pPr>
            <a:endParaRPr lang="en-GB" sz="1600" dirty="0"/>
          </a:p>
          <a:p>
            <a:pPr>
              <a:buFont typeface="Arial" panose="020B0604020202020204" pitchFamily="34" charset="0"/>
              <a:buChar char="•"/>
            </a:pPr>
            <a:r>
              <a:rPr lang="en-GB" sz="1600" b="1" dirty="0"/>
              <a:t>COVID-19 Vaccine Pfizer BioNTech (Comirnaty 30 micrograms/dose)</a:t>
            </a:r>
          </a:p>
          <a:p>
            <a:pPr indent="0"/>
            <a:r>
              <a:rPr lang="en-GB" sz="1600" dirty="0"/>
              <a:t>	given authorisation for temporary supply by the MHRA on 2 December 2020 	and then granted Conditional Marketing Authorisation (CMA) on 9 July 2021. 	</a:t>
            </a:r>
            <a:r>
              <a:rPr lang="en-GB" sz="1600" b="1" dirty="0"/>
              <a:t>This vaccine is authorised for adults and adolescents from the age of 	12 years </a:t>
            </a:r>
          </a:p>
          <a:p>
            <a:pPr>
              <a:buFont typeface="Arial" panose="020B0604020202020204" pitchFamily="34" charset="0"/>
              <a:buChar char="•"/>
            </a:pPr>
            <a:endParaRPr lang="en-GB" sz="1600" dirty="0"/>
          </a:p>
          <a:p>
            <a:pPr>
              <a:buFont typeface="Arial" panose="020B0604020202020204" pitchFamily="34" charset="0"/>
              <a:buChar char="•"/>
            </a:pPr>
            <a:r>
              <a:rPr lang="en-GB" sz="1600" b="1" dirty="0"/>
              <a:t>COVID-19 Vaccine Pfizer BioNTech (Comirnaty 10 micrograms/dose) </a:t>
            </a:r>
          </a:p>
          <a:p>
            <a:pPr indent="0"/>
            <a:r>
              <a:rPr lang="en-GB" sz="1600" dirty="0"/>
              <a:t>	granted CMA on 22 December 2021. This vaccine is </a:t>
            </a:r>
            <a:r>
              <a:rPr lang="en-GB" sz="1600" b="1" dirty="0"/>
              <a:t>authorised for 	children from 5 to 11 years of age</a:t>
            </a:r>
          </a:p>
          <a:p>
            <a:pPr lvl="0" indent="0"/>
            <a:endParaRPr lang="en-GB" sz="1600" dirty="0"/>
          </a:p>
          <a:p>
            <a:pPr lvl="0">
              <a:buFont typeface="Arial" panose="020B0604020202020204" pitchFamily="34" charset="0"/>
              <a:buChar char="•"/>
            </a:pPr>
            <a:r>
              <a:rPr lang="en-GB" sz="1600" b="1" dirty="0"/>
              <a:t>COVID-19 Vaccine </a:t>
            </a:r>
            <a:r>
              <a:rPr lang="en-GB" sz="1600" b="1" dirty="0" err="1"/>
              <a:t>Moderna</a:t>
            </a:r>
            <a:r>
              <a:rPr lang="en-GB" sz="1600" b="1" dirty="0"/>
              <a:t> (Spikevax) </a:t>
            </a:r>
          </a:p>
          <a:p>
            <a:pPr lvl="0" indent="0"/>
            <a:r>
              <a:rPr lang="en-GB" sz="1600" dirty="0"/>
              <a:t>	given authorisation for temporary supply by the MHRA on 8 January 2021 	and then granted CMA on 1 April 2021 </a:t>
            </a:r>
            <a:endParaRPr lang="en-GB" sz="1600" dirty="0">
              <a:solidFill>
                <a:srgbClr val="FF0000"/>
              </a:solidFill>
            </a:endParaRPr>
          </a:p>
          <a:p>
            <a:pPr lvl="0" indent="0"/>
            <a:endParaRPr lang="en-GB" sz="1400" dirty="0"/>
          </a:p>
          <a:p>
            <a:pPr lvl="0"/>
            <a:endParaRPr lang="en-GB" sz="1400" dirty="0"/>
          </a:p>
        </p:txBody>
      </p:sp>
    </p:spTree>
    <p:extLst>
      <p:ext uri="{BB962C8B-B14F-4D97-AF65-F5344CB8AC3E}">
        <p14:creationId xmlns:p14="http://schemas.microsoft.com/office/powerpoint/2010/main" val="39631801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DAEE9-3A73-4ADC-BCE1-0BB241B20B88}"/>
              </a:ext>
            </a:extLst>
          </p:cNvPr>
          <p:cNvSpPr>
            <a:spLocks noGrp="1"/>
          </p:cNvSpPr>
          <p:nvPr>
            <p:ph type="title"/>
          </p:nvPr>
        </p:nvSpPr>
        <p:spPr>
          <a:xfrm>
            <a:off x="685800" y="332656"/>
            <a:ext cx="8077200" cy="720080"/>
          </a:xfrm>
        </p:spPr>
        <p:txBody>
          <a:bodyPr/>
          <a:lstStyle/>
          <a:p>
            <a:r>
              <a:rPr lang="en-GB" dirty="0">
                <a:solidFill>
                  <a:schemeClr val="accent1">
                    <a:lumMod val="75000"/>
                  </a:schemeClr>
                </a:solidFill>
              </a:rPr>
              <a:t>COVID-19 Vaccines (continued)</a:t>
            </a:r>
            <a:endParaRPr lang="en-GB" dirty="0"/>
          </a:p>
        </p:txBody>
      </p:sp>
      <p:sp>
        <p:nvSpPr>
          <p:cNvPr id="3" name="Content Placeholder 2">
            <a:extLst>
              <a:ext uri="{FF2B5EF4-FFF2-40B4-BE49-F238E27FC236}">
                <a16:creationId xmlns:a16="http://schemas.microsoft.com/office/drawing/2014/main" id="{E66625EC-027C-4850-8B33-EC09783811F7}"/>
              </a:ext>
            </a:extLst>
          </p:cNvPr>
          <p:cNvSpPr>
            <a:spLocks noGrp="1"/>
          </p:cNvSpPr>
          <p:nvPr>
            <p:ph idx="1"/>
          </p:nvPr>
        </p:nvSpPr>
        <p:spPr>
          <a:xfrm>
            <a:off x="685800" y="1196752"/>
            <a:ext cx="8077200" cy="4365848"/>
          </a:xfrm>
        </p:spPr>
        <p:txBody>
          <a:bodyPr/>
          <a:lstStyle/>
          <a:p>
            <a:pPr marL="457200" indent="-457200">
              <a:buFont typeface="Arial" panose="020B0604020202020204" pitchFamily="34" charset="0"/>
              <a:buChar char="•"/>
            </a:pPr>
            <a:r>
              <a:rPr lang="en-GB" sz="2000" b="1" dirty="0"/>
              <a:t>COVID-19 Pfizer BioNTech bivalent vaccine (Comirnaty® Original/Omicron BA.1) </a:t>
            </a:r>
          </a:p>
          <a:p>
            <a:pPr marL="0" indent="0"/>
            <a:r>
              <a:rPr lang="en-GB" sz="2000" dirty="0"/>
              <a:t>	 granted CMA on 02 September 2022. </a:t>
            </a:r>
            <a:r>
              <a:rPr lang="en-GB" sz="2000" b="1" dirty="0"/>
              <a:t>Authorised for adults 	 and adolescents from the age of 12 years </a:t>
            </a:r>
          </a:p>
          <a:p>
            <a:pPr>
              <a:buFont typeface="Arial" panose="020B0604020202020204" pitchFamily="34" charset="0"/>
              <a:buChar char="•"/>
            </a:pPr>
            <a:endParaRPr lang="en-GB" sz="2000" b="1" dirty="0"/>
          </a:p>
          <a:p>
            <a:pPr>
              <a:buFont typeface="Arial" panose="020B0604020202020204" pitchFamily="34" charset="0"/>
              <a:buChar char="•"/>
            </a:pPr>
            <a:r>
              <a:rPr lang="en-GB" sz="2000" b="1" dirty="0"/>
              <a:t>COVID-19 vaccine </a:t>
            </a:r>
            <a:r>
              <a:rPr lang="en-GB" sz="2000" b="1" dirty="0" err="1"/>
              <a:t>Moderna</a:t>
            </a:r>
            <a:r>
              <a:rPr lang="en-GB" sz="2000" b="1" dirty="0"/>
              <a:t> (Spikevax® bivalent Omicron BA.1 / original ‘wild type’)</a:t>
            </a:r>
            <a:r>
              <a:rPr lang="en-GB" sz="2000" dirty="0"/>
              <a:t> </a:t>
            </a:r>
          </a:p>
          <a:p>
            <a:pPr marL="0" indent="0"/>
            <a:r>
              <a:rPr lang="en-GB" sz="2000" dirty="0"/>
              <a:t>	granted CMA on 15 August 2022</a:t>
            </a:r>
          </a:p>
          <a:p>
            <a:pPr marL="0" indent="0"/>
            <a:endParaRPr lang="en-GB" sz="2000" dirty="0"/>
          </a:p>
          <a:p>
            <a:pPr marL="457200" indent="-457200">
              <a:buFont typeface="Arial" panose="020B0604020202020204" pitchFamily="34" charset="0"/>
              <a:buChar char="•"/>
            </a:pPr>
            <a:r>
              <a:rPr lang="en-GB" sz="2000" b="1" dirty="0"/>
              <a:t>COVID-19 vaccine Novavax (</a:t>
            </a:r>
            <a:r>
              <a:rPr lang="en-GB" sz="2000" b="1" dirty="0" err="1"/>
              <a:t>Nuvaxovid</a:t>
            </a:r>
            <a:r>
              <a:rPr lang="en-GB" sz="2000" b="1" dirty="0"/>
              <a:t>®)</a:t>
            </a:r>
          </a:p>
          <a:p>
            <a:pPr marL="0" indent="0"/>
            <a:r>
              <a:rPr lang="en-GB" sz="2000" dirty="0"/>
              <a:t>	 granted CMA on 03 February 2022. Authorised for 	 	 primary vaccination in those 12 years and older</a:t>
            </a:r>
          </a:p>
          <a:p>
            <a:pPr marL="0" indent="0"/>
            <a:endParaRPr lang="en-GB" sz="2000" dirty="0">
              <a:solidFill>
                <a:srgbClr val="FF0000"/>
              </a:solidFill>
            </a:endParaRPr>
          </a:p>
          <a:p>
            <a:pPr marL="0" indent="0"/>
            <a:endParaRPr lang="en-GB" sz="2000" dirty="0">
              <a:solidFill>
                <a:srgbClr val="FF0000"/>
              </a:solidFill>
            </a:endParaRPr>
          </a:p>
        </p:txBody>
      </p:sp>
    </p:spTree>
    <p:extLst>
      <p:ext uri="{BB962C8B-B14F-4D97-AF65-F5344CB8AC3E}">
        <p14:creationId xmlns:p14="http://schemas.microsoft.com/office/powerpoint/2010/main" val="35388213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496944" cy="864096"/>
          </a:xfrm>
        </p:spPr>
        <p:txBody>
          <a:bodyPr/>
          <a:lstStyle/>
          <a:p>
            <a:r>
              <a:rPr lang="en-GB" sz="2400" dirty="0">
                <a:solidFill>
                  <a:schemeClr val="accent1">
                    <a:lumMod val="75000"/>
                  </a:schemeClr>
                </a:solidFill>
              </a:rPr>
              <a:t>COVID-19 MRNA vaccines (</a:t>
            </a:r>
            <a:r>
              <a:rPr lang="en-GB" sz="2400" dirty="0" err="1">
                <a:solidFill>
                  <a:schemeClr val="accent1">
                    <a:lumMod val="75000"/>
                  </a:schemeClr>
                </a:solidFill>
              </a:rPr>
              <a:t>Pifzer-BioNtech</a:t>
            </a:r>
            <a:r>
              <a:rPr lang="en-GB" sz="2400" dirty="0">
                <a:solidFill>
                  <a:schemeClr val="accent1">
                    <a:lumMod val="75000"/>
                  </a:schemeClr>
                </a:solidFill>
              </a:rPr>
              <a:t> and </a:t>
            </a:r>
            <a:r>
              <a:rPr lang="en-GB" sz="2400" dirty="0" err="1">
                <a:solidFill>
                  <a:schemeClr val="accent1">
                    <a:lumMod val="75000"/>
                  </a:schemeClr>
                </a:solidFill>
              </a:rPr>
              <a:t>Moderna</a:t>
            </a:r>
            <a:r>
              <a:rPr lang="en-GB" sz="2400" dirty="0">
                <a:solidFill>
                  <a:schemeClr val="accent1">
                    <a:lumMod val="75000"/>
                  </a:schemeClr>
                </a:solidFill>
              </a:rPr>
              <a:t>)</a:t>
            </a:r>
          </a:p>
        </p:txBody>
      </p:sp>
      <p:sp>
        <p:nvSpPr>
          <p:cNvPr id="3" name="Content Placeholder 2"/>
          <p:cNvSpPr>
            <a:spLocks noGrp="1"/>
          </p:cNvSpPr>
          <p:nvPr>
            <p:ph idx="1"/>
          </p:nvPr>
        </p:nvSpPr>
        <p:spPr>
          <a:xfrm>
            <a:off x="683568" y="980728"/>
            <a:ext cx="8077200" cy="4326632"/>
          </a:xfrm>
        </p:spPr>
        <p:txBody>
          <a:bodyPr/>
          <a:lstStyle/>
          <a:p>
            <a:pPr>
              <a:lnSpc>
                <a:spcPct val="100000"/>
              </a:lnSpc>
              <a:buFont typeface="Arial" panose="020B0604020202020204" pitchFamily="34" charset="0"/>
              <a:buChar char="•"/>
            </a:pPr>
            <a:r>
              <a:rPr lang="en-GB" sz="1600" dirty="0"/>
              <a:t>the Pfizer-</a:t>
            </a:r>
            <a:r>
              <a:rPr lang="en-GB" sz="1600" dirty="0" err="1"/>
              <a:t>BioNTech</a:t>
            </a:r>
            <a:r>
              <a:rPr lang="en-GB" sz="1600" dirty="0"/>
              <a:t> and </a:t>
            </a:r>
            <a:r>
              <a:rPr lang="en-GB" sz="1600" dirty="0" err="1"/>
              <a:t>Moderna</a:t>
            </a:r>
            <a:r>
              <a:rPr lang="en-GB" sz="1600" dirty="0"/>
              <a:t> COVID-19 vaccines are messenger ribonucleic acid (mRNA) vaccines</a:t>
            </a:r>
          </a:p>
          <a:p>
            <a:pPr>
              <a:lnSpc>
                <a:spcPct val="100000"/>
              </a:lnSpc>
              <a:buFont typeface="Wingdings" panose="05000000000000000000" pitchFamily="2" charset="2"/>
              <a:buChar char="§"/>
            </a:pPr>
            <a:endParaRPr lang="en-GB" sz="1600" dirty="0"/>
          </a:p>
          <a:p>
            <a:pPr>
              <a:lnSpc>
                <a:spcPct val="100000"/>
              </a:lnSpc>
              <a:buFont typeface="Wingdings" panose="05000000000000000000" pitchFamily="2" charset="2"/>
              <a:buChar char="§"/>
            </a:pPr>
            <a:r>
              <a:rPr lang="en-GB" sz="1600" dirty="0"/>
              <a:t>they contain the genetic sequence (mRNA) for the spike protein which is found on the surface of the SARS-CoV-2 virus, wrapped in a lipid envelope (referred to as a nanoparticle) to enable it to be transported into the cells in the body</a:t>
            </a:r>
          </a:p>
          <a:p>
            <a:pPr>
              <a:lnSpc>
                <a:spcPct val="100000"/>
              </a:lnSpc>
              <a:buFont typeface="Wingdings" panose="05000000000000000000" pitchFamily="2" charset="2"/>
              <a:buChar char="§"/>
            </a:pPr>
            <a:endParaRPr lang="en-GB" sz="1600" dirty="0"/>
          </a:p>
          <a:p>
            <a:pPr>
              <a:lnSpc>
                <a:spcPct val="100000"/>
              </a:lnSpc>
              <a:buFont typeface="Wingdings" panose="05000000000000000000" pitchFamily="2" charset="2"/>
              <a:buChar char="§"/>
            </a:pPr>
            <a:r>
              <a:rPr lang="en-GB" sz="1600" dirty="0"/>
              <a:t>when injected, the mRNA is taken up by the host’s cells which translate the genetic information and produce the spike proteins</a:t>
            </a:r>
          </a:p>
          <a:p>
            <a:pPr>
              <a:lnSpc>
                <a:spcPct val="100000"/>
              </a:lnSpc>
              <a:buFont typeface="Wingdings" panose="05000000000000000000" pitchFamily="2" charset="2"/>
              <a:buChar char="§"/>
            </a:pPr>
            <a:endParaRPr lang="en-GB" sz="1600" dirty="0"/>
          </a:p>
          <a:p>
            <a:pPr>
              <a:lnSpc>
                <a:spcPct val="100000"/>
              </a:lnSpc>
              <a:buFont typeface="Wingdings" panose="05000000000000000000" pitchFamily="2" charset="2"/>
              <a:buChar char="§"/>
            </a:pPr>
            <a:r>
              <a:rPr lang="en-GB" sz="1600" dirty="0"/>
              <a:t>these are then displayed on the surface of the cell. This stimulates the immune system to produce antibodies and activate T-cells which prepare the immune system to respond to any future exposure to the SARS-CoV-2 virus by binding to and disabling any virus encountered</a:t>
            </a:r>
          </a:p>
          <a:p>
            <a:pPr>
              <a:lnSpc>
                <a:spcPct val="100000"/>
              </a:lnSpc>
              <a:buFont typeface="Wingdings" panose="05000000000000000000" pitchFamily="2" charset="2"/>
              <a:buChar char="§"/>
            </a:pPr>
            <a:endParaRPr lang="en-GB" sz="1600" dirty="0"/>
          </a:p>
          <a:p>
            <a:pPr>
              <a:lnSpc>
                <a:spcPct val="100000"/>
              </a:lnSpc>
              <a:buFont typeface="Wingdings" panose="05000000000000000000" pitchFamily="2" charset="2"/>
              <a:buChar char="§"/>
            </a:pPr>
            <a:r>
              <a:rPr lang="en-GB" sz="1600" dirty="0"/>
              <a:t>as there is no whole or live virus involved, the vaccine cannot cause disease. The mRNA naturally degrades after a few days</a:t>
            </a:r>
          </a:p>
          <a:p>
            <a:endParaRPr lang="en-GB" dirty="0"/>
          </a:p>
        </p:txBody>
      </p:sp>
    </p:spTree>
    <p:extLst>
      <p:ext uri="{BB962C8B-B14F-4D97-AF65-F5344CB8AC3E}">
        <p14:creationId xmlns:p14="http://schemas.microsoft.com/office/powerpoint/2010/main" val="15561817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F21D1-C991-4D6F-8D2D-09213C01A09E}"/>
              </a:ext>
            </a:extLst>
          </p:cNvPr>
          <p:cNvSpPr>
            <a:spLocks noGrp="1"/>
          </p:cNvSpPr>
          <p:nvPr>
            <p:ph type="title"/>
          </p:nvPr>
        </p:nvSpPr>
        <p:spPr>
          <a:xfrm>
            <a:off x="685800" y="404664"/>
            <a:ext cx="8077200" cy="890736"/>
          </a:xfrm>
        </p:spPr>
        <p:txBody>
          <a:bodyPr/>
          <a:lstStyle/>
          <a:p>
            <a:r>
              <a:rPr lang="en-GB" sz="3600" dirty="0">
                <a:solidFill>
                  <a:schemeClr val="accent1">
                    <a:lumMod val="75000"/>
                  </a:schemeClr>
                </a:solidFill>
              </a:rPr>
              <a:t>Novavax COVID-19 vaccine </a:t>
            </a:r>
            <a:br>
              <a:rPr lang="en-GB" sz="3600" dirty="0">
                <a:solidFill>
                  <a:schemeClr val="accent1">
                    <a:lumMod val="75000"/>
                  </a:schemeClr>
                </a:solidFill>
              </a:rPr>
            </a:br>
            <a:r>
              <a:rPr lang="en-GB" sz="3600" dirty="0">
                <a:solidFill>
                  <a:schemeClr val="accent1">
                    <a:lumMod val="75000"/>
                  </a:schemeClr>
                </a:solidFill>
              </a:rPr>
              <a:t>(Nuvaxovid</a:t>
            </a:r>
            <a:r>
              <a:rPr lang="en-GB" sz="3600" b="0" dirty="0">
                <a:solidFill>
                  <a:schemeClr val="accent1">
                    <a:lumMod val="75000"/>
                  </a:schemeClr>
                </a:solidFill>
              </a:rPr>
              <a:t>®)</a:t>
            </a:r>
            <a:endParaRPr lang="en-GB" sz="3600" dirty="0">
              <a:solidFill>
                <a:schemeClr val="accent1">
                  <a:lumMod val="75000"/>
                </a:schemeClr>
              </a:solidFill>
            </a:endParaRPr>
          </a:p>
        </p:txBody>
      </p:sp>
      <p:sp>
        <p:nvSpPr>
          <p:cNvPr id="3" name="Content Placeholder 2">
            <a:extLst>
              <a:ext uri="{FF2B5EF4-FFF2-40B4-BE49-F238E27FC236}">
                <a16:creationId xmlns:a16="http://schemas.microsoft.com/office/drawing/2014/main" id="{140E06BE-D258-4835-AF54-B5960D929FBE}"/>
              </a:ext>
            </a:extLst>
          </p:cNvPr>
          <p:cNvSpPr>
            <a:spLocks noGrp="1"/>
          </p:cNvSpPr>
          <p:nvPr>
            <p:ph idx="1"/>
          </p:nvPr>
        </p:nvSpPr>
        <p:spPr>
          <a:xfrm>
            <a:off x="685800" y="1700808"/>
            <a:ext cx="8077200" cy="3861792"/>
          </a:xfrm>
        </p:spPr>
        <p:txBody>
          <a:bodyPr/>
          <a:lstStyle/>
          <a:p>
            <a:pPr marL="457200" indent="-457200">
              <a:buFont typeface="Arial" panose="020B0604020202020204" pitchFamily="34" charset="0"/>
              <a:buChar char="•"/>
            </a:pPr>
            <a:r>
              <a:rPr lang="en-GB" sz="2400" dirty="0"/>
              <a:t>Nuvaxovid® is the COVID-19 vaccine developed by Novavax </a:t>
            </a:r>
          </a:p>
          <a:p>
            <a:pPr marL="457200" indent="-457200">
              <a:buFont typeface="Arial" panose="020B0604020202020204" pitchFamily="34" charset="0"/>
              <a:buChar char="•"/>
            </a:pPr>
            <a:endParaRPr lang="en-GB" sz="2400" dirty="0"/>
          </a:p>
          <a:p>
            <a:pPr marL="457200" indent="-457200">
              <a:buFont typeface="Arial" panose="020B0604020202020204" pitchFamily="34" charset="0"/>
              <a:buChar char="•"/>
            </a:pPr>
            <a:r>
              <a:rPr lang="en-GB" sz="2400" dirty="0"/>
              <a:t>this vaccine uses a recombinant S protein (grown in </a:t>
            </a:r>
            <a:r>
              <a:rPr lang="en-GB" sz="2400" dirty="0" err="1"/>
              <a:t>baculovirus</a:t>
            </a:r>
            <a:r>
              <a:rPr lang="en-GB" sz="2400" dirty="0"/>
              <a:t> infected insect cells) as an antigen with the Matrix-MTM adjuvant</a:t>
            </a:r>
          </a:p>
          <a:p>
            <a:pPr marL="457200" indent="-457200">
              <a:buFont typeface="Arial" panose="020B0604020202020204" pitchFamily="34" charset="0"/>
              <a:buChar char="•"/>
            </a:pPr>
            <a:endParaRPr lang="en-GB" sz="2400" dirty="0"/>
          </a:p>
          <a:p>
            <a:pPr marL="457200" indent="-457200">
              <a:buFont typeface="Arial" panose="020B0604020202020204" pitchFamily="34" charset="0"/>
              <a:buChar char="•"/>
            </a:pPr>
            <a:r>
              <a:rPr lang="en-GB" sz="2400" dirty="0"/>
              <a:t>the adjuvant includes two saponins derived from tree bark</a:t>
            </a:r>
          </a:p>
        </p:txBody>
      </p:sp>
    </p:spTree>
    <p:extLst>
      <p:ext uri="{BB962C8B-B14F-4D97-AF65-F5344CB8AC3E}">
        <p14:creationId xmlns:p14="http://schemas.microsoft.com/office/powerpoint/2010/main" val="13682068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188640"/>
            <a:ext cx="8077200" cy="954360"/>
          </a:xfrm>
        </p:spPr>
        <p:txBody>
          <a:bodyPr/>
          <a:lstStyle/>
          <a:p>
            <a:r>
              <a:rPr lang="en-GB" sz="4400" dirty="0">
                <a:solidFill>
                  <a:schemeClr val="accent1">
                    <a:lumMod val="75000"/>
                  </a:schemeClr>
                </a:solidFill>
              </a:rPr>
              <a:t>Content</a:t>
            </a:r>
          </a:p>
        </p:txBody>
      </p:sp>
      <p:sp>
        <p:nvSpPr>
          <p:cNvPr id="3" name="Content Placeholder 2"/>
          <p:cNvSpPr>
            <a:spLocks noGrp="1"/>
          </p:cNvSpPr>
          <p:nvPr>
            <p:ph idx="1"/>
          </p:nvPr>
        </p:nvSpPr>
        <p:spPr>
          <a:xfrm>
            <a:off x="685800" y="1268760"/>
            <a:ext cx="8077200" cy="4293840"/>
          </a:xfrm>
        </p:spPr>
        <p:txBody>
          <a:bodyPr/>
          <a:lstStyle/>
          <a:p>
            <a:pPr lvl="0">
              <a:lnSpc>
                <a:spcPct val="114000"/>
              </a:lnSpc>
              <a:spcBef>
                <a:spcPts val="0"/>
              </a:spcBef>
              <a:buClrTx/>
              <a:buSzTx/>
              <a:buFont typeface="+mj-lt"/>
              <a:buAutoNum type="arabicPeriod"/>
            </a:pPr>
            <a:r>
              <a:rPr lang="en-GB" sz="2800" kern="1200" dirty="0">
                <a:solidFill>
                  <a:prstClr val="black"/>
                </a:solidFill>
                <a:latin typeface="Arial" pitchFamily="34" charset="0"/>
                <a:ea typeface="ヒラギノ角ゴ Pro W3" pitchFamily="84" charset="-128"/>
              </a:rPr>
              <a:t>Learning objectives, key messages and introduction</a:t>
            </a:r>
          </a:p>
          <a:p>
            <a:pPr lvl="0">
              <a:lnSpc>
                <a:spcPct val="114000"/>
              </a:lnSpc>
              <a:spcBef>
                <a:spcPts val="0"/>
              </a:spcBef>
              <a:buClrTx/>
              <a:buSzTx/>
              <a:buFont typeface="+mj-lt"/>
              <a:buAutoNum type="arabicPeriod"/>
            </a:pPr>
            <a:r>
              <a:rPr lang="en-GB" sz="2800" kern="1200" dirty="0">
                <a:latin typeface="Arial" pitchFamily="34" charset="0"/>
                <a:ea typeface="ヒラギノ角ゴ Pro W3" pitchFamily="84" charset="-128"/>
              </a:rPr>
              <a:t>COVID-19 symptoms and complications</a:t>
            </a:r>
          </a:p>
          <a:p>
            <a:pPr lvl="0">
              <a:lnSpc>
                <a:spcPct val="114000"/>
              </a:lnSpc>
              <a:spcBef>
                <a:spcPts val="0"/>
              </a:spcBef>
              <a:buClrTx/>
              <a:buSzTx/>
              <a:buFont typeface="+mj-lt"/>
              <a:buAutoNum type="arabicPeriod"/>
            </a:pPr>
            <a:r>
              <a:rPr lang="en-GB" sz="2800" kern="1200" dirty="0">
                <a:latin typeface="Arial" pitchFamily="34" charset="0"/>
                <a:ea typeface="ヒラギノ角ゴ Pro W3" pitchFamily="84" charset="-128"/>
              </a:rPr>
              <a:t>COVID-19 in children</a:t>
            </a:r>
          </a:p>
          <a:p>
            <a:pPr lvl="0">
              <a:lnSpc>
                <a:spcPct val="114000"/>
              </a:lnSpc>
              <a:spcBef>
                <a:spcPts val="0"/>
              </a:spcBef>
              <a:buClrTx/>
              <a:buSzTx/>
              <a:buFont typeface="+mj-lt"/>
              <a:buAutoNum type="arabicPeriod"/>
            </a:pPr>
            <a:r>
              <a:rPr lang="en-GB" sz="2800" kern="1200" dirty="0">
                <a:latin typeface="Arial" pitchFamily="34" charset="0"/>
                <a:ea typeface="ヒラギノ角ゴ Pro W3" pitchFamily="84" charset="-128"/>
              </a:rPr>
              <a:t>COVID-19 vaccination programme for children</a:t>
            </a:r>
          </a:p>
          <a:p>
            <a:pPr lvl="0">
              <a:lnSpc>
                <a:spcPct val="114000"/>
              </a:lnSpc>
              <a:spcBef>
                <a:spcPts val="0"/>
              </a:spcBef>
              <a:buClrTx/>
              <a:buSzTx/>
              <a:buFont typeface="+mj-lt"/>
              <a:buAutoNum type="arabicPeriod"/>
            </a:pPr>
            <a:r>
              <a:rPr lang="en-GB" sz="2800" kern="1200" dirty="0">
                <a:latin typeface="Arial" pitchFamily="34" charset="0"/>
                <a:ea typeface="ヒラギノ角ゴ Pro W3" pitchFamily="84" charset="-128"/>
              </a:rPr>
              <a:t>Vaccine specific information</a:t>
            </a:r>
          </a:p>
        </p:txBody>
      </p:sp>
    </p:spTree>
    <p:extLst>
      <p:ext uri="{BB962C8B-B14F-4D97-AF65-F5344CB8AC3E}">
        <p14:creationId xmlns:p14="http://schemas.microsoft.com/office/powerpoint/2010/main" val="37219429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8C55DB-C2C8-4B05-A7FF-58397FD47B45}"/>
              </a:ext>
            </a:extLst>
          </p:cNvPr>
          <p:cNvSpPr>
            <a:spLocks noGrp="1"/>
          </p:cNvSpPr>
          <p:nvPr>
            <p:ph type="title"/>
          </p:nvPr>
        </p:nvSpPr>
        <p:spPr>
          <a:xfrm>
            <a:off x="685800" y="116632"/>
            <a:ext cx="8077200" cy="792088"/>
          </a:xfrm>
        </p:spPr>
        <p:txBody>
          <a:bodyPr/>
          <a:lstStyle/>
          <a:p>
            <a:r>
              <a:rPr lang="en-GB" sz="3600" dirty="0">
                <a:solidFill>
                  <a:schemeClr val="accent1">
                    <a:lumMod val="75000"/>
                  </a:schemeClr>
                </a:solidFill>
              </a:rPr>
              <a:t>Variant vaccines</a:t>
            </a:r>
          </a:p>
        </p:txBody>
      </p:sp>
      <p:sp>
        <p:nvSpPr>
          <p:cNvPr id="3" name="Content Placeholder 2">
            <a:extLst>
              <a:ext uri="{FF2B5EF4-FFF2-40B4-BE49-F238E27FC236}">
                <a16:creationId xmlns:a16="http://schemas.microsoft.com/office/drawing/2014/main" id="{53BFB7A6-23A7-4E8B-B009-2C2FABDF13F1}"/>
              </a:ext>
            </a:extLst>
          </p:cNvPr>
          <p:cNvSpPr>
            <a:spLocks noGrp="1"/>
          </p:cNvSpPr>
          <p:nvPr>
            <p:ph idx="1"/>
          </p:nvPr>
        </p:nvSpPr>
        <p:spPr>
          <a:xfrm>
            <a:off x="685800" y="908720"/>
            <a:ext cx="8077200" cy="4968552"/>
          </a:xfrm>
        </p:spPr>
        <p:txBody>
          <a:bodyPr/>
          <a:lstStyle/>
          <a:p>
            <a:pPr marL="457200" indent="-457200">
              <a:buFont typeface="Arial" panose="020B0604020202020204" pitchFamily="34" charset="0"/>
              <a:buChar char="•"/>
            </a:pPr>
            <a:r>
              <a:rPr lang="en-GB" sz="1600" dirty="0"/>
              <a:t>following the recognition of the Omicron variant becoming the dominant global circulating strain during 2022, many vaccine manufacturers have rapidly developed second generation vaccines that may have broader coverage against SARS-CoV-2 variants</a:t>
            </a:r>
          </a:p>
          <a:p>
            <a:pPr marL="457200" indent="-457200">
              <a:buFont typeface="Arial" panose="020B0604020202020204" pitchFamily="34" charset="0"/>
              <a:buChar char="•"/>
            </a:pPr>
            <a:endParaRPr lang="en-GB" sz="1600" dirty="0"/>
          </a:p>
          <a:p>
            <a:pPr marL="457200" indent="-457200">
              <a:buFont typeface="Arial" panose="020B0604020202020204" pitchFamily="34" charset="0"/>
              <a:buChar char="•"/>
            </a:pPr>
            <a:r>
              <a:rPr lang="en-GB" sz="1600" dirty="0"/>
              <a:t>there is no evidence, as yet, that vaccines based on the whole virion offer better or broader protection</a:t>
            </a:r>
          </a:p>
          <a:p>
            <a:pPr marL="457200" indent="-457200">
              <a:buFont typeface="Arial" panose="020B0604020202020204" pitchFamily="34" charset="0"/>
              <a:buChar char="•"/>
            </a:pPr>
            <a:endParaRPr lang="en-GB" sz="1600" dirty="0"/>
          </a:p>
          <a:p>
            <a:pPr marL="457200" indent="-457200">
              <a:buFont typeface="Arial" panose="020B0604020202020204" pitchFamily="34" charset="0"/>
              <a:buChar char="•"/>
            </a:pPr>
            <a:r>
              <a:rPr lang="en-GB" sz="1600" dirty="0"/>
              <a:t>those approved or approaching licensure have been developed as boosters and have either replaced the spike protein from the original vaccine strain with an Omicron BA.1 strain, or developed a bivalent formulation containing the spike protein sequences from both the ancestral strain and an Omicron variant</a:t>
            </a:r>
          </a:p>
          <a:p>
            <a:pPr marL="457200" indent="-457200">
              <a:buFont typeface="Arial" panose="020B0604020202020204" pitchFamily="34" charset="0"/>
              <a:buChar char="•"/>
            </a:pPr>
            <a:endParaRPr lang="en-GB" sz="1600" dirty="0"/>
          </a:p>
          <a:p>
            <a:pPr marL="457200" indent="-457200">
              <a:buFont typeface="Arial" panose="020B0604020202020204" pitchFamily="34" charset="0"/>
              <a:buChar char="•"/>
            </a:pPr>
            <a:r>
              <a:rPr lang="en-GB" sz="1600" dirty="0"/>
              <a:t>so far, the emergence of new variants has been too rapid to enable incorporation of a new strain in time to respond to any increase in disease. Rates of infection in the summer of 2022 were largely driven by infection with Omicron BA.4 and BA.5 and so the degree of cross protection from the BA.1 containing vaccines is being rapidly investigated</a:t>
            </a:r>
          </a:p>
        </p:txBody>
      </p:sp>
    </p:spTree>
    <p:extLst>
      <p:ext uri="{BB962C8B-B14F-4D97-AF65-F5344CB8AC3E}">
        <p14:creationId xmlns:p14="http://schemas.microsoft.com/office/powerpoint/2010/main" val="3599046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764704"/>
            <a:ext cx="8295456" cy="504056"/>
          </a:xfrm>
        </p:spPr>
        <p:txBody>
          <a:bodyPr/>
          <a:lstStyle/>
          <a:p>
            <a:r>
              <a:rPr lang="en-GB" sz="3200" dirty="0">
                <a:solidFill>
                  <a:schemeClr val="accent1">
                    <a:lumMod val="75000"/>
                  </a:schemeClr>
                </a:solidFill>
              </a:rPr>
              <a:t>The COVID-19 vaccination programme for </a:t>
            </a:r>
            <a:br>
              <a:rPr lang="en-GB" sz="3200" dirty="0">
                <a:solidFill>
                  <a:schemeClr val="accent1">
                    <a:lumMod val="75000"/>
                  </a:schemeClr>
                </a:solidFill>
              </a:rPr>
            </a:br>
            <a:r>
              <a:rPr lang="en-GB" sz="3200" dirty="0">
                <a:solidFill>
                  <a:schemeClr val="accent1">
                    <a:lumMod val="75000"/>
                  </a:schemeClr>
                </a:solidFill>
              </a:rPr>
              <a:t>children and young people</a:t>
            </a:r>
            <a:br>
              <a:rPr lang="en-GB" sz="2800" dirty="0">
                <a:solidFill>
                  <a:schemeClr val="accent1">
                    <a:lumMod val="75000"/>
                  </a:schemeClr>
                </a:solidFill>
              </a:rPr>
            </a:br>
            <a:endParaRPr lang="en-GB" sz="2800" dirty="0"/>
          </a:p>
        </p:txBody>
      </p:sp>
      <p:sp>
        <p:nvSpPr>
          <p:cNvPr id="3" name="Content Placeholder 2"/>
          <p:cNvSpPr>
            <a:spLocks noGrp="1"/>
          </p:cNvSpPr>
          <p:nvPr>
            <p:ph idx="1"/>
          </p:nvPr>
        </p:nvSpPr>
        <p:spPr>
          <a:xfrm>
            <a:off x="685800" y="1628800"/>
            <a:ext cx="8077200" cy="3933800"/>
          </a:xfrm>
        </p:spPr>
        <p:txBody>
          <a:bodyPr/>
          <a:lstStyle/>
          <a:p>
            <a:pPr marL="0" indent="0"/>
            <a:r>
              <a:rPr lang="en-GB" sz="2400" dirty="0"/>
              <a:t>The COVID-19 vaccination programme for children and young people (&lt;18) in Northern Ireland has now been extended to include: </a:t>
            </a:r>
          </a:p>
          <a:p>
            <a:pPr marL="685800" lvl="1">
              <a:buClr>
                <a:schemeClr val="accent1">
                  <a:lumMod val="75000"/>
                </a:schemeClr>
              </a:buClr>
              <a:buFont typeface="Arial" panose="020B0604020202020204" pitchFamily="34" charset="0"/>
              <a:buChar char="•"/>
            </a:pPr>
            <a:r>
              <a:rPr lang="en-GB" dirty="0"/>
              <a:t>all children and young people aged between 5 -17 years</a:t>
            </a:r>
          </a:p>
          <a:p>
            <a:pPr marL="685800" lvl="1">
              <a:buClr>
                <a:schemeClr val="accent1">
                  <a:lumMod val="75000"/>
                </a:schemeClr>
              </a:buClr>
              <a:buFont typeface="Arial" panose="020B0604020202020204" pitchFamily="34" charset="0"/>
              <a:buChar char="•"/>
            </a:pPr>
            <a:endParaRPr lang="en-GB" dirty="0"/>
          </a:p>
          <a:p>
            <a:pPr marL="0" indent="0"/>
            <a:r>
              <a:rPr lang="en-GB" sz="2400" dirty="0"/>
              <a:t>Further guidance on the COVID-19 vaccination programme as applied to these specific age-groups is provided on the next slides.</a:t>
            </a:r>
          </a:p>
          <a:p>
            <a:endParaRPr lang="en-GB" dirty="0"/>
          </a:p>
        </p:txBody>
      </p:sp>
    </p:spTree>
    <p:extLst>
      <p:ext uri="{BB962C8B-B14F-4D97-AF65-F5344CB8AC3E}">
        <p14:creationId xmlns:p14="http://schemas.microsoft.com/office/powerpoint/2010/main" val="23654674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8365232" cy="648072"/>
          </a:xfrm>
        </p:spPr>
        <p:txBody>
          <a:bodyPr/>
          <a:lstStyle/>
          <a:p>
            <a:r>
              <a:rPr lang="en-GB" sz="3600" dirty="0">
                <a:solidFill>
                  <a:schemeClr val="accent1">
                    <a:lumMod val="75000"/>
                  </a:schemeClr>
                </a:solidFill>
              </a:rPr>
              <a:t>Children (5 – 11 year olds) (1)</a:t>
            </a:r>
          </a:p>
        </p:txBody>
      </p:sp>
      <p:sp>
        <p:nvSpPr>
          <p:cNvPr id="3" name="Content Placeholder 2"/>
          <p:cNvSpPr>
            <a:spLocks noGrp="1"/>
          </p:cNvSpPr>
          <p:nvPr>
            <p:ph idx="1"/>
          </p:nvPr>
        </p:nvSpPr>
        <p:spPr>
          <a:xfrm>
            <a:off x="685800" y="1124744"/>
            <a:ext cx="8077200" cy="4536504"/>
          </a:xfrm>
        </p:spPr>
        <p:txBody>
          <a:bodyPr/>
          <a:lstStyle/>
          <a:p>
            <a:pPr marL="0" indent="0">
              <a:lnSpc>
                <a:spcPct val="120000"/>
              </a:lnSpc>
              <a:buNone/>
            </a:pPr>
            <a:r>
              <a:rPr lang="en-GB" sz="1400" dirty="0"/>
              <a:t>On 22 December 2021, the JCVI recommended that children aged 5 to 11 years in the following two groups should be </a:t>
            </a:r>
            <a:r>
              <a:rPr lang="en-GB" sz="1400" b="1" dirty="0"/>
              <a:t>offered two paediatric doses of the Pfizer BioNTech Comirnaty vaccine with an interval of eight weeks </a:t>
            </a:r>
            <a:r>
              <a:rPr lang="en-GB" sz="1400" dirty="0"/>
              <a:t>between the first and second doses:</a:t>
            </a:r>
          </a:p>
          <a:p>
            <a:pPr lvl="0">
              <a:lnSpc>
                <a:spcPct val="120000"/>
              </a:lnSpc>
              <a:buFont typeface="Arial" panose="020B0604020202020204" pitchFamily="34" charset="0"/>
              <a:buChar char="•"/>
            </a:pPr>
            <a:r>
              <a:rPr lang="en-GB" sz="1400" b="1" dirty="0"/>
              <a:t>children aged 5 – 11 years who are in a recognised clinical risk group </a:t>
            </a:r>
            <a:r>
              <a:rPr lang="en-GB" sz="1400" dirty="0"/>
              <a:t>(who are at higher risk of severe COVID-19). Details of risk groups for 5 – 15 year olds is provided in the </a:t>
            </a:r>
            <a:r>
              <a:rPr lang="en-GB" sz="1400" u="sng" dirty="0">
                <a:hlinkClick r:id="rId3"/>
              </a:rPr>
              <a:t>Green Book COVID-19 chapter</a:t>
            </a:r>
            <a:r>
              <a:rPr lang="en-GB" sz="1400" dirty="0"/>
              <a:t> </a:t>
            </a:r>
          </a:p>
          <a:p>
            <a:pPr lvl="0">
              <a:lnSpc>
                <a:spcPct val="120000"/>
              </a:lnSpc>
              <a:buFont typeface="Arial" panose="020B0604020202020204" pitchFamily="34" charset="0"/>
              <a:buChar char="•"/>
            </a:pPr>
            <a:r>
              <a:rPr lang="en-GB" sz="1400" b="1" dirty="0"/>
              <a:t>children aged 5 – 11 years who are a household contact of someone who is immunosuppressed </a:t>
            </a:r>
            <a:r>
              <a:rPr lang="en-GB" sz="1400" dirty="0"/>
              <a:t>defined as those who expect to share living accommodation on most days (and therefore for whom continuing close contact is unavoidable) with individuals of any age who are immunosuppressed.</a:t>
            </a:r>
          </a:p>
          <a:p>
            <a:endParaRPr lang="en-GB" sz="1400" dirty="0"/>
          </a:p>
          <a:p>
            <a:r>
              <a:rPr lang="en-GB" sz="1400" dirty="0"/>
              <a:t>Children in this group will be eligible for a booster dose in the autumn programme.</a:t>
            </a:r>
          </a:p>
          <a:p>
            <a:endParaRPr lang="en-GB" sz="1400" dirty="0"/>
          </a:p>
          <a:p>
            <a:pPr marL="36000" indent="0"/>
            <a:r>
              <a:rPr lang="en-GB" sz="1400" dirty="0"/>
              <a:t>Children in high risk groups who turn 5 years of age after August 2022 will become eligible for primary vaccination and can also receive a booster during the autumn programme, provided there is at least three months since their second (or third) primary dose.</a:t>
            </a:r>
          </a:p>
          <a:p>
            <a:endParaRPr lang="en-GB" sz="1600" dirty="0">
              <a:solidFill>
                <a:srgbClr val="FF0000"/>
              </a:solidFill>
            </a:endParaRPr>
          </a:p>
          <a:p>
            <a:endParaRPr lang="en-GB" sz="1600" dirty="0">
              <a:solidFill>
                <a:srgbClr val="FF0000"/>
              </a:solidFill>
            </a:endParaRPr>
          </a:p>
          <a:p>
            <a:endParaRPr lang="en-GB" sz="1600" dirty="0">
              <a:solidFill>
                <a:srgbClr val="FF0000"/>
              </a:solidFill>
            </a:endParaRPr>
          </a:p>
        </p:txBody>
      </p:sp>
    </p:spTree>
    <p:extLst>
      <p:ext uri="{BB962C8B-B14F-4D97-AF65-F5344CB8AC3E}">
        <p14:creationId xmlns:p14="http://schemas.microsoft.com/office/powerpoint/2010/main" val="41918332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A0C1E-10B4-405A-9B37-E43402352BBF}"/>
              </a:ext>
            </a:extLst>
          </p:cNvPr>
          <p:cNvSpPr>
            <a:spLocks noGrp="1"/>
          </p:cNvSpPr>
          <p:nvPr>
            <p:ph type="title"/>
          </p:nvPr>
        </p:nvSpPr>
        <p:spPr>
          <a:xfrm>
            <a:off x="685800" y="332656"/>
            <a:ext cx="8077200" cy="792088"/>
          </a:xfrm>
        </p:spPr>
        <p:txBody>
          <a:bodyPr/>
          <a:lstStyle/>
          <a:p>
            <a:r>
              <a:rPr lang="en-GB" dirty="0">
                <a:solidFill>
                  <a:schemeClr val="accent1">
                    <a:lumMod val="75000"/>
                  </a:schemeClr>
                </a:solidFill>
              </a:rPr>
              <a:t>Children (5 – 11 year olds) (2)</a:t>
            </a:r>
            <a:endParaRPr lang="en-GB" dirty="0"/>
          </a:p>
        </p:txBody>
      </p:sp>
      <p:sp>
        <p:nvSpPr>
          <p:cNvPr id="3" name="Content Placeholder 2">
            <a:extLst>
              <a:ext uri="{FF2B5EF4-FFF2-40B4-BE49-F238E27FC236}">
                <a16:creationId xmlns:a16="http://schemas.microsoft.com/office/drawing/2014/main" id="{335237D3-3D21-4ED7-A6A5-3B732F23D5FB}"/>
              </a:ext>
            </a:extLst>
          </p:cNvPr>
          <p:cNvSpPr>
            <a:spLocks noGrp="1"/>
          </p:cNvSpPr>
          <p:nvPr>
            <p:ph idx="1"/>
          </p:nvPr>
        </p:nvSpPr>
        <p:spPr>
          <a:xfrm>
            <a:off x="685800" y="1340768"/>
            <a:ext cx="8077200" cy="4221832"/>
          </a:xfrm>
        </p:spPr>
        <p:txBody>
          <a:bodyPr/>
          <a:lstStyle/>
          <a:p>
            <a:pPr>
              <a:lnSpc>
                <a:spcPct val="120000"/>
              </a:lnSpc>
              <a:spcBef>
                <a:spcPts val="0"/>
              </a:spcBef>
              <a:buFont typeface="Arial" panose="020B0604020202020204" pitchFamily="34" charset="0"/>
              <a:buChar char="•"/>
            </a:pPr>
            <a:r>
              <a:rPr lang="en-GB" sz="1600" dirty="0"/>
              <a:t>in February 2022, JCVI further recommended a one-off, non-urgent programme to offer vaccination to </a:t>
            </a:r>
            <a:r>
              <a:rPr lang="en-GB" sz="1600" b="1" dirty="0"/>
              <a:t>all children aged 5 – 11 years</a:t>
            </a:r>
            <a:r>
              <a:rPr lang="en-GB" sz="1600" dirty="0"/>
              <a:t> who </a:t>
            </a:r>
            <a:r>
              <a:rPr lang="en-GB" sz="1600" u="sng" dirty="0"/>
              <a:t>are not in a clinical risk group</a:t>
            </a:r>
            <a:r>
              <a:rPr lang="en-GB" sz="1600" dirty="0"/>
              <a:t>. </a:t>
            </a:r>
            <a:r>
              <a:rPr lang="en-GB" sz="1600" b="1" dirty="0"/>
              <a:t>Two paediatric doses of the Pfizer BioNTech Comirnaty vaccine should be offered with an interval of twelve weeks </a:t>
            </a:r>
            <a:r>
              <a:rPr lang="en-GB" sz="1600" dirty="0"/>
              <a:t>between the first and second doses</a:t>
            </a:r>
          </a:p>
          <a:p>
            <a:pPr>
              <a:lnSpc>
                <a:spcPct val="120000"/>
              </a:lnSpc>
              <a:spcBef>
                <a:spcPts val="0"/>
              </a:spcBef>
              <a:buFont typeface="Arial" panose="020B0604020202020204" pitchFamily="34" charset="0"/>
              <a:buChar char="•"/>
            </a:pPr>
            <a:endParaRPr lang="en-GB" sz="1600" dirty="0"/>
          </a:p>
          <a:p>
            <a:pPr>
              <a:lnSpc>
                <a:spcPct val="120000"/>
              </a:lnSpc>
              <a:spcBef>
                <a:spcPts val="0"/>
              </a:spcBef>
              <a:buFont typeface="Arial" panose="020B0604020202020204" pitchFamily="34" charset="0"/>
              <a:buChar char="•"/>
            </a:pPr>
            <a:r>
              <a:rPr lang="en-GB" sz="1600" dirty="0"/>
              <a:t>as this offer is non-urgent, JCVI has recommended that delivery of paediatric non-COVID-19 immunisation programmes across all ages should receive due attention. Coverage in these other programmes has fallen behind during the pandemic, and may thus be increasing health inequalities, so it is important that COVID-19 vaccination does not further impact on these programmes</a:t>
            </a:r>
          </a:p>
          <a:p>
            <a:pPr marL="0" indent="0">
              <a:lnSpc>
                <a:spcPct val="120000"/>
              </a:lnSpc>
              <a:spcBef>
                <a:spcPts val="0"/>
              </a:spcBef>
            </a:pPr>
            <a:endParaRPr lang="en-GB" sz="1600" dirty="0"/>
          </a:p>
          <a:p>
            <a:pPr marL="36000" indent="0">
              <a:lnSpc>
                <a:spcPct val="120000"/>
              </a:lnSpc>
              <a:spcBef>
                <a:spcPts val="0"/>
              </a:spcBef>
            </a:pPr>
            <a:r>
              <a:rPr lang="en-GB" sz="1600" dirty="0"/>
              <a:t>Children aged </a:t>
            </a:r>
            <a:r>
              <a:rPr lang="en-GB" sz="1600" b="1" dirty="0"/>
              <a:t>5 to 11 years </a:t>
            </a:r>
            <a:r>
              <a:rPr lang="en-GB" sz="1600" dirty="0"/>
              <a:t>should receive the </a:t>
            </a:r>
            <a:r>
              <a:rPr lang="en-GB" sz="1600" b="1" dirty="0"/>
              <a:t>Pfizer BioNTech Comirnaty® 10 micrograms/dose COVID-19 </a:t>
            </a:r>
            <a:r>
              <a:rPr lang="en-GB" sz="1600" dirty="0"/>
              <a:t>vaccine formulated for use in this age group.</a:t>
            </a:r>
          </a:p>
          <a:p>
            <a:endParaRPr lang="en-GB" dirty="0"/>
          </a:p>
        </p:txBody>
      </p:sp>
    </p:spTree>
    <p:extLst>
      <p:ext uri="{BB962C8B-B14F-4D97-AF65-F5344CB8AC3E}">
        <p14:creationId xmlns:p14="http://schemas.microsoft.com/office/powerpoint/2010/main" val="8892147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60648"/>
            <a:ext cx="8223448" cy="720080"/>
          </a:xfrm>
        </p:spPr>
        <p:txBody>
          <a:bodyPr/>
          <a:lstStyle/>
          <a:p>
            <a:r>
              <a:rPr lang="en-GB" sz="3200" dirty="0">
                <a:solidFill>
                  <a:schemeClr val="accent1">
                    <a:lumMod val="75000"/>
                  </a:schemeClr>
                </a:solidFill>
              </a:rPr>
              <a:t>Children (12 – 15 year olds) (1)</a:t>
            </a:r>
          </a:p>
        </p:txBody>
      </p:sp>
      <p:sp>
        <p:nvSpPr>
          <p:cNvPr id="3" name="Content Placeholder 2"/>
          <p:cNvSpPr>
            <a:spLocks noGrp="1"/>
          </p:cNvSpPr>
          <p:nvPr>
            <p:ph idx="1"/>
          </p:nvPr>
        </p:nvSpPr>
        <p:spPr>
          <a:xfrm>
            <a:off x="539552" y="980728"/>
            <a:ext cx="8223448" cy="4968552"/>
          </a:xfrm>
        </p:spPr>
        <p:txBody>
          <a:bodyPr/>
          <a:lstStyle/>
          <a:p>
            <a:pPr marL="0" indent="0"/>
            <a:r>
              <a:rPr lang="en-GB" sz="1500" dirty="0"/>
              <a:t>JCVI recommend </a:t>
            </a:r>
            <a:r>
              <a:rPr lang="en-GB" sz="1500" b="1" dirty="0"/>
              <a:t>children from 12 years old </a:t>
            </a:r>
            <a:r>
              <a:rPr lang="en-GB" sz="1500" dirty="0"/>
              <a:t>in the following groups receive </a:t>
            </a:r>
            <a:r>
              <a:rPr lang="en-GB" sz="1500" b="1" dirty="0"/>
              <a:t>2 doses of vaccine eight weeks apart</a:t>
            </a:r>
            <a:r>
              <a:rPr lang="en-GB" sz="1500" dirty="0"/>
              <a:t>:</a:t>
            </a:r>
          </a:p>
          <a:p>
            <a:pPr marL="285750" lvl="0" indent="-285750">
              <a:buFont typeface="Arial" panose="020B0604020202020204" pitchFamily="34" charset="0"/>
              <a:buChar char="•"/>
            </a:pPr>
            <a:r>
              <a:rPr lang="en-GB" sz="1500" b="1" dirty="0"/>
              <a:t>Children and young people aged 12 years and over with specific underlying health conditions that put them at risk of serious COVID-19 </a:t>
            </a:r>
            <a:r>
              <a:rPr lang="en-GB" sz="1500" dirty="0"/>
              <a:t> </a:t>
            </a:r>
          </a:p>
          <a:p>
            <a:pPr marL="635000" lvl="1">
              <a:buFont typeface="Wingdings" panose="05000000000000000000" pitchFamily="2" charset="2"/>
              <a:buChar char="Ø"/>
            </a:pPr>
            <a:r>
              <a:rPr lang="en-GB" sz="1500" dirty="0"/>
              <a:t>chronic respiratory disease, heart conditions, kidney, liver and digestive system conditions and chronic neurological disease</a:t>
            </a:r>
          </a:p>
          <a:p>
            <a:pPr marL="635000" lvl="1">
              <a:buFont typeface="Wingdings" panose="05000000000000000000" pitchFamily="2" charset="2"/>
              <a:buChar char="Ø"/>
            </a:pPr>
            <a:r>
              <a:rPr lang="en-GB" sz="1500" dirty="0"/>
              <a:t>endocrine disorders</a:t>
            </a:r>
          </a:p>
          <a:p>
            <a:pPr marL="635000" lvl="1">
              <a:buFont typeface="Wingdings" panose="05000000000000000000" pitchFamily="2" charset="2"/>
              <a:buChar char="Ø"/>
            </a:pPr>
            <a:r>
              <a:rPr lang="en-GB" sz="1500" dirty="0"/>
              <a:t>immunosuppression</a:t>
            </a:r>
          </a:p>
          <a:p>
            <a:pPr marL="635000" lvl="1">
              <a:buFont typeface="Wingdings" panose="05000000000000000000" pitchFamily="2" charset="2"/>
              <a:buChar char="Ø"/>
            </a:pPr>
            <a:r>
              <a:rPr lang="en-GB" sz="1500" dirty="0" err="1"/>
              <a:t>asplenia</a:t>
            </a:r>
            <a:r>
              <a:rPr lang="en-GB" sz="1500" dirty="0"/>
              <a:t> or dysfunction of the spleen</a:t>
            </a:r>
          </a:p>
          <a:p>
            <a:pPr marL="635000" lvl="1">
              <a:buFont typeface="Wingdings" panose="05000000000000000000" pitchFamily="2" charset="2"/>
              <a:buChar char="Ø"/>
            </a:pPr>
            <a:r>
              <a:rPr lang="en-GB" sz="1500" dirty="0"/>
              <a:t>serious genetic abnormalities that affect a number of systems</a:t>
            </a:r>
          </a:p>
          <a:p>
            <a:pPr marL="635000" lvl="1">
              <a:buFont typeface="Wingdings" panose="05000000000000000000" pitchFamily="2" charset="2"/>
              <a:buChar char="Ø"/>
            </a:pPr>
            <a:r>
              <a:rPr lang="en-GB" sz="1500" dirty="0"/>
              <a:t>Further detail about these groups is provided in the </a:t>
            </a:r>
            <a:r>
              <a:rPr lang="en-GB" sz="1500" u="sng" dirty="0">
                <a:hlinkClick r:id="rId3"/>
              </a:rPr>
              <a:t>Green Book COVID-19 chapter</a:t>
            </a:r>
            <a:r>
              <a:rPr lang="en-GB" sz="1500" dirty="0"/>
              <a:t> </a:t>
            </a:r>
          </a:p>
          <a:p>
            <a:pPr marL="635000" lvl="1">
              <a:buFont typeface="Wingdings" panose="05000000000000000000" pitchFamily="2" charset="2"/>
              <a:buChar char="Ø"/>
            </a:pPr>
            <a:endParaRPr lang="en-GB" sz="1500" dirty="0"/>
          </a:p>
          <a:p>
            <a:pPr marL="285750" lvl="0" indent="-285750">
              <a:buFont typeface="Arial" panose="020B0604020202020204" pitchFamily="34" charset="0"/>
              <a:buChar char="•"/>
            </a:pPr>
            <a:r>
              <a:rPr lang="en-GB" sz="1500" b="1" dirty="0"/>
              <a:t>Children and young people aged 12 years and over who are household contacts of immunosuppressed individuals </a:t>
            </a:r>
            <a:endParaRPr lang="en-GB" sz="1500" dirty="0"/>
          </a:p>
          <a:p>
            <a:pPr marL="635000" lvl="1">
              <a:buFont typeface="Wingdings" panose="05000000000000000000" pitchFamily="2" charset="2"/>
              <a:buChar char="Ø"/>
            </a:pPr>
            <a:r>
              <a:rPr lang="en-GB" sz="1500" dirty="0"/>
              <a:t>who expect to share living accommodation on most days (and for whom continuing close contact is unavoidable) with individuals </a:t>
            </a:r>
            <a:r>
              <a:rPr lang="en-GB" sz="1500" b="1" dirty="0"/>
              <a:t>of any age </a:t>
            </a:r>
            <a:r>
              <a:rPr lang="en-GB" sz="1500" dirty="0"/>
              <a:t>who are immunosuppressed</a:t>
            </a:r>
          </a:p>
          <a:p>
            <a:pPr marL="635000" lvl="1">
              <a:buFont typeface="Wingdings" panose="05000000000000000000" pitchFamily="2" charset="2"/>
              <a:buChar char="Ø"/>
            </a:pPr>
            <a:endParaRPr lang="en-GB" sz="1500" dirty="0"/>
          </a:p>
          <a:p>
            <a:pPr marL="36000" lvl="1" indent="0">
              <a:buNone/>
            </a:pPr>
            <a:r>
              <a:rPr lang="en-GB" sz="1500" dirty="0"/>
              <a:t>These children will be eligible for a booster in the autumn programme.</a:t>
            </a:r>
          </a:p>
          <a:p>
            <a:pPr marL="635000" lvl="1">
              <a:buFont typeface="Wingdings" panose="05000000000000000000" pitchFamily="2" charset="2"/>
              <a:buChar char="Ø"/>
            </a:pPr>
            <a:endParaRPr lang="en-GB" sz="1400" dirty="0">
              <a:solidFill>
                <a:srgbClr val="00B050"/>
              </a:solidFill>
            </a:endParaRPr>
          </a:p>
          <a:p>
            <a:pPr marL="635000" lvl="1">
              <a:buFont typeface="Wingdings" panose="05000000000000000000" pitchFamily="2" charset="2"/>
              <a:buChar char="Ø"/>
            </a:pPr>
            <a:endParaRPr lang="en-GB" sz="1400" dirty="0"/>
          </a:p>
          <a:p>
            <a:pPr>
              <a:buFont typeface="Arial" panose="020B0604020202020204" pitchFamily="34" charset="0"/>
              <a:buChar char="•"/>
            </a:pPr>
            <a:endParaRPr lang="en-GB" sz="2400" dirty="0"/>
          </a:p>
        </p:txBody>
      </p:sp>
    </p:spTree>
    <p:extLst>
      <p:ext uri="{BB962C8B-B14F-4D97-AF65-F5344CB8AC3E}">
        <p14:creationId xmlns:p14="http://schemas.microsoft.com/office/powerpoint/2010/main" val="14001714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60648"/>
            <a:ext cx="8221216" cy="720080"/>
          </a:xfrm>
        </p:spPr>
        <p:txBody>
          <a:bodyPr/>
          <a:lstStyle/>
          <a:p>
            <a:r>
              <a:rPr lang="en-GB" sz="3600" dirty="0">
                <a:solidFill>
                  <a:schemeClr val="accent1">
                    <a:lumMod val="75000"/>
                  </a:schemeClr>
                </a:solidFill>
              </a:rPr>
              <a:t>Children (12 –15 year olds) (2)</a:t>
            </a:r>
          </a:p>
        </p:txBody>
      </p:sp>
      <p:sp>
        <p:nvSpPr>
          <p:cNvPr id="3" name="Content Placeholder 2"/>
          <p:cNvSpPr>
            <a:spLocks noGrp="1"/>
          </p:cNvSpPr>
          <p:nvPr>
            <p:ph idx="1"/>
          </p:nvPr>
        </p:nvSpPr>
        <p:spPr>
          <a:xfrm>
            <a:off x="685800" y="1124744"/>
            <a:ext cx="8077200" cy="4968552"/>
          </a:xfrm>
        </p:spPr>
        <p:txBody>
          <a:bodyPr/>
          <a:lstStyle/>
          <a:p>
            <a:pPr marL="0" indent="0"/>
            <a:r>
              <a:rPr lang="en-GB" sz="1500" dirty="0"/>
              <a:t>On 13</a:t>
            </a:r>
            <a:r>
              <a:rPr lang="en-GB" sz="1500" baseline="30000" dirty="0"/>
              <a:t>th</a:t>
            </a:r>
            <a:r>
              <a:rPr lang="en-GB" sz="1500" dirty="0"/>
              <a:t> September 2021, the Chief Medical Officers recommended that the COVID-19 vaccination programme be extended to include </a:t>
            </a:r>
            <a:r>
              <a:rPr lang="en-GB" sz="1500" b="1" dirty="0"/>
              <a:t>all 12 to 15 year olds, </a:t>
            </a:r>
            <a:r>
              <a:rPr lang="en-GB" sz="1500" dirty="0"/>
              <a:t>in addition to those in ‘at-risk’ groups. </a:t>
            </a:r>
          </a:p>
          <a:p>
            <a:pPr marL="0" indent="0"/>
            <a:endParaRPr lang="en-GB" sz="1500" dirty="0"/>
          </a:p>
          <a:p>
            <a:pPr marL="0" indent="0"/>
            <a:r>
              <a:rPr lang="en-GB" sz="1500" dirty="0"/>
              <a:t>It was recommended that 12 -15 years old not in ‘at-risk’ groups should be offered a </a:t>
            </a:r>
            <a:r>
              <a:rPr lang="en-GB" sz="1500" b="1" dirty="0"/>
              <a:t>first dose </a:t>
            </a:r>
            <a:r>
              <a:rPr lang="en-GB" sz="1500" dirty="0"/>
              <a:t>of COVID-19 vaccine to:</a:t>
            </a:r>
          </a:p>
          <a:p>
            <a:pPr marL="285750" indent="-285750">
              <a:buFont typeface="Arial" panose="020B0604020202020204" pitchFamily="34" charset="0"/>
              <a:buChar char="•"/>
            </a:pPr>
            <a:r>
              <a:rPr lang="en-GB" sz="1500" dirty="0"/>
              <a:t>reduce the chances of them catching COVID-19</a:t>
            </a:r>
          </a:p>
          <a:p>
            <a:pPr marL="285750" indent="-285750">
              <a:buFont typeface="Arial" panose="020B0604020202020204" pitchFamily="34" charset="0"/>
              <a:buChar char="•"/>
            </a:pPr>
            <a:r>
              <a:rPr lang="en-GB" sz="1500" dirty="0"/>
              <a:t>reduce the number of outbreaks in schools</a:t>
            </a:r>
          </a:p>
          <a:p>
            <a:pPr marL="285750" indent="-285750">
              <a:buFont typeface="Arial" panose="020B0604020202020204" pitchFamily="34" charset="0"/>
              <a:buChar char="•"/>
            </a:pPr>
            <a:r>
              <a:rPr lang="en-GB" sz="1500" dirty="0"/>
              <a:t>help avoid school absences and disruption to face-to-face education. </a:t>
            </a:r>
          </a:p>
          <a:p>
            <a:pPr marL="0" indent="0"/>
            <a:endParaRPr lang="en-GB" sz="1500" dirty="0"/>
          </a:p>
          <a:p>
            <a:pPr marL="0" indent="0"/>
            <a:r>
              <a:rPr lang="en-GB" sz="1500" dirty="0"/>
              <a:t>On 29</a:t>
            </a:r>
            <a:r>
              <a:rPr lang="en-GB" sz="1500" baseline="30000" dirty="0"/>
              <a:t>th</a:t>
            </a:r>
            <a:r>
              <a:rPr lang="en-GB" sz="1500" dirty="0"/>
              <a:t> November 2021, JCVI recommended that a second dose should be offered to all 12-15 year olds not in ‘at-risk’ groups after an interval of </a:t>
            </a:r>
            <a:r>
              <a:rPr lang="en-GB" sz="1500" b="1" dirty="0"/>
              <a:t>twelve weeks. </a:t>
            </a:r>
            <a:r>
              <a:rPr lang="en-GB" sz="1500" dirty="0"/>
              <a:t>This can be shortened to eight weeks in periods of high incidence or where there was concern about vaccine effectiveness (for example a new variant).</a:t>
            </a:r>
          </a:p>
          <a:p>
            <a:pPr marL="0" indent="0"/>
            <a:endParaRPr lang="en-GB" sz="1500" dirty="0"/>
          </a:p>
          <a:p>
            <a:pPr marL="0" lvl="1" indent="0">
              <a:buClr>
                <a:srgbClr val="00A8CA"/>
              </a:buClr>
              <a:buSzPct val="65000"/>
              <a:buNone/>
            </a:pPr>
            <a:r>
              <a:rPr lang="en-GB" sz="1500" dirty="0"/>
              <a:t>The</a:t>
            </a:r>
            <a:r>
              <a:rPr lang="en-GB" sz="1500" b="1" dirty="0"/>
              <a:t> Pfizer BioNTech Comirnaty 30 micrograms/dose vaccine </a:t>
            </a:r>
            <a:r>
              <a:rPr lang="en-GB" sz="1500" dirty="0"/>
              <a:t>is the only vaccine currently recommended for primary vaccination in those </a:t>
            </a:r>
            <a:r>
              <a:rPr lang="en-GB" sz="1500" b="1" dirty="0"/>
              <a:t>aged from 12 - 17 years </a:t>
            </a:r>
            <a:r>
              <a:rPr lang="en-GB" sz="1500" dirty="0"/>
              <a:t>of age in the UK.</a:t>
            </a:r>
          </a:p>
          <a:p>
            <a:pPr marL="0" indent="0"/>
            <a:endParaRPr lang="en-GB" sz="1800" dirty="0">
              <a:solidFill>
                <a:srgbClr val="FF0000"/>
              </a:solidFill>
            </a:endParaRPr>
          </a:p>
          <a:p>
            <a:pPr marL="285750" indent="-285750">
              <a:buFont typeface="Arial" panose="020B0604020202020204" pitchFamily="34" charset="0"/>
              <a:buChar char="•"/>
            </a:pPr>
            <a:endParaRPr lang="en-GB" sz="1600" dirty="0"/>
          </a:p>
          <a:p>
            <a:pPr marL="457200" indent="-457200">
              <a:buFont typeface="Arial" panose="020B0604020202020204" pitchFamily="34" charset="0"/>
              <a:buChar char="•"/>
            </a:pPr>
            <a:endParaRPr lang="en-GB" sz="1800" dirty="0"/>
          </a:p>
        </p:txBody>
      </p:sp>
    </p:spTree>
    <p:extLst>
      <p:ext uri="{BB962C8B-B14F-4D97-AF65-F5344CB8AC3E}">
        <p14:creationId xmlns:p14="http://schemas.microsoft.com/office/powerpoint/2010/main" val="2987866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260648"/>
            <a:ext cx="8151440" cy="648072"/>
          </a:xfrm>
        </p:spPr>
        <p:txBody>
          <a:bodyPr/>
          <a:lstStyle/>
          <a:p>
            <a:r>
              <a:rPr lang="en-GB" sz="3600" dirty="0">
                <a:solidFill>
                  <a:schemeClr val="accent1">
                    <a:lumMod val="75000"/>
                  </a:schemeClr>
                </a:solidFill>
              </a:rPr>
              <a:t>Young people (16-17 year olds)</a:t>
            </a:r>
          </a:p>
        </p:txBody>
      </p:sp>
      <p:sp>
        <p:nvSpPr>
          <p:cNvPr id="3" name="Content Placeholder 2"/>
          <p:cNvSpPr>
            <a:spLocks noGrp="1"/>
          </p:cNvSpPr>
          <p:nvPr>
            <p:ph idx="1"/>
          </p:nvPr>
        </p:nvSpPr>
        <p:spPr>
          <a:xfrm>
            <a:off x="685800" y="1124744"/>
            <a:ext cx="8077200" cy="4824536"/>
          </a:xfrm>
        </p:spPr>
        <p:txBody>
          <a:bodyPr/>
          <a:lstStyle/>
          <a:p>
            <a:pPr marL="0" lvl="1" indent="0">
              <a:buClr>
                <a:srgbClr val="00A8CA"/>
              </a:buClr>
              <a:buSzPct val="65000"/>
              <a:buNone/>
            </a:pPr>
            <a:r>
              <a:rPr lang="en-GB" sz="1500" b="1" dirty="0"/>
              <a:t>Young people aged 16-17 years at higher risk</a:t>
            </a:r>
          </a:p>
          <a:p>
            <a:pPr marL="285750" lvl="1">
              <a:buClr>
                <a:srgbClr val="00A8CA"/>
              </a:buClr>
              <a:buSzPct val="65000"/>
              <a:buFont typeface="Arial" panose="020B0604020202020204" pitchFamily="34" charset="0"/>
              <a:buChar char="•"/>
            </a:pPr>
            <a:r>
              <a:rPr lang="en-GB" sz="1500" dirty="0"/>
              <a:t>JCVI recommends young people aged </a:t>
            </a:r>
            <a:r>
              <a:rPr lang="en-GB" sz="1500" b="1" dirty="0"/>
              <a:t>16 to 17 years who are in a recognised clinical risk group</a:t>
            </a:r>
            <a:r>
              <a:rPr lang="en-GB" sz="1500" dirty="0"/>
              <a:t> (see Green Book COVID-19 chapter), and those who work in health and social care, should receive </a:t>
            </a:r>
            <a:r>
              <a:rPr lang="en-GB" sz="1500" u="sng" dirty="0"/>
              <a:t>two doses of vaccine at an interval of at least eight weeks</a:t>
            </a:r>
          </a:p>
          <a:p>
            <a:pPr marL="285750" lvl="1">
              <a:buClr>
                <a:srgbClr val="00A8CA"/>
              </a:buClr>
              <a:buSzPct val="65000"/>
              <a:buFont typeface="Arial" panose="020B0604020202020204" pitchFamily="34" charset="0"/>
              <a:buChar char="•"/>
            </a:pPr>
            <a:endParaRPr lang="en-GB" sz="1500" u="sng" dirty="0"/>
          </a:p>
          <a:p>
            <a:pPr marL="285750" lvl="1">
              <a:buClr>
                <a:srgbClr val="00A8CA"/>
              </a:buClr>
              <a:buSzPct val="65000"/>
              <a:buFont typeface="Arial" panose="020B0604020202020204" pitchFamily="34" charset="0"/>
              <a:buChar char="•"/>
            </a:pPr>
            <a:r>
              <a:rPr lang="en-GB" sz="1500" dirty="0"/>
              <a:t>this includes those aged 16 to 17 years who expect to share living accommodation on most days with individuals of any age who are immunosuppressed</a:t>
            </a:r>
          </a:p>
          <a:p>
            <a:pPr marL="0" lvl="1" indent="0">
              <a:buClr>
                <a:srgbClr val="00A8CA"/>
              </a:buClr>
              <a:buSzPct val="65000"/>
              <a:buNone/>
            </a:pPr>
            <a:endParaRPr lang="en-GB" sz="1500" dirty="0"/>
          </a:p>
          <a:p>
            <a:pPr marL="0" lvl="1" indent="0">
              <a:buClr>
                <a:srgbClr val="00A8CA"/>
              </a:buClr>
              <a:buSzPct val="65000"/>
              <a:buNone/>
            </a:pPr>
            <a:r>
              <a:rPr lang="en-GB" sz="1500" b="1" dirty="0"/>
              <a:t>Other young people aged 16-17 years</a:t>
            </a:r>
            <a:endParaRPr lang="en-GB" sz="1500" dirty="0"/>
          </a:p>
          <a:p>
            <a:pPr marL="285750" lvl="1">
              <a:buClr>
                <a:srgbClr val="00A8CA"/>
              </a:buClr>
              <a:buSzPct val="65000"/>
              <a:buFont typeface="Arial" panose="020B0604020202020204" pitchFamily="34" charset="0"/>
              <a:buChar char="•"/>
            </a:pPr>
            <a:r>
              <a:rPr lang="en-GB" sz="1500" dirty="0"/>
              <a:t>JCVI recommends </a:t>
            </a:r>
            <a:r>
              <a:rPr lang="en-GB" sz="1500" b="1" dirty="0"/>
              <a:t>all 16 to 17-year-olds</a:t>
            </a:r>
            <a:r>
              <a:rPr lang="en-GB" sz="1500" dirty="0"/>
              <a:t> who are not in a risk group</a:t>
            </a:r>
            <a:r>
              <a:rPr lang="en-GB" sz="1500" b="1" dirty="0"/>
              <a:t> </a:t>
            </a:r>
            <a:r>
              <a:rPr lang="en-GB" sz="1500" dirty="0"/>
              <a:t>should be offered </a:t>
            </a:r>
            <a:r>
              <a:rPr lang="en-GB" sz="1500" u="sng" dirty="0"/>
              <a:t>two doses of vaccine at an interval of at least twelve weeks</a:t>
            </a:r>
          </a:p>
          <a:p>
            <a:pPr marL="285750" lvl="1">
              <a:buClr>
                <a:srgbClr val="00A8CA"/>
              </a:buClr>
              <a:buSzPct val="65000"/>
              <a:buFont typeface="Arial" panose="020B0604020202020204" pitchFamily="34" charset="0"/>
              <a:buChar char="•"/>
            </a:pPr>
            <a:endParaRPr lang="en-GB" sz="1500" dirty="0"/>
          </a:p>
          <a:p>
            <a:pPr marL="285750" lvl="1">
              <a:buClr>
                <a:srgbClr val="00A8CA"/>
              </a:buClr>
              <a:buSzPct val="65000"/>
              <a:buFont typeface="Arial" panose="020B0604020202020204" pitchFamily="34" charset="0"/>
              <a:buChar char="•"/>
            </a:pPr>
            <a:r>
              <a:rPr lang="en-GB" sz="1500" dirty="0"/>
              <a:t>this longer interval reflects the strong evidence of high levels of protection against severe disease from the first dose, and emerging evidence that countries with longer schedules may have a lower rate of myocarditis after the second dose</a:t>
            </a:r>
          </a:p>
          <a:p>
            <a:pPr marL="285750" lvl="1">
              <a:buClr>
                <a:srgbClr val="00A8CA"/>
              </a:buClr>
              <a:buSzPct val="65000"/>
              <a:buFont typeface="Arial" panose="020B0604020202020204" pitchFamily="34" charset="0"/>
              <a:buChar char="•"/>
            </a:pPr>
            <a:endParaRPr lang="en-GB" sz="1500" dirty="0"/>
          </a:p>
          <a:p>
            <a:pPr marL="285750" lvl="1">
              <a:buClr>
                <a:srgbClr val="00A8CA"/>
              </a:buClr>
              <a:buSzPct val="65000"/>
              <a:buFont typeface="Arial" panose="020B0604020202020204" pitchFamily="34" charset="0"/>
              <a:buChar char="•"/>
            </a:pPr>
            <a:endParaRPr lang="en-GB" sz="1500" dirty="0"/>
          </a:p>
          <a:p>
            <a:pPr marL="0" lvl="1" indent="0">
              <a:buClr>
                <a:srgbClr val="00A8CA"/>
              </a:buClr>
              <a:buSzPct val="65000"/>
              <a:buNone/>
            </a:pPr>
            <a:endParaRPr lang="en-GB" sz="1500" dirty="0">
              <a:solidFill>
                <a:srgbClr val="FF0000"/>
              </a:solidFill>
            </a:endParaRPr>
          </a:p>
          <a:p>
            <a:pPr marL="0" lvl="1" indent="0">
              <a:buClr>
                <a:srgbClr val="00A8CA"/>
              </a:buClr>
              <a:buSzPct val="65000"/>
              <a:buNone/>
            </a:pPr>
            <a:endParaRPr lang="en-GB" sz="1500" dirty="0">
              <a:solidFill>
                <a:srgbClr val="FF0000"/>
              </a:solidFill>
            </a:endParaRPr>
          </a:p>
          <a:p>
            <a:pPr marL="285750" lvl="1">
              <a:buClr>
                <a:srgbClr val="00A8CA"/>
              </a:buClr>
              <a:buSzPct val="65000"/>
              <a:buFont typeface="Arial" panose="020B0604020202020204" pitchFamily="34" charset="0"/>
              <a:buChar char="•"/>
            </a:pPr>
            <a:endParaRPr lang="en-GB" sz="1500" dirty="0">
              <a:solidFill>
                <a:srgbClr val="FF0000"/>
              </a:solidFill>
            </a:endParaRPr>
          </a:p>
          <a:p>
            <a:endParaRPr lang="en-GB" dirty="0"/>
          </a:p>
        </p:txBody>
      </p:sp>
    </p:spTree>
    <p:extLst>
      <p:ext uri="{BB962C8B-B14F-4D97-AF65-F5344CB8AC3E}">
        <p14:creationId xmlns:p14="http://schemas.microsoft.com/office/powerpoint/2010/main" val="16925272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260648"/>
            <a:ext cx="8532440" cy="1080120"/>
          </a:xfrm>
        </p:spPr>
        <p:txBody>
          <a:bodyPr/>
          <a:lstStyle/>
          <a:p>
            <a:r>
              <a:rPr lang="en-GB" sz="3400" dirty="0">
                <a:solidFill>
                  <a:schemeClr val="accent1">
                    <a:lumMod val="75000"/>
                  </a:schemeClr>
                </a:solidFill>
              </a:rPr>
              <a:t>Interval between COVID-19 vaccines </a:t>
            </a:r>
            <a:br>
              <a:rPr lang="en-GB" sz="3400" dirty="0">
                <a:solidFill>
                  <a:schemeClr val="accent1">
                    <a:lumMod val="75000"/>
                  </a:schemeClr>
                </a:solidFill>
              </a:rPr>
            </a:br>
            <a:r>
              <a:rPr lang="en-GB" sz="3400" dirty="0">
                <a:solidFill>
                  <a:schemeClr val="accent1">
                    <a:lumMod val="75000"/>
                  </a:schemeClr>
                </a:solidFill>
              </a:rPr>
              <a:t>and COVID-19 infection (1)</a:t>
            </a:r>
          </a:p>
        </p:txBody>
      </p:sp>
      <p:sp>
        <p:nvSpPr>
          <p:cNvPr id="3" name="Content Placeholder 2"/>
          <p:cNvSpPr>
            <a:spLocks noGrp="1"/>
          </p:cNvSpPr>
          <p:nvPr>
            <p:ph idx="1"/>
          </p:nvPr>
        </p:nvSpPr>
        <p:spPr>
          <a:xfrm>
            <a:off x="685800" y="1628800"/>
            <a:ext cx="8077200" cy="3933800"/>
          </a:xfrm>
        </p:spPr>
        <p:txBody>
          <a:bodyPr/>
          <a:lstStyle/>
          <a:p>
            <a:pPr marL="457200" indent="-457200">
              <a:buFont typeface="Arial" panose="020B0604020202020204" pitchFamily="34" charset="0"/>
              <a:buChar char="•"/>
            </a:pPr>
            <a:r>
              <a:rPr lang="en-GB" sz="1600" dirty="0"/>
              <a:t>vaccination of individuals who may be infected, asymptomatic or incubating COVID-19 infection is unlikely to have a detrimental effect on the illness</a:t>
            </a:r>
          </a:p>
          <a:p>
            <a:pPr marL="457200" indent="-457200">
              <a:buFont typeface="Arial" panose="020B0604020202020204" pitchFamily="34" charset="0"/>
              <a:buChar char="•"/>
            </a:pPr>
            <a:endParaRPr lang="en-GB" sz="1600" dirty="0"/>
          </a:p>
          <a:p>
            <a:pPr marL="457200" indent="-457200">
              <a:buFont typeface="Arial" panose="020B0604020202020204" pitchFamily="34" charset="0"/>
              <a:buChar char="•"/>
            </a:pPr>
            <a:r>
              <a:rPr lang="en-GB" sz="1600" dirty="0"/>
              <a:t>however, vaccination should be deferred in those with confirmed infection to avoid confusing the differential diagnosis</a:t>
            </a:r>
          </a:p>
          <a:p>
            <a:pPr marL="457200" indent="-457200">
              <a:buFont typeface="Arial" panose="020B0604020202020204" pitchFamily="34" charset="0"/>
              <a:buChar char="•"/>
            </a:pPr>
            <a:endParaRPr lang="en-GB" sz="1600" dirty="0"/>
          </a:p>
          <a:p>
            <a:pPr marL="457200" indent="-457200">
              <a:buFont typeface="Arial" panose="020B0604020202020204" pitchFamily="34" charset="0"/>
              <a:buChar char="•"/>
            </a:pPr>
            <a:r>
              <a:rPr lang="en-GB" sz="1600" dirty="0"/>
              <a:t>vaccination of adults and ‘at risk’ children and young people (aged 5 – 17) should be deferred until four weeks after onset of symptoms or four weeks from the first confirmed positive specimen in those who are asymptomatic</a:t>
            </a:r>
          </a:p>
          <a:p>
            <a:pPr marL="457200" indent="-457200">
              <a:buFont typeface="Arial" panose="020B0604020202020204" pitchFamily="34" charset="0"/>
              <a:buChar char="•"/>
            </a:pPr>
            <a:endParaRPr lang="en-GB" sz="1600" dirty="0"/>
          </a:p>
          <a:p>
            <a:pPr marL="457200" indent="-457200">
              <a:buFont typeface="Arial" panose="020B0604020202020204" pitchFamily="34" charset="0"/>
              <a:buChar char="•"/>
            </a:pPr>
            <a:r>
              <a:rPr lang="en-GB" sz="1600" dirty="0"/>
              <a:t>there is no need to defer immunisation in individuals after recovery from a recent episode with compatible symptoms who were not tested for COVID-19, unless there are strong clinical and epidemiological features to suggest the episode was COVID-19 infection</a:t>
            </a:r>
          </a:p>
        </p:txBody>
      </p:sp>
    </p:spTree>
    <p:extLst>
      <p:ext uri="{BB962C8B-B14F-4D97-AF65-F5344CB8AC3E}">
        <p14:creationId xmlns:p14="http://schemas.microsoft.com/office/powerpoint/2010/main" val="28335343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0"/>
            <a:ext cx="8151440" cy="1196752"/>
          </a:xfrm>
        </p:spPr>
        <p:txBody>
          <a:bodyPr/>
          <a:lstStyle/>
          <a:p>
            <a:r>
              <a:rPr lang="en-GB" sz="2400" dirty="0">
                <a:solidFill>
                  <a:schemeClr val="accent1">
                    <a:lumMod val="75000"/>
                  </a:schemeClr>
                </a:solidFill>
              </a:rPr>
              <a:t>Interval between COVID-19 vaccines and COVID-19 </a:t>
            </a:r>
            <a:br>
              <a:rPr lang="en-GB" sz="2400" dirty="0">
                <a:solidFill>
                  <a:schemeClr val="accent1">
                    <a:lumMod val="75000"/>
                  </a:schemeClr>
                </a:solidFill>
              </a:rPr>
            </a:br>
            <a:r>
              <a:rPr lang="en-GB" sz="2400" dirty="0">
                <a:solidFill>
                  <a:schemeClr val="accent1">
                    <a:lumMod val="75000"/>
                  </a:schemeClr>
                </a:solidFill>
              </a:rPr>
              <a:t>infection (2)</a:t>
            </a:r>
            <a:endParaRPr lang="en-GB" sz="2400" dirty="0"/>
          </a:p>
        </p:txBody>
      </p:sp>
      <p:sp>
        <p:nvSpPr>
          <p:cNvPr id="3" name="Content Placeholder 2"/>
          <p:cNvSpPr>
            <a:spLocks noGrp="1"/>
          </p:cNvSpPr>
          <p:nvPr>
            <p:ph idx="1"/>
          </p:nvPr>
        </p:nvSpPr>
        <p:spPr>
          <a:xfrm>
            <a:off x="611560" y="1052736"/>
            <a:ext cx="8077200" cy="4896544"/>
          </a:xfrm>
        </p:spPr>
        <p:txBody>
          <a:bodyPr/>
          <a:lstStyle/>
          <a:p>
            <a:pPr marL="457200" indent="-457200">
              <a:buFont typeface="Arial" panose="020B0604020202020204" pitchFamily="34" charset="0"/>
              <a:buChar char="•"/>
            </a:pPr>
            <a:r>
              <a:rPr lang="en-GB" sz="1600" dirty="0"/>
              <a:t>the four week interval may be reduced to ensure operational flexibility when rapid protection is required, for example high incidence or circulation of a new variant in a vulnerable population</a:t>
            </a:r>
          </a:p>
          <a:p>
            <a:pPr marL="0" indent="0"/>
            <a:endParaRPr lang="en-GB" sz="1600" dirty="0"/>
          </a:p>
          <a:p>
            <a:pPr marL="457200" indent="-457200">
              <a:buFont typeface="Arial" panose="020B0604020202020204" pitchFamily="34" charset="0"/>
              <a:buChar char="•"/>
            </a:pPr>
            <a:r>
              <a:rPr lang="en-GB" sz="1600" dirty="0"/>
              <a:t>children and young people (5 -17 year olds) who are </a:t>
            </a:r>
            <a:r>
              <a:rPr lang="en-GB" sz="1600" u="sng" dirty="0"/>
              <a:t>not in ‘at risk’ groups</a:t>
            </a:r>
            <a:r>
              <a:rPr lang="en-GB" sz="1600" dirty="0"/>
              <a:t> should have vaccination deferred until </a:t>
            </a:r>
            <a:r>
              <a:rPr lang="en-GB" sz="1600" b="1" dirty="0"/>
              <a:t>twelve weeks </a:t>
            </a:r>
            <a:r>
              <a:rPr lang="en-GB" sz="1600" dirty="0"/>
              <a:t>after confirmed COVID-19 infection. In younger people, protection from natural infection is likely to be high for a period of months, and vaccination in those recently infected may increase the chance of side effects. Therefore vaccination should be deferred until at least twelve weeks from onset (or sample date) in children and young people under 18 years who are not in high risk groups</a:t>
            </a:r>
          </a:p>
          <a:p>
            <a:pPr marL="457200" indent="-457200">
              <a:buFont typeface="Arial" panose="020B0604020202020204" pitchFamily="34" charset="0"/>
              <a:buChar char="•"/>
            </a:pPr>
            <a:endParaRPr lang="en-GB" sz="1600" dirty="0"/>
          </a:p>
          <a:p>
            <a:pPr marL="457200" indent="-457200">
              <a:buFont typeface="Arial" panose="020B0604020202020204" pitchFamily="34" charset="0"/>
              <a:buChar char="•"/>
            </a:pPr>
            <a:r>
              <a:rPr lang="en-GB" sz="1600" dirty="0"/>
              <a:t>current advice for children who have developed Paediatric multisystem inflammatory syndrome temporally associated with SARS-CoV-2 infection (PIMS-TS) suggests that an interval of twelve weeks should be observed, although earlier administration can be considered in those at risk of infection and/or who are fully recovered</a:t>
            </a:r>
          </a:p>
          <a:p>
            <a:pPr marL="457200" indent="-457200">
              <a:buFont typeface="Arial" panose="020B0604020202020204" pitchFamily="34" charset="0"/>
              <a:buChar char="•"/>
            </a:pPr>
            <a:endParaRPr lang="en-GB" sz="1600" dirty="0"/>
          </a:p>
          <a:p>
            <a:pPr marL="457200" indent="-457200">
              <a:buFont typeface="Arial" panose="020B0604020202020204" pitchFamily="34" charset="0"/>
              <a:buChar char="•"/>
            </a:pPr>
            <a:endParaRPr lang="en-GB" sz="1600" dirty="0"/>
          </a:p>
        </p:txBody>
      </p:sp>
    </p:spTree>
    <p:extLst>
      <p:ext uri="{BB962C8B-B14F-4D97-AF65-F5344CB8AC3E}">
        <p14:creationId xmlns:p14="http://schemas.microsoft.com/office/powerpoint/2010/main" val="33352627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C38BF5-0682-477E-BF9A-7B9C62553864}"/>
              </a:ext>
            </a:extLst>
          </p:cNvPr>
          <p:cNvSpPr>
            <a:spLocks noGrp="1"/>
          </p:cNvSpPr>
          <p:nvPr>
            <p:ph type="title"/>
          </p:nvPr>
        </p:nvSpPr>
        <p:spPr>
          <a:xfrm>
            <a:off x="685800" y="260648"/>
            <a:ext cx="8077200" cy="936104"/>
          </a:xfrm>
        </p:spPr>
        <p:txBody>
          <a:bodyPr/>
          <a:lstStyle/>
          <a:p>
            <a:r>
              <a:rPr lang="en-GB" sz="3200" dirty="0">
                <a:solidFill>
                  <a:schemeClr val="accent1">
                    <a:lumMod val="75000"/>
                  </a:schemeClr>
                </a:solidFill>
              </a:rPr>
              <a:t>Co-administration of COVID-19 and other </a:t>
            </a:r>
            <a:br>
              <a:rPr lang="en-GB" sz="3200" dirty="0">
                <a:solidFill>
                  <a:schemeClr val="accent1">
                    <a:lumMod val="75000"/>
                  </a:schemeClr>
                </a:solidFill>
              </a:rPr>
            </a:br>
            <a:r>
              <a:rPr lang="en-GB" sz="3200" dirty="0">
                <a:solidFill>
                  <a:schemeClr val="accent1">
                    <a:lumMod val="75000"/>
                  </a:schemeClr>
                </a:solidFill>
              </a:rPr>
              <a:t>vaccines (1)</a:t>
            </a:r>
          </a:p>
        </p:txBody>
      </p:sp>
      <p:sp>
        <p:nvSpPr>
          <p:cNvPr id="3" name="Content Placeholder 2">
            <a:extLst>
              <a:ext uri="{FF2B5EF4-FFF2-40B4-BE49-F238E27FC236}">
                <a16:creationId xmlns:a16="http://schemas.microsoft.com/office/drawing/2014/main" id="{D85A6034-79FB-4C66-A65E-A37750043FA4}"/>
              </a:ext>
            </a:extLst>
          </p:cNvPr>
          <p:cNvSpPr>
            <a:spLocks noGrp="1"/>
          </p:cNvSpPr>
          <p:nvPr>
            <p:ph idx="1"/>
          </p:nvPr>
        </p:nvSpPr>
        <p:spPr>
          <a:xfrm>
            <a:off x="685800" y="1340768"/>
            <a:ext cx="8077200" cy="4608512"/>
          </a:xfrm>
        </p:spPr>
        <p:txBody>
          <a:bodyPr/>
          <a:lstStyle/>
          <a:p>
            <a:pPr marL="493200" indent="-457200">
              <a:buFont typeface="Arial" panose="020B0604020202020204" pitchFamily="34" charset="0"/>
              <a:buChar char="•"/>
            </a:pPr>
            <a:r>
              <a:rPr lang="en-GB" sz="1800" dirty="0">
                <a:ea typeface="Times New Roman" panose="02020603050405020304" pitchFamily="18" charset="0"/>
              </a:rPr>
              <a:t>although no data for co-administration of COVID-19 vaccine with other vaccines exists, in the absence of such data first principles would suggest that interference between inactivated vaccines with different antigenic content is likely to be limited</a:t>
            </a:r>
          </a:p>
          <a:p>
            <a:pPr marL="36000" indent="0"/>
            <a:endParaRPr lang="en-GB" sz="1800" dirty="0">
              <a:ea typeface="Times New Roman" panose="02020603050405020304" pitchFamily="18" charset="0"/>
            </a:endParaRPr>
          </a:p>
          <a:p>
            <a:pPr marL="493200" indent="-457200">
              <a:buFont typeface="Arial" panose="020B0604020202020204" pitchFamily="34" charset="0"/>
              <a:buChar char="•"/>
            </a:pPr>
            <a:r>
              <a:rPr lang="en-GB" sz="1800" dirty="0">
                <a:ea typeface="Times New Roman" panose="02020603050405020304" pitchFamily="18" charset="0"/>
              </a:rPr>
              <a:t>there is no evidence of any safety concerns, although it may make the attribution of any adverse events more difficult</a:t>
            </a:r>
          </a:p>
          <a:p>
            <a:pPr marL="36000" indent="0"/>
            <a:endParaRPr lang="en-GB" sz="1800" dirty="0">
              <a:ea typeface="Times New Roman" panose="02020603050405020304" pitchFamily="18" charset="0"/>
            </a:endParaRPr>
          </a:p>
          <a:p>
            <a:pPr marL="493200" indent="-457200">
              <a:buFont typeface="Arial" panose="020B0604020202020204" pitchFamily="34" charset="0"/>
              <a:buChar char="•"/>
            </a:pPr>
            <a:r>
              <a:rPr lang="en-GB" sz="1800" dirty="0">
                <a:ea typeface="Times New Roman" panose="02020603050405020304" pitchFamily="18" charset="0"/>
              </a:rPr>
              <a:t>where co-administration does occur, patients should be informed about the likely timing of potential adverse events relating to each vaccine</a:t>
            </a:r>
          </a:p>
          <a:p>
            <a:pPr marL="36000" indent="0"/>
            <a:endParaRPr lang="en-GB" sz="1800" dirty="0">
              <a:ea typeface="Times New Roman" panose="02020603050405020304" pitchFamily="18" charset="0"/>
            </a:endParaRPr>
          </a:p>
          <a:p>
            <a:pPr marL="493200" indent="-457200">
              <a:buFont typeface="Arial" panose="020B0604020202020204" pitchFamily="34" charset="0"/>
              <a:buChar char="•"/>
            </a:pPr>
            <a:r>
              <a:rPr lang="en-GB" sz="1800" dirty="0">
                <a:ea typeface="Times New Roman" panose="02020603050405020304" pitchFamily="18" charset="0"/>
              </a:rPr>
              <a:t>if the vaccines are not given together, they can be administered at any interval, although separating the vaccines by a day or two will avoid confusion over systemic side effects</a:t>
            </a:r>
          </a:p>
          <a:p>
            <a:pPr marL="493200" indent="-457200">
              <a:buFont typeface="Arial" panose="020B0604020202020204" pitchFamily="34" charset="0"/>
              <a:buChar char="•"/>
            </a:pPr>
            <a:endParaRPr lang="en-GB" sz="1500" dirty="0">
              <a:solidFill>
                <a:srgbClr val="FF0000"/>
              </a:solidFill>
              <a:ea typeface="Times New Roman" panose="02020603050405020304" pitchFamily="18" charset="0"/>
            </a:endParaRPr>
          </a:p>
          <a:p>
            <a:endParaRPr lang="en-GB" dirty="0"/>
          </a:p>
        </p:txBody>
      </p:sp>
    </p:spTree>
    <p:extLst>
      <p:ext uri="{BB962C8B-B14F-4D97-AF65-F5344CB8AC3E}">
        <p14:creationId xmlns:p14="http://schemas.microsoft.com/office/powerpoint/2010/main" val="16906426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116632"/>
            <a:ext cx="8077200" cy="936104"/>
          </a:xfrm>
        </p:spPr>
        <p:txBody>
          <a:bodyPr/>
          <a:lstStyle/>
          <a:p>
            <a:r>
              <a:rPr lang="en-GB" dirty="0">
                <a:solidFill>
                  <a:schemeClr val="accent1">
                    <a:lumMod val="75000"/>
                  </a:schemeClr>
                </a:solidFill>
              </a:rPr>
              <a:t>Learning objectives</a:t>
            </a:r>
          </a:p>
        </p:txBody>
      </p:sp>
      <p:sp>
        <p:nvSpPr>
          <p:cNvPr id="3" name="Content Placeholder 2"/>
          <p:cNvSpPr>
            <a:spLocks noGrp="1"/>
          </p:cNvSpPr>
          <p:nvPr>
            <p:ph idx="1"/>
          </p:nvPr>
        </p:nvSpPr>
        <p:spPr>
          <a:xfrm>
            <a:off x="683568" y="1196752"/>
            <a:ext cx="8077200" cy="4464496"/>
          </a:xfrm>
        </p:spPr>
        <p:txBody>
          <a:bodyPr/>
          <a:lstStyle/>
          <a:p>
            <a:pPr marL="4763" lvl="0" indent="-4763">
              <a:spcBef>
                <a:spcPts val="0"/>
              </a:spcBef>
              <a:spcAft>
                <a:spcPts val="1000"/>
              </a:spcAft>
              <a:buClrTx/>
              <a:buSzTx/>
            </a:pPr>
            <a:r>
              <a:rPr lang="en-GB" sz="2000" b="1" kern="1200" dirty="0">
                <a:solidFill>
                  <a:prstClr val="black"/>
                </a:solidFill>
                <a:latin typeface="Arial" pitchFamily="34" charset="0"/>
                <a:ea typeface="ヒラギノ角ゴ Pro W3" pitchFamily="84" charset="-128"/>
              </a:rPr>
              <a:t>By the end of this session, you should be able to:</a:t>
            </a:r>
          </a:p>
          <a:p>
            <a:pPr lvl="0">
              <a:spcBef>
                <a:spcPts val="0"/>
              </a:spcBef>
              <a:spcAft>
                <a:spcPts val="1000"/>
              </a:spcAft>
              <a:buClr>
                <a:schemeClr val="accent1">
                  <a:lumMod val="75000"/>
                </a:schemeClr>
              </a:buClr>
              <a:buSzTx/>
              <a:buFont typeface="Arial" panose="020B0604020202020204" pitchFamily="34" charset="0"/>
              <a:buChar char="•"/>
            </a:pPr>
            <a:r>
              <a:rPr lang="en-GB" sz="2000" kern="1200" dirty="0">
                <a:latin typeface="Arial" pitchFamily="34" charset="0"/>
                <a:ea typeface="ヒラギノ角ゴ Pro W3" pitchFamily="84" charset="-128"/>
              </a:rPr>
              <a:t>explain what COVID-19 is and be aware of common symptoms / symptom progression</a:t>
            </a:r>
          </a:p>
          <a:p>
            <a:pPr>
              <a:spcBef>
                <a:spcPts val="0"/>
              </a:spcBef>
              <a:spcAft>
                <a:spcPts val="1000"/>
              </a:spcAft>
              <a:buClr>
                <a:schemeClr val="accent1">
                  <a:lumMod val="75000"/>
                </a:schemeClr>
              </a:buClr>
              <a:buSzTx/>
              <a:buFont typeface="Arial" panose="020B0604020202020204" pitchFamily="34" charset="0"/>
              <a:buChar char="•"/>
            </a:pPr>
            <a:r>
              <a:rPr lang="en-GB" sz="2000" kern="1200" dirty="0">
                <a:latin typeface="Arial" pitchFamily="34" charset="0"/>
                <a:ea typeface="ヒラギノ角ゴ Pro W3" pitchFamily="84" charset="-128"/>
              </a:rPr>
              <a:t>understand the COVID-19 vaccination programme for children and young people (5 – 17 year olds)</a:t>
            </a:r>
          </a:p>
          <a:p>
            <a:pPr>
              <a:spcBef>
                <a:spcPts val="0"/>
              </a:spcBef>
              <a:spcAft>
                <a:spcPts val="1000"/>
              </a:spcAft>
              <a:buClr>
                <a:schemeClr val="accent1">
                  <a:lumMod val="75000"/>
                </a:schemeClr>
              </a:buClr>
              <a:buSzTx/>
              <a:buFont typeface="Arial" panose="020B0604020202020204" pitchFamily="34" charset="0"/>
              <a:buChar char="•"/>
            </a:pPr>
            <a:r>
              <a:rPr lang="en-GB" sz="2000" dirty="0"/>
              <a:t>understand how to communicate key facts in response to questions from children and their parents, and direct them to additional sources of information</a:t>
            </a:r>
          </a:p>
          <a:p>
            <a:pPr>
              <a:spcBef>
                <a:spcPts val="0"/>
              </a:spcBef>
              <a:spcAft>
                <a:spcPts val="1000"/>
              </a:spcAft>
              <a:buClr>
                <a:schemeClr val="accent1">
                  <a:lumMod val="75000"/>
                </a:schemeClr>
              </a:buClr>
              <a:buSzTx/>
              <a:buFont typeface="Arial" panose="020B0604020202020204" pitchFamily="34" charset="0"/>
              <a:buChar char="•"/>
            </a:pPr>
            <a:r>
              <a:rPr lang="en-GB" sz="2000" dirty="0"/>
              <a:t>describe the key principles of how to correctly store, prepare and administer COVID-19 vaccines which have been authorised for use in the United Kingdom (UK) in children’s vaccination programmes</a:t>
            </a:r>
            <a:endParaRPr lang="en-GB" sz="2000" kern="1200" dirty="0">
              <a:latin typeface="Arial" pitchFamily="34" charset="0"/>
              <a:ea typeface="ヒラギノ角ゴ Pro W3" pitchFamily="84" charset="-128"/>
            </a:endParaRPr>
          </a:p>
        </p:txBody>
      </p:sp>
    </p:spTree>
    <p:extLst>
      <p:ext uri="{BB962C8B-B14F-4D97-AF65-F5344CB8AC3E}">
        <p14:creationId xmlns:p14="http://schemas.microsoft.com/office/powerpoint/2010/main" val="27915959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92D3FC-41FC-4334-A3EE-2A1ED19A8D46}"/>
              </a:ext>
            </a:extLst>
          </p:cNvPr>
          <p:cNvSpPr>
            <a:spLocks noGrp="1"/>
          </p:cNvSpPr>
          <p:nvPr>
            <p:ph type="title"/>
          </p:nvPr>
        </p:nvSpPr>
        <p:spPr>
          <a:xfrm>
            <a:off x="659335" y="332656"/>
            <a:ext cx="8077200" cy="962744"/>
          </a:xfrm>
        </p:spPr>
        <p:txBody>
          <a:bodyPr/>
          <a:lstStyle/>
          <a:p>
            <a:r>
              <a:rPr lang="en-GB" sz="3200" dirty="0">
                <a:solidFill>
                  <a:schemeClr val="accent1">
                    <a:lumMod val="75000"/>
                  </a:schemeClr>
                </a:solidFill>
              </a:rPr>
              <a:t>Co-administration of COVID-19 and other </a:t>
            </a:r>
            <a:br>
              <a:rPr lang="en-GB" sz="3200" dirty="0">
                <a:solidFill>
                  <a:schemeClr val="accent1">
                    <a:lumMod val="75000"/>
                  </a:schemeClr>
                </a:solidFill>
              </a:rPr>
            </a:br>
            <a:r>
              <a:rPr lang="en-GB" sz="3200" dirty="0">
                <a:solidFill>
                  <a:schemeClr val="accent1">
                    <a:lumMod val="75000"/>
                  </a:schemeClr>
                </a:solidFill>
              </a:rPr>
              <a:t>vaccines (2)</a:t>
            </a:r>
          </a:p>
        </p:txBody>
      </p:sp>
      <p:sp>
        <p:nvSpPr>
          <p:cNvPr id="3" name="Content Placeholder 2">
            <a:extLst>
              <a:ext uri="{FF2B5EF4-FFF2-40B4-BE49-F238E27FC236}">
                <a16:creationId xmlns:a16="http://schemas.microsoft.com/office/drawing/2014/main" id="{81A21E09-9DC3-4B38-AE17-11E1E4C9ADB7}"/>
              </a:ext>
            </a:extLst>
          </p:cNvPr>
          <p:cNvSpPr>
            <a:spLocks noGrp="1"/>
          </p:cNvSpPr>
          <p:nvPr>
            <p:ph idx="1"/>
          </p:nvPr>
        </p:nvSpPr>
        <p:spPr>
          <a:xfrm>
            <a:off x="685800" y="1412776"/>
            <a:ext cx="8077200" cy="4149824"/>
          </a:xfrm>
        </p:spPr>
        <p:txBody>
          <a:bodyPr/>
          <a:lstStyle/>
          <a:p>
            <a:pPr marL="493200" indent="-457200">
              <a:buFont typeface="Arial" panose="020B0604020202020204" pitchFamily="34" charset="0"/>
              <a:buChar char="•"/>
            </a:pPr>
            <a:r>
              <a:rPr lang="en-GB" sz="1600" b="1" dirty="0">
                <a:ea typeface="Times New Roman" panose="02020603050405020304" pitchFamily="18" charset="0"/>
              </a:rPr>
              <a:t>it is generally better for vaccination to proceed to avoid any further delay in</a:t>
            </a:r>
            <a:br>
              <a:rPr lang="en-GB" sz="1600" b="1" dirty="0">
                <a:ea typeface="Times New Roman" panose="02020603050405020304" pitchFamily="18" charset="0"/>
              </a:rPr>
            </a:br>
            <a:r>
              <a:rPr lang="en-GB" sz="1600" b="1" dirty="0">
                <a:ea typeface="Times New Roman" panose="02020603050405020304" pitchFamily="18" charset="0"/>
              </a:rPr>
              <a:t>protection and to avoid the risk of the patient not returning for a later appointment</a:t>
            </a:r>
          </a:p>
          <a:p>
            <a:pPr marL="493200" indent="-457200">
              <a:buFont typeface="Arial" panose="020B0604020202020204" pitchFamily="34" charset="0"/>
              <a:buChar char="•"/>
            </a:pPr>
            <a:endParaRPr lang="en-GB" sz="1600" b="1" dirty="0">
              <a:ea typeface="Times New Roman" panose="02020603050405020304" pitchFamily="18" charset="0"/>
            </a:endParaRPr>
          </a:p>
          <a:p>
            <a:pPr marL="493200" indent="-457200">
              <a:buFont typeface="Arial" panose="020B0604020202020204" pitchFamily="34" charset="0"/>
              <a:buChar char="•"/>
            </a:pPr>
            <a:r>
              <a:rPr lang="en-GB" sz="1600" dirty="0"/>
              <a:t>a UK study of co-administration of AstraZeneca and Pfizer BioNTech COVID-19 vaccines with inactivated influenza vaccines confirmed acceptable immunogenicity and reactogenicity </a:t>
            </a:r>
          </a:p>
          <a:p>
            <a:pPr marL="493200" indent="-457200">
              <a:buFont typeface="Arial" panose="020B0604020202020204" pitchFamily="34" charset="0"/>
              <a:buChar char="•"/>
            </a:pPr>
            <a:endParaRPr lang="en-GB" sz="1600" dirty="0">
              <a:ea typeface="Times New Roman" panose="02020603050405020304" pitchFamily="18" charset="0"/>
            </a:endParaRPr>
          </a:p>
          <a:p>
            <a:pPr marL="493200" indent="-457200">
              <a:buFont typeface="Arial" panose="020B0604020202020204" pitchFamily="34" charset="0"/>
              <a:buChar char="•"/>
            </a:pPr>
            <a:r>
              <a:rPr lang="en-GB" sz="1600" dirty="0"/>
              <a:t>in contrast, a study of co-administration of Novavax COVID-19 vaccine with inactivated influenza, did show some attenuation of the antibody response to COVID-19 </a:t>
            </a:r>
          </a:p>
          <a:p>
            <a:pPr marL="493200" indent="-457200">
              <a:buFont typeface="Arial" panose="020B0604020202020204" pitchFamily="34" charset="0"/>
              <a:buChar char="•"/>
            </a:pPr>
            <a:endParaRPr lang="en-GB" sz="1600" dirty="0">
              <a:ea typeface="Times New Roman" panose="02020603050405020304" pitchFamily="18" charset="0"/>
            </a:endParaRPr>
          </a:p>
          <a:p>
            <a:pPr marL="493200" indent="-457200">
              <a:buFont typeface="Arial" panose="020B0604020202020204" pitchFamily="34" charset="0"/>
              <a:buChar char="•"/>
            </a:pPr>
            <a:r>
              <a:rPr lang="en-GB" sz="1600" dirty="0"/>
              <a:t>although the clinical significance of this is unclear, administration of Novavax COVID-19 vaccine should be separated from administration of influenza vaccine by at least seven days</a:t>
            </a:r>
            <a:endParaRPr lang="en-GB" sz="1600" dirty="0">
              <a:ea typeface="Times New Roman" panose="02020603050405020304" pitchFamily="18" charset="0"/>
            </a:endParaRPr>
          </a:p>
          <a:p>
            <a:pPr marL="493200" indent="-457200">
              <a:buFont typeface="Arial" panose="020B0604020202020204" pitchFamily="34" charset="0"/>
              <a:buChar char="•"/>
            </a:pPr>
            <a:endParaRPr lang="en-GB" sz="1600" dirty="0">
              <a:solidFill>
                <a:srgbClr val="FF0000"/>
              </a:solidFill>
              <a:ea typeface="Times New Roman" panose="02020603050405020304" pitchFamily="18" charset="0"/>
            </a:endParaRPr>
          </a:p>
          <a:p>
            <a:endParaRPr lang="en-GB" dirty="0"/>
          </a:p>
        </p:txBody>
      </p:sp>
    </p:spTree>
    <p:extLst>
      <p:ext uri="{BB962C8B-B14F-4D97-AF65-F5344CB8AC3E}">
        <p14:creationId xmlns:p14="http://schemas.microsoft.com/office/powerpoint/2010/main" val="8638774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60648"/>
            <a:ext cx="8223448" cy="1034752"/>
          </a:xfrm>
        </p:spPr>
        <p:txBody>
          <a:bodyPr/>
          <a:lstStyle/>
          <a:p>
            <a:r>
              <a:rPr lang="en-GB" sz="2800" dirty="0">
                <a:solidFill>
                  <a:schemeClr val="accent1">
                    <a:lumMod val="75000"/>
                  </a:schemeClr>
                </a:solidFill>
              </a:rPr>
              <a:t>COVID-19 Booster programme for children and </a:t>
            </a:r>
            <a:br>
              <a:rPr lang="en-GB" sz="2800" dirty="0">
                <a:solidFill>
                  <a:schemeClr val="accent1">
                    <a:lumMod val="75000"/>
                  </a:schemeClr>
                </a:solidFill>
              </a:rPr>
            </a:br>
            <a:r>
              <a:rPr lang="en-GB" sz="2800" dirty="0">
                <a:solidFill>
                  <a:schemeClr val="accent1">
                    <a:lumMod val="75000"/>
                  </a:schemeClr>
                </a:solidFill>
              </a:rPr>
              <a:t>young people</a:t>
            </a:r>
          </a:p>
        </p:txBody>
      </p:sp>
      <p:sp>
        <p:nvSpPr>
          <p:cNvPr id="3" name="Content Placeholder 2"/>
          <p:cNvSpPr>
            <a:spLocks noGrp="1"/>
          </p:cNvSpPr>
          <p:nvPr>
            <p:ph idx="1"/>
          </p:nvPr>
        </p:nvSpPr>
        <p:spPr>
          <a:xfrm>
            <a:off x="685800" y="1295400"/>
            <a:ext cx="8077200" cy="4267200"/>
          </a:xfrm>
        </p:spPr>
        <p:txBody>
          <a:bodyPr/>
          <a:lstStyle/>
          <a:p>
            <a:pPr marL="285750" lvl="1">
              <a:buClr>
                <a:srgbClr val="00A8CA"/>
              </a:buClr>
              <a:buSzPct val="65000"/>
              <a:buFont typeface="Arial" panose="020B0604020202020204" pitchFamily="34" charset="0"/>
              <a:buChar char="•"/>
            </a:pPr>
            <a:r>
              <a:rPr lang="en-GB" sz="1600" dirty="0">
                <a:cs typeface="Arial" panose="020B0604020202020204" pitchFamily="34" charset="0"/>
              </a:rPr>
              <a:t>In late 2021, following the emergence of the Omicron variant, JCVI advised that a COVID-19 booster vaccination should be offered to:</a:t>
            </a:r>
          </a:p>
          <a:p>
            <a:pPr marL="685800" lvl="2">
              <a:buClr>
                <a:srgbClr val="00A8CA"/>
              </a:buClr>
              <a:buSzPct val="65000"/>
              <a:buFont typeface="Arial" panose="020B0604020202020204" pitchFamily="34" charset="0"/>
              <a:buChar char="•"/>
            </a:pPr>
            <a:r>
              <a:rPr lang="en-GB" sz="1600" dirty="0">
                <a:cs typeface="Arial" panose="020B0604020202020204" pitchFamily="34" charset="0"/>
              </a:rPr>
              <a:t>young people aged 16-17 years</a:t>
            </a:r>
          </a:p>
          <a:p>
            <a:pPr marL="685800" lvl="2">
              <a:buClr>
                <a:srgbClr val="00A8CA"/>
              </a:buClr>
              <a:buSzPct val="65000"/>
              <a:buFont typeface="Arial" panose="020B0604020202020204" pitchFamily="34" charset="0"/>
              <a:buChar char="•"/>
            </a:pPr>
            <a:r>
              <a:rPr lang="en-GB" sz="1600" dirty="0">
                <a:cs typeface="Arial" panose="020B0604020202020204" pitchFamily="34" charset="0"/>
              </a:rPr>
              <a:t>children and young people aged 12-15 who are at higher risk from COVID-19</a:t>
            </a:r>
          </a:p>
          <a:p>
            <a:pPr marL="685800" lvl="2">
              <a:buClr>
                <a:srgbClr val="00A8CA"/>
              </a:buClr>
              <a:buSzPct val="65000"/>
              <a:buFont typeface="Arial" panose="020B0604020202020204" pitchFamily="34" charset="0"/>
              <a:buChar char="•"/>
            </a:pPr>
            <a:r>
              <a:rPr lang="en-GB" sz="1600" dirty="0">
                <a:cs typeface="Arial" panose="020B0604020202020204" pitchFamily="34" charset="0"/>
              </a:rPr>
              <a:t>children and young people aged 12-15 years who are household contacts of immunosuppressed individuals of any age</a:t>
            </a:r>
          </a:p>
          <a:p>
            <a:pPr marL="36000" lvl="2" indent="0">
              <a:buClr>
                <a:srgbClr val="00A8CA"/>
              </a:buClr>
              <a:buSzPct val="65000"/>
              <a:buNone/>
            </a:pPr>
            <a:endParaRPr lang="en-GB" sz="1600" dirty="0">
              <a:cs typeface="Arial" panose="020B0604020202020204" pitchFamily="34" charset="0"/>
            </a:endParaRPr>
          </a:p>
          <a:p>
            <a:pPr marL="321750" lvl="2" indent="-285750">
              <a:buClr>
                <a:srgbClr val="00A8CA"/>
              </a:buClr>
              <a:buSzPct val="65000"/>
            </a:pPr>
            <a:r>
              <a:rPr lang="en-GB" sz="1600" dirty="0">
                <a:cs typeface="Arial" panose="020B0604020202020204" pitchFamily="34" charset="0"/>
              </a:rPr>
              <a:t>these children and young people will also be eligible for boosting in the autumn campaign</a:t>
            </a:r>
          </a:p>
          <a:p>
            <a:pPr marL="685800" lvl="2">
              <a:buClr>
                <a:srgbClr val="00A8CA"/>
              </a:buClr>
              <a:buSzPct val="65000"/>
              <a:buFont typeface="Arial" panose="020B0604020202020204" pitchFamily="34" charset="0"/>
              <a:buChar char="•"/>
            </a:pPr>
            <a:endParaRPr lang="en-GB" sz="1600" dirty="0">
              <a:cs typeface="Arial" panose="020B0604020202020204" pitchFamily="34" charset="0"/>
            </a:endParaRPr>
          </a:p>
          <a:p>
            <a:pPr marL="285750" lvl="1">
              <a:buClr>
                <a:srgbClr val="00A8CA"/>
              </a:buClr>
              <a:buSzPct val="65000"/>
            </a:pPr>
            <a:r>
              <a:rPr lang="en-GB" sz="1600" dirty="0">
                <a:cs typeface="Arial" panose="020B0604020202020204" pitchFamily="34" charset="0"/>
              </a:rPr>
              <a:t>booster doses should be given three months after completion of the primary vaccination course</a:t>
            </a:r>
          </a:p>
          <a:p>
            <a:pPr marL="0" lvl="1" indent="0">
              <a:buClr>
                <a:srgbClr val="00A8CA"/>
              </a:buClr>
              <a:buSzPct val="65000"/>
              <a:buNone/>
            </a:pPr>
            <a:endParaRPr lang="en-GB" sz="1600" dirty="0">
              <a:cs typeface="Arial" panose="020B0604020202020204" pitchFamily="34" charset="0"/>
            </a:endParaRPr>
          </a:p>
          <a:p>
            <a:pPr marL="285750" lvl="1">
              <a:buClr>
                <a:srgbClr val="00A8CA"/>
              </a:buClr>
              <a:buSzPct val="65000"/>
            </a:pPr>
            <a:r>
              <a:rPr lang="en-GB" sz="1600" dirty="0">
                <a:cs typeface="Arial" panose="020B0604020202020204" pitchFamily="34" charset="0"/>
              </a:rPr>
              <a:t>boosters in children and young people aged 5 to 15 years who are not at high risk are not currently recommended by JCVI</a:t>
            </a:r>
            <a:endParaRPr lang="en-GB" sz="1600" dirty="0"/>
          </a:p>
        </p:txBody>
      </p:sp>
    </p:spTree>
    <p:extLst>
      <p:ext uri="{BB962C8B-B14F-4D97-AF65-F5344CB8AC3E}">
        <p14:creationId xmlns:p14="http://schemas.microsoft.com/office/powerpoint/2010/main" val="40352675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5002C-7F8D-45F3-968E-587A0D8517DC}"/>
              </a:ext>
            </a:extLst>
          </p:cNvPr>
          <p:cNvSpPr>
            <a:spLocks noGrp="1"/>
          </p:cNvSpPr>
          <p:nvPr>
            <p:ph type="title"/>
          </p:nvPr>
        </p:nvSpPr>
        <p:spPr>
          <a:xfrm>
            <a:off x="685800" y="260648"/>
            <a:ext cx="8077200" cy="720080"/>
          </a:xfrm>
        </p:spPr>
        <p:txBody>
          <a:bodyPr/>
          <a:lstStyle/>
          <a:p>
            <a:r>
              <a:rPr lang="en-GB" sz="3200" dirty="0">
                <a:solidFill>
                  <a:schemeClr val="accent1">
                    <a:lumMod val="75000"/>
                  </a:schemeClr>
                </a:solidFill>
              </a:rPr>
              <a:t>The autumn booster campaign 2022</a:t>
            </a:r>
          </a:p>
        </p:txBody>
      </p:sp>
      <p:sp>
        <p:nvSpPr>
          <p:cNvPr id="3" name="Content Placeholder 2">
            <a:extLst>
              <a:ext uri="{FF2B5EF4-FFF2-40B4-BE49-F238E27FC236}">
                <a16:creationId xmlns:a16="http://schemas.microsoft.com/office/drawing/2014/main" id="{BB1F47EC-18FE-400D-9D24-1D109F5EE5B2}"/>
              </a:ext>
            </a:extLst>
          </p:cNvPr>
          <p:cNvSpPr>
            <a:spLocks noGrp="1"/>
          </p:cNvSpPr>
          <p:nvPr>
            <p:ph idx="1"/>
          </p:nvPr>
        </p:nvSpPr>
        <p:spPr>
          <a:xfrm>
            <a:off x="685800" y="1124744"/>
            <a:ext cx="8077200" cy="4437856"/>
          </a:xfrm>
        </p:spPr>
        <p:txBody>
          <a:bodyPr/>
          <a:lstStyle/>
          <a:p>
            <a:pPr marL="36000" indent="0"/>
            <a:r>
              <a:rPr lang="en-GB" sz="1500" dirty="0"/>
              <a:t>The JCVI have recommended a move to regular, planned and targeted boosting as the most important strategy to control COVID-19.</a:t>
            </a:r>
          </a:p>
          <a:p>
            <a:pPr marL="493200" indent="-457200">
              <a:buFont typeface="Arial" panose="020B0604020202020204" pitchFamily="34" charset="0"/>
              <a:buChar char="•"/>
            </a:pPr>
            <a:endParaRPr lang="en-GB" sz="1500" dirty="0"/>
          </a:p>
          <a:p>
            <a:pPr marL="36000" indent="0"/>
            <a:r>
              <a:rPr lang="en-GB" sz="1500" dirty="0"/>
              <a:t>For the 2022 autumn booster programme, the primary objective is to augment immunity in those at higher risk from COVID-19 and thereby optimise protection against severe COVID- 19, specifically hospitalisation and death, over winter 2022/23.</a:t>
            </a:r>
          </a:p>
          <a:p>
            <a:pPr marL="493200" indent="-457200">
              <a:buFont typeface="Arial" panose="020B0604020202020204" pitchFamily="34" charset="0"/>
              <a:buChar char="•"/>
            </a:pPr>
            <a:endParaRPr lang="en-GB" sz="1500" dirty="0"/>
          </a:p>
          <a:p>
            <a:r>
              <a:rPr lang="en-GB" sz="1500" dirty="0"/>
              <a:t>The following groups should be offered a COVID-19 booster vaccine in the autumn of 2022: </a:t>
            </a:r>
          </a:p>
          <a:p>
            <a:r>
              <a:rPr lang="en-GB" sz="1500" dirty="0"/>
              <a:t>	residents in a care home for older adults and staff working in care homes for older adults </a:t>
            </a:r>
          </a:p>
          <a:p>
            <a:r>
              <a:rPr lang="en-GB" sz="1500" dirty="0"/>
              <a:t>	frontline health and social care workers </a:t>
            </a:r>
          </a:p>
          <a:p>
            <a:r>
              <a:rPr lang="en-GB" sz="1500" dirty="0"/>
              <a:t>	all adults aged 50 years and over </a:t>
            </a:r>
          </a:p>
          <a:p>
            <a:r>
              <a:rPr lang="en-GB" sz="1500" dirty="0"/>
              <a:t>	persons aged 5 to 49 years in a clinical risk group, as set out in in the Green Book, chapter 14a</a:t>
            </a:r>
          </a:p>
          <a:p>
            <a:r>
              <a:rPr lang="en-GB" sz="1500" dirty="0"/>
              <a:t>	persons aged 5 to 49 years who are household contacts of people with immunosuppression (as defined in tables 3 and 4 in the Green Book, chapter 14a) </a:t>
            </a:r>
          </a:p>
          <a:p>
            <a:r>
              <a:rPr lang="en-GB" sz="1500" dirty="0"/>
              <a:t>	persons aged 16 to 49 years who are carers (as defined in table 3 in the Green Book, chapter 14a)</a:t>
            </a:r>
          </a:p>
          <a:p>
            <a:pPr marL="493200" indent="-457200">
              <a:buFont typeface="Arial" panose="020B0604020202020204" pitchFamily="34" charset="0"/>
              <a:buChar char="•"/>
            </a:pPr>
            <a:endParaRPr lang="en-GB" sz="1600" dirty="0"/>
          </a:p>
        </p:txBody>
      </p:sp>
    </p:spTree>
    <p:extLst>
      <p:ext uri="{BB962C8B-B14F-4D97-AF65-F5344CB8AC3E}">
        <p14:creationId xmlns:p14="http://schemas.microsoft.com/office/powerpoint/2010/main" val="29903864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A8A10-E698-4A34-8972-DB75ED204E0D}"/>
              </a:ext>
            </a:extLst>
          </p:cNvPr>
          <p:cNvSpPr>
            <a:spLocks noGrp="1"/>
          </p:cNvSpPr>
          <p:nvPr>
            <p:ph type="title"/>
          </p:nvPr>
        </p:nvSpPr>
        <p:spPr>
          <a:xfrm>
            <a:off x="685800" y="260648"/>
            <a:ext cx="8077200" cy="792088"/>
          </a:xfrm>
        </p:spPr>
        <p:txBody>
          <a:bodyPr/>
          <a:lstStyle/>
          <a:p>
            <a:r>
              <a:rPr lang="en-GB" sz="2800" dirty="0">
                <a:solidFill>
                  <a:schemeClr val="accent1">
                    <a:lumMod val="75000"/>
                  </a:schemeClr>
                </a:solidFill>
              </a:rPr>
              <a:t>The autumn booster campaign 2022 (continued)</a:t>
            </a:r>
          </a:p>
        </p:txBody>
      </p:sp>
      <p:sp>
        <p:nvSpPr>
          <p:cNvPr id="3" name="Content Placeholder 2">
            <a:extLst>
              <a:ext uri="{FF2B5EF4-FFF2-40B4-BE49-F238E27FC236}">
                <a16:creationId xmlns:a16="http://schemas.microsoft.com/office/drawing/2014/main" id="{E99F970B-8C5D-494B-B429-D4BC1AE291C3}"/>
              </a:ext>
            </a:extLst>
          </p:cNvPr>
          <p:cNvSpPr>
            <a:spLocks noGrp="1"/>
          </p:cNvSpPr>
          <p:nvPr>
            <p:ph idx="1"/>
          </p:nvPr>
        </p:nvSpPr>
        <p:spPr>
          <a:xfrm>
            <a:off x="685800" y="1052736"/>
            <a:ext cx="8077200" cy="4896544"/>
          </a:xfrm>
        </p:spPr>
        <p:txBody>
          <a:bodyPr/>
          <a:lstStyle/>
          <a:p>
            <a:pPr marL="457200" indent="-457200">
              <a:buFont typeface="Arial" panose="020B0604020202020204" pitchFamily="34" charset="0"/>
              <a:buChar char="•"/>
            </a:pPr>
            <a:r>
              <a:rPr lang="en-GB" sz="1700" dirty="0"/>
              <a:t>the booster should ideally be offered from September 2022, allowing a minimum of three months from the previous dose. The programme should prioritise delivery to those aged over 75 years and in care homes for older adults but recognising the need for operational flexibility based on the likely delivery models </a:t>
            </a:r>
          </a:p>
          <a:p>
            <a:pPr marL="457200" indent="-457200">
              <a:buFont typeface="Arial" panose="020B0604020202020204" pitchFamily="34" charset="0"/>
              <a:buChar char="•"/>
            </a:pPr>
            <a:endParaRPr lang="en-GB" sz="1700" dirty="0"/>
          </a:p>
          <a:p>
            <a:pPr marL="457200" indent="-457200">
              <a:buFont typeface="Arial" panose="020B0604020202020204" pitchFamily="34" charset="0"/>
              <a:buChar char="•"/>
            </a:pPr>
            <a:r>
              <a:rPr lang="en-GB" sz="1700" dirty="0"/>
              <a:t>the aim should be to complete the campaign before December 2022 to provide additional protection in time for the expected winter peak of other seasonal viruses. Mop-up opportunities should then be offered up to the end of January</a:t>
            </a:r>
          </a:p>
          <a:p>
            <a:pPr marL="457200" indent="-457200">
              <a:buFont typeface="Arial" panose="020B0604020202020204" pitchFamily="34" charset="0"/>
              <a:buChar char="•"/>
            </a:pPr>
            <a:endParaRPr lang="en-GB" sz="1700" dirty="0"/>
          </a:p>
          <a:p>
            <a:pPr marL="457200" indent="-457200">
              <a:buFont typeface="Arial" panose="020B0604020202020204" pitchFamily="34" charset="0"/>
              <a:buChar char="•"/>
            </a:pPr>
            <a:r>
              <a:rPr lang="en-GB" sz="1700" dirty="0"/>
              <a:t>individuals in the eligible groups who have received a full course of primary vaccination (two or three doses) but have not received a booster before September 2022, may be given the autumn booster in the campaign provided there is at least three months from the previous dose. Additional doses are not then required </a:t>
            </a:r>
          </a:p>
        </p:txBody>
      </p:sp>
    </p:spTree>
    <p:extLst>
      <p:ext uri="{BB962C8B-B14F-4D97-AF65-F5344CB8AC3E}">
        <p14:creationId xmlns:p14="http://schemas.microsoft.com/office/powerpoint/2010/main" val="20584945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260648"/>
            <a:ext cx="8077200" cy="1152128"/>
          </a:xfrm>
        </p:spPr>
        <p:txBody>
          <a:bodyPr/>
          <a:lstStyle/>
          <a:p>
            <a:r>
              <a:rPr lang="en-GB" sz="2800" dirty="0">
                <a:solidFill>
                  <a:schemeClr val="accent1">
                    <a:lumMod val="75000"/>
                  </a:schemeClr>
                </a:solidFill>
              </a:rPr>
              <a:t>Third primary dose for immunosuppressed</a:t>
            </a:r>
            <a:br>
              <a:rPr lang="en-GB" sz="2800" dirty="0">
                <a:solidFill>
                  <a:schemeClr val="accent1">
                    <a:lumMod val="75000"/>
                  </a:schemeClr>
                </a:solidFill>
              </a:rPr>
            </a:br>
            <a:r>
              <a:rPr lang="en-GB" sz="2800" dirty="0">
                <a:solidFill>
                  <a:schemeClr val="accent1">
                    <a:lumMod val="75000"/>
                  </a:schemeClr>
                </a:solidFill>
              </a:rPr>
              <a:t>children and young people (1)</a:t>
            </a:r>
          </a:p>
        </p:txBody>
      </p:sp>
      <p:sp>
        <p:nvSpPr>
          <p:cNvPr id="3" name="Content Placeholder 2"/>
          <p:cNvSpPr>
            <a:spLocks noGrp="1"/>
          </p:cNvSpPr>
          <p:nvPr>
            <p:ph idx="1"/>
          </p:nvPr>
        </p:nvSpPr>
        <p:spPr/>
        <p:txBody>
          <a:bodyPr/>
          <a:lstStyle/>
          <a:p>
            <a:pPr marL="285750" lvl="1">
              <a:buClr>
                <a:srgbClr val="00A8CA"/>
              </a:buClr>
              <a:buSzPct val="65000"/>
              <a:buFont typeface="Arial" panose="020B0604020202020204" pitchFamily="34" charset="0"/>
              <a:buChar char="•"/>
            </a:pPr>
            <a:r>
              <a:rPr lang="en-GB" sz="1600" dirty="0">
                <a:cs typeface="Arial" panose="020B0604020202020204" pitchFamily="34" charset="0"/>
              </a:rPr>
              <a:t>some individuals who are immunosuppressed due to underlying health conditions or medical treatment may not mount a full immune response to primary COVID-19 vaccination</a:t>
            </a:r>
          </a:p>
          <a:p>
            <a:pPr marL="285750" lvl="1">
              <a:buClr>
                <a:srgbClr val="00A8CA"/>
              </a:buClr>
              <a:buSzPct val="65000"/>
              <a:buFont typeface="Arial" panose="020B0604020202020204" pitchFamily="34" charset="0"/>
              <a:buChar char="•"/>
            </a:pPr>
            <a:endParaRPr lang="en-GB" sz="1600" dirty="0">
              <a:cs typeface="Arial" panose="020B0604020202020204" pitchFamily="34" charset="0"/>
            </a:endParaRPr>
          </a:p>
          <a:p>
            <a:pPr marL="285750" lvl="1">
              <a:buClr>
                <a:srgbClr val="00A8CA"/>
              </a:buClr>
              <a:buSzPct val="65000"/>
              <a:buFont typeface="Arial" panose="020B0604020202020204" pitchFamily="34" charset="0"/>
              <a:buChar char="•"/>
            </a:pPr>
            <a:r>
              <a:rPr lang="en-GB" sz="1600" dirty="0"/>
              <a:t>JCVI therefore advises that a third primary vaccine dose be offered to individuals aged 5-17 who had severe immunosuppression in proximity to their first or second COVID-19 doses in the primary schedule</a:t>
            </a:r>
          </a:p>
          <a:p>
            <a:pPr marL="285750" lvl="1">
              <a:buClr>
                <a:srgbClr val="00A8CA"/>
              </a:buClr>
              <a:buSzPct val="65000"/>
              <a:buFont typeface="Arial" panose="020B0604020202020204" pitchFamily="34" charset="0"/>
              <a:buChar char="•"/>
            </a:pPr>
            <a:endParaRPr lang="en-GB" sz="1600" dirty="0"/>
          </a:p>
          <a:p>
            <a:pPr marL="285750" lvl="1">
              <a:buClr>
                <a:srgbClr val="00A8CA"/>
              </a:buClr>
              <a:buSzPct val="65000"/>
              <a:buFont typeface="Arial" panose="020B0604020202020204" pitchFamily="34" charset="0"/>
              <a:buChar char="•"/>
            </a:pPr>
            <a:r>
              <a:rPr lang="en-GB" sz="1600" dirty="0"/>
              <a:t>most individuals whose immunosuppression commenced at least two weeks after the second dose of vaccination do not require an additional primary vaccination at this stage</a:t>
            </a:r>
          </a:p>
          <a:p>
            <a:pPr marL="285750" lvl="1">
              <a:buClr>
                <a:srgbClr val="00A8CA"/>
              </a:buClr>
              <a:buSzPct val="65000"/>
              <a:buFont typeface="Arial" panose="020B0604020202020204" pitchFamily="34" charset="0"/>
              <a:buChar char="•"/>
            </a:pPr>
            <a:endParaRPr lang="en-GB" sz="1600" dirty="0"/>
          </a:p>
          <a:p>
            <a:pPr marL="285750" lvl="1">
              <a:buClr>
                <a:srgbClr val="00A8CA"/>
              </a:buClr>
              <a:buSzPct val="65000"/>
              <a:buFont typeface="Arial" panose="020B0604020202020204" pitchFamily="34" charset="0"/>
              <a:buChar char="•"/>
            </a:pPr>
            <a:r>
              <a:rPr lang="en-GB" sz="1600" dirty="0"/>
              <a:t>the third dose should be given ideally at least eight weeks after the second dose, with special attention paid to current or planned immunosuppressive therapies</a:t>
            </a:r>
            <a:endParaRPr lang="en-GB" sz="1600" dirty="0">
              <a:cs typeface="Arial" panose="020B0604020202020204" pitchFamily="34" charset="0"/>
            </a:endParaRPr>
          </a:p>
          <a:p>
            <a:endParaRPr lang="en-GB" dirty="0"/>
          </a:p>
        </p:txBody>
      </p:sp>
    </p:spTree>
    <p:extLst>
      <p:ext uri="{BB962C8B-B14F-4D97-AF65-F5344CB8AC3E}">
        <p14:creationId xmlns:p14="http://schemas.microsoft.com/office/powerpoint/2010/main" val="17783329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32656"/>
            <a:ext cx="8077200" cy="864096"/>
          </a:xfrm>
        </p:spPr>
        <p:txBody>
          <a:bodyPr/>
          <a:lstStyle/>
          <a:p>
            <a:r>
              <a:rPr lang="en-GB" sz="2800" dirty="0">
                <a:solidFill>
                  <a:schemeClr val="accent1">
                    <a:lumMod val="75000"/>
                  </a:schemeClr>
                </a:solidFill>
              </a:rPr>
              <a:t>Third primary dose for immunosuppressed</a:t>
            </a:r>
            <a:br>
              <a:rPr lang="en-GB" sz="2800" dirty="0">
                <a:solidFill>
                  <a:schemeClr val="accent1">
                    <a:lumMod val="75000"/>
                  </a:schemeClr>
                </a:solidFill>
              </a:rPr>
            </a:br>
            <a:r>
              <a:rPr lang="en-GB" sz="2800" dirty="0">
                <a:solidFill>
                  <a:schemeClr val="accent1">
                    <a:lumMod val="75000"/>
                  </a:schemeClr>
                </a:solidFill>
              </a:rPr>
              <a:t>children and young people (2)</a:t>
            </a:r>
          </a:p>
        </p:txBody>
      </p:sp>
      <p:sp>
        <p:nvSpPr>
          <p:cNvPr id="3" name="Content Placeholder 2"/>
          <p:cNvSpPr>
            <a:spLocks noGrp="1"/>
          </p:cNvSpPr>
          <p:nvPr>
            <p:ph idx="1"/>
          </p:nvPr>
        </p:nvSpPr>
        <p:spPr>
          <a:xfrm>
            <a:off x="685800" y="1484784"/>
            <a:ext cx="8077200" cy="4077816"/>
          </a:xfrm>
        </p:spPr>
        <p:txBody>
          <a:bodyPr/>
          <a:lstStyle/>
          <a:p>
            <a:pPr marL="285750" lvl="1">
              <a:buClr>
                <a:srgbClr val="00A8CA"/>
              </a:buClr>
              <a:buSzPct val="65000"/>
              <a:buFont typeface="Arial" panose="020B0604020202020204" pitchFamily="34" charset="0"/>
              <a:buChar char="•"/>
            </a:pPr>
            <a:r>
              <a:rPr lang="en-GB" sz="1600" dirty="0"/>
              <a:t>where possible the third dose should be delayed until two weeks after the period of immunosuppression, in addition to the time period for clearance of the therapeutic agent</a:t>
            </a:r>
          </a:p>
          <a:p>
            <a:pPr marL="285750" lvl="1">
              <a:buClr>
                <a:srgbClr val="00A8CA"/>
              </a:buClr>
              <a:buSzPct val="65000"/>
              <a:buFont typeface="Arial" panose="020B0604020202020204" pitchFamily="34" charset="0"/>
              <a:buChar char="•"/>
            </a:pPr>
            <a:endParaRPr lang="en-GB" sz="1600" dirty="0"/>
          </a:p>
          <a:p>
            <a:pPr marL="285750" lvl="1">
              <a:buClr>
                <a:srgbClr val="00A8CA"/>
              </a:buClr>
              <a:buSzPct val="65000"/>
              <a:buFont typeface="Arial" panose="020B0604020202020204" pitchFamily="34" charset="0"/>
              <a:buChar char="•"/>
            </a:pPr>
            <a:r>
              <a:rPr lang="en-GB" sz="1600" dirty="0"/>
              <a:t>if not possible, consideration should be given to vaccination during a treatment ‘holiday’ or when the degree of immunosuppression is at a minimum</a:t>
            </a:r>
          </a:p>
          <a:p>
            <a:pPr marL="285750" lvl="1">
              <a:buClr>
                <a:srgbClr val="00A8CA"/>
              </a:buClr>
              <a:buSzPct val="65000"/>
              <a:buFont typeface="Arial" panose="020B0604020202020204" pitchFamily="34" charset="0"/>
              <a:buChar char="•"/>
            </a:pPr>
            <a:endParaRPr lang="en-GB" sz="1600" dirty="0"/>
          </a:p>
          <a:p>
            <a:pPr marL="285750" lvl="1">
              <a:buClr>
                <a:srgbClr val="00A8CA"/>
              </a:buClr>
              <a:buSzPct val="65000"/>
              <a:buFont typeface="Arial" panose="020B0604020202020204" pitchFamily="34" charset="0"/>
              <a:buChar char="•"/>
            </a:pPr>
            <a:r>
              <a:rPr lang="en-GB" sz="1600" dirty="0"/>
              <a:t>those aged 5 years and above in this group will also require booster doses in line with the rest of the eligible population, to extend protection from their primary course. JCVI advise that the first reinforcing dose should be offered from three months after the third primary dose</a:t>
            </a:r>
          </a:p>
          <a:p>
            <a:pPr marL="285750" lvl="1">
              <a:buClr>
                <a:srgbClr val="00A8CA"/>
              </a:buClr>
              <a:buSzPct val="65000"/>
              <a:buFont typeface="Arial" panose="020B0604020202020204" pitchFamily="34" charset="0"/>
              <a:buChar char="•"/>
            </a:pPr>
            <a:endParaRPr lang="en-GB" sz="1600" dirty="0">
              <a:cs typeface="Arial" panose="020B0604020202020204" pitchFamily="34" charset="0"/>
            </a:endParaRPr>
          </a:p>
          <a:p>
            <a:pPr marL="285750" lvl="1">
              <a:buClr>
                <a:srgbClr val="00A8CA"/>
              </a:buClr>
              <a:buSzPct val="65000"/>
              <a:buFont typeface="Arial" panose="020B0604020202020204" pitchFamily="34" charset="0"/>
              <a:buChar char="•"/>
            </a:pPr>
            <a:r>
              <a:rPr lang="en-GB" sz="1600" dirty="0">
                <a:cs typeface="Arial" panose="020B0604020202020204" pitchFamily="34" charset="0"/>
              </a:rPr>
              <a:t>further information on third primary doses for children and young people (5-17) is available in </a:t>
            </a:r>
            <a:r>
              <a:rPr lang="en-GB" sz="1600" u="sng" dirty="0">
                <a:hlinkClick r:id="rId2"/>
              </a:rPr>
              <a:t>Green Book COVID-19 chapter</a:t>
            </a:r>
            <a:endParaRPr lang="en-GB" sz="1600" dirty="0"/>
          </a:p>
          <a:p>
            <a:endParaRPr lang="en-GB" dirty="0"/>
          </a:p>
        </p:txBody>
      </p:sp>
    </p:spTree>
    <p:extLst>
      <p:ext uri="{BB962C8B-B14F-4D97-AF65-F5344CB8AC3E}">
        <p14:creationId xmlns:p14="http://schemas.microsoft.com/office/powerpoint/2010/main" val="2801269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88640"/>
            <a:ext cx="8077200" cy="864096"/>
          </a:xfrm>
        </p:spPr>
        <p:txBody>
          <a:bodyPr/>
          <a:lstStyle/>
          <a:p>
            <a:r>
              <a:rPr lang="en-GB" sz="3600" dirty="0">
                <a:solidFill>
                  <a:schemeClr val="accent1">
                    <a:lumMod val="75000"/>
                  </a:schemeClr>
                </a:solidFill>
              </a:rPr>
              <a:t>Consent for vaccination </a:t>
            </a:r>
            <a:endParaRPr lang="en-GB" sz="3600" dirty="0"/>
          </a:p>
        </p:txBody>
      </p:sp>
      <p:sp>
        <p:nvSpPr>
          <p:cNvPr id="3" name="Content Placeholder 2"/>
          <p:cNvSpPr>
            <a:spLocks noGrp="1"/>
          </p:cNvSpPr>
          <p:nvPr>
            <p:ph idx="1"/>
          </p:nvPr>
        </p:nvSpPr>
        <p:spPr>
          <a:xfrm>
            <a:off x="685800" y="1052736"/>
            <a:ext cx="8077200" cy="4752528"/>
          </a:xfrm>
        </p:spPr>
        <p:txBody>
          <a:bodyPr/>
          <a:lstStyle/>
          <a:p>
            <a:pPr marL="285750" indent="-285750">
              <a:spcBef>
                <a:spcPts val="0"/>
              </a:spcBef>
              <a:buFont typeface="Arial" panose="020B0604020202020204" pitchFamily="34" charset="0"/>
              <a:buChar char="•"/>
            </a:pPr>
            <a:r>
              <a:rPr lang="en-GB" sz="1800" dirty="0"/>
              <a:t>at 16 years of age, a young person is presumed in law to have the capacity to consent, so young people aged 16 or 17 years should consent to their own medical treatment and a parent cannot override that consent</a:t>
            </a:r>
          </a:p>
          <a:p>
            <a:pPr marL="285750" indent="-285750">
              <a:spcBef>
                <a:spcPts val="0"/>
              </a:spcBef>
              <a:buFont typeface="Arial" panose="020B0604020202020204" pitchFamily="34" charset="0"/>
              <a:buChar char="•"/>
            </a:pPr>
            <a:endParaRPr lang="en-GB" sz="1800" dirty="0"/>
          </a:p>
          <a:p>
            <a:pPr marL="285750" indent="-285750">
              <a:spcBef>
                <a:spcPts val="600"/>
              </a:spcBef>
              <a:buFont typeface="Arial" panose="020B0604020202020204" pitchFamily="34" charset="0"/>
              <a:buChar char="•"/>
            </a:pPr>
            <a:r>
              <a:rPr lang="en-GB" sz="1800" dirty="0"/>
              <a:t>children under 16 can consent for themselves if they have the capacity and maturity to understand what they are consenting to and fully understand what is involved in the proposed procedure (this is referred to as ‘</a:t>
            </a:r>
            <a:r>
              <a:rPr lang="en-GB" sz="1800" dirty="0" err="1"/>
              <a:t>Gillick</a:t>
            </a:r>
            <a:r>
              <a:rPr lang="en-GB" sz="1800" dirty="0"/>
              <a:t> competence’) </a:t>
            </a:r>
          </a:p>
          <a:p>
            <a:pPr marL="285750" indent="-285750">
              <a:spcBef>
                <a:spcPts val="600"/>
              </a:spcBef>
              <a:buFont typeface="Arial" panose="020B0604020202020204" pitchFamily="34" charset="0"/>
              <a:buChar char="•"/>
            </a:pPr>
            <a:endParaRPr lang="en-GB" sz="1800" dirty="0"/>
          </a:p>
          <a:p>
            <a:pPr marL="285750" indent="-285750">
              <a:spcBef>
                <a:spcPts val="600"/>
              </a:spcBef>
              <a:buFont typeface="Arial" panose="020B0604020202020204" pitchFamily="34" charset="0"/>
              <a:buChar char="•"/>
            </a:pPr>
            <a:r>
              <a:rPr lang="en-GB" sz="1800" dirty="0"/>
              <a:t>although they can give their own consent, it is advised that ideally, the parents of those under 16 are involved in the consent process </a:t>
            </a:r>
          </a:p>
          <a:p>
            <a:pPr marL="285750" indent="-285750">
              <a:spcBef>
                <a:spcPts val="600"/>
              </a:spcBef>
              <a:buFont typeface="Arial" panose="020B0604020202020204" pitchFamily="34" charset="0"/>
              <a:buChar char="•"/>
            </a:pPr>
            <a:endParaRPr lang="en-GB" sz="1800" dirty="0"/>
          </a:p>
          <a:p>
            <a:pPr marL="285750" indent="-285750">
              <a:spcBef>
                <a:spcPts val="600"/>
              </a:spcBef>
              <a:buFont typeface="Arial" panose="020B0604020202020204" pitchFamily="34" charset="0"/>
              <a:buChar char="•"/>
            </a:pPr>
            <a:r>
              <a:rPr lang="en-GB" sz="1800" dirty="0"/>
              <a:t>however, if a </a:t>
            </a:r>
            <a:r>
              <a:rPr lang="en-GB" sz="1800" dirty="0" err="1"/>
              <a:t>Gillick</a:t>
            </a:r>
            <a:r>
              <a:rPr lang="en-GB" sz="1800" dirty="0"/>
              <a:t>-competent child consents to vaccination, a parent cannot override that consent and if a </a:t>
            </a:r>
            <a:r>
              <a:rPr lang="en-GB" sz="1800" dirty="0" err="1"/>
              <a:t>Gillick</a:t>
            </a:r>
            <a:r>
              <a:rPr lang="en-GB" sz="1800" dirty="0"/>
              <a:t>-competent child refuses vaccination, that refusal should be accepted</a:t>
            </a:r>
          </a:p>
          <a:p>
            <a:endParaRPr lang="en-GB" dirty="0"/>
          </a:p>
        </p:txBody>
      </p:sp>
    </p:spTree>
    <p:extLst>
      <p:ext uri="{BB962C8B-B14F-4D97-AF65-F5344CB8AC3E}">
        <p14:creationId xmlns:p14="http://schemas.microsoft.com/office/powerpoint/2010/main" val="38402298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60648"/>
            <a:ext cx="8077200" cy="864096"/>
          </a:xfrm>
        </p:spPr>
        <p:txBody>
          <a:bodyPr/>
          <a:lstStyle/>
          <a:p>
            <a:r>
              <a:rPr lang="en-GB" dirty="0" err="1">
                <a:solidFill>
                  <a:schemeClr val="accent1">
                    <a:lumMod val="75000"/>
                  </a:schemeClr>
                </a:solidFill>
              </a:rPr>
              <a:t>Gillick</a:t>
            </a:r>
            <a:r>
              <a:rPr lang="en-GB" dirty="0">
                <a:solidFill>
                  <a:schemeClr val="accent1">
                    <a:lumMod val="75000"/>
                  </a:schemeClr>
                </a:solidFill>
              </a:rPr>
              <a:t> competence</a:t>
            </a:r>
            <a:endParaRPr lang="en-GB" dirty="0"/>
          </a:p>
        </p:txBody>
      </p:sp>
      <p:sp>
        <p:nvSpPr>
          <p:cNvPr id="3" name="Content Placeholder 2"/>
          <p:cNvSpPr>
            <a:spLocks noGrp="1"/>
          </p:cNvSpPr>
          <p:nvPr>
            <p:ph idx="1"/>
          </p:nvPr>
        </p:nvSpPr>
        <p:spPr>
          <a:xfrm>
            <a:off x="685800" y="1196752"/>
            <a:ext cx="8077200" cy="4365848"/>
          </a:xfrm>
        </p:spPr>
        <p:txBody>
          <a:bodyPr/>
          <a:lstStyle/>
          <a:p>
            <a:pPr marL="0" indent="0">
              <a:lnSpc>
                <a:spcPct val="110000"/>
              </a:lnSpc>
              <a:spcBef>
                <a:spcPts val="0"/>
              </a:spcBef>
              <a:buNone/>
            </a:pPr>
            <a:r>
              <a:rPr lang="en-GB" sz="2000" dirty="0"/>
              <a:t>For a young person under the age of 16 to be Gillick competent, they should have: </a:t>
            </a:r>
          </a:p>
          <a:p>
            <a:pPr marL="285750" indent="-285750">
              <a:lnSpc>
                <a:spcPct val="110000"/>
              </a:lnSpc>
              <a:spcBef>
                <a:spcPts val="0"/>
              </a:spcBef>
              <a:buFont typeface="Arial" panose="020B0604020202020204" pitchFamily="34" charset="0"/>
              <a:buChar char="•"/>
            </a:pPr>
            <a:r>
              <a:rPr lang="en-GB" sz="2000" dirty="0"/>
              <a:t>the ability to understand that they have a choice and that choices have consequences </a:t>
            </a:r>
          </a:p>
          <a:p>
            <a:pPr marL="285750" indent="-285750">
              <a:lnSpc>
                <a:spcPct val="110000"/>
              </a:lnSpc>
              <a:spcBef>
                <a:spcPts val="0"/>
              </a:spcBef>
              <a:buFont typeface="Arial" panose="020B0604020202020204" pitchFamily="34" charset="0"/>
              <a:buChar char="•"/>
            </a:pPr>
            <a:r>
              <a:rPr lang="en-GB" sz="2000" dirty="0"/>
              <a:t>the ability to understand any information given and arrive at a decision </a:t>
            </a:r>
          </a:p>
          <a:p>
            <a:pPr marL="285750" indent="-285750">
              <a:lnSpc>
                <a:spcPct val="110000"/>
              </a:lnSpc>
              <a:spcBef>
                <a:spcPts val="0"/>
              </a:spcBef>
              <a:buFont typeface="Arial" panose="020B0604020202020204" pitchFamily="34" charset="0"/>
              <a:buChar char="•"/>
            </a:pPr>
            <a:r>
              <a:rPr lang="en-GB" sz="2000" dirty="0"/>
              <a:t>a willingness to make a choice (including the choice that a parent or guardian should make the decision)</a:t>
            </a:r>
          </a:p>
          <a:p>
            <a:pPr marL="285750" indent="-285750">
              <a:lnSpc>
                <a:spcPct val="110000"/>
              </a:lnSpc>
              <a:spcBef>
                <a:spcPts val="0"/>
              </a:spcBef>
              <a:buFont typeface="Arial" panose="020B0604020202020204" pitchFamily="34" charset="0"/>
              <a:buChar char="•"/>
            </a:pPr>
            <a:r>
              <a:rPr lang="en-GB" sz="2000" dirty="0"/>
              <a:t>an understanding of the nature and purpose of vaccination </a:t>
            </a:r>
          </a:p>
          <a:p>
            <a:pPr marL="285750" indent="-285750">
              <a:lnSpc>
                <a:spcPct val="110000"/>
              </a:lnSpc>
              <a:spcBef>
                <a:spcPts val="0"/>
              </a:spcBef>
              <a:buFont typeface="Arial" panose="020B0604020202020204" pitchFamily="34" charset="0"/>
              <a:buChar char="•"/>
            </a:pPr>
            <a:r>
              <a:rPr lang="en-GB" sz="2000" dirty="0"/>
              <a:t>an understanding of any risks and side effects of vaccination and any risks of not being vaccinated </a:t>
            </a:r>
          </a:p>
          <a:p>
            <a:pPr marL="285750" indent="-285750">
              <a:lnSpc>
                <a:spcPct val="110000"/>
              </a:lnSpc>
              <a:spcBef>
                <a:spcPts val="0"/>
              </a:spcBef>
              <a:buFont typeface="Arial" panose="020B0604020202020204" pitchFamily="34" charset="0"/>
              <a:buChar char="•"/>
            </a:pPr>
            <a:r>
              <a:rPr lang="en-GB" sz="2000" dirty="0"/>
              <a:t>freedom from any undue pressure</a:t>
            </a:r>
          </a:p>
          <a:p>
            <a:endParaRPr lang="en-GB" dirty="0"/>
          </a:p>
        </p:txBody>
      </p:sp>
    </p:spTree>
    <p:extLst>
      <p:ext uri="{BB962C8B-B14F-4D97-AF65-F5344CB8AC3E}">
        <p14:creationId xmlns:p14="http://schemas.microsoft.com/office/powerpoint/2010/main" val="6665967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60648"/>
            <a:ext cx="8223448" cy="1152128"/>
          </a:xfrm>
        </p:spPr>
        <p:txBody>
          <a:bodyPr/>
          <a:lstStyle/>
          <a:p>
            <a:r>
              <a:rPr lang="en-GB" sz="3200" dirty="0">
                <a:solidFill>
                  <a:schemeClr val="accent1">
                    <a:lumMod val="75000"/>
                  </a:schemeClr>
                </a:solidFill>
              </a:rPr>
              <a:t>Addressing concerns and providing </a:t>
            </a:r>
            <a:br>
              <a:rPr lang="en-GB" sz="3200" dirty="0">
                <a:solidFill>
                  <a:schemeClr val="accent1">
                    <a:lumMod val="75000"/>
                  </a:schemeClr>
                </a:solidFill>
              </a:rPr>
            </a:br>
            <a:r>
              <a:rPr lang="en-GB" sz="3200" dirty="0">
                <a:solidFill>
                  <a:schemeClr val="accent1">
                    <a:lumMod val="75000"/>
                  </a:schemeClr>
                </a:solidFill>
              </a:rPr>
              <a:t>information to those being vaccinated</a:t>
            </a:r>
          </a:p>
        </p:txBody>
      </p:sp>
      <p:sp>
        <p:nvSpPr>
          <p:cNvPr id="3" name="Content Placeholder 2"/>
          <p:cNvSpPr>
            <a:spLocks noGrp="1"/>
          </p:cNvSpPr>
          <p:nvPr>
            <p:ph idx="1"/>
          </p:nvPr>
        </p:nvSpPr>
        <p:spPr>
          <a:xfrm>
            <a:off x="685800" y="1556792"/>
            <a:ext cx="8077200" cy="4005808"/>
          </a:xfrm>
        </p:spPr>
        <p:txBody>
          <a:bodyPr/>
          <a:lstStyle/>
          <a:p>
            <a:pPr>
              <a:spcBef>
                <a:spcPts val="0"/>
              </a:spcBef>
              <a:buFont typeface="Arial" panose="020B0604020202020204" pitchFamily="34" charset="0"/>
              <a:buChar char="•"/>
            </a:pPr>
            <a:r>
              <a:rPr lang="en-GB" sz="1800" dirty="0"/>
              <a:t>the COVID-19 vaccines are new vaccines. Patient information leaflets will be provided in advance but many patients will want additional verbal reassurance or answers</a:t>
            </a:r>
          </a:p>
          <a:p>
            <a:pPr>
              <a:spcBef>
                <a:spcPts val="0"/>
              </a:spcBef>
              <a:buFont typeface="Arial" panose="020B0604020202020204" pitchFamily="34" charset="0"/>
              <a:buChar char="•"/>
            </a:pPr>
            <a:endParaRPr lang="en-GB" sz="1800" dirty="0"/>
          </a:p>
          <a:p>
            <a:pPr>
              <a:spcBef>
                <a:spcPts val="0"/>
              </a:spcBef>
              <a:buFont typeface="Arial" panose="020B0604020202020204" pitchFamily="34" charset="0"/>
              <a:buChar char="•"/>
            </a:pPr>
            <a:r>
              <a:rPr lang="en-GB" sz="1800" dirty="0"/>
              <a:t>it is important to read the information being made available to </a:t>
            </a:r>
            <a:r>
              <a:rPr lang="en-GB" sz="1800" dirty="0" err="1"/>
              <a:t>vaccinees</a:t>
            </a:r>
            <a:r>
              <a:rPr lang="en-GB" sz="1800" dirty="0"/>
              <a:t> so the information you give is consistent with this and so you know what information they have already had</a:t>
            </a:r>
          </a:p>
          <a:p>
            <a:pPr marL="0" indent="0">
              <a:lnSpc>
                <a:spcPct val="100000"/>
              </a:lnSpc>
              <a:spcBef>
                <a:spcPts val="0"/>
              </a:spcBef>
            </a:pPr>
            <a:endParaRPr lang="en-GB" sz="1800" dirty="0"/>
          </a:p>
          <a:p>
            <a:pPr>
              <a:spcBef>
                <a:spcPts val="0"/>
              </a:spcBef>
              <a:buFont typeface="Arial" panose="020B0604020202020204" pitchFamily="34" charset="0"/>
              <a:buChar char="•"/>
            </a:pPr>
            <a:r>
              <a:rPr lang="en-GB" sz="1800" dirty="0"/>
              <a:t>it is also important to know where to direct patients to for further information</a:t>
            </a:r>
          </a:p>
          <a:p>
            <a:pPr>
              <a:spcBef>
                <a:spcPts val="0"/>
              </a:spcBef>
              <a:buFont typeface="Arial" panose="020B0604020202020204" pitchFamily="34" charset="0"/>
              <a:buChar char="•"/>
            </a:pPr>
            <a:endParaRPr lang="en-GB" sz="1800" dirty="0"/>
          </a:p>
          <a:p>
            <a:pPr>
              <a:spcBef>
                <a:spcPts val="0"/>
              </a:spcBef>
              <a:buFont typeface="Arial" panose="020B0604020202020204" pitchFamily="34" charset="0"/>
              <a:buChar char="•"/>
            </a:pPr>
            <a:r>
              <a:rPr lang="en-GB" sz="1800" dirty="0"/>
              <a:t>if people’s questions and concerns are answered accurately and appropriately, they are more likely to accept vaccination </a:t>
            </a:r>
          </a:p>
          <a:p>
            <a:endParaRPr lang="en-GB" dirty="0"/>
          </a:p>
        </p:txBody>
      </p:sp>
    </p:spTree>
    <p:extLst>
      <p:ext uri="{BB962C8B-B14F-4D97-AF65-F5344CB8AC3E}">
        <p14:creationId xmlns:p14="http://schemas.microsoft.com/office/powerpoint/2010/main" val="32611524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16632"/>
            <a:ext cx="8077200" cy="1008112"/>
          </a:xfrm>
        </p:spPr>
        <p:txBody>
          <a:bodyPr/>
          <a:lstStyle/>
          <a:p>
            <a:r>
              <a:rPr lang="en-GB" sz="2800" dirty="0">
                <a:solidFill>
                  <a:schemeClr val="accent1">
                    <a:lumMod val="75000"/>
                  </a:schemeClr>
                </a:solidFill>
              </a:rPr>
              <a:t>General principles for addressing concerns</a:t>
            </a:r>
          </a:p>
        </p:txBody>
      </p:sp>
      <p:sp>
        <p:nvSpPr>
          <p:cNvPr id="3" name="Content Placeholder 2"/>
          <p:cNvSpPr>
            <a:spLocks noGrp="1"/>
          </p:cNvSpPr>
          <p:nvPr>
            <p:ph idx="1"/>
          </p:nvPr>
        </p:nvSpPr>
        <p:spPr>
          <a:xfrm>
            <a:off x="685800" y="1052736"/>
            <a:ext cx="8077200" cy="4509864"/>
          </a:xfrm>
        </p:spPr>
        <p:txBody>
          <a:bodyPr/>
          <a:lstStyle/>
          <a:p>
            <a:pPr marL="285750" indent="-285750" defTabSz="720725">
              <a:lnSpc>
                <a:spcPct val="100000"/>
              </a:lnSpc>
              <a:spcAft>
                <a:spcPts val="900"/>
              </a:spcAft>
              <a:buFont typeface="Arial" panose="020B0604020202020204" pitchFamily="34" charset="0"/>
              <a:buChar char="•"/>
            </a:pPr>
            <a:r>
              <a:rPr lang="en-GB" altLang="en-US" sz="1800" dirty="0"/>
              <a:t>give the individual/parent/carer time to ask questions</a:t>
            </a:r>
          </a:p>
          <a:p>
            <a:pPr marL="285750" indent="-285750" defTabSz="720725">
              <a:lnSpc>
                <a:spcPct val="100000"/>
              </a:lnSpc>
              <a:spcAft>
                <a:spcPts val="900"/>
              </a:spcAft>
              <a:buFont typeface="Arial" panose="020B0604020202020204" pitchFamily="34" charset="0"/>
              <a:buChar char="•"/>
            </a:pPr>
            <a:r>
              <a:rPr lang="en-GB" altLang="en-US" sz="1800" dirty="0"/>
              <a:t>find out the basis for their concerns</a:t>
            </a:r>
          </a:p>
          <a:p>
            <a:pPr marL="285750" indent="-285750" defTabSz="720725">
              <a:lnSpc>
                <a:spcPct val="100000"/>
              </a:lnSpc>
              <a:spcAft>
                <a:spcPts val="900"/>
              </a:spcAft>
              <a:buFont typeface="Arial" panose="020B0604020202020204" pitchFamily="34" charset="0"/>
              <a:buChar char="•"/>
            </a:pPr>
            <a:r>
              <a:rPr lang="en-GB" altLang="en-US" sz="1800" dirty="0"/>
              <a:t>explore the nature and sources of information they have already gathered</a:t>
            </a:r>
          </a:p>
          <a:p>
            <a:pPr marL="285750" indent="-285750" defTabSz="720725">
              <a:lnSpc>
                <a:spcPct val="100000"/>
              </a:lnSpc>
              <a:spcAft>
                <a:spcPts val="900"/>
              </a:spcAft>
              <a:buFont typeface="Arial" panose="020B0604020202020204" pitchFamily="34" charset="0"/>
              <a:buChar char="•"/>
            </a:pPr>
            <a:r>
              <a:rPr lang="en-GB" altLang="en-US" sz="1800" dirty="0"/>
              <a:t>check the individuals/parents/carers personal experience</a:t>
            </a:r>
          </a:p>
          <a:p>
            <a:pPr marL="285750" indent="-285750" defTabSz="720725">
              <a:lnSpc>
                <a:spcPct val="100000"/>
              </a:lnSpc>
              <a:spcAft>
                <a:spcPts val="900"/>
              </a:spcAft>
              <a:buFont typeface="Arial" panose="020B0604020202020204" pitchFamily="34" charset="0"/>
              <a:buChar char="•"/>
            </a:pPr>
            <a:r>
              <a:rPr lang="en-GB" altLang="en-US" sz="1800" dirty="0"/>
              <a:t>provide them with other sources of information such as valid and reliable websites</a:t>
            </a:r>
          </a:p>
          <a:p>
            <a:pPr marL="285750" indent="-285750" defTabSz="720725">
              <a:lnSpc>
                <a:spcPct val="100000"/>
              </a:lnSpc>
              <a:spcAft>
                <a:spcPts val="900"/>
              </a:spcAft>
              <a:buFont typeface="Arial" panose="020B0604020202020204" pitchFamily="34" charset="0"/>
              <a:buChar char="•"/>
            </a:pPr>
            <a:r>
              <a:rPr lang="en-GB" altLang="en-US" sz="1800" dirty="0"/>
              <a:t>check their understanding of the information that you provide</a:t>
            </a:r>
          </a:p>
          <a:p>
            <a:pPr marL="285750" indent="-285750" defTabSz="720725">
              <a:lnSpc>
                <a:spcPct val="100000"/>
              </a:lnSpc>
              <a:spcAft>
                <a:spcPts val="900"/>
              </a:spcAft>
              <a:buFont typeface="Arial" panose="020B0604020202020204" pitchFamily="34" charset="0"/>
              <a:buChar char="•"/>
            </a:pPr>
            <a:r>
              <a:rPr lang="en-GB" altLang="en-US" sz="1800" dirty="0"/>
              <a:t>ask them if there are any more concerns</a:t>
            </a:r>
          </a:p>
          <a:p>
            <a:pPr marL="285750" indent="-285750" defTabSz="720725">
              <a:lnSpc>
                <a:spcPct val="100000"/>
              </a:lnSpc>
              <a:spcAft>
                <a:spcPts val="900"/>
              </a:spcAft>
              <a:buFont typeface="Arial" panose="020B0604020202020204" pitchFamily="34" charset="0"/>
              <a:buChar char="•"/>
            </a:pPr>
            <a:r>
              <a:rPr lang="en-GB" altLang="en-US" sz="1800" dirty="0"/>
              <a:t>if they decline to be vaccinated, suggest talking again in a couple of days/weeks if appropriate</a:t>
            </a:r>
          </a:p>
          <a:p>
            <a:pPr marL="285750" indent="-285750" defTabSz="720725">
              <a:lnSpc>
                <a:spcPct val="100000"/>
              </a:lnSpc>
              <a:spcAft>
                <a:spcPts val="900"/>
              </a:spcAft>
              <a:buFont typeface="Arial" panose="020B0604020202020204" pitchFamily="34" charset="0"/>
              <a:buChar char="•"/>
            </a:pPr>
            <a:r>
              <a:rPr lang="en-GB" altLang="en-US" sz="1800" dirty="0"/>
              <a:t>recommend immunisation</a:t>
            </a:r>
          </a:p>
          <a:p>
            <a:endParaRPr lang="en-GB" dirty="0"/>
          </a:p>
        </p:txBody>
      </p:sp>
    </p:spTree>
    <p:extLst>
      <p:ext uri="{BB962C8B-B14F-4D97-AF65-F5344CB8AC3E}">
        <p14:creationId xmlns:p14="http://schemas.microsoft.com/office/powerpoint/2010/main" val="19983760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1216" cy="576064"/>
          </a:xfrm>
        </p:spPr>
        <p:txBody>
          <a:bodyPr/>
          <a:lstStyle/>
          <a:p>
            <a:r>
              <a:rPr lang="en-GB" sz="2400" dirty="0">
                <a:solidFill>
                  <a:schemeClr val="accent1">
                    <a:lumMod val="75000"/>
                  </a:schemeClr>
                </a:solidFill>
              </a:rPr>
              <a:t>Pre-requisites to administering COVID-19 vaccine</a:t>
            </a:r>
          </a:p>
        </p:txBody>
      </p:sp>
      <p:sp>
        <p:nvSpPr>
          <p:cNvPr id="3" name="Content Placeholder 2"/>
          <p:cNvSpPr>
            <a:spLocks noGrp="1"/>
          </p:cNvSpPr>
          <p:nvPr>
            <p:ph idx="1"/>
          </p:nvPr>
        </p:nvSpPr>
        <p:spPr>
          <a:xfrm>
            <a:off x="467544" y="620688"/>
            <a:ext cx="8293224" cy="5256584"/>
          </a:xfrm>
          <a:solidFill>
            <a:schemeClr val="tx1"/>
          </a:solidFill>
        </p:spPr>
        <p:txBody>
          <a:bodyPr/>
          <a:lstStyle/>
          <a:p>
            <a:r>
              <a:rPr lang="en-GB" sz="1500" b="1" dirty="0"/>
              <a:t>Before administering COVID-19 vaccine, it is recommended you: </a:t>
            </a:r>
            <a:endParaRPr lang="en-GB" sz="1500" dirty="0"/>
          </a:p>
          <a:p>
            <a:pPr marL="285750" lvl="0" indent="-285750">
              <a:spcAft>
                <a:spcPts val="600"/>
              </a:spcAft>
              <a:buFont typeface="Arial" panose="020B0604020202020204" pitchFamily="34" charset="0"/>
              <a:buChar char="•"/>
            </a:pPr>
            <a:r>
              <a:rPr lang="en-GB" sz="1500" dirty="0"/>
              <a:t>have undertaken training in the management of anaphylaxis and Basic Life Support as specified by policy for your local area and are familiar with </a:t>
            </a:r>
            <a:r>
              <a:rPr lang="en-GB" sz="1500" u="sng" dirty="0">
                <a:hlinkClick r:id="rId3"/>
              </a:rPr>
              <a:t>Resuscitation Council UK (RCUK) guidance on Management of Anaphylaxis in the Vaccination Setting</a:t>
            </a:r>
            <a:r>
              <a:rPr lang="en-GB" sz="1500" dirty="0"/>
              <a:t> </a:t>
            </a:r>
          </a:p>
          <a:p>
            <a:pPr marL="285750" indent="-285750">
              <a:spcAft>
                <a:spcPts val="600"/>
              </a:spcAft>
              <a:buFont typeface="Arial" panose="020B0604020202020204" pitchFamily="34" charset="0"/>
              <a:buChar char="•"/>
            </a:pPr>
            <a:r>
              <a:rPr lang="en-GB" sz="1500" dirty="0"/>
              <a:t>have undertaken any additional statutory and mandatory training as required by your employer</a:t>
            </a:r>
          </a:p>
          <a:p>
            <a:pPr marL="285750" indent="-285750">
              <a:spcAft>
                <a:spcPts val="600"/>
              </a:spcAft>
              <a:buFont typeface="Arial" panose="020B0604020202020204" pitchFamily="34" charset="0"/>
              <a:buChar char="•"/>
            </a:pPr>
            <a:r>
              <a:rPr lang="en-GB" sz="1500" dirty="0"/>
              <a:t>have received COVID-19 vaccine training through attending a taught session and/or the eLearning for Healthcare COVID-19 vaccine e-learning programme</a:t>
            </a:r>
          </a:p>
          <a:p>
            <a:pPr marL="285750" lvl="0" indent="-285750">
              <a:spcAft>
                <a:spcPts val="600"/>
              </a:spcAft>
              <a:buFont typeface="Arial" panose="020B0604020202020204" pitchFamily="34" charset="0"/>
              <a:buChar char="•"/>
            </a:pPr>
            <a:r>
              <a:rPr lang="en-GB" sz="1500" dirty="0"/>
              <a:t>have completed the COVID-19 vaccinator competency assessment tool</a:t>
            </a:r>
          </a:p>
          <a:p>
            <a:pPr marL="285750" indent="-285750">
              <a:spcAft>
                <a:spcPts val="600"/>
              </a:spcAft>
              <a:buFont typeface="Arial" panose="020B0604020202020204" pitchFamily="34" charset="0"/>
              <a:buChar char="•"/>
            </a:pPr>
            <a:r>
              <a:rPr lang="en-GB" sz="1500" dirty="0"/>
              <a:t>have an understanding of the legal mechanisms by which immunisers can supply and administer COVID-19 vaccine and have an appropriate legal framework to supply and administer COVID-19 vaccine in place e.g. Patient Group Direction (PGD) or patient specific prescription, Patient Specific Direction (PSD), and be able to recognise the differences between these and understand which staff can use each of these</a:t>
            </a:r>
          </a:p>
          <a:p>
            <a:pPr marL="285750" indent="-285750">
              <a:spcAft>
                <a:spcPts val="600"/>
              </a:spcAft>
              <a:buFont typeface="Arial" panose="020B0604020202020204" pitchFamily="34" charset="0"/>
              <a:buChar char="•"/>
            </a:pPr>
            <a:r>
              <a:rPr lang="en-GB" sz="1500" dirty="0"/>
              <a:t>be able to describe the process of consent and how this applies when giving vaccines</a:t>
            </a:r>
          </a:p>
          <a:p>
            <a:pPr marL="285750" lvl="0" indent="-285750">
              <a:spcAft>
                <a:spcPts val="600"/>
              </a:spcAft>
              <a:buFont typeface="Arial" panose="020B0604020202020204" pitchFamily="34" charset="0"/>
              <a:buChar char="•"/>
            </a:pPr>
            <a:r>
              <a:rPr lang="en-GB" sz="1500" dirty="0"/>
              <a:t>accessed and read the following key documents: Green Book COVID-19 chapter, the ‘COVID-19 immunisation programme information for healthcare practitioners’, and the vaccine product information in the Summary of Product Characteristics or ‘Information for healthcare professionals’ documents  (MHRA website)</a:t>
            </a:r>
          </a:p>
          <a:p>
            <a:pPr marL="285750" lvl="0" indent="-285750">
              <a:spcAft>
                <a:spcPts val="600"/>
              </a:spcAft>
              <a:buFont typeface="Arial" panose="020B0604020202020204" pitchFamily="34" charset="0"/>
              <a:buChar char="•"/>
            </a:pPr>
            <a:endParaRPr lang="en-GB" sz="1000" dirty="0"/>
          </a:p>
          <a:p>
            <a:pPr marL="285750" lvl="0" indent="-285750">
              <a:spcAft>
                <a:spcPts val="600"/>
              </a:spcAft>
              <a:buFont typeface="Arial" panose="020B0604020202020204" pitchFamily="34" charset="0"/>
              <a:buChar char="•"/>
            </a:pPr>
            <a:endParaRPr lang="en-GB" sz="1000" dirty="0"/>
          </a:p>
          <a:p>
            <a:pPr marL="285750" lvl="0" indent="-285750">
              <a:spcAft>
                <a:spcPts val="600"/>
              </a:spcAft>
              <a:buFont typeface="Arial" panose="020B0604020202020204" pitchFamily="34" charset="0"/>
              <a:buChar char="•"/>
            </a:pPr>
            <a:endParaRPr lang="en-GB" sz="1100" dirty="0"/>
          </a:p>
          <a:p>
            <a:pPr marL="285750" lvl="0" indent="-285750">
              <a:spcAft>
                <a:spcPts val="600"/>
              </a:spcAft>
              <a:buFont typeface="Arial" panose="020B0604020202020204" pitchFamily="34" charset="0"/>
              <a:buChar char="•"/>
            </a:pPr>
            <a:endParaRPr lang="en-GB" sz="1100" dirty="0"/>
          </a:p>
          <a:p>
            <a:pPr marL="285750" indent="-285750">
              <a:spcAft>
                <a:spcPts val="600"/>
              </a:spcAft>
              <a:buFont typeface="Arial" panose="020B0604020202020204" pitchFamily="34" charset="0"/>
              <a:buChar char="•"/>
            </a:pPr>
            <a:endParaRPr lang="en-GB" sz="1100" dirty="0">
              <a:solidFill>
                <a:srgbClr val="FF0000"/>
              </a:solidFill>
            </a:endParaRPr>
          </a:p>
          <a:p>
            <a:pPr marL="285750" lvl="0" indent="-285750">
              <a:spcAft>
                <a:spcPts val="600"/>
              </a:spcAft>
              <a:buFont typeface="Arial" panose="020B0604020202020204" pitchFamily="34" charset="0"/>
              <a:buChar char="•"/>
            </a:pPr>
            <a:endParaRPr lang="en-GB" sz="1100" dirty="0"/>
          </a:p>
          <a:p>
            <a:endParaRPr lang="en-GB" sz="1100" dirty="0"/>
          </a:p>
        </p:txBody>
      </p:sp>
    </p:spTree>
    <p:extLst>
      <p:ext uri="{BB962C8B-B14F-4D97-AF65-F5344CB8AC3E}">
        <p14:creationId xmlns:p14="http://schemas.microsoft.com/office/powerpoint/2010/main" val="321388706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88640"/>
            <a:ext cx="8077200" cy="720080"/>
          </a:xfrm>
        </p:spPr>
        <p:txBody>
          <a:bodyPr/>
          <a:lstStyle/>
          <a:p>
            <a:r>
              <a:rPr lang="en-GB" sz="3200" dirty="0">
                <a:solidFill>
                  <a:schemeClr val="accent1">
                    <a:lumMod val="75000"/>
                  </a:schemeClr>
                </a:solidFill>
              </a:rPr>
              <a:t>Side effects of COVID-19 vaccination</a:t>
            </a:r>
          </a:p>
        </p:txBody>
      </p:sp>
      <p:sp>
        <p:nvSpPr>
          <p:cNvPr id="3" name="Content Placeholder 2"/>
          <p:cNvSpPr>
            <a:spLocks noGrp="1"/>
          </p:cNvSpPr>
          <p:nvPr>
            <p:ph idx="1"/>
          </p:nvPr>
        </p:nvSpPr>
        <p:spPr>
          <a:xfrm>
            <a:off x="683568" y="980728"/>
            <a:ext cx="8077200" cy="4581872"/>
          </a:xfrm>
        </p:spPr>
        <p:txBody>
          <a:bodyPr/>
          <a:lstStyle/>
          <a:p>
            <a:pPr marL="285750" indent="-285750">
              <a:buFont typeface="Arial" panose="020B0604020202020204" pitchFamily="34" charset="0"/>
              <a:buChar char="•"/>
            </a:pPr>
            <a:r>
              <a:rPr lang="en-GB" sz="1600" dirty="0"/>
              <a:t>vaccines can cause side effects. This is because vaccines work by triggering an immune system response. Most side effects are mild and only last a few days</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a:t>very common side effects include: having a painful, heavy feeling and tenderness in the arm where you had the injection; feeling tired; a headache; general aches, chills, or flu like symptoms</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a:t>mild fever can last for two to three days after the vaccination but </a:t>
            </a:r>
            <a:r>
              <a:rPr lang="en-GB" sz="1600" u="sng" dirty="0"/>
              <a:t>a high temperature is unusual</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a:t>children and young people may also have flu like symptoms with episodes of shivering and shaking for up to 2 days (oral paracetamol can be administered following vaccination, follow the dose advice in the packaging) </a:t>
            </a:r>
          </a:p>
          <a:p>
            <a:pPr marL="0" indent="0"/>
            <a:r>
              <a:rPr lang="en-GB" sz="1600" dirty="0"/>
              <a:t> </a:t>
            </a:r>
          </a:p>
          <a:p>
            <a:pPr marL="285750" indent="-285750">
              <a:buFont typeface="Arial" panose="020B0604020202020204" pitchFamily="34" charset="0"/>
              <a:buChar char="•"/>
            </a:pPr>
            <a:r>
              <a:rPr lang="en-GB" sz="1600" dirty="0"/>
              <a:t>an uncommon side effect is swollen glands in the armpit or neck on the same side as the arm where you had the vaccine. This can last for around 10 days, but if it lasts longer seek medical advice</a:t>
            </a:r>
          </a:p>
          <a:p>
            <a:endParaRPr lang="en-GB" sz="1600" dirty="0"/>
          </a:p>
          <a:p>
            <a:endParaRPr lang="en-GB" dirty="0"/>
          </a:p>
        </p:txBody>
      </p:sp>
    </p:spTree>
    <p:extLst>
      <p:ext uri="{BB962C8B-B14F-4D97-AF65-F5344CB8AC3E}">
        <p14:creationId xmlns:p14="http://schemas.microsoft.com/office/powerpoint/2010/main" val="244001271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88640"/>
            <a:ext cx="8077200" cy="576064"/>
          </a:xfrm>
        </p:spPr>
        <p:txBody>
          <a:bodyPr/>
          <a:lstStyle/>
          <a:p>
            <a:r>
              <a:rPr lang="en-GB" sz="3600" dirty="0">
                <a:solidFill>
                  <a:schemeClr val="accent1">
                    <a:lumMod val="75000"/>
                  </a:schemeClr>
                </a:solidFill>
              </a:rPr>
              <a:t>Myocarditis and pericarditis </a:t>
            </a:r>
          </a:p>
        </p:txBody>
      </p:sp>
      <p:sp>
        <p:nvSpPr>
          <p:cNvPr id="3" name="Content Placeholder 2"/>
          <p:cNvSpPr>
            <a:spLocks noGrp="1"/>
          </p:cNvSpPr>
          <p:nvPr>
            <p:ph idx="1"/>
          </p:nvPr>
        </p:nvSpPr>
        <p:spPr>
          <a:xfrm>
            <a:off x="685800" y="908720"/>
            <a:ext cx="4246240" cy="4968552"/>
          </a:xfrm>
        </p:spPr>
        <p:txBody>
          <a:bodyPr/>
          <a:lstStyle/>
          <a:p>
            <a:pPr marL="285750" indent="-285750">
              <a:buFont typeface="Arial" panose="020B0604020202020204" pitchFamily="34" charset="0"/>
              <a:buChar char="•"/>
            </a:pPr>
            <a:r>
              <a:rPr lang="en-GB" sz="1400" dirty="0"/>
              <a:t>cases of myocarditis and pericarditis have been reported rarely after the Pfizer BioNTech (Comirnaty®) or </a:t>
            </a:r>
            <a:r>
              <a:rPr lang="en-GB" sz="1400" dirty="0" err="1"/>
              <a:t>Moderna</a:t>
            </a:r>
            <a:r>
              <a:rPr lang="en-GB" sz="1400" dirty="0"/>
              <a:t> (Spikevax®) COVID-19 vaccines</a:t>
            </a:r>
          </a:p>
          <a:p>
            <a:pPr marL="0" indent="0"/>
            <a:endParaRPr lang="en-GB" sz="1400" dirty="0"/>
          </a:p>
          <a:p>
            <a:pPr marL="285750" indent="-285750">
              <a:buFont typeface="Arial" panose="020B0604020202020204" pitchFamily="34" charset="0"/>
              <a:buChar char="•"/>
            </a:pPr>
            <a:r>
              <a:rPr lang="en-GB" sz="1400" dirty="0"/>
              <a:t>the reported rate appears to be highest in those under 25 years of age and in males, and after the second dose</a:t>
            </a:r>
          </a:p>
          <a:p>
            <a:pPr marL="0" indent="0"/>
            <a:endParaRPr lang="en-GB" sz="1400" dirty="0"/>
          </a:p>
          <a:p>
            <a:pPr marL="285750" indent="-285750">
              <a:buFont typeface="Arial" panose="020B0604020202020204" pitchFamily="34" charset="0"/>
              <a:buChar char="•"/>
            </a:pPr>
            <a:r>
              <a:rPr lang="en-GB" sz="1400" dirty="0"/>
              <a:t>onset is within a few days of vaccination and most cases are mild and have recovered without any sequelae</a:t>
            </a:r>
          </a:p>
          <a:p>
            <a:pPr marL="0" indent="0"/>
            <a:endParaRPr lang="en-GB" sz="1400" dirty="0"/>
          </a:p>
          <a:p>
            <a:pPr marL="285750" indent="-285750">
              <a:buFont typeface="Arial" panose="020B0604020202020204" pitchFamily="34" charset="0"/>
              <a:buChar char="•"/>
            </a:pPr>
            <a:r>
              <a:rPr lang="en-GB" sz="1400" dirty="0"/>
              <a:t>those who develop myocarditis or pericarditis following COVID-19 vaccination should be assessed by an appropriate clinician to determine whether it is likely to be vaccine related</a:t>
            </a:r>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r>
              <a:rPr lang="en-GB" sz="1400" dirty="0"/>
              <a:t>subsequent doses should be deferred pending further investigation</a:t>
            </a:r>
          </a:p>
          <a:p>
            <a:pPr marL="0" indent="0"/>
            <a:endParaRPr lang="en-GB" sz="1400" dirty="0"/>
          </a:p>
          <a:p>
            <a:pPr marL="285750" indent="-285750">
              <a:buFont typeface="Arial" panose="020B0604020202020204" pitchFamily="34" charset="0"/>
              <a:buChar char="•"/>
            </a:pPr>
            <a:endParaRPr lang="en-GB" sz="1800" dirty="0"/>
          </a:p>
          <a:p>
            <a:pPr marL="285750" indent="-285750">
              <a:buFont typeface="Arial" panose="020B0604020202020204" pitchFamily="34" charset="0"/>
              <a:buChar char="•"/>
            </a:pPr>
            <a:endParaRPr lang="en-GB" sz="1800" dirty="0"/>
          </a:p>
          <a:p>
            <a:pPr marL="285750" indent="-285750">
              <a:buFont typeface="Arial" panose="020B0604020202020204" pitchFamily="34" charset="0"/>
              <a:buChar char="•"/>
            </a:pPr>
            <a:endParaRPr lang="en-GB" sz="1800" dirty="0"/>
          </a:p>
          <a:p>
            <a:endParaRPr lang="en-GB" dirty="0"/>
          </a:p>
        </p:txBody>
      </p:sp>
      <p:pic>
        <p:nvPicPr>
          <p:cNvPr id="4" name="Picture 3" descr="Graphical user interface, text, application&#10;&#10;Description automatically generated">
            <a:extLst>
              <a:ext uri="{FF2B5EF4-FFF2-40B4-BE49-F238E27FC236}">
                <a16:creationId xmlns:a16="http://schemas.microsoft.com/office/drawing/2014/main" id="{DEC69E64-B26E-4D9E-9D58-41DD5105D4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84944" y="908720"/>
            <a:ext cx="3752875" cy="3024336"/>
          </a:xfrm>
          <a:prstGeom prst="rect">
            <a:avLst/>
          </a:prstGeom>
          <a:ln>
            <a:solidFill>
              <a:schemeClr val="tx1"/>
            </a:solidFill>
          </a:ln>
        </p:spPr>
      </p:pic>
      <p:sp>
        <p:nvSpPr>
          <p:cNvPr id="6" name="Rectangle 5"/>
          <p:cNvSpPr/>
          <p:nvPr/>
        </p:nvSpPr>
        <p:spPr>
          <a:xfrm>
            <a:off x="5724129" y="4242912"/>
            <a:ext cx="2736304" cy="738664"/>
          </a:xfrm>
          <a:prstGeom prst="rect">
            <a:avLst/>
          </a:prstGeom>
        </p:spPr>
        <p:txBody>
          <a:bodyPr wrap="square">
            <a:spAutoFit/>
          </a:bodyPr>
          <a:lstStyle/>
          <a:p>
            <a:pPr lvl="0"/>
            <a:r>
              <a:rPr lang="en-GB" sz="1400" dirty="0">
                <a:solidFill>
                  <a:srgbClr val="000000"/>
                </a:solidFill>
                <a:hlinkClick r:id="rId4"/>
              </a:rPr>
              <a:t>Specific information for healthcare professionals is available on the gov.uk website</a:t>
            </a:r>
            <a:endParaRPr lang="en-GB" sz="1400" dirty="0">
              <a:solidFill>
                <a:srgbClr val="000000"/>
              </a:solidFill>
            </a:endParaRPr>
          </a:p>
        </p:txBody>
      </p:sp>
    </p:spTree>
    <p:extLst>
      <p:ext uri="{BB962C8B-B14F-4D97-AF65-F5344CB8AC3E}">
        <p14:creationId xmlns:p14="http://schemas.microsoft.com/office/powerpoint/2010/main" val="357164615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60648"/>
            <a:ext cx="8077200" cy="720080"/>
          </a:xfrm>
        </p:spPr>
        <p:txBody>
          <a:bodyPr/>
          <a:lstStyle/>
          <a:p>
            <a:r>
              <a:rPr lang="en-GB" sz="3200" dirty="0">
                <a:solidFill>
                  <a:schemeClr val="accent1">
                    <a:lumMod val="75000"/>
                  </a:schemeClr>
                </a:solidFill>
              </a:rPr>
              <a:t>Local reactions at the vaccination site</a:t>
            </a:r>
          </a:p>
        </p:txBody>
      </p:sp>
      <p:sp>
        <p:nvSpPr>
          <p:cNvPr id="3" name="Content Placeholder 2"/>
          <p:cNvSpPr>
            <a:spLocks noGrp="1"/>
          </p:cNvSpPr>
          <p:nvPr>
            <p:ph idx="1"/>
          </p:nvPr>
        </p:nvSpPr>
        <p:spPr>
          <a:xfrm>
            <a:off x="685800" y="980728"/>
            <a:ext cx="8077200" cy="4581872"/>
          </a:xfrm>
        </p:spPr>
        <p:txBody>
          <a:bodyPr/>
          <a:lstStyle/>
          <a:p>
            <a:pPr marL="285750" indent="-285750">
              <a:buFont typeface="Arial" panose="020B0604020202020204" pitchFamily="34" charset="0"/>
              <a:buChar char="•"/>
            </a:pPr>
            <a:r>
              <a:rPr lang="en-GB" sz="1600" dirty="0"/>
              <a:t>the MHRA have received reports of skin reactions occurring around the vaccination site 4 to 11 days after vaccination. The majority of the reports received have been following the </a:t>
            </a:r>
            <a:r>
              <a:rPr lang="en-GB" sz="1600" dirty="0" err="1"/>
              <a:t>Moderna</a:t>
            </a:r>
            <a:r>
              <a:rPr lang="en-GB" sz="1600" dirty="0"/>
              <a:t> vaccine</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a:t>the reactions are characterized by a rash, swelling and tenderness that can cover the whole upper arm and may be itchy and/or painful and warm to the touch </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a:t>the reactions are usually self-limiting and resolve within a day or two, although in some patients it can take slightly longer to disappear</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a:t>individuals who experience this reaction after their first dose may experience a similar reaction in a shorter timeframe following the second dose, however, none of the reports received by the MHRA have been serious and people should still receive their second dose when invited </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a:t>those who experience delayed skin reactions after their COVID-19 vaccination which do not resolve within a few days should seek medical advice</a:t>
            </a:r>
          </a:p>
          <a:p>
            <a:endParaRPr lang="en-GB" dirty="0"/>
          </a:p>
        </p:txBody>
      </p:sp>
    </p:spTree>
    <p:extLst>
      <p:ext uri="{BB962C8B-B14F-4D97-AF65-F5344CB8AC3E}">
        <p14:creationId xmlns:p14="http://schemas.microsoft.com/office/powerpoint/2010/main" val="284223495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60648"/>
            <a:ext cx="8077200" cy="720080"/>
          </a:xfrm>
        </p:spPr>
        <p:txBody>
          <a:bodyPr/>
          <a:lstStyle/>
          <a:p>
            <a:r>
              <a:rPr lang="en-GB" sz="3600" dirty="0" err="1">
                <a:solidFill>
                  <a:schemeClr val="accent1">
                    <a:lumMod val="75000"/>
                  </a:schemeClr>
                </a:solidFill>
              </a:rPr>
              <a:t>Guillain-Barré</a:t>
            </a:r>
            <a:r>
              <a:rPr lang="en-GB" sz="3600" dirty="0">
                <a:solidFill>
                  <a:schemeClr val="accent1">
                    <a:lumMod val="75000"/>
                  </a:schemeClr>
                </a:solidFill>
              </a:rPr>
              <a:t> syndrome (GBS)</a:t>
            </a:r>
          </a:p>
        </p:txBody>
      </p:sp>
      <p:sp>
        <p:nvSpPr>
          <p:cNvPr id="3" name="Content Placeholder 2"/>
          <p:cNvSpPr>
            <a:spLocks noGrp="1"/>
          </p:cNvSpPr>
          <p:nvPr>
            <p:ph idx="1"/>
          </p:nvPr>
        </p:nvSpPr>
        <p:spPr>
          <a:xfrm>
            <a:off x="685800" y="1052736"/>
            <a:ext cx="8077200" cy="4824536"/>
          </a:xfrm>
        </p:spPr>
        <p:txBody>
          <a:bodyPr/>
          <a:lstStyle/>
          <a:p>
            <a:pPr marL="285750" indent="-285750">
              <a:buFont typeface="Arial" panose="020B0604020202020204" pitchFamily="34" charset="0"/>
              <a:buChar char="•"/>
            </a:pPr>
            <a:r>
              <a:rPr lang="en-GB" sz="1400" dirty="0"/>
              <a:t>GBS is a very rare and serious condition that affects the nerves- mainly in the feet, hands and limbs, causing numbness, weakness and pain. In severe cases, GBS can cause difficulty moving, walking, breathing and/or swallowing </a:t>
            </a:r>
          </a:p>
          <a:p>
            <a:pPr marL="171450" indent="-171450">
              <a:buFont typeface="Arial" panose="020B0604020202020204" pitchFamily="34" charset="0"/>
              <a:buChar char="•"/>
            </a:pPr>
            <a:endParaRPr lang="en-GB" sz="1400" dirty="0"/>
          </a:p>
          <a:p>
            <a:pPr marL="285750" indent="-285750">
              <a:buFont typeface="Arial" panose="020B0604020202020204" pitchFamily="34" charset="0"/>
              <a:buChar char="•"/>
            </a:pPr>
            <a:r>
              <a:rPr lang="en-GB" sz="1400" dirty="0"/>
              <a:t>very rare reports of GBS following COVID-19 vaccination have been received</a:t>
            </a:r>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r>
              <a:rPr lang="en-GB" sz="1400" dirty="0"/>
              <a:t>in those who are diagnosed with GBS after the first dose of vaccine, the balance of risk benefit is in favour of completing a full COVID-19 vaccination schedule. Individuals who have a history of GBS should be vaccinated as appropriate for their age and underlying risk status </a:t>
            </a:r>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r>
              <a:rPr lang="en-GB" sz="1400" dirty="0"/>
              <a:t>on a precautionary basis, however, where GBS occurs within six weeks of an AstraZeneca (</a:t>
            </a:r>
            <a:r>
              <a:rPr lang="en-GB" sz="1400" dirty="0" err="1"/>
              <a:t>Vaxzevria</a:t>
            </a:r>
            <a:r>
              <a:rPr lang="en-GB" sz="1400" dirty="0"/>
              <a:t>®) vaccine, for any future doses Pfizer BioNTech (Comirnaty®) or </a:t>
            </a:r>
            <a:r>
              <a:rPr lang="en-GB" sz="1400" dirty="0" err="1"/>
              <a:t>Moderna</a:t>
            </a:r>
            <a:r>
              <a:rPr lang="en-GB" sz="1400" dirty="0"/>
              <a:t> (Spikevax®) COVID-19 vaccines are preferred </a:t>
            </a:r>
          </a:p>
          <a:p>
            <a:pPr marL="0" indent="0"/>
            <a:endParaRPr lang="en-GB" sz="1400" dirty="0"/>
          </a:p>
          <a:p>
            <a:pPr marL="285750" indent="-285750">
              <a:buFont typeface="Arial" panose="020B0604020202020204" pitchFamily="34" charset="0"/>
              <a:buChar char="•"/>
            </a:pPr>
            <a:r>
              <a:rPr lang="en-GB" sz="1400" dirty="0"/>
              <a:t>as there is no evidence to suggest that having had a prior diagnosis of GBS predisposes an individual to further episodes, in those who are diagnosed with GBS after the first dose of either of the mRNA vaccines, further vaccination can proceed as normal, once recovered</a:t>
            </a:r>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r>
              <a:rPr lang="en-GB" sz="1400" dirty="0"/>
              <a:t>the same vaccine product may be used to complete the course, as using an alternative product may increase the chance of experiencing known side effects</a:t>
            </a:r>
          </a:p>
          <a:p>
            <a:pPr marL="285750" indent="-285750">
              <a:buFont typeface="Arial" panose="020B0604020202020204" pitchFamily="34" charset="0"/>
              <a:buChar char="•"/>
            </a:pPr>
            <a:endParaRPr lang="en-GB" sz="1400" dirty="0"/>
          </a:p>
          <a:p>
            <a:endParaRPr lang="en-GB" dirty="0"/>
          </a:p>
        </p:txBody>
      </p:sp>
    </p:spTree>
    <p:extLst>
      <p:ext uri="{BB962C8B-B14F-4D97-AF65-F5344CB8AC3E}">
        <p14:creationId xmlns:p14="http://schemas.microsoft.com/office/powerpoint/2010/main" val="650113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188640"/>
            <a:ext cx="8007424" cy="864096"/>
          </a:xfrm>
        </p:spPr>
        <p:txBody>
          <a:bodyPr/>
          <a:lstStyle/>
          <a:p>
            <a:r>
              <a:rPr lang="en-GB" sz="3600" dirty="0">
                <a:solidFill>
                  <a:schemeClr val="accent1">
                    <a:lumMod val="75000"/>
                  </a:schemeClr>
                </a:solidFill>
              </a:rPr>
              <a:t>Bell’s Palsy </a:t>
            </a:r>
          </a:p>
        </p:txBody>
      </p:sp>
      <p:sp>
        <p:nvSpPr>
          <p:cNvPr id="3" name="Content Placeholder 2"/>
          <p:cNvSpPr>
            <a:spLocks noGrp="1"/>
          </p:cNvSpPr>
          <p:nvPr>
            <p:ph idx="1"/>
          </p:nvPr>
        </p:nvSpPr>
        <p:spPr>
          <a:xfrm>
            <a:off x="685800" y="1052736"/>
            <a:ext cx="8077200" cy="4509864"/>
          </a:xfrm>
        </p:spPr>
        <p:txBody>
          <a:bodyPr/>
          <a:lstStyle/>
          <a:p>
            <a:pPr marL="685800">
              <a:lnSpc>
                <a:spcPct val="110000"/>
              </a:lnSpc>
              <a:buFont typeface="Arial" panose="020B0604020202020204" pitchFamily="34" charset="0"/>
              <a:buChar char="•"/>
            </a:pPr>
            <a:r>
              <a:rPr lang="en-GB" sz="1600" dirty="0"/>
              <a:t>Bell’s Palsy (BP) is a temporary weakness or paralysis affecting one side of the face that develops gradually; most people recover from this condition within a few months </a:t>
            </a:r>
          </a:p>
          <a:p>
            <a:pPr marL="685800">
              <a:lnSpc>
                <a:spcPct val="110000"/>
              </a:lnSpc>
              <a:buFont typeface="Arial" panose="020B0604020202020204" pitchFamily="34" charset="0"/>
              <a:buChar char="•"/>
            </a:pPr>
            <a:endParaRPr lang="en-GB" sz="1600" dirty="0"/>
          </a:p>
          <a:p>
            <a:pPr marL="685800">
              <a:lnSpc>
                <a:spcPct val="110000"/>
              </a:lnSpc>
              <a:buFont typeface="Arial" panose="020B0604020202020204" pitchFamily="34" charset="0"/>
              <a:buChar char="•"/>
            </a:pPr>
            <a:r>
              <a:rPr lang="en-GB" sz="1600" dirty="0"/>
              <a:t>BP is known to be associated with a number of infectious diseases, including the SARS-CoV-2 virus</a:t>
            </a:r>
          </a:p>
          <a:p>
            <a:pPr marL="685800">
              <a:lnSpc>
                <a:spcPct val="110000"/>
              </a:lnSpc>
              <a:buFont typeface="Arial" panose="020B0604020202020204" pitchFamily="34" charset="0"/>
              <a:buChar char="•"/>
            </a:pPr>
            <a:endParaRPr lang="en-GB" sz="1600" dirty="0"/>
          </a:p>
          <a:p>
            <a:pPr marL="685800">
              <a:lnSpc>
                <a:spcPct val="110000"/>
              </a:lnSpc>
              <a:buFont typeface="Arial" panose="020B0604020202020204" pitchFamily="34" charset="0"/>
              <a:buChar char="•"/>
            </a:pPr>
            <a:r>
              <a:rPr lang="en-GB" sz="1600" dirty="0"/>
              <a:t>whilst reporting of BP following COVID-19 vaccination is rare, the latest available data shows that there may be an increased risk of BP following COVID-19 vaccination</a:t>
            </a:r>
          </a:p>
          <a:p>
            <a:pPr marL="685800">
              <a:lnSpc>
                <a:spcPct val="110000"/>
              </a:lnSpc>
              <a:buFont typeface="Arial" panose="020B0604020202020204" pitchFamily="34" charset="0"/>
              <a:buChar char="•"/>
            </a:pPr>
            <a:endParaRPr lang="en-GB" sz="1600" dirty="0"/>
          </a:p>
          <a:p>
            <a:pPr marL="685800">
              <a:lnSpc>
                <a:spcPct val="110000"/>
              </a:lnSpc>
              <a:buFont typeface="Arial" panose="020B0604020202020204" pitchFamily="34" charset="0"/>
              <a:buChar char="•"/>
            </a:pPr>
            <a:r>
              <a:rPr lang="en-GB" sz="1600" dirty="0"/>
              <a:t>to raise awareness of this potential adverse event amongst healthcare professionals and patients, facial paralysis has been included in the product information for the AstraZeneca, Pfizer BioNTech and </a:t>
            </a:r>
            <a:r>
              <a:rPr lang="en-GB" sz="1600" dirty="0" err="1"/>
              <a:t>Moderna</a:t>
            </a:r>
            <a:r>
              <a:rPr lang="en-GB" sz="1600" dirty="0"/>
              <a:t> COVID-19 vaccines</a:t>
            </a:r>
          </a:p>
          <a:p>
            <a:endParaRPr lang="en-GB" dirty="0"/>
          </a:p>
        </p:txBody>
      </p:sp>
    </p:spTree>
    <p:extLst>
      <p:ext uri="{BB962C8B-B14F-4D97-AF65-F5344CB8AC3E}">
        <p14:creationId xmlns:p14="http://schemas.microsoft.com/office/powerpoint/2010/main" val="385695770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20688"/>
            <a:ext cx="8077200" cy="144016"/>
          </a:xfrm>
        </p:spPr>
        <p:txBody>
          <a:bodyPr/>
          <a:lstStyle/>
          <a:p>
            <a:r>
              <a:rPr lang="en-GB" sz="2800" dirty="0">
                <a:solidFill>
                  <a:schemeClr val="accent1">
                    <a:lumMod val="75000"/>
                  </a:schemeClr>
                </a:solidFill>
              </a:rPr>
              <a:t>Age-specific vaccine recommendations </a:t>
            </a:r>
            <a:br>
              <a:rPr lang="en-GB" sz="3600" dirty="0">
                <a:solidFill>
                  <a:schemeClr val="accent1">
                    <a:lumMod val="75000"/>
                  </a:schemeClr>
                </a:solidFill>
              </a:rPr>
            </a:br>
            <a:endParaRPr lang="en-GB" dirty="0"/>
          </a:p>
        </p:txBody>
      </p:sp>
      <p:sp>
        <p:nvSpPr>
          <p:cNvPr id="3" name="Content Placeholder 2"/>
          <p:cNvSpPr>
            <a:spLocks noGrp="1"/>
          </p:cNvSpPr>
          <p:nvPr>
            <p:ph idx="1"/>
          </p:nvPr>
        </p:nvSpPr>
        <p:spPr>
          <a:xfrm>
            <a:off x="685800" y="764704"/>
            <a:ext cx="8077200" cy="5112568"/>
          </a:xfrm>
        </p:spPr>
        <p:txBody>
          <a:bodyPr/>
          <a:lstStyle/>
          <a:p>
            <a:pPr marL="0" indent="0"/>
            <a:r>
              <a:rPr lang="en-GB" sz="1600" b="1" dirty="0">
                <a:solidFill>
                  <a:schemeClr val="accent1">
                    <a:lumMod val="75000"/>
                  </a:schemeClr>
                </a:solidFill>
                <a:latin typeface="Arial" panose="020B0604020202020204" pitchFamily="34" charset="0"/>
                <a:cs typeface="Arial" panose="020B0604020202020204" pitchFamily="34" charset="0"/>
              </a:rPr>
              <a:t>Children aged 5-11 years:</a:t>
            </a:r>
          </a:p>
          <a:p>
            <a:pPr marL="28575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childhood (10µg) dose of Pfizer BioNTech is recommended</a:t>
            </a:r>
          </a:p>
          <a:p>
            <a:pPr marL="28575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paediatric formulation (Pfizer BioNTech Comirnaty 10 micrograms/dose vaccine) should be used, although 10µg (0.1ml) of the diluted adult/ adolescent vaccine may be an alternative when protection is required rapidly and the paediatric formulation is not available</a:t>
            </a:r>
          </a:p>
          <a:p>
            <a:pPr marL="28575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use of a fractional adult/adolescent vaccine would be off-label and can be considered on a case by case basis</a:t>
            </a:r>
          </a:p>
          <a:p>
            <a:pPr marL="28575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children aged 5-11 years who commence immunisation with the</a:t>
            </a:r>
            <a:r>
              <a:rPr lang="en-GB" sz="1600" dirty="0">
                <a:solidFill>
                  <a:srgbClr val="00B050"/>
                </a:solidFill>
                <a:latin typeface="Arial" panose="020B0604020202020204" pitchFamily="34" charset="0"/>
                <a:cs typeface="Arial" panose="020B0604020202020204" pitchFamily="34" charset="0"/>
              </a:rPr>
              <a:t> </a:t>
            </a:r>
            <a:r>
              <a:rPr lang="en-GB" sz="1600" dirty="0">
                <a:latin typeface="Arial" panose="020B0604020202020204" pitchFamily="34" charset="0"/>
                <a:cs typeface="Arial" panose="020B0604020202020204" pitchFamily="34" charset="0"/>
              </a:rPr>
              <a:t>paediatric dose</a:t>
            </a:r>
            <a:r>
              <a:rPr lang="en-GB" sz="1600" dirty="0">
                <a:solidFill>
                  <a:srgbClr val="FF0000"/>
                </a:solidFill>
                <a:latin typeface="Arial" panose="020B0604020202020204" pitchFamily="34" charset="0"/>
                <a:cs typeface="Arial" panose="020B0604020202020204" pitchFamily="34" charset="0"/>
              </a:rPr>
              <a:t> </a:t>
            </a:r>
            <a:r>
              <a:rPr lang="en-GB" sz="1600" dirty="0">
                <a:latin typeface="Arial" panose="020B0604020202020204" pitchFamily="34" charset="0"/>
                <a:cs typeface="Arial" panose="020B0604020202020204" pitchFamily="34" charset="0"/>
              </a:rPr>
              <a:t>and then turn 12 years of age should complete vaccination with the paediatric dose</a:t>
            </a:r>
          </a:p>
          <a:p>
            <a:pPr marL="28575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children aged 5-11 years who are given a fractional dose of the adult preparation may complete with the paediatric formulation or vice versa</a:t>
            </a:r>
          </a:p>
          <a:p>
            <a:pPr marL="285750" indent="-285750">
              <a:buFont typeface="Arial" panose="020B0604020202020204" pitchFamily="34" charset="0"/>
              <a:buChar char="•"/>
            </a:pPr>
            <a:endParaRPr lang="en-GB" sz="1600" b="1" dirty="0">
              <a:solidFill>
                <a:schemeClr val="accent1">
                  <a:lumMod val="75000"/>
                </a:schemeClr>
              </a:solidFill>
              <a:latin typeface="Arial" panose="020B0604020202020204" pitchFamily="34" charset="0"/>
              <a:cs typeface="Arial" panose="020B0604020202020204" pitchFamily="34" charset="0"/>
            </a:endParaRPr>
          </a:p>
          <a:p>
            <a:pPr marL="0" indent="0"/>
            <a:r>
              <a:rPr lang="en-GB" sz="1600" b="1" dirty="0">
                <a:solidFill>
                  <a:schemeClr val="accent1">
                    <a:lumMod val="75000"/>
                  </a:schemeClr>
                </a:solidFill>
                <a:latin typeface="Arial" panose="020B0604020202020204" pitchFamily="34" charset="0"/>
                <a:cs typeface="Arial" panose="020B0604020202020204" pitchFamily="34" charset="0"/>
              </a:rPr>
              <a:t>Children and young people aged 12 years and over:</a:t>
            </a:r>
          </a:p>
          <a:p>
            <a:pPr marL="28575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adult/adolescent (30 µg) dose of the Pfizer BioNTech Comirnaty 30micrograms/dose vaccine has approval for use from 12 years old</a:t>
            </a:r>
          </a:p>
          <a:p>
            <a:pPr marL="28575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currently has the most extensive safety data in those aged 12-17 years</a:t>
            </a:r>
          </a:p>
          <a:p>
            <a:pPr marL="28575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preferred vaccine for children and young people</a:t>
            </a:r>
          </a:p>
          <a:p>
            <a:endParaRPr lang="en-GB" dirty="0"/>
          </a:p>
        </p:txBody>
      </p:sp>
    </p:spTree>
    <p:extLst>
      <p:ext uri="{BB962C8B-B14F-4D97-AF65-F5344CB8AC3E}">
        <p14:creationId xmlns:p14="http://schemas.microsoft.com/office/powerpoint/2010/main" val="218012718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1BDEC-32C1-483F-8D38-D4F07B741620}"/>
              </a:ext>
            </a:extLst>
          </p:cNvPr>
          <p:cNvSpPr>
            <a:spLocks noGrp="1"/>
          </p:cNvSpPr>
          <p:nvPr>
            <p:ph type="title"/>
          </p:nvPr>
        </p:nvSpPr>
        <p:spPr>
          <a:xfrm>
            <a:off x="467544" y="620688"/>
            <a:ext cx="8100008" cy="864096"/>
          </a:xfrm>
        </p:spPr>
        <p:txBody>
          <a:bodyPr>
            <a:noAutofit/>
          </a:bodyPr>
          <a:lstStyle/>
          <a:p>
            <a:r>
              <a:rPr lang="en-GB" sz="2400" dirty="0">
                <a:solidFill>
                  <a:schemeClr val="accent1">
                    <a:lumMod val="75000"/>
                  </a:schemeClr>
                </a:solidFill>
              </a:rPr>
              <a:t>COVID-19 Pfizer BioNTech Comirnaty 10 micrograms/</a:t>
            </a:r>
            <a:br>
              <a:rPr lang="en-GB" sz="2400" dirty="0">
                <a:solidFill>
                  <a:schemeClr val="accent1">
                    <a:lumMod val="75000"/>
                  </a:schemeClr>
                </a:solidFill>
              </a:rPr>
            </a:br>
            <a:r>
              <a:rPr lang="en-GB" sz="2400" dirty="0">
                <a:solidFill>
                  <a:schemeClr val="accent1">
                    <a:lumMod val="75000"/>
                  </a:schemeClr>
                </a:solidFill>
              </a:rPr>
              <a:t>dose vaccine (paediatric formulation)</a:t>
            </a:r>
            <a:br>
              <a:rPr lang="en-GB" sz="2400" dirty="0"/>
            </a:br>
            <a:br>
              <a:rPr lang="en-GB" sz="2400" dirty="0"/>
            </a:br>
            <a:endParaRPr lang="en-GB" sz="2400" dirty="0"/>
          </a:p>
        </p:txBody>
      </p:sp>
      <p:sp>
        <p:nvSpPr>
          <p:cNvPr id="3" name="Content Placeholder 2">
            <a:extLst>
              <a:ext uri="{FF2B5EF4-FFF2-40B4-BE49-F238E27FC236}">
                <a16:creationId xmlns:a16="http://schemas.microsoft.com/office/drawing/2014/main" id="{2DE53E5A-33B4-4625-BE3B-A8F89633B401}"/>
              </a:ext>
            </a:extLst>
          </p:cNvPr>
          <p:cNvSpPr>
            <a:spLocks noGrp="1"/>
          </p:cNvSpPr>
          <p:nvPr>
            <p:ph idx="1"/>
          </p:nvPr>
        </p:nvSpPr>
        <p:spPr>
          <a:xfrm>
            <a:off x="611560" y="1340768"/>
            <a:ext cx="7974440" cy="4811688"/>
          </a:xfrm>
        </p:spPr>
        <p:txBody>
          <a:bodyPr/>
          <a:lstStyle/>
          <a:p>
            <a:pPr marL="0" indent="0"/>
            <a:r>
              <a:rPr lang="en-GB" sz="2000" b="1" dirty="0">
                <a:solidFill>
                  <a:schemeClr val="accent1">
                    <a:lumMod val="75000"/>
                  </a:schemeClr>
                </a:solidFill>
              </a:rPr>
              <a:t>Children aged between 5 – 11 years: Paediatric</a:t>
            </a:r>
          </a:p>
          <a:p>
            <a:pPr marL="285750" indent="-285750">
              <a:buFont typeface="Arial" panose="020B0604020202020204" pitchFamily="34" charset="0"/>
              <a:buChar char="•"/>
            </a:pPr>
            <a:r>
              <a:rPr lang="en-GB" sz="1800" dirty="0"/>
              <a:t>a single dose is 0.2 ml (10µg)</a:t>
            </a:r>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endParaRPr lang="en-GB" sz="1400" dirty="0"/>
          </a:p>
        </p:txBody>
      </p:sp>
      <p:sp>
        <p:nvSpPr>
          <p:cNvPr id="4" name="Slide Number Placeholder 3">
            <a:extLst>
              <a:ext uri="{FF2B5EF4-FFF2-40B4-BE49-F238E27FC236}">
                <a16:creationId xmlns:a16="http://schemas.microsoft.com/office/drawing/2014/main" id="{9C111667-4A1E-43CA-B1D3-44290F052C1F}"/>
              </a:ext>
            </a:extLst>
          </p:cNvPr>
          <p:cNvSpPr>
            <a:spLocks noGrp="1"/>
          </p:cNvSpPr>
          <p:nvPr>
            <p:ph type="sldNum" sz="quarter" idx="4294967295"/>
          </p:nvPr>
        </p:nvSpPr>
        <p:spPr>
          <a:xfrm>
            <a:off x="0" y="6308727"/>
            <a:ext cx="9144000" cy="549275"/>
          </a:xfrm>
          <a:prstGeom prst="rect">
            <a:avLst/>
          </a:prstGeom>
        </p:spPr>
        <p:txBody>
          <a:bodyPr/>
          <a:lstStyle/>
          <a:p>
            <a:pPr marL="531813">
              <a:defRPr/>
            </a:pPr>
            <a:r>
              <a:rPr lang="en-US">
                <a:solidFill>
                  <a:srgbClr val="FFFFFF"/>
                </a:solidFill>
              </a:rPr>
              <a:t>  </a:t>
            </a:r>
            <a:fld id="{2565FA6D-D4C8-4C4C-AC4B-3269734D34D8}" type="slidenum">
              <a:rPr lang="en-US">
                <a:solidFill>
                  <a:srgbClr val="FFFFFF"/>
                </a:solidFill>
              </a:rPr>
              <a:pPr marL="531813">
                <a:defRPr/>
              </a:pPr>
              <a:t>46</a:t>
            </a:fld>
            <a:endParaRPr lang="en-US" dirty="0">
              <a:solidFill>
                <a:srgbClr val="FFFFFF"/>
              </a:solidFill>
            </a:endParaRPr>
          </a:p>
        </p:txBody>
      </p:sp>
      <p:sp>
        <p:nvSpPr>
          <p:cNvPr id="5" name="Footer Placeholder 4">
            <a:extLst>
              <a:ext uri="{FF2B5EF4-FFF2-40B4-BE49-F238E27FC236}">
                <a16:creationId xmlns:a16="http://schemas.microsoft.com/office/drawing/2014/main" id="{CC5D1570-4AD0-4836-A253-3D64809EE1E5}"/>
              </a:ext>
            </a:extLst>
          </p:cNvPr>
          <p:cNvSpPr>
            <a:spLocks noGrp="1"/>
          </p:cNvSpPr>
          <p:nvPr>
            <p:ph type="ftr" sz="quarter" idx="4294967295"/>
          </p:nvPr>
        </p:nvSpPr>
        <p:spPr>
          <a:xfrm>
            <a:off x="900113" y="6308727"/>
            <a:ext cx="8064375" cy="549275"/>
          </a:xfrm>
          <a:prstGeom prst="rect">
            <a:avLst/>
          </a:prstGeom>
        </p:spPr>
        <p:txBody>
          <a:bodyPr/>
          <a:lstStyle/>
          <a:p>
            <a:pPr>
              <a:defRPr/>
            </a:pPr>
            <a:r>
              <a:rPr lang="en-GB">
                <a:solidFill>
                  <a:srgbClr val="FFFFFF"/>
                </a:solidFill>
              </a:rPr>
              <a:t>Provisional – Subject to revision – Use latest version link: x</a:t>
            </a:r>
            <a:endParaRPr lang="en-US" dirty="0">
              <a:solidFill>
                <a:srgbClr val="FFFFFF"/>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2481649869"/>
              </p:ext>
            </p:extLst>
          </p:nvPr>
        </p:nvGraphicFramePr>
        <p:xfrm>
          <a:off x="611560" y="2420888"/>
          <a:ext cx="7848872" cy="3093389"/>
        </p:xfrm>
        <a:graphic>
          <a:graphicData uri="http://schemas.openxmlformats.org/drawingml/2006/table">
            <a:tbl>
              <a:tblPr firstRow="1" firstCol="1" bandRow="1">
                <a:tableStyleId>{5C22544A-7EE6-4342-B048-85BDC9FD1C3A}</a:tableStyleId>
              </a:tblPr>
              <a:tblGrid>
                <a:gridCol w="3744416">
                  <a:extLst>
                    <a:ext uri="{9D8B030D-6E8A-4147-A177-3AD203B41FA5}">
                      <a16:colId xmlns:a16="http://schemas.microsoft.com/office/drawing/2014/main" val="20000"/>
                    </a:ext>
                  </a:extLst>
                </a:gridCol>
                <a:gridCol w="4104456">
                  <a:extLst>
                    <a:ext uri="{9D8B030D-6E8A-4147-A177-3AD203B41FA5}">
                      <a16:colId xmlns:a16="http://schemas.microsoft.com/office/drawing/2014/main" val="20001"/>
                    </a:ext>
                  </a:extLst>
                </a:gridCol>
              </a:tblGrid>
              <a:tr h="322900">
                <a:tc>
                  <a:txBody>
                    <a:bodyPr/>
                    <a:lstStyle/>
                    <a:p>
                      <a:pPr>
                        <a:lnSpc>
                          <a:spcPct val="115000"/>
                        </a:lnSpc>
                        <a:spcAft>
                          <a:spcPts val="0"/>
                        </a:spcAft>
                      </a:pPr>
                      <a:r>
                        <a:rPr lang="en-GB" sz="1400" kern="1200" dirty="0">
                          <a:solidFill>
                            <a:schemeClr val="bg2"/>
                          </a:solidFill>
                          <a:effectLst/>
                        </a:rPr>
                        <a:t>Group</a:t>
                      </a:r>
                      <a:endParaRPr lang="en-GB" sz="1400" dirty="0">
                        <a:solidFill>
                          <a:schemeClr val="bg2"/>
                        </a:solidFill>
                        <a:effectLst/>
                        <a:latin typeface="Calibri"/>
                        <a:ea typeface="Calibri"/>
                        <a:cs typeface="Times New Roman"/>
                      </a:endParaRPr>
                    </a:p>
                  </a:txBody>
                  <a:tcPr marL="68580" marR="68580" marT="0" marB="0"/>
                </a:tc>
                <a:tc>
                  <a:txBody>
                    <a:bodyPr/>
                    <a:lstStyle/>
                    <a:p>
                      <a:pPr>
                        <a:lnSpc>
                          <a:spcPct val="115000"/>
                        </a:lnSpc>
                        <a:spcAft>
                          <a:spcPts val="0"/>
                        </a:spcAft>
                      </a:pPr>
                      <a:r>
                        <a:rPr lang="en-GB" sz="1400" kern="1200" dirty="0">
                          <a:solidFill>
                            <a:schemeClr val="bg2"/>
                          </a:solidFill>
                          <a:effectLst/>
                        </a:rPr>
                        <a:t>Recommendation (dose)</a:t>
                      </a:r>
                      <a:endParaRPr lang="en-GB" sz="1400" dirty="0">
                        <a:solidFill>
                          <a:schemeClr val="bg2"/>
                        </a:solidFill>
                        <a:effectLst/>
                        <a:latin typeface="Calibri"/>
                        <a:ea typeface="Calibri"/>
                        <a:cs typeface="Times New Roman"/>
                      </a:endParaRPr>
                    </a:p>
                  </a:txBody>
                  <a:tcPr marL="68580" marR="68580" marT="0" marB="0"/>
                </a:tc>
                <a:extLst>
                  <a:ext uri="{0D108BD9-81ED-4DB2-BD59-A6C34878D82A}">
                    <a16:rowId xmlns:a16="http://schemas.microsoft.com/office/drawing/2014/main" val="10000"/>
                  </a:ext>
                </a:extLst>
              </a:tr>
              <a:tr h="956915">
                <a:tc>
                  <a:txBody>
                    <a:bodyPr/>
                    <a:lstStyle/>
                    <a:p>
                      <a:pPr>
                        <a:lnSpc>
                          <a:spcPct val="115000"/>
                        </a:lnSpc>
                        <a:spcAft>
                          <a:spcPts val="0"/>
                        </a:spcAft>
                      </a:pPr>
                      <a:r>
                        <a:rPr lang="en-GB" sz="1400" b="0" kern="1200" dirty="0">
                          <a:solidFill>
                            <a:schemeClr val="bg2"/>
                          </a:solidFill>
                          <a:effectLst/>
                        </a:rPr>
                        <a:t>Children aged 5 to 11 in defined clinical ‘at risk’ groups (further</a:t>
                      </a:r>
                      <a:r>
                        <a:rPr lang="en-GB" sz="1400" b="0" kern="1200" baseline="0" dirty="0">
                          <a:solidFill>
                            <a:schemeClr val="bg2"/>
                          </a:solidFill>
                          <a:effectLst/>
                        </a:rPr>
                        <a:t> information can be found in</a:t>
                      </a:r>
                      <a:r>
                        <a:rPr lang="en-GB" sz="1400" b="0" kern="1200" dirty="0">
                          <a:solidFill>
                            <a:schemeClr val="bg2"/>
                          </a:solidFill>
                          <a:effectLst/>
                        </a:rPr>
                        <a:t> Green Book COVID-19 chapter)</a:t>
                      </a:r>
                      <a:endParaRPr lang="en-GB" sz="1400" b="0" dirty="0">
                        <a:solidFill>
                          <a:schemeClr val="bg2"/>
                        </a:solidFill>
                        <a:effectLst/>
                        <a:latin typeface="Calibri"/>
                        <a:ea typeface="Calibri"/>
                        <a:cs typeface="Times New Roman"/>
                      </a:endParaRPr>
                    </a:p>
                  </a:txBody>
                  <a:tcPr marL="68580" marR="68580" marT="0" marB="0"/>
                </a:tc>
                <a:tc>
                  <a:txBody>
                    <a:bodyPr/>
                    <a:lstStyle/>
                    <a:p>
                      <a:pPr>
                        <a:lnSpc>
                          <a:spcPct val="115000"/>
                        </a:lnSpc>
                        <a:spcAft>
                          <a:spcPts val="0"/>
                        </a:spcAft>
                      </a:pPr>
                      <a:r>
                        <a:rPr lang="en-GB" sz="1400" kern="1200" dirty="0">
                          <a:solidFill>
                            <a:schemeClr val="bg2"/>
                          </a:solidFill>
                          <a:effectLst/>
                        </a:rPr>
                        <a:t>Offer two doses of Pfizer BioNTech Comirnaty 10micrograms/dose vaccine with an interval of 8 weeks between doses</a:t>
                      </a:r>
                      <a:endParaRPr lang="en-GB" sz="1400" dirty="0">
                        <a:solidFill>
                          <a:schemeClr val="bg2"/>
                        </a:solidFill>
                        <a:effectLst/>
                        <a:latin typeface="Calibri"/>
                        <a:ea typeface="Calibri"/>
                        <a:cs typeface="Times New Roman"/>
                      </a:endParaRPr>
                    </a:p>
                  </a:txBody>
                  <a:tcPr marL="68580" marR="68580" marT="0" marB="0"/>
                </a:tc>
                <a:extLst>
                  <a:ext uri="{0D108BD9-81ED-4DB2-BD59-A6C34878D82A}">
                    <a16:rowId xmlns:a16="http://schemas.microsoft.com/office/drawing/2014/main" val="10001"/>
                  </a:ext>
                </a:extLst>
              </a:tr>
              <a:tr h="906787">
                <a:tc>
                  <a:txBody>
                    <a:bodyPr/>
                    <a:lstStyle/>
                    <a:p>
                      <a:pPr>
                        <a:lnSpc>
                          <a:spcPct val="115000"/>
                        </a:lnSpc>
                        <a:spcAft>
                          <a:spcPts val="0"/>
                        </a:spcAft>
                      </a:pPr>
                      <a:r>
                        <a:rPr lang="en-GB" sz="1400" b="0" kern="1200" dirty="0">
                          <a:solidFill>
                            <a:schemeClr val="bg2"/>
                          </a:solidFill>
                          <a:effectLst/>
                        </a:rPr>
                        <a:t>Children aged 5 to 11 who are household contacts of an immunosuppressed person</a:t>
                      </a:r>
                      <a:endParaRPr lang="en-GB" sz="1400" b="0" dirty="0">
                        <a:solidFill>
                          <a:schemeClr val="bg2"/>
                        </a:solidFill>
                        <a:effectLst/>
                        <a:latin typeface="Calibri"/>
                        <a:ea typeface="Calibri"/>
                        <a:cs typeface="Times New Roman"/>
                      </a:endParaRPr>
                    </a:p>
                  </a:txBody>
                  <a:tcPr marL="68580" marR="68580" marT="0" marB="0"/>
                </a:tc>
                <a:tc>
                  <a:txBody>
                    <a:bodyPr/>
                    <a:lstStyle/>
                    <a:p>
                      <a:pPr>
                        <a:lnSpc>
                          <a:spcPct val="115000"/>
                        </a:lnSpc>
                        <a:spcAft>
                          <a:spcPts val="0"/>
                        </a:spcAft>
                      </a:pPr>
                      <a:r>
                        <a:rPr lang="en-GB" sz="1400" kern="1200" dirty="0">
                          <a:solidFill>
                            <a:schemeClr val="bg2"/>
                          </a:solidFill>
                          <a:effectLst/>
                        </a:rPr>
                        <a:t>Offer two doses of Pfizer BioNTech Comirnaty 10micrograms/dose vaccine with an interval of 8 weeks between doses</a:t>
                      </a:r>
                      <a:endParaRPr lang="en-GB" sz="1400" dirty="0">
                        <a:solidFill>
                          <a:schemeClr val="bg2"/>
                        </a:solidFill>
                        <a:effectLst/>
                        <a:latin typeface="Calibri"/>
                        <a:ea typeface="Calibri"/>
                        <a:cs typeface="Times New Roman"/>
                      </a:endParaRPr>
                    </a:p>
                  </a:txBody>
                  <a:tcPr marL="68580" marR="68580" marT="0" marB="0"/>
                </a:tc>
                <a:extLst>
                  <a:ext uri="{0D108BD9-81ED-4DB2-BD59-A6C34878D82A}">
                    <a16:rowId xmlns:a16="http://schemas.microsoft.com/office/drawing/2014/main" val="10002"/>
                  </a:ext>
                </a:extLst>
              </a:tr>
              <a:tr h="906787">
                <a:tc>
                  <a:txBody>
                    <a:bodyPr/>
                    <a:lstStyle/>
                    <a:p>
                      <a:pPr>
                        <a:lnSpc>
                          <a:spcPct val="115000"/>
                        </a:lnSpc>
                        <a:spcAft>
                          <a:spcPts val="0"/>
                        </a:spcAft>
                      </a:pPr>
                      <a:r>
                        <a:rPr lang="en-GB" sz="1400" b="0" kern="1200" dirty="0">
                          <a:solidFill>
                            <a:schemeClr val="bg2"/>
                          </a:solidFill>
                          <a:effectLst/>
                        </a:rPr>
                        <a:t>All healthy children aged 5 to 11</a:t>
                      </a:r>
                      <a:endParaRPr lang="en-GB" sz="1400" b="0" dirty="0">
                        <a:solidFill>
                          <a:schemeClr val="bg2"/>
                        </a:solidFill>
                        <a:effectLst/>
                        <a:latin typeface="Calibri"/>
                        <a:ea typeface="Calibri"/>
                        <a:cs typeface="Times New Roman"/>
                      </a:endParaRPr>
                    </a:p>
                  </a:txBody>
                  <a:tcPr marL="68580" marR="68580" marT="0" marB="0"/>
                </a:tc>
                <a:tc>
                  <a:txBody>
                    <a:bodyPr/>
                    <a:lstStyle/>
                    <a:p>
                      <a:pPr>
                        <a:lnSpc>
                          <a:spcPct val="115000"/>
                        </a:lnSpc>
                        <a:spcAft>
                          <a:spcPts val="0"/>
                        </a:spcAft>
                      </a:pPr>
                      <a:r>
                        <a:rPr lang="en-GB" sz="1400" kern="1200" dirty="0">
                          <a:solidFill>
                            <a:schemeClr val="bg2"/>
                          </a:solidFill>
                          <a:effectLst/>
                        </a:rPr>
                        <a:t>Offer </a:t>
                      </a:r>
                      <a:r>
                        <a:rPr lang="en-GB" sz="1400" b="0" kern="1200" dirty="0">
                          <a:solidFill>
                            <a:schemeClr val="bg2"/>
                          </a:solidFill>
                          <a:effectLst/>
                        </a:rPr>
                        <a:t>two doses </a:t>
                      </a:r>
                      <a:r>
                        <a:rPr lang="en-GB" sz="1400" kern="1200" dirty="0">
                          <a:solidFill>
                            <a:schemeClr val="bg2"/>
                          </a:solidFill>
                          <a:effectLst/>
                        </a:rPr>
                        <a:t>of Pfizer BioNTech Comirnaty 10micrograms/dose vaccine with an interval of </a:t>
                      </a:r>
                      <a:r>
                        <a:rPr lang="en-GB" sz="1400" b="1" kern="1200" dirty="0">
                          <a:solidFill>
                            <a:schemeClr val="bg2"/>
                          </a:solidFill>
                          <a:effectLst/>
                        </a:rPr>
                        <a:t>12 weeks between doses</a:t>
                      </a:r>
                      <a:endParaRPr lang="en-GB" sz="1400" b="1" dirty="0">
                        <a:solidFill>
                          <a:schemeClr val="bg2"/>
                        </a:solidFill>
                        <a:effectLst/>
                        <a:latin typeface="Calibri"/>
                        <a:ea typeface="Calibri"/>
                        <a:cs typeface="Times New Roman"/>
                      </a:endParaRPr>
                    </a:p>
                  </a:txBody>
                  <a:tcPr marL="68580" marR="68580" marT="0" marB="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1693816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1BDEC-32C1-483F-8D38-D4F07B741620}"/>
              </a:ext>
            </a:extLst>
          </p:cNvPr>
          <p:cNvSpPr>
            <a:spLocks noGrp="1"/>
          </p:cNvSpPr>
          <p:nvPr>
            <p:ph type="title"/>
          </p:nvPr>
        </p:nvSpPr>
        <p:spPr>
          <a:xfrm>
            <a:off x="467544" y="620688"/>
            <a:ext cx="7955992" cy="864096"/>
          </a:xfrm>
        </p:spPr>
        <p:txBody>
          <a:bodyPr>
            <a:noAutofit/>
          </a:bodyPr>
          <a:lstStyle/>
          <a:p>
            <a:r>
              <a:rPr lang="en-GB" sz="2400" dirty="0">
                <a:solidFill>
                  <a:schemeClr val="accent1">
                    <a:lumMod val="75000"/>
                  </a:schemeClr>
                </a:solidFill>
              </a:rPr>
              <a:t>COVID-19 Pfizer BioNTech Comirnaty 30 micrograms/</a:t>
            </a:r>
            <a:br>
              <a:rPr lang="en-GB" sz="2400" dirty="0">
                <a:solidFill>
                  <a:schemeClr val="accent1">
                    <a:lumMod val="75000"/>
                  </a:schemeClr>
                </a:solidFill>
              </a:rPr>
            </a:br>
            <a:r>
              <a:rPr lang="en-GB" sz="2400" dirty="0">
                <a:solidFill>
                  <a:schemeClr val="accent1">
                    <a:lumMod val="75000"/>
                  </a:schemeClr>
                </a:solidFill>
              </a:rPr>
              <a:t>dose vaccine (standard formulation)</a:t>
            </a:r>
            <a:br>
              <a:rPr lang="en-GB" sz="2400" dirty="0"/>
            </a:br>
            <a:br>
              <a:rPr lang="en-GB" sz="2400" dirty="0"/>
            </a:br>
            <a:endParaRPr lang="en-GB" sz="2400" dirty="0"/>
          </a:p>
        </p:txBody>
      </p:sp>
      <p:sp>
        <p:nvSpPr>
          <p:cNvPr id="3" name="Content Placeholder 2">
            <a:extLst>
              <a:ext uri="{FF2B5EF4-FFF2-40B4-BE49-F238E27FC236}">
                <a16:creationId xmlns:a16="http://schemas.microsoft.com/office/drawing/2014/main" id="{2DE53E5A-33B4-4625-BE3B-A8F89633B401}"/>
              </a:ext>
            </a:extLst>
          </p:cNvPr>
          <p:cNvSpPr>
            <a:spLocks noGrp="1"/>
          </p:cNvSpPr>
          <p:nvPr>
            <p:ph idx="1"/>
          </p:nvPr>
        </p:nvSpPr>
        <p:spPr>
          <a:xfrm>
            <a:off x="611560" y="1268760"/>
            <a:ext cx="7974440" cy="4883696"/>
          </a:xfrm>
        </p:spPr>
        <p:txBody>
          <a:bodyPr/>
          <a:lstStyle/>
          <a:p>
            <a:pPr marL="0" indent="0"/>
            <a:r>
              <a:rPr lang="en-GB" sz="2000" b="1" dirty="0">
                <a:solidFill>
                  <a:schemeClr val="accent1">
                    <a:lumMod val="75000"/>
                  </a:schemeClr>
                </a:solidFill>
              </a:rPr>
              <a:t>Children  and young people aged 12 – 17 years</a:t>
            </a:r>
          </a:p>
          <a:p>
            <a:pPr marL="285750" indent="-285750">
              <a:buFont typeface="Arial" panose="020B0604020202020204" pitchFamily="34" charset="0"/>
              <a:buChar char="•"/>
            </a:pPr>
            <a:r>
              <a:rPr lang="en-GB" sz="1600" dirty="0"/>
              <a:t>a single dose is 0.3 ml (30µg)</a:t>
            </a:r>
          </a:p>
          <a:p>
            <a:pPr marL="285750" indent="-285750">
              <a:buFont typeface="Arial" panose="020B0604020202020204" pitchFamily="34" charset="0"/>
              <a:buChar char="•"/>
            </a:pPr>
            <a:endParaRPr lang="en-GB" sz="1400" dirty="0"/>
          </a:p>
        </p:txBody>
      </p:sp>
      <p:sp>
        <p:nvSpPr>
          <p:cNvPr id="4" name="Slide Number Placeholder 3">
            <a:extLst>
              <a:ext uri="{FF2B5EF4-FFF2-40B4-BE49-F238E27FC236}">
                <a16:creationId xmlns:a16="http://schemas.microsoft.com/office/drawing/2014/main" id="{9C111667-4A1E-43CA-B1D3-44290F052C1F}"/>
              </a:ext>
            </a:extLst>
          </p:cNvPr>
          <p:cNvSpPr>
            <a:spLocks noGrp="1"/>
          </p:cNvSpPr>
          <p:nvPr>
            <p:ph type="sldNum" sz="quarter" idx="4294967295"/>
          </p:nvPr>
        </p:nvSpPr>
        <p:spPr>
          <a:xfrm>
            <a:off x="0" y="6308727"/>
            <a:ext cx="9144000" cy="549275"/>
          </a:xfrm>
          <a:prstGeom prst="rect">
            <a:avLst/>
          </a:prstGeom>
        </p:spPr>
        <p:txBody>
          <a:bodyPr/>
          <a:lstStyle/>
          <a:p>
            <a:pPr marL="531813">
              <a:defRPr/>
            </a:pPr>
            <a:r>
              <a:rPr lang="en-US">
                <a:solidFill>
                  <a:srgbClr val="FFFFFF"/>
                </a:solidFill>
              </a:rPr>
              <a:t>  </a:t>
            </a:r>
            <a:fld id="{2565FA6D-D4C8-4C4C-AC4B-3269734D34D8}" type="slidenum">
              <a:rPr lang="en-US">
                <a:solidFill>
                  <a:srgbClr val="FFFFFF"/>
                </a:solidFill>
              </a:rPr>
              <a:pPr marL="531813">
                <a:defRPr/>
              </a:pPr>
              <a:t>47</a:t>
            </a:fld>
            <a:endParaRPr lang="en-US" dirty="0">
              <a:solidFill>
                <a:srgbClr val="FFFFFF"/>
              </a:solidFill>
            </a:endParaRPr>
          </a:p>
        </p:txBody>
      </p:sp>
      <p:sp>
        <p:nvSpPr>
          <p:cNvPr id="5" name="Footer Placeholder 4">
            <a:extLst>
              <a:ext uri="{FF2B5EF4-FFF2-40B4-BE49-F238E27FC236}">
                <a16:creationId xmlns:a16="http://schemas.microsoft.com/office/drawing/2014/main" id="{CC5D1570-4AD0-4836-A253-3D64809EE1E5}"/>
              </a:ext>
            </a:extLst>
          </p:cNvPr>
          <p:cNvSpPr>
            <a:spLocks noGrp="1"/>
          </p:cNvSpPr>
          <p:nvPr>
            <p:ph type="ftr" sz="quarter" idx="4294967295"/>
          </p:nvPr>
        </p:nvSpPr>
        <p:spPr>
          <a:xfrm>
            <a:off x="900113" y="6308727"/>
            <a:ext cx="8064375" cy="549275"/>
          </a:xfrm>
          <a:prstGeom prst="rect">
            <a:avLst/>
          </a:prstGeom>
        </p:spPr>
        <p:txBody>
          <a:bodyPr/>
          <a:lstStyle/>
          <a:p>
            <a:pPr>
              <a:defRPr/>
            </a:pPr>
            <a:r>
              <a:rPr lang="en-GB" dirty="0">
                <a:solidFill>
                  <a:srgbClr val="FFFFFF"/>
                </a:solidFill>
              </a:rPr>
              <a:t>Provisional – Subject to revision – Use latest version link: x</a:t>
            </a:r>
            <a:endParaRPr lang="en-US" dirty="0">
              <a:solidFill>
                <a:srgbClr val="FFFFFF"/>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611465939"/>
              </p:ext>
            </p:extLst>
          </p:nvPr>
        </p:nvGraphicFramePr>
        <p:xfrm>
          <a:off x="683568" y="2132856"/>
          <a:ext cx="7848872" cy="3646032"/>
        </p:xfrm>
        <a:graphic>
          <a:graphicData uri="http://schemas.openxmlformats.org/drawingml/2006/table">
            <a:tbl>
              <a:tblPr firstRow="1" firstCol="1" bandRow="1">
                <a:tableStyleId>{5C22544A-7EE6-4342-B048-85BDC9FD1C3A}</a:tableStyleId>
              </a:tblPr>
              <a:tblGrid>
                <a:gridCol w="3744416">
                  <a:extLst>
                    <a:ext uri="{9D8B030D-6E8A-4147-A177-3AD203B41FA5}">
                      <a16:colId xmlns:a16="http://schemas.microsoft.com/office/drawing/2014/main" val="20000"/>
                    </a:ext>
                  </a:extLst>
                </a:gridCol>
                <a:gridCol w="4104456">
                  <a:extLst>
                    <a:ext uri="{9D8B030D-6E8A-4147-A177-3AD203B41FA5}">
                      <a16:colId xmlns:a16="http://schemas.microsoft.com/office/drawing/2014/main" val="20001"/>
                    </a:ext>
                  </a:extLst>
                </a:gridCol>
              </a:tblGrid>
              <a:tr h="360040">
                <a:tc>
                  <a:txBody>
                    <a:bodyPr/>
                    <a:lstStyle/>
                    <a:p>
                      <a:pPr>
                        <a:lnSpc>
                          <a:spcPct val="115000"/>
                        </a:lnSpc>
                        <a:spcAft>
                          <a:spcPts val="0"/>
                        </a:spcAft>
                      </a:pPr>
                      <a:r>
                        <a:rPr lang="en-GB" sz="1400" b="1" dirty="0">
                          <a:solidFill>
                            <a:schemeClr val="bg2"/>
                          </a:solidFill>
                          <a:effectLst/>
                          <a:latin typeface="+mn-lt"/>
                          <a:ea typeface="Calibri"/>
                          <a:cs typeface="Times New Roman"/>
                        </a:rPr>
                        <a:t>Group</a:t>
                      </a:r>
                    </a:p>
                  </a:txBody>
                  <a:tcPr marL="68580" marR="68580" marT="0" marB="0"/>
                </a:tc>
                <a:tc>
                  <a:txBody>
                    <a:bodyPr/>
                    <a:lstStyle/>
                    <a:p>
                      <a:pPr>
                        <a:lnSpc>
                          <a:spcPct val="115000"/>
                        </a:lnSpc>
                        <a:spcAft>
                          <a:spcPts val="0"/>
                        </a:spcAft>
                      </a:pPr>
                      <a:r>
                        <a:rPr lang="en-GB" sz="1400" b="1" dirty="0" err="1">
                          <a:solidFill>
                            <a:schemeClr val="bg2"/>
                          </a:solidFill>
                          <a:effectLst/>
                          <a:latin typeface="+mn-lt"/>
                          <a:ea typeface="Calibri"/>
                          <a:cs typeface="Times New Roman"/>
                        </a:rPr>
                        <a:t>Recommedation</a:t>
                      </a:r>
                      <a:r>
                        <a:rPr lang="en-GB" sz="1400" b="1" baseline="0" dirty="0">
                          <a:solidFill>
                            <a:schemeClr val="bg2"/>
                          </a:solidFill>
                          <a:effectLst/>
                          <a:latin typeface="+mn-lt"/>
                          <a:ea typeface="Calibri"/>
                          <a:cs typeface="Times New Roman"/>
                        </a:rPr>
                        <a:t> (dose)</a:t>
                      </a:r>
                      <a:endParaRPr lang="en-GB" sz="1400" b="1" dirty="0">
                        <a:solidFill>
                          <a:schemeClr val="bg2"/>
                        </a:solidFill>
                        <a:effectLst/>
                        <a:latin typeface="+mn-lt"/>
                        <a:ea typeface="Calibri"/>
                        <a:cs typeface="Times New Roman"/>
                      </a:endParaRPr>
                    </a:p>
                  </a:txBody>
                  <a:tcPr marL="68580" marR="68580" marT="0" marB="0"/>
                </a:tc>
                <a:extLst>
                  <a:ext uri="{0D108BD9-81ED-4DB2-BD59-A6C34878D82A}">
                    <a16:rowId xmlns:a16="http://schemas.microsoft.com/office/drawing/2014/main" val="10000"/>
                  </a:ext>
                </a:extLst>
              </a:tr>
              <a:tr h="1040016">
                <a:tc>
                  <a:txBody>
                    <a:bodyPr/>
                    <a:lstStyle/>
                    <a:p>
                      <a:pPr>
                        <a:lnSpc>
                          <a:spcPct val="115000"/>
                        </a:lnSpc>
                        <a:spcAft>
                          <a:spcPts val="0"/>
                        </a:spcAft>
                      </a:pPr>
                      <a:r>
                        <a:rPr lang="en-GB" sz="1400" b="0" kern="1200" dirty="0">
                          <a:solidFill>
                            <a:schemeClr val="bg2"/>
                          </a:solidFill>
                          <a:effectLst/>
                        </a:rPr>
                        <a:t>All children aged 12 to 17 in defined clinical ‘at risk’ groups as part of priority cohorts 4 &amp; 6 (further</a:t>
                      </a:r>
                      <a:r>
                        <a:rPr lang="en-GB" sz="1400" b="0" kern="1200" baseline="0" dirty="0">
                          <a:solidFill>
                            <a:schemeClr val="bg2"/>
                          </a:solidFill>
                          <a:effectLst/>
                        </a:rPr>
                        <a:t> information can be found in</a:t>
                      </a:r>
                      <a:r>
                        <a:rPr lang="en-GB" sz="1400" b="0" kern="1200" dirty="0">
                          <a:solidFill>
                            <a:schemeClr val="bg2"/>
                          </a:solidFill>
                          <a:effectLst/>
                        </a:rPr>
                        <a:t> Green Book COVID-19 chapter)</a:t>
                      </a:r>
                      <a:endParaRPr lang="en-GB" sz="1400" b="0" dirty="0">
                        <a:solidFill>
                          <a:schemeClr val="bg2"/>
                        </a:solidFill>
                        <a:effectLst/>
                        <a:latin typeface="Calibri"/>
                        <a:ea typeface="Calibri"/>
                        <a:cs typeface="Times New Roman"/>
                      </a:endParaRPr>
                    </a:p>
                  </a:txBody>
                  <a:tcPr marL="68580" marR="68580" marT="0" marB="0"/>
                </a:tc>
                <a:tc>
                  <a:txBody>
                    <a:bodyPr/>
                    <a:lstStyle/>
                    <a:p>
                      <a:pPr>
                        <a:lnSpc>
                          <a:spcPct val="115000"/>
                        </a:lnSpc>
                        <a:spcAft>
                          <a:spcPts val="0"/>
                        </a:spcAft>
                      </a:pPr>
                      <a:r>
                        <a:rPr lang="en-GB" sz="1400" kern="1200" dirty="0">
                          <a:solidFill>
                            <a:schemeClr val="bg2"/>
                          </a:solidFill>
                          <a:effectLst/>
                        </a:rPr>
                        <a:t>Offer two doses of Pfizer BioNTech Comirnaty 30micrograms/dose vaccine with an interval of 8 weeks between doses</a:t>
                      </a:r>
                      <a:endParaRPr lang="en-GB" sz="1400" dirty="0">
                        <a:solidFill>
                          <a:schemeClr val="bg2"/>
                        </a:solidFill>
                        <a:effectLst/>
                        <a:latin typeface="Calibri"/>
                        <a:ea typeface="Calibri"/>
                        <a:cs typeface="Times New Roman"/>
                      </a:endParaRPr>
                    </a:p>
                  </a:txBody>
                  <a:tcPr marL="68580" marR="68580" marT="0" marB="0"/>
                </a:tc>
                <a:extLst>
                  <a:ext uri="{0D108BD9-81ED-4DB2-BD59-A6C34878D82A}">
                    <a16:rowId xmlns:a16="http://schemas.microsoft.com/office/drawing/2014/main" val="10001"/>
                  </a:ext>
                </a:extLst>
              </a:tr>
              <a:tr h="805414">
                <a:tc>
                  <a:txBody>
                    <a:bodyPr/>
                    <a:lstStyle/>
                    <a:p>
                      <a:pPr>
                        <a:lnSpc>
                          <a:spcPct val="115000"/>
                        </a:lnSpc>
                        <a:spcAft>
                          <a:spcPts val="0"/>
                        </a:spcAft>
                      </a:pPr>
                      <a:r>
                        <a:rPr lang="en-GB" sz="1400" b="0" kern="1200" dirty="0">
                          <a:solidFill>
                            <a:schemeClr val="bg2"/>
                          </a:solidFill>
                          <a:effectLst/>
                        </a:rPr>
                        <a:t>Children aged 12 to 17 who are household contacts of an immunosuppressed person</a:t>
                      </a:r>
                      <a:endParaRPr lang="en-GB" sz="1400" b="0" dirty="0">
                        <a:solidFill>
                          <a:schemeClr val="bg2"/>
                        </a:solidFill>
                        <a:effectLst/>
                        <a:latin typeface="Calibri"/>
                        <a:ea typeface="Calibri"/>
                        <a:cs typeface="Times New Roman"/>
                      </a:endParaRPr>
                    </a:p>
                  </a:txBody>
                  <a:tcPr marL="68580" marR="68580" marT="0" marB="0"/>
                </a:tc>
                <a:tc>
                  <a:txBody>
                    <a:bodyPr/>
                    <a:lstStyle/>
                    <a:p>
                      <a:pPr>
                        <a:lnSpc>
                          <a:spcPct val="115000"/>
                        </a:lnSpc>
                        <a:spcAft>
                          <a:spcPts val="0"/>
                        </a:spcAft>
                      </a:pPr>
                      <a:r>
                        <a:rPr lang="en-GB" sz="1400" kern="1200" dirty="0">
                          <a:solidFill>
                            <a:schemeClr val="bg2"/>
                          </a:solidFill>
                          <a:effectLst/>
                        </a:rPr>
                        <a:t>Offer two doses of Pfizer BioNTech Comirnaty 30micrograms/dose vaccine with an interval of 8 weeks between doses</a:t>
                      </a:r>
                      <a:endParaRPr lang="en-GB" sz="1400" dirty="0">
                        <a:solidFill>
                          <a:schemeClr val="bg2"/>
                        </a:solidFill>
                        <a:effectLst/>
                        <a:latin typeface="Calibri"/>
                        <a:ea typeface="Calibri"/>
                        <a:cs typeface="Times New Roman"/>
                      </a:endParaRPr>
                    </a:p>
                  </a:txBody>
                  <a:tcPr marL="68580" marR="68580" marT="0" marB="0"/>
                </a:tc>
                <a:extLst>
                  <a:ext uri="{0D108BD9-81ED-4DB2-BD59-A6C34878D82A}">
                    <a16:rowId xmlns:a16="http://schemas.microsoft.com/office/drawing/2014/main" val="10002"/>
                  </a:ext>
                </a:extLst>
              </a:tr>
              <a:tr h="676971">
                <a:tc>
                  <a:txBody>
                    <a:bodyPr/>
                    <a:lstStyle/>
                    <a:p>
                      <a:pPr>
                        <a:lnSpc>
                          <a:spcPct val="115000"/>
                        </a:lnSpc>
                        <a:spcAft>
                          <a:spcPts val="0"/>
                        </a:spcAft>
                      </a:pPr>
                      <a:r>
                        <a:rPr lang="en-GB" sz="1400" b="0" dirty="0">
                          <a:solidFill>
                            <a:schemeClr val="bg2"/>
                          </a:solidFill>
                          <a:effectLst/>
                          <a:latin typeface="+mn-lt"/>
                          <a:ea typeface="Calibri"/>
                          <a:cs typeface="Times New Roman"/>
                        </a:rPr>
                        <a:t>Young people aged 16 to 17 years who work in health and social care</a:t>
                      </a:r>
                    </a:p>
                  </a:txBody>
                  <a:tcPr marL="68580" marR="68580" marT="0" marB="0"/>
                </a:tc>
                <a:tc>
                  <a:txBody>
                    <a:bodyPr/>
                    <a:lstStyle/>
                    <a:p>
                      <a:pPr>
                        <a:lnSpc>
                          <a:spcPct val="115000"/>
                        </a:lnSpc>
                        <a:spcAft>
                          <a:spcPts val="0"/>
                        </a:spcAft>
                      </a:pPr>
                      <a:r>
                        <a:rPr lang="en-GB" sz="1400" kern="1200" dirty="0">
                          <a:solidFill>
                            <a:schemeClr val="bg2"/>
                          </a:solidFill>
                          <a:effectLst/>
                        </a:rPr>
                        <a:t>Offer two doses of Pfizer BioNTech Comirnaty 30micrograms/dose vaccine with an interval of 8 weeks between doses</a:t>
                      </a:r>
                      <a:endParaRPr lang="en-GB" sz="1400" dirty="0">
                        <a:solidFill>
                          <a:schemeClr val="bg2"/>
                        </a:solidFill>
                        <a:effectLst/>
                        <a:latin typeface="Calibri"/>
                        <a:ea typeface="Calibri"/>
                        <a:cs typeface="Times New Roman"/>
                      </a:endParaRPr>
                    </a:p>
                  </a:txBody>
                  <a:tcPr marL="68580" marR="68580" marT="0" marB="0"/>
                </a:tc>
                <a:extLst>
                  <a:ext uri="{0D108BD9-81ED-4DB2-BD59-A6C34878D82A}">
                    <a16:rowId xmlns:a16="http://schemas.microsoft.com/office/drawing/2014/main" val="10003"/>
                  </a:ext>
                </a:extLst>
              </a:tr>
              <a:tr h="676971">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GB" sz="1400" b="0" kern="1200" dirty="0">
                          <a:solidFill>
                            <a:schemeClr val="bg2"/>
                          </a:solidFill>
                          <a:effectLst/>
                        </a:rPr>
                        <a:t>All healthy children and young people aged 12 to 17</a:t>
                      </a:r>
                      <a:endParaRPr lang="en-GB" sz="1400" b="0" dirty="0">
                        <a:solidFill>
                          <a:schemeClr val="bg2"/>
                        </a:solidFill>
                        <a:effectLst/>
                        <a:latin typeface="Calibri"/>
                        <a:ea typeface="Calibri"/>
                        <a:cs typeface="Times New Roman"/>
                      </a:endParaRPr>
                    </a:p>
                  </a:txBody>
                  <a:tcPr marL="68580" marR="68580"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GB" sz="1400" b="0" kern="1200" dirty="0">
                          <a:solidFill>
                            <a:schemeClr val="bg2"/>
                          </a:solidFill>
                          <a:effectLst/>
                        </a:rPr>
                        <a:t>Offer two doses of Pfizer BioNTech </a:t>
                      </a:r>
                      <a:r>
                        <a:rPr lang="en-GB" sz="1400" kern="1200" dirty="0">
                          <a:solidFill>
                            <a:schemeClr val="bg2"/>
                          </a:solidFill>
                          <a:effectLst/>
                        </a:rPr>
                        <a:t>Comirnaty 30micrograms/dose</a:t>
                      </a:r>
                      <a:r>
                        <a:rPr lang="en-GB" sz="1400" b="0" kern="1200" dirty="0">
                          <a:solidFill>
                            <a:schemeClr val="bg2"/>
                          </a:solidFill>
                          <a:effectLst/>
                        </a:rPr>
                        <a:t> vaccine with an interval of 12 weeks between doses</a:t>
                      </a:r>
                      <a:endParaRPr lang="en-GB" sz="1400" b="0" dirty="0">
                        <a:solidFill>
                          <a:schemeClr val="bg2"/>
                        </a:solidFill>
                        <a:effectLst/>
                        <a:latin typeface="Calibri"/>
                        <a:ea typeface="Calibri"/>
                        <a:cs typeface="Times New Roman"/>
                      </a:endParaRPr>
                    </a:p>
                  </a:txBody>
                  <a:tcPr marL="68580" marR="68580" marT="0" marB="0"/>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36242427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32656"/>
            <a:ext cx="8077200" cy="648072"/>
          </a:xfrm>
        </p:spPr>
        <p:txBody>
          <a:bodyPr/>
          <a:lstStyle/>
          <a:p>
            <a:r>
              <a:rPr lang="en-GB" sz="2800" dirty="0">
                <a:solidFill>
                  <a:schemeClr val="accent1">
                    <a:lumMod val="75000"/>
                  </a:schemeClr>
                </a:solidFill>
              </a:rPr>
              <a:t>Booster vaccine doses for children and </a:t>
            </a:r>
            <a:br>
              <a:rPr lang="en-GB" sz="2800" dirty="0">
                <a:solidFill>
                  <a:schemeClr val="accent1">
                    <a:lumMod val="75000"/>
                  </a:schemeClr>
                </a:solidFill>
              </a:rPr>
            </a:br>
            <a:r>
              <a:rPr lang="en-GB" sz="2800" dirty="0">
                <a:solidFill>
                  <a:schemeClr val="accent1">
                    <a:lumMod val="75000"/>
                  </a:schemeClr>
                </a:solidFill>
              </a:rPr>
              <a:t>young people</a:t>
            </a:r>
          </a:p>
        </p:txBody>
      </p:sp>
      <p:sp>
        <p:nvSpPr>
          <p:cNvPr id="3" name="Content Placeholder 2"/>
          <p:cNvSpPr>
            <a:spLocks noGrp="1"/>
          </p:cNvSpPr>
          <p:nvPr>
            <p:ph idx="1"/>
          </p:nvPr>
        </p:nvSpPr>
        <p:spPr>
          <a:xfrm>
            <a:off x="732295" y="1268760"/>
            <a:ext cx="8077200" cy="4796000"/>
          </a:xfrm>
        </p:spPr>
        <p:txBody>
          <a:bodyPr/>
          <a:lstStyle/>
          <a:p>
            <a:pPr marL="0" indent="0"/>
            <a:r>
              <a:rPr lang="en-GB" sz="1500" dirty="0"/>
              <a:t>JCVI have advised that the following vaccines are suitable for boosting irrespective of the vaccine used for the primary course: </a:t>
            </a:r>
          </a:p>
          <a:p>
            <a:pPr marL="857250" lvl="2" indent="0">
              <a:buNone/>
            </a:pPr>
            <a:endParaRPr lang="en-GB" sz="1500" u="sng" dirty="0"/>
          </a:p>
          <a:p>
            <a:pPr marL="857250" lvl="2" indent="0">
              <a:buNone/>
            </a:pPr>
            <a:r>
              <a:rPr lang="en-GB" sz="1500" u="sng" dirty="0"/>
              <a:t>Children and young people aged 12 – 17 years</a:t>
            </a:r>
            <a:endParaRPr lang="en-GB" sz="1500" dirty="0"/>
          </a:p>
          <a:p>
            <a:pPr lvl="2" indent="-342900"/>
            <a:r>
              <a:rPr lang="en-GB" sz="1500" dirty="0"/>
              <a:t>full 0.3ml dose (30 micrograms) of adult/adolescent Pfizer-</a:t>
            </a:r>
            <a:r>
              <a:rPr lang="en-GB" sz="1500" dirty="0" err="1"/>
              <a:t>BioNTech</a:t>
            </a:r>
            <a:r>
              <a:rPr lang="en-GB" sz="1500" dirty="0"/>
              <a:t> vaccine (Comirnaty®)</a:t>
            </a:r>
          </a:p>
          <a:p>
            <a:pPr lvl="2" indent="-342900"/>
            <a:r>
              <a:rPr lang="en-GB" sz="1500" dirty="0"/>
              <a:t>full 0.3ml booster dose of bivalent (15/15 micrograms) Pfizer-BioNTech vaccine (Comirnaty® Original/Omicron BA.1)</a:t>
            </a:r>
          </a:p>
          <a:p>
            <a:pPr lvl="2" indent="-342900"/>
            <a:endParaRPr lang="en-GB" sz="1500" dirty="0"/>
          </a:p>
          <a:p>
            <a:pPr marL="857250" lvl="2" indent="0">
              <a:buNone/>
            </a:pPr>
            <a:r>
              <a:rPr lang="en-GB" sz="1500" u="sng" dirty="0"/>
              <a:t>Children and young people aged 5 – 11 years</a:t>
            </a:r>
            <a:endParaRPr lang="en-GB" sz="1500" dirty="0"/>
          </a:p>
          <a:p>
            <a:pPr lvl="2" indent="-342900"/>
            <a:r>
              <a:rPr lang="en-GB" sz="1500" dirty="0"/>
              <a:t>full 0.2ml dose (10 micrograms) of paediatric Pfizer-BioNTech vaccine (Comirnaty®10) - off label indication </a:t>
            </a:r>
          </a:p>
          <a:p>
            <a:pPr marL="0" indent="0"/>
            <a:endParaRPr lang="en-GB" sz="1500" dirty="0"/>
          </a:p>
          <a:p>
            <a:pPr marL="285750" indent="-285750">
              <a:buFont typeface="Arial" panose="020B0604020202020204" pitchFamily="34" charset="0"/>
              <a:buChar char="•"/>
            </a:pPr>
            <a:r>
              <a:rPr lang="en-GB" sz="1500" dirty="0"/>
              <a:t>AstraZeneca vaccine is no longer being supplied for routine use in the UK. When mRNA vaccines are not considered clinically suitable, Novavax COVID-19 vaccine (</a:t>
            </a:r>
            <a:r>
              <a:rPr lang="en-GB" sz="1500" dirty="0" err="1"/>
              <a:t>Nuvaxovid</a:t>
            </a:r>
            <a:r>
              <a:rPr lang="en-GB" sz="1500" dirty="0"/>
              <a:t>®) may used for primary vaccination of those aged 12 years and over, including to complete a primary course, or as a booster (booster is currently off-label)</a:t>
            </a:r>
          </a:p>
          <a:p>
            <a:pPr marL="800100" lvl="2" indent="0">
              <a:buNone/>
            </a:pPr>
            <a:endParaRPr lang="en-GB" dirty="0"/>
          </a:p>
        </p:txBody>
      </p:sp>
    </p:spTree>
    <p:extLst>
      <p:ext uri="{BB962C8B-B14F-4D97-AF65-F5344CB8AC3E}">
        <p14:creationId xmlns:p14="http://schemas.microsoft.com/office/powerpoint/2010/main" val="240195743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55576" y="620688"/>
            <a:ext cx="7560840" cy="3046988"/>
          </a:xfrm>
          <a:prstGeom prst="rect">
            <a:avLst/>
          </a:prstGeom>
          <a:noFill/>
        </p:spPr>
        <p:txBody>
          <a:bodyPr wrap="square" rtlCol="0">
            <a:spAutoFit/>
          </a:bodyPr>
          <a:lstStyle/>
          <a:p>
            <a:r>
              <a:rPr lang="en-GB" sz="4800" dirty="0">
                <a:solidFill>
                  <a:schemeClr val="accent1">
                    <a:lumMod val="75000"/>
                  </a:schemeClr>
                </a:solidFill>
              </a:rPr>
              <a:t>COVID-19 Vaccine Pfizer BioNTech Comirnaty 10 micrograms/dose (paediatric formulation)</a:t>
            </a:r>
          </a:p>
        </p:txBody>
      </p:sp>
      <p:pic>
        <p:nvPicPr>
          <p:cNvPr id="6" name="Picture 5">
            <a:extLst>
              <a:ext uri="{FF2B5EF4-FFF2-40B4-BE49-F238E27FC236}">
                <a16:creationId xmlns:a16="http://schemas.microsoft.com/office/drawing/2014/main" id="{629230A0-5A50-4F19-BC49-4A5E4DC269C7}"/>
              </a:ext>
            </a:extLst>
          </p:cNvPr>
          <p:cNvPicPr>
            <a:picLocks noChangeAspect="1"/>
          </p:cNvPicPr>
          <p:nvPr/>
        </p:nvPicPr>
        <p:blipFill>
          <a:blip r:embed="rId3"/>
          <a:stretch>
            <a:fillRect/>
          </a:stretch>
        </p:blipFill>
        <p:spPr>
          <a:xfrm>
            <a:off x="5868144" y="3789040"/>
            <a:ext cx="1109167" cy="2270189"/>
          </a:xfrm>
          <a:prstGeom prst="rect">
            <a:avLst/>
          </a:prstGeom>
        </p:spPr>
      </p:pic>
    </p:spTree>
    <p:extLst>
      <p:ext uri="{BB962C8B-B14F-4D97-AF65-F5344CB8AC3E}">
        <p14:creationId xmlns:p14="http://schemas.microsoft.com/office/powerpoint/2010/main" val="25281542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260648"/>
            <a:ext cx="8077200" cy="1080120"/>
          </a:xfrm>
        </p:spPr>
        <p:txBody>
          <a:bodyPr/>
          <a:lstStyle/>
          <a:p>
            <a:r>
              <a:rPr lang="en-GB" dirty="0">
                <a:solidFill>
                  <a:schemeClr val="accent1">
                    <a:lumMod val="75000"/>
                  </a:schemeClr>
                </a:solidFill>
              </a:rPr>
              <a:t>Key messages</a:t>
            </a:r>
          </a:p>
        </p:txBody>
      </p:sp>
      <p:sp>
        <p:nvSpPr>
          <p:cNvPr id="3" name="Content Placeholder 2"/>
          <p:cNvSpPr>
            <a:spLocks noGrp="1"/>
          </p:cNvSpPr>
          <p:nvPr>
            <p:ph idx="1"/>
          </p:nvPr>
        </p:nvSpPr>
        <p:spPr>
          <a:xfrm>
            <a:off x="685800" y="1196752"/>
            <a:ext cx="8077200" cy="4365848"/>
          </a:xfrm>
        </p:spPr>
        <p:txBody>
          <a:bodyPr/>
          <a:lstStyle/>
          <a:p>
            <a:pPr marL="0" lvl="0" indent="0"/>
            <a:endParaRPr lang="en-GB" sz="1800" dirty="0"/>
          </a:p>
          <a:p>
            <a:pPr marL="285750" indent="-285750">
              <a:buFont typeface="Arial" panose="020B0604020202020204" pitchFamily="34" charset="0"/>
              <a:buChar char="•"/>
            </a:pPr>
            <a:r>
              <a:rPr lang="en-GB" sz="1800" dirty="0"/>
              <a:t>vaccination to prevent COVID-19 is one of the key tools in controlling the pandemic </a:t>
            </a:r>
          </a:p>
          <a:p>
            <a:pPr marL="0" lvl="0" indent="0"/>
            <a:endParaRPr lang="en-GB" sz="1800" dirty="0"/>
          </a:p>
          <a:p>
            <a:pPr marL="285750" lvl="0" indent="-285750">
              <a:buFont typeface="Arial" panose="020B0604020202020204" pitchFamily="34" charset="0"/>
              <a:buChar char="•"/>
            </a:pPr>
            <a:r>
              <a:rPr lang="en-GB" sz="1800" dirty="0"/>
              <a:t>scientists across the world have worked to develop vaccines which have then been rigorously tested for safety and efficacy</a:t>
            </a:r>
          </a:p>
          <a:p>
            <a:pPr marL="0" lvl="0" indent="0"/>
            <a:endParaRPr lang="en-GB" sz="1800" dirty="0"/>
          </a:p>
          <a:p>
            <a:pPr marL="285750" lvl="0" indent="-285750">
              <a:buFont typeface="Arial" panose="020B0604020202020204" pitchFamily="34" charset="0"/>
              <a:buChar char="•"/>
            </a:pPr>
            <a:r>
              <a:rPr lang="en-GB" sz="1800" dirty="0"/>
              <a:t>it is crucial that the COVID-19 vaccine is safely and effectively delivered to as many of those eligible as possible </a:t>
            </a:r>
          </a:p>
          <a:p>
            <a:pPr marL="0" lvl="0" indent="0"/>
            <a:endParaRPr lang="en-GB" sz="1800" dirty="0"/>
          </a:p>
          <a:p>
            <a:pPr marL="285750" lvl="0" indent="-285750">
              <a:buFont typeface="Arial" panose="020B0604020202020204" pitchFamily="34" charset="0"/>
              <a:buChar char="•"/>
            </a:pPr>
            <a:r>
              <a:rPr lang="en-GB" sz="1800" dirty="0"/>
              <a:t>those with a role in delivering the COVID-19 vaccine programme need to be knowledgeable, confident and competent in order to promote confidence in the vaccination programme and deliver the vaccine safely</a:t>
            </a:r>
          </a:p>
          <a:p>
            <a:endParaRPr lang="en-GB" dirty="0"/>
          </a:p>
        </p:txBody>
      </p:sp>
    </p:spTree>
    <p:extLst>
      <p:ext uri="{BB962C8B-B14F-4D97-AF65-F5344CB8AC3E}">
        <p14:creationId xmlns:p14="http://schemas.microsoft.com/office/powerpoint/2010/main" val="225461255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260648"/>
            <a:ext cx="7861176" cy="792088"/>
          </a:xfrm>
        </p:spPr>
        <p:txBody>
          <a:bodyPr/>
          <a:lstStyle/>
          <a:p>
            <a:r>
              <a:rPr lang="en-GB" sz="3200" dirty="0">
                <a:solidFill>
                  <a:schemeClr val="accent1">
                    <a:lumMod val="75000"/>
                  </a:schemeClr>
                </a:solidFill>
              </a:rPr>
              <a:t>COVID-19 Pfizer BioNTech vaccine</a:t>
            </a:r>
          </a:p>
        </p:txBody>
      </p:sp>
      <p:sp>
        <p:nvSpPr>
          <p:cNvPr id="3" name="Content Placeholder 2"/>
          <p:cNvSpPr>
            <a:spLocks noGrp="1"/>
          </p:cNvSpPr>
          <p:nvPr>
            <p:ph idx="1"/>
          </p:nvPr>
        </p:nvSpPr>
        <p:spPr>
          <a:xfrm>
            <a:off x="685800" y="1124744"/>
            <a:ext cx="8077200" cy="4437856"/>
          </a:xfrm>
        </p:spPr>
        <p:txBody>
          <a:bodyPr/>
          <a:lstStyle/>
          <a:p>
            <a:pPr marL="285750" indent="-285750">
              <a:buFont typeface="Arial" panose="020B0604020202020204" pitchFamily="34" charset="0"/>
              <a:buChar char="•"/>
            </a:pPr>
            <a:r>
              <a:rPr lang="en-GB" sz="1800" dirty="0"/>
              <a:t>the vaccine contains BNT162b2 messenger RNA embedded in lipid nanoparticles</a:t>
            </a:r>
          </a:p>
          <a:p>
            <a:pPr marL="285750" indent="-285750">
              <a:buFont typeface="Arial" panose="020B0604020202020204" pitchFamily="34" charset="0"/>
              <a:buChar char="•"/>
            </a:pPr>
            <a:endParaRPr lang="en-GB" sz="1800" dirty="0"/>
          </a:p>
          <a:p>
            <a:pPr marL="285750" indent="-285750">
              <a:buFont typeface="Arial" panose="020B0604020202020204" pitchFamily="34" charset="0"/>
              <a:buChar char="•"/>
            </a:pPr>
            <a:r>
              <a:rPr lang="en-GB" sz="1800" dirty="0"/>
              <a:t>the vaccine does not contain preservative</a:t>
            </a:r>
          </a:p>
          <a:p>
            <a:pPr marL="285750" indent="-285750">
              <a:buFont typeface="Arial" panose="020B0604020202020204" pitchFamily="34" charset="0"/>
              <a:buChar char="•"/>
            </a:pPr>
            <a:endParaRPr lang="en-GB" sz="1800" dirty="0"/>
          </a:p>
          <a:p>
            <a:pPr marL="285750" indent="-285750">
              <a:buFont typeface="Arial" panose="020B0604020202020204" pitchFamily="34" charset="0"/>
              <a:buChar char="•"/>
            </a:pPr>
            <a:r>
              <a:rPr lang="en-GB" sz="1800" dirty="0"/>
              <a:t>the vaccine does not contain latex, milk, lactose, gluten, egg, maize/corn or peanuts</a:t>
            </a:r>
          </a:p>
          <a:p>
            <a:pPr marL="0" indent="0"/>
            <a:endParaRPr lang="en-GB" sz="1800" dirty="0"/>
          </a:p>
          <a:p>
            <a:pPr marL="285750" indent="-285750">
              <a:buFont typeface="Arial" panose="020B0604020202020204" pitchFamily="34" charset="0"/>
              <a:buChar char="•"/>
            </a:pPr>
            <a:r>
              <a:rPr lang="en-GB" sz="1800" dirty="0"/>
              <a:t>no animal products are used in the manufacture of this vaccine</a:t>
            </a:r>
          </a:p>
          <a:p>
            <a:pPr marL="0" indent="0"/>
            <a:endParaRPr lang="en-GB" sz="1800" dirty="0"/>
          </a:p>
          <a:p>
            <a:pPr marL="285750" indent="-285750">
              <a:buFont typeface="Arial" panose="020B0604020202020204" pitchFamily="34" charset="0"/>
              <a:buChar char="•"/>
            </a:pPr>
            <a:r>
              <a:rPr lang="en-GB" sz="1800" dirty="0"/>
              <a:t>full product information about the Pfizer BioNTech vaccine is available at </a:t>
            </a:r>
            <a:r>
              <a:rPr lang="en-GB" sz="1800" dirty="0">
                <a:hlinkClick r:id="rId3"/>
              </a:rPr>
              <a:t>https://www.ema.europa.eu/en/documents/product-information/comirnaty-epar-product-information_en.pdf</a:t>
            </a:r>
            <a:r>
              <a:rPr lang="en-GB" sz="1800" dirty="0"/>
              <a:t> </a:t>
            </a:r>
            <a:endParaRPr lang="en-GB" sz="1400" dirty="0"/>
          </a:p>
          <a:p>
            <a:endParaRPr lang="en-GB" sz="1400" dirty="0"/>
          </a:p>
        </p:txBody>
      </p:sp>
    </p:spTree>
    <p:extLst>
      <p:ext uri="{BB962C8B-B14F-4D97-AF65-F5344CB8AC3E}">
        <p14:creationId xmlns:p14="http://schemas.microsoft.com/office/powerpoint/2010/main" val="109948111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88640"/>
            <a:ext cx="8280919" cy="792088"/>
          </a:xfrm>
        </p:spPr>
        <p:txBody>
          <a:bodyPr/>
          <a:lstStyle/>
          <a:p>
            <a:r>
              <a:rPr lang="en-GB" sz="2400" dirty="0">
                <a:solidFill>
                  <a:schemeClr val="accent1">
                    <a:lumMod val="75000"/>
                  </a:schemeClr>
                </a:solidFill>
              </a:rPr>
              <a:t>Contraindications to COVID-19 Pfizer BioNTech Comirnaty</a:t>
            </a:r>
            <a:br>
              <a:rPr lang="en-GB" sz="2400" dirty="0">
                <a:solidFill>
                  <a:schemeClr val="accent1">
                    <a:lumMod val="75000"/>
                  </a:schemeClr>
                </a:solidFill>
              </a:rPr>
            </a:br>
            <a:r>
              <a:rPr lang="en-GB" sz="2400" dirty="0">
                <a:solidFill>
                  <a:schemeClr val="accent1">
                    <a:lumMod val="75000"/>
                  </a:schemeClr>
                </a:solidFill>
              </a:rPr>
              <a:t>10 micrograms/dose vaccine</a:t>
            </a:r>
          </a:p>
        </p:txBody>
      </p:sp>
      <p:sp>
        <p:nvSpPr>
          <p:cNvPr id="3" name="Content Placeholder 2"/>
          <p:cNvSpPr>
            <a:spLocks noGrp="1"/>
          </p:cNvSpPr>
          <p:nvPr>
            <p:ph idx="1"/>
          </p:nvPr>
        </p:nvSpPr>
        <p:spPr>
          <a:xfrm>
            <a:off x="395536" y="1124744"/>
            <a:ext cx="8496944" cy="4752528"/>
          </a:xfrm>
        </p:spPr>
        <p:txBody>
          <a:bodyPr/>
          <a:lstStyle/>
          <a:p>
            <a:pPr marL="4763" lvl="0" indent="-4763">
              <a:lnSpc>
                <a:spcPct val="114000"/>
              </a:lnSpc>
              <a:spcBef>
                <a:spcPts val="0"/>
              </a:spcBef>
              <a:buClrTx/>
              <a:buSzTx/>
            </a:pPr>
            <a:r>
              <a:rPr lang="en-GB" sz="1400" b="1" kern="1200" dirty="0">
                <a:solidFill>
                  <a:prstClr val="black"/>
                </a:solidFill>
                <a:latin typeface="Arial" pitchFamily="34" charset="0"/>
                <a:ea typeface="ヒラギノ角ゴ Pro W3" pitchFamily="84" charset="-128"/>
              </a:rPr>
              <a:t>The COVID-19 Pfizer BioNTech vaccine should not be given to people who have had a confirmed anaphylactic reaction to the vaccine or any components of the vaccine. </a:t>
            </a:r>
            <a:r>
              <a:rPr lang="en-GB" sz="1400" kern="1200" dirty="0">
                <a:solidFill>
                  <a:prstClr val="black"/>
                </a:solidFill>
                <a:latin typeface="Arial" pitchFamily="34" charset="0"/>
                <a:ea typeface="ヒラギノ角ゴ Pro W3" pitchFamily="84" charset="-128"/>
              </a:rPr>
              <a:t>Additionally, </a:t>
            </a:r>
            <a:r>
              <a:rPr lang="en-GB" sz="1400" dirty="0"/>
              <a:t>individuals with a history of immediate onset-anaphylaxis to multiple classes of drugs or an unexplained anaphylaxis should not be vaccinated with the Pfizer BioNTech vaccine. </a:t>
            </a:r>
            <a:endParaRPr lang="en-GB" sz="1400" kern="1200" dirty="0">
              <a:solidFill>
                <a:prstClr val="black"/>
              </a:solidFill>
              <a:latin typeface="Arial" pitchFamily="34" charset="0"/>
              <a:ea typeface="ヒラギノ角ゴ Pro W3" pitchFamily="84" charset="-128"/>
            </a:endParaRPr>
          </a:p>
          <a:p>
            <a:pPr marL="4763" lvl="0" indent="-4763">
              <a:lnSpc>
                <a:spcPct val="114000"/>
              </a:lnSpc>
              <a:spcBef>
                <a:spcPts val="0"/>
              </a:spcBef>
              <a:buClrTx/>
              <a:buSzTx/>
            </a:pPr>
            <a:endParaRPr lang="en-GB" sz="1400" kern="1200" dirty="0">
              <a:solidFill>
                <a:prstClr val="black"/>
              </a:solidFill>
              <a:latin typeface="Arial" pitchFamily="34" charset="0"/>
              <a:ea typeface="ヒラギノ角ゴ Pro W3" pitchFamily="84" charset="-128"/>
            </a:endParaRPr>
          </a:p>
          <a:p>
            <a:pPr marL="4763" lvl="0" indent="-4763">
              <a:lnSpc>
                <a:spcPct val="114000"/>
              </a:lnSpc>
              <a:spcBef>
                <a:spcPts val="0"/>
              </a:spcBef>
              <a:buClrTx/>
              <a:buSzTx/>
            </a:pPr>
            <a:r>
              <a:rPr lang="en-GB" sz="1400" kern="1200" dirty="0">
                <a:solidFill>
                  <a:prstClr val="black"/>
                </a:solidFill>
                <a:latin typeface="Arial" pitchFamily="34" charset="0"/>
                <a:ea typeface="ヒラギノ角ゴ Pro W3" pitchFamily="84" charset="-128"/>
              </a:rPr>
              <a:t>In addition to the highly purified BNT162b2 messenger RNA, the vaccine also contains:</a:t>
            </a:r>
          </a:p>
          <a:p>
            <a:pPr marL="285750" indent="-285750">
              <a:lnSpc>
                <a:spcPct val="100000"/>
              </a:lnSpc>
              <a:spcBef>
                <a:spcPts val="600"/>
              </a:spcBef>
              <a:buFont typeface="Arial" panose="020B0604020202020204" pitchFamily="34" charset="0"/>
              <a:buChar char="•"/>
            </a:pPr>
            <a:r>
              <a:rPr lang="en-GB" sz="1400" dirty="0"/>
              <a:t>((4-hydroxybutyl)</a:t>
            </a:r>
            <a:r>
              <a:rPr lang="en-GB" sz="1400" dirty="0" err="1"/>
              <a:t>azanediyl</a:t>
            </a:r>
            <a:r>
              <a:rPr lang="en-GB" sz="1400" dirty="0"/>
              <a:t>)</a:t>
            </a:r>
            <a:r>
              <a:rPr lang="en-GB" sz="1400" dirty="0" err="1"/>
              <a:t>bis</a:t>
            </a:r>
            <a:r>
              <a:rPr lang="en-GB" sz="1400" dirty="0"/>
              <a:t>(hexane-6,1-diyl)</a:t>
            </a:r>
            <a:r>
              <a:rPr lang="en-GB" sz="1400" dirty="0" err="1"/>
              <a:t>bis</a:t>
            </a:r>
            <a:r>
              <a:rPr lang="en-GB" sz="1400" dirty="0"/>
              <a:t>(2-hexyldecanoate) (ALC-0315) </a:t>
            </a:r>
          </a:p>
          <a:p>
            <a:pPr marL="285750" indent="-285750">
              <a:lnSpc>
                <a:spcPct val="100000"/>
              </a:lnSpc>
              <a:spcBef>
                <a:spcPts val="600"/>
              </a:spcBef>
              <a:buFont typeface="Arial" panose="020B0604020202020204" pitchFamily="34" charset="0"/>
              <a:buChar char="•"/>
            </a:pPr>
            <a:r>
              <a:rPr lang="en-GB" sz="1400" dirty="0"/>
              <a:t>2-[(polyethylene glycol)-2000]-N,N-</a:t>
            </a:r>
            <a:r>
              <a:rPr lang="en-GB" sz="1400" dirty="0" err="1"/>
              <a:t>ditetradecylacetamide</a:t>
            </a:r>
            <a:r>
              <a:rPr lang="en-GB" sz="1400" dirty="0"/>
              <a:t> (ALC-0159) </a:t>
            </a:r>
          </a:p>
          <a:p>
            <a:pPr marL="285750" indent="-285750">
              <a:lnSpc>
                <a:spcPct val="100000"/>
              </a:lnSpc>
              <a:spcBef>
                <a:spcPts val="600"/>
              </a:spcBef>
              <a:buFont typeface="Arial" panose="020B0604020202020204" pitchFamily="34" charset="0"/>
              <a:buChar char="•"/>
            </a:pPr>
            <a:r>
              <a:rPr lang="en-GB" sz="1400" dirty="0"/>
              <a:t>1,2-Distearoyl-sn-glycero-3-phosphocholine (DSPC) </a:t>
            </a:r>
          </a:p>
          <a:p>
            <a:pPr marL="285750" indent="-285750">
              <a:lnSpc>
                <a:spcPct val="100000"/>
              </a:lnSpc>
              <a:spcBef>
                <a:spcPts val="600"/>
              </a:spcBef>
              <a:buFont typeface="Arial" panose="020B0604020202020204" pitchFamily="34" charset="0"/>
              <a:buChar char="•"/>
            </a:pPr>
            <a:r>
              <a:rPr lang="en-GB" sz="1400" dirty="0"/>
              <a:t>Cholesterol </a:t>
            </a:r>
          </a:p>
          <a:p>
            <a:pPr marL="285750" indent="-285750">
              <a:lnSpc>
                <a:spcPct val="100000"/>
              </a:lnSpc>
              <a:spcBef>
                <a:spcPts val="600"/>
              </a:spcBef>
              <a:buFont typeface="Arial" panose="020B0604020202020204" pitchFamily="34" charset="0"/>
              <a:buChar char="•"/>
            </a:pPr>
            <a:r>
              <a:rPr lang="en-GB" sz="1400" dirty="0"/>
              <a:t>Trometamol </a:t>
            </a:r>
          </a:p>
          <a:p>
            <a:pPr marL="285750" indent="-285750">
              <a:lnSpc>
                <a:spcPct val="100000"/>
              </a:lnSpc>
              <a:spcBef>
                <a:spcPts val="600"/>
              </a:spcBef>
              <a:buFont typeface="Arial" panose="020B0604020202020204" pitchFamily="34" charset="0"/>
              <a:buChar char="•"/>
            </a:pPr>
            <a:r>
              <a:rPr lang="en-GB" sz="1400" dirty="0"/>
              <a:t>Trometamol hydrochloride </a:t>
            </a:r>
          </a:p>
          <a:p>
            <a:pPr marL="285750" indent="-285750">
              <a:lnSpc>
                <a:spcPct val="100000"/>
              </a:lnSpc>
              <a:spcBef>
                <a:spcPts val="600"/>
              </a:spcBef>
              <a:buFont typeface="Arial" panose="020B0604020202020204" pitchFamily="34" charset="0"/>
              <a:buChar char="•"/>
            </a:pPr>
            <a:r>
              <a:rPr lang="en-GB" sz="1400" dirty="0"/>
              <a:t>Sucrose </a:t>
            </a:r>
          </a:p>
          <a:p>
            <a:pPr marL="285750" indent="-285750">
              <a:lnSpc>
                <a:spcPct val="100000"/>
              </a:lnSpc>
              <a:spcBef>
                <a:spcPts val="600"/>
              </a:spcBef>
              <a:buFont typeface="Arial" panose="020B0604020202020204" pitchFamily="34" charset="0"/>
              <a:buChar char="•"/>
            </a:pPr>
            <a:r>
              <a:rPr lang="en-GB" sz="1400" dirty="0"/>
              <a:t>Water for injections</a:t>
            </a:r>
          </a:p>
          <a:p>
            <a:pPr marL="0" indent="0">
              <a:lnSpc>
                <a:spcPct val="100000"/>
              </a:lnSpc>
              <a:spcBef>
                <a:spcPts val="600"/>
              </a:spcBef>
            </a:pPr>
            <a:endParaRPr lang="en-GB" sz="1400" kern="1200" dirty="0">
              <a:solidFill>
                <a:prstClr val="black"/>
              </a:solidFill>
              <a:latin typeface="Arial" pitchFamily="34" charset="0"/>
              <a:ea typeface="ヒラギノ角ゴ Pro W3" pitchFamily="84" charset="-128"/>
            </a:endParaRPr>
          </a:p>
          <a:p>
            <a:pPr marL="0" lvl="0" indent="0"/>
            <a:r>
              <a:rPr lang="en-GB" sz="1400" kern="1200" dirty="0">
                <a:solidFill>
                  <a:sysClr val="windowText" lastClr="000000"/>
                </a:solidFill>
              </a:rPr>
              <a:t>Polyethylene glycol (PEG) is an allergen commonly found in medicines and also in household goods and cosmetics. Known allergy to PEG is extremely rare but would contraindicate receipt of this vaccine.</a:t>
            </a:r>
            <a:endParaRPr lang="en-GB" sz="1400" kern="1200" dirty="0"/>
          </a:p>
          <a:p>
            <a:endParaRPr lang="en-GB" sz="1200" dirty="0"/>
          </a:p>
        </p:txBody>
      </p:sp>
    </p:spTree>
    <p:extLst>
      <p:ext uri="{BB962C8B-B14F-4D97-AF65-F5344CB8AC3E}">
        <p14:creationId xmlns:p14="http://schemas.microsoft.com/office/powerpoint/2010/main" val="238494302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04664"/>
            <a:ext cx="8496944" cy="432048"/>
          </a:xfrm>
        </p:spPr>
        <p:txBody>
          <a:bodyPr/>
          <a:lstStyle/>
          <a:p>
            <a:r>
              <a:rPr lang="en-GB" sz="2400" dirty="0">
                <a:solidFill>
                  <a:schemeClr val="accent1">
                    <a:lumMod val="75000"/>
                  </a:schemeClr>
                </a:solidFill>
              </a:rPr>
              <a:t>Precautions to COVID-19 Pfizer BioNTech (Comirnaty) </a:t>
            </a:r>
            <a:br>
              <a:rPr lang="en-GB" sz="2400" dirty="0">
                <a:solidFill>
                  <a:schemeClr val="accent1">
                    <a:lumMod val="75000"/>
                  </a:schemeClr>
                </a:solidFill>
              </a:rPr>
            </a:br>
            <a:r>
              <a:rPr lang="en-GB" sz="2400" dirty="0">
                <a:solidFill>
                  <a:schemeClr val="accent1">
                    <a:lumMod val="75000"/>
                  </a:schemeClr>
                </a:solidFill>
              </a:rPr>
              <a:t>vaccine (1)</a:t>
            </a:r>
          </a:p>
        </p:txBody>
      </p:sp>
      <p:sp>
        <p:nvSpPr>
          <p:cNvPr id="3" name="Content Placeholder 2"/>
          <p:cNvSpPr>
            <a:spLocks noGrp="1"/>
          </p:cNvSpPr>
          <p:nvPr>
            <p:ph idx="1"/>
          </p:nvPr>
        </p:nvSpPr>
        <p:spPr>
          <a:xfrm>
            <a:off x="685800" y="1124744"/>
            <a:ext cx="8077200" cy="4680520"/>
          </a:xfrm>
        </p:spPr>
        <p:txBody>
          <a:bodyPr/>
          <a:lstStyle/>
          <a:p>
            <a:pPr marL="285750" indent="-285750">
              <a:buFont typeface="Arial" panose="020B0604020202020204" pitchFamily="34" charset="0"/>
              <a:buChar char="•"/>
            </a:pPr>
            <a:r>
              <a:rPr lang="en-GB" sz="1500" dirty="0"/>
              <a:t>a very small number of individuals have experienced anaphylaxis when vaccinated with the COVID-19 mRNA Vaccine BNT162b2 vaccine </a:t>
            </a:r>
          </a:p>
          <a:p>
            <a:pPr marL="285750" indent="-285750">
              <a:buFont typeface="Arial" panose="020B0604020202020204" pitchFamily="34" charset="0"/>
              <a:buChar char="•"/>
            </a:pPr>
            <a:endParaRPr lang="en-GB" sz="1500" dirty="0"/>
          </a:p>
          <a:p>
            <a:pPr marL="285750" indent="-285750">
              <a:buFont typeface="Arial" panose="020B0604020202020204" pitchFamily="34" charset="0"/>
              <a:buChar char="•"/>
            </a:pPr>
            <a:r>
              <a:rPr lang="en-GB" sz="1500" dirty="0"/>
              <a:t>following close surveillance of the initial roll-out, the MHRA has advised that individuals with a history of anaphylaxis to food, an identified drug or vaccine, or an insect sting </a:t>
            </a:r>
            <a:r>
              <a:rPr lang="en-GB" sz="1500" b="1" dirty="0"/>
              <a:t>can</a:t>
            </a:r>
            <a:r>
              <a:rPr lang="en-GB" sz="1500" dirty="0"/>
              <a:t> receive any COVID-19 vaccine, as long as they are not known to be allergic to a component (excipient) of the vaccine </a:t>
            </a:r>
          </a:p>
          <a:p>
            <a:pPr marL="0" indent="0"/>
            <a:endParaRPr lang="en-GB" sz="1500" dirty="0"/>
          </a:p>
          <a:p>
            <a:pPr marL="285750" indent="-285750">
              <a:buFont typeface="Arial" panose="020B0604020202020204" pitchFamily="34" charset="0"/>
              <a:buChar char="•"/>
            </a:pPr>
            <a:r>
              <a:rPr lang="en-GB" sz="1500" dirty="0"/>
              <a:t>it is recommended recipients of this vaccine should be kept for observation and monitored for a minimum of 15 minutes. In recognition of the need to accelerate delivery of the programme in response to the emergence of the Omicron variant, the UK Chief Medical Officers have recommended suspension of this requirement (</a:t>
            </a:r>
            <a:r>
              <a:rPr lang="en-GB" sz="1600" dirty="0">
                <a:hlinkClick r:id="rId3"/>
              </a:rPr>
              <a:t>doh-hss-md-21-2022.pdf (health-ni.gov.uk)</a:t>
            </a:r>
            <a:endParaRPr lang="en-GB" sz="1500" dirty="0"/>
          </a:p>
          <a:p>
            <a:pPr marL="285750" indent="-285750">
              <a:buFont typeface="Arial" panose="020B0604020202020204" pitchFamily="34" charset="0"/>
              <a:buChar char="•"/>
            </a:pPr>
            <a:endParaRPr lang="en-GB" sz="1500" dirty="0"/>
          </a:p>
          <a:p>
            <a:pPr marL="285750" indent="-285750">
              <a:buFont typeface="Arial" panose="020B0604020202020204" pitchFamily="34" charset="0"/>
              <a:buChar char="•"/>
            </a:pPr>
            <a:r>
              <a:rPr lang="en-GB" sz="1500" dirty="0"/>
              <a:t>the exceptions to this 15 minute suspension are:</a:t>
            </a:r>
          </a:p>
          <a:p>
            <a:pPr marL="0" indent="0"/>
            <a:r>
              <a:rPr lang="en-GB" sz="1500" dirty="0"/>
              <a:t>	individuals with a strong history of dangerous or unexplained allergic reactions 	(e.g. anaphylaxis)</a:t>
            </a:r>
          </a:p>
          <a:p>
            <a:pPr marL="0" indent="0"/>
            <a:endParaRPr lang="en-GB" sz="1400" dirty="0"/>
          </a:p>
          <a:p>
            <a:pPr marL="0" lvl="0" indent="0">
              <a:lnSpc>
                <a:spcPct val="114000"/>
              </a:lnSpc>
              <a:spcBef>
                <a:spcPts val="0"/>
              </a:spcBef>
              <a:buClrTx/>
              <a:buSzTx/>
            </a:pPr>
            <a:endParaRPr lang="en-GB" sz="1200" kern="1200" dirty="0">
              <a:solidFill>
                <a:prstClr val="black"/>
              </a:solidFill>
              <a:latin typeface="Arial" pitchFamily="34" charset="0"/>
              <a:ea typeface="ヒラギノ角ゴ Pro W3" pitchFamily="84" charset="-128"/>
            </a:endParaRPr>
          </a:p>
          <a:p>
            <a:endParaRPr lang="en-GB" dirty="0"/>
          </a:p>
        </p:txBody>
      </p:sp>
    </p:spTree>
    <p:extLst>
      <p:ext uri="{BB962C8B-B14F-4D97-AF65-F5344CB8AC3E}">
        <p14:creationId xmlns:p14="http://schemas.microsoft.com/office/powerpoint/2010/main" val="425701637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476672"/>
            <a:ext cx="8223448" cy="720080"/>
          </a:xfrm>
        </p:spPr>
        <p:txBody>
          <a:bodyPr/>
          <a:lstStyle/>
          <a:p>
            <a:r>
              <a:rPr lang="en-GB" sz="3200" dirty="0">
                <a:solidFill>
                  <a:schemeClr val="accent1">
                    <a:lumMod val="75000"/>
                  </a:schemeClr>
                </a:solidFill>
              </a:rPr>
              <a:t>Precautions to COVID-19 Pfizer BioNTech</a:t>
            </a:r>
            <a:br>
              <a:rPr lang="en-GB" sz="3200" dirty="0">
                <a:solidFill>
                  <a:schemeClr val="accent1">
                    <a:lumMod val="75000"/>
                  </a:schemeClr>
                </a:solidFill>
              </a:rPr>
            </a:br>
            <a:r>
              <a:rPr lang="en-GB" sz="3200" dirty="0">
                <a:solidFill>
                  <a:schemeClr val="accent1">
                    <a:lumMod val="75000"/>
                  </a:schemeClr>
                </a:solidFill>
              </a:rPr>
              <a:t>(Comirnaty) vaccine (2)</a:t>
            </a:r>
            <a:endParaRPr lang="en-GB" sz="3200" dirty="0"/>
          </a:p>
        </p:txBody>
      </p:sp>
      <p:sp>
        <p:nvSpPr>
          <p:cNvPr id="3" name="Content Placeholder 2"/>
          <p:cNvSpPr>
            <a:spLocks noGrp="1"/>
          </p:cNvSpPr>
          <p:nvPr>
            <p:ph idx="1"/>
          </p:nvPr>
        </p:nvSpPr>
        <p:spPr>
          <a:xfrm>
            <a:off x="685800" y="1556792"/>
            <a:ext cx="8077200" cy="4005808"/>
          </a:xfrm>
        </p:spPr>
        <p:txBody>
          <a:bodyPr/>
          <a:lstStyle/>
          <a:p>
            <a:pPr>
              <a:buFont typeface="Arial" panose="020B0604020202020204" pitchFamily="34" charset="0"/>
              <a:buChar char="•"/>
            </a:pPr>
            <a:r>
              <a:rPr lang="en-GB" sz="2000" dirty="0"/>
              <a:t>facilities for management of anaphylaxis should be available at all vaccination sites </a:t>
            </a:r>
          </a:p>
          <a:p>
            <a:pPr lvl="0">
              <a:buFont typeface="Arial" panose="020B0604020202020204" pitchFamily="34" charset="0"/>
              <a:buChar char="•"/>
            </a:pPr>
            <a:endParaRPr lang="en-GB" sz="2000" dirty="0"/>
          </a:p>
          <a:p>
            <a:pPr lvl="0">
              <a:buFont typeface="Arial" panose="020B0604020202020204" pitchFamily="34" charset="0"/>
              <a:buChar char="•"/>
            </a:pPr>
            <a:r>
              <a:rPr lang="en-GB" sz="2000" dirty="0"/>
              <a:t>individuals with a localised urticarial (itchy) skin reaction (without systemic symptoms) to the first dose of a COVID-19 vaccine should receive the second dose of vaccine with prolonged observation (30 minutes) in a setting with full resuscitation facilities (e.g. a hospital)</a:t>
            </a:r>
          </a:p>
          <a:p>
            <a:pPr marL="285750" lvl="0" indent="-285750">
              <a:buFont typeface="Arial" panose="020B0604020202020204" pitchFamily="34" charset="0"/>
              <a:buChar char="•"/>
            </a:pPr>
            <a:endParaRPr lang="en-GB" sz="2000" dirty="0"/>
          </a:p>
          <a:p>
            <a:pPr marL="285750" lvl="0" indent="-285750">
              <a:buFont typeface="Arial" panose="020B0604020202020204" pitchFamily="34" charset="0"/>
              <a:buChar char="•"/>
            </a:pPr>
            <a:r>
              <a:rPr lang="en-GB" sz="2000" dirty="0"/>
              <a:t>individuals with non-allergic reactions (vasovagal (fainting) episodes, non-urticarial skin reaction or non-specific symptoms) can receive the second dose of vaccine in any vaccination setting</a:t>
            </a:r>
          </a:p>
          <a:p>
            <a:endParaRPr lang="en-GB" dirty="0"/>
          </a:p>
        </p:txBody>
      </p:sp>
    </p:spTree>
    <p:extLst>
      <p:ext uri="{BB962C8B-B14F-4D97-AF65-F5344CB8AC3E}">
        <p14:creationId xmlns:p14="http://schemas.microsoft.com/office/powerpoint/2010/main" val="255292008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C30CE-B653-4776-89E4-56BD198147D7}"/>
              </a:ext>
            </a:extLst>
          </p:cNvPr>
          <p:cNvSpPr>
            <a:spLocks noGrp="1"/>
          </p:cNvSpPr>
          <p:nvPr>
            <p:ph type="title"/>
          </p:nvPr>
        </p:nvSpPr>
        <p:spPr>
          <a:xfrm>
            <a:off x="467544" y="0"/>
            <a:ext cx="8352928" cy="1124744"/>
          </a:xfrm>
        </p:spPr>
        <p:txBody>
          <a:bodyPr>
            <a:noAutofit/>
          </a:bodyPr>
          <a:lstStyle/>
          <a:p>
            <a:r>
              <a:rPr lang="en-GB" sz="2000" dirty="0">
                <a:solidFill>
                  <a:schemeClr val="accent1">
                    <a:lumMod val="75000"/>
                  </a:schemeClr>
                </a:solidFill>
              </a:rPr>
              <a:t>Adverse reactions following COVID-19 Pfizer BioNTech Comirnaty </a:t>
            </a:r>
            <a:br>
              <a:rPr lang="en-GB" sz="2000" dirty="0">
                <a:solidFill>
                  <a:schemeClr val="accent1">
                    <a:lumMod val="75000"/>
                  </a:schemeClr>
                </a:solidFill>
              </a:rPr>
            </a:br>
            <a:r>
              <a:rPr lang="en-GB" sz="2000" dirty="0">
                <a:solidFill>
                  <a:schemeClr val="accent1">
                    <a:lumMod val="75000"/>
                  </a:schemeClr>
                </a:solidFill>
              </a:rPr>
              <a:t>10 micrograms/dose</a:t>
            </a:r>
            <a:r>
              <a:rPr lang="en-GB" sz="2000" dirty="0">
                <a:solidFill>
                  <a:srgbClr val="FF0000"/>
                </a:solidFill>
              </a:rPr>
              <a:t> </a:t>
            </a:r>
            <a:r>
              <a:rPr lang="en-GB" sz="2000" dirty="0">
                <a:solidFill>
                  <a:schemeClr val="accent1">
                    <a:lumMod val="75000"/>
                  </a:schemeClr>
                </a:solidFill>
              </a:rPr>
              <a:t>vaccine</a:t>
            </a:r>
          </a:p>
        </p:txBody>
      </p:sp>
      <p:sp>
        <p:nvSpPr>
          <p:cNvPr id="3" name="Content Placeholder 2">
            <a:extLst>
              <a:ext uri="{FF2B5EF4-FFF2-40B4-BE49-F238E27FC236}">
                <a16:creationId xmlns:a16="http://schemas.microsoft.com/office/drawing/2014/main" id="{A52447A5-5CDF-4489-822A-BC6939DEE48A}"/>
              </a:ext>
            </a:extLst>
          </p:cNvPr>
          <p:cNvSpPr>
            <a:spLocks noGrp="1"/>
          </p:cNvSpPr>
          <p:nvPr>
            <p:ph idx="1"/>
          </p:nvPr>
        </p:nvSpPr>
        <p:spPr>
          <a:xfrm>
            <a:off x="685800" y="980728"/>
            <a:ext cx="8077200" cy="4824536"/>
          </a:xfrm>
        </p:spPr>
        <p:txBody>
          <a:bodyPr/>
          <a:lstStyle/>
          <a:p>
            <a:pPr marL="0" indent="0">
              <a:lnSpc>
                <a:spcPct val="120000"/>
              </a:lnSpc>
              <a:spcBef>
                <a:spcPts val="0"/>
              </a:spcBef>
              <a:buNone/>
            </a:pPr>
            <a:r>
              <a:rPr lang="en-GB" sz="1300" dirty="0"/>
              <a:t>The following reactions were reported by the vaccine clinical trial participants aged 5 to 11 years:</a:t>
            </a:r>
          </a:p>
          <a:p>
            <a:pPr marL="0" indent="0">
              <a:lnSpc>
                <a:spcPct val="120000"/>
              </a:lnSpc>
              <a:spcBef>
                <a:spcPts val="1200"/>
              </a:spcBef>
              <a:buNone/>
            </a:pPr>
            <a:r>
              <a:rPr lang="en-GB" sz="1300" b="1" dirty="0"/>
              <a:t>Local reactions</a:t>
            </a:r>
            <a:endParaRPr lang="en-GB" sz="1300" dirty="0"/>
          </a:p>
          <a:p>
            <a:pPr marL="0" indent="0">
              <a:lnSpc>
                <a:spcPct val="120000"/>
              </a:lnSpc>
              <a:spcBef>
                <a:spcPts val="0"/>
              </a:spcBef>
              <a:buNone/>
            </a:pPr>
            <a:r>
              <a:rPr lang="en-GB" sz="1300" dirty="0"/>
              <a:t>Over 80% reported pain at the injection site. Redness and swelling was also commonly reported (20%)</a:t>
            </a:r>
          </a:p>
          <a:p>
            <a:pPr marL="0" indent="0">
              <a:lnSpc>
                <a:spcPct val="120000"/>
              </a:lnSpc>
              <a:spcBef>
                <a:spcPts val="600"/>
              </a:spcBef>
              <a:buNone/>
            </a:pPr>
            <a:r>
              <a:rPr lang="en-GB" sz="1300" b="1" dirty="0"/>
              <a:t>Systemic reactions</a:t>
            </a:r>
            <a:endParaRPr lang="en-GB" sz="1300" dirty="0"/>
          </a:p>
          <a:p>
            <a:pPr marL="0" indent="0">
              <a:lnSpc>
                <a:spcPct val="120000"/>
              </a:lnSpc>
              <a:spcBef>
                <a:spcPts val="0"/>
              </a:spcBef>
              <a:buNone/>
            </a:pPr>
            <a:r>
              <a:rPr lang="en-GB" sz="1300" dirty="0"/>
              <a:t>The most frequently reported systemic reactions (reactions affecting the whole body) were:</a:t>
            </a:r>
          </a:p>
          <a:p>
            <a:pPr marL="0" indent="0">
              <a:lnSpc>
                <a:spcPct val="120000"/>
              </a:lnSpc>
              <a:spcBef>
                <a:spcPts val="0"/>
              </a:spcBef>
              <a:buNone/>
            </a:pPr>
            <a:r>
              <a:rPr lang="en-GB" sz="1300" dirty="0"/>
              <a:t>	tiredness (&gt; 50%)	 	headache (&gt; 30%) </a:t>
            </a:r>
          </a:p>
          <a:p>
            <a:pPr marL="0" indent="0">
              <a:lnSpc>
                <a:spcPct val="120000"/>
              </a:lnSpc>
              <a:spcBef>
                <a:spcPts val="0"/>
              </a:spcBef>
              <a:buNone/>
            </a:pPr>
            <a:r>
              <a:rPr lang="en-GB" sz="1300" dirty="0"/>
              <a:t>	muscle aches (&gt; 10%)		chills (&gt; 10%) </a:t>
            </a:r>
          </a:p>
          <a:p>
            <a:pPr marL="0" indent="0">
              <a:lnSpc>
                <a:spcPct val="120000"/>
              </a:lnSpc>
              <a:spcBef>
                <a:spcPts val="0"/>
              </a:spcBef>
              <a:buNone/>
            </a:pPr>
            <a:endParaRPr lang="en-GB" sz="1300" dirty="0"/>
          </a:p>
          <a:p>
            <a:pPr marL="285750" indent="-285750">
              <a:lnSpc>
                <a:spcPct val="120000"/>
              </a:lnSpc>
              <a:spcBef>
                <a:spcPts val="0"/>
              </a:spcBef>
              <a:buFont typeface="Arial" panose="020B0604020202020204" pitchFamily="34" charset="0"/>
              <a:buChar char="•"/>
            </a:pPr>
            <a:r>
              <a:rPr lang="en-GB" sz="1300" dirty="0"/>
              <a:t>these symptoms were usually mild or moderate in intensity and resolved within a few days after vaccination </a:t>
            </a:r>
          </a:p>
          <a:p>
            <a:pPr marL="285750" indent="-285750">
              <a:lnSpc>
                <a:spcPct val="120000"/>
              </a:lnSpc>
              <a:spcBef>
                <a:spcPts val="0"/>
              </a:spcBef>
              <a:buFont typeface="Arial" panose="020B0604020202020204" pitchFamily="34" charset="0"/>
              <a:buChar char="•"/>
            </a:pPr>
            <a:r>
              <a:rPr lang="en-GB" sz="1300" dirty="0"/>
              <a:t>compared to adults and older children, children aged 5 to 11 years reported more injection-site redness (15-19% vs 5-7%) and local swelling (10-15% vs 5-8%), but less fever (3-7% vs 1-20%) and less chills (5-10% vs 6-42%) </a:t>
            </a:r>
          </a:p>
          <a:p>
            <a:pPr marL="285750" indent="-285750">
              <a:lnSpc>
                <a:spcPct val="120000"/>
              </a:lnSpc>
              <a:spcBef>
                <a:spcPts val="0"/>
              </a:spcBef>
              <a:buFont typeface="Arial" panose="020B0604020202020204" pitchFamily="34" charset="0"/>
              <a:buChar char="•"/>
            </a:pPr>
            <a:r>
              <a:rPr lang="en-GB" sz="1300" dirty="0"/>
              <a:t>medicines such as paracetamol can be given for post-vaccination pain or fever if required</a:t>
            </a:r>
          </a:p>
          <a:p>
            <a:pPr marL="285750" indent="-285750">
              <a:lnSpc>
                <a:spcPct val="120000"/>
              </a:lnSpc>
              <a:spcBef>
                <a:spcPts val="0"/>
              </a:spcBef>
              <a:buFont typeface="Arial" panose="020B0604020202020204" pitchFamily="34" charset="0"/>
              <a:buChar char="•"/>
            </a:pPr>
            <a:r>
              <a:rPr lang="en-GB" sz="1300" dirty="0"/>
              <a:t>inform parents/carers/</a:t>
            </a:r>
            <a:r>
              <a:rPr lang="en-GB" sz="1300" dirty="0" err="1"/>
              <a:t>vaccinees</a:t>
            </a:r>
            <a:r>
              <a:rPr lang="en-GB" sz="1300" dirty="0"/>
              <a:t> these symptoms normally last less than a week but if their symptoms get worse or they are concerned, they should speak to their GP</a:t>
            </a:r>
          </a:p>
          <a:p>
            <a:pPr marL="0" indent="0"/>
            <a:endParaRPr lang="en-GB" sz="1300" dirty="0"/>
          </a:p>
          <a:p>
            <a:pPr marL="0" indent="0"/>
            <a:r>
              <a:rPr lang="en-GB" sz="1300" dirty="0"/>
              <a:t>Note: Swollen axilla or neck glands on the same side as the vaccination site can occur as an uncommon reaction, this can last for up to 10 days.</a:t>
            </a:r>
            <a:endParaRPr lang="en-GB" sz="1400" dirty="0"/>
          </a:p>
        </p:txBody>
      </p:sp>
      <p:sp>
        <p:nvSpPr>
          <p:cNvPr id="4" name="Slide Number Placeholder 3">
            <a:extLst>
              <a:ext uri="{FF2B5EF4-FFF2-40B4-BE49-F238E27FC236}">
                <a16:creationId xmlns:a16="http://schemas.microsoft.com/office/drawing/2014/main" id="{598A579E-128D-432A-80CA-108A2498E546}"/>
              </a:ext>
            </a:extLst>
          </p:cNvPr>
          <p:cNvSpPr>
            <a:spLocks noGrp="1"/>
          </p:cNvSpPr>
          <p:nvPr>
            <p:ph type="sldNum" sz="quarter" idx="4294967295"/>
          </p:nvPr>
        </p:nvSpPr>
        <p:spPr>
          <a:xfrm>
            <a:off x="0" y="6308727"/>
            <a:ext cx="9144000" cy="549275"/>
          </a:xfrm>
          <a:prstGeom prst="rect">
            <a:avLst/>
          </a:prstGeom>
        </p:spPr>
        <p:txBody>
          <a:bodyPr/>
          <a:lstStyle/>
          <a:p>
            <a:pPr marL="531813">
              <a:defRPr/>
            </a:pPr>
            <a:r>
              <a:rPr lang="en-US">
                <a:solidFill>
                  <a:srgbClr val="FFFFFF"/>
                </a:solidFill>
              </a:rPr>
              <a:t>  </a:t>
            </a:r>
            <a:fld id="{2565FA6D-D4C8-4C4C-AC4B-3269734D34D8}" type="slidenum">
              <a:rPr lang="en-US" smtClean="0">
                <a:solidFill>
                  <a:srgbClr val="FFFFFF"/>
                </a:solidFill>
              </a:rPr>
              <a:pPr marL="531813">
                <a:defRPr/>
              </a:pPr>
              <a:t>54</a:t>
            </a:fld>
            <a:endParaRPr lang="en-US" dirty="0">
              <a:solidFill>
                <a:srgbClr val="FFFFFF"/>
              </a:solidFill>
            </a:endParaRPr>
          </a:p>
        </p:txBody>
      </p:sp>
      <p:sp>
        <p:nvSpPr>
          <p:cNvPr id="5" name="Footer Placeholder 4">
            <a:extLst>
              <a:ext uri="{FF2B5EF4-FFF2-40B4-BE49-F238E27FC236}">
                <a16:creationId xmlns:a16="http://schemas.microsoft.com/office/drawing/2014/main" id="{D863D8BE-AB48-4710-9ED8-8E228E73DC35}"/>
              </a:ext>
            </a:extLst>
          </p:cNvPr>
          <p:cNvSpPr>
            <a:spLocks noGrp="1"/>
          </p:cNvSpPr>
          <p:nvPr>
            <p:ph type="ftr" sz="quarter" idx="4294967295"/>
          </p:nvPr>
        </p:nvSpPr>
        <p:spPr>
          <a:xfrm>
            <a:off x="900113" y="6308727"/>
            <a:ext cx="8064375" cy="549275"/>
          </a:xfrm>
          <a:prstGeom prst="rect">
            <a:avLst/>
          </a:prstGeom>
        </p:spPr>
        <p:txBody>
          <a:bodyPr/>
          <a:lstStyle/>
          <a:p>
            <a:pPr>
              <a:defRPr/>
            </a:pPr>
            <a:r>
              <a:rPr lang="en-GB">
                <a:solidFill>
                  <a:srgbClr val="FFFFFF"/>
                </a:solidFill>
              </a:rPr>
              <a:t>COVID-19 Vaccination programme: Core training slide set for healthcare practitioners 11 December 2020 </a:t>
            </a:r>
            <a:endParaRPr lang="en-US" dirty="0">
              <a:solidFill>
                <a:srgbClr val="FFFFFF"/>
              </a:solidFill>
            </a:endParaRPr>
          </a:p>
        </p:txBody>
      </p:sp>
    </p:spTree>
    <p:extLst>
      <p:ext uri="{BB962C8B-B14F-4D97-AF65-F5344CB8AC3E}">
        <p14:creationId xmlns:p14="http://schemas.microsoft.com/office/powerpoint/2010/main" val="246460844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E4EF0F-EB7D-4192-9453-EC0471BE9FF3}"/>
              </a:ext>
            </a:extLst>
          </p:cNvPr>
          <p:cNvSpPr>
            <a:spLocks noGrp="1"/>
          </p:cNvSpPr>
          <p:nvPr>
            <p:ph type="title"/>
          </p:nvPr>
        </p:nvSpPr>
        <p:spPr>
          <a:xfrm>
            <a:off x="467544" y="548680"/>
            <a:ext cx="7933184" cy="504056"/>
          </a:xfrm>
        </p:spPr>
        <p:txBody>
          <a:bodyPr>
            <a:normAutofit fontScale="90000"/>
          </a:bodyPr>
          <a:lstStyle/>
          <a:p>
            <a:r>
              <a:rPr lang="en-GB" sz="3100" dirty="0">
                <a:solidFill>
                  <a:schemeClr val="accent1">
                    <a:lumMod val="75000"/>
                  </a:schemeClr>
                </a:solidFill>
              </a:rPr>
              <a:t>COVID-19 Pfizer BioNTech Comirnaty 10 </a:t>
            </a:r>
            <a:br>
              <a:rPr lang="en-GB" sz="3100" dirty="0">
                <a:solidFill>
                  <a:schemeClr val="accent1">
                    <a:lumMod val="75000"/>
                  </a:schemeClr>
                </a:solidFill>
              </a:rPr>
            </a:br>
            <a:r>
              <a:rPr lang="en-GB" sz="3100" dirty="0">
                <a:solidFill>
                  <a:schemeClr val="accent1">
                    <a:lumMod val="75000"/>
                  </a:schemeClr>
                </a:solidFill>
              </a:rPr>
              <a:t>micrograms/dose vaccine presentation</a:t>
            </a:r>
            <a:br>
              <a:rPr lang="en-GB" sz="2400" dirty="0"/>
            </a:br>
            <a:endParaRPr lang="en-GB" sz="2400" dirty="0"/>
          </a:p>
        </p:txBody>
      </p:sp>
      <p:sp>
        <p:nvSpPr>
          <p:cNvPr id="3" name="Content Placeholder 2">
            <a:extLst>
              <a:ext uri="{FF2B5EF4-FFF2-40B4-BE49-F238E27FC236}">
                <a16:creationId xmlns:a16="http://schemas.microsoft.com/office/drawing/2014/main" id="{8048F2E1-3E42-4B41-845C-E4FD664FA5A5}"/>
              </a:ext>
            </a:extLst>
          </p:cNvPr>
          <p:cNvSpPr>
            <a:spLocks noGrp="1"/>
          </p:cNvSpPr>
          <p:nvPr>
            <p:ph idx="1"/>
          </p:nvPr>
        </p:nvSpPr>
        <p:spPr>
          <a:xfrm>
            <a:off x="685800" y="1340768"/>
            <a:ext cx="8077200" cy="4464496"/>
          </a:xfrm>
        </p:spPr>
        <p:txBody>
          <a:bodyPr/>
          <a:lstStyle/>
          <a:p>
            <a:pPr marL="285750" indent="-285750">
              <a:lnSpc>
                <a:spcPct val="120000"/>
              </a:lnSpc>
              <a:spcBef>
                <a:spcPts val="0"/>
              </a:spcBef>
              <a:buFont typeface="Arial" panose="020B0604020202020204" pitchFamily="34" charset="0"/>
              <a:buChar char="•"/>
            </a:pPr>
            <a:r>
              <a:rPr lang="en-GB" sz="1600" dirty="0"/>
              <a:t>the vaccine packs contain 10 vials of vaccine</a:t>
            </a:r>
          </a:p>
          <a:p>
            <a:pPr marL="0" indent="0">
              <a:lnSpc>
                <a:spcPct val="120000"/>
              </a:lnSpc>
              <a:spcBef>
                <a:spcPts val="0"/>
              </a:spcBef>
            </a:pPr>
            <a:endParaRPr lang="en-GB" sz="1600" dirty="0"/>
          </a:p>
          <a:p>
            <a:pPr marL="285750" indent="-285750">
              <a:lnSpc>
                <a:spcPct val="120000"/>
              </a:lnSpc>
              <a:spcBef>
                <a:spcPts val="0"/>
              </a:spcBef>
              <a:buFont typeface="Arial" panose="020B0604020202020204" pitchFamily="34" charset="0"/>
              <a:buChar char="•"/>
            </a:pPr>
            <a:r>
              <a:rPr lang="en-GB" sz="1600" dirty="0"/>
              <a:t>the vaccine is contained in a </a:t>
            </a:r>
            <a:r>
              <a:rPr lang="en-GB" sz="1600" dirty="0" err="1"/>
              <a:t>multidose</a:t>
            </a:r>
            <a:r>
              <a:rPr lang="en-GB" sz="1600" dirty="0"/>
              <a:t> clear glass vial. The vial has a rubber (</a:t>
            </a:r>
            <a:r>
              <a:rPr lang="en-GB" sz="1600" dirty="0" err="1"/>
              <a:t>bromobutyl</a:t>
            </a:r>
            <a:r>
              <a:rPr lang="en-GB" sz="1600" dirty="0"/>
              <a:t>) stopper, aluminium seal and an </a:t>
            </a:r>
            <a:r>
              <a:rPr lang="en-GB" sz="1600" b="1" dirty="0"/>
              <a:t>orange flip-off plastic cap</a:t>
            </a:r>
            <a:r>
              <a:rPr lang="en-GB" sz="1600" dirty="0"/>
              <a:t>. The stopper does not contain latex</a:t>
            </a:r>
          </a:p>
          <a:p>
            <a:pPr marL="285750" indent="-285750">
              <a:lnSpc>
                <a:spcPct val="120000"/>
              </a:lnSpc>
              <a:spcBef>
                <a:spcPts val="0"/>
              </a:spcBef>
              <a:buFont typeface="Arial" panose="020B0604020202020204" pitchFamily="34" charset="0"/>
              <a:buChar char="•"/>
            </a:pPr>
            <a:endParaRPr lang="en-GB" sz="1600" dirty="0"/>
          </a:p>
          <a:p>
            <a:pPr marL="285750" indent="-285750">
              <a:lnSpc>
                <a:spcPct val="120000"/>
              </a:lnSpc>
              <a:spcBef>
                <a:spcPts val="0"/>
              </a:spcBef>
              <a:buFont typeface="Arial" panose="020B0604020202020204" pitchFamily="34" charset="0"/>
              <a:buChar char="•"/>
            </a:pPr>
            <a:r>
              <a:rPr lang="en-GB" sz="1600" dirty="0"/>
              <a:t>each vial contains 1.3 ml of vaccine and should be diluted with 1.3 ml of Sodium Chloride 0.9% Solution for Injection (normal saline)</a:t>
            </a:r>
          </a:p>
          <a:p>
            <a:pPr marL="0" indent="0">
              <a:lnSpc>
                <a:spcPct val="120000"/>
              </a:lnSpc>
              <a:spcBef>
                <a:spcPts val="0"/>
              </a:spcBef>
            </a:pPr>
            <a:endParaRPr lang="en-GB" sz="1600" dirty="0"/>
          </a:p>
          <a:p>
            <a:pPr marL="285750" indent="-285750">
              <a:lnSpc>
                <a:spcPct val="120000"/>
              </a:lnSpc>
              <a:spcBef>
                <a:spcPts val="0"/>
              </a:spcBef>
              <a:buFont typeface="Arial" panose="020B0604020202020204" pitchFamily="34" charset="0"/>
              <a:buChar char="•"/>
            </a:pPr>
            <a:r>
              <a:rPr lang="en-GB" sz="1600" dirty="0"/>
              <a:t>if the dose-sparing needles and syringes being supplied with the vaccine are used, it should be possible to obtain 10 full 0.2ml doses from the vial. If standard syringes and needles are used, there may not be sufficient volume to extract a tenth dose from a single vial</a:t>
            </a:r>
          </a:p>
          <a:p>
            <a:pPr marL="0" indent="0">
              <a:lnSpc>
                <a:spcPct val="120000"/>
              </a:lnSpc>
              <a:spcBef>
                <a:spcPts val="0"/>
              </a:spcBef>
            </a:pPr>
            <a:endParaRPr lang="en-GB" sz="1400" dirty="0"/>
          </a:p>
          <a:p>
            <a:endParaRPr lang="en-GB" sz="1400" dirty="0"/>
          </a:p>
        </p:txBody>
      </p:sp>
      <p:sp>
        <p:nvSpPr>
          <p:cNvPr id="4" name="Slide Number Placeholder 3">
            <a:extLst>
              <a:ext uri="{FF2B5EF4-FFF2-40B4-BE49-F238E27FC236}">
                <a16:creationId xmlns:a16="http://schemas.microsoft.com/office/drawing/2014/main" id="{C862B992-8A4F-4E61-B37C-941E14927831}"/>
              </a:ext>
            </a:extLst>
          </p:cNvPr>
          <p:cNvSpPr>
            <a:spLocks noGrp="1"/>
          </p:cNvSpPr>
          <p:nvPr>
            <p:ph type="sldNum" sz="quarter" idx="4294967295"/>
          </p:nvPr>
        </p:nvSpPr>
        <p:spPr>
          <a:xfrm>
            <a:off x="0" y="6308727"/>
            <a:ext cx="9144000" cy="549275"/>
          </a:xfrm>
          <a:prstGeom prst="rect">
            <a:avLst/>
          </a:prstGeom>
        </p:spPr>
        <p:txBody>
          <a:bodyPr/>
          <a:lstStyle/>
          <a:p>
            <a:pPr marL="531813">
              <a:defRPr/>
            </a:pPr>
            <a:r>
              <a:rPr lang="en-US">
                <a:solidFill>
                  <a:srgbClr val="FFFFFF"/>
                </a:solidFill>
              </a:rPr>
              <a:t>  </a:t>
            </a:r>
            <a:fld id="{2565FA6D-D4C8-4C4C-AC4B-3269734D34D8}" type="slidenum">
              <a:rPr lang="en-US">
                <a:solidFill>
                  <a:srgbClr val="FFFFFF"/>
                </a:solidFill>
              </a:rPr>
              <a:pPr marL="531813">
                <a:defRPr/>
              </a:pPr>
              <a:t>55</a:t>
            </a:fld>
            <a:endParaRPr lang="en-US" dirty="0">
              <a:solidFill>
                <a:srgbClr val="FFFFFF"/>
              </a:solidFill>
            </a:endParaRPr>
          </a:p>
        </p:txBody>
      </p:sp>
      <p:sp>
        <p:nvSpPr>
          <p:cNvPr id="5" name="Footer Placeholder 4">
            <a:extLst>
              <a:ext uri="{FF2B5EF4-FFF2-40B4-BE49-F238E27FC236}">
                <a16:creationId xmlns:a16="http://schemas.microsoft.com/office/drawing/2014/main" id="{5A954ABF-EBAF-40F5-A973-38C6C76EC111}"/>
              </a:ext>
            </a:extLst>
          </p:cNvPr>
          <p:cNvSpPr>
            <a:spLocks noGrp="1"/>
          </p:cNvSpPr>
          <p:nvPr>
            <p:ph type="ftr" sz="quarter" idx="4294967295"/>
          </p:nvPr>
        </p:nvSpPr>
        <p:spPr>
          <a:xfrm>
            <a:off x="900113" y="6308727"/>
            <a:ext cx="8064375" cy="549275"/>
          </a:xfrm>
          <a:prstGeom prst="rect">
            <a:avLst/>
          </a:prstGeom>
        </p:spPr>
        <p:txBody>
          <a:bodyPr/>
          <a:lstStyle/>
          <a:p>
            <a:pPr>
              <a:defRPr/>
            </a:pPr>
            <a:r>
              <a:rPr lang="en-GB" dirty="0">
                <a:solidFill>
                  <a:srgbClr val="FFFFFF"/>
                </a:solidFill>
              </a:rPr>
              <a:t>Provisional – Subject to revision – Use latest version link: x</a:t>
            </a:r>
            <a:endParaRPr lang="en-US" dirty="0">
              <a:solidFill>
                <a:srgbClr val="FFFFFF"/>
              </a:solidFill>
            </a:endParaRPr>
          </a:p>
        </p:txBody>
      </p:sp>
    </p:spTree>
    <p:extLst>
      <p:ext uri="{BB962C8B-B14F-4D97-AF65-F5344CB8AC3E}">
        <p14:creationId xmlns:p14="http://schemas.microsoft.com/office/powerpoint/2010/main" val="281152164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116632"/>
            <a:ext cx="8079432" cy="1152128"/>
          </a:xfrm>
        </p:spPr>
        <p:txBody>
          <a:bodyPr/>
          <a:lstStyle/>
          <a:p>
            <a:r>
              <a:rPr lang="en-GB" sz="2600" dirty="0">
                <a:solidFill>
                  <a:schemeClr val="accent1">
                    <a:lumMod val="75000"/>
                  </a:schemeClr>
                </a:solidFill>
              </a:rPr>
              <a:t>COVID-19 Pfizer BioNTech Comirnaty 10 </a:t>
            </a:r>
            <a:br>
              <a:rPr lang="en-GB" sz="2600" dirty="0">
                <a:solidFill>
                  <a:schemeClr val="accent1">
                    <a:lumMod val="75000"/>
                  </a:schemeClr>
                </a:solidFill>
              </a:rPr>
            </a:br>
            <a:r>
              <a:rPr lang="en-GB" sz="2600" dirty="0">
                <a:solidFill>
                  <a:schemeClr val="accent1">
                    <a:lumMod val="75000"/>
                  </a:schemeClr>
                </a:solidFill>
              </a:rPr>
              <a:t>micrograms/dose vaccine dose and </a:t>
            </a:r>
            <a:r>
              <a:rPr lang="en-GB" sz="2600" dirty="0" err="1">
                <a:solidFill>
                  <a:schemeClr val="accent1">
                    <a:lumMod val="75000"/>
                  </a:schemeClr>
                </a:solidFill>
              </a:rPr>
              <a:t>dilutent</a:t>
            </a:r>
            <a:endParaRPr lang="en-GB" sz="2600" dirty="0"/>
          </a:p>
        </p:txBody>
      </p:sp>
      <p:sp>
        <p:nvSpPr>
          <p:cNvPr id="3" name="Content Placeholder 2"/>
          <p:cNvSpPr>
            <a:spLocks noGrp="1"/>
          </p:cNvSpPr>
          <p:nvPr>
            <p:ph idx="1"/>
          </p:nvPr>
        </p:nvSpPr>
        <p:spPr>
          <a:xfrm>
            <a:off x="685800" y="1268760"/>
            <a:ext cx="8077200" cy="4293840"/>
          </a:xfrm>
        </p:spPr>
        <p:txBody>
          <a:bodyPr/>
          <a:lstStyle/>
          <a:p>
            <a:pPr marL="285750" indent="-285750">
              <a:lnSpc>
                <a:spcPct val="120000"/>
              </a:lnSpc>
              <a:spcBef>
                <a:spcPts val="0"/>
              </a:spcBef>
              <a:buFont typeface="Arial" panose="020B0604020202020204" pitchFamily="34" charset="0"/>
              <a:buChar char="•"/>
            </a:pPr>
            <a:r>
              <a:rPr lang="en-GB" sz="1500" dirty="0"/>
              <a:t>a single dose is 0.2 ml</a:t>
            </a:r>
          </a:p>
          <a:p>
            <a:pPr marL="285750" indent="-285750">
              <a:lnSpc>
                <a:spcPct val="120000"/>
              </a:lnSpc>
              <a:spcBef>
                <a:spcPts val="0"/>
              </a:spcBef>
              <a:buFont typeface="Arial" panose="020B0604020202020204" pitchFamily="34" charset="0"/>
              <a:buChar char="•"/>
            </a:pPr>
            <a:endParaRPr lang="en-GB" sz="1500" dirty="0"/>
          </a:p>
          <a:p>
            <a:pPr marL="285750" indent="-285750">
              <a:lnSpc>
                <a:spcPct val="120000"/>
              </a:lnSpc>
              <a:spcBef>
                <a:spcPts val="0"/>
              </a:spcBef>
              <a:buFont typeface="Arial" panose="020B0604020202020204" pitchFamily="34" charset="0"/>
              <a:buChar char="•"/>
            </a:pPr>
            <a:r>
              <a:rPr lang="en-GB" sz="1500" dirty="0"/>
              <a:t>care should be taken to ensure a full 0.2 ml dose will be administered to the individual from the same vial. If the amount of vaccine remaining in the vial cannot provide a full dose of 0.2 ml, discard the vial and any excess volume. Do not pool excess vaccine from multiple vials</a:t>
            </a:r>
          </a:p>
          <a:p>
            <a:pPr marL="0" indent="0">
              <a:lnSpc>
                <a:spcPct val="120000"/>
              </a:lnSpc>
              <a:spcBef>
                <a:spcPts val="0"/>
              </a:spcBef>
            </a:pPr>
            <a:endParaRPr lang="en-GB" sz="1500" dirty="0"/>
          </a:p>
          <a:p>
            <a:pPr marL="285750" indent="-285750">
              <a:lnSpc>
                <a:spcPct val="120000"/>
              </a:lnSpc>
              <a:spcBef>
                <a:spcPts val="0"/>
              </a:spcBef>
              <a:buFont typeface="Arial" panose="020B0604020202020204" pitchFamily="34" charset="0"/>
              <a:buChar char="•"/>
            </a:pPr>
            <a:r>
              <a:rPr lang="en-GB" sz="1500" dirty="0"/>
              <a:t>Sodium Chloride 0.9% Solution for Injection (normal saline) should be used as a diluent for this vaccine</a:t>
            </a:r>
          </a:p>
          <a:p>
            <a:pPr marL="0" indent="0">
              <a:lnSpc>
                <a:spcPct val="120000"/>
              </a:lnSpc>
              <a:spcBef>
                <a:spcPts val="0"/>
              </a:spcBef>
            </a:pPr>
            <a:endParaRPr lang="en-GB" sz="1500" dirty="0"/>
          </a:p>
          <a:p>
            <a:pPr marL="285750" indent="-285750">
              <a:lnSpc>
                <a:spcPct val="120000"/>
              </a:lnSpc>
              <a:spcBef>
                <a:spcPts val="0"/>
              </a:spcBef>
              <a:buFont typeface="Arial" panose="020B0604020202020204" pitchFamily="34" charset="0"/>
              <a:buChar char="•"/>
            </a:pPr>
            <a:r>
              <a:rPr lang="en-GB" sz="1500" dirty="0"/>
              <a:t>a separate ampoule containing a minimum of 2 ml of normal saline is required for vaccine reconstitution</a:t>
            </a:r>
          </a:p>
          <a:p>
            <a:pPr marL="0" indent="0">
              <a:lnSpc>
                <a:spcPct val="120000"/>
              </a:lnSpc>
              <a:spcBef>
                <a:spcPts val="0"/>
              </a:spcBef>
            </a:pPr>
            <a:endParaRPr lang="en-GB" sz="1500" dirty="0"/>
          </a:p>
          <a:p>
            <a:pPr marL="285750" indent="-285750">
              <a:lnSpc>
                <a:spcPct val="120000"/>
              </a:lnSpc>
              <a:spcBef>
                <a:spcPts val="0"/>
              </a:spcBef>
              <a:buFont typeface="Arial" panose="020B0604020202020204" pitchFamily="34" charset="0"/>
              <a:buChar char="•"/>
            </a:pPr>
            <a:r>
              <a:rPr lang="en-GB" sz="1500" dirty="0"/>
              <a:t>each ampoule of diluent is single use and any remaining diluent must be discarded after 1.3 ml has been withdrawn, regardless of the ampoule volume</a:t>
            </a:r>
          </a:p>
          <a:p>
            <a:endParaRPr lang="en-GB" sz="1500" dirty="0"/>
          </a:p>
        </p:txBody>
      </p:sp>
    </p:spTree>
    <p:extLst>
      <p:ext uri="{BB962C8B-B14F-4D97-AF65-F5344CB8AC3E}">
        <p14:creationId xmlns:p14="http://schemas.microsoft.com/office/powerpoint/2010/main" val="220708197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B8DC5-5F32-4953-B1B7-B9DD41A46316}"/>
              </a:ext>
            </a:extLst>
          </p:cNvPr>
          <p:cNvSpPr>
            <a:spLocks noGrp="1"/>
          </p:cNvSpPr>
          <p:nvPr>
            <p:ph type="title"/>
          </p:nvPr>
        </p:nvSpPr>
        <p:spPr>
          <a:xfrm>
            <a:off x="395536" y="-171400"/>
            <a:ext cx="8077200" cy="1503040"/>
          </a:xfrm>
        </p:spPr>
        <p:txBody>
          <a:bodyPr>
            <a:normAutofit/>
          </a:bodyPr>
          <a:lstStyle/>
          <a:p>
            <a:r>
              <a:rPr lang="en-GB" sz="2400" dirty="0">
                <a:solidFill>
                  <a:schemeClr val="accent1">
                    <a:lumMod val="75000"/>
                  </a:schemeClr>
                </a:solidFill>
              </a:rPr>
              <a:t>Storage and use of COVID-19 Pfizer BioNTech Comirnaty </a:t>
            </a:r>
            <a:br>
              <a:rPr lang="en-GB" sz="2400" dirty="0">
                <a:solidFill>
                  <a:schemeClr val="accent1">
                    <a:lumMod val="75000"/>
                  </a:schemeClr>
                </a:solidFill>
              </a:rPr>
            </a:br>
            <a:r>
              <a:rPr lang="en-GB" sz="2400" dirty="0">
                <a:solidFill>
                  <a:schemeClr val="accent1">
                    <a:lumMod val="75000"/>
                  </a:schemeClr>
                </a:solidFill>
              </a:rPr>
              <a:t>10 micrograms/dose vaccine</a:t>
            </a:r>
          </a:p>
        </p:txBody>
      </p:sp>
      <p:sp>
        <p:nvSpPr>
          <p:cNvPr id="3" name="Content Placeholder 2">
            <a:extLst>
              <a:ext uri="{FF2B5EF4-FFF2-40B4-BE49-F238E27FC236}">
                <a16:creationId xmlns:a16="http://schemas.microsoft.com/office/drawing/2014/main" id="{742B5464-4975-4E9C-9E51-C1A75F77E18D}"/>
              </a:ext>
            </a:extLst>
          </p:cNvPr>
          <p:cNvSpPr>
            <a:spLocks noGrp="1"/>
          </p:cNvSpPr>
          <p:nvPr>
            <p:ph idx="1"/>
          </p:nvPr>
        </p:nvSpPr>
        <p:spPr>
          <a:xfrm>
            <a:off x="558000" y="1052736"/>
            <a:ext cx="8028000" cy="5189099"/>
          </a:xfrm>
        </p:spPr>
        <p:txBody>
          <a:bodyPr/>
          <a:lstStyle/>
          <a:p>
            <a:pPr marL="285750" indent="-285750">
              <a:buFont typeface="Arial" panose="020B0604020202020204" pitchFamily="34" charset="0"/>
              <a:buChar char="•"/>
            </a:pPr>
            <a:r>
              <a:rPr lang="en-GB" sz="1400" dirty="0"/>
              <a:t>the mRNA Vaccine Pfizer BioNTech has very specific storage, reconstitution and 'use within' requirements</a:t>
            </a:r>
          </a:p>
          <a:p>
            <a:pPr marL="285750" indent="-285750">
              <a:buFont typeface="Arial" panose="020B0604020202020204" pitchFamily="34" charset="0"/>
              <a:buChar char="•"/>
            </a:pPr>
            <a:r>
              <a:rPr lang="en-GB" sz="1400" dirty="0"/>
              <a:t>all those involved in the delivery of the COVID-19 vaccination programme must be aware of the recommended storage requirements, refer to the vaccine product information.</a:t>
            </a:r>
          </a:p>
          <a:p>
            <a:pPr marL="285750" indent="-285750">
              <a:buFont typeface="Arial" panose="020B0604020202020204" pitchFamily="34" charset="0"/>
              <a:buChar char="•"/>
            </a:pPr>
            <a:endParaRPr lang="en-GB" sz="1400" dirty="0"/>
          </a:p>
          <a:p>
            <a:pPr algn="ctr"/>
            <a:r>
              <a:rPr lang="en-GB" sz="1600" b="1" dirty="0"/>
              <a:t>The vaccine must not be given if you are not confident that it has been stored or reconstituted as recommended by the manufacturer or as advised by a vaccine expert</a:t>
            </a:r>
            <a:endParaRPr lang="en-GB" sz="1800" dirty="0"/>
          </a:p>
          <a:p>
            <a:pPr algn="ctr"/>
            <a:endParaRPr lang="en-GB" sz="1800" dirty="0"/>
          </a:p>
          <a:p>
            <a:r>
              <a:rPr lang="en-GB" sz="1800" dirty="0"/>
              <a:t>If the vaccine is stored incorrectly:</a:t>
            </a:r>
          </a:p>
          <a:p>
            <a:pPr marL="285750" indent="-285750">
              <a:buFont typeface="Arial" panose="020B0604020202020204" pitchFamily="34" charset="0"/>
              <a:buChar char="•"/>
            </a:pPr>
            <a:r>
              <a:rPr lang="en-GB" sz="1400" dirty="0"/>
              <a:t>the vaccines should be labelled and quarantined, the vaccines should not be used until further notice </a:t>
            </a:r>
          </a:p>
          <a:p>
            <a:pPr marL="285750" indent="-285750">
              <a:buFont typeface="Arial" panose="020B0604020202020204" pitchFamily="34" charset="0"/>
              <a:buChar char="•"/>
            </a:pPr>
            <a:r>
              <a:rPr lang="en-GB" sz="1400" dirty="0"/>
              <a:t>breaches in the cold-chain should be reported in line with local arrangements, </a:t>
            </a:r>
            <a:r>
              <a:rPr lang="en-US" altLang="en-US" sz="1400" dirty="0">
                <a:ea typeface="ヒラギノ角ゴ Pro W3"/>
                <a:cs typeface="ヒラギノ角ゴ Pro W3"/>
              </a:rPr>
              <a:t>make alternative arrangements for </a:t>
            </a:r>
            <a:r>
              <a:rPr lang="en-US" altLang="en-US" sz="1400" dirty="0" err="1">
                <a:ea typeface="ヒラギノ角ゴ Pro W3"/>
                <a:cs typeface="ヒラギノ角ゴ Pro W3"/>
              </a:rPr>
              <a:t>immunisation</a:t>
            </a:r>
            <a:r>
              <a:rPr lang="en-US" altLang="en-US" sz="1400" dirty="0">
                <a:ea typeface="ヒラギノ角ゴ Pro W3"/>
                <a:cs typeface="ヒラギノ角ゴ Pro W3"/>
              </a:rPr>
              <a:t> clinics until resolved</a:t>
            </a:r>
          </a:p>
          <a:p>
            <a:pPr marL="285750" indent="-285750">
              <a:buFont typeface="Arial" panose="020B0604020202020204" pitchFamily="34" charset="0"/>
              <a:buChar char="•"/>
            </a:pPr>
            <a:r>
              <a:rPr lang="en-GB" sz="1400" dirty="0"/>
              <a:t>further advice regarding use should be sought from the local Trust’s Pharmacy Department or Medicines Information Service</a:t>
            </a:r>
          </a:p>
          <a:p>
            <a:pPr marL="285750" indent="-285750">
              <a:buFont typeface="Arial" panose="020B0604020202020204" pitchFamily="34" charset="0"/>
              <a:buChar char="•"/>
            </a:pPr>
            <a:r>
              <a:rPr lang="en-US" sz="1400" dirty="0"/>
              <a:t>v</a:t>
            </a:r>
            <a:r>
              <a:rPr lang="en-GB" sz="1400" dirty="0" err="1"/>
              <a:t>accine</a:t>
            </a:r>
            <a:r>
              <a:rPr lang="en-GB" sz="1400" dirty="0"/>
              <a:t> losses outside of secondary care should be reported to the PHA Duty Room (0300 555 0119) for further risk assessment, including whether patients need revaccination following a cold chain breach.</a:t>
            </a:r>
            <a:endParaRPr lang="en-GB" dirty="0"/>
          </a:p>
          <a:p>
            <a:endParaRPr lang="en-GB" sz="1800" dirty="0"/>
          </a:p>
        </p:txBody>
      </p:sp>
      <p:sp>
        <p:nvSpPr>
          <p:cNvPr id="4" name="Slide Number Placeholder 3">
            <a:extLst>
              <a:ext uri="{FF2B5EF4-FFF2-40B4-BE49-F238E27FC236}">
                <a16:creationId xmlns:a16="http://schemas.microsoft.com/office/drawing/2014/main" id="{8ED28DB1-BAA4-4E17-AF33-98468367AC70}"/>
              </a:ext>
            </a:extLst>
          </p:cNvPr>
          <p:cNvSpPr>
            <a:spLocks noGrp="1"/>
          </p:cNvSpPr>
          <p:nvPr>
            <p:ph type="sldNum" sz="quarter" idx="4294967295"/>
          </p:nvPr>
        </p:nvSpPr>
        <p:spPr>
          <a:xfrm>
            <a:off x="0" y="6308727"/>
            <a:ext cx="9144000" cy="549275"/>
          </a:xfrm>
          <a:prstGeom prst="rect">
            <a:avLst/>
          </a:prstGeom>
        </p:spPr>
        <p:txBody>
          <a:bodyPr/>
          <a:lstStyle/>
          <a:p>
            <a:pPr marL="531813">
              <a:defRPr/>
            </a:pPr>
            <a:r>
              <a:rPr lang="en-US">
                <a:solidFill>
                  <a:srgbClr val="FFFFFF"/>
                </a:solidFill>
              </a:rPr>
              <a:t>  </a:t>
            </a:r>
            <a:fld id="{2565FA6D-D4C8-4C4C-AC4B-3269734D34D8}" type="slidenum">
              <a:rPr lang="en-US">
                <a:solidFill>
                  <a:srgbClr val="FFFFFF"/>
                </a:solidFill>
              </a:rPr>
              <a:pPr marL="531813">
                <a:defRPr/>
              </a:pPr>
              <a:t>57</a:t>
            </a:fld>
            <a:endParaRPr lang="en-US" dirty="0">
              <a:solidFill>
                <a:srgbClr val="FFFFFF"/>
              </a:solidFill>
            </a:endParaRPr>
          </a:p>
        </p:txBody>
      </p:sp>
      <p:sp>
        <p:nvSpPr>
          <p:cNvPr id="6" name="Rectangle: Rounded Corners 5">
            <a:extLst>
              <a:ext uri="{FF2B5EF4-FFF2-40B4-BE49-F238E27FC236}">
                <a16:creationId xmlns:a16="http://schemas.microsoft.com/office/drawing/2014/main" id="{2AA423FC-D5BE-450E-8C34-CAA18C9EEAB4}"/>
              </a:ext>
            </a:extLst>
          </p:cNvPr>
          <p:cNvSpPr/>
          <p:nvPr/>
        </p:nvSpPr>
        <p:spPr>
          <a:xfrm>
            <a:off x="532526" y="2204864"/>
            <a:ext cx="8028000" cy="79208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Tree>
    <p:extLst>
      <p:ext uri="{BB962C8B-B14F-4D97-AF65-F5344CB8AC3E}">
        <p14:creationId xmlns:p14="http://schemas.microsoft.com/office/powerpoint/2010/main" val="209091183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88640"/>
            <a:ext cx="8077200" cy="1008112"/>
          </a:xfrm>
        </p:spPr>
        <p:txBody>
          <a:bodyPr/>
          <a:lstStyle/>
          <a:p>
            <a:r>
              <a:rPr lang="en-GB" sz="2400" dirty="0">
                <a:solidFill>
                  <a:schemeClr val="accent1">
                    <a:lumMod val="75000"/>
                  </a:schemeClr>
                </a:solidFill>
              </a:rPr>
              <a:t>Storage of COVID-19 Pfizer BioNTech Comirnaty </a:t>
            </a:r>
            <a:br>
              <a:rPr lang="en-GB" sz="2400" dirty="0">
                <a:solidFill>
                  <a:schemeClr val="accent1">
                    <a:lumMod val="75000"/>
                  </a:schemeClr>
                </a:solidFill>
              </a:rPr>
            </a:br>
            <a:r>
              <a:rPr lang="en-GB" sz="2400" dirty="0">
                <a:solidFill>
                  <a:schemeClr val="accent1">
                    <a:lumMod val="75000"/>
                  </a:schemeClr>
                </a:solidFill>
              </a:rPr>
              <a:t>10 micrograms/dose</a:t>
            </a:r>
            <a:r>
              <a:rPr lang="en-GB" sz="2400" dirty="0">
                <a:solidFill>
                  <a:srgbClr val="FF0000"/>
                </a:solidFill>
              </a:rPr>
              <a:t> </a:t>
            </a:r>
            <a:r>
              <a:rPr lang="en-GB" sz="2400" dirty="0">
                <a:solidFill>
                  <a:schemeClr val="accent1">
                    <a:lumMod val="75000"/>
                  </a:schemeClr>
                </a:solidFill>
              </a:rPr>
              <a:t>vaccine in a thawed state</a:t>
            </a:r>
          </a:p>
        </p:txBody>
      </p:sp>
      <p:sp>
        <p:nvSpPr>
          <p:cNvPr id="3" name="Content Placeholder 2"/>
          <p:cNvSpPr>
            <a:spLocks noGrp="1"/>
          </p:cNvSpPr>
          <p:nvPr>
            <p:ph idx="1"/>
          </p:nvPr>
        </p:nvSpPr>
        <p:spPr>
          <a:xfrm>
            <a:off x="685800" y="1268760"/>
            <a:ext cx="8077200" cy="4680520"/>
          </a:xfrm>
        </p:spPr>
        <p:txBody>
          <a:bodyPr/>
          <a:lstStyle/>
          <a:p>
            <a:pPr marL="285750" indent="-285750">
              <a:buFont typeface="Arial" panose="020B0604020202020204" pitchFamily="34" charset="0"/>
              <a:buChar char="•"/>
            </a:pPr>
            <a:r>
              <a:rPr lang="en-GB" sz="1600" dirty="0"/>
              <a:t>the vaccine may be delivered to where it is going to be administered thawed but refrigerated between +2 and +8</a:t>
            </a:r>
            <a:r>
              <a:rPr lang="en-GB" sz="1600" baseline="30000" dirty="0"/>
              <a:t>o</a:t>
            </a:r>
            <a:r>
              <a:rPr lang="en-GB" sz="1600" dirty="0"/>
              <a:t>C</a:t>
            </a:r>
          </a:p>
          <a:p>
            <a:pPr marL="285750" indent="-285750">
              <a:buFont typeface="Arial" panose="020B0604020202020204" pitchFamily="34" charset="0"/>
              <a:buChar char="•"/>
            </a:pPr>
            <a:endParaRPr lang="en-GB" sz="1600" dirty="0"/>
          </a:p>
          <a:p>
            <a:pPr marL="285750" lvl="0" indent="-285750">
              <a:buFont typeface="Arial" panose="020B0604020202020204" pitchFamily="34" charset="0"/>
              <a:buChar char="•"/>
            </a:pPr>
            <a:r>
              <a:rPr lang="en-GB" sz="1600" dirty="0"/>
              <a:t>refrigerated vaccine must be transferred immediately to a vaccine fridge on arrival and stored in a carefully monitored temperature range of +2 and +8</a:t>
            </a:r>
            <a:r>
              <a:rPr lang="en-GB" sz="1600" baseline="30000" dirty="0"/>
              <a:t>o</a:t>
            </a:r>
            <a:r>
              <a:rPr lang="en-GB" sz="1600" dirty="0"/>
              <a:t>C</a:t>
            </a:r>
          </a:p>
          <a:p>
            <a:pPr marL="285750" lvl="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a:t>when removed from the freezer, the undiluted vaccine has a maximum shelf life of up to 10 weeks at +2°C and +8°C within the 12 month shelf </a:t>
            </a:r>
            <a:r>
              <a:rPr lang="en-GB" sz="1600" dirty="0">
                <a:solidFill>
                  <a:srgbClr val="0B0C0C"/>
                </a:solidFill>
              </a:rPr>
              <a:t>life</a:t>
            </a:r>
            <a:r>
              <a:rPr lang="en-GB" sz="1600" dirty="0"/>
              <a:t>	</a:t>
            </a:r>
          </a:p>
          <a:p>
            <a:pPr marL="0" lvl="0" indent="0"/>
            <a:endParaRPr lang="en-GB" sz="1600" dirty="0"/>
          </a:p>
          <a:p>
            <a:pPr marL="285750" indent="-285750">
              <a:lnSpc>
                <a:spcPct val="120000"/>
              </a:lnSpc>
              <a:spcBef>
                <a:spcPts val="600"/>
              </a:spcBef>
              <a:buFont typeface="Arial" panose="020B0604020202020204" pitchFamily="34" charset="0"/>
              <a:buChar char="•"/>
            </a:pPr>
            <a:r>
              <a:rPr lang="en-GB" sz="1600" dirty="0"/>
              <a:t>the expiry date on the outer carton should have been updated to reflect the refrigerated expiry date and the original expiry date should have been crossed out</a:t>
            </a:r>
          </a:p>
          <a:p>
            <a:pPr marL="285750" indent="-285750">
              <a:lnSpc>
                <a:spcPct val="120000"/>
              </a:lnSpc>
              <a:spcBef>
                <a:spcPts val="600"/>
              </a:spcBef>
              <a:buFont typeface="Arial" panose="020B0604020202020204" pitchFamily="34" charset="0"/>
              <a:buChar char="•"/>
            </a:pPr>
            <a:endParaRPr lang="en-GB" sz="1600" dirty="0"/>
          </a:p>
          <a:p>
            <a:pPr marL="285750" indent="-285750">
              <a:lnSpc>
                <a:spcPct val="120000"/>
              </a:lnSpc>
              <a:spcBef>
                <a:spcPts val="600"/>
              </a:spcBef>
              <a:buFont typeface="Arial" panose="020B0604020202020204" pitchFamily="34" charset="0"/>
              <a:buChar char="•"/>
            </a:pPr>
            <a:r>
              <a:rPr lang="en-GB" sz="1600" dirty="0"/>
              <a:t>prior to use, the unopened vials can be stored for up to 12 hours at temperatures between +8°C and +30°C</a:t>
            </a:r>
          </a:p>
          <a:p>
            <a:endParaRPr lang="en-GB" sz="1300" dirty="0"/>
          </a:p>
        </p:txBody>
      </p:sp>
    </p:spTree>
    <p:extLst>
      <p:ext uri="{BB962C8B-B14F-4D97-AF65-F5344CB8AC3E}">
        <p14:creationId xmlns:p14="http://schemas.microsoft.com/office/powerpoint/2010/main" val="109148574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8F70F-8EC1-4E5A-B46F-C7890EA89B2C}"/>
              </a:ext>
            </a:extLst>
          </p:cNvPr>
          <p:cNvSpPr>
            <a:spLocks noGrp="1"/>
          </p:cNvSpPr>
          <p:nvPr>
            <p:ph type="title"/>
          </p:nvPr>
        </p:nvSpPr>
        <p:spPr>
          <a:xfrm>
            <a:off x="395536" y="260648"/>
            <a:ext cx="7816678" cy="1008112"/>
          </a:xfrm>
        </p:spPr>
        <p:txBody>
          <a:bodyPr>
            <a:normAutofit fontScale="90000"/>
          </a:bodyPr>
          <a:lstStyle/>
          <a:p>
            <a:r>
              <a:rPr lang="en-GB" dirty="0">
                <a:solidFill>
                  <a:schemeClr val="accent1">
                    <a:lumMod val="75000"/>
                  </a:schemeClr>
                </a:solidFill>
              </a:rPr>
              <a:t> </a:t>
            </a:r>
            <a:r>
              <a:rPr lang="en-GB" sz="2800" dirty="0">
                <a:solidFill>
                  <a:schemeClr val="accent1">
                    <a:lumMod val="75000"/>
                  </a:schemeClr>
                </a:solidFill>
              </a:rPr>
              <a:t>COVID-19 Pfizer BioNTech Comirnaty 10 micrograms/</a:t>
            </a:r>
            <a:br>
              <a:rPr lang="en-GB" sz="2800" dirty="0">
                <a:solidFill>
                  <a:schemeClr val="accent1">
                    <a:lumMod val="75000"/>
                  </a:schemeClr>
                </a:solidFill>
              </a:rPr>
            </a:br>
            <a:r>
              <a:rPr lang="en-GB" sz="2800" dirty="0">
                <a:solidFill>
                  <a:schemeClr val="accent1">
                    <a:lumMod val="75000"/>
                  </a:schemeClr>
                </a:solidFill>
              </a:rPr>
              <a:t> dose vaccine</a:t>
            </a:r>
            <a:r>
              <a:rPr lang="en-GB" sz="3100" dirty="0">
                <a:solidFill>
                  <a:schemeClr val="accent1">
                    <a:lumMod val="75000"/>
                  </a:schemeClr>
                </a:solidFill>
              </a:rPr>
              <a:t> reconstitution</a:t>
            </a:r>
            <a:br>
              <a:rPr lang="en-GB" sz="3100" dirty="0"/>
            </a:br>
            <a:endParaRPr lang="en-GB" sz="3100" dirty="0"/>
          </a:p>
        </p:txBody>
      </p:sp>
      <p:sp>
        <p:nvSpPr>
          <p:cNvPr id="3" name="Content Placeholder 2">
            <a:extLst>
              <a:ext uri="{FF2B5EF4-FFF2-40B4-BE49-F238E27FC236}">
                <a16:creationId xmlns:a16="http://schemas.microsoft.com/office/drawing/2014/main" id="{46E297F7-DE39-4FC1-8235-209FB67200A8}"/>
              </a:ext>
            </a:extLst>
          </p:cNvPr>
          <p:cNvSpPr>
            <a:spLocks noGrp="1"/>
          </p:cNvSpPr>
          <p:nvPr>
            <p:ph idx="1"/>
          </p:nvPr>
        </p:nvSpPr>
        <p:spPr>
          <a:xfrm>
            <a:off x="539552" y="1196752"/>
            <a:ext cx="8077200" cy="4464496"/>
          </a:xfrm>
        </p:spPr>
        <p:txBody>
          <a:bodyPr/>
          <a:lstStyle/>
          <a:p>
            <a:r>
              <a:rPr lang="en-GB" sz="1800" dirty="0"/>
              <a:t>The following equipment is required for reconstitution:</a:t>
            </a:r>
          </a:p>
          <a:p>
            <a:endParaRPr lang="en-GB" sz="1800" dirty="0"/>
          </a:p>
          <a:p>
            <a:pPr marL="285750" lvl="0" indent="-285750">
              <a:buFont typeface="Arial" panose="020B0604020202020204" pitchFamily="34" charset="0"/>
              <a:buChar char="•"/>
            </a:pPr>
            <a:r>
              <a:rPr lang="en-GB" sz="1800" dirty="0"/>
              <a:t>one Pfizer BioNTech COVID-19</a:t>
            </a:r>
            <a:r>
              <a:rPr lang="en-GB" sz="1800" dirty="0">
                <a:solidFill>
                  <a:srgbClr val="FF0000"/>
                </a:solidFill>
              </a:rPr>
              <a:t> </a:t>
            </a:r>
            <a:r>
              <a:rPr lang="en-GB" sz="1800" dirty="0"/>
              <a:t>Comirnaty 10 micrograms/dose vaccine multidose vial</a:t>
            </a:r>
          </a:p>
          <a:p>
            <a:pPr marL="285750" lvl="0" indent="-285750">
              <a:buFont typeface="Arial" panose="020B0604020202020204" pitchFamily="34" charset="0"/>
              <a:buChar char="•"/>
            </a:pPr>
            <a:r>
              <a:rPr lang="en-GB" sz="1800" dirty="0"/>
              <a:t>one plastic ampoule of Sodium Chloride 0.9% Solution for Injection - this will be supplied in multiple presentations (different manufacturers and different sized ampoules) </a:t>
            </a:r>
          </a:p>
          <a:p>
            <a:pPr marL="285750" lvl="0" indent="-285750">
              <a:buFont typeface="Arial" panose="020B0604020202020204" pitchFamily="34" charset="0"/>
              <a:buChar char="•"/>
            </a:pPr>
            <a:r>
              <a:rPr lang="en-GB" sz="1800" dirty="0"/>
              <a:t>an alcohol swab and one of the combined needle and syringes supplied for dilution of the Pfizer BioNTech vaccine </a:t>
            </a:r>
          </a:p>
          <a:p>
            <a:pPr marL="0" lvl="0" indent="0"/>
            <a:endParaRPr lang="en-GB" sz="1800" dirty="0"/>
          </a:p>
          <a:p>
            <a:pPr marL="0" indent="0"/>
            <a:r>
              <a:rPr lang="en-GB" sz="1800" dirty="0"/>
              <a:t>After dilution the vaccine should be used as soon as is practically possible.</a:t>
            </a:r>
          </a:p>
          <a:p>
            <a:pPr marL="0" indent="0"/>
            <a:endParaRPr lang="en-GB" sz="1800" dirty="0"/>
          </a:p>
          <a:p>
            <a:pPr marL="0" indent="0"/>
            <a:r>
              <a:rPr lang="en-GB" sz="1800" dirty="0"/>
              <a:t>Reconstituted vaccine can be stored between +2</a:t>
            </a:r>
            <a:r>
              <a:rPr lang="en-GB" sz="1800" baseline="30000" dirty="0"/>
              <a:t>o</a:t>
            </a:r>
            <a:r>
              <a:rPr lang="en-GB" sz="1800" dirty="0"/>
              <a:t>C and +30</a:t>
            </a:r>
            <a:r>
              <a:rPr lang="en-GB" sz="1800" baseline="30000" dirty="0"/>
              <a:t>o</a:t>
            </a:r>
            <a:r>
              <a:rPr lang="en-GB" sz="1800" dirty="0"/>
              <a:t>C </a:t>
            </a:r>
            <a:r>
              <a:rPr lang="en-GB" sz="1800" b="1" dirty="0"/>
              <a:t>but must be used within 12 hours following dilution.</a:t>
            </a:r>
            <a:endParaRPr lang="en-GB" sz="1800" dirty="0"/>
          </a:p>
          <a:p>
            <a:endParaRPr lang="en-GB" dirty="0"/>
          </a:p>
        </p:txBody>
      </p:sp>
      <p:sp>
        <p:nvSpPr>
          <p:cNvPr id="4" name="Slide Number Placeholder 3">
            <a:extLst>
              <a:ext uri="{FF2B5EF4-FFF2-40B4-BE49-F238E27FC236}">
                <a16:creationId xmlns:a16="http://schemas.microsoft.com/office/drawing/2014/main" id="{903DB021-7B45-4086-AEB5-2BE540C1A58C}"/>
              </a:ext>
            </a:extLst>
          </p:cNvPr>
          <p:cNvSpPr>
            <a:spLocks noGrp="1"/>
          </p:cNvSpPr>
          <p:nvPr>
            <p:ph type="sldNum" sz="quarter" idx="4294967295"/>
          </p:nvPr>
        </p:nvSpPr>
        <p:spPr>
          <a:xfrm>
            <a:off x="0" y="6308727"/>
            <a:ext cx="9144000" cy="549275"/>
          </a:xfrm>
          <a:prstGeom prst="rect">
            <a:avLst/>
          </a:prstGeom>
        </p:spPr>
        <p:txBody>
          <a:bodyPr/>
          <a:lstStyle/>
          <a:p>
            <a:pPr marL="531813">
              <a:defRPr/>
            </a:pPr>
            <a:r>
              <a:rPr lang="en-US">
                <a:solidFill>
                  <a:srgbClr val="FFFFFF"/>
                </a:solidFill>
              </a:rPr>
              <a:t>  </a:t>
            </a:r>
            <a:fld id="{2565FA6D-D4C8-4C4C-AC4B-3269734D34D8}" type="slidenum">
              <a:rPr lang="en-US">
                <a:solidFill>
                  <a:srgbClr val="FFFFFF"/>
                </a:solidFill>
              </a:rPr>
              <a:pPr marL="531813">
                <a:defRPr/>
              </a:pPr>
              <a:t>59</a:t>
            </a:fld>
            <a:endParaRPr lang="en-US" dirty="0">
              <a:solidFill>
                <a:srgbClr val="FFFFFF"/>
              </a:solidFill>
            </a:endParaRPr>
          </a:p>
        </p:txBody>
      </p:sp>
    </p:spTree>
    <p:extLst>
      <p:ext uri="{BB962C8B-B14F-4D97-AF65-F5344CB8AC3E}">
        <p14:creationId xmlns:p14="http://schemas.microsoft.com/office/powerpoint/2010/main" val="515211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88640"/>
            <a:ext cx="7682788" cy="1152128"/>
          </a:xfrm>
        </p:spPr>
        <p:txBody>
          <a:bodyPr/>
          <a:lstStyle/>
          <a:p>
            <a:r>
              <a:rPr lang="en-GB" sz="2800" dirty="0">
                <a:solidFill>
                  <a:schemeClr val="accent1">
                    <a:lumMod val="75000"/>
                  </a:schemeClr>
                </a:solidFill>
                <a:latin typeface="Arial" panose="020B0604020202020204" pitchFamily="34" charset="0"/>
                <a:cs typeface="Arial" panose="020B0604020202020204" pitchFamily="34" charset="0"/>
              </a:rPr>
              <a:t>COVID-19 - SARS-CoV-2 – The disease</a:t>
            </a:r>
            <a:endParaRPr lang="en-GB" sz="2800" dirty="0">
              <a:solidFill>
                <a:schemeClr val="accent1">
                  <a:lumMod val="75000"/>
                </a:schemeClr>
              </a:solidFill>
            </a:endParaRPr>
          </a:p>
        </p:txBody>
      </p:sp>
      <p:sp>
        <p:nvSpPr>
          <p:cNvPr id="3" name="Content Placeholder 2"/>
          <p:cNvSpPr>
            <a:spLocks noGrp="1"/>
          </p:cNvSpPr>
          <p:nvPr>
            <p:ph idx="1"/>
          </p:nvPr>
        </p:nvSpPr>
        <p:spPr>
          <a:xfrm>
            <a:off x="685800" y="1340768"/>
            <a:ext cx="8077200" cy="4221832"/>
          </a:xfrm>
        </p:spPr>
        <p:txBody>
          <a:bodyPr/>
          <a:lstStyle/>
          <a:p>
            <a:pPr marL="285750" indent="-285750">
              <a:buFont typeface="Arial" panose="020B0604020202020204" pitchFamily="34" charset="0"/>
              <a:buChar char="•"/>
            </a:pPr>
            <a:r>
              <a:rPr lang="en-GB" sz="1600" dirty="0"/>
              <a:t>COVID-19 is the disease that is caused by infection with the SARS-CoV-2 virus which belongs to the Coronavirus family</a:t>
            </a:r>
          </a:p>
          <a:p>
            <a:pPr marL="792162" lvl="3" indent="-171450"/>
            <a:r>
              <a:rPr lang="en-GB" sz="1600" dirty="0"/>
              <a:t> - SARS-CoV-2 stands for Severe Acute Respiratory Syndrome (SARS) and </a:t>
            </a:r>
            <a:r>
              <a:rPr lang="en-GB" sz="1600" dirty="0" err="1"/>
              <a:t>CoV</a:t>
            </a:r>
            <a:r>
              <a:rPr lang="en-GB" sz="1600" dirty="0"/>
              <a:t> for coronavirus</a:t>
            </a:r>
          </a:p>
          <a:p>
            <a:pPr marL="792162" lvl="3" indent="-171450"/>
            <a:r>
              <a:rPr lang="en-GB" sz="1600" dirty="0"/>
              <a:t> - COVID-19 stands for </a:t>
            </a:r>
            <a:r>
              <a:rPr lang="en-GB" sz="1600" u="sng" dirty="0"/>
              <a:t>Co</a:t>
            </a:r>
            <a:r>
              <a:rPr lang="en-GB" sz="1600" dirty="0"/>
              <a:t>rona</a:t>
            </a:r>
            <a:r>
              <a:rPr lang="en-GB" sz="1600" u="sng" dirty="0"/>
              <a:t>vi</a:t>
            </a:r>
            <a:r>
              <a:rPr lang="en-GB" sz="1600" dirty="0"/>
              <a:t>rus </a:t>
            </a:r>
            <a:r>
              <a:rPr lang="en-GB" sz="1600" u="sng" dirty="0"/>
              <a:t>D</a:t>
            </a:r>
            <a:r>
              <a:rPr lang="en-GB" sz="1600" dirty="0"/>
              <a:t>isease and </a:t>
            </a:r>
            <a:r>
              <a:rPr lang="en-GB" sz="1600" u="sng" dirty="0"/>
              <a:t>19</a:t>
            </a:r>
            <a:r>
              <a:rPr lang="en-GB" sz="1600" dirty="0"/>
              <a:t> is from the year 2019 when it was first seen</a:t>
            </a:r>
          </a:p>
          <a:p>
            <a:pPr marL="792162" lvl="3" indent="-171450"/>
            <a:endParaRPr lang="en-GB" sz="1600" dirty="0"/>
          </a:p>
          <a:p>
            <a:pPr marL="285750" indent="-285750">
              <a:buFont typeface="Arial" panose="020B0604020202020204" pitchFamily="34" charset="0"/>
              <a:buChar char="•"/>
            </a:pPr>
            <a:r>
              <a:rPr lang="en-GB" sz="1600" dirty="0"/>
              <a:t>SARS-CoV-2 virus is the most recently discovered coronavirus and has now affected many countries globally</a:t>
            </a:r>
          </a:p>
          <a:p>
            <a:pPr marL="0" indent="0"/>
            <a:endParaRPr lang="en-GB" sz="1600" dirty="0"/>
          </a:p>
          <a:p>
            <a:pPr marL="285750" indent="-285750">
              <a:buFont typeface="Arial" panose="020B0604020202020204" pitchFamily="34" charset="0"/>
              <a:buChar char="•"/>
            </a:pPr>
            <a:r>
              <a:rPr lang="en-GB" sz="1600" dirty="0"/>
              <a:t>because of the global spread and the substantial number of people affected, the World Health Organisation (WHO) declared COVID-19 as a pandemic on 11/03/2020 (Pan (all) demos (people))</a:t>
            </a:r>
          </a:p>
          <a:p>
            <a:endParaRPr lang="en-GB"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40351" y="2"/>
            <a:ext cx="1422359" cy="1086720"/>
          </a:xfrm>
          <a:prstGeom prst="rect">
            <a:avLst/>
          </a:prstGeom>
        </p:spPr>
      </p:pic>
    </p:spTree>
    <p:extLst>
      <p:ext uri="{BB962C8B-B14F-4D97-AF65-F5344CB8AC3E}">
        <p14:creationId xmlns:p14="http://schemas.microsoft.com/office/powerpoint/2010/main" val="383048715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60648"/>
            <a:ext cx="8223448" cy="864096"/>
          </a:xfrm>
        </p:spPr>
        <p:txBody>
          <a:bodyPr/>
          <a:lstStyle/>
          <a:p>
            <a:r>
              <a:rPr lang="en-GB" sz="2400" dirty="0">
                <a:solidFill>
                  <a:schemeClr val="accent1">
                    <a:lumMod val="75000"/>
                  </a:schemeClr>
                </a:solidFill>
              </a:rPr>
              <a:t>Reconstituting COVID-19 Pfizer BioNTech Comirnaty </a:t>
            </a:r>
            <a:br>
              <a:rPr lang="en-GB" sz="2400" dirty="0">
                <a:solidFill>
                  <a:schemeClr val="accent1">
                    <a:lumMod val="75000"/>
                  </a:schemeClr>
                </a:solidFill>
              </a:rPr>
            </a:br>
            <a:r>
              <a:rPr lang="en-GB" sz="2400" dirty="0">
                <a:solidFill>
                  <a:schemeClr val="accent1">
                    <a:lumMod val="75000"/>
                  </a:schemeClr>
                </a:solidFill>
              </a:rPr>
              <a:t>10 micrograms/dose vaccine (1)</a:t>
            </a:r>
          </a:p>
        </p:txBody>
      </p:sp>
      <p:sp>
        <p:nvSpPr>
          <p:cNvPr id="3" name="Content Placeholder 2"/>
          <p:cNvSpPr>
            <a:spLocks noGrp="1"/>
          </p:cNvSpPr>
          <p:nvPr>
            <p:ph idx="1"/>
          </p:nvPr>
        </p:nvSpPr>
        <p:spPr>
          <a:xfrm>
            <a:off x="685800" y="1268760"/>
            <a:ext cx="8077200" cy="4293840"/>
          </a:xfrm>
        </p:spPr>
        <p:txBody>
          <a:bodyPr/>
          <a:lstStyle/>
          <a:p>
            <a:pPr marL="171450" indent="-171450">
              <a:buFont typeface="Arial" panose="020B0604020202020204" pitchFamily="34" charset="0"/>
              <a:buChar char="•"/>
            </a:pPr>
            <a:r>
              <a:rPr lang="en-GB" sz="1800" dirty="0"/>
              <a:t>clean hands with alcohol-based gel or soap and water</a:t>
            </a:r>
          </a:p>
          <a:p>
            <a:pPr marL="171450" lvl="0" indent="-171450">
              <a:buFont typeface="Arial" panose="020B0604020202020204" pitchFamily="34" charset="0"/>
              <a:buChar char="•"/>
            </a:pPr>
            <a:r>
              <a:rPr lang="en-GB" sz="1800" dirty="0"/>
              <a:t>assemble one ampule of Sodium Chloride 0.9% Solution for Injection, a single use alcohol swab and one of the combined 2ml needle and syringes provided</a:t>
            </a:r>
          </a:p>
          <a:p>
            <a:pPr marL="171450" indent="-171450">
              <a:buFont typeface="Arial" panose="020B0604020202020204" pitchFamily="34" charset="0"/>
              <a:buChar char="•"/>
            </a:pPr>
            <a:r>
              <a:rPr lang="en-GB" sz="1800" dirty="0"/>
              <a:t>remove one vial of vaccine from the vaccine fridge. </a:t>
            </a:r>
            <a:r>
              <a:rPr lang="en-GB" sz="1800" b="1" dirty="0"/>
              <a:t>Ensure it is the orange-capped </a:t>
            </a:r>
            <a:r>
              <a:rPr lang="en-GB" sz="1800" dirty="0"/>
              <a:t>10 micrograms/dose formulation</a:t>
            </a:r>
          </a:p>
          <a:p>
            <a:pPr marL="171450" indent="-171450">
              <a:buFont typeface="Arial" panose="020B0604020202020204" pitchFamily="34" charset="0"/>
              <a:buChar char="•"/>
            </a:pPr>
            <a:r>
              <a:rPr lang="en-GB" sz="1800" dirty="0"/>
              <a:t>gently invert the vial 10 times prior to dilution. One inversion means turning the vial upside down and back again. </a:t>
            </a:r>
            <a:r>
              <a:rPr lang="en-GB" sz="1800" b="1" dirty="0"/>
              <a:t>Do not shake</a:t>
            </a:r>
          </a:p>
          <a:p>
            <a:pPr marL="171450" indent="-171450">
              <a:buFont typeface="Arial" panose="020B0604020202020204" pitchFamily="34" charset="0"/>
              <a:buChar char="•"/>
            </a:pPr>
            <a:r>
              <a:rPr lang="en-GB" sz="1800" dirty="0"/>
              <a:t>check the expiry date and the appearance of the vaccine. Prior to dilution, the thawed vaccine may contain white to off-white opaque amorphous particulates. Return the vial to the manufacturer if the appearance of the solution does not match this description</a:t>
            </a:r>
          </a:p>
          <a:p>
            <a:pPr marL="171450" lvl="0" indent="-171450">
              <a:buFont typeface="Arial" panose="020B0604020202020204" pitchFamily="34" charset="0"/>
              <a:buChar char="•"/>
            </a:pPr>
            <a:r>
              <a:rPr lang="en-GB" sz="1800" dirty="0"/>
              <a:t>clean the vial stopper with the single use alcohol swab and allow to air dry fully</a:t>
            </a:r>
          </a:p>
          <a:p>
            <a:pPr marL="171450" indent="-171450">
              <a:buFont typeface="Arial" panose="020B0604020202020204" pitchFamily="34" charset="0"/>
              <a:buChar char="•"/>
            </a:pPr>
            <a:endParaRPr lang="en-GB" sz="1400" dirty="0"/>
          </a:p>
          <a:p>
            <a:pPr marL="171450" indent="-171450">
              <a:buFont typeface="Arial" panose="020B0604020202020204" pitchFamily="34" charset="0"/>
              <a:buChar char="•"/>
            </a:pPr>
            <a:endParaRPr lang="en-GB" sz="1200" dirty="0"/>
          </a:p>
          <a:p>
            <a:pPr marL="171450" indent="-171450">
              <a:buFont typeface="Arial" panose="020B0604020202020204" pitchFamily="34" charset="0"/>
              <a:buChar char="•"/>
            </a:pPr>
            <a:endParaRPr lang="en-GB" sz="1200" dirty="0"/>
          </a:p>
          <a:p>
            <a:pPr marL="171450" indent="-171450">
              <a:buFont typeface="Arial" panose="020B0604020202020204" pitchFamily="34" charset="0"/>
              <a:buChar char="•"/>
            </a:pPr>
            <a:endParaRPr lang="en-GB" sz="1200" dirty="0"/>
          </a:p>
          <a:p>
            <a:pPr marL="171450" indent="-171450">
              <a:buFont typeface="Arial" panose="020B0604020202020204" pitchFamily="34" charset="0"/>
              <a:buChar char="•"/>
            </a:pPr>
            <a:endParaRPr lang="en-GB" sz="1200" dirty="0">
              <a:solidFill>
                <a:srgbClr val="FF0000"/>
              </a:solidFill>
            </a:endParaRPr>
          </a:p>
          <a:p>
            <a:pPr marL="0" indent="0"/>
            <a:r>
              <a:rPr lang="en-GB" sz="1200" dirty="0">
                <a:solidFill>
                  <a:srgbClr val="FF0000"/>
                </a:solidFill>
              </a:rPr>
              <a:t>	</a:t>
            </a:r>
            <a:endParaRPr lang="en-GB" sz="1200" dirty="0"/>
          </a:p>
          <a:p>
            <a:pPr marL="457200" lvl="0" indent="-457200">
              <a:buFont typeface="Arial" panose="020B0604020202020204" pitchFamily="34" charset="0"/>
              <a:buChar char="•"/>
            </a:pPr>
            <a:endParaRPr lang="en-GB" sz="3200" dirty="0"/>
          </a:p>
          <a:p>
            <a:pPr marL="457200" indent="-457200">
              <a:buFont typeface="Arial" panose="020B0604020202020204" pitchFamily="34" charset="0"/>
              <a:buChar char="•"/>
            </a:pPr>
            <a:endParaRPr lang="en-GB" dirty="0"/>
          </a:p>
          <a:p>
            <a:pPr marL="457200" indent="-457200">
              <a:buFont typeface="Arial" panose="020B0604020202020204" pitchFamily="34" charset="0"/>
              <a:buChar char="•"/>
            </a:pPr>
            <a:endParaRPr lang="en-GB" dirty="0"/>
          </a:p>
        </p:txBody>
      </p:sp>
    </p:spTree>
    <p:extLst>
      <p:ext uri="{BB962C8B-B14F-4D97-AF65-F5344CB8AC3E}">
        <p14:creationId xmlns:p14="http://schemas.microsoft.com/office/powerpoint/2010/main" val="95127777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60648"/>
            <a:ext cx="8223448" cy="864096"/>
          </a:xfrm>
        </p:spPr>
        <p:txBody>
          <a:bodyPr/>
          <a:lstStyle/>
          <a:p>
            <a:r>
              <a:rPr lang="en-GB" sz="2400" dirty="0">
                <a:solidFill>
                  <a:schemeClr val="accent1">
                    <a:lumMod val="75000"/>
                  </a:schemeClr>
                </a:solidFill>
              </a:rPr>
              <a:t>Reconstituting COVID-19 Pfizer BioNTech Comirnaty </a:t>
            </a:r>
            <a:br>
              <a:rPr lang="en-GB" sz="2400" dirty="0">
                <a:solidFill>
                  <a:schemeClr val="accent1">
                    <a:lumMod val="75000"/>
                  </a:schemeClr>
                </a:solidFill>
              </a:rPr>
            </a:br>
            <a:r>
              <a:rPr lang="en-GB" sz="2400" dirty="0">
                <a:solidFill>
                  <a:schemeClr val="accent1">
                    <a:lumMod val="75000"/>
                  </a:schemeClr>
                </a:solidFill>
              </a:rPr>
              <a:t>10 micrograms/dose vaccine (2)</a:t>
            </a:r>
          </a:p>
        </p:txBody>
      </p:sp>
      <p:sp>
        <p:nvSpPr>
          <p:cNvPr id="3" name="Content Placeholder 2"/>
          <p:cNvSpPr>
            <a:spLocks noGrp="1"/>
          </p:cNvSpPr>
          <p:nvPr>
            <p:ph idx="1"/>
          </p:nvPr>
        </p:nvSpPr>
        <p:spPr>
          <a:xfrm>
            <a:off x="685800" y="1268760"/>
            <a:ext cx="8077200" cy="4293840"/>
          </a:xfrm>
        </p:spPr>
        <p:txBody>
          <a:bodyPr/>
          <a:lstStyle/>
          <a:p>
            <a:pPr marL="285750" lvl="0" indent="-285750">
              <a:buFont typeface="Arial" panose="020B0604020202020204" pitchFamily="34" charset="0"/>
              <a:buChar char="•"/>
            </a:pPr>
            <a:r>
              <a:rPr lang="en-GB" sz="1800" dirty="0"/>
              <a:t>invert the ampoule containing the Sodium Chloride 0.9% Solution for Injection diluent and withdraw 1.3ml slowly to avoid formation of bubbles </a:t>
            </a:r>
          </a:p>
          <a:p>
            <a:pPr marL="285750" lvl="0" indent="-285750">
              <a:buFont typeface="Arial" panose="020B0604020202020204" pitchFamily="34" charset="0"/>
              <a:buChar char="•"/>
            </a:pPr>
            <a:r>
              <a:rPr lang="en-GB" sz="1800" dirty="0"/>
              <a:t>discard the diluent ampoule and any remaining diluent in it. Do not use any other type of diluent</a:t>
            </a:r>
          </a:p>
          <a:p>
            <a:pPr marL="285750" lvl="0" indent="-285750">
              <a:buFont typeface="Arial" panose="020B0604020202020204" pitchFamily="34" charset="0"/>
              <a:buChar char="•"/>
            </a:pPr>
            <a:r>
              <a:rPr lang="en-GB" sz="1800" dirty="0"/>
              <a:t>add diluent to the vaccine vial. You may feel some pressure in the vial as you add the diluent. Equalise the vial pressure by withdrawing 1.3 ml of air into the empty diluent syringe before removing the needle from the vial</a:t>
            </a:r>
          </a:p>
          <a:p>
            <a:pPr marL="285750" indent="-285750">
              <a:buFont typeface="Arial" panose="020B0604020202020204" pitchFamily="34" charset="0"/>
              <a:buChar char="•"/>
            </a:pPr>
            <a:r>
              <a:rPr lang="en-GB" sz="1800" dirty="0"/>
              <a:t>remove the needle from the vial and dispose into yellow sharps bin</a:t>
            </a:r>
          </a:p>
          <a:p>
            <a:pPr marL="285750" lvl="0" indent="-285750">
              <a:buFont typeface="Arial" panose="020B0604020202020204" pitchFamily="34" charset="0"/>
              <a:buChar char="•"/>
            </a:pPr>
            <a:r>
              <a:rPr lang="en-GB" sz="1800" dirty="0"/>
              <a:t>gently invert the diluted solution 10 times. </a:t>
            </a:r>
            <a:r>
              <a:rPr lang="en-GB" sz="1800" b="1" dirty="0"/>
              <a:t>Do not shake - </a:t>
            </a:r>
            <a:r>
              <a:rPr lang="en-GB" sz="1800" b="1" dirty="0">
                <a:ea typeface="Calibri" panose="020F0502020204030204" pitchFamily="34" charset="0"/>
              </a:rPr>
              <a:t>this could affect the potency of the vaccine</a:t>
            </a:r>
            <a:endParaRPr lang="en-GB" sz="1800" b="1" dirty="0"/>
          </a:p>
          <a:p>
            <a:pPr marL="285750" lvl="0" indent="-285750">
              <a:buFont typeface="Arial" panose="020B0604020202020204" pitchFamily="34" charset="0"/>
              <a:buChar char="•"/>
            </a:pPr>
            <a:r>
              <a:rPr lang="en-GB" sz="1800" dirty="0"/>
              <a:t>the diluted vaccine should be an off-white solution with no particulates visible</a:t>
            </a:r>
          </a:p>
          <a:p>
            <a:pPr marL="285750" lvl="0" indent="-285750">
              <a:buFont typeface="Arial" panose="020B0604020202020204" pitchFamily="34" charset="0"/>
              <a:buChar char="•"/>
            </a:pPr>
            <a:r>
              <a:rPr lang="en-GB" sz="1800" dirty="0"/>
              <a:t>the diluted vial should be clearly labelled with the date and time of discard </a:t>
            </a:r>
            <a:r>
              <a:rPr lang="en-GB" sz="1800" dirty="0">
                <a:ea typeface="Calibri" panose="020F0502020204030204" pitchFamily="34" charset="0"/>
              </a:rPr>
              <a:t>which should be 12 hours from the time of dilution</a:t>
            </a:r>
            <a:endParaRPr lang="en-GB" sz="1800" dirty="0"/>
          </a:p>
          <a:p>
            <a:pPr marL="171450" indent="-171450">
              <a:buFont typeface="Arial" panose="020B0604020202020204" pitchFamily="34" charset="0"/>
              <a:buChar char="•"/>
            </a:pPr>
            <a:endParaRPr lang="en-GB" sz="1400" dirty="0"/>
          </a:p>
          <a:p>
            <a:pPr marL="171450" indent="-171450">
              <a:buFont typeface="Arial" panose="020B0604020202020204" pitchFamily="34" charset="0"/>
              <a:buChar char="•"/>
            </a:pPr>
            <a:endParaRPr lang="en-GB" sz="1200" dirty="0"/>
          </a:p>
          <a:p>
            <a:pPr marL="171450" indent="-171450">
              <a:buFont typeface="Arial" panose="020B0604020202020204" pitchFamily="34" charset="0"/>
              <a:buChar char="•"/>
            </a:pPr>
            <a:endParaRPr lang="en-GB" sz="1200" dirty="0"/>
          </a:p>
          <a:p>
            <a:pPr marL="171450" indent="-171450">
              <a:buFont typeface="Arial" panose="020B0604020202020204" pitchFamily="34" charset="0"/>
              <a:buChar char="•"/>
            </a:pPr>
            <a:endParaRPr lang="en-GB" sz="1200" dirty="0"/>
          </a:p>
          <a:p>
            <a:pPr marL="171450" indent="-171450">
              <a:buFont typeface="Arial" panose="020B0604020202020204" pitchFamily="34" charset="0"/>
              <a:buChar char="•"/>
            </a:pPr>
            <a:endParaRPr lang="en-GB" sz="1200" dirty="0">
              <a:solidFill>
                <a:srgbClr val="FF0000"/>
              </a:solidFill>
            </a:endParaRPr>
          </a:p>
          <a:p>
            <a:pPr marL="0" indent="0"/>
            <a:r>
              <a:rPr lang="en-GB" sz="1200" dirty="0">
                <a:solidFill>
                  <a:srgbClr val="FF0000"/>
                </a:solidFill>
              </a:rPr>
              <a:t>	</a:t>
            </a:r>
            <a:endParaRPr lang="en-GB" sz="1200" dirty="0"/>
          </a:p>
          <a:p>
            <a:pPr marL="457200" lvl="0" indent="-457200">
              <a:buFont typeface="Arial" panose="020B0604020202020204" pitchFamily="34" charset="0"/>
              <a:buChar char="•"/>
            </a:pPr>
            <a:endParaRPr lang="en-GB" sz="3200" dirty="0"/>
          </a:p>
          <a:p>
            <a:pPr marL="457200" indent="-457200">
              <a:buFont typeface="Arial" panose="020B0604020202020204" pitchFamily="34" charset="0"/>
              <a:buChar char="•"/>
            </a:pPr>
            <a:endParaRPr lang="en-GB" dirty="0"/>
          </a:p>
          <a:p>
            <a:pPr marL="457200" indent="-457200">
              <a:buFont typeface="Arial" panose="020B0604020202020204" pitchFamily="34" charset="0"/>
              <a:buChar char="•"/>
            </a:pPr>
            <a:endParaRPr lang="en-GB" dirty="0"/>
          </a:p>
        </p:txBody>
      </p:sp>
    </p:spTree>
    <p:extLst>
      <p:ext uri="{BB962C8B-B14F-4D97-AF65-F5344CB8AC3E}">
        <p14:creationId xmlns:p14="http://schemas.microsoft.com/office/powerpoint/2010/main" val="125540993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88640"/>
            <a:ext cx="7933184" cy="936104"/>
          </a:xfrm>
        </p:spPr>
        <p:txBody>
          <a:bodyPr/>
          <a:lstStyle/>
          <a:p>
            <a:r>
              <a:rPr lang="en-GB" sz="2400" dirty="0">
                <a:solidFill>
                  <a:schemeClr val="accent1">
                    <a:lumMod val="75000"/>
                  </a:schemeClr>
                </a:solidFill>
              </a:rPr>
              <a:t>COVID-19 Pfizer BioNTech Comirnaty 10 micrograms/</a:t>
            </a:r>
            <a:br>
              <a:rPr lang="en-GB" sz="2400" dirty="0">
                <a:solidFill>
                  <a:schemeClr val="accent1">
                    <a:lumMod val="75000"/>
                  </a:schemeClr>
                </a:solidFill>
              </a:rPr>
            </a:br>
            <a:r>
              <a:rPr lang="en-GB" sz="2400" dirty="0">
                <a:solidFill>
                  <a:schemeClr val="accent1">
                    <a:lumMod val="75000"/>
                  </a:schemeClr>
                </a:solidFill>
              </a:rPr>
              <a:t>dose vaccine dose preparation</a:t>
            </a:r>
          </a:p>
        </p:txBody>
      </p:sp>
      <p:sp>
        <p:nvSpPr>
          <p:cNvPr id="3" name="Content Placeholder 2"/>
          <p:cNvSpPr>
            <a:spLocks noGrp="1"/>
          </p:cNvSpPr>
          <p:nvPr>
            <p:ph idx="1"/>
          </p:nvPr>
        </p:nvSpPr>
        <p:spPr>
          <a:xfrm>
            <a:off x="685800" y="1196752"/>
            <a:ext cx="8077200" cy="4536504"/>
          </a:xfrm>
        </p:spPr>
        <p:txBody>
          <a:bodyPr/>
          <a:lstStyle/>
          <a:p>
            <a:pPr marL="285750" lvl="0" indent="-285750">
              <a:lnSpc>
                <a:spcPct val="120000"/>
              </a:lnSpc>
              <a:spcBef>
                <a:spcPts val="0"/>
              </a:spcBef>
              <a:buFont typeface="Arial" panose="020B0604020202020204" pitchFamily="34" charset="0"/>
              <a:buChar char="•"/>
            </a:pPr>
            <a:r>
              <a:rPr lang="en-GB" sz="1400" dirty="0"/>
              <a:t>if the vaccine has previously been reconstituted, check the discard time on the label to ensure that it is still within the 12 hour allowed time period from when it was reconstituted </a:t>
            </a:r>
          </a:p>
          <a:p>
            <a:pPr marL="285750" lvl="0" indent="-285750">
              <a:lnSpc>
                <a:spcPct val="120000"/>
              </a:lnSpc>
              <a:spcBef>
                <a:spcPts val="0"/>
              </a:spcBef>
              <a:buFont typeface="Arial" panose="020B0604020202020204" pitchFamily="34" charset="0"/>
              <a:buChar char="•"/>
            </a:pPr>
            <a:endParaRPr lang="en-GB" sz="800" dirty="0"/>
          </a:p>
          <a:p>
            <a:pPr marL="285750" lvl="0" indent="-285750">
              <a:lnSpc>
                <a:spcPct val="120000"/>
              </a:lnSpc>
              <a:spcBef>
                <a:spcPts val="0"/>
              </a:spcBef>
              <a:buFont typeface="Arial" panose="020B0604020202020204" pitchFamily="34" charset="0"/>
              <a:buChar char="•"/>
            </a:pPr>
            <a:r>
              <a:rPr lang="en-GB" sz="1400" dirty="0"/>
              <a:t>using aseptic technique, clean top of vial with a single use alcohol swab and allow to air dry fully</a:t>
            </a:r>
          </a:p>
          <a:p>
            <a:pPr marL="0" lvl="0" indent="0">
              <a:lnSpc>
                <a:spcPct val="120000"/>
              </a:lnSpc>
              <a:spcBef>
                <a:spcPts val="0"/>
              </a:spcBef>
            </a:pPr>
            <a:endParaRPr lang="en-GB" sz="800" dirty="0"/>
          </a:p>
          <a:p>
            <a:pPr marL="285750" lvl="0" indent="-285750">
              <a:lnSpc>
                <a:spcPct val="120000"/>
              </a:lnSpc>
              <a:spcBef>
                <a:spcPts val="0"/>
              </a:spcBef>
              <a:buFont typeface="Arial" panose="020B0604020202020204" pitchFamily="34" charset="0"/>
              <a:buChar char="•"/>
            </a:pPr>
            <a:r>
              <a:rPr lang="en-GB" sz="1400" dirty="0"/>
              <a:t>unwrap 1 of the 1ml combined 23g/25mm needle and syringes provided (recommended needle length depends on body mass of patient. Longer length (38mm) needles are recommended for morbidly obese children to ensure the vaccine is injected into muscle)</a:t>
            </a:r>
          </a:p>
          <a:p>
            <a:pPr marL="0" indent="0">
              <a:lnSpc>
                <a:spcPct val="120000"/>
              </a:lnSpc>
              <a:spcBef>
                <a:spcPts val="0"/>
              </a:spcBef>
            </a:pPr>
            <a:endParaRPr lang="en-GB" sz="800" dirty="0"/>
          </a:p>
          <a:p>
            <a:pPr marL="285750" lvl="0" indent="-285750">
              <a:lnSpc>
                <a:spcPct val="120000"/>
              </a:lnSpc>
              <a:spcBef>
                <a:spcPts val="0"/>
              </a:spcBef>
              <a:buFont typeface="Arial" panose="020B0604020202020204" pitchFamily="34" charset="0"/>
              <a:buChar char="•"/>
            </a:pPr>
            <a:r>
              <a:rPr lang="en-GB" sz="1400" dirty="0"/>
              <a:t>withdraw a dose of 0.2 ml of diluted product for each vaccination. Ensure correct dose is drawn up</a:t>
            </a:r>
          </a:p>
          <a:p>
            <a:pPr marL="285750" lvl="0" indent="-285750">
              <a:lnSpc>
                <a:spcPct val="120000"/>
              </a:lnSpc>
              <a:spcBef>
                <a:spcPts val="600"/>
              </a:spcBef>
              <a:buFont typeface="Arial" panose="020B0604020202020204" pitchFamily="34" charset="0"/>
              <a:buChar char="•"/>
            </a:pPr>
            <a:r>
              <a:rPr lang="en-GB" sz="1400" dirty="0"/>
              <a:t>any air bubbles should be removed before removing the needle from the vial in order to avoid losing any of the vaccine dose</a:t>
            </a:r>
          </a:p>
          <a:p>
            <a:pPr marL="0" lvl="0" indent="0">
              <a:lnSpc>
                <a:spcPct val="120000"/>
              </a:lnSpc>
              <a:spcBef>
                <a:spcPts val="0"/>
              </a:spcBef>
            </a:pPr>
            <a:endParaRPr lang="en-GB" sz="800" dirty="0"/>
          </a:p>
          <a:p>
            <a:pPr marL="285750" lvl="0" indent="-285750">
              <a:lnSpc>
                <a:spcPct val="120000"/>
              </a:lnSpc>
              <a:spcBef>
                <a:spcPts val="0"/>
              </a:spcBef>
              <a:buFont typeface="Arial" panose="020B0604020202020204" pitchFamily="34" charset="0"/>
              <a:buChar char="•"/>
            </a:pPr>
            <a:r>
              <a:rPr lang="en-GB" sz="1400" dirty="0"/>
              <a:t>the same needle and syringe should be used to draw up and administer the dose of vaccine to prevent under dosing of the vaccine to the person    </a:t>
            </a:r>
          </a:p>
          <a:p>
            <a:pPr marL="0" lvl="0" indent="0">
              <a:lnSpc>
                <a:spcPct val="120000"/>
              </a:lnSpc>
              <a:spcBef>
                <a:spcPts val="0"/>
              </a:spcBef>
            </a:pPr>
            <a:endParaRPr lang="en-GB" sz="800" dirty="0"/>
          </a:p>
          <a:p>
            <a:pPr marL="285750" lvl="0" indent="-285750">
              <a:lnSpc>
                <a:spcPct val="120000"/>
              </a:lnSpc>
              <a:spcBef>
                <a:spcPts val="0"/>
              </a:spcBef>
              <a:buFont typeface="Arial" panose="020B0604020202020204" pitchFamily="34" charset="0"/>
              <a:buChar char="•"/>
            </a:pPr>
            <a:r>
              <a:rPr lang="en-GB" sz="1400" dirty="0"/>
              <a:t>the needle should only be changed between the vial and the patient if it is contaminated or damaged</a:t>
            </a:r>
          </a:p>
          <a:p>
            <a:endParaRPr lang="en-GB" sz="1600" dirty="0"/>
          </a:p>
        </p:txBody>
      </p:sp>
    </p:spTree>
    <p:extLst>
      <p:ext uri="{BB962C8B-B14F-4D97-AF65-F5344CB8AC3E}">
        <p14:creationId xmlns:p14="http://schemas.microsoft.com/office/powerpoint/2010/main" val="268255849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3568" y="841280"/>
            <a:ext cx="8280920" cy="3046988"/>
          </a:xfrm>
          <a:prstGeom prst="rect">
            <a:avLst/>
          </a:prstGeom>
          <a:noFill/>
        </p:spPr>
        <p:txBody>
          <a:bodyPr wrap="square" rtlCol="0">
            <a:spAutoFit/>
          </a:bodyPr>
          <a:lstStyle/>
          <a:p>
            <a:r>
              <a:rPr lang="en-GB" sz="4800" dirty="0">
                <a:solidFill>
                  <a:schemeClr val="accent1">
                    <a:lumMod val="75000"/>
                  </a:schemeClr>
                </a:solidFill>
              </a:rPr>
              <a:t>COVID-19 Pfizer BioNTech </a:t>
            </a:r>
            <a:r>
              <a:rPr lang="en-GB" sz="4800" b="1" dirty="0">
                <a:solidFill>
                  <a:schemeClr val="accent1">
                    <a:lumMod val="75000"/>
                  </a:schemeClr>
                </a:solidFill>
              </a:rPr>
              <a:t>(Comirnaty 30micrograms/dose) </a:t>
            </a:r>
            <a:r>
              <a:rPr lang="en-GB" sz="4800" dirty="0">
                <a:solidFill>
                  <a:schemeClr val="accent1">
                    <a:lumMod val="75000"/>
                  </a:schemeClr>
                </a:solidFill>
              </a:rPr>
              <a:t>vaccine </a:t>
            </a:r>
          </a:p>
        </p:txBody>
      </p:sp>
      <p:pic>
        <p:nvPicPr>
          <p:cNvPr id="5" name="Picture 4" descr="A picture containing text, bottle&#10;&#10;Description automatically generated">
            <a:extLst>
              <a:ext uri="{FF2B5EF4-FFF2-40B4-BE49-F238E27FC236}">
                <a16:creationId xmlns:a16="http://schemas.microsoft.com/office/drawing/2014/main" id="{1C2315C8-3068-4457-917F-23A3E566B3A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48064" y="3906459"/>
            <a:ext cx="1854566" cy="1867640"/>
          </a:xfrm>
          <a:prstGeom prst="rect">
            <a:avLst/>
          </a:prstGeom>
        </p:spPr>
      </p:pic>
    </p:spTree>
    <p:extLst>
      <p:ext uri="{BB962C8B-B14F-4D97-AF65-F5344CB8AC3E}">
        <p14:creationId xmlns:p14="http://schemas.microsoft.com/office/powerpoint/2010/main" val="52526563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260648"/>
            <a:ext cx="7861176" cy="792088"/>
          </a:xfrm>
        </p:spPr>
        <p:txBody>
          <a:bodyPr/>
          <a:lstStyle/>
          <a:p>
            <a:r>
              <a:rPr lang="en-GB" sz="2800" dirty="0">
                <a:solidFill>
                  <a:schemeClr val="accent1">
                    <a:lumMod val="75000"/>
                  </a:schemeClr>
                </a:solidFill>
              </a:rPr>
              <a:t>COVID-19 Pfizer BioNTech vaccine</a:t>
            </a:r>
          </a:p>
        </p:txBody>
      </p:sp>
      <p:sp>
        <p:nvSpPr>
          <p:cNvPr id="3" name="Content Placeholder 2"/>
          <p:cNvSpPr>
            <a:spLocks noGrp="1"/>
          </p:cNvSpPr>
          <p:nvPr>
            <p:ph idx="1"/>
          </p:nvPr>
        </p:nvSpPr>
        <p:spPr>
          <a:xfrm>
            <a:off x="685800" y="1124744"/>
            <a:ext cx="8077200" cy="4437856"/>
          </a:xfrm>
        </p:spPr>
        <p:txBody>
          <a:bodyPr/>
          <a:lstStyle/>
          <a:p>
            <a:pPr marL="285750" indent="-285750">
              <a:buFont typeface="Arial" panose="020B0604020202020204" pitchFamily="34" charset="0"/>
              <a:buChar char="•"/>
            </a:pPr>
            <a:r>
              <a:rPr lang="en-GB" sz="1600" dirty="0"/>
              <a:t>the vaccine contains BNT162b2 messenger RNA embedded in lipid nanoparticles</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a:t>the vaccine does not contain preservative</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a:t>the vaccine does not contain latex, milk, lactose, gluten, egg, maize/corn or peanuts</a:t>
            </a:r>
          </a:p>
          <a:p>
            <a:pPr marL="0" indent="0"/>
            <a:endParaRPr lang="en-GB" sz="1600" dirty="0"/>
          </a:p>
          <a:p>
            <a:pPr marL="285750" indent="-285750">
              <a:buFont typeface="Arial" panose="020B0604020202020204" pitchFamily="34" charset="0"/>
              <a:buChar char="•"/>
            </a:pPr>
            <a:r>
              <a:rPr lang="en-GB" sz="1600" dirty="0"/>
              <a:t>no animal products are used in the manufacture of this vaccine</a:t>
            </a:r>
          </a:p>
          <a:p>
            <a:pPr marL="0" indent="0"/>
            <a:endParaRPr lang="en-GB" sz="1600" dirty="0"/>
          </a:p>
          <a:p>
            <a:pPr marL="285750" indent="-285750">
              <a:buFont typeface="Arial" panose="020B0604020202020204" pitchFamily="34" charset="0"/>
              <a:buChar char="•"/>
            </a:pPr>
            <a:r>
              <a:rPr lang="en-GB" sz="1600" dirty="0"/>
              <a:t>full product information about the Pfizer BioNTech vaccine is available at </a:t>
            </a:r>
            <a:r>
              <a:rPr lang="en-GB" sz="1600" dirty="0">
                <a:hlinkClick r:id="rId3"/>
              </a:rPr>
              <a:t>https://www.ema.europa.eu/en/documents/product-information/comirnaty-epar-product-information_en.pdf</a:t>
            </a:r>
            <a:r>
              <a:rPr lang="en-GB" sz="1600" dirty="0"/>
              <a:t> </a:t>
            </a:r>
          </a:p>
          <a:p>
            <a:pPr marL="0" indent="0"/>
            <a:endParaRPr lang="en-GB" sz="1600" dirty="0"/>
          </a:p>
          <a:p>
            <a:pPr marL="285750" indent="0">
              <a:buFont typeface="Arial" panose="020B0604020202020204" pitchFamily="34" charset="0"/>
              <a:buChar char="•"/>
            </a:pPr>
            <a:r>
              <a:rPr lang="en-GB" sz="1600" dirty="0"/>
              <a:t> a video showing how to reconstitute and prepare the Pfizer BioNTech vaccine is available:</a:t>
            </a:r>
          </a:p>
          <a:p>
            <a:pPr marL="285750" indent="0"/>
            <a:r>
              <a:rPr lang="en-GB" sz="1600" dirty="0"/>
              <a:t>Comirnaty: </a:t>
            </a:r>
            <a:r>
              <a:rPr lang="en-GB" sz="1600" u="sng" dirty="0">
                <a:hlinkClick r:id="rId4"/>
              </a:rPr>
              <a:t>www.comirnatyeducation.co.uk</a:t>
            </a:r>
            <a:endParaRPr lang="en-GB" sz="1600" dirty="0"/>
          </a:p>
          <a:p>
            <a:pPr marL="285750" indent="-285750">
              <a:buFont typeface="Arial" panose="020B0604020202020204" pitchFamily="34" charset="0"/>
              <a:buChar char="•"/>
            </a:pPr>
            <a:endParaRPr lang="en-GB" sz="1400" dirty="0"/>
          </a:p>
          <a:p>
            <a:endParaRPr lang="en-GB" sz="1400" dirty="0"/>
          </a:p>
        </p:txBody>
      </p:sp>
    </p:spTree>
    <p:extLst>
      <p:ext uri="{BB962C8B-B14F-4D97-AF65-F5344CB8AC3E}">
        <p14:creationId xmlns:p14="http://schemas.microsoft.com/office/powerpoint/2010/main" val="419898215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16632"/>
            <a:ext cx="8208911" cy="648072"/>
          </a:xfrm>
        </p:spPr>
        <p:txBody>
          <a:bodyPr/>
          <a:lstStyle/>
          <a:p>
            <a:r>
              <a:rPr lang="en-GB" sz="2400" dirty="0">
                <a:solidFill>
                  <a:schemeClr val="accent1">
                    <a:lumMod val="75000"/>
                  </a:schemeClr>
                </a:solidFill>
              </a:rPr>
              <a:t>Contraindications to COVID-19 Pfizer BioNTech vaccine</a:t>
            </a:r>
          </a:p>
        </p:txBody>
      </p:sp>
      <p:sp>
        <p:nvSpPr>
          <p:cNvPr id="3" name="Content Placeholder 2"/>
          <p:cNvSpPr>
            <a:spLocks noGrp="1"/>
          </p:cNvSpPr>
          <p:nvPr>
            <p:ph idx="1"/>
          </p:nvPr>
        </p:nvSpPr>
        <p:spPr>
          <a:xfrm>
            <a:off x="395536" y="764704"/>
            <a:ext cx="8496944" cy="5112568"/>
          </a:xfrm>
        </p:spPr>
        <p:txBody>
          <a:bodyPr/>
          <a:lstStyle/>
          <a:p>
            <a:pPr marL="4763" lvl="0" indent="-4763">
              <a:lnSpc>
                <a:spcPct val="114000"/>
              </a:lnSpc>
              <a:spcBef>
                <a:spcPts val="0"/>
              </a:spcBef>
              <a:buClrTx/>
              <a:buSzTx/>
            </a:pPr>
            <a:r>
              <a:rPr lang="en-GB" sz="1400" b="1" kern="1200" dirty="0">
                <a:solidFill>
                  <a:prstClr val="black"/>
                </a:solidFill>
                <a:latin typeface="Arial" pitchFamily="34" charset="0"/>
                <a:ea typeface="ヒラギノ角ゴ Pro W3" pitchFamily="84" charset="-128"/>
              </a:rPr>
              <a:t>The COVID-19 Pfizer BioNTech vaccine should not be given to people who have had a confirmed anaphylactic reaction to the vaccine or any components of the vaccine. </a:t>
            </a:r>
            <a:endParaRPr lang="en-GB" sz="1400" kern="1200" dirty="0">
              <a:solidFill>
                <a:prstClr val="black"/>
              </a:solidFill>
              <a:latin typeface="Arial" pitchFamily="34" charset="0"/>
              <a:ea typeface="ヒラギノ角ゴ Pro W3" pitchFamily="84" charset="-128"/>
            </a:endParaRPr>
          </a:p>
          <a:p>
            <a:pPr marL="4763" lvl="0" indent="-4763">
              <a:lnSpc>
                <a:spcPct val="114000"/>
              </a:lnSpc>
              <a:spcBef>
                <a:spcPts val="0"/>
              </a:spcBef>
              <a:buClrTx/>
              <a:buSzTx/>
            </a:pPr>
            <a:endParaRPr lang="en-GB" sz="1400" kern="1200" dirty="0">
              <a:solidFill>
                <a:prstClr val="black"/>
              </a:solidFill>
              <a:latin typeface="Arial" pitchFamily="34" charset="0"/>
              <a:ea typeface="ヒラギノ角ゴ Pro W3" pitchFamily="84" charset="-128"/>
            </a:endParaRPr>
          </a:p>
          <a:p>
            <a:pPr marL="4763" lvl="0" indent="-4763">
              <a:lnSpc>
                <a:spcPct val="114000"/>
              </a:lnSpc>
              <a:spcBef>
                <a:spcPts val="0"/>
              </a:spcBef>
              <a:buClrTx/>
              <a:buSzTx/>
            </a:pPr>
            <a:r>
              <a:rPr lang="en-GB" sz="1400" kern="1200" dirty="0">
                <a:solidFill>
                  <a:prstClr val="black"/>
                </a:solidFill>
                <a:latin typeface="Arial" pitchFamily="34" charset="0"/>
                <a:ea typeface="ヒラギノ角ゴ Pro W3" pitchFamily="84" charset="-128"/>
              </a:rPr>
              <a:t>In addition to the highly purified BNT162b2 messenger RNA, the vaccine also contains:</a:t>
            </a:r>
          </a:p>
          <a:p>
            <a:pPr marL="4763" lvl="0" indent="-4763">
              <a:lnSpc>
                <a:spcPct val="114000"/>
              </a:lnSpc>
              <a:spcBef>
                <a:spcPts val="0"/>
              </a:spcBef>
              <a:buClrTx/>
              <a:buSzTx/>
            </a:pPr>
            <a:r>
              <a:rPr lang="en-GB" sz="1400" dirty="0"/>
              <a:t>((4-hydroxybutyl)</a:t>
            </a:r>
            <a:r>
              <a:rPr lang="en-GB" sz="1400" dirty="0" err="1"/>
              <a:t>azanediyl</a:t>
            </a:r>
            <a:r>
              <a:rPr lang="en-GB" sz="1400" dirty="0"/>
              <a:t>)</a:t>
            </a:r>
            <a:r>
              <a:rPr lang="en-GB" sz="1400" dirty="0" err="1"/>
              <a:t>bis</a:t>
            </a:r>
            <a:r>
              <a:rPr lang="en-GB" sz="1400" dirty="0"/>
              <a:t>(hexane-6,1-diyl)</a:t>
            </a:r>
            <a:r>
              <a:rPr lang="en-GB" sz="1400" dirty="0" err="1"/>
              <a:t>bis</a:t>
            </a:r>
            <a:r>
              <a:rPr lang="en-GB" sz="1400" dirty="0"/>
              <a:t>(2-hexyldecanoate) </a:t>
            </a:r>
          </a:p>
          <a:p>
            <a:pPr marL="4763" lvl="0" indent="-4763">
              <a:lnSpc>
                <a:spcPct val="114000"/>
              </a:lnSpc>
              <a:spcBef>
                <a:spcPts val="0"/>
              </a:spcBef>
              <a:buClrTx/>
              <a:buSzTx/>
            </a:pPr>
            <a:r>
              <a:rPr lang="en-GB" sz="1400" dirty="0"/>
              <a:t>(ALC-0315) 2-[(polyethylene glycol)-2000]-N,N-</a:t>
            </a:r>
            <a:r>
              <a:rPr lang="en-GB" sz="1400" dirty="0" err="1"/>
              <a:t>ditetradecylacetamide</a:t>
            </a:r>
            <a:r>
              <a:rPr lang="en-GB" sz="1400" dirty="0"/>
              <a:t> (ALC-0159) </a:t>
            </a:r>
          </a:p>
          <a:p>
            <a:pPr marL="4763" lvl="0" indent="-4763">
              <a:lnSpc>
                <a:spcPct val="114000"/>
              </a:lnSpc>
              <a:spcBef>
                <a:spcPts val="0"/>
              </a:spcBef>
              <a:buClrTx/>
              <a:buSzTx/>
            </a:pPr>
            <a:r>
              <a:rPr lang="en-GB" sz="1400" dirty="0"/>
              <a:t>1,2-Distearoyl-sn-glycero-3-phosphocholine (DSPC) </a:t>
            </a:r>
          </a:p>
          <a:p>
            <a:pPr marL="4763" lvl="0" indent="-4763">
              <a:lnSpc>
                <a:spcPct val="114000"/>
              </a:lnSpc>
              <a:spcBef>
                <a:spcPts val="0"/>
              </a:spcBef>
              <a:buClrTx/>
              <a:buSzTx/>
            </a:pPr>
            <a:r>
              <a:rPr lang="en-GB" sz="1400" dirty="0"/>
              <a:t>Cholesterol </a:t>
            </a:r>
          </a:p>
          <a:p>
            <a:pPr marL="4763" lvl="0" indent="-4763">
              <a:lnSpc>
                <a:spcPct val="114000"/>
              </a:lnSpc>
              <a:spcBef>
                <a:spcPts val="0"/>
              </a:spcBef>
              <a:buClrTx/>
              <a:buSzTx/>
            </a:pPr>
            <a:r>
              <a:rPr lang="en-GB" sz="1400" dirty="0"/>
              <a:t>Potassium chloride </a:t>
            </a:r>
          </a:p>
          <a:p>
            <a:pPr marL="4763" lvl="0" indent="-4763">
              <a:lnSpc>
                <a:spcPct val="114000"/>
              </a:lnSpc>
              <a:spcBef>
                <a:spcPts val="0"/>
              </a:spcBef>
              <a:buClrTx/>
              <a:buSzTx/>
            </a:pPr>
            <a:r>
              <a:rPr lang="en-GB" sz="1400" dirty="0"/>
              <a:t>Potassium dihydrogen phosphate </a:t>
            </a:r>
          </a:p>
          <a:p>
            <a:pPr marL="4763" lvl="0" indent="-4763">
              <a:lnSpc>
                <a:spcPct val="114000"/>
              </a:lnSpc>
              <a:spcBef>
                <a:spcPts val="0"/>
              </a:spcBef>
              <a:buClrTx/>
              <a:buSzTx/>
            </a:pPr>
            <a:r>
              <a:rPr lang="en-GB" sz="1400" dirty="0"/>
              <a:t>Sodium chloride </a:t>
            </a:r>
          </a:p>
          <a:p>
            <a:pPr marL="4763" lvl="0" indent="-4763">
              <a:lnSpc>
                <a:spcPct val="114000"/>
              </a:lnSpc>
              <a:spcBef>
                <a:spcPts val="0"/>
              </a:spcBef>
              <a:buClrTx/>
              <a:buSzTx/>
            </a:pPr>
            <a:r>
              <a:rPr lang="en-GB" sz="1400" dirty="0"/>
              <a:t>Disodium phosphate </a:t>
            </a:r>
            <a:r>
              <a:rPr lang="en-GB" sz="1400" dirty="0" err="1"/>
              <a:t>dihydrate</a:t>
            </a:r>
            <a:r>
              <a:rPr lang="en-GB" sz="1400" dirty="0"/>
              <a:t> </a:t>
            </a:r>
          </a:p>
          <a:p>
            <a:pPr marL="4763" lvl="0" indent="-4763">
              <a:lnSpc>
                <a:spcPct val="114000"/>
              </a:lnSpc>
              <a:spcBef>
                <a:spcPts val="0"/>
              </a:spcBef>
              <a:buClrTx/>
              <a:buSzTx/>
            </a:pPr>
            <a:r>
              <a:rPr lang="en-GB" sz="1400" dirty="0"/>
              <a:t>Sucrose </a:t>
            </a:r>
          </a:p>
          <a:p>
            <a:pPr marL="4763" lvl="0" indent="-4763">
              <a:lnSpc>
                <a:spcPct val="114000"/>
              </a:lnSpc>
              <a:spcBef>
                <a:spcPts val="0"/>
              </a:spcBef>
              <a:buClrTx/>
              <a:buSzTx/>
            </a:pPr>
            <a:r>
              <a:rPr lang="en-GB" sz="1400" dirty="0"/>
              <a:t>Water for injections </a:t>
            </a:r>
          </a:p>
          <a:p>
            <a:pPr marL="4763" lvl="0" indent="-4763">
              <a:lnSpc>
                <a:spcPct val="114000"/>
              </a:lnSpc>
              <a:spcBef>
                <a:spcPts val="0"/>
              </a:spcBef>
              <a:buClrTx/>
              <a:buSzTx/>
            </a:pPr>
            <a:r>
              <a:rPr lang="en-GB" sz="1400" dirty="0"/>
              <a:t>Sodium hydroxide (for pH adjustment) </a:t>
            </a:r>
          </a:p>
          <a:p>
            <a:pPr marL="4763" lvl="0" indent="-4763">
              <a:lnSpc>
                <a:spcPct val="114000"/>
              </a:lnSpc>
              <a:spcBef>
                <a:spcPts val="0"/>
              </a:spcBef>
              <a:buClrTx/>
              <a:buSzTx/>
            </a:pPr>
            <a:r>
              <a:rPr lang="en-GB" sz="1400" dirty="0"/>
              <a:t>Hydrochloric acid (for pH adjustment)</a:t>
            </a:r>
          </a:p>
          <a:p>
            <a:pPr marL="4763" lvl="0" indent="-4763">
              <a:lnSpc>
                <a:spcPct val="114000"/>
              </a:lnSpc>
              <a:spcBef>
                <a:spcPts val="0"/>
              </a:spcBef>
              <a:buClrTx/>
              <a:buSzTx/>
            </a:pPr>
            <a:endParaRPr lang="en-GB" sz="1400" kern="1200" dirty="0">
              <a:solidFill>
                <a:prstClr val="black"/>
              </a:solidFill>
              <a:latin typeface="Arial" pitchFamily="34" charset="0"/>
              <a:ea typeface="ヒラギノ角ゴ Pro W3" pitchFamily="84" charset="-128"/>
            </a:endParaRPr>
          </a:p>
          <a:p>
            <a:pPr marL="0" indent="0"/>
            <a:r>
              <a:rPr lang="en-GB" sz="1400" kern="1200" dirty="0">
                <a:solidFill>
                  <a:sysClr val="windowText" lastClr="000000"/>
                </a:solidFill>
              </a:rPr>
              <a:t>Polyethylene glycol (PEG) is an allergen commonly found in medicines and also in household goods and cosmetics. Known allergy to PEG is extremely rare but would contraindicate receipt of this vaccine.</a:t>
            </a:r>
            <a:r>
              <a:rPr lang="en-GB" sz="1400" kern="1200" dirty="0">
                <a:solidFill>
                  <a:prstClr val="black"/>
                </a:solidFill>
                <a:latin typeface="Arial" pitchFamily="34" charset="0"/>
                <a:ea typeface="ヒラギノ角ゴ Pro W3" pitchFamily="84" charset="-128"/>
              </a:rPr>
              <a:t> I</a:t>
            </a:r>
            <a:r>
              <a:rPr lang="en-GB" sz="1400" dirty="0"/>
              <a:t>ndividuals with a history of immediate onset-anaphylaxis to multiple classes of drugs or an unexplained anaphylaxis should not be vaccinated with the Pfizer BioNTech vaccine. </a:t>
            </a:r>
            <a:endParaRPr lang="en-GB" sz="1400" kern="1200" dirty="0">
              <a:solidFill>
                <a:prstClr val="black"/>
              </a:solidFill>
              <a:latin typeface="Arial" pitchFamily="34" charset="0"/>
              <a:ea typeface="ヒラギノ角ゴ Pro W3" pitchFamily="84" charset="-128"/>
            </a:endParaRPr>
          </a:p>
          <a:p>
            <a:pPr marL="0" lvl="0" indent="0"/>
            <a:endParaRPr lang="en-GB" sz="1400" kern="1200" dirty="0"/>
          </a:p>
          <a:p>
            <a:endParaRPr lang="en-GB" sz="1200" dirty="0"/>
          </a:p>
        </p:txBody>
      </p:sp>
    </p:spTree>
    <p:extLst>
      <p:ext uri="{BB962C8B-B14F-4D97-AF65-F5344CB8AC3E}">
        <p14:creationId xmlns:p14="http://schemas.microsoft.com/office/powerpoint/2010/main" val="192183335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88640"/>
            <a:ext cx="8496944" cy="648072"/>
          </a:xfrm>
        </p:spPr>
        <p:txBody>
          <a:bodyPr/>
          <a:lstStyle/>
          <a:p>
            <a:r>
              <a:rPr lang="en-GB" sz="2600" dirty="0">
                <a:solidFill>
                  <a:schemeClr val="accent1">
                    <a:lumMod val="75000"/>
                  </a:schemeClr>
                </a:solidFill>
              </a:rPr>
              <a:t>Precautions to COVID-19 Pfizer BioNTech vaccine (1)</a:t>
            </a:r>
          </a:p>
        </p:txBody>
      </p:sp>
      <p:sp>
        <p:nvSpPr>
          <p:cNvPr id="3" name="Content Placeholder 2"/>
          <p:cNvSpPr>
            <a:spLocks noGrp="1"/>
          </p:cNvSpPr>
          <p:nvPr>
            <p:ph idx="1"/>
          </p:nvPr>
        </p:nvSpPr>
        <p:spPr>
          <a:xfrm>
            <a:off x="685800" y="908720"/>
            <a:ext cx="8077200" cy="4896544"/>
          </a:xfrm>
        </p:spPr>
        <p:txBody>
          <a:bodyPr/>
          <a:lstStyle/>
          <a:p>
            <a:pPr marL="285750" indent="-285750">
              <a:buFont typeface="Arial" panose="020B0604020202020204" pitchFamily="34" charset="0"/>
              <a:buChar char="•"/>
            </a:pPr>
            <a:r>
              <a:rPr lang="en-GB" sz="1400" dirty="0"/>
              <a:t>a very small number of individuals have experienced anaphylaxis when vaccinated with the COVID-19 mRNA Vaccine BNT162b2 vaccine </a:t>
            </a:r>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r>
              <a:rPr lang="en-GB" sz="1400" dirty="0"/>
              <a:t>following close surveillance of the initial roll-out, the MHRA has advised that individuals with a history of anaphylaxis to food, an identified drug or vaccine, or an insect sting </a:t>
            </a:r>
            <a:r>
              <a:rPr lang="en-GB" sz="1400" b="1" dirty="0"/>
              <a:t>can</a:t>
            </a:r>
            <a:r>
              <a:rPr lang="en-GB" sz="1400" dirty="0"/>
              <a:t> receive any COVID-19 vaccine, as long as they are not known to be allergic to a component (excipient) of the vaccine </a:t>
            </a:r>
          </a:p>
          <a:p>
            <a:pPr marL="0" indent="0"/>
            <a:endParaRPr lang="en-GB" sz="1400" dirty="0"/>
          </a:p>
          <a:p>
            <a:pPr marL="285750" indent="-285750">
              <a:buFont typeface="Arial" panose="020B0604020202020204" pitchFamily="34" charset="0"/>
              <a:buChar char="•"/>
            </a:pPr>
            <a:r>
              <a:rPr lang="en-GB" sz="1400" dirty="0"/>
              <a:t>it is recommended recipients of this vaccine should be kept for observation and monitored for a minimum of 15 minutes. In recognition of the need to accelerate delivery of the programme in response to the emergence of the Omicron variant, the UK Chief Medical Officers have recommended suspension of this requirement (</a:t>
            </a:r>
            <a:r>
              <a:rPr lang="en-GB" sz="1400" dirty="0">
                <a:hlinkClick r:id="rId3"/>
              </a:rPr>
              <a:t>doh-hss-md-21-2022.pdf (health-ni.gov.uk)</a:t>
            </a:r>
            <a:endParaRPr lang="en-GB" sz="1400" dirty="0"/>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r>
              <a:rPr lang="en-GB" sz="1400" dirty="0"/>
              <a:t>the exceptions to this 15 minute suspension are:</a:t>
            </a:r>
          </a:p>
          <a:p>
            <a:pPr marL="0" indent="0"/>
            <a:r>
              <a:rPr lang="en-GB" sz="1400" dirty="0"/>
              <a:t>	individuals with a strong history of dangerous or unexplained allergic reactions (e.g. 	anaphylaxis)</a:t>
            </a:r>
          </a:p>
          <a:p>
            <a:pPr marL="0" indent="0"/>
            <a:endParaRPr lang="en-GB" sz="1400" dirty="0"/>
          </a:p>
          <a:p>
            <a:pPr marL="285750" indent="-285750">
              <a:buFont typeface="Arial" panose="020B0604020202020204" pitchFamily="34" charset="0"/>
              <a:buChar char="•"/>
            </a:pPr>
            <a:r>
              <a:rPr lang="en-GB" sz="1400" dirty="0"/>
              <a:t>facilities for management of anaphylaxis should be available at all vaccination sites </a:t>
            </a:r>
          </a:p>
          <a:p>
            <a:pPr marL="0" lvl="0" indent="0">
              <a:lnSpc>
                <a:spcPct val="114000"/>
              </a:lnSpc>
              <a:spcBef>
                <a:spcPts val="0"/>
              </a:spcBef>
              <a:buClrTx/>
              <a:buSzTx/>
            </a:pPr>
            <a:endParaRPr lang="en-GB" sz="1200" kern="1200" dirty="0">
              <a:solidFill>
                <a:prstClr val="black"/>
              </a:solidFill>
              <a:latin typeface="Arial" pitchFamily="34" charset="0"/>
              <a:ea typeface="ヒラギノ角ゴ Pro W3" pitchFamily="84" charset="-128"/>
            </a:endParaRPr>
          </a:p>
          <a:p>
            <a:endParaRPr lang="en-GB" dirty="0"/>
          </a:p>
        </p:txBody>
      </p:sp>
    </p:spTree>
    <p:extLst>
      <p:ext uri="{BB962C8B-B14F-4D97-AF65-F5344CB8AC3E}">
        <p14:creationId xmlns:p14="http://schemas.microsoft.com/office/powerpoint/2010/main" val="204211577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476672"/>
            <a:ext cx="8223448" cy="720080"/>
          </a:xfrm>
        </p:spPr>
        <p:txBody>
          <a:bodyPr/>
          <a:lstStyle/>
          <a:p>
            <a:r>
              <a:rPr lang="en-GB" sz="3200" dirty="0">
                <a:solidFill>
                  <a:schemeClr val="accent1">
                    <a:lumMod val="75000"/>
                  </a:schemeClr>
                </a:solidFill>
              </a:rPr>
              <a:t>Precautions to COVID-19 Pfizer BioNTech </a:t>
            </a:r>
            <a:br>
              <a:rPr lang="en-GB" sz="3200" dirty="0">
                <a:solidFill>
                  <a:schemeClr val="accent1">
                    <a:lumMod val="75000"/>
                  </a:schemeClr>
                </a:solidFill>
              </a:rPr>
            </a:br>
            <a:r>
              <a:rPr lang="en-GB" sz="3200" dirty="0">
                <a:solidFill>
                  <a:schemeClr val="accent1">
                    <a:lumMod val="75000"/>
                  </a:schemeClr>
                </a:solidFill>
              </a:rPr>
              <a:t>vaccine (2)</a:t>
            </a:r>
            <a:endParaRPr lang="en-GB" sz="3200" dirty="0"/>
          </a:p>
        </p:txBody>
      </p:sp>
      <p:sp>
        <p:nvSpPr>
          <p:cNvPr id="3" name="Content Placeholder 2"/>
          <p:cNvSpPr>
            <a:spLocks noGrp="1"/>
          </p:cNvSpPr>
          <p:nvPr>
            <p:ph idx="1"/>
          </p:nvPr>
        </p:nvSpPr>
        <p:spPr>
          <a:xfrm>
            <a:off x="685800" y="1556792"/>
            <a:ext cx="8077200" cy="4005808"/>
          </a:xfrm>
        </p:spPr>
        <p:txBody>
          <a:bodyPr/>
          <a:lstStyle/>
          <a:p>
            <a:pPr lvl="0">
              <a:buFont typeface="Arial" panose="020B0604020202020204" pitchFamily="34" charset="0"/>
              <a:buChar char="•"/>
            </a:pPr>
            <a:r>
              <a:rPr lang="en-GB" sz="2400" dirty="0"/>
              <a:t>individuals with a localised urticarial (itchy) skin reaction (without systemic symptoms) to the first dose of a COVID-19 vaccine should receive the second dose of vaccine with prolonged observation (30 minutes) in a setting with full resuscitation facilities (e.g. a hospital)</a:t>
            </a:r>
          </a:p>
          <a:p>
            <a:pPr marL="285750" lvl="0" indent="-285750">
              <a:buFont typeface="Arial" panose="020B0604020202020204" pitchFamily="34" charset="0"/>
              <a:buChar char="•"/>
            </a:pPr>
            <a:endParaRPr lang="en-GB" sz="2400" dirty="0"/>
          </a:p>
          <a:p>
            <a:pPr marL="285750" lvl="0" indent="-285750">
              <a:buFont typeface="Arial" panose="020B0604020202020204" pitchFamily="34" charset="0"/>
              <a:buChar char="•"/>
            </a:pPr>
            <a:r>
              <a:rPr lang="en-GB" sz="2400" dirty="0"/>
              <a:t>individuals with non-allergic reactions (vasovagal (fainting) episodes, non-urticarial skin reaction or non-specific symptoms) can receive the second dose of vaccine in any vaccination setting</a:t>
            </a:r>
          </a:p>
          <a:p>
            <a:endParaRPr lang="en-GB" dirty="0"/>
          </a:p>
        </p:txBody>
      </p:sp>
    </p:spTree>
    <p:extLst>
      <p:ext uri="{BB962C8B-B14F-4D97-AF65-F5344CB8AC3E}">
        <p14:creationId xmlns:p14="http://schemas.microsoft.com/office/powerpoint/2010/main" val="114550450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C30CE-B653-4776-89E4-56BD198147D7}"/>
              </a:ext>
            </a:extLst>
          </p:cNvPr>
          <p:cNvSpPr>
            <a:spLocks noGrp="1"/>
          </p:cNvSpPr>
          <p:nvPr>
            <p:ph type="title"/>
          </p:nvPr>
        </p:nvSpPr>
        <p:spPr>
          <a:xfrm>
            <a:off x="467544" y="0"/>
            <a:ext cx="8352928" cy="1124744"/>
          </a:xfrm>
        </p:spPr>
        <p:txBody>
          <a:bodyPr>
            <a:noAutofit/>
          </a:bodyPr>
          <a:lstStyle/>
          <a:p>
            <a:r>
              <a:rPr lang="en-GB" sz="2000" dirty="0">
                <a:solidFill>
                  <a:schemeClr val="accent1">
                    <a:lumMod val="75000"/>
                  </a:schemeClr>
                </a:solidFill>
              </a:rPr>
              <a:t>Adverse reactions following COVID-19 Pfizer BioNTech Comirnaty </a:t>
            </a:r>
            <a:br>
              <a:rPr lang="en-GB" sz="2000" dirty="0">
                <a:solidFill>
                  <a:schemeClr val="accent1">
                    <a:lumMod val="75000"/>
                  </a:schemeClr>
                </a:solidFill>
              </a:rPr>
            </a:br>
            <a:r>
              <a:rPr lang="en-GB" sz="2000" dirty="0">
                <a:solidFill>
                  <a:schemeClr val="accent1">
                    <a:lumMod val="75000"/>
                  </a:schemeClr>
                </a:solidFill>
              </a:rPr>
              <a:t>30 micrograms/dose vaccine</a:t>
            </a:r>
          </a:p>
        </p:txBody>
      </p:sp>
      <p:sp>
        <p:nvSpPr>
          <p:cNvPr id="3" name="Content Placeholder 2">
            <a:extLst>
              <a:ext uri="{FF2B5EF4-FFF2-40B4-BE49-F238E27FC236}">
                <a16:creationId xmlns:a16="http://schemas.microsoft.com/office/drawing/2014/main" id="{A52447A5-5CDF-4489-822A-BC6939DEE48A}"/>
              </a:ext>
            </a:extLst>
          </p:cNvPr>
          <p:cNvSpPr>
            <a:spLocks noGrp="1"/>
          </p:cNvSpPr>
          <p:nvPr>
            <p:ph idx="1"/>
          </p:nvPr>
        </p:nvSpPr>
        <p:spPr>
          <a:xfrm>
            <a:off x="685800" y="980728"/>
            <a:ext cx="8077200" cy="4824536"/>
          </a:xfrm>
        </p:spPr>
        <p:txBody>
          <a:bodyPr/>
          <a:lstStyle/>
          <a:p>
            <a:r>
              <a:rPr lang="en-GB" sz="1400" b="1" dirty="0"/>
              <a:t>The following reactions were reported by the vaccine clinical trial participants</a:t>
            </a:r>
          </a:p>
          <a:p>
            <a:r>
              <a:rPr lang="en-GB" sz="1400" b="1" dirty="0"/>
              <a:t>Local reactions</a:t>
            </a:r>
            <a:endParaRPr lang="en-GB" sz="1400" dirty="0"/>
          </a:p>
          <a:p>
            <a:r>
              <a:rPr lang="en-GB" sz="1400" dirty="0"/>
              <a:t>Over 80% reported pain at the injection site. Redness and swelling was also commonly reported</a:t>
            </a:r>
          </a:p>
          <a:p>
            <a:endParaRPr lang="en-GB" sz="1400" dirty="0"/>
          </a:p>
          <a:p>
            <a:r>
              <a:rPr lang="en-GB" sz="1400" b="1" dirty="0"/>
              <a:t>Systemic reactions</a:t>
            </a:r>
            <a:endParaRPr lang="en-GB" sz="1400" dirty="0"/>
          </a:p>
          <a:p>
            <a:r>
              <a:rPr lang="en-GB" sz="1400" dirty="0"/>
              <a:t>The most frequently reported systemic reactions (reactions affecting the whole body) were</a:t>
            </a:r>
          </a:p>
          <a:p>
            <a:r>
              <a:rPr lang="en-GB" sz="1400" dirty="0"/>
              <a:t>tiredness (&gt; 60%) 		headache (&gt; 50%) </a:t>
            </a:r>
          </a:p>
          <a:p>
            <a:r>
              <a:rPr lang="en-GB" sz="1400" dirty="0"/>
              <a:t>muscle aches (&gt; 30%)		chills (&gt; 30%) </a:t>
            </a:r>
          </a:p>
          <a:p>
            <a:r>
              <a:rPr lang="en-GB" sz="1400" dirty="0"/>
              <a:t>joint pain (&gt; 20%) 		raised temperature (pyrexia)(&gt; 10%) </a:t>
            </a:r>
          </a:p>
          <a:p>
            <a:endParaRPr lang="en-GB" sz="1400" dirty="0"/>
          </a:p>
          <a:p>
            <a:pPr marL="285750" indent="-285750">
              <a:buFont typeface="Arial" panose="020B0604020202020204" pitchFamily="34" charset="0"/>
              <a:buChar char="•"/>
            </a:pPr>
            <a:r>
              <a:rPr lang="en-GB" sz="1400" dirty="0"/>
              <a:t>these symptoms were usually mild or moderate in intensity and resolved within a few days after vaccination</a:t>
            </a:r>
          </a:p>
          <a:p>
            <a:pPr marL="285750" indent="-285750">
              <a:buFont typeface="Arial" panose="020B0604020202020204" pitchFamily="34" charset="0"/>
              <a:buChar char="•"/>
            </a:pPr>
            <a:r>
              <a:rPr lang="en-GB" sz="1400" dirty="0"/>
              <a:t>medicines such as paracetamol can be given for pain or fever if required</a:t>
            </a:r>
          </a:p>
          <a:p>
            <a:pPr marL="285750" indent="-285750">
              <a:buFont typeface="Arial" panose="020B0604020202020204" pitchFamily="34" charset="0"/>
              <a:buChar char="•"/>
            </a:pPr>
            <a:r>
              <a:rPr lang="en-GB" sz="1400" dirty="0"/>
              <a:t>inform vaccinees these symptoms normally last less than a week but if their symptoms get worse or they are concerned, they should speak to their GP </a:t>
            </a:r>
          </a:p>
          <a:p>
            <a:pPr marL="285750" indent="-285750">
              <a:buFont typeface="Arial" panose="020B0604020202020204" pitchFamily="34" charset="0"/>
              <a:buChar char="•"/>
            </a:pPr>
            <a:endParaRPr lang="en-GB" sz="1400" dirty="0"/>
          </a:p>
          <a:p>
            <a:pPr marL="0" indent="0"/>
            <a:r>
              <a:rPr lang="en-GB" sz="1400" dirty="0"/>
              <a:t>Note: Swollen axilla or neck glands on the same side as the vaccination site can occur as an uncommon reaction, this can last for up to 10 days. If the vaccine recipient is due to attend for a mammogram, they should be advised to inform clinicians regarding date of vaccine administration. </a:t>
            </a:r>
          </a:p>
          <a:p>
            <a:endParaRPr lang="en-GB" sz="1400" dirty="0"/>
          </a:p>
        </p:txBody>
      </p:sp>
      <p:sp>
        <p:nvSpPr>
          <p:cNvPr id="4" name="Slide Number Placeholder 3">
            <a:extLst>
              <a:ext uri="{FF2B5EF4-FFF2-40B4-BE49-F238E27FC236}">
                <a16:creationId xmlns:a16="http://schemas.microsoft.com/office/drawing/2014/main" id="{598A579E-128D-432A-80CA-108A2498E546}"/>
              </a:ext>
            </a:extLst>
          </p:cNvPr>
          <p:cNvSpPr>
            <a:spLocks noGrp="1"/>
          </p:cNvSpPr>
          <p:nvPr>
            <p:ph type="sldNum" sz="quarter" idx="4294967295"/>
          </p:nvPr>
        </p:nvSpPr>
        <p:spPr>
          <a:xfrm>
            <a:off x="0" y="6308727"/>
            <a:ext cx="9144000" cy="549275"/>
          </a:xfrm>
          <a:prstGeom prst="rect">
            <a:avLst/>
          </a:prstGeom>
        </p:spPr>
        <p:txBody>
          <a:bodyPr/>
          <a:lstStyle/>
          <a:p>
            <a:pPr marL="531813">
              <a:defRPr/>
            </a:pPr>
            <a:r>
              <a:rPr lang="en-US">
                <a:solidFill>
                  <a:srgbClr val="FFFFFF"/>
                </a:solidFill>
              </a:rPr>
              <a:t>  </a:t>
            </a:r>
            <a:fld id="{2565FA6D-D4C8-4C4C-AC4B-3269734D34D8}" type="slidenum">
              <a:rPr lang="en-US" smtClean="0">
                <a:solidFill>
                  <a:srgbClr val="FFFFFF"/>
                </a:solidFill>
              </a:rPr>
              <a:pPr marL="531813">
                <a:defRPr/>
              </a:pPr>
              <a:t>68</a:t>
            </a:fld>
            <a:endParaRPr lang="en-US" dirty="0">
              <a:solidFill>
                <a:srgbClr val="FFFFFF"/>
              </a:solidFill>
            </a:endParaRPr>
          </a:p>
        </p:txBody>
      </p:sp>
      <p:sp>
        <p:nvSpPr>
          <p:cNvPr id="5" name="Footer Placeholder 4">
            <a:extLst>
              <a:ext uri="{FF2B5EF4-FFF2-40B4-BE49-F238E27FC236}">
                <a16:creationId xmlns:a16="http://schemas.microsoft.com/office/drawing/2014/main" id="{D863D8BE-AB48-4710-9ED8-8E228E73DC35}"/>
              </a:ext>
            </a:extLst>
          </p:cNvPr>
          <p:cNvSpPr>
            <a:spLocks noGrp="1"/>
          </p:cNvSpPr>
          <p:nvPr>
            <p:ph type="ftr" sz="quarter" idx="4294967295"/>
          </p:nvPr>
        </p:nvSpPr>
        <p:spPr>
          <a:xfrm>
            <a:off x="900113" y="6308727"/>
            <a:ext cx="8064375" cy="549275"/>
          </a:xfrm>
          <a:prstGeom prst="rect">
            <a:avLst/>
          </a:prstGeom>
        </p:spPr>
        <p:txBody>
          <a:bodyPr/>
          <a:lstStyle/>
          <a:p>
            <a:pPr>
              <a:defRPr/>
            </a:pPr>
            <a:r>
              <a:rPr lang="en-GB">
                <a:solidFill>
                  <a:srgbClr val="FFFFFF"/>
                </a:solidFill>
              </a:rPr>
              <a:t>COVID-19 Vaccination programme: Core training slide set for healthcare practitioners 11 December 2020 </a:t>
            </a:r>
            <a:endParaRPr lang="en-US" dirty="0">
              <a:solidFill>
                <a:srgbClr val="FFFFFF"/>
              </a:solidFill>
            </a:endParaRPr>
          </a:p>
        </p:txBody>
      </p:sp>
    </p:spTree>
    <p:extLst>
      <p:ext uri="{BB962C8B-B14F-4D97-AF65-F5344CB8AC3E}">
        <p14:creationId xmlns:p14="http://schemas.microsoft.com/office/powerpoint/2010/main" val="249246089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E4EF0F-EB7D-4192-9453-EC0471BE9FF3}"/>
              </a:ext>
            </a:extLst>
          </p:cNvPr>
          <p:cNvSpPr>
            <a:spLocks noGrp="1"/>
          </p:cNvSpPr>
          <p:nvPr>
            <p:ph type="title"/>
          </p:nvPr>
        </p:nvSpPr>
        <p:spPr>
          <a:xfrm>
            <a:off x="467544" y="332656"/>
            <a:ext cx="7933184" cy="720080"/>
          </a:xfrm>
        </p:spPr>
        <p:txBody>
          <a:bodyPr>
            <a:normAutofit fontScale="90000"/>
          </a:bodyPr>
          <a:lstStyle/>
          <a:p>
            <a:r>
              <a:rPr lang="en-GB" sz="2400" dirty="0">
                <a:solidFill>
                  <a:schemeClr val="accent1">
                    <a:lumMod val="75000"/>
                  </a:schemeClr>
                </a:solidFill>
              </a:rPr>
              <a:t>COVID-19 Pfizer BioNTech Comirnaty 30 micrograms/</a:t>
            </a:r>
            <a:br>
              <a:rPr lang="en-GB" sz="2400" dirty="0">
                <a:solidFill>
                  <a:schemeClr val="accent1">
                    <a:lumMod val="75000"/>
                  </a:schemeClr>
                </a:solidFill>
              </a:rPr>
            </a:br>
            <a:r>
              <a:rPr lang="en-GB" sz="2400" dirty="0">
                <a:solidFill>
                  <a:schemeClr val="accent1">
                    <a:lumMod val="75000"/>
                  </a:schemeClr>
                </a:solidFill>
              </a:rPr>
              <a:t>dose vaccine presentation</a:t>
            </a:r>
            <a:br>
              <a:rPr lang="en-GB" sz="2400" dirty="0"/>
            </a:br>
            <a:endParaRPr lang="en-GB" sz="2400" dirty="0"/>
          </a:p>
        </p:txBody>
      </p:sp>
      <p:sp>
        <p:nvSpPr>
          <p:cNvPr id="3" name="Content Placeholder 2">
            <a:extLst>
              <a:ext uri="{FF2B5EF4-FFF2-40B4-BE49-F238E27FC236}">
                <a16:creationId xmlns:a16="http://schemas.microsoft.com/office/drawing/2014/main" id="{8048F2E1-3E42-4B41-845C-E4FD664FA5A5}"/>
              </a:ext>
            </a:extLst>
          </p:cNvPr>
          <p:cNvSpPr>
            <a:spLocks noGrp="1"/>
          </p:cNvSpPr>
          <p:nvPr>
            <p:ph idx="1"/>
          </p:nvPr>
        </p:nvSpPr>
        <p:spPr>
          <a:xfrm>
            <a:off x="685800" y="980728"/>
            <a:ext cx="8077200" cy="4824536"/>
          </a:xfrm>
        </p:spPr>
        <p:txBody>
          <a:bodyPr/>
          <a:lstStyle/>
          <a:p>
            <a:pPr marL="285750" indent="-285750">
              <a:buFont typeface="Arial" panose="020B0604020202020204" pitchFamily="34" charset="0"/>
              <a:buChar char="•"/>
            </a:pPr>
            <a:r>
              <a:rPr lang="en-GB" sz="1400" dirty="0"/>
              <a:t>the vaccine packs contain 195 vials of vaccine</a:t>
            </a:r>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r>
              <a:rPr lang="en-GB" sz="1400" dirty="0"/>
              <a:t>the vaccine is contained in a multidose clear glass vial. The vial has a rubber (</a:t>
            </a:r>
            <a:r>
              <a:rPr lang="en-GB" sz="1400" dirty="0" err="1"/>
              <a:t>bromobutyl</a:t>
            </a:r>
            <a:r>
              <a:rPr lang="en-GB" sz="1400" dirty="0"/>
              <a:t>) stopper, aluminium seal and a </a:t>
            </a:r>
            <a:r>
              <a:rPr lang="en-GB" sz="1400" b="1" dirty="0"/>
              <a:t>purple</a:t>
            </a:r>
            <a:r>
              <a:rPr lang="en-GB" sz="1400" dirty="0"/>
              <a:t> flip-off plastic cap. The stopper does not contain latex</a:t>
            </a:r>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r>
              <a:rPr lang="en-GB" sz="1400" dirty="0"/>
              <a:t>each vial contains 0.45 ml of vaccine and should be diluted with 1.8 ml of Sodium Chloride 0.9% Solution for Injection (normal saline). Once diluted, each reconstituted vaccine will supply 6 doses of 0.3 ml </a:t>
            </a:r>
          </a:p>
          <a:p>
            <a:pPr marL="0" indent="0"/>
            <a:endParaRPr lang="en-GB" sz="1400" b="1" dirty="0"/>
          </a:p>
          <a:p>
            <a:pPr marL="285750" indent="-285750">
              <a:buFont typeface="Arial" panose="020B0604020202020204" pitchFamily="34" charset="0"/>
              <a:buChar char="•"/>
            </a:pPr>
            <a:r>
              <a:rPr lang="en-GB" sz="1400" dirty="0"/>
              <a:t>if the dose-sparing needles and syringes being supplied with the vaccine are used, it should be possible to obtain 6 full 0.3ml doses from the vial. Care should be taken to ensure a full 0.3 mL dose will be administered to the patient from the same vial. Where a full 0.3 ml dose cannot be extracted, the contents should be discarded </a:t>
            </a:r>
          </a:p>
          <a:p>
            <a:pPr marL="0" indent="0"/>
            <a:endParaRPr lang="en-GB" sz="1400" dirty="0"/>
          </a:p>
          <a:p>
            <a:pPr marL="285750" indent="-285750">
              <a:buFont typeface="Arial" panose="020B0604020202020204" pitchFamily="34" charset="0"/>
              <a:buChar char="•"/>
            </a:pPr>
            <a:r>
              <a:rPr lang="en-GB" sz="1400" dirty="0"/>
              <a:t>a separate ampoule containing a minimum of 2ml of normal saline is required for vaccine reconstitution</a:t>
            </a:r>
          </a:p>
          <a:p>
            <a:pPr marL="0" indent="0"/>
            <a:endParaRPr lang="en-GB" sz="1400" dirty="0"/>
          </a:p>
          <a:p>
            <a:pPr marL="285750" indent="-285750">
              <a:buFont typeface="Arial" panose="020B0604020202020204" pitchFamily="34" charset="0"/>
              <a:buChar char="•"/>
            </a:pPr>
            <a:r>
              <a:rPr lang="en-GB" sz="1400" dirty="0"/>
              <a:t>each ampoule of diluent is single use and any remaining diluent must be discarded after 1.8 ml has been withdrawn, regardless of the ampoule volume</a:t>
            </a:r>
          </a:p>
          <a:p>
            <a:endParaRPr lang="en-GB" sz="1200" dirty="0"/>
          </a:p>
        </p:txBody>
      </p:sp>
      <p:sp>
        <p:nvSpPr>
          <p:cNvPr id="4" name="Slide Number Placeholder 3">
            <a:extLst>
              <a:ext uri="{FF2B5EF4-FFF2-40B4-BE49-F238E27FC236}">
                <a16:creationId xmlns:a16="http://schemas.microsoft.com/office/drawing/2014/main" id="{C862B992-8A4F-4E61-B37C-941E14927831}"/>
              </a:ext>
            </a:extLst>
          </p:cNvPr>
          <p:cNvSpPr>
            <a:spLocks noGrp="1"/>
          </p:cNvSpPr>
          <p:nvPr>
            <p:ph type="sldNum" sz="quarter" idx="4294967295"/>
          </p:nvPr>
        </p:nvSpPr>
        <p:spPr>
          <a:xfrm>
            <a:off x="0" y="6308727"/>
            <a:ext cx="9144000" cy="549275"/>
          </a:xfrm>
          <a:prstGeom prst="rect">
            <a:avLst/>
          </a:prstGeom>
        </p:spPr>
        <p:txBody>
          <a:bodyPr/>
          <a:lstStyle/>
          <a:p>
            <a:pPr marL="531813">
              <a:defRPr/>
            </a:pPr>
            <a:r>
              <a:rPr lang="en-US">
                <a:solidFill>
                  <a:srgbClr val="FFFFFF"/>
                </a:solidFill>
              </a:rPr>
              <a:t>  </a:t>
            </a:r>
            <a:fld id="{2565FA6D-D4C8-4C4C-AC4B-3269734D34D8}" type="slidenum">
              <a:rPr lang="en-US">
                <a:solidFill>
                  <a:srgbClr val="FFFFFF"/>
                </a:solidFill>
              </a:rPr>
              <a:pPr marL="531813">
                <a:defRPr/>
              </a:pPr>
              <a:t>69</a:t>
            </a:fld>
            <a:endParaRPr lang="en-US" dirty="0">
              <a:solidFill>
                <a:srgbClr val="FFFFFF"/>
              </a:solidFill>
            </a:endParaRPr>
          </a:p>
        </p:txBody>
      </p:sp>
      <p:sp>
        <p:nvSpPr>
          <p:cNvPr id="5" name="Footer Placeholder 4">
            <a:extLst>
              <a:ext uri="{FF2B5EF4-FFF2-40B4-BE49-F238E27FC236}">
                <a16:creationId xmlns:a16="http://schemas.microsoft.com/office/drawing/2014/main" id="{5A954ABF-EBAF-40F5-A973-38C6C76EC111}"/>
              </a:ext>
            </a:extLst>
          </p:cNvPr>
          <p:cNvSpPr>
            <a:spLocks noGrp="1"/>
          </p:cNvSpPr>
          <p:nvPr>
            <p:ph type="ftr" sz="quarter" idx="4294967295"/>
          </p:nvPr>
        </p:nvSpPr>
        <p:spPr>
          <a:xfrm>
            <a:off x="900113" y="6308727"/>
            <a:ext cx="8064375" cy="549275"/>
          </a:xfrm>
          <a:prstGeom prst="rect">
            <a:avLst/>
          </a:prstGeom>
        </p:spPr>
        <p:txBody>
          <a:bodyPr/>
          <a:lstStyle/>
          <a:p>
            <a:pPr>
              <a:defRPr/>
            </a:pPr>
            <a:r>
              <a:rPr lang="en-GB" dirty="0">
                <a:solidFill>
                  <a:srgbClr val="FFFFFF"/>
                </a:solidFill>
              </a:rPr>
              <a:t>Provisional – Subject to revision – Use latest version link: x</a:t>
            </a:r>
            <a:endParaRPr lang="en-US" dirty="0">
              <a:solidFill>
                <a:srgbClr val="FFFFFF"/>
              </a:solidFill>
            </a:endParaRPr>
          </a:p>
        </p:txBody>
      </p:sp>
    </p:spTree>
    <p:extLst>
      <p:ext uri="{BB962C8B-B14F-4D97-AF65-F5344CB8AC3E}">
        <p14:creationId xmlns:p14="http://schemas.microsoft.com/office/powerpoint/2010/main" val="1135144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8077200" cy="936104"/>
          </a:xfrm>
        </p:spPr>
        <p:txBody>
          <a:bodyPr/>
          <a:lstStyle/>
          <a:p>
            <a:r>
              <a:rPr lang="en-GB" dirty="0">
                <a:solidFill>
                  <a:schemeClr val="accent1">
                    <a:lumMod val="75000"/>
                  </a:schemeClr>
                </a:solidFill>
              </a:rPr>
              <a:t>Viral infection</a:t>
            </a:r>
          </a:p>
        </p:txBody>
      </p:sp>
      <p:sp>
        <p:nvSpPr>
          <p:cNvPr id="3" name="Content Placeholder 2"/>
          <p:cNvSpPr>
            <a:spLocks noGrp="1"/>
          </p:cNvSpPr>
          <p:nvPr>
            <p:ph idx="1"/>
          </p:nvPr>
        </p:nvSpPr>
        <p:spPr>
          <a:xfrm>
            <a:off x="685800" y="1340768"/>
            <a:ext cx="8077200" cy="4221832"/>
          </a:xfrm>
        </p:spPr>
        <p:txBody>
          <a:bodyPr/>
          <a:lstStyle/>
          <a:p>
            <a:pPr>
              <a:buFont typeface="Arial" panose="020B0604020202020204" pitchFamily="34" charset="0"/>
              <a:buChar char="•"/>
            </a:pPr>
            <a:r>
              <a:rPr lang="en-GB" sz="1600" dirty="0"/>
              <a:t>viruses are much smaller than bacteria and consist of a small amount of either DNA or RNA surrounded by a protein coat called a capsid </a:t>
            </a:r>
          </a:p>
          <a:p>
            <a:pPr marL="0" indent="0"/>
            <a:endParaRPr lang="en-GB" sz="1600" dirty="0"/>
          </a:p>
          <a:p>
            <a:pPr>
              <a:buFont typeface="Arial" panose="020B0604020202020204" pitchFamily="34" charset="0"/>
              <a:buChar char="•"/>
            </a:pPr>
            <a:r>
              <a:rPr lang="en-GB" sz="1600" dirty="0"/>
              <a:t>viruses cannot replicate themselves, but need to seek out the replication mechanism contained within a host cell </a:t>
            </a:r>
          </a:p>
          <a:p>
            <a:pPr>
              <a:buFont typeface="Arial" panose="020B0604020202020204" pitchFamily="34" charset="0"/>
              <a:buChar char="•"/>
            </a:pPr>
            <a:endParaRPr lang="en-GB" sz="1600" dirty="0"/>
          </a:p>
          <a:p>
            <a:pPr>
              <a:buFont typeface="Arial" panose="020B0604020202020204" pitchFamily="34" charset="0"/>
              <a:buChar char="•"/>
            </a:pPr>
            <a:r>
              <a:rPr lang="en-GB" sz="1600" dirty="0"/>
              <a:t>examples of vaccine preventable viral diseases include measles, mumps, rubella, influenza, hepatitis A and B</a:t>
            </a:r>
          </a:p>
          <a:p>
            <a:pPr marL="0" indent="0"/>
            <a:endParaRPr lang="en-GB" sz="1600" dirty="0"/>
          </a:p>
          <a:p>
            <a:pPr>
              <a:buFont typeface="Arial" panose="020B0604020202020204" pitchFamily="34" charset="0"/>
              <a:buChar char="•"/>
            </a:pPr>
            <a:r>
              <a:rPr lang="en-GB" sz="1600" dirty="0"/>
              <a:t>Influenza viruses, which are RNA viruses, are constantly mutating into slightly different forms, which is why we need to produce and give different flu vaccines every year</a:t>
            </a:r>
          </a:p>
          <a:p>
            <a:pPr marL="0" indent="0"/>
            <a:endParaRPr lang="en-GB" sz="1600" dirty="0"/>
          </a:p>
          <a:p>
            <a:pPr>
              <a:buFont typeface="Arial" panose="020B0604020202020204" pitchFamily="34" charset="0"/>
              <a:buChar char="•"/>
            </a:pPr>
            <a:r>
              <a:rPr lang="en-GB" sz="1600" dirty="0"/>
              <a:t>SARs-CoV-2 is an RNA virus</a:t>
            </a:r>
          </a:p>
          <a:p>
            <a:pPr marL="0" indent="0"/>
            <a:endParaRPr lang="en-GB" sz="1400" dirty="0"/>
          </a:p>
          <a:p>
            <a:endParaRPr lang="en-GB" dirty="0"/>
          </a:p>
        </p:txBody>
      </p:sp>
    </p:spTree>
    <p:extLst>
      <p:ext uri="{BB962C8B-B14F-4D97-AF65-F5344CB8AC3E}">
        <p14:creationId xmlns:p14="http://schemas.microsoft.com/office/powerpoint/2010/main" val="195629564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B8DC5-5F32-4953-B1B7-B9DD41A46316}"/>
              </a:ext>
            </a:extLst>
          </p:cNvPr>
          <p:cNvSpPr>
            <a:spLocks noGrp="1"/>
          </p:cNvSpPr>
          <p:nvPr>
            <p:ph type="title"/>
          </p:nvPr>
        </p:nvSpPr>
        <p:spPr>
          <a:xfrm>
            <a:off x="395536" y="-171400"/>
            <a:ext cx="8077200" cy="1503040"/>
          </a:xfrm>
        </p:spPr>
        <p:txBody>
          <a:bodyPr>
            <a:normAutofit/>
          </a:bodyPr>
          <a:lstStyle/>
          <a:p>
            <a:r>
              <a:rPr lang="en-GB" sz="2400" dirty="0">
                <a:solidFill>
                  <a:schemeClr val="accent1">
                    <a:lumMod val="75000"/>
                  </a:schemeClr>
                </a:solidFill>
              </a:rPr>
              <a:t>Storage and use of COVID-19 Pfizer BioNTech Comirnaty </a:t>
            </a:r>
            <a:br>
              <a:rPr lang="en-GB" sz="2400" dirty="0">
                <a:solidFill>
                  <a:schemeClr val="accent1">
                    <a:lumMod val="75000"/>
                  </a:schemeClr>
                </a:solidFill>
              </a:rPr>
            </a:br>
            <a:r>
              <a:rPr lang="en-GB" sz="2400" dirty="0">
                <a:solidFill>
                  <a:schemeClr val="accent1">
                    <a:lumMod val="75000"/>
                  </a:schemeClr>
                </a:solidFill>
              </a:rPr>
              <a:t>30 micrograms/dose vaccine</a:t>
            </a:r>
          </a:p>
        </p:txBody>
      </p:sp>
      <p:sp>
        <p:nvSpPr>
          <p:cNvPr id="3" name="Content Placeholder 2">
            <a:extLst>
              <a:ext uri="{FF2B5EF4-FFF2-40B4-BE49-F238E27FC236}">
                <a16:creationId xmlns:a16="http://schemas.microsoft.com/office/drawing/2014/main" id="{742B5464-4975-4E9C-9E51-C1A75F77E18D}"/>
              </a:ext>
            </a:extLst>
          </p:cNvPr>
          <p:cNvSpPr>
            <a:spLocks noGrp="1"/>
          </p:cNvSpPr>
          <p:nvPr>
            <p:ph idx="1"/>
          </p:nvPr>
        </p:nvSpPr>
        <p:spPr>
          <a:xfrm>
            <a:off x="558000" y="1052736"/>
            <a:ext cx="8028000" cy="5189099"/>
          </a:xfrm>
        </p:spPr>
        <p:txBody>
          <a:bodyPr/>
          <a:lstStyle/>
          <a:p>
            <a:pPr marL="285750" indent="-285750">
              <a:buFont typeface="Arial" panose="020B0604020202020204" pitchFamily="34" charset="0"/>
              <a:buChar char="•"/>
            </a:pPr>
            <a:r>
              <a:rPr lang="en-GB" sz="1400" dirty="0"/>
              <a:t>the mRNA Vaccine Pfizer BioNTech has very specific storage, reconstitution and 'use within' requirements</a:t>
            </a:r>
          </a:p>
          <a:p>
            <a:pPr marL="285750" indent="-285750">
              <a:buFont typeface="Arial" panose="020B0604020202020204" pitchFamily="34" charset="0"/>
              <a:buChar char="•"/>
            </a:pPr>
            <a:r>
              <a:rPr lang="en-GB" sz="1400" dirty="0"/>
              <a:t>all those involved in the delivery of the COVID-19 vaccination programme must be aware of the recommended storage requirements, refer to the vaccine product information.</a:t>
            </a:r>
          </a:p>
          <a:p>
            <a:pPr marL="285750" indent="-285750">
              <a:buFont typeface="Arial" panose="020B0604020202020204" pitchFamily="34" charset="0"/>
              <a:buChar char="•"/>
            </a:pPr>
            <a:endParaRPr lang="en-GB" sz="1400" dirty="0"/>
          </a:p>
          <a:p>
            <a:pPr algn="ctr"/>
            <a:r>
              <a:rPr lang="en-GB" sz="1600" b="1" dirty="0"/>
              <a:t>The vaccine must not be given if you are not confident that it has been stored or reconstituted as recommended by the manufacturer or as advised by a vaccine expert</a:t>
            </a:r>
            <a:endParaRPr lang="en-GB" sz="1800" dirty="0"/>
          </a:p>
          <a:p>
            <a:pPr algn="ctr"/>
            <a:endParaRPr lang="en-GB" sz="1800" dirty="0"/>
          </a:p>
          <a:p>
            <a:r>
              <a:rPr lang="en-GB" sz="1800" dirty="0"/>
              <a:t>If the vaccine is stored incorrectly:</a:t>
            </a:r>
          </a:p>
          <a:p>
            <a:pPr marL="285750" indent="-285750">
              <a:buFont typeface="Arial" panose="020B0604020202020204" pitchFamily="34" charset="0"/>
              <a:buChar char="•"/>
            </a:pPr>
            <a:r>
              <a:rPr lang="en-GB" sz="1400" dirty="0"/>
              <a:t>the vaccines should be labelled and quarantined, the vaccines should not be used until further notice </a:t>
            </a:r>
          </a:p>
          <a:p>
            <a:pPr marL="285750" indent="-285750">
              <a:buFont typeface="Arial" panose="020B0604020202020204" pitchFamily="34" charset="0"/>
              <a:buChar char="•"/>
            </a:pPr>
            <a:r>
              <a:rPr lang="en-GB" sz="1400" dirty="0"/>
              <a:t>breaches in the cold-chain should be reported in line with local arrangements, </a:t>
            </a:r>
            <a:r>
              <a:rPr lang="en-US" altLang="en-US" sz="1400" dirty="0">
                <a:ea typeface="ヒラギノ角ゴ Pro W3"/>
                <a:cs typeface="ヒラギノ角ゴ Pro W3"/>
              </a:rPr>
              <a:t>make alternative arrangements for </a:t>
            </a:r>
            <a:r>
              <a:rPr lang="en-US" altLang="en-US" sz="1400" dirty="0" err="1">
                <a:ea typeface="ヒラギノ角ゴ Pro W3"/>
                <a:cs typeface="ヒラギノ角ゴ Pro W3"/>
              </a:rPr>
              <a:t>immunisation</a:t>
            </a:r>
            <a:r>
              <a:rPr lang="en-US" altLang="en-US" sz="1400" dirty="0">
                <a:ea typeface="ヒラギノ角ゴ Pro W3"/>
                <a:cs typeface="ヒラギノ角ゴ Pro W3"/>
              </a:rPr>
              <a:t> clinics until resolved</a:t>
            </a:r>
          </a:p>
          <a:p>
            <a:pPr marL="285750" indent="-285750">
              <a:buFont typeface="Arial" panose="020B0604020202020204" pitchFamily="34" charset="0"/>
              <a:buChar char="•"/>
            </a:pPr>
            <a:r>
              <a:rPr lang="en-GB" sz="1400" dirty="0"/>
              <a:t>further advice regarding use should be sought from the local Trust’s Pharmacy Department or Medicines Information Service</a:t>
            </a:r>
          </a:p>
          <a:p>
            <a:pPr marL="285750" indent="-285750">
              <a:buFont typeface="Arial" panose="020B0604020202020204" pitchFamily="34" charset="0"/>
              <a:buChar char="•"/>
            </a:pPr>
            <a:r>
              <a:rPr lang="en-US" sz="1400" dirty="0"/>
              <a:t>v</a:t>
            </a:r>
            <a:r>
              <a:rPr lang="en-GB" sz="1400" dirty="0" err="1"/>
              <a:t>accine</a:t>
            </a:r>
            <a:r>
              <a:rPr lang="en-GB" sz="1400" dirty="0"/>
              <a:t> losses outside of secondary care should be reported to the PHA Duty Room (0300 555 0119) for further risk assessment, including whether patients need revaccination following a cold chain breach.</a:t>
            </a:r>
            <a:endParaRPr lang="en-GB" dirty="0"/>
          </a:p>
          <a:p>
            <a:endParaRPr lang="en-GB" sz="1800" dirty="0"/>
          </a:p>
        </p:txBody>
      </p:sp>
      <p:sp>
        <p:nvSpPr>
          <p:cNvPr id="4" name="Slide Number Placeholder 3">
            <a:extLst>
              <a:ext uri="{FF2B5EF4-FFF2-40B4-BE49-F238E27FC236}">
                <a16:creationId xmlns:a16="http://schemas.microsoft.com/office/drawing/2014/main" id="{8ED28DB1-BAA4-4E17-AF33-98468367AC70}"/>
              </a:ext>
            </a:extLst>
          </p:cNvPr>
          <p:cNvSpPr>
            <a:spLocks noGrp="1"/>
          </p:cNvSpPr>
          <p:nvPr>
            <p:ph type="sldNum" sz="quarter" idx="4294967295"/>
          </p:nvPr>
        </p:nvSpPr>
        <p:spPr>
          <a:xfrm>
            <a:off x="0" y="6308727"/>
            <a:ext cx="9144000" cy="549275"/>
          </a:xfrm>
          <a:prstGeom prst="rect">
            <a:avLst/>
          </a:prstGeom>
        </p:spPr>
        <p:txBody>
          <a:bodyPr/>
          <a:lstStyle/>
          <a:p>
            <a:pPr marL="531813">
              <a:defRPr/>
            </a:pPr>
            <a:r>
              <a:rPr lang="en-US">
                <a:solidFill>
                  <a:srgbClr val="FFFFFF"/>
                </a:solidFill>
              </a:rPr>
              <a:t>  </a:t>
            </a:r>
            <a:fld id="{2565FA6D-D4C8-4C4C-AC4B-3269734D34D8}" type="slidenum">
              <a:rPr lang="en-US">
                <a:solidFill>
                  <a:srgbClr val="FFFFFF"/>
                </a:solidFill>
              </a:rPr>
              <a:pPr marL="531813">
                <a:defRPr/>
              </a:pPr>
              <a:t>70</a:t>
            </a:fld>
            <a:endParaRPr lang="en-US" dirty="0">
              <a:solidFill>
                <a:srgbClr val="FFFFFF"/>
              </a:solidFill>
            </a:endParaRPr>
          </a:p>
        </p:txBody>
      </p:sp>
      <p:sp>
        <p:nvSpPr>
          <p:cNvPr id="6" name="Rectangle: Rounded Corners 5">
            <a:extLst>
              <a:ext uri="{FF2B5EF4-FFF2-40B4-BE49-F238E27FC236}">
                <a16:creationId xmlns:a16="http://schemas.microsoft.com/office/drawing/2014/main" id="{2AA423FC-D5BE-450E-8C34-CAA18C9EEAB4}"/>
              </a:ext>
            </a:extLst>
          </p:cNvPr>
          <p:cNvSpPr/>
          <p:nvPr/>
        </p:nvSpPr>
        <p:spPr>
          <a:xfrm>
            <a:off x="532526" y="2204864"/>
            <a:ext cx="8028000" cy="79208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Tree>
    <p:extLst>
      <p:ext uri="{BB962C8B-B14F-4D97-AF65-F5344CB8AC3E}">
        <p14:creationId xmlns:p14="http://schemas.microsoft.com/office/powerpoint/2010/main" val="127263198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88640"/>
            <a:ext cx="8293224" cy="1008112"/>
          </a:xfrm>
        </p:spPr>
        <p:txBody>
          <a:bodyPr/>
          <a:lstStyle/>
          <a:p>
            <a:r>
              <a:rPr lang="en-GB" sz="2400" dirty="0">
                <a:solidFill>
                  <a:schemeClr val="accent1">
                    <a:lumMod val="75000"/>
                  </a:schemeClr>
                </a:solidFill>
              </a:rPr>
              <a:t>Storage of COVID-19 Pfizer BioNTech Comirnaty </a:t>
            </a:r>
            <a:br>
              <a:rPr lang="en-GB" sz="2400" dirty="0">
                <a:solidFill>
                  <a:schemeClr val="accent1">
                    <a:lumMod val="75000"/>
                  </a:schemeClr>
                </a:solidFill>
              </a:rPr>
            </a:br>
            <a:r>
              <a:rPr lang="en-GB" sz="2400" dirty="0">
                <a:solidFill>
                  <a:schemeClr val="accent1">
                    <a:lumMod val="75000"/>
                  </a:schemeClr>
                </a:solidFill>
              </a:rPr>
              <a:t>30 micrograms/dose vaccine in a thawed state</a:t>
            </a:r>
          </a:p>
        </p:txBody>
      </p:sp>
      <p:sp>
        <p:nvSpPr>
          <p:cNvPr id="3" name="Content Placeholder 2"/>
          <p:cNvSpPr>
            <a:spLocks noGrp="1"/>
          </p:cNvSpPr>
          <p:nvPr>
            <p:ph idx="1"/>
          </p:nvPr>
        </p:nvSpPr>
        <p:spPr>
          <a:xfrm>
            <a:off x="685800" y="1340768"/>
            <a:ext cx="8077200" cy="4608512"/>
          </a:xfrm>
        </p:spPr>
        <p:txBody>
          <a:bodyPr/>
          <a:lstStyle/>
          <a:p>
            <a:pPr marL="285750" indent="-285750">
              <a:buFont typeface="Arial" panose="020B0604020202020204" pitchFamily="34" charset="0"/>
              <a:buChar char="•"/>
            </a:pPr>
            <a:r>
              <a:rPr lang="en-GB" sz="1400" dirty="0"/>
              <a:t>the vaccine may be delivered to where it is going to be administered thawed but refrigerated between +2 and +8</a:t>
            </a:r>
            <a:r>
              <a:rPr lang="en-GB" sz="1400" baseline="30000" dirty="0"/>
              <a:t>o</a:t>
            </a:r>
            <a:r>
              <a:rPr lang="en-GB" sz="1400" dirty="0"/>
              <a:t>C</a:t>
            </a:r>
          </a:p>
          <a:p>
            <a:pPr marL="285750" indent="-285750">
              <a:buFont typeface="Arial" panose="020B0604020202020204" pitchFamily="34" charset="0"/>
              <a:buChar char="•"/>
            </a:pPr>
            <a:endParaRPr lang="en-GB" sz="1400" dirty="0"/>
          </a:p>
          <a:p>
            <a:pPr marL="285750" lvl="0" indent="-285750">
              <a:buFont typeface="Arial" panose="020B0604020202020204" pitchFamily="34" charset="0"/>
              <a:buChar char="•"/>
            </a:pPr>
            <a:r>
              <a:rPr lang="en-GB" sz="1400" dirty="0"/>
              <a:t>refrigerated vaccine must be transferred immediately to a vaccine fridge on arrival and stored in a carefully monitored temperature range of +2 and +8</a:t>
            </a:r>
            <a:r>
              <a:rPr lang="en-GB" sz="1400" baseline="30000" dirty="0"/>
              <a:t>o</a:t>
            </a:r>
            <a:r>
              <a:rPr lang="en-GB" sz="1400" dirty="0"/>
              <a:t>C</a:t>
            </a:r>
          </a:p>
          <a:p>
            <a:pPr marL="285750" lvl="0" indent="-285750">
              <a:buFont typeface="Arial" panose="020B0604020202020204" pitchFamily="34" charset="0"/>
              <a:buChar char="•"/>
            </a:pPr>
            <a:endParaRPr lang="en-GB" sz="1400" dirty="0"/>
          </a:p>
          <a:p>
            <a:pPr marL="285750" indent="-285750">
              <a:buFont typeface="Arial" panose="020B0604020202020204" pitchFamily="34" charset="0"/>
              <a:buChar char="•"/>
            </a:pPr>
            <a:r>
              <a:rPr lang="en-GB" sz="1400" dirty="0"/>
              <a:t>when removed from the freezer, the undiluted vaccine has a maximum shelf life of up to one month at +2 and +8</a:t>
            </a:r>
            <a:r>
              <a:rPr lang="en-GB" sz="1400" baseline="30000" dirty="0"/>
              <a:t>o</a:t>
            </a:r>
            <a:r>
              <a:rPr lang="en-GB" sz="1400" dirty="0"/>
              <a:t>C within the 15 month frozen shelf life	</a:t>
            </a:r>
          </a:p>
          <a:p>
            <a:pPr marL="285750" indent="-285750">
              <a:buFont typeface="Arial" panose="020B0604020202020204" pitchFamily="34" charset="0"/>
              <a:buChar char="•"/>
            </a:pPr>
            <a:endParaRPr lang="en-GB" sz="1400" dirty="0"/>
          </a:p>
          <a:p>
            <a:pPr marL="285750" lvl="0" indent="-285750">
              <a:buFont typeface="Arial" panose="020B0604020202020204" pitchFamily="34" charset="0"/>
              <a:buChar char="•"/>
            </a:pPr>
            <a:r>
              <a:rPr lang="en-GB" sz="1400" dirty="0"/>
              <a:t>prior to use, the unopened vaccine can be stored for up to 2 hours at temperatures up to 30</a:t>
            </a:r>
            <a:r>
              <a:rPr lang="en-GB" sz="1400" baseline="30000" dirty="0"/>
              <a:t>o</a:t>
            </a:r>
            <a:r>
              <a:rPr lang="en-GB" sz="1400" dirty="0"/>
              <a:t>C</a:t>
            </a:r>
          </a:p>
          <a:p>
            <a:pPr marL="0" lvl="0" indent="0"/>
            <a:endParaRPr lang="en-GB" sz="1400" dirty="0"/>
          </a:p>
          <a:p>
            <a:pPr marL="285750" lvl="0" indent="-285750">
              <a:buFont typeface="Arial" panose="020B0604020202020204" pitchFamily="34" charset="0"/>
              <a:buChar char="•"/>
            </a:pPr>
            <a:r>
              <a:rPr lang="en-GB" sz="1400" dirty="0"/>
              <a:t>the Comirnaty pack has a space on the label on the front which should state the expiry date following removal from the freezer on it</a:t>
            </a:r>
          </a:p>
          <a:p>
            <a:pPr marL="285750" lvl="0" indent="-285750">
              <a:buFont typeface="Arial" panose="020B0604020202020204" pitchFamily="34" charset="0"/>
              <a:buChar char="•"/>
            </a:pPr>
            <a:endParaRPr lang="en-GB" sz="1400" dirty="0"/>
          </a:p>
          <a:p>
            <a:pPr marL="285750" lvl="0" indent="-285750">
              <a:buFont typeface="Arial" panose="020B0604020202020204" pitchFamily="34" charset="0"/>
              <a:buChar char="•"/>
            </a:pPr>
            <a:r>
              <a:rPr lang="en-GB" sz="1400" dirty="0"/>
              <a:t>vaccine should be stored in the original package to protect it from light. Exposure to room light should be minimised and exposure to direct sunlight and ultraviolet light should be avoided</a:t>
            </a:r>
          </a:p>
          <a:p>
            <a:endParaRPr lang="en-GB" sz="1300" dirty="0"/>
          </a:p>
        </p:txBody>
      </p:sp>
    </p:spTree>
    <p:extLst>
      <p:ext uri="{BB962C8B-B14F-4D97-AF65-F5344CB8AC3E}">
        <p14:creationId xmlns:p14="http://schemas.microsoft.com/office/powerpoint/2010/main" val="113575784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8F70F-8EC1-4E5A-B46F-C7890EA89B2C}"/>
              </a:ext>
            </a:extLst>
          </p:cNvPr>
          <p:cNvSpPr>
            <a:spLocks noGrp="1"/>
          </p:cNvSpPr>
          <p:nvPr>
            <p:ph type="title"/>
          </p:nvPr>
        </p:nvSpPr>
        <p:spPr>
          <a:xfrm>
            <a:off x="251520" y="260648"/>
            <a:ext cx="7816678" cy="1008112"/>
          </a:xfrm>
        </p:spPr>
        <p:txBody>
          <a:bodyPr>
            <a:normAutofit fontScale="90000"/>
          </a:bodyPr>
          <a:lstStyle/>
          <a:p>
            <a:r>
              <a:rPr lang="en-GB" dirty="0">
                <a:solidFill>
                  <a:schemeClr val="accent1">
                    <a:lumMod val="75000"/>
                  </a:schemeClr>
                </a:solidFill>
              </a:rPr>
              <a:t> </a:t>
            </a:r>
            <a:r>
              <a:rPr lang="en-GB" sz="2800" dirty="0">
                <a:solidFill>
                  <a:schemeClr val="accent1">
                    <a:lumMod val="75000"/>
                  </a:schemeClr>
                </a:solidFill>
              </a:rPr>
              <a:t>COVID-19 Pfizer BioNTech Comirnaty 30 micrograms/</a:t>
            </a:r>
            <a:br>
              <a:rPr lang="en-GB" sz="2800" dirty="0">
                <a:solidFill>
                  <a:schemeClr val="accent1">
                    <a:lumMod val="75000"/>
                  </a:schemeClr>
                </a:solidFill>
              </a:rPr>
            </a:br>
            <a:r>
              <a:rPr lang="en-GB" sz="2800" dirty="0">
                <a:solidFill>
                  <a:schemeClr val="accent1">
                    <a:lumMod val="75000"/>
                  </a:schemeClr>
                </a:solidFill>
              </a:rPr>
              <a:t> dose vaccine</a:t>
            </a:r>
            <a:r>
              <a:rPr lang="en-GB" sz="3100" dirty="0">
                <a:solidFill>
                  <a:schemeClr val="accent1">
                    <a:lumMod val="75000"/>
                  </a:schemeClr>
                </a:solidFill>
              </a:rPr>
              <a:t> reconstitution</a:t>
            </a:r>
            <a:br>
              <a:rPr lang="en-GB" sz="3100" dirty="0"/>
            </a:br>
            <a:endParaRPr lang="en-GB" sz="3100" dirty="0"/>
          </a:p>
        </p:txBody>
      </p:sp>
      <p:sp>
        <p:nvSpPr>
          <p:cNvPr id="3" name="Content Placeholder 2">
            <a:extLst>
              <a:ext uri="{FF2B5EF4-FFF2-40B4-BE49-F238E27FC236}">
                <a16:creationId xmlns:a16="http://schemas.microsoft.com/office/drawing/2014/main" id="{46E297F7-DE39-4FC1-8235-209FB67200A8}"/>
              </a:ext>
            </a:extLst>
          </p:cNvPr>
          <p:cNvSpPr>
            <a:spLocks noGrp="1"/>
          </p:cNvSpPr>
          <p:nvPr>
            <p:ph idx="1"/>
          </p:nvPr>
        </p:nvSpPr>
        <p:spPr>
          <a:xfrm>
            <a:off x="539552" y="1196752"/>
            <a:ext cx="8077200" cy="4464496"/>
          </a:xfrm>
        </p:spPr>
        <p:txBody>
          <a:bodyPr/>
          <a:lstStyle/>
          <a:p>
            <a:r>
              <a:rPr lang="en-GB" sz="1800" dirty="0"/>
              <a:t>The following equipment is required for reconstitution:</a:t>
            </a:r>
          </a:p>
          <a:p>
            <a:endParaRPr lang="en-GB" sz="1800" dirty="0"/>
          </a:p>
          <a:p>
            <a:pPr marL="285750" lvl="0" indent="-285750">
              <a:buFont typeface="Arial" panose="020B0604020202020204" pitchFamily="34" charset="0"/>
              <a:buChar char="•"/>
            </a:pPr>
            <a:r>
              <a:rPr lang="en-GB" sz="1800" dirty="0"/>
              <a:t>one Pfizer BioNTech COVID-19</a:t>
            </a:r>
            <a:r>
              <a:rPr lang="en-GB" sz="1800" dirty="0">
                <a:solidFill>
                  <a:srgbClr val="FF0000"/>
                </a:solidFill>
              </a:rPr>
              <a:t> </a:t>
            </a:r>
            <a:r>
              <a:rPr lang="en-GB" sz="1800" dirty="0"/>
              <a:t>Comirnaty 30 micrograms/dose vaccine multidose vial</a:t>
            </a:r>
          </a:p>
          <a:p>
            <a:pPr marL="285750" lvl="0" indent="-285750">
              <a:buFont typeface="Arial" panose="020B0604020202020204" pitchFamily="34" charset="0"/>
              <a:buChar char="•"/>
            </a:pPr>
            <a:r>
              <a:rPr lang="en-GB" sz="1800" dirty="0"/>
              <a:t>one plastic ampoule of Sodium Chloride 0.9% Solution for Injection - this will be supplied in multiple presentations (different manufacturers and different sized ampoules) </a:t>
            </a:r>
          </a:p>
          <a:p>
            <a:pPr marL="285750" lvl="0" indent="-285750">
              <a:buFont typeface="Arial" panose="020B0604020202020204" pitchFamily="34" charset="0"/>
              <a:buChar char="•"/>
            </a:pPr>
            <a:r>
              <a:rPr lang="en-GB" sz="1800" dirty="0"/>
              <a:t>an alcohol swab and one of the combined needle and syringes supplied for dilution of the Pfizer BioNTech vaccine </a:t>
            </a:r>
          </a:p>
          <a:p>
            <a:pPr marL="285750" lvl="0" indent="-285750">
              <a:buFont typeface="Arial" panose="020B0604020202020204" pitchFamily="34" charset="0"/>
              <a:buChar char="•"/>
            </a:pPr>
            <a:endParaRPr lang="en-GB" sz="1800" dirty="0"/>
          </a:p>
          <a:p>
            <a:pPr marL="0" indent="0"/>
            <a:r>
              <a:rPr lang="en-GB" sz="1800" dirty="0"/>
              <a:t>After dilution the vaccine should be used as soon as is practically possible.</a:t>
            </a:r>
          </a:p>
          <a:p>
            <a:pPr marL="0" indent="0"/>
            <a:endParaRPr lang="en-GB" sz="1800" dirty="0"/>
          </a:p>
          <a:p>
            <a:pPr marL="0" indent="0"/>
            <a:r>
              <a:rPr lang="en-GB" sz="1800" dirty="0"/>
              <a:t>Reconstituted vaccine can be stored between +2</a:t>
            </a:r>
            <a:r>
              <a:rPr lang="en-GB" sz="1800" baseline="30000" dirty="0"/>
              <a:t>o</a:t>
            </a:r>
            <a:r>
              <a:rPr lang="en-GB" sz="1800" dirty="0"/>
              <a:t>C and +30</a:t>
            </a:r>
            <a:r>
              <a:rPr lang="en-GB" sz="1800" baseline="30000" dirty="0"/>
              <a:t>o</a:t>
            </a:r>
            <a:r>
              <a:rPr lang="en-GB" sz="1800" dirty="0"/>
              <a:t>C </a:t>
            </a:r>
            <a:r>
              <a:rPr lang="en-GB" sz="1800" b="1" dirty="0"/>
              <a:t>but must be used within 6 hours following dilution.</a:t>
            </a:r>
            <a:endParaRPr lang="en-GB" sz="1800" dirty="0"/>
          </a:p>
          <a:p>
            <a:endParaRPr lang="en-GB" dirty="0"/>
          </a:p>
        </p:txBody>
      </p:sp>
      <p:sp>
        <p:nvSpPr>
          <p:cNvPr id="4" name="Slide Number Placeholder 3">
            <a:extLst>
              <a:ext uri="{FF2B5EF4-FFF2-40B4-BE49-F238E27FC236}">
                <a16:creationId xmlns:a16="http://schemas.microsoft.com/office/drawing/2014/main" id="{903DB021-7B45-4086-AEB5-2BE540C1A58C}"/>
              </a:ext>
            </a:extLst>
          </p:cNvPr>
          <p:cNvSpPr>
            <a:spLocks noGrp="1"/>
          </p:cNvSpPr>
          <p:nvPr>
            <p:ph type="sldNum" sz="quarter" idx="4294967295"/>
          </p:nvPr>
        </p:nvSpPr>
        <p:spPr>
          <a:xfrm>
            <a:off x="0" y="6308727"/>
            <a:ext cx="9144000" cy="549275"/>
          </a:xfrm>
          <a:prstGeom prst="rect">
            <a:avLst/>
          </a:prstGeom>
        </p:spPr>
        <p:txBody>
          <a:bodyPr/>
          <a:lstStyle/>
          <a:p>
            <a:pPr marL="531813">
              <a:defRPr/>
            </a:pPr>
            <a:r>
              <a:rPr lang="en-US">
                <a:solidFill>
                  <a:srgbClr val="FFFFFF"/>
                </a:solidFill>
              </a:rPr>
              <a:t>  </a:t>
            </a:r>
            <a:fld id="{2565FA6D-D4C8-4C4C-AC4B-3269734D34D8}" type="slidenum">
              <a:rPr lang="en-US">
                <a:solidFill>
                  <a:srgbClr val="FFFFFF"/>
                </a:solidFill>
              </a:rPr>
              <a:pPr marL="531813">
                <a:defRPr/>
              </a:pPr>
              <a:t>72</a:t>
            </a:fld>
            <a:endParaRPr lang="en-US" dirty="0">
              <a:solidFill>
                <a:srgbClr val="FFFFFF"/>
              </a:solidFill>
            </a:endParaRPr>
          </a:p>
        </p:txBody>
      </p:sp>
    </p:spTree>
    <p:extLst>
      <p:ext uri="{BB962C8B-B14F-4D97-AF65-F5344CB8AC3E}">
        <p14:creationId xmlns:p14="http://schemas.microsoft.com/office/powerpoint/2010/main" val="39514482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60648"/>
            <a:ext cx="8223448" cy="864096"/>
          </a:xfrm>
        </p:spPr>
        <p:txBody>
          <a:bodyPr/>
          <a:lstStyle/>
          <a:p>
            <a:r>
              <a:rPr lang="en-GB" sz="2400" dirty="0">
                <a:solidFill>
                  <a:schemeClr val="accent1">
                    <a:lumMod val="75000"/>
                  </a:schemeClr>
                </a:solidFill>
              </a:rPr>
              <a:t>Reconstituting COVID-19 Pfizer BioNTech Comirnaty </a:t>
            </a:r>
            <a:br>
              <a:rPr lang="en-GB" sz="2400" dirty="0">
                <a:solidFill>
                  <a:schemeClr val="accent1">
                    <a:lumMod val="75000"/>
                  </a:schemeClr>
                </a:solidFill>
              </a:rPr>
            </a:br>
            <a:r>
              <a:rPr lang="en-GB" sz="2400" dirty="0">
                <a:solidFill>
                  <a:schemeClr val="accent1">
                    <a:lumMod val="75000"/>
                  </a:schemeClr>
                </a:solidFill>
              </a:rPr>
              <a:t>30 micrograms/dose vaccine (1)</a:t>
            </a:r>
          </a:p>
        </p:txBody>
      </p:sp>
      <p:sp>
        <p:nvSpPr>
          <p:cNvPr id="3" name="Content Placeholder 2"/>
          <p:cNvSpPr>
            <a:spLocks noGrp="1"/>
          </p:cNvSpPr>
          <p:nvPr>
            <p:ph idx="1"/>
          </p:nvPr>
        </p:nvSpPr>
        <p:spPr>
          <a:xfrm>
            <a:off x="685800" y="1268760"/>
            <a:ext cx="8077200" cy="4293840"/>
          </a:xfrm>
        </p:spPr>
        <p:txBody>
          <a:bodyPr/>
          <a:lstStyle/>
          <a:p>
            <a:pPr marL="171450" indent="-171450">
              <a:buFont typeface="Arial" panose="020B0604020202020204" pitchFamily="34" charset="0"/>
              <a:buChar char="•"/>
            </a:pPr>
            <a:r>
              <a:rPr lang="en-GB" sz="1500" dirty="0"/>
              <a:t>clean hands with alcohol-based gel or soap and water</a:t>
            </a:r>
          </a:p>
          <a:p>
            <a:pPr marL="171450" lvl="0" indent="-171450">
              <a:buFont typeface="Arial" panose="020B0604020202020204" pitchFamily="34" charset="0"/>
              <a:buChar char="•"/>
            </a:pPr>
            <a:r>
              <a:rPr lang="en-GB" sz="1500" dirty="0"/>
              <a:t>assemble one ampule of Sodium Chloride 0.9% Solution for Injection, a single use alcohol swab, a needle with a green hub and a 2ml syringe</a:t>
            </a:r>
          </a:p>
          <a:p>
            <a:pPr marL="171450" indent="-171450">
              <a:buFont typeface="Arial" panose="020B0604020202020204" pitchFamily="34" charset="0"/>
              <a:buChar char="•"/>
            </a:pPr>
            <a:r>
              <a:rPr lang="en-GB" sz="1500" dirty="0"/>
              <a:t>if removing the multidose vaccine vial directly from a ULT freezer:</a:t>
            </a:r>
          </a:p>
          <a:p>
            <a:pPr marL="0" indent="0"/>
            <a:r>
              <a:rPr lang="en-GB" sz="1500" dirty="0"/>
              <a:t>	frozen vials of Comirnaty may be thawed at temperatures of up to 30ºC for 30 	minutes for immediate use. It must not be kept at room temperature (up to 30ºC) 	for any longer than 2 hours prior to dilution</a:t>
            </a:r>
          </a:p>
          <a:p>
            <a:pPr marL="171450" indent="-171450">
              <a:buFont typeface="Arial" panose="020B0604020202020204" pitchFamily="34" charset="0"/>
              <a:buChar char="•"/>
            </a:pPr>
            <a:r>
              <a:rPr lang="en-GB" sz="1500" dirty="0"/>
              <a:t>if removing the multidose vaccine vial from cold storage between +2 and +8</a:t>
            </a:r>
            <a:r>
              <a:rPr lang="en-GB" sz="1500" baseline="30000" dirty="0"/>
              <a:t>o</a:t>
            </a:r>
            <a:r>
              <a:rPr lang="en-GB" sz="1500" dirty="0"/>
              <a:t>C, check that it has not been stored there for longer than one month (</a:t>
            </a:r>
            <a:r>
              <a:rPr lang="en-GB" sz="1500" b="1" dirty="0"/>
              <a:t>31 days</a:t>
            </a:r>
            <a:r>
              <a:rPr lang="en-GB" sz="1500" dirty="0"/>
              <a:t>)</a:t>
            </a:r>
          </a:p>
          <a:p>
            <a:pPr marL="171450" indent="-171450">
              <a:buFont typeface="Arial" panose="020B0604020202020204" pitchFamily="34" charset="0"/>
              <a:buChar char="•"/>
            </a:pPr>
            <a:r>
              <a:rPr lang="en-GB" sz="1500" b="1" dirty="0"/>
              <a:t>ensure it is the purple-capped </a:t>
            </a:r>
            <a:r>
              <a:rPr lang="en-GB" sz="1500" dirty="0"/>
              <a:t>30 micrograms/dose formulation</a:t>
            </a:r>
          </a:p>
          <a:p>
            <a:pPr marL="171450" indent="-171450">
              <a:buFont typeface="Arial" panose="020B0604020202020204" pitchFamily="34" charset="0"/>
              <a:buChar char="•"/>
            </a:pPr>
            <a:r>
              <a:rPr lang="en-GB" sz="1500" dirty="0"/>
              <a:t>when the thawed vaccine is at room temperature, gently invert the vial 10 times prior to dilution. </a:t>
            </a:r>
            <a:r>
              <a:rPr lang="en-GB" sz="1500" b="1" dirty="0"/>
              <a:t>Do not shake</a:t>
            </a:r>
          </a:p>
          <a:p>
            <a:pPr marL="171450" indent="-171450">
              <a:buFont typeface="Arial" panose="020B0604020202020204" pitchFamily="34" charset="0"/>
              <a:buChar char="•"/>
            </a:pPr>
            <a:r>
              <a:rPr lang="en-GB" sz="1500" dirty="0"/>
              <a:t>check the expiry date and the appearance of the vaccine. Prior to dilution, the vaccine should be an off-white solution with no particulates visible. Discard the vaccine if particulates or discolouration are present</a:t>
            </a:r>
          </a:p>
          <a:p>
            <a:pPr marL="171450" lvl="0" indent="-171450">
              <a:buFont typeface="Arial" panose="020B0604020202020204" pitchFamily="34" charset="0"/>
              <a:buChar char="•"/>
            </a:pPr>
            <a:r>
              <a:rPr lang="en-GB" sz="1500" dirty="0"/>
              <a:t>clean the vial stopper with the single use alcohol swab and allow to air dry fully</a:t>
            </a:r>
          </a:p>
          <a:p>
            <a:pPr marL="171450" indent="-171450">
              <a:buFont typeface="Arial" panose="020B0604020202020204" pitchFamily="34" charset="0"/>
              <a:buChar char="•"/>
            </a:pPr>
            <a:endParaRPr lang="en-GB" sz="1400" dirty="0"/>
          </a:p>
          <a:p>
            <a:pPr marL="171450" indent="-171450">
              <a:buFont typeface="Arial" panose="020B0604020202020204" pitchFamily="34" charset="0"/>
              <a:buChar char="•"/>
            </a:pPr>
            <a:endParaRPr lang="en-GB" sz="1200" dirty="0"/>
          </a:p>
          <a:p>
            <a:pPr marL="171450" indent="-171450">
              <a:buFont typeface="Arial" panose="020B0604020202020204" pitchFamily="34" charset="0"/>
              <a:buChar char="•"/>
            </a:pPr>
            <a:endParaRPr lang="en-GB" sz="1200" dirty="0"/>
          </a:p>
          <a:p>
            <a:pPr marL="171450" indent="-171450">
              <a:buFont typeface="Arial" panose="020B0604020202020204" pitchFamily="34" charset="0"/>
              <a:buChar char="•"/>
            </a:pPr>
            <a:endParaRPr lang="en-GB" sz="1200" dirty="0"/>
          </a:p>
          <a:p>
            <a:pPr marL="171450" indent="-171450">
              <a:buFont typeface="Arial" panose="020B0604020202020204" pitchFamily="34" charset="0"/>
              <a:buChar char="•"/>
            </a:pPr>
            <a:endParaRPr lang="en-GB" sz="1200" dirty="0">
              <a:solidFill>
                <a:srgbClr val="FF0000"/>
              </a:solidFill>
            </a:endParaRPr>
          </a:p>
          <a:p>
            <a:pPr marL="0" indent="0"/>
            <a:r>
              <a:rPr lang="en-GB" sz="1200" dirty="0">
                <a:solidFill>
                  <a:srgbClr val="FF0000"/>
                </a:solidFill>
              </a:rPr>
              <a:t>	</a:t>
            </a:r>
            <a:endParaRPr lang="en-GB" sz="1200" dirty="0"/>
          </a:p>
          <a:p>
            <a:pPr marL="457200" lvl="0" indent="-457200">
              <a:buFont typeface="Arial" panose="020B0604020202020204" pitchFamily="34" charset="0"/>
              <a:buChar char="•"/>
            </a:pPr>
            <a:endParaRPr lang="en-GB" sz="3200" dirty="0"/>
          </a:p>
          <a:p>
            <a:pPr marL="457200" indent="-457200">
              <a:buFont typeface="Arial" panose="020B0604020202020204" pitchFamily="34" charset="0"/>
              <a:buChar char="•"/>
            </a:pPr>
            <a:endParaRPr lang="en-GB" dirty="0"/>
          </a:p>
          <a:p>
            <a:pPr marL="457200" indent="-457200">
              <a:buFont typeface="Arial" panose="020B0604020202020204" pitchFamily="34" charset="0"/>
              <a:buChar char="•"/>
            </a:pPr>
            <a:endParaRPr lang="en-GB" dirty="0"/>
          </a:p>
        </p:txBody>
      </p:sp>
    </p:spTree>
    <p:extLst>
      <p:ext uri="{BB962C8B-B14F-4D97-AF65-F5344CB8AC3E}">
        <p14:creationId xmlns:p14="http://schemas.microsoft.com/office/powerpoint/2010/main" val="310722250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332656"/>
            <a:ext cx="8223448" cy="720080"/>
          </a:xfrm>
        </p:spPr>
        <p:txBody>
          <a:bodyPr/>
          <a:lstStyle/>
          <a:p>
            <a:r>
              <a:rPr lang="en-GB" sz="2400" dirty="0">
                <a:solidFill>
                  <a:schemeClr val="accent1">
                    <a:lumMod val="75000"/>
                  </a:schemeClr>
                </a:solidFill>
              </a:rPr>
              <a:t>Reconstituting COVID-19 Pfizer BioNTech Comirnaty </a:t>
            </a:r>
            <a:br>
              <a:rPr lang="en-GB" sz="2400" dirty="0">
                <a:solidFill>
                  <a:schemeClr val="accent1">
                    <a:lumMod val="75000"/>
                  </a:schemeClr>
                </a:solidFill>
              </a:rPr>
            </a:br>
            <a:r>
              <a:rPr lang="en-GB" sz="2400" dirty="0">
                <a:solidFill>
                  <a:schemeClr val="accent1">
                    <a:lumMod val="75000"/>
                  </a:schemeClr>
                </a:solidFill>
              </a:rPr>
              <a:t>30 micrograms/dose vaccine (2)</a:t>
            </a:r>
          </a:p>
        </p:txBody>
      </p:sp>
      <p:sp>
        <p:nvSpPr>
          <p:cNvPr id="3" name="Content Placeholder 2"/>
          <p:cNvSpPr>
            <a:spLocks noGrp="1"/>
          </p:cNvSpPr>
          <p:nvPr>
            <p:ph idx="1"/>
          </p:nvPr>
        </p:nvSpPr>
        <p:spPr>
          <a:xfrm>
            <a:off x="685800" y="1196752"/>
            <a:ext cx="8077200" cy="4365848"/>
          </a:xfrm>
        </p:spPr>
        <p:txBody>
          <a:bodyPr/>
          <a:lstStyle/>
          <a:p>
            <a:pPr marL="457200" lvl="0" indent="-457200">
              <a:buFont typeface="Arial" panose="020B0604020202020204" pitchFamily="34" charset="0"/>
              <a:buChar char="•"/>
            </a:pPr>
            <a:r>
              <a:rPr lang="en-GB" sz="1600" dirty="0"/>
              <a:t>draw up 1.8 ml of Sodium Chloride 0.9% Solution for Injection, then discard the diluent ampoule and any remaining diluent in it. Do not use any other type of diluent</a:t>
            </a:r>
          </a:p>
          <a:p>
            <a:pPr marL="457200" indent="-457200">
              <a:buFont typeface="Arial" panose="020B0604020202020204" pitchFamily="34" charset="0"/>
              <a:buChar char="•"/>
            </a:pPr>
            <a:r>
              <a:rPr lang="en-GB" sz="1600" dirty="0"/>
              <a:t>add diluent to the vaccine vial. You may feel some pressure in the vial as you add the diluent. Equalise the vial pressure by withdrawing 1.8 ml of air into the empty diluent syringe before removing the needle from the vial</a:t>
            </a:r>
          </a:p>
          <a:p>
            <a:pPr marL="457200" lvl="0" indent="-457200">
              <a:buFont typeface="Arial" panose="020B0604020202020204" pitchFamily="34" charset="0"/>
              <a:buChar char="•"/>
            </a:pPr>
            <a:r>
              <a:rPr lang="en-GB" sz="1600" dirty="0"/>
              <a:t>gently invert the diluted solution 10 times. </a:t>
            </a:r>
            <a:r>
              <a:rPr lang="en-GB" sz="1600" b="1" dirty="0"/>
              <a:t>Do not shake</a:t>
            </a:r>
          </a:p>
          <a:p>
            <a:pPr marL="457200" indent="-457200">
              <a:buFont typeface="Arial" panose="020B0604020202020204" pitchFamily="34" charset="0"/>
              <a:buChar char="•"/>
            </a:pPr>
            <a:r>
              <a:rPr lang="en-GB" sz="1600" dirty="0"/>
              <a:t>the diluted vaccine should be an off-white solution with no particulates visible. Discard the diluted vaccine if particulates or discolouration are present</a:t>
            </a:r>
          </a:p>
          <a:p>
            <a:pPr marL="457200" lvl="0" indent="-457200">
              <a:buFont typeface="Arial" panose="020B0604020202020204" pitchFamily="34" charset="0"/>
              <a:buChar char="•"/>
            </a:pPr>
            <a:r>
              <a:rPr lang="en-GB" sz="1600" dirty="0"/>
              <a:t>dispose of needle and syringe into yellow sharps bin</a:t>
            </a:r>
          </a:p>
          <a:p>
            <a:pPr marL="457200" indent="-457200">
              <a:buFont typeface="Arial" panose="020B0604020202020204" pitchFamily="34" charset="0"/>
              <a:buChar char="•"/>
            </a:pPr>
            <a:r>
              <a:rPr lang="en-GB" sz="1600" dirty="0"/>
              <a:t>the diluted vial should be clearly labelled, and the </a:t>
            </a:r>
            <a:r>
              <a:rPr lang="en-GB" sz="1600" u="sng" dirty="0"/>
              <a:t>date and time of discard</a:t>
            </a:r>
            <a:r>
              <a:rPr lang="en-GB" sz="1600" dirty="0"/>
              <a:t> should be recorded on the vial label</a:t>
            </a:r>
          </a:p>
          <a:p>
            <a:pPr marL="457200" indent="-457200">
              <a:buFont typeface="Arial" panose="020B0604020202020204" pitchFamily="34" charset="0"/>
              <a:buChar char="•"/>
            </a:pPr>
            <a:endParaRPr lang="en-GB" sz="1600" dirty="0"/>
          </a:p>
          <a:p>
            <a:pPr marL="0" indent="0"/>
            <a:r>
              <a:rPr lang="en-GB" sz="1600" b="1" dirty="0"/>
              <a:t>	Reconstituted vaccine should ideally be used immediately and must </a:t>
            </a:r>
          </a:p>
          <a:p>
            <a:pPr marL="0" indent="0"/>
            <a:r>
              <a:rPr lang="en-GB" sz="1600" b="1" dirty="0"/>
              <a:t>		be used within 6 hours following dilution</a:t>
            </a:r>
          </a:p>
          <a:p>
            <a:pPr marL="457200" indent="-457200">
              <a:buFont typeface="Arial" panose="020B0604020202020204" pitchFamily="34" charset="0"/>
              <a:buChar char="•"/>
            </a:pPr>
            <a:endParaRPr lang="en-GB" sz="1800" dirty="0"/>
          </a:p>
          <a:p>
            <a:pPr marL="457200" lvl="0" indent="-457200">
              <a:buFont typeface="Arial" panose="020B0604020202020204" pitchFamily="34" charset="0"/>
              <a:buChar char="•"/>
            </a:pPr>
            <a:endParaRPr lang="en-GB" sz="1800" dirty="0"/>
          </a:p>
          <a:p>
            <a:pPr marL="457200" lvl="0" indent="-457200">
              <a:buFont typeface="Arial" panose="020B0604020202020204" pitchFamily="34" charset="0"/>
              <a:buChar char="•"/>
            </a:pPr>
            <a:endParaRPr lang="en-GB" sz="1800" dirty="0"/>
          </a:p>
          <a:p>
            <a:pPr marL="457200" indent="-457200">
              <a:buFont typeface="Arial" panose="020B0604020202020204" pitchFamily="34" charset="0"/>
              <a:buChar char="•"/>
            </a:pPr>
            <a:endParaRPr lang="en-GB" sz="1800" dirty="0"/>
          </a:p>
          <a:p>
            <a:pPr marL="457200" lvl="0" indent="-457200">
              <a:buFont typeface="Arial" panose="020B0604020202020204" pitchFamily="34" charset="0"/>
              <a:buChar char="•"/>
            </a:pPr>
            <a:endParaRPr lang="en-GB" sz="1800" b="1" dirty="0"/>
          </a:p>
          <a:p>
            <a:pPr marL="457200" indent="-457200">
              <a:buFont typeface="Arial" panose="020B0604020202020204" pitchFamily="34" charset="0"/>
              <a:buChar char="•"/>
            </a:pPr>
            <a:endParaRPr lang="en-GB" sz="1800" dirty="0"/>
          </a:p>
          <a:p>
            <a:pPr marL="457200" lvl="0" indent="-457200">
              <a:buFont typeface="Arial" panose="020B0604020202020204" pitchFamily="34" charset="0"/>
              <a:buChar char="•"/>
            </a:pPr>
            <a:endParaRPr lang="en-GB" sz="1800" dirty="0"/>
          </a:p>
          <a:p>
            <a:pPr marL="457200" lvl="0" indent="-457200">
              <a:buFont typeface="Arial" panose="020B0604020202020204" pitchFamily="34" charset="0"/>
              <a:buChar char="•"/>
            </a:pPr>
            <a:endParaRPr lang="en-GB" sz="1800" dirty="0"/>
          </a:p>
          <a:p>
            <a:pPr marL="457200" indent="-457200">
              <a:buFont typeface="Arial" panose="020B0604020202020204" pitchFamily="34" charset="0"/>
              <a:buChar char="•"/>
            </a:pPr>
            <a:endParaRPr lang="en-GB" dirty="0"/>
          </a:p>
        </p:txBody>
      </p:sp>
    </p:spTree>
    <p:extLst>
      <p:ext uri="{BB962C8B-B14F-4D97-AF65-F5344CB8AC3E}">
        <p14:creationId xmlns:p14="http://schemas.microsoft.com/office/powerpoint/2010/main" val="126723922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88640"/>
            <a:ext cx="7933184" cy="936104"/>
          </a:xfrm>
        </p:spPr>
        <p:txBody>
          <a:bodyPr/>
          <a:lstStyle/>
          <a:p>
            <a:r>
              <a:rPr lang="en-GB" sz="2400" dirty="0">
                <a:solidFill>
                  <a:schemeClr val="accent1">
                    <a:lumMod val="75000"/>
                  </a:schemeClr>
                </a:solidFill>
              </a:rPr>
              <a:t>COVID-19 Pfizer BioNTech Comirnaty 30 micrograms/</a:t>
            </a:r>
            <a:br>
              <a:rPr lang="en-GB" sz="2400" dirty="0">
                <a:solidFill>
                  <a:schemeClr val="accent1">
                    <a:lumMod val="75000"/>
                  </a:schemeClr>
                </a:solidFill>
              </a:rPr>
            </a:br>
            <a:r>
              <a:rPr lang="en-GB" sz="2400" dirty="0">
                <a:solidFill>
                  <a:schemeClr val="accent1">
                    <a:lumMod val="75000"/>
                  </a:schemeClr>
                </a:solidFill>
              </a:rPr>
              <a:t>dose vaccine dose preparation</a:t>
            </a:r>
          </a:p>
        </p:txBody>
      </p:sp>
      <p:sp>
        <p:nvSpPr>
          <p:cNvPr id="3" name="Content Placeholder 2"/>
          <p:cNvSpPr>
            <a:spLocks noGrp="1"/>
          </p:cNvSpPr>
          <p:nvPr>
            <p:ph idx="1"/>
          </p:nvPr>
        </p:nvSpPr>
        <p:spPr>
          <a:xfrm>
            <a:off x="685800" y="1196752"/>
            <a:ext cx="8077200" cy="4365848"/>
          </a:xfrm>
        </p:spPr>
        <p:txBody>
          <a:bodyPr/>
          <a:lstStyle/>
          <a:p>
            <a:pPr marL="285750" lvl="0" indent="-285750">
              <a:buFont typeface="Arial" panose="020B0604020202020204" pitchFamily="34" charset="0"/>
              <a:buChar char="•"/>
            </a:pPr>
            <a:r>
              <a:rPr lang="en-GB" sz="1300" dirty="0"/>
              <a:t>if the vaccine has previously been reconstituted, check that the time of reconstitution was within the last 6 hours </a:t>
            </a:r>
          </a:p>
          <a:p>
            <a:pPr marL="0" lvl="0" indent="0"/>
            <a:endParaRPr lang="en-GB" sz="1300" dirty="0"/>
          </a:p>
          <a:p>
            <a:pPr marL="285750" lvl="0" indent="-285750">
              <a:buFont typeface="Arial" panose="020B0604020202020204" pitchFamily="34" charset="0"/>
              <a:buChar char="•"/>
            </a:pPr>
            <a:r>
              <a:rPr lang="en-GB" sz="1300" dirty="0"/>
              <a:t>clean top of vial with a single use alcohol swab and allow to air dry fully</a:t>
            </a:r>
          </a:p>
          <a:p>
            <a:pPr marL="0" lvl="0" indent="0"/>
            <a:endParaRPr lang="en-GB" sz="1300" dirty="0"/>
          </a:p>
          <a:p>
            <a:pPr marL="285750" lvl="0" indent="-285750">
              <a:buFont typeface="Arial" panose="020B0604020202020204" pitchFamily="34" charset="0"/>
              <a:buChar char="•"/>
            </a:pPr>
            <a:r>
              <a:rPr lang="en-GB" sz="1300" dirty="0"/>
              <a:t>unwrap one of the 1ml combined 23g/25mm blue hub needle and syringes provided (recommended needle length depends on body mass of patient. Longer length (38mm) needles are recommended and being supplied for morbidly obese individuals to ensure the vaccine is injected into muscle)</a:t>
            </a:r>
          </a:p>
          <a:p>
            <a:pPr marL="285750" lvl="0" indent="-285750">
              <a:buFont typeface="Arial" panose="020B0604020202020204" pitchFamily="34" charset="0"/>
              <a:buChar char="•"/>
            </a:pPr>
            <a:endParaRPr lang="en-GB" sz="1300" dirty="0"/>
          </a:p>
          <a:p>
            <a:pPr marL="285750" lvl="0" indent="-285750">
              <a:buFont typeface="Arial" panose="020B0604020202020204" pitchFamily="34" charset="0"/>
              <a:buChar char="•"/>
            </a:pPr>
            <a:r>
              <a:rPr lang="en-GB" sz="1300" dirty="0"/>
              <a:t>withdraw a dose of 0.3 ml of diluted product for each vaccination. </a:t>
            </a:r>
            <a:r>
              <a:rPr lang="en-GB" sz="1300" b="1" dirty="0"/>
              <a:t>Ensure correct dose is drawn up</a:t>
            </a:r>
          </a:p>
          <a:p>
            <a:pPr marL="0" lvl="0" indent="0"/>
            <a:r>
              <a:rPr lang="en-GB" sz="1300" dirty="0"/>
              <a:t> </a:t>
            </a:r>
          </a:p>
          <a:p>
            <a:pPr marL="285750" lvl="0" indent="-285750">
              <a:buFont typeface="Arial" panose="020B0604020202020204" pitchFamily="34" charset="0"/>
              <a:buChar char="•"/>
            </a:pPr>
            <a:r>
              <a:rPr lang="en-GB" sz="1300" dirty="0"/>
              <a:t>any air bubbles should be removed before removing the needle from the vial in order to avoid losing any of the vaccine dose</a:t>
            </a:r>
          </a:p>
          <a:p>
            <a:pPr marL="285750" lvl="0" indent="-285750">
              <a:buFont typeface="Arial" panose="020B0604020202020204" pitchFamily="34" charset="0"/>
              <a:buChar char="•"/>
            </a:pPr>
            <a:endParaRPr lang="en-GB" sz="1300" dirty="0"/>
          </a:p>
          <a:p>
            <a:pPr marL="285750" indent="-285750">
              <a:buFont typeface="Arial" panose="020B0604020202020204" pitchFamily="34" charset="0"/>
              <a:buChar char="•"/>
            </a:pPr>
            <a:r>
              <a:rPr lang="en-GB" sz="1300" dirty="0"/>
              <a:t>the same needle and syringe should be used to draw up and administer the dose of vaccine to prevent under dosing of the vaccine to the person </a:t>
            </a:r>
          </a:p>
          <a:p>
            <a:pPr marL="285750" indent="-285750">
              <a:buFont typeface="Arial" panose="020B0604020202020204" pitchFamily="34" charset="0"/>
              <a:buChar char="•"/>
            </a:pPr>
            <a:endParaRPr lang="en-GB" sz="1300" dirty="0"/>
          </a:p>
          <a:p>
            <a:pPr marL="285750" lvl="0" indent="-285750">
              <a:buFont typeface="Arial" panose="020B0604020202020204" pitchFamily="34" charset="0"/>
              <a:buChar char="•"/>
            </a:pPr>
            <a:r>
              <a:rPr lang="en-GB" sz="1300" dirty="0"/>
              <a:t>the needle should only be changed between the vial and the patient if it is contaminated or damaged</a:t>
            </a:r>
          </a:p>
          <a:p>
            <a:endParaRPr lang="en-GB" sz="1600" dirty="0"/>
          </a:p>
        </p:txBody>
      </p:sp>
    </p:spTree>
    <p:extLst>
      <p:ext uri="{BB962C8B-B14F-4D97-AF65-F5344CB8AC3E}">
        <p14:creationId xmlns:p14="http://schemas.microsoft.com/office/powerpoint/2010/main" val="14961511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7624" y="980728"/>
            <a:ext cx="7575376" cy="2448272"/>
          </a:xfrm>
        </p:spPr>
        <p:txBody>
          <a:bodyPr/>
          <a:lstStyle/>
          <a:p>
            <a:r>
              <a:rPr lang="en-GB" sz="3600" dirty="0">
                <a:solidFill>
                  <a:schemeClr val="accent1">
                    <a:lumMod val="75000"/>
                  </a:schemeClr>
                </a:solidFill>
              </a:rPr>
              <a:t>COVID-19 Vaccine Pfizer </a:t>
            </a:r>
            <a:br>
              <a:rPr lang="en-GB" sz="3600" dirty="0">
                <a:solidFill>
                  <a:schemeClr val="accent1">
                    <a:lumMod val="75000"/>
                  </a:schemeClr>
                </a:solidFill>
              </a:rPr>
            </a:br>
            <a:r>
              <a:rPr lang="en-GB" sz="3600" dirty="0">
                <a:solidFill>
                  <a:schemeClr val="accent1">
                    <a:lumMod val="75000"/>
                  </a:schemeClr>
                </a:solidFill>
              </a:rPr>
              <a:t>BioNTech (Comirnaty bivalent </a:t>
            </a:r>
            <a:br>
              <a:rPr lang="en-GB" sz="3600" dirty="0">
                <a:solidFill>
                  <a:schemeClr val="accent1">
                    <a:lumMod val="75000"/>
                  </a:schemeClr>
                </a:solidFill>
              </a:rPr>
            </a:br>
            <a:r>
              <a:rPr lang="en-GB" sz="3600" dirty="0">
                <a:solidFill>
                  <a:schemeClr val="accent1">
                    <a:lumMod val="75000"/>
                  </a:schemeClr>
                </a:solidFill>
              </a:rPr>
              <a:t>Original / Omicron BA.1)</a:t>
            </a:r>
          </a:p>
        </p:txBody>
      </p:sp>
      <p:pic>
        <p:nvPicPr>
          <p:cNvPr id="9" name="Picture 8">
            <a:extLst>
              <a:ext uri="{FF2B5EF4-FFF2-40B4-BE49-F238E27FC236}">
                <a16:creationId xmlns:a16="http://schemas.microsoft.com/office/drawing/2014/main" id="{0E7C386F-B2E8-43D9-B48C-22528E2760E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11960" y="3614017"/>
            <a:ext cx="3240360" cy="2232248"/>
          </a:xfrm>
          <a:prstGeom prst="rect">
            <a:avLst/>
          </a:prstGeom>
        </p:spPr>
      </p:pic>
    </p:spTree>
    <p:extLst>
      <p:ext uri="{BB962C8B-B14F-4D97-AF65-F5344CB8AC3E}">
        <p14:creationId xmlns:p14="http://schemas.microsoft.com/office/powerpoint/2010/main" val="311222811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88640"/>
            <a:ext cx="8352928" cy="504056"/>
          </a:xfrm>
        </p:spPr>
        <p:txBody>
          <a:bodyPr/>
          <a:lstStyle/>
          <a:p>
            <a:r>
              <a:rPr lang="en-GB" sz="2000" dirty="0">
                <a:solidFill>
                  <a:schemeClr val="accent1">
                    <a:lumMod val="75000"/>
                  </a:schemeClr>
                </a:solidFill>
              </a:rPr>
              <a:t>Contraindications to COVID-19 Pfizer BioNTech (Comirnaty) vaccine</a:t>
            </a:r>
          </a:p>
        </p:txBody>
      </p:sp>
      <p:sp>
        <p:nvSpPr>
          <p:cNvPr id="3" name="Content Placeholder 2"/>
          <p:cNvSpPr>
            <a:spLocks noGrp="1"/>
          </p:cNvSpPr>
          <p:nvPr>
            <p:ph idx="1"/>
          </p:nvPr>
        </p:nvSpPr>
        <p:spPr>
          <a:xfrm>
            <a:off x="395536" y="692696"/>
            <a:ext cx="8496944" cy="5184576"/>
          </a:xfrm>
        </p:spPr>
        <p:txBody>
          <a:bodyPr/>
          <a:lstStyle/>
          <a:p>
            <a:pPr marL="4763" lvl="0" indent="-4763">
              <a:lnSpc>
                <a:spcPct val="114000"/>
              </a:lnSpc>
              <a:spcBef>
                <a:spcPts val="0"/>
              </a:spcBef>
              <a:buClrTx/>
              <a:buSzTx/>
            </a:pPr>
            <a:r>
              <a:rPr lang="en-GB" sz="1500" b="1" kern="1200" dirty="0">
                <a:latin typeface="Arial" pitchFamily="34" charset="0"/>
                <a:ea typeface="ヒラギノ角ゴ Pro W3" pitchFamily="84" charset="-128"/>
              </a:rPr>
              <a:t>The COVID-19 Pfizer BioNTech </a:t>
            </a:r>
            <a:r>
              <a:rPr lang="en-GB" sz="1500" b="1" dirty="0"/>
              <a:t>(Comirnaty)</a:t>
            </a:r>
            <a:r>
              <a:rPr lang="en-GB" sz="1500" b="1" kern="1200" dirty="0">
                <a:latin typeface="Arial" pitchFamily="34" charset="0"/>
                <a:ea typeface="ヒラギノ角ゴ Pro W3" pitchFamily="84" charset="-128"/>
              </a:rPr>
              <a:t> vaccine should not be given to people who have had a confirmed anaphylactic reaction to the vaccine or any components of the vaccine. </a:t>
            </a:r>
            <a:r>
              <a:rPr lang="en-GB" sz="1500" kern="1200" dirty="0">
                <a:latin typeface="Arial" pitchFamily="34" charset="0"/>
                <a:ea typeface="ヒラギノ角ゴ Pro W3" pitchFamily="84" charset="-128"/>
              </a:rPr>
              <a:t>Additionally, </a:t>
            </a:r>
            <a:r>
              <a:rPr lang="en-GB" sz="1500" dirty="0"/>
              <a:t>individuals with a history of immediate onset-anaphylaxis to multiple classes of drugs or an unexplained anaphylaxis should not be vaccinated with the Pfizer BioNTech (Comirnaty) vaccines. </a:t>
            </a:r>
            <a:endParaRPr lang="en-GB" sz="1500" kern="1200" dirty="0">
              <a:latin typeface="Arial" pitchFamily="34" charset="0"/>
              <a:ea typeface="ヒラギノ角ゴ Pro W3" pitchFamily="84" charset="-128"/>
            </a:endParaRPr>
          </a:p>
          <a:p>
            <a:pPr marL="4763" lvl="0" indent="-4763">
              <a:lnSpc>
                <a:spcPct val="114000"/>
              </a:lnSpc>
              <a:spcBef>
                <a:spcPts val="0"/>
              </a:spcBef>
              <a:buClrTx/>
              <a:buSzTx/>
            </a:pPr>
            <a:endParaRPr lang="en-GB" sz="1500" kern="1200" dirty="0">
              <a:latin typeface="Arial" pitchFamily="34" charset="0"/>
              <a:ea typeface="ヒラギノ角ゴ Pro W3" pitchFamily="84" charset="-128"/>
            </a:endParaRPr>
          </a:p>
          <a:p>
            <a:pPr marL="4763" lvl="0" indent="-4763">
              <a:lnSpc>
                <a:spcPct val="114000"/>
              </a:lnSpc>
              <a:spcBef>
                <a:spcPts val="0"/>
              </a:spcBef>
              <a:buClrTx/>
              <a:buSzTx/>
            </a:pPr>
            <a:r>
              <a:rPr lang="en-GB" sz="1500" kern="1200" dirty="0">
                <a:latin typeface="Arial" pitchFamily="34" charset="0"/>
                <a:ea typeface="ヒラギノ角ゴ Pro W3" pitchFamily="84" charset="-128"/>
              </a:rPr>
              <a:t>In addition to the highly purified BNT162b2 messenger RNA, the vaccine also contains:</a:t>
            </a:r>
          </a:p>
          <a:p>
            <a:pPr marL="4763" lvl="0" indent="-4763">
              <a:lnSpc>
                <a:spcPct val="114000"/>
              </a:lnSpc>
              <a:spcBef>
                <a:spcPts val="0"/>
              </a:spcBef>
              <a:buClrTx/>
              <a:buSzTx/>
            </a:pPr>
            <a:r>
              <a:rPr lang="en-GB" sz="1500" kern="1200" dirty="0">
                <a:latin typeface="Arial" pitchFamily="34" charset="0"/>
                <a:ea typeface="ヒラギノ角ゴ Pro W3" pitchFamily="84" charset="-128"/>
              </a:rPr>
              <a:t>ALC-0315 = (4-hydroxybutyl) </a:t>
            </a:r>
            <a:r>
              <a:rPr lang="en-GB" sz="1500" kern="1200" dirty="0" err="1">
                <a:latin typeface="Arial" pitchFamily="34" charset="0"/>
                <a:ea typeface="ヒラギノ角ゴ Pro W3" pitchFamily="84" charset="-128"/>
              </a:rPr>
              <a:t>azanediyl</a:t>
            </a:r>
            <a:r>
              <a:rPr lang="en-GB" sz="1500" kern="1200" dirty="0">
                <a:latin typeface="Arial" pitchFamily="34" charset="0"/>
                <a:ea typeface="ヒラギノ角ゴ Pro W3" pitchFamily="84" charset="-128"/>
              </a:rPr>
              <a:t>)</a:t>
            </a:r>
            <a:r>
              <a:rPr lang="en-GB" sz="1500" kern="1200" dirty="0" err="1">
                <a:latin typeface="Arial" pitchFamily="34" charset="0"/>
                <a:ea typeface="ヒラギノ角ゴ Pro W3" pitchFamily="84" charset="-128"/>
              </a:rPr>
              <a:t>bis</a:t>
            </a:r>
            <a:r>
              <a:rPr lang="en-GB" sz="1500" kern="1200" dirty="0">
                <a:latin typeface="Arial" pitchFamily="34" charset="0"/>
                <a:ea typeface="ヒラギノ角ゴ Pro W3" pitchFamily="84" charset="-128"/>
              </a:rPr>
              <a:t> (hexane-6,1-diyl)</a:t>
            </a:r>
            <a:r>
              <a:rPr lang="en-GB" sz="1500" kern="1200" dirty="0" err="1">
                <a:latin typeface="Arial" pitchFamily="34" charset="0"/>
                <a:ea typeface="ヒラギノ角ゴ Pro W3" pitchFamily="84" charset="-128"/>
              </a:rPr>
              <a:t>bis</a:t>
            </a:r>
            <a:r>
              <a:rPr lang="en-GB" sz="1500" kern="1200" dirty="0">
                <a:latin typeface="Arial" pitchFamily="34" charset="0"/>
                <a:ea typeface="ヒラギノ角ゴ Pro W3" pitchFamily="84" charset="-128"/>
              </a:rPr>
              <a:t>(2-hexyldecanoate)</a:t>
            </a:r>
          </a:p>
          <a:p>
            <a:pPr marL="4763" lvl="0" indent="-4763">
              <a:lnSpc>
                <a:spcPct val="114000"/>
              </a:lnSpc>
              <a:spcBef>
                <a:spcPts val="0"/>
              </a:spcBef>
              <a:buClrTx/>
              <a:buSzTx/>
            </a:pPr>
            <a:r>
              <a:rPr lang="en-GB" sz="1500" kern="1200" dirty="0">
                <a:latin typeface="Arial" pitchFamily="34" charset="0"/>
                <a:ea typeface="ヒラギノ角ゴ Pro W3" pitchFamily="84" charset="-128"/>
              </a:rPr>
              <a:t>ALC-0159 = 2-[(polyethylene glycol)-2000]-N,N-</a:t>
            </a:r>
            <a:r>
              <a:rPr lang="en-GB" sz="1500" kern="1200" dirty="0" err="1">
                <a:latin typeface="Arial" pitchFamily="34" charset="0"/>
                <a:ea typeface="ヒラギノ角ゴ Pro W3" pitchFamily="84" charset="-128"/>
              </a:rPr>
              <a:t>ditetradecylacetamide</a:t>
            </a:r>
            <a:endParaRPr lang="en-GB" sz="1500" kern="1200" dirty="0">
              <a:latin typeface="Arial" pitchFamily="34" charset="0"/>
              <a:ea typeface="ヒラギノ角ゴ Pro W3" pitchFamily="84" charset="-128"/>
            </a:endParaRPr>
          </a:p>
          <a:p>
            <a:pPr marL="4763" lvl="0" indent="-4763">
              <a:lnSpc>
                <a:spcPct val="114000"/>
              </a:lnSpc>
              <a:spcBef>
                <a:spcPts val="0"/>
              </a:spcBef>
              <a:buClrTx/>
              <a:buSzTx/>
            </a:pPr>
            <a:r>
              <a:rPr lang="en-GB" sz="1500" kern="1200" dirty="0">
                <a:latin typeface="Arial" pitchFamily="34" charset="0"/>
                <a:ea typeface="ヒラギノ角ゴ Pro W3" pitchFamily="84" charset="-128"/>
              </a:rPr>
              <a:t>1,2-Distearoyl-sn-glycero-3-phosphocholine</a:t>
            </a:r>
          </a:p>
          <a:p>
            <a:pPr marL="4763" lvl="0" indent="-4763">
              <a:lnSpc>
                <a:spcPct val="114000"/>
              </a:lnSpc>
              <a:spcBef>
                <a:spcPts val="0"/>
              </a:spcBef>
              <a:buClrTx/>
              <a:buSzTx/>
            </a:pPr>
            <a:r>
              <a:rPr lang="en-GB" sz="1500" kern="1200" dirty="0">
                <a:latin typeface="Arial" pitchFamily="34" charset="0"/>
                <a:ea typeface="ヒラギノ角ゴ Pro W3" pitchFamily="84" charset="-128"/>
              </a:rPr>
              <a:t>cholesterol</a:t>
            </a:r>
          </a:p>
          <a:p>
            <a:pPr marL="4763" lvl="0" indent="-4763">
              <a:lnSpc>
                <a:spcPct val="114000"/>
              </a:lnSpc>
              <a:spcBef>
                <a:spcPts val="0"/>
              </a:spcBef>
              <a:buClrTx/>
              <a:buSzTx/>
            </a:pPr>
            <a:r>
              <a:rPr lang="en-GB" sz="1500" kern="1200" dirty="0">
                <a:latin typeface="Arial" pitchFamily="34" charset="0"/>
                <a:ea typeface="ヒラギノ角ゴ Pro W3" pitchFamily="84" charset="-128"/>
              </a:rPr>
              <a:t>trometamol</a:t>
            </a:r>
          </a:p>
          <a:p>
            <a:pPr marL="4763" lvl="0" indent="-4763">
              <a:lnSpc>
                <a:spcPct val="114000"/>
              </a:lnSpc>
              <a:spcBef>
                <a:spcPts val="0"/>
              </a:spcBef>
              <a:buClrTx/>
              <a:buSzTx/>
            </a:pPr>
            <a:r>
              <a:rPr lang="en-GB" sz="1500" kern="1200" dirty="0">
                <a:latin typeface="Arial" pitchFamily="34" charset="0"/>
                <a:ea typeface="ヒラギノ角ゴ Pro W3" pitchFamily="84" charset="-128"/>
              </a:rPr>
              <a:t>trometamol hydrochloride</a:t>
            </a:r>
          </a:p>
          <a:p>
            <a:pPr marL="4763" lvl="0" indent="-4763">
              <a:lnSpc>
                <a:spcPct val="114000"/>
              </a:lnSpc>
              <a:spcBef>
                <a:spcPts val="0"/>
              </a:spcBef>
              <a:buClrTx/>
              <a:buSzTx/>
            </a:pPr>
            <a:r>
              <a:rPr lang="en-GB" sz="1500" kern="1200" dirty="0">
                <a:latin typeface="Arial" pitchFamily="34" charset="0"/>
                <a:ea typeface="ヒラギノ角ゴ Pro W3" pitchFamily="84" charset="-128"/>
              </a:rPr>
              <a:t>sucrose</a:t>
            </a:r>
          </a:p>
          <a:p>
            <a:pPr marL="4763" lvl="0" indent="-4763">
              <a:lnSpc>
                <a:spcPct val="114000"/>
              </a:lnSpc>
              <a:spcBef>
                <a:spcPts val="0"/>
              </a:spcBef>
              <a:buClrTx/>
              <a:buSzTx/>
            </a:pPr>
            <a:r>
              <a:rPr lang="en-GB" sz="1500" kern="1200" dirty="0">
                <a:latin typeface="Arial" pitchFamily="34" charset="0"/>
                <a:ea typeface="ヒラギノ角ゴ Pro W3" pitchFamily="84" charset="-128"/>
              </a:rPr>
              <a:t>water for injections</a:t>
            </a:r>
          </a:p>
          <a:p>
            <a:pPr marL="4763" lvl="0" indent="-4763">
              <a:lnSpc>
                <a:spcPct val="114000"/>
              </a:lnSpc>
              <a:spcBef>
                <a:spcPts val="0"/>
              </a:spcBef>
              <a:buClrTx/>
              <a:buSzTx/>
            </a:pPr>
            <a:endParaRPr lang="en-GB" sz="1500" kern="1200" dirty="0">
              <a:solidFill>
                <a:srgbClr val="FF0000"/>
              </a:solidFill>
              <a:latin typeface="Arial" pitchFamily="34" charset="0"/>
              <a:ea typeface="ヒラギノ角ゴ Pro W3" pitchFamily="84" charset="-128"/>
            </a:endParaRPr>
          </a:p>
          <a:p>
            <a:pPr marL="4763" indent="-4763">
              <a:lnSpc>
                <a:spcPct val="114000"/>
              </a:lnSpc>
              <a:spcBef>
                <a:spcPts val="0"/>
              </a:spcBef>
              <a:buClrTx/>
              <a:buSzTx/>
            </a:pPr>
            <a:r>
              <a:rPr lang="en-GB" sz="1500" kern="1200" dirty="0">
                <a:solidFill>
                  <a:sysClr val="windowText" lastClr="000000"/>
                </a:solidFill>
              </a:rPr>
              <a:t>Polyethylene glycol (PEG) is an allergen commonly found in medicines and also in household goods and cosmetics. Known allergy to PEG is extremely rare but would contraindicate receipt of this vaccine.</a:t>
            </a:r>
          </a:p>
          <a:p>
            <a:pPr marL="4763" lvl="0" indent="-4763">
              <a:lnSpc>
                <a:spcPct val="114000"/>
              </a:lnSpc>
              <a:spcBef>
                <a:spcPts val="0"/>
              </a:spcBef>
              <a:buClrTx/>
              <a:buSzTx/>
            </a:pPr>
            <a:endParaRPr lang="en-GB" sz="1300" kern="1200" dirty="0">
              <a:solidFill>
                <a:srgbClr val="FF0000"/>
              </a:solidFill>
              <a:latin typeface="Arial" pitchFamily="34" charset="0"/>
              <a:ea typeface="ヒラギノ角ゴ Pro W3" pitchFamily="84" charset="-128"/>
            </a:endParaRPr>
          </a:p>
          <a:p>
            <a:pPr marL="4763" lvl="0" indent="-4763">
              <a:lnSpc>
                <a:spcPct val="114000"/>
              </a:lnSpc>
              <a:spcBef>
                <a:spcPts val="0"/>
              </a:spcBef>
              <a:buClrTx/>
              <a:buSzTx/>
            </a:pPr>
            <a:endParaRPr lang="en-GB" sz="1300" kern="1200" dirty="0">
              <a:solidFill>
                <a:srgbClr val="FF0000"/>
              </a:solidFill>
              <a:latin typeface="Arial" pitchFamily="34" charset="0"/>
              <a:ea typeface="ヒラギノ角ゴ Pro W3" pitchFamily="84" charset="-128"/>
            </a:endParaRPr>
          </a:p>
          <a:p>
            <a:pPr marL="4763" lvl="0" indent="-4763">
              <a:lnSpc>
                <a:spcPct val="114000"/>
              </a:lnSpc>
              <a:spcBef>
                <a:spcPts val="0"/>
              </a:spcBef>
              <a:buClrTx/>
              <a:buSzTx/>
            </a:pPr>
            <a:endParaRPr lang="en-GB" sz="1300" kern="1200" dirty="0">
              <a:solidFill>
                <a:srgbClr val="FF0000"/>
              </a:solidFill>
              <a:latin typeface="Arial" pitchFamily="34" charset="0"/>
              <a:ea typeface="ヒラギノ角ゴ Pro W3" pitchFamily="84" charset="-128"/>
            </a:endParaRPr>
          </a:p>
          <a:p>
            <a:endParaRPr lang="en-GB" sz="1200" dirty="0"/>
          </a:p>
        </p:txBody>
      </p:sp>
    </p:spTree>
    <p:extLst>
      <p:ext uri="{BB962C8B-B14F-4D97-AF65-F5344CB8AC3E}">
        <p14:creationId xmlns:p14="http://schemas.microsoft.com/office/powerpoint/2010/main" val="145680833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04664"/>
            <a:ext cx="8496944" cy="432048"/>
          </a:xfrm>
        </p:spPr>
        <p:txBody>
          <a:bodyPr/>
          <a:lstStyle/>
          <a:p>
            <a:r>
              <a:rPr lang="en-GB" sz="2400" dirty="0">
                <a:solidFill>
                  <a:schemeClr val="accent1">
                    <a:lumMod val="75000"/>
                  </a:schemeClr>
                </a:solidFill>
              </a:rPr>
              <a:t>Precautions to COVID-19 Pfizer BioNTech (Comirnaty) </a:t>
            </a:r>
            <a:br>
              <a:rPr lang="en-GB" sz="2400" dirty="0">
                <a:solidFill>
                  <a:schemeClr val="accent1">
                    <a:lumMod val="75000"/>
                  </a:schemeClr>
                </a:solidFill>
              </a:rPr>
            </a:br>
            <a:r>
              <a:rPr lang="en-GB" sz="2400" dirty="0">
                <a:solidFill>
                  <a:schemeClr val="accent1">
                    <a:lumMod val="75000"/>
                  </a:schemeClr>
                </a:solidFill>
              </a:rPr>
              <a:t>vaccine (1)</a:t>
            </a:r>
          </a:p>
        </p:txBody>
      </p:sp>
      <p:sp>
        <p:nvSpPr>
          <p:cNvPr id="3" name="Content Placeholder 2"/>
          <p:cNvSpPr>
            <a:spLocks noGrp="1"/>
          </p:cNvSpPr>
          <p:nvPr>
            <p:ph idx="1"/>
          </p:nvPr>
        </p:nvSpPr>
        <p:spPr>
          <a:xfrm>
            <a:off x="685800" y="1052736"/>
            <a:ext cx="8077200" cy="4752528"/>
          </a:xfrm>
        </p:spPr>
        <p:txBody>
          <a:bodyPr/>
          <a:lstStyle/>
          <a:p>
            <a:pPr marL="285750" indent="-285750">
              <a:buFont typeface="Arial" panose="020B0604020202020204" pitchFamily="34" charset="0"/>
              <a:buChar char="•"/>
            </a:pPr>
            <a:r>
              <a:rPr lang="en-GB" sz="1500" dirty="0"/>
              <a:t>a very small number of individuals have experienced anaphylaxis when vaccinated with the COVID-19 mRNA Vaccine BNT162b2 vaccine </a:t>
            </a:r>
          </a:p>
          <a:p>
            <a:pPr marL="285750" indent="-285750">
              <a:buFont typeface="Arial" panose="020B0604020202020204" pitchFamily="34" charset="0"/>
              <a:buChar char="•"/>
            </a:pPr>
            <a:endParaRPr lang="en-GB" sz="1500" dirty="0"/>
          </a:p>
          <a:p>
            <a:pPr marL="285750" indent="-285750">
              <a:buFont typeface="Arial" panose="020B0604020202020204" pitchFamily="34" charset="0"/>
              <a:buChar char="•"/>
            </a:pPr>
            <a:r>
              <a:rPr lang="en-GB" sz="1500" dirty="0"/>
              <a:t>following close surveillance of the initial roll-out, the MHRA has advised that individuals with a history of anaphylaxis to food, an identified drug or vaccine, or an insect sting </a:t>
            </a:r>
            <a:r>
              <a:rPr lang="en-GB" sz="1500" b="1" dirty="0"/>
              <a:t>can</a:t>
            </a:r>
            <a:r>
              <a:rPr lang="en-GB" sz="1500" dirty="0"/>
              <a:t> receive any COVID-19 vaccine, as long as they are not known to be allergic to a component (excipient) of the vaccine </a:t>
            </a:r>
          </a:p>
          <a:p>
            <a:pPr marL="0" indent="0"/>
            <a:endParaRPr lang="en-GB" sz="1500" dirty="0"/>
          </a:p>
          <a:p>
            <a:pPr marL="285750" indent="-285750">
              <a:buFont typeface="Arial" panose="020B0604020202020204" pitchFamily="34" charset="0"/>
              <a:buChar char="•"/>
            </a:pPr>
            <a:r>
              <a:rPr lang="en-GB" sz="1500" dirty="0"/>
              <a:t>it is recommended recipients of this vaccine should be kept for observation and monitored for a minimum of 15 minutes. In recognition of the need to accelerate delivery of the programme in response to the emergence of the Omicron variant, the UK Chief Medical Officers have recommended suspension of this requirement (</a:t>
            </a:r>
            <a:r>
              <a:rPr lang="en-GB" sz="1600" dirty="0">
                <a:hlinkClick r:id="rId3"/>
              </a:rPr>
              <a:t>doh-hss-md-21-2022.pdf (health-ni.gov.uk)</a:t>
            </a:r>
            <a:endParaRPr lang="en-GB" sz="1500" dirty="0"/>
          </a:p>
          <a:p>
            <a:pPr marL="285750" indent="-285750">
              <a:buFont typeface="Arial" panose="020B0604020202020204" pitchFamily="34" charset="0"/>
              <a:buChar char="•"/>
            </a:pPr>
            <a:endParaRPr lang="en-GB" sz="1500" dirty="0"/>
          </a:p>
          <a:p>
            <a:pPr marL="285750" indent="-285750">
              <a:buFont typeface="Arial" panose="020B0604020202020204" pitchFamily="34" charset="0"/>
              <a:buChar char="•"/>
            </a:pPr>
            <a:r>
              <a:rPr lang="en-GB" sz="1500" dirty="0"/>
              <a:t>the exceptions to this 15 minute suspension are:</a:t>
            </a:r>
          </a:p>
          <a:p>
            <a:pPr marL="0" indent="0"/>
            <a:r>
              <a:rPr lang="en-GB" sz="1500" dirty="0"/>
              <a:t>	individuals with a strong history of dangerous or unexplained allergic reactions 	(e.g. anaphylaxis)</a:t>
            </a:r>
          </a:p>
          <a:p>
            <a:pPr marL="0" indent="0"/>
            <a:endParaRPr lang="en-GB" sz="1400" dirty="0"/>
          </a:p>
          <a:p>
            <a:pPr marL="0" lvl="0" indent="0">
              <a:lnSpc>
                <a:spcPct val="114000"/>
              </a:lnSpc>
              <a:spcBef>
                <a:spcPts val="0"/>
              </a:spcBef>
              <a:buClrTx/>
              <a:buSzTx/>
            </a:pPr>
            <a:endParaRPr lang="en-GB" sz="1200" kern="1200" dirty="0">
              <a:solidFill>
                <a:prstClr val="black"/>
              </a:solidFill>
              <a:latin typeface="Arial" pitchFamily="34" charset="0"/>
              <a:ea typeface="ヒラギノ角ゴ Pro W3" pitchFamily="84" charset="-128"/>
            </a:endParaRPr>
          </a:p>
          <a:p>
            <a:endParaRPr lang="en-GB" dirty="0"/>
          </a:p>
        </p:txBody>
      </p:sp>
    </p:spTree>
    <p:extLst>
      <p:ext uri="{BB962C8B-B14F-4D97-AF65-F5344CB8AC3E}">
        <p14:creationId xmlns:p14="http://schemas.microsoft.com/office/powerpoint/2010/main" val="159649523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476672"/>
            <a:ext cx="8223448" cy="720080"/>
          </a:xfrm>
        </p:spPr>
        <p:txBody>
          <a:bodyPr/>
          <a:lstStyle/>
          <a:p>
            <a:r>
              <a:rPr lang="en-GB" sz="3200" dirty="0">
                <a:solidFill>
                  <a:schemeClr val="accent1">
                    <a:lumMod val="75000"/>
                  </a:schemeClr>
                </a:solidFill>
              </a:rPr>
              <a:t>Precautions to COVID-19 Pfizer BioNTech</a:t>
            </a:r>
            <a:br>
              <a:rPr lang="en-GB" sz="3200" dirty="0">
                <a:solidFill>
                  <a:schemeClr val="accent1">
                    <a:lumMod val="75000"/>
                  </a:schemeClr>
                </a:solidFill>
              </a:rPr>
            </a:br>
            <a:r>
              <a:rPr lang="en-GB" sz="3200" dirty="0">
                <a:solidFill>
                  <a:schemeClr val="accent1">
                    <a:lumMod val="75000"/>
                  </a:schemeClr>
                </a:solidFill>
              </a:rPr>
              <a:t>(Comirnaty) vaccine (2)</a:t>
            </a:r>
            <a:endParaRPr lang="en-GB" sz="3200" dirty="0"/>
          </a:p>
        </p:txBody>
      </p:sp>
      <p:sp>
        <p:nvSpPr>
          <p:cNvPr id="3" name="Content Placeholder 2"/>
          <p:cNvSpPr>
            <a:spLocks noGrp="1"/>
          </p:cNvSpPr>
          <p:nvPr>
            <p:ph idx="1"/>
          </p:nvPr>
        </p:nvSpPr>
        <p:spPr>
          <a:xfrm>
            <a:off x="685800" y="1556792"/>
            <a:ext cx="8077200" cy="4005808"/>
          </a:xfrm>
        </p:spPr>
        <p:txBody>
          <a:bodyPr/>
          <a:lstStyle/>
          <a:p>
            <a:pPr>
              <a:buFont typeface="Arial" panose="020B0604020202020204" pitchFamily="34" charset="0"/>
              <a:buChar char="•"/>
            </a:pPr>
            <a:r>
              <a:rPr lang="en-GB" sz="2000" dirty="0"/>
              <a:t>facilities for management of anaphylaxis should be available at all vaccination sites </a:t>
            </a:r>
          </a:p>
          <a:p>
            <a:pPr lvl="0">
              <a:buFont typeface="Arial" panose="020B0604020202020204" pitchFamily="34" charset="0"/>
              <a:buChar char="•"/>
            </a:pPr>
            <a:endParaRPr lang="en-GB" sz="2000" dirty="0"/>
          </a:p>
          <a:p>
            <a:pPr lvl="0">
              <a:buFont typeface="Arial" panose="020B0604020202020204" pitchFamily="34" charset="0"/>
              <a:buChar char="•"/>
            </a:pPr>
            <a:r>
              <a:rPr lang="en-GB" sz="2000" dirty="0"/>
              <a:t>individuals with a localised urticarial (itchy) skin reaction (without systemic symptoms) to the first dose of a COVID-19 vaccine should receive the second dose of vaccine with prolonged observation (30 minutes) in a setting with full resuscitation facilities (e.g. a hospital)</a:t>
            </a:r>
          </a:p>
          <a:p>
            <a:pPr marL="285750" lvl="0" indent="-285750">
              <a:buFont typeface="Arial" panose="020B0604020202020204" pitchFamily="34" charset="0"/>
              <a:buChar char="•"/>
            </a:pPr>
            <a:endParaRPr lang="en-GB" sz="2000" dirty="0"/>
          </a:p>
          <a:p>
            <a:pPr marL="285750" lvl="0" indent="-285750">
              <a:buFont typeface="Arial" panose="020B0604020202020204" pitchFamily="34" charset="0"/>
              <a:buChar char="•"/>
            </a:pPr>
            <a:r>
              <a:rPr lang="en-GB" sz="2000" dirty="0"/>
              <a:t>individuals with non-allergic reactions (vasovagal (fainting) episodes, non-urticarial skin reaction or non-specific symptoms) can receive the second dose of vaccine in any vaccination setting</a:t>
            </a:r>
          </a:p>
          <a:p>
            <a:endParaRPr lang="en-GB" dirty="0"/>
          </a:p>
        </p:txBody>
      </p:sp>
    </p:spTree>
    <p:extLst>
      <p:ext uri="{BB962C8B-B14F-4D97-AF65-F5344CB8AC3E}">
        <p14:creationId xmlns:p14="http://schemas.microsoft.com/office/powerpoint/2010/main" val="14316595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260648"/>
            <a:ext cx="8077200" cy="936104"/>
          </a:xfrm>
        </p:spPr>
        <p:txBody>
          <a:bodyPr/>
          <a:lstStyle/>
          <a:p>
            <a:r>
              <a:rPr lang="en-GB" dirty="0">
                <a:solidFill>
                  <a:schemeClr val="accent1">
                    <a:lumMod val="75000"/>
                  </a:schemeClr>
                </a:solidFill>
              </a:rPr>
              <a:t>Coronavirus structure</a:t>
            </a:r>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219089" y="1700809"/>
            <a:ext cx="3777151" cy="309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85154" y="1268760"/>
            <a:ext cx="4618893" cy="3896451"/>
          </a:xfrm>
          <a:prstGeom prst="rect">
            <a:avLst/>
          </a:prstGeom>
          <a:noFill/>
        </p:spPr>
        <p:txBody>
          <a:bodyPr wrap="square" rtlCol="0">
            <a:spAutoFit/>
          </a:bodyPr>
          <a:lstStyle/>
          <a:p>
            <a:pPr marL="285750" indent="-285750" eaLnBrk="0" fontAlgn="base" hangingPunct="0">
              <a:spcBef>
                <a:spcPct val="20000"/>
              </a:spcBef>
              <a:spcAft>
                <a:spcPct val="0"/>
              </a:spcAft>
              <a:buClr>
                <a:srgbClr val="00A8CA"/>
              </a:buClr>
              <a:buSzPct val="65000"/>
              <a:buFont typeface="Arial" panose="020B0604020202020204" pitchFamily="34" charset="0"/>
              <a:buChar char="•"/>
            </a:pPr>
            <a:r>
              <a:rPr lang="en-GB" sz="1200" kern="0" dirty="0">
                <a:solidFill>
                  <a:srgbClr val="000000"/>
                </a:solidFill>
              </a:rPr>
              <a:t>the key parts of the coronavirus are the RNA and the spike proteins</a:t>
            </a:r>
          </a:p>
          <a:p>
            <a:pPr marL="342900" indent="-342900" eaLnBrk="0" fontAlgn="base" hangingPunct="0">
              <a:spcBef>
                <a:spcPct val="20000"/>
              </a:spcBef>
              <a:spcAft>
                <a:spcPct val="0"/>
              </a:spcAft>
              <a:buClr>
                <a:srgbClr val="00A8CA"/>
              </a:buClr>
              <a:buSzPct val="65000"/>
            </a:pPr>
            <a:endParaRPr lang="en-GB" sz="1200" kern="0" dirty="0">
              <a:solidFill>
                <a:srgbClr val="000000"/>
              </a:solidFill>
            </a:endParaRPr>
          </a:p>
          <a:p>
            <a:pPr marL="285750" indent="-285750" eaLnBrk="0" fontAlgn="base" hangingPunct="0">
              <a:spcBef>
                <a:spcPct val="20000"/>
              </a:spcBef>
              <a:spcAft>
                <a:spcPct val="0"/>
              </a:spcAft>
              <a:buClr>
                <a:srgbClr val="00A8CA"/>
              </a:buClr>
              <a:buSzPct val="65000"/>
              <a:buFont typeface="Arial" panose="020B0604020202020204" pitchFamily="34" charset="0"/>
              <a:buChar char="•"/>
            </a:pPr>
            <a:r>
              <a:rPr lang="en-GB" sz="1200" kern="0" dirty="0">
                <a:solidFill>
                  <a:srgbClr val="000000"/>
                </a:solidFill>
              </a:rPr>
              <a:t>the RNA is surrounded by an </a:t>
            </a:r>
            <a:r>
              <a:rPr lang="en-GB" sz="1200" b="1" kern="0" dirty="0">
                <a:solidFill>
                  <a:srgbClr val="000000"/>
                </a:solidFill>
              </a:rPr>
              <a:t>envelope</a:t>
            </a:r>
            <a:r>
              <a:rPr lang="en-GB" sz="1200" kern="0" dirty="0">
                <a:solidFill>
                  <a:srgbClr val="000000"/>
                </a:solidFill>
              </a:rPr>
              <a:t> which has different roles in the life cycle of the virus. These may include the assembly of new virus and helping new virus to leave the infected cell</a:t>
            </a:r>
          </a:p>
          <a:p>
            <a:pPr marL="285750" indent="-285750" eaLnBrk="0" fontAlgn="base" hangingPunct="0">
              <a:spcBef>
                <a:spcPct val="20000"/>
              </a:spcBef>
              <a:spcAft>
                <a:spcPct val="0"/>
              </a:spcAft>
              <a:buClr>
                <a:srgbClr val="00A8CA"/>
              </a:buClr>
              <a:buSzPct val="65000"/>
              <a:buFont typeface="Arial" panose="020B0604020202020204" pitchFamily="34" charset="0"/>
              <a:buChar char="•"/>
            </a:pPr>
            <a:endParaRPr lang="en-GB" sz="1200" kern="0" dirty="0">
              <a:solidFill>
                <a:srgbClr val="000000"/>
              </a:solidFill>
            </a:endParaRPr>
          </a:p>
          <a:p>
            <a:pPr marL="285750" indent="-285750" eaLnBrk="0" fontAlgn="base" hangingPunct="0">
              <a:spcBef>
                <a:spcPct val="20000"/>
              </a:spcBef>
              <a:spcAft>
                <a:spcPct val="0"/>
              </a:spcAft>
              <a:buClr>
                <a:srgbClr val="00A8CA"/>
              </a:buClr>
              <a:buSzPct val="65000"/>
              <a:buFont typeface="Arial" panose="020B0604020202020204" pitchFamily="34" charset="0"/>
              <a:buChar char="•"/>
            </a:pPr>
            <a:r>
              <a:rPr lang="en-GB" sz="1200" kern="0" dirty="0">
                <a:solidFill>
                  <a:srgbClr val="000000"/>
                </a:solidFill>
              </a:rPr>
              <a:t>the </a:t>
            </a:r>
            <a:r>
              <a:rPr lang="en-GB" sz="1200" b="1" kern="0" dirty="0">
                <a:solidFill>
                  <a:srgbClr val="000000"/>
                </a:solidFill>
              </a:rPr>
              <a:t>spike proteins </a:t>
            </a:r>
            <a:r>
              <a:rPr lang="en-GB" sz="1200" kern="0" dirty="0">
                <a:solidFill>
                  <a:srgbClr val="000000"/>
                </a:solidFill>
              </a:rPr>
              <a:t>(S) are anchored into the viral </a:t>
            </a:r>
            <a:r>
              <a:rPr lang="en-GB" sz="1200" b="1" kern="0" dirty="0">
                <a:solidFill>
                  <a:srgbClr val="000000"/>
                </a:solidFill>
              </a:rPr>
              <a:t>envelope </a:t>
            </a:r>
            <a:r>
              <a:rPr lang="en-GB" sz="1200" kern="0" dirty="0">
                <a:solidFill>
                  <a:srgbClr val="000000"/>
                </a:solidFill>
              </a:rPr>
              <a:t>and form a crown like appearance, like the solar corona, hence the name coronavirus. The spike proteins attach to the target cell and allow the virus to enter it</a:t>
            </a:r>
          </a:p>
          <a:p>
            <a:pPr marL="342900" indent="-342900" eaLnBrk="0" fontAlgn="base" hangingPunct="0">
              <a:spcBef>
                <a:spcPct val="20000"/>
              </a:spcBef>
              <a:spcAft>
                <a:spcPct val="0"/>
              </a:spcAft>
              <a:buClr>
                <a:srgbClr val="00A8CA"/>
              </a:buClr>
              <a:buSzPct val="65000"/>
            </a:pPr>
            <a:endParaRPr lang="en-GB" sz="1200" kern="0" dirty="0">
              <a:solidFill>
                <a:srgbClr val="000000"/>
              </a:solidFill>
            </a:endParaRPr>
          </a:p>
          <a:p>
            <a:pPr marL="285750" indent="-285750" eaLnBrk="0" fontAlgn="base" hangingPunct="0">
              <a:spcBef>
                <a:spcPct val="20000"/>
              </a:spcBef>
              <a:spcAft>
                <a:spcPct val="0"/>
              </a:spcAft>
              <a:buClr>
                <a:srgbClr val="00A8CA"/>
              </a:buClr>
              <a:buSzPct val="65000"/>
              <a:buFont typeface="Arial" panose="020B0604020202020204" pitchFamily="34" charset="0"/>
              <a:buChar char="•"/>
            </a:pPr>
            <a:r>
              <a:rPr lang="en-GB" sz="1200" kern="0" dirty="0">
                <a:solidFill>
                  <a:srgbClr val="000000"/>
                </a:solidFill>
              </a:rPr>
              <a:t>the </a:t>
            </a:r>
            <a:r>
              <a:rPr lang="en-GB" sz="1200" b="1" kern="0" dirty="0">
                <a:solidFill>
                  <a:srgbClr val="000000"/>
                </a:solidFill>
              </a:rPr>
              <a:t>RNA </a:t>
            </a:r>
            <a:r>
              <a:rPr lang="en-GB" sz="1200" kern="0" dirty="0">
                <a:solidFill>
                  <a:srgbClr val="000000"/>
                </a:solidFill>
              </a:rPr>
              <a:t>is inside the envelope and acts as a template so that once it is inside the host cell, the coronavirus can replicate itself and be released into the body</a:t>
            </a:r>
          </a:p>
          <a:p>
            <a:pPr marL="285750" indent="-285750" eaLnBrk="0" fontAlgn="base" hangingPunct="0">
              <a:spcBef>
                <a:spcPct val="20000"/>
              </a:spcBef>
              <a:spcAft>
                <a:spcPct val="0"/>
              </a:spcAft>
              <a:buClr>
                <a:srgbClr val="00A8CA"/>
              </a:buClr>
              <a:buSzPct val="65000"/>
              <a:buFont typeface="Arial" panose="020B0604020202020204" pitchFamily="34" charset="0"/>
              <a:buChar char="•"/>
            </a:pPr>
            <a:endParaRPr lang="en-GB" sz="1200" kern="0" dirty="0">
              <a:solidFill>
                <a:srgbClr val="000000"/>
              </a:solidFill>
            </a:endParaRPr>
          </a:p>
          <a:p>
            <a:pPr marL="285750" indent="-285750" eaLnBrk="0" fontAlgn="base" hangingPunct="0">
              <a:spcBef>
                <a:spcPct val="20000"/>
              </a:spcBef>
              <a:spcAft>
                <a:spcPct val="0"/>
              </a:spcAft>
              <a:buClr>
                <a:srgbClr val="00A8CA"/>
              </a:buClr>
              <a:buSzPct val="65000"/>
              <a:buFont typeface="Arial" panose="020B0604020202020204" pitchFamily="34" charset="0"/>
              <a:buChar char="•"/>
            </a:pPr>
            <a:r>
              <a:rPr lang="en-GB" sz="1200" kern="0" dirty="0">
                <a:solidFill>
                  <a:srgbClr val="000000"/>
                </a:solidFill>
              </a:rPr>
              <a:t>the Spike protein and the RNA have been used to develop and make different vaccines to protect against SARs-CoV-2</a:t>
            </a:r>
          </a:p>
        </p:txBody>
      </p:sp>
    </p:spTree>
    <p:extLst>
      <p:ext uri="{BB962C8B-B14F-4D97-AF65-F5344CB8AC3E}">
        <p14:creationId xmlns:p14="http://schemas.microsoft.com/office/powerpoint/2010/main" val="37983692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C30CE-B653-4776-89E4-56BD198147D7}"/>
              </a:ext>
            </a:extLst>
          </p:cNvPr>
          <p:cNvSpPr>
            <a:spLocks noGrp="1"/>
          </p:cNvSpPr>
          <p:nvPr>
            <p:ph type="title"/>
          </p:nvPr>
        </p:nvSpPr>
        <p:spPr>
          <a:xfrm>
            <a:off x="539552" y="116632"/>
            <a:ext cx="8208912" cy="936104"/>
          </a:xfrm>
        </p:spPr>
        <p:txBody>
          <a:bodyPr>
            <a:noAutofit/>
          </a:bodyPr>
          <a:lstStyle/>
          <a:p>
            <a:r>
              <a:rPr lang="en-GB" sz="2400" dirty="0">
                <a:solidFill>
                  <a:schemeClr val="accent1">
                    <a:lumMod val="75000"/>
                  </a:schemeClr>
                </a:solidFill>
              </a:rPr>
              <a:t>Adverse reactions following COVID-19 Pfizer BioNTech </a:t>
            </a:r>
            <a:br>
              <a:rPr lang="en-GB" sz="2400" dirty="0">
                <a:solidFill>
                  <a:schemeClr val="accent1">
                    <a:lumMod val="75000"/>
                  </a:schemeClr>
                </a:solidFill>
              </a:rPr>
            </a:br>
            <a:r>
              <a:rPr lang="en-GB" sz="2400" dirty="0">
                <a:solidFill>
                  <a:schemeClr val="accent1">
                    <a:lumMod val="75000"/>
                  </a:schemeClr>
                </a:solidFill>
              </a:rPr>
              <a:t>(Comirnaty bivalent Original / Omicron BA.1) vaccine</a:t>
            </a:r>
          </a:p>
        </p:txBody>
      </p:sp>
      <p:sp>
        <p:nvSpPr>
          <p:cNvPr id="3" name="Content Placeholder 2">
            <a:extLst>
              <a:ext uri="{FF2B5EF4-FFF2-40B4-BE49-F238E27FC236}">
                <a16:creationId xmlns:a16="http://schemas.microsoft.com/office/drawing/2014/main" id="{A52447A5-5CDF-4489-822A-BC6939DEE48A}"/>
              </a:ext>
            </a:extLst>
          </p:cNvPr>
          <p:cNvSpPr>
            <a:spLocks noGrp="1"/>
          </p:cNvSpPr>
          <p:nvPr>
            <p:ph idx="1"/>
          </p:nvPr>
        </p:nvSpPr>
        <p:spPr>
          <a:xfrm>
            <a:off x="685800" y="1052736"/>
            <a:ext cx="8278688" cy="4968552"/>
          </a:xfrm>
        </p:spPr>
        <p:txBody>
          <a:bodyPr/>
          <a:lstStyle/>
          <a:p>
            <a:r>
              <a:rPr lang="en-GB" sz="1400" b="1" dirty="0"/>
              <a:t>The following reactions were reported by the vaccine clinical trial participants</a:t>
            </a:r>
          </a:p>
          <a:p>
            <a:r>
              <a:rPr lang="en-GB" sz="1400" b="1" dirty="0"/>
              <a:t>Local reactions</a:t>
            </a:r>
            <a:endParaRPr lang="en-GB" sz="1400" dirty="0"/>
          </a:p>
          <a:p>
            <a:r>
              <a:rPr lang="en-GB" sz="1400" dirty="0"/>
              <a:t>Over 80% reported pain at the injection site. Redness and swelling was also commonly reported</a:t>
            </a:r>
          </a:p>
          <a:p>
            <a:endParaRPr lang="en-GB" sz="1400" dirty="0">
              <a:solidFill>
                <a:srgbClr val="7030A0"/>
              </a:solidFill>
            </a:endParaRPr>
          </a:p>
          <a:p>
            <a:r>
              <a:rPr lang="en-GB" sz="1400" b="1" dirty="0"/>
              <a:t>Systemic reactions</a:t>
            </a:r>
            <a:endParaRPr lang="en-GB" sz="1400" dirty="0"/>
          </a:p>
          <a:p>
            <a:r>
              <a:rPr lang="en-GB" sz="1400" dirty="0"/>
              <a:t>The most frequently reported systemic reactions (reactions affecting the whole body) were</a:t>
            </a:r>
          </a:p>
          <a:p>
            <a:r>
              <a:rPr lang="en-GB" sz="1400" dirty="0"/>
              <a:t>tiredness (&gt; 60%) 		headache (&gt; 50%) </a:t>
            </a:r>
          </a:p>
          <a:p>
            <a:r>
              <a:rPr lang="en-GB" sz="1400" dirty="0"/>
              <a:t>muscle aches (&gt; 30%)		chills (&gt; 30%) </a:t>
            </a:r>
          </a:p>
          <a:p>
            <a:r>
              <a:rPr lang="en-GB" sz="1400" dirty="0"/>
              <a:t>joint pain (&gt; 20%) 		raised temperature (pyrexia)(&gt; 10%) </a:t>
            </a:r>
          </a:p>
          <a:p>
            <a:endParaRPr lang="en-GB" sz="1400" dirty="0">
              <a:solidFill>
                <a:srgbClr val="7030A0"/>
              </a:solidFill>
            </a:endParaRPr>
          </a:p>
          <a:p>
            <a:pPr marL="285750" indent="-285750">
              <a:buFont typeface="Arial" panose="020B0604020202020204" pitchFamily="34" charset="0"/>
              <a:buChar char="•"/>
            </a:pPr>
            <a:r>
              <a:rPr lang="en-GB" sz="1400" dirty="0"/>
              <a:t>these symptoms were usually mild or moderate in intensity and resolved within a few days after vaccination</a:t>
            </a:r>
          </a:p>
          <a:p>
            <a:pPr marL="285750" indent="-285750">
              <a:buFont typeface="Arial" panose="020B0604020202020204" pitchFamily="34" charset="0"/>
              <a:buChar char="•"/>
            </a:pPr>
            <a:r>
              <a:rPr lang="en-GB" sz="1400" dirty="0"/>
              <a:t>medicines such as paracetamol can be given for pain or fever if required</a:t>
            </a:r>
          </a:p>
          <a:p>
            <a:pPr marL="285750" indent="-285750">
              <a:buFont typeface="Arial" panose="020B0604020202020204" pitchFamily="34" charset="0"/>
              <a:buChar char="•"/>
            </a:pPr>
            <a:r>
              <a:rPr lang="en-GB" sz="1400" dirty="0"/>
              <a:t>inform vaccinees these symptoms normally last less than a week but if their symptoms get worse or they are concerned, they should speak to their GP </a:t>
            </a:r>
          </a:p>
          <a:p>
            <a:pPr marL="285750" indent="-285750">
              <a:buFont typeface="Arial" panose="020B0604020202020204" pitchFamily="34" charset="0"/>
              <a:buChar char="•"/>
            </a:pPr>
            <a:r>
              <a:rPr lang="en-GB" sz="1400" dirty="0"/>
              <a:t>all boosters led to short term local and systemic reactions, similar to those seen after the primary course, including local pain, fatigue, headache and muscle pain. Rates of reactions were higher with heterologous than homologous boosters and in those aged under 70 years when compared to older recipients</a:t>
            </a:r>
          </a:p>
          <a:p>
            <a:pPr>
              <a:buFont typeface="Arial" panose="020B0604020202020204" pitchFamily="34" charset="0"/>
              <a:buChar char="•"/>
            </a:pPr>
            <a:endParaRPr lang="en-GB" sz="1300" dirty="0">
              <a:solidFill>
                <a:srgbClr val="7030A0"/>
              </a:solidFill>
            </a:endParaRPr>
          </a:p>
          <a:p>
            <a:endParaRPr lang="en-GB" sz="1400" dirty="0"/>
          </a:p>
        </p:txBody>
      </p:sp>
      <p:sp>
        <p:nvSpPr>
          <p:cNvPr id="4" name="Slide Number Placeholder 3">
            <a:extLst>
              <a:ext uri="{FF2B5EF4-FFF2-40B4-BE49-F238E27FC236}">
                <a16:creationId xmlns:a16="http://schemas.microsoft.com/office/drawing/2014/main" id="{598A579E-128D-432A-80CA-108A2498E546}"/>
              </a:ext>
            </a:extLst>
          </p:cNvPr>
          <p:cNvSpPr>
            <a:spLocks noGrp="1"/>
          </p:cNvSpPr>
          <p:nvPr>
            <p:ph type="sldNum" sz="quarter" idx="4294967295"/>
          </p:nvPr>
        </p:nvSpPr>
        <p:spPr>
          <a:xfrm>
            <a:off x="0" y="6308727"/>
            <a:ext cx="9144000" cy="549275"/>
          </a:xfrm>
          <a:prstGeom prst="rect">
            <a:avLst/>
          </a:prstGeom>
        </p:spPr>
        <p:txBody>
          <a:bodyPr/>
          <a:lstStyle/>
          <a:p>
            <a:pPr marL="531813">
              <a:defRPr/>
            </a:pPr>
            <a:r>
              <a:rPr lang="en-US">
                <a:solidFill>
                  <a:srgbClr val="FFFFFF"/>
                </a:solidFill>
              </a:rPr>
              <a:t>  </a:t>
            </a:r>
            <a:fld id="{2565FA6D-D4C8-4C4C-AC4B-3269734D34D8}" type="slidenum">
              <a:rPr lang="en-US" smtClean="0">
                <a:solidFill>
                  <a:srgbClr val="FFFFFF"/>
                </a:solidFill>
              </a:rPr>
              <a:pPr marL="531813">
                <a:defRPr/>
              </a:pPr>
              <a:t>80</a:t>
            </a:fld>
            <a:endParaRPr lang="en-US" dirty="0">
              <a:solidFill>
                <a:srgbClr val="FFFFFF"/>
              </a:solidFill>
            </a:endParaRPr>
          </a:p>
        </p:txBody>
      </p:sp>
      <p:sp>
        <p:nvSpPr>
          <p:cNvPr id="5" name="Footer Placeholder 4">
            <a:extLst>
              <a:ext uri="{FF2B5EF4-FFF2-40B4-BE49-F238E27FC236}">
                <a16:creationId xmlns:a16="http://schemas.microsoft.com/office/drawing/2014/main" id="{D863D8BE-AB48-4710-9ED8-8E228E73DC35}"/>
              </a:ext>
            </a:extLst>
          </p:cNvPr>
          <p:cNvSpPr>
            <a:spLocks noGrp="1"/>
          </p:cNvSpPr>
          <p:nvPr>
            <p:ph type="ftr" sz="quarter" idx="4294967295"/>
          </p:nvPr>
        </p:nvSpPr>
        <p:spPr>
          <a:xfrm>
            <a:off x="900113" y="6308727"/>
            <a:ext cx="8064375" cy="549275"/>
          </a:xfrm>
          <a:prstGeom prst="rect">
            <a:avLst/>
          </a:prstGeom>
        </p:spPr>
        <p:txBody>
          <a:bodyPr/>
          <a:lstStyle/>
          <a:p>
            <a:pPr>
              <a:defRPr/>
            </a:pPr>
            <a:r>
              <a:rPr lang="en-GB">
                <a:solidFill>
                  <a:srgbClr val="FFFFFF"/>
                </a:solidFill>
              </a:rPr>
              <a:t>COVID-19 Vaccination programme: Core training slide set for healthcare practitioners 11 December 2020 </a:t>
            </a:r>
            <a:endParaRPr lang="en-US" dirty="0">
              <a:solidFill>
                <a:srgbClr val="FFFFFF"/>
              </a:solidFill>
            </a:endParaRPr>
          </a:p>
        </p:txBody>
      </p:sp>
    </p:spTree>
    <p:extLst>
      <p:ext uri="{BB962C8B-B14F-4D97-AF65-F5344CB8AC3E}">
        <p14:creationId xmlns:p14="http://schemas.microsoft.com/office/powerpoint/2010/main" val="392392628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88640"/>
            <a:ext cx="8151440" cy="936104"/>
          </a:xfrm>
        </p:spPr>
        <p:txBody>
          <a:bodyPr/>
          <a:lstStyle/>
          <a:p>
            <a:r>
              <a:rPr lang="en-GB" sz="2200" dirty="0">
                <a:solidFill>
                  <a:schemeClr val="accent1">
                    <a:lumMod val="75000"/>
                  </a:schemeClr>
                </a:solidFill>
              </a:rPr>
              <a:t>COVID-19 Pfizer BioNTech (Comirnaty bivalent Original / </a:t>
            </a:r>
            <a:br>
              <a:rPr lang="en-GB" sz="2200" dirty="0">
                <a:solidFill>
                  <a:schemeClr val="accent1">
                    <a:lumMod val="75000"/>
                  </a:schemeClr>
                </a:solidFill>
              </a:rPr>
            </a:br>
            <a:r>
              <a:rPr lang="en-GB" sz="2200" dirty="0">
                <a:solidFill>
                  <a:schemeClr val="accent1">
                    <a:lumMod val="75000"/>
                  </a:schemeClr>
                </a:solidFill>
              </a:rPr>
              <a:t>Omicron BA.1) vaccine presentation, dose and schedule</a:t>
            </a:r>
          </a:p>
        </p:txBody>
      </p:sp>
      <p:sp>
        <p:nvSpPr>
          <p:cNvPr id="3" name="Content Placeholder 2"/>
          <p:cNvSpPr>
            <a:spLocks noGrp="1"/>
          </p:cNvSpPr>
          <p:nvPr>
            <p:ph idx="1"/>
          </p:nvPr>
        </p:nvSpPr>
        <p:spPr>
          <a:xfrm>
            <a:off x="827584" y="1268760"/>
            <a:ext cx="7632848" cy="4608512"/>
          </a:xfrm>
        </p:spPr>
        <p:txBody>
          <a:bodyPr/>
          <a:lstStyle/>
          <a:p>
            <a:pPr marL="285750" indent="-285750">
              <a:buFont typeface="Arial" panose="020B0604020202020204" pitchFamily="34" charset="0"/>
              <a:buChar char="•"/>
            </a:pPr>
            <a:r>
              <a:rPr lang="en-GB" sz="1600" dirty="0"/>
              <a:t>the vaccine packs contain 10 multidose vials of vaccine</a:t>
            </a:r>
          </a:p>
          <a:p>
            <a:pPr marL="0" indent="0"/>
            <a:endParaRPr lang="en-GB" sz="1600" dirty="0"/>
          </a:p>
          <a:p>
            <a:pPr marL="285750" indent="-285750">
              <a:buFont typeface="Arial" panose="020B0604020202020204" pitchFamily="34" charset="0"/>
              <a:buChar char="•"/>
            </a:pPr>
            <a:r>
              <a:rPr lang="en-GB" sz="1600" dirty="0"/>
              <a:t>the vaccine is contained in a multidose clear glass vial. The vial has a rubber (</a:t>
            </a:r>
            <a:r>
              <a:rPr lang="en-GB" sz="1600" dirty="0" err="1"/>
              <a:t>chlorobutyl</a:t>
            </a:r>
            <a:r>
              <a:rPr lang="en-GB" sz="1600" dirty="0"/>
              <a:t>) stopper, aluminium seal and a </a:t>
            </a:r>
            <a:r>
              <a:rPr lang="en-GB" sz="1600" b="1" dirty="0"/>
              <a:t>grey </a:t>
            </a:r>
            <a:r>
              <a:rPr lang="en-GB" sz="1600" dirty="0"/>
              <a:t>flip-off plastic cap</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a:t>a single dose is 0.3 ml</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a:t>the vaccine </a:t>
            </a:r>
            <a:r>
              <a:rPr lang="en-GB" sz="1600" b="1" dirty="0"/>
              <a:t>does not </a:t>
            </a:r>
            <a:r>
              <a:rPr lang="en-GB" sz="1600" dirty="0"/>
              <a:t>require dilution</a:t>
            </a:r>
          </a:p>
          <a:p>
            <a:pPr marL="0" indent="0"/>
            <a:endParaRPr lang="en-GB" sz="1600" dirty="0"/>
          </a:p>
          <a:p>
            <a:pPr marL="285750" indent="-285750">
              <a:buFont typeface="Arial" panose="020B0604020202020204" pitchFamily="34" charset="0"/>
              <a:buChar char="•"/>
            </a:pPr>
            <a:r>
              <a:rPr lang="en-GB" sz="1600" dirty="0"/>
              <a:t>if the dose-sparing needles and syringes are used, it should be possible to obtain at least 6 full 0.3ml doses from the vial </a:t>
            </a:r>
          </a:p>
          <a:p>
            <a:pPr marL="0" indent="0"/>
            <a:endParaRPr lang="en-GB" sz="1600" dirty="0"/>
          </a:p>
          <a:p>
            <a:pPr marL="285750" indent="-285750">
              <a:buFont typeface="Arial" panose="020B0604020202020204" pitchFamily="34" charset="0"/>
              <a:buChar char="•"/>
            </a:pPr>
            <a:r>
              <a:rPr lang="en-GB" sz="1600" dirty="0"/>
              <a:t>a booster dose of Pfizer BioNTech (Comirnaty bivalent Original / Omicron BA.1) vaccine should be given to eligible individuals no earlier than three months after a previous dose of COVID vaccination</a:t>
            </a:r>
          </a:p>
          <a:p>
            <a:pPr marL="285750" indent="-285750">
              <a:buFont typeface="Arial" panose="020B0604020202020204" pitchFamily="34" charset="0"/>
              <a:buChar char="•"/>
            </a:pPr>
            <a:endParaRPr lang="en-GB" sz="1800" dirty="0">
              <a:solidFill>
                <a:srgbClr val="FF0000"/>
              </a:solidFill>
            </a:endParaRPr>
          </a:p>
          <a:p>
            <a:pPr marL="285750" indent="-285750">
              <a:buFont typeface="Arial" panose="020B0604020202020204" pitchFamily="34" charset="0"/>
              <a:buChar char="•"/>
            </a:pPr>
            <a:endParaRPr lang="en-GB" sz="1200" dirty="0"/>
          </a:p>
          <a:p>
            <a:pPr marL="285750" indent="-285750">
              <a:buFont typeface="Arial" panose="020B0604020202020204" pitchFamily="34" charset="0"/>
              <a:buChar char="•"/>
            </a:pPr>
            <a:endParaRPr lang="en-GB" sz="1800" dirty="0"/>
          </a:p>
          <a:p>
            <a:pPr marL="285750" indent="-285750">
              <a:buFont typeface="Arial" panose="020B0604020202020204" pitchFamily="34" charset="0"/>
              <a:buChar char="•"/>
            </a:pPr>
            <a:endParaRPr lang="en-GB" sz="2000" dirty="0"/>
          </a:p>
          <a:p>
            <a:endParaRPr lang="en-GB" dirty="0"/>
          </a:p>
        </p:txBody>
      </p:sp>
    </p:spTree>
    <p:extLst>
      <p:ext uri="{BB962C8B-B14F-4D97-AF65-F5344CB8AC3E}">
        <p14:creationId xmlns:p14="http://schemas.microsoft.com/office/powerpoint/2010/main" val="73987411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332656"/>
            <a:ext cx="8223448" cy="648072"/>
          </a:xfrm>
        </p:spPr>
        <p:txBody>
          <a:bodyPr/>
          <a:lstStyle/>
          <a:p>
            <a:r>
              <a:rPr lang="en-GB" sz="2000" dirty="0">
                <a:solidFill>
                  <a:schemeClr val="accent1">
                    <a:lumMod val="75000"/>
                  </a:schemeClr>
                </a:solidFill>
              </a:rPr>
              <a:t>COVID-19 Pfizer BioNTech (Comirnaty bivalent Original / Omicron </a:t>
            </a:r>
            <a:br>
              <a:rPr lang="en-GB" sz="2000" dirty="0">
                <a:solidFill>
                  <a:schemeClr val="accent1">
                    <a:lumMod val="75000"/>
                  </a:schemeClr>
                </a:solidFill>
              </a:rPr>
            </a:br>
            <a:r>
              <a:rPr lang="en-GB" sz="2000" dirty="0">
                <a:solidFill>
                  <a:schemeClr val="accent1">
                    <a:lumMod val="75000"/>
                  </a:schemeClr>
                </a:solidFill>
              </a:rPr>
              <a:t>BA.1) vaccine storage and use </a:t>
            </a:r>
          </a:p>
        </p:txBody>
      </p:sp>
      <p:sp>
        <p:nvSpPr>
          <p:cNvPr id="3" name="Content Placeholder 2"/>
          <p:cNvSpPr>
            <a:spLocks noGrp="1"/>
          </p:cNvSpPr>
          <p:nvPr>
            <p:ph idx="1"/>
          </p:nvPr>
        </p:nvSpPr>
        <p:spPr>
          <a:xfrm>
            <a:off x="685800" y="1124744"/>
            <a:ext cx="7702624" cy="4752528"/>
          </a:xfrm>
        </p:spPr>
        <p:txBody>
          <a:bodyPr/>
          <a:lstStyle/>
          <a:p>
            <a:pPr marL="0" indent="0"/>
            <a:r>
              <a:rPr lang="en-GB" sz="1300" dirty="0"/>
              <a:t>The COVID-19 Pfizer BioNTech (Comirnaty bivalent Original / Omicron BA.1) vaccine will be stored frozen in facilities </a:t>
            </a:r>
            <a:r>
              <a:rPr lang="en-GB" sz="1300" b="1" dirty="0"/>
              <a:t>with appropriate freezers to store the vaccine vials</a:t>
            </a:r>
            <a:r>
              <a:rPr lang="en-GB" sz="1300" dirty="0"/>
              <a:t> </a:t>
            </a:r>
            <a:r>
              <a:rPr lang="en-GB" sz="1300" b="1" dirty="0"/>
              <a:t>between -90ºC to -60ºC until ready for use</a:t>
            </a:r>
          </a:p>
          <a:p>
            <a:endParaRPr lang="en-GB" sz="1300" b="1" dirty="0"/>
          </a:p>
          <a:p>
            <a:pPr lvl="0">
              <a:buFont typeface="Arial" panose="020B0604020202020204" pitchFamily="34" charset="0"/>
              <a:buChar char="•"/>
            </a:pPr>
            <a:r>
              <a:rPr lang="en-GB" sz="1300" dirty="0"/>
              <a:t>shelf-life is 12 months at -90ºC to -60ºC</a:t>
            </a:r>
          </a:p>
          <a:p>
            <a:pPr lvl="0">
              <a:buFont typeface="Arial" panose="020B0604020202020204" pitchFamily="34" charset="0"/>
              <a:buChar char="•"/>
            </a:pPr>
            <a:endParaRPr lang="en-GB" sz="1300" dirty="0"/>
          </a:p>
          <a:p>
            <a:pPr lvl="0">
              <a:buFont typeface="Arial" panose="020B0604020202020204" pitchFamily="34" charset="0"/>
              <a:buChar char="•"/>
            </a:pPr>
            <a:r>
              <a:rPr lang="en-GB" sz="1300" dirty="0"/>
              <a:t>when stored frozen at -90 °C to -60 °C, 10-vial packs of the vaccine can be thawed at +2°C to +8°C for 6 hours or individual vials can be thawed at room temperature (up to +30°C) for 30 minutes</a:t>
            </a:r>
          </a:p>
          <a:p>
            <a:pPr marL="0" lvl="0" indent="0"/>
            <a:endParaRPr lang="en-GB" sz="1300" dirty="0"/>
          </a:p>
          <a:p>
            <a:pPr marL="285750" indent="-285750">
              <a:buFont typeface="Arial" panose="020B0604020202020204" pitchFamily="34" charset="0"/>
              <a:buChar char="•"/>
            </a:pPr>
            <a:r>
              <a:rPr lang="en-GB" sz="1300" dirty="0"/>
              <a:t>the vaccine may then be delivered to where it is going to be administered thawed but refrigerated between +2ºC and +8ºC</a:t>
            </a:r>
          </a:p>
          <a:p>
            <a:pPr marL="0" indent="0"/>
            <a:endParaRPr lang="en-GB" sz="1300" dirty="0"/>
          </a:p>
          <a:p>
            <a:pPr marL="285750" lvl="0" indent="-285750">
              <a:buFont typeface="Arial" panose="020B0604020202020204" pitchFamily="34" charset="0"/>
              <a:buChar char="•"/>
            </a:pPr>
            <a:r>
              <a:rPr lang="en-GB" sz="1300" dirty="0"/>
              <a:t>thawed vaccine must be transferred immediately to a vaccine fridge on arrival and stored in a carefully monitored temperature range of +2ºC and +8ºC</a:t>
            </a:r>
          </a:p>
          <a:p>
            <a:pPr marL="285750" lvl="0" indent="-285750">
              <a:buFont typeface="Arial" panose="020B0604020202020204" pitchFamily="34" charset="0"/>
              <a:buChar char="•"/>
            </a:pPr>
            <a:endParaRPr lang="en-GB" sz="1300" dirty="0"/>
          </a:p>
          <a:p>
            <a:pPr marL="285750" lvl="0" indent="-285750">
              <a:buFont typeface="Arial" panose="020B0604020202020204" pitchFamily="34" charset="0"/>
              <a:buChar char="•"/>
            </a:pPr>
            <a:r>
              <a:rPr lang="en-GB" sz="1300" dirty="0"/>
              <a:t>once thawed, the unopened vaccine may be stored refrigerated at +2ºC to +8ºC, protected from light, for up to 10 weeks</a:t>
            </a:r>
          </a:p>
          <a:p>
            <a:pPr marL="0" lvl="0" indent="0"/>
            <a:endParaRPr lang="en-GB" sz="1300" dirty="0"/>
          </a:p>
          <a:p>
            <a:pPr marL="285750" indent="-285750">
              <a:buFont typeface="Arial" panose="020B0604020202020204" pitchFamily="34" charset="0"/>
              <a:buChar char="•"/>
            </a:pPr>
            <a:r>
              <a:rPr lang="en-GB" sz="1300" dirty="0"/>
              <a:t>the unopened vaccine may be stored at +8ºC to +30ºC for up to 12 hours after removal from refrigerated conditions</a:t>
            </a:r>
          </a:p>
          <a:p>
            <a:pPr marL="285750" lvl="0" indent="-285750">
              <a:buFont typeface="Arial" panose="020B0604020202020204" pitchFamily="34" charset="0"/>
              <a:buChar char="•"/>
            </a:pPr>
            <a:endParaRPr lang="en-GB" sz="1400" dirty="0"/>
          </a:p>
          <a:p>
            <a:endParaRPr lang="en-GB" dirty="0"/>
          </a:p>
        </p:txBody>
      </p:sp>
    </p:spTree>
    <p:extLst>
      <p:ext uri="{BB962C8B-B14F-4D97-AF65-F5344CB8AC3E}">
        <p14:creationId xmlns:p14="http://schemas.microsoft.com/office/powerpoint/2010/main" val="80016223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60648"/>
            <a:ext cx="8077200" cy="936104"/>
          </a:xfrm>
        </p:spPr>
        <p:txBody>
          <a:bodyPr/>
          <a:lstStyle/>
          <a:p>
            <a:r>
              <a:rPr lang="en-GB" sz="2000" dirty="0">
                <a:solidFill>
                  <a:schemeClr val="accent1">
                    <a:lumMod val="75000"/>
                  </a:schemeClr>
                </a:solidFill>
              </a:rPr>
              <a:t>COVID-19 Pfizer BioNTech (Comirnaty bivalent Original / Omicron </a:t>
            </a:r>
            <a:br>
              <a:rPr lang="en-GB" sz="2000" dirty="0">
                <a:solidFill>
                  <a:schemeClr val="accent1">
                    <a:lumMod val="75000"/>
                  </a:schemeClr>
                </a:solidFill>
              </a:rPr>
            </a:br>
            <a:r>
              <a:rPr lang="en-GB" sz="2000" dirty="0">
                <a:solidFill>
                  <a:schemeClr val="accent1">
                    <a:lumMod val="75000"/>
                  </a:schemeClr>
                </a:solidFill>
              </a:rPr>
              <a:t>BA.1) vaccine preparation (1)</a:t>
            </a:r>
          </a:p>
        </p:txBody>
      </p:sp>
      <p:sp>
        <p:nvSpPr>
          <p:cNvPr id="3" name="Content Placeholder 2"/>
          <p:cNvSpPr>
            <a:spLocks noGrp="1"/>
          </p:cNvSpPr>
          <p:nvPr>
            <p:ph idx="1"/>
          </p:nvPr>
        </p:nvSpPr>
        <p:spPr>
          <a:xfrm>
            <a:off x="685800" y="1196752"/>
            <a:ext cx="8077200" cy="4680520"/>
          </a:xfrm>
        </p:spPr>
        <p:txBody>
          <a:bodyPr/>
          <a:lstStyle/>
          <a:p>
            <a:pPr marL="285750" indent="-285750">
              <a:buFont typeface="Arial" panose="020B0604020202020204" pitchFamily="34" charset="0"/>
              <a:buChar char="•"/>
            </a:pPr>
            <a:r>
              <a:rPr lang="en-GB" sz="1400" b="1" dirty="0"/>
              <a:t>COVID-19 Pfizer BioNTech (Comirnaty bivalent Original / Omicron BA.1) vaccine does not require reconstitution</a:t>
            </a:r>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r>
              <a:rPr lang="en-GB" sz="1400" dirty="0"/>
              <a:t>before drawing up a dose of vaccine from the multidose vial, clean hands with alcohol-based gel or soap and water </a:t>
            </a:r>
          </a:p>
          <a:p>
            <a:pPr marL="0" indent="0"/>
            <a:endParaRPr lang="en-GB" sz="1400" dirty="0"/>
          </a:p>
          <a:p>
            <a:pPr marL="285750" indent="-285750">
              <a:buFont typeface="Arial" panose="020B0604020202020204" pitchFamily="34" charset="0"/>
              <a:buChar char="•"/>
            </a:pPr>
            <a:r>
              <a:rPr lang="en-GB" sz="1400" dirty="0"/>
              <a:t>each multidose vial should be clearly labelled with the date and time of expiry (which will be 12 hours from when it was first punctured)</a:t>
            </a:r>
          </a:p>
          <a:p>
            <a:pPr marL="0" indent="0"/>
            <a:endParaRPr lang="en-GB" sz="1400" dirty="0"/>
          </a:p>
          <a:p>
            <a:pPr marL="285750" indent="-285750">
              <a:buFont typeface="Arial" panose="020B0604020202020204" pitchFamily="34" charset="0"/>
              <a:buChar char="•"/>
            </a:pPr>
            <a:r>
              <a:rPr lang="en-GB" sz="1400" dirty="0"/>
              <a:t>do not use the vaccine if the time of first puncture was more than 12 hours previously </a:t>
            </a:r>
          </a:p>
          <a:p>
            <a:pPr marL="0" indent="0"/>
            <a:endParaRPr lang="en-GB" sz="1400" dirty="0"/>
          </a:p>
          <a:p>
            <a:pPr marL="285750" indent="-285750">
              <a:buFont typeface="Arial" panose="020B0604020202020204" pitchFamily="34" charset="0"/>
              <a:buChar char="•"/>
            </a:pPr>
            <a:r>
              <a:rPr lang="en-GB" sz="1400" dirty="0"/>
              <a:t>check the appearance of the vaccine. It should be white to off-white and may contain white or translucent product-related particulates. Discard the vaccine if particulates or discolouration are present. </a:t>
            </a:r>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r>
              <a:rPr lang="en-GB" sz="1400" dirty="0"/>
              <a:t>swirl the vial gently after thawing and between each withdrawal. </a:t>
            </a:r>
            <a:r>
              <a:rPr lang="en-GB" sz="1400" b="1" dirty="0"/>
              <a:t>Do not shake the vaccine vial</a:t>
            </a:r>
          </a:p>
          <a:p>
            <a:pPr marL="0" indent="0"/>
            <a:endParaRPr lang="en-GB" sz="1400" dirty="0"/>
          </a:p>
          <a:p>
            <a:pPr marL="285750" indent="-285750">
              <a:buFont typeface="Arial" panose="020B0604020202020204" pitchFamily="34" charset="0"/>
              <a:buChar char="•"/>
            </a:pPr>
            <a:r>
              <a:rPr lang="en-GB" sz="1400" dirty="0"/>
              <a:t>the vial bung should be wiped with an alcohol swab and allowed to air-dry fully</a:t>
            </a:r>
          </a:p>
          <a:p>
            <a:endParaRPr lang="en-GB" dirty="0"/>
          </a:p>
        </p:txBody>
      </p:sp>
    </p:spTree>
    <p:extLst>
      <p:ext uri="{BB962C8B-B14F-4D97-AF65-F5344CB8AC3E}">
        <p14:creationId xmlns:p14="http://schemas.microsoft.com/office/powerpoint/2010/main" val="166476176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04664"/>
            <a:ext cx="8077200" cy="864096"/>
          </a:xfrm>
        </p:spPr>
        <p:txBody>
          <a:bodyPr/>
          <a:lstStyle/>
          <a:p>
            <a:r>
              <a:rPr lang="en-GB" sz="2200" dirty="0">
                <a:solidFill>
                  <a:schemeClr val="accent1">
                    <a:lumMod val="75000"/>
                  </a:schemeClr>
                </a:solidFill>
              </a:rPr>
              <a:t>COVID-19 Pfizer BioNTech (Comirnaty bivalent Original / </a:t>
            </a:r>
            <a:br>
              <a:rPr lang="en-GB" sz="2200" dirty="0">
                <a:solidFill>
                  <a:schemeClr val="accent1">
                    <a:lumMod val="75000"/>
                  </a:schemeClr>
                </a:solidFill>
              </a:rPr>
            </a:br>
            <a:r>
              <a:rPr lang="en-GB" sz="2200" dirty="0">
                <a:solidFill>
                  <a:schemeClr val="accent1">
                    <a:lumMod val="75000"/>
                  </a:schemeClr>
                </a:solidFill>
              </a:rPr>
              <a:t>Omicron BA.1) preparation (2</a:t>
            </a:r>
            <a:r>
              <a:rPr lang="en-GB" sz="2400" dirty="0">
                <a:solidFill>
                  <a:schemeClr val="accent1">
                    <a:lumMod val="75000"/>
                  </a:schemeClr>
                </a:solidFill>
              </a:rPr>
              <a:t>)</a:t>
            </a:r>
          </a:p>
        </p:txBody>
      </p:sp>
      <p:sp>
        <p:nvSpPr>
          <p:cNvPr id="3" name="Content Placeholder 2"/>
          <p:cNvSpPr>
            <a:spLocks noGrp="1"/>
          </p:cNvSpPr>
          <p:nvPr>
            <p:ph idx="1"/>
          </p:nvPr>
        </p:nvSpPr>
        <p:spPr>
          <a:xfrm>
            <a:off x="685800" y="1484784"/>
            <a:ext cx="8077200" cy="4077816"/>
          </a:xfrm>
        </p:spPr>
        <p:txBody>
          <a:bodyPr/>
          <a:lstStyle/>
          <a:p>
            <a:pPr marL="285750" indent="-285750">
              <a:buFont typeface="Arial" panose="020B0604020202020204" pitchFamily="34" charset="0"/>
              <a:buChar char="•"/>
            </a:pPr>
            <a:r>
              <a:rPr lang="en-GB" sz="1600" dirty="0"/>
              <a:t>a 1 ml dose-sparing syringe with a 23g, 25mm fixed-needle should be used to draw up and administer the vaccine</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a:t>separate 38mm length needles and syringes should be used for morbidly obese patients to ensure the vaccine can be injected into the muscle</a:t>
            </a:r>
          </a:p>
          <a:p>
            <a:pPr marL="0" indent="0"/>
            <a:endParaRPr lang="en-GB" sz="1600" dirty="0"/>
          </a:p>
          <a:p>
            <a:pPr marL="285750" indent="-285750">
              <a:buFont typeface="Arial" panose="020B0604020202020204" pitchFamily="34" charset="0"/>
              <a:buChar char="•"/>
            </a:pPr>
            <a:r>
              <a:rPr lang="en-GB" sz="1600" dirty="0"/>
              <a:t>withdraw a dose of 0.3 ml for each vaccination. </a:t>
            </a:r>
            <a:r>
              <a:rPr lang="en-GB" sz="1600" b="1" dirty="0"/>
              <a:t>Take particular care to ensure the correct dose is drawn up as a partial dose may not provide protection</a:t>
            </a:r>
          </a:p>
          <a:p>
            <a:pPr marL="0" indent="0"/>
            <a:endParaRPr lang="en-GB" sz="1600" b="1" dirty="0"/>
          </a:p>
          <a:p>
            <a:pPr marL="285750" indent="-285750">
              <a:buFont typeface="Arial" panose="020B0604020202020204" pitchFamily="34" charset="0"/>
              <a:buChar char="•"/>
            </a:pPr>
            <a:r>
              <a:rPr lang="en-GB" sz="1600" dirty="0"/>
              <a:t>any air bubbles should be removed before removing the needle from the vial in order to avoid losing any of the vaccine dose </a:t>
            </a:r>
          </a:p>
          <a:p>
            <a:endParaRPr lang="en-GB" dirty="0"/>
          </a:p>
        </p:txBody>
      </p:sp>
    </p:spTree>
    <p:extLst>
      <p:ext uri="{BB962C8B-B14F-4D97-AF65-F5344CB8AC3E}">
        <p14:creationId xmlns:p14="http://schemas.microsoft.com/office/powerpoint/2010/main" val="218681075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5319" y="260648"/>
            <a:ext cx="8077200" cy="1143000"/>
          </a:xfrm>
        </p:spPr>
        <p:txBody>
          <a:bodyPr/>
          <a:lstStyle/>
          <a:p>
            <a:r>
              <a:rPr lang="en-GB" dirty="0">
                <a:solidFill>
                  <a:schemeClr val="accent1">
                    <a:lumMod val="75000"/>
                  </a:schemeClr>
                </a:solidFill>
              </a:rPr>
              <a:t>Reporting adverse reactions</a:t>
            </a:r>
          </a:p>
        </p:txBody>
      </p:sp>
      <p:sp>
        <p:nvSpPr>
          <p:cNvPr id="3" name="Content Placeholder 2"/>
          <p:cNvSpPr>
            <a:spLocks noGrp="1"/>
          </p:cNvSpPr>
          <p:nvPr>
            <p:ph idx="1"/>
          </p:nvPr>
        </p:nvSpPr>
        <p:spPr>
          <a:xfrm>
            <a:off x="685800" y="1524000"/>
            <a:ext cx="4102224" cy="4038600"/>
          </a:xfrm>
        </p:spPr>
        <p:txBody>
          <a:bodyPr/>
          <a:lstStyle/>
          <a:p>
            <a:pPr marL="36000" indent="0"/>
            <a:r>
              <a:rPr lang="en-GB" sz="1600" dirty="0"/>
              <a:t>Suspected adverse reactions or suspected side effects should be reported to the MHRA through the online </a:t>
            </a:r>
            <a:r>
              <a:rPr lang="en-GB" sz="1600" dirty="0">
                <a:solidFill>
                  <a:srgbClr val="002060"/>
                </a:solidFill>
                <a:hlinkClick r:id="rId3"/>
              </a:rPr>
              <a:t>https://yellowcard.mhra.gov.uk/website</a:t>
            </a:r>
            <a:r>
              <a:rPr lang="en-GB" sz="1600" dirty="0">
                <a:solidFill>
                  <a:srgbClr val="002060"/>
                </a:solidFill>
              </a:rPr>
              <a:t> </a:t>
            </a:r>
            <a:r>
              <a:rPr lang="en-GB" sz="1600" dirty="0"/>
              <a:t>or</a:t>
            </a:r>
            <a:r>
              <a:rPr lang="en-GB" sz="1600" dirty="0">
                <a:solidFill>
                  <a:srgbClr val="FF0000"/>
                </a:solidFill>
              </a:rPr>
              <a:t> </a:t>
            </a:r>
            <a:r>
              <a:rPr lang="en-GB" sz="1600" dirty="0"/>
              <a:t>the Yellow Card app</a:t>
            </a:r>
          </a:p>
          <a:p>
            <a:pPr marL="36000" indent="0"/>
            <a:endParaRPr lang="en-GB" sz="1600" dirty="0"/>
          </a:p>
          <a:p>
            <a:pPr marL="36000" indent="0"/>
            <a:r>
              <a:rPr lang="en-GB" altLang="en-US" sz="1600" dirty="0">
                <a:ea typeface="Source Sans Pro"/>
              </a:rPr>
              <a:t>Anyone (patients and health care workers) can make a Yellow Card report, even if they are uncertain as to whether a vaccine caused the condition</a:t>
            </a:r>
          </a:p>
          <a:p>
            <a:endParaRPr lang="en-GB" dirty="0"/>
          </a:p>
          <a:p>
            <a:endParaRPr lang="en-GB" dirty="0"/>
          </a:p>
          <a:p>
            <a:endParaRPr lang="en-GB" dirty="0"/>
          </a:p>
          <a:p>
            <a:endParaRPr lang="en-GB" dirty="0"/>
          </a:p>
          <a:p>
            <a:endParaRPr lang="en-GB" dirty="0"/>
          </a:p>
          <a:p>
            <a:endParaRPr lang="en-GB" dirty="0"/>
          </a:p>
          <a:p>
            <a:endParaRPr lang="en-GB" dirty="0"/>
          </a:p>
        </p:txBody>
      </p:sp>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59833" y="4397098"/>
            <a:ext cx="2334033" cy="12858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a:extLst>
              <a:ext uri="{FF2B5EF4-FFF2-40B4-BE49-F238E27FC236}">
                <a16:creationId xmlns:a16="http://schemas.microsoft.com/office/drawing/2014/main" id="{502E4B1B-695C-44AD-989C-34E4EEF00D17}"/>
              </a:ext>
            </a:extLst>
          </p:cNvPr>
          <p:cNvPicPr>
            <a:picLocks noChangeAspect="1"/>
          </p:cNvPicPr>
          <p:nvPr/>
        </p:nvPicPr>
        <p:blipFill>
          <a:blip r:embed="rId5"/>
          <a:stretch>
            <a:fillRect/>
          </a:stretch>
        </p:blipFill>
        <p:spPr>
          <a:xfrm>
            <a:off x="6263071" y="1403648"/>
            <a:ext cx="2016224" cy="2241375"/>
          </a:xfrm>
          <a:prstGeom prst="rect">
            <a:avLst/>
          </a:prstGeom>
        </p:spPr>
      </p:pic>
      <p:sp>
        <p:nvSpPr>
          <p:cNvPr id="4" name="Rectangle 3">
            <a:extLst>
              <a:ext uri="{FF2B5EF4-FFF2-40B4-BE49-F238E27FC236}">
                <a16:creationId xmlns:a16="http://schemas.microsoft.com/office/drawing/2014/main" id="{F5929762-01EB-42C9-B575-269477B035A2}"/>
              </a:ext>
            </a:extLst>
          </p:cNvPr>
          <p:cNvSpPr/>
          <p:nvPr/>
        </p:nvSpPr>
        <p:spPr>
          <a:xfrm>
            <a:off x="6084168" y="3933054"/>
            <a:ext cx="2374031" cy="1477328"/>
          </a:xfrm>
          <a:prstGeom prst="rect">
            <a:avLst/>
          </a:prstGeom>
        </p:spPr>
        <p:txBody>
          <a:bodyPr wrap="square">
            <a:spAutoFit/>
          </a:bodyPr>
          <a:lstStyle/>
          <a:p>
            <a:r>
              <a:rPr lang="en-GB" dirty="0">
                <a:solidFill>
                  <a:schemeClr val="bg2"/>
                </a:solidFill>
              </a:rPr>
              <a:t>The QR code can be used for quick and easy access to the Yellow Card reporting site</a:t>
            </a:r>
          </a:p>
        </p:txBody>
      </p:sp>
    </p:spTree>
    <p:extLst>
      <p:ext uri="{BB962C8B-B14F-4D97-AF65-F5344CB8AC3E}">
        <p14:creationId xmlns:p14="http://schemas.microsoft.com/office/powerpoint/2010/main" val="264984711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04664"/>
            <a:ext cx="8077200" cy="1080120"/>
          </a:xfrm>
        </p:spPr>
        <p:txBody>
          <a:bodyPr/>
          <a:lstStyle/>
          <a:p>
            <a:r>
              <a:rPr lang="en-GB" sz="3600" dirty="0">
                <a:solidFill>
                  <a:schemeClr val="accent1">
                    <a:lumMod val="75000"/>
                  </a:schemeClr>
                </a:solidFill>
              </a:rPr>
              <a:t>Supporting children and young </a:t>
            </a:r>
            <a:br>
              <a:rPr lang="en-GB" sz="3600" dirty="0">
                <a:solidFill>
                  <a:schemeClr val="accent1">
                    <a:lumMod val="75000"/>
                  </a:schemeClr>
                </a:solidFill>
              </a:rPr>
            </a:br>
            <a:r>
              <a:rPr lang="en-GB" sz="3600" dirty="0">
                <a:solidFill>
                  <a:schemeClr val="accent1">
                    <a:lumMod val="75000"/>
                  </a:schemeClr>
                </a:solidFill>
              </a:rPr>
              <a:t>people during vaccination (1)</a:t>
            </a:r>
            <a:endParaRPr lang="en-GB" sz="3600" dirty="0"/>
          </a:p>
        </p:txBody>
      </p:sp>
      <p:sp>
        <p:nvSpPr>
          <p:cNvPr id="3" name="Content Placeholder 2"/>
          <p:cNvSpPr>
            <a:spLocks noGrp="1"/>
          </p:cNvSpPr>
          <p:nvPr>
            <p:ph idx="1"/>
          </p:nvPr>
        </p:nvSpPr>
        <p:spPr>
          <a:xfrm>
            <a:off x="685800" y="1772816"/>
            <a:ext cx="8077200" cy="3789784"/>
          </a:xfrm>
        </p:spPr>
        <p:txBody>
          <a:bodyPr/>
          <a:lstStyle/>
          <a:p>
            <a:pPr marL="0" indent="0">
              <a:lnSpc>
                <a:spcPct val="110000"/>
              </a:lnSpc>
              <a:spcBef>
                <a:spcPts val="0"/>
              </a:spcBef>
            </a:pPr>
            <a:r>
              <a:rPr lang="en-GB" sz="2000" dirty="0"/>
              <a:t>Getting vaccinated can be daunting for some people, particularly children and young people - they may be anxious, scared or needle phobic.</a:t>
            </a:r>
          </a:p>
          <a:p>
            <a:pPr>
              <a:lnSpc>
                <a:spcPct val="110000"/>
              </a:lnSpc>
              <a:spcBef>
                <a:spcPts val="0"/>
              </a:spcBef>
              <a:buFont typeface="Arial" panose="020B0604020202020204" pitchFamily="34" charset="0"/>
              <a:buChar char="•"/>
            </a:pPr>
            <a:endParaRPr lang="en-GB" sz="2000" dirty="0"/>
          </a:p>
          <a:p>
            <a:pPr marL="0" indent="0">
              <a:lnSpc>
                <a:spcPct val="110000"/>
              </a:lnSpc>
              <a:spcBef>
                <a:spcPts val="0"/>
              </a:spcBef>
            </a:pPr>
            <a:r>
              <a:rPr lang="en-GB" sz="2000" dirty="0"/>
              <a:t>The document linked below highlights some top tips for supporting children and young people pre-, during and post-vaccination: </a:t>
            </a:r>
          </a:p>
          <a:p>
            <a:pPr>
              <a:lnSpc>
                <a:spcPct val="110000"/>
              </a:lnSpc>
              <a:spcBef>
                <a:spcPts val="0"/>
              </a:spcBef>
              <a:buFont typeface="Arial" panose="020B0604020202020204" pitchFamily="34" charset="0"/>
              <a:buChar char="•"/>
            </a:pPr>
            <a:endParaRPr lang="en-GB" sz="2000" dirty="0"/>
          </a:p>
          <a:p>
            <a:pPr marL="0" indent="0">
              <a:lnSpc>
                <a:spcPct val="110000"/>
              </a:lnSpc>
              <a:spcBef>
                <a:spcPts val="0"/>
              </a:spcBef>
            </a:pPr>
            <a:r>
              <a:rPr lang="en-GB" sz="2000" dirty="0"/>
              <a:t>Top tips for supporting children and young people during vaccination can be found in the linked document: </a:t>
            </a:r>
            <a:r>
              <a:rPr lang="en-GB" sz="2000" dirty="0">
                <a:hlinkClick r:id="rId3"/>
              </a:rPr>
              <a:t>PowerPoint Presentation (england.nhs.uk)</a:t>
            </a:r>
            <a:endParaRPr lang="en-GB" sz="2000" dirty="0">
              <a:solidFill>
                <a:srgbClr val="FF0000"/>
              </a:solidFill>
            </a:endParaRPr>
          </a:p>
        </p:txBody>
      </p:sp>
    </p:spTree>
    <p:extLst>
      <p:ext uri="{BB962C8B-B14F-4D97-AF65-F5344CB8AC3E}">
        <p14:creationId xmlns:p14="http://schemas.microsoft.com/office/powerpoint/2010/main" val="428075174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76672"/>
            <a:ext cx="8077200" cy="936104"/>
          </a:xfrm>
        </p:spPr>
        <p:txBody>
          <a:bodyPr/>
          <a:lstStyle/>
          <a:p>
            <a:r>
              <a:rPr lang="en-GB" sz="3600" dirty="0">
                <a:solidFill>
                  <a:schemeClr val="accent1">
                    <a:lumMod val="75000"/>
                  </a:schemeClr>
                </a:solidFill>
              </a:rPr>
              <a:t>Supporting children and young </a:t>
            </a:r>
            <a:br>
              <a:rPr lang="en-GB" sz="3600" dirty="0">
                <a:solidFill>
                  <a:schemeClr val="accent1">
                    <a:lumMod val="75000"/>
                  </a:schemeClr>
                </a:solidFill>
              </a:rPr>
            </a:br>
            <a:r>
              <a:rPr lang="en-GB" sz="3600" dirty="0">
                <a:solidFill>
                  <a:schemeClr val="accent1">
                    <a:lumMod val="75000"/>
                  </a:schemeClr>
                </a:solidFill>
              </a:rPr>
              <a:t>people during vaccination (2)</a:t>
            </a:r>
            <a:endParaRPr lang="en-GB" sz="3600" dirty="0"/>
          </a:p>
        </p:txBody>
      </p:sp>
      <p:sp>
        <p:nvSpPr>
          <p:cNvPr id="3" name="Content Placeholder 2"/>
          <p:cNvSpPr>
            <a:spLocks noGrp="1"/>
          </p:cNvSpPr>
          <p:nvPr>
            <p:ph idx="1"/>
          </p:nvPr>
        </p:nvSpPr>
        <p:spPr>
          <a:xfrm>
            <a:off x="685800" y="1772816"/>
            <a:ext cx="8077200" cy="3789784"/>
          </a:xfrm>
        </p:spPr>
        <p:txBody>
          <a:bodyPr/>
          <a:lstStyle/>
          <a:p>
            <a:pPr marL="0" indent="0">
              <a:lnSpc>
                <a:spcPct val="110000"/>
              </a:lnSpc>
              <a:spcBef>
                <a:spcPts val="0"/>
              </a:spcBef>
            </a:pPr>
            <a:r>
              <a:rPr lang="en-GB" sz="2800" dirty="0"/>
              <a:t>The </a:t>
            </a:r>
            <a:r>
              <a:rPr lang="en-GB" sz="2800" dirty="0">
                <a:hlinkClick r:id="rId3"/>
              </a:rPr>
              <a:t>e-</a:t>
            </a:r>
            <a:r>
              <a:rPr lang="en-GB" sz="2800" dirty="0" err="1">
                <a:hlinkClick r:id="rId3"/>
              </a:rPr>
              <a:t>lfh</a:t>
            </a:r>
            <a:r>
              <a:rPr lang="en-GB" sz="2800" dirty="0">
                <a:hlinkClick r:id="rId3"/>
              </a:rPr>
              <a:t> hub</a:t>
            </a:r>
            <a:r>
              <a:rPr lang="en-GB" sz="2800" dirty="0"/>
              <a:t> from Health Education England also has a range of useful resources designed to support the delivery of COVID-19 vaccinations to children and young people. </a:t>
            </a:r>
          </a:p>
          <a:p>
            <a:pPr marL="0" indent="0">
              <a:lnSpc>
                <a:spcPct val="110000"/>
              </a:lnSpc>
              <a:spcBef>
                <a:spcPts val="0"/>
              </a:spcBef>
            </a:pPr>
            <a:endParaRPr lang="en-GB" sz="2800" dirty="0"/>
          </a:p>
          <a:p>
            <a:pPr marL="0" indent="0">
              <a:lnSpc>
                <a:spcPct val="110000"/>
              </a:lnSpc>
              <a:spcBef>
                <a:spcPts val="0"/>
              </a:spcBef>
            </a:pPr>
            <a:r>
              <a:rPr lang="en-GB" sz="2800" dirty="0"/>
              <a:t>These include modules on paediatric procedural anxiety and distraction techniques.</a:t>
            </a:r>
          </a:p>
        </p:txBody>
      </p:sp>
    </p:spTree>
    <p:extLst>
      <p:ext uri="{BB962C8B-B14F-4D97-AF65-F5344CB8AC3E}">
        <p14:creationId xmlns:p14="http://schemas.microsoft.com/office/powerpoint/2010/main" val="250242527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188640"/>
            <a:ext cx="8077200" cy="1080120"/>
          </a:xfrm>
        </p:spPr>
        <p:txBody>
          <a:bodyPr/>
          <a:lstStyle/>
          <a:p>
            <a:r>
              <a:rPr lang="en-GB" dirty="0">
                <a:solidFill>
                  <a:schemeClr val="accent1">
                    <a:lumMod val="75000"/>
                  </a:schemeClr>
                </a:solidFill>
              </a:rPr>
              <a:t>Further information (1)</a:t>
            </a:r>
          </a:p>
        </p:txBody>
      </p:sp>
      <p:sp>
        <p:nvSpPr>
          <p:cNvPr id="3" name="Content Placeholder 2"/>
          <p:cNvSpPr>
            <a:spLocks noGrp="1"/>
          </p:cNvSpPr>
          <p:nvPr>
            <p:ph idx="1"/>
          </p:nvPr>
        </p:nvSpPr>
        <p:spPr>
          <a:xfrm>
            <a:off x="685800" y="1196752"/>
            <a:ext cx="8077200" cy="4365848"/>
          </a:xfrm>
        </p:spPr>
        <p:txBody>
          <a:bodyPr/>
          <a:lstStyle/>
          <a:p>
            <a:pPr>
              <a:buFontTx/>
              <a:buNone/>
            </a:pPr>
            <a:r>
              <a:rPr lang="en-GB" altLang="en-US" sz="1600" dirty="0"/>
              <a:t>UK vaccine policy can be found in the online publication commonly referred to as the </a:t>
            </a:r>
          </a:p>
          <a:p>
            <a:pPr>
              <a:buFontTx/>
              <a:buNone/>
            </a:pPr>
            <a:r>
              <a:rPr lang="en-GB" altLang="en-US" sz="1600" dirty="0">
                <a:hlinkClick r:id="rId3"/>
              </a:rPr>
              <a:t>"</a:t>
            </a:r>
            <a:r>
              <a:rPr lang="en-GB" altLang="en-US" sz="1600" b="1" dirty="0">
                <a:hlinkClick r:id="rId3"/>
              </a:rPr>
              <a:t>Green Book</a:t>
            </a:r>
            <a:r>
              <a:rPr lang="en-GB" altLang="en-US" sz="1600" dirty="0">
                <a:hlinkClick r:id="rId3"/>
              </a:rPr>
              <a:t>"</a:t>
            </a:r>
            <a:r>
              <a:rPr lang="en-GB" altLang="en-US" sz="1600" dirty="0"/>
              <a:t> . This can be found on the </a:t>
            </a:r>
            <a:r>
              <a:rPr lang="en-GB" altLang="en-US" sz="1600" dirty="0">
                <a:hlinkClick r:id="rId4"/>
              </a:rPr>
              <a:t>Immunisation page</a:t>
            </a:r>
            <a:r>
              <a:rPr lang="en-GB" altLang="en-US" sz="1600" dirty="0"/>
              <a:t> of the GOV.UK website</a:t>
            </a:r>
          </a:p>
          <a:p>
            <a:pPr>
              <a:buFontTx/>
              <a:buNone/>
            </a:pPr>
            <a:r>
              <a:rPr lang="en-GB" altLang="en-US" sz="1600" dirty="0"/>
              <a:t>Green Book recommendations are based upon JCVI’s expert opinion and should </a:t>
            </a:r>
          </a:p>
          <a:p>
            <a:pPr>
              <a:buFontTx/>
              <a:buNone/>
            </a:pPr>
            <a:r>
              <a:rPr lang="en-GB" altLang="en-US" sz="1600" dirty="0"/>
              <a:t>always be followed, even when they differ from those made by the vaccine </a:t>
            </a:r>
          </a:p>
          <a:p>
            <a:pPr>
              <a:buFontTx/>
              <a:buNone/>
            </a:pPr>
            <a:r>
              <a:rPr lang="en-GB" altLang="en-US" sz="1600" dirty="0"/>
              <a:t>manufacturer.</a:t>
            </a:r>
          </a:p>
          <a:p>
            <a:pPr>
              <a:buFontTx/>
              <a:buNone/>
            </a:pPr>
            <a:endParaRPr lang="en-GB" altLang="en-US" sz="1600" dirty="0"/>
          </a:p>
          <a:p>
            <a:pPr>
              <a:buFontTx/>
              <a:buNone/>
            </a:pPr>
            <a:r>
              <a:rPr lang="en-GB" altLang="en-US" sz="1600" b="1" u="sng" dirty="0"/>
              <a:t>PHA COVID-19 Immunisation programme Information for healthcare practitioners </a:t>
            </a:r>
            <a:r>
              <a:rPr lang="en-GB" altLang="en-US" sz="1600" dirty="0"/>
              <a:t> </a:t>
            </a:r>
          </a:p>
          <a:p>
            <a:pPr>
              <a:buFontTx/>
              <a:buNone/>
            </a:pPr>
            <a:r>
              <a:rPr lang="en-GB" altLang="en-US" sz="1600" dirty="0"/>
              <a:t>This document provides additional information, answers to frequently asked questions </a:t>
            </a:r>
          </a:p>
          <a:p>
            <a:pPr>
              <a:buFontTx/>
              <a:buNone/>
            </a:pPr>
            <a:r>
              <a:rPr lang="en-GB" altLang="en-US" sz="1600" dirty="0"/>
              <a:t>and actions to take in the event of inadvertent errors. </a:t>
            </a:r>
          </a:p>
          <a:p>
            <a:pPr>
              <a:buFontTx/>
              <a:buNone/>
            </a:pPr>
            <a:r>
              <a:rPr lang="en-GB" altLang="en-US" sz="1600" dirty="0"/>
              <a:t>It is important to read this document before you start vaccinating and also to refer to the </a:t>
            </a:r>
          </a:p>
          <a:p>
            <a:pPr>
              <a:buFontTx/>
              <a:buNone/>
            </a:pPr>
            <a:r>
              <a:rPr lang="en-GB" altLang="en-US" sz="1600" dirty="0"/>
              <a:t>online version regularly as it will be updated as more information becomes available </a:t>
            </a:r>
          </a:p>
          <a:p>
            <a:pPr>
              <a:buFontTx/>
              <a:buNone/>
            </a:pPr>
            <a:r>
              <a:rPr lang="en-GB" altLang="en-US" sz="1600" dirty="0"/>
              <a:t>and to address any issues or frequently arising questions as COVID-19 vaccines are </a:t>
            </a:r>
          </a:p>
          <a:p>
            <a:pPr>
              <a:buFontTx/>
              <a:buNone/>
            </a:pPr>
            <a:r>
              <a:rPr lang="en-GB" altLang="en-US" sz="1600" dirty="0"/>
              <a:t>delivered more widely. </a:t>
            </a:r>
          </a:p>
          <a:p>
            <a:endParaRPr lang="en-GB" sz="1400" dirty="0"/>
          </a:p>
          <a:p>
            <a:endParaRPr lang="en-GB" dirty="0"/>
          </a:p>
        </p:txBody>
      </p:sp>
    </p:spTree>
    <p:extLst>
      <p:ext uri="{BB962C8B-B14F-4D97-AF65-F5344CB8AC3E}">
        <p14:creationId xmlns:p14="http://schemas.microsoft.com/office/powerpoint/2010/main" val="165730114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60648"/>
            <a:ext cx="8223448" cy="864096"/>
          </a:xfrm>
        </p:spPr>
        <p:txBody>
          <a:bodyPr/>
          <a:lstStyle/>
          <a:p>
            <a:r>
              <a:rPr lang="en-GB" dirty="0">
                <a:solidFill>
                  <a:schemeClr val="accent1">
                    <a:lumMod val="75000"/>
                  </a:schemeClr>
                </a:solidFill>
              </a:rPr>
              <a:t>Further information (2)</a:t>
            </a:r>
          </a:p>
        </p:txBody>
      </p:sp>
      <p:sp>
        <p:nvSpPr>
          <p:cNvPr id="3" name="Content Placeholder 2"/>
          <p:cNvSpPr>
            <a:spLocks noGrp="1"/>
          </p:cNvSpPr>
          <p:nvPr>
            <p:ph idx="1"/>
          </p:nvPr>
        </p:nvSpPr>
        <p:spPr>
          <a:xfrm>
            <a:off x="685800" y="1124744"/>
            <a:ext cx="8077200" cy="4437856"/>
          </a:xfrm>
        </p:spPr>
        <p:txBody>
          <a:bodyPr/>
          <a:lstStyle/>
          <a:p>
            <a:pPr marL="0" indent="0"/>
            <a:r>
              <a:rPr lang="en-GB" sz="1800" dirty="0"/>
              <a:t>Professional information resources: </a:t>
            </a:r>
          </a:p>
          <a:p>
            <a:pPr marL="0" indent="0"/>
            <a:r>
              <a:rPr lang="en-GB" sz="1800" dirty="0">
                <a:hlinkClick r:id="rId3"/>
              </a:rPr>
              <a:t>Northern Ireland COVID-19 Vaccination Programme | HSC Public Health Agency (hscni.net)</a:t>
            </a:r>
            <a:endParaRPr lang="en-GB" sz="1800" dirty="0"/>
          </a:p>
          <a:p>
            <a:pPr marL="0" indent="0"/>
            <a:r>
              <a:rPr lang="en-GB" sz="1800" dirty="0">
                <a:hlinkClick r:id="rId4"/>
              </a:rPr>
              <a:t>Professional information | HSC Public Health Agency (hscni.net)</a:t>
            </a:r>
            <a:endParaRPr lang="en-GB" sz="1800" dirty="0"/>
          </a:p>
          <a:p>
            <a:pPr marL="0" indent="0"/>
            <a:endParaRPr lang="en-GB" sz="1800" dirty="0"/>
          </a:p>
          <a:p>
            <a:pPr marL="0" indent="0"/>
            <a:r>
              <a:rPr lang="en-GB" sz="1800" dirty="0"/>
              <a:t>Immunisation e learning platform: </a:t>
            </a:r>
            <a:r>
              <a:rPr lang="en-GB" sz="1800" dirty="0">
                <a:hlinkClick r:id="rId5"/>
              </a:rPr>
              <a:t>https://www.elfh.org.uk/programmes/immunisation/</a:t>
            </a:r>
            <a:r>
              <a:rPr lang="en-GB" sz="1800" dirty="0"/>
              <a:t> </a:t>
            </a:r>
          </a:p>
          <a:p>
            <a:pPr marL="0" indent="0"/>
            <a:endParaRPr lang="en-GB" sz="1800" dirty="0"/>
          </a:p>
          <a:p>
            <a:pPr marL="0" indent="0"/>
            <a:r>
              <a:rPr lang="en-GB" sz="1800" dirty="0"/>
              <a:t>UKHSA COVID-19 vaccination resources: </a:t>
            </a:r>
            <a:r>
              <a:rPr lang="en-GB" sz="1800" dirty="0">
                <a:hlinkClick r:id="rId6"/>
              </a:rPr>
              <a:t>COVID-19 vaccination programme - GOV.UK (www.gov.uk)</a:t>
            </a:r>
            <a:endParaRPr lang="en-GB" sz="1800" dirty="0"/>
          </a:p>
          <a:p>
            <a:pPr marL="0" indent="0"/>
            <a:endParaRPr lang="en-GB" sz="1800" dirty="0"/>
          </a:p>
          <a:p>
            <a:pPr marL="0" lvl="0" indent="0">
              <a:lnSpc>
                <a:spcPct val="100000"/>
              </a:lnSpc>
              <a:spcAft>
                <a:spcPts val="1200"/>
              </a:spcAft>
            </a:pPr>
            <a:r>
              <a:rPr lang="en-GB" sz="1800" dirty="0"/>
              <a:t>Oxford Knowledge Project: </a:t>
            </a:r>
            <a:r>
              <a:rPr lang="en-GB" sz="1800" dirty="0">
                <a:solidFill>
                  <a:srgbClr val="00B050"/>
                </a:solidFill>
                <a:hlinkClick r:id="rId7"/>
              </a:rPr>
              <a:t>COVID-19 vaccines</a:t>
            </a:r>
            <a:endParaRPr lang="en-GB" sz="1800" dirty="0">
              <a:solidFill>
                <a:srgbClr val="00B050"/>
              </a:solidFill>
            </a:endParaRPr>
          </a:p>
          <a:p>
            <a:pPr marL="0" indent="0">
              <a:spcAft>
                <a:spcPts val="1200"/>
              </a:spcAft>
            </a:pPr>
            <a:r>
              <a:rPr lang="en-GB" sz="1800" dirty="0">
                <a:solidFill>
                  <a:srgbClr val="00B050"/>
                </a:solidFill>
                <a:hlinkClick r:id="rId8"/>
              </a:rPr>
              <a:t>MHRA guidance on coronavirus (COVID-19)</a:t>
            </a:r>
            <a:r>
              <a:rPr lang="en-GB" sz="1800" dirty="0">
                <a:solidFill>
                  <a:srgbClr val="00B050"/>
                </a:solidFill>
              </a:rPr>
              <a:t> </a:t>
            </a:r>
          </a:p>
          <a:p>
            <a:pPr marL="0" lvl="0" indent="0">
              <a:lnSpc>
                <a:spcPct val="100000"/>
              </a:lnSpc>
              <a:spcAft>
                <a:spcPts val="1200"/>
              </a:spcAft>
            </a:pPr>
            <a:endParaRPr lang="en-GB" sz="1800" dirty="0">
              <a:solidFill>
                <a:srgbClr val="00B050"/>
              </a:solidFill>
            </a:endParaRPr>
          </a:p>
          <a:p>
            <a:pPr marL="0" indent="0"/>
            <a:endParaRPr lang="en-GB" sz="1800" dirty="0"/>
          </a:p>
        </p:txBody>
      </p:sp>
    </p:spTree>
    <p:extLst>
      <p:ext uri="{BB962C8B-B14F-4D97-AF65-F5344CB8AC3E}">
        <p14:creationId xmlns:p14="http://schemas.microsoft.com/office/powerpoint/2010/main" val="9708945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077200" cy="936104"/>
          </a:xfrm>
        </p:spPr>
        <p:txBody>
          <a:bodyPr/>
          <a:lstStyle/>
          <a:p>
            <a:r>
              <a:rPr lang="en-GB" sz="3600" dirty="0">
                <a:solidFill>
                  <a:schemeClr val="accent1">
                    <a:lumMod val="75000"/>
                  </a:schemeClr>
                </a:solidFill>
              </a:rPr>
              <a:t>Transmission of COVID-19 infection</a:t>
            </a:r>
          </a:p>
        </p:txBody>
      </p:sp>
      <p:sp>
        <p:nvSpPr>
          <p:cNvPr id="3" name="Content Placeholder 2"/>
          <p:cNvSpPr>
            <a:spLocks noGrp="1"/>
          </p:cNvSpPr>
          <p:nvPr>
            <p:ph idx="1"/>
          </p:nvPr>
        </p:nvSpPr>
        <p:spPr>
          <a:xfrm>
            <a:off x="685800" y="1124744"/>
            <a:ext cx="8077200" cy="4437856"/>
          </a:xfrm>
        </p:spPr>
        <p:txBody>
          <a:bodyPr/>
          <a:lstStyle/>
          <a:p>
            <a:pPr>
              <a:defRPr/>
            </a:pPr>
            <a:r>
              <a:rPr lang="en-GB" sz="1500" dirty="0"/>
              <a:t>For transmission to occur, the SARs-CoV-2 virus needs to be transported to a susceptible person. To do this, it needs to have:</a:t>
            </a:r>
          </a:p>
          <a:p>
            <a:pPr>
              <a:defRPr/>
            </a:pPr>
            <a:endParaRPr lang="en-GB" sz="1500" dirty="0"/>
          </a:p>
          <a:p>
            <a:pPr marL="285750" indent="-285750">
              <a:buFont typeface="Arial" panose="020B0604020202020204" pitchFamily="34" charset="0"/>
              <a:buChar char="•"/>
              <a:defRPr/>
            </a:pPr>
            <a:r>
              <a:rPr lang="en-GB" sz="1500" dirty="0"/>
              <a:t>a portal of exit (from the place where it is living and replicating)</a:t>
            </a:r>
          </a:p>
          <a:p>
            <a:pPr marL="285750" indent="-285750">
              <a:buFont typeface="Arial" panose="020B0604020202020204" pitchFamily="34" charset="0"/>
              <a:buChar char="•"/>
              <a:defRPr/>
            </a:pPr>
            <a:r>
              <a:rPr lang="en-GB" sz="1500" dirty="0"/>
              <a:t>a mode of transmission (such as coughing or sneezing) and </a:t>
            </a:r>
          </a:p>
          <a:p>
            <a:pPr marL="285750" indent="-285750">
              <a:buFont typeface="Arial" panose="020B0604020202020204" pitchFamily="34" charset="0"/>
              <a:buChar char="•"/>
              <a:defRPr/>
            </a:pPr>
            <a:r>
              <a:rPr lang="en-GB" sz="1500" dirty="0"/>
              <a:t>a portal of entry (to the susceptible host)</a:t>
            </a:r>
          </a:p>
          <a:p>
            <a:pPr marL="0" indent="0">
              <a:defRPr/>
            </a:pPr>
            <a:endParaRPr lang="en-GB" sz="1500" dirty="0"/>
          </a:p>
          <a:p>
            <a:pPr marL="0" indent="0">
              <a:defRPr/>
            </a:pPr>
            <a:r>
              <a:rPr lang="en-GB" sz="1500" dirty="0"/>
              <a:t>COVID-19 spreads primarily from person to person through small droplets from the nose or mouth which are expelled when a person with COVID-19 coughs, sneezes, or speaks.</a:t>
            </a:r>
          </a:p>
          <a:p>
            <a:pPr>
              <a:defRPr/>
            </a:pPr>
            <a:endParaRPr lang="en-GB" sz="1500" dirty="0"/>
          </a:p>
          <a:p>
            <a:pPr marL="0" indent="0">
              <a:defRPr/>
            </a:pPr>
            <a:r>
              <a:rPr lang="en-GB" sz="1500" dirty="0"/>
              <a:t>These droplets can also survive on objects and surfaces such as tables, doorknobs and handrails.</a:t>
            </a:r>
          </a:p>
          <a:p>
            <a:pPr marL="0" indent="0">
              <a:defRPr/>
            </a:pPr>
            <a:endParaRPr lang="en-GB" sz="1500" dirty="0"/>
          </a:p>
          <a:p>
            <a:pPr marL="0" indent="0">
              <a:defRPr/>
            </a:pPr>
            <a:r>
              <a:rPr lang="en-GB" sz="1500" dirty="0"/>
              <a:t>People can catch COVID-19 if they breathe in these droplets from a person infected with the virus or  by touching contaminated objects or surfaces, then touching their eyes, nose or mouth. </a:t>
            </a:r>
          </a:p>
          <a:p>
            <a:endParaRPr lang="en-GB" dirty="0"/>
          </a:p>
        </p:txBody>
      </p:sp>
    </p:spTree>
    <p:extLst>
      <p:ext uri="{BB962C8B-B14F-4D97-AF65-F5344CB8AC3E}">
        <p14:creationId xmlns:p14="http://schemas.microsoft.com/office/powerpoint/2010/main" val="1599651826"/>
      </p:ext>
    </p:extLst>
  </p:cSld>
  <p:clrMapOvr>
    <a:masterClrMapping/>
  </p:clrMapOvr>
</p:sld>
</file>

<file path=ppt/theme/theme1.xml><?xml version="1.0" encoding="utf-8"?>
<a:theme xmlns:a="http://schemas.openxmlformats.org/drawingml/2006/main" name="2_BHSCT_white">
  <a:themeElements>
    <a:clrScheme name="BHSCT_white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fontScheme name="BHSCT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
            <a:schemeClr val="bg1"/>
          </a:buClr>
          <a:buSzTx/>
          <a:buFontTx/>
          <a:buNone/>
          <a:tabLst/>
          <a:defRPr kumimoji="0" lang="en-US" sz="4000" b="0" i="0" u="none" strike="noStrike" cap="none" normalizeH="0" baseline="0" smtClean="0">
            <a:ln>
              <a:noFill/>
            </a:ln>
            <a:solidFill>
              <a:schemeClr val="bg2"/>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
            <a:schemeClr val="bg1"/>
          </a:buClr>
          <a:buSzTx/>
          <a:buFontTx/>
          <a:buNone/>
          <a:tabLst/>
          <a:defRPr kumimoji="0" lang="en-US" sz="4000" b="0" i="0" u="none" strike="noStrike" cap="none" normalizeH="0" baseline="0" smtClean="0">
            <a:ln>
              <a:noFill/>
            </a:ln>
            <a:solidFill>
              <a:schemeClr val="bg2"/>
            </a:solidFill>
            <a:effectLst/>
            <a:latin typeface="Arial" charset="0"/>
          </a:defRPr>
        </a:defPPr>
      </a:lstStyle>
    </a:lnDef>
  </a:objectDefaults>
  <a:extraClrSchemeLst>
    <a:extraClrScheme>
      <a:clrScheme name="BHSCT_white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clrMap bg1="dk2" tx1="lt1" bg2="dk1" tx2="lt2" accent1="accent1" accent2="accent2" accent3="accent3" accent4="accent4" accent5="accent5" accent6="accent6" hlink="hlink" folHlink="folHlink"/>
    </a:extraClrScheme>
    <a:extraClrScheme>
      <a:clrScheme name="BHSCT_white 2">
        <a:dk1>
          <a:srgbClr val="000000"/>
        </a:dk1>
        <a:lt1>
          <a:srgbClr val="FFFFFF"/>
        </a:lt1>
        <a:dk2>
          <a:srgbClr val="000000"/>
        </a:dk2>
        <a:lt2>
          <a:srgbClr val="CCECFF"/>
        </a:lt2>
        <a:accent1>
          <a:srgbClr val="6699FF"/>
        </a:accent1>
        <a:accent2>
          <a:srgbClr val="66CCFF"/>
        </a:accent2>
        <a:accent3>
          <a:srgbClr val="FFFFFF"/>
        </a:accent3>
        <a:accent4>
          <a:srgbClr val="000000"/>
        </a:accent4>
        <a:accent5>
          <a:srgbClr val="B8CAFF"/>
        </a:accent5>
        <a:accent6>
          <a:srgbClr val="5CB9E7"/>
        </a:accent6>
        <a:hlink>
          <a:srgbClr val="CC99FF"/>
        </a:hlink>
        <a:folHlink>
          <a:srgbClr val="00CCCC"/>
        </a:folHlink>
      </a:clrScheme>
      <a:clrMap bg1="lt1" tx1="dk1" bg2="lt2" tx2="dk2" accent1="accent1" accent2="accent2" accent3="accent3" accent4="accent4" accent5="accent5" accent6="accent6" hlink="hlink" folHlink="folHlink"/>
    </a:extraClrScheme>
    <a:extraClrScheme>
      <a:clrScheme name="BHSCT_white 3">
        <a:dk1>
          <a:srgbClr val="000000"/>
        </a:dk1>
        <a:lt1>
          <a:srgbClr val="FFFFFF"/>
        </a:lt1>
        <a:dk2>
          <a:srgbClr val="000000"/>
        </a:dk2>
        <a:lt2>
          <a:srgbClr val="FFFFFF"/>
        </a:lt2>
        <a:accent1>
          <a:srgbClr val="CBCBCB"/>
        </a:accent1>
        <a:accent2>
          <a:srgbClr val="EAEAEA"/>
        </a:accent2>
        <a:accent3>
          <a:srgbClr val="FFFFFF"/>
        </a:accent3>
        <a:accent4>
          <a:srgbClr val="000000"/>
        </a:accent4>
        <a:accent5>
          <a:srgbClr val="E2E2E2"/>
        </a:accent5>
        <a:accent6>
          <a:srgbClr val="D4D4D4"/>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BHSCT_white 4">
        <a:dk1>
          <a:srgbClr val="000000"/>
        </a:dk1>
        <a:lt1>
          <a:srgbClr val="FFFFFF"/>
        </a:lt1>
        <a:dk2>
          <a:srgbClr val="008080"/>
        </a:dk2>
        <a:lt2>
          <a:srgbClr val="FFCC66"/>
        </a:lt2>
        <a:accent1>
          <a:srgbClr val="0099CC"/>
        </a:accent1>
        <a:accent2>
          <a:srgbClr val="009999"/>
        </a:accent2>
        <a:accent3>
          <a:srgbClr val="AAC0C0"/>
        </a:accent3>
        <a:accent4>
          <a:srgbClr val="DADADA"/>
        </a:accent4>
        <a:accent5>
          <a:srgbClr val="AACAE2"/>
        </a:accent5>
        <a:accent6>
          <a:srgbClr val="008A8A"/>
        </a:accent6>
        <a:hlink>
          <a:srgbClr val="6600CC"/>
        </a:hlink>
        <a:folHlink>
          <a:srgbClr val="FFFF00"/>
        </a:folHlink>
      </a:clrScheme>
      <a:clrMap bg1="dk2" tx1="lt1" bg2="dk1" tx2="lt2" accent1="accent1" accent2="accent2" accent3="accent3" accent4="accent4" accent5="accent5" accent6="accent6" hlink="hlink" folHlink="folHlink"/>
    </a:extraClrScheme>
    <a:extraClrScheme>
      <a:clrScheme name="BHSCT_white 5">
        <a:dk1>
          <a:srgbClr val="000000"/>
        </a:dk1>
        <a:lt1>
          <a:srgbClr val="FFFFFF"/>
        </a:lt1>
        <a:dk2>
          <a:srgbClr val="993300"/>
        </a:dk2>
        <a:lt2>
          <a:srgbClr val="FFCC66"/>
        </a:lt2>
        <a:accent1>
          <a:srgbClr val="FF6633"/>
        </a:accent1>
        <a:accent2>
          <a:srgbClr val="CC6600"/>
        </a:accent2>
        <a:accent3>
          <a:srgbClr val="CAADAA"/>
        </a:accent3>
        <a:accent4>
          <a:srgbClr val="DADADA"/>
        </a:accent4>
        <a:accent5>
          <a:srgbClr val="FFB8AD"/>
        </a:accent5>
        <a:accent6>
          <a:srgbClr val="B95C00"/>
        </a:accent6>
        <a:hlink>
          <a:srgbClr val="CC0000"/>
        </a:hlink>
        <a:folHlink>
          <a:srgbClr val="FFFF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5863</TotalTime>
  <Words>13492</Words>
  <Application>Microsoft Office PowerPoint</Application>
  <PresentationFormat>On-screen Show (4:3)</PresentationFormat>
  <Paragraphs>1042</Paragraphs>
  <Slides>89</Slides>
  <Notes>57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89</vt:i4>
      </vt:variant>
    </vt:vector>
  </HeadingPairs>
  <TitlesOfParts>
    <vt:vector size="96" baseType="lpstr">
      <vt:lpstr>Arial</vt:lpstr>
      <vt:lpstr>Calibri</vt:lpstr>
      <vt:lpstr>Source Sans Pro</vt:lpstr>
      <vt:lpstr>Times New Roman</vt:lpstr>
      <vt:lpstr>Wingdings</vt:lpstr>
      <vt:lpstr>ヒラギノ角ゴ Pro W3</vt:lpstr>
      <vt:lpstr>2_BHSCT_white</vt:lpstr>
      <vt:lpstr>COVID-19 Vaccination  programme for children</vt:lpstr>
      <vt:lpstr>Content</vt:lpstr>
      <vt:lpstr>Learning objectives</vt:lpstr>
      <vt:lpstr>Pre-requisites to administering COVID-19 vaccine</vt:lpstr>
      <vt:lpstr>Key messages</vt:lpstr>
      <vt:lpstr>COVID-19 - SARS-CoV-2 – The disease</vt:lpstr>
      <vt:lpstr>Viral infection</vt:lpstr>
      <vt:lpstr>Coronavirus structure</vt:lpstr>
      <vt:lpstr>Transmission of COVID-19 infection</vt:lpstr>
      <vt:lpstr>COVID-19 Chain of infection </vt:lpstr>
      <vt:lpstr>COVID-19 Symptoms</vt:lpstr>
      <vt:lpstr>COVID-19 symptom progression</vt:lpstr>
      <vt:lpstr>Complications of COVID-19 disease</vt:lpstr>
      <vt:lpstr>Symptoms in children and young people</vt:lpstr>
      <vt:lpstr>Complications from COVID-19 in children and young  people</vt:lpstr>
      <vt:lpstr>COVID-19 Vaccines</vt:lpstr>
      <vt:lpstr>COVID-19 Vaccines (continued)</vt:lpstr>
      <vt:lpstr>COVID-19 MRNA vaccines (Pifzer-BioNtech and Moderna)</vt:lpstr>
      <vt:lpstr>Novavax COVID-19 vaccine  (Nuvaxovid®)</vt:lpstr>
      <vt:lpstr>Variant vaccines</vt:lpstr>
      <vt:lpstr>The COVID-19 vaccination programme for  children and young people </vt:lpstr>
      <vt:lpstr>Children (5 – 11 year olds) (1)</vt:lpstr>
      <vt:lpstr>Children (5 – 11 year olds) (2)</vt:lpstr>
      <vt:lpstr>Children (12 – 15 year olds) (1)</vt:lpstr>
      <vt:lpstr>Children (12 –15 year olds) (2)</vt:lpstr>
      <vt:lpstr>Young people (16-17 year olds)</vt:lpstr>
      <vt:lpstr>Interval between COVID-19 vaccines  and COVID-19 infection (1)</vt:lpstr>
      <vt:lpstr>Interval between COVID-19 vaccines and COVID-19  infection (2)</vt:lpstr>
      <vt:lpstr>Co-administration of COVID-19 and other  vaccines (1)</vt:lpstr>
      <vt:lpstr>Co-administration of COVID-19 and other  vaccines (2)</vt:lpstr>
      <vt:lpstr>COVID-19 Booster programme for children and  young people</vt:lpstr>
      <vt:lpstr>The autumn booster campaign 2022</vt:lpstr>
      <vt:lpstr>The autumn booster campaign 2022 (continued)</vt:lpstr>
      <vt:lpstr>Third primary dose for immunosuppressed children and young people (1)</vt:lpstr>
      <vt:lpstr>Third primary dose for immunosuppressed children and young people (2)</vt:lpstr>
      <vt:lpstr>Consent for vaccination </vt:lpstr>
      <vt:lpstr>Gillick competence</vt:lpstr>
      <vt:lpstr>Addressing concerns and providing  information to those being vaccinated</vt:lpstr>
      <vt:lpstr>General principles for addressing concerns</vt:lpstr>
      <vt:lpstr>Side effects of COVID-19 vaccination</vt:lpstr>
      <vt:lpstr>Myocarditis and pericarditis </vt:lpstr>
      <vt:lpstr>Local reactions at the vaccination site</vt:lpstr>
      <vt:lpstr>Guillain-Barré syndrome (GBS)</vt:lpstr>
      <vt:lpstr>Bell’s Palsy </vt:lpstr>
      <vt:lpstr>Age-specific vaccine recommendations  </vt:lpstr>
      <vt:lpstr>COVID-19 Pfizer BioNTech Comirnaty 10 micrograms/ dose vaccine (paediatric formulation)  </vt:lpstr>
      <vt:lpstr>COVID-19 Pfizer BioNTech Comirnaty 30 micrograms/ dose vaccine (standard formulation)  </vt:lpstr>
      <vt:lpstr>Booster vaccine doses for children and  young people</vt:lpstr>
      <vt:lpstr>PowerPoint Presentation</vt:lpstr>
      <vt:lpstr>COVID-19 Pfizer BioNTech vaccine</vt:lpstr>
      <vt:lpstr>Contraindications to COVID-19 Pfizer BioNTech Comirnaty 10 micrograms/dose vaccine</vt:lpstr>
      <vt:lpstr>Precautions to COVID-19 Pfizer BioNTech (Comirnaty)  vaccine (1)</vt:lpstr>
      <vt:lpstr>Precautions to COVID-19 Pfizer BioNTech (Comirnaty) vaccine (2)</vt:lpstr>
      <vt:lpstr>Adverse reactions following COVID-19 Pfizer BioNTech Comirnaty  10 micrograms/dose vaccine</vt:lpstr>
      <vt:lpstr>COVID-19 Pfizer BioNTech Comirnaty 10  micrograms/dose vaccine presentation </vt:lpstr>
      <vt:lpstr>COVID-19 Pfizer BioNTech Comirnaty 10  micrograms/dose vaccine dose and dilutent</vt:lpstr>
      <vt:lpstr>Storage and use of COVID-19 Pfizer BioNTech Comirnaty  10 micrograms/dose vaccine</vt:lpstr>
      <vt:lpstr>Storage of COVID-19 Pfizer BioNTech Comirnaty  10 micrograms/dose vaccine in a thawed state</vt:lpstr>
      <vt:lpstr> COVID-19 Pfizer BioNTech Comirnaty 10 micrograms/  dose vaccine reconstitution </vt:lpstr>
      <vt:lpstr>Reconstituting COVID-19 Pfizer BioNTech Comirnaty  10 micrograms/dose vaccine (1)</vt:lpstr>
      <vt:lpstr>Reconstituting COVID-19 Pfizer BioNTech Comirnaty  10 micrograms/dose vaccine (2)</vt:lpstr>
      <vt:lpstr>COVID-19 Pfizer BioNTech Comirnaty 10 micrograms/ dose vaccine dose preparation</vt:lpstr>
      <vt:lpstr>PowerPoint Presentation</vt:lpstr>
      <vt:lpstr>COVID-19 Pfizer BioNTech vaccine</vt:lpstr>
      <vt:lpstr>Contraindications to COVID-19 Pfizer BioNTech vaccine</vt:lpstr>
      <vt:lpstr>Precautions to COVID-19 Pfizer BioNTech vaccine (1)</vt:lpstr>
      <vt:lpstr>Precautions to COVID-19 Pfizer BioNTech  vaccine (2)</vt:lpstr>
      <vt:lpstr>Adverse reactions following COVID-19 Pfizer BioNTech Comirnaty  30 micrograms/dose vaccine</vt:lpstr>
      <vt:lpstr>COVID-19 Pfizer BioNTech Comirnaty 30 micrograms/ dose vaccine presentation </vt:lpstr>
      <vt:lpstr>Storage and use of COVID-19 Pfizer BioNTech Comirnaty  30 micrograms/dose vaccine</vt:lpstr>
      <vt:lpstr>Storage of COVID-19 Pfizer BioNTech Comirnaty  30 micrograms/dose vaccine in a thawed state</vt:lpstr>
      <vt:lpstr> COVID-19 Pfizer BioNTech Comirnaty 30 micrograms/  dose vaccine reconstitution </vt:lpstr>
      <vt:lpstr>Reconstituting COVID-19 Pfizer BioNTech Comirnaty  30 micrograms/dose vaccine (1)</vt:lpstr>
      <vt:lpstr>Reconstituting COVID-19 Pfizer BioNTech Comirnaty  30 micrograms/dose vaccine (2)</vt:lpstr>
      <vt:lpstr>COVID-19 Pfizer BioNTech Comirnaty 30 micrograms/ dose vaccine dose preparation</vt:lpstr>
      <vt:lpstr>COVID-19 Vaccine Pfizer  BioNTech (Comirnaty bivalent  Original / Omicron BA.1)</vt:lpstr>
      <vt:lpstr>Contraindications to COVID-19 Pfizer BioNTech (Comirnaty) vaccine</vt:lpstr>
      <vt:lpstr>Precautions to COVID-19 Pfizer BioNTech (Comirnaty)  vaccine (1)</vt:lpstr>
      <vt:lpstr>Precautions to COVID-19 Pfizer BioNTech (Comirnaty) vaccine (2)</vt:lpstr>
      <vt:lpstr>Adverse reactions following COVID-19 Pfizer BioNTech  (Comirnaty bivalent Original / Omicron BA.1) vaccine</vt:lpstr>
      <vt:lpstr>COVID-19 Pfizer BioNTech (Comirnaty bivalent Original /  Omicron BA.1) vaccine presentation, dose and schedule</vt:lpstr>
      <vt:lpstr>COVID-19 Pfizer BioNTech (Comirnaty bivalent Original / Omicron  BA.1) vaccine storage and use </vt:lpstr>
      <vt:lpstr>COVID-19 Pfizer BioNTech (Comirnaty bivalent Original / Omicron  BA.1) vaccine preparation (1)</vt:lpstr>
      <vt:lpstr>COVID-19 Pfizer BioNTech (Comirnaty bivalent Original /  Omicron BA.1) preparation (2)</vt:lpstr>
      <vt:lpstr>Reporting adverse reactions</vt:lpstr>
      <vt:lpstr>Supporting children and young  people during vaccination (1)</vt:lpstr>
      <vt:lpstr>Supporting children and young  people during vaccination (2)</vt:lpstr>
      <vt:lpstr>Further information (1)</vt:lpstr>
      <vt:lpstr>Further information (2)</vt:lpstr>
    </vt:vector>
  </TitlesOfParts>
  <Company>BSO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Grainne McKeown</dc:creator>
  <cp:lastModifiedBy>Ashling Kerr</cp:lastModifiedBy>
  <cp:revision>294</cp:revision>
  <dcterms:created xsi:type="dcterms:W3CDTF">2020-12-04T16:12:05Z</dcterms:created>
  <dcterms:modified xsi:type="dcterms:W3CDTF">2022-09-21T10:51:10Z</dcterms:modified>
</cp:coreProperties>
</file>