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72" r:id="rId2"/>
    <p:sldId id="279" r:id="rId3"/>
    <p:sldId id="280" r:id="rId4"/>
    <p:sldId id="300" r:id="rId5"/>
    <p:sldId id="274" r:id="rId6"/>
    <p:sldId id="275" r:id="rId7"/>
    <p:sldId id="295" r:id="rId8"/>
    <p:sldId id="282" r:id="rId9"/>
    <p:sldId id="283" r:id="rId10"/>
    <p:sldId id="301" r:id="rId11"/>
    <p:sldId id="319" r:id="rId12"/>
    <p:sldId id="302" r:id="rId13"/>
    <p:sldId id="303" r:id="rId14"/>
    <p:sldId id="320" r:id="rId15"/>
    <p:sldId id="434" r:id="rId16"/>
    <p:sldId id="314" r:id="rId17"/>
    <p:sldId id="289" r:id="rId18"/>
    <p:sldId id="435" r:id="rId19"/>
    <p:sldId id="290" r:id="rId20"/>
    <p:sldId id="322" r:id="rId21"/>
    <p:sldId id="311" r:id="rId22"/>
    <p:sldId id="288" r:id="rId23"/>
    <p:sldId id="431" r:id="rId24"/>
    <p:sldId id="433" r:id="rId25"/>
    <p:sldId id="291" r:id="rId26"/>
    <p:sldId id="312" r:id="rId27"/>
    <p:sldId id="313" r:id="rId28"/>
    <p:sldId id="294" r:id="rId29"/>
    <p:sldId id="298" r:id="rId30"/>
    <p:sldId id="317" r:id="rId31"/>
    <p:sldId id="343" r:id="rId32"/>
    <p:sldId id="29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ainne McKeown" initials="GM" lastIdx="9" clrIdx="0"/>
  <p:cmAuthor id="1" name="Jillian Johnston" initials="JJ" lastIdx="6" clrIdx="1"/>
  <p:cmAuthor id="2" name="David Irwin" initials="DI"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79" autoAdjust="0"/>
    <p:restoredTop sz="84342" autoAdjust="0"/>
  </p:normalViewPr>
  <p:slideViewPr>
    <p:cSldViewPr>
      <p:cViewPr varScale="1">
        <p:scale>
          <a:sx n="61" d="100"/>
          <a:sy n="61" d="100"/>
        </p:scale>
        <p:origin x="15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344259-92A0-4A40-8846-580BA1BDC160}" type="datetimeFigureOut">
              <a:rPr lang="en-GB" smtClean="0"/>
              <a:t>15/09/2022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5E6CED-5492-4614-9686-C1FE80B7C7AF}" type="slidenum">
              <a:rPr lang="en-GB" smtClean="0"/>
              <a:t>‹#›</a:t>
            </a:fld>
            <a:endParaRPr lang="en-GB"/>
          </a:p>
        </p:txBody>
      </p:sp>
    </p:spTree>
    <p:extLst>
      <p:ext uri="{BB962C8B-B14F-4D97-AF65-F5344CB8AC3E}">
        <p14:creationId xmlns:p14="http://schemas.microsoft.com/office/powerpoint/2010/main" val="2662590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ox.ac.uk/news/2021-04-23-research-uncovers-high-risk-pregnant-women-covid-19"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036047/Vaccine_surveillance_report_-_week_47.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dc.gov/coronavirus/2019-ncov/vaccines/safety/vsafepregnancyregistry.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cdc.gov/coronavirus/2019-ncov/vaccines/safety/vsafepregnancyregistry.html"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www.gov.uk/government/publications/safety-of-covid-19-vaccines-when-given-in-pregnancy/the-safety-of-covid-19-vaccines-when-given-in-pregnancy"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ox.ac.uk/news/2021-04-23-research-uncovers-high-risk-pregnant-women-covid-19"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ox.ac.uk/news/2021-04-23-research-uncovers-high-risk-pregnant-women-covid-19"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s://doi.org/10.1101/2021.01.06.21249325"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1</a:t>
            </a:fld>
            <a:endParaRPr lang="en-GB"/>
          </a:p>
        </p:txBody>
      </p:sp>
    </p:spTree>
    <p:extLst>
      <p:ext uri="{BB962C8B-B14F-4D97-AF65-F5344CB8AC3E}">
        <p14:creationId xmlns:p14="http://schemas.microsoft.com/office/powerpoint/2010/main" val="2896685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https://assets.publishing.service.gov.uk/government/uploads/system/uploads/attachment_data/file/1102459/Greenbook-chapter-14a-4September22.pdf</a:t>
            </a:r>
          </a:p>
          <a:p>
            <a:endParaRPr lang="en-GB" dirty="0"/>
          </a:p>
          <a:p>
            <a:r>
              <a:rPr lang="en-GB" dirty="0"/>
              <a:t>https://www.npeu.ox.ac.uk/assets/downloads/mbrrace-uk/reports/MBRRACE-UK_Maternal_Report_2020_v10_FINAL.pdf </a:t>
            </a:r>
          </a:p>
        </p:txBody>
      </p:sp>
      <p:sp>
        <p:nvSpPr>
          <p:cNvPr id="4" name="Slide Number Placeholder 3"/>
          <p:cNvSpPr>
            <a:spLocks noGrp="1"/>
          </p:cNvSpPr>
          <p:nvPr>
            <p:ph type="sldNum" sz="quarter" idx="10"/>
          </p:nvPr>
        </p:nvSpPr>
        <p:spPr/>
        <p:txBody>
          <a:bodyPr/>
          <a:lstStyle/>
          <a:p>
            <a:fld id="{AB5E6CED-5492-4614-9686-C1FE80B7C7AF}" type="slidenum">
              <a:rPr lang="en-GB" smtClean="0"/>
              <a:t>12</a:t>
            </a:fld>
            <a:endParaRPr lang="en-GB"/>
          </a:p>
        </p:txBody>
      </p:sp>
    </p:spTree>
    <p:extLst>
      <p:ext uri="{BB962C8B-B14F-4D97-AF65-F5344CB8AC3E}">
        <p14:creationId xmlns:p14="http://schemas.microsoft.com/office/powerpoint/2010/main" val="2216877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u="sng" dirty="0">
                <a:latin typeface="Arial" panose="020B0604020202020204" pitchFamily="34" charset="0"/>
                <a:cs typeface="Arial" panose="020B0604020202020204" pitchFamily="34" charset="0"/>
                <a:hlinkClick r:id="rId3"/>
              </a:rPr>
              <a:t>www.ox.ac.uk/news/2021-04-23-research-uncovers-high-risk-pregnant-women-covid-19</a:t>
            </a:r>
            <a:r>
              <a:rPr lang="en-GB" sz="1200" dirty="0">
                <a:latin typeface="Arial" panose="020B0604020202020204" pitchFamily="34" charset="0"/>
                <a:cs typeface="Arial" panose="020B0604020202020204" pitchFamily="34" charset="0"/>
              </a:rPr>
              <a:t> </a:t>
            </a:r>
            <a:endParaRPr lang="en-GB" dirty="0"/>
          </a:p>
          <a:p>
            <a:endParaRPr lang="en-GB" dirty="0"/>
          </a:p>
          <a:p>
            <a:r>
              <a:rPr lang="en-GB" sz="1200" b="0" i="0" u="none" strike="noStrike" kern="1200" baseline="0" dirty="0" err="1">
                <a:solidFill>
                  <a:schemeClr val="tx1"/>
                </a:solidFill>
                <a:latin typeface="+mn-lt"/>
                <a:ea typeface="+mn-ea"/>
                <a:cs typeface="+mn-cs"/>
              </a:rPr>
              <a:t>Allotey</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J,Bonet</a:t>
            </a:r>
            <a:r>
              <a:rPr lang="en-GB" sz="1200" b="0" i="0" u="none" strike="noStrike" kern="1200" baseline="0" dirty="0">
                <a:solidFill>
                  <a:schemeClr val="tx1"/>
                </a:solidFill>
                <a:latin typeface="+mn-lt"/>
                <a:ea typeface="+mn-ea"/>
                <a:cs typeface="+mn-cs"/>
              </a:rPr>
              <a:t> M, Kew T,. </a:t>
            </a:r>
            <a:r>
              <a:rPr lang="en-GB" sz="1200" b="0" i="1" u="none" strike="noStrike" kern="1200" baseline="0" dirty="0">
                <a:solidFill>
                  <a:schemeClr val="tx1"/>
                </a:solidFill>
                <a:latin typeface="+mn-lt"/>
                <a:ea typeface="+mn-ea"/>
                <a:cs typeface="+mn-cs"/>
              </a:rPr>
              <a:t>et al</a:t>
            </a:r>
            <a:r>
              <a:rPr lang="en-GB" sz="1200" b="0" i="0" u="none" strike="noStrike" kern="1200" baseline="0" dirty="0">
                <a:solidFill>
                  <a:schemeClr val="tx1"/>
                </a:solidFill>
                <a:latin typeface="+mn-lt"/>
                <a:ea typeface="+mn-ea"/>
                <a:cs typeface="+mn-cs"/>
              </a:rPr>
              <a:t>. (2020) Clinical manifestations, risk factors, and maternal and perinatal outcomes of coronavirus disease 2019 in pregnancy: Living systematic review and meta-analysis. Br Med J 370:m3320</a:t>
            </a:r>
            <a:endParaRPr lang="en-GB" dirty="0"/>
          </a:p>
          <a:p>
            <a:endParaRPr lang="en-GB" dirty="0"/>
          </a:p>
          <a:p>
            <a:r>
              <a:rPr lang="en-GB" sz="1200" b="0" i="0" u="none" strike="noStrike" kern="1200" baseline="0" dirty="0" err="1">
                <a:solidFill>
                  <a:schemeClr val="tx1"/>
                </a:solidFill>
                <a:latin typeface="+mn-lt"/>
                <a:ea typeface="+mn-ea"/>
                <a:cs typeface="+mn-cs"/>
              </a:rPr>
              <a:t>Gurol-Urganci</a:t>
            </a:r>
            <a:r>
              <a:rPr lang="en-GB" sz="1200" b="0" i="0" u="none" strike="noStrike" kern="1200" baseline="0" dirty="0">
                <a:solidFill>
                  <a:schemeClr val="tx1"/>
                </a:solidFill>
                <a:latin typeface="+mn-lt"/>
                <a:ea typeface="+mn-ea"/>
                <a:cs typeface="+mn-cs"/>
              </a:rPr>
              <a:t> I, Jardine Je, Carroll F, </a:t>
            </a:r>
            <a:r>
              <a:rPr lang="en-GB" sz="1200" b="0" i="0" u="none" strike="noStrike" kern="1200" baseline="0" dirty="0" err="1">
                <a:solidFill>
                  <a:schemeClr val="tx1"/>
                </a:solidFill>
                <a:latin typeface="+mn-lt"/>
                <a:ea typeface="+mn-ea"/>
                <a:cs typeface="+mn-cs"/>
              </a:rPr>
              <a:t>Draycott</a:t>
            </a:r>
            <a:r>
              <a:rPr lang="en-GB" sz="1200" b="0" i="0" u="none" strike="noStrike" kern="1200" baseline="0" dirty="0">
                <a:solidFill>
                  <a:schemeClr val="tx1"/>
                </a:solidFill>
                <a:latin typeface="+mn-lt"/>
                <a:ea typeface="+mn-ea"/>
                <a:cs typeface="+mn-cs"/>
              </a:rPr>
              <a:t> T, Dunn G, </a:t>
            </a:r>
            <a:r>
              <a:rPr lang="en-GB" sz="1200" b="0" i="0" u="none" strike="noStrike" kern="1200" baseline="0" dirty="0" err="1">
                <a:solidFill>
                  <a:schemeClr val="tx1"/>
                </a:solidFill>
                <a:latin typeface="+mn-lt"/>
                <a:ea typeface="+mn-ea"/>
                <a:cs typeface="+mn-cs"/>
              </a:rPr>
              <a:t>Fremeaux</a:t>
            </a:r>
            <a:r>
              <a:rPr lang="en-GB" sz="1200" b="0" i="0" u="none" strike="noStrike" kern="1200" baseline="0" dirty="0">
                <a:solidFill>
                  <a:schemeClr val="tx1"/>
                </a:solidFill>
                <a:latin typeface="+mn-lt"/>
                <a:ea typeface="+mn-ea"/>
                <a:cs typeface="+mn-cs"/>
              </a:rPr>
              <a:t> A, </a:t>
            </a:r>
            <a:r>
              <a:rPr lang="en-GB" sz="1200" b="0" i="1" u="none" strike="noStrike" kern="1200" baseline="0" dirty="0">
                <a:solidFill>
                  <a:schemeClr val="tx1"/>
                </a:solidFill>
                <a:latin typeface="+mn-lt"/>
                <a:ea typeface="+mn-ea"/>
                <a:cs typeface="+mn-cs"/>
              </a:rPr>
              <a:t>et al</a:t>
            </a:r>
            <a:r>
              <a:rPr lang="en-GB" sz="1200" b="0" i="0" u="none" strike="noStrike" kern="1200" baseline="0" dirty="0">
                <a:solidFill>
                  <a:schemeClr val="tx1"/>
                </a:solidFill>
                <a:latin typeface="+mn-lt"/>
                <a:ea typeface="+mn-ea"/>
                <a:cs typeface="+mn-cs"/>
              </a:rPr>
              <a:t>. Maternal and perinatal outcomes of pregnant women with SARS-CoV-2 infection at the time of birth in England: national cohort study. Am J </a:t>
            </a:r>
            <a:r>
              <a:rPr lang="en-GB" sz="1200" b="0" i="0" u="none" strike="noStrike" kern="1200" baseline="0" dirty="0" err="1">
                <a:solidFill>
                  <a:schemeClr val="tx1"/>
                </a:solidFill>
                <a:latin typeface="+mn-lt"/>
                <a:ea typeface="+mn-ea"/>
                <a:cs typeface="+mn-cs"/>
              </a:rPr>
              <a:t>Obstet</a:t>
            </a:r>
            <a:r>
              <a:rPr lang="en-GB" sz="1200" b="0" i="0" u="none" strike="noStrike" kern="1200" baseline="0" dirty="0">
                <a:solidFill>
                  <a:schemeClr val="tx1"/>
                </a:solidFill>
                <a:latin typeface="+mn-lt"/>
                <a:ea typeface="+mn-ea"/>
                <a:cs typeface="+mn-cs"/>
              </a:rPr>
              <a:t> </a:t>
            </a:r>
            <a:r>
              <a:rPr lang="en-GB" sz="1200" b="0" i="0" u="none" strike="noStrike" kern="1200" baseline="0" dirty="0" err="1">
                <a:solidFill>
                  <a:schemeClr val="tx1"/>
                </a:solidFill>
                <a:latin typeface="+mn-lt"/>
                <a:ea typeface="+mn-ea"/>
                <a:cs typeface="+mn-cs"/>
              </a:rPr>
              <a:t>Gynecol</a:t>
            </a:r>
            <a:r>
              <a:rPr lang="en-GB" sz="1200" b="0" i="0" u="none" strike="noStrike" kern="1200" baseline="0" dirty="0">
                <a:solidFill>
                  <a:schemeClr val="tx1"/>
                </a:solidFill>
                <a:latin typeface="+mn-lt"/>
                <a:ea typeface="+mn-ea"/>
                <a:cs typeface="+mn-cs"/>
              </a:rPr>
              <a:t> 2021;S0002-9378(21)00565) </a:t>
            </a:r>
          </a:p>
          <a:p>
            <a:endParaRPr lang="en-GB"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13</a:t>
            </a:fld>
            <a:endParaRPr lang="en-GB"/>
          </a:p>
        </p:txBody>
      </p:sp>
    </p:spTree>
    <p:extLst>
      <p:ext uri="{BB962C8B-B14F-4D97-AF65-F5344CB8AC3E}">
        <p14:creationId xmlns:p14="http://schemas.microsoft.com/office/powerpoint/2010/main" val="2475594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https://www.gov.uk/government/news/pregnant-women-urged-to-come-forward-for-covid-19-vaccination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https://www.rcog.org.uk/covid-vaccine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3"/>
              </a:rPr>
              <a:t>https://assets.publishing.service.gov.uk/government/uploads/system/uploads/attachment_data/file/1036047/Vaccine_surveillance_report_-_week_47.pdf</a:t>
            </a:r>
            <a:r>
              <a:rPr lang="en-GB" sz="1200" kern="1200" dirty="0">
                <a:solidFill>
                  <a:schemeClr val="tx1"/>
                </a:solidFill>
                <a:effectLst/>
                <a:latin typeface="+mn-lt"/>
                <a:ea typeface="+mn-ea"/>
                <a:cs typeface="+mn-cs"/>
              </a:rPr>
              <a:t>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B5E6CED-5492-4614-9686-C1FE80B7C7AF}" type="slidenum">
              <a:rPr lang="en-GB" smtClean="0"/>
              <a:t>14</a:t>
            </a:fld>
            <a:endParaRPr lang="en-GB"/>
          </a:p>
        </p:txBody>
      </p:sp>
    </p:spTree>
    <p:extLst>
      <p:ext uri="{BB962C8B-B14F-4D97-AF65-F5344CB8AC3E}">
        <p14:creationId xmlns:p14="http://schemas.microsoft.com/office/powerpoint/2010/main" val="3394151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 </a:t>
            </a:r>
            <a:r>
              <a:rPr lang="en-GB" sz="1200" dirty="0">
                <a:hlinkClick r:id="rId3"/>
              </a:rPr>
              <a:t>https://www.cdc.gov/coronavirus/2019-ncov/vaccines/safety/vsafepregnancyregistry.html</a:t>
            </a:r>
            <a:endParaRPr lang="en-GB" sz="1200" dirty="0">
              <a:solidFill>
                <a:srgbClr val="7030A0"/>
              </a:solidFill>
            </a:endParaRPr>
          </a:p>
          <a:p>
            <a:endParaRPr lang="en-GB" dirty="0"/>
          </a:p>
        </p:txBody>
      </p:sp>
      <p:sp>
        <p:nvSpPr>
          <p:cNvPr id="4" name="Slide Number Placeholder 3"/>
          <p:cNvSpPr>
            <a:spLocks noGrp="1"/>
          </p:cNvSpPr>
          <p:nvPr>
            <p:ph type="sldNum" sz="quarter" idx="5"/>
          </p:nvPr>
        </p:nvSpPr>
        <p:spPr/>
        <p:txBody>
          <a:bodyPr/>
          <a:lstStyle/>
          <a:p>
            <a:fld id="{AB5E6CED-5492-4614-9686-C1FE80B7C7AF}" type="slidenum">
              <a:rPr lang="en-GB" smtClean="0"/>
              <a:t>15</a:t>
            </a:fld>
            <a:endParaRPr lang="en-GB"/>
          </a:p>
        </p:txBody>
      </p:sp>
    </p:spTree>
    <p:extLst>
      <p:ext uri="{BB962C8B-B14F-4D97-AF65-F5344CB8AC3E}">
        <p14:creationId xmlns:p14="http://schemas.microsoft.com/office/powerpoint/2010/main" val="105827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hlinkClick r:id="rId3"/>
              </a:rPr>
              <a:t>https://www.cdc.gov/coronavirus/2019-ncov/vaccines/safety/vsafepregnancyregistry.html</a:t>
            </a:r>
            <a:endParaRPr lang="en-GB" dirty="0"/>
          </a:p>
          <a:p>
            <a:endParaRPr lang="en-GB" sz="1200" b="0" i="0" u="none" strike="noStrike" kern="1200" baseline="0" dirty="0">
              <a:solidFill>
                <a:schemeClr val="tx1"/>
              </a:solidFill>
              <a:latin typeface="+mn-lt"/>
              <a:ea typeface="+mn-ea"/>
              <a:cs typeface="+mn-cs"/>
            </a:endParaRPr>
          </a:p>
          <a:p>
            <a:r>
              <a:rPr lang="en-GB" sz="1200" b="0" i="0" u="none" strike="noStrike" kern="1200" baseline="0" dirty="0" err="1">
                <a:solidFill>
                  <a:schemeClr val="tx1"/>
                </a:solidFill>
                <a:latin typeface="+mn-lt"/>
                <a:ea typeface="+mn-ea"/>
                <a:cs typeface="+mn-cs"/>
              </a:rPr>
              <a:t>Goldshtein</a:t>
            </a:r>
            <a:r>
              <a:rPr lang="en-GB" sz="1200" b="0" i="0" u="none" strike="noStrike" kern="1200" baseline="0" dirty="0">
                <a:solidFill>
                  <a:schemeClr val="tx1"/>
                </a:solidFill>
                <a:latin typeface="+mn-lt"/>
                <a:ea typeface="+mn-ea"/>
                <a:cs typeface="+mn-cs"/>
              </a:rPr>
              <a:t> I, </a:t>
            </a:r>
            <a:r>
              <a:rPr lang="en-GB" sz="1200" b="0" i="0" u="none" strike="noStrike" kern="1200" baseline="0" dirty="0" err="1">
                <a:solidFill>
                  <a:schemeClr val="tx1"/>
                </a:solidFill>
                <a:latin typeface="+mn-lt"/>
                <a:ea typeface="+mn-ea"/>
                <a:cs typeface="+mn-cs"/>
              </a:rPr>
              <a:t>Nevo</a:t>
            </a:r>
            <a:r>
              <a:rPr lang="en-GB" sz="1200" b="0" i="0" u="none" strike="noStrike" kern="1200" baseline="0" dirty="0">
                <a:solidFill>
                  <a:schemeClr val="tx1"/>
                </a:solidFill>
                <a:latin typeface="+mn-lt"/>
                <a:ea typeface="+mn-ea"/>
                <a:cs typeface="+mn-cs"/>
              </a:rPr>
              <a:t> D, Steinberg DM, et al. Association Between BNT162b2 Vaccination and Incidence of SARS-CoV-2 Infection in Pregnant Women. JAMA. 2021;326(8):728–735. doi:10.1001/jama.2021.11035</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err="1">
                <a:solidFill>
                  <a:schemeClr val="tx1"/>
                </a:solidFill>
                <a:latin typeface="+mn-lt"/>
                <a:ea typeface="+mn-ea"/>
                <a:cs typeface="+mn-cs"/>
              </a:rPr>
              <a:t>Vousden</a:t>
            </a:r>
            <a:r>
              <a:rPr lang="en-GB" sz="1200" b="0" i="0" u="none" strike="noStrike" kern="1200" baseline="0" dirty="0">
                <a:solidFill>
                  <a:schemeClr val="tx1"/>
                </a:solidFill>
                <a:latin typeface="+mn-lt"/>
                <a:ea typeface="+mn-ea"/>
                <a:cs typeface="+mn-cs"/>
              </a:rPr>
              <a:t> et al (2021) Impact of SARS-CoV-2 variant on the severity of maternal infection and perinatal outcomes: Data from the UK Obstetric Surveillance System national cohort.</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https://www.gov.uk/drug-safety-update/covid-19-vaccines-updates-for-august-2021</a:t>
            </a:r>
          </a:p>
          <a:p>
            <a:endParaRPr lang="en-GB" sz="1200" b="0" i="0" u="none" strike="noStrike" kern="1200" baseline="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Further information about the safety of COVID-19 vaccines when given in pregnancy is available on the UKHSA website (</a:t>
            </a:r>
            <a:r>
              <a:rPr lang="en-GB" dirty="0">
                <a:hlinkClick r:id="rId4"/>
              </a:rPr>
              <a:t>www.gov.uk/government/publications/safety-of-covid-19-vaccines-when-given-in-pregnancy/the-safety-of-covid-19-vaccines-when-given-in-pregnancy</a:t>
            </a:r>
            <a:r>
              <a:rPr lang="en-GB" dirty="0"/>
              <a:t>)</a:t>
            </a:r>
          </a:p>
          <a:p>
            <a:endParaRPr lang="en-GB" sz="1200" b="0" i="0" u="none" strike="noStrike" kern="1200" baseline="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16</a:t>
            </a:fld>
            <a:endParaRPr lang="en-GB"/>
          </a:p>
        </p:txBody>
      </p:sp>
    </p:spTree>
    <p:extLst>
      <p:ext uri="{BB962C8B-B14F-4D97-AF65-F5344CB8AC3E}">
        <p14:creationId xmlns:p14="http://schemas.microsoft.com/office/powerpoint/2010/main" val="38811330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https://www.rcog.org.uk/media/13xkcdsa/2021-02-24-combined-info-sheet-and-decision-aid.pdf</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https://www.gov.uk/government/publications/safety-of-covid-19-vaccines-when-given-in-pregnancy/the-safety-of-covid-19-vaccines-when-given-in-pregnancy</a:t>
            </a:r>
          </a:p>
        </p:txBody>
      </p:sp>
      <p:sp>
        <p:nvSpPr>
          <p:cNvPr id="4" name="Slide Number Placeholder 3"/>
          <p:cNvSpPr>
            <a:spLocks noGrp="1"/>
          </p:cNvSpPr>
          <p:nvPr>
            <p:ph type="sldNum" sz="quarter" idx="10"/>
          </p:nvPr>
        </p:nvSpPr>
        <p:spPr/>
        <p:txBody>
          <a:bodyPr/>
          <a:lstStyle/>
          <a:p>
            <a:fld id="{AB5E6CED-5492-4614-9686-C1FE80B7C7AF}" type="slidenum">
              <a:rPr lang="en-GB" smtClean="0"/>
              <a:t>17</a:t>
            </a:fld>
            <a:endParaRPr lang="en-GB"/>
          </a:p>
        </p:txBody>
      </p:sp>
    </p:spTree>
    <p:extLst>
      <p:ext uri="{BB962C8B-B14F-4D97-AF65-F5344CB8AC3E}">
        <p14:creationId xmlns:p14="http://schemas.microsoft.com/office/powerpoint/2010/main" val="732680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E6CED-5492-4614-9686-C1FE80B7C7AF}" type="slidenum">
              <a:rPr lang="en-GB" smtClean="0"/>
              <a:t>18</a:t>
            </a:fld>
            <a:endParaRPr lang="en-GB"/>
          </a:p>
        </p:txBody>
      </p:sp>
    </p:spTree>
    <p:extLst>
      <p:ext uri="{BB962C8B-B14F-4D97-AF65-F5344CB8AC3E}">
        <p14:creationId xmlns:p14="http://schemas.microsoft.com/office/powerpoint/2010/main" val="2341232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Lazarus </a:t>
            </a:r>
            <a:r>
              <a:rPr lang="en-GB" sz="1200" b="0" i="1" u="none" strike="noStrike" kern="1200" baseline="0" dirty="0">
                <a:solidFill>
                  <a:schemeClr val="tx1"/>
                </a:solidFill>
                <a:latin typeface="+mn-lt"/>
                <a:ea typeface="+mn-ea"/>
                <a:cs typeface="+mn-cs"/>
              </a:rPr>
              <a:t>et al</a:t>
            </a:r>
            <a:r>
              <a:rPr lang="en-GB" sz="1200" b="0" i="0" u="none" strike="noStrike" kern="1200" baseline="0" dirty="0">
                <a:solidFill>
                  <a:schemeClr val="tx1"/>
                </a:solidFill>
                <a:latin typeface="+mn-lt"/>
                <a:ea typeface="+mn-ea"/>
                <a:cs typeface="+mn-cs"/>
              </a:rPr>
              <a:t>, 2021 The safety and immunogenicity of concomitant administration of COVID-19 vaccines (ChAdOx1 or BNT161b2) with seasonal influenza vaccines in adults: a phase IV, multicentre randomised controlled trial with blinding (</a:t>
            </a:r>
            <a:r>
              <a:rPr lang="en-GB" sz="1200" b="0" i="0" u="none" strike="noStrike" kern="1200" baseline="0" dirty="0" err="1">
                <a:solidFill>
                  <a:schemeClr val="tx1"/>
                </a:solidFill>
                <a:latin typeface="+mn-lt"/>
                <a:ea typeface="+mn-ea"/>
                <a:cs typeface="+mn-cs"/>
              </a:rPr>
              <a:t>ComFluCOV</a:t>
            </a:r>
            <a:r>
              <a:rPr lang="en-GB" sz="1200" b="0" i="0" u="none" strike="noStrike" kern="1200" baseline="0" dirty="0">
                <a:solidFill>
                  <a:schemeClr val="tx1"/>
                </a:solidFill>
                <a:latin typeface="+mn-lt"/>
                <a:ea typeface="+mn-ea"/>
                <a:cs typeface="+mn-cs"/>
              </a:rPr>
              <a:t>). </a:t>
            </a:r>
            <a:r>
              <a:rPr lang="en-GB" sz="1200" b="0" i="0" u="sng" strike="noStrike" kern="1200" baseline="0" dirty="0">
                <a:solidFill>
                  <a:schemeClr val="tx1"/>
                </a:solidFill>
                <a:latin typeface="+mn-lt"/>
                <a:ea typeface="+mn-ea"/>
                <a:cs typeface="+mn-cs"/>
              </a:rPr>
              <a:t>https://papers.ssrn.com/sol3/papers. </a:t>
            </a:r>
            <a:r>
              <a:rPr lang="en-GB" sz="1200" b="0" i="0" u="sng" strike="noStrike" kern="1200" baseline="0" dirty="0" err="1">
                <a:solidFill>
                  <a:schemeClr val="tx1"/>
                </a:solidFill>
                <a:latin typeface="+mn-lt"/>
                <a:ea typeface="+mn-ea"/>
                <a:cs typeface="+mn-cs"/>
              </a:rPr>
              <a:t>cfm?abstract_id</a:t>
            </a:r>
            <a:r>
              <a:rPr lang="en-GB" sz="1200" b="0" i="0" u="sng" strike="noStrike" kern="1200" baseline="0" dirty="0">
                <a:solidFill>
                  <a:schemeClr val="tx1"/>
                </a:solidFill>
                <a:latin typeface="+mn-lt"/>
                <a:ea typeface="+mn-ea"/>
                <a:cs typeface="+mn-cs"/>
              </a:rPr>
              <a:t>=3931758 </a:t>
            </a:r>
            <a:r>
              <a:rPr lang="en-GB" sz="1200" b="0" i="0" u="none" strike="noStrike" kern="1200" baseline="0" dirty="0">
                <a:solidFill>
                  <a:schemeClr val="tx1"/>
                </a:solidFill>
                <a:latin typeface="+mn-lt"/>
                <a:ea typeface="+mn-ea"/>
                <a:cs typeface="+mn-cs"/>
              </a:rPr>
              <a:t>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err="1">
                <a:solidFill>
                  <a:schemeClr val="tx1"/>
                </a:solidFill>
                <a:latin typeface="+mn-lt"/>
                <a:ea typeface="+mn-ea"/>
                <a:cs typeface="+mn-cs"/>
              </a:rPr>
              <a:t>Toback</a:t>
            </a:r>
            <a:r>
              <a:rPr lang="en-GB" sz="1200" b="0" i="0" u="none" strike="noStrike" kern="1200" baseline="0" dirty="0">
                <a:solidFill>
                  <a:schemeClr val="tx1"/>
                </a:solidFill>
                <a:latin typeface="+mn-lt"/>
                <a:ea typeface="+mn-ea"/>
                <a:cs typeface="+mn-cs"/>
              </a:rPr>
              <a:t> </a:t>
            </a:r>
            <a:r>
              <a:rPr lang="en-GB" sz="1200" b="0" i="1" u="none" strike="noStrike" kern="1200" baseline="0" dirty="0">
                <a:solidFill>
                  <a:schemeClr val="tx1"/>
                </a:solidFill>
                <a:latin typeface="+mn-lt"/>
                <a:ea typeface="+mn-ea"/>
                <a:cs typeface="+mn-cs"/>
              </a:rPr>
              <a:t>et al</a:t>
            </a:r>
            <a:r>
              <a:rPr lang="en-GB" sz="1200" b="0" i="0" u="none" strike="noStrike" kern="1200" baseline="0" dirty="0">
                <a:solidFill>
                  <a:schemeClr val="tx1"/>
                </a:solidFill>
                <a:latin typeface="+mn-lt"/>
                <a:ea typeface="+mn-ea"/>
                <a:cs typeface="+mn-cs"/>
              </a:rPr>
              <a:t>, 2022 Safety, immunogenicity, and efficacy of a COVID-19 vaccine (NVX-CoV2373) co-administered with seasonal influenza vaccines: an exploratory </a:t>
            </a:r>
            <a:r>
              <a:rPr lang="en-GB" sz="1200" b="0" i="0" u="none" strike="noStrike" kern="1200" baseline="0" dirty="0" err="1">
                <a:solidFill>
                  <a:schemeClr val="tx1"/>
                </a:solidFill>
                <a:latin typeface="+mn-lt"/>
                <a:ea typeface="+mn-ea"/>
                <a:cs typeface="+mn-cs"/>
              </a:rPr>
              <a:t>substudy</a:t>
            </a:r>
            <a:r>
              <a:rPr lang="en-GB" sz="1200" b="0" i="0" u="none" strike="noStrike" kern="1200" baseline="0" dirty="0">
                <a:solidFill>
                  <a:schemeClr val="tx1"/>
                </a:solidFill>
                <a:latin typeface="+mn-lt"/>
                <a:ea typeface="+mn-ea"/>
                <a:cs typeface="+mn-cs"/>
              </a:rPr>
              <a:t> of a randomised, observer-blinded, placebo-controlled, phase 3 trial. Lancet 2022; 10: P167-179. DOI: </a:t>
            </a:r>
            <a:r>
              <a:rPr lang="en-GB" sz="1200" b="0" i="0" u="sng" strike="noStrike" kern="1200" baseline="0" dirty="0">
                <a:solidFill>
                  <a:schemeClr val="tx1"/>
                </a:solidFill>
                <a:latin typeface="+mn-lt"/>
                <a:ea typeface="+mn-ea"/>
                <a:cs typeface="+mn-cs"/>
              </a:rPr>
              <a:t>https://doi.org/10.1016/S2213- 2600(21)00409-4 </a:t>
            </a:r>
            <a:endParaRPr lang="en-GB" dirty="0"/>
          </a:p>
          <a:p>
            <a:endParaRPr lang="en-GB" dirty="0"/>
          </a:p>
        </p:txBody>
      </p:sp>
      <p:sp>
        <p:nvSpPr>
          <p:cNvPr id="4" name="Slide Number Placeholder 3"/>
          <p:cNvSpPr>
            <a:spLocks noGrp="1"/>
          </p:cNvSpPr>
          <p:nvPr>
            <p:ph type="sldNum" sz="quarter" idx="5"/>
          </p:nvPr>
        </p:nvSpPr>
        <p:spPr/>
        <p:txBody>
          <a:bodyPr/>
          <a:lstStyle/>
          <a:p>
            <a:fld id="{AB5E6CED-5492-4614-9686-C1FE80B7C7AF}" type="slidenum">
              <a:rPr lang="en-GB" smtClean="0"/>
              <a:t>19</a:t>
            </a:fld>
            <a:endParaRPr lang="en-GB"/>
          </a:p>
        </p:txBody>
      </p:sp>
    </p:spTree>
    <p:extLst>
      <p:ext uri="{BB962C8B-B14F-4D97-AF65-F5344CB8AC3E}">
        <p14:creationId xmlns:p14="http://schemas.microsoft.com/office/powerpoint/2010/main" val="3253218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https://assets.publishing.service.gov.uk/government/uploads/system/uploads/attachment_data/file/1102459/Greenbook-chapter-14a-4September22.pdf</a:t>
            </a:r>
          </a:p>
          <a:p>
            <a:endParaRPr lang="en-GB" dirty="0"/>
          </a:p>
        </p:txBody>
      </p:sp>
      <p:sp>
        <p:nvSpPr>
          <p:cNvPr id="4" name="Slide Number Placeholder 3"/>
          <p:cNvSpPr>
            <a:spLocks noGrp="1"/>
          </p:cNvSpPr>
          <p:nvPr>
            <p:ph type="sldNum" sz="quarter" idx="5"/>
          </p:nvPr>
        </p:nvSpPr>
        <p:spPr/>
        <p:txBody>
          <a:bodyPr/>
          <a:lstStyle/>
          <a:p>
            <a:fld id="{AB5E6CED-5492-4614-9686-C1FE80B7C7AF}" type="slidenum">
              <a:rPr lang="en-GB" smtClean="0"/>
              <a:t>20</a:t>
            </a:fld>
            <a:endParaRPr lang="en-GB"/>
          </a:p>
        </p:txBody>
      </p:sp>
    </p:spTree>
    <p:extLst>
      <p:ext uri="{BB962C8B-B14F-4D97-AF65-F5344CB8AC3E}">
        <p14:creationId xmlns:p14="http://schemas.microsoft.com/office/powerpoint/2010/main" val="27819949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*https://pubmed.ncbi.nlm.nih.gov/33775692/</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UNICEF have developed a range of resources for health professionals to support infant feeding (https://www.unicef.org.uk/babyfriendly/covid-19/)</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Perl et al (2021) SARS-CoV-2-Specific Antibodies in Breast Milk After COVID-19 Vaccination of Breastfeeding Women - good evidence of transfer of antibodies via breastmilk following vaccination of breastfeeding suggesting a potential protective effect against infection in the infant</a:t>
            </a:r>
          </a:p>
          <a:p>
            <a:r>
              <a:rPr lang="en-GB" sz="1200" b="0" i="0" u="none" strike="noStrike" kern="1200" baseline="0" dirty="0">
                <a:solidFill>
                  <a:schemeClr val="tx1"/>
                </a:solidFill>
                <a:latin typeface="+mn-lt"/>
                <a:ea typeface="+mn-ea"/>
                <a:cs typeface="+mn-cs"/>
              </a:rPr>
              <a:t>https://jamanetwork.com/journals/jama/fullarticle/2778766</a:t>
            </a:r>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21</a:t>
            </a:fld>
            <a:endParaRPr lang="en-GB"/>
          </a:p>
        </p:txBody>
      </p:sp>
    </p:spTree>
    <p:extLst>
      <p:ext uri="{BB962C8B-B14F-4D97-AF65-F5344CB8AC3E}">
        <p14:creationId xmlns:p14="http://schemas.microsoft.com/office/powerpoint/2010/main" val="416174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4</a:t>
            </a:fld>
            <a:endParaRPr lang="en-GB"/>
          </a:p>
        </p:txBody>
      </p:sp>
    </p:spTree>
    <p:extLst>
      <p:ext uri="{BB962C8B-B14F-4D97-AF65-F5344CB8AC3E}">
        <p14:creationId xmlns:p14="http://schemas.microsoft.com/office/powerpoint/2010/main" val="32482062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22</a:t>
            </a:fld>
            <a:endParaRPr lang="en-GB"/>
          </a:p>
        </p:txBody>
      </p:sp>
    </p:spTree>
    <p:extLst>
      <p:ext uri="{BB962C8B-B14F-4D97-AF65-F5344CB8AC3E}">
        <p14:creationId xmlns:p14="http://schemas.microsoft.com/office/powerpoint/2010/main" val="11281338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https://www.rcog.org.uk/covid-vaccine</a:t>
            </a:r>
          </a:p>
          <a:p>
            <a:endParaRPr lang="en-GB" dirty="0"/>
          </a:p>
          <a:p>
            <a:r>
              <a:rPr lang="en-GB" dirty="0"/>
              <a:t>https://www.britishfertilitysociety.org.uk/2021/02/09/bfs-arcs-covid-19-vaccines-fertility/</a:t>
            </a:r>
          </a:p>
          <a:p>
            <a:endParaRPr lang="en-GB" dirty="0"/>
          </a:p>
          <a:p>
            <a:r>
              <a:rPr lang="en-GB" dirty="0"/>
              <a:t>https://www.gov.uk/drug-safety-update/covid-19-vaccines-updates-for-august-2021</a:t>
            </a:r>
          </a:p>
          <a:p>
            <a:endParaRPr lang="en-GB" dirty="0"/>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26</a:t>
            </a:fld>
            <a:endParaRPr lang="en-GB"/>
          </a:p>
        </p:txBody>
      </p:sp>
    </p:spTree>
    <p:extLst>
      <p:ext uri="{BB962C8B-B14F-4D97-AF65-F5344CB8AC3E}">
        <p14:creationId xmlns:p14="http://schemas.microsoft.com/office/powerpoint/2010/main" val="4050924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https://www.gov.uk/drug-safety-update/covid-19-vaccines-updates-for-august-2021</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27</a:t>
            </a:fld>
            <a:endParaRPr lang="en-GB"/>
          </a:p>
        </p:txBody>
      </p:sp>
    </p:spTree>
    <p:extLst>
      <p:ext uri="{BB962C8B-B14F-4D97-AF65-F5344CB8AC3E}">
        <p14:creationId xmlns:p14="http://schemas.microsoft.com/office/powerpoint/2010/main" val="3392571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28</a:t>
            </a:fld>
            <a:endParaRPr lang="en-GB"/>
          </a:p>
        </p:txBody>
      </p:sp>
    </p:spTree>
    <p:extLst>
      <p:ext uri="{BB962C8B-B14F-4D97-AF65-F5344CB8AC3E}">
        <p14:creationId xmlns:p14="http://schemas.microsoft.com/office/powerpoint/2010/main" val="14673648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29</a:t>
            </a:fld>
            <a:endParaRPr lang="en-GB"/>
          </a:p>
        </p:txBody>
      </p:sp>
    </p:spTree>
    <p:extLst>
      <p:ext uri="{BB962C8B-B14F-4D97-AF65-F5344CB8AC3E}">
        <p14:creationId xmlns:p14="http://schemas.microsoft.com/office/powerpoint/2010/main" val="1365439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r>
              <a:rPr lang="en-GB" dirty="0"/>
              <a:t>Myocarditis is inflammation of the heart muscle</a:t>
            </a:r>
          </a:p>
          <a:p>
            <a:pPr marL="0" indent="0"/>
            <a:r>
              <a:rPr lang="en-GB" dirty="0"/>
              <a:t>Pericarditis is inflammation of the protective thin saclike membrane around the heart (pericardium)</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indent="0"/>
            <a:r>
              <a:rPr lang="en-GB" dirty="0"/>
              <a:t>https://www.gov.uk/government/publications/covid-19-vaccination-myocarditis-and-pericarditis-information-for-healthcare-professionals/information-for-healthcare-professionals-on-myocarditis-and-pericarditis-following-covid-19-vaccination</a:t>
            </a:r>
          </a:p>
        </p:txBody>
      </p:sp>
      <p:sp>
        <p:nvSpPr>
          <p:cNvPr id="4" name="Slide Number Placeholder 3"/>
          <p:cNvSpPr>
            <a:spLocks noGrp="1"/>
          </p:cNvSpPr>
          <p:nvPr>
            <p:ph type="sldNum" sz="quarter" idx="10"/>
          </p:nvPr>
        </p:nvSpPr>
        <p:spPr/>
        <p:txBody>
          <a:bodyPr/>
          <a:lstStyle/>
          <a:p>
            <a:fld id="{AB5E6CED-5492-4614-9686-C1FE80B7C7AF}" type="slidenum">
              <a:rPr lang="en-GB" smtClean="0"/>
              <a:t>30</a:t>
            </a:fld>
            <a:endParaRPr lang="en-GB"/>
          </a:p>
        </p:txBody>
      </p:sp>
    </p:spTree>
    <p:extLst>
      <p:ext uri="{BB962C8B-B14F-4D97-AF65-F5344CB8AC3E}">
        <p14:creationId xmlns:p14="http://schemas.microsoft.com/office/powerpoint/2010/main" val="40539948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B5E6CED-5492-4614-9686-C1FE80B7C7AF}" type="slidenum">
              <a:rPr lang="en-GB" smtClean="0"/>
              <a:t>31</a:t>
            </a:fld>
            <a:endParaRPr lang="en-GB"/>
          </a:p>
        </p:txBody>
      </p:sp>
    </p:spTree>
    <p:extLst>
      <p:ext uri="{BB962C8B-B14F-4D97-AF65-F5344CB8AC3E}">
        <p14:creationId xmlns:p14="http://schemas.microsoft.com/office/powerpoint/2010/main" val="11451828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32</a:t>
            </a:fld>
            <a:endParaRPr lang="en-GB"/>
          </a:p>
        </p:txBody>
      </p:sp>
    </p:spTree>
    <p:extLst>
      <p:ext uri="{BB962C8B-B14F-4D97-AF65-F5344CB8AC3E}">
        <p14:creationId xmlns:p14="http://schemas.microsoft.com/office/powerpoint/2010/main" val="4179645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dirty="0">
                <a:ea typeface="ヒラギノ角ゴ Pro W3"/>
                <a:cs typeface="ヒラギノ角ゴ Pro W3"/>
              </a:rPr>
              <a:t>Although routine vaccination of pregnant women with the influenza vaccine was introduced during 2009, all pregnant women in a defined clinical risk group were recommended to have an inactivated influenza vaccine prior to this. Pregnant women can have the influenza vaccine at any stage of pregnancy. This recommendation became part of the routine influenza programme  for the 2010/11 flu season.</a:t>
            </a:r>
          </a:p>
          <a:p>
            <a:pPr eaLnBrk="1" hangingPunct="1"/>
            <a:endParaRPr lang="en-GB" altLang="en-US" dirty="0">
              <a:ea typeface="ヒラギノ角ゴ Pro W3"/>
              <a:cs typeface="ヒラギノ角ゴ Pro W3"/>
            </a:endParaRPr>
          </a:p>
          <a:p>
            <a:pPr eaLnBrk="1" hangingPunct="1"/>
            <a:r>
              <a:rPr lang="en-GB" altLang="en-US" dirty="0">
                <a:ea typeface="ヒラギノ角ゴ Pro W3"/>
                <a:cs typeface="ヒラギノ角ゴ Pro W3"/>
              </a:rPr>
              <a:t>More recently, since October 2012, all pregnant women are recommended to have a single dose of pertussis containing vaccine during each pregnancy. This is to provide the baby with protection when born until they are old enough to have their own vaccine at eight weeks of age. The recommendation is to offer the vaccine at around 16 weeks of pregnancy as it is effective at promoting transfer of maternal antibodies to the fetus from this gestation.</a:t>
            </a:r>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5</a:t>
            </a:fld>
            <a:endParaRPr lang="en-GB"/>
          </a:p>
        </p:txBody>
      </p:sp>
    </p:spTree>
    <p:extLst>
      <p:ext uri="{BB962C8B-B14F-4D97-AF65-F5344CB8AC3E}">
        <p14:creationId xmlns:p14="http://schemas.microsoft.com/office/powerpoint/2010/main" val="1371268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6</a:t>
            </a:fld>
            <a:endParaRPr lang="en-GB"/>
          </a:p>
        </p:txBody>
      </p:sp>
    </p:spTree>
    <p:extLst>
      <p:ext uri="{BB962C8B-B14F-4D97-AF65-F5344CB8AC3E}">
        <p14:creationId xmlns:p14="http://schemas.microsoft.com/office/powerpoint/2010/main" val="932785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https://www.nidirect.gov.uk/articles/symptoms-respiratory-infections-including-covid-19#toc-0</a:t>
            </a:r>
          </a:p>
        </p:txBody>
      </p:sp>
      <p:sp>
        <p:nvSpPr>
          <p:cNvPr id="4" name="Slide Number Placeholder 3"/>
          <p:cNvSpPr>
            <a:spLocks noGrp="1"/>
          </p:cNvSpPr>
          <p:nvPr>
            <p:ph type="sldNum" sz="quarter" idx="10"/>
          </p:nvPr>
        </p:nvSpPr>
        <p:spPr/>
        <p:txBody>
          <a:bodyPr/>
          <a:lstStyle/>
          <a:p>
            <a:fld id="{AB5E6CED-5492-4614-9686-C1FE80B7C7AF}" type="slidenum">
              <a:rPr lang="en-GB" smtClean="0"/>
              <a:t>7</a:t>
            </a:fld>
            <a:endParaRPr lang="en-GB"/>
          </a:p>
        </p:txBody>
      </p:sp>
    </p:spTree>
    <p:extLst>
      <p:ext uri="{BB962C8B-B14F-4D97-AF65-F5344CB8AC3E}">
        <p14:creationId xmlns:p14="http://schemas.microsoft.com/office/powerpoint/2010/main" val="2502407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olidFill>
                  <a:schemeClr val="tx1"/>
                </a:solidFill>
                <a:highlight>
                  <a:srgbClr val="FF0000"/>
                </a:highlight>
              </a:rPr>
              <a:t>https://www.bmj.com/content/bmj/368/bmj.m800.full.pdf</a:t>
            </a:r>
          </a:p>
          <a:p>
            <a:endParaRPr lang="en-GB" dirty="0"/>
          </a:p>
        </p:txBody>
      </p:sp>
      <p:sp>
        <p:nvSpPr>
          <p:cNvPr id="4" name="Slide Number Placeholder 3"/>
          <p:cNvSpPr>
            <a:spLocks noGrp="1"/>
          </p:cNvSpPr>
          <p:nvPr>
            <p:ph type="sldNum" sz="quarter" idx="10"/>
          </p:nvPr>
        </p:nvSpPr>
        <p:spPr/>
        <p:txBody>
          <a:bodyPr/>
          <a:lstStyle/>
          <a:p>
            <a:fld id="{B94CF728-A76D-4DC2-9F70-D0183FBF9D4E}"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1107557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https://bestpractice.bmj.com/topics/en-us/3000168/complications</a:t>
            </a:r>
          </a:p>
          <a:p>
            <a:endParaRPr lang="en-GB" dirty="0"/>
          </a:p>
        </p:txBody>
      </p:sp>
      <p:sp>
        <p:nvSpPr>
          <p:cNvPr id="4" name="Slide Number Placeholder 3"/>
          <p:cNvSpPr>
            <a:spLocks noGrp="1"/>
          </p:cNvSpPr>
          <p:nvPr>
            <p:ph type="sldNum" sz="quarter" idx="10"/>
          </p:nvPr>
        </p:nvSpPr>
        <p:spPr/>
        <p:txBody>
          <a:bodyPr/>
          <a:lstStyle/>
          <a:p>
            <a:fld id="{B94CF728-A76D-4DC2-9F70-D0183FBF9D4E}"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229404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u="sng" dirty="0">
                <a:latin typeface="Arial" panose="020B0604020202020204" pitchFamily="34" charset="0"/>
                <a:cs typeface="Arial" panose="020B0604020202020204" pitchFamily="34" charset="0"/>
                <a:hlinkClick r:id="rId3"/>
              </a:rPr>
              <a:t>www.ox.ac.uk/news/2021-04-23-research-uncovers-high-risk-pregnant-women-covid-19</a:t>
            </a:r>
            <a:r>
              <a:rPr lang="en-GB" sz="1200" dirty="0">
                <a:latin typeface="Arial" panose="020B0604020202020204" pitchFamily="34" charset="0"/>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err="1"/>
              <a:t>Allotey</a:t>
            </a:r>
            <a:r>
              <a:rPr lang="en-GB" dirty="0"/>
              <a:t> et al. (2020) </a:t>
            </a:r>
            <a:r>
              <a:rPr lang="en-GB" sz="1200" b="0" i="0" u="none" strike="noStrike" kern="1200" baseline="0" dirty="0">
                <a:solidFill>
                  <a:schemeClr val="tx1"/>
                </a:solidFill>
                <a:latin typeface="+mn-lt"/>
                <a:ea typeface="+mn-ea"/>
                <a:cs typeface="+mn-cs"/>
              </a:rPr>
              <a:t>Clinical manifestations, risk factors, and maternal and perinatal outcomes of coronavirus disease 2019 in pregnancy: Living systematic review and meta-analysis: https://pubmed.ncbi.nlm.nih.gov/32873575/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a:t>https://www.icnarc.org/Our-Audit/Audits/Cmp/Reports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https://www.gov.uk/government/news/pregnant-women-urged-to-come-forward-for-covid-19-vaccination</a:t>
            </a:r>
          </a:p>
          <a:p>
            <a:endParaRPr lang="en-GB" dirty="0"/>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10</a:t>
            </a:fld>
            <a:endParaRPr lang="en-GB"/>
          </a:p>
        </p:txBody>
      </p:sp>
    </p:spTree>
    <p:extLst>
      <p:ext uri="{BB962C8B-B14F-4D97-AF65-F5344CB8AC3E}">
        <p14:creationId xmlns:p14="http://schemas.microsoft.com/office/powerpoint/2010/main" val="3241135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mn-lt"/>
                <a:ea typeface="+mn-ea"/>
                <a:cs typeface="+mn-cs"/>
              </a:rPr>
              <a:t>Risks are higher in 3rd trimester </a:t>
            </a:r>
            <a:r>
              <a:rPr lang="en-GB" sz="1200" u="sng" dirty="0">
                <a:latin typeface="Arial" panose="020B0604020202020204" pitchFamily="34" charset="0"/>
                <a:cs typeface="Arial" panose="020B0604020202020204" pitchFamily="34" charset="0"/>
                <a:hlinkClick r:id="rId3"/>
              </a:rPr>
              <a:t>www.ox.ac.uk/news/2021-04-23-research-uncovers-high-risk-pregnant-women-covid-19</a:t>
            </a:r>
            <a:r>
              <a:rPr lang="en-GB" sz="1200" dirty="0">
                <a:latin typeface="Arial" panose="020B0604020202020204" pitchFamily="34" charset="0"/>
                <a:cs typeface="Arial" panose="020B0604020202020204"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u="none" strike="noStrike" kern="1200" baseline="0" dirty="0">
              <a:solidFill>
                <a:schemeClr val="tx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kern="1200" baseline="0" dirty="0">
                <a:solidFill>
                  <a:schemeClr val="tx1"/>
                </a:solidFill>
                <a:latin typeface="Arial" panose="020B0604020202020204" pitchFamily="34" charset="0"/>
                <a:ea typeface="+mn-ea"/>
                <a:cs typeface="Arial" panose="020B0604020202020204" pitchFamily="34" charset="0"/>
              </a:rPr>
              <a:t>Mullins et al. (2021) Pregnancy and neonatal outcomes of COVID-19 – co-reporting of common outcomes from the PAN-COVID and AAP SONPM registry</a:t>
            </a:r>
            <a:r>
              <a:rPr lang="en-GB" sz="1200" b="0" i="0" u="none" strike="noStrike" kern="1200" baseline="0" dirty="0">
                <a:solidFill>
                  <a:schemeClr val="tx1"/>
                </a:solidFill>
                <a:latin typeface="+mn-lt"/>
                <a:ea typeface="+mn-ea"/>
                <a:cs typeface="+mn-cs"/>
              </a:rPr>
              <a:t> </a:t>
            </a:r>
            <a:r>
              <a:rPr lang="en-GB" sz="1200" u="sng" dirty="0">
                <a:hlinkClick r:id="rId4"/>
              </a:rPr>
              <a:t>https://doi.org/10.1101/2021.01.06.21249325</a:t>
            </a:r>
            <a:endParaRPr lang="en-GB" sz="1200"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B5E6CED-5492-4614-9686-C1FE80B7C7AF}" type="slidenum">
              <a:rPr lang="en-GB" smtClean="0"/>
              <a:t>11</a:t>
            </a:fld>
            <a:endParaRPr lang="en-GB"/>
          </a:p>
        </p:txBody>
      </p:sp>
    </p:spTree>
    <p:extLst>
      <p:ext uri="{BB962C8B-B14F-4D97-AF65-F5344CB8AC3E}">
        <p14:creationId xmlns:p14="http://schemas.microsoft.com/office/powerpoint/2010/main" val="3435688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465652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1842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609600"/>
            <a:ext cx="2019300" cy="4953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905500" cy="4953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1129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ontent Only">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000" y="1367999"/>
            <a:ext cx="8028000" cy="4788000"/>
          </a:xfrm>
        </p:spPr>
        <p:txBody>
          <a:bodyPr/>
          <a:lstStyle>
            <a:lvl1pPr>
              <a:spcBef>
                <a:spcPts val="1200"/>
              </a:spcBef>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0" y="6308729"/>
            <a:ext cx="9144000" cy="549275"/>
          </a:xfrm>
          <a:prstGeom prst="rect">
            <a:avLst/>
          </a:prstGeom>
        </p:spPr>
        <p:txBody>
          <a:bodyPr/>
          <a:lstStyle>
            <a:lvl1pPr>
              <a:defRPr/>
            </a:lvl1pPr>
          </a:lstStyle>
          <a:p>
            <a:pPr fontAlgn="base">
              <a:spcBef>
                <a:spcPct val="20000"/>
              </a:spcBef>
              <a:spcAft>
                <a:spcPct val="0"/>
              </a:spcAft>
              <a:buClr>
                <a:srgbClr val="0000FF"/>
              </a:buClr>
              <a:defRPr/>
            </a:pPr>
            <a:r>
              <a:rPr lang="en-US" sz="4000">
                <a:solidFill>
                  <a:srgbClr val="000000"/>
                </a:solidFill>
              </a:rPr>
              <a:t>  </a:t>
            </a:r>
            <a:fld id="{C9197BA5-0B1A-423A-8968-83D3C81C1F6E}" type="slidenum">
              <a:rPr lang="en-US" sz="4000">
                <a:solidFill>
                  <a:srgbClr val="000000"/>
                </a:solidFill>
              </a:rPr>
              <a:pPr fontAlgn="base">
                <a:spcBef>
                  <a:spcPct val="20000"/>
                </a:spcBef>
                <a:spcAft>
                  <a:spcPct val="0"/>
                </a:spcAft>
                <a:buClr>
                  <a:srgbClr val="0000FF"/>
                </a:buClr>
                <a:defRPr/>
              </a:pPr>
              <a:t>‹#›</a:t>
            </a:fld>
            <a:endParaRPr lang="en-US" sz="4000">
              <a:solidFill>
                <a:srgbClr val="000000"/>
              </a:solidFill>
            </a:endParaRPr>
          </a:p>
        </p:txBody>
      </p:sp>
      <p:sp>
        <p:nvSpPr>
          <p:cNvPr id="5" name="Footer Placeholder 5"/>
          <p:cNvSpPr>
            <a:spLocks noGrp="1"/>
          </p:cNvSpPr>
          <p:nvPr>
            <p:ph type="ftr" sz="quarter" idx="11"/>
          </p:nvPr>
        </p:nvSpPr>
        <p:spPr>
          <a:xfrm>
            <a:off x="900115" y="6308729"/>
            <a:ext cx="8064500" cy="549275"/>
          </a:xfrm>
          <a:prstGeom prst="rect">
            <a:avLst/>
          </a:prstGeom>
        </p:spPr>
        <p:txBody>
          <a:bodyPr/>
          <a:lstStyle>
            <a:lvl1pPr algn="l">
              <a:defRPr sz="1200" baseline="0">
                <a:solidFill>
                  <a:schemeClr val="bg1"/>
                </a:solidFill>
                <a:latin typeface="Arial" pitchFamily="34" charset="0"/>
              </a:defRPr>
            </a:lvl1pPr>
          </a:lstStyle>
          <a:p>
            <a:pPr fontAlgn="base">
              <a:spcBef>
                <a:spcPct val="20000"/>
              </a:spcBef>
              <a:spcAft>
                <a:spcPct val="0"/>
              </a:spcAft>
              <a:buClr>
                <a:srgbClr val="0000FF"/>
              </a:buClr>
              <a:defRPr/>
            </a:pPr>
            <a:r>
              <a:rPr lang="en-GB">
                <a:solidFill>
                  <a:srgbClr val="0000FF"/>
                </a:solidFill>
              </a:rPr>
              <a:t>Changes to MenC conjugate vaccine schedule</a:t>
            </a:r>
            <a:endParaRPr lang="en-US">
              <a:solidFill>
                <a:srgbClr val="0000FF"/>
              </a:solidFill>
            </a:endParaRPr>
          </a:p>
        </p:txBody>
      </p:sp>
    </p:spTree>
    <p:extLst>
      <p:ext uri="{BB962C8B-B14F-4D97-AF65-F5344CB8AC3E}">
        <p14:creationId xmlns:p14="http://schemas.microsoft.com/office/powerpoint/2010/main" val="38888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31800"/>
            <a:ext cx="6578600" cy="990600"/>
          </a:xfrm>
        </p:spPr>
        <p:txBody>
          <a:bodyPr/>
          <a:lstStyle/>
          <a:p>
            <a:r>
              <a:rPr lang="en-US"/>
              <a:t>Click to edit Master title style</a:t>
            </a:r>
            <a:endParaRPr lang="en-GB"/>
          </a:p>
        </p:txBody>
      </p:sp>
      <p:sp>
        <p:nvSpPr>
          <p:cNvPr id="3" name="ClipArt Placeholder 2"/>
          <p:cNvSpPr>
            <a:spLocks noGrp="1"/>
          </p:cNvSpPr>
          <p:nvPr>
            <p:ph type="clipArt" sz="half" idx="1"/>
          </p:nvPr>
        </p:nvSpPr>
        <p:spPr>
          <a:xfrm>
            <a:off x="431800" y="1727200"/>
            <a:ext cx="4076700" cy="4114800"/>
          </a:xfrm>
        </p:spPr>
        <p:txBody>
          <a:bodyPr/>
          <a:lstStyle/>
          <a:p>
            <a:pPr lvl="0"/>
            <a:endParaRPr lang="en-GB" noProof="0" dirty="0"/>
          </a:p>
        </p:txBody>
      </p:sp>
      <p:sp>
        <p:nvSpPr>
          <p:cNvPr id="4" name="Text Placeholder 3"/>
          <p:cNvSpPr>
            <a:spLocks noGrp="1"/>
          </p:cNvSpPr>
          <p:nvPr>
            <p:ph type="body" sz="half" idx="2"/>
          </p:nvPr>
        </p:nvSpPr>
        <p:spPr>
          <a:xfrm>
            <a:off x="4660902" y="1727200"/>
            <a:ext cx="4078288"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8"/>
          <p:cNvSpPr>
            <a:spLocks noGrp="1" noChangeArrowheads="1"/>
          </p:cNvSpPr>
          <p:nvPr>
            <p:ph type="ftr" sz="quarter" idx="10"/>
          </p:nvPr>
        </p:nvSpPr>
        <p:spPr>
          <a:xfrm>
            <a:off x="2987675" y="6308729"/>
            <a:ext cx="2895600" cy="549275"/>
          </a:xfrm>
          <a:prstGeom prst="rect">
            <a:avLst/>
          </a:prstGeom>
        </p:spPr>
        <p:txBody>
          <a:bodyPr/>
          <a:lstStyle>
            <a:lvl1pPr>
              <a:spcBef>
                <a:spcPct val="20000"/>
              </a:spcBef>
              <a:buClr>
                <a:srgbClr val="0000FF"/>
              </a:buClr>
              <a:defRPr>
                <a:solidFill>
                  <a:srgbClr val="000000"/>
                </a:solidFill>
                <a:latin typeface="Arial" charset="0"/>
                <a:cs typeface="+mn-cs"/>
              </a:defRPr>
            </a:lvl1pPr>
          </a:lstStyle>
          <a:p>
            <a:pPr fontAlgn="base">
              <a:spcAft>
                <a:spcPct val="0"/>
              </a:spcAft>
              <a:defRPr/>
            </a:pPr>
            <a:endParaRPr lang="en-GB" sz="4000"/>
          </a:p>
          <a:p>
            <a:pPr fontAlgn="base">
              <a:spcAft>
                <a:spcPct val="0"/>
              </a:spcAft>
              <a:defRPr/>
            </a:pPr>
            <a:r>
              <a:rPr lang="en-GB" sz="4000"/>
              <a:t>Immunisation Department, Centre for Infections</a:t>
            </a:r>
          </a:p>
          <a:p>
            <a:pPr fontAlgn="base">
              <a:spcAft>
                <a:spcPct val="0"/>
              </a:spcAft>
              <a:defRPr/>
            </a:pPr>
            <a:r>
              <a:rPr lang="en-GB" sz="4000"/>
              <a:t>© Health Protection Agency</a:t>
            </a:r>
          </a:p>
          <a:p>
            <a:pPr fontAlgn="base">
              <a:spcAft>
                <a:spcPct val="0"/>
              </a:spcAft>
              <a:defRPr/>
            </a:pPr>
            <a:r>
              <a:rPr lang="en-GB" sz="4000"/>
              <a:t>        </a:t>
            </a:r>
          </a:p>
        </p:txBody>
      </p:sp>
      <p:sp>
        <p:nvSpPr>
          <p:cNvPr id="6" name="Rectangle 9"/>
          <p:cNvSpPr>
            <a:spLocks noGrp="1" noChangeArrowheads="1"/>
          </p:cNvSpPr>
          <p:nvPr>
            <p:ph type="sldNum" sz="quarter" idx="11"/>
          </p:nvPr>
        </p:nvSpPr>
        <p:spPr>
          <a:xfrm>
            <a:off x="6553200" y="6248400"/>
            <a:ext cx="1905000" cy="457200"/>
          </a:xfrm>
          <a:prstGeom prst="rect">
            <a:avLst/>
          </a:prstGeom>
        </p:spPr>
        <p:txBody>
          <a:bodyPr/>
          <a:lstStyle>
            <a:lvl1pPr>
              <a:spcBef>
                <a:spcPct val="20000"/>
              </a:spcBef>
              <a:buClr>
                <a:srgbClr val="0000FF"/>
              </a:buClr>
              <a:defRPr>
                <a:solidFill>
                  <a:srgbClr val="000000"/>
                </a:solidFill>
                <a:latin typeface="Arial" charset="0"/>
                <a:cs typeface="+mn-cs"/>
              </a:defRPr>
            </a:lvl1pPr>
          </a:lstStyle>
          <a:p>
            <a:pPr fontAlgn="base">
              <a:spcAft>
                <a:spcPct val="0"/>
              </a:spcAft>
              <a:defRPr/>
            </a:pPr>
            <a:fld id="{27427B16-7723-4019-8CB1-9760A9585738}" type="slidenum">
              <a:rPr lang="en-GB" sz="4000"/>
              <a:pPr fontAlgn="base">
                <a:spcAft>
                  <a:spcPct val="0"/>
                </a:spcAft>
                <a:defRPr/>
              </a:pPr>
              <a:t>‹#›</a:t>
            </a:fld>
            <a:endParaRPr lang="en-GB" sz="4000" dirty="0"/>
          </a:p>
        </p:txBody>
      </p:sp>
    </p:spTree>
    <p:extLst>
      <p:ext uri="{BB962C8B-B14F-4D97-AF65-F5344CB8AC3E}">
        <p14:creationId xmlns:p14="http://schemas.microsoft.com/office/powerpoint/2010/main" val="341679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89813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457167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524000"/>
            <a:ext cx="39624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38455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23695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602609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5011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5687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56735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4" descr="curves-blue-white bkg_sized"/>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239002" y="3962400"/>
            <a:ext cx="1393825"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body" idx="1"/>
          </p:nvPr>
        </p:nvSpPr>
        <p:spPr bwMode="auto">
          <a:xfrm>
            <a:off x="685800" y="1524000"/>
            <a:ext cx="8077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17"/>
          <p:cNvSpPr>
            <a:spLocks noChangeShapeType="1"/>
          </p:cNvSpPr>
          <p:nvPr userDrawn="1"/>
        </p:nvSpPr>
        <p:spPr bwMode="auto">
          <a:xfrm>
            <a:off x="0" y="1219200"/>
            <a:ext cx="9144000" cy="1588"/>
          </a:xfrm>
          <a:prstGeom prst="line">
            <a:avLst/>
          </a:prstGeom>
          <a:noFill/>
          <a:ln w="476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20000"/>
              </a:spcBef>
              <a:spcAft>
                <a:spcPct val="0"/>
              </a:spcAft>
              <a:buClr>
                <a:srgbClr val="0000FF"/>
              </a:buClr>
            </a:pPr>
            <a:endParaRPr lang="en-GB" sz="4000">
              <a:solidFill>
                <a:srgbClr val="000000"/>
              </a:solidFill>
            </a:endParaRPr>
          </a:p>
        </p:txBody>
      </p:sp>
      <p:sp>
        <p:nvSpPr>
          <p:cNvPr id="1029" name="Rectangle 28"/>
          <p:cNvSpPr>
            <a:spLocks noGrp="1" noChangeArrowheads="1"/>
          </p:cNvSpPr>
          <p:nvPr>
            <p:ph type="title"/>
          </p:nvPr>
        </p:nvSpPr>
        <p:spPr bwMode="auto">
          <a:xfrm>
            <a:off x="685800" y="609600"/>
            <a:ext cx="8077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US" altLang="en-US"/>
              <a:t>Click to edit Master title style</a:t>
            </a:r>
          </a:p>
        </p:txBody>
      </p:sp>
      <p:pic>
        <p:nvPicPr>
          <p:cNvPr id="1030" name="Picture 29" descr="PHA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57200" y="5867404"/>
            <a:ext cx="25908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30" descr="PHAstrapline"/>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4953000" y="6334129"/>
            <a:ext cx="3505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7408415"/>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000" b="1">
          <a:solidFill>
            <a:srgbClr val="00B5CC"/>
          </a:solidFill>
          <a:latin typeface="+mj-lt"/>
          <a:ea typeface="+mj-ea"/>
          <a:cs typeface="+mj-cs"/>
        </a:defRPr>
      </a:lvl1pPr>
      <a:lvl2pPr algn="l" rtl="0" eaLnBrk="0" fontAlgn="base" hangingPunct="0">
        <a:spcBef>
          <a:spcPct val="0"/>
        </a:spcBef>
        <a:spcAft>
          <a:spcPct val="0"/>
        </a:spcAft>
        <a:defRPr sz="4000" b="1">
          <a:solidFill>
            <a:srgbClr val="00B5CC"/>
          </a:solidFill>
          <a:latin typeface="Arial" charset="0"/>
        </a:defRPr>
      </a:lvl2pPr>
      <a:lvl3pPr algn="l" rtl="0" eaLnBrk="0" fontAlgn="base" hangingPunct="0">
        <a:spcBef>
          <a:spcPct val="0"/>
        </a:spcBef>
        <a:spcAft>
          <a:spcPct val="0"/>
        </a:spcAft>
        <a:defRPr sz="4000" b="1">
          <a:solidFill>
            <a:srgbClr val="00B5CC"/>
          </a:solidFill>
          <a:latin typeface="Arial" charset="0"/>
        </a:defRPr>
      </a:lvl3pPr>
      <a:lvl4pPr algn="l" rtl="0" eaLnBrk="0" fontAlgn="base" hangingPunct="0">
        <a:spcBef>
          <a:spcPct val="0"/>
        </a:spcBef>
        <a:spcAft>
          <a:spcPct val="0"/>
        </a:spcAft>
        <a:defRPr sz="4000" b="1">
          <a:solidFill>
            <a:srgbClr val="00B5CC"/>
          </a:solidFill>
          <a:latin typeface="Arial" charset="0"/>
        </a:defRPr>
      </a:lvl4pPr>
      <a:lvl5pPr algn="l" rtl="0" eaLnBrk="0" fontAlgn="base" hangingPunct="0">
        <a:spcBef>
          <a:spcPct val="0"/>
        </a:spcBef>
        <a:spcAft>
          <a:spcPct val="0"/>
        </a:spcAft>
        <a:defRPr sz="4000" b="1">
          <a:solidFill>
            <a:srgbClr val="00B5CC"/>
          </a:solidFill>
          <a:latin typeface="Arial" charset="0"/>
        </a:defRPr>
      </a:lvl5pPr>
      <a:lvl6pPr marL="457200" algn="l" rtl="0" fontAlgn="base">
        <a:spcBef>
          <a:spcPct val="0"/>
        </a:spcBef>
        <a:spcAft>
          <a:spcPct val="0"/>
        </a:spcAft>
        <a:defRPr sz="4000" b="1">
          <a:solidFill>
            <a:srgbClr val="00B5CC"/>
          </a:solidFill>
          <a:latin typeface="Arial" charset="0"/>
        </a:defRPr>
      </a:lvl6pPr>
      <a:lvl7pPr marL="914400" algn="l" rtl="0" fontAlgn="base">
        <a:spcBef>
          <a:spcPct val="0"/>
        </a:spcBef>
        <a:spcAft>
          <a:spcPct val="0"/>
        </a:spcAft>
        <a:defRPr sz="4000" b="1">
          <a:solidFill>
            <a:srgbClr val="00B5CC"/>
          </a:solidFill>
          <a:latin typeface="Arial" charset="0"/>
        </a:defRPr>
      </a:lvl7pPr>
      <a:lvl8pPr marL="1371600" algn="l" rtl="0" fontAlgn="base">
        <a:spcBef>
          <a:spcPct val="0"/>
        </a:spcBef>
        <a:spcAft>
          <a:spcPct val="0"/>
        </a:spcAft>
        <a:defRPr sz="4000" b="1">
          <a:solidFill>
            <a:srgbClr val="00B5CC"/>
          </a:solidFill>
          <a:latin typeface="Arial" charset="0"/>
        </a:defRPr>
      </a:lvl8pPr>
      <a:lvl9pPr marL="1828800" algn="l" rtl="0" fontAlgn="base">
        <a:spcBef>
          <a:spcPct val="0"/>
        </a:spcBef>
        <a:spcAft>
          <a:spcPct val="0"/>
        </a:spcAft>
        <a:defRPr sz="4000" b="1">
          <a:solidFill>
            <a:srgbClr val="00B5CC"/>
          </a:solidFill>
          <a:latin typeface="Arial" charset="0"/>
        </a:defRPr>
      </a:lvl9pPr>
    </p:titleStyle>
    <p:bodyStyle>
      <a:lvl1pPr marL="342900" indent="-342900" algn="l" rtl="0" eaLnBrk="0" fontAlgn="base" hangingPunct="0">
        <a:spcBef>
          <a:spcPct val="20000"/>
        </a:spcBef>
        <a:spcAft>
          <a:spcPct val="0"/>
        </a:spcAft>
        <a:buClr>
          <a:srgbClr val="00A8CA"/>
        </a:buClr>
        <a:buSzPct val="65000"/>
        <a:buFont typeface="Wingdings" pitchFamily="2" charset="2"/>
        <a:defRPr sz="3000">
          <a:solidFill>
            <a:schemeClr val="bg2"/>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400">
          <a:solidFill>
            <a:schemeClr val="bg2"/>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000">
          <a:solidFill>
            <a:schemeClr val="bg2"/>
          </a:solidFill>
          <a:latin typeface="+mn-lt"/>
        </a:defRPr>
      </a:lvl3pPr>
      <a:lvl4pPr marL="1562100" indent="-228600" algn="l" rtl="0" eaLnBrk="0" fontAlgn="base" hangingPunct="0">
        <a:spcBef>
          <a:spcPct val="20000"/>
        </a:spcBef>
        <a:spcAft>
          <a:spcPct val="0"/>
        </a:spcAft>
        <a:buClr>
          <a:schemeClr val="tx1"/>
        </a:buClr>
        <a:buChar char="–"/>
        <a:defRPr sz="2000">
          <a:solidFill>
            <a:schemeClr val="bg2"/>
          </a:solidFill>
          <a:latin typeface="+mn-lt"/>
        </a:defRPr>
      </a:lvl4pPr>
      <a:lvl5pPr marL="1981200" indent="-228600" algn="l" rtl="0" eaLnBrk="0" fontAlgn="base" hangingPunct="0">
        <a:spcBef>
          <a:spcPct val="20000"/>
        </a:spcBef>
        <a:spcAft>
          <a:spcPct val="0"/>
        </a:spcAft>
        <a:buClr>
          <a:schemeClr val="accent1"/>
        </a:buClr>
        <a:buChar char="•"/>
        <a:defRPr sz="2000">
          <a:solidFill>
            <a:schemeClr val="bg2"/>
          </a:solidFill>
          <a:latin typeface="+mn-lt"/>
        </a:defRPr>
      </a:lvl5pPr>
      <a:lvl6pPr marL="2438400" indent="-228600" algn="l" rtl="0" fontAlgn="base">
        <a:spcBef>
          <a:spcPct val="20000"/>
        </a:spcBef>
        <a:spcAft>
          <a:spcPct val="0"/>
        </a:spcAft>
        <a:buClr>
          <a:schemeClr val="accent1"/>
        </a:buClr>
        <a:buChar char="•"/>
        <a:defRPr sz="2000">
          <a:solidFill>
            <a:schemeClr val="bg2"/>
          </a:solidFill>
          <a:latin typeface="+mn-lt"/>
        </a:defRPr>
      </a:lvl6pPr>
      <a:lvl7pPr marL="2895600" indent="-228600" algn="l" rtl="0" fontAlgn="base">
        <a:spcBef>
          <a:spcPct val="20000"/>
        </a:spcBef>
        <a:spcAft>
          <a:spcPct val="0"/>
        </a:spcAft>
        <a:buClr>
          <a:schemeClr val="accent1"/>
        </a:buClr>
        <a:buChar char="•"/>
        <a:defRPr sz="2000">
          <a:solidFill>
            <a:schemeClr val="bg2"/>
          </a:solidFill>
          <a:latin typeface="+mn-lt"/>
        </a:defRPr>
      </a:lvl7pPr>
      <a:lvl8pPr marL="3352800" indent="-228600" algn="l" rtl="0" fontAlgn="base">
        <a:spcBef>
          <a:spcPct val="20000"/>
        </a:spcBef>
        <a:spcAft>
          <a:spcPct val="0"/>
        </a:spcAft>
        <a:buClr>
          <a:schemeClr val="accent1"/>
        </a:buClr>
        <a:buChar char="•"/>
        <a:defRPr sz="2000">
          <a:solidFill>
            <a:schemeClr val="bg2"/>
          </a:solidFill>
          <a:latin typeface="+mn-lt"/>
        </a:defRPr>
      </a:lvl8pPr>
      <a:lvl9pPr marL="3810000" indent="-228600" algn="l" rtl="0" fontAlgn="base">
        <a:spcBef>
          <a:spcPct val="20000"/>
        </a:spcBef>
        <a:spcAft>
          <a:spcPct val="0"/>
        </a:spcAft>
        <a:buClr>
          <a:schemeClr val="accent1"/>
        </a:buClr>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ubmed.ncbi.nlm.nih.gov/3351244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rcog.org.uk/covid-vaccine"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ov.uk/guidance/vaccination-in-pregnancy-vip"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gov.uk/government/publications/covid-19-vaccination-myocarditis-and-pericarditis-information-for-healthcare-professionals/information-for-healthcare-professionals-on-myocarditis-and-pericarditis-following-covid-19-vaccination"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yellowcard.mhra.gov.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2.xml.rels><?xml version="1.0" encoding="UTF-8" standalone="yes"?>
<Relationships xmlns="http://schemas.openxmlformats.org/package/2006/relationships"><Relationship Id="rId8" Type="http://schemas.openxmlformats.org/officeDocument/2006/relationships/hyperlink" Target="https://yellowcard.mhra.gov.uk/" TargetMode="External"/><Relationship Id="rId3" Type="http://schemas.openxmlformats.org/officeDocument/2006/relationships/hyperlink" Target="https://www.gov.uk/government/publications/covid-19-the-green-book-chapter-14a" TargetMode="External"/><Relationship Id="rId7" Type="http://schemas.openxmlformats.org/officeDocument/2006/relationships/hyperlink" Target="http://www.rcm.org.uk/guidance-for-maternity-staff"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publichealth.hscni.net/covid-19-coronavirus/northern-ireland-covid-19-vaccination-programme" TargetMode="External"/><Relationship Id="rId5" Type="http://schemas.openxmlformats.org/officeDocument/2006/relationships/hyperlink" Target="https://www.rcog.org.uk/en/guidelines-research-services/coronavirus-covid-19-pregnancy-and-womens-health/" TargetMode="External"/><Relationship Id="rId4" Type="http://schemas.openxmlformats.org/officeDocument/2006/relationships/hyperlink" Target="https://www.gov.uk/guidance/vaccination-in-pregnancy-vip" TargetMode="External"/><Relationship Id="rId9" Type="http://schemas.openxmlformats.org/officeDocument/2006/relationships/hyperlink" Target="https://www.gov.uk/government/news/jcvi-issues-new-advice-on-covid-19-vaccination-for-pregnant-wome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789040"/>
            <a:ext cx="45719" cy="62880"/>
          </a:xfrm>
        </p:spPr>
        <p:txBody>
          <a:bodyPr/>
          <a:lstStyle/>
          <a:p>
            <a:pPr lvl="0"/>
            <a:r>
              <a:rPr lang="en-GB" sz="3600" dirty="0">
                <a:solidFill>
                  <a:schemeClr val="accent1">
                    <a:lumMod val="75000"/>
                  </a:schemeClr>
                </a:solidFill>
              </a:rPr>
              <a:t>  </a:t>
            </a:r>
            <a:br>
              <a:rPr lang="en-GB" sz="3600" dirty="0">
                <a:solidFill>
                  <a:schemeClr val="accent1">
                    <a:lumMod val="75000"/>
                  </a:schemeClr>
                </a:solidFill>
              </a:rPr>
            </a:br>
            <a:br>
              <a:rPr lang="en-GB" sz="3600" dirty="0">
                <a:solidFill>
                  <a:schemeClr val="accent1">
                    <a:lumMod val="75000"/>
                  </a:schemeClr>
                </a:solidFill>
              </a:rPr>
            </a:br>
            <a:r>
              <a:rPr lang="en-GB" sz="3600" dirty="0">
                <a:solidFill>
                  <a:schemeClr val="accent1">
                    <a:lumMod val="75000"/>
                  </a:schemeClr>
                </a:solidFill>
              </a:rPr>
              <a:t>COVID-19 Vaccination programme</a:t>
            </a:r>
            <a:br>
              <a:rPr lang="en-GB" sz="3600" dirty="0">
                <a:solidFill>
                  <a:schemeClr val="accent1">
                    <a:lumMod val="75000"/>
                  </a:schemeClr>
                </a:solidFill>
              </a:rPr>
            </a:br>
            <a:r>
              <a:rPr lang="en-GB" sz="3600" dirty="0">
                <a:solidFill>
                  <a:schemeClr val="accent1">
                    <a:lumMod val="75000"/>
                  </a:schemeClr>
                </a:solidFill>
              </a:rPr>
              <a:t>	for childbearing women</a:t>
            </a:r>
            <a:br>
              <a:rPr lang="en-GB" dirty="0"/>
            </a:br>
            <a:br>
              <a:rPr lang="en-GB" dirty="0"/>
            </a:br>
            <a:br>
              <a:rPr lang="en-GB" dirty="0"/>
            </a:br>
            <a:br>
              <a:rPr lang="en-GB" sz="1600" dirty="0"/>
            </a:br>
            <a:br>
              <a:rPr lang="en-GB" sz="1600" dirty="0"/>
            </a:br>
            <a:r>
              <a:rPr lang="en-GB" sz="1600" dirty="0">
                <a:solidFill>
                  <a:schemeClr val="accent1">
                    <a:lumMod val="75000"/>
                  </a:schemeClr>
                </a:solidFill>
              </a:rPr>
              <a:t>Acknowledgments to PHW, UKHSA and PHS for use of their training slides </a:t>
            </a:r>
            <a:br>
              <a:rPr lang="en-GB" sz="1600" dirty="0">
                <a:solidFill>
                  <a:schemeClr val="accent1">
                    <a:lumMod val="75000"/>
                  </a:schemeClr>
                </a:solidFill>
              </a:rPr>
            </a:br>
            <a:r>
              <a:rPr lang="en-GB" sz="1600" dirty="0">
                <a:solidFill>
                  <a:schemeClr val="accent1">
                    <a:lumMod val="75000"/>
                  </a:schemeClr>
                </a:solidFill>
              </a:rPr>
              <a:t>These slide are provisional – Subject to revision  </a:t>
            </a:r>
            <a:br>
              <a:rPr lang="en-GB" sz="1600" dirty="0">
                <a:solidFill>
                  <a:schemeClr val="accent1">
                    <a:lumMod val="75000"/>
                  </a:schemeClr>
                </a:solidFill>
              </a:rPr>
            </a:br>
            <a:br>
              <a:rPr lang="en-GB" sz="1600" dirty="0"/>
            </a:br>
            <a:br>
              <a:rPr lang="en-US" sz="1600" b="0" kern="1200" dirty="0">
                <a:solidFill>
                  <a:prstClr val="white"/>
                </a:solidFill>
                <a:latin typeface="Arial" pitchFamily="34" charset="0"/>
              </a:rPr>
            </a:br>
            <a:endParaRPr lang="en-GB" sz="1600" dirty="0"/>
          </a:p>
        </p:txBody>
      </p:sp>
    </p:spTree>
    <p:extLst>
      <p:ext uri="{BB962C8B-B14F-4D97-AF65-F5344CB8AC3E}">
        <p14:creationId xmlns:p14="http://schemas.microsoft.com/office/powerpoint/2010/main" val="2402793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079432" cy="648072"/>
          </a:xfrm>
        </p:spPr>
        <p:txBody>
          <a:bodyPr/>
          <a:lstStyle/>
          <a:p>
            <a:r>
              <a:rPr lang="en-GB" sz="3600" dirty="0">
                <a:solidFill>
                  <a:schemeClr val="accent1">
                    <a:lumMod val="75000"/>
                  </a:schemeClr>
                </a:solidFill>
              </a:rPr>
              <a:t>COVID-19 in pregnant women (1)</a:t>
            </a:r>
          </a:p>
        </p:txBody>
      </p:sp>
      <p:sp>
        <p:nvSpPr>
          <p:cNvPr id="3" name="Content Placeholder 2"/>
          <p:cNvSpPr>
            <a:spLocks noGrp="1"/>
          </p:cNvSpPr>
          <p:nvPr>
            <p:ph idx="1"/>
          </p:nvPr>
        </p:nvSpPr>
        <p:spPr>
          <a:xfrm>
            <a:off x="683568" y="1052736"/>
            <a:ext cx="8077200" cy="4680520"/>
          </a:xfrm>
        </p:spPr>
        <p:txBody>
          <a:bodyPr/>
          <a:lstStyle/>
          <a:p>
            <a:pPr marL="285750" indent="-285750">
              <a:buFont typeface="Arial" panose="020B0604020202020204" pitchFamily="34" charset="0"/>
              <a:buChar char="•"/>
            </a:pPr>
            <a:r>
              <a:rPr lang="en-GB" sz="1500" dirty="0"/>
              <a:t>the serious risks posed to women who become infected with the SARS-CoV-2 virus during pregnancy have becoming increasingly clear as the COVID-19 pandemic has progressed</a:t>
            </a:r>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r>
              <a:rPr lang="en-GB" sz="1500" dirty="0"/>
              <a:t>data from recent studies has shown that clinical outcomes following COVID-19 in pregnant women have worsened over the course of the pandemic as the variant has changed </a:t>
            </a:r>
          </a:p>
          <a:p>
            <a:pPr marL="0" indent="0"/>
            <a:endParaRPr lang="en-GB" sz="1500" dirty="0"/>
          </a:p>
          <a:p>
            <a:pPr marL="285750" indent="-285750">
              <a:buFont typeface="Arial" panose="020B0604020202020204" pitchFamily="34" charset="0"/>
              <a:buChar char="•"/>
            </a:pPr>
            <a:r>
              <a:rPr lang="en-GB" sz="1500" dirty="0"/>
              <a:t>the maternal mortality ratio (number of maternal deaths during a given time period) as a result of COVID-19 significantly increased from 1.4 per 100,000 live births in the Wildtype SARS-CoV-2 dominant period to 5.4 per 100,000 live births in the Delta dominant period </a:t>
            </a:r>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r>
              <a:rPr lang="en-GB" sz="1500" dirty="0"/>
              <a:t>the proportion of pregnant women hospitalised with symptomatic COVID-19 increased from Wildtype to subsequent Alpha and Delta dominant periods, and the proportion admitted to intensive care units also increased</a:t>
            </a:r>
          </a:p>
          <a:p>
            <a:pPr marL="285750" indent="-285750">
              <a:buFont typeface="Arial" panose="020B0604020202020204" pitchFamily="34" charset="0"/>
              <a:buChar char="•"/>
            </a:pPr>
            <a:endParaRPr lang="en-GB" sz="1500" dirty="0">
              <a:solidFill>
                <a:srgbClr val="FF0000"/>
              </a:solidFill>
            </a:endParaRPr>
          </a:p>
          <a:p>
            <a:pPr marL="285750" indent="-285750">
              <a:buFont typeface="Arial" panose="020B0604020202020204" pitchFamily="34" charset="0"/>
              <a:buChar char="•"/>
            </a:pPr>
            <a:r>
              <a:rPr lang="en-GB" sz="1500" dirty="0"/>
              <a:t>the majority of pregnant women who have been admitted to hospital with severe COVID-19 are unvaccinated</a:t>
            </a:r>
            <a:endParaRPr lang="en-GB" sz="1500" dirty="0">
              <a:solidFill>
                <a:srgbClr val="00B050"/>
              </a:solidFill>
              <a:latin typeface="Arial" panose="020B0604020202020204" pitchFamily="34" charset="0"/>
              <a:cs typeface="Arial" panose="020B0604020202020204" pitchFamily="34" charset="0"/>
            </a:endParaRPr>
          </a:p>
          <a:p>
            <a:pPr>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endParaRPr lang="en-GB" sz="1400" dirty="0"/>
          </a:p>
        </p:txBody>
      </p:sp>
    </p:spTree>
    <p:extLst>
      <p:ext uri="{BB962C8B-B14F-4D97-AF65-F5344CB8AC3E}">
        <p14:creationId xmlns:p14="http://schemas.microsoft.com/office/powerpoint/2010/main" val="9145315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8077200" cy="936104"/>
          </a:xfrm>
        </p:spPr>
        <p:txBody>
          <a:bodyPr/>
          <a:lstStyle/>
          <a:p>
            <a:r>
              <a:rPr lang="en-GB" dirty="0">
                <a:solidFill>
                  <a:schemeClr val="accent1">
                    <a:lumMod val="75000"/>
                  </a:schemeClr>
                </a:solidFill>
              </a:rPr>
              <a:t>COVID-19 in pregnant women (2)</a:t>
            </a:r>
            <a:endParaRPr lang="en-GB" dirty="0"/>
          </a:p>
        </p:txBody>
      </p:sp>
      <p:sp>
        <p:nvSpPr>
          <p:cNvPr id="3" name="Content Placeholder 2"/>
          <p:cNvSpPr>
            <a:spLocks noGrp="1"/>
          </p:cNvSpPr>
          <p:nvPr>
            <p:ph idx="1"/>
          </p:nvPr>
        </p:nvSpPr>
        <p:spPr>
          <a:xfrm>
            <a:off x="685800" y="1340768"/>
            <a:ext cx="8077200" cy="4221832"/>
          </a:xfrm>
        </p:spPr>
        <p:txBody>
          <a:bodyPr/>
          <a:lstStyle/>
          <a:p>
            <a:pPr>
              <a:buFont typeface="Arial" panose="020B0604020202020204" pitchFamily="34" charset="0"/>
              <a:buChar char="•"/>
            </a:pPr>
            <a:r>
              <a:rPr lang="en-GB" sz="2000" dirty="0"/>
              <a:t>pregnant and recently pregnant women with COVID-19 are more likely to be admitted to an intensive care unit, have invasive ventilation or extracorporeal membrane oxygenation (ECMO) in comparison to non-pregnant women of the same age</a:t>
            </a:r>
          </a:p>
          <a:p>
            <a:pPr>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studies in the UK have revealed women with COVID-19 during pregnancy were &gt; 50% more likely to experience pregnancy complications (including premature birth, pre-eclampsia and death) compared to pregnant women unaffected by COVID-19</a:t>
            </a:r>
          </a:p>
          <a:p>
            <a:pPr marL="0" indent="0"/>
            <a:endParaRPr lang="en-GB" sz="2000" dirty="0">
              <a:latin typeface="Arial" panose="020B0604020202020204" pitchFamily="34" charset="0"/>
              <a:cs typeface="Arial" panose="020B0604020202020204" pitchFamily="34" charset="0"/>
            </a:endParaRPr>
          </a:p>
          <a:p>
            <a:pPr>
              <a:buFont typeface="Arial" panose="020B0604020202020204" pitchFamily="34" charset="0"/>
              <a:buChar char="•"/>
            </a:pPr>
            <a:r>
              <a:rPr lang="en-GB" sz="2000" dirty="0">
                <a:latin typeface="Arial" panose="020B0604020202020204" pitchFamily="34" charset="0"/>
                <a:cs typeface="Arial" panose="020B0604020202020204" pitchFamily="34" charset="0"/>
              </a:rPr>
              <a:t>risks are higher &gt; 28 weeks gestation  </a:t>
            </a:r>
          </a:p>
          <a:p>
            <a:pPr>
              <a:buFont typeface="Arial" panose="020B0604020202020204" pitchFamily="34" charset="0"/>
              <a:buChar char="•"/>
            </a:pPr>
            <a:endParaRPr lang="en-GB" sz="1200" dirty="0">
              <a:solidFill>
                <a:srgbClr val="00B050"/>
              </a:solidFill>
              <a:latin typeface="Arial" panose="020B0604020202020204" pitchFamily="34" charset="0"/>
              <a:cs typeface="Arial" panose="020B0604020202020204" pitchFamily="34" charset="0"/>
            </a:endParaRPr>
          </a:p>
          <a:p>
            <a:endParaRPr lang="en-GB" sz="1200" dirty="0">
              <a:solidFill>
                <a:srgbClr val="FF0000"/>
              </a:solidFill>
            </a:endParaRPr>
          </a:p>
          <a:p>
            <a:endParaRPr lang="en-GB" sz="1200" dirty="0"/>
          </a:p>
        </p:txBody>
      </p:sp>
    </p:spTree>
    <p:extLst>
      <p:ext uri="{BB962C8B-B14F-4D97-AF65-F5344CB8AC3E}">
        <p14:creationId xmlns:p14="http://schemas.microsoft.com/office/powerpoint/2010/main" val="2359448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3448" cy="1008112"/>
          </a:xfrm>
        </p:spPr>
        <p:txBody>
          <a:bodyPr/>
          <a:lstStyle/>
          <a:p>
            <a:r>
              <a:rPr lang="en-GB" sz="3000" dirty="0">
                <a:solidFill>
                  <a:schemeClr val="accent1">
                    <a:lumMod val="75000"/>
                  </a:schemeClr>
                </a:solidFill>
                <a:latin typeface="Arial" panose="020B0604020202020204" pitchFamily="34" charset="0"/>
                <a:cs typeface="Arial" panose="020B0604020202020204" pitchFamily="34" charset="0"/>
              </a:rPr>
              <a:t>Risk of severe COVID-19 in pregnant women</a:t>
            </a:r>
            <a:endParaRPr lang="en-GB" sz="3000" dirty="0">
              <a:solidFill>
                <a:schemeClr val="accent1">
                  <a:lumMod val="75000"/>
                </a:schemeClr>
              </a:solidFill>
            </a:endParaRPr>
          </a:p>
        </p:txBody>
      </p:sp>
      <p:sp>
        <p:nvSpPr>
          <p:cNvPr id="3" name="Content Placeholder 2"/>
          <p:cNvSpPr>
            <a:spLocks noGrp="1"/>
          </p:cNvSpPr>
          <p:nvPr>
            <p:ph idx="1"/>
          </p:nvPr>
        </p:nvSpPr>
        <p:spPr>
          <a:xfrm>
            <a:off x="685800" y="1268760"/>
            <a:ext cx="8077200" cy="4293840"/>
          </a:xfrm>
        </p:spPr>
        <p:txBody>
          <a:bodyPr/>
          <a:lstStyle/>
          <a:p>
            <a:pPr marL="0" indent="0">
              <a:buNone/>
            </a:pPr>
            <a:r>
              <a:rPr lang="en-GB" sz="2000" dirty="0"/>
              <a:t>Pregnant women are more likely to have severe COVID-19 infection if they: </a:t>
            </a:r>
          </a:p>
          <a:p>
            <a:pPr marL="0" indent="0">
              <a:buNone/>
            </a:pPr>
            <a:endParaRPr lang="en-GB" sz="2000" dirty="0"/>
          </a:p>
          <a:p>
            <a:pPr>
              <a:buFont typeface="Arial" panose="020B0604020202020204" pitchFamily="34" charset="0"/>
              <a:buChar char="•"/>
            </a:pPr>
            <a:r>
              <a:rPr lang="en-GB" sz="2000" dirty="0"/>
              <a:t>are overweight or obese</a:t>
            </a:r>
            <a:endParaRPr lang="en-GB" sz="2000" strike="sngStrike" dirty="0">
              <a:highlight>
                <a:srgbClr val="FFFF00"/>
              </a:highlight>
            </a:endParaRPr>
          </a:p>
          <a:p>
            <a:pPr>
              <a:buFont typeface="Arial" panose="020B0604020202020204" pitchFamily="34" charset="0"/>
              <a:buChar char="•"/>
            </a:pPr>
            <a:endParaRPr lang="en-GB" sz="2000" dirty="0"/>
          </a:p>
          <a:p>
            <a:pPr>
              <a:buFont typeface="Arial" panose="020B0604020202020204" pitchFamily="34" charset="0"/>
              <a:buChar char="•"/>
            </a:pPr>
            <a:r>
              <a:rPr lang="en-GB" sz="2000" dirty="0"/>
              <a:t>are of black and Asian minority ethnic background </a:t>
            </a:r>
          </a:p>
          <a:p>
            <a:pPr>
              <a:buFont typeface="Arial" panose="020B0604020202020204" pitchFamily="34" charset="0"/>
              <a:buChar char="•"/>
            </a:pPr>
            <a:endParaRPr lang="en-GB" sz="2000" dirty="0"/>
          </a:p>
          <a:p>
            <a:pPr>
              <a:buFont typeface="Arial" panose="020B0604020202020204" pitchFamily="34" charset="0"/>
              <a:buChar char="•"/>
            </a:pPr>
            <a:r>
              <a:rPr lang="en-GB" sz="2000" dirty="0"/>
              <a:t>have co-morbidities such as diabetes, hypertension, </a:t>
            </a:r>
            <a:r>
              <a:rPr lang="en-GB" sz="2000" dirty="0" err="1"/>
              <a:t>immunosupression</a:t>
            </a:r>
            <a:r>
              <a:rPr lang="en-GB" sz="2000" dirty="0"/>
              <a:t> and asthma</a:t>
            </a:r>
            <a:endParaRPr lang="en-GB" sz="2000" strike="sngStrike" dirty="0">
              <a:highlight>
                <a:srgbClr val="FFFF00"/>
              </a:highlight>
            </a:endParaRPr>
          </a:p>
          <a:p>
            <a:pPr>
              <a:buFont typeface="Arial" panose="020B0604020202020204" pitchFamily="34" charset="0"/>
              <a:buChar char="•"/>
            </a:pPr>
            <a:endParaRPr lang="en-GB" sz="2000" dirty="0"/>
          </a:p>
          <a:p>
            <a:pPr>
              <a:buFont typeface="Arial" panose="020B0604020202020204" pitchFamily="34" charset="0"/>
              <a:buChar char="•"/>
            </a:pPr>
            <a:r>
              <a:rPr lang="en-GB" sz="2000" dirty="0"/>
              <a:t>are 35 years old or older.</a:t>
            </a:r>
          </a:p>
          <a:p>
            <a:endParaRPr lang="en-GB" dirty="0"/>
          </a:p>
        </p:txBody>
      </p:sp>
    </p:spTree>
    <p:extLst>
      <p:ext uri="{BB962C8B-B14F-4D97-AF65-F5344CB8AC3E}">
        <p14:creationId xmlns:p14="http://schemas.microsoft.com/office/powerpoint/2010/main" val="856806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8077200" cy="864096"/>
          </a:xfrm>
        </p:spPr>
        <p:txBody>
          <a:bodyPr/>
          <a:lstStyle/>
          <a:p>
            <a:r>
              <a:rPr lang="en-GB" dirty="0">
                <a:solidFill>
                  <a:schemeClr val="accent1">
                    <a:lumMod val="75000"/>
                  </a:schemeClr>
                </a:solidFill>
              </a:rPr>
              <a:t>COVID-19 in neonates</a:t>
            </a:r>
          </a:p>
        </p:txBody>
      </p:sp>
      <p:sp>
        <p:nvSpPr>
          <p:cNvPr id="3" name="Content Placeholder 2"/>
          <p:cNvSpPr>
            <a:spLocks noGrp="1"/>
          </p:cNvSpPr>
          <p:nvPr>
            <p:ph idx="1"/>
          </p:nvPr>
        </p:nvSpPr>
        <p:spPr>
          <a:xfrm>
            <a:off x="611560" y="1340768"/>
            <a:ext cx="8077200" cy="3933800"/>
          </a:xfrm>
        </p:spPr>
        <p:txBody>
          <a:bodyPr/>
          <a:lstStyle/>
          <a:p>
            <a:pPr marL="285750" indent="-285750">
              <a:buFont typeface="Arial" panose="020B0604020202020204" pitchFamily="34" charset="0"/>
              <a:buChar char="•"/>
            </a:pPr>
            <a:r>
              <a:rPr lang="en-GB" sz="1600" dirty="0"/>
              <a:t>transmission of infection from mother to infant appears rare, however, neonates born to mothers with COVID-19 have an increased risk of </a:t>
            </a:r>
            <a:r>
              <a:rPr lang="en-GB" sz="1600" b="1" dirty="0"/>
              <a:t>preterm birth</a:t>
            </a:r>
            <a:r>
              <a:rPr lang="en-GB" sz="1600" dirty="0"/>
              <a:t> and </a:t>
            </a:r>
            <a:r>
              <a:rPr lang="en-GB" sz="1600" b="1" dirty="0"/>
              <a:t>admission to a neonatal unit</a:t>
            </a:r>
          </a:p>
          <a:p>
            <a:pPr marL="0" indent="0"/>
            <a:endParaRPr lang="en-GB"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although stillbirth </a:t>
            </a:r>
            <a:r>
              <a:rPr lang="en-GB" sz="1600" dirty="0"/>
              <a:t>and neonatal death remain very rare, UK studies have suggested a higher rate of stillbirth in infected women and this appears to have increased during the Delta period </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during the Delta dominant period, six neonatal deaths were recorded whereas no neonatal deaths were reported in previous waves</a:t>
            </a:r>
          </a:p>
          <a:p>
            <a:pPr marL="0" indent="0"/>
            <a:endParaRPr lang="en-GB" sz="1600" dirty="0">
              <a:solidFill>
                <a:srgbClr val="00B050"/>
              </a:solidFill>
              <a:latin typeface="Arial" panose="020B0604020202020204" pitchFamily="34" charset="0"/>
              <a:cs typeface="Arial" panose="020B0604020202020204" pitchFamily="34" charset="0"/>
            </a:endParaRPr>
          </a:p>
          <a:p>
            <a:pPr>
              <a:buFont typeface="Arial" panose="020B0604020202020204" pitchFamily="34" charset="0"/>
              <a:buChar char="•"/>
            </a:pPr>
            <a:r>
              <a:rPr lang="en-GB" sz="1600" dirty="0"/>
              <a:t>studies are now suggesting the development of passive immunity in the neonate following maternal COVID-19 infection, with documentation of the presence of SARS-CoV-2 antibodies in cord blood (</a:t>
            </a:r>
            <a:r>
              <a:rPr lang="en-GB" sz="1600" i="1" dirty="0">
                <a:hlinkClick r:id="rId3"/>
              </a:rPr>
              <a:t>https://pubmed.ncbi.nlm.nih.gov/33512440</a:t>
            </a:r>
            <a:r>
              <a:rPr lang="en-GB" sz="1600" i="1" dirty="0"/>
              <a:t>)</a:t>
            </a:r>
            <a:endParaRPr lang="en-GB" dirty="0"/>
          </a:p>
        </p:txBody>
      </p:sp>
    </p:spTree>
    <p:extLst>
      <p:ext uri="{BB962C8B-B14F-4D97-AF65-F5344CB8AC3E}">
        <p14:creationId xmlns:p14="http://schemas.microsoft.com/office/powerpoint/2010/main" val="3484793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92696"/>
            <a:ext cx="8077200" cy="216024"/>
          </a:xfrm>
        </p:spPr>
        <p:txBody>
          <a:bodyPr/>
          <a:lstStyle/>
          <a:p>
            <a:r>
              <a:rPr lang="en-GB" sz="3200" dirty="0">
                <a:solidFill>
                  <a:schemeClr val="accent1">
                    <a:lumMod val="75000"/>
                  </a:schemeClr>
                </a:solidFill>
                <a:latin typeface="Arial" panose="020B0604020202020204" pitchFamily="34" charset="0"/>
                <a:cs typeface="Arial" panose="020B0604020202020204" pitchFamily="34" charset="0"/>
              </a:rPr>
              <a:t>COVID-19 vaccination in pregnancy (1)</a:t>
            </a:r>
            <a:br>
              <a:rPr lang="en-GB" sz="3200" dirty="0">
                <a:solidFill>
                  <a:schemeClr val="accent1">
                    <a:lumMod val="75000"/>
                  </a:schemeClr>
                </a:solidFill>
                <a:latin typeface="Arial" panose="020B0604020202020204" pitchFamily="34" charset="0"/>
                <a:cs typeface="Arial" panose="020B0604020202020204" pitchFamily="34" charset="0"/>
              </a:rPr>
            </a:br>
            <a:endParaRPr lang="en-GB" sz="3200" dirty="0">
              <a:solidFill>
                <a:schemeClr val="accent1">
                  <a:lumMod val="75000"/>
                </a:schemeClr>
              </a:solidFill>
            </a:endParaRPr>
          </a:p>
        </p:txBody>
      </p:sp>
      <p:sp>
        <p:nvSpPr>
          <p:cNvPr id="3" name="Content Placeholder 2"/>
          <p:cNvSpPr>
            <a:spLocks noGrp="1"/>
          </p:cNvSpPr>
          <p:nvPr>
            <p:ph idx="1"/>
          </p:nvPr>
        </p:nvSpPr>
        <p:spPr>
          <a:xfrm>
            <a:off x="683568" y="1052736"/>
            <a:ext cx="8077200" cy="4752528"/>
          </a:xfrm>
        </p:spPr>
        <p:txBody>
          <a:bodyPr/>
          <a:lstStyle/>
          <a:p>
            <a:pPr marL="285750" indent="-285750">
              <a:buFont typeface="Arial" panose="020B0604020202020204" pitchFamily="34" charset="0"/>
              <a:buChar char="•"/>
            </a:pPr>
            <a:r>
              <a:rPr lang="en-GB" sz="1800" dirty="0"/>
              <a:t>JCVI have advised </a:t>
            </a:r>
            <a:r>
              <a:rPr lang="en-GB" sz="1800" b="1" dirty="0"/>
              <a:t>pregnant women should be considered a clinical risk group</a:t>
            </a:r>
            <a:r>
              <a:rPr lang="en-GB" sz="1800" dirty="0"/>
              <a:t>, and  should be offered primary and booster vaccinations, including a booster in the autumn programme</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given that the majority of pregnant women who have been admitted to hospital with severe COVID-19 are unvaccinated, women who are pregnant should be strongly encouraged to receive both primary doses and booster doses to protect both themselves and their baby </a:t>
            </a:r>
          </a:p>
          <a:p>
            <a:pPr marL="0" indent="0"/>
            <a:endParaRPr lang="en-GB" sz="1800" dirty="0"/>
          </a:p>
          <a:p>
            <a:pPr marL="285750" indent="-285750">
              <a:buFont typeface="Arial" panose="020B0604020202020204" pitchFamily="34" charset="0"/>
              <a:buChar char="•"/>
            </a:pPr>
            <a:r>
              <a:rPr lang="en-GB" sz="1800" dirty="0"/>
              <a:t>there is no known risk associated with giving inactivated, recombinant viral or bacterial vaccines or toxoids during pregnancy or whilst breastfeeding</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since inactivated vaccines cannot replicate, they cannot cause infection in either the mother or the fetus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500" dirty="0"/>
          </a:p>
          <a:p>
            <a:pPr marL="285750" indent="-285750">
              <a:buFont typeface="Arial" panose="020B0604020202020204" pitchFamily="34" charset="0"/>
              <a:buChar char="•"/>
            </a:pPr>
            <a:endParaRPr lang="en-GB" sz="1400" dirty="0"/>
          </a:p>
          <a:p>
            <a:pPr marL="0" indent="0"/>
            <a:endParaRPr lang="en-GB" sz="1400" dirty="0"/>
          </a:p>
          <a:p>
            <a:endParaRPr lang="en-GB" sz="1400" dirty="0"/>
          </a:p>
        </p:txBody>
      </p:sp>
    </p:spTree>
    <p:extLst>
      <p:ext uri="{BB962C8B-B14F-4D97-AF65-F5344CB8AC3E}">
        <p14:creationId xmlns:p14="http://schemas.microsoft.com/office/powerpoint/2010/main" val="2073265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C650C-419F-4D29-92B0-60BD9FCFDA21}"/>
              </a:ext>
            </a:extLst>
          </p:cNvPr>
          <p:cNvSpPr>
            <a:spLocks noGrp="1"/>
          </p:cNvSpPr>
          <p:nvPr>
            <p:ph type="title"/>
          </p:nvPr>
        </p:nvSpPr>
        <p:spPr>
          <a:xfrm>
            <a:off x="685800" y="609600"/>
            <a:ext cx="8077200" cy="685800"/>
          </a:xfrm>
        </p:spPr>
        <p:txBody>
          <a:bodyPr/>
          <a:lstStyle/>
          <a:p>
            <a:r>
              <a:rPr lang="en-GB" sz="3200" dirty="0">
                <a:solidFill>
                  <a:schemeClr val="accent1">
                    <a:lumMod val="75000"/>
                  </a:schemeClr>
                </a:solidFill>
                <a:latin typeface="Arial" panose="020B0604020202020204" pitchFamily="34" charset="0"/>
                <a:cs typeface="Arial" panose="020B0604020202020204" pitchFamily="34" charset="0"/>
              </a:rPr>
              <a:t>COVID-19 vaccination in pregnancy (2)</a:t>
            </a:r>
            <a:br>
              <a:rPr lang="en-GB" sz="3200" dirty="0">
                <a:solidFill>
                  <a:schemeClr val="accent1">
                    <a:lumMod val="75000"/>
                  </a:schemeClr>
                </a:solidFill>
                <a:latin typeface="Arial" panose="020B0604020202020204" pitchFamily="34" charset="0"/>
                <a:cs typeface="Arial" panose="020B0604020202020204" pitchFamily="34" charset="0"/>
              </a:rPr>
            </a:br>
            <a:endParaRPr lang="en-GB" sz="3200" dirty="0"/>
          </a:p>
        </p:txBody>
      </p:sp>
      <p:sp>
        <p:nvSpPr>
          <p:cNvPr id="3" name="Content Placeholder 2">
            <a:extLst>
              <a:ext uri="{FF2B5EF4-FFF2-40B4-BE49-F238E27FC236}">
                <a16:creationId xmlns:a16="http://schemas.microsoft.com/office/drawing/2014/main" id="{B08B1E3E-9EA8-40AE-AF63-30CBAEBE7143}"/>
              </a:ext>
            </a:extLst>
          </p:cNvPr>
          <p:cNvSpPr>
            <a:spLocks noGrp="1"/>
          </p:cNvSpPr>
          <p:nvPr>
            <p:ph idx="1"/>
          </p:nvPr>
        </p:nvSpPr>
        <p:spPr>
          <a:xfrm>
            <a:off x="685800" y="1295400"/>
            <a:ext cx="8077200" cy="4267200"/>
          </a:xfrm>
        </p:spPr>
        <p:txBody>
          <a:bodyPr/>
          <a:lstStyle/>
          <a:p>
            <a:pPr marL="285750" indent="-285750">
              <a:buFont typeface="Arial" panose="020B0604020202020204" pitchFamily="34" charset="0"/>
              <a:buChar char="•"/>
            </a:pPr>
            <a:r>
              <a:rPr lang="en-GB" sz="1800" dirty="0"/>
              <a:t>studies following the use of the COVID-19 vaccines in pregnant women have shown the vaccines to be safe and highly effective in preventing serious complications </a:t>
            </a:r>
          </a:p>
          <a:p>
            <a:pPr marL="0" indent="0"/>
            <a:endParaRPr lang="en-GB" sz="1800" dirty="0"/>
          </a:p>
          <a:p>
            <a:pPr marL="321750" indent="-285750">
              <a:buFont typeface="Arial" panose="020B0604020202020204" pitchFamily="34" charset="0"/>
              <a:buChar char="•"/>
            </a:pPr>
            <a:r>
              <a:rPr lang="en-GB" sz="1800" dirty="0"/>
              <a:t>there is now extensive post-marketing experience of the use of the Pfizer BioNTech (Comirnaty®) and </a:t>
            </a:r>
            <a:r>
              <a:rPr lang="en-GB" sz="1800" dirty="0" err="1"/>
              <a:t>Moderna</a:t>
            </a:r>
            <a:r>
              <a:rPr lang="en-GB" sz="1800" dirty="0"/>
              <a:t> (</a:t>
            </a:r>
            <a:r>
              <a:rPr lang="en-GB" sz="1800" dirty="0" err="1"/>
              <a:t>Spikevax</a:t>
            </a:r>
            <a:r>
              <a:rPr lang="en-GB" sz="1800" dirty="0"/>
              <a:t>®) vaccines with no safety signals so far. These vaccines are therefore the preferred vaccines to offer to pregnant women (for those under 18 years, Pfizer BioNTech vaccine (Comirnaty®) is preferred) </a:t>
            </a:r>
          </a:p>
          <a:p>
            <a:pPr marL="0" indent="0"/>
            <a:endParaRPr lang="en-GB" sz="1800" dirty="0"/>
          </a:p>
          <a:p>
            <a:pPr marL="285750" indent="-285750">
              <a:buFont typeface="Arial" panose="020B0604020202020204" pitchFamily="34" charset="0"/>
              <a:buChar char="•"/>
            </a:pPr>
            <a:r>
              <a:rPr lang="en-GB" sz="1800" dirty="0"/>
              <a:t>clinicians should discuss the risks and benefits of vaccination with the woman, who should be told about the current evidence of safety for the vaccine in pregnancy</a:t>
            </a:r>
          </a:p>
          <a:p>
            <a:endParaRPr lang="en-GB" dirty="0"/>
          </a:p>
        </p:txBody>
      </p:sp>
    </p:spTree>
    <p:extLst>
      <p:ext uri="{BB962C8B-B14F-4D97-AF65-F5344CB8AC3E}">
        <p14:creationId xmlns:p14="http://schemas.microsoft.com/office/powerpoint/2010/main" val="2535112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8208912" cy="864096"/>
          </a:xfrm>
        </p:spPr>
        <p:txBody>
          <a:bodyPr/>
          <a:lstStyle/>
          <a:p>
            <a:r>
              <a:rPr lang="en-GB" sz="2400" dirty="0">
                <a:solidFill>
                  <a:schemeClr val="accent1">
                    <a:lumMod val="75000"/>
                  </a:schemeClr>
                </a:solidFill>
              </a:rPr>
              <a:t>Safety and effectiveness of COVID-19 vaccination </a:t>
            </a:r>
            <a:br>
              <a:rPr lang="en-GB" sz="2400" dirty="0">
                <a:solidFill>
                  <a:schemeClr val="accent1">
                    <a:lumMod val="75000"/>
                  </a:schemeClr>
                </a:solidFill>
              </a:rPr>
            </a:br>
            <a:r>
              <a:rPr lang="en-GB" sz="2400" dirty="0">
                <a:solidFill>
                  <a:schemeClr val="accent1">
                    <a:lumMod val="75000"/>
                  </a:schemeClr>
                </a:solidFill>
              </a:rPr>
              <a:t>in pregnancy</a:t>
            </a:r>
          </a:p>
        </p:txBody>
      </p:sp>
      <p:sp>
        <p:nvSpPr>
          <p:cNvPr id="3" name="Content Placeholder 2"/>
          <p:cNvSpPr>
            <a:spLocks noGrp="1"/>
          </p:cNvSpPr>
          <p:nvPr>
            <p:ph idx="1"/>
          </p:nvPr>
        </p:nvSpPr>
        <p:spPr>
          <a:xfrm>
            <a:off x="685800" y="1124744"/>
            <a:ext cx="8077200" cy="4680520"/>
          </a:xfrm>
        </p:spPr>
        <p:txBody>
          <a:bodyPr/>
          <a:lstStyle/>
          <a:p>
            <a:pPr marL="285750" indent="-285750">
              <a:buFont typeface="Arial" panose="020B0604020202020204" pitchFamily="34" charset="0"/>
              <a:buChar char="•"/>
            </a:pPr>
            <a:r>
              <a:rPr lang="en-GB" sz="1400" dirty="0"/>
              <a:t>a large amount of observational data from women vaccinated during pregnancy in the USA has not shown an increase in adverse pregnancy outcomes</a:t>
            </a:r>
          </a:p>
          <a:p>
            <a:pPr marL="36000" indent="0"/>
            <a:endParaRPr lang="en-GB" sz="1400" dirty="0"/>
          </a:p>
          <a:p>
            <a:pPr marL="321750" indent="-285750">
              <a:buFont typeface="Arial" panose="020B0604020202020204" pitchFamily="34" charset="0"/>
              <a:buChar char="•"/>
            </a:pPr>
            <a:r>
              <a:rPr lang="en-GB" sz="1400" dirty="0"/>
              <a:t>around 150,000 women in England, 25,000 in Scotland and 4,500 in Wales have received at least one dose of COVID- 19 vaccine whilst pregnant. Initial analysis of birth outcomes in women who had received at least one dose of the vaccine and gave birth between January to November 2021 in England showed a similar or higher rate of good birth outcomes than in unvaccinated women</a:t>
            </a:r>
          </a:p>
          <a:p>
            <a:pPr marL="321750" indent="-285750">
              <a:buFont typeface="Arial" panose="020B0604020202020204" pitchFamily="34" charset="0"/>
              <a:buChar char="•"/>
            </a:pPr>
            <a:endParaRPr lang="en-GB" sz="1400" dirty="0">
              <a:solidFill>
                <a:srgbClr val="FF0000"/>
              </a:solidFill>
            </a:endParaRPr>
          </a:p>
          <a:p>
            <a:pPr marL="321750" indent="-285750">
              <a:buFont typeface="Arial" panose="020B0604020202020204" pitchFamily="34" charset="0"/>
              <a:buChar char="•"/>
            </a:pPr>
            <a:r>
              <a:rPr lang="en-GB" sz="1400" dirty="0"/>
              <a:t>a large scale study from Israel found Pfizer BioNTech COVID-19 vaccination in pregnancy was 78% effective against confirmed COVID-19 infection in the mother at ≥28 days following first vaccination</a:t>
            </a:r>
            <a:endParaRPr lang="en-GB" sz="1400" dirty="0">
              <a:solidFill>
                <a:srgbClr val="FF0000"/>
              </a:solidFill>
            </a:endParaRPr>
          </a:p>
          <a:p>
            <a:pPr marL="321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the recent study by UK Obstetric Surveillance System has shown that almost all pregnant women admitted to hospital in the UK with symptomatic COVID-19 up to mid July 2021 (the end date of the study) were unvaccinated</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the Medicines and Healthcare products Regulatory Agency (MHRA) Yellow card data does not indicate any increased risk of pregnancy-related adverse outcomes following vaccination in pregnancy</a:t>
            </a:r>
          </a:p>
          <a:p>
            <a:pPr marL="0" indent="0"/>
            <a:endParaRPr lang="en-GB" sz="1400" dirty="0"/>
          </a:p>
          <a:p>
            <a:pPr marL="285750" indent="-285750">
              <a:buFont typeface="Arial" panose="020B0604020202020204" pitchFamily="34" charset="0"/>
              <a:buChar char="•"/>
            </a:pPr>
            <a:endParaRPr lang="en-GB" sz="1400" dirty="0"/>
          </a:p>
        </p:txBody>
      </p:sp>
    </p:spTree>
    <p:extLst>
      <p:ext uri="{BB962C8B-B14F-4D97-AF65-F5344CB8AC3E}">
        <p14:creationId xmlns:p14="http://schemas.microsoft.com/office/powerpoint/2010/main" val="3256680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220072" y="1268760"/>
            <a:ext cx="3456384" cy="3139321"/>
          </a:xfrm>
          <a:prstGeom prst="rect">
            <a:avLst/>
          </a:prstGeom>
        </p:spPr>
        <p:txBody>
          <a:bodyPr wrap="square">
            <a:spAutoFit/>
          </a:bodyPr>
          <a:lstStyle/>
          <a:p>
            <a:pPr algn="ctr"/>
            <a:r>
              <a:rPr lang="en-GB" dirty="0">
                <a:solidFill>
                  <a:schemeClr val="bg2"/>
                </a:solidFill>
              </a:rPr>
              <a:t>Pregnant women should be encouraged to read the Royal College of Obstetricians and Gynaecologists (RCOG) information decision aid tool at </a:t>
            </a:r>
            <a:r>
              <a:rPr lang="en-GB" i="1" u="sng" dirty="0">
                <a:solidFill>
                  <a:schemeClr val="bg2"/>
                </a:solidFill>
                <a:hlinkClick r:id="rId3"/>
              </a:rPr>
              <a:t>www.rcog.org.uk/covid-vaccine</a:t>
            </a:r>
            <a:endParaRPr lang="en-GB" i="1" u="sng" dirty="0">
              <a:solidFill>
                <a:schemeClr val="bg2"/>
              </a:solidFill>
            </a:endParaRPr>
          </a:p>
          <a:p>
            <a:pPr algn="ctr"/>
            <a:r>
              <a:rPr lang="en-GB" dirty="0">
                <a:solidFill>
                  <a:schemeClr val="bg2"/>
                </a:solidFill>
              </a:rPr>
              <a:t>prior to discussing the risks and benefits of COVID-19 vaccination with their clinician, including the latest evidence on safety</a:t>
            </a:r>
          </a:p>
        </p:txBody>
      </p:sp>
      <p:pic>
        <p:nvPicPr>
          <p:cNvPr id="3" name="Picture 2">
            <a:extLst>
              <a:ext uri="{FF2B5EF4-FFF2-40B4-BE49-F238E27FC236}">
                <a16:creationId xmlns:a16="http://schemas.microsoft.com/office/drawing/2014/main" id="{C46FE917-31D5-483E-9AEC-88D10A7599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592" y="237732"/>
            <a:ext cx="3991532" cy="5201376"/>
          </a:xfrm>
          <a:prstGeom prst="rect">
            <a:avLst/>
          </a:prstGeom>
        </p:spPr>
      </p:pic>
    </p:spTree>
    <p:extLst>
      <p:ext uri="{BB962C8B-B14F-4D97-AF65-F5344CB8AC3E}">
        <p14:creationId xmlns:p14="http://schemas.microsoft.com/office/powerpoint/2010/main" val="4010424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E20DB-8079-4795-AFA5-B3B78E4CA7B6}"/>
              </a:ext>
            </a:extLst>
          </p:cNvPr>
          <p:cNvSpPr>
            <a:spLocks noGrp="1"/>
          </p:cNvSpPr>
          <p:nvPr>
            <p:ph type="title"/>
          </p:nvPr>
        </p:nvSpPr>
        <p:spPr>
          <a:xfrm>
            <a:off x="685800" y="260648"/>
            <a:ext cx="8077200" cy="576064"/>
          </a:xfrm>
        </p:spPr>
        <p:txBody>
          <a:bodyPr/>
          <a:lstStyle/>
          <a:p>
            <a:r>
              <a:rPr lang="en-GB" sz="3200" dirty="0">
                <a:solidFill>
                  <a:schemeClr val="accent1">
                    <a:lumMod val="75000"/>
                  </a:schemeClr>
                </a:solidFill>
              </a:rPr>
              <a:t>Messages for pregnant women</a:t>
            </a:r>
          </a:p>
        </p:txBody>
      </p:sp>
      <p:sp>
        <p:nvSpPr>
          <p:cNvPr id="3" name="Content Placeholder 2">
            <a:extLst>
              <a:ext uri="{FF2B5EF4-FFF2-40B4-BE49-F238E27FC236}">
                <a16:creationId xmlns:a16="http://schemas.microsoft.com/office/drawing/2014/main" id="{7F8C7AF3-211C-42F5-96A9-BCD4AF0650BF}"/>
              </a:ext>
            </a:extLst>
          </p:cNvPr>
          <p:cNvSpPr>
            <a:spLocks noGrp="1"/>
          </p:cNvSpPr>
          <p:nvPr>
            <p:ph idx="1"/>
          </p:nvPr>
        </p:nvSpPr>
        <p:spPr>
          <a:xfrm>
            <a:off x="685800" y="836712"/>
            <a:ext cx="8077200" cy="4896544"/>
          </a:xfrm>
        </p:spPr>
        <p:txBody>
          <a:bodyPr/>
          <a:lstStyle/>
          <a:p>
            <a:pPr marL="207450" indent="-171450">
              <a:lnSpc>
                <a:spcPct val="140000"/>
              </a:lnSpc>
              <a:spcBef>
                <a:spcPts val="0"/>
              </a:spcBef>
              <a:buFont typeface="Arial" panose="020B0604020202020204" pitchFamily="34" charset="0"/>
              <a:buChar char="•"/>
            </a:pPr>
            <a:r>
              <a:rPr lang="en-GB" sz="1400" dirty="0"/>
              <a:t>although the overall risk from COVID-19 disease in pregnant women and their new babies is low, in later pregnancy some women may become seriously unwell and need hospital treatment</a:t>
            </a:r>
          </a:p>
          <a:p>
            <a:pPr marL="207450" indent="-171450">
              <a:lnSpc>
                <a:spcPct val="140000"/>
              </a:lnSpc>
              <a:spcBef>
                <a:spcPts val="0"/>
              </a:spcBef>
              <a:buFont typeface="Arial" panose="020B0604020202020204" pitchFamily="34" charset="0"/>
              <a:buChar char="•"/>
            </a:pPr>
            <a:r>
              <a:rPr lang="en-GB" sz="1400" dirty="0"/>
              <a:t>hospital admission and severe illness are more common in pregnant women than in women of the same age who are not pregnant </a:t>
            </a:r>
          </a:p>
          <a:p>
            <a:pPr marL="207450" indent="-171450">
              <a:lnSpc>
                <a:spcPct val="140000"/>
              </a:lnSpc>
              <a:spcBef>
                <a:spcPts val="0"/>
              </a:spcBef>
              <a:buFont typeface="Arial" panose="020B0604020202020204" pitchFamily="34" charset="0"/>
              <a:buChar char="•"/>
            </a:pPr>
            <a:r>
              <a:rPr lang="en-GB" sz="1400" dirty="0"/>
              <a:t>pregnant women with COVID-19 disease are more likely to have their babies early than women without COVID-19 </a:t>
            </a:r>
          </a:p>
          <a:p>
            <a:pPr marL="207450" indent="-171450">
              <a:lnSpc>
                <a:spcPct val="140000"/>
              </a:lnSpc>
              <a:spcBef>
                <a:spcPts val="0"/>
              </a:spcBef>
              <a:buFont typeface="Arial" panose="020B0604020202020204" pitchFamily="34" charset="0"/>
              <a:buChar char="•"/>
            </a:pPr>
            <a:r>
              <a:rPr lang="en-GB" sz="1400" dirty="0"/>
              <a:t>pregnant women with underlying co-morbidities are at higher risk of suffering serious complications from COVID-19</a:t>
            </a:r>
          </a:p>
          <a:p>
            <a:pPr marL="207450" indent="-171450">
              <a:lnSpc>
                <a:spcPct val="140000"/>
              </a:lnSpc>
              <a:spcBef>
                <a:spcPts val="0"/>
              </a:spcBef>
              <a:buFont typeface="Arial" panose="020B0604020202020204" pitchFamily="34" charset="0"/>
              <a:buChar char="•"/>
            </a:pPr>
            <a:r>
              <a:rPr lang="en-GB" sz="1400" dirty="0"/>
              <a:t>the COVID-19 vaccines available in the UK have been shown to be effective and safe and are recommended in pregnancy</a:t>
            </a:r>
          </a:p>
          <a:p>
            <a:pPr marL="207450" indent="-171450">
              <a:lnSpc>
                <a:spcPct val="140000"/>
              </a:lnSpc>
              <a:spcBef>
                <a:spcPts val="0"/>
              </a:spcBef>
              <a:buFont typeface="Arial" panose="020B0604020202020204" pitchFamily="34" charset="0"/>
              <a:buChar char="•"/>
            </a:pPr>
            <a:r>
              <a:rPr lang="en-GB" sz="1400" dirty="0"/>
              <a:t>these vaccines do not contain live coronavirus and cannot infect a pregnant woman or her unborn baby </a:t>
            </a:r>
          </a:p>
          <a:p>
            <a:pPr marL="207450" indent="-171450">
              <a:lnSpc>
                <a:spcPct val="140000"/>
              </a:lnSpc>
              <a:spcBef>
                <a:spcPts val="0"/>
              </a:spcBef>
              <a:buFont typeface="Arial" panose="020B0604020202020204" pitchFamily="34" charset="0"/>
              <a:buChar char="•"/>
            </a:pPr>
            <a:r>
              <a:rPr lang="en-GB" sz="1400" dirty="0"/>
              <a:t>vaccination is the best way to protect against the known risks of COVID-19 in pregnancy for both women and babies</a:t>
            </a:r>
          </a:p>
          <a:p>
            <a:pPr marL="207450" indent="-171450">
              <a:lnSpc>
                <a:spcPct val="140000"/>
              </a:lnSpc>
              <a:spcBef>
                <a:spcPts val="0"/>
              </a:spcBef>
              <a:buFont typeface="Arial" panose="020B0604020202020204" pitchFamily="34" charset="0"/>
              <a:buChar char="•"/>
            </a:pPr>
            <a:r>
              <a:rPr lang="en-GB" sz="1400" dirty="0"/>
              <a:t>it is important that pregnant women have their vaccination as soon as they are invited and that they receive all doses for which they are eligible</a:t>
            </a:r>
          </a:p>
          <a:p>
            <a:endParaRPr lang="en-GB" dirty="0"/>
          </a:p>
        </p:txBody>
      </p:sp>
    </p:spTree>
    <p:extLst>
      <p:ext uri="{BB962C8B-B14F-4D97-AF65-F5344CB8AC3E}">
        <p14:creationId xmlns:p14="http://schemas.microsoft.com/office/powerpoint/2010/main" val="73856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8640"/>
            <a:ext cx="8077200" cy="1008112"/>
          </a:xfrm>
        </p:spPr>
        <p:txBody>
          <a:bodyPr/>
          <a:lstStyle/>
          <a:p>
            <a:r>
              <a:rPr lang="en-GB" sz="2400" dirty="0">
                <a:solidFill>
                  <a:schemeClr val="accent1">
                    <a:lumMod val="75000"/>
                  </a:schemeClr>
                </a:solidFill>
              </a:rPr>
              <a:t>Co-administration of COVID-19 vaccines and other </a:t>
            </a:r>
            <a:br>
              <a:rPr lang="en-GB" sz="2400" dirty="0">
                <a:solidFill>
                  <a:schemeClr val="accent1">
                    <a:lumMod val="75000"/>
                  </a:schemeClr>
                </a:solidFill>
              </a:rPr>
            </a:br>
            <a:r>
              <a:rPr lang="en-GB" sz="2400" dirty="0">
                <a:solidFill>
                  <a:schemeClr val="accent1">
                    <a:lumMod val="75000"/>
                  </a:schemeClr>
                </a:solidFill>
              </a:rPr>
              <a:t>vaccines given in pregnancy</a:t>
            </a:r>
          </a:p>
        </p:txBody>
      </p:sp>
      <p:sp>
        <p:nvSpPr>
          <p:cNvPr id="3" name="Content Placeholder 2"/>
          <p:cNvSpPr>
            <a:spLocks noGrp="1"/>
          </p:cNvSpPr>
          <p:nvPr>
            <p:ph idx="1"/>
          </p:nvPr>
        </p:nvSpPr>
        <p:spPr>
          <a:xfrm>
            <a:off x="539552" y="1196752"/>
            <a:ext cx="8208912" cy="4680520"/>
          </a:xfrm>
        </p:spPr>
        <p:txBody>
          <a:bodyPr/>
          <a:lstStyle/>
          <a:p>
            <a:pPr>
              <a:buFont typeface="Arial" panose="020B0604020202020204" pitchFamily="34" charset="0"/>
              <a:buChar char="•"/>
            </a:pPr>
            <a:r>
              <a:rPr lang="en-GB" sz="1500" dirty="0"/>
              <a:t>although no data for co-administration of COVID-19 vaccine with other vaccines exists, in the absence of such data first principles would suggest that interference between inactivated vaccines with different antigenic content is likely to be limited </a:t>
            </a:r>
          </a:p>
          <a:p>
            <a:pPr marL="0" indent="0"/>
            <a:endParaRPr lang="en-GB" sz="1500" dirty="0"/>
          </a:p>
          <a:p>
            <a:pPr>
              <a:buFont typeface="Arial" panose="020B0604020202020204" pitchFamily="34" charset="0"/>
              <a:buChar char="•"/>
            </a:pPr>
            <a:r>
              <a:rPr lang="en-GB" sz="1500" dirty="0"/>
              <a:t>there is no evidence of any safety concerns, although it may make the attribution of any adverse events more difficult </a:t>
            </a:r>
          </a:p>
          <a:p>
            <a:pPr>
              <a:buFont typeface="Arial" panose="020B0604020202020204" pitchFamily="34" charset="0"/>
              <a:buChar char="•"/>
            </a:pPr>
            <a:endParaRPr lang="en-GB" sz="1500" dirty="0"/>
          </a:p>
          <a:p>
            <a:pPr>
              <a:buFont typeface="Arial" panose="020B0604020202020204" pitchFamily="34" charset="0"/>
              <a:buChar char="•"/>
            </a:pPr>
            <a:r>
              <a:rPr lang="en-GB" sz="1500" dirty="0"/>
              <a:t>as all of the early COVID-19 vaccines are considered inactivated (including the non-replicating adenovirus vaccine), where individuals in an eligible cohort present having recently received one or more inactivated or another live vaccine, COVID-19 vaccination should still be given</a:t>
            </a:r>
          </a:p>
          <a:p>
            <a:pPr>
              <a:buFont typeface="Arial" panose="020B0604020202020204" pitchFamily="34" charset="0"/>
              <a:buChar char="•"/>
            </a:pPr>
            <a:endParaRPr lang="en-GB" sz="1500" dirty="0"/>
          </a:p>
          <a:p>
            <a:pPr marL="321750" indent="-285750">
              <a:buFont typeface="Arial" panose="020B0604020202020204" pitchFamily="34" charset="0"/>
              <a:buChar char="•"/>
            </a:pPr>
            <a:r>
              <a:rPr lang="en-GB" sz="1500" dirty="0"/>
              <a:t>a UK study of co-administration of AstraZeneca and Pfizer BioNTech COVID-19 vaccines with inactivated influenza vaccines confirmed acceptable immunogenicity and reactogenicity </a:t>
            </a:r>
          </a:p>
          <a:p>
            <a:pPr marL="0" indent="0"/>
            <a:endParaRPr lang="en-GB" sz="1500" dirty="0"/>
          </a:p>
          <a:p>
            <a:pPr>
              <a:buFont typeface="Arial" panose="020B0604020202020204" pitchFamily="34" charset="0"/>
              <a:buChar char="•"/>
            </a:pPr>
            <a:r>
              <a:rPr lang="en-GB" sz="1500" b="1" dirty="0">
                <a:ea typeface="Times New Roman" panose="02020603050405020304" pitchFamily="18" charset="0"/>
              </a:rPr>
              <a:t>it is generally better for vaccination to proceed to avoid any further delay in</a:t>
            </a:r>
            <a:br>
              <a:rPr lang="en-GB" sz="1500" b="1" dirty="0">
                <a:ea typeface="Times New Roman" panose="02020603050405020304" pitchFamily="18" charset="0"/>
              </a:rPr>
            </a:br>
            <a:r>
              <a:rPr lang="en-GB" sz="1500" b="1" dirty="0">
                <a:ea typeface="Times New Roman" panose="02020603050405020304" pitchFamily="18" charset="0"/>
              </a:rPr>
              <a:t>protection and to avoid the risk of the woman not returning for a later appointment</a:t>
            </a:r>
          </a:p>
          <a:p>
            <a:pPr>
              <a:buFont typeface="Arial" panose="020B0604020202020204" pitchFamily="34" charset="0"/>
              <a:buChar char="•"/>
            </a:pPr>
            <a:endParaRPr lang="en-GB" dirty="0"/>
          </a:p>
        </p:txBody>
      </p:sp>
    </p:spTree>
    <p:extLst>
      <p:ext uri="{BB962C8B-B14F-4D97-AF65-F5344CB8AC3E}">
        <p14:creationId xmlns:p14="http://schemas.microsoft.com/office/powerpoint/2010/main" val="384670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077200" cy="936104"/>
          </a:xfrm>
        </p:spPr>
        <p:txBody>
          <a:bodyPr/>
          <a:lstStyle/>
          <a:p>
            <a:r>
              <a:rPr lang="en-GB" sz="4400" dirty="0">
                <a:solidFill>
                  <a:schemeClr val="accent1">
                    <a:lumMod val="75000"/>
                  </a:schemeClr>
                </a:solidFill>
              </a:rPr>
              <a:t>Content</a:t>
            </a:r>
          </a:p>
        </p:txBody>
      </p:sp>
      <p:sp>
        <p:nvSpPr>
          <p:cNvPr id="3" name="Content Placeholder 2"/>
          <p:cNvSpPr>
            <a:spLocks noGrp="1"/>
          </p:cNvSpPr>
          <p:nvPr>
            <p:ph idx="1"/>
          </p:nvPr>
        </p:nvSpPr>
        <p:spPr>
          <a:xfrm>
            <a:off x="685800" y="1412776"/>
            <a:ext cx="8077200" cy="4149824"/>
          </a:xfrm>
        </p:spPr>
        <p:txBody>
          <a:bodyPr/>
          <a:lstStyle/>
          <a:p>
            <a:pPr lvl="0">
              <a:lnSpc>
                <a:spcPct val="114000"/>
              </a:lnSpc>
              <a:spcBef>
                <a:spcPts val="0"/>
              </a:spcBef>
              <a:buClrTx/>
              <a:buSzTx/>
              <a:buFont typeface="+mj-lt"/>
              <a:buAutoNum type="arabicPeriod"/>
            </a:pPr>
            <a:r>
              <a:rPr lang="en-GB" sz="2400" kern="1200" dirty="0">
                <a:solidFill>
                  <a:prstClr val="black"/>
                </a:solidFill>
                <a:latin typeface="Arial" pitchFamily="34" charset="0"/>
                <a:ea typeface="ヒラギノ角ゴ Pro W3" pitchFamily="84" charset="-128"/>
              </a:rPr>
              <a:t>Learning objectives, key messages and introduction</a:t>
            </a:r>
          </a:p>
          <a:p>
            <a:pPr lvl="0">
              <a:lnSpc>
                <a:spcPct val="114000"/>
              </a:lnSpc>
              <a:spcBef>
                <a:spcPts val="0"/>
              </a:spcBef>
              <a:buClrTx/>
              <a:buSzTx/>
              <a:buFont typeface="+mj-lt"/>
              <a:buAutoNum type="arabicPeriod"/>
            </a:pPr>
            <a:r>
              <a:rPr lang="en-GB" sz="2400" kern="1200" dirty="0">
                <a:latin typeface="Arial" pitchFamily="34" charset="0"/>
                <a:ea typeface="ヒラギノ角ゴ Pro W3" pitchFamily="84" charset="-128"/>
              </a:rPr>
              <a:t>COVID-19 symptoms and complications</a:t>
            </a:r>
          </a:p>
          <a:p>
            <a:pPr lvl="0">
              <a:lnSpc>
                <a:spcPct val="114000"/>
              </a:lnSpc>
              <a:spcBef>
                <a:spcPts val="0"/>
              </a:spcBef>
              <a:buClrTx/>
              <a:buSzTx/>
              <a:buFont typeface="+mj-lt"/>
              <a:buAutoNum type="arabicPeriod"/>
            </a:pPr>
            <a:r>
              <a:rPr lang="en-GB" sz="2400" kern="1200" dirty="0">
                <a:latin typeface="Arial" pitchFamily="34" charset="0"/>
                <a:ea typeface="ヒラギノ角ゴ Pro W3" pitchFamily="84" charset="-128"/>
              </a:rPr>
              <a:t>COVID-19 in pregnant women and neonates</a:t>
            </a:r>
          </a:p>
          <a:p>
            <a:pPr lvl="0">
              <a:lnSpc>
                <a:spcPct val="114000"/>
              </a:lnSpc>
              <a:spcBef>
                <a:spcPts val="0"/>
              </a:spcBef>
              <a:buClrTx/>
              <a:buSzTx/>
              <a:buFont typeface="+mj-lt"/>
              <a:buAutoNum type="arabicPeriod"/>
            </a:pPr>
            <a:r>
              <a:rPr lang="en-GB" sz="2400" kern="1200" dirty="0">
                <a:latin typeface="Arial" pitchFamily="34" charset="0"/>
                <a:ea typeface="ヒラギノ角ゴ Pro W3" pitchFamily="84" charset="-128"/>
              </a:rPr>
              <a:t>COVID-19 vaccination programme for pregnant women, breastfeeding women and women planning a pregnancy</a:t>
            </a:r>
          </a:p>
          <a:p>
            <a:pPr lvl="0">
              <a:lnSpc>
                <a:spcPct val="114000"/>
              </a:lnSpc>
              <a:spcBef>
                <a:spcPts val="0"/>
              </a:spcBef>
              <a:buClrTx/>
              <a:buSzTx/>
              <a:buFont typeface="+mj-lt"/>
              <a:buAutoNum type="arabicPeriod"/>
            </a:pPr>
            <a:r>
              <a:rPr lang="en-GB" sz="2400" kern="1200" dirty="0">
                <a:latin typeface="Arial" pitchFamily="34" charset="0"/>
                <a:ea typeface="ヒラギノ角ゴ Pro W3" pitchFamily="84" charset="-128"/>
              </a:rPr>
              <a:t>Additional information and resources</a:t>
            </a:r>
          </a:p>
          <a:p>
            <a:pPr lvl="0">
              <a:lnSpc>
                <a:spcPct val="114000"/>
              </a:lnSpc>
              <a:spcBef>
                <a:spcPts val="0"/>
              </a:spcBef>
              <a:buClrTx/>
              <a:buSzTx/>
              <a:buFont typeface="+mj-lt"/>
              <a:buAutoNum type="arabicPeriod"/>
            </a:pPr>
            <a:endParaRPr lang="en-GB" sz="2400" kern="1200" dirty="0">
              <a:latin typeface="Arial" pitchFamily="34" charset="0"/>
              <a:ea typeface="ヒラギノ角ゴ Pro W3" pitchFamily="84" charset="-128"/>
            </a:endParaRPr>
          </a:p>
          <a:p>
            <a:endParaRPr lang="en-GB" dirty="0"/>
          </a:p>
        </p:txBody>
      </p:sp>
    </p:spTree>
    <p:extLst>
      <p:ext uri="{BB962C8B-B14F-4D97-AF65-F5344CB8AC3E}">
        <p14:creationId xmlns:p14="http://schemas.microsoft.com/office/powerpoint/2010/main" val="1192845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D3720-2222-48FA-8EB3-5AF6E0A24B3B}"/>
              </a:ext>
            </a:extLst>
          </p:cNvPr>
          <p:cNvSpPr>
            <a:spLocks noGrp="1"/>
          </p:cNvSpPr>
          <p:nvPr>
            <p:ph type="title"/>
          </p:nvPr>
        </p:nvSpPr>
        <p:spPr>
          <a:xfrm>
            <a:off x="685800" y="188640"/>
            <a:ext cx="8077200" cy="1335360"/>
          </a:xfrm>
        </p:spPr>
        <p:txBody>
          <a:bodyPr/>
          <a:lstStyle/>
          <a:p>
            <a:r>
              <a:rPr lang="en-GB" sz="2400" dirty="0">
                <a:solidFill>
                  <a:schemeClr val="accent1">
                    <a:lumMod val="75000"/>
                  </a:schemeClr>
                </a:solidFill>
              </a:rPr>
              <a:t>Co-administration of COVID-19 vaccines and other </a:t>
            </a:r>
            <a:br>
              <a:rPr lang="en-GB" sz="2400" dirty="0">
                <a:solidFill>
                  <a:schemeClr val="accent1">
                    <a:lumMod val="75000"/>
                  </a:schemeClr>
                </a:solidFill>
              </a:rPr>
            </a:br>
            <a:r>
              <a:rPr lang="en-GB" sz="2400" dirty="0">
                <a:solidFill>
                  <a:schemeClr val="accent1">
                    <a:lumMod val="75000"/>
                  </a:schemeClr>
                </a:solidFill>
              </a:rPr>
              <a:t>vaccines given in pregnancy (2)</a:t>
            </a:r>
          </a:p>
        </p:txBody>
      </p:sp>
      <p:sp>
        <p:nvSpPr>
          <p:cNvPr id="3" name="Content Placeholder 2">
            <a:extLst>
              <a:ext uri="{FF2B5EF4-FFF2-40B4-BE49-F238E27FC236}">
                <a16:creationId xmlns:a16="http://schemas.microsoft.com/office/drawing/2014/main" id="{C4582AA1-80FF-4150-9DBC-DFC49258F11E}"/>
              </a:ext>
            </a:extLst>
          </p:cNvPr>
          <p:cNvSpPr>
            <a:spLocks noGrp="1"/>
          </p:cNvSpPr>
          <p:nvPr>
            <p:ph idx="1"/>
          </p:nvPr>
        </p:nvSpPr>
        <p:spPr>
          <a:xfrm>
            <a:off x="685800" y="1524000"/>
            <a:ext cx="8077200" cy="4038600"/>
          </a:xfrm>
        </p:spPr>
        <p:txBody>
          <a:bodyPr/>
          <a:lstStyle/>
          <a:p>
            <a:pPr marL="321750" indent="-285750">
              <a:buFont typeface="Arial" panose="020B0604020202020204" pitchFamily="34" charset="0"/>
              <a:buChar char="•"/>
            </a:pPr>
            <a:r>
              <a:rPr lang="en-GB" sz="1600" dirty="0">
                <a:ea typeface="Times New Roman" panose="02020603050405020304" pitchFamily="18" charset="0"/>
              </a:rPr>
              <a:t>where co-administration does occur, women should be informed about the likely timing of potential adverse events relating to each vaccine</a:t>
            </a:r>
          </a:p>
          <a:p>
            <a:pPr marL="321750" indent="-285750">
              <a:buFont typeface="Arial" panose="020B0604020202020204" pitchFamily="34" charset="0"/>
              <a:buChar char="•"/>
            </a:pPr>
            <a:endParaRPr lang="en-GB" sz="1600" dirty="0">
              <a:ea typeface="Times New Roman" panose="02020603050405020304" pitchFamily="18" charset="0"/>
            </a:endParaRPr>
          </a:p>
          <a:p>
            <a:pPr marL="321750" indent="-285750">
              <a:buFont typeface="Arial" panose="020B0604020202020204" pitchFamily="34" charset="0"/>
              <a:buChar char="•"/>
            </a:pPr>
            <a:r>
              <a:rPr lang="en-GB" sz="1600" dirty="0">
                <a:ea typeface="Times New Roman" panose="02020603050405020304" pitchFamily="18" charset="0"/>
              </a:rPr>
              <a:t>if the vaccines are not given together, they can be administered at any interval, although separating the vaccines by a day or two will avoid confusion over systemic side effects</a:t>
            </a:r>
          </a:p>
          <a:p>
            <a:pPr marL="321750" indent="-285750">
              <a:buFont typeface="Arial" panose="020B0604020202020204" pitchFamily="34" charset="0"/>
              <a:buChar char="•"/>
            </a:pPr>
            <a:endParaRPr lang="en-GB" sz="1600" dirty="0">
              <a:ea typeface="Times New Roman" panose="02020603050405020304" pitchFamily="18" charset="0"/>
            </a:endParaRPr>
          </a:p>
          <a:p>
            <a:pPr marL="321750" indent="-285750">
              <a:buFont typeface="Arial" panose="020B0604020202020204" pitchFamily="34" charset="0"/>
              <a:buChar char="•"/>
            </a:pPr>
            <a:r>
              <a:rPr lang="en-GB" sz="1600" dirty="0">
                <a:ea typeface="Times New Roman" panose="02020603050405020304" pitchFamily="18" charset="0"/>
              </a:rPr>
              <a:t>the only exception is when the </a:t>
            </a:r>
            <a:r>
              <a:rPr lang="en-GB" sz="1600" b="1" dirty="0">
                <a:ea typeface="Times New Roman" panose="02020603050405020304" pitchFamily="18" charset="0"/>
              </a:rPr>
              <a:t>Novavax COVID-19 vaccine</a:t>
            </a:r>
            <a:r>
              <a:rPr lang="en-GB" sz="1600" dirty="0">
                <a:ea typeface="Times New Roman" panose="02020603050405020304" pitchFamily="18" charset="0"/>
              </a:rPr>
              <a:t> is being used, where a seven day interval should ideally be observed between </a:t>
            </a:r>
            <a:r>
              <a:rPr lang="en-GB" sz="1600" dirty="0" err="1">
                <a:ea typeface="Times New Roman" panose="02020603050405020304" pitchFamily="18" charset="0"/>
              </a:rPr>
              <a:t>Novovax</a:t>
            </a:r>
            <a:r>
              <a:rPr lang="en-GB" sz="1600" dirty="0">
                <a:ea typeface="Times New Roman" panose="02020603050405020304" pitchFamily="18" charset="0"/>
              </a:rPr>
              <a:t> and influenza</a:t>
            </a:r>
          </a:p>
          <a:p>
            <a:pPr marL="321750" indent="-285750">
              <a:buFont typeface="Arial" panose="020B0604020202020204" pitchFamily="34" charset="0"/>
              <a:buChar char="•"/>
            </a:pPr>
            <a:endParaRPr lang="en-GB" sz="1600" dirty="0"/>
          </a:p>
          <a:p>
            <a:pPr marL="321750" indent="-285750">
              <a:buFont typeface="Arial" panose="020B0604020202020204" pitchFamily="34" charset="0"/>
              <a:buChar char="•"/>
            </a:pPr>
            <a:r>
              <a:rPr lang="en-GB" sz="1600" dirty="0"/>
              <a:t>it is anticipated that influenza and COVID-19 will be circulating this winter, so making sure that pregnant women are fully vaccinated against both of these viruses is important</a:t>
            </a:r>
            <a:endParaRPr lang="en-GB" sz="1600" dirty="0">
              <a:ea typeface="Times New Roman" panose="02020603050405020304" pitchFamily="18" charset="0"/>
            </a:endParaRPr>
          </a:p>
          <a:p>
            <a:endParaRPr lang="en-GB" dirty="0"/>
          </a:p>
        </p:txBody>
      </p:sp>
    </p:spTree>
    <p:extLst>
      <p:ext uri="{BB962C8B-B14F-4D97-AF65-F5344CB8AC3E}">
        <p14:creationId xmlns:p14="http://schemas.microsoft.com/office/powerpoint/2010/main" val="49673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8208912" cy="648072"/>
          </a:xfrm>
        </p:spPr>
        <p:txBody>
          <a:bodyPr/>
          <a:lstStyle/>
          <a:p>
            <a:r>
              <a:rPr lang="en-GB" sz="3600" dirty="0">
                <a:solidFill>
                  <a:schemeClr val="accent1">
                    <a:lumMod val="75000"/>
                  </a:schemeClr>
                </a:solidFill>
              </a:rPr>
              <a:t>Breastfeeding and COVID-19 </a:t>
            </a:r>
            <a:br>
              <a:rPr lang="en-GB" sz="3600" dirty="0">
                <a:solidFill>
                  <a:schemeClr val="accent1">
                    <a:lumMod val="75000"/>
                  </a:schemeClr>
                </a:solidFill>
              </a:rPr>
            </a:br>
            <a:r>
              <a:rPr lang="en-GB" sz="3600" dirty="0">
                <a:solidFill>
                  <a:schemeClr val="accent1">
                    <a:lumMod val="75000"/>
                  </a:schemeClr>
                </a:solidFill>
              </a:rPr>
              <a:t>vaccination</a:t>
            </a:r>
          </a:p>
        </p:txBody>
      </p:sp>
      <p:sp>
        <p:nvSpPr>
          <p:cNvPr id="3" name="Content Placeholder 2"/>
          <p:cNvSpPr>
            <a:spLocks noGrp="1"/>
          </p:cNvSpPr>
          <p:nvPr>
            <p:ph idx="1"/>
          </p:nvPr>
        </p:nvSpPr>
        <p:spPr>
          <a:xfrm>
            <a:off x="685800" y="1556792"/>
            <a:ext cx="8077200" cy="4104456"/>
          </a:xfrm>
        </p:spPr>
        <p:txBody>
          <a:bodyPr/>
          <a:lstStyle/>
          <a:p>
            <a:pPr marL="285750" indent="-285750">
              <a:buFont typeface="Arial" panose="020B0604020202020204" pitchFamily="34" charset="0"/>
              <a:buChar char="•"/>
            </a:pPr>
            <a:r>
              <a:rPr lang="en-GB" sz="1600" dirty="0"/>
              <a:t>there is no known risk associated with giving non-live vaccines whilst breastfeeding</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JCVI advises that breastfeeding women may be offered vaccination with </a:t>
            </a:r>
            <a:r>
              <a:rPr lang="en-GB" sz="1600" b="1" dirty="0"/>
              <a:t>any suitable COVID-19 vaccine</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the developmental and health benefits of breastfeeding should be considered along with the woman’s clinical need for immunisation against COVID-19</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emerging safety data is reassuring: mRNA was not detected in the breast milk of recently vaccinated women and protective antibodies have been detected in breastmilk*</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there is no requirement to stop breastfeeding following vaccination</a:t>
            </a:r>
          </a:p>
          <a:p>
            <a:pPr marL="0" indent="0"/>
            <a:endParaRPr lang="en-GB" sz="1800" dirty="0"/>
          </a:p>
          <a:p>
            <a:pPr marL="0" indent="0"/>
            <a:endParaRPr lang="en-GB" sz="1400" dirty="0">
              <a:solidFill>
                <a:srgbClr val="FF0000"/>
              </a:solidFill>
            </a:endParaRPr>
          </a:p>
        </p:txBody>
      </p:sp>
    </p:spTree>
    <p:extLst>
      <p:ext uri="{BB962C8B-B14F-4D97-AF65-F5344CB8AC3E}">
        <p14:creationId xmlns:p14="http://schemas.microsoft.com/office/powerpoint/2010/main" val="1779220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8005192" cy="1080120"/>
          </a:xfrm>
        </p:spPr>
        <p:txBody>
          <a:bodyPr/>
          <a:lstStyle/>
          <a:p>
            <a:r>
              <a:rPr lang="en-GB" sz="3200" dirty="0">
                <a:solidFill>
                  <a:schemeClr val="accent1">
                    <a:lumMod val="75000"/>
                  </a:schemeClr>
                </a:solidFill>
              </a:rPr>
              <a:t>COVID-19 vaccination in women who </a:t>
            </a:r>
            <a:br>
              <a:rPr lang="en-GB" sz="3200" dirty="0">
                <a:solidFill>
                  <a:schemeClr val="accent1">
                    <a:lumMod val="75000"/>
                  </a:schemeClr>
                </a:solidFill>
              </a:rPr>
            </a:br>
            <a:r>
              <a:rPr lang="en-GB" sz="3200" dirty="0">
                <a:solidFill>
                  <a:schemeClr val="accent1">
                    <a:lumMod val="75000"/>
                  </a:schemeClr>
                </a:solidFill>
              </a:rPr>
              <a:t>are planning pregnancy</a:t>
            </a:r>
          </a:p>
        </p:txBody>
      </p:sp>
      <p:sp>
        <p:nvSpPr>
          <p:cNvPr id="3" name="Content Placeholder 2"/>
          <p:cNvSpPr>
            <a:spLocks noGrp="1"/>
          </p:cNvSpPr>
          <p:nvPr>
            <p:ph idx="1"/>
          </p:nvPr>
        </p:nvSpPr>
        <p:spPr>
          <a:xfrm>
            <a:off x="685800" y="1412776"/>
            <a:ext cx="8077200" cy="4320480"/>
          </a:xfrm>
        </p:spPr>
        <p:txBody>
          <a:bodyPr/>
          <a:lstStyle/>
          <a:p>
            <a:pPr>
              <a:buFont typeface="Arial" panose="020B0604020202020204" pitchFamily="34" charset="0"/>
              <a:buChar char="•"/>
            </a:pPr>
            <a:r>
              <a:rPr lang="en-GB" sz="1400" dirty="0"/>
              <a:t>JCVI advise that women who are trying to become pregnant do not need to avoid pregnancy after vaccination</a:t>
            </a:r>
          </a:p>
          <a:p>
            <a:pPr>
              <a:buFont typeface="Arial" panose="020B0604020202020204" pitchFamily="34" charset="0"/>
              <a:buChar char="•"/>
            </a:pPr>
            <a:endParaRPr lang="en-GB" sz="1400" dirty="0"/>
          </a:p>
          <a:p>
            <a:pPr>
              <a:buFont typeface="Arial" panose="020B0604020202020204" pitchFamily="34" charset="0"/>
              <a:buChar char="•"/>
            </a:pPr>
            <a:r>
              <a:rPr lang="en-GB" sz="1400" dirty="0"/>
              <a:t>women who are planning pregnancy or in the immediate postpartum period can be vaccinated with a suitable product for their age and clinical risk group</a:t>
            </a:r>
          </a:p>
          <a:p>
            <a:pPr>
              <a:buFont typeface="Arial" panose="020B0604020202020204" pitchFamily="34" charset="0"/>
              <a:buChar char="•"/>
            </a:pPr>
            <a:endParaRPr lang="en-GB" sz="1400" dirty="0"/>
          </a:p>
          <a:p>
            <a:pPr>
              <a:buFont typeface="Arial" panose="020B0604020202020204" pitchFamily="34" charset="0"/>
              <a:buChar char="•"/>
            </a:pPr>
            <a:r>
              <a:rPr lang="en-GB" sz="1400" dirty="0"/>
              <a:t>if a woman finds out she is pregnant after she has started a course of vaccine, she may complete vaccination during pregnancy using the same vaccine product (unless contraindicated). Alternatively, vaccination should be offered as soon as possible after pregnancy</a:t>
            </a:r>
          </a:p>
          <a:p>
            <a:pPr>
              <a:buFont typeface="Arial" panose="020B0604020202020204" pitchFamily="34" charset="0"/>
              <a:buChar char="•"/>
            </a:pPr>
            <a:endParaRPr lang="en-GB" sz="1400" dirty="0"/>
          </a:p>
          <a:p>
            <a:pPr>
              <a:buFont typeface="Arial" panose="020B0604020202020204" pitchFamily="34" charset="0"/>
              <a:buChar char="•"/>
            </a:pPr>
            <a:r>
              <a:rPr lang="en-GB" sz="1400" dirty="0"/>
              <a:t>termination of pregnancy following inadvertent immunisation when a woman did not know she was pregnant should not be recommended</a:t>
            </a:r>
          </a:p>
          <a:p>
            <a:pPr>
              <a:buFont typeface="Arial" panose="020B0604020202020204" pitchFamily="34" charset="0"/>
              <a:buChar char="•"/>
            </a:pPr>
            <a:endParaRPr lang="en-GB" sz="1400" dirty="0"/>
          </a:p>
          <a:p>
            <a:pPr>
              <a:buFont typeface="Arial" panose="020B0604020202020204" pitchFamily="34" charset="0"/>
              <a:buChar char="•"/>
            </a:pPr>
            <a:r>
              <a:rPr lang="en-GB" sz="1400" dirty="0"/>
              <a:t>surveillance of vaccination in early pregnancy is being conducted by UKHSA. If a woman has had a COVID-19 vaccine administered before they were aware they were pregnant or shortly before conception, notify UKHSA, who record UK-wide surveillance on the safety of vaccines given in pregnancy, report at </a:t>
            </a:r>
            <a:r>
              <a:rPr lang="en-GB" sz="1400" dirty="0">
                <a:solidFill>
                  <a:srgbClr val="7030A0"/>
                </a:solidFill>
                <a:hlinkClick r:id="rId3"/>
              </a:rPr>
              <a:t>www.gov.uk/guidance/vaccination-in-pregnancy-vip</a:t>
            </a:r>
            <a:endParaRPr lang="en-GB" sz="1400" dirty="0">
              <a:solidFill>
                <a:srgbClr val="7030A0"/>
              </a:solidFill>
            </a:endParaRPr>
          </a:p>
          <a:p>
            <a:pPr>
              <a:buFont typeface="Arial" panose="020B0604020202020204" pitchFamily="34" charset="0"/>
              <a:buChar char="•"/>
            </a:pPr>
            <a:endParaRPr lang="en-GB" sz="1200" dirty="0"/>
          </a:p>
          <a:p>
            <a:pPr marL="457200" indent="-457200">
              <a:buFont typeface="Arial" panose="020B0604020202020204" pitchFamily="34" charset="0"/>
              <a:buChar char="•"/>
            </a:pPr>
            <a:endParaRPr lang="en-GB" dirty="0"/>
          </a:p>
        </p:txBody>
      </p:sp>
    </p:spTree>
    <p:extLst>
      <p:ext uri="{BB962C8B-B14F-4D97-AF65-F5344CB8AC3E}">
        <p14:creationId xmlns:p14="http://schemas.microsoft.com/office/powerpoint/2010/main" val="2398104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5002C-7F8D-45F3-968E-587A0D8517DC}"/>
              </a:ext>
            </a:extLst>
          </p:cNvPr>
          <p:cNvSpPr>
            <a:spLocks noGrp="1"/>
          </p:cNvSpPr>
          <p:nvPr>
            <p:ph type="title"/>
          </p:nvPr>
        </p:nvSpPr>
        <p:spPr>
          <a:xfrm>
            <a:off x="685800" y="260648"/>
            <a:ext cx="8077200" cy="720080"/>
          </a:xfrm>
        </p:spPr>
        <p:txBody>
          <a:bodyPr/>
          <a:lstStyle/>
          <a:p>
            <a:r>
              <a:rPr lang="en-GB" sz="3200" dirty="0">
                <a:solidFill>
                  <a:schemeClr val="accent1">
                    <a:lumMod val="75000"/>
                  </a:schemeClr>
                </a:solidFill>
              </a:rPr>
              <a:t>The autumn booster campaign 2022</a:t>
            </a:r>
          </a:p>
        </p:txBody>
      </p:sp>
      <p:sp>
        <p:nvSpPr>
          <p:cNvPr id="3" name="Content Placeholder 2">
            <a:extLst>
              <a:ext uri="{FF2B5EF4-FFF2-40B4-BE49-F238E27FC236}">
                <a16:creationId xmlns:a16="http://schemas.microsoft.com/office/drawing/2014/main" id="{BB1F47EC-18FE-400D-9D24-1D109F5EE5B2}"/>
              </a:ext>
            </a:extLst>
          </p:cNvPr>
          <p:cNvSpPr>
            <a:spLocks noGrp="1"/>
          </p:cNvSpPr>
          <p:nvPr>
            <p:ph idx="1"/>
          </p:nvPr>
        </p:nvSpPr>
        <p:spPr>
          <a:xfrm>
            <a:off x="685800" y="980728"/>
            <a:ext cx="8077200" cy="4581872"/>
          </a:xfrm>
        </p:spPr>
        <p:txBody>
          <a:bodyPr/>
          <a:lstStyle/>
          <a:p>
            <a:pPr marL="493200" indent="-457200">
              <a:buFont typeface="Arial" panose="020B0604020202020204" pitchFamily="34" charset="0"/>
              <a:buChar char="•"/>
            </a:pPr>
            <a:r>
              <a:rPr lang="en-GB" sz="1500" dirty="0"/>
              <a:t>the JCVI have recommended a move to regular, planned and targeted boosting as the most important strategy to control COVID-19</a:t>
            </a:r>
          </a:p>
          <a:p>
            <a:pPr marL="493200" indent="-457200">
              <a:buFont typeface="Arial" panose="020B0604020202020204" pitchFamily="34" charset="0"/>
              <a:buChar char="•"/>
            </a:pPr>
            <a:endParaRPr lang="en-GB" sz="1500" dirty="0"/>
          </a:p>
          <a:p>
            <a:pPr marL="493200" indent="-457200">
              <a:buFont typeface="Arial" panose="020B0604020202020204" pitchFamily="34" charset="0"/>
              <a:buChar char="•"/>
            </a:pPr>
            <a:r>
              <a:rPr lang="en-GB" sz="1500" dirty="0"/>
              <a:t>for the 2022 autumn booster programme, the primary objective is to augment immunity in those at higher risk from COVID-19 and thereby optimise protection against severe COVID- 19, specifically hospitalisation and death, over winter 2022/23</a:t>
            </a:r>
          </a:p>
          <a:p>
            <a:pPr marL="493200" indent="-457200">
              <a:buFont typeface="Arial" panose="020B0604020202020204" pitchFamily="34" charset="0"/>
              <a:buChar char="•"/>
            </a:pPr>
            <a:endParaRPr lang="en-GB" sz="1500" dirty="0"/>
          </a:p>
          <a:p>
            <a:r>
              <a:rPr lang="en-GB" sz="1500" dirty="0"/>
              <a:t>The following groups should be offered a COVID-19 booster vaccine in the autumn of 2022: </a:t>
            </a:r>
          </a:p>
          <a:p>
            <a:r>
              <a:rPr lang="en-GB" sz="1500" dirty="0"/>
              <a:t>	residents in a care home for older adults and staff working in care homes for older adults </a:t>
            </a:r>
          </a:p>
          <a:p>
            <a:r>
              <a:rPr lang="en-GB" sz="1500" dirty="0"/>
              <a:t>	frontline health and social care workers </a:t>
            </a:r>
          </a:p>
          <a:p>
            <a:r>
              <a:rPr lang="en-GB" sz="1500" dirty="0"/>
              <a:t>	all adults aged 50 years and over </a:t>
            </a:r>
          </a:p>
          <a:p>
            <a:r>
              <a:rPr lang="en-GB" sz="1500" dirty="0"/>
              <a:t>	persons aged 5 to 49 years in a clinical risk group, </a:t>
            </a:r>
            <a:r>
              <a:rPr lang="en-GB" sz="1500" b="1" dirty="0"/>
              <a:t>which includes pregnant women,</a:t>
            </a:r>
          </a:p>
          <a:p>
            <a:r>
              <a:rPr lang="en-GB" sz="1500" dirty="0"/>
              <a:t>	as set out in in the Green Book, chapter 14a</a:t>
            </a:r>
          </a:p>
          <a:p>
            <a:r>
              <a:rPr lang="en-GB" sz="1500" dirty="0"/>
              <a:t>	persons aged 5 to 49 years who are household contacts of people with immunosuppression (as defined in tables 3 and 4 in the Green Book, chapter 14a) </a:t>
            </a:r>
          </a:p>
          <a:p>
            <a:r>
              <a:rPr lang="en-GB" sz="1500" dirty="0"/>
              <a:t>	persons aged 16 to 49 years who are carers (as defined in table 3 in the Green Book, chapter 14a)</a:t>
            </a:r>
          </a:p>
          <a:p>
            <a:pPr marL="493200" indent="-457200">
              <a:buFont typeface="Arial" panose="020B0604020202020204" pitchFamily="34" charset="0"/>
              <a:buChar char="•"/>
            </a:pPr>
            <a:endParaRPr lang="en-GB" sz="1600" dirty="0"/>
          </a:p>
        </p:txBody>
      </p:sp>
    </p:spTree>
    <p:extLst>
      <p:ext uri="{BB962C8B-B14F-4D97-AF65-F5344CB8AC3E}">
        <p14:creationId xmlns:p14="http://schemas.microsoft.com/office/powerpoint/2010/main" val="2990386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A8A10-E698-4A34-8972-DB75ED204E0D}"/>
              </a:ext>
            </a:extLst>
          </p:cNvPr>
          <p:cNvSpPr>
            <a:spLocks noGrp="1"/>
          </p:cNvSpPr>
          <p:nvPr>
            <p:ph type="title"/>
          </p:nvPr>
        </p:nvSpPr>
        <p:spPr>
          <a:xfrm>
            <a:off x="685800" y="260648"/>
            <a:ext cx="8077200" cy="1034752"/>
          </a:xfrm>
        </p:spPr>
        <p:txBody>
          <a:bodyPr/>
          <a:lstStyle/>
          <a:p>
            <a:r>
              <a:rPr lang="en-GB" sz="3200" dirty="0">
                <a:solidFill>
                  <a:schemeClr val="accent1">
                    <a:lumMod val="75000"/>
                  </a:schemeClr>
                </a:solidFill>
              </a:rPr>
              <a:t>The autumn booster campaign 2022 </a:t>
            </a:r>
            <a:br>
              <a:rPr lang="en-GB" sz="3200" dirty="0">
                <a:solidFill>
                  <a:schemeClr val="accent1">
                    <a:lumMod val="75000"/>
                  </a:schemeClr>
                </a:solidFill>
              </a:rPr>
            </a:br>
            <a:r>
              <a:rPr lang="en-GB" sz="3200" dirty="0">
                <a:solidFill>
                  <a:schemeClr val="accent1">
                    <a:lumMod val="75000"/>
                  </a:schemeClr>
                </a:solidFill>
              </a:rPr>
              <a:t>(continued)</a:t>
            </a:r>
          </a:p>
        </p:txBody>
      </p:sp>
      <p:sp>
        <p:nvSpPr>
          <p:cNvPr id="3" name="Content Placeholder 2">
            <a:extLst>
              <a:ext uri="{FF2B5EF4-FFF2-40B4-BE49-F238E27FC236}">
                <a16:creationId xmlns:a16="http://schemas.microsoft.com/office/drawing/2014/main" id="{E99F970B-8C5D-494B-B429-D4BC1AE291C3}"/>
              </a:ext>
            </a:extLst>
          </p:cNvPr>
          <p:cNvSpPr>
            <a:spLocks noGrp="1"/>
          </p:cNvSpPr>
          <p:nvPr>
            <p:ph idx="1"/>
          </p:nvPr>
        </p:nvSpPr>
        <p:spPr>
          <a:xfrm>
            <a:off x="685800" y="1484784"/>
            <a:ext cx="8077200" cy="4464496"/>
          </a:xfrm>
        </p:spPr>
        <p:txBody>
          <a:bodyPr/>
          <a:lstStyle/>
          <a:p>
            <a:pPr marL="457200" indent="-457200">
              <a:buFont typeface="Arial" panose="020B0604020202020204" pitchFamily="34" charset="0"/>
              <a:buChar char="•"/>
            </a:pPr>
            <a:r>
              <a:rPr lang="en-GB" sz="1800" dirty="0"/>
              <a:t>the booster should ideally be offered from September 2022, allowing a minimum of three months from the previous dose</a:t>
            </a:r>
          </a:p>
          <a:p>
            <a:pPr marL="0" indent="0"/>
            <a:endParaRPr lang="en-GB" sz="1800" dirty="0"/>
          </a:p>
          <a:p>
            <a:pPr marL="457200" indent="-457200">
              <a:buFont typeface="Arial" panose="020B0604020202020204" pitchFamily="34" charset="0"/>
              <a:buChar char="•"/>
            </a:pPr>
            <a:r>
              <a:rPr lang="en-GB" sz="1800" dirty="0"/>
              <a:t>the aim should be to complete the campaign before December 2022 to provide additional protection in time for the expected winter peak of other seasonal viruses. Mop-up opportunities should then be offered up to the end of January</a:t>
            </a:r>
          </a:p>
          <a:p>
            <a:pPr marL="457200" indent="-457200">
              <a:buFont typeface="Arial" panose="020B0604020202020204" pitchFamily="34" charset="0"/>
              <a:buChar char="•"/>
            </a:pPr>
            <a:endParaRPr lang="en-GB" sz="1800" dirty="0"/>
          </a:p>
          <a:p>
            <a:pPr marL="457200" indent="-457200">
              <a:buFont typeface="Arial" panose="020B0604020202020204" pitchFamily="34" charset="0"/>
              <a:buChar char="•"/>
            </a:pPr>
            <a:r>
              <a:rPr lang="en-GB" sz="1800" dirty="0"/>
              <a:t>individuals in the eligible groups who have received a full course of primary vaccination (two or three doses) but have not received a booster before September 2022, may be given the autumn booster in the campaign provided there is at least three months from the previous dose. Additional doses are not then required </a:t>
            </a:r>
          </a:p>
        </p:txBody>
      </p:sp>
    </p:spTree>
    <p:extLst>
      <p:ext uri="{BB962C8B-B14F-4D97-AF65-F5344CB8AC3E}">
        <p14:creationId xmlns:p14="http://schemas.microsoft.com/office/powerpoint/2010/main" val="2058494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1268760"/>
            <a:ext cx="8077200" cy="2448272"/>
          </a:xfrm>
        </p:spPr>
        <p:txBody>
          <a:bodyPr/>
          <a:lstStyle/>
          <a:p>
            <a:r>
              <a:rPr lang="en-GB" dirty="0">
                <a:solidFill>
                  <a:schemeClr val="accent1">
                    <a:lumMod val="75000"/>
                  </a:schemeClr>
                </a:solidFill>
              </a:rPr>
              <a:t>	</a:t>
            </a:r>
            <a:r>
              <a:rPr lang="en-GB" sz="4400" dirty="0">
                <a:solidFill>
                  <a:schemeClr val="accent1">
                    <a:lumMod val="75000"/>
                  </a:schemeClr>
                </a:solidFill>
              </a:rPr>
              <a:t>Additional information</a:t>
            </a:r>
            <a:br>
              <a:rPr lang="en-GB" sz="4400" dirty="0">
                <a:solidFill>
                  <a:schemeClr val="accent1">
                    <a:lumMod val="75000"/>
                  </a:schemeClr>
                </a:solidFill>
              </a:rPr>
            </a:br>
            <a:r>
              <a:rPr lang="en-GB" sz="4400" dirty="0">
                <a:solidFill>
                  <a:schemeClr val="accent1">
                    <a:lumMod val="75000"/>
                  </a:schemeClr>
                </a:solidFill>
              </a:rPr>
              <a:t>		and resources</a:t>
            </a:r>
          </a:p>
        </p:txBody>
      </p:sp>
    </p:spTree>
    <p:extLst>
      <p:ext uri="{BB962C8B-B14F-4D97-AF65-F5344CB8AC3E}">
        <p14:creationId xmlns:p14="http://schemas.microsoft.com/office/powerpoint/2010/main" val="1151471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8077200" cy="936104"/>
          </a:xfrm>
        </p:spPr>
        <p:txBody>
          <a:bodyPr/>
          <a:lstStyle/>
          <a:p>
            <a:r>
              <a:rPr lang="en-GB" dirty="0">
                <a:solidFill>
                  <a:schemeClr val="accent1">
                    <a:lumMod val="75000"/>
                  </a:schemeClr>
                </a:solidFill>
              </a:rPr>
              <a:t>COVID-19 vaccines and fertility</a:t>
            </a:r>
          </a:p>
        </p:txBody>
      </p:sp>
      <p:sp>
        <p:nvSpPr>
          <p:cNvPr id="3" name="Content Placeholder 2"/>
          <p:cNvSpPr>
            <a:spLocks noGrp="1"/>
          </p:cNvSpPr>
          <p:nvPr>
            <p:ph idx="1"/>
          </p:nvPr>
        </p:nvSpPr>
        <p:spPr>
          <a:xfrm>
            <a:off x="685800" y="1268760"/>
            <a:ext cx="8077200" cy="4293840"/>
          </a:xfrm>
        </p:spPr>
        <p:txBody>
          <a:bodyPr/>
          <a:lstStyle/>
          <a:p>
            <a:pPr marL="285750" indent="-285750">
              <a:buFont typeface="Arial" panose="020B0604020202020204" pitchFamily="34" charset="0"/>
              <a:buChar char="•"/>
            </a:pPr>
            <a:r>
              <a:rPr lang="en-GB" sz="1800" dirty="0"/>
              <a:t>there is </a:t>
            </a:r>
            <a:r>
              <a:rPr lang="en-GB" sz="1800" b="1" dirty="0"/>
              <a:t>no evidence </a:t>
            </a:r>
            <a:r>
              <a:rPr lang="en-GB" sz="1800" dirty="0"/>
              <a:t>to suggest that COVID-19 vaccines will affect fertility in women or men</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the RCOG advise there is no plausible mechanism by which current vaccines could cause any impact on women’s fertility</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JCVI recommend women who are trying to become pregnant do not need to avoid pregnancy after vaccination</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the vaccine is safe for those undergoing fertility treatment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there is no need to delay fertility treatment after having the COVID-19 vaccine</a:t>
            </a:r>
          </a:p>
          <a:p>
            <a:endParaRPr lang="en-GB" dirty="0">
              <a:solidFill>
                <a:srgbClr val="FF0000"/>
              </a:solidFill>
            </a:endParaRPr>
          </a:p>
        </p:txBody>
      </p:sp>
    </p:spTree>
    <p:extLst>
      <p:ext uri="{BB962C8B-B14F-4D97-AF65-F5344CB8AC3E}">
        <p14:creationId xmlns:p14="http://schemas.microsoft.com/office/powerpoint/2010/main" val="1894023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188640"/>
            <a:ext cx="8077200" cy="1080120"/>
          </a:xfrm>
        </p:spPr>
        <p:txBody>
          <a:bodyPr/>
          <a:lstStyle/>
          <a:p>
            <a:r>
              <a:rPr lang="en-GB" sz="2800" dirty="0">
                <a:solidFill>
                  <a:schemeClr val="accent1">
                    <a:lumMod val="75000"/>
                  </a:schemeClr>
                </a:solidFill>
              </a:rPr>
              <a:t>Menstrual disorders and unexpected </a:t>
            </a:r>
            <a:br>
              <a:rPr lang="en-GB" sz="2800" dirty="0">
                <a:solidFill>
                  <a:schemeClr val="accent1">
                    <a:lumMod val="75000"/>
                  </a:schemeClr>
                </a:solidFill>
              </a:rPr>
            </a:br>
            <a:r>
              <a:rPr lang="en-GB" sz="2800" dirty="0">
                <a:solidFill>
                  <a:schemeClr val="accent1">
                    <a:lumMod val="75000"/>
                  </a:schemeClr>
                </a:solidFill>
              </a:rPr>
              <a:t>vaginal bleeding</a:t>
            </a:r>
          </a:p>
        </p:txBody>
      </p:sp>
      <p:sp>
        <p:nvSpPr>
          <p:cNvPr id="4" name="Content Placeholder 3"/>
          <p:cNvSpPr>
            <a:spLocks noGrp="1"/>
          </p:cNvSpPr>
          <p:nvPr>
            <p:ph idx="1"/>
          </p:nvPr>
        </p:nvSpPr>
        <p:spPr>
          <a:xfrm>
            <a:off x="685800" y="1340768"/>
            <a:ext cx="8077200" cy="4392488"/>
          </a:xfrm>
        </p:spPr>
        <p:txBody>
          <a:bodyPr/>
          <a:lstStyle/>
          <a:p>
            <a:pPr>
              <a:spcBef>
                <a:spcPct val="0"/>
              </a:spcBef>
              <a:buClr>
                <a:schemeClr val="accent1">
                  <a:lumMod val="75000"/>
                </a:schemeClr>
              </a:buClr>
              <a:buSzTx/>
              <a:buFont typeface="Arial" panose="020B0604020202020204" pitchFamily="34" charset="0"/>
              <a:buChar char="•"/>
            </a:pPr>
            <a:r>
              <a:rPr lang="en-GB" altLang="en-US" sz="1400" dirty="0">
                <a:cs typeface="Calibri" panose="020F0502020204030204" pitchFamily="34" charset="0"/>
              </a:rPr>
              <a:t>the</a:t>
            </a:r>
            <a:r>
              <a:rPr lang="en-GB" altLang="en-US" sz="1400" dirty="0">
                <a:solidFill>
                  <a:schemeClr val="accent6"/>
                </a:solidFill>
                <a:cs typeface="Calibri" panose="020F0502020204030204" pitchFamily="34" charset="0"/>
              </a:rPr>
              <a:t> </a:t>
            </a:r>
            <a:r>
              <a:rPr lang="en-GB" altLang="en-US" sz="1400" dirty="0">
                <a:cs typeface="Calibri" panose="020F0502020204030204" pitchFamily="34" charset="0"/>
              </a:rPr>
              <a:t>MHRA</a:t>
            </a:r>
            <a:r>
              <a:rPr lang="en-GB" altLang="en-US" sz="1400" dirty="0">
                <a:solidFill>
                  <a:schemeClr val="accent6"/>
                </a:solidFill>
                <a:cs typeface="Calibri" panose="020F0502020204030204" pitchFamily="34" charset="0"/>
              </a:rPr>
              <a:t> </a:t>
            </a:r>
            <a:r>
              <a:rPr lang="en-GB" altLang="en-US" sz="1400" dirty="0">
                <a:cs typeface="Calibri" panose="020F0502020204030204" pitchFamily="34" charset="0"/>
              </a:rPr>
              <a:t>is closely monitoring reports of menstrual disorders and unexpected vaginal bleeding following vaccination against COVID-19 in the UK</a:t>
            </a:r>
          </a:p>
          <a:p>
            <a:pPr marL="0" indent="0">
              <a:spcBef>
                <a:spcPct val="0"/>
              </a:spcBef>
              <a:buClr>
                <a:schemeClr val="accent1">
                  <a:lumMod val="75000"/>
                </a:schemeClr>
              </a:buClr>
              <a:buSzTx/>
            </a:pPr>
            <a:endParaRPr lang="en-GB" altLang="en-US" sz="1400" dirty="0">
              <a:cs typeface="Calibri" panose="020F0502020204030204" pitchFamily="34" charset="0"/>
            </a:endParaRPr>
          </a:p>
          <a:p>
            <a:pPr lvl="0">
              <a:spcBef>
                <a:spcPct val="0"/>
              </a:spcBef>
              <a:buClr>
                <a:schemeClr val="accent1">
                  <a:lumMod val="75000"/>
                </a:schemeClr>
              </a:buClr>
              <a:buSzTx/>
              <a:buFont typeface="Arial" panose="020B0604020202020204" pitchFamily="34" charset="0"/>
              <a:buChar char="•"/>
            </a:pPr>
            <a:r>
              <a:rPr lang="en-GB" altLang="en-US" sz="1400" dirty="0">
                <a:cs typeface="Calibri" panose="020F0502020204030204" pitchFamily="34" charset="0"/>
              </a:rPr>
              <a:t>these reports have also been reviewed by the independent experts of the Commission on Human Medicines’ COVID-19 Vaccines Benefit Risk Expert Working Group and members of the Medicines for Women’s Health Expert Advisory Group </a:t>
            </a:r>
          </a:p>
          <a:p>
            <a:pPr lvl="0">
              <a:spcBef>
                <a:spcPct val="0"/>
              </a:spcBef>
              <a:buClr>
                <a:schemeClr val="accent1">
                  <a:lumMod val="75000"/>
                </a:schemeClr>
              </a:buClr>
              <a:buSzTx/>
              <a:buFont typeface="Arial" panose="020B0604020202020204" pitchFamily="34" charset="0"/>
              <a:buChar char="•"/>
            </a:pPr>
            <a:endParaRPr lang="en-GB" altLang="en-US" sz="1400" dirty="0">
              <a:cs typeface="Calibri" panose="020F0502020204030204" pitchFamily="34" charset="0"/>
            </a:endParaRPr>
          </a:p>
          <a:p>
            <a:pPr lvl="0">
              <a:spcBef>
                <a:spcPct val="0"/>
              </a:spcBef>
              <a:buClr>
                <a:schemeClr val="accent1">
                  <a:lumMod val="75000"/>
                </a:schemeClr>
              </a:buClr>
              <a:buSzTx/>
              <a:buFont typeface="Arial" panose="020B0604020202020204" pitchFamily="34" charset="0"/>
              <a:buChar char="•"/>
            </a:pPr>
            <a:r>
              <a:rPr lang="en-GB" sz="1400" dirty="0"/>
              <a:t>the rigorous evaluation completed to date does not support a link between changes to menstrual periods and related symptoms and COVID-19 vaccines</a:t>
            </a:r>
          </a:p>
          <a:p>
            <a:pPr lvl="0">
              <a:spcBef>
                <a:spcPct val="0"/>
              </a:spcBef>
              <a:buClr>
                <a:schemeClr val="accent1">
                  <a:lumMod val="75000"/>
                </a:schemeClr>
              </a:buClr>
              <a:buSzTx/>
              <a:buFont typeface="Arial" panose="020B0604020202020204" pitchFamily="34" charset="0"/>
              <a:buChar char="•"/>
            </a:pPr>
            <a:endParaRPr lang="en-GB" altLang="en-US" sz="1400" dirty="0">
              <a:cs typeface="Calibri" panose="020F0502020204030204" pitchFamily="34" charset="0"/>
            </a:endParaRPr>
          </a:p>
          <a:p>
            <a:pPr lvl="0">
              <a:spcBef>
                <a:spcPct val="0"/>
              </a:spcBef>
              <a:buClr>
                <a:schemeClr val="accent1">
                  <a:lumMod val="75000"/>
                </a:schemeClr>
              </a:buClr>
              <a:buSzTx/>
              <a:buFont typeface="Arial" panose="020B0604020202020204" pitchFamily="34" charset="0"/>
              <a:buChar char="•"/>
            </a:pPr>
            <a:r>
              <a:rPr lang="en-GB" altLang="en-US" sz="1400" dirty="0">
                <a:cs typeface="Calibri" panose="020F0502020204030204" pitchFamily="34" charset="0"/>
              </a:rPr>
              <a:t>the number of reports of menstrual disorders and vaginal bleeding is low in relation to both the number of females who have received COVID-19 vaccines to date and how common menstrual disorders are generally </a:t>
            </a:r>
          </a:p>
          <a:p>
            <a:pPr lvl="0">
              <a:spcBef>
                <a:spcPct val="0"/>
              </a:spcBef>
              <a:buClr>
                <a:schemeClr val="accent1">
                  <a:lumMod val="75000"/>
                </a:schemeClr>
              </a:buClr>
              <a:buSzTx/>
              <a:buFont typeface="Arial" panose="020B0604020202020204" pitchFamily="34" charset="0"/>
              <a:buChar char="•"/>
            </a:pPr>
            <a:endParaRPr lang="en-GB" altLang="en-US" sz="1400" dirty="0">
              <a:cs typeface="Calibri" panose="020F0502020204030204" pitchFamily="34" charset="0"/>
            </a:endParaRPr>
          </a:p>
          <a:p>
            <a:pPr>
              <a:spcBef>
                <a:spcPct val="0"/>
              </a:spcBef>
              <a:buClr>
                <a:schemeClr val="accent1">
                  <a:lumMod val="75000"/>
                </a:schemeClr>
              </a:buClr>
              <a:buSzTx/>
              <a:buFont typeface="Arial" panose="020B0604020202020204" pitchFamily="34" charset="0"/>
              <a:buChar char="•"/>
            </a:pPr>
            <a:r>
              <a:rPr lang="en-GB" sz="1400" dirty="0"/>
              <a:t>healthcare professionals are advised that anyone presenting with menstrual disorders and/or unexpected vaginal bleeding following COVID-19 vaccination should be treated according to clinical guidelines for these conditions as usual</a:t>
            </a:r>
            <a:endParaRPr lang="en-GB" altLang="en-US" sz="1400" dirty="0">
              <a:cs typeface="Calibri" panose="020F0502020204030204" pitchFamily="34" charset="0"/>
            </a:endParaRPr>
          </a:p>
          <a:p>
            <a:pPr lvl="0">
              <a:spcBef>
                <a:spcPct val="0"/>
              </a:spcBef>
              <a:buClr>
                <a:schemeClr val="accent1">
                  <a:lumMod val="75000"/>
                </a:schemeClr>
              </a:buClr>
              <a:buSzTx/>
              <a:buFont typeface="Arial" panose="020B0604020202020204" pitchFamily="34" charset="0"/>
              <a:buChar char="•"/>
            </a:pPr>
            <a:endParaRPr lang="en-GB" altLang="en-US" sz="1400" dirty="0">
              <a:cs typeface="Calibri" panose="020F0502020204030204" pitchFamily="34" charset="0"/>
            </a:endParaRPr>
          </a:p>
          <a:p>
            <a:pPr lvl="0">
              <a:spcBef>
                <a:spcPct val="0"/>
              </a:spcBef>
              <a:buClr>
                <a:schemeClr val="accent1">
                  <a:lumMod val="75000"/>
                </a:schemeClr>
              </a:buClr>
              <a:buSzTx/>
              <a:buFont typeface="Arial" panose="020B0604020202020204" pitchFamily="34" charset="0"/>
              <a:buChar char="•"/>
            </a:pPr>
            <a:r>
              <a:rPr lang="en-GB" altLang="en-US" sz="1400" dirty="0">
                <a:cs typeface="Calibri" panose="020F0502020204030204" pitchFamily="34" charset="0"/>
              </a:rPr>
              <a:t>the MHRA will continue to closely monitor reports of menstrual disorders and vaginal bleeding with COVID-19 vaccines</a:t>
            </a:r>
          </a:p>
        </p:txBody>
      </p:sp>
    </p:spTree>
    <p:extLst>
      <p:ext uri="{BB962C8B-B14F-4D97-AF65-F5344CB8AC3E}">
        <p14:creationId xmlns:p14="http://schemas.microsoft.com/office/powerpoint/2010/main" val="38459263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04664"/>
            <a:ext cx="8077200" cy="864096"/>
          </a:xfrm>
        </p:spPr>
        <p:txBody>
          <a:bodyPr/>
          <a:lstStyle/>
          <a:p>
            <a:r>
              <a:rPr lang="en-GB" sz="3200" dirty="0">
                <a:solidFill>
                  <a:schemeClr val="accent1">
                    <a:lumMod val="75000"/>
                  </a:schemeClr>
                </a:solidFill>
              </a:rPr>
              <a:t>Adverse reactions following vaccination</a:t>
            </a:r>
            <a:r>
              <a:rPr lang="en-GB" dirty="0">
                <a:solidFill>
                  <a:schemeClr val="accent1">
                    <a:lumMod val="75000"/>
                  </a:schemeClr>
                </a:solidFill>
              </a:rPr>
              <a:t> </a:t>
            </a:r>
            <a:br>
              <a:rPr lang="en-GB" dirty="0"/>
            </a:br>
            <a:endParaRPr lang="en-GB" dirty="0"/>
          </a:p>
        </p:txBody>
      </p:sp>
      <p:sp>
        <p:nvSpPr>
          <p:cNvPr id="3" name="Content Placeholder 2"/>
          <p:cNvSpPr>
            <a:spLocks noGrp="1"/>
          </p:cNvSpPr>
          <p:nvPr>
            <p:ph idx="1"/>
          </p:nvPr>
        </p:nvSpPr>
        <p:spPr>
          <a:xfrm>
            <a:off x="611560" y="1052736"/>
            <a:ext cx="4392488" cy="4110608"/>
          </a:xfrm>
        </p:spPr>
        <p:txBody>
          <a:bodyPr/>
          <a:lstStyle/>
          <a:p>
            <a:pPr marL="285750" indent="-285750">
              <a:buFont typeface="Arial" panose="020B0604020202020204" pitchFamily="34" charset="0"/>
              <a:buChar char="•"/>
            </a:pPr>
            <a:r>
              <a:rPr lang="en-GB" sz="1400" dirty="0"/>
              <a:t>vaccines can cause side effects. This is because vaccines work by triggering an immune system response. Most side effects are mild and only last a few days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very common side effects include:  having a painful, heavy feeling and tenderness in the arm where you had the injection; feeling tired; a headache; general aches, chills, or flu like symptoms</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sz="1400" dirty="0"/>
              <a:t>mild fever can last for two to three days after the vaccination but a high temperature is unusual</a:t>
            </a:r>
          </a:p>
          <a:p>
            <a:pPr marL="0" indent="0"/>
            <a:r>
              <a:rPr lang="en-GB" sz="1400" dirty="0"/>
              <a:t> </a:t>
            </a:r>
          </a:p>
          <a:p>
            <a:pPr marL="285750" indent="-285750">
              <a:buFont typeface="Arial" panose="020B0604020202020204" pitchFamily="34" charset="0"/>
              <a:buChar char="•"/>
            </a:pPr>
            <a:r>
              <a:rPr lang="en-GB" sz="1400" dirty="0"/>
              <a:t>an uncommon side effect is swollen glands in the armpit or neck on the same side as the arm where you had the vaccine. This can last for around 10 days, but if it lasts longer seek medical advice</a:t>
            </a:r>
          </a:p>
        </p:txBody>
      </p:sp>
      <p:pic>
        <p:nvPicPr>
          <p:cNvPr id="4" name="Content Placeholder 5"/>
          <p:cNvPicPr>
            <a:picLocks noChangeAspect="1"/>
          </p:cNvPicPr>
          <p:nvPr/>
        </p:nvPicPr>
        <p:blipFill rotWithShape="1">
          <a:blip r:embed="rId3"/>
          <a:srcRect l="47587" t="36017" r="27161" b="21610"/>
          <a:stretch/>
        </p:blipFill>
        <p:spPr bwMode="auto">
          <a:xfrm>
            <a:off x="5004048" y="980728"/>
            <a:ext cx="3964958" cy="4511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4636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8640"/>
            <a:ext cx="8077200" cy="720080"/>
          </a:xfrm>
        </p:spPr>
        <p:txBody>
          <a:bodyPr/>
          <a:lstStyle/>
          <a:p>
            <a:r>
              <a:rPr lang="en-GB" sz="3600" dirty="0">
                <a:solidFill>
                  <a:schemeClr val="accent1">
                    <a:lumMod val="75000"/>
                  </a:schemeClr>
                </a:solidFill>
              </a:rPr>
              <a:t>Contraindications and precautions</a:t>
            </a:r>
          </a:p>
        </p:txBody>
      </p:sp>
      <p:sp>
        <p:nvSpPr>
          <p:cNvPr id="3" name="Content Placeholder 2"/>
          <p:cNvSpPr>
            <a:spLocks noGrp="1"/>
          </p:cNvSpPr>
          <p:nvPr>
            <p:ph idx="1"/>
          </p:nvPr>
        </p:nvSpPr>
        <p:spPr>
          <a:xfrm>
            <a:off x="611560" y="980728"/>
            <a:ext cx="8077200" cy="4896544"/>
          </a:xfrm>
        </p:spPr>
        <p:txBody>
          <a:bodyPr/>
          <a:lstStyle/>
          <a:p>
            <a:pPr>
              <a:buFont typeface="Arial" panose="020B0604020202020204" pitchFamily="34" charset="0"/>
              <a:buChar char="•"/>
            </a:pPr>
            <a:r>
              <a:rPr lang="en-GB" sz="1500" dirty="0"/>
              <a:t>there are very few individuals who cannot receive COVID-19 vaccinations. Where there is doubt, rather than withholding vaccination, appropriate advice should be sought from the relevant specialist, or from the local immunisation or health protection team (Duty Room 0300 555 0119)</a:t>
            </a:r>
          </a:p>
          <a:p>
            <a:pPr>
              <a:buFont typeface="Arial" panose="020B0604020202020204" pitchFamily="34" charset="0"/>
              <a:buChar char="•"/>
            </a:pPr>
            <a:endParaRPr lang="en-GB" sz="1500" dirty="0"/>
          </a:p>
          <a:p>
            <a:pPr>
              <a:buFont typeface="Arial" panose="020B0604020202020204" pitchFamily="34" charset="0"/>
              <a:buChar char="•"/>
            </a:pPr>
            <a:r>
              <a:rPr lang="en-GB" sz="1500" dirty="0"/>
              <a:t>the vaccine should not be given to those who have had a previous systemic allergic reaction (including immediate-onset anaphylaxis) to:</a:t>
            </a:r>
          </a:p>
          <a:p>
            <a:pPr lvl="1"/>
            <a:r>
              <a:rPr lang="en-GB" sz="1500" dirty="0"/>
              <a:t>A previous dose of the same COVID-19 vaccine </a:t>
            </a:r>
          </a:p>
          <a:p>
            <a:pPr lvl="1"/>
            <a:r>
              <a:rPr lang="en-GB" sz="1500" dirty="0"/>
              <a:t>Any component (excipient) of the COVID-19 vaccine e.g. polyethylene glycol (PEG) </a:t>
            </a:r>
          </a:p>
          <a:p>
            <a:pPr lvl="1"/>
            <a:endParaRPr lang="en-GB" sz="1500" dirty="0"/>
          </a:p>
          <a:p>
            <a:pPr>
              <a:buFont typeface="Arial" panose="020B0604020202020204" pitchFamily="34" charset="0"/>
              <a:buChar char="•"/>
            </a:pPr>
            <a:r>
              <a:rPr lang="en-GB" sz="1500" dirty="0"/>
              <a:t>minor illnesses without fever or systemic upset are not valid reasons to postpone immunisation</a:t>
            </a:r>
          </a:p>
          <a:p>
            <a:pPr>
              <a:buFont typeface="Arial" panose="020B0604020202020204" pitchFamily="34" charset="0"/>
              <a:buChar char="•"/>
            </a:pPr>
            <a:endParaRPr lang="en-GB" sz="1500" dirty="0"/>
          </a:p>
          <a:p>
            <a:pPr>
              <a:buFont typeface="Arial" panose="020B0604020202020204" pitchFamily="34" charset="0"/>
              <a:buChar char="•"/>
            </a:pPr>
            <a:r>
              <a:rPr lang="en-GB" sz="1500" dirty="0"/>
              <a:t>if an individual is acutely unwell, immunisation may be postponed until they have fully recovered. This is to avoid confusing the differential diagnosis of any acute illness (including COVID-19) by wrongly attributing any signs or symptoms to the adverse effects of the vaccine</a:t>
            </a:r>
          </a:p>
          <a:p>
            <a:pPr>
              <a:buFont typeface="Arial" panose="020B0604020202020204" pitchFamily="34" charset="0"/>
              <a:buChar char="•"/>
            </a:pPr>
            <a:endParaRPr lang="en-GB" sz="1200" dirty="0"/>
          </a:p>
          <a:p>
            <a:pPr>
              <a:buFont typeface="Arial" panose="020B0604020202020204" pitchFamily="34" charset="0"/>
              <a:buChar char="•"/>
            </a:pPr>
            <a:endParaRPr lang="en-GB" sz="1200" b="1" dirty="0"/>
          </a:p>
          <a:p>
            <a:pPr marL="457200" indent="-457200">
              <a:buFont typeface="Arial" panose="020B0604020202020204" pitchFamily="34" charset="0"/>
              <a:buChar char="•"/>
            </a:pPr>
            <a:endParaRPr lang="en-GB" dirty="0"/>
          </a:p>
        </p:txBody>
      </p:sp>
    </p:spTree>
    <p:extLst>
      <p:ext uri="{BB962C8B-B14F-4D97-AF65-F5344CB8AC3E}">
        <p14:creationId xmlns:p14="http://schemas.microsoft.com/office/powerpoint/2010/main" val="1273681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8077200" cy="1008112"/>
          </a:xfrm>
        </p:spPr>
        <p:txBody>
          <a:bodyPr/>
          <a:lstStyle/>
          <a:p>
            <a:r>
              <a:rPr lang="en-GB" sz="4400" dirty="0">
                <a:solidFill>
                  <a:schemeClr val="accent1">
                    <a:lumMod val="75000"/>
                  </a:schemeClr>
                </a:solidFill>
              </a:rPr>
              <a:t>Learning objectives</a:t>
            </a:r>
          </a:p>
        </p:txBody>
      </p:sp>
      <p:sp>
        <p:nvSpPr>
          <p:cNvPr id="3" name="Content Placeholder 2"/>
          <p:cNvSpPr>
            <a:spLocks noGrp="1"/>
          </p:cNvSpPr>
          <p:nvPr>
            <p:ph idx="1"/>
          </p:nvPr>
        </p:nvSpPr>
        <p:spPr/>
        <p:txBody>
          <a:bodyPr/>
          <a:lstStyle/>
          <a:p>
            <a:pPr marL="4763" lvl="0" indent="-4763">
              <a:spcBef>
                <a:spcPts val="0"/>
              </a:spcBef>
              <a:spcAft>
                <a:spcPts val="1000"/>
              </a:spcAft>
              <a:buClr>
                <a:schemeClr val="accent1">
                  <a:lumMod val="75000"/>
                </a:schemeClr>
              </a:buClr>
              <a:buSzTx/>
            </a:pPr>
            <a:r>
              <a:rPr lang="en-GB" sz="2400" b="1" kern="1200" dirty="0">
                <a:solidFill>
                  <a:prstClr val="black"/>
                </a:solidFill>
                <a:latin typeface="Arial" pitchFamily="34" charset="0"/>
                <a:ea typeface="ヒラギノ角ゴ Pro W3" pitchFamily="84" charset="-128"/>
              </a:rPr>
              <a:t>By the end of this session, you should be able to:</a:t>
            </a:r>
            <a:endParaRPr lang="en-GB" sz="2400" b="1" kern="1200" dirty="0">
              <a:solidFill>
                <a:srgbClr val="FF0000"/>
              </a:solidFill>
              <a:latin typeface="Arial" pitchFamily="34" charset="0"/>
              <a:ea typeface="ヒラギノ角ゴ Pro W3" pitchFamily="84" charset="-128"/>
            </a:endParaRPr>
          </a:p>
          <a:p>
            <a:pPr lvl="0">
              <a:spcBef>
                <a:spcPts val="0"/>
              </a:spcBef>
              <a:spcAft>
                <a:spcPts val="1000"/>
              </a:spcAft>
              <a:buClr>
                <a:schemeClr val="accent1">
                  <a:lumMod val="75000"/>
                </a:schemeClr>
              </a:buClr>
              <a:buSzTx/>
              <a:buFont typeface="Arial" panose="020B0604020202020204" pitchFamily="34" charset="0"/>
              <a:buChar char="•"/>
            </a:pPr>
            <a:r>
              <a:rPr lang="en-GB" sz="2400" kern="1200" dirty="0">
                <a:latin typeface="Arial" pitchFamily="34" charset="0"/>
                <a:ea typeface="ヒラギノ角ゴ Pro W3" pitchFamily="84" charset="-128"/>
              </a:rPr>
              <a:t>explain what COVID-19 is and be aware of common symptoms / symptom progression</a:t>
            </a:r>
          </a:p>
          <a:p>
            <a:pPr>
              <a:spcBef>
                <a:spcPts val="0"/>
              </a:spcBef>
              <a:spcAft>
                <a:spcPts val="1000"/>
              </a:spcAft>
              <a:buClr>
                <a:schemeClr val="accent1">
                  <a:lumMod val="75000"/>
                </a:schemeClr>
              </a:buClr>
              <a:buSzTx/>
              <a:buFont typeface="Arial" panose="020B0604020202020204" pitchFamily="34" charset="0"/>
              <a:buChar char="•"/>
            </a:pPr>
            <a:r>
              <a:rPr lang="en-GB" sz="2400" kern="1200" dirty="0">
                <a:latin typeface="Arial" pitchFamily="34" charset="0"/>
                <a:ea typeface="ヒラギノ角ゴ Pro W3" pitchFamily="84" charset="-128"/>
              </a:rPr>
              <a:t>identify pregnant women who are at high risk of COVID-19 infection </a:t>
            </a:r>
          </a:p>
          <a:p>
            <a:pPr>
              <a:spcBef>
                <a:spcPts val="0"/>
              </a:spcBef>
              <a:spcAft>
                <a:spcPts val="1000"/>
              </a:spcAft>
              <a:buClr>
                <a:schemeClr val="accent1">
                  <a:lumMod val="75000"/>
                </a:schemeClr>
              </a:buClr>
              <a:buSzTx/>
              <a:buFont typeface="Arial" panose="020B0604020202020204" pitchFamily="34" charset="0"/>
              <a:buChar char="•"/>
            </a:pPr>
            <a:r>
              <a:rPr lang="en-GB" sz="2400" kern="1200" dirty="0">
                <a:latin typeface="Arial" pitchFamily="34" charset="0"/>
                <a:ea typeface="ヒラギノ角ゴ Pro W3" pitchFamily="84" charset="-128"/>
              </a:rPr>
              <a:t>understand the COVID-19 vaccination programme for pregnant women, breastfeeding women and women planning a pregnancy</a:t>
            </a:r>
          </a:p>
          <a:p>
            <a:endParaRPr lang="en-GB" dirty="0"/>
          </a:p>
        </p:txBody>
      </p:sp>
    </p:spTree>
    <p:extLst>
      <p:ext uri="{BB962C8B-B14F-4D97-AF65-F5344CB8AC3E}">
        <p14:creationId xmlns:p14="http://schemas.microsoft.com/office/powerpoint/2010/main" val="4223623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8007424" cy="576064"/>
          </a:xfrm>
        </p:spPr>
        <p:txBody>
          <a:bodyPr/>
          <a:lstStyle/>
          <a:p>
            <a:r>
              <a:rPr lang="en-GB" sz="3600" dirty="0">
                <a:solidFill>
                  <a:schemeClr val="accent1">
                    <a:lumMod val="75000"/>
                  </a:schemeClr>
                </a:solidFill>
              </a:rPr>
              <a:t>Precautions (continued)</a:t>
            </a:r>
          </a:p>
        </p:txBody>
      </p:sp>
      <p:sp>
        <p:nvSpPr>
          <p:cNvPr id="3" name="Content Placeholder 2"/>
          <p:cNvSpPr>
            <a:spLocks noGrp="1"/>
          </p:cNvSpPr>
          <p:nvPr>
            <p:ph idx="1"/>
          </p:nvPr>
        </p:nvSpPr>
        <p:spPr>
          <a:xfrm>
            <a:off x="685800" y="908720"/>
            <a:ext cx="8077200" cy="5184576"/>
          </a:xfrm>
        </p:spPr>
        <p:txBody>
          <a:bodyPr/>
          <a:lstStyle/>
          <a:p>
            <a:pPr marL="285750" indent="-285750">
              <a:buFont typeface="Arial" panose="020B0604020202020204" pitchFamily="34" charset="0"/>
              <a:buChar char="•"/>
            </a:pPr>
            <a:r>
              <a:rPr lang="en-GB" sz="1800" dirty="0"/>
              <a:t>a number of cases of myocarditis and pericarditis have been reported after the Pfizer BioNTech (Comirnaty®) and </a:t>
            </a:r>
            <a:r>
              <a:rPr lang="en-GB" sz="1800" dirty="0" err="1"/>
              <a:t>Moderna</a:t>
            </a:r>
            <a:r>
              <a:rPr lang="en-GB" sz="1800" dirty="0"/>
              <a:t> (</a:t>
            </a:r>
            <a:r>
              <a:rPr lang="en-GB" sz="1800" dirty="0" err="1"/>
              <a:t>Spikevax</a:t>
            </a:r>
            <a:r>
              <a:rPr lang="en-GB" sz="1800" dirty="0"/>
              <a:t>®) COVID-19 vaccines. The reported rate appears to be highest in those under 25 years of age, in males, and after the second dose</a:t>
            </a:r>
          </a:p>
          <a:p>
            <a:pPr marL="0" indent="0"/>
            <a:endParaRPr lang="en-GB" sz="1800" dirty="0"/>
          </a:p>
          <a:p>
            <a:pPr marL="285750" indent="-285750">
              <a:buFont typeface="Arial" panose="020B0604020202020204" pitchFamily="34" charset="0"/>
              <a:buChar char="•"/>
            </a:pPr>
            <a:r>
              <a:rPr lang="en-GB" sz="1800" dirty="0"/>
              <a:t>onset is within a few days of vaccination and most cases are mild and have recovered without any </a:t>
            </a:r>
            <a:r>
              <a:rPr lang="en-GB" sz="1800" dirty="0" err="1"/>
              <a:t>sequalae</a:t>
            </a:r>
            <a:r>
              <a:rPr lang="en-GB" sz="1800" dirty="0"/>
              <a:t> </a:t>
            </a:r>
            <a:r>
              <a:rPr lang="en-GB" sz="1800" dirty="0">
                <a:solidFill>
                  <a:srgbClr val="FF0000"/>
                </a:solidFill>
              </a:rPr>
              <a:t>(</a:t>
            </a:r>
            <a:r>
              <a:rPr lang="en-GB" sz="1800" dirty="0">
                <a:solidFill>
                  <a:srgbClr val="FF0000"/>
                </a:solidFill>
                <a:hlinkClick r:id="rId3"/>
              </a:rPr>
              <a:t>I</a:t>
            </a:r>
            <a:r>
              <a:rPr lang="en-GB" sz="1800" dirty="0">
                <a:hlinkClick r:id="rId3"/>
              </a:rPr>
              <a:t>nformation for healthcare professionals on myocarditis and pericarditis following COVID-19 vaccination - GOV.UK (www.gov.uk)</a:t>
            </a:r>
            <a:endParaRPr lang="en-GB" sz="1800" dirty="0"/>
          </a:p>
          <a:p>
            <a:pPr marL="0" indent="0"/>
            <a:endParaRPr lang="en-GB" sz="1800" dirty="0"/>
          </a:p>
          <a:p>
            <a:pPr marL="285750" indent="-285750">
              <a:buFont typeface="Arial" panose="020B0604020202020204" pitchFamily="34" charset="0"/>
              <a:buChar char="•"/>
            </a:pPr>
            <a:r>
              <a:rPr lang="en-GB" sz="1800" dirty="0"/>
              <a:t>those who develop myocarditis or pericarditis following COVID-19 vaccination should be assessed by an appropriate clinician to determine whether it is likely to be vaccine related. Subsequent doses should be deferred until further information becomes available</a:t>
            </a:r>
          </a:p>
          <a:p>
            <a:pPr marL="285750" indent="-285750">
              <a:buFont typeface="Arial" panose="020B0604020202020204" pitchFamily="34" charset="0"/>
              <a:buChar char="•"/>
            </a:pPr>
            <a:endParaRPr lang="en-GB" sz="1400" dirty="0"/>
          </a:p>
          <a:p>
            <a:pPr marL="0" indent="0"/>
            <a:endParaRPr lang="en-GB" sz="1400" b="1" dirty="0"/>
          </a:p>
          <a:p>
            <a:pPr marL="285750" indent="-285750">
              <a:buFont typeface="Arial" panose="020B0604020202020204" pitchFamily="34" charset="0"/>
              <a:buChar char="•"/>
            </a:pPr>
            <a:endParaRPr lang="en-GB" sz="1400" dirty="0"/>
          </a:p>
        </p:txBody>
      </p:sp>
    </p:spTree>
    <p:extLst>
      <p:ext uri="{BB962C8B-B14F-4D97-AF65-F5344CB8AC3E}">
        <p14:creationId xmlns:p14="http://schemas.microsoft.com/office/powerpoint/2010/main" val="3017464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319" y="260648"/>
            <a:ext cx="8077200" cy="1143000"/>
          </a:xfrm>
        </p:spPr>
        <p:txBody>
          <a:bodyPr/>
          <a:lstStyle/>
          <a:p>
            <a:r>
              <a:rPr lang="en-GB" dirty="0">
                <a:solidFill>
                  <a:schemeClr val="accent1">
                    <a:lumMod val="75000"/>
                  </a:schemeClr>
                </a:solidFill>
              </a:rPr>
              <a:t>Reporting adverse reactions</a:t>
            </a:r>
          </a:p>
        </p:txBody>
      </p:sp>
      <p:sp>
        <p:nvSpPr>
          <p:cNvPr id="3" name="Content Placeholder 2"/>
          <p:cNvSpPr>
            <a:spLocks noGrp="1"/>
          </p:cNvSpPr>
          <p:nvPr>
            <p:ph idx="1"/>
          </p:nvPr>
        </p:nvSpPr>
        <p:spPr>
          <a:xfrm>
            <a:off x="685800" y="1524000"/>
            <a:ext cx="4102224" cy="4038600"/>
          </a:xfrm>
        </p:spPr>
        <p:txBody>
          <a:bodyPr/>
          <a:lstStyle/>
          <a:p>
            <a:pPr marL="36000" indent="0"/>
            <a:r>
              <a:rPr lang="en-GB" sz="1600" dirty="0"/>
              <a:t>Suspected adverse reactions or suspected side effects should be reported to the MHRA through the online </a:t>
            </a:r>
            <a:r>
              <a:rPr lang="en-GB" sz="1600" dirty="0">
                <a:hlinkClick r:id="rId3"/>
              </a:rPr>
              <a:t>Yellow Card | Making medicines and medical devices safer (mhra.gov.uk)</a:t>
            </a:r>
            <a:r>
              <a:rPr lang="en-GB" sz="1600" dirty="0"/>
              <a:t> or</a:t>
            </a:r>
            <a:r>
              <a:rPr lang="en-GB" sz="1600" dirty="0">
                <a:solidFill>
                  <a:srgbClr val="FF0000"/>
                </a:solidFill>
              </a:rPr>
              <a:t> </a:t>
            </a:r>
            <a:r>
              <a:rPr lang="en-GB" sz="1600" dirty="0"/>
              <a:t>the Yellow Card app</a:t>
            </a:r>
          </a:p>
          <a:p>
            <a:pPr marL="36000" indent="0"/>
            <a:endParaRPr lang="en-GB" sz="1600" dirty="0"/>
          </a:p>
          <a:p>
            <a:pPr marL="36000" indent="0"/>
            <a:r>
              <a:rPr lang="en-GB" altLang="en-US" sz="1600" dirty="0">
                <a:ea typeface="Source Sans Pro"/>
              </a:rPr>
              <a:t>Anyone (patients and health care workers) can make a Yellow Card report, even if they are uncertain as to whether a vaccine caused the condition</a:t>
            </a:r>
          </a:p>
          <a:p>
            <a:endParaRPr lang="en-GB" dirty="0"/>
          </a:p>
          <a:p>
            <a:endParaRPr lang="en-GB" dirty="0"/>
          </a:p>
          <a:p>
            <a:endParaRPr lang="en-GB" dirty="0"/>
          </a:p>
          <a:p>
            <a:endParaRPr lang="en-GB" dirty="0"/>
          </a:p>
          <a:p>
            <a:endParaRPr lang="en-GB" dirty="0"/>
          </a:p>
          <a:p>
            <a:endParaRPr lang="en-GB" dirty="0"/>
          </a:p>
          <a:p>
            <a:endParaRPr lang="en-GB" dirty="0"/>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9833" y="4397098"/>
            <a:ext cx="2334033" cy="1285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id="{502E4B1B-695C-44AD-989C-34E4EEF00D17}"/>
              </a:ext>
            </a:extLst>
          </p:cNvPr>
          <p:cNvPicPr>
            <a:picLocks noChangeAspect="1"/>
          </p:cNvPicPr>
          <p:nvPr/>
        </p:nvPicPr>
        <p:blipFill>
          <a:blip r:embed="rId5"/>
          <a:stretch>
            <a:fillRect/>
          </a:stretch>
        </p:blipFill>
        <p:spPr>
          <a:xfrm>
            <a:off x="6263071" y="1403648"/>
            <a:ext cx="2016224" cy="2241375"/>
          </a:xfrm>
          <a:prstGeom prst="rect">
            <a:avLst/>
          </a:prstGeom>
        </p:spPr>
      </p:pic>
      <p:sp>
        <p:nvSpPr>
          <p:cNvPr id="4" name="Rectangle 3">
            <a:extLst>
              <a:ext uri="{FF2B5EF4-FFF2-40B4-BE49-F238E27FC236}">
                <a16:creationId xmlns:a16="http://schemas.microsoft.com/office/drawing/2014/main" id="{F5929762-01EB-42C9-B575-269477B035A2}"/>
              </a:ext>
            </a:extLst>
          </p:cNvPr>
          <p:cNvSpPr/>
          <p:nvPr/>
        </p:nvSpPr>
        <p:spPr>
          <a:xfrm>
            <a:off x="6084168" y="3933054"/>
            <a:ext cx="2374031" cy="1477328"/>
          </a:xfrm>
          <a:prstGeom prst="rect">
            <a:avLst/>
          </a:prstGeom>
        </p:spPr>
        <p:txBody>
          <a:bodyPr wrap="square">
            <a:spAutoFit/>
          </a:bodyPr>
          <a:lstStyle/>
          <a:p>
            <a:r>
              <a:rPr lang="en-GB" dirty="0">
                <a:solidFill>
                  <a:schemeClr val="bg2"/>
                </a:solidFill>
              </a:rPr>
              <a:t>The QR code can be used for quick and easy access to the Yellow Card reporting site</a:t>
            </a:r>
          </a:p>
        </p:txBody>
      </p:sp>
    </p:spTree>
    <p:extLst>
      <p:ext uri="{BB962C8B-B14F-4D97-AF65-F5344CB8AC3E}">
        <p14:creationId xmlns:p14="http://schemas.microsoft.com/office/powerpoint/2010/main" val="22727900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6632"/>
            <a:ext cx="8077200" cy="576064"/>
          </a:xfrm>
        </p:spPr>
        <p:txBody>
          <a:bodyPr/>
          <a:lstStyle/>
          <a:p>
            <a:r>
              <a:rPr lang="en-GB" sz="2800" dirty="0">
                <a:solidFill>
                  <a:schemeClr val="accent1">
                    <a:lumMod val="75000"/>
                  </a:schemeClr>
                </a:solidFill>
              </a:rPr>
              <a:t>Useful resources</a:t>
            </a:r>
          </a:p>
        </p:txBody>
      </p:sp>
      <p:sp>
        <p:nvSpPr>
          <p:cNvPr id="3" name="Content Placeholder 2"/>
          <p:cNvSpPr>
            <a:spLocks noGrp="1"/>
          </p:cNvSpPr>
          <p:nvPr>
            <p:ph idx="1"/>
          </p:nvPr>
        </p:nvSpPr>
        <p:spPr>
          <a:xfrm>
            <a:off x="685800" y="764704"/>
            <a:ext cx="8077200" cy="5400600"/>
          </a:xfrm>
        </p:spPr>
        <p:txBody>
          <a:bodyPr/>
          <a:lstStyle/>
          <a:p>
            <a:pPr marL="342900" lvl="1" indent="-342900">
              <a:buClr>
                <a:srgbClr val="00A8CA"/>
              </a:buClr>
              <a:buSzPct val="65000"/>
              <a:buNone/>
            </a:pPr>
            <a:r>
              <a:rPr lang="en-GB" sz="1400" dirty="0"/>
              <a:t>Green Book COVID-19 chapter 14a </a:t>
            </a:r>
            <a:r>
              <a:rPr lang="en-GB" sz="1400" dirty="0">
                <a:hlinkClick r:id="rId3"/>
              </a:rPr>
              <a:t>https://www.gov.uk/government/publications/covid-19-the-green-book-chapter-14a</a:t>
            </a:r>
            <a:r>
              <a:rPr lang="en-GB" sz="1400" dirty="0"/>
              <a:t>  </a:t>
            </a:r>
          </a:p>
          <a:p>
            <a:pPr marL="342900" lvl="1" indent="-342900">
              <a:buClr>
                <a:srgbClr val="00A8CA"/>
              </a:buClr>
              <a:buSzPct val="65000"/>
              <a:buNone/>
            </a:pPr>
            <a:endParaRPr lang="en-GB" sz="1400" dirty="0">
              <a:hlinkClick r:id="rId4"/>
            </a:endParaRPr>
          </a:p>
          <a:p>
            <a:pPr marL="342900" lvl="1" indent="-342900">
              <a:buClr>
                <a:srgbClr val="00A8CA"/>
              </a:buClr>
              <a:buSzPct val="65000"/>
              <a:buNone/>
            </a:pPr>
            <a:r>
              <a:rPr lang="en-GB" sz="1400" dirty="0"/>
              <a:t>RCOG – COVID-19 information for pregnancy and women’s health </a:t>
            </a:r>
            <a:r>
              <a:rPr lang="en-GB" sz="1400" dirty="0">
                <a:hlinkClick r:id="rId5"/>
              </a:rPr>
              <a:t>https://www.rcog.org.uk/en/guidelines-research-services/coronavirus-covid-19-pregnancy-and-womens-health/</a:t>
            </a:r>
            <a:endParaRPr lang="en-GB" sz="1400" dirty="0"/>
          </a:p>
          <a:p>
            <a:pPr marL="342900" lvl="1" indent="-342900">
              <a:buClr>
                <a:srgbClr val="00A8CA"/>
              </a:buClr>
              <a:buSzPct val="65000"/>
              <a:buNone/>
            </a:pPr>
            <a:endParaRPr lang="en-GB" sz="1400" dirty="0"/>
          </a:p>
          <a:p>
            <a:pPr marL="342900" lvl="1" indent="-342900">
              <a:buClr>
                <a:srgbClr val="00A8CA"/>
              </a:buClr>
              <a:buSzPct val="65000"/>
              <a:buNone/>
            </a:pPr>
            <a:r>
              <a:rPr lang="en-GB" sz="1400" dirty="0"/>
              <a:t>PHA COVID-19 Vaccination training resources </a:t>
            </a:r>
            <a:r>
              <a:rPr lang="en-GB" sz="1400" dirty="0">
                <a:hlinkClick r:id="rId6"/>
              </a:rPr>
              <a:t>https://www.publichealth.hscni.net/covid-19-coronavirus/northern-ireland-covid-19-vaccination-programme</a:t>
            </a:r>
            <a:endParaRPr lang="en-GB" sz="1400" dirty="0"/>
          </a:p>
          <a:p>
            <a:pPr marL="342900" lvl="1" indent="-342900">
              <a:buClr>
                <a:srgbClr val="00A8CA"/>
              </a:buClr>
              <a:buSzPct val="65000"/>
              <a:buNone/>
            </a:pPr>
            <a:endParaRPr lang="en-GB" sz="1400" dirty="0">
              <a:hlinkClick r:id="rId4"/>
            </a:endParaRPr>
          </a:p>
          <a:p>
            <a:pPr marL="342900" lvl="1" indent="-342900">
              <a:buClr>
                <a:srgbClr val="00A8CA"/>
              </a:buClr>
              <a:buSzPct val="65000"/>
              <a:buNone/>
            </a:pPr>
            <a:r>
              <a:rPr lang="en-GB" sz="1400" kern="1200" dirty="0"/>
              <a:t>Royal College of Midwives (RCM) resources</a:t>
            </a:r>
            <a:r>
              <a:rPr lang="en-GB" sz="1400" kern="1200" dirty="0">
                <a:solidFill>
                  <a:srgbClr val="FF0000"/>
                </a:solidFill>
              </a:rPr>
              <a:t> </a:t>
            </a:r>
            <a:r>
              <a:rPr lang="en-GB" sz="1400" kern="1200" dirty="0">
                <a:solidFill>
                  <a:srgbClr val="FF0000"/>
                </a:solidFill>
                <a:hlinkClick r:id="rId7"/>
              </a:rPr>
              <a:t>www.rcm.org.uk/guidance-for-maternity-staff</a:t>
            </a:r>
            <a:r>
              <a:rPr lang="en-GB" sz="1400" kern="1200" dirty="0">
                <a:solidFill>
                  <a:srgbClr val="FF0000"/>
                </a:solidFill>
              </a:rPr>
              <a:t> </a:t>
            </a:r>
            <a:endParaRPr lang="en-GB" sz="1400" dirty="0">
              <a:solidFill>
                <a:srgbClr val="FF0000"/>
              </a:solidFill>
            </a:endParaRPr>
          </a:p>
          <a:p>
            <a:pPr marL="342900" lvl="1" indent="-342900">
              <a:buClr>
                <a:srgbClr val="00A8CA"/>
              </a:buClr>
              <a:buSzPct val="65000"/>
              <a:buNone/>
            </a:pPr>
            <a:endParaRPr lang="en-GB" sz="1400" dirty="0">
              <a:hlinkClick r:id="rId4"/>
            </a:endParaRPr>
          </a:p>
          <a:p>
            <a:pPr marL="342900" lvl="1" indent="-342900">
              <a:buClr>
                <a:srgbClr val="00A8CA"/>
              </a:buClr>
              <a:buSzPct val="65000"/>
              <a:buNone/>
            </a:pPr>
            <a:r>
              <a:rPr lang="en-GB" sz="1400" dirty="0">
                <a:hlinkClick r:id="rId4"/>
              </a:rPr>
              <a:t>https://www.gov.uk/guidance/vaccination-in-pregnancy-vip</a:t>
            </a:r>
            <a:r>
              <a:rPr lang="en-GB" sz="1400" dirty="0"/>
              <a:t> UKHSA tracks women who have been immunised with COVID -19 vaccine who did not know they were pregnant at the time of vaccination. Please complete the notification and reporting form for all cases</a:t>
            </a:r>
          </a:p>
          <a:p>
            <a:pPr marL="342900" lvl="1" indent="-342900">
              <a:buClr>
                <a:srgbClr val="00A8CA"/>
              </a:buClr>
              <a:buSzPct val="65000"/>
              <a:buNone/>
            </a:pPr>
            <a:endParaRPr lang="en-GB" sz="1400" dirty="0"/>
          </a:p>
          <a:p>
            <a:r>
              <a:rPr lang="en-GB" sz="1400" dirty="0"/>
              <a:t>Coronavirus Yellow Card reporting </a:t>
            </a:r>
            <a:r>
              <a:rPr lang="en-GB" sz="1400" dirty="0">
                <a:hlinkClick r:id="rId8"/>
              </a:rPr>
              <a:t>Yellow Card | Making medicines and medical devices safer (mhra.gov.uk)</a:t>
            </a:r>
            <a:r>
              <a:rPr lang="en-GB" sz="1400" dirty="0"/>
              <a:t>or call 0800 731 6789</a:t>
            </a:r>
          </a:p>
          <a:p>
            <a:endParaRPr lang="en-GB" sz="1400" dirty="0"/>
          </a:p>
          <a:p>
            <a:r>
              <a:rPr lang="en-GB" sz="1400" dirty="0">
                <a:hlinkClick r:id="rId9"/>
              </a:rPr>
              <a:t>https://www.gov.uk/government/news/jcvi-issues-new-advice-on-covid-19-vaccination-for-pregnant-women</a:t>
            </a:r>
            <a:r>
              <a:rPr lang="en-GB" sz="1400" dirty="0"/>
              <a:t> </a:t>
            </a:r>
          </a:p>
          <a:p>
            <a:pPr marL="342900" lvl="1" indent="-342900">
              <a:buClr>
                <a:srgbClr val="00A8CA"/>
              </a:buClr>
              <a:buSzPct val="65000"/>
              <a:buNone/>
            </a:pPr>
            <a:endParaRPr lang="en-GB" sz="1400" dirty="0"/>
          </a:p>
          <a:p>
            <a:pPr marL="342900" lvl="1" indent="-342900">
              <a:buClr>
                <a:srgbClr val="00A8CA"/>
              </a:buClr>
              <a:buSzPct val="65000"/>
              <a:buNone/>
            </a:pPr>
            <a:endParaRPr lang="en-GB" sz="1800" dirty="0"/>
          </a:p>
          <a:p>
            <a:pPr marL="342900" lvl="1" indent="-342900">
              <a:buClr>
                <a:srgbClr val="00A8CA"/>
              </a:buClr>
              <a:buSzPct val="65000"/>
              <a:buNone/>
            </a:pPr>
            <a:endParaRPr lang="en-GB" dirty="0"/>
          </a:p>
        </p:txBody>
      </p:sp>
    </p:spTree>
    <p:extLst>
      <p:ext uri="{BB962C8B-B14F-4D97-AF65-F5344CB8AC3E}">
        <p14:creationId xmlns:p14="http://schemas.microsoft.com/office/powerpoint/2010/main" val="2986089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935416" cy="792088"/>
          </a:xfrm>
        </p:spPr>
        <p:txBody>
          <a:bodyPr/>
          <a:lstStyle/>
          <a:p>
            <a:r>
              <a:rPr lang="en-GB" dirty="0">
                <a:solidFill>
                  <a:schemeClr val="accent1">
                    <a:lumMod val="75000"/>
                  </a:schemeClr>
                </a:solidFill>
              </a:rPr>
              <a:t>Key messages</a:t>
            </a:r>
          </a:p>
        </p:txBody>
      </p:sp>
      <p:sp>
        <p:nvSpPr>
          <p:cNvPr id="3" name="Content Placeholder 2"/>
          <p:cNvSpPr>
            <a:spLocks noGrp="1"/>
          </p:cNvSpPr>
          <p:nvPr>
            <p:ph idx="1"/>
          </p:nvPr>
        </p:nvSpPr>
        <p:spPr>
          <a:xfrm>
            <a:off x="685800" y="1196752"/>
            <a:ext cx="8077200" cy="4464496"/>
          </a:xfrm>
        </p:spPr>
        <p:txBody>
          <a:bodyPr/>
          <a:lstStyle/>
          <a:p>
            <a:pPr marL="285750" indent="-285750">
              <a:buFont typeface="Arial" panose="020B0604020202020204" pitchFamily="34" charset="0"/>
              <a:buChar char="•"/>
            </a:pPr>
            <a:r>
              <a:rPr lang="en-GB" sz="1600" dirty="0"/>
              <a:t>there is no known risk associated with giving inactivated, recombinant viral or bacterial vaccines or toxoids during pregnancy or whilst breastfeeding</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b="1" dirty="0"/>
              <a:t>the Joint Committee on Vaccination and Immunisation (JCVI) have advised pregnant women should be considered a clinical risk group, and  should be offered primary and booster vaccinations</a:t>
            </a:r>
          </a:p>
          <a:p>
            <a:pPr marL="0" indent="0"/>
            <a:endParaRPr lang="en-GB" sz="1600" dirty="0"/>
          </a:p>
          <a:p>
            <a:pPr marL="285750" indent="-285750">
              <a:buFont typeface="Arial" panose="020B0604020202020204" pitchFamily="34" charset="0"/>
              <a:buChar char="•"/>
            </a:pPr>
            <a:r>
              <a:rPr lang="en-GB" sz="1600" dirty="0"/>
              <a:t>women trying to become pregnant do not need to avoid pregnancy after vaccination, and there is no evidence to suggest that COVID-19 vaccines will affect fertility</a:t>
            </a:r>
          </a:p>
          <a:p>
            <a:pPr marL="285750" indent="-285750">
              <a:buFont typeface="Arial" panose="020B0604020202020204" pitchFamily="34" charset="0"/>
              <a:buChar char="•"/>
            </a:pPr>
            <a:endParaRPr lang="en-GB" sz="1600" dirty="0">
              <a:solidFill>
                <a:srgbClr val="FF0000"/>
              </a:solidFill>
            </a:endParaRPr>
          </a:p>
          <a:p>
            <a:pPr marL="285750" indent="-285750">
              <a:buFont typeface="Arial" panose="020B0604020202020204" pitchFamily="34" charset="0"/>
              <a:buChar char="•"/>
            </a:pPr>
            <a:r>
              <a:rPr lang="en-GB" sz="1600" dirty="0"/>
              <a:t>women who are in the immediate postpartum period can be vaccinated with a suitable COVID-19 vaccine for their age and clinical risk group</a:t>
            </a:r>
          </a:p>
          <a:p>
            <a:pPr marL="285750" indent="-285750">
              <a:buFont typeface="Arial" panose="020B0604020202020204" pitchFamily="34" charset="0"/>
              <a:buChar char="•"/>
            </a:pPr>
            <a:endParaRPr lang="en-GB" sz="1600" dirty="0">
              <a:solidFill>
                <a:srgbClr val="FF0000"/>
              </a:solidFill>
            </a:endParaRPr>
          </a:p>
          <a:p>
            <a:pPr marL="285750" indent="-285750">
              <a:buFont typeface="Arial" panose="020B0604020202020204" pitchFamily="34" charset="0"/>
              <a:buChar char="•"/>
            </a:pPr>
            <a:r>
              <a:rPr lang="en-GB" sz="1600" dirty="0"/>
              <a:t>breastfeeding mothers should not stop breastfeeding in order to be vaccinated against COVID-19</a:t>
            </a:r>
          </a:p>
          <a:p>
            <a:pPr>
              <a:buFont typeface="Arial" panose="020B0604020202020204" pitchFamily="34" charset="0"/>
              <a:buChar char="•"/>
            </a:pPr>
            <a:endParaRPr lang="en-GB" sz="2000" dirty="0"/>
          </a:p>
          <a:p>
            <a:endParaRPr lang="en-GB" sz="1800" dirty="0"/>
          </a:p>
          <a:p>
            <a:endParaRPr lang="en-GB" sz="3200" dirty="0"/>
          </a:p>
          <a:p>
            <a:endParaRPr lang="en-GB" dirty="0"/>
          </a:p>
        </p:txBody>
      </p:sp>
    </p:spTree>
    <p:extLst>
      <p:ext uri="{BB962C8B-B14F-4D97-AF65-F5344CB8AC3E}">
        <p14:creationId xmlns:p14="http://schemas.microsoft.com/office/powerpoint/2010/main" val="3252052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8077200" cy="936104"/>
          </a:xfrm>
        </p:spPr>
        <p:txBody>
          <a:bodyPr/>
          <a:lstStyle/>
          <a:p>
            <a:r>
              <a:rPr lang="en-GB" sz="3400" dirty="0">
                <a:solidFill>
                  <a:schemeClr val="accent1">
                    <a:lumMod val="75000"/>
                  </a:schemeClr>
                </a:solidFill>
              </a:rPr>
              <a:t>Current </a:t>
            </a:r>
            <a:r>
              <a:rPr lang="en-GB" sz="3400" dirty="0">
                <a:solidFill>
                  <a:schemeClr val="accent1">
                    <a:lumMod val="75000"/>
                  </a:schemeClr>
                </a:solidFill>
                <a:latin typeface="Arial" panose="020B0604020202020204" pitchFamily="34" charset="0"/>
                <a:cs typeface="Arial" panose="020B0604020202020204" pitchFamily="34" charset="0"/>
              </a:rPr>
              <a:t>vaccination programmes for </a:t>
            </a:r>
            <a:br>
              <a:rPr lang="en-GB" sz="3400" dirty="0">
                <a:solidFill>
                  <a:schemeClr val="accent1">
                    <a:lumMod val="75000"/>
                  </a:schemeClr>
                </a:solidFill>
                <a:latin typeface="Arial" panose="020B0604020202020204" pitchFamily="34" charset="0"/>
                <a:cs typeface="Arial" panose="020B0604020202020204" pitchFamily="34" charset="0"/>
              </a:rPr>
            </a:br>
            <a:r>
              <a:rPr lang="en-GB" sz="3400" dirty="0">
                <a:solidFill>
                  <a:schemeClr val="accent1">
                    <a:lumMod val="75000"/>
                  </a:schemeClr>
                </a:solidFill>
                <a:latin typeface="Arial" panose="020B0604020202020204" pitchFamily="34" charset="0"/>
                <a:cs typeface="Arial" panose="020B0604020202020204" pitchFamily="34" charset="0"/>
              </a:rPr>
              <a:t>pregnant women</a:t>
            </a:r>
            <a:endParaRPr lang="en-GB" sz="3400" dirty="0">
              <a:solidFill>
                <a:schemeClr val="accent1">
                  <a:lumMod val="75000"/>
                </a:schemeClr>
              </a:solidFill>
            </a:endParaRPr>
          </a:p>
        </p:txBody>
      </p:sp>
      <p:sp>
        <p:nvSpPr>
          <p:cNvPr id="3" name="Content Placeholder 2"/>
          <p:cNvSpPr>
            <a:spLocks noGrp="1"/>
          </p:cNvSpPr>
          <p:nvPr>
            <p:ph idx="1"/>
          </p:nvPr>
        </p:nvSpPr>
        <p:spPr>
          <a:xfrm>
            <a:off x="685800" y="1700808"/>
            <a:ext cx="8077200" cy="3861792"/>
          </a:xfrm>
        </p:spPr>
        <p:txBody>
          <a:bodyPr/>
          <a:lstStyle/>
          <a:p>
            <a:pPr marL="166687" indent="0">
              <a:buNone/>
              <a:defRPr/>
            </a:pPr>
            <a:r>
              <a:rPr lang="en-GB" sz="2400" b="1" dirty="0"/>
              <a:t>Pregnant women and women who are breastfeeding are already routinely and safely offered vaccines. These vaccines, like the COVID-19 vaccines, are non-‘live’ vaccines:</a:t>
            </a:r>
          </a:p>
          <a:p>
            <a:pPr marL="623887" indent="-457200">
              <a:buFont typeface="Arial" panose="020B0604020202020204" pitchFamily="34" charset="0"/>
              <a:buChar char="•"/>
              <a:defRPr/>
            </a:pPr>
            <a:r>
              <a:rPr lang="en-US" sz="2400" dirty="0"/>
              <a:t>influenza vaccine recommended for </a:t>
            </a:r>
            <a:r>
              <a:rPr lang="en-US" sz="2400" b="1" dirty="0"/>
              <a:t>all</a:t>
            </a:r>
            <a:r>
              <a:rPr lang="en-US" sz="2400" dirty="0"/>
              <a:t> pregnant women at any gestation (during flu season)</a:t>
            </a:r>
          </a:p>
          <a:p>
            <a:pPr marL="623887" indent="-457200">
              <a:buFont typeface="Arial" panose="020B0604020202020204" pitchFamily="34" charset="0"/>
              <a:buChar char="•"/>
              <a:defRPr/>
            </a:pPr>
            <a:r>
              <a:rPr lang="en-GB" sz="2400" dirty="0"/>
              <a:t>pertussis (whooping cough) vaccination for </a:t>
            </a:r>
            <a:r>
              <a:rPr lang="en-GB" sz="2400" b="1" dirty="0"/>
              <a:t>all </a:t>
            </a:r>
            <a:r>
              <a:rPr lang="en-GB" sz="2400" dirty="0"/>
              <a:t>pregnant women in </a:t>
            </a:r>
            <a:r>
              <a:rPr lang="en-GB" sz="2400" b="1" dirty="0"/>
              <a:t>each pregnancy</a:t>
            </a:r>
            <a:r>
              <a:rPr lang="en-GB" sz="2400" dirty="0"/>
              <a:t> from 16 weeks gestation</a:t>
            </a:r>
          </a:p>
          <a:p>
            <a:endParaRPr lang="en-GB" dirty="0"/>
          </a:p>
        </p:txBody>
      </p:sp>
    </p:spTree>
    <p:extLst>
      <p:ext uri="{BB962C8B-B14F-4D97-AF65-F5344CB8AC3E}">
        <p14:creationId xmlns:p14="http://schemas.microsoft.com/office/powerpoint/2010/main" val="1923744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394756" cy="1152128"/>
          </a:xfrm>
        </p:spPr>
        <p:txBody>
          <a:bodyPr/>
          <a:lstStyle/>
          <a:p>
            <a:r>
              <a:rPr lang="en-GB" sz="2800" dirty="0">
                <a:solidFill>
                  <a:schemeClr val="accent1">
                    <a:lumMod val="75000"/>
                  </a:schemeClr>
                </a:solidFill>
                <a:latin typeface="Arial" panose="020B0604020202020204" pitchFamily="34" charset="0"/>
                <a:cs typeface="Arial" panose="020B0604020202020204" pitchFamily="34" charset="0"/>
              </a:rPr>
              <a:t>COVID-19 - SARS-CoV-2 – The disease</a:t>
            </a:r>
            <a:endParaRPr lang="en-GB" sz="2800" dirty="0">
              <a:solidFill>
                <a:schemeClr val="accent1">
                  <a:lumMod val="75000"/>
                </a:schemeClr>
              </a:solidFill>
            </a:endParaRPr>
          </a:p>
        </p:txBody>
      </p:sp>
      <p:sp>
        <p:nvSpPr>
          <p:cNvPr id="3" name="Content Placeholder 2"/>
          <p:cNvSpPr>
            <a:spLocks noGrp="1"/>
          </p:cNvSpPr>
          <p:nvPr>
            <p:ph idx="1"/>
          </p:nvPr>
        </p:nvSpPr>
        <p:spPr>
          <a:xfrm>
            <a:off x="685800" y="1340768"/>
            <a:ext cx="8077200" cy="4221832"/>
          </a:xfrm>
        </p:spPr>
        <p:txBody>
          <a:bodyPr/>
          <a:lstStyle/>
          <a:p>
            <a:pPr marL="285750" indent="-285750">
              <a:buFont typeface="Arial" panose="020B0604020202020204" pitchFamily="34" charset="0"/>
              <a:buChar char="•"/>
            </a:pPr>
            <a:r>
              <a:rPr lang="en-GB" sz="1600" dirty="0"/>
              <a:t>COVID-19 is the disease that is caused by infection with the SARS-CoV-2 virus which belongs to the Coronavirus family</a:t>
            </a:r>
          </a:p>
          <a:p>
            <a:pPr marL="792162" lvl="3" indent="-171450"/>
            <a:r>
              <a:rPr lang="en-GB" sz="1600" dirty="0"/>
              <a:t> - SARS-CoV-2 stands for Severe Acute Respiratory Syndrome (SARS) and </a:t>
            </a:r>
            <a:r>
              <a:rPr lang="en-GB" sz="1600" dirty="0" err="1"/>
              <a:t>CoV</a:t>
            </a:r>
            <a:r>
              <a:rPr lang="en-GB" sz="1600" dirty="0"/>
              <a:t> for coronavirus</a:t>
            </a:r>
          </a:p>
          <a:p>
            <a:pPr marL="792162" lvl="3" indent="-171450"/>
            <a:r>
              <a:rPr lang="en-GB" sz="1600" dirty="0"/>
              <a:t> - COVID-19 stands for </a:t>
            </a:r>
            <a:r>
              <a:rPr lang="en-GB" sz="1600" u="sng" dirty="0"/>
              <a:t>Co</a:t>
            </a:r>
            <a:r>
              <a:rPr lang="en-GB" sz="1600" dirty="0"/>
              <a:t>rona</a:t>
            </a:r>
            <a:r>
              <a:rPr lang="en-GB" sz="1600" u="sng" dirty="0"/>
              <a:t>vi</a:t>
            </a:r>
            <a:r>
              <a:rPr lang="en-GB" sz="1600" dirty="0"/>
              <a:t>rus </a:t>
            </a:r>
            <a:r>
              <a:rPr lang="en-GB" sz="1600" u="sng" dirty="0"/>
              <a:t>D</a:t>
            </a:r>
            <a:r>
              <a:rPr lang="en-GB" sz="1600" dirty="0"/>
              <a:t>isease and </a:t>
            </a:r>
            <a:r>
              <a:rPr lang="en-GB" sz="1600" u="sng" dirty="0"/>
              <a:t>19</a:t>
            </a:r>
            <a:r>
              <a:rPr lang="en-GB" sz="1600" dirty="0"/>
              <a:t> is from the year 2019 when it was first seen</a:t>
            </a:r>
          </a:p>
          <a:p>
            <a:pPr marL="792162" lvl="3" indent="-171450"/>
            <a:endParaRPr lang="en-GB" sz="1600" dirty="0"/>
          </a:p>
          <a:p>
            <a:pPr marL="285750" indent="-285750">
              <a:buFont typeface="Arial" panose="020B0604020202020204" pitchFamily="34" charset="0"/>
              <a:buChar char="•"/>
            </a:pPr>
            <a:r>
              <a:rPr lang="en-GB" sz="1600" dirty="0"/>
              <a:t>SARS-CoV-2 virus is the most recently discovered coronavirus and has now affected many countries globally</a:t>
            </a:r>
          </a:p>
          <a:p>
            <a:pPr marL="0" indent="0"/>
            <a:endParaRPr lang="en-GB" sz="1600" dirty="0"/>
          </a:p>
          <a:p>
            <a:pPr marL="285750" indent="-285750">
              <a:buFont typeface="Arial" panose="020B0604020202020204" pitchFamily="34" charset="0"/>
              <a:buChar char="•"/>
            </a:pPr>
            <a:r>
              <a:rPr lang="en-GB" sz="1600" dirty="0"/>
              <a:t>because of the global spread and the substantial number of people affected, the World Health Organisation (WHO) declared COVID-19 as a pandemic on 11/03/2020 (Pan (all) demos (people))</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0351" y="2"/>
            <a:ext cx="1422359" cy="1086720"/>
          </a:xfrm>
          <a:prstGeom prst="rect">
            <a:avLst/>
          </a:prstGeom>
        </p:spPr>
      </p:pic>
    </p:spTree>
    <p:extLst>
      <p:ext uri="{BB962C8B-B14F-4D97-AF65-F5344CB8AC3E}">
        <p14:creationId xmlns:p14="http://schemas.microsoft.com/office/powerpoint/2010/main" val="2520665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6632"/>
            <a:ext cx="8077200" cy="864096"/>
          </a:xfrm>
        </p:spPr>
        <p:txBody>
          <a:bodyPr/>
          <a:lstStyle/>
          <a:p>
            <a:r>
              <a:rPr lang="en-GB" sz="3400" dirty="0">
                <a:solidFill>
                  <a:schemeClr val="accent1">
                    <a:lumMod val="75000"/>
                  </a:schemeClr>
                </a:solidFill>
              </a:rPr>
              <a:t>COVID-19 symptoms</a:t>
            </a:r>
          </a:p>
        </p:txBody>
      </p:sp>
      <p:sp>
        <p:nvSpPr>
          <p:cNvPr id="3" name="Content Placeholder 2"/>
          <p:cNvSpPr>
            <a:spLocks noGrp="1"/>
          </p:cNvSpPr>
          <p:nvPr>
            <p:ph idx="1"/>
          </p:nvPr>
        </p:nvSpPr>
        <p:spPr>
          <a:xfrm>
            <a:off x="685800" y="980728"/>
            <a:ext cx="8077200" cy="4824536"/>
          </a:xfrm>
        </p:spPr>
        <p:txBody>
          <a:bodyPr/>
          <a:lstStyle/>
          <a:p>
            <a:r>
              <a:rPr lang="en-GB" sz="1600" dirty="0"/>
              <a:t>The incubation period is 3 to 6 days but can vary between 1 and 11 days.</a:t>
            </a:r>
          </a:p>
          <a:p>
            <a:pPr marL="36000" indent="0"/>
            <a:endParaRPr lang="en-GB" sz="1600" dirty="0"/>
          </a:p>
          <a:p>
            <a:pPr marL="36000" indent="0"/>
            <a:r>
              <a:rPr lang="en-GB" sz="1600" dirty="0"/>
              <a:t>The symptoms of COVID-19 and other respiratory infections are very similar, they include:</a:t>
            </a:r>
          </a:p>
          <a:p>
            <a:pPr marL="285750" indent="-285750">
              <a:buFont typeface="Arial" panose="020B0604020202020204" pitchFamily="34" charset="0"/>
              <a:buChar char="•"/>
            </a:pPr>
            <a:r>
              <a:rPr lang="en-GB" sz="1600" dirty="0"/>
              <a:t>a new, continuous cough </a:t>
            </a:r>
          </a:p>
          <a:p>
            <a:pPr marL="285750" indent="-285750">
              <a:buFont typeface="Arial" panose="020B0604020202020204" pitchFamily="34" charset="0"/>
              <a:buChar char="•"/>
            </a:pPr>
            <a:r>
              <a:rPr lang="en-GB" sz="1600" dirty="0"/>
              <a:t>a high temperature </a:t>
            </a:r>
          </a:p>
          <a:p>
            <a:pPr marL="285750" indent="-285750">
              <a:buFont typeface="Arial" panose="020B0604020202020204" pitchFamily="34" charset="0"/>
              <a:buChar char="•"/>
            </a:pPr>
            <a:r>
              <a:rPr lang="en-GB" sz="1600" dirty="0"/>
              <a:t>a loss or change to sense of smell or taste</a:t>
            </a:r>
          </a:p>
          <a:p>
            <a:pPr marL="285750" indent="-285750">
              <a:buFont typeface="Arial" panose="020B0604020202020204" pitchFamily="34" charset="0"/>
              <a:buChar char="•"/>
            </a:pPr>
            <a:r>
              <a:rPr lang="en-GB" sz="1600" dirty="0"/>
              <a:t>fatigue, lethargy and unexplained tiredness</a:t>
            </a:r>
          </a:p>
          <a:p>
            <a:pPr marL="285750" indent="-285750">
              <a:buFont typeface="Arial" panose="020B0604020202020204" pitchFamily="34" charset="0"/>
              <a:buChar char="•"/>
            </a:pPr>
            <a:r>
              <a:rPr lang="en-GB" sz="1600" dirty="0"/>
              <a:t>shortness of breath</a:t>
            </a:r>
          </a:p>
          <a:p>
            <a:pPr marL="285750" indent="-285750">
              <a:buFont typeface="Arial" panose="020B0604020202020204" pitchFamily="34" charset="0"/>
              <a:buChar char="•"/>
            </a:pPr>
            <a:r>
              <a:rPr lang="en-GB" sz="1600" dirty="0"/>
              <a:t>headache </a:t>
            </a:r>
          </a:p>
          <a:p>
            <a:pPr marL="285750" indent="-285750">
              <a:buFont typeface="Arial" panose="020B0604020202020204" pitchFamily="34" charset="0"/>
              <a:buChar char="•"/>
            </a:pPr>
            <a:r>
              <a:rPr lang="en-GB" sz="1600" dirty="0"/>
              <a:t>sore throat</a:t>
            </a:r>
          </a:p>
          <a:p>
            <a:pPr marL="285750" indent="-285750">
              <a:buFont typeface="Arial" panose="020B0604020202020204" pitchFamily="34" charset="0"/>
              <a:buChar char="•"/>
            </a:pPr>
            <a:r>
              <a:rPr lang="en-GB" sz="1600" dirty="0"/>
              <a:t>diarrhoea and vomiting</a:t>
            </a:r>
          </a:p>
          <a:p>
            <a:pPr marL="285750" indent="-285750">
              <a:buFont typeface="Arial" panose="020B0604020202020204" pitchFamily="34" charset="0"/>
              <a:buChar char="•"/>
            </a:pPr>
            <a:r>
              <a:rPr lang="en-GB" sz="1600" dirty="0"/>
              <a:t>stuffy or runny nose</a:t>
            </a:r>
          </a:p>
          <a:p>
            <a:pPr marL="285750" indent="-285750">
              <a:buFont typeface="Arial" panose="020B0604020202020204" pitchFamily="34" charset="0"/>
              <a:buChar char="•"/>
            </a:pPr>
            <a:r>
              <a:rPr lang="en-GB" sz="1600" dirty="0"/>
              <a:t>myalgia (aching muscles)</a:t>
            </a:r>
          </a:p>
          <a:p>
            <a:pPr marL="285750" indent="-285750">
              <a:buFont typeface="Arial" panose="020B0604020202020204" pitchFamily="34" charset="0"/>
              <a:buChar char="•"/>
            </a:pPr>
            <a:r>
              <a:rPr lang="en-GB" sz="1600" dirty="0"/>
              <a:t>loss of appetite</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endParaRPr lang="en-GB" sz="1400" dirty="0"/>
          </a:p>
          <a:p>
            <a:endParaRPr lang="en-GB"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8" y="3501008"/>
            <a:ext cx="3744416"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4210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077200" cy="864096"/>
          </a:xfrm>
        </p:spPr>
        <p:txBody>
          <a:bodyPr/>
          <a:lstStyle/>
          <a:p>
            <a:r>
              <a:rPr lang="en-GB" dirty="0">
                <a:solidFill>
                  <a:schemeClr val="accent1">
                    <a:lumMod val="75000"/>
                  </a:schemeClr>
                </a:solidFill>
              </a:rPr>
              <a:t>COVID-19 symptom progression</a:t>
            </a:r>
          </a:p>
        </p:txBody>
      </p:sp>
      <p:sp>
        <p:nvSpPr>
          <p:cNvPr id="3" name="Content Placeholder 2"/>
          <p:cNvSpPr>
            <a:spLocks noGrp="1"/>
          </p:cNvSpPr>
          <p:nvPr>
            <p:ph idx="1"/>
          </p:nvPr>
        </p:nvSpPr>
        <p:spPr>
          <a:xfrm>
            <a:off x="712532" y="1196752"/>
            <a:ext cx="8077200" cy="4343164"/>
          </a:xfrm>
        </p:spPr>
        <p:txBody>
          <a:bodyPr/>
          <a:lstStyle/>
          <a:p>
            <a:r>
              <a:rPr lang="en-GB" sz="1600" dirty="0"/>
              <a:t>Symptoms may begin gradually and are usually mild.</a:t>
            </a:r>
          </a:p>
          <a:p>
            <a:endParaRPr lang="en-GB" sz="1600" dirty="0"/>
          </a:p>
          <a:p>
            <a:pPr marL="285750" indent="-285750">
              <a:buFont typeface="Arial" panose="020B0604020202020204" pitchFamily="34" charset="0"/>
              <a:buChar char="•"/>
            </a:pPr>
            <a:r>
              <a:rPr lang="en-GB" sz="1600" dirty="0"/>
              <a:t>the majority of people (around 80%) have asymptomatic to moderate disease and recover without needing hospital treatment</a:t>
            </a:r>
          </a:p>
          <a:p>
            <a:pPr marL="0" indent="0"/>
            <a:endParaRPr lang="en-GB" sz="1600" dirty="0"/>
          </a:p>
          <a:p>
            <a:pPr marL="285750" indent="-285750">
              <a:buFont typeface="Arial" panose="020B0604020202020204" pitchFamily="34" charset="0"/>
              <a:buChar char="•"/>
            </a:pPr>
            <a:r>
              <a:rPr lang="en-GB" sz="1600" dirty="0"/>
              <a:t>around 15% may get severe disease including pneumonia, older people and those with underlying medical problems such as high blood pressure, heart and lung problems, diabetes, or cancer are more likely to develop serious illness</a:t>
            </a:r>
          </a:p>
          <a:p>
            <a:pPr marL="635000" lvl="1">
              <a:buFont typeface="Arial" panose="020B0604020202020204" pitchFamily="34" charset="0"/>
              <a:buChar char="•"/>
            </a:pPr>
            <a:endParaRPr lang="en-GB" sz="1600" dirty="0"/>
          </a:p>
          <a:p>
            <a:pPr marL="285750" indent="-285750">
              <a:buFont typeface="Arial" panose="020B0604020202020204" pitchFamily="34" charset="0"/>
              <a:buChar char="•"/>
            </a:pPr>
            <a:r>
              <a:rPr lang="en-GB" sz="1600" spc="-50" dirty="0"/>
              <a:t>around 5% become critically unwell. This may include septic shock and/or multi-organ and respiratory failure</a:t>
            </a:r>
          </a:p>
          <a:p>
            <a:pPr marL="285750" indent="-285750">
              <a:buFont typeface="Arial" panose="020B0604020202020204" pitchFamily="34" charset="0"/>
              <a:buChar char="•"/>
            </a:pPr>
            <a:endParaRPr lang="en-GB" sz="1600" spc="-50" dirty="0"/>
          </a:p>
          <a:p>
            <a:pPr marL="285750" indent="-285750">
              <a:buFont typeface="Arial" panose="020B0604020202020204" pitchFamily="34" charset="0"/>
              <a:buChar char="•"/>
            </a:pPr>
            <a:r>
              <a:rPr lang="en-GB" sz="1600" dirty="0"/>
              <a:t>the infection fatality ratios (IFR) for COVID-19 during the first wave in the UK, derived from combining mortality data with infection rates in seroprevalence studies, showed markedly higher IFR in the oldest age groups </a:t>
            </a:r>
          </a:p>
          <a:p>
            <a:pPr marL="285750" indent="-285750">
              <a:buFont typeface="Arial" panose="020B0604020202020204" pitchFamily="34" charset="0"/>
              <a:buChar char="•"/>
            </a:pPr>
            <a:endParaRPr lang="en-GB" sz="1800" spc="-50" dirty="0"/>
          </a:p>
          <a:p>
            <a:endParaRPr lang="en-GB" dirty="0"/>
          </a:p>
        </p:txBody>
      </p:sp>
    </p:spTree>
    <p:extLst>
      <p:ext uri="{BB962C8B-B14F-4D97-AF65-F5344CB8AC3E}">
        <p14:creationId xmlns:p14="http://schemas.microsoft.com/office/powerpoint/2010/main" val="3840472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933184" cy="1152128"/>
          </a:xfrm>
        </p:spPr>
        <p:txBody>
          <a:bodyPr/>
          <a:lstStyle/>
          <a:p>
            <a:r>
              <a:rPr lang="en-GB" sz="3600" dirty="0">
                <a:solidFill>
                  <a:schemeClr val="accent1">
                    <a:lumMod val="75000"/>
                  </a:schemeClr>
                </a:solidFill>
              </a:rPr>
              <a:t>Complications of COVID-19 disease</a:t>
            </a:r>
          </a:p>
        </p:txBody>
      </p:sp>
      <p:sp>
        <p:nvSpPr>
          <p:cNvPr id="3" name="Content Placeholder 2"/>
          <p:cNvSpPr>
            <a:spLocks noGrp="1"/>
          </p:cNvSpPr>
          <p:nvPr>
            <p:ph idx="1"/>
          </p:nvPr>
        </p:nvSpPr>
        <p:spPr>
          <a:xfrm>
            <a:off x="685800" y="1196752"/>
            <a:ext cx="8077200" cy="4365848"/>
          </a:xfrm>
        </p:spPr>
        <p:txBody>
          <a:bodyPr/>
          <a:lstStyle/>
          <a:p>
            <a:r>
              <a:rPr lang="en-GB" sz="1800" dirty="0"/>
              <a:t>Complications from COVID-19 can be severe and fatal. </a:t>
            </a:r>
          </a:p>
          <a:p>
            <a:pPr marL="0" indent="0"/>
            <a:r>
              <a:rPr lang="en-GB" sz="1800" spc="-60" dirty="0"/>
              <a:t>The risk of developing complications increases with age and is greater in those with underlying health conditions.   </a:t>
            </a:r>
          </a:p>
          <a:p>
            <a:endParaRPr lang="en-GB" sz="1800" dirty="0"/>
          </a:p>
          <a:p>
            <a:r>
              <a:rPr lang="en-GB" sz="1800" dirty="0"/>
              <a:t>Complications that can develop include:</a:t>
            </a:r>
          </a:p>
          <a:p>
            <a:pPr marL="285750" indent="-285750">
              <a:buFont typeface="Arial" panose="020B0604020202020204" pitchFamily="34" charset="0"/>
              <a:buChar char="•"/>
            </a:pPr>
            <a:r>
              <a:rPr lang="en-GB" sz="1800" dirty="0"/>
              <a:t>venous thromboembolism</a:t>
            </a:r>
          </a:p>
          <a:p>
            <a:pPr marL="285750" indent="-285750">
              <a:buFont typeface="Arial" panose="020B0604020202020204" pitchFamily="34" charset="0"/>
              <a:buChar char="•"/>
            </a:pPr>
            <a:r>
              <a:rPr lang="en-GB" sz="1800" dirty="0"/>
              <a:t>heart, liver and kidney problems</a:t>
            </a:r>
          </a:p>
          <a:p>
            <a:pPr marL="285750" indent="-285750">
              <a:buFont typeface="Arial" panose="020B0604020202020204" pitchFamily="34" charset="0"/>
              <a:buChar char="•"/>
            </a:pPr>
            <a:r>
              <a:rPr lang="en-GB" sz="1800" dirty="0"/>
              <a:t>neurological problems</a:t>
            </a:r>
          </a:p>
          <a:p>
            <a:pPr marL="285750" indent="-285750">
              <a:buFont typeface="Arial" panose="020B0604020202020204" pitchFamily="34" charset="0"/>
              <a:buChar char="•"/>
            </a:pPr>
            <a:r>
              <a:rPr lang="en-GB" sz="1800" dirty="0"/>
              <a:t>coagulation (blood clotting) failure</a:t>
            </a:r>
          </a:p>
          <a:p>
            <a:pPr marL="285750" indent="-285750">
              <a:buFont typeface="Arial" panose="020B0604020202020204" pitchFamily="34" charset="0"/>
              <a:buChar char="•"/>
            </a:pPr>
            <a:r>
              <a:rPr lang="en-GB" sz="1800" dirty="0"/>
              <a:t>respiratory failure</a:t>
            </a:r>
          </a:p>
          <a:p>
            <a:pPr marL="285750" indent="-285750">
              <a:buFont typeface="Arial" panose="020B0604020202020204" pitchFamily="34" charset="0"/>
              <a:buChar char="•"/>
            </a:pPr>
            <a:r>
              <a:rPr lang="en-GB" sz="1800" dirty="0"/>
              <a:t>multiple organ failure</a:t>
            </a:r>
          </a:p>
          <a:p>
            <a:pPr marL="285750" indent="-285750">
              <a:buFont typeface="Arial" panose="020B0604020202020204" pitchFamily="34" charset="0"/>
              <a:buChar char="•"/>
            </a:pPr>
            <a:r>
              <a:rPr lang="en-GB" sz="1800" dirty="0"/>
              <a:t>septic shock</a:t>
            </a:r>
          </a:p>
          <a:p>
            <a:pPr marL="0" indent="0"/>
            <a:endParaRPr lang="en-GB" dirty="0">
              <a:solidFill>
                <a:srgbClr val="FF0000"/>
              </a:solidFill>
            </a:endParaRPr>
          </a:p>
          <a:p>
            <a:endParaRPr lang="en-GB" dirty="0"/>
          </a:p>
        </p:txBody>
      </p:sp>
    </p:spTree>
    <p:extLst>
      <p:ext uri="{BB962C8B-B14F-4D97-AF65-F5344CB8AC3E}">
        <p14:creationId xmlns:p14="http://schemas.microsoft.com/office/powerpoint/2010/main" val="328674219"/>
      </p:ext>
    </p:extLst>
  </p:cSld>
  <p:clrMapOvr>
    <a:masterClrMapping/>
  </p:clrMapOvr>
</p:sld>
</file>

<file path=ppt/theme/theme1.xml><?xml version="1.0" encoding="utf-8"?>
<a:theme xmlns:a="http://schemas.openxmlformats.org/drawingml/2006/main" name="2_BHSCT_white">
  <a:themeElements>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BHSCT_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sz="4000" b="0" i="0" u="none" strike="noStrike" cap="none" normalizeH="0" baseline="0" smtClean="0">
            <a:ln>
              <a:noFill/>
            </a:ln>
            <a:solidFill>
              <a:schemeClr val="bg2"/>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
            <a:schemeClr val="bg1"/>
          </a:buClr>
          <a:buSzTx/>
          <a:buFontTx/>
          <a:buNone/>
          <a:tabLst/>
          <a:defRPr kumimoji="0" lang="en-US" sz="4000" b="0" i="0" u="none" strike="noStrike" cap="none" normalizeH="0" baseline="0" smtClean="0">
            <a:ln>
              <a:noFill/>
            </a:ln>
            <a:solidFill>
              <a:schemeClr val="bg2"/>
            </a:solidFill>
            <a:effectLst/>
            <a:latin typeface="Arial" charset="0"/>
          </a:defRPr>
        </a:defPPr>
      </a:lstStyle>
    </a:lnDef>
  </a:objectDefaults>
  <a:extraClrSchemeLst>
    <a:extraClrScheme>
      <a:clrScheme name="BHSCT_white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BHSCT_white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BHSCT_white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BHSCT_white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BHSCT_white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4525</TotalTime>
  <Words>4669</Words>
  <Application>Microsoft Office PowerPoint</Application>
  <PresentationFormat>On-screen Show (4:3)</PresentationFormat>
  <Paragraphs>372</Paragraphs>
  <Slides>32</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Source Sans Pro</vt:lpstr>
      <vt:lpstr>Times New Roman</vt:lpstr>
      <vt:lpstr>Wingdings</vt:lpstr>
      <vt:lpstr>ヒラギノ角ゴ Pro W3</vt:lpstr>
      <vt:lpstr>2_BHSCT_white</vt:lpstr>
      <vt:lpstr>    COVID-19 Vaccination programme  for childbearing women     Acknowledgments to PHW, UKHSA and PHS for use of their training slides  These slide are provisional – Subject to revision     </vt:lpstr>
      <vt:lpstr>Content</vt:lpstr>
      <vt:lpstr>Learning objectives</vt:lpstr>
      <vt:lpstr>Key messages</vt:lpstr>
      <vt:lpstr>Current vaccination programmes for  pregnant women</vt:lpstr>
      <vt:lpstr>COVID-19 - SARS-CoV-2 – The disease</vt:lpstr>
      <vt:lpstr>COVID-19 symptoms</vt:lpstr>
      <vt:lpstr>COVID-19 symptom progression</vt:lpstr>
      <vt:lpstr>Complications of COVID-19 disease</vt:lpstr>
      <vt:lpstr>COVID-19 in pregnant women (1)</vt:lpstr>
      <vt:lpstr>COVID-19 in pregnant women (2)</vt:lpstr>
      <vt:lpstr>Risk of severe COVID-19 in pregnant women</vt:lpstr>
      <vt:lpstr>COVID-19 in neonates</vt:lpstr>
      <vt:lpstr>COVID-19 vaccination in pregnancy (1) </vt:lpstr>
      <vt:lpstr>COVID-19 vaccination in pregnancy (2) </vt:lpstr>
      <vt:lpstr>Safety and effectiveness of COVID-19 vaccination  in pregnancy</vt:lpstr>
      <vt:lpstr>PowerPoint Presentation</vt:lpstr>
      <vt:lpstr>Messages for pregnant women</vt:lpstr>
      <vt:lpstr>Co-administration of COVID-19 vaccines and other  vaccines given in pregnancy</vt:lpstr>
      <vt:lpstr>Co-administration of COVID-19 vaccines and other  vaccines given in pregnancy (2)</vt:lpstr>
      <vt:lpstr>Breastfeeding and COVID-19  vaccination</vt:lpstr>
      <vt:lpstr>COVID-19 vaccination in women who  are planning pregnancy</vt:lpstr>
      <vt:lpstr>The autumn booster campaign 2022</vt:lpstr>
      <vt:lpstr>The autumn booster campaign 2022  (continued)</vt:lpstr>
      <vt:lpstr> Additional information   and resources</vt:lpstr>
      <vt:lpstr>COVID-19 vaccines and fertility</vt:lpstr>
      <vt:lpstr>Menstrual disorders and unexpected  vaginal bleeding</vt:lpstr>
      <vt:lpstr>Adverse reactions following vaccination  </vt:lpstr>
      <vt:lpstr>Contraindications and precautions</vt:lpstr>
      <vt:lpstr>Precautions (continued)</vt:lpstr>
      <vt:lpstr>Reporting adverse reactions</vt:lpstr>
      <vt:lpstr>Useful resources</vt:lpstr>
    </vt:vector>
  </TitlesOfParts>
  <Company>BSO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Grainne McKeown</dc:creator>
  <cp:lastModifiedBy>Ashling Kerr</cp:lastModifiedBy>
  <cp:revision>269</cp:revision>
  <dcterms:created xsi:type="dcterms:W3CDTF">2020-12-04T16:12:05Z</dcterms:created>
  <dcterms:modified xsi:type="dcterms:W3CDTF">2022-09-15T15:50:36Z</dcterms:modified>
</cp:coreProperties>
</file>