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8"/>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403" r:id="rId19"/>
    <p:sldId id="401" r:id="rId20"/>
    <p:sldId id="289" r:id="rId21"/>
    <p:sldId id="290" r:id="rId22"/>
    <p:sldId id="294" r:id="rId23"/>
    <p:sldId id="295" r:id="rId24"/>
    <p:sldId id="296" r:id="rId25"/>
    <p:sldId id="297" r:id="rId26"/>
    <p:sldId id="298" r:id="rId27"/>
    <p:sldId id="299" r:id="rId28"/>
    <p:sldId id="358" r:id="rId29"/>
    <p:sldId id="404" r:id="rId30"/>
    <p:sldId id="300" r:id="rId31"/>
    <p:sldId id="301" r:id="rId32"/>
    <p:sldId id="376" r:id="rId33"/>
    <p:sldId id="302" r:id="rId34"/>
    <p:sldId id="426" r:id="rId35"/>
    <p:sldId id="303" r:id="rId36"/>
    <p:sldId id="427" r:id="rId37"/>
    <p:sldId id="428" r:id="rId38"/>
    <p:sldId id="429" r:id="rId39"/>
    <p:sldId id="305" r:id="rId40"/>
    <p:sldId id="306" r:id="rId41"/>
    <p:sldId id="307" r:id="rId42"/>
    <p:sldId id="308" r:id="rId43"/>
    <p:sldId id="309" r:id="rId44"/>
    <p:sldId id="310" r:id="rId45"/>
    <p:sldId id="311" r:id="rId46"/>
    <p:sldId id="312" r:id="rId47"/>
    <p:sldId id="313" r:id="rId48"/>
    <p:sldId id="353" r:id="rId49"/>
    <p:sldId id="314" r:id="rId50"/>
    <p:sldId id="315" r:id="rId51"/>
    <p:sldId id="316" r:id="rId52"/>
    <p:sldId id="317" r:id="rId53"/>
    <p:sldId id="318" r:id="rId54"/>
    <p:sldId id="398" r:id="rId55"/>
    <p:sldId id="319" r:id="rId56"/>
    <p:sldId id="354" r:id="rId57"/>
    <p:sldId id="344" r:id="rId58"/>
    <p:sldId id="405" r:id="rId59"/>
    <p:sldId id="466" r:id="rId60"/>
    <p:sldId id="388" r:id="rId61"/>
    <p:sldId id="389" r:id="rId62"/>
    <p:sldId id="396" r:id="rId63"/>
    <p:sldId id="397" r:id="rId64"/>
    <p:sldId id="406" r:id="rId65"/>
    <p:sldId id="443" r:id="rId66"/>
    <p:sldId id="454" r:id="rId67"/>
    <p:sldId id="390" r:id="rId68"/>
    <p:sldId id="375" r:id="rId69"/>
    <p:sldId id="407" r:id="rId70"/>
    <p:sldId id="431" r:id="rId71"/>
    <p:sldId id="433" r:id="rId72"/>
    <p:sldId id="391" r:id="rId73"/>
    <p:sldId id="430" r:id="rId74"/>
    <p:sldId id="432" r:id="rId75"/>
    <p:sldId id="384" r:id="rId76"/>
    <p:sldId id="392" r:id="rId77"/>
    <p:sldId id="386" r:id="rId78"/>
    <p:sldId id="410" r:id="rId79"/>
    <p:sldId id="387" r:id="rId80"/>
    <p:sldId id="411" r:id="rId81"/>
    <p:sldId id="412" r:id="rId82"/>
    <p:sldId id="322" r:id="rId83"/>
    <p:sldId id="257" r:id="rId84"/>
    <p:sldId id="381" r:id="rId85"/>
    <p:sldId id="382" r:id="rId86"/>
    <p:sldId id="402" r:id="rId87"/>
    <p:sldId id="328" r:id="rId88"/>
    <p:sldId id="258" r:id="rId89"/>
    <p:sldId id="260" r:id="rId90"/>
    <p:sldId id="263" r:id="rId91"/>
    <p:sldId id="413" r:id="rId92"/>
    <p:sldId id="264" r:id="rId93"/>
    <p:sldId id="378" r:id="rId94"/>
    <p:sldId id="379" r:id="rId95"/>
    <p:sldId id="267" r:id="rId96"/>
    <p:sldId id="468" r:id="rId97"/>
    <p:sldId id="415" r:id="rId98"/>
    <p:sldId id="452" r:id="rId99"/>
    <p:sldId id="453" r:id="rId100"/>
    <p:sldId id="417" r:id="rId101"/>
    <p:sldId id="418" r:id="rId102"/>
    <p:sldId id="419" r:id="rId103"/>
    <p:sldId id="420" r:id="rId104"/>
    <p:sldId id="421" r:id="rId105"/>
    <p:sldId id="422" r:id="rId106"/>
    <p:sldId id="423" r:id="rId107"/>
    <p:sldId id="424" r:id="rId108"/>
    <p:sldId id="425" r:id="rId109"/>
    <p:sldId id="456" r:id="rId110"/>
    <p:sldId id="457" r:id="rId111"/>
    <p:sldId id="458" r:id="rId112"/>
    <p:sldId id="459" r:id="rId113"/>
    <p:sldId id="460" r:id="rId114"/>
    <p:sldId id="461" r:id="rId115"/>
    <p:sldId id="463" r:id="rId116"/>
    <p:sldId id="464" r:id="rId117"/>
    <p:sldId id="465" r:id="rId118"/>
    <p:sldId id="345" r:id="rId119"/>
    <p:sldId id="346" r:id="rId120"/>
    <p:sldId id="400" r:id="rId121"/>
    <p:sldId id="347" r:id="rId122"/>
    <p:sldId id="348" r:id="rId123"/>
    <p:sldId id="393" r:id="rId124"/>
    <p:sldId id="350" r:id="rId125"/>
    <p:sldId id="351" r:id="rId126"/>
    <p:sldId id="352" r:id="rId127"/>
    <p:sldId id="434" r:id="rId128"/>
    <p:sldId id="435" r:id="rId129"/>
    <p:sldId id="436" r:id="rId130"/>
    <p:sldId id="437" r:id="rId131"/>
    <p:sldId id="438" r:id="rId132"/>
    <p:sldId id="439" r:id="rId133"/>
    <p:sldId id="440" r:id="rId134"/>
    <p:sldId id="441" r:id="rId135"/>
    <p:sldId id="442" r:id="rId136"/>
    <p:sldId id="444" r:id="rId137"/>
    <p:sldId id="445" r:id="rId138"/>
    <p:sldId id="446" r:id="rId139"/>
    <p:sldId id="447" r:id="rId140"/>
    <p:sldId id="448" r:id="rId141"/>
    <p:sldId id="449" r:id="rId142"/>
    <p:sldId id="450" r:id="rId143"/>
    <p:sldId id="451" r:id="rId144"/>
    <p:sldId id="367" r:id="rId145"/>
    <p:sldId id="343" r:id="rId146"/>
    <p:sldId id="271"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85231" autoAdjust="0"/>
  </p:normalViewPr>
  <p:slideViewPr>
    <p:cSldViewPr>
      <p:cViewPr varScale="1">
        <p:scale>
          <a:sx n="62" d="100"/>
          <a:sy n="62" d="100"/>
        </p:scale>
        <p:origin x="9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ov.uk/government/publications/phe-monitoring-of-the-effectiveness-of-covid-19-vaccina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036047/Vaccine_surveillance_report_-_week_47.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gov.uk/government/publications/jcvi-update-on-advice-for-covid-19-vaccination-of-children-aged-5-to-11/jcvi-statement-on-vaccination-of-children-aged-5-to-11-years-old"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overnment/publications/covid-19-vaccination-in-children-and-young-people-aged-16-to-17-years-jcvi-statement-november-2021/joint-committee-on-vaccination-and-immunisation-jcvi-advice-on-covid-19-vaccination-in-people-aged-16-to-17-years-15-november-202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booster-vaccine-programme-for-winter-2021-to-2022"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98808/Greenbook-chapter-14A-17August202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ema.europa.eu/en/medicines/human/EPAR/comirnaty#product-information-section"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ema.europa.eu/en/medicines/human/EPAR/spikevax"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82-2021.pdf" TargetMode="External"/><Relationship Id="rId2" Type="http://schemas.openxmlformats.org/officeDocument/2006/relationships/slide" Target="../slides/slide129.xml"/><Relationship Id="rId1" Type="http://schemas.openxmlformats.org/officeDocument/2006/relationships/notesMaster" Target="../notesMasters/notesMaster1.xml"/><Relationship Id="rId5"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4" Type="http://schemas.openxmlformats.org/officeDocument/2006/relationships/hyperlink" Target="https://www.health-ni.gov.uk/sites/default/files/publications/health/doh-hss-md-21-2022.pdf"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https://www.gov.uk/government/publications/covid-19-the-green-book-chapter-14a</a:t>
            </a: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144</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145</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solidFill>
                  <a:srgbClr val="FF0000"/>
                </a:solidFill>
              </a:rPr>
              <a:t>https://www.bmj.com/content/370/bmj.m3320</a:t>
            </a:r>
          </a:p>
          <a:p>
            <a:endParaRPr lang="en-GB" dirty="0">
              <a:solidFill>
                <a:srgbClr val="FF0000"/>
              </a:solidFill>
            </a:endParaRPr>
          </a:p>
          <a:p>
            <a:r>
              <a:rPr lang="en-GB" dirty="0">
                <a:solidFill>
                  <a:srgbClr val="FF0000"/>
                </a:solidFill>
              </a:rPr>
              <a:t>https://www.gov.uk/government/publications/covid-19-the-green-book-chapter-14a</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56225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https://www.gov.uk/government/publications/covid-19-the-green-book-chapter-14a</a:t>
            </a:r>
          </a:p>
        </p:txBody>
      </p:sp>
      <p:sp>
        <p:nvSpPr>
          <p:cNvPr id="4" name="Slide Number Placeholder 3"/>
          <p:cNvSpPr>
            <a:spLocks noGrp="1"/>
          </p:cNvSpPr>
          <p:nvPr>
            <p:ph type="sldNum" sz="quarter" idx="10"/>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 Swann et al, 2020.</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dirty="0"/>
              <a:t>Viner </a:t>
            </a:r>
            <a:r>
              <a:rPr lang="en-GB" i="1" dirty="0"/>
              <a:t>et al</a:t>
            </a:r>
            <a:r>
              <a:rPr lang="en-GB" dirty="0"/>
              <a:t>, 2020 </a:t>
            </a:r>
            <a:r>
              <a:rPr lang="en-GB" sz="1200" b="0" i="0" u="none" strike="noStrike" kern="1200" baseline="0" dirty="0">
                <a:solidFill>
                  <a:schemeClr val="tx1"/>
                </a:solidFill>
                <a:latin typeface="+mn-lt"/>
                <a:ea typeface="+mn-ea"/>
                <a:cs typeface="+mn-cs"/>
              </a:rPr>
              <a:t>Susceptibility to SARS-CoV-2 Infection Among Children and Adolescents Compared with Adults: A Systematic Review and Meta-analysis. JAMA </a:t>
            </a:r>
            <a:r>
              <a:rPr lang="en-GB" sz="1200" b="0" i="0" u="none" strike="noStrike" kern="1200" baseline="0" dirty="0" err="1">
                <a:solidFill>
                  <a:schemeClr val="tx1"/>
                </a:solidFill>
                <a:latin typeface="+mn-lt"/>
                <a:ea typeface="+mn-ea"/>
                <a:cs typeface="+mn-cs"/>
              </a:rPr>
              <a:t>Pediatr</a:t>
            </a:r>
            <a:r>
              <a:rPr lang="en-GB" sz="1200" b="0" i="0" u="none" strike="noStrike" kern="1200" baseline="0" dirty="0">
                <a:solidFill>
                  <a:schemeClr val="tx1"/>
                </a:solidFill>
                <a:latin typeface="+mn-lt"/>
                <a:ea typeface="+mn-ea"/>
                <a:cs typeface="+mn-cs"/>
              </a:rPr>
              <a:t>. 2020 Sep 25:e204573.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10.1001/jamapediatrics.2020.4573. </a:t>
            </a:r>
            <a:r>
              <a:rPr lang="en-GB" sz="1200" b="0" i="0" u="none" strike="noStrike" kern="1200" baseline="0" dirty="0" err="1">
                <a:solidFill>
                  <a:schemeClr val="tx1"/>
                </a:solidFill>
                <a:latin typeface="+mn-lt"/>
                <a:ea typeface="+mn-ea"/>
                <a:cs typeface="+mn-cs"/>
              </a:rPr>
              <a:t>Epub</a:t>
            </a:r>
            <a:r>
              <a:rPr lang="en-GB" sz="1200" b="0" i="0" u="none" strike="noStrike" kern="1200" baseline="0" dirty="0">
                <a:solidFill>
                  <a:schemeClr val="tx1"/>
                </a:solidFill>
                <a:latin typeface="+mn-lt"/>
                <a:ea typeface="+mn-ea"/>
                <a:cs typeface="+mn-cs"/>
              </a:rPr>
              <a:t> ahead of print. PMID:32975552; PMCID: PMC7519436.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more information about COVID vaccines in development, see the LSHTM COVID-19 vaccine tracker https://vac-lshtm.shinyapps.io/ncov_vaccine_landscape/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8950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mn-ea"/>
                <a:cs typeface="+mn-cs"/>
              </a:rPr>
              <a:t>In extensive vaccination campaigns such as the COVID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this can be found at </a:t>
            </a:r>
            <a:r>
              <a:rPr lang="en-GB" u="sng" dirty="0">
                <a:hlinkClick r:id="rId3"/>
              </a:rPr>
              <a:t>www.gov.uk/government/publications/phe-monitoring-of-the-effectiveness-of-covid-19-vaccination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Lopez Bernal J, Andrews A, Gower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Early effectiveness of COVID-19 vaccination with BNT162b2 mRNA vaccine and ChAdOx1 adenovirus vector vaccine on symptomatic disease, hospitalisations and mortality in older adults in England </a:t>
            </a:r>
            <a:r>
              <a:rPr lang="en-GB" sz="1200" b="0" i="0" u="sng" strike="noStrike" kern="1200" baseline="0" dirty="0">
                <a:solidFill>
                  <a:schemeClr val="tx1"/>
                </a:solidFill>
                <a:latin typeface="+mn-lt"/>
                <a:ea typeface="+mn-ea"/>
                <a:cs typeface="+mn-cs"/>
              </a:rPr>
              <a:t>https://www.medrxiv.org/content/10.1101/2021.03.01.21252652v1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Hall VJ, Foulkes S, </a:t>
            </a:r>
            <a:r>
              <a:rPr lang="en-GB" sz="1200" b="0" i="0" u="none" strike="noStrike" kern="1200" baseline="0" dirty="0" err="1">
                <a:solidFill>
                  <a:schemeClr val="tx1"/>
                </a:solidFill>
                <a:latin typeface="+mn-lt"/>
                <a:ea typeface="+mn-ea"/>
                <a:cs typeface="+mn-cs"/>
              </a:rPr>
              <a:t>Saei</a:t>
            </a:r>
            <a:r>
              <a:rPr lang="en-GB" sz="1200" b="0" i="0" u="none" strike="noStrike" kern="1200" baseline="0" dirty="0">
                <a:solidFill>
                  <a:schemeClr val="tx1"/>
                </a:solidFill>
                <a:latin typeface="+mn-lt"/>
                <a:ea typeface="+mn-ea"/>
                <a:cs typeface="+mn-cs"/>
              </a:rPr>
              <a:t> A, Andrews N, </a:t>
            </a:r>
            <a:r>
              <a:rPr lang="en-GB" sz="1200" b="0" i="0" u="none" strike="noStrike" kern="1200" baseline="0" dirty="0" err="1">
                <a:solidFill>
                  <a:schemeClr val="tx1"/>
                </a:solidFill>
                <a:latin typeface="+mn-lt"/>
                <a:ea typeface="+mn-ea"/>
                <a:cs typeface="+mn-cs"/>
              </a:rPr>
              <a:t>Oguti</a:t>
            </a:r>
            <a:r>
              <a:rPr lang="en-GB" sz="1200" b="0" i="0" u="none" strike="noStrike" kern="1200" baseline="0" dirty="0">
                <a:solidFill>
                  <a:schemeClr val="tx1"/>
                </a:solidFill>
                <a:latin typeface="+mn-lt"/>
                <a:ea typeface="+mn-ea"/>
                <a:cs typeface="+mn-cs"/>
              </a:rPr>
              <a:t>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BNT162b2 mRNA Vaccine Against Infection and COVID-19 Vaccine Coverage in Healthcare Workers in England, Multicentre Prospective Cohort Study (the SIREN Study). </a:t>
            </a:r>
          </a:p>
          <a:p>
            <a:endParaRPr lang="en-GB" sz="1200" b="0" i="0" u="sng"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Harris RJ, Hall</a:t>
            </a:r>
            <a:r>
              <a:rPr lang="en-GB" sz="1200" b="0" i="0" u="none" strike="noStrike" kern="1200" baseline="300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JA, Zaidi A et al  Impact of vaccination on household transmission of SARS-COV-2 in England. https://khub.net/documents/135939561/390853656/Impact+of+vaccination+on+household+transmission+of+SARS-COV-2+in+England.pdf/35bf4bb1-6ade-d3eb-a39e-9c9b25a8122a?t=1619601878136   </a:t>
            </a:r>
            <a:endParaRPr lang="en-GB" sz="1200" b="0" i="0" u="sng"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Shrotri</a:t>
            </a:r>
            <a:r>
              <a:rPr lang="en-GB" sz="1200" b="0" i="0" u="none" strike="noStrike" kern="1200" baseline="0" dirty="0">
                <a:solidFill>
                  <a:schemeClr val="tx1"/>
                </a:solidFill>
                <a:latin typeface="+mn-lt"/>
                <a:ea typeface="+mn-ea"/>
                <a:cs typeface="+mn-cs"/>
              </a:rPr>
              <a:t> M, </a:t>
            </a:r>
            <a:r>
              <a:rPr lang="en-GB" sz="1200" b="0" i="0" u="none" strike="noStrike" kern="1200" baseline="0" dirty="0" err="1">
                <a:solidFill>
                  <a:schemeClr val="tx1"/>
                </a:solidFill>
                <a:latin typeface="+mn-lt"/>
                <a:ea typeface="+mn-ea"/>
                <a:cs typeface="+mn-cs"/>
              </a:rPr>
              <a:t>Krutikov</a:t>
            </a:r>
            <a:r>
              <a:rPr lang="en-GB" sz="1200" b="0" i="0" u="none" strike="noStrike" kern="1200" baseline="0" dirty="0">
                <a:solidFill>
                  <a:schemeClr val="tx1"/>
                </a:solidFill>
                <a:latin typeface="+mn-lt"/>
                <a:ea typeface="+mn-ea"/>
                <a:cs typeface="+mn-cs"/>
              </a:rPr>
              <a:t> M, Palmer 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Vaccine effectiveness of the first dose of ChAdOx1 nCoV-19 and BNT162b2 against SARS-CoV-2 infection in residents of Long-Term Care Facilities (VIVALDI study). </a:t>
            </a:r>
            <a:r>
              <a:rPr lang="en-GB" sz="1200" b="0" i="0" u="none" strike="noStrike" kern="1200" baseline="0" dirty="0" err="1">
                <a:solidFill>
                  <a:schemeClr val="tx1"/>
                </a:solidFill>
                <a:latin typeface="+mn-lt"/>
                <a:ea typeface="+mn-ea"/>
                <a:cs typeface="+mn-cs"/>
              </a:rPr>
              <a:t>medRxiv</a:t>
            </a:r>
            <a:r>
              <a:rPr lang="en-GB" sz="1200" b="0" i="0" u="none" strike="noStrike" kern="1200" baseline="0" dirty="0">
                <a:solidFill>
                  <a:schemeClr val="tx1"/>
                </a:solidFill>
                <a:latin typeface="+mn-lt"/>
                <a:ea typeface="+mn-ea"/>
                <a:cs typeface="+mn-cs"/>
              </a:rPr>
              <a:t> [preprint],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10.1101/2021.03.26.21254391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Shah A, </a:t>
            </a:r>
            <a:r>
              <a:rPr lang="en-GB" sz="1200" b="0" i="0" u="none" strike="noStrike" kern="1200" baseline="0" dirty="0" err="1">
                <a:solidFill>
                  <a:schemeClr val="tx1"/>
                </a:solidFill>
                <a:latin typeface="+mn-lt"/>
                <a:ea typeface="+mn-ea"/>
                <a:cs typeface="+mn-cs"/>
              </a:rPr>
              <a:t>Gribben</a:t>
            </a:r>
            <a:r>
              <a:rPr lang="en-GB" sz="1200" b="0" i="0" u="none" strike="noStrike" kern="1200" baseline="0" dirty="0">
                <a:solidFill>
                  <a:schemeClr val="tx1"/>
                </a:solidFill>
                <a:latin typeface="+mn-lt"/>
                <a:ea typeface="+mn-ea"/>
                <a:cs typeface="+mn-cs"/>
              </a:rPr>
              <a:t> C, Bishop J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 of vaccination on transmission of COVID-19: an observational study in healthcare workers and their households View ORCID Profile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https://www.gov.uk/government/publications/covid-19-the-green-book-chapter-14a</a:t>
            </a:r>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41082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pPr fontAlgn="base"/>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136588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12118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8543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27269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a:t>
            </a:r>
            <a:r>
              <a:rPr lang="en-GB" dirty="0"/>
              <a:t>In England</a:t>
            </a:r>
            <a:r>
              <a:rPr lang="en-GB" baseline="0" dirty="0"/>
              <a:t> it is a legislative requirement for DHSC to fund and implement a JCVI recommended vaccine programme</a:t>
            </a:r>
          </a:p>
          <a:p>
            <a:r>
              <a:rPr lang="en-GB" baseline="0" dirty="0"/>
              <a:t>It is not a legislative requirement for the other devolved administrations but to date in NI no JCIV recommended programme has not been implemented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115640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
              <a:defRPr/>
            </a:pPr>
            <a:r>
              <a:rPr lang="en-GB" altLang="en-US" sz="1200" dirty="0"/>
              <a:t>National or local Public Health organisations then make arrangements to implement the policy agreed and funded by the government based on JCVI advice – here in NI DOH</a:t>
            </a:r>
          </a:p>
          <a:p>
            <a:pPr marL="457200" indent="-457200">
              <a:buFont typeface="Wingdings" panose="05000000000000000000" pitchFamily="2" charset="2"/>
              <a:buChar char="§"/>
              <a:defRPr/>
            </a:pPr>
            <a:r>
              <a:rPr lang="en-GB" sz="1200" dirty="0"/>
              <a:t>Public Health Agency is responsible for planning, implementing and monitoring immunisation programmes in Northern Ireland and ongoing disease surveillance to inform the programmes</a:t>
            </a:r>
            <a:endParaRPr lang="en-GB" altLang="en-US" sz="1200" dirty="0"/>
          </a:p>
          <a:p>
            <a:pPr marL="457200" indent="-457200">
              <a:buFont typeface="Wingdings" panose="05000000000000000000" pitchFamily="2" charset="2"/>
              <a:buChar char="§"/>
              <a:defRPr/>
            </a:pPr>
            <a:r>
              <a:rPr lang="en-GB" altLang="en-US" sz="1200" dirty="0"/>
              <a:t>Delivery is then via health service Trusts or Primary Care practitioners, or Community Pharmacies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424257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the Department of Health NI</a:t>
            </a:r>
            <a:r>
              <a:rPr lang="en-GB" altLang="en-US" sz="1200" b="1" baseline="0" dirty="0">
                <a:cs typeface="Arial" panose="020B0604020202020204" pitchFamily="34" charset="0"/>
              </a:rPr>
              <a:t> </a:t>
            </a:r>
            <a:r>
              <a:rPr lang="en-GB" altLang="en-US" sz="1200" b="1" dirty="0">
                <a:cs typeface="Arial" panose="020B0604020202020204" pitchFamily="34" charset="0"/>
              </a:rPr>
              <a:t>(DH) </a:t>
            </a:r>
            <a:r>
              <a:rPr lang="en-GB" altLang="en-US" sz="1200" dirty="0">
                <a:cs typeface="Arial" panose="020B0604020202020204" pitchFamily="34" charset="0"/>
              </a:rPr>
              <a:t>is responsible for vaccine policy decisions,</a:t>
            </a:r>
            <a:r>
              <a:rPr lang="en-GB" altLang="en-US" sz="1200" baseline="0" dirty="0">
                <a:cs typeface="Arial" panose="020B0604020202020204" pitchFamily="34" charset="0"/>
              </a:rPr>
              <a:t> </a:t>
            </a:r>
            <a:r>
              <a:rPr lang="en-GB" altLang="en-US" sz="1200" dirty="0">
                <a:cs typeface="Arial" panose="020B0604020202020204" pitchFamily="34" charset="0"/>
              </a:rPr>
              <a:t>finance for vaccine programmes and procurement of national vaccines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Public Health Agency (PHA) – Health Protection </a:t>
            </a:r>
            <a:r>
              <a:rPr lang="en-GB" altLang="en-US" sz="1200" dirty="0">
                <a:cs typeface="Arial" panose="020B0604020202020204" pitchFamily="34" charset="0"/>
              </a:rPr>
              <a:t>is responsible for the national planning, leadership</a:t>
            </a:r>
            <a:r>
              <a:rPr lang="en-GB" altLang="en-US" sz="1200" baseline="0" dirty="0">
                <a:cs typeface="Arial" panose="020B0604020202020204" pitchFamily="34" charset="0"/>
              </a:rPr>
              <a:t> </a:t>
            </a:r>
            <a:r>
              <a:rPr lang="en-GB" altLang="en-US" sz="1200" dirty="0">
                <a:cs typeface="Arial" panose="020B0604020202020204" pitchFamily="34" charset="0"/>
              </a:rPr>
              <a:t>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HSCB Integrated Care </a:t>
            </a:r>
            <a:r>
              <a:rPr lang="en-GB" altLang="en-US" sz="1200" dirty="0">
                <a:cs typeface="Arial" panose="020B0604020202020204" pitchFamily="34" charset="0"/>
              </a:rPr>
              <a:t>is responsible for the commissioning, implementation and delivery of immunisation programmes through GP practices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PHA Nursing </a:t>
            </a:r>
            <a:r>
              <a:rPr lang="en-GB" altLang="en-US" sz="1200" dirty="0">
                <a:cs typeface="Arial" panose="020B0604020202020204" pitchFamily="34" charset="0"/>
              </a:rPr>
              <a:t>- is responsible for school nursing commissioning</a:t>
            </a:r>
            <a:r>
              <a:rPr lang="en-GB" altLang="en-US" sz="1200" baseline="0" dirty="0">
                <a:cs typeface="Arial" panose="020B0604020202020204" pitchFamily="34" charset="0"/>
              </a:rPr>
              <a:t> </a:t>
            </a: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Regional Procurement Pharmacy Service </a:t>
            </a:r>
            <a:r>
              <a:rPr lang="en-GB" altLang="en-US" sz="1200" dirty="0">
                <a:cs typeface="Arial" panose="020B0604020202020204" pitchFamily="34" charset="0"/>
              </a:rPr>
              <a:t>is responsible for distribution and supply</a:t>
            </a:r>
            <a:r>
              <a:rPr lang="en-GB" altLang="en-US" sz="1200" baseline="0" dirty="0">
                <a:cs typeface="Arial" panose="020B0604020202020204" pitchFamily="34" charset="0"/>
              </a:rPr>
              <a:t> of vaccines</a:t>
            </a: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a:cs typeface="Arial" panose="020B0604020202020204" pitchFamily="34" charset="0"/>
            </a:endParaRPr>
          </a:p>
          <a:p>
            <a:pPr marL="0" indent="0">
              <a:lnSpc>
                <a:spcPct val="100000"/>
              </a:lnSpc>
              <a:spcAft>
                <a:spcPts val="1200"/>
              </a:spcAft>
              <a:buFont typeface="Arial" panose="020B0604020202020204" pitchFamily="34" charset="0"/>
              <a:buNone/>
            </a:pPr>
            <a:r>
              <a:rPr lang="en-GB" altLang="en-US" sz="1200" dirty="0">
                <a:cs typeface="Arial" panose="020B0604020202020204" pitchFamily="34" charset="0"/>
              </a:rPr>
              <a:t>Vaccine</a:t>
            </a:r>
            <a:r>
              <a:rPr lang="en-GB" altLang="en-US" sz="1200" baseline="0" dirty="0">
                <a:cs typeface="Arial" panose="020B0604020202020204" pitchFamily="34" charset="0"/>
              </a:rPr>
              <a:t> safety monitoring is UK level </a:t>
            </a:r>
            <a:r>
              <a:rPr lang="en-GB" altLang="en-US" sz="1200" baseline="0" dirty="0" err="1">
                <a:cs typeface="Arial" panose="020B0604020202020204" pitchFamily="34" charset="0"/>
              </a:rPr>
              <a:t>ie</a:t>
            </a:r>
            <a:r>
              <a:rPr lang="en-GB" altLang="en-US" sz="1200" baseline="0" dirty="0">
                <a:cs typeface="Arial" panose="020B0604020202020204" pitchFamily="34" charset="0"/>
              </a:rPr>
              <a:t>.</a:t>
            </a:r>
            <a:endParaRPr lang="en-GB" altLang="en-US" sz="1200" dirty="0">
              <a:cs typeface="Arial" panose="020B0604020202020204" pitchFamily="34" charset="0"/>
            </a:endParaRP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a:cs typeface="Arial" panose="020B0604020202020204" pitchFamily="34" charset="0"/>
              </a:rPr>
              <a:t>the Medicines and Healthcare products Regulatory Agency (MHRA) </a:t>
            </a:r>
            <a:r>
              <a:rPr lang="en-GB" altLang="en-US" sz="1200" dirty="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a:cs typeface="Arial" panose="020B0604020202020204" pitchFamily="34" charset="0"/>
              </a:rPr>
              <a:t>the National institute for Biological Standards and Control (NIBSC) </a:t>
            </a:r>
            <a:r>
              <a:rPr lang="en-GB" altLang="en-US" sz="1200" dirty="0">
                <a:cs typeface="Arial" panose="020B0604020202020204" pitchFamily="34" charset="0"/>
              </a:rPr>
              <a:t>is responsible for evaluating the quality and biological activity of vaccines and for official batch release testing as required by EU law before release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94329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722749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30/12/20 available at :</a:t>
            </a:r>
          </a:p>
          <a:p>
            <a:r>
              <a:rPr lang="en-GB" dirty="0"/>
              <a:t>https://www.gov.uk/government/publications/priority-groups-for-coronavirus-covid-19-vaccination-advice-from-the-jcvi-30-december-2020/joint-committee-on-vaccination-and-immunisation-advice-on-priority-groups-for-covid-19-vaccination-30-december-2020</a:t>
            </a:r>
          </a:p>
          <a:p>
            <a:endParaRPr lang="en-GB" dirty="0"/>
          </a:p>
          <a:p>
            <a:r>
              <a:rPr lang="en-GB" dirty="0"/>
              <a:t>It is estimated that taken together, these groups represent around 99% of preventable mortality from COVID-19.</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116169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3924426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Evidence strongly indicates that the single greatest risk of mortality from COVID-19 is increasing age and that the risk increases exponentially with age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Many individuals who are clinically extremely vulnerable will have some degree of immunosuppression or be immunocompromised and may not respond as well to the vaccine. Therefore, those who are clinically extremely vulnerable should continue to follow Government advice on reducing their risk of infection. </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100957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79766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488682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UKHSA website (</a:t>
            </a:r>
            <a:r>
              <a:rPr lang="en-GB" dirty="0">
                <a:hlinkClick r:id="rId3"/>
              </a:rPr>
              <a:t>www.gov.uk/government/publications/safety-of-covid-19-vaccines-when-given-in-pregnancy/the-safety-of-covid-19-vaccines-when-given-in-pregnancy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545897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of children and young people: 22 December 2021 - GOV.UK (www.gov.uk)</a:t>
            </a:r>
            <a:endParaRPr lang="en-GB" dirty="0"/>
          </a:p>
          <a:p>
            <a:endParaRPr lang="en-GB" dirty="0"/>
          </a:p>
          <a:p>
            <a:r>
              <a:rPr lang="en-GB" dirty="0">
                <a:hlinkClick r:id="rId4"/>
              </a:rPr>
              <a:t>JCVI statement on vaccination of children aged 5 to 11 years old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1381597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3"/>
              </a:rPr>
              <a:t>JCVI statement on COVID-19 vaccination of children aged 12 to 15 years: 3 September 2021 -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3634293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https://www.health-ni.gov.uk/sites/default/files/publications/health/doh-uk-cmo-letter-130921-revised.pdf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744420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https://www.gov.uk/government/publications/covid-19-vaccination-in-children-and-young-people-aged-16-to-17-years-jcvi-statement-november-2021/joint-committee-on-vaccination-and-immunisation-jcvi-advice-on-covid-19-vaccination-in-people-aged-16-to-17-years-15-november-2021</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1012097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1400775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563570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Toback</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2022 Safety, immunogenicity, and efficacy of a COVID-19 vaccine (NVX-CoV2373) co-administered with seasonal influenza vaccines: an exploratory </a:t>
            </a:r>
            <a:r>
              <a:rPr lang="en-GB" sz="1200" b="0" i="0" u="none" strike="noStrike" kern="1200" baseline="0" dirty="0" err="1">
                <a:solidFill>
                  <a:schemeClr val="tx1"/>
                </a:solidFill>
                <a:latin typeface="+mn-lt"/>
                <a:ea typeface="+mn-ea"/>
                <a:cs typeface="+mn-cs"/>
              </a:rPr>
              <a:t>substudy</a:t>
            </a:r>
            <a:r>
              <a:rPr lang="en-GB" sz="1200" b="0" i="0" u="none" strike="noStrike" kern="1200" baseline="0" dirty="0">
                <a:solidFill>
                  <a:schemeClr val="tx1"/>
                </a:solidFill>
                <a:latin typeface="+mn-lt"/>
                <a:ea typeface="+mn-ea"/>
                <a:cs typeface="+mn-cs"/>
              </a:rPr>
              <a:t> of a randomised, observer-blinded, placebo-controlled, phase 3 trial. Lancet 2022; 10: P167-179. DOI: </a:t>
            </a:r>
            <a:r>
              <a:rPr lang="en-GB" sz="1200" b="0" i="0" u="sng" strike="noStrike" kern="1200" baseline="0" dirty="0">
                <a:solidFill>
                  <a:schemeClr val="tx1"/>
                </a:solidFill>
                <a:latin typeface="+mn-lt"/>
                <a:ea typeface="+mn-ea"/>
                <a:cs typeface="+mn-cs"/>
              </a:rPr>
              <a:t>https://doi.org/10.1016/S2213- 2600(21)00409-4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3118344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https://www.gov.uk/government/publications/third-primary-covid-19-vaccine-dose-for-people-who-are-immunosuppressed-jcvi-advice/joint-committee-on-vaccination-and-immunisation-jcvi-advice-on-third-primary-dose-vaccination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4283988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https://www.gov.uk/government/publications/jcvi-statement-september-2021-covid-19-booster-vaccine-programme-for-winter-2021-to-2022</a:t>
            </a:r>
            <a:r>
              <a:rPr lang="en-GB" dirty="0"/>
              <a: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26925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https://coronavirus.jhu.edu/map.html</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121464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3889229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Choi </a:t>
            </a:r>
            <a:r>
              <a:rPr lang="en-GB" i="1" dirty="0"/>
              <a:t>et al</a:t>
            </a:r>
            <a:r>
              <a:rPr lang="en-GB" dirty="0"/>
              <a:t>, 2021 </a:t>
            </a:r>
            <a:r>
              <a:rPr lang="en-GB" sz="1200" b="0" i="0" u="none" strike="noStrike" kern="1200" baseline="0" dirty="0">
                <a:solidFill>
                  <a:schemeClr val="tx1"/>
                </a:solidFill>
                <a:latin typeface="+mn-lt"/>
                <a:ea typeface="+mn-ea"/>
                <a:cs typeface="+mn-cs"/>
              </a:rPr>
              <a:t>Safety and immunogenicity of SARS-CoV-2 variant mRNA vaccine boosters in healthy adults: an interim analysis. Nat Med (2021). </a:t>
            </a:r>
            <a:r>
              <a:rPr lang="en-GB" sz="1200" b="0" i="0" u="sng" strike="noStrike" kern="1200" baseline="0" dirty="0">
                <a:solidFill>
                  <a:schemeClr val="tx1"/>
                </a:solidFill>
                <a:latin typeface="+mn-lt"/>
                <a:ea typeface="+mn-ea"/>
                <a:cs typeface="+mn-cs"/>
              </a:rPr>
              <a:t>https://doi.org/10.1038/s41591-021-01527-y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3126365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1515389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3139821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2763235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1375703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2553223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530770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26439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Latest data can be obtained from https://coronavirus.data.gov.uk/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Greenbook chapter 14a - COVID-19 (publishing.service.gov.uk)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Comirnaty | European Medicines Agency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84</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85</a:t>
            </a:fld>
            <a:endParaRPr lang="en-GB"/>
          </a:p>
        </p:txBody>
      </p:sp>
    </p:spTree>
    <p:extLst>
      <p:ext uri="{BB962C8B-B14F-4D97-AF65-F5344CB8AC3E}">
        <p14:creationId xmlns:p14="http://schemas.microsoft.com/office/powerpoint/2010/main" val="2879960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87</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88</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89</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90</a:t>
            </a:fld>
            <a:endParaRPr lang="en-GB"/>
          </a:p>
        </p:txBody>
      </p:sp>
    </p:spTree>
    <p:extLst>
      <p:ext uri="{BB962C8B-B14F-4D97-AF65-F5344CB8AC3E}">
        <p14:creationId xmlns:p14="http://schemas.microsoft.com/office/powerpoint/2010/main" val="32495539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91</a:t>
            </a:fld>
            <a:endParaRPr lang="en-GB"/>
          </a:p>
        </p:txBody>
      </p:sp>
    </p:spTree>
    <p:extLst>
      <p:ext uri="{BB962C8B-B14F-4D97-AF65-F5344CB8AC3E}">
        <p14:creationId xmlns:p14="http://schemas.microsoft.com/office/powerpoint/2010/main" val="1947541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Reconstituted vaccine can be returned to the fridge/cool box and stored between 2oC and 8oC (or up to 25°C if not in fridge) but must be used within 6 hours following dilution.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94</a:t>
            </a:fld>
            <a:endParaRPr lang="en-GB"/>
          </a:p>
        </p:txBody>
      </p:sp>
    </p:spTree>
    <p:extLst>
      <p:ext uri="{BB962C8B-B14F-4D97-AF65-F5344CB8AC3E}">
        <p14:creationId xmlns:p14="http://schemas.microsoft.com/office/powerpoint/2010/main" val="8735651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95</a:t>
            </a:fld>
            <a:endParaRPr lang="en-GB"/>
          </a:p>
        </p:txBody>
      </p:sp>
    </p:spTree>
    <p:extLst>
      <p:ext uri="{BB962C8B-B14F-4D97-AF65-F5344CB8AC3E}">
        <p14:creationId xmlns:p14="http://schemas.microsoft.com/office/powerpoint/2010/main" val="377842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120590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96</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97</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98</a:t>
            </a:fld>
            <a:endParaRPr lang="en-GB"/>
          </a:p>
        </p:txBody>
      </p:sp>
    </p:spTree>
    <p:extLst>
      <p:ext uri="{BB962C8B-B14F-4D97-AF65-F5344CB8AC3E}">
        <p14:creationId xmlns:p14="http://schemas.microsoft.com/office/powerpoint/2010/main" val="818255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100</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101</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105</a:t>
            </a:fld>
            <a:endParaRPr lang="en-GB"/>
          </a:p>
        </p:txBody>
      </p:sp>
    </p:spTree>
    <p:extLst>
      <p:ext uri="{BB962C8B-B14F-4D97-AF65-F5344CB8AC3E}">
        <p14:creationId xmlns:p14="http://schemas.microsoft.com/office/powerpoint/2010/main" val="26907634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110</a:t>
            </a:fld>
            <a:endParaRPr lang="en-GB"/>
          </a:p>
        </p:txBody>
      </p:sp>
    </p:spTree>
    <p:extLst>
      <p:ext uri="{BB962C8B-B14F-4D97-AF65-F5344CB8AC3E}">
        <p14:creationId xmlns:p14="http://schemas.microsoft.com/office/powerpoint/2010/main" val="2967961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111</a:t>
            </a:fld>
            <a:endParaRPr lang="en-GB"/>
          </a:p>
        </p:txBody>
      </p:sp>
    </p:spTree>
    <p:extLst>
      <p:ext uri="{BB962C8B-B14F-4D97-AF65-F5344CB8AC3E}">
        <p14:creationId xmlns:p14="http://schemas.microsoft.com/office/powerpoint/2010/main" val="22890611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113</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114</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115</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116</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Spikevax (previously COVID-19 Vaccine </a:t>
            </a:r>
            <a:r>
              <a:rPr lang="en-GB" sz="1200" u="sng" kern="1200" dirty="0" err="1">
                <a:solidFill>
                  <a:schemeClr val="tx1"/>
                </a:solidFill>
                <a:effectLst/>
                <a:latin typeface="+mn-lt"/>
                <a:ea typeface="+mn-ea"/>
                <a:cs typeface="+mn-cs"/>
                <a:hlinkClick r:id="rId3"/>
              </a:rPr>
              <a:t>Moderna</a:t>
            </a:r>
            <a:r>
              <a:rPr lang="en-GB" sz="1200" u="sng" kern="1200" dirty="0">
                <a:solidFill>
                  <a:schemeClr val="tx1"/>
                </a:solidFill>
                <a:effectLst/>
                <a:latin typeface="+mn-lt"/>
                <a:ea typeface="+mn-ea"/>
                <a:cs typeface="+mn-cs"/>
                <a:hlinkClick r:id="rId3"/>
              </a:rPr>
              <a:t>) | European Medicines Agency (europa.eu)</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119</a:t>
            </a:fld>
            <a:endParaRPr lang="en-GB"/>
          </a:p>
        </p:txBody>
      </p:sp>
    </p:spTree>
    <p:extLst>
      <p:ext uri="{BB962C8B-B14F-4D97-AF65-F5344CB8AC3E}">
        <p14:creationId xmlns:p14="http://schemas.microsoft.com/office/powerpoint/2010/main" val="23643067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doh-hss-md-21-2022.pdf (health-ni.gov.uk)</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4"/>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120</a:t>
            </a:fld>
            <a:endParaRPr lang="en-GB"/>
          </a:p>
        </p:txBody>
      </p:sp>
    </p:spTree>
    <p:extLst>
      <p:ext uri="{BB962C8B-B14F-4D97-AF65-F5344CB8AC3E}">
        <p14:creationId xmlns:p14="http://schemas.microsoft.com/office/powerpoint/2010/main" val="36674378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121</a:t>
            </a:fld>
            <a:endParaRPr lang="en-GB"/>
          </a:p>
        </p:txBody>
      </p:sp>
    </p:spTree>
    <p:extLst>
      <p:ext uri="{BB962C8B-B14F-4D97-AF65-F5344CB8AC3E}">
        <p14:creationId xmlns:p14="http://schemas.microsoft.com/office/powerpoint/2010/main" val="19190956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122</a:t>
            </a:fld>
            <a:endParaRPr lang="en-GB"/>
          </a:p>
        </p:txBody>
      </p:sp>
    </p:spTree>
    <p:extLst>
      <p:ext uri="{BB962C8B-B14F-4D97-AF65-F5344CB8AC3E}">
        <p14:creationId xmlns:p14="http://schemas.microsoft.com/office/powerpoint/2010/main" val="40604416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123</a:t>
            </a:fld>
            <a:endParaRPr lang="en-GB"/>
          </a:p>
        </p:txBody>
      </p:sp>
    </p:spTree>
    <p:extLst>
      <p:ext uri="{BB962C8B-B14F-4D97-AF65-F5344CB8AC3E}">
        <p14:creationId xmlns:p14="http://schemas.microsoft.com/office/powerpoint/2010/main" val="18388039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https://assets.publishing.service.gov.uk/government/uploads/system/uploads/attachment_data/file/1097996/Spikexax_bivalent_Original_Omicron_SmPC.pdf</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128</a:t>
            </a:fld>
            <a:endParaRPr lang="en-GB"/>
          </a:p>
        </p:txBody>
      </p:sp>
    </p:spTree>
    <p:extLst>
      <p:ext uri="{BB962C8B-B14F-4D97-AF65-F5344CB8AC3E}">
        <p14:creationId xmlns:p14="http://schemas.microsoft.com/office/powerpoint/2010/main" val="6381192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suspension of the observation period in individuals without a history of allergy has since been agreed by the Commission on Human Medicines and also applies to the </a:t>
            </a:r>
            <a:r>
              <a:rPr lang="en-GB" sz="1200" b="0" i="0" u="none" strike="noStrike" kern="1200" baseline="0" dirty="0" err="1">
                <a:solidFill>
                  <a:schemeClr val="tx1"/>
                </a:solidFill>
                <a:latin typeface="+mn-lt"/>
                <a:ea typeface="+mn-ea"/>
                <a:cs typeface="+mn-cs"/>
              </a:rPr>
              <a:t>Moderna</a:t>
            </a:r>
            <a:r>
              <a:rPr lang="en-GB" sz="1200" b="0" i="0" u="none" strike="noStrike" kern="1200" baseline="0" dirty="0">
                <a:solidFill>
                  <a:schemeClr val="tx1"/>
                </a:solidFill>
                <a:latin typeface="+mn-lt"/>
                <a:ea typeface="+mn-ea"/>
                <a:cs typeface="+mn-cs"/>
              </a:rPr>
              <a:t> bivalent vaccine. </a:t>
            </a:r>
            <a:endParaRPr lang="en-GB" sz="1200"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hlinkClick r:id="rId3"/>
            </a:endParaRPr>
          </a:p>
          <a:p>
            <a:r>
              <a:rPr lang="en-GB" dirty="0">
                <a:hlinkClick r:id="rId4"/>
              </a:rPr>
              <a:t>doh-hss-md-21-2022.pdf (health-ni.gov.uk)</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5"/>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129</a:t>
            </a:fld>
            <a:endParaRPr lang="en-GB"/>
          </a:p>
        </p:txBody>
      </p:sp>
    </p:spTree>
    <p:extLst>
      <p:ext uri="{BB962C8B-B14F-4D97-AF65-F5344CB8AC3E}">
        <p14:creationId xmlns:p14="http://schemas.microsoft.com/office/powerpoint/2010/main" val="27449458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130</a:t>
            </a:fld>
            <a:endParaRPr lang="en-GB"/>
          </a:p>
        </p:txBody>
      </p:sp>
    </p:spTree>
    <p:extLst>
      <p:ext uri="{BB962C8B-B14F-4D97-AF65-F5344CB8AC3E}">
        <p14:creationId xmlns:p14="http://schemas.microsoft.com/office/powerpoint/2010/main" val="97742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https://www.nidirect.gov.uk/articles/coronavirus-covid-19-symptoms</a:t>
            </a:r>
          </a:p>
        </p:txBody>
      </p:sp>
      <p:sp>
        <p:nvSpPr>
          <p:cNvPr id="4" name="Slide Number Placeholder 3"/>
          <p:cNvSpPr>
            <a:spLocks noGrp="1"/>
          </p:cNvSpPr>
          <p:nvPr>
            <p:ph type="sldNum" sz="quarter" idx="10"/>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131</a:t>
            </a:fld>
            <a:endParaRPr lang="en-GB"/>
          </a:p>
        </p:txBody>
      </p:sp>
    </p:spTree>
    <p:extLst>
      <p:ext uri="{BB962C8B-B14F-4D97-AF65-F5344CB8AC3E}">
        <p14:creationId xmlns:p14="http://schemas.microsoft.com/office/powerpoint/2010/main" val="14257334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132</a:t>
            </a:fld>
            <a:endParaRPr lang="en-GB"/>
          </a:p>
        </p:txBody>
      </p:sp>
    </p:spTree>
    <p:extLst>
      <p:ext uri="{BB962C8B-B14F-4D97-AF65-F5344CB8AC3E}">
        <p14:creationId xmlns:p14="http://schemas.microsoft.com/office/powerpoint/2010/main" val="30286974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133</a:t>
            </a:fld>
            <a:endParaRPr lang="en-GB"/>
          </a:p>
        </p:txBody>
      </p:sp>
    </p:spTree>
    <p:extLst>
      <p:ext uri="{BB962C8B-B14F-4D97-AF65-F5344CB8AC3E}">
        <p14:creationId xmlns:p14="http://schemas.microsoft.com/office/powerpoint/2010/main" val="31436691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135</a:t>
            </a:fld>
            <a:endParaRPr lang="en-GB"/>
          </a:p>
        </p:txBody>
      </p:sp>
    </p:spTree>
    <p:extLst>
      <p:ext uri="{BB962C8B-B14F-4D97-AF65-F5344CB8AC3E}">
        <p14:creationId xmlns:p14="http://schemas.microsoft.com/office/powerpoint/2010/main" val="1802739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Nuvaxovid ® vaccine does not contain PEG but does contain a related compound called polysorbate 80. Some people with PEG allergy may also be allergic to polysorbate 80. However, polysorbate 80 is widely used in medicines and foods, and is present in many medicines including monoclonal antibody preparations. Some injected influenza vaccines (including the main vaccine used in over 65 year olds) contain polysorbate 80. Individuals who have tolerated injections that contain polysorbate 80 (such as certain influenza vaccines) are likely to tolerate the Nuvaxovid ® vaccine. </a:t>
            </a:r>
          </a:p>
          <a:p>
            <a:endParaRPr lang="en-GB" dirty="0"/>
          </a:p>
          <a:p>
            <a:r>
              <a:rPr lang="en-GB" dirty="0"/>
              <a:t>Produced by recombinant DNA technology using a </a:t>
            </a:r>
            <a:r>
              <a:rPr lang="en-GB" dirty="0" err="1"/>
              <a:t>baculovirus</a:t>
            </a:r>
            <a:r>
              <a:rPr lang="en-GB" dirty="0"/>
              <a:t> expression system in an insect cell line that is derived from Sf9 cells of the </a:t>
            </a:r>
            <a:r>
              <a:rPr lang="en-GB" dirty="0" err="1"/>
              <a:t>Spodoptera</a:t>
            </a:r>
            <a:r>
              <a:rPr lang="en-GB" dirty="0"/>
              <a:t> </a:t>
            </a:r>
            <a:r>
              <a:rPr lang="en-GB" dirty="0" err="1"/>
              <a:t>frugiperda</a:t>
            </a:r>
            <a:r>
              <a:rPr lang="en-GB" dirty="0"/>
              <a:t> species.</a:t>
            </a:r>
          </a:p>
          <a:p>
            <a:endParaRPr lang="en-GB" dirty="0"/>
          </a:p>
          <a:p>
            <a:r>
              <a:rPr lang="en-GB" dirty="0"/>
              <a:t>https://www.ema.europa.eu/en/documents/product-information/nuvaxovid-epar-product-information_en.pdf</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137</a:t>
            </a:fld>
            <a:endParaRPr lang="en-GB"/>
          </a:p>
        </p:txBody>
      </p:sp>
    </p:spTree>
    <p:extLst>
      <p:ext uri="{BB962C8B-B14F-4D97-AF65-F5344CB8AC3E}">
        <p14:creationId xmlns:p14="http://schemas.microsoft.com/office/powerpoint/2010/main" val="40380397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138</a:t>
            </a:fld>
            <a:endParaRPr lang="en-GB"/>
          </a:p>
        </p:txBody>
      </p:sp>
    </p:spTree>
    <p:extLst>
      <p:ext uri="{BB962C8B-B14F-4D97-AF65-F5344CB8AC3E}">
        <p14:creationId xmlns:p14="http://schemas.microsoft.com/office/powerpoint/2010/main" val="10334940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14a </a:t>
            </a:r>
          </a:p>
        </p:txBody>
      </p:sp>
      <p:sp>
        <p:nvSpPr>
          <p:cNvPr id="4" name="Slide Number Placeholder 3"/>
          <p:cNvSpPr>
            <a:spLocks noGrp="1"/>
          </p:cNvSpPr>
          <p:nvPr>
            <p:ph type="sldNum" sz="quarter" idx="10"/>
          </p:nvPr>
        </p:nvSpPr>
        <p:spPr/>
        <p:txBody>
          <a:bodyPr/>
          <a:lstStyle/>
          <a:p>
            <a:fld id="{AB5E6CED-5492-4614-9686-C1FE80B7C7AF}" type="slidenum">
              <a:rPr lang="en-GB" smtClean="0"/>
              <a:t>139</a:t>
            </a:fld>
            <a:endParaRPr lang="en-GB"/>
          </a:p>
        </p:txBody>
      </p:sp>
    </p:spTree>
    <p:extLst>
      <p:ext uri="{BB962C8B-B14F-4D97-AF65-F5344CB8AC3E}">
        <p14:creationId xmlns:p14="http://schemas.microsoft.com/office/powerpoint/2010/main" val="793534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140</a:t>
            </a:fld>
            <a:endParaRPr lang="en-GB"/>
          </a:p>
        </p:txBody>
      </p:sp>
    </p:spTree>
    <p:extLst>
      <p:ext uri="{BB962C8B-B14F-4D97-AF65-F5344CB8AC3E}">
        <p14:creationId xmlns:p14="http://schemas.microsoft.com/office/powerpoint/2010/main" val="24683882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141</a:t>
            </a:fld>
            <a:endParaRPr lang="en-GB"/>
          </a:p>
        </p:txBody>
      </p:sp>
    </p:spTree>
    <p:extLst>
      <p:ext uri="{BB962C8B-B14F-4D97-AF65-F5344CB8AC3E}">
        <p14:creationId xmlns:p14="http://schemas.microsoft.com/office/powerpoint/2010/main" val="37938759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142</a:t>
            </a:fld>
            <a:endParaRPr lang="en-GB"/>
          </a:p>
        </p:txBody>
      </p:sp>
    </p:spTree>
    <p:extLst>
      <p:ext uri="{BB962C8B-B14F-4D97-AF65-F5344CB8AC3E}">
        <p14:creationId xmlns:p14="http://schemas.microsoft.com/office/powerpoint/2010/main" val="187461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5.xml.rels><?xml version="1.0" encoding="UTF-8" standalone="yes"?>
<Relationships xmlns="http://schemas.openxmlformats.org/package/2006/relationships"><Relationship Id="rId3" Type="http://schemas.openxmlformats.org/officeDocument/2006/relationships/hyperlink" Target="https://yellowcard.mhra.gov.uk/website"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6.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hyperlink" Target="https://www.gov.uk/government/collections/immunisation-against-infectious-disease-the-green-boo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gov.uk/guidance/vaccination-in-pregnancy-vi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comirnatyeducation.co.uk/"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1143000"/>
          </a:xfrm>
        </p:spPr>
        <p:txBody>
          <a:bodyPr/>
          <a:lstStyle/>
          <a:p>
            <a:pPr lvl="0"/>
            <a:br>
              <a:rPr lang="en-GB" dirty="0"/>
            </a:br>
            <a:br>
              <a:rPr lang="en-GB" dirty="0"/>
            </a:br>
            <a:br>
              <a:rPr lang="en-GB" dirty="0"/>
            </a:br>
            <a:r>
              <a:rPr lang="en-GB" dirty="0">
                <a:solidFill>
                  <a:schemeClr val="accent1">
                    <a:lumMod val="75000"/>
                  </a:schemeClr>
                </a:solidFill>
              </a:rPr>
              <a:t>COVID-19 Vaccination programme</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their training slides </a:t>
            </a:r>
            <a:br>
              <a:rPr lang="en-GB" sz="1600" dirty="0">
                <a:solidFill>
                  <a:schemeClr val="accent1">
                    <a:lumMod val="75000"/>
                  </a:schemeClr>
                </a:solidFill>
              </a:rPr>
            </a:br>
            <a:r>
              <a:rPr lang="en-GB" sz="1600" dirty="0">
                <a:solidFill>
                  <a:schemeClr val="accent1">
                    <a:lumMod val="75000"/>
                  </a:schemeClr>
                </a:solidFill>
              </a:rPr>
              <a:t>These slides are provisional – subject to revision  </a:t>
            </a:r>
            <a:br>
              <a:rPr lang="en-GB" sz="1600" dirty="0"/>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1124744"/>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10 micrograms/dose)</a:t>
            </a:r>
            <a:r>
              <a:rPr lang="en-GB" sz="2000" dirty="0">
                <a:solidFill>
                  <a:srgbClr val="FF0000"/>
                </a:solidFill>
              </a:rPr>
              <a:t> </a:t>
            </a:r>
            <a:r>
              <a:rPr lang="en-GB" sz="2000" dirty="0">
                <a:solidFill>
                  <a:schemeClr val="accent1">
                    <a:lumMod val="75000"/>
                  </a:schemeClr>
                </a:solidFill>
              </a:rPr>
              <a:t>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077200" cy="4824536"/>
          </a:xfrm>
        </p:spPr>
        <p:txBody>
          <a:bodyPr/>
          <a:lstStyle/>
          <a:p>
            <a:pPr marL="0" indent="0">
              <a:lnSpc>
                <a:spcPct val="120000"/>
              </a:lnSpc>
              <a:spcBef>
                <a:spcPts val="0"/>
              </a:spcBef>
              <a:buNone/>
            </a:pPr>
            <a:r>
              <a:rPr lang="en-GB" sz="1300" dirty="0"/>
              <a:t>The following reactions were reported by the vaccine clinical trial participants aged 5 to 11 years:</a:t>
            </a:r>
          </a:p>
          <a:p>
            <a:pPr marL="0" indent="0">
              <a:lnSpc>
                <a:spcPct val="120000"/>
              </a:lnSpc>
              <a:spcBef>
                <a:spcPts val="1200"/>
              </a:spcBef>
              <a:buNone/>
            </a:pPr>
            <a:r>
              <a:rPr lang="en-GB" sz="1300" b="1" dirty="0"/>
              <a:t>Local reactions</a:t>
            </a:r>
            <a:endParaRPr lang="en-GB" sz="1300" dirty="0"/>
          </a:p>
          <a:p>
            <a:pPr marL="0" indent="0">
              <a:lnSpc>
                <a:spcPct val="120000"/>
              </a:lnSpc>
              <a:spcBef>
                <a:spcPts val="0"/>
              </a:spcBef>
              <a:buNone/>
            </a:pPr>
            <a:r>
              <a:rPr lang="en-GB" sz="1300" dirty="0"/>
              <a:t>Over 80% reported pain at the injection site. Redness and swelling was also commonly reported (20%)</a:t>
            </a:r>
          </a:p>
          <a:p>
            <a:pPr marL="0" indent="0">
              <a:lnSpc>
                <a:spcPct val="120000"/>
              </a:lnSpc>
              <a:spcBef>
                <a:spcPts val="600"/>
              </a:spcBef>
              <a:buNone/>
            </a:pPr>
            <a:r>
              <a:rPr lang="en-GB" sz="1300" b="1" dirty="0"/>
              <a:t>Systemic reactions</a:t>
            </a:r>
            <a:endParaRPr lang="en-GB" sz="1300" dirty="0"/>
          </a:p>
          <a:p>
            <a:pPr marL="0" indent="0">
              <a:lnSpc>
                <a:spcPct val="120000"/>
              </a:lnSpc>
              <a:spcBef>
                <a:spcPts val="0"/>
              </a:spcBef>
              <a:buNone/>
            </a:pPr>
            <a:r>
              <a:rPr lang="en-GB" sz="1300" dirty="0"/>
              <a:t>The most frequently reported systemic reactions (reactions affecting the whole body) were:</a:t>
            </a:r>
          </a:p>
          <a:p>
            <a:pPr marL="0" indent="0">
              <a:lnSpc>
                <a:spcPct val="120000"/>
              </a:lnSpc>
              <a:spcBef>
                <a:spcPts val="0"/>
              </a:spcBef>
              <a:buNone/>
            </a:pPr>
            <a:r>
              <a:rPr lang="en-GB" sz="1300" dirty="0"/>
              <a:t>	tiredness (&gt; 50%)	 	headache (&gt; 30%) </a:t>
            </a:r>
          </a:p>
          <a:p>
            <a:pPr marL="0" indent="0">
              <a:lnSpc>
                <a:spcPct val="120000"/>
              </a:lnSpc>
              <a:spcBef>
                <a:spcPts val="0"/>
              </a:spcBef>
              <a:buNone/>
            </a:pPr>
            <a:r>
              <a:rPr lang="en-GB" sz="1300" dirty="0"/>
              <a:t>	muscle aches (&gt; 10%)		chills (&gt; 10%) </a:t>
            </a:r>
          </a:p>
          <a:p>
            <a:pPr marL="0" indent="0">
              <a:lnSpc>
                <a:spcPct val="120000"/>
              </a:lnSpc>
              <a:spcBef>
                <a:spcPts val="0"/>
              </a:spcBef>
              <a:buNone/>
            </a:pPr>
            <a:endParaRPr lang="en-GB" sz="1300" dirty="0"/>
          </a:p>
          <a:p>
            <a:pPr marL="285750" indent="-285750">
              <a:lnSpc>
                <a:spcPct val="120000"/>
              </a:lnSpc>
              <a:spcBef>
                <a:spcPts val="0"/>
              </a:spcBef>
              <a:buFont typeface="Arial" panose="020B0604020202020204" pitchFamily="34" charset="0"/>
              <a:buChar char="•"/>
            </a:pPr>
            <a:r>
              <a:rPr lang="en-GB" sz="13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3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3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300" dirty="0"/>
              <a:t>inform parents/carers/</a:t>
            </a:r>
            <a:r>
              <a:rPr lang="en-GB" sz="1300" dirty="0" err="1"/>
              <a:t>vaccinees</a:t>
            </a:r>
            <a:r>
              <a:rPr lang="en-GB" sz="1300" dirty="0"/>
              <a:t> these symptoms normally last less than a week but if their symptoms get worse or they are concerned, they should speak to their GP</a:t>
            </a:r>
          </a:p>
          <a:p>
            <a:pPr marL="0" indent="0"/>
            <a:endParaRPr lang="en-GB" sz="1300" dirty="0"/>
          </a:p>
          <a:p>
            <a:pPr marL="0" indent="0"/>
            <a:r>
              <a:rPr lang="en-GB" sz="1300" dirty="0"/>
              <a:t>Note: Swollen axilla or neck glands on the same side as the vaccination site can occur as an uncommon reaction, this can last for up to 10 days.</a:t>
            </a:r>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100</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5616304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548680"/>
            <a:ext cx="7933184" cy="504056"/>
          </a:xfrm>
        </p:spPr>
        <p:txBody>
          <a:bodyPr>
            <a:normAutofit fontScale="90000"/>
          </a:bodyPr>
          <a:lstStyle/>
          <a:p>
            <a:r>
              <a:rPr lang="en-GB" sz="3100" dirty="0">
                <a:solidFill>
                  <a:schemeClr val="accent1">
                    <a:lumMod val="75000"/>
                  </a:schemeClr>
                </a:solidFill>
              </a:rPr>
              <a:t>COVID-19 Pfizer BioNTech (Comirnaty 10 </a:t>
            </a:r>
            <a:br>
              <a:rPr lang="en-GB" sz="3100" dirty="0">
                <a:solidFill>
                  <a:schemeClr val="accent1">
                    <a:lumMod val="75000"/>
                  </a:schemeClr>
                </a:solidFill>
              </a:rPr>
            </a:br>
            <a:r>
              <a:rPr lang="en-GB" sz="3100" dirty="0">
                <a:solidFill>
                  <a:schemeClr val="accent1">
                    <a:lumMod val="75000"/>
                  </a:schemeClr>
                </a:solidFill>
              </a:rPr>
              <a:t>micrograms/dose) vaccine presentation</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340768"/>
            <a:ext cx="8077200" cy="4464496"/>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a:t>
            </a:r>
            <a:r>
              <a:rPr lang="en-GB" sz="1600" dirty="0" err="1"/>
              <a:t>multidose</a:t>
            </a:r>
            <a:r>
              <a:rPr lang="en-GB" sz="1600" dirty="0"/>
              <a:t> clear glass vial. The vial has a rubber (</a:t>
            </a:r>
            <a:r>
              <a:rPr lang="en-GB" sz="1600" dirty="0" err="1"/>
              <a:t>bromobutyl</a:t>
            </a:r>
            <a:r>
              <a:rPr lang="en-GB" sz="1600" dirty="0"/>
              <a:t>) stopper, aluminium seal and an </a:t>
            </a:r>
            <a:r>
              <a:rPr lang="en-GB" sz="1600" b="1" dirty="0"/>
              <a:t>orange 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each vial contains 1.3 ml of vaccine and should be diluted with 1.3 ml of Sodium Chloride 0.9% Solution for Injection (normal saline)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if the dose-sparing needles and syringes being supplied with the vaccine are used, it should be possible to obtain 10 full 0.2ml doses from the vial. If standard syringes and needles are used, there may not be sufficient volume to extract a tenth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101</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5010249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9432" cy="1152128"/>
          </a:xfrm>
        </p:spPr>
        <p:txBody>
          <a:bodyPr/>
          <a:lstStyle/>
          <a:p>
            <a:r>
              <a:rPr lang="en-GB" sz="2600" dirty="0">
                <a:solidFill>
                  <a:schemeClr val="accent1">
                    <a:lumMod val="75000"/>
                  </a:schemeClr>
                </a:solidFill>
              </a:rPr>
              <a:t>COVID-19 Pfizer BioNTech (Comirnaty 10 </a:t>
            </a:r>
            <a:br>
              <a:rPr lang="en-GB" sz="2600" dirty="0">
                <a:solidFill>
                  <a:schemeClr val="accent1">
                    <a:lumMod val="75000"/>
                  </a:schemeClr>
                </a:solidFill>
              </a:rPr>
            </a:br>
            <a:r>
              <a:rPr lang="en-GB" sz="2600" dirty="0">
                <a:solidFill>
                  <a:schemeClr val="accent1">
                    <a:lumMod val="75000"/>
                  </a:schemeClr>
                </a:solidFill>
              </a:rPr>
              <a:t>micrograms/dose) vaccine dose and </a:t>
            </a:r>
            <a:r>
              <a:rPr lang="en-GB" sz="2600" dirty="0" err="1">
                <a:solidFill>
                  <a:schemeClr val="accent1">
                    <a:lumMod val="75000"/>
                  </a:schemeClr>
                </a:solidFill>
              </a:rPr>
              <a:t>dilutent</a:t>
            </a:r>
            <a:endParaRPr lang="en-GB" sz="2600" dirty="0"/>
          </a:p>
        </p:txBody>
      </p:sp>
      <p:sp>
        <p:nvSpPr>
          <p:cNvPr id="3" name="Content Placeholder 2"/>
          <p:cNvSpPr>
            <a:spLocks noGrp="1"/>
          </p:cNvSpPr>
          <p:nvPr>
            <p:ph idx="1"/>
          </p:nvPr>
        </p:nvSpPr>
        <p:spPr>
          <a:xfrm>
            <a:off x="685800" y="1268760"/>
            <a:ext cx="8077200" cy="4293840"/>
          </a:xfrm>
        </p:spPr>
        <p:txBody>
          <a:bodyPr/>
          <a:lstStyle/>
          <a:p>
            <a:pPr marL="285750" indent="-285750">
              <a:lnSpc>
                <a:spcPct val="120000"/>
              </a:lnSpc>
              <a:spcBef>
                <a:spcPts val="0"/>
              </a:spcBef>
              <a:buFont typeface="Arial" panose="020B0604020202020204" pitchFamily="34" charset="0"/>
              <a:buChar char="•"/>
            </a:pPr>
            <a:r>
              <a:rPr lang="en-GB" sz="1500" dirty="0"/>
              <a:t>a single dose is 0.2 ml</a:t>
            </a:r>
          </a:p>
          <a:p>
            <a:pPr marL="285750" indent="-285750">
              <a:lnSpc>
                <a:spcPct val="120000"/>
              </a:lnSpc>
              <a:spcBef>
                <a:spcPts val="0"/>
              </a:spcBef>
              <a:buFont typeface="Arial" panose="020B0604020202020204" pitchFamily="34" charset="0"/>
              <a:buChar char="•"/>
            </a:pPr>
            <a:endParaRPr lang="en-GB" sz="1500" dirty="0"/>
          </a:p>
          <a:p>
            <a:pPr marL="285750" indent="-285750">
              <a:lnSpc>
                <a:spcPct val="120000"/>
              </a:lnSpc>
              <a:spcBef>
                <a:spcPts val="0"/>
              </a:spcBef>
              <a:buFont typeface="Arial" panose="020B0604020202020204" pitchFamily="34" charset="0"/>
              <a:buChar char="•"/>
            </a:pPr>
            <a:r>
              <a:rPr lang="en-GB" sz="1500" dirty="0"/>
              <a:t>care should be taken to ensure a full 0.2 ml dose will be administered to the individual from the same vial. If the amount of vaccine remaining in the vial cannot provide a full dose of 0.2 ml, discard the vial and any excess volume. Do not pool excess vaccine from multiple vials</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Sodium Chloride 0.9% Solution for Injection (normal saline) should be used as a diluent for this vaccine</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a separate ampoule containing a minimum of 2 ml of normal saline is required for vaccine reconstitution</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each ampoule of diluent is single use and any remaining diluent must be discarded after 1.3 ml has been withdrawn, regardless of the ampoule volume</a:t>
            </a:r>
          </a:p>
          <a:p>
            <a:endParaRPr lang="en-GB" sz="1500" dirty="0"/>
          </a:p>
        </p:txBody>
      </p:sp>
    </p:spTree>
    <p:extLst>
      <p:ext uri="{BB962C8B-B14F-4D97-AF65-F5344CB8AC3E}">
        <p14:creationId xmlns:p14="http://schemas.microsoft.com/office/powerpoint/2010/main" val="14192250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Vaccine Pfizer BioNTech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103</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028570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a:t>
            </a:r>
            <a:r>
              <a:rPr lang="en-GB" sz="2400" dirty="0">
                <a:solidFill>
                  <a:srgbClr val="FF0000"/>
                </a:solidFill>
              </a:rPr>
              <a:t> </a:t>
            </a:r>
            <a:r>
              <a:rPr lang="en-GB" sz="2400" dirty="0">
                <a:solidFill>
                  <a:schemeClr val="accent1">
                    <a:lumMod val="75000"/>
                  </a:schemeClr>
                </a:solidFill>
              </a:rPr>
              <a:t>vaccine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a:t>
            </a:r>
            <a:r>
              <a:rPr lang="en-GB" sz="1600" dirty="0">
                <a:solidFill>
                  <a:srgbClr val="0B0C0C"/>
                </a:solidFill>
              </a:rPr>
              <a:t>within </a:t>
            </a:r>
            <a:r>
              <a:rPr lang="en-GB" sz="1600" dirty="0"/>
              <a:t>the 12 month shelf life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3343480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395536" y="260648"/>
            <a:ext cx="7816678" cy="1008112"/>
          </a:xfrm>
        </p:spPr>
        <p:txBody>
          <a:bodyPr>
            <a:normAutofit fontScale="90000"/>
          </a:bodyPr>
          <a:lstStyle/>
          <a:p>
            <a:r>
              <a:rPr lang="en-GB" dirty="0">
                <a:solidFill>
                  <a:schemeClr val="accent1">
                    <a:lumMod val="75000"/>
                  </a:schemeClr>
                </a:solidFill>
              </a:rPr>
              <a:t> </a:t>
            </a:r>
            <a:r>
              <a:rPr lang="en-GB" sz="2800" dirty="0">
                <a:solidFill>
                  <a:schemeClr val="accent1">
                    <a:lumMod val="75000"/>
                  </a:schemeClr>
                </a:solidFill>
              </a:rPr>
              <a:t>COVID-19 Pfizer BioNTech (Comirnaty 10 micrograms/</a:t>
            </a:r>
            <a:br>
              <a:rPr lang="en-GB" sz="2800" dirty="0">
                <a:solidFill>
                  <a:schemeClr val="accent1">
                    <a:lumMod val="75000"/>
                  </a:schemeClr>
                </a:solidFill>
              </a:rPr>
            </a:br>
            <a:r>
              <a:rPr lang="en-GB" sz="2800" dirty="0">
                <a:solidFill>
                  <a:schemeClr val="accent1">
                    <a:lumMod val="75000"/>
                  </a:schemeClr>
                </a:solidFill>
              </a:rPr>
              <a:t> dose) vaccine</a:t>
            </a:r>
            <a:r>
              <a:rPr lang="en-GB" sz="3100" dirty="0">
                <a:solidFill>
                  <a:schemeClr val="accent1">
                    <a:lumMod val="75000"/>
                  </a:schemeClr>
                </a:solidFill>
              </a:rPr>
              <a:t>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196752"/>
            <a:ext cx="8077200" cy="4464496"/>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800" dirty="0"/>
              <a:t>one Pfizer BioNTech COVID-19</a:t>
            </a:r>
            <a:r>
              <a:rPr lang="en-GB" sz="1800" dirty="0">
                <a:solidFill>
                  <a:srgbClr val="FF0000"/>
                </a:solidFill>
              </a:rPr>
              <a:t> </a:t>
            </a:r>
            <a:r>
              <a:rPr lang="en-GB" sz="1800" dirty="0"/>
              <a:t>Comirnaty 10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105</a:t>
            </a:fld>
            <a:endParaRPr lang="en-US" dirty="0">
              <a:solidFill>
                <a:srgbClr val="FFFFFF"/>
              </a:solidFill>
            </a:endParaRPr>
          </a:p>
        </p:txBody>
      </p:sp>
    </p:spTree>
    <p:extLst>
      <p:ext uri="{BB962C8B-B14F-4D97-AF65-F5344CB8AC3E}">
        <p14:creationId xmlns:p14="http://schemas.microsoft.com/office/powerpoint/2010/main" val="35626196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(1)</a:t>
            </a:r>
          </a:p>
        </p:txBody>
      </p:sp>
      <p:sp>
        <p:nvSpPr>
          <p:cNvPr id="3" name="Content Placeholder 2"/>
          <p:cNvSpPr>
            <a:spLocks noGrp="1"/>
          </p:cNvSpPr>
          <p:nvPr>
            <p:ph idx="1"/>
          </p:nvPr>
        </p:nvSpPr>
        <p:spPr>
          <a:xfrm>
            <a:off x="685800" y="1268760"/>
            <a:ext cx="8077200" cy="4293840"/>
          </a:xfrm>
        </p:spPr>
        <p:txBody>
          <a:bodyPr/>
          <a:lstStyle/>
          <a:p>
            <a:pPr marL="171450" indent="-171450">
              <a:buFont typeface="Arial" panose="020B0604020202020204" pitchFamily="34" charset="0"/>
              <a:buChar char="•"/>
            </a:pPr>
            <a:r>
              <a:rPr lang="en-GB" sz="1800" dirty="0"/>
              <a:t>clean hands with alcohol-based gel or soap and water</a:t>
            </a:r>
          </a:p>
          <a:p>
            <a:pPr marL="171450" lvl="0" indent="-171450">
              <a:buFont typeface="Arial" panose="020B0604020202020204" pitchFamily="34" charset="0"/>
              <a:buChar char="•"/>
            </a:pPr>
            <a:r>
              <a:rPr lang="en-GB" sz="1800" dirty="0"/>
              <a:t>assemble one ampule of Sodium Chloride 0.9% Solution for Injection, a single use alcohol swab and one of the combined 2ml needle and syringes provided</a:t>
            </a:r>
          </a:p>
          <a:p>
            <a:pPr marL="171450" indent="-171450">
              <a:buFont typeface="Arial" panose="020B0604020202020204" pitchFamily="34" charset="0"/>
              <a:buChar char="•"/>
            </a:pPr>
            <a:r>
              <a:rPr lang="en-GB" sz="1800" dirty="0"/>
              <a:t>remove one vial of vaccine from the vaccine fridge. </a:t>
            </a:r>
            <a:r>
              <a:rPr lang="en-GB" sz="1800" b="1" dirty="0"/>
              <a:t>Ensure it is the orange-capped </a:t>
            </a:r>
            <a:r>
              <a:rPr lang="en-GB" sz="1800" dirty="0"/>
              <a:t>10 micrograms/dose formulation</a:t>
            </a:r>
          </a:p>
          <a:p>
            <a:pPr marL="171450" indent="-171450">
              <a:buFont typeface="Arial" panose="020B0604020202020204" pitchFamily="34" charset="0"/>
              <a:buChar char="•"/>
            </a:pPr>
            <a:r>
              <a:rPr lang="en-GB" sz="1800" dirty="0"/>
              <a:t>gently invert the vial 10 times prior to dilution. One inversion means turning the vial upside down and back again. </a:t>
            </a:r>
            <a:r>
              <a:rPr lang="en-GB" sz="1800" b="1" dirty="0"/>
              <a:t>Do not shake</a:t>
            </a:r>
          </a:p>
          <a:p>
            <a:pPr marL="171450" indent="-171450">
              <a:buFont typeface="Arial" panose="020B0604020202020204" pitchFamily="34" charset="0"/>
              <a:buChar cha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9555165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(2)</a:t>
            </a:r>
          </a:p>
        </p:txBody>
      </p:sp>
      <p:sp>
        <p:nvSpPr>
          <p:cNvPr id="3" name="Content Placeholder 2"/>
          <p:cNvSpPr>
            <a:spLocks noGrp="1"/>
          </p:cNvSpPr>
          <p:nvPr>
            <p:ph idx="1"/>
          </p:nvPr>
        </p:nvSpPr>
        <p:spPr>
          <a:xfrm>
            <a:off x="685800" y="1268760"/>
            <a:ext cx="8077200" cy="4293840"/>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1.3ml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1.3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089442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COVID-19 Pfizer BioNTech (Comirnaty 10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196752"/>
            <a:ext cx="8077200" cy="4536504"/>
          </a:xfrm>
        </p:spPr>
        <p:txBody>
          <a:bodyPr/>
          <a:lstStyle/>
          <a:p>
            <a:pPr marL="285750" lvl="0" indent="-285750">
              <a:lnSpc>
                <a:spcPct val="120000"/>
              </a:lnSpc>
              <a:spcBef>
                <a:spcPts val="0"/>
              </a:spcBef>
              <a:buFont typeface="Arial" panose="020B0604020202020204" pitchFamily="34" charset="0"/>
              <a:buChar char="•"/>
            </a:pPr>
            <a:r>
              <a:rPr lang="en-GB" sz="14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endParaRPr lang="en-GB" sz="800" dirty="0"/>
          </a:p>
          <a:p>
            <a:pPr marL="285750" lvl="0" indent="-285750">
              <a:lnSpc>
                <a:spcPct val="120000"/>
              </a:lnSpc>
              <a:spcBef>
                <a:spcPts val="0"/>
              </a:spcBef>
              <a:buFont typeface="Arial" panose="020B0604020202020204" pitchFamily="34" charset="0"/>
              <a:buChar char="•"/>
            </a:pPr>
            <a:r>
              <a:rPr lang="en-GB" sz="1400" dirty="0"/>
              <a:t>using aseptic technique, clean top of vial with a single use alcohol swab and allow to air dry fully</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unwrap 1 of the 1ml combined 23g/25mm needle and syringes provided (recommended needle length depends on body mass of patient. Longer length (38mm) needles are recommended for morbidly obese children to ensure the vaccine is injected into muscle)</a:t>
            </a:r>
          </a:p>
          <a:p>
            <a:pPr mar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withdraw a dose of 0.2 ml of diluted product for each vaccination. Ensure correct dose is drawn up</a:t>
            </a:r>
          </a:p>
          <a:p>
            <a:pPr marL="285750" lvl="0" indent="-285750">
              <a:lnSpc>
                <a:spcPct val="120000"/>
              </a:lnSpc>
              <a:spcBef>
                <a:spcPts val="600"/>
              </a:spcBef>
              <a:buFont typeface="Arial" panose="020B0604020202020204" pitchFamily="34" charset="0"/>
              <a:buChar char="•"/>
            </a:pPr>
            <a:r>
              <a:rPr lang="en-GB" sz="1400" dirty="0"/>
              <a:t>any air bubbles should be removed before removing the needle from the vial in order to avoid losing any of the vaccine dose</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same needle and syringe should be used to draw up and administer the dose of vaccine to prevent under dosing of the vaccine to the person    </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33446628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a:solidFill>
                  <a:schemeClr val="accent1">
                    <a:lumMod val="75000"/>
                  </a:schemeClr>
                </a:solidFill>
              </a:rPr>
              <a:t>BioNTech (Comirnaty bivalent </a:t>
            </a:r>
            <a:br>
              <a:rPr lang="en-GB" sz="3600" dirty="0">
                <a:solidFill>
                  <a:schemeClr val="accent1">
                    <a:lumMod val="75000"/>
                  </a:schemeClr>
                </a:solidFill>
              </a:rPr>
            </a:br>
            <a:r>
              <a:rPr lang="en-GB" sz="3600" dirty="0">
                <a:solidFill>
                  <a:schemeClr val="accent1">
                    <a:lumMod val="75000"/>
                  </a:schemeClr>
                </a:solidFill>
              </a:rPr>
              <a:t>Original / Omicron BA.1)</a:t>
            </a:r>
          </a:p>
        </p:txBody>
      </p:sp>
      <p:pic>
        <p:nvPicPr>
          <p:cNvPr id="9" name="Picture 8">
            <a:extLst>
              <a:ext uri="{FF2B5EF4-FFF2-40B4-BE49-F238E27FC236}">
                <a16:creationId xmlns:a16="http://schemas.microsoft.com/office/drawing/2014/main" id="{0E7C386F-B2E8-43D9-B48C-22528E276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614017"/>
            <a:ext cx="3240360" cy="2232248"/>
          </a:xfrm>
          <a:prstGeom prst="rect">
            <a:avLst/>
          </a:prstGeom>
        </p:spPr>
      </p:pic>
    </p:spTree>
    <p:extLst>
      <p:ext uri="{BB962C8B-B14F-4D97-AF65-F5344CB8AC3E}">
        <p14:creationId xmlns:p14="http://schemas.microsoft.com/office/powerpoint/2010/main" val="311222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8" y="1916831"/>
            <a:ext cx="4712272"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3610781" cy="4450449"/>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504056"/>
          </a:xfrm>
        </p:spPr>
        <p:txBody>
          <a:bodyPr/>
          <a:lstStyle/>
          <a:p>
            <a:r>
              <a:rPr lang="en-GB" sz="2000" dirty="0">
                <a:solidFill>
                  <a:schemeClr val="accent1">
                    <a:lumMod val="75000"/>
                  </a:schemeClr>
                </a:solidFill>
              </a:rPr>
              <a:t>Contraindications to COVID-19 Pfizer BioNTech (Comirnaty) vaccine</a:t>
            </a:r>
          </a:p>
        </p:txBody>
      </p:sp>
      <p:sp>
        <p:nvSpPr>
          <p:cNvPr id="3" name="Content Placeholder 2"/>
          <p:cNvSpPr>
            <a:spLocks noGrp="1"/>
          </p:cNvSpPr>
          <p:nvPr>
            <p:ph idx="1"/>
          </p:nvPr>
        </p:nvSpPr>
        <p:spPr>
          <a:xfrm>
            <a:off x="395536" y="692696"/>
            <a:ext cx="8496944" cy="5184576"/>
          </a:xfrm>
        </p:spPr>
        <p:txBody>
          <a:bodyPr/>
          <a:lstStyle/>
          <a:p>
            <a:pPr marL="4763" lvl="0" indent="-4763">
              <a:lnSpc>
                <a:spcPct val="114000"/>
              </a:lnSpc>
              <a:spcBef>
                <a:spcPts val="0"/>
              </a:spcBef>
              <a:buClrTx/>
              <a:buSzTx/>
            </a:pPr>
            <a:r>
              <a:rPr lang="en-GB" sz="1500" b="1" kern="1200" dirty="0">
                <a:latin typeface="Arial" pitchFamily="34" charset="0"/>
                <a:ea typeface="ヒラギノ角ゴ Pro W3" pitchFamily="84" charset="-128"/>
              </a:rPr>
              <a:t>The COVID-19 Pfizer BioNTech </a:t>
            </a:r>
            <a:r>
              <a:rPr lang="en-GB" sz="1500" b="1" dirty="0"/>
              <a:t>(Comirnaty)</a:t>
            </a:r>
            <a:r>
              <a:rPr lang="en-GB" sz="1500" b="1" kern="1200" dirty="0">
                <a:latin typeface="Arial" pitchFamily="34" charset="0"/>
                <a:ea typeface="ヒラギノ角ゴ Pro W3" pitchFamily="84" charset="-128"/>
              </a:rPr>
              <a:t> vaccine should not be given to people who have had a confirmed anaphylactic reaction to the vaccine or any components of the vaccine. </a:t>
            </a:r>
            <a:r>
              <a:rPr lang="en-GB" sz="1500" kern="1200" dirty="0">
                <a:latin typeface="Arial" pitchFamily="34" charset="0"/>
                <a:ea typeface="ヒラギノ角ゴ Pro W3" pitchFamily="84" charset="-128"/>
              </a:rPr>
              <a:t>Additionally, </a:t>
            </a:r>
            <a:r>
              <a:rPr lang="en-GB" sz="1500" dirty="0"/>
              <a:t>individuals with a history of immediate onset-anaphylaxis to multiple classes of drugs or an unexplained anaphylaxis should not be vaccinated with the Pfizer BioNTech (Comirnaty) vaccines. </a:t>
            </a:r>
            <a:endParaRPr lang="en-GB" sz="1500" kern="1200" dirty="0">
              <a:latin typeface="Arial" pitchFamily="34" charset="0"/>
              <a:ea typeface="ヒラギノ角ゴ Pro W3" pitchFamily="84" charset="-128"/>
            </a:endParaRPr>
          </a:p>
          <a:p>
            <a:pPr marL="4763" lvl="0" indent="-4763">
              <a:lnSpc>
                <a:spcPct val="114000"/>
              </a:lnSpc>
              <a:spcBef>
                <a:spcPts val="0"/>
              </a:spcBef>
              <a:buClrTx/>
              <a:buSzTx/>
            </a:pPr>
            <a:endParaRPr lang="en-GB" sz="1500" kern="1200" dirty="0">
              <a:solidFill>
                <a:srgbClr val="7030A0"/>
              </a:solidFill>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500" kern="1200" dirty="0">
                <a:latin typeface="Arial" pitchFamily="34" charset="0"/>
                <a:ea typeface="ヒラギノ角ゴ Pro W3" pitchFamily="84" charset="-128"/>
              </a:rPr>
              <a:t>ALC-0315 = (4-hydroxybutyl) </a:t>
            </a:r>
            <a:r>
              <a:rPr lang="en-GB" sz="1500" kern="1200" dirty="0" err="1">
                <a:latin typeface="Arial" pitchFamily="34" charset="0"/>
                <a:ea typeface="ヒラギノ角ゴ Pro W3" pitchFamily="84" charset="-128"/>
              </a:rPr>
              <a:t>azanediyl</a:t>
            </a:r>
            <a:r>
              <a:rPr lang="en-GB" sz="1500" kern="1200" dirty="0">
                <a:latin typeface="Arial" pitchFamily="34" charset="0"/>
                <a:ea typeface="ヒラギノ角ゴ Pro W3" pitchFamily="84" charset="-128"/>
              </a:rPr>
              <a:t>)</a:t>
            </a:r>
            <a:r>
              <a:rPr lang="en-GB" sz="1500" kern="1200" dirty="0" err="1">
                <a:latin typeface="Arial" pitchFamily="34" charset="0"/>
                <a:ea typeface="ヒラギノ角ゴ Pro W3" pitchFamily="84" charset="-128"/>
              </a:rPr>
              <a:t>bis</a:t>
            </a:r>
            <a:r>
              <a:rPr lang="en-GB" sz="1500" kern="1200" dirty="0">
                <a:latin typeface="Arial" pitchFamily="34" charset="0"/>
                <a:ea typeface="ヒラギノ角ゴ Pro W3" pitchFamily="84" charset="-128"/>
              </a:rPr>
              <a:t> (hexane-6,1-diyl)</a:t>
            </a:r>
            <a:r>
              <a:rPr lang="en-GB" sz="1500" kern="1200" dirty="0" err="1">
                <a:latin typeface="Arial" pitchFamily="34" charset="0"/>
                <a:ea typeface="ヒラギノ角ゴ Pro W3" pitchFamily="84" charset="-128"/>
              </a:rPr>
              <a:t>bis</a:t>
            </a:r>
            <a:r>
              <a:rPr lang="en-GB" sz="15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ALC-0159 = 2-[(polyethylene glycol)-2000]-N,N-</a:t>
            </a:r>
            <a:r>
              <a:rPr lang="en-GB" sz="1500" kern="1200" dirty="0" err="1">
                <a:latin typeface="Arial" pitchFamily="34" charset="0"/>
                <a:ea typeface="ヒラギノ角ゴ Pro W3" pitchFamily="84" charset="-128"/>
              </a:rPr>
              <a:t>ditetradecylacetamide</a:t>
            </a:r>
            <a:endParaRPr lang="en-GB" sz="1500" kern="1200" dirty="0">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5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5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500" kern="1200" dirty="0">
              <a:solidFill>
                <a:srgbClr val="FF0000"/>
              </a:solidFill>
              <a:latin typeface="Arial" pitchFamily="34" charset="0"/>
              <a:ea typeface="ヒラギノ角ゴ Pro W3" pitchFamily="84" charset="-128"/>
            </a:endParaRPr>
          </a:p>
          <a:p>
            <a:pPr marL="4763" indent="-4763">
              <a:lnSpc>
                <a:spcPct val="114000"/>
              </a:lnSpc>
              <a:spcBef>
                <a:spcPts val="0"/>
              </a:spcBef>
              <a:buClrTx/>
              <a:buSzTx/>
            </a:pPr>
            <a:r>
              <a:rPr lang="en-GB" sz="15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456808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432048"/>
          </a:xfrm>
        </p:spPr>
        <p:txBody>
          <a:bodyPr/>
          <a:lstStyle/>
          <a:p>
            <a:r>
              <a:rPr lang="en-GB" sz="2400" dirty="0">
                <a:solidFill>
                  <a:schemeClr val="accent1">
                    <a:lumMod val="75000"/>
                  </a:schemeClr>
                </a:solidFill>
              </a:rPr>
              <a:t>Precautions to COVID-19 Pfizer BioNTech (Comirnaty) </a:t>
            </a:r>
            <a:br>
              <a:rPr lang="en-GB" sz="2400" dirty="0">
                <a:solidFill>
                  <a:schemeClr val="accent1">
                    <a:lumMod val="75000"/>
                  </a:schemeClr>
                </a:solidFill>
              </a:rPr>
            </a:br>
            <a:r>
              <a:rPr lang="en-GB" sz="2400" dirty="0">
                <a:solidFill>
                  <a:schemeClr val="accent1">
                    <a:lumMod val="75000"/>
                  </a:schemeClr>
                </a:solidFill>
              </a:rPr>
              <a:t>vaccine (1)</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5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close surveillance of the initial roll-out, the MHRA has advised that individuals with a history of anaphylaxis to food, an identified drug or vaccine, or an insect sting </a:t>
            </a:r>
            <a:r>
              <a:rPr lang="en-GB" sz="1500" b="1" dirty="0"/>
              <a:t>can</a:t>
            </a:r>
            <a:r>
              <a:rPr lang="en-GB" sz="1500" dirty="0"/>
              <a:t> receive any COVID-19 vaccine, as long as they are not known to be allergic to a component (excipient) of the vaccine </a:t>
            </a:r>
          </a:p>
          <a:p>
            <a:pPr marL="0" indent="0"/>
            <a:endParaRPr lang="en-GB" sz="1500" dirty="0"/>
          </a:p>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600" dirty="0">
                <a:hlinkClick r:id="rId3"/>
              </a:rPr>
              <a:t>doh-hss-md-21-2022.pdf (health-ni.gov.uk)</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4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5964952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a:t>
            </a:r>
            <a:br>
              <a:rPr lang="en-GB" sz="3200" dirty="0">
                <a:solidFill>
                  <a:schemeClr val="accent1">
                    <a:lumMod val="75000"/>
                  </a:schemeClr>
                </a:solidFill>
              </a:rPr>
            </a:br>
            <a:r>
              <a:rPr lang="en-GB" sz="3200" dirty="0">
                <a:solidFill>
                  <a:schemeClr val="accent1">
                    <a:lumMod val="75000"/>
                  </a:schemeClr>
                </a:solidFill>
              </a:rPr>
              <a:t>(Comirnaty) 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a:buFont typeface="Arial" panose="020B0604020202020204" pitchFamily="34" charset="0"/>
              <a:buChar char="•"/>
            </a:pPr>
            <a:r>
              <a:rPr lang="en-GB" sz="2000" dirty="0"/>
              <a:t>facilities for management of anaphylaxis should be available at all vaccination sites </a:t>
            </a:r>
          </a:p>
          <a:p>
            <a:pPr lvl="0">
              <a:buFont typeface="Arial" panose="020B0604020202020204" pitchFamily="34" charset="0"/>
              <a:buChar char="•"/>
            </a:pPr>
            <a:endParaRPr lang="en-GB" sz="2000" dirty="0"/>
          </a:p>
          <a:p>
            <a:pPr lvl="0">
              <a:buFont typeface="Arial" panose="020B0604020202020204" pitchFamily="34" charset="0"/>
              <a:buChar char="•"/>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14316595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936104"/>
          </a:xfrm>
        </p:spPr>
        <p:txBody>
          <a:bodyPr>
            <a:noAutofit/>
          </a:bodyPr>
          <a:lstStyle/>
          <a:p>
            <a:r>
              <a:rPr lang="en-GB" sz="2400" dirty="0">
                <a:solidFill>
                  <a:schemeClr val="accent1">
                    <a:lumMod val="75000"/>
                  </a:schemeClr>
                </a:solidFill>
              </a:rPr>
              <a:t>Adverse reactions following COVID-19 Pfizer BioNTech </a:t>
            </a:r>
            <a:br>
              <a:rPr lang="en-GB" sz="2400" dirty="0">
                <a:solidFill>
                  <a:schemeClr val="accent1">
                    <a:lumMod val="75000"/>
                  </a:schemeClr>
                </a:solidFill>
              </a:rPr>
            </a:br>
            <a:r>
              <a:rPr lang="en-GB" sz="2400" dirty="0">
                <a:solidFill>
                  <a:schemeClr val="accent1">
                    <a:lumMod val="75000"/>
                  </a:schemeClr>
                </a:solidFill>
              </a:rPr>
              <a:t>(Comirnaty bivalent Original / Omicron BA.1)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052736"/>
            <a:ext cx="8278688" cy="496855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solidFill>
                <a:srgbClr val="7030A0"/>
              </a:solidFill>
            </a:endParaRPr>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p>
          <a:p>
            <a:endParaRPr lang="en-GB" sz="1400" dirty="0">
              <a:solidFill>
                <a:srgbClr val="7030A0"/>
              </a:solidFill>
            </a:endParaRPr>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a:buFont typeface="Arial" panose="020B0604020202020204" pitchFamily="34" charset="0"/>
              <a:buChar char="•"/>
            </a:pPr>
            <a:endParaRPr lang="en-GB" sz="13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113</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9239262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2200" dirty="0">
                <a:solidFill>
                  <a:schemeClr val="accent1">
                    <a:lumMod val="75000"/>
                  </a:schemeClr>
                </a:solidFill>
              </a:rPr>
              <a:t>COVID-19 Pfizer BioNTech (Comirnaty bivalent Original / </a:t>
            </a:r>
            <a:br>
              <a:rPr lang="en-GB" sz="2200" dirty="0">
                <a:solidFill>
                  <a:schemeClr val="accent1">
                    <a:lumMod val="75000"/>
                  </a:schemeClr>
                </a:solidFill>
              </a:rPr>
            </a:br>
            <a:r>
              <a:rPr lang="en-GB" sz="2200" dirty="0">
                <a:solidFill>
                  <a:schemeClr val="accent1">
                    <a:lumMod val="75000"/>
                  </a:schemeClr>
                </a:solidFill>
              </a:rPr>
              <a:t>Omicron BA.1) vaccine presentation, dose and schedule</a:t>
            </a:r>
          </a:p>
        </p:txBody>
      </p:sp>
      <p:sp>
        <p:nvSpPr>
          <p:cNvPr id="3" name="Content Placeholder 2"/>
          <p:cNvSpPr>
            <a:spLocks noGrp="1"/>
          </p:cNvSpPr>
          <p:nvPr>
            <p:ph idx="1"/>
          </p:nvPr>
        </p:nvSpPr>
        <p:spPr>
          <a:xfrm>
            <a:off x="827584" y="1268760"/>
            <a:ext cx="7632848" cy="4608512"/>
          </a:xfrm>
        </p:spPr>
        <p:txBody>
          <a:bodyPr/>
          <a:lstStyle/>
          <a:p>
            <a:pPr marL="285750" indent="-285750">
              <a:buFont typeface="Arial" panose="020B0604020202020204" pitchFamily="34" charset="0"/>
              <a:buChar char="•"/>
            </a:pPr>
            <a:r>
              <a:rPr lang="en-GB" sz="1600" dirty="0"/>
              <a:t>the vaccine packs contain 10 multidose vials of vaccine</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a:t>
            </a:r>
            <a:r>
              <a:rPr lang="en-GB" sz="1600" dirty="0" err="1"/>
              <a:t>chlorobutyl</a:t>
            </a:r>
            <a:r>
              <a:rPr lang="en-GB" sz="1600" dirty="0"/>
              <a:t>) stopper, aluminium seal and a </a:t>
            </a:r>
            <a:r>
              <a:rPr lang="en-GB" sz="1600" b="1" dirty="0"/>
              <a:t>grey </a:t>
            </a:r>
            <a:r>
              <a:rPr lang="en-GB" sz="1600" dirty="0"/>
              <a:t>flip-off plastic cap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a:t>
            </a:r>
            <a:r>
              <a:rPr lang="en-GB" sz="1600" dirty="0"/>
              <a:t>require dilution</a:t>
            </a:r>
          </a:p>
          <a:p>
            <a:pPr marL="0" indent="0"/>
            <a:endParaRPr lang="en-GB" sz="1600" dirty="0"/>
          </a:p>
          <a:p>
            <a:pPr marL="285750" indent="-285750">
              <a:buFont typeface="Arial" panose="020B0604020202020204" pitchFamily="34" charset="0"/>
              <a:buChar char="•"/>
            </a:pPr>
            <a:r>
              <a:rPr lang="en-GB" sz="1600" dirty="0"/>
              <a:t>if the dose-sparing needles and syringes are used, it should be possible to obtain at least 6 full 0.3ml doses from the vial </a:t>
            </a:r>
          </a:p>
          <a:p>
            <a:pPr marL="0" indent="0"/>
            <a:endParaRPr lang="en-GB" sz="1600" dirty="0"/>
          </a:p>
          <a:p>
            <a:pPr marL="285750" indent="-285750">
              <a:buFont typeface="Arial" panose="020B0604020202020204" pitchFamily="34" charset="0"/>
              <a:buChar char="•"/>
            </a:pPr>
            <a:r>
              <a:rPr lang="en-GB" sz="1600" dirty="0"/>
              <a:t>a booster dose of Pfizer BioNTech (Comirnaty bivalent Original / Omicron BA.1) vaccine should be given to eligible individuals no earlier than three months after a previous dose of COVID vaccination</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648072"/>
          </a:xfrm>
        </p:spPr>
        <p:txBody>
          <a:bodyPr/>
          <a:lstStyle/>
          <a:p>
            <a:r>
              <a:rPr lang="en-GB" sz="2000" dirty="0">
                <a:solidFill>
                  <a:schemeClr val="accent1">
                    <a:lumMod val="75000"/>
                  </a:schemeClr>
                </a:solidFill>
              </a:rPr>
              <a:t>COVID-19 Pfizer BioNTech (Comirnaty bivalent Original / Omicron </a:t>
            </a:r>
            <a:br>
              <a:rPr lang="en-GB" sz="2000" dirty="0">
                <a:solidFill>
                  <a:schemeClr val="accent1">
                    <a:lumMod val="75000"/>
                  </a:schemeClr>
                </a:solidFill>
              </a:rPr>
            </a:br>
            <a:r>
              <a:rPr lang="en-GB" sz="2000" dirty="0">
                <a:solidFill>
                  <a:schemeClr val="accent1">
                    <a:lumMod val="75000"/>
                  </a:schemeClr>
                </a:solidFill>
              </a:rPr>
              <a:t>BA.1) vaccine storage and use </a:t>
            </a:r>
          </a:p>
        </p:txBody>
      </p:sp>
      <p:sp>
        <p:nvSpPr>
          <p:cNvPr id="3" name="Content Placeholder 2"/>
          <p:cNvSpPr>
            <a:spLocks noGrp="1"/>
          </p:cNvSpPr>
          <p:nvPr>
            <p:ph idx="1"/>
          </p:nvPr>
        </p:nvSpPr>
        <p:spPr>
          <a:xfrm>
            <a:off x="685800" y="1124744"/>
            <a:ext cx="7702624" cy="4752528"/>
          </a:xfrm>
        </p:spPr>
        <p:txBody>
          <a:bodyPr/>
          <a:lstStyle/>
          <a:p>
            <a:pPr marL="0" indent="0"/>
            <a:r>
              <a:rPr lang="en-GB" sz="1300" dirty="0"/>
              <a:t>The COVID-19 Pfizer BioNTech (Comirnaty bivalent Original / Omicron BA.1) vaccine will be stored frozen in facilities </a:t>
            </a:r>
            <a:r>
              <a:rPr lang="en-GB" sz="1300" b="1" dirty="0"/>
              <a:t>with appropriate freezers to store the vaccine vials</a:t>
            </a:r>
            <a:r>
              <a:rPr lang="en-GB" sz="1300" dirty="0"/>
              <a:t> </a:t>
            </a:r>
            <a:r>
              <a:rPr lang="en-GB" sz="1300" b="1" dirty="0"/>
              <a:t>between -90ºC to -60ºC until ready for use</a:t>
            </a:r>
          </a:p>
          <a:p>
            <a:endParaRPr lang="en-GB" sz="1300" b="1" dirty="0"/>
          </a:p>
          <a:p>
            <a:pPr lvl="0">
              <a:buFont typeface="Arial" panose="020B0604020202020204" pitchFamily="34" charset="0"/>
              <a:buChar char="•"/>
            </a:pPr>
            <a:r>
              <a:rPr lang="en-GB" sz="1300" dirty="0"/>
              <a:t>shelf-life is 12 months at -90ºC to -60ºC</a:t>
            </a:r>
          </a:p>
          <a:p>
            <a:pPr lvl="0">
              <a:buFont typeface="Arial" panose="020B0604020202020204" pitchFamily="34" charset="0"/>
              <a:buChar char="•"/>
            </a:pPr>
            <a:endParaRPr lang="en-GB" sz="1300" dirty="0"/>
          </a:p>
          <a:p>
            <a:pPr lvl="0">
              <a:buFont typeface="Arial" panose="020B0604020202020204" pitchFamily="34" charset="0"/>
              <a:buChar char="•"/>
            </a:pPr>
            <a:r>
              <a:rPr lang="en-GB" sz="1300" dirty="0"/>
              <a:t>when stored frozen at -90 °C to -60 °C, 10-vial packs of the vaccine can be thawed at +2°C to +8°C for 6 hours or individual vials can be thawed at room temperature (up to +30°C) for 30 minutes</a:t>
            </a:r>
          </a:p>
          <a:p>
            <a:pPr marL="0" lvl="0" indent="0"/>
            <a:endParaRPr lang="en-GB" sz="1300" dirty="0"/>
          </a:p>
          <a:p>
            <a:pPr marL="285750" indent="-285750">
              <a:buFont typeface="Arial" panose="020B0604020202020204" pitchFamily="34" charset="0"/>
              <a:buChar char="•"/>
            </a:pPr>
            <a:r>
              <a:rPr lang="en-GB" sz="1300" dirty="0"/>
              <a:t>the vaccine may then be delivered to where it is going to be administered thawed but refrigerated between +2ºC and +8ºC</a:t>
            </a:r>
          </a:p>
          <a:p>
            <a:pPr marL="0" indent="0"/>
            <a:endParaRPr lang="en-GB" sz="1300" dirty="0"/>
          </a:p>
          <a:p>
            <a:pPr marL="285750" lvl="0" indent="-285750">
              <a:buFont typeface="Arial" panose="020B0604020202020204" pitchFamily="34" charset="0"/>
              <a:buChar char="•"/>
            </a:pPr>
            <a:r>
              <a:rPr lang="en-GB" sz="1300"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once thawed, the unopened vaccine may be stored refrigerated at +2ºC to +8ºC, protected from light, for up to 10 weeks</a:t>
            </a:r>
          </a:p>
          <a:p>
            <a:pPr marL="0" lvl="0" indent="0"/>
            <a:endParaRPr lang="en-GB" sz="1300" dirty="0"/>
          </a:p>
          <a:p>
            <a:pPr marL="285750" indent="-285750">
              <a:buFont typeface="Arial" panose="020B0604020202020204" pitchFamily="34" charset="0"/>
              <a:buChar char="•"/>
            </a:pPr>
            <a:r>
              <a:rPr lang="en-GB" sz="1300" dirty="0"/>
              <a:t>the unopened vaccine may be stored at +8ºC to +30ºC for up to 12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000" dirty="0">
                <a:solidFill>
                  <a:schemeClr val="accent1">
                    <a:lumMod val="75000"/>
                  </a:schemeClr>
                </a:solidFill>
              </a:rPr>
              <a:t>COVID-19 Pfizer BioNTech (Comirnaty bivalent Original / Omicron </a:t>
            </a:r>
            <a:br>
              <a:rPr lang="en-GB" sz="2000" dirty="0">
                <a:solidFill>
                  <a:schemeClr val="accent1">
                    <a:lumMod val="75000"/>
                  </a:schemeClr>
                </a:solidFill>
              </a:rPr>
            </a:br>
            <a:r>
              <a:rPr lang="en-GB" sz="2000" dirty="0">
                <a:solidFill>
                  <a:schemeClr val="accent1">
                    <a:lumMod val="75000"/>
                  </a:schemeClr>
                </a:solidFill>
              </a:rPr>
              <a:t>BA.1)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(Comirnaty bivalent Original / Omicron BA.1) vaccine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200" dirty="0">
                <a:solidFill>
                  <a:schemeClr val="accent1">
                    <a:lumMod val="75000"/>
                  </a:schemeClr>
                </a:solidFill>
              </a:rPr>
              <a:t>COVID-19 Pfizer BioNTech (Comirnaty bivalent Original / </a:t>
            </a:r>
            <a:br>
              <a:rPr lang="en-GB" sz="2200" dirty="0">
                <a:solidFill>
                  <a:schemeClr val="accent1">
                    <a:lumMod val="75000"/>
                  </a:schemeClr>
                </a:solidFill>
              </a:rPr>
            </a:br>
            <a:r>
              <a:rPr lang="en-GB" sz="2200" dirty="0">
                <a:solidFill>
                  <a:schemeClr val="accent1">
                    <a:lumMod val="75000"/>
                  </a:schemeClr>
                </a:solidFill>
              </a:rPr>
              <a:t>Omicron BA.1) 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484784"/>
            <a:ext cx="8077200" cy="4077816"/>
          </a:xfrm>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0.3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4800" dirty="0">
                <a:solidFill>
                  <a:schemeClr val="accent1">
                    <a:lumMod val="75000"/>
                  </a:schemeClr>
                </a:solidFill>
              </a:rPr>
              <a:t>COVID-19 Vaccine </a:t>
            </a:r>
            <a:br>
              <a:rPr lang="en-GB" sz="4800" dirty="0">
                <a:solidFill>
                  <a:schemeClr val="accent1">
                    <a:lumMod val="75000"/>
                  </a:schemeClr>
                </a:solidFill>
              </a:rPr>
            </a:br>
            <a:r>
              <a:rPr lang="en-GB" sz="4800" dirty="0" err="1">
                <a:solidFill>
                  <a:schemeClr val="accent1">
                    <a:lumMod val="75000"/>
                  </a:schemeClr>
                </a:solidFill>
              </a:rPr>
              <a:t>Moderna</a:t>
            </a:r>
            <a:r>
              <a:rPr lang="en-GB" sz="4800" dirty="0">
                <a:solidFill>
                  <a:schemeClr val="accent1">
                    <a:lumMod val="75000"/>
                  </a:schemeClr>
                </a:solidFill>
              </a:rPr>
              <a:t> (Spikevax)</a:t>
            </a:r>
          </a:p>
        </p:txBody>
      </p:sp>
      <p:pic>
        <p:nvPicPr>
          <p:cNvPr id="3" name="Picture 2">
            <a:extLst>
              <a:ext uri="{FF2B5EF4-FFF2-40B4-BE49-F238E27FC236}">
                <a16:creationId xmlns:a16="http://schemas.microsoft.com/office/drawing/2014/main" id="{6041B1FF-45FA-43BC-8465-BDE809C25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459110"/>
            <a:ext cx="1152128" cy="2058122"/>
          </a:xfrm>
          <a:prstGeom prst="rect">
            <a:avLst/>
          </a:prstGeom>
        </p:spPr>
      </p:pic>
    </p:spTree>
    <p:extLst>
      <p:ext uri="{BB962C8B-B14F-4D97-AF65-F5344CB8AC3E}">
        <p14:creationId xmlns:p14="http://schemas.microsoft.com/office/powerpoint/2010/main" val="40129166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67464" cy="792088"/>
          </a:xfrm>
        </p:spPr>
        <p:txBody>
          <a:bodyPr/>
          <a:lstStyle/>
          <a:p>
            <a:r>
              <a:rPr lang="en-GB" sz="2200" dirty="0">
                <a:solidFill>
                  <a:schemeClr val="accent1">
                    <a:lumMod val="75000"/>
                  </a:schemeClr>
                </a:solidFill>
              </a:rPr>
              <a:t>Contraindications to COVID-19 Vaccine </a:t>
            </a:r>
            <a:r>
              <a:rPr lang="en-GB" sz="2200" dirty="0" err="1">
                <a:solidFill>
                  <a:schemeClr val="accent1">
                    <a:lumMod val="75000"/>
                  </a:schemeClr>
                </a:solidFill>
              </a:rPr>
              <a:t>Moderna</a:t>
            </a:r>
            <a:r>
              <a:rPr lang="en-GB" sz="2200" dirty="0">
                <a:solidFill>
                  <a:schemeClr val="accent1">
                    <a:lumMod val="75000"/>
                  </a:schemeClr>
                </a:solidFill>
              </a:rPr>
              <a:t> (Spikevax) </a:t>
            </a:r>
          </a:p>
        </p:txBody>
      </p:sp>
      <p:sp>
        <p:nvSpPr>
          <p:cNvPr id="3" name="Content Placeholder 2"/>
          <p:cNvSpPr>
            <a:spLocks noGrp="1"/>
          </p:cNvSpPr>
          <p:nvPr>
            <p:ph idx="1"/>
          </p:nvPr>
        </p:nvSpPr>
        <p:spPr>
          <a:xfrm>
            <a:off x="539552" y="980728"/>
            <a:ext cx="8064896" cy="5184576"/>
          </a:xfrm>
        </p:spPr>
        <p:txBody>
          <a:bodyPr/>
          <a:lstStyle/>
          <a:p>
            <a:pPr marL="0" indent="0"/>
            <a:r>
              <a:rPr lang="en-GB" sz="1400" b="1" dirty="0"/>
              <a:t>The COVID-19 Vaccine </a:t>
            </a:r>
            <a:r>
              <a:rPr lang="en-GB" sz="1400" b="1" dirty="0" err="1"/>
              <a:t>Moderna</a:t>
            </a:r>
            <a:r>
              <a:rPr lang="en-GB" sz="1400" b="1" dirty="0"/>
              <a:t> (Spikevax) should not be given to people who have had a confirmed anaphylactic reaction to a previous dose of the same vaccine or to any components of the vaccine.</a:t>
            </a:r>
          </a:p>
          <a:p>
            <a:endParaRPr lang="en-GB" sz="1400" dirty="0"/>
          </a:p>
          <a:p>
            <a:r>
              <a:rPr lang="en-GB" sz="1400" dirty="0"/>
              <a:t>In addition to the highly purified messenger RNA, the vaccine also contains:</a:t>
            </a:r>
          </a:p>
          <a:p>
            <a:pPr marL="285750" indent="-285750">
              <a:buFont typeface="Arial" panose="020B0604020202020204" pitchFamily="34" charset="0"/>
              <a:buChar char="•"/>
            </a:pPr>
            <a:r>
              <a:rPr lang="en-GB" sz="1400" dirty="0"/>
              <a:t>Lipid SM-102					Acetic acid</a:t>
            </a:r>
          </a:p>
          <a:p>
            <a:pPr marL="285750" indent="-285750">
              <a:buFont typeface="Arial" panose="020B0604020202020204" pitchFamily="34" charset="0"/>
              <a:buChar char="•"/>
            </a:pPr>
            <a:r>
              <a:rPr lang="en-GB" sz="1400" dirty="0"/>
              <a:t>1,2-distearoyl-sn-glycero-3-phosphocholine (DSPC)		Cholesterol</a:t>
            </a:r>
          </a:p>
          <a:p>
            <a:pPr marL="285750" indent="-285750">
              <a:buFont typeface="Arial" panose="020B0604020202020204" pitchFamily="34" charset="0"/>
              <a:buChar char="•"/>
            </a:pPr>
            <a:r>
              <a:rPr lang="en-GB" sz="1400" dirty="0"/>
              <a:t>Trometamol (</a:t>
            </a:r>
            <a:r>
              <a:rPr lang="en-GB" sz="1400" dirty="0" err="1"/>
              <a:t>Tris</a:t>
            </a:r>
            <a:r>
              <a:rPr lang="en-GB" sz="1400" dirty="0"/>
              <a:t>)					Sucrose</a:t>
            </a:r>
          </a:p>
          <a:p>
            <a:pPr marL="285750" indent="-285750">
              <a:buFont typeface="Arial" panose="020B0604020202020204" pitchFamily="34" charset="0"/>
              <a:buChar char="•"/>
            </a:pPr>
            <a:r>
              <a:rPr lang="en-GB" sz="1400" dirty="0"/>
              <a:t>Trometamol hydrochloride (</a:t>
            </a:r>
            <a:r>
              <a:rPr lang="en-GB" sz="1400" dirty="0" err="1"/>
              <a:t>Tris</a:t>
            </a:r>
            <a:r>
              <a:rPr lang="en-GB" sz="1400" dirty="0"/>
              <a:t> </a:t>
            </a:r>
            <a:r>
              <a:rPr lang="en-GB" sz="1400" dirty="0" err="1"/>
              <a:t>HCl</a:t>
            </a:r>
            <a:r>
              <a:rPr lang="en-GB" sz="1400" dirty="0"/>
              <a:t>)			Water for injections</a:t>
            </a:r>
          </a:p>
          <a:p>
            <a:pPr marL="285750" lvl="0" indent="-285750">
              <a:buFont typeface="Arial" panose="020B0604020202020204" pitchFamily="34" charset="0"/>
              <a:buChar char="•"/>
            </a:pPr>
            <a:r>
              <a:rPr lang="en-GB" sz="1400" dirty="0"/>
              <a:t>Sodium acetate </a:t>
            </a:r>
            <a:r>
              <a:rPr lang="en-GB" sz="1400" dirty="0" err="1"/>
              <a:t>trihydrate</a:t>
            </a:r>
            <a:endParaRPr lang="en-GB" sz="1400" dirty="0"/>
          </a:p>
          <a:p>
            <a:pPr marL="285750" indent="-285750">
              <a:buFont typeface="Arial" panose="020B0604020202020204" pitchFamily="34" charset="0"/>
              <a:buChar char="•"/>
            </a:pPr>
            <a:r>
              <a:rPr lang="en-GB" sz="1400" dirty="0"/>
              <a:t>1,2-Dimyristoyl-rac-glycero-3-methoxypolyethylene glycol*-2000 (PEG2000-DMG)</a:t>
            </a:r>
          </a:p>
          <a:p>
            <a:pPr marL="285750" lvl="0" indent="-285750">
              <a:buFont typeface="Arial" panose="020B0604020202020204" pitchFamily="34" charset="0"/>
              <a:buChar char="•"/>
            </a:pPr>
            <a:endParaRPr lang="en-GB" sz="1400" dirty="0"/>
          </a:p>
          <a:p>
            <a:pPr marL="0" indent="0"/>
            <a:r>
              <a:rPr lang="en-GB" sz="1400" dirty="0"/>
              <a:t>The vaccine does not contain preservative and there no animal products are contained in the vaccine.</a:t>
            </a:r>
          </a:p>
          <a:p>
            <a:pPr marL="0" lvl="0" indent="0"/>
            <a:endParaRPr lang="en-GB" sz="1400" dirty="0"/>
          </a:p>
          <a:p>
            <a:pPr marL="0" indent="0"/>
            <a:r>
              <a:rPr lang="en-GB" sz="1400" dirty="0"/>
              <a:t>Polyethylene glycol (PEG) is from a group of known allergens commonly found in medicines, many household goods and cosmetics. Known allergy to PEG is rare but would contraindicate receipt of this vaccine.</a:t>
            </a:r>
            <a:r>
              <a:rPr lang="en-GB" sz="1400" dirty="0">
                <a:solidFill>
                  <a:srgbClr val="FF0000"/>
                </a:solidFill>
              </a:rPr>
              <a:t> </a:t>
            </a:r>
            <a:endParaRPr lang="en-GB" sz="1400" dirty="0"/>
          </a:p>
          <a:p>
            <a:endParaRPr lang="en-GB" dirty="0"/>
          </a:p>
        </p:txBody>
      </p:sp>
    </p:spTree>
    <p:extLst>
      <p:ext uri="{BB962C8B-B14F-4D97-AF65-F5344CB8AC3E}">
        <p14:creationId xmlns:p14="http://schemas.microsoft.com/office/powerpoint/2010/main" val="4921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864096"/>
          </a:xfrm>
        </p:spPr>
        <p:txBody>
          <a:bodyPr/>
          <a:lstStyle/>
          <a:p>
            <a:r>
              <a:rPr lang="en-GB" sz="36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268760"/>
            <a:ext cx="8077200" cy="4536504"/>
          </a:xfrm>
        </p:spPr>
        <p:txBody>
          <a:bodyPr/>
          <a:lstStyle/>
          <a:p>
            <a:pPr>
              <a:defRPr/>
            </a:pPr>
            <a:r>
              <a:rPr lang="en-GB" sz="1500" dirty="0"/>
              <a:t>For transmission to occur, the SARs-CoV-2 virus needs to be transported to a susceptible person. To do this, it needs to have:</a:t>
            </a:r>
          </a:p>
          <a:p>
            <a:pPr>
              <a:defRPr/>
            </a:pPr>
            <a:endParaRPr lang="en-GB" sz="1500" dirty="0"/>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from the nose or mouth which are expelled when a person with COVID-19 coughs, sneezes, or speaks. </a:t>
            </a:r>
          </a:p>
          <a:p>
            <a:pPr marL="0" indent="0">
              <a:defRPr/>
            </a:pPr>
            <a:endParaRPr lang="en-GB" sz="1500" dirty="0"/>
          </a:p>
          <a:p>
            <a:pPr marL="0" indent="0">
              <a:defRPr/>
            </a:pPr>
            <a:r>
              <a:rPr lang="en-GB" sz="1500" dirty="0"/>
              <a:t>These droplets can also survive on objects and surfaces such as tables, doorknobs and handrails.</a:t>
            </a:r>
          </a:p>
          <a:p>
            <a:pPr marL="0" indent="0">
              <a:defRPr/>
            </a:pPr>
            <a:endParaRPr lang="en-GB" sz="1500" dirty="0"/>
          </a:p>
          <a:p>
            <a:pPr marL="0" indent="0">
              <a:defRPr/>
            </a:pPr>
            <a:r>
              <a:rPr lang="en-GB" sz="1500" dirty="0"/>
              <a:t>People can catch COVID-19 if they breathe in these droplets from a person infected with the virus or by touching contaminated objects or surfaces, then touching their eyes, nose or mouth. </a:t>
            </a:r>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49208" cy="576064"/>
          </a:xfrm>
        </p:spPr>
        <p:txBody>
          <a:bodyPr/>
          <a:lstStyle/>
          <a:p>
            <a:r>
              <a:rPr lang="en-GB" sz="2400" dirty="0">
                <a:solidFill>
                  <a:schemeClr val="accent1">
                    <a:lumMod val="75000"/>
                  </a:schemeClr>
                </a:solidFill>
              </a:rPr>
              <a:t>Precautions to COVID-19 vaccine </a:t>
            </a:r>
            <a:r>
              <a:rPr lang="en-GB" sz="2400" dirty="0" err="1">
                <a:solidFill>
                  <a:schemeClr val="accent1">
                    <a:lumMod val="75000"/>
                  </a:schemeClr>
                </a:solidFill>
              </a:rPr>
              <a:t>Moderna</a:t>
            </a:r>
            <a:r>
              <a:rPr lang="en-GB" sz="2400" dirty="0">
                <a:solidFill>
                  <a:schemeClr val="accent1">
                    <a:lumMod val="75000"/>
                  </a:schemeClr>
                </a:solidFill>
              </a:rPr>
              <a:t> (Spikevax) </a:t>
            </a:r>
          </a:p>
        </p:txBody>
      </p:sp>
      <p:sp>
        <p:nvSpPr>
          <p:cNvPr id="3" name="Content Placeholder 2"/>
          <p:cNvSpPr>
            <a:spLocks noGrp="1"/>
          </p:cNvSpPr>
          <p:nvPr>
            <p:ph idx="1"/>
          </p:nvPr>
        </p:nvSpPr>
        <p:spPr>
          <a:xfrm>
            <a:off x="685800" y="764704"/>
            <a:ext cx="8077200" cy="5256584"/>
          </a:xfrm>
        </p:spPr>
        <p:txBody>
          <a:bodyPr/>
          <a:lstStyle/>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500" dirty="0"/>
          </a:p>
          <a:p>
            <a:pPr marL="285750" indent="-285750">
              <a:buFont typeface="Arial" panose="020B0604020202020204" pitchFamily="34" charset="0"/>
              <a:buChar char="•"/>
            </a:pPr>
            <a:r>
              <a:rPr lang="en-GB" sz="1500" dirty="0"/>
              <a:t>facilities for management of anaphylaxis should be available at all vaccination sites </a:t>
            </a:r>
          </a:p>
          <a:p>
            <a:pPr marL="0" lvl="0" indent="0">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pPr marL="285750" lvl="0" indent="-285750">
              <a:buFont typeface="Arial" panose="020B0604020202020204" pitchFamily="34" charset="0"/>
              <a:buChar char="•"/>
            </a:pPr>
            <a:r>
              <a:rPr lang="en-GB" sz="15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individuals with non-allergic reactions (vasovagal (fainting) episodes, non-urticarial skin reaction or non-specific symptoms) can receive the second dose of vaccine in any vaccination setting</a:t>
            </a:r>
          </a:p>
          <a:p>
            <a:pPr marL="0" lvl="0" indent="0">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endParaRPr lang="en-GB" sz="1500" dirty="0"/>
          </a:p>
        </p:txBody>
      </p:sp>
    </p:spTree>
    <p:extLst>
      <p:ext uri="{BB962C8B-B14F-4D97-AF65-F5344CB8AC3E}">
        <p14:creationId xmlns:p14="http://schemas.microsoft.com/office/powerpoint/2010/main" val="13119090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400" dirty="0">
                <a:solidFill>
                  <a:schemeClr val="accent1">
                    <a:lumMod val="75000"/>
                  </a:schemeClr>
                </a:solidFill>
              </a:rPr>
              <a:t>Adverse reactions following COVID-19 vaccine </a:t>
            </a:r>
            <a:br>
              <a:rPr lang="en-GB" sz="2400" dirty="0">
                <a:solidFill>
                  <a:schemeClr val="accent1">
                    <a:lumMod val="75000"/>
                  </a:schemeClr>
                </a:solidFill>
              </a:rPr>
            </a:br>
            <a:r>
              <a:rPr lang="en-GB" sz="2400" dirty="0" err="1">
                <a:solidFill>
                  <a:schemeClr val="accent1">
                    <a:lumMod val="75000"/>
                  </a:schemeClr>
                </a:solidFill>
              </a:rPr>
              <a:t>Moderna</a:t>
            </a:r>
            <a:r>
              <a:rPr lang="en-GB" sz="2400" dirty="0">
                <a:solidFill>
                  <a:schemeClr val="accent1">
                    <a:lumMod val="75000"/>
                  </a:schemeClr>
                </a:solidFill>
              </a:rPr>
              <a:t> (Spikevax) </a:t>
            </a:r>
          </a:p>
        </p:txBody>
      </p:sp>
      <p:sp>
        <p:nvSpPr>
          <p:cNvPr id="3" name="Content Placeholder 2"/>
          <p:cNvSpPr>
            <a:spLocks noGrp="1"/>
          </p:cNvSpPr>
          <p:nvPr>
            <p:ph idx="1"/>
          </p:nvPr>
        </p:nvSpPr>
        <p:spPr>
          <a:xfrm>
            <a:off x="683568" y="1268760"/>
            <a:ext cx="8079432" cy="4536504"/>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92% reported pain at the injection site. Swelling (15%) and redness (10%)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(70%) 	         headache (65%) </a:t>
            </a:r>
          </a:p>
          <a:p>
            <a:r>
              <a:rPr lang="en-GB" sz="1400" dirty="0"/>
              <a:t>		muscle aches (62%)              chills (46%) </a:t>
            </a:r>
          </a:p>
          <a:p>
            <a:r>
              <a:rPr lang="en-GB" sz="1400" dirty="0"/>
              <a:t>		joint pain (46%) 	         raised temperature (fever) (16%)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a slightly lower rate of reactions was seen in older age groups (those aged 65 years and above) than in those aged 18 to under 65 years. Reactions were more frequently reported after the second dose than the first dose</a:t>
            </a:r>
          </a:p>
          <a:p>
            <a:pPr marL="285750" indent="-285750">
              <a:buFont typeface="Arial" panose="020B0604020202020204" pitchFamily="34" charset="0"/>
              <a:buChar char="•"/>
            </a:pPr>
            <a:r>
              <a:rPr lang="en-GB" sz="1400" dirty="0"/>
              <a:t>medicines such as paracetamol can be given for post-vaccination pain or fever if required</a:t>
            </a:r>
          </a:p>
          <a:p>
            <a:endParaRPr lang="en-GB" dirty="0"/>
          </a:p>
        </p:txBody>
      </p:sp>
    </p:spTree>
    <p:extLst>
      <p:ext uri="{BB962C8B-B14F-4D97-AF65-F5344CB8AC3E}">
        <p14:creationId xmlns:p14="http://schemas.microsoft.com/office/powerpoint/2010/main" val="32482773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1440" cy="1008112"/>
          </a:xfrm>
        </p:spPr>
        <p:txBody>
          <a:bodyPr/>
          <a:lstStyle/>
          <a:p>
            <a:r>
              <a:rPr lang="en-GB" sz="3200" dirty="0">
                <a:solidFill>
                  <a:schemeClr val="accent1">
                    <a:lumMod val="75000"/>
                  </a:schemeClr>
                </a:solidFill>
              </a:rPr>
              <a:t>COVID-19 Vaccine </a:t>
            </a:r>
            <a:r>
              <a:rPr lang="en-GB" sz="3200" dirty="0" err="1">
                <a:solidFill>
                  <a:schemeClr val="accent1">
                    <a:lumMod val="75000"/>
                  </a:schemeClr>
                </a:solidFill>
              </a:rPr>
              <a:t>Moderna</a:t>
            </a:r>
            <a:r>
              <a:rPr lang="en-GB" sz="3200" dirty="0">
                <a:solidFill>
                  <a:schemeClr val="accent1">
                    <a:lumMod val="75000"/>
                  </a:schemeClr>
                </a:solidFill>
              </a:rPr>
              <a:t> (Spikevax) </a:t>
            </a:r>
            <a:br>
              <a:rPr lang="en-GB" sz="3200" dirty="0">
                <a:solidFill>
                  <a:schemeClr val="accent1">
                    <a:lumMod val="75000"/>
                  </a:schemeClr>
                </a:solidFill>
              </a:rPr>
            </a:br>
            <a:r>
              <a:rPr lang="en-GB" sz="3200" dirty="0">
                <a:solidFill>
                  <a:schemeClr val="accent1">
                    <a:lumMod val="75000"/>
                  </a:schemeClr>
                </a:solidFill>
              </a:rPr>
              <a:t>presentation</a:t>
            </a:r>
          </a:p>
        </p:txBody>
      </p:sp>
      <p:sp>
        <p:nvSpPr>
          <p:cNvPr id="3" name="Content Placeholder 2"/>
          <p:cNvSpPr>
            <a:spLocks noGrp="1"/>
          </p:cNvSpPr>
          <p:nvPr>
            <p:ph idx="1"/>
          </p:nvPr>
        </p:nvSpPr>
        <p:spPr>
          <a:xfrm>
            <a:off x="827584" y="1772816"/>
            <a:ext cx="7632848" cy="3384376"/>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a:t>
            </a:r>
            <a:r>
              <a:rPr lang="en-GB" sz="1800" dirty="0" err="1"/>
              <a:t>chlorobutyl</a:t>
            </a:r>
            <a:r>
              <a:rPr lang="en-GB" sz="1800" dirty="0"/>
              <a:t>) stopper, aluminium seal and a </a:t>
            </a:r>
            <a:r>
              <a:rPr lang="en-GB" sz="1800" b="1" dirty="0"/>
              <a:t>red</a:t>
            </a:r>
            <a:r>
              <a:rPr lang="en-GB" sz="1800" dirty="0"/>
              <a:t> flip-off plastic cap. The stopper does not contain latex</a:t>
            </a:r>
          </a:p>
          <a:p>
            <a:pPr marL="0" indent="0"/>
            <a:endParaRPr lang="en-GB" sz="1800" dirty="0"/>
          </a:p>
          <a:p>
            <a:pPr marL="285750" indent="-285750">
              <a:buFont typeface="Arial" panose="020B0604020202020204" pitchFamily="34" charset="0"/>
              <a:buChar char="•"/>
            </a:pPr>
            <a:r>
              <a:rPr lang="en-GB" sz="1800" dirty="0"/>
              <a:t>if the dose-sparing needles and syringes being supplied with the vaccine are used, it should be possible to obtain at least 10 full 0.5ml doses from the vial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9819482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2200" dirty="0">
                <a:solidFill>
                  <a:schemeClr val="accent1">
                    <a:lumMod val="75000"/>
                  </a:schemeClr>
                </a:solidFill>
              </a:rPr>
              <a:t>COVID-19 vaccine </a:t>
            </a:r>
            <a:r>
              <a:rPr lang="en-GB" sz="2200" dirty="0" err="1">
                <a:solidFill>
                  <a:schemeClr val="accent1">
                    <a:lumMod val="75000"/>
                  </a:schemeClr>
                </a:solidFill>
              </a:rPr>
              <a:t>Moderna</a:t>
            </a:r>
            <a:r>
              <a:rPr lang="en-GB" sz="2200" dirty="0">
                <a:solidFill>
                  <a:schemeClr val="accent1">
                    <a:lumMod val="75000"/>
                  </a:schemeClr>
                </a:solidFill>
              </a:rPr>
              <a:t> (Spikevax) dose and schedule</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400" dirty="0"/>
              <a:t>a single dose is 0.5 ml</a:t>
            </a:r>
          </a:p>
          <a:p>
            <a:pPr marL="0" indent="0"/>
            <a:endParaRPr lang="en-GB" sz="1400" dirty="0"/>
          </a:p>
          <a:p>
            <a:pPr marL="285750" indent="-285750">
              <a:buFont typeface="Arial" panose="020B0604020202020204" pitchFamily="34" charset="0"/>
              <a:buChar char="•"/>
            </a:pPr>
            <a:r>
              <a:rPr lang="en-GB" sz="1400" dirty="0"/>
              <a:t>two doses of COVID-19 Vaccine </a:t>
            </a:r>
            <a:r>
              <a:rPr lang="en-GB" sz="1400" dirty="0" err="1"/>
              <a:t>Moderna</a:t>
            </a:r>
            <a:r>
              <a:rPr lang="en-GB" sz="1400" dirty="0"/>
              <a:t> (Spikevax) are required with a minimum 28-day interval between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currently, JCVI is recommending an interval of 8 to 12 weeks between doses of all the available COVID-19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main exception to the eight week lower interval would be those about to commence immunosuppressive treatment. In these individuals, the minimal interval between doses (28 days for </a:t>
            </a:r>
            <a:r>
              <a:rPr lang="en-GB" sz="1400" dirty="0" err="1"/>
              <a:t>Moderna</a:t>
            </a:r>
            <a:r>
              <a:rPr lang="en-GB" sz="1400" dirty="0"/>
              <a:t>) may be followed to ensure that the vaccine is given whilst their immune system is better able to respond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the booster dose of </a:t>
            </a:r>
            <a:r>
              <a:rPr lang="en-GB" sz="1400" b="1" dirty="0" err="1"/>
              <a:t>Moderna</a:t>
            </a:r>
            <a:r>
              <a:rPr lang="en-GB" sz="1400" b="1" dirty="0"/>
              <a:t> (Spikevax) vaccine is 0.25ml </a:t>
            </a:r>
            <a:r>
              <a:rPr lang="en-GB" sz="1400" dirty="0"/>
              <a:t>and this should be given to eligible individuals no earlier than three months after the second dose</a:t>
            </a:r>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6255912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648072"/>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storage and use </a:t>
            </a:r>
          </a:p>
        </p:txBody>
      </p:sp>
      <p:sp>
        <p:nvSpPr>
          <p:cNvPr id="3" name="Content Placeholder 2"/>
          <p:cNvSpPr>
            <a:spLocks noGrp="1"/>
          </p:cNvSpPr>
          <p:nvPr>
            <p:ph idx="1"/>
          </p:nvPr>
        </p:nvSpPr>
        <p:spPr>
          <a:xfrm>
            <a:off x="685800" y="1052736"/>
            <a:ext cx="8077200" cy="4824536"/>
          </a:xfrm>
        </p:spPr>
        <p:txBody>
          <a:bodyPr/>
          <a:lstStyle/>
          <a:p>
            <a:pPr marL="0" indent="0"/>
            <a:r>
              <a:rPr lang="en-GB" sz="1300" dirty="0"/>
              <a:t>The COVID-19 Vaccine </a:t>
            </a:r>
            <a:r>
              <a:rPr lang="en-GB" sz="1300" dirty="0" err="1"/>
              <a:t>Moderna</a:t>
            </a:r>
            <a:r>
              <a:rPr lang="en-GB" sz="1300" dirty="0"/>
              <a:t> will be stored frozen in facilities </a:t>
            </a:r>
            <a:r>
              <a:rPr lang="en-GB" sz="1300" b="1" dirty="0"/>
              <a:t>with appropriate freezers to store the vaccine vials</a:t>
            </a:r>
            <a:r>
              <a:rPr lang="en-GB" sz="1300" dirty="0"/>
              <a:t> </a:t>
            </a:r>
            <a:r>
              <a:rPr lang="en-GB" sz="1300" b="1" dirty="0"/>
              <a:t>between -25ºC to -15ºC until ready for use</a:t>
            </a:r>
          </a:p>
          <a:p>
            <a:endParaRPr lang="en-GB" sz="1300" b="1" dirty="0"/>
          </a:p>
          <a:p>
            <a:pPr lvl="0">
              <a:buFont typeface="Arial" panose="020B0604020202020204" pitchFamily="34" charset="0"/>
              <a:buChar char="•"/>
            </a:pPr>
            <a:r>
              <a:rPr lang="en-GB" sz="1300" dirty="0"/>
              <a:t>shelf-life is 7 months at -25ºC to -15ºC</a:t>
            </a:r>
          </a:p>
          <a:p>
            <a:pPr marL="0" lvl="0" indent="0"/>
            <a:endParaRPr lang="en-GB" sz="1300" dirty="0"/>
          </a:p>
          <a:p>
            <a:pPr marL="285750" indent="-285750">
              <a:buFont typeface="Arial" panose="020B0604020202020204" pitchFamily="34" charset="0"/>
              <a:buChar char="•"/>
            </a:pPr>
            <a:r>
              <a:rPr lang="en-GB" sz="1300" dirty="0"/>
              <a:t>the vaccine may then be delivered to where it is going to be administered thawed but refrigerated between +2ºC and +8ºC</a:t>
            </a:r>
          </a:p>
          <a:p>
            <a:pPr marL="0" indent="0"/>
            <a:endParaRPr lang="en-GB" sz="1300" dirty="0"/>
          </a:p>
          <a:p>
            <a:pPr marL="285750" lvl="0" indent="-285750">
              <a:buFont typeface="Arial" panose="020B0604020202020204" pitchFamily="34" charset="0"/>
              <a:buChar char="•"/>
            </a:pPr>
            <a:r>
              <a:rPr lang="en-GB" sz="1300"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once thawed, the unopened vaccine may be stored refrigerated at +2ºC to +8ºC, protected from light, for up to 30 days </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the vaccine pack should have a label on the front stating the time it was removed from the freezer into storage at +2ºC to +8ºC and the date and time by which it must be discarded 30 days later if it has not been used </a:t>
            </a:r>
          </a:p>
          <a:p>
            <a:pPr marL="285750" lvl="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 unopened vaccine may be stored at +8ºC to +25ºC for up to 12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2047850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preparation (1)</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b="1" dirty="0"/>
              <a:t>COVID-19 Vaccine </a:t>
            </a:r>
            <a:r>
              <a:rPr lang="en-GB" sz="1400" b="1" dirty="0" err="1"/>
              <a:t>Moderna</a:t>
            </a:r>
            <a:r>
              <a:rPr lang="en-GB" sz="1400" b="1" dirty="0"/>
              <a:t> (Spikevax)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655481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preparation (2)</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vaccine (</a:t>
            </a:r>
            <a:r>
              <a:rPr lang="en-GB" sz="1600" dirty="0">
                <a:latin typeface="Arial" panose="020B0604020202020204" pitchFamily="34" charset="0"/>
                <a:ea typeface="Calibri" panose="020F0502020204030204" pitchFamily="34" charset="0"/>
                <a:cs typeface="Times New Roman" panose="02020603050405020304" pitchFamily="18" charset="0"/>
              </a:rPr>
              <a:t>these will usually be supplied with the vaccine</a:t>
            </a:r>
            <a:r>
              <a:rPr lang="en-GB" sz="1600" dirty="0"/>
              <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0.5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7590544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575376" cy="2448272"/>
          </a:xfrm>
        </p:spPr>
        <p:txBody>
          <a:bodyPr/>
          <a:lstStyle/>
          <a:p>
            <a:r>
              <a:rPr lang="en-GB" dirty="0">
                <a:solidFill>
                  <a:schemeClr val="accent1">
                    <a:lumMod val="75000"/>
                  </a:schemeClr>
                </a:solidFill>
              </a:rPr>
              <a:t>COVID-19 Vaccine </a:t>
            </a:r>
            <a:br>
              <a:rPr lang="en-GB" dirty="0">
                <a:solidFill>
                  <a:schemeClr val="accent1">
                    <a:lumMod val="75000"/>
                  </a:schemeClr>
                </a:solidFill>
              </a:rPr>
            </a:br>
            <a:r>
              <a:rPr lang="en-GB" dirty="0" err="1">
                <a:solidFill>
                  <a:schemeClr val="accent1">
                    <a:lumMod val="75000"/>
                  </a:schemeClr>
                </a:solidFill>
              </a:rPr>
              <a:t>Moderna</a:t>
            </a:r>
            <a:r>
              <a:rPr lang="en-GB" dirty="0">
                <a:solidFill>
                  <a:schemeClr val="accent1">
                    <a:lumMod val="75000"/>
                  </a:schemeClr>
                </a:solidFill>
              </a:rPr>
              <a:t> (Spikevax </a:t>
            </a:r>
            <a:br>
              <a:rPr lang="en-GB" b="0" dirty="0">
                <a:solidFill>
                  <a:schemeClr val="accent1">
                    <a:lumMod val="75000"/>
                  </a:schemeClr>
                </a:solidFill>
              </a:rPr>
            </a:br>
            <a:r>
              <a:rPr lang="en-GB" dirty="0">
                <a:solidFill>
                  <a:schemeClr val="accent1">
                    <a:lumMod val="75000"/>
                  </a:schemeClr>
                </a:solidFill>
              </a:rPr>
              <a:t>bivalent Original / Omicron)</a:t>
            </a:r>
          </a:p>
        </p:txBody>
      </p:sp>
      <p:pic>
        <p:nvPicPr>
          <p:cNvPr id="5" name="Picture 4">
            <a:extLst>
              <a:ext uri="{FF2B5EF4-FFF2-40B4-BE49-F238E27FC236}">
                <a16:creationId xmlns:a16="http://schemas.microsoft.com/office/drawing/2014/main" id="{B6847A2C-FD50-4D4D-B24B-7442E1014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2520280" cy="2171452"/>
          </a:xfrm>
          <a:prstGeom prst="rect">
            <a:avLst/>
          </a:prstGeom>
        </p:spPr>
      </p:pic>
    </p:spTree>
    <p:extLst>
      <p:ext uri="{BB962C8B-B14F-4D97-AF65-F5344CB8AC3E}">
        <p14:creationId xmlns:p14="http://schemas.microsoft.com/office/powerpoint/2010/main" val="27196448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67464" cy="792088"/>
          </a:xfrm>
        </p:spPr>
        <p:txBody>
          <a:bodyPr/>
          <a:lstStyle/>
          <a:p>
            <a:r>
              <a:rPr lang="en-GB" sz="2600" dirty="0">
                <a:solidFill>
                  <a:schemeClr val="accent1">
                    <a:lumMod val="75000"/>
                  </a:schemeClr>
                </a:solidFill>
              </a:rPr>
              <a:t>Contraindications to COVID-19 Vaccine </a:t>
            </a:r>
            <a:r>
              <a:rPr lang="en-GB" sz="2600" dirty="0" err="1">
                <a:solidFill>
                  <a:schemeClr val="accent1">
                    <a:lumMod val="75000"/>
                  </a:schemeClr>
                </a:solidFill>
              </a:rPr>
              <a:t>Moderna</a:t>
            </a:r>
            <a:r>
              <a:rPr lang="en-GB" sz="2600" dirty="0">
                <a:solidFill>
                  <a:schemeClr val="accent1">
                    <a:lumMod val="75000"/>
                  </a:schemeClr>
                </a:solidFill>
              </a:rPr>
              <a:t> </a:t>
            </a:r>
            <a:br>
              <a:rPr lang="en-GB" sz="2600" dirty="0">
                <a:solidFill>
                  <a:schemeClr val="accent1">
                    <a:lumMod val="75000"/>
                  </a:schemeClr>
                </a:solidFill>
              </a:rPr>
            </a:br>
            <a:r>
              <a:rPr lang="en-GB" sz="2600" dirty="0">
                <a:solidFill>
                  <a:schemeClr val="accent1">
                    <a:lumMod val="75000"/>
                  </a:schemeClr>
                </a:solidFill>
              </a:rPr>
              <a:t>(</a:t>
            </a:r>
            <a:r>
              <a:rPr lang="en-GB" sz="2800" dirty="0">
                <a:solidFill>
                  <a:schemeClr val="accent1">
                    <a:lumMod val="75000"/>
                  </a:schemeClr>
                </a:solidFill>
              </a:rPr>
              <a:t>Spikevax</a:t>
            </a:r>
            <a:r>
              <a:rPr lang="en-GB" sz="2600" dirty="0">
                <a:solidFill>
                  <a:schemeClr val="accent1">
                    <a:lumMod val="75000"/>
                  </a:schemeClr>
                </a:solidFill>
              </a:rPr>
              <a:t> bivalent Original / Omicron) </a:t>
            </a:r>
          </a:p>
        </p:txBody>
      </p:sp>
      <p:sp>
        <p:nvSpPr>
          <p:cNvPr id="3" name="Content Placeholder 2"/>
          <p:cNvSpPr>
            <a:spLocks noGrp="1"/>
          </p:cNvSpPr>
          <p:nvPr>
            <p:ph idx="1"/>
          </p:nvPr>
        </p:nvSpPr>
        <p:spPr>
          <a:xfrm>
            <a:off x="539552" y="1124744"/>
            <a:ext cx="8064896" cy="5040560"/>
          </a:xfrm>
        </p:spPr>
        <p:txBody>
          <a:bodyPr/>
          <a:lstStyle/>
          <a:p>
            <a:pPr marL="0" indent="0"/>
            <a:r>
              <a:rPr lang="en-GB" sz="1400" b="1" dirty="0"/>
              <a:t>The COVID-19 </a:t>
            </a:r>
            <a:r>
              <a:rPr lang="en-GB" sz="1400" b="1" dirty="0" err="1"/>
              <a:t>Moderna</a:t>
            </a:r>
            <a:r>
              <a:rPr lang="en-GB" sz="1400" b="1" dirty="0"/>
              <a:t> (Spikevax®) vaccines should not be given to people who have had a confirmed anaphylactic reaction to a previous dose of the same vaccine or to any components of the vaccine.</a:t>
            </a:r>
          </a:p>
          <a:p>
            <a:endParaRPr lang="en-GB" sz="1400" dirty="0"/>
          </a:p>
          <a:p>
            <a:r>
              <a:rPr lang="en-GB" sz="1400" dirty="0"/>
              <a:t>In addition to the highly purified messenger RNA, the vaccine also contains:</a:t>
            </a:r>
          </a:p>
          <a:p>
            <a:pPr marL="285750" indent="-285750">
              <a:buFont typeface="Arial" panose="020B0604020202020204" pitchFamily="34" charset="0"/>
              <a:buChar char="•"/>
            </a:pPr>
            <a:r>
              <a:rPr lang="en-GB" sz="1400" dirty="0"/>
              <a:t>Lipid SM-102					Acetic acid</a:t>
            </a:r>
          </a:p>
          <a:p>
            <a:pPr marL="285750" indent="-285750">
              <a:buFont typeface="Arial" panose="020B0604020202020204" pitchFamily="34" charset="0"/>
              <a:buChar char="•"/>
            </a:pPr>
            <a:r>
              <a:rPr lang="en-GB" sz="1400" dirty="0"/>
              <a:t>1,2-distearoyl-sn-glycero-3-phosphocholine (DSPC)		Cholesterol</a:t>
            </a:r>
          </a:p>
          <a:p>
            <a:pPr marL="285750" indent="-285750">
              <a:buFont typeface="Arial" panose="020B0604020202020204" pitchFamily="34" charset="0"/>
              <a:buChar char="•"/>
            </a:pPr>
            <a:r>
              <a:rPr lang="en-GB" sz="1400" dirty="0"/>
              <a:t>Trometamol (</a:t>
            </a:r>
            <a:r>
              <a:rPr lang="en-GB" sz="1400" dirty="0" err="1"/>
              <a:t>Tris</a:t>
            </a:r>
            <a:r>
              <a:rPr lang="en-GB" sz="1400" dirty="0"/>
              <a:t>)					Sucrose</a:t>
            </a:r>
          </a:p>
          <a:p>
            <a:pPr marL="285750" indent="-285750">
              <a:buFont typeface="Arial" panose="020B0604020202020204" pitchFamily="34" charset="0"/>
              <a:buChar char="•"/>
            </a:pPr>
            <a:r>
              <a:rPr lang="en-GB" sz="1400" dirty="0"/>
              <a:t>Trometamol hydrochloride (</a:t>
            </a:r>
            <a:r>
              <a:rPr lang="en-GB" sz="1400" dirty="0" err="1"/>
              <a:t>Tris</a:t>
            </a:r>
            <a:r>
              <a:rPr lang="en-GB" sz="1400" dirty="0"/>
              <a:t> </a:t>
            </a:r>
            <a:r>
              <a:rPr lang="en-GB" sz="1400" dirty="0" err="1"/>
              <a:t>HCl</a:t>
            </a:r>
            <a:r>
              <a:rPr lang="en-GB" sz="1400" dirty="0"/>
              <a:t>)			Water for injections</a:t>
            </a:r>
          </a:p>
          <a:p>
            <a:pPr marL="285750" lvl="0" indent="-285750">
              <a:buFont typeface="Arial" panose="020B0604020202020204" pitchFamily="34" charset="0"/>
              <a:buChar char="•"/>
            </a:pPr>
            <a:r>
              <a:rPr lang="en-GB" sz="1400" dirty="0"/>
              <a:t>Sodium acetate </a:t>
            </a:r>
            <a:r>
              <a:rPr lang="en-GB" sz="1400" dirty="0" err="1"/>
              <a:t>trihydrate</a:t>
            </a:r>
            <a:endParaRPr lang="en-GB" sz="1400" dirty="0"/>
          </a:p>
          <a:p>
            <a:pPr marL="285750" indent="-285750">
              <a:buFont typeface="Arial" panose="020B0604020202020204" pitchFamily="34" charset="0"/>
              <a:buChar char="•"/>
            </a:pPr>
            <a:r>
              <a:rPr lang="en-GB" sz="1400" dirty="0"/>
              <a:t>1,2-Dimyristoyl-rac-glycero-3-methoxypolyethylene glycol*-2000 (PEG2000-DMG)</a:t>
            </a:r>
          </a:p>
          <a:p>
            <a:pPr marL="285750" lvl="0" indent="-285750">
              <a:buFont typeface="Arial" panose="020B0604020202020204" pitchFamily="34" charset="0"/>
              <a:buChar char="•"/>
            </a:pPr>
            <a:endParaRPr lang="en-GB" sz="1400" dirty="0"/>
          </a:p>
          <a:p>
            <a:pPr marL="0" indent="0"/>
            <a:r>
              <a:rPr lang="en-GB" sz="1400" dirty="0"/>
              <a:t>The vaccine does not contain preservative and there no animal products are contained in the vaccine.</a:t>
            </a:r>
          </a:p>
          <a:p>
            <a:pPr marL="0" lvl="0" indent="0"/>
            <a:endParaRPr lang="en-GB" sz="1400" dirty="0"/>
          </a:p>
          <a:p>
            <a:pPr marL="0" indent="0"/>
            <a:r>
              <a:rPr lang="en-GB" sz="1400" dirty="0"/>
              <a:t>Polyethylene glycol (PEG) is from a group of known allergens commonly found in medicines, many household goods and cosmetics. Known allergy to PEG is rare but would contraindicate receipt of this vaccine.</a:t>
            </a:r>
            <a:r>
              <a:rPr lang="en-GB" sz="1400" dirty="0">
                <a:solidFill>
                  <a:srgbClr val="FF0000"/>
                </a:solidFill>
              </a:rPr>
              <a:t> </a:t>
            </a:r>
            <a:endParaRPr lang="en-GB" sz="1400" dirty="0"/>
          </a:p>
          <a:p>
            <a:endParaRPr lang="en-GB" dirty="0"/>
          </a:p>
        </p:txBody>
      </p:sp>
    </p:spTree>
    <p:extLst>
      <p:ext uri="{BB962C8B-B14F-4D97-AF65-F5344CB8AC3E}">
        <p14:creationId xmlns:p14="http://schemas.microsoft.com/office/powerpoint/2010/main" val="30025575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49208" cy="576064"/>
          </a:xfrm>
        </p:spPr>
        <p:txBody>
          <a:bodyPr/>
          <a:lstStyle/>
          <a:p>
            <a:r>
              <a:rPr lang="en-GB" sz="2400" dirty="0">
                <a:solidFill>
                  <a:schemeClr val="accent1">
                    <a:lumMod val="75000"/>
                  </a:schemeClr>
                </a:solidFill>
              </a:rPr>
              <a:t>Precautions to COVID-19 vaccine </a:t>
            </a:r>
            <a:r>
              <a:rPr lang="en-GB" sz="2400" dirty="0" err="1">
                <a:solidFill>
                  <a:schemeClr val="accent1">
                    <a:lumMod val="75000"/>
                  </a:schemeClr>
                </a:solidFill>
              </a:rPr>
              <a:t>Moderna</a:t>
            </a:r>
            <a:r>
              <a:rPr lang="en-GB" sz="2400" dirty="0">
                <a:solidFill>
                  <a:schemeClr val="accent1">
                    <a:lumMod val="75000"/>
                  </a:schemeClr>
                </a:solidFill>
              </a:rPr>
              <a:t> (Spikevax)</a:t>
            </a:r>
          </a:p>
        </p:txBody>
      </p:sp>
      <p:sp>
        <p:nvSpPr>
          <p:cNvPr id="3" name="Content Placeholder 2"/>
          <p:cNvSpPr>
            <a:spLocks noGrp="1"/>
          </p:cNvSpPr>
          <p:nvPr>
            <p:ph idx="1"/>
          </p:nvPr>
        </p:nvSpPr>
        <p:spPr>
          <a:xfrm>
            <a:off x="685800" y="764704"/>
            <a:ext cx="8077200" cy="5256584"/>
          </a:xfrm>
        </p:spPr>
        <p:txBody>
          <a:bodyPr/>
          <a:lstStyle/>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500" dirty="0"/>
          </a:p>
          <a:p>
            <a:pPr marL="285750" indent="-285750">
              <a:buFont typeface="Arial" panose="020B0604020202020204" pitchFamily="34" charset="0"/>
              <a:buChar char="•"/>
            </a:pPr>
            <a:r>
              <a:rPr lang="en-GB" sz="1500" dirty="0"/>
              <a:t>facilities for management of anaphylaxis should be available at all vaccination sites </a:t>
            </a:r>
          </a:p>
          <a:p>
            <a:pPr marL="0" lvl="0" indent="0">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pPr marL="285750" lvl="0" indent="-285750">
              <a:buFont typeface="Arial" panose="020B0604020202020204" pitchFamily="34" charset="0"/>
              <a:buChar char="•"/>
            </a:pPr>
            <a:r>
              <a:rPr lang="en-GB" sz="15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individuals with non-allergic reactions (vasovagal (fainting) episodes, non-urticarial skin reaction or non-specific symptoms) can receive the second dose of vaccine in any vaccination setting</a:t>
            </a:r>
          </a:p>
          <a:p>
            <a:pPr marL="0" lvl="0" indent="0">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endParaRPr lang="en-GB" sz="1500" dirty="0"/>
          </a:p>
        </p:txBody>
      </p:sp>
    </p:spTree>
    <p:extLst>
      <p:ext uri="{BB962C8B-B14F-4D97-AF65-F5344CB8AC3E}">
        <p14:creationId xmlns:p14="http://schemas.microsoft.com/office/powerpoint/2010/main" val="139620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400" dirty="0">
                <a:solidFill>
                  <a:schemeClr val="accent1">
                    <a:lumMod val="75000"/>
                  </a:schemeClr>
                </a:solidFill>
              </a:rPr>
              <a:t>Adverse reactions following COVID-19 vaccine </a:t>
            </a:r>
            <a:r>
              <a:rPr lang="en-GB" sz="2400" dirty="0" err="1">
                <a:solidFill>
                  <a:schemeClr val="accent1">
                    <a:lumMod val="75000"/>
                  </a:schemeClr>
                </a:solidFill>
              </a:rPr>
              <a:t>Moderna</a:t>
            </a:r>
            <a:r>
              <a:rPr lang="en-GB" sz="2400" dirty="0">
                <a:solidFill>
                  <a:schemeClr val="accent1">
                    <a:lumMod val="75000"/>
                  </a:schemeClr>
                </a:solidFill>
              </a:rPr>
              <a:t> </a:t>
            </a:r>
            <a:br>
              <a:rPr lang="en-GB" sz="2400" dirty="0">
                <a:solidFill>
                  <a:schemeClr val="accent1">
                    <a:lumMod val="75000"/>
                  </a:schemeClr>
                </a:solidFill>
              </a:rPr>
            </a:br>
            <a:r>
              <a:rPr lang="en-GB" sz="2400" dirty="0">
                <a:solidFill>
                  <a:schemeClr val="accent1">
                    <a:lumMod val="75000"/>
                  </a:schemeClr>
                </a:solidFill>
              </a:rPr>
              <a:t>(Spikevax bivalent Original / Omicron)</a:t>
            </a:r>
          </a:p>
        </p:txBody>
      </p:sp>
      <p:sp>
        <p:nvSpPr>
          <p:cNvPr id="3" name="Content Placeholder 2"/>
          <p:cNvSpPr>
            <a:spLocks noGrp="1"/>
          </p:cNvSpPr>
          <p:nvPr>
            <p:ph idx="1"/>
          </p:nvPr>
        </p:nvSpPr>
        <p:spPr>
          <a:xfrm>
            <a:off x="683568" y="1268760"/>
            <a:ext cx="8079432" cy="4536504"/>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92% reported pain at the injection site. Swelling (15%) and redness (10%)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(70%) 	         headache (65%) </a:t>
            </a:r>
          </a:p>
          <a:p>
            <a:r>
              <a:rPr lang="en-GB" sz="1400" dirty="0"/>
              <a:t>		muscle aches (62%)              chills (46%) </a:t>
            </a:r>
          </a:p>
          <a:p>
            <a:r>
              <a:rPr lang="en-GB" sz="1400" dirty="0"/>
              <a:t>		joint pain (46%) 	         raised temperature (fever) (16%)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post-vaccination pain or fever if required</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marL="285750" indent="-285750">
              <a:buFont typeface="Arial" panose="020B0604020202020204" pitchFamily="34" charset="0"/>
              <a:buChar char="•"/>
            </a:pPr>
            <a:endParaRPr lang="en-GB" sz="1400" dirty="0">
              <a:solidFill>
                <a:srgbClr val="FF0000"/>
              </a:solidFill>
            </a:endParaRPr>
          </a:p>
          <a:p>
            <a:endParaRPr lang="en-GB" dirty="0"/>
          </a:p>
        </p:txBody>
      </p:sp>
    </p:spTree>
    <p:extLst>
      <p:ext uri="{BB962C8B-B14F-4D97-AF65-F5344CB8AC3E}">
        <p14:creationId xmlns:p14="http://schemas.microsoft.com/office/powerpoint/2010/main" val="11877975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1152128"/>
          </a:xfrm>
        </p:spPr>
        <p:txBody>
          <a:bodyPr/>
          <a:lstStyle/>
          <a:p>
            <a:r>
              <a:rPr lang="en-GB" sz="3200" dirty="0">
                <a:solidFill>
                  <a:schemeClr val="accent1">
                    <a:lumMod val="75000"/>
                  </a:schemeClr>
                </a:solidFill>
              </a:rPr>
              <a:t>COVID-19 Vaccine </a:t>
            </a:r>
            <a:r>
              <a:rPr lang="en-GB" sz="3200" dirty="0" err="1">
                <a:solidFill>
                  <a:schemeClr val="accent1">
                    <a:lumMod val="75000"/>
                  </a:schemeClr>
                </a:solidFill>
              </a:rPr>
              <a:t>Moderna</a:t>
            </a:r>
            <a:r>
              <a:rPr lang="en-GB" sz="3200" dirty="0">
                <a:solidFill>
                  <a:schemeClr val="accent1">
                    <a:lumMod val="75000"/>
                  </a:schemeClr>
                </a:solidFill>
              </a:rPr>
              <a:t> (Spikevax </a:t>
            </a:r>
            <a:br>
              <a:rPr lang="en-GB" sz="3200" dirty="0">
                <a:solidFill>
                  <a:schemeClr val="accent1">
                    <a:lumMod val="75000"/>
                  </a:schemeClr>
                </a:solidFill>
              </a:rPr>
            </a:br>
            <a:r>
              <a:rPr lang="en-GB" sz="3200" dirty="0">
                <a:solidFill>
                  <a:schemeClr val="accent1">
                    <a:lumMod val="75000"/>
                  </a:schemeClr>
                </a:solidFill>
              </a:rPr>
              <a:t>bivalent Original / Omicron) presentation</a:t>
            </a:r>
          </a:p>
        </p:txBody>
      </p:sp>
      <p:sp>
        <p:nvSpPr>
          <p:cNvPr id="3" name="Content Placeholder 2"/>
          <p:cNvSpPr>
            <a:spLocks noGrp="1"/>
          </p:cNvSpPr>
          <p:nvPr>
            <p:ph idx="1"/>
          </p:nvPr>
        </p:nvSpPr>
        <p:spPr>
          <a:xfrm>
            <a:off x="827584" y="1556792"/>
            <a:ext cx="4896544" cy="4104456"/>
          </a:xfrm>
        </p:spPr>
        <p:txBody>
          <a:bodyPr/>
          <a:lstStyle/>
          <a:p>
            <a:pPr marL="285750" indent="-285750">
              <a:buFont typeface="Arial" panose="020B0604020202020204" pitchFamily="34" charset="0"/>
              <a:buChar char="•"/>
            </a:pPr>
            <a:r>
              <a:rPr lang="en-GB" sz="1600" dirty="0"/>
              <a:t>the bivalent </a:t>
            </a:r>
            <a:r>
              <a:rPr lang="en-GB" sz="1600" dirty="0" err="1"/>
              <a:t>Moderna</a:t>
            </a:r>
            <a:r>
              <a:rPr lang="en-GB" sz="1600" dirty="0"/>
              <a:t> Original/Omicron booster is supplied in multidose vials containing 5 doses of 0.5ml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is a white to off white dispersion</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a:t>
            </a:r>
            <a:r>
              <a:rPr lang="en-GB" sz="1600" dirty="0" err="1"/>
              <a:t>chlorobutyl</a:t>
            </a:r>
            <a:r>
              <a:rPr lang="en-GB" sz="1600" dirty="0"/>
              <a:t>) stopper, aluminium seal and a </a:t>
            </a:r>
            <a:r>
              <a:rPr lang="en-GB" sz="1600" b="1" dirty="0"/>
              <a:t>blue </a:t>
            </a:r>
            <a:r>
              <a:rPr lang="en-GB" sz="1600" dirty="0"/>
              <a:t>flip-off plastic cap. The stopper does not contain latex</a:t>
            </a:r>
          </a:p>
          <a:p>
            <a:pPr marL="0" indent="0"/>
            <a:endParaRPr lang="en-GB" sz="1600" dirty="0"/>
          </a:p>
          <a:p>
            <a:pPr marL="285750" indent="-285750">
              <a:buFont typeface="Arial" panose="020B0604020202020204" pitchFamily="34" charset="0"/>
              <a:buChar char="•"/>
            </a:pPr>
            <a:r>
              <a:rPr lang="en-GB" sz="1600" dirty="0"/>
              <a:t>if the dose-sparing needles and syringes being supplied with the vaccine are used, it should be possible to obtain at least 5 full doses of 0.5 mL each from the vial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pic>
        <p:nvPicPr>
          <p:cNvPr id="5" name="Content Placeholder 5" descr="Diagram&#10;&#10;Description automatically generated">
            <a:extLst>
              <a:ext uri="{FF2B5EF4-FFF2-40B4-BE49-F238E27FC236}">
                <a16:creationId xmlns:a16="http://schemas.microsoft.com/office/drawing/2014/main" id="{1ACC1CDF-D603-479C-8557-3CEF0A5A777F}"/>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49175"/>
          <a:stretch/>
        </p:blipFill>
        <p:spPr>
          <a:xfrm>
            <a:off x="6228184" y="1767995"/>
            <a:ext cx="1628832" cy="2926981"/>
          </a:xfrm>
          <a:prstGeom prst="rect">
            <a:avLst/>
          </a:prstGeom>
        </p:spPr>
      </p:pic>
    </p:spTree>
    <p:extLst>
      <p:ext uri="{BB962C8B-B14F-4D97-AF65-F5344CB8AC3E}">
        <p14:creationId xmlns:p14="http://schemas.microsoft.com/office/powerpoint/2010/main" val="29681430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1296144"/>
          </a:xfrm>
        </p:spPr>
        <p:txBody>
          <a:bodyPr/>
          <a:lstStyle/>
          <a:p>
            <a:r>
              <a:rPr lang="en-GB" sz="2800" dirty="0">
                <a:solidFill>
                  <a:schemeClr val="accent1">
                    <a:lumMod val="75000"/>
                  </a:schemeClr>
                </a:solidFill>
              </a:rPr>
              <a:t>COVID-19 vaccine </a:t>
            </a:r>
            <a:r>
              <a:rPr lang="en-GB" sz="2800" dirty="0" err="1">
                <a:solidFill>
                  <a:schemeClr val="accent1">
                    <a:lumMod val="75000"/>
                  </a:schemeClr>
                </a:solidFill>
              </a:rPr>
              <a:t>Moderna</a:t>
            </a:r>
            <a:r>
              <a:rPr lang="en-GB" sz="2800" dirty="0">
                <a:solidFill>
                  <a:schemeClr val="accent1">
                    <a:lumMod val="75000"/>
                  </a:schemeClr>
                </a:solidFill>
              </a:rPr>
              <a:t> (Spikevax bivalent </a:t>
            </a:r>
            <a:br>
              <a:rPr lang="en-GB" sz="2800" dirty="0">
                <a:solidFill>
                  <a:schemeClr val="accent1">
                    <a:lumMod val="75000"/>
                  </a:schemeClr>
                </a:solidFill>
              </a:rPr>
            </a:br>
            <a:r>
              <a:rPr lang="en-GB" sz="2800" dirty="0">
                <a:solidFill>
                  <a:schemeClr val="accent1">
                    <a:lumMod val="75000"/>
                  </a:schemeClr>
                </a:solidFill>
              </a:rPr>
              <a:t>Original / Omicron) dose and schedule</a:t>
            </a:r>
          </a:p>
        </p:txBody>
      </p:sp>
      <p:sp>
        <p:nvSpPr>
          <p:cNvPr id="3" name="Content Placeholder 2"/>
          <p:cNvSpPr>
            <a:spLocks noGrp="1"/>
          </p:cNvSpPr>
          <p:nvPr>
            <p:ph idx="1"/>
          </p:nvPr>
        </p:nvSpPr>
        <p:spPr>
          <a:xfrm>
            <a:off x="685800" y="1628800"/>
            <a:ext cx="8077200" cy="4176464"/>
          </a:xfrm>
        </p:spPr>
        <p:txBody>
          <a:bodyPr/>
          <a:lstStyle/>
          <a:p>
            <a:pPr marL="285750" indent="-285750">
              <a:buFont typeface="Arial" panose="020B0604020202020204" pitchFamily="34" charset="0"/>
              <a:buChar char="•"/>
            </a:pPr>
            <a:r>
              <a:rPr lang="en-GB" sz="1800" b="1" dirty="0"/>
              <a:t>the booster dose of </a:t>
            </a:r>
            <a:r>
              <a:rPr lang="en-GB" sz="1800" b="1" dirty="0" err="1"/>
              <a:t>Moderna</a:t>
            </a:r>
            <a:r>
              <a:rPr lang="en-GB" sz="1800" b="1" dirty="0"/>
              <a:t> (Spikevax bivalent Original / </a:t>
            </a:r>
            <a:br>
              <a:rPr lang="en-GB" sz="1800" b="1" dirty="0"/>
            </a:br>
            <a:r>
              <a:rPr lang="en-GB" sz="1800" b="1" dirty="0"/>
              <a:t>Omicron) vaccine is 0.5ml</a:t>
            </a:r>
          </a:p>
          <a:p>
            <a:pPr marL="0" indent="0"/>
            <a:endParaRPr lang="en-GB" sz="1800" dirty="0"/>
          </a:p>
          <a:p>
            <a:pPr marL="285750" indent="-285750">
              <a:buFont typeface="Arial" panose="020B0604020202020204" pitchFamily="34" charset="0"/>
              <a:buChar char="•"/>
            </a:pPr>
            <a:r>
              <a:rPr lang="en-GB" sz="1800" dirty="0"/>
              <a:t>a single dose contains 50 micrograms mRNA (25 micrograms of mRNA directed against the original strain and 25 micrograms of mRNA against Omicron BA.1)</a:t>
            </a:r>
          </a:p>
          <a:p>
            <a:pPr marL="0" indent="0"/>
            <a:endParaRPr lang="en-GB" sz="1800" dirty="0"/>
          </a:p>
          <a:p>
            <a:pPr marL="285750" indent="-285750">
              <a:buFont typeface="Arial" panose="020B0604020202020204" pitchFamily="34" charset="0"/>
              <a:buChar char="•"/>
            </a:pPr>
            <a:r>
              <a:rPr lang="en-GB" sz="1800" dirty="0"/>
              <a:t>a booster dose of </a:t>
            </a:r>
            <a:r>
              <a:rPr lang="en-GB" sz="1800" dirty="0" err="1"/>
              <a:t>Moderna</a:t>
            </a:r>
            <a:r>
              <a:rPr lang="en-GB" sz="1800" dirty="0"/>
              <a:t> (Spikevax bivalent Original / </a:t>
            </a:r>
            <a:br>
              <a:rPr lang="en-GB" sz="1800" dirty="0"/>
            </a:br>
            <a:r>
              <a:rPr lang="en-GB" sz="1800" dirty="0"/>
              <a:t>Omicron) vaccine should be given to eligible individuals no earlier than three months after a previous dose of COVID vaccination</a:t>
            </a:r>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10660722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936104"/>
          </a:xfrm>
        </p:spPr>
        <p:txBody>
          <a:bodyPr/>
          <a:lstStyle/>
          <a:p>
            <a:r>
              <a:rPr lang="en-GB" sz="2000" dirty="0">
                <a:solidFill>
                  <a:schemeClr val="accent1">
                    <a:lumMod val="75000"/>
                  </a:schemeClr>
                </a:solidFill>
              </a:rPr>
              <a:t>COVID-19 Vaccine </a:t>
            </a:r>
            <a:r>
              <a:rPr lang="en-GB" sz="2000" dirty="0" err="1">
                <a:solidFill>
                  <a:schemeClr val="accent1">
                    <a:lumMod val="75000"/>
                  </a:schemeClr>
                </a:solidFill>
              </a:rPr>
              <a:t>Moderna</a:t>
            </a:r>
            <a:r>
              <a:rPr lang="en-GB" sz="2000" dirty="0">
                <a:solidFill>
                  <a:schemeClr val="accent1">
                    <a:lumMod val="75000"/>
                  </a:schemeClr>
                </a:solidFill>
              </a:rPr>
              <a:t> (Spikevax bivalent Original / Omicron)</a:t>
            </a:r>
            <a:br>
              <a:rPr lang="en-GB" sz="2000" dirty="0">
                <a:solidFill>
                  <a:schemeClr val="accent1">
                    <a:lumMod val="75000"/>
                  </a:schemeClr>
                </a:solidFill>
              </a:rPr>
            </a:br>
            <a:r>
              <a:rPr lang="en-GB" sz="2000" dirty="0">
                <a:solidFill>
                  <a:schemeClr val="accent1">
                    <a:lumMod val="75000"/>
                  </a:schemeClr>
                </a:solidFill>
              </a:rPr>
              <a:t> storage and use </a:t>
            </a:r>
          </a:p>
        </p:txBody>
      </p:sp>
      <p:sp>
        <p:nvSpPr>
          <p:cNvPr id="3" name="Content Placeholder 2"/>
          <p:cNvSpPr>
            <a:spLocks noGrp="1"/>
          </p:cNvSpPr>
          <p:nvPr>
            <p:ph idx="1"/>
          </p:nvPr>
        </p:nvSpPr>
        <p:spPr>
          <a:xfrm>
            <a:off x="685800" y="1124744"/>
            <a:ext cx="8077200" cy="4752528"/>
          </a:xfrm>
        </p:spPr>
        <p:txBody>
          <a:bodyPr/>
          <a:lstStyle/>
          <a:p>
            <a:pPr marL="0" indent="0"/>
            <a:r>
              <a:rPr lang="en-GB" sz="1300" dirty="0"/>
              <a:t>The COVID-19 Vaccine </a:t>
            </a:r>
            <a:r>
              <a:rPr lang="en-GB" sz="1300" dirty="0" err="1"/>
              <a:t>Moderna</a:t>
            </a:r>
            <a:r>
              <a:rPr lang="en-GB" sz="1300" dirty="0"/>
              <a:t> (Spikevax) will be stored frozen in facilities </a:t>
            </a:r>
            <a:r>
              <a:rPr lang="en-GB" sz="1300" b="1" dirty="0"/>
              <a:t>with appropriate freezers to store the vaccine vials</a:t>
            </a:r>
            <a:r>
              <a:rPr lang="en-GB" sz="1300" dirty="0"/>
              <a:t> </a:t>
            </a:r>
            <a:r>
              <a:rPr lang="en-GB" sz="1300" b="1" dirty="0"/>
              <a:t>between -50ºC to -15ºC until ready for use</a:t>
            </a:r>
          </a:p>
          <a:p>
            <a:endParaRPr lang="en-GB" sz="1300" b="1" dirty="0"/>
          </a:p>
          <a:p>
            <a:pPr lvl="0">
              <a:buFont typeface="Arial" panose="020B0604020202020204" pitchFamily="34" charset="0"/>
              <a:buChar char="•"/>
            </a:pPr>
            <a:r>
              <a:rPr lang="en-GB" sz="1300" dirty="0"/>
              <a:t>shelf-life is 9 months at -50ºC to -15ºC</a:t>
            </a:r>
          </a:p>
          <a:p>
            <a:pPr marL="0" lvl="0" indent="0"/>
            <a:endParaRPr lang="en-GB" sz="1300" dirty="0"/>
          </a:p>
          <a:p>
            <a:pPr marL="285750" indent="-285750">
              <a:buFont typeface="Arial" panose="020B0604020202020204" pitchFamily="34" charset="0"/>
              <a:buChar char="•"/>
            </a:pPr>
            <a:r>
              <a:rPr lang="en-GB" sz="1300" dirty="0"/>
              <a:t>the vaccine may then be delivered to where it is going to be administered thawed but refrigerated between +2ºC and +8ºC</a:t>
            </a:r>
          </a:p>
          <a:p>
            <a:pPr marL="0" indent="0"/>
            <a:endParaRPr lang="en-GB" sz="1300" dirty="0"/>
          </a:p>
          <a:p>
            <a:pPr marL="285750" lvl="0" indent="-285750">
              <a:buFont typeface="Arial" panose="020B0604020202020204" pitchFamily="34" charset="0"/>
              <a:buChar char="•"/>
            </a:pPr>
            <a:r>
              <a:rPr lang="en-GB" sz="1300"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once thawed, the unopened vaccine may be stored refrigerated at +2ºC to +8ºC, protected from light, for up to 30 days. </a:t>
            </a:r>
            <a:r>
              <a:rPr lang="en-GB" sz="1400" dirty="0"/>
              <a:t>Within this period, up to 12 hours may be used for transportation.</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the vaccine pack should have a label on the front stating the time it was removed from the freezer into storage at +2ºC to +8ºC and the date and time by which it must be discarded 30 days later if it has not been used </a:t>
            </a:r>
          </a:p>
          <a:p>
            <a:pPr marL="285750" lvl="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 unopened vaccine may be stored at +8ºC to +25ºC for up to 24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9211676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2200" dirty="0">
                <a:solidFill>
                  <a:schemeClr val="accent1">
                    <a:lumMod val="75000"/>
                  </a:schemeClr>
                </a:solidFill>
              </a:rPr>
              <a:t>COVID-19 Vaccine </a:t>
            </a:r>
            <a:r>
              <a:rPr lang="en-GB" sz="2200" dirty="0" err="1">
                <a:solidFill>
                  <a:schemeClr val="accent1">
                    <a:lumMod val="75000"/>
                  </a:schemeClr>
                </a:solidFill>
              </a:rPr>
              <a:t>Moderna</a:t>
            </a:r>
            <a:r>
              <a:rPr lang="en-GB" sz="2200" dirty="0">
                <a:solidFill>
                  <a:schemeClr val="accent1">
                    <a:lumMod val="75000"/>
                  </a:schemeClr>
                </a:solidFill>
              </a:rPr>
              <a:t> (Spikevax bivalent Original /</a:t>
            </a:r>
            <a:br>
              <a:rPr lang="en-GB" sz="2200" dirty="0">
                <a:solidFill>
                  <a:schemeClr val="accent1">
                    <a:lumMod val="75000"/>
                  </a:schemeClr>
                </a:solidFill>
              </a:rPr>
            </a:br>
            <a:r>
              <a:rPr lang="en-GB" sz="2200" dirty="0">
                <a:solidFill>
                  <a:schemeClr val="accent1">
                    <a:lumMod val="75000"/>
                  </a:schemeClr>
                </a:solidFill>
              </a:rPr>
              <a:t>Omicron) preparation (1)</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400" b="1" dirty="0"/>
              <a:t>COVID-19 Vaccine </a:t>
            </a:r>
            <a:r>
              <a:rPr lang="en-GB" sz="1400" b="1" dirty="0" err="1"/>
              <a:t>Moderna</a:t>
            </a:r>
            <a:r>
              <a:rPr lang="en-GB" sz="1400" b="1" dirty="0"/>
              <a:t> (Spikevax bivalent Original / Omicron)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580073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600" dirty="0">
                <a:solidFill>
                  <a:schemeClr val="accent1">
                    <a:lumMod val="75000"/>
                  </a:schemeClr>
                </a:solidFill>
              </a:rPr>
              <a:t>COVID-19 Vaccine </a:t>
            </a:r>
            <a:r>
              <a:rPr lang="en-GB" sz="2600" dirty="0" err="1">
                <a:solidFill>
                  <a:schemeClr val="accent1">
                    <a:lumMod val="75000"/>
                  </a:schemeClr>
                </a:solidFill>
              </a:rPr>
              <a:t>Moderna</a:t>
            </a:r>
            <a:r>
              <a:rPr lang="en-GB" sz="2600" dirty="0">
                <a:solidFill>
                  <a:schemeClr val="accent1">
                    <a:lumMod val="75000"/>
                  </a:schemeClr>
                </a:solidFill>
              </a:rPr>
              <a:t> (Spikevax bivalent </a:t>
            </a:r>
            <a:br>
              <a:rPr lang="en-GB" sz="2600" dirty="0">
                <a:solidFill>
                  <a:schemeClr val="accent1">
                    <a:lumMod val="75000"/>
                  </a:schemeClr>
                </a:solidFill>
              </a:rPr>
            </a:br>
            <a:r>
              <a:rPr lang="en-GB" sz="2600" dirty="0">
                <a:solidFill>
                  <a:schemeClr val="accent1">
                    <a:lumMod val="75000"/>
                  </a:schemeClr>
                </a:solidFill>
              </a:rPr>
              <a:t>Original / Omicron) preparation (2)</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a:t>
            </a:r>
            <a:r>
              <a:rPr lang="en-GB" sz="1800" dirty="0" err="1"/>
              <a:t>Moderna</a:t>
            </a:r>
            <a:r>
              <a:rPr lang="en-GB" sz="1800" dirty="0"/>
              <a:t> (Spikevax bivalent Original / Omicron) vaccine (these will available to order with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0.5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5327120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575376" cy="2448272"/>
          </a:xfrm>
        </p:spPr>
        <p:txBody>
          <a:bodyPr/>
          <a:lstStyle/>
          <a:p>
            <a:r>
              <a:rPr lang="en-GB" sz="5400" dirty="0">
                <a:solidFill>
                  <a:schemeClr val="accent1">
                    <a:lumMod val="75000"/>
                  </a:schemeClr>
                </a:solidFill>
              </a:rPr>
              <a:t>COVID-19 Vaccine </a:t>
            </a:r>
            <a:br>
              <a:rPr lang="en-GB" sz="5400" dirty="0">
                <a:solidFill>
                  <a:schemeClr val="accent1">
                    <a:lumMod val="75000"/>
                  </a:schemeClr>
                </a:solidFill>
              </a:rPr>
            </a:br>
            <a:r>
              <a:rPr lang="en-GB" sz="5400" dirty="0">
                <a:solidFill>
                  <a:schemeClr val="accent1">
                    <a:lumMod val="75000"/>
                  </a:schemeClr>
                </a:solidFill>
              </a:rPr>
              <a:t>Novavax </a:t>
            </a:r>
            <a:br>
              <a:rPr lang="en-GB" sz="5400" dirty="0">
                <a:solidFill>
                  <a:schemeClr val="accent1">
                    <a:lumMod val="75000"/>
                  </a:schemeClr>
                </a:solidFill>
              </a:rPr>
            </a:br>
            <a:r>
              <a:rPr lang="en-GB" sz="5400" dirty="0">
                <a:solidFill>
                  <a:schemeClr val="accent1">
                    <a:lumMod val="75000"/>
                  </a:schemeClr>
                </a:solidFill>
              </a:rPr>
              <a:t>(Nuvaxovid®)</a:t>
            </a:r>
          </a:p>
        </p:txBody>
      </p:sp>
      <p:pic>
        <p:nvPicPr>
          <p:cNvPr id="4" name="Picture 3" descr="vaccine | BioWorld">
            <a:extLst>
              <a:ext uri="{FF2B5EF4-FFF2-40B4-BE49-F238E27FC236}">
                <a16:creationId xmlns:a16="http://schemas.microsoft.com/office/drawing/2014/main" id="{6E2BF3F0-63DB-4EBF-9AA6-C1D259CF98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3096344" cy="2304256"/>
          </a:xfrm>
          <a:prstGeom prst="rect">
            <a:avLst/>
          </a:prstGeom>
          <a:noFill/>
          <a:ln>
            <a:noFill/>
          </a:ln>
        </p:spPr>
      </p:pic>
      <p:pic>
        <p:nvPicPr>
          <p:cNvPr id="3" name="Picture 2" descr="Novavax gets MHRA marketing authorisation for Nuvaxovid">
            <a:extLst>
              <a:ext uri="{FF2B5EF4-FFF2-40B4-BE49-F238E27FC236}">
                <a16:creationId xmlns:a16="http://schemas.microsoft.com/office/drawing/2014/main" id="{E694441C-CBC4-4A3B-9E37-962E318268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501008"/>
            <a:ext cx="2952328" cy="2664296"/>
          </a:xfrm>
          <a:prstGeom prst="rect">
            <a:avLst/>
          </a:prstGeom>
          <a:noFill/>
          <a:ln>
            <a:noFill/>
          </a:ln>
        </p:spPr>
      </p:pic>
    </p:spTree>
    <p:extLst>
      <p:ext uri="{BB962C8B-B14F-4D97-AF65-F5344CB8AC3E}">
        <p14:creationId xmlns:p14="http://schemas.microsoft.com/office/powerpoint/2010/main" val="6664151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188640"/>
            <a:ext cx="8496943" cy="792088"/>
          </a:xfrm>
        </p:spPr>
        <p:txBody>
          <a:bodyPr/>
          <a:lstStyle/>
          <a:p>
            <a:r>
              <a:rPr lang="en-GB" sz="2400" dirty="0">
                <a:solidFill>
                  <a:schemeClr val="accent1">
                    <a:lumMod val="75000"/>
                  </a:schemeClr>
                </a:solidFill>
              </a:rPr>
              <a:t>Contraindications to COVID-19 Novavax (Nuvaxovid) </a:t>
            </a:r>
            <a:br>
              <a:rPr lang="en-GB" sz="2400" dirty="0">
                <a:solidFill>
                  <a:schemeClr val="accent1">
                    <a:lumMod val="75000"/>
                  </a:schemeClr>
                </a:solidFill>
              </a:rPr>
            </a:br>
            <a:r>
              <a:rPr lang="en-GB" sz="2400" dirty="0">
                <a:solidFill>
                  <a:schemeClr val="accent1">
                    <a:lumMod val="75000"/>
                  </a:schemeClr>
                </a:solidFill>
              </a:rPr>
              <a:t>vaccine</a:t>
            </a:r>
          </a:p>
        </p:txBody>
      </p:sp>
      <p:sp>
        <p:nvSpPr>
          <p:cNvPr id="3" name="Content Placeholder 2"/>
          <p:cNvSpPr>
            <a:spLocks noGrp="1"/>
          </p:cNvSpPr>
          <p:nvPr>
            <p:ph idx="1"/>
          </p:nvPr>
        </p:nvSpPr>
        <p:spPr>
          <a:xfrm>
            <a:off x="395536" y="1052736"/>
            <a:ext cx="8496944" cy="4824536"/>
          </a:xfrm>
        </p:spPr>
        <p:txBody>
          <a:bodyPr/>
          <a:lstStyle/>
          <a:p>
            <a:pPr marL="4763" lvl="0" indent="-4763">
              <a:lnSpc>
                <a:spcPct val="114000"/>
              </a:lnSpc>
              <a:spcBef>
                <a:spcPts val="0"/>
              </a:spcBef>
              <a:buClrTx/>
              <a:buSzTx/>
            </a:pPr>
            <a:r>
              <a:rPr lang="en-GB" sz="1400" b="1" kern="1200" dirty="0">
                <a:latin typeface="Arial" pitchFamily="34" charset="0"/>
                <a:ea typeface="ヒラギノ角ゴ Pro W3" pitchFamily="84" charset="-128"/>
              </a:rPr>
              <a:t>The COVID-19 </a:t>
            </a:r>
            <a:r>
              <a:rPr lang="en-GB" sz="1400" dirty="0"/>
              <a:t>Novavax (Nuvaxovid®) </a:t>
            </a:r>
            <a:r>
              <a:rPr lang="en-GB" sz="1400" b="1" kern="1200" dirty="0">
                <a:latin typeface="Arial" pitchFamily="34" charset="0"/>
                <a:ea typeface="ヒラギノ角ゴ Pro W3" pitchFamily="84" charset="-128"/>
              </a:rPr>
              <a:t>vaccine should not be given to people who have had a confirmed anaphylactic reaction to the vaccine or any components of the vaccine.</a:t>
            </a:r>
          </a:p>
          <a:p>
            <a:pPr marL="4763" lvl="0" indent="-4763">
              <a:lnSpc>
                <a:spcPct val="114000"/>
              </a:lnSpc>
              <a:spcBef>
                <a:spcPts val="0"/>
              </a:spcBef>
              <a:buClrTx/>
              <a:buSzTx/>
            </a:pPr>
            <a:endParaRPr lang="en-GB" sz="1400" kern="1200" dirty="0">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latin typeface="Arial" pitchFamily="34" charset="0"/>
                <a:ea typeface="ヒラギノ角ゴ Pro W3" pitchFamily="84" charset="-128"/>
              </a:rPr>
              <a:t>In addition to the </a:t>
            </a:r>
            <a:r>
              <a:rPr lang="en-GB" sz="1400" dirty="0"/>
              <a:t>SARS-CoV-2 spike protein</a:t>
            </a:r>
            <a:r>
              <a:rPr lang="en-GB" sz="14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400" dirty="0"/>
              <a:t>adjuvant Matrix-M Fraction-A (42.5 micrograms) and Fraction-C (7.5 micrograms) of </a:t>
            </a:r>
            <a:r>
              <a:rPr lang="en-GB" sz="1400" i="1" dirty="0" err="1"/>
              <a:t>Quillaja</a:t>
            </a:r>
            <a:r>
              <a:rPr lang="en-GB" sz="1400" i="1" dirty="0"/>
              <a:t> </a:t>
            </a:r>
            <a:r>
              <a:rPr lang="en-GB" sz="1400" i="1" dirty="0" err="1"/>
              <a:t>saponaria</a:t>
            </a:r>
            <a:r>
              <a:rPr lang="en-GB" sz="1400" i="1" dirty="0"/>
              <a:t> </a:t>
            </a:r>
            <a:r>
              <a:rPr lang="en-GB" sz="1400" dirty="0"/>
              <a:t>Molina extract</a:t>
            </a:r>
          </a:p>
          <a:p>
            <a:pPr>
              <a:buFont typeface="Arial" panose="020B0604020202020204" pitchFamily="34" charset="0"/>
              <a:buChar char="•"/>
            </a:pPr>
            <a:r>
              <a:rPr lang="en-GB" sz="1400" dirty="0"/>
              <a:t>cholesterol </a:t>
            </a:r>
          </a:p>
          <a:p>
            <a:pPr>
              <a:buFont typeface="Arial" panose="020B0604020202020204" pitchFamily="34" charset="0"/>
              <a:buChar char="•"/>
            </a:pPr>
            <a:r>
              <a:rPr lang="en-GB" sz="1400" dirty="0"/>
              <a:t>phosphatidylcholine (including all-</a:t>
            </a:r>
            <a:r>
              <a:rPr lang="en-GB" sz="1400" dirty="0" err="1"/>
              <a:t>rac</a:t>
            </a:r>
            <a:r>
              <a:rPr lang="en-GB" sz="1400" dirty="0"/>
              <a:t>-</a:t>
            </a:r>
            <a:r>
              <a:rPr lang="el-GR" sz="1400" dirty="0"/>
              <a:t>α-</a:t>
            </a:r>
            <a:r>
              <a:rPr lang="en-GB" sz="1400" dirty="0"/>
              <a:t>Tocopherol) </a:t>
            </a:r>
          </a:p>
          <a:p>
            <a:pPr>
              <a:buFont typeface="Arial" panose="020B0604020202020204" pitchFamily="34" charset="0"/>
              <a:buChar char="•"/>
            </a:pPr>
            <a:r>
              <a:rPr lang="en-GB" sz="1400" dirty="0"/>
              <a:t>potassium dihydrogen phosphate </a:t>
            </a:r>
          </a:p>
          <a:p>
            <a:pPr>
              <a:buFont typeface="Arial" panose="020B0604020202020204" pitchFamily="34" charset="0"/>
              <a:buChar char="•"/>
            </a:pPr>
            <a:r>
              <a:rPr lang="en-GB" sz="1400" dirty="0"/>
              <a:t>potassium chloride </a:t>
            </a:r>
          </a:p>
          <a:p>
            <a:pPr>
              <a:buFont typeface="Arial" panose="020B0604020202020204" pitchFamily="34" charset="0"/>
              <a:buChar char="•"/>
            </a:pPr>
            <a:r>
              <a:rPr lang="en-GB" sz="1400" dirty="0"/>
              <a:t>disodium hydrogen phosphate dihydrate </a:t>
            </a:r>
          </a:p>
          <a:p>
            <a:pPr>
              <a:buFont typeface="Arial" panose="020B0604020202020204" pitchFamily="34" charset="0"/>
              <a:buChar char="•"/>
            </a:pPr>
            <a:r>
              <a:rPr lang="en-GB" sz="1400" dirty="0"/>
              <a:t>disodium hydrogen phosphate heptahydrate </a:t>
            </a:r>
          </a:p>
          <a:p>
            <a:pPr>
              <a:buFont typeface="Arial" panose="020B0604020202020204" pitchFamily="34" charset="0"/>
              <a:buChar char="•"/>
            </a:pPr>
            <a:r>
              <a:rPr lang="en-GB" sz="1400" dirty="0"/>
              <a:t>sodium dihydrogen phosphate monohydrate </a:t>
            </a:r>
          </a:p>
          <a:p>
            <a:pPr>
              <a:buFont typeface="Arial" panose="020B0604020202020204" pitchFamily="34" charset="0"/>
              <a:buChar char="•"/>
            </a:pPr>
            <a:r>
              <a:rPr lang="en-GB" sz="1400" dirty="0"/>
              <a:t>sodium chloride </a:t>
            </a:r>
          </a:p>
          <a:p>
            <a:pPr>
              <a:buFont typeface="Arial" panose="020B0604020202020204" pitchFamily="34" charset="0"/>
              <a:buChar char="•"/>
            </a:pPr>
            <a:r>
              <a:rPr lang="en-GB" sz="1400" dirty="0"/>
              <a:t>polysorbate 80 </a:t>
            </a:r>
          </a:p>
          <a:p>
            <a:pPr>
              <a:buFont typeface="Arial" panose="020B0604020202020204" pitchFamily="34" charset="0"/>
              <a:buChar char="•"/>
            </a:pPr>
            <a:r>
              <a:rPr lang="en-GB" sz="1400" dirty="0"/>
              <a:t>sodium hydroxide </a:t>
            </a:r>
          </a:p>
          <a:p>
            <a:pPr>
              <a:buFont typeface="Arial" panose="020B0604020202020204" pitchFamily="34" charset="0"/>
              <a:buChar char="•"/>
            </a:pPr>
            <a:r>
              <a:rPr lang="en-GB" sz="1400" dirty="0"/>
              <a:t>hydrochloric acid </a:t>
            </a:r>
          </a:p>
          <a:p>
            <a:pPr>
              <a:buFont typeface="Arial" panose="020B0604020202020204" pitchFamily="34" charset="0"/>
              <a:buChar char="•"/>
            </a:pPr>
            <a:r>
              <a:rPr lang="en-GB" sz="1400" dirty="0"/>
              <a:t>water for injections </a:t>
            </a:r>
            <a:endParaRPr lang="en-GB" sz="1400" kern="1200" dirty="0"/>
          </a:p>
          <a:p>
            <a:endParaRPr lang="en-GB" sz="1200" dirty="0"/>
          </a:p>
        </p:txBody>
      </p:sp>
    </p:spTree>
    <p:extLst>
      <p:ext uri="{BB962C8B-B14F-4D97-AF65-F5344CB8AC3E}">
        <p14:creationId xmlns:p14="http://schemas.microsoft.com/office/powerpoint/2010/main" val="3182865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49208" cy="576064"/>
          </a:xfrm>
        </p:spPr>
        <p:txBody>
          <a:bodyPr/>
          <a:lstStyle/>
          <a:p>
            <a:r>
              <a:rPr lang="en-GB" sz="2400" dirty="0">
                <a:solidFill>
                  <a:schemeClr val="accent1">
                    <a:lumMod val="75000"/>
                  </a:schemeClr>
                </a:solidFill>
              </a:rPr>
              <a:t>Precautions to COVID-19 Novavax (Nuvaxovid) vaccine</a:t>
            </a:r>
          </a:p>
        </p:txBody>
      </p:sp>
      <p:sp>
        <p:nvSpPr>
          <p:cNvPr id="3" name="Content Placeholder 2"/>
          <p:cNvSpPr>
            <a:spLocks noGrp="1"/>
          </p:cNvSpPr>
          <p:nvPr>
            <p:ph idx="1"/>
          </p:nvPr>
        </p:nvSpPr>
        <p:spPr>
          <a:xfrm>
            <a:off x="685800" y="836712"/>
            <a:ext cx="8077200" cy="5184576"/>
          </a:xfrm>
        </p:spPr>
        <p:txBody>
          <a:bodyPr/>
          <a:lstStyle/>
          <a:p>
            <a:pPr marL="285750" indent="-285750">
              <a:buFont typeface="Arial" panose="020B0604020202020204" pitchFamily="34" charset="0"/>
              <a:buChar char="•"/>
            </a:pPr>
            <a:r>
              <a:rPr lang="en-GB" sz="1600" dirty="0"/>
              <a:t>it is recommended recipients of this vaccine should be kept for observation and monitored for a minimum of 15 minutes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facilities for management of anaphylaxis should be available at all vaccination sites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Novavax vaccines do not contain PEG but do contain a related compound called polysorbate 80. Polysorbate 80 is widely used in medicines and foods, and is present in many medicines including monoclonal antibody preparations. Some injected influenza vaccines (including the main vaccine used in over 65 year olds) contain polysorbate 80. Individuals who have tolerated injections that contain polysorbate 80 (including the adjuvanted influenza vaccine, </a:t>
            </a:r>
            <a:r>
              <a:rPr lang="en-GB" sz="1600" dirty="0" err="1"/>
              <a:t>Fluad</a:t>
            </a:r>
            <a:r>
              <a:rPr lang="en-GB" sz="1600" dirty="0"/>
              <a:t>®) are likely to tolerate the and Novavax (Nuvaxovid)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minor illnesses without fever or systemic upset are not valid reasons to postpone immunisation. If an individual is acutely unwell, immunisation may be postponed until they have fully recovered. This is to avoid confusing the differential diagnosis of any acute illness (including COVID-19) by wrongly attributing any signs or symptoms to the adverse effects of the vaccine</a:t>
            </a:r>
          </a:p>
          <a:p>
            <a:pPr marL="0" lvl="0" indent="0">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pPr>
              <a:buFont typeface="Arial" panose="020B0604020202020204" pitchFamily="34" charset="0"/>
              <a:buChar char="•"/>
            </a:pPr>
            <a:endParaRPr lang="en-GB" sz="1500" dirty="0"/>
          </a:p>
        </p:txBody>
      </p:sp>
    </p:spTree>
    <p:extLst>
      <p:ext uri="{BB962C8B-B14F-4D97-AF65-F5344CB8AC3E}">
        <p14:creationId xmlns:p14="http://schemas.microsoft.com/office/powerpoint/2010/main" val="6120287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400" dirty="0">
                <a:solidFill>
                  <a:schemeClr val="accent1">
                    <a:lumMod val="75000"/>
                  </a:schemeClr>
                </a:solidFill>
              </a:rPr>
              <a:t>Adverse reactions following COVID-19 Novavax </a:t>
            </a:r>
            <a:br>
              <a:rPr lang="en-GB" sz="2400" dirty="0">
                <a:solidFill>
                  <a:schemeClr val="accent1">
                    <a:lumMod val="75000"/>
                  </a:schemeClr>
                </a:solidFill>
              </a:rPr>
            </a:br>
            <a:r>
              <a:rPr lang="en-GB" sz="2400" dirty="0">
                <a:solidFill>
                  <a:schemeClr val="accent1">
                    <a:lumMod val="75000"/>
                  </a:schemeClr>
                </a:solidFill>
              </a:rPr>
              <a:t>(Nuvaxovid) vaccine</a:t>
            </a:r>
          </a:p>
        </p:txBody>
      </p:sp>
      <p:sp>
        <p:nvSpPr>
          <p:cNvPr id="3" name="Content Placeholder 2"/>
          <p:cNvSpPr>
            <a:spLocks noGrp="1"/>
          </p:cNvSpPr>
          <p:nvPr>
            <p:ph idx="1"/>
          </p:nvPr>
        </p:nvSpPr>
        <p:spPr>
          <a:xfrm>
            <a:off x="683568" y="1124744"/>
            <a:ext cx="8079432" cy="4680520"/>
          </a:xfrm>
        </p:spPr>
        <p:txBody>
          <a:bodyPr/>
          <a:lstStyle/>
          <a:p>
            <a:pPr marL="36000" indent="0"/>
            <a:r>
              <a:rPr lang="en-GB" sz="1400" dirty="0"/>
              <a:t>Side effects after the vaccine are similar to other COVID-19 vaccines, with slightly lower rates of local reactions and systemic effects when compared to mRNA vaccines.</a:t>
            </a:r>
            <a:endParaRPr lang="en-GB" sz="1400" b="1" dirty="0"/>
          </a:p>
          <a:p>
            <a:endParaRPr lang="en-GB" sz="1400" b="1" dirty="0"/>
          </a:p>
          <a:p>
            <a:r>
              <a:rPr lang="en-GB" sz="1400" dirty="0"/>
              <a:t>The following reactions were reported by the vaccine clinical trial participants:</a:t>
            </a:r>
          </a:p>
          <a:p>
            <a:r>
              <a:rPr lang="en-GB" sz="1400" b="1" dirty="0"/>
              <a:t>Local reactions</a:t>
            </a:r>
            <a:endParaRPr lang="en-GB" sz="1400" dirty="0"/>
          </a:p>
          <a:p>
            <a:r>
              <a:rPr lang="en-GB" sz="1400" dirty="0"/>
              <a:t>50-70% reported pain at the injection site, swelling and redness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(40-50%) 	                        headache (40-50%) </a:t>
            </a:r>
          </a:p>
          <a:p>
            <a:r>
              <a:rPr lang="en-GB" sz="1400" dirty="0"/>
              <a:t>		muscle aches (40-50%) 	      joint pain (40-50%) 	         </a:t>
            </a:r>
          </a:p>
          <a:p>
            <a:r>
              <a:rPr lang="en-GB" sz="1400" dirty="0"/>
              <a:t>	            raised temperature (fever) (&lt;10%)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overall, there was a higher incidence of adverse reactions in younger age group (18-64 years)</a:t>
            </a:r>
          </a:p>
          <a:p>
            <a:pPr marL="285750" indent="-285750">
              <a:buFont typeface="Arial" panose="020B0604020202020204" pitchFamily="34" charset="0"/>
              <a:buChar char="•"/>
            </a:pPr>
            <a:r>
              <a:rPr lang="en-GB" sz="1400" dirty="0"/>
              <a:t>small numbers of cases of myocarditis or pericarditis were reported across the trials but judged to be within background rates</a:t>
            </a:r>
          </a:p>
          <a:p>
            <a:endParaRPr lang="en-GB" dirty="0"/>
          </a:p>
        </p:txBody>
      </p:sp>
    </p:spTree>
    <p:extLst>
      <p:ext uri="{BB962C8B-B14F-4D97-AF65-F5344CB8AC3E}">
        <p14:creationId xmlns:p14="http://schemas.microsoft.com/office/powerpoint/2010/main" val="159446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incubation period is 3 to 6 days but can vary between 1 and 11 days.</a:t>
            </a:r>
          </a:p>
          <a:p>
            <a:endParaRPr lang="en-GB" sz="1400" dirty="0"/>
          </a:p>
          <a:p>
            <a:r>
              <a:rPr lang="en-GB" sz="1400" dirty="0"/>
              <a:t>The symptoms of COVID-19 and other respiratory infections are very similar, they include:</a:t>
            </a:r>
          </a:p>
          <a:p>
            <a:endParaRPr lang="en-GB" sz="1400" dirty="0">
              <a:solidFill>
                <a:srgbClr val="FF0000"/>
              </a:solidFill>
            </a:endParaRPr>
          </a:p>
          <a:p>
            <a:pPr marL="285750" indent="-285750">
              <a:buFont typeface="Arial" panose="020B0604020202020204" pitchFamily="34" charset="0"/>
              <a:buChar char="•"/>
            </a:pPr>
            <a:r>
              <a:rPr lang="en-GB" sz="1400" dirty="0"/>
              <a:t>new or continuous cough </a:t>
            </a:r>
          </a:p>
          <a:p>
            <a:pPr marL="285750" indent="-285750">
              <a:buFont typeface="Arial" panose="020B0604020202020204" pitchFamily="34" charset="0"/>
              <a:buChar char="•"/>
            </a:pPr>
            <a:r>
              <a:rPr lang="en-GB" sz="1400" dirty="0"/>
              <a:t>high temperature, fever or chills </a:t>
            </a:r>
          </a:p>
          <a:p>
            <a:pPr marL="285750" indent="-285750">
              <a:buFont typeface="Arial" panose="020B0604020202020204" pitchFamily="34" charset="0"/>
              <a:buChar char="•"/>
            </a:pPr>
            <a:r>
              <a:rPr lang="en-GB" sz="1400" dirty="0"/>
              <a:t>loss or change to sense of smell or taste</a:t>
            </a:r>
          </a:p>
          <a:p>
            <a:pPr marL="285750" indent="-285750">
              <a:buFont typeface="Arial" panose="020B0604020202020204" pitchFamily="34" charset="0"/>
              <a:buChar char="•"/>
            </a:pPr>
            <a:r>
              <a:rPr lang="en-GB" sz="1400" dirty="0"/>
              <a:t>fatigue, lethargy and unexplained tiredness</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stuffy or runny nose</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pPr marL="285750" indent="-285750">
              <a:buFont typeface="Arial" panose="020B0604020202020204" pitchFamily="34" charset="0"/>
              <a:buChar char="•"/>
            </a:pPr>
            <a:r>
              <a:rPr lang="en-GB" sz="1400" dirty="0"/>
              <a:t>loss of appetite</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8" y="3501008"/>
            <a:ext cx="37444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9944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1440" cy="1008112"/>
          </a:xfrm>
        </p:spPr>
        <p:txBody>
          <a:bodyPr/>
          <a:lstStyle/>
          <a:p>
            <a:r>
              <a:rPr lang="en-GB" sz="3200" dirty="0">
                <a:solidFill>
                  <a:schemeClr val="accent1">
                    <a:lumMod val="75000"/>
                  </a:schemeClr>
                </a:solidFill>
              </a:rPr>
              <a:t>COVID-19 Novavax (Nuvaxovid) vaccine</a:t>
            </a:r>
            <a:br>
              <a:rPr lang="en-GB" sz="3200" dirty="0">
                <a:solidFill>
                  <a:schemeClr val="accent1">
                    <a:lumMod val="75000"/>
                  </a:schemeClr>
                </a:solidFill>
              </a:rPr>
            </a:br>
            <a:r>
              <a:rPr lang="en-GB" sz="3200" dirty="0">
                <a:solidFill>
                  <a:schemeClr val="accent1">
                    <a:lumMod val="75000"/>
                  </a:schemeClr>
                </a:solidFill>
              </a:rPr>
              <a:t>presentation</a:t>
            </a:r>
          </a:p>
        </p:txBody>
      </p:sp>
      <p:sp>
        <p:nvSpPr>
          <p:cNvPr id="3" name="Content Placeholder 2"/>
          <p:cNvSpPr>
            <a:spLocks noGrp="1"/>
          </p:cNvSpPr>
          <p:nvPr>
            <p:ph idx="1"/>
          </p:nvPr>
        </p:nvSpPr>
        <p:spPr>
          <a:xfrm>
            <a:off x="827584" y="1772816"/>
            <a:ext cx="7632848" cy="3384376"/>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a:t>
            </a:r>
            <a:r>
              <a:rPr lang="en-GB" sz="1800" dirty="0" err="1"/>
              <a:t>chlorobutyl</a:t>
            </a:r>
            <a:r>
              <a:rPr lang="en-GB" sz="1800" dirty="0"/>
              <a:t>) stopper, aluminium seal and a blue flip-off plastic cap</a:t>
            </a:r>
          </a:p>
          <a:p>
            <a:pPr marL="0" indent="0"/>
            <a:endParaRPr lang="en-GB" sz="1800" dirty="0"/>
          </a:p>
          <a:p>
            <a:pPr marL="285750" indent="-285750">
              <a:buFont typeface="Arial" panose="020B0604020202020204" pitchFamily="34" charset="0"/>
              <a:buChar char="•"/>
            </a:pPr>
            <a:r>
              <a:rPr lang="en-GB" sz="1800" dirty="0"/>
              <a:t>each vial contains 10 doses of 0.5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is a colourless to slightly yellow, clear to mildly opalescent fluid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5766033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200" dirty="0">
                <a:solidFill>
                  <a:schemeClr val="accent1">
                    <a:lumMod val="75000"/>
                  </a:schemeClr>
                </a:solidFill>
              </a:rPr>
              <a:t>COVID-19 </a:t>
            </a:r>
            <a:r>
              <a:rPr lang="en-GB" sz="2400" dirty="0">
                <a:solidFill>
                  <a:schemeClr val="accent1">
                    <a:lumMod val="75000"/>
                  </a:schemeClr>
                </a:solidFill>
              </a:rPr>
              <a:t>Novavax (Nuvaxovid) vaccine </a:t>
            </a:r>
            <a:r>
              <a:rPr lang="en-GB" sz="2200" dirty="0">
                <a:solidFill>
                  <a:schemeClr val="accent1">
                    <a:lumMod val="75000"/>
                  </a:schemeClr>
                </a:solidFill>
              </a:rPr>
              <a:t>dose and schedule</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600" dirty="0"/>
              <a:t>a single dose is 0.5 ml</a:t>
            </a:r>
          </a:p>
          <a:p>
            <a:pPr marL="0" indent="0"/>
            <a:endParaRPr lang="en-GB" sz="1600" dirty="0"/>
          </a:p>
          <a:p>
            <a:pPr marL="285750" indent="-285750">
              <a:buFont typeface="Arial" panose="020B0604020202020204" pitchFamily="34" charset="0"/>
              <a:buChar char="•"/>
            </a:pPr>
            <a:r>
              <a:rPr lang="en-GB" sz="1600" dirty="0"/>
              <a:t>the primary course is two doses of COVID-19 Novavax (Nuvaxovid) vaccine with a minimum 3 week 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currently, JCVI is recommending an interval of 8 to 12 weeks between doses of all the available COVID-19 vaccines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main exception to the eight week lower interval would be those about to commence immunosuppressive treatment. In these individuals, the minimal interval between doses (3 weeks for COVID-19 Novavax (Nuvaxovid)) may be followed to ensure that the vaccine is given whilst their immune system is better able to respond</a:t>
            </a:r>
          </a:p>
          <a:p>
            <a:pPr marL="0" indent="0"/>
            <a:endParaRPr lang="en-GB" sz="1600" dirty="0"/>
          </a:p>
          <a:p>
            <a:endParaRPr lang="en-GB" dirty="0"/>
          </a:p>
        </p:txBody>
      </p:sp>
    </p:spTree>
    <p:extLst>
      <p:ext uri="{BB962C8B-B14F-4D97-AF65-F5344CB8AC3E}">
        <p14:creationId xmlns:p14="http://schemas.microsoft.com/office/powerpoint/2010/main" val="17741314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8640"/>
            <a:ext cx="8382000" cy="792088"/>
          </a:xfrm>
        </p:spPr>
        <p:txBody>
          <a:bodyPr/>
          <a:lstStyle/>
          <a:p>
            <a:r>
              <a:rPr lang="en-GB" sz="2400" dirty="0">
                <a:solidFill>
                  <a:schemeClr val="accent1">
                    <a:lumMod val="75000"/>
                  </a:schemeClr>
                </a:solidFill>
              </a:rPr>
              <a:t>COVID-19 Novavax (Nuvaxovid) vaccine storage and use </a:t>
            </a:r>
          </a:p>
        </p:txBody>
      </p:sp>
      <p:sp>
        <p:nvSpPr>
          <p:cNvPr id="3" name="Content Placeholder 2"/>
          <p:cNvSpPr>
            <a:spLocks noGrp="1"/>
          </p:cNvSpPr>
          <p:nvPr>
            <p:ph idx="1"/>
          </p:nvPr>
        </p:nvSpPr>
        <p:spPr>
          <a:xfrm>
            <a:off x="685800" y="908720"/>
            <a:ext cx="8077200" cy="4968552"/>
          </a:xfrm>
        </p:spPr>
        <p:txBody>
          <a:bodyPr/>
          <a:lstStyle/>
          <a:p>
            <a:pPr marL="285750" lvl="0" indent="-285750">
              <a:buFont typeface="Arial" panose="020B0604020202020204" pitchFamily="34" charset="0"/>
              <a:buChar char="•"/>
            </a:pPr>
            <a:r>
              <a:rPr lang="en-GB" sz="2000" dirty="0"/>
              <a:t>shelf-life is 9 months at +2ºC to +8ºC</a:t>
            </a:r>
          </a:p>
          <a:p>
            <a:pPr marL="0" indent="0"/>
            <a:endParaRPr lang="en-GB" sz="2000" dirty="0"/>
          </a:p>
          <a:p>
            <a:pPr marL="285750" lvl="0" indent="-285750">
              <a:buFont typeface="Arial" panose="020B0604020202020204" pitchFamily="34" charset="0"/>
              <a:buChar char="•"/>
            </a:pPr>
            <a:r>
              <a:rPr lang="en-GB" sz="2000" dirty="0"/>
              <a:t>the vaccine must be transferred immediately to a vaccine fridge on arrival and stored in a carefully monitored temperature range of +2ºC and +8ºC</a:t>
            </a:r>
          </a:p>
          <a:p>
            <a:pPr marL="0" lvl="0" indent="0"/>
            <a:endParaRPr lang="en-GB" sz="2000" dirty="0"/>
          </a:p>
          <a:p>
            <a:pPr marL="285750" indent="-285750">
              <a:buFont typeface="Arial" panose="020B0604020202020204" pitchFamily="34" charset="0"/>
              <a:buChar char="•"/>
            </a:pPr>
            <a:r>
              <a:rPr lang="en-GB" sz="2000" dirty="0"/>
              <a:t>the unopened vaccine may be stored at +8ºC to +25ºC for up to 12 hours after removal from refrigerated conditions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from a microbiological point of view, after first opening (first needle puncture), the vaccine should be used immediately, however chemical and physical in-use stability has been demonstrated for 6 hours at 2°C to 25°C from the time of first needle puncture to administration</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9650413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400" dirty="0">
                <a:solidFill>
                  <a:schemeClr val="accent1">
                    <a:lumMod val="75000"/>
                  </a:schemeClr>
                </a:solidFill>
              </a:rPr>
              <a:t>COVID-19 Novavax (Nuvaxovid) vaccine preparation</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400" b="1" dirty="0"/>
              <a:t>COVID-19 Novavax (Nuvaxovid) vaccine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a colourless to slightly yellow, clear to mildly opalescent fluid.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4499373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different dosages and different observation periods following vaccination.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5" name="Picture 4">
            <a:extLst>
              <a:ext uri="{FF2B5EF4-FFF2-40B4-BE49-F238E27FC236}">
                <a16:creationId xmlns:a16="http://schemas.microsoft.com/office/drawing/2014/main" id="{6D7140B9-0EFA-4439-8801-8356D09CBE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1314710"/>
            <a:ext cx="3091747" cy="2180864"/>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solidFill>
                  <a:srgbClr val="002060"/>
                </a:solidFill>
                <a:hlinkClick r:id="rId3"/>
              </a:rPr>
              <a:t>https://yellowcard.mhra.gov.uk/website</a:t>
            </a:r>
            <a:r>
              <a:rPr lang="en-GB" sz="1600" dirty="0">
                <a:solidFill>
                  <a:srgbClr val="002060"/>
                </a:solidFill>
              </a:rPr>
              <a:t>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412776"/>
            <a:ext cx="8077200" cy="4149824"/>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2"/>
              </a:rPr>
              <a:t>"</a:t>
            </a:r>
            <a:r>
              <a:rPr lang="en-GB" altLang="en-US" sz="1600" b="1" dirty="0">
                <a:hlinkClick r:id="rId2"/>
              </a:rPr>
              <a:t>Green Book</a:t>
            </a:r>
            <a:r>
              <a:rPr lang="en-GB" altLang="en-US" sz="1600" dirty="0">
                <a:hlinkClick r:id="rId2"/>
              </a:rPr>
              <a:t>"</a:t>
            </a:r>
            <a:r>
              <a:rPr lang="en-GB" altLang="en-US" sz="1600" dirty="0"/>
              <a:t> . This can be found on the </a:t>
            </a:r>
            <a:r>
              <a:rPr lang="en-GB" altLang="en-US" sz="1600" dirty="0">
                <a:hlinkClick r:id="rId3"/>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792088"/>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268760"/>
            <a:ext cx="8077200" cy="4536504"/>
          </a:xfrm>
        </p:spPr>
        <p:txBody>
          <a:bodyPr/>
          <a:lstStyle/>
          <a:p>
            <a:r>
              <a:rPr lang="en-GB" sz="1600" dirty="0"/>
              <a:t>Symptoms may begin gradually and are usually mild.</a:t>
            </a:r>
          </a:p>
          <a:p>
            <a:endParaRPr lang="en-GB" sz="1600" dirty="0"/>
          </a:p>
          <a:p>
            <a:pPr marL="285750" indent="-285750">
              <a:buFont typeface="Arial" panose="020B0604020202020204" pitchFamily="34" charset="0"/>
              <a:buChar char="•"/>
            </a:pPr>
            <a:r>
              <a:rPr lang="en-GB" sz="1600" dirty="0"/>
              <a:t>the majority of people (around 80%) have asymptomatic to moderate disease and recover without needing hospital treatment</a:t>
            </a:r>
          </a:p>
          <a:p>
            <a:pPr marL="0" indent="0"/>
            <a:endParaRPr lang="en-GB" sz="1600" dirty="0"/>
          </a:p>
          <a:p>
            <a:pPr marL="285750" indent="-285750">
              <a:buFont typeface="Arial" panose="020B0604020202020204" pitchFamily="34" charset="0"/>
              <a:buChar char="•"/>
            </a:pPr>
            <a:r>
              <a:rPr lang="en-GB" sz="16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600" dirty="0"/>
          </a:p>
          <a:p>
            <a:pPr marL="285750" indent="-285750">
              <a:buFont typeface="Arial" panose="020B0604020202020204" pitchFamily="34" charset="0"/>
              <a:buChar char="•"/>
            </a:pPr>
            <a:r>
              <a:rPr lang="en-GB" sz="1600" spc="-50" dirty="0"/>
              <a:t>around 5% become critically unwell. This may include septic shock and/or multi-organ and respiratory failure</a:t>
            </a:r>
          </a:p>
          <a:p>
            <a:endParaRPr lang="en-GB" sz="1600" dirty="0">
              <a:solidFill>
                <a:srgbClr val="FF0000"/>
              </a:solidFill>
            </a:endParaRPr>
          </a:p>
          <a:p>
            <a:pPr>
              <a:buFont typeface="Arial" panose="020B0604020202020204" pitchFamily="34" charset="0"/>
              <a:buChar char="•"/>
            </a:pPr>
            <a:r>
              <a:rPr lang="en-GB" sz="1600" dirty="0"/>
              <a:t>the infection fatality ratios (IFR) for COVID-19 during the first wave in the UK, derived from combining mortality data with infection rates in seroprevalence studies, showed markedly higher in IFR in the oldest age groups </a:t>
            </a:r>
          </a:p>
        </p:txBody>
      </p:sp>
    </p:spTree>
    <p:extLst>
      <p:ext uri="{BB962C8B-B14F-4D97-AF65-F5344CB8AC3E}">
        <p14:creationId xmlns:p14="http://schemas.microsoft.com/office/powerpoint/2010/main" val="6643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008112"/>
          </a:xfrm>
        </p:spPr>
        <p:txBody>
          <a:bodyPr/>
          <a:lstStyle/>
          <a:p>
            <a:r>
              <a:rPr lang="en-GB" sz="3600" dirty="0">
                <a:solidFill>
                  <a:schemeClr val="accent1">
                    <a:lumMod val="75000"/>
                  </a:schemeClr>
                </a:solidFill>
              </a:rPr>
              <a:t>Complications of COVID-19 disease</a:t>
            </a:r>
          </a:p>
        </p:txBody>
      </p:sp>
      <p:sp>
        <p:nvSpPr>
          <p:cNvPr id="3" name="Content Placeholder 2"/>
          <p:cNvSpPr>
            <a:spLocks noGrp="1"/>
          </p:cNvSpPr>
          <p:nvPr>
            <p:ph idx="1"/>
          </p:nvPr>
        </p:nvSpPr>
        <p:spPr>
          <a:xfrm>
            <a:off x="685800" y="1340768"/>
            <a:ext cx="8077200" cy="4221832"/>
          </a:xfrm>
        </p:spPr>
        <p:txBody>
          <a:bodyPr/>
          <a:lstStyle/>
          <a:p>
            <a:r>
              <a:rPr lang="en-GB" sz="1600" dirty="0"/>
              <a:t>Complications from COVID-19 can be severe and fatal. </a:t>
            </a:r>
          </a:p>
          <a:p>
            <a:r>
              <a:rPr lang="en-GB" sz="1600" spc="-60" dirty="0"/>
              <a:t>The risk of developing complications increases with age and is greater in those with underlying </a:t>
            </a:r>
          </a:p>
          <a:p>
            <a:r>
              <a:rPr lang="en-GB" sz="1600" spc="-60" dirty="0"/>
              <a:t>health conditions.   </a:t>
            </a:r>
          </a:p>
          <a:p>
            <a:endParaRPr lang="en-GB" sz="1600" dirty="0"/>
          </a:p>
          <a:p>
            <a:r>
              <a:rPr lang="en-GB" sz="1600" dirty="0"/>
              <a:t>The type of complication that can develop may include:</a:t>
            </a:r>
          </a:p>
          <a:p>
            <a:endParaRPr lang="en-GB" sz="1600" dirty="0"/>
          </a:p>
          <a:p>
            <a:pPr marL="285750" indent="-285750">
              <a:buFont typeface="Arial" panose="020B0604020202020204" pitchFamily="34" charset="0"/>
              <a:buChar char="•"/>
            </a:pPr>
            <a:r>
              <a:rPr lang="en-GB" sz="1600" dirty="0"/>
              <a:t>venous thromboembolism</a:t>
            </a:r>
          </a:p>
          <a:p>
            <a:pPr marL="285750" indent="-285750">
              <a:buFont typeface="Arial" panose="020B0604020202020204" pitchFamily="34" charset="0"/>
              <a:buChar char="•"/>
            </a:pPr>
            <a:r>
              <a:rPr lang="en-GB" sz="1600" dirty="0"/>
              <a:t>heart, liver and kidney problems</a:t>
            </a:r>
          </a:p>
          <a:p>
            <a:pPr marL="285750" indent="-285750">
              <a:buFont typeface="Arial" panose="020B0604020202020204" pitchFamily="34" charset="0"/>
              <a:buChar char="•"/>
            </a:pPr>
            <a:r>
              <a:rPr lang="en-GB" sz="1600" dirty="0"/>
              <a:t>neurological problems</a:t>
            </a:r>
          </a:p>
          <a:p>
            <a:pPr marL="285750" indent="-285750">
              <a:buFont typeface="Arial" panose="020B0604020202020204" pitchFamily="34" charset="0"/>
              <a:buChar char="•"/>
            </a:pPr>
            <a:r>
              <a:rPr lang="en-GB" sz="1600" dirty="0"/>
              <a:t>coagulation (blood clotting) failure</a:t>
            </a:r>
          </a:p>
          <a:p>
            <a:pPr marL="285750" indent="-285750">
              <a:buFont typeface="Arial" panose="020B0604020202020204" pitchFamily="34" charset="0"/>
              <a:buChar char="•"/>
            </a:pPr>
            <a:r>
              <a:rPr lang="en-GB" sz="1600" dirty="0"/>
              <a:t>respiratory failure</a:t>
            </a:r>
          </a:p>
          <a:p>
            <a:pPr marL="285750" indent="-285750">
              <a:buFont typeface="Arial" panose="020B0604020202020204" pitchFamily="34" charset="0"/>
              <a:buChar char="•"/>
            </a:pPr>
            <a:r>
              <a:rPr lang="en-GB" sz="1600" dirty="0"/>
              <a:t>multiple organ failure</a:t>
            </a:r>
          </a:p>
          <a:p>
            <a:pPr marL="285750" indent="-285750">
              <a:buFont typeface="Arial" panose="020B0604020202020204" pitchFamily="34" charset="0"/>
              <a:buChar char="•"/>
            </a:pPr>
            <a:r>
              <a:rPr lang="en-GB" sz="1600" dirty="0"/>
              <a:t>septic shock</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933184" cy="936104"/>
          </a:xfrm>
        </p:spPr>
        <p:txBody>
          <a:bodyPr/>
          <a:lstStyle/>
          <a:p>
            <a:r>
              <a:rPr lang="en-GB" sz="3200" dirty="0">
                <a:solidFill>
                  <a:schemeClr val="accent1">
                    <a:lumMod val="75000"/>
                  </a:schemeClr>
                </a:solidFill>
              </a:rPr>
              <a:t>COVID-19 complications in pregnancy (1) </a:t>
            </a:r>
          </a:p>
        </p:txBody>
      </p:sp>
      <p:sp>
        <p:nvSpPr>
          <p:cNvPr id="3" name="Content Placeholder 2"/>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600" dirty="0"/>
              <a:t>the serious risks posed to women who become infected with the SARS-CoV-2 virus during pregnancy became increasingly clear as the COVID-19 pandemic progressed</a:t>
            </a:r>
          </a:p>
          <a:p>
            <a:pPr marL="0" indent="0"/>
            <a:endParaRPr lang="en-GB" sz="1600" dirty="0"/>
          </a:p>
          <a:p>
            <a:pPr marL="285750" indent="-285750">
              <a:buFont typeface="Arial" panose="020B0604020202020204" pitchFamily="34" charset="0"/>
              <a:buChar char="•"/>
            </a:pPr>
            <a:r>
              <a:rPr lang="en-GB" sz="1600" dirty="0"/>
              <a:t>the maternal mortality ratio (number of maternal deaths during a given time period) as a result of COVID-19 significantly increased from 1.4 per 100,000 live births in the Wildtype SARS-CoV-2 dominant period to 5.4 per 100,000 live births in the Delta dominant period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proportion of pregnant women hospitalised with symptomatic COVID-19 increased from Wildtype to subsequent Alpha and Delta dominant periods, and the proportion admitted to intensive care units also increased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1008112"/>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755576" y="836712"/>
            <a:ext cx="8077200" cy="4758680"/>
          </a:xfrm>
        </p:spPr>
        <p:txBody>
          <a:bodyPr/>
          <a:lstStyle/>
          <a:p>
            <a:pPr marL="0" indent="0"/>
            <a:endParaRPr lang="en-GB" sz="2400" dirty="0"/>
          </a:p>
          <a:p>
            <a:pPr marL="285750" indent="-285750">
              <a:buFont typeface="Arial" panose="020B0604020202020204" pitchFamily="34" charset="0"/>
              <a:buChar char="•"/>
            </a:pPr>
            <a:r>
              <a:rPr lang="en-GB" sz="2400" dirty="0"/>
              <a:t>pregnant women who are overweight or obese, are of black and Asian minority ethnic background, have co-morbidities such as diabetes, hypertension and asthma, or are 35 years or older are more likely to have severe COVID-19 infection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majority of pregnant women who have been admitted to hospital with severe COVID-19 are unvaccinated </a:t>
            </a:r>
            <a:r>
              <a:rPr lang="en-GB" sz="2400" dirty="0">
                <a:hlinkClick r:id="rId3"/>
              </a:rPr>
              <a:t>Pregnant women urged to come forward for COVID-19 vaccination - GOV.UK (www.gov.uk)</a:t>
            </a:r>
            <a:endParaRPr lang="en-GB" sz="2400" dirty="0">
              <a:solidFill>
                <a:srgbClr val="FF0000"/>
              </a:solidFill>
            </a:endParaRPr>
          </a:p>
          <a:p>
            <a:endParaRPr lang="en-GB" dirty="0"/>
          </a:p>
        </p:txBody>
      </p:sp>
    </p:spTree>
    <p:extLst>
      <p:ext uri="{BB962C8B-B14F-4D97-AF65-F5344CB8AC3E}">
        <p14:creationId xmlns:p14="http://schemas.microsoft.com/office/powerpoint/2010/main" val="211499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1152128"/>
          </a:xfrm>
        </p:spPr>
        <p:txBody>
          <a:bodyPr/>
          <a:lstStyle/>
          <a:p>
            <a:r>
              <a:rPr lang="en-GB" sz="3600" dirty="0">
                <a:solidFill>
                  <a:schemeClr val="accent1">
                    <a:lumMod val="75000"/>
                  </a:schemeClr>
                </a:solidFill>
              </a:rPr>
              <a:t>COVID-19 complications in neonates</a:t>
            </a:r>
            <a:endParaRPr lang="en-GB" sz="3600" dirty="0"/>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2000" dirty="0"/>
              <a:t>transmission of infection from mother to infant appears rare, however, neonates born to mothers with COVID-19 have an increased risk of preterm birth and admission to a neonatal unit</a:t>
            </a:r>
          </a:p>
          <a:p>
            <a:pPr marL="0" indent="0"/>
            <a:endParaRPr lang="en-GB" sz="2000" dirty="0"/>
          </a:p>
          <a:p>
            <a:pPr marL="285750" indent="-285750">
              <a:buFont typeface="Arial" panose="020B0604020202020204" pitchFamily="34" charset="0"/>
              <a:buChar char="•"/>
            </a:pPr>
            <a:r>
              <a:rPr lang="en-GB" sz="2000" dirty="0"/>
              <a:t>although stillbirth and neonatal death remain very rare, UK studies have suggested a higher rate of stillbirth in infected women and this appears to have increased during the Delta period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during the Delta dominant period, six neonatal deaths were recorded whereas no neonatal deaths were reported in previous waves</a:t>
            </a:r>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1124744"/>
            <a:ext cx="8077200" cy="4896544"/>
          </a:xfrm>
        </p:spPr>
        <p:txBody>
          <a:bodyPr/>
          <a:lstStyle/>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400" kern="1200" dirty="0">
                <a:solidFill>
                  <a:prstClr val="black"/>
                </a:solidFill>
                <a:latin typeface="Arial" pitchFamily="34" charset="0"/>
                <a:ea typeface="ヒラギノ角ゴ Pro W3" pitchFamily="84" charset="-128"/>
              </a:rPr>
              <a:t>The information in this slide set was correct at time of publication. As COVID is an evolving disease, a lot is still being learned about both the disease and the vaccines which have been developed to prevent it and the knowledge base is still being developed. For this reason, some of the information may change. Updates will be made to this slide set as new information becomes available. Please check online to ensure you are accessing the latest version. </a:t>
            </a:r>
            <a:r>
              <a:rPr lang="en-GB" sz="14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400" b="1" dirty="0"/>
          </a:p>
          <a:p>
            <a:pPr marL="4763" indent="-4763">
              <a:lnSpc>
                <a:spcPct val="114000"/>
              </a:lnSpc>
              <a:spcBef>
                <a:spcPts val="0"/>
              </a:spcBef>
              <a:spcAft>
                <a:spcPts val="1200"/>
              </a:spcAft>
              <a:buClrTx/>
              <a:buSzTx/>
            </a:pPr>
            <a:r>
              <a:rPr lang="en-GB" sz="1400" b="1" dirty="0"/>
              <a:t>Slides containing vaccine specific details (such as storage and reconstitution)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77200" cy="980728"/>
          </a:xfrm>
        </p:spPr>
        <p:txBody>
          <a:bodyPr/>
          <a:lstStyle/>
          <a:p>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836712"/>
            <a:ext cx="8077200" cy="5184576"/>
          </a:xfrm>
        </p:spPr>
        <p:txBody>
          <a:bodyPr/>
          <a:lstStyle/>
          <a:p>
            <a:pPr marL="285750" indent="-285750">
              <a:buFont typeface="Arial" panose="020B0604020202020204" pitchFamily="34" charset="0"/>
              <a:buChar char="•"/>
            </a:pPr>
            <a:r>
              <a:rPr lang="en-GB" sz="1600" dirty="0"/>
              <a:t>in general children appear to exhibit mild disease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although cough and fever are the main symptoms in children, a UK study tracking children of healthcare workers showed that of those who were seropositive, gastrointestinal symptoms were also commonplace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study of children and young people aged less than 19 years admitted to hospital with laboratory confirmed SARS-CoV-2 reported that the median age of those enrolled in the study was 4.6 years</a:t>
            </a:r>
          </a:p>
          <a:p>
            <a:pPr marL="0" indent="0"/>
            <a:endParaRPr lang="en-GB" sz="1600" dirty="0"/>
          </a:p>
          <a:p>
            <a:pPr marL="285750" indent="-285750">
              <a:buFont typeface="Arial" panose="020B0604020202020204" pitchFamily="34" charset="0"/>
              <a:buChar char="•"/>
            </a:pPr>
            <a:r>
              <a:rPr lang="en-GB" sz="1600" dirty="0"/>
              <a:t>of the 651 children and young people in the study, 42% had at least one other medical condition (co-morbidity). These included neurological conditions (11%), haematological, oncological or immunological conditions (8%) and asthma (7%)</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initial evidence suggested that children had a lower susceptibility to SARS-CoV-2 infection, and they were unlikely to be key drivers of transmission at a population level. However, a prospective study found higher secondary attack rates where the household index case was a child</a:t>
            </a:r>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77200" cy="864096"/>
          </a:xfrm>
        </p:spPr>
        <p:txBody>
          <a:bodyPr/>
          <a:lstStyle/>
          <a:p>
            <a:r>
              <a:rPr lang="en-GB" sz="2400" dirty="0">
                <a:solidFill>
                  <a:schemeClr val="accent1">
                    <a:lumMod val="75000"/>
                  </a:schemeClr>
                </a:solidFill>
              </a:rPr>
              <a:t>Complications of COVID-19 in children and young people</a:t>
            </a:r>
          </a:p>
        </p:txBody>
      </p:sp>
      <p:sp>
        <p:nvSpPr>
          <p:cNvPr id="3" name="Content Placeholder 2"/>
          <p:cNvSpPr>
            <a:spLocks noGrp="1"/>
          </p:cNvSpPr>
          <p:nvPr>
            <p:ph idx="1"/>
          </p:nvPr>
        </p:nvSpPr>
        <p:spPr>
          <a:xfrm>
            <a:off x="611560" y="1052736"/>
            <a:ext cx="8151440" cy="5904656"/>
          </a:xfrm>
        </p:spPr>
        <p:txBody>
          <a:bodyPr/>
          <a:lstStyle/>
          <a:p>
            <a:pPr marL="285750" indent="-285750">
              <a:buFont typeface="Arial" panose="020B0604020202020204" pitchFamily="34" charset="0"/>
              <a:buChar char="•"/>
            </a:pPr>
            <a:r>
              <a:rPr lang="en-GB" sz="1400" dirty="0"/>
              <a:t>an extremely rare but severe multisystem inflammatory syndrome (MIS-C) occurring 2 to 4 weeks after the onset of COVID-19 has been identified in children and adolescents</a:t>
            </a:r>
          </a:p>
          <a:p>
            <a:pPr marL="0" indent="0"/>
            <a:endParaRPr lang="en-GB" sz="1400" dirty="0"/>
          </a:p>
          <a:p>
            <a:pPr marL="285750" indent="-285750">
              <a:buFont typeface="Arial" panose="020B0604020202020204" pitchFamily="34" charset="0"/>
              <a:buChar char="•"/>
            </a:pPr>
            <a:r>
              <a:rPr lang="en-GB" sz="1400" dirty="0"/>
              <a:t>known as ‘Paediatric multisystem inflammatory syndrome temporally associated with SARS-CoV-2 infection’ (PIMS-TS), this severe presentation in children is extremely rare, but appears to encompass a wide range of features, including fever, gastrointestinal symptoms, rash, myocardial injury and shock</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PIMS-TS shares features with Kawasaki disease and toxic shock syndrome and can present in both the acute and convalescent phases of COVID-19 infection </a:t>
            </a:r>
          </a:p>
          <a:p>
            <a:pPr marL="0" indent="0"/>
            <a:endParaRPr lang="en-GB" sz="1400" dirty="0"/>
          </a:p>
          <a:p>
            <a:pPr marL="285750" indent="-285750">
              <a:buFont typeface="Arial" panose="020B0604020202020204" pitchFamily="34" charset="0"/>
              <a:buChar char="•"/>
            </a:pPr>
            <a:r>
              <a:rPr lang="en-GB" sz="1400" dirty="0"/>
              <a:t>of the children admitted to hospital, 18% required critical care. This was associated with:</a:t>
            </a:r>
          </a:p>
          <a:p>
            <a:pPr marL="635000" lvl="1">
              <a:buFont typeface="Arial" panose="020B0604020202020204" pitchFamily="34" charset="0"/>
              <a:buChar char="•"/>
            </a:pPr>
            <a:r>
              <a:rPr lang="en-GB" sz="1400" dirty="0"/>
              <a:t>- age, particularly for those less than one month old and for those age 10 -14 years </a:t>
            </a:r>
          </a:p>
          <a:p>
            <a:pPr marL="635000" lvl="1">
              <a:buFont typeface="Arial" panose="020B0604020202020204" pitchFamily="34" charset="0"/>
              <a:buChar char="•"/>
            </a:pPr>
            <a:r>
              <a:rPr lang="en-GB" sz="1400" dirty="0"/>
              <a:t>- black ethnicity and </a:t>
            </a:r>
          </a:p>
          <a:p>
            <a:pPr marL="635000" lvl="1">
              <a:buFont typeface="Arial" panose="020B0604020202020204" pitchFamily="34" charset="0"/>
              <a:buChar char="•"/>
            </a:pPr>
            <a:r>
              <a:rPr lang="en-GB" sz="1400" dirty="0"/>
              <a:t>- admission to hospital for more than five days before symptom onset</a:t>
            </a:r>
          </a:p>
          <a:p>
            <a:pPr marL="0" indent="0"/>
            <a:endParaRPr lang="en-GB" sz="1400" dirty="0"/>
          </a:p>
          <a:p>
            <a:pPr marL="285750" indent="-285750">
              <a:buFont typeface="Arial" panose="020B0604020202020204" pitchFamily="34" charset="0"/>
              <a:buChar char="•"/>
            </a:pPr>
            <a:r>
              <a:rPr lang="en-GB" sz="1400" dirty="0"/>
              <a:t>other complications from COVID-19 in children and young people include fever, cardiac symptoms (myocarditis, heart failure) and GI symptoms (abdominal pain, diarrhoea, vomiting) </a:t>
            </a:r>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solidFill>
                  <a:schemeClr val="accent1">
                    <a:lumMod val="75000"/>
                  </a:schemeClr>
                </a:solidFill>
              </a:rPr>
              <a:t>COVID-19 vaccine taskforce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1700" dirty="0"/>
              <a:t>it quickly became apparent that as the majority of the population was susceptible (non-immune) to the SARS-CoV-2 virus and the virus spreads easily, a safe and effective vaccine would be needed to prevent further cases</a:t>
            </a:r>
          </a:p>
          <a:p>
            <a:pPr marL="0" indent="0"/>
            <a:endParaRPr lang="en-GB" sz="1700" dirty="0"/>
          </a:p>
          <a:p>
            <a:pPr>
              <a:buFont typeface="Arial" panose="020B0604020202020204" pitchFamily="34" charset="0"/>
              <a:buChar char="•"/>
            </a:pPr>
            <a:r>
              <a:rPr lang="en-GB" sz="1700" dirty="0"/>
              <a:t>a COVID-19 vaccine prepares the immune system so that in the event of an exposure to the virus, it is able to respond and prevent or reduce the severity of infection </a:t>
            </a:r>
          </a:p>
          <a:p>
            <a:pPr>
              <a:buFont typeface="Arial" panose="020B0604020202020204" pitchFamily="34" charset="0"/>
              <a:buChar char="•"/>
            </a:pPr>
            <a:endParaRPr lang="en-GB" sz="1700" dirty="0"/>
          </a:p>
          <a:p>
            <a:pPr>
              <a:buFont typeface="Arial" panose="020B0604020202020204" pitchFamily="34" charset="0"/>
              <a:buChar char="•"/>
            </a:pPr>
            <a:r>
              <a:rPr lang="en-GB" sz="1700" dirty="0"/>
              <a:t>during April 2020, a UK vaccine taskforce was set up to support the development of a SARS-CoV-2 vaccine </a:t>
            </a:r>
          </a:p>
          <a:p>
            <a:pPr>
              <a:buFont typeface="Arial" panose="020B0604020202020204" pitchFamily="34" charset="0"/>
              <a:buChar char="•"/>
            </a:pPr>
            <a:endParaRPr lang="en-GB" sz="1700" dirty="0"/>
          </a:p>
          <a:p>
            <a:pPr>
              <a:buFont typeface="Arial" panose="020B0604020202020204" pitchFamily="34" charset="0"/>
              <a:buChar char="•"/>
            </a:pPr>
            <a:r>
              <a:rPr lang="en-GB" sz="1700" dirty="0"/>
              <a:t>the taskforce supported research and industry to rapidly develop and scale up the manufacture of a vaccine to protect the population</a:t>
            </a:r>
          </a:p>
          <a:p>
            <a:endParaRPr lang="en-GB" dirty="0"/>
          </a:p>
        </p:txBody>
      </p:sp>
    </p:spTree>
    <p:extLst>
      <p:ext uri="{BB962C8B-B14F-4D97-AF65-F5344CB8AC3E}">
        <p14:creationId xmlns:p14="http://schemas.microsoft.com/office/powerpoint/2010/main" val="187308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008112"/>
          </a:xfrm>
        </p:spPr>
        <p:txBody>
          <a:bodyPr/>
          <a:lstStyle/>
          <a:p>
            <a:r>
              <a:rPr lang="en-GB" dirty="0">
                <a:solidFill>
                  <a:schemeClr val="accent1">
                    <a:lumMod val="75000"/>
                  </a:schemeClr>
                </a:solidFill>
              </a:rPr>
              <a:t>COVID-19 vaccine development</a:t>
            </a:r>
          </a:p>
        </p:txBody>
      </p:sp>
      <p:sp>
        <p:nvSpPr>
          <p:cNvPr id="3" name="Content Placeholder 2"/>
          <p:cNvSpPr>
            <a:spLocks noGrp="1"/>
          </p:cNvSpPr>
          <p:nvPr>
            <p:ph idx="1"/>
          </p:nvPr>
        </p:nvSpPr>
        <p:spPr>
          <a:xfrm>
            <a:off x="685800" y="1268760"/>
            <a:ext cx="8077200" cy="4464496"/>
          </a:xfrm>
        </p:spPr>
        <p:txBody>
          <a:bodyPr/>
          <a:lstStyle/>
          <a:p>
            <a:pPr>
              <a:buFont typeface="Arial" panose="020B0604020202020204" pitchFamily="34" charset="0"/>
              <a:buChar char="•"/>
            </a:pPr>
            <a:r>
              <a:rPr lang="en-GB" sz="1600" dirty="0"/>
              <a:t>scientists, industry and other organisations have worked collaboratively across the globe to complete the different phases of vaccine development in parallel, rather than sequentially to make safe and effective vaccines available as soon as possible </a:t>
            </a:r>
          </a:p>
          <a:p>
            <a:pPr>
              <a:buFont typeface="Arial" panose="020B0604020202020204" pitchFamily="34" charset="0"/>
              <a:buChar char="•"/>
            </a:pPr>
            <a:endParaRPr lang="en-GB" sz="1600" dirty="0"/>
          </a:p>
          <a:p>
            <a:pPr>
              <a:buFont typeface="Arial" panose="020B0604020202020204" pitchFamily="34" charset="0"/>
              <a:buChar char="•"/>
            </a:pPr>
            <a:r>
              <a:rPr lang="en-GB" sz="16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1600" dirty="0"/>
          </a:p>
          <a:p>
            <a:pPr>
              <a:buFont typeface="Arial" panose="020B0604020202020204" pitchFamily="34" charset="0"/>
              <a:buChar char="•"/>
            </a:pPr>
            <a:r>
              <a:rPr lang="en-GB" sz="1600" dirty="0"/>
              <a:t>by December 2020, over 270 different COVID-19 vaccines were in early development, over 50 of these were being given to people in clinical trials and 11 were being trialled in large phase 3 trials</a:t>
            </a:r>
          </a:p>
          <a:p>
            <a:pPr marL="0" indent="0"/>
            <a:endParaRPr lang="en-GB" sz="1600" dirty="0"/>
          </a:p>
          <a:p>
            <a:pPr>
              <a:buFont typeface="Arial" panose="020B0604020202020204" pitchFamily="34" charset="0"/>
              <a:buChar char="•"/>
            </a:pPr>
            <a:r>
              <a:rPr lang="en-GB" sz="1600" dirty="0"/>
              <a:t>some vaccines have been made using currently used vaccine technology, others have been made using new approaches or methods used during previous emergencies such as the SARS pandemic and west African Ebola</a:t>
            </a:r>
          </a:p>
          <a:p>
            <a:endParaRPr lang="en-GB" sz="3200" dirty="0"/>
          </a:p>
          <a:p>
            <a:endParaRPr lang="en-GB" dirty="0"/>
          </a:p>
        </p:txBody>
      </p:sp>
    </p:spTree>
    <p:extLst>
      <p:ext uri="{BB962C8B-B14F-4D97-AF65-F5344CB8AC3E}">
        <p14:creationId xmlns:p14="http://schemas.microsoft.com/office/powerpoint/2010/main" val="276265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846"/>
            <a:ext cx="8077200" cy="1143000"/>
          </a:xfrm>
        </p:spPr>
        <p:txBody>
          <a:bodyPr/>
          <a:lstStyle/>
          <a:p>
            <a:r>
              <a:rPr lang="en-GB" dirty="0">
                <a:solidFill>
                  <a:schemeClr val="accent1">
                    <a:lumMod val="75000"/>
                  </a:schemeClr>
                </a:solidFill>
              </a:rPr>
              <a:t>Properties of an ideal vaccine</a:t>
            </a:r>
          </a:p>
        </p:txBody>
      </p:sp>
      <p:sp>
        <p:nvSpPr>
          <p:cNvPr id="3" name="Content Placeholder 2"/>
          <p:cNvSpPr>
            <a:spLocks noGrp="1"/>
          </p:cNvSpPr>
          <p:nvPr>
            <p:ph idx="1"/>
          </p:nvPr>
        </p:nvSpPr>
        <p:spPr>
          <a:xfrm>
            <a:off x="539552" y="908720"/>
            <a:ext cx="8077200" cy="4254624"/>
          </a:xfrm>
        </p:spPr>
        <p:txBody>
          <a:bodyPr/>
          <a:lstStyle/>
          <a:p>
            <a:pPr>
              <a:defRPr/>
            </a:pPr>
            <a:endParaRPr lang="en-GB" altLang="en-US" sz="1400" dirty="0"/>
          </a:p>
          <a:p>
            <a:pPr>
              <a:defRPr/>
            </a:pPr>
            <a:r>
              <a:rPr lang="en-GB" altLang="en-US" sz="1400" b="1" dirty="0"/>
              <a:t>Ideally, a vaccine will:</a:t>
            </a:r>
            <a:endParaRPr lang="en-GB" altLang="en-US" sz="1400" dirty="0"/>
          </a:p>
          <a:p>
            <a:pPr>
              <a:buFont typeface="Arial" panose="020B0604020202020204" pitchFamily="34" charset="0"/>
              <a:buChar char="•"/>
              <a:defRPr/>
            </a:pPr>
            <a:r>
              <a:rPr lang="en-GB" altLang="en-US" sz="1400" dirty="0"/>
              <a:t>produce the same immune protection which usually follows natural infection but without causing disease</a:t>
            </a:r>
          </a:p>
          <a:p>
            <a:pPr>
              <a:buFont typeface="Arial" panose="020B0604020202020204" pitchFamily="34" charset="0"/>
              <a:buChar char="•"/>
              <a:defRPr/>
            </a:pPr>
            <a:r>
              <a:rPr lang="en-GB" altLang="en-US" sz="1400" dirty="0"/>
              <a:t>generate long lasting immunity so that the person is protected if they are exposed to the antigen several years after vaccination</a:t>
            </a:r>
          </a:p>
          <a:p>
            <a:pPr>
              <a:buFont typeface="Arial" panose="020B0604020202020204" pitchFamily="34" charset="0"/>
              <a:buChar char="•"/>
              <a:defRPr/>
            </a:pPr>
            <a:r>
              <a:rPr lang="en-GB" altLang="en-US" sz="1400" dirty="0"/>
              <a:t>interrupt the spread of infection by preventing carriage of the organism in the vaccinated person</a:t>
            </a:r>
          </a:p>
          <a:p>
            <a:pPr marL="0" indent="0">
              <a:defRPr/>
            </a:pPr>
            <a:endParaRPr lang="en-GB" altLang="en-US" sz="1400" dirty="0"/>
          </a:p>
          <a:p>
            <a:pPr marL="0" indent="0">
              <a:defRPr/>
            </a:pPr>
            <a:r>
              <a:rPr lang="en-GB" altLang="en-US" sz="1400" dirty="0"/>
              <a:t>Vaccines need to be safe and </a:t>
            </a:r>
            <a:r>
              <a:rPr lang="en-GB" sz="1400" dirty="0"/>
              <a:t>the risk from any side effects should be much lower than the benefit of preventing deaths and serious complications of the disease.</a:t>
            </a:r>
            <a:endParaRPr lang="en-GB" altLang="en-US" sz="1400" dirty="0"/>
          </a:p>
          <a:p>
            <a:pPr marL="0" indent="0">
              <a:defRPr/>
            </a:pPr>
            <a:endParaRPr lang="en-GB" altLang="en-US" sz="1400" b="1" dirty="0"/>
          </a:p>
          <a:p>
            <a:pPr marL="0" indent="0">
              <a:defRPr/>
            </a:pPr>
            <a:r>
              <a:rPr lang="en-GB" altLang="en-US" sz="1400" dirty="0"/>
              <a:t>For the COVID-19 vaccines, many of these properties can be confirmed from the clinical vaccine trials. </a:t>
            </a:r>
          </a:p>
          <a:p>
            <a:pPr>
              <a:defRPr/>
            </a:pPr>
            <a:endParaRPr lang="en-GB" altLang="en-US" sz="1400" dirty="0"/>
          </a:p>
          <a:p>
            <a:pPr>
              <a:defRPr/>
            </a:pPr>
            <a:r>
              <a:rPr lang="en-GB" altLang="en-US" sz="1400" dirty="0"/>
              <a:t>Longer term ongoing surveillance of the disease and of those vaccinated will show whether: </a:t>
            </a:r>
          </a:p>
          <a:p>
            <a:pPr marL="285750" indent="-285750">
              <a:buFont typeface="Arial" panose="020B0604020202020204" pitchFamily="34" charset="0"/>
              <a:buChar char="•"/>
              <a:defRPr/>
            </a:pPr>
            <a:r>
              <a:rPr lang="en-GB" altLang="en-US" sz="1400" dirty="0"/>
              <a:t>vaccine protection is long lasting or booster or annual doses are needed</a:t>
            </a:r>
          </a:p>
          <a:p>
            <a:pPr marL="285750" indent="-285750">
              <a:buFont typeface="Arial" panose="020B0604020202020204" pitchFamily="34" charset="0"/>
              <a:buChar char="•"/>
              <a:defRPr/>
            </a:pPr>
            <a:r>
              <a:rPr lang="en-GB" altLang="en-US" sz="1400" dirty="0"/>
              <a:t>the vaccine prevents a vaccinated person from carrying and spreading the virus</a:t>
            </a:r>
            <a:endParaRPr lang="en-GB"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075276"/>
            <a:ext cx="1183069" cy="10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2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dirty="0">
                <a:solidFill>
                  <a:schemeClr val="accent1">
                    <a:lumMod val="75000"/>
                  </a:schemeClr>
                </a:solidFill>
              </a:rPr>
              <a:t>Stages of vaccine trials</a:t>
            </a:r>
          </a:p>
        </p:txBody>
      </p:sp>
      <p:sp>
        <p:nvSpPr>
          <p:cNvPr id="3" name="Content Placeholder 2"/>
          <p:cNvSpPr>
            <a:spLocks noGrp="1"/>
          </p:cNvSpPr>
          <p:nvPr>
            <p:ph idx="1"/>
          </p:nvPr>
        </p:nvSpPr>
        <p:spPr>
          <a:xfrm>
            <a:off x="539552" y="1124744"/>
            <a:ext cx="8077200" cy="4608512"/>
          </a:xfrm>
        </p:spPr>
        <p:txBody>
          <a:bodyPr/>
          <a:lstStyle/>
          <a:p>
            <a:r>
              <a:rPr lang="en-GB" altLang="en-US" sz="1400" dirty="0"/>
              <a:t>Vaccines are extensively tested through several different phases of trials.</a:t>
            </a:r>
          </a:p>
          <a:p>
            <a:endParaRPr lang="en-GB" altLang="en-US" sz="1400" dirty="0"/>
          </a:p>
          <a:p>
            <a:pPr marL="285750" indent="-285750">
              <a:buFont typeface="Arial" panose="020B0604020202020204" pitchFamily="34" charset="0"/>
              <a:buChar char="•"/>
            </a:pPr>
            <a:r>
              <a:rPr lang="en-GB" altLang="en-US" sz="1400" b="1" dirty="0"/>
              <a:t>pre-clinical studies </a:t>
            </a:r>
            <a:r>
              <a:rPr lang="en-GB" sz="1400" dirty="0"/>
              <a:t>using tissue</a:t>
            </a:r>
            <a:r>
              <a:rPr lang="en-GB" sz="1400" strike="sngStrike" dirty="0"/>
              <a:t>-</a:t>
            </a:r>
            <a:r>
              <a:rPr lang="en-GB" sz="14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p>
          <a:p>
            <a:pPr marL="285750" indent="-285750">
              <a:buFont typeface="Arial" panose="020B0604020202020204" pitchFamily="34" charset="0"/>
              <a:buChar char="•"/>
            </a:pPr>
            <a:endParaRPr lang="en-GB" altLang="en-US" sz="1400" b="1" dirty="0"/>
          </a:p>
          <a:p>
            <a:pPr marL="285750" indent="-285750">
              <a:buFont typeface="Arial" panose="020B0604020202020204" pitchFamily="34" charset="0"/>
              <a:buChar char="•"/>
            </a:pPr>
            <a:r>
              <a:rPr lang="en-GB" altLang="en-US" sz="1400" b="1" dirty="0"/>
              <a:t>phase I clinical trials </a:t>
            </a:r>
            <a:r>
              <a:rPr lang="en-GB" altLang="en-US" sz="1400" dirty="0"/>
              <a:t>are small-scale trials in healthy adult volunteers (generally 20-100) to assess whether the vaccine is safe in humans and type and extent of immune response it induces  </a:t>
            </a:r>
          </a:p>
          <a:p>
            <a:pPr marL="0" indent="0"/>
            <a:endParaRPr lang="en-GB" altLang="en-US" sz="1400" dirty="0"/>
          </a:p>
          <a:p>
            <a:pPr marL="285750" indent="-285750">
              <a:buFont typeface="Arial" panose="020B0604020202020204" pitchFamily="34" charset="0"/>
              <a:buChar char="•"/>
            </a:pPr>
            <a:r>
              <a:rPr lang="en-GB" altLang="en-US" sz="1400" b="1" dirty="0"/>
              <a:t>phase II clinical trials</a:t>
            </a:r>
            <a:r>
              <a:rPr lang="en-GB" altLang="en-US" sz="1400" dirty="0"/>
              <a:t>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buFont typeface="Arial" panose="020B0604020202020204" pitchFamily="34" charset="0"/>
              <a:buChar char="•"/>
            </a:pPr>
            <a:endParaRPr lang="en-GB" altLang="en-US" sz="1400" dirty="0"/>
          </a:p>
          <a:p>
            <a:pPr marL="285750" indent="-285750">
              <a:buFont typeface="Arial" panose="020B0604020202020204" pitchFamily="34" charset="0"/>
              <a:buChar char="•"/>
            </a:pPr>
            <a:r>
              <a:rPr lang="en-GB" altLang="en-US" sz="1400" b="1" dirty="0"/>
              <a:t>phase III clinical trials</a:t>
            </a:r>
            <a:r>
              <a:rPr lang="en-GB" altLang="en-US" sz="1400" dirty="0"/>
              <a:t> involve the vaccine being studied on a large scale in many hundreds or thousands of subjects across several sites to evaluate efficacy under natural disease conditions and make sure that there are no unintended side effects not detected in phase II studies</a:t>
            </a:r>
          </a:p>
          <a:p>
            <a:endParaRPr lang="en-GB" dirty="0"/>
          </a:p>
        </p:txBody>
      </p:sp>
    </p:spTree>
    <p:extLst>
      <p:ext uri="{BB962C8B-B14F-4D97-AF65-F5344CB8AC3E}">
        <p14:creationId xmlns:p14="http://schemas.microsoft.com/office/powerpoint/2010/main" val="359106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008112"/>
          </a:xfrm>
        </p:spPr>
        <p:txBody>
          <a:bodyPr/>
          <a:lstStyle/>
          <a:p>
            <a:r>
              <a:rPr lang="en-GB" dirty="0">
                <a:solidFill>
                  <a:schemeClr val="accent1">
                    <a:lumMod val="75000"/>
                  </a:schemeClr>
                </a:solidFill>
              </a:rPr>
              <a:t>Safety</a:t>
            </a:r>
          </a:p>
        </p:txBody>
      </p:sp>
      <p:sp>
        <p:nvSpPr>
          <p:cNvPr id="3" name="Content Placeholder 2"/>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500" dirty="0"/>
              <a:t>before any of the COVID vaccines can be authorised for widespread use in the population, the manufacturers have to demonstrate that they are safe and effective</a:t>
            </a:r>
          </a:p>
          <a:p>
            <a:pPr marL="0" indent="0"/>
            <a:endParaRPr lang="en-GB" sz="1500" dirty="0"/>
          </a:p>
          <a:p>
            <a:pPr marL="285750" indent="-285750">
              <a:buFont typeface="Arial" panose="020B0604020202020204" pitchFamily="34" charset="0"/>
              <a:buChar char="•"/>
            </a:pPr>
            <a:r>
              <a:rPr lang="en-GB" sz="1500" dirty="0"/>
              <a:t>tens of thousands of people across the world have received COVID-19 vaccines in clinical trials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no serious adverse reactions to the vaccines were seen in the trial participants who received them </a:t>
            </a:r>
          </a:p>
          <a:p>
            <a:pPr marL="0" indent="0"/>
            <a:endParaRPr lang="en-GB" sz="1500" dirty="0"/>
          </a:p>
          <a:p>
            <a:pPr marL="285750" indent="-285750">
              <a:buFont typeface="Arial" panose="020B0604020202020204" pitchFamily="34" charset="0"/>
              <a:buChar char="•"/>
            </a:pPr>
            <a:r>
              <a:rPr lang="en-GB" sz="15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vaccines are authorised and in use, the Medicines and Healthcare products Regulatory Agency (MHRA) continually monitors their safety to ensure that the benefits continue to outweigh any risks.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1400" dirty="0"/>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a:solidFill>
                  <a:schemeClr val="accent1">
                    <a:lumMod val="75000"/>
                  </a:schemeClr>
                </a:solidFill>
              </a:rPr>
              <a:t>Effectiveness</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dirty="0"/>
              <a:t>manufacturers of the COVID-19 vaccines need to show evidence that they will be effective</a:t>
            </a:r>
          </a:p>
          <a:p>
            <a:pPr marL="285750" indent="-285750">
              <a:buFont typeface="Arial" panose="020B0604020202020204" pitchFamily="34" charset="0"/>
              <a:buChar char="•"/>
            </a:pPr>
            <a:r>
              <a:rPr lang="en-GB" sz="1400"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sz="1400"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1400" dirty="0"/>
          </a:p>
          <a:p>
            <a:r>
              <a:rPr lang="en-GB" sz="1400" dirty="0"/>
              <a:t>Those running clinical trials will also look at antibody response:</a:t>
            </a:r>
          </a:p>
          <a:p>
            <a:pPr marL="735012" lvl="3" indent="-285750"/>
            <a:r>
              <a:rPr lang="en-GB" sz="1400" dirty="0"/>
              <a:t>- after one dose and two doses</a:t>
            </a:r>
          </a:p>
          <a:p>
            <a:pPr marL="735012" lvl="3" indent="-285750"/>
            <a:r>
              <a:rPr lang="en-GB" sz="1400" dirty="0"/>
              <a:t>- at different dosages of the vaccine</a:t>
            </a:r>
          </a:p>
          <a:p>
            <a:pPr marL="735012" lvl="3" indent="-285750"/>
            <a:r>
              <a:rPr lang="en-GB" sz="1400" dirty="0"/>
              <a:t>- with different time intervals between vaccine doses</a:t>
            </a:r>
          </a:p>
          <a:p>
            <a:pPr marL="735012" lvl="3" indent="-285750"/>
            <a:r>
              <a:rPr lang="en-GB" sz="1400" dirty="0"/>
              <a:t>- in different age groups </a:t>
            </a:r>
          </a:p>
          <a:p>
            <a:r>
              <a:rPr lang="en-GB" sz="1400" dirty="0"/>
              <a:t> </a:t>
            </a:r>
          </a:p>
          <a:p>
            <a:r>
              <a:rPr lang="en-GB" sz="1400" dirty="0"/>
              <a:t>Over time, they will look at </a:t>
            </a:r>
          </a:p>
          <a:p>
            <a:pPr marL="285750" indent="-285750">
              <a:buFont typeface="Arial" panose="020B0604020202020204" pitchFamily="34" charset="0"/>
              <a:buChar char="•"/>
            </a:pPr>
            <a:r>
              <a:rPr lang="en-GB" sz="1400" dirty="0"/>
              <a:t>how long the antibodies last and the effect on antibody levels if a booster dose is given</a:t>
            </a:r>
          </a:p>
          <a:p>
            <a:pPr marL="285750" indent="-285750">
              <a:buFont typeface="Arial" panose="020B0604020202020204" pitchFamily="34" charset="0"/>
              <a:buChar char="•"/>
            </a:pPr>
            <a:r>
              <a:rPr lang="en-GB" sz="1400" spc="-30" dirty="0"/>
              <a:t>whether the vaccine only stops people from becoming severely ill or if it also stops them spreading the virus too</a:t>
            </a:r>
            <a:endParaRPr lang="en-GB" sz="1400" dirty="0"/>
          </a:p>
        </p:txBody>
      </p:sp>
    </p:spTree>
    <p:extLst>
      <p:ext uri="{BB962C8B-B14F-4D97-AF65-F5344CB8AC3E}">
        <p14:creationId xmlns:p14="http://schemas.microsoft.com/office/powerpoint/2010/main" val="360977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600" dirty="0">
                <a:solidFill>
                  <a:schemeClr val="accent1">
                    <a:lumMod val="75000"/>
                  </a:schemeClr>
                </a:solidFill>
              </a:rPr>
              <a:t>Real world effectiveness (1)</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500" dirty="0"/>
              <a:t>now that COVID-19 vaccines are in general use in the population, the impact and effectiveness of the COVID-19 vaccination programme on infection, symptomatic disease, hospitalisation, and death is being actively monitored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vaccine effectiveness for preventing symptomatic disease with the Delta variant following 2 doses is estimated at between 65 to 95%, with higher levels of protection against severe disease including hospitalisation and death</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protection against infection has also been seen in healthcare workers, where a single dose of Pfizer BioNTech vaccine provided &gt;70% protection against both symptomatic and asymptomatic infection and in care home residents where a single dose of either Pfizer BioNTech or AstraZeneca vaccines reduced the risk of infection by around 60%</a:t>
            </a:r>
          </a:p>
          <a:p>
            <a:pPr marL="171450" indent="-1714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studies now show that the COVID vaccines have the potential to reduce transmission; one UK study showed that those who do become infected 3 weeks after receiving one dose of the Pfizer BioNTech or AstraZeneca vaccine were between 38% and 49% less likely to pass the virus on to their household contacts than those who were unvaccinated</a:t>
            </a:r>
          </a:p>
          <a:p>
            <a:endParaRPr lang="en-GB" dirty="0"/>
          </a:p>
        </p:txBody>
      </p:sp>
    </p:spTree>
    <p:extLst>
      <p:ext uri="{BB962C8B-B14F-4D97-AF65-F5344CB8AC3E}">
        <p14:creationId xmlns:p14="http://schemas.microsoft.com/office/powerpoint/2010/main" val="3693549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dirty="0">
                <a:solidFill>
                  <a:schemeClr val="accent1">
                    <a:lumMod val="75000"/>
                  </a:schemeClr>
                </a:solidFill>
              </a:rPr>
              <a:t>Real world effectiveness (2)</a:t>
            </a:r>
            <a:endParaRPr lang="en-GB" dirty="0"/>
          </a:p>
        </p:txBody>
      </p:sp>
      <p:sp>
        <p:nvSpPr>
          <p:cNvPr id="3" name="Content Placeholder 2"/>
          <p:cNvSpPr>
            <a:spLocks noGrp="1"/>
          </p:cNvSpPr>
          <p:nvPr>
            <p:ph idx="1"/>
          </p:nvPr>
        </p:nvSpPr>
        <p:spPr>
          <a:xfrm>
            <a:off x="685800" y="1124744"/>
            <a:ext cx="8077200" cy="4437856"/>
          </a:xfrm>
        </p:spPr>
        <p:txBody>
          <a:bodyPr/>
          <a:lstStyle/>
          <a:p>
            <a:pPr marL="321750" indent="-285750">
              <a:buFont typeface="Arial" panose="020B0604020202020204" pitchFamily="34" charset="0"/>
              <a:buChar char="•"/>
            </a:pPr>
            <a:r>
              <a:rPr lang="en-GB" sz="1500" dirty="0"/>
              <a:t>with the emergence of the heavily mutated Omicron variant, two doses of COVID-19 vaccine appear to be less effective at preventing infection from this variant compared to the Delta variant and protection declines to very low levels six months after the primary course</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for this reason, the JCVI recommended that all adults aged 16 years and over receive a booster dose at least three months after completing their two-dose primary course </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vaccine effectiveness data for Omicron confirms that protection against symptomatic disease soon after an mRNA booster dose increases to around 70-75% regardless of which vaccines were given for the primary course </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more recent analysis confirms that protection after an mRNA booster has declined substantially by three months after the dose was given</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protection against hospitalisation after an mRNA booster reaches over 90% in the two weeks after vaccination but is also showing some decline by about three months</a:t>
            </a:r>
          </a:p>
          <a:p>
            <a:endParaRPr lang="en-GB" sz="1600" dirty="0"/>
          </a:p>
        </p:txBody>
      </p:sp>
    </p:spTree>
    <p:extLst>
      <p:ext uri="{BB962C8B-B14F-4D97-AF65-F5344CB8AC3E}">
        <p14:creationId xmlns:p14="http://schemas.microsoft.com/office/powerpoint/2010/main" val="562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a:solidFill>
                  <a:schemeClr val="accent1">
                    <a:lumMod val="75000"/>
                  </a:schemeClr>
                </a:solidFill>
              </a:rPr>
              <a:t>Content</a:t>
            </a:r>
          </a:p>
        </p:txBody>
      </p:sp>
      <p:sp>
        <p:nvSpPr>
          <p:cNvPr id="3" name="Content Placeholder 2"/>
          <p:cNvSpPr>
            <a:spLocks noGrp="1"/>
          </p:cNvSpPr>
          <p:nvPr>
            <p:ph idx="1"/>
          </p:nvPr>
        </p:nvSpPr>
        <p:spPr>
          <a:xfrm>
            <a:off x="685800" y="1052736"/>
            <a:ext cx="8077200" cy="4509864"/>
          </a:xfrm>
        </p:spPr>
        <p:txBody>
          <a:bodyPr/>
          <a:lstStyle/>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Learning objectives, pre-requisites, key messages and introduction</a:t>
            </a:r>
          </a:p>
          <a:p>
            <a:pPr lvl="0">
              <a:lnSpc>
                <a:spcPct val="114000"/>
              </a:lnSpc>
              <a:spcBef>
                <a:spcPts val="0"/>
              </a:spcBef>
              <a:buClrTx/>
              <a:buSzTx/>
              <a:buFont typeface="+mj-lt"/>
              <a:buAutoNum type="arabicPeriod"/>
            </a:pPr>
            <a:r>
              <a:rPr lang="en-GB" sz="2400" kern="1200" dirty="0">
                <a:latin typeface="Arial" pitchFamily="34" charset="0"/>
                <a:ea typeface="ヒラギノ角ゴ Pro W3" pitchFamily="84" charset="-128"/>
              </a:rPr>
              <a:t>International and UK COVID-19 timeline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2400" kern="1200">
                <a:latin typeface="Arial" pitchFamily="34" charset="0"/>
                <a:ea typeface="ヒラギノ角ゴ Pro W3" pitchFamily="84" charset="-128"/>
              </a:rPr>
              <a:t>Developing </a:t>
            </a:r>
            <a:r>
              <a:rPr lang="en-GB" sz="2400" kern="1200" dirty="0">
                <a:latin typeface="Arial" pitchFamily="34" charset="0"/>
                <a:ea typeface="ヒラギノ角ゴ Pro W3" pitchFamily="84" charset="-128"/>
              </a:rPr>
              <a:t>a COVID-19 vaccine and vaccination programme</a:t>
            </a:r>
          </a:p>
          <a:p>
            <a:pPr lvl="0">
              <a:lnSpc>
                <a:spcPct val="114000"/>
              </a:lnSpc>
              <a:spcBef>
                <a:spcPts val="0"/>
              </a:spcBef>
              <a:buClrTx/>
              <a:buSzTx/>
              <a:buFont typeface="+mj-lt"/>
              <a:buAutoNum type="arabicPeriod"/>
            </a:pPr>
            <a:r>
              <a:rPr lang="en-GB" sz="2400" kern="1200" dirty="0">
                <a:latin typeface="Arial" pitchFamily="34" charset="0"/>
                <a:ea typeface="ヒラギノ角ゴ Pro W3" pitchFamily="84" charset="-128"/>
              </a:rPr>
              <a:t>Introducing a new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Vaccine specific information</a:t>
            </a:r>
            <a:endParaRPr lang="en-GB" sz="24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080120"/>
          </a:xfrm>
        </p:spPr>
        <p:txBody>
          <a:bodyPr/>
          <a:lstStyle/>
          <a:p>
            <a:r>
              <a:rPr lang="en-GB" sz="3600" dirty="0">
                <a:solidFill>
                  <a:schemeClr val="accent1">
                    <a:lumMod val="75000"/>
                  </a:schemeClr>
                </a:solidFill>
              </a:rPr>
              <a:t>Regulatory approval and licencing</a:t>
            </a:r>
          </a:p>
        </p:txBody>
      </p:sp>
      <p:sp>
        <p:nvSpPr>
          <p:cNvPr id="3" name="Content Placeholder 2"/>
          <p:cNvSpPr>
            <a:spLocks noGrp="1"/>
          </p:cNvSpPr>
          <p:nvPr>
            <p:ph idx="1"/>
          </p:nvPr>
        </p:nvSpPr>
        <p:spPr>
          <a:xfrm>
            <a:off x="685800" y="1412776"/>
            <a:ext cx="8077200" cy="4149824"/>
          </a:xfrm>
        </p:spPr>
        <p:txBody>
          <a:bodyPr/>
          <a:lstStyle/>
          <a:p>
            <a:pPr>
              <a:buFont typeface="Arial" panose="020B0604020202020204" pitchFamily="34" charset="0"/>
              <a:buChar char="•"/>
            </a:pPr>
            <a:r>
              <a:rPr lang="en-GB" sz="1500" dirty="0"/>
              <a:t>in the UK, vaccine m</a:t>
            </a:r>
            <a:r>
              <a:rPr lang="en-GB" altLang="en-US" sz="1500" dirty="0"/>
              <a:t>anufacturers apply to the Medicines and Healthcare products Regulatory Agency (MHRA) or the European Medicines Agency (EMA) for a product licence but they may issue a temporary authorisation ahead of the full UK product licence </a:t>
            </a:r>
          </a:p>
          <a:p>
            <a:pPr>
              <a:buFont typeface="Arial" panose="020B0604020202020204" pitchFamily="34" charset="0"/>
              <a:buChar char="•"/>
            </a:pPr>
            <a:endParaRPr lang="en-GB" altLang="en-US" sz="1500" dirty="0"/>
          </a:p>
          <a:p>
            <a:pPr>
              <a:buFont typeface="Arial" panose="020B0604020202020204" pitchFamily="34" charset="0"/>
              <a:buChar char="•"/>
            </a:pPr>
            <a:r>
              <a:rPr lang="en-GB" sz="1500" dirty="0"/>
              <a:t>in exceptional situations, the MHRA may enact Regulation 174. This enables them to temporarily authorise the supply of an unlicensed medicinal product in response to certain identified public health risks, such as the SARS-CoV-2 pandemic </a:t>
            </a:r>
          </a:p>
          <a:p>
            <a:pPr>
              <a:buFont typeface="Arial" panose="020B0604020202020204" pitchFamily="34" charset="0"/>
              <a:buChar char="•"/>
            </a:pPr>
            <a:endParaRPr lang="en-GB" sz="1500" dirty="0"/>
          </a:p>
          <a:p>
            <a:pPr>
              <a:buFont typeface="Arial" panose="020B0604020202020204" pitchFamily="34" charset="0"/>
              <a:buChar char="•"/>
            </a:pPr>
            <a:r>
              <a:rPr lang="en-GB" sz="15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1500" dirty="0"/>
          </a:p>
          <a:p>
            <a:pPr>
              <a:buFont typeface="Arial" panose="020B0604020202020204" pitchFamily="34" charset="0"/>
              <a:buChar char="•"/>
            </a:pPr>
            <a:r>
              <a:rPr lang="en-GB" sz="1500" dirty="0"/>
              <a:t>the process involves the same level of scrutiny as the usual licensing process and this exception is only used when strictly necessary to speed up access to a potentially life-saving intervention </a:t>
            </a:r>
          </a:p>
          <a:p>
            <a:endParaRPr lang="en-GB" dirty="0"/>
          </a:p>
        </p:txBody>
      </p:sp>
    </p:spTree>
    <p:extLst>
      <p:ext uri="{BB962C8B-B14F-4D97-AF65-F5344CB8AC3E}">
        <p14:creationId xmlns:p14="http://schemas.microsoft.com/office/powerpoint/2010/main" val="313475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77200" cy="792088"/>
          </a:xfrm>
        </p:spPr>
        <p:txBody>
          <a:bodyPr/>
          <a:lstStyle/>
          <a:p>
            <a:r>
              <a:rPr lang="en-GB" dirty="0">
                <a:solidFill>
                  <a:schemeClr val="accent1">
                    <a:lumMod val="75000"/>
                  </a:schemeClr>
                </a:solidFill>
              </a:rPr>
              <a:t>Post authorisation surveillance</a:t>
            </a:r>
          </a:p>
        </p:txBody>
      </p:sp>
      <p:sp>
        <p:nvSpPr>
          <p:cNvPr id="3" name="Content Placeholder 2"/>
          <p:cNvSpPr>
            <a:spLocks noGrp="1"/>
          </p:cNvSpPr>
          <p:nvPr>
            <p:ph idx="1"/>
          </p:nvPr>
        </p:nvSpPr>
        <p:spPr>
          <a:xfrm>
            <a:off x="685800" y="1268760"/>
            <a:ext cx="8077200" cy="4536504"/>
          </a:xfrm>
        </p:spPr>
        <p:txBody>
          <a:bodyPr/>
          <a:lstStyle/>
          <a:p>
            <a:r>
              <a:rPr lang="en-GB" altLang="en-US" sz="1600" dirty="0"/>
              <a:t>On-going studies of vaccines continue after the vaccine has been authorised for use.</a:t>
            </a:r>
          </a:p>
          <a:p>
            <a:r>
              <a:rPr lang="en-GB" altLang="en-US" sz="1600" dirty="0"/>
              <a:t>These studies aim to assess long term efficacy and to detect any rare adverse effects </a:t>
            </a:r>
          </a:p>
          <a:p>
            <a:r>
              <a:rPr lang="en-GB" altLang="en-US" sz="1600" dirty="0"/>
              <a:t>because in real life administration, compared to pre-licensure trials, there will be:</a:t>
            </a:r>
          </a:p>
          <a:p>
            <a:endParaRPr lang="en-GB" altLang="en-US" sz="1600" dirty="0"/>
          </a:p>
          <a:p>
            <a:pPr marL="285750" indent="-285750">
              <a:buFont typeface="Arial" panose="020B0604020202020204" pitchFamily="34" charset="0"/>
              <a:buChar char="•"/>
            </a:pPr>
            <a:r>
              <a:rPr lang="en-GB" altLang="en-US" sz="1600" dirty="0"/>
              <a:t>some variability in preparation of the vaccine as vaccines will come from different batches</a:t>
            </a:r>
          </a:p>
          <a:p>
            <a:pPr marL="0" indent="0"/>
            <a:endParaRPr lang="en-GB" altLang="en-US" sz="1600" dirty="0"/>
          </a:p>
          <a:p>
            <a:pPr marL="285750" indent="-285750">
              <a:buFont typeface="Arial" panose="020B0604020202020204" pitchFamily="34" charset="0"/>
              <a:buChar char="•"/>
            </a:pPr>
            <a:r>
              <a:rPr lang="en-GB" altLang="en-US" sz="1600" dirty="0"/>
              <a:t>possible variability in stability and storage, for example the cold chain may not be as rigidly maintained in practice as it was in a clinical trial</a:t>
            </a:r>
          </a:p>
          <a:p>
            <a:pPr marL="0" indent="0"/>
            <a:endParaRPr lang="en-GB" altLang="en-US" sz="1600" dirty="0"/>
          </a:p>
          <a:p>
            <a:pPr marL="285750" indent="-285750">
              <a:buFont typeface="Arial" panose="020B0604020202020204" pitchFamily="34" charset="0"/>
              <a:buChar char="•"/>
            </a:pPr>
            <a:r>
              <a:rPr lang="en-GB" altLang="en-US" sz="1600" dirty="0"/>
              <a:t>use of the vaccines in different groups than in pre-license studies, for example they will be given to people with underlying medical conditions who would not necessarily have been included in a pre-licensure clinical trial</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mutations in the virus which may result in the vaccine being less effective</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endParaRPr lang="en-GB" dirty="0"/>
          </a:p>
        </p:txBody>
      </p:sp>
    </p:spTree>
    <p:extLst>
      <p:ext uri="{BB962C8B-B14F-4D97-AF65-F5344CB8AC3E}">
        <p14:creationId xmlns:p14="http://schemas.microsoft.com/office/powerpoint/2010/main" val="415108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dirty="0">
                <a:solidFill>
                  <a:schemeClr val="accent1">
                    <a:lumMod val="75000"/>
                  </a:schemeClr>
                </a:solidFill>
              </a:rPr>
              <a:t>Licensure</a:t>
            </a:r>
          </a:p>
        </p:txBody>
      </p:sp>
      <p:sp>
        <p:nvSpPr>
          <p:cNvPr id="3" name="Content Placeholder 2"/>
          <p:cNvSpPr>
            <a:spLocks noGrp="1"/>
          </p:cNvSpPr>
          <p:nvPr>
            <p:ph idx="1"/>
          </p:nvPr>
        </p:nvSpPr>
        <p:spPr>
          <a:xfrm>
            <a:off x="717848" y="1196752"/>
            <a:ext cx="8077200" cy="4451176"/>
          </a:xfrm>
        </p:spPr>
        <p:txBody>
          <a:bodyPr/>
          <a:lstStyle/>
          <a:p>
            <a:pPr marL="285750" indent="-285750">
              <a:buFont typeface="Arial" panose="020B0604020202020204" pitchFamily="34" charset="0"/>
              <a:buChar char="•"/>
            </a:pPr>
            <a:r>
              <a:rPr lang="en-GB" sz="1500" dirty="0"/>
              <a:t>following initial temporary authorisation from the MHRA under Regulation 174, the Moderna, AstraZeneca and Pfizer BioNTech COVID-19 vaccines sought Conditional Marketing Authorisation (CMA). Marketing authorisation is often referred to as a license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CMA is the fast-track approval of a medicine that fulfils an unmet medical need. During the COVID-19 pandemic, CMA has been used to expedite the approval of safe and effective COVID-19 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medicine still has to meet rigorous standards for safety, efficacy and quality but it can be approved on the basis of less comprehensive data than is normally required for full licensure. The manufacturer has to continue to provide comprehensive clinical data to the MHRA after CMA has been granted and the CMA is valid for one year before renewal is required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a vaccine is given CMA, the ‘Information for Healthcare Professionals’ and ‘Information for UK Recipients’ documents are replaced with a ‘Summary of Product Characteristics (SPC)’ and ‘Patient Information Leaflet (PIL)’, as are required for licensed medicines</a:t>
            </a:r>
          </a:p>
        </p:txBody>
      </p:sp>
    </p:spTree>
    <p:extLst>
      <p:ext uri="{BB962C8B-B14F-4D97-AF65-F5344CB8AC3E}">
        <p14:creationId xmlns:p14="http://schemas.microsoft.com/office/powerpoint/2010/main" val="3900649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648072"/>
          </a:xfrm>
        </p:spPr>
        <p:txBody>
          <a:bodyPr/>
          <a:lstStyle/>
          <a:p>
            <a:r>
              <a:rPr lang="en-GB" sz="3600" dirty="0">
                <a:solidFill>
                  <a:schemeClr val="accent1">
                    <a:lumMod val="75000"/>
                  </a:schemeClr>
                </a:solidFill>
              </a:rPr>
              <a:t>COVID-19 Vaccines</a:t>
            </a:r>
          </a:p>
        </p:txBody>
      </p:sp>
      <p:sp>
        <p:nvSpPr>
          <p:cNvPr id="3" name="Content Placeholder 2"/>
          <p:cNvSpPr>
            <a:spLocks noGrp="1"/>
          </p:cNvSpPr>
          <p:nvPr>
            <p:ph idx="1"/>
          </p:nvPr>
        </p:nvSpPr>
        <p:spPr>
          <a:xfrm>
            <a:off x="685800" y="980728"/>
            <a:ext cx="8077200" cy="4824536"/>
          </a:xfrm>
        </p:spPr>
        <p:txBody>
          <a:bodyPr/>
          <a:lstStyle/>
          <a:p>
            <a:r>
              <a:rPr lang="en-GB" sz="1600" dirty="0"/>
              <a:t>COVID-19 vaccines currently available for use in the UK national COVID-19 vaccination programme include:</a:t>
            </a:r>
          </a:p>
          <a:p>
            <a:pPr>
              <a:buFont typeface="Arial" panose="020B0604020202020204" pitchFamily="34" charset="0"/>
              <a:buChar char="•"/>
            </a:pPr>
            <a:endParaRPr lang="en-GB" sz="1600" dirty="0"/>
          </a:p>
          <a:p>
            <a:pPr>
              <a:buFont typeface="Arial" panose="020B0604020202020204" pitchFamily="34" charset="0"/>
              <a:buChar char="•"/>
            </a:pPr>
            <a:r>
              <a:rPr lang="en-GB" sz="1600" b="1" dirty="0"/>
              <a:t>COVID-19 Vaccine Pfizer BioNTech (Comirnaty 30 micrograms/dose)</a:t>
            </a:r>
          </a:p>
          <a:p>
            <a:pPr indent="0"/>
            <a:r>
              <a:rPr lang="en-GB" sz="1600" dirty="0"/>
              <a:t>	given authorisation for temporary supply by the MHRA on 2 December 2020 	and then granted Conditional Marketing Authorisation (CMA) on 9 July 2021. 	This vaccine is authorised for adults and adolescents from the age of 12 	years </a:t>
            </a:r>
          </a:p>
          <a:p>
            <a:pPr>
              <a:buFont typeface="Arial" panose="020B0604020202020204" pitchFamily="34" charset="0"/>
              <a:buChar char="•"/>
            </a:pPr>
            <a:endParaRPr lang="en-GB" sz="1600" dirty="0"/>
          </a:p>
          <a:p>
            <a:pPr>
              <a:buFont typeface="Arial" panose="020B0604020202020204" pitchFamily="34" charset="0"/>
              <a:buChar char="•"/>
            </a:pPr>
            <a:r>
              <a:rPr lang="en-GB" sz="1600" b="1" dirty="0"/>
              <a:t>COVID-19 Vaccine Pfizer BioNTech (Comirnaty 10 micrograms/dose) </a:t>
            </a:r>
          </a:p>
          <a:p>
            <a:pPr indent="0"/>
            <a:r>
              <a:rPr lang="en-GB" sz="1600" dirty="0"/>
              <a:t>	granted CMA on 22 December 2021. This vaccine is </a:t>
            </a:r>
            <a:r>
              <a:rPr lang="en-GB" sz="1600" b="1" dirty="0"/>
              <a:t>authorised for 	children from 5 to 11 years of age</a:t>
            </a:r>
          </a:p>
          <a:p>
            <a:pPr lvl="0" indent="0"/>
            <a:endParaRPr lang="en-GB" sz="1600" dirty="0"/>
          </a:p>
          <a:p>
            <a:pPr lvl="0">
              <a:buFont typeface="Arial" panose="020B0604020202020204" pitchFamily="34" charset="0"/>
              <a:buChar char="•"/>
            </a:pPr>
            <a:r>
              <a:rPr lang="en-GB" sz="1600" b="1" dirty="0"/>
              <a:t>COVID-19 Vaccine </a:t>
            </a:r>
            <a:r>
              <a:rPr lang="en-GB" sz="1600" b="1" dirty="0" err="1"/>
              <a:t>Moderna</a:t>
            </a:r>
            <a:r>
              <a:rPr lang="en-GB" sz="1600" b="1" dirty="0"/>
              <a:t> (Spikevax) </a:t>
            </a:r>
          </a:p>
          <a:p>
            <a:pPr lvl="0" indent="0"/>
            <a:r>
              <a:rPr lang="en-GB" sz="1600" dirty="0"/>
              <a:t>	given authorisation for temporary supply by the MHRA on 8 January 2021 	and then granted CMA on 1 April 2021 </a:t>
            </a:r>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AEE9-3A73-4ADC-BCE1-0BB241B20B88}"/>
              </a:ext>
            </a:extLst>
          </p:cNvPr>
          <p:cNvSpPr>
            <a:spLocks noGrp="1"/>
          </p:cNvSpPr>
          <p:nvPr>
            <p:ph type="title"/>
          </p:nvPr>
        </p:nvSpPr>
        <p:spPr>
          <a:xfrm>
            <a:off x="685800" y="332656"/>
            <a:ext cx="8077200" cy="720080"/>
          </a:xfrm>
        </p:spPr>
        <p:txBody>
          <a:bodyPr/>
          <a:lstStyle/>
          <a:p>
            <a:r>
              <a:rPr lang="en-GB" dirty="0">
                <a:solidFill>
                  <a:schemeClr val="accent1">
                    <a:lumMod val="75000"/>
                  </a:schemeClr>
                </a:solidFill>
              </a:rPr>
              <a:t>COVID-19 Vaccines (continued)</a:t>
            </a:r>
            <a:endParaRPr lang="en-GB" dirty="0"/>
          </a:p>
        </p:txBody>
      </p:sp>
      <p:sp>
        <p:nvSpPr>
          <p:cNvPr id="3" name="Content Placeholder 2">
            <a:extLst>
              <a:ext uri="{FF2B5EF4-FFF2-40B4-BE49-F238E27FC236}">
                <a16:creationId xmlns:a16="http://schemas.microsoft.com/office/drawing/2014/main" id="{E66625EC-027C-4850-8B33-EC09783811F7}"/>
              </a:ext>
            </a:extLst>
          </p:cNvPr>
          <p:cNvSpPr>
            <a:spLocks noGrp="1"/>
          </p:cNvSpPr>
          <p:nvPr>
            <p:ph idx="1"/>
          </p:nvPr>
        </p:nvSpPr>
        <p:spPr>
          <a:xfrm>
            <a:off x="685800" y="1196752"/>
            <a:ext cx="8077200" cy="4365848"/>
          </a:xfrm>
        </p:spPr>
        <p:txBody>
          <a:bodyPr/>
          <a:lstStyle/>
          <a:p>
            <a:pPr>
              <a:buFont typeface="Arial" panose="020B0604020202020204" pitchFamily="34" charset="0"/>
              <a:buChar char="•"/>
            </a:pPr>
            <a:r>
              <a:rPr lang="en-GB" sz="2000" b="1" dirty="0"/>
              <a:t>COVID-19 vaccine </a:t>
            </a:r>
            <a:r>
              <a:rPr lang="en-GB" sz="2000" b="1" dirty="0" err="1"/>
              <a:t>Moderna</a:t>
            </a:r>
            <a:r>
              <a:rPr lang="en-GB" sz="2000" b="1" dirty="0"/>
              <a:t> (Spikevax® bivalent Omicron BA.1 / original ‘wild type’)</a:t>
            </a:r>
            <a:r>
              <a:rPr lang="en-GB" sz="2000" dirty="0"/>
              <a:t> </a:t>
            </a:r>
          </a:p>
          <a:p>
            <a:pPr marL="0" indent="0"/>
            <a:r>
              <a:rPr lang="en-GB" sz="2000" dirty="0"/>
              <a:t>	granted CMA on 15 August 2022</a:t>
            </a:r>
          </a:p>
          <a:p>
            <a:pPr marL="0" indent="0"/>
            <a:endParaRPr lang="en-GB" sz="2000" dirty="0"/>
          </a:p>
          <a:p>
            <a:pPr marL="457200" indent="-457200">
              <a:buFont typeface="Arial" panose="020B0604020202020204" pitchFamily="34" charset="0"/>
              <a:buChar char="•"/>
            </a:pPr>
            <a:r>
              <a:rPr lang="en-GB" sz="2000" b="1" dirty="0"/>
              <a:t>COVID-19 Pfizer BioNTech bivalent vaccine (Comirnaty® Original/Omicron BA.1) </a:t>
            </a:r>
          </a:p>
          <a:p>
            <a:pPr marL="0" indent="0"/>
            <a:r>
              <a:rPr lang="en-GB" sz="2000" dirty="0"/>
              <a:t>	 granted CMA on 02 September 2022. Authorised for adults 	 and adolescents from the age of 12 years </a:t>
            </a:r>
          </a:p>
          <a:p>
            <a:pPr marL="0" indent="0"/>
            <a:endParaRPr lang="en-GB" sz="2000" dirty="0"/>
          </a:p>
          <a:p>
            <a:pPr marL="457200" indent="-457200">
              <a:buFont typeface="Arial" panose="020B0604020202020204" pitchFamily="34" charset="0"/>
              <a:buChar char="•"/>
            </a:pPr>
            <a:r>
              <a:rPr lang="en-GB" sz="2000" b="1" dirty="0"/>
              <a:t>COVID-19 vaccine Novavax (</a:t>
            </a:r>
            <a:r>
              <a:rPr lang="en-GB" sz="2000" b="1" dirty="0" err="1"/>
              <a:t>Nuvaxovid</a:t>
            </a:r>
            <a:r>
              <a:rPr lang="en-GB" sz="2000" b="1" dirty="0"/>
              <a:t>®)</a:t>
            </a:r>
          </a:p>
          <a:p>
            <a:pPr marL="0" indent="0"/>
            <a:r>
              <a:rPr lang="en-GB" sz="2000" dirty="0"/>
              <a:t>	 granted CMA on 03 February 2022. Authorised for 	 	 primary vaccination in those 12 years and older</a:t>
            </a:r>
          </a:p>
          <a:p>
            <a:pPr marL="0" indent="0"/>
            <a:endParaRPr lang="en-GB" sz="2000" dirty="0">
              <a:solidFill>
                <a:srgbClr val="FF0000"/>
              </a:solidFill>
            </a:endParaRPr>
          </a:p>
          <a:p>
            <a:pPr marL="0" indent="0"/>
            <a:endParaRPr lang="en-GB" sz="2000" dirty="0">
              <a:solidFill>
                <a:srgbClr val="FF0000"/>
              </a:solidFill>
            </a:endParaRPr>
          </a:p>
        </p:txBody>
      </p:sp>
    </p:spTree>
    <p:extLst>
      <p:ext uri="{BB962C8B-B14F-4D97-AF65-F5344CB8AC3E}">
        <p14:creationId xmlns:p14="http://schemas.microsoft.com/office/powerpoint/2010/main" val="3538821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1052736"/>
            <a:ext cx="8077200" cy="4680520"/>
          </a:xfrm>
        </p:spPr>
        <p:txBody>
          <a:bodyPr/>
          <a:lstStyle/>
          <a:p>
            <a:pPr>
              <a:lnSpc>
                <a:spcPct val="100000"/>
              </a:lnSpc>
              <a:buFont typeface="Arial" panose="020B0604020202020204" pitchFamily="34" charset="0"/>
              <a:buChar char="•"/>
            </a:pPr>
            <a:r>
              <a:rPr lang="en-GB" sz="1500" dirty="0"/>
              <a:t>the Pfizer BioNTech and </a:t>
            </a:r>
            <a:r>
              <a:rPr lang="en-GB" sz="1500" dirty="0" err="1"/>
              <a:t>Moderna</a:t>
            </a:r>
            <a:r>
              <a:rPr lang="en-GB" sz="1500" dirty="0"/>
              <a:t> COVID-19 vaccines are messenger ribonucleic acid (mRNA) vaccines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799026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21D1-C991-4D6F-8D2D-09213C01A09E}"/>
              </a:ext>
            </a:extLst>
          </p:cNvPr>
          <p:cNvSpPr>
            <a:spLocks noGrp="1"/>
          </p:cNvSpPr>
          <p:nvPr>
            <p:ph type="title"/>
          </p:nvPr>
        </p:nvSpPr>
        <p:spPr>
          <a:xfrm>
            <a:off x="685800" y="404664"/>
            <a:ext cx="8077200" cy="890736"/>
          </a:xfrm>
        </p:spPr>
        <p:txBody>
          <a:bodyPr/>
          <a:lstStyle/>
          <a:p>
            <a:r>
              <a:rPr lang="en-GB" sz="3600" dirty="0">
                <a:solidFill>
                  <a:schemeClr val="accent1">
                    <a:lumMod val="75000"/>
                  </a:schemeClr>
                </a:solidFill>
              </a:rPr>
              <a:t>Novavax COVID-19 vaccine </a:t>
            </a:r>
            <a:br>
              <a:rPr lang="en-GB" sz="3600" dirty="0">
                <a:solidFill>
                  <a:schemeClr val="accent1">
                    <a:lumMod val="75000"/>
                  </a:schemeClr>
                </a:solidFill>
              </a:rPr>
            </a:br>
            <a:r>
              <a:rPr lang="en-GB" sz="3600" dirty="0">
                <a:solidFill>
                  <a:schemeClr val="accent1">
                    <a:lumMod val="75000"/>
                  </a:schemeClr>
                </a:solidFill>
              </a:rPr>
              <a:t>(Nuvaxovid</a:t>
            </a:r>
            <a:r>
              <a:rPr lang="en-GB" sz="3600" b="0" dirty="0">
                <a:solidFill>
                  <a:schemeClr val="accent1">
                    <a:lumMod val="75000"/>
                  </a:schemeClr>
                </a:solidFill>
              </a:rPr>
              <a:t>®)</a:t>
            </a: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140E06BE-D258-4835-AF54-B5960D929FBE}"/>
              </a:ext>
            </a:extLst>
          </p:cNvPr>
          <p:cNvSpPr>
            <a:spLocks noGrp="1"/>
          </p:cNvSpPr>
          <p:nvPr>
            <p:ph idx="1"/>
          </p:nvPr>
        </p:nvSpPr>
        <p:spPr>
          <a:xfrm>
            <a:off x="685800" y="1700808"/>
            <a:ext cx="8077200" cy="3861792"/>
          </a:xfrm>
        </p:spPr>
        <p:txBody>
          <a:bodyPr/>
          <a:lstStyle/>
          <a:p>
            <a:pPr marL="457200" indent="-457200">
              <a:buFont typeface="Arial" panose="020B0604020202020204" pitchFamily="34" charset="0"/>
              <a:buChar char="•"/>
            </a:pPr>
            <a:r>
              <a:rPr lang="en-GB" sz="2400" dirty="0"/>
              <a:t>Nuvaxovid® is the COVID-19 vaccine developed by Novavax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this vaccine uses a recombinant S protein (grown in </a:t>
            </a:r>
            <a:r>
              <a:rPr lang="en-GB" sz="2400" dirty="0" err="1"/>
              <a:t>baculovirus</a:t>
            </a:r>
            <a:r>
              <a:rPr lang="en-GB" sz="2400" dirty="0"/>
              <a:t> infected insect cells) as an antigen with the Matrix-MTM adjuvant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the adjuvant includes two saponins derived from tree bark</a:t>
            </a:r>
          </a:p>
        </p:txBody>
      </p:sp>
    </p:spTree>
    <p:extLst>
      <p:ext uri="{BB962C8B-B14F-4D97-AF65-F5344CB8AC3E}">
        <p14:creationId xmlns:p14="http://schemas.microsoft.com/office/powerpoint/2010/main" val="260143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2022, many vaccine manufacturers have rapidly developed second generation vaccines that may have broader coverage against SARS-CoV-2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there is no evidence, as yet, that vaccines based on the whole virion offer better or broader protection</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approved or approaching licensure have been developed as boosters and have either replaced the spike protein from the original vaccine strain with an Omicron BA.1 strain, or developed a bivalent formulation containing the spike protein sequences from both the ancestral strain and an Omicron variant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respond to any increase in disease. Rates of infection in the summer of 2022 were largely driven by infection with Omicron BA.4 and BA.5 and so the degree of cross protection from the BA.1 containing vaccines is being rapidly investigated</a:t>
            </a:r>
          </a:p>
        </p:txBody>
      </p:sp>
    </p:spTree>
    <p:extLst>
      <p:ext uri="{BB962C8B-B14F-4D97-AF65-F5344CB8AC3E}">
        <p14:creationId xmlns:p14="http://schemas.microsoft.com/office/powerpoint/2010/main" val="1903242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188640"/>
            <a:ext cx="8077200" cy="936104"/>
          </a:xfrm>
        </p:spPr>
        <p:txBody>
          <a:bodyPr/>
          <a:lstStyle/>
          <a:p>
            <a:r>
              <a:rPr lang="en-GB" dirty="0">
                <a:solidFill>
                  <a:schemeClr val="accent1">
                    <a:lumMod val="75000"/>
                  </a:schemeClr>
                </a:solidFill>
              </a:rPr>
              <a:t>Variant vaccines (continued)</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293840"/>
          </a:xfrm>
        </p:spPr>
        <p:txBody>
          <a:bodyPr/>
          <a:lstStyle/>
          <a:p>
            <a:pPr marL="457200" indent="-457200">
              <a:buFont typeface="Arial" panose="020B0604020202020204" pitchFamily="34" charset="0"/>
              <a:buChar char="•"/>
            </a:pPr>
            <a:r>
              <a:rPr lang="en-GB" sz="2000" dirty="0" err="1"/>
              <a:t>Moderna</a:t>
            </a:r>
            <a:r>
              <a:rPr lang="en-GB" sz="2000" dirty="0"/>
              <a:t> bivalent (Spikevax® bivalent Original/Omicron vaccine) was approved by MHRA for use as a booster in August 2022. This vaccine contains 25 micrograms of mRNA directed against the ancestral strain and 25 micrograms of mRNA against Omicron BA.1</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a similar formulation manufactured by Pfizer BioNTech (Original/Omicron BA.1 Comirnaty®) containing 15 micrograms of mRNA directed against the ancestral strain and 15 micrograms of mRNA against Omicron BA.1 was approved by the EMA on 02 September 2022</a:t>
            </a:r>
          </a:p>
        </p:txBody>
      </p:sp>
    </p:spTree>
    <p:extLst>
      <p:ext uri="{BB962C8B-B14F-4D97-AF65-F5344CB8AC3E}">
        <p14:creationId xmlns:p14="http://schemas.microsoft.com/office/powerpoint/2010/main" val="15847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4400" dirty="0">
                <a:solidFill>
                  <a:schemeClr val="accent1">
                    <a:lumMod val="75000"/>
                  </a:schemeClr>
                </a:solidFill>
              </a:rPr>
              <a:t>Additional COVID-19 vaccines</a:t>
            </a:r>
          </a:p>
        </p:txBody>
      </p:sp>
      <p:sp>
        <p:nvSpPr>
          <p:cNvPr id="3" name="Content Placeholder 2"/>
          <p:cNvSpPr>
            <a:spLocks noGrp="1"/>
          </p:cNvSpPr>
          <p:nvPr>
            <p:ph idx="1"/>
          </p:nvPr>
        </p:nvSpPr>
        <p:spPr>
          <a:xfrm>
            <a:off x="685800" y="1196752"/>
            <a:ext cx="8077200" cy="4365848"/>
          </a:xfrm>
        </p:spPr>
        <p:txBody>
          <a:bodyPr/>
          <a:lstStyle/>
          <a:p>
            <a:pPr>
              <a:buFont typeface="Arial" panose="020B0604020202020204" pitchFamily="34" charset="0"/>
              <a:buChar char="•"/>
            </a:pPr>
            <a:endParaRPr lang="en-GB" sz="2400" dirty="0"/>
          </a:p>
          <a:p>
            <a:pPr>
              <a:buFont typeface="Arial" panose="020B0604020202020204" pitchFamily="34" charset="0"/>
              <a:buChar char="•"/>
            </a:pPr>
            <a:r>
              <a:rPr lang="en-GB" sz="2400" dirty="0"/>
              <a:t>If more COVID-19 vaccines are considered for authorisation in the UK, information about these will be added to this slide set</a:t>
            </a:r>
          </a:p>
          <a:p>
            <a:pPr marL="0" indent="0"/>
            <a:endParaRPr lang="en-GB" sz="2400" dirty="0"/>
          </a:p>
          <a:p>
            <a:pPr marL="0" indent="0"/>
            <a:r>
              <a:rPr lang="en-GB" sz="2400" dirty="0"/>
              <a:t>Further details about presentation and preparation of the Pfizer BioNTech (Comirnaty</a:t>
            </a:r>
            <a:r>
              <a:rPr lang="en-GB" dirty="0"/>
              <a:t>®</a:t>
            </a:r>
            <a:r>
              <a:rPr lang="en-GB" sz="2400" dirty="0"/>
              <a:t>), </a:t>
            </a:r>
            <a:r>
              <a:rPr lang="en-GB" sz="2400" dirty="0" err="1"/>
              <a:t>Moderna</a:t>
            </a:r>
            <a:r>
              <a:rPr lang="en-GB" sz="2400" dirty="0"/>
              <a:t> (Spikevax</a:t>
            </a:r>
            <a:r>
              <a:rPr lang="en-GB" dirty="0"/>
              <a:t>®</a:t>
            </a:r>
            <a:r>
              <a:rPr lang="en-GB" sz="2400" dirty="0"/>
              <a:t>)</a:t>
            </a:r>
            <a:r>
              <a:rPr lang="en-GB" sz="2400" dirty="0">
                <a:solidFill>
                  <a:srgbClr val="FF0000"/>
                </a:solidFill>
              </a:rPr>
              <a:t> </a:t>
            </a:r>
            <a:r>
              <a:rPr lang="en-GB" sz="2400" dirty="0"/>
              <a:t>and Novavax (Nuvaxovid</a:t>
            </a:r>
            <a:r>
              <a:rPr lang="en-GB" dirty="0"/>
              <a:t>®</a:t>
            </a:r>
            <a:r>
              <a:rPr lang="en-GB" sz="2400" dirty="0"/>
              <a:t>) vaccines are available on slides at the end of this slide set</a:t>
            </a:r>
          </a:p>
        </p:txBody>
      </p:sp>
    </p:spTree>
    <p:extLst>
      <p:ext uri="{BB962C8B-B14F-4D97-AF65-F5344CB8AC3E}">
        <p14:creationId xmlns:p14="http://schemas.microsoft.com/office/powerpoint/2010/main" val="124851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43000"/>
            <a:ext cx="8077200" cy="451824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describe how vaccines are developed and trialled</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identify the groups who are at high risk of COVID-19 infection and who should be prioritised to receive the COVID-19 vaccine</a:t>
            </a:r>
          </a:p>
          <a:p>
            <a:pPr marL="285750" indent="-285750">
              <a:spcBef>
                <a:spcPts val="0"/>
              </a:spcBef>
              <a:spcAft>
                <a:spcPts val="1000"/>
              </a:spcAft>
              <a:buClrTx/>
              <a:buSzTx/>
              <a:buFont typeface="Arial" panose="020B0604020202020204" pitchFamily="34" charset="0"/>
              <a:buChar char="•"/>
            </a:pPr>
            <a:r>
              <a:rPr lang="en-GB" sz="2000" dirty="0"/>
              <a:t>describe the key principles of how to correctly store, prepare and administer COVID-19 vaccines which have been authorised for use in the United Kingdom (UK)</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648072"/>
          </a:xfrm>
        </p:spPr>
        <p:txBody>
          <a:bodyPr/>
          <a:lstStyle/>
          <a:p>
            <a:r>
              <a:rPr lang="en-GB" sz="4400" dirty="0">
                <a:solidFill>
                  <a:schemeClr val="accent1">
                    <a:lumMod val="75000"/>
                  </a:schemeClr>
                </a:solidFill>
              </a:rPr>
              <a:t>Vaccine interchangeability</a:t>
            </a:r>
          </a:p>
        </p:txBody>
      </p:sp>
      <p:sp>
        <p:nvSpPr>
          <p:cNvPr id="3" name="Content Placeholder 2"/>
          <p:cNvSpPr>
            <a:spLocks noGrp="1"/>
          </p:cNvSpPr>
          <p:nvPr>
            <p:ph idx="1"/>
          </p:nvPr>
        </p:nvSpPr>
        <p:spPr>
          <a:xfrm>
            <a:off x="685800" y="1196752"/>
            <a:ext cx="8077200" cy="4680520"/>
          </a:xfrm>
        </p:spPr>
        <p:txBody>
          <a:bodyPr/>
          <a:lstStyle/>
          <a:p>
            <a:pPr>
              <a:buFont typeface="Arial" panose="020B0604020202020204" pitchFamily="34" charset="0"/>
              <a:buChar char="•"/>
            </a:pPr>
            <a:r>
              <a:rPr lang="en-GB" sz="1900" dirty="0"/>
              <a:t>evidence suggests that those who receive mixed schedules, including mRNA and adenovirus vectored vaccines make a good immune response, although rates of side effects with a heterologous second dose are higher</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for individuals who started the schedule and who attend for vaccination where the same vaccine is not available or suitable, or if the first product received is unknown or not available, one dose of the locally available product should be given to complete the primary course</a:t>
            </a:r>
          </a:p>
          <a:p>
            <a:pPr marL="0" indent="0">
              <a:spcAft>
                <a:spcPts val="600"/>
              </a:spcAft>
            </a:pPr>
            <a:endParaRPr lang="en-GB" sz="1900" dirty="0"/>
          </a:p>
          <a:p>
            <a:pPr marL="285750" indent="-285750">
              <a:spcAft>
                <a:spcPts val="600"/>
              </a:spcAft>
              <a:buFont typeface="Arial" panose="020B0604020202020204" pitchFamily="34" charset="0"/>
              <a:buChar char="•"/>
            </a:pPr>
            <a:r>
              <a:rPr lang="en-GB" sz="1900" dirty="0"/>
              <a:t>individuals who do receive a different vaccine for their second dose should be informed that they may experience more reactions to the second dose</a:t>
            </a:r>
          </a:p>
          <a:p>
            <a:pPr marL="285750" indent="-285750">
              <a:spcAft>
                <a:spcPts val="600"/>
              </a:spcAft>
              <a:buFont typeface="Arial" panose="020B0604020202020204" pitchFamily="34" charset="0"/>
              <a:buChar char="•"/>
            </a:pPr>
            <a:endParaRPr lang="en-GB" sz="1500" dirty="0"/>
          </a:p>
        </p:txBody>
      </p:sp>
    </p:spTree>
    <p:extLst>
      <p:ext uri="{BB962C8B-B14F-4D97-AF65-F5344CB8AC3E}">
        <p14:creationId xmlns:p14="http://schemas.microsoft.com/office/powerpoint/2010/main" val="1704320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143000"/>
          </a:xfrm>
        </p:spPr>
        <p:txBody>
          <a:bodyPr/>
          <a:lstStyle/>
          <a:p>
            <a:r>
              <a:rPr lang="en-GB" sz="2800" dirty="0">
                <a:solidFill>
                  <a:schemeClr val="accent1">
                    <a:lumMod val="75000"/>
                  </a:schemeClr>
                </a:solidFill>
              </a:rPr>
              <a:t>Key factors that inform UK vaccination policy</a:t>
            </a:r>
          </a:p>
        </p:txBody>
      </p:sp>
      <p:sp>
        <p:nvSpPr>
          <p:cNvPr id="3" name="Content Placeholder 2"/>
          <p:cNvSpPr>
            <a:spLocks noGrp="1"/>
          </p:cNvSpPr>
          <p:nvPr>
            <p:ph idx="1"/>
          </p:nvPr>
        </p:nvSpPr>
        <p:spPr>
          <a:xfrm>
            <a:off x="685800" y="1196752"/>
            <a:ext cx="8077200" cy="4365848"/>
          </a:xfrm>
        </p:spPr>
        <p:txBody>
          <a:bodyPr/>
          <a:lstStyle/>
          <a:p>
            <a:pPr marL="0" indent="0"/>
            <a:r>
              <a:rPr lang="en-GB" altLang="en-US" sz="1400" spc="-20" dirty="0"/>
              <a:t>The Joint Committee on Vaccines and Immunisation (JCVI) consider the following before making vaccination policy recommendations to the Department of Health and Social Care (DHSC) and Devolved Administration Governments:</a:t>
            </a:r>
          </a:p>
          <a:p>
            <a:pPr marL="0" indent="0"/>
            <a:endParaRPr lang="en-GB" altLang="en-US" sz="1400" dirty="0"/>
          </a:p>
          <a:p>
            <a:pPr marL="285750" indent="-285750">
              <a:buFont typeface="Arial" panose="020B0604020202020204" pitchFamily="34" charset="0"/>
              <a:buChar char="•"/>
            </a:pPr>
            <a:r>
              <a:rPr lang="en-GB" altLang="en-US" sz="1400" b="1" dirty="0"/>
              <a:t>Availability of a safe and effective vaccine:</a:t>
            </a:r>
          </a:p>
          <a:p>
            <a:pPr marL="635000" lvl="1">
              <a:buFont typeface="Arial" panose="020B0604020202020204" pitchFamily="34" charset="0"/>
              <a:buChar char="•"/>
            </a:pPr>
            <a:r>
              <a:rPr lang="en-GB" altLang="en-US" sz="1400" dirty="0"/>
              <a:t>- there are currently over 270 COVID-19 vaccines in development and being trialled</a:t>
            </a:r>
          </a:p>
          <a:p>
            <a:pPr marL="635000" lvl="1">
              <a:buFont typeface="Arial" panose="020B0604020202020204" pitchFamily="34" charset="0"/>
              <a:buChar char="•"/>
            </a:pPr>
            <a:r>
              <a:rPr lang="en-GB" altLang="en-US" sz="1400" dirty="0"/>
              <a:t>- vaccines undergo extensive and vigorous testing before they are licensed and authorised for use as they have to be able to demonstrate quality, efficacy and safety</a:t>
            </a:r>
          </a:p>
          <a:p>
            <a:pPr marL="349250" lvl="1" indent="0"/>
            <a:endParaRPr lang="en-GB" altLang="en-US" sz="1400" dirty="0"/>
          </a:p>
          <a:p>
            <a:pPr marL="285750" indent="-285750">
              <a:buFont typeface="Arial" panose="020B0604020202020204" pitchFamily="34" charset="0"/>
              <a:buChar char="•"/>
            </a:pPr>
            <a:r>
              <a:rPr lang="en-GB" altLang="en-US" sz="1400" b="1" dirty="0"/>
              <a:t>Whether there is a need for a vaccination programme;</a:t>
            </a:r>
          </a:p>
          <a:p>
            <a:pPr marL="635000" lvl="1">
              <a:buFont typeface="Arial" panose="020B0604020202020204" pitchFamily="34" charset="0"/>
              <a:buChar char="•"/>
            </a:pPr>
            <a:r>
              <a:rPr lang="en-GB" sz="1400" dirty="0"/>
              <a:t>- SARS-CoV-2 has caused a significant public health problem, transmission is widespread and has been sustained despite various interventions </a:t>
            </a:r>
          </a:p>
          <a:p>
            <a:pPr marL="635000" lvl="1">
              <a:buFont typeface="Arial" panose="020B0604020202020204" pitchFamily="34" charset="0"/>
              <a:buChar char="•"/>
            </a:pPr>
            <a:r>
              <a:rPr lang="en-GB" sz="1400" dirty="0"/>
              <a:t>- the virus affects all age groups and there have been frequent outbreaks in nursing and residential homes, schools and communities</a:t>
            </a:r>
          </a:p>
          <a:p>
            <a:pPr marL="635000" lvl="1">
              <a:buFont typeface="Arial" panose="020B0604020202020204" pitchFamily="34" charset="0"/>
              <a:buChar char="•"/>
            </a:pPr>
            <a:r>
              <a:rPr lang="en-GB" sz="1400" dirty="0"/>
              <a:t>- there is significant morbidity and mortality in certain groups. There are multi-system complications from having the disease and there have been tens of thousands of deaths from COVID-19 in the UK</a:t>
            </a:r>
            <a:endParaRPr lang="en-GB" dirty="0"/>
          </a:p>
        </p:txBody>
      </p:sp>
    </p:spTree>
    <p:extLst>
      <p:ext uri="{BB962C8B-B14F-4D97-AF65-F5344CB8AC3E}">
        <p14:creationId xmlns:p14="http://schemas.microsoft.com/office/powerpoint/2010/main" val="496060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a:solidFill>
            <a:schemeClr val="tx1"/>
          </a:solidFill>
        </p:spPr>
        <p:txBody>
          <a:bodyPr/>
          <a:lstStyle/>
          <a:p>
            <a:r>
              <a:rPr lang="en-GB" sz="2400" dirty="0">
                <a:solidFill>
                  <a:schemeClr val="accent1">
                    <a:lumMod val="75000"/>
                  </a:schemeClr>
                </a:solidFill>
              </a:rPr>
              <a:t>Designing and implementing a vaccination programme </a:t>
            </a:r>
            <a:br>
              <a:rPr lang="en-GB" sz="2400" dirty="0">
                <a:solidFill>
                  <a:schemeClr val="accent1">
                    <a:lumMod val="75000"/>
                  </a:schemeClr>
                </a:solidFill>
              </a:rPr>
            </a:br>
            <a:r>
              <a:rPr lang="en-GB" sz="2400" dirty="0">
                <a:solidFill>
                  <a:schemeClr val="accent1">
                    <a:lumMod val="75000"/>
                  </a:schemeClr>
                </a:solidFill>
              </a:rPr>
              <a:t>in England</a:t>
            </a:r>
          </a:p>
        </p:txBody>
      </p:sp>
      <p:sp>
        <p:nvSpPr>
          <p:cNvPr id="3" name="Content Placeholder 2"/>
          <p:cNvSpPr>
            <a:spLocks noGrp="1"/>
          </p:cNvSpPr>
          <p:nvPr>
            <p:ph idx="1"/>
          </p:nvPr>
        </p:nvSpPr>
        <p:spPr>
          <a:xfrm>
            <a:off x="683568" y="1268760"/>
            <a:ext cx="8077200" cy="4038600"/>
          </a:xfrm>
          <a:solidFill>
            <a:schemeClr val="tx1"/>
          </a:solidFill>
        </p:spPr>
        <p:txBody>
          <a:bodyPr/>
          <a:lstStyle/>
          <a:p>
            <a:r>
              <a:rPr lang="en-GB" altLang="en-US" sz="1400" dirty="0">
                <a:cs typeface="Arial" panose="020B0604020202020204" pitchFamily="34" charset="0"/>
              </a:rPr>
              <a:t>Other national bodies involved in the design and implementation of vaccination programmes:</a:t>
            </a:r>
          </a:p>
          <a:p>
            <a:endParaRPr lang="en-GB" altLang="en-US" sz="14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Department of Health and Social Care (DHSC) </a:t>
            </a:r>
            <a:r>
              <a:rPr lang="en-GB" altLang="en-US" sz="1400" dirty="0">
                <a:cs typeface="Arial" panose="020B0604020202020204" pitchFamily="34" charset="0"/>
              </a:rPr>
              <a:t>is responsible for vaccine policy decisions and finance for vaccine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Medicines and Healthcare products Regulatory Agency (MHRA) </a:t>
            </a:r>
            <a:r>
              <a:rPr lang="en-GB" altLang="en-US" sz="1400" dirty="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UK Health Security Agency (UKHSA) </a:t>
            </a:r>
            <a:r>
              <a:rPr lang="en-GB" altLang="en-US" sz="1400" dirty="0">
                <a:cs typeface="Arial" panose="020B0604020202020204" pitchFamily="34" charset="0"/>
              </a:rPr>
              <a:t>is responsible for the national planning, leadership, procurement and supply of vaccines used for the national vaccination schedule 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National institute for Biological Standards and Control (NIBSC) </a:t>
            </a:r>
            <a:r>
              <a:rPr lang="en-GB" altLang="en-US" sz="1400" dirty="0">
                <a:cs typeface="Arial" panose="020B0604020202020204" pitchFamily="34" charset="0"/>
              </a:rPr>
              <a:t>is responsible for evaluating the quality and biological activity of vaccines and for official batch release testing as required by EU law before release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NHS England </a:t>
            </a:r>
            <a:r>
              <a:rPr lang="en-GB" altLang="en-US" sz="1400" dirty="0">
                <a:cs typeface="Arial" panose="020B0604020202020204" pitchFamily="34" charset="0"/>
              </a:rPr>
              <a:t>is responsible for the commissioning, implementation and delivery of immunisation programmes through local teams.</a:t>
            </a:r>
          </a:p>
          <a:p>
            <a:endParaRPr lang="en-GB" dirty="0"/>
          </a:p>
        </p:txBody>
      </p:sp>
    </p:spTree>
    <p:extLst>
      <p:ext uri="{BB962C8B-B14F-4D97-AF65-F5344CB8AC3E}">
        <p14:creationId xmlns:p14="http://schemas.microsoft.com/office/powerpoint/2010/main" val="478457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080120"/>
          </a:xfrm>
        </p:spPr>
        <p:txBody>
          <a:bodyPr/>
          <a:lstStyle/>
          <a:p>
            <a:r>
              <a:rPr lang="en-GB" sz="2400" dirty="0">
                <a:solidFill>
                  <a:schemeClr val="accent1">
                    <a:lumMod val="75000"/>
                  </a:schemeClr>
                </a:solidFill>
              </a:rPr>
              <a:t>Designing and implementing a vaccination programme </a:t>
            </a:r>
            <a:br>
              <a:rPr lang="en-GB" sz="2400" dirty="0">
                <a:solidFill>
                  <a:schemeClr val="accent1">
                    <a:lumMod val="75000"/>
                  </a:schemeClr>
                </a:solidFill>
              </a:rPr>
            </a:br>
            <a:r>
              <a:rPr lang="en-GB" sz="2400" dirty="0">
                <a:solidFill>
                  <a:schemeClr val="accent1">
                    <a:lumMod val="75000"/>
                  </a:schemeClr>
                </a:solidFill>
              </a:rPr>
              <a:t>in Northern Ireland</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37"/>
          <a:stretch/>
        </p:blipFill>
        <p:spPr bwMode="auto">
          <a:xfrm>
            <a:off x="467544" y="1412776"/>
            <a:ext cx="828092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418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p:spPr>
        <p:txBody>
          <a:bodyPr/>
          <a:lstStyle/>
          <a:p>
            <a:r>
              <a:rPr lang="en-GB" dirty="0">
                <a:solidFill>
                  <a:schemeClr val="accent1">
                    <a:lumMod val="75000"/>
                  </a:schemeClr>
                </a:solidFill>
              </a:rPr>
              <a:t>Other agencies</a:t>
            </a:r>
          </a:p>
        </p:txBody>
      </p:sp>
      <p:sp>
        <p:nvSpPr>
          <p:cNvPr id="3" name="Content Placeholder 2"/>
          <p:cNvSpPr>
            <a:spLocks noGrp="1"/>
          </p:cNvSpPr>
          <p:nvPr>
            <p:ph idx="1"/>
          </p:nvPr>
        </p:nvSpPr>
        <p:spPr>
          <a:xfrm>
            <a:off x="685800" y="1268760"/>
            <a:ext cx="8077200" cy="4293840"/>
          </a:xfrm>
        </p:spPr>
        <p:txBody>
          <a:bodyPr/>
          <a:lstStyle/>
          <a:p>
            <a:pPr>
              <a:lnSpc>
                <a:spcPct val="100000"/>
              </a:lnSpc>
              <a:defRPr/>
            </a:pPr>
            <a:r>
              <a:rPr lang="en-GB" altLang="en-US" sz="1400" dirty="0">
                <a:cs typeface="Arial" panose="020B0604020202020204" pitchFamily="34" charset="0"/>
              </a:rPr>
              <a:t>Many other agencies have a key role in the design, development and implementation of vaccination </a:t>
            </a:r>
          </a:p>
          <a:p>
            <a:pPr>
              <a:lnSpc>
                <a:spcPct val="100000"/>
              </a:lnSpc>
              <a:defRPr/>
            </a:pPr>
            <a:r>
              <a:rPr lang="en-GB" altLang="en-US" sz="1400" dirty="0">
                <a:cs typeface="Arial" panose="020B0604020202020204" pitchFamily="34" charset="0"/>
              </a:rPr>
              <a:t>programmes at a national, regional and local level to ensure the key components of a successful </a:t>
            </a:r>
          </a:p>
          <a:p>
            <a:pPr>
              <a:lnSpc>
                <a:spcPct val="100000"/>
              </a:lnSpc>
              <a:defRPr/>
            </a:pPr>
            <a:r>
              <a:rPr lang="en-GB" altLang="en-US" sz="1400" dirty="0">
                <a:cs typeface="Arial" panose="020B0604020202020204" pitchFamily="34" charset="0"/>
              </a:rPr>
              <a:t>vaccination programme come together. </a:t>
            </a:r>
          </a:p>
          <a:p>
            <a:pPr>
              <a:defRPr/>
            </a:pPr>
            <a:endParaRPr lang="en-GB" altLang="en-US" sz="1400" dirty="0">
              <a:cs typeface="Arial" panose="020B0604020202020204" pitchFamily="34" charset="0"/>
            </a:endParaRPr>
          </a:p>
          <a:p>
            <a:pPr>
              <a:defRPr/>
            </a:pPr>
            <a:r>
              <a:rPr lang="en-GB" altLang="en-US" sz="1400" dirty="0">
                <a:cs typeface="Arial" panose="020B0604020202020204" pitchFamily="34" charset="0"/>
              </a:rPr>
              <a:t>These components include:</a:t>
            </a:r>
          </a:p>
          <a:p>
            <a:pPr>
              <a:defRPr/>
            </a:pPr>
            <a:endParaRPr lang="en-GB" altLang="en-US" sz="1400" dirty="0">
              <a:cs typeface="Arial" panose="020B0604020202020204" pitchFamily="34" charset="0"/>
            </a:endParaRPr>
          </a:p>
          <a:p>
            <a:pPr marL="285750" indent="-285750">
              <a:buFont typeface="Arial" panose="020B0604020202020204" pitchFamily="34" charset="0"/>
              <a:buChar char="•"/>
              <a:defRPr/>
            </a:pPr>
            <a:r>
              <a:rPr lang="en-GB" altLang="en-US" sz="1400" dirty="0">
                <a:cs typeface="Arial" panose="020B0604020202020204" pitchFamily="34" charset="0"/>
              </a:rPr>
              <a:t>vaccine development</a:t>
            </a:r>
          </a:p>
          <a:p>
            <a:pPr marL="285750" indent="-285750">
              <a:buFont typeface="Arial" panose="020B0604020202020204" pitchFamily="34" charset="0"/>
              <a:buChar char="•"/>
              <a:defRPr/>
            </a:pPr>
            <a:r>
              <a:rPr lang="en-GB" altLang="en-US" sz="1400" dirty="0">
                <a:cs typeface="Arial" panose="020B0604020202020204" pitchFamily="34" charset="0"/>
              </a:rPr>
              <a:t>vaccine supply and delivery </a:t>
            </a:r>
          </a:p>
          <a:p>
            <a:pPr marL="285750" indent="-285750">
              <a:buFont typeface="Arial" panose="020B0604020202020204" pitchFamily="34" charset="0"/>
              <a:buChar char="•"/>
              <a:defRPr/>
            </a:pPr>
            <a:r>
              <a:rPr lang="en-GB" altLang="en-US" sz="1400" dirty="0">
                <a:cs typeface="Arial" panose="020B0604020202020204" pitchFamily="34" charset="0"/>
              </a:rPr>
              <a:t>surveillance of vaccine coverage</a:t>
            </a:r>
          </a:p>
          <a:p>
            <a:pPr marL="285750" indent="-285750">
              <a:buFont typeface="Arial" panose="020B0604020202020204" pitchFamily="34" charset="0"/>
              <a:buChar char="•"/>
              <a:defRPr/>
            </a:pPr>
            <a:r>
              <a:rPr lang="en-GB" altLang="en-US" sz="1400" dirty="0">
                <a:cs typeface="Arial" panose="020B0604020202020204" pitchFamily="34" charset="0"/>
              </a:rPr>
              <a:t>surveillance of population susceptibility to the disease</a:t>
            </a:r>
          </a:p>
          <a:p>
            <a:pPr marL="285750" indent="-285750">
              <a:buFont typeface="Arial" panose="020B0604020202020204" pitchFamily="34" charset="0"/>
              <a:buChar char="•"/>
              <a:defRPr/>
            </a:pPr>
            <a:r>
              <a:rPr lang="en-GB" altLang="en-US" sz="1400" dirty="0">
                <a:cs typeface="Arial" panose="020B0604020202020204" pitchFamily="34" charset="0"/>
              </a:rPr>
              <a:t>surveillance of disease in the population</a:t>
            </a:r>
          </a:p>
          <a:p>
            <a:pPr marL="285750" indent="-285750">
              <a:buFont typeface="Arial" panose="020B0604020202020204" pitchFamily="34" charset="0"/>
              <a:buChar char="•"/>
              <a:defRPr/>
            </a:pPr>
            <a:r>
              <a:rPr lang="en-GB" altLang="en-US" sz="1400" dirty="0">
                <a:cs typeface="Arial" panose="020B0604020202020204" pitchFamily="34" charset="0"/>
              </a:rPr>
              <a:t>adverse events and vaccine safety surveillance</a:t>
            </a:r>
          </a:p>
          <a:p>
            <a:pPr marL="285750" indent="-285750">
              <a:buFont typeface="Arial" panose="020B0604020202020204" pitchFamily="34" charset="0"/>
              <a:buChar char="•"/>
              <a:defRPr/>
            </a:pPr>
            <a:r>
              <a:rPr lang="en-GB" altLang="en-US" sz="1400" dirty="0">
                <a:cs typeface="Arial" panose="020B0604020202020204" pitchFamily="34" charset="0"/>
              </a:rPr>
              <a:t>monitoring attitudes to vaccination</a:t>
            </a:r>
          </a:p>
          <a:p>
            <a:pPr marL="285750" indent="-285750">
              <a:buFont typeface="Arial" panose="020B0604020202020204" pitchFamily="34" charset="0"/>
              <a:buChar char="•"/>
              <a:defRPr/>
            </a:pPr>
            <a:r>
              <a:rPr lang="en-GB" altLang="en-US" sz="1400" dirty="0">
                <a:cs typeface="Arial" panose="020B0604020202020204" pitchFamily="34" charset="0"/>
              </a:rPr>
              <a:t>communication </a:t>
            </a:r>
          </a:p>
          <a:p>
            <a:pPr marL="285750" indent="-285750">
              <a:buFont typeface="Arial" panose="020B0604020202020204" pitchFamily="34" charset="0"/>
              <a:buChar char="•"/>
              <a:defRPr/>
            </a:pPr>
            <a:r>
              <a:rPr lang="en-GB" altLang="en-US" sz="1400" dirty="0">
                <a:cs typeface="Arial" panose="020B0604020202020204" pitchFamily="34" charset="0"/>
              </a:rPr>
              <a:t>modelling to predicting the future impact of vaccination programmes</a:t>
            </a:r>
            <a:endParaRPr lang="en-GB" altLang="en-US" sz="1400" dirty="0"/>
          </a:p>
          <a:p>
            <a:endParaRPr lang="en-GB" dirty="0"/>
          </a:p>
        </p:txBody>
      </p:sp>
    </p:spTree>
    <p:extLst>
      <p:ext uri="{BB962C8B-B14F-4D97-AF65-F5344CB8AC3E}">
        <p14:creationId xmlns:p14="http://schemas.microsoft.com/office/powerpoint/2010/main" val="1918509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vaccine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600" dirty="0"/>
              <a:t>The overall aim of the COVID-19 vaccination programme is to protect those who are at most risk from serious illness or death.  </a:t>
            </a:r>
          </a:p>
          <a:p>
            <a:pPr marL="0" indent="0">
              <a:lnSpc>
                <a:spcPct val="100000"/>
              </a:lnSpc>
            </a:pPr>
            <a:endParaRPr lang="en-GB" sz="1600" dirty="0"/>
          </a:p>
          <a:p>
            <a:pPr marL="0" indent="0">
              <a:lnSpc>
                <a:spcPct val="100000"/>
              </a:lnSpc>
            </a:pPr>
            <a:r>
              <a:rPr lang="en-GB" sz="1600" dirty="0"/>
              <a:t>In order to advise which groups of patients to vaccinate and in which order to prioritise vaccination of  these groups, the JCVI consider all the available relevant information on:</a:t>
            </a:r>
          </a:p>
          <a:p>
            <a:pPr>
              <a:lnSpc>
                <a:spcPct val="100000"/>
              </a:lnSpc>
            </a:pPr>
            <a:endParaRPr lang="en-GB" sz="1600" dirty="0"/>
          </a:p>
          <a:p>
            <a:pPr marL="285750" indent="-285750">
              <a:lnSpc>
                <a:spcPct val="100000"/>
              </a:lnSpc>
              <a:spcAft>
                <a:spcPts val="600"/>
              </a:spcAft>
              <a:buFont typeface="Wingdings" panose="05000000000000000000" pitchFamily="2" charset="2"/>
              <a:buChar char="§"/>
            </a:pPr>
            <a:r>
              <a:rPr lang="en-GB" sz="16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6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600" dirty="0"/>
              <a:t>the epidemiological, microbiological and clinical characteristics of COVID-19</a:t>
            </a:r>
          </a:p>
          <a:p>
            <a:pPr>
              <a:lnSpc>
                <a:spcPct val="100000"/>
              </a:lnSpc>
            </a:pPr>
            <a:endParaRPr lang="en-GB" sz="1600" dirty="0"/>
          </a:p>
          <a:p>
            <a:pPr marL="0" indent="0">
              <a:lnSpc>
                <a:spcPct val="100000"/>
              </a:lnSpc>
            </a:pPr>
            <a:r>
              <a:rPr lang="en-GB" sz="1600" dirty="0"/>
              <a:t>From this, they then make recommendations to the DHSC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933184" cy="792088"/>
          </a:xfrm>
        </p:spPr>
        <p:txBody>
          <a:bodyPr/>
          <a:lstStyle/>
          <a:p>
            <a:r>
              <a:rPr lang="en-GB" sz="3200" dirty="0">
                <a:solidFill>
                  <a:schemeClr val="accent1">
                    <a:lumMod val="75000"/>
                  </a:schemeClr>
                </a:solidFill>
              </a:rPr>
              <a:t>Priority groups for COVID-19 vaccination </a:t>
            </a:r>
          </a:p>
        </p:txBody>
      </p:sp>
      <p:sp>
        <p:nvSpPr>
          <p:cNvPr id="3" name="Content Placeholder 2"/>
          <p:cNvSpPr>
            <a:spLocks noGrp="1"/>
          </p:cNvSpPr>
          <p:nvPr>
            <p:ph idx="1"/>
          </p:nvPr>
        </p:nvSpPr>
        <p:spPr>
          <a:xfrm>
            <a:off x="685800" y="1052736"/>
            <a:ext cx="8077200" cy="4752528"/>
          </a:xfrm>
        </p:spPr>
        <p:txBody>
          <a:bodyPr/>
          <a:lstStyle/>
          <a:p>
            <a:pPr marL="285750" indent="-285750">
              <a:spcAft>
                <a:spcPts val="600"/>
              </a:spcAft>
              <a:buFont typeface="Arial" panose="020B0604020202020204" pitchFamily="34" charset="0"/>
              <a:buChar char="•"/>
            </a:pPr>
            <a:r>
              <a:rPr lang="en-GB" sz="1500" dirty="0"/>
              <a:t>JCVI made recommendations as to how COVID-19 vaccine should be offered by identifying the priority groups for vaccination and the order in which they should be vaccinated</a:t>
            </a:r>
          </a:p>
          <a:p>
            <a:pPr marL="285750" indent="-285750">
              <a:lnSpc>
                <a:spcPct val="100000"/>
              </a:lnSpc>
              <a:spcAft>
                <a:spcPts val="600"/>
              </a:spcAft>
              <a:buFont typeface="Arial" panose="020B0604020202020204" pitchFamily="34" charset="0"/>
              <a:buChar char="•"/>
            </a:pPr>
            <a:r>
              <a:rPr lang="en-GB" sz="1500" dirty="0"/>
              <a:t>these groups are under regular review and prioritisation may change as more information about the vaccines becomes available</a:t>
            </a:r>
          </a:p>
          <a:p>
            <a:pPr marL="285750" indent="-285750">
              <a:lnSpc>
                <a:spcPct val="100000"/>
              </a:lnSpc>
              <a:spcAft>
                <a:spcPts val="600"/>
              </a:spcAft>
              <a:buFont typeface="Arial" panose="020B0604020202020204" pitchFamily="34" charset="0"/>
              <a:buChar char="•"/>
            </a:pPr>
            <a:r>
              <a:rPr lang="en-GB" sz="1500" dirty="0"/>
              <a:t>prioritisation will ensure that those at highest risk of severe illness and death are vaccinated early</a:t>
            </a:r>
          </a:p>
          <a:p>
            <a:pPr marL="285750" indent="-285750">
              <a:lnSpc>
                <a:spcPct val="100000"/>
              </a:lnSpc>
              <a:spcAft>
                <a:spcPts val="600"/>
              </a:spcAft>
              <a:buFont typeface="Arial" panose="020B0604020202020204" pitchFamily="34" charset="0"/>
              <a:buChar char="•"/>
            </a:pPr>
            <a:r>
              <a:rPr lang="en-GB" sz="1500" dirty="0"/>
              <a:t>the priority groups have been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15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15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1500" dirty="0"/>
              <a:t>full details on vaccine eligibility, with detail on the at-risk conditions, are included in the Green Book COVID-19 chapter</a:t>
            </a:r>
          </a:p>
          <a:p>
            <a:endParaRPr lang="en-GB" dirty="0"/>
          </a:p>
        </p:txBody>
      </p:sp>
    </p:spTree>
    <p:extLst>
      <p:ext uri="{BB962C8B-B14F-4D97-AF65-F5344CB8AC3E}">
        <p14:creationId xmlns:p14="http://schemas.microsoft.com/office/powerpoint/2010/main" val="2756594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287016"/>
          </a:xfrm>
        </p:spPr>
        <p:txBody>
          <a:bodyPr/>
          <a:lstStyle/>
          <a:p>
            <a:r>
              <a:rPr lang="en-GB" sz="3200" dirty="0">
                <a:solidFill>
                  <a:schemeClr val="accent1">
                    <a:lumMod val="75000"/>
                  </a:schemeClr>
                </a:solidFill>
              </a:rPr>
              <a:t>Vaccine priority groups: </a:t>
            </a:r>
            <a:br>
              <a:rPr lang="en-GB" sz="3200" dirty="0">
                <a:solidFill>
                  <a:schemeClr val="accent1">
                    <a:lumMod val="75000"/>
                  </a:schemeClr>
                </a:solidFill>
              </a:rPr>
            </a:br>
            <a:r>
              <a:rPr lang="en-GB" sz="3200" dirty="0">
                <a:solidFill>
                  <a:schemeClr val="accent1">
                    <a:lumMod val="75000"/>
                  </a:schemeClr>
                </a:solidFill>
              </a:rPr>
              <a:t>JCVI Phase One / NI Phases 1-3</a:t>
            </a:r>
          </a:p>
        </p:txBody>
      </p:sp>
      <p:sp>
        <p:nvSpPr>
          <p:cNvPr id="3" name="Content Placeholder 2"/>
          <p:cNvSpPr>
            <a:spLocks noGrp="1"/>
          </p:cNvSpPr>
          <p:nvPr>
            <p:ph idx="1"/>
          </p:nvPr>
        </p:nvSpPr>
        <p:spPr>
          <a:xfrm>
            <a:off x="611560" y="1556792"/>
            <a:ext cx="8077200" cy="4254624"/>
          </a:xfrm>
        </p:spPr>
        <p:txBody>
          <a:bodyPr/>
          <a:lstStyle/>
          <a:p>
            <a:pPr>
              <a:buFont typeface="+mj-lt"/>
              <a:buAutoNum type="arabicPeriod"/>
            </a:pPr>
            <a:r>
              <a:rPr lang="en-GB" sz="1600" dirty="0"/>
              <a:t>Residents in a care home for older adults and their carers 	</a:t>
            </a:r>
          </a:p>
          <a:p>
            <a:pPr>
              <a:buFont typeface="+mj-lt"/>
              <a:buAutoNum type="arabicPeriod"/>
            </a:pPr>
            <a:r>
              <a:rPr lang="en-GB" sz="1600" dirty="0"/>
              <a:t>All those 80 years of age and over </a:t>
            </a:r>
          </a:p>
          <a:p>
            <a:r>
              <a:rPr lang="en-GB" sz="1600" dirty="0"/>
              <a:t>	Frontline health and social care workers 	</a:t>
            </a:r>
          </a:p>
          <a:p>
            <a:pPr>
              <a:buFont typeface="+mj-lt"/>
              <a:buAutoNum type="arabicPeriod" startAt="3"/>
            </a:pPr>
            <a:r>
              <a:rPr lang="en-GB" sz="1600" dirty="0"/>
              <a:t>All those 75 years of age and over 	</a:t>
            </a:r>
          </a:p>
          <a:p>
            <a:pPr>
              <a:buFont typeface="+mj-lt"/>
              <a:buAutoNum type="arabicPeriod" startAt="3"/>
            </a:pPr>
            <a:r>
              <a:rPr lang="en-GB" sz="1600" dirty="0"/>
              <a:t>All those 70 years of age and over </a:t>
            </a:r>
          </a:p>
          <a:p>
            <a:pPr marL="0" indent="0"/>
            <a:r>
              <a:rPr lang="en-GB" sz="1600" dirty="0"/>
              <a:t>      Adults aged 16 to 69 in a high risk group</a:t>
            </a:r>
            <a:r>
              <a:rPr lang="en-GB" sz="1100" dirty="0"/>
              <a:t>1 </a:t>
            </a:r>
            <a:r>
              <a:rPr lang="en-GB" sz="1600" dirty="0"/>
              <a:t>		</a:t>
            </a:r>
          </a:p>
          <a:p>
            <a:pPr>
              <a:buFont typeface="+mj-lt"/>
              <a:buAutoNum type="arabicPeriod" startAt="5"/>
            </a:pPr>
            <a:r>
              <a:rPr lang="en-GB" sz="1600" dirty="0"/>
              <a:t>All those 65 years of age and over</a:t>
            </a:r>
          </a:p>
          <a:p>
            <a:pPr>
              <a:buFont typeface="+mj-lt"/>
              <a:buAutoNum type="arabicPeriod" startAt="5"/>
            </a:pPr>
            <a:r>
              <a:rPr lang="en-GB" sz="1600" dirty="0"/>
              <a:t>Adults aged 16 years to 64 years in an at-risk group</a:t>
            </a:r>
            <a:r>
              <a:rPr lang="en-GB" sz="1100" dirty="0"/>
              <a:t>2</a:t>
            </a:r>
            <a:r>
              <a:rPr lang="en-GB" sz="1600" dirty="0"/>
              <a:t>	</a:t>
            </a:r>
          </a:p>
          <a:p>
            <a:pPr>
              <a:buFont typeface="+mj-lt"/>
              <a:buAutoNum type="arabicPeriod" startAt="5"/>
            </a:pPr>
            <a:r>
              <a:rPr lang="en-GB" sz="1600" dirty="0"/>
              <a:t>All those 60 years of age and over 	</a:t>
            </a:r>
          </a:p>
          <a:p>
            <a:pPr>
              <a:buFont typeface="+mj-lt"/>
              <a:buAutoNum type="arabicPeriod" startAt="5"/>
            </a:pPr>
            <a:r>
              <a:rPr lang="en-GB" sz="1600" dirty="0"/>
              <a:t>All those 55 years of age and over</a:t>
            </a:r>
          </a:p>
          <a:p>
            <a:pPr>
              <a:buFont typeface="+mj-lt"/>
              <a:buAutoNum type="arabicPeriod" startAt="5"/>
            </a:pPr>
            <a:r>
              <a:rPr lang="en-GB" sz="1600" dirty="0"/>
              <a:t>All those 50 years of age and over </a:t>
            </a:r>
          </a:p>
          <a:p>
            <a:pPr marL="0" indent="0"/>
            <a:endParaRPr lang="en-GB" sz="1800" dirty="0"/>
          </a:p>
          <a:p>
            <a:pPr marL="0" indent="0"/>
            <a:r>
              <a:rPr lang="en-GB" sz="1200" dirty="0"/>
              <a:t>1 Previously known as ‘clinically extremely vulnerable</a:t>
            </a:r>
          </a:p>
          <a:p>
            <a:pPr marL="0" indent="0"/>
            <a:r>
              <a:rPr lang="en-GB" sz="1200" dirty="0"/>
              <a:t>2 Please refer to Green Book chapter for list of ‘Clinical risk groups’</a:t>
            </a:r>
          </a:p>
          <a:p>
            <a:pPr marL="0" indent="0"/>
            <a:endParaRPr lang="en-GB" sz="1200" dirty="0"/>
          </a:p>
          <a:p>
            <a:pPr marL="0" indent="0"/>
            <a:endParaRPr lang="en-GB" sz="1200" dirty="0"/>
          </a:p>
          <a:p>
            <a:pPr marL="0" indent="0"/>
            <a:endParaRPr lang="en-GB" sz="1600" dirty="0"/>
          </a:p>
        </p:txBody>
      </p:sp>
    </p:spTree>
    <p:extLst>
      <p:ext uri="{BB962C8B-B14F-4D97-AF65-F5344CB8AC3E}">
        <p14:creationId xmlns:p14="http://schemas.microsoft.com/office/powerpoint/2010/main" val="3087866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1008112"/>
          </a:xfrm>
        </p:spPr>
        <p:txBody>
          <a:bodyPr/>
          <a:lstStyle/>
          <a:p>
            <a:r>
              <a:rPr lang="en-GB" sz="3200" dirty="0">
                <a:solidFill>
                  <a:schemeClr val="accent1">
                    <a:lumMod val="75000"/>
                  </a:schemeClr>
                </a:solidFill>
              </a:rPr>
              <a:t>JCVI Phase Two / NI Phase 4</a:t>
            </a:r>
          </a:p>
        </p:txBody>
      </p:sp>
      <p:sp>
        <p:nvSpPr>
          <p:cNvPr id="3" name="Content Placeholder 2"/>
          <p:cNvSpPr>
            <a:spLocks noGrp="1"/>
          </p:cNvSpPr>
          <p:nvPr>
            <p:ph idx="1"/>
          </p:nvPr>
        </p:nvSpPr>
        <p:spPr>
          <a:xfrm>
            <a:off x="685800" y="1196752"/>
            <a:ext cx="8077200" cy="4365848"/>
          </a:xfrm>
        </p:spPr>
        <p:txBody>
          <a:bodyPr/>
          <a:lstStyle/>
          <a:p>
            <a:pPr marL="0" indent="0"/>
            <a:r>
              <a:rPr lang="en-GB" sz="1600" dirty="0"/>
              <a:t>In Phase 2, efforts continued to maximise coverage amongst those prioritised in Phase 1 but who remained unvaccinated and completed delivery of second doses to all those given first doses in Phase 1. </a:t>
            </a:r>
          </a:p>
          <a:p>
            <a:endParaRPr lang="en-GB" sz="1600" dirty="0"/>
          </a:p>
          <a:p>
            <a:r>
              <a:rPr lang="en-GB" sz="1600" b="1" dirty="0"/>
              <a:t>JCVI advised that the offer of vaccination during Phase 2 should continue to be age-based starting with the oldest adults first </a:t>
            </a:r>
            <a:r>
              <a:rPr lang="en-GB" sz="1600" dirty="0"/>
              <a:t>and proceeding in the following order: </a:t>
            </a:r>
          </a:p>
          <a:p>
            <a:pPr marL="285750" indent="-285750">
              <a:buFont typeface="Arial" panose="020B0604020202020204" pitchFamily="34" charset="0"/>
              <a:buChar char="•"/>
            </a:pPr>
            <a:r>
              <a:rPr lang="en-GB" sz="1600" dirty="0"/>
              <a:t>all those aged 40-49 years </a:t>
            </a:r>
          </a:p>
          <a:p>
            <a:pPr marL="285750" indent="-285750">
              <a:buFont typeface="Arial" panose="020B0604020202020204" pitchFamily="34" charset="0"/>
              <a:buChar char="•"/>
            </a:pPr>
            <a:r>
              <a:rPr lang="en-GB" sz="1600" dirty="0"/>
              <a:t>all those aged 30-39 years </a:t>
            </a:r>
          </a:p>
          <a:p>
            <a:pPr marL="285750" indent="-285750">
              <a:buFont typeface="Arial" panose="020B0604020202020204" pitchFamily="34" charset="0"/>
              <a:buChar char="•"/>
            </a:pPr>
            <a:r>
              <a:rPr lang="en-GB" sz="1600" dirty="0"/>
              <a:t>all those aged 18-29 years </a:t>
            </a:r>
          </a:p>
          <a:p>
            <a:endParaRPr lang="en-GB" sz="1600" dirty="0"/>
          </a:p>
          <a:p>
            <a:pPr marL="0" indent="0"/>
            <a:r>
              <a:rPr lang="en-GB" sz="1600" dirty="0"/>
              <a:t>As there is an increased risk of hospitalisation in males, those from certain ethnic minority backgrounds, those who are obese or morbidly obese, and those from socio-economically deprived areas, JCVI advises that specific focus should be used to promote and deliver vaccination to these groups. </a:t>
            </a:r>
          </a:p>
          <a:p>
            <a:endParaRPr lang="en-GB" dirty="0"/>
          </a:p>
        </p:txBody>
      </p:sp>
    </p:spTree>
    <p:extLst>
      <p:ext uri="{BB962C8B-B14F-4D97-AF65-F5344CB8AC3E}">
        <p14:creationId xmlns:p14="http://schemas.microsoft.com/office/powerpoint/2010/main" val="1564107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89168" cy="792088"/>
          </a:xfrm>
        </p:spPr>
        <p:txBody>
          <a:bodyPr/>
          <a:lstStyle/>
          <a:p>
            <a:r>
              <a:rPr lang="en-GB" sz="3600" dirty="0">
                <a:solidFill>
                  <a:schemeClr val="accent1">
                    <a:lumMod val="75000"/>
                  </a:schemeClr>
                </a:solidFill>
              </a:rPr>
              <a:t>Older adults resident in a care home</a:t>
            </a:r>
          </a:p>
        </p:txBody>
      </p:sp>
      <p:sp>
        <p:nvSpPr>
          <p:cNvPr id="3" name="Content Placeholder 2"/>
          <p:cNvSpPr>
            <a:spLocks noGrp="1"/>
          </p:cNvSpPr>
          <p:nvPr>
            <p:ph idx="1"/>
          </p:nvPr>
        </p:nvSpPr>
        <p:spPr>
          <a:xfrm>
            <a:off x="685800" y="1124744"/>
            <a:ext cx="8077200" cy="4680520"/>
          </a:xfrm>
        </p:spPr>
        <p:txBody>
          <a:bodyPr/>
          <a:lstStyle/>
          <a:p>
            <a:pPr marL="285750" indent="-285750">
              <a:spcAft>
                <a:spcPts val="1200"/>
              </a:spcAft>
              <a:buFont typeface="Arial" panose="020B0604020202020204" pitchFamily="34" charset="0"/>
              <a:buChar char="•"/>
            </a:pPr>
            <a:r>
              <a:rPr lang="en-GB" sz="16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6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6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6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600" dirty="0"/>
              <a:t>JCVI have advised that this group should be the highest priority for vaccination </a:t>
            </a:r>
          </a:p>
          <a:p>
            <a:pPr marL="285750" indent="-285750">
              <a:spcAft>
                <a:spcPts val="1200"/>
              </a:spcAft>
              <a:buFont typeface="Arial" panose="020B0604020202020204" pitchFamily="34" charset="0"/>
              <a:buChar char="•"/>
            </a:pPr>
            <a:r>
              <a:rPr lang="en-GB" sz="1600" dirty="0"/>
              <a:t>vaccination of residents and staff at the same time is considered to be a highly efficient strategy within a mass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80728"/>
            <a:ext cx="8077200" cy="4752528"/>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a:t>
            </a:r>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Patient Group Direction (PGD) or Protocol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1152128"/>
          </a:xfrm>
        </p:spPr>
        <p:txBody>
          <a:bodyPr/>
          <a:lstStyle/>
          <a:p>
            <a:r>
              <a:rPr lang="en-GB" sz="4400" dirty="0">
                <a:solidFill>
                  <a:schemeClr val="accent1">
                    <a:lumMod val="75000"/>
                  </a:schemeClr>
                </a:solidFill>
              </a:rPr>
              <a:t>Older adults</a:t>
            </a:r>
          </a:p>
        </p:txBody>
      </p:sp>
      <p:sp>
        <p:nvSpPr>
          <p:cNvPr id="3" name="Content Placeholder 2"/>
          <p:cNvSpPr>
            <a:spLocks noGrp="1"/>
          </p:cNvSpPr>
          <p:nvPr>
            <p:ph idx="1"/>
          </p:nvPr>
        </p:nvSpPr>
        <p:spPr>
          <a:xfrm>
            <a:off x="685800" y="1484784"/>
            <a:ext cx="8077200" cy="4077816"/>
          </a:xfrm>
        </p:spPr>
        <p:txBody>
          <a:bodyPr/>
          <a:lstStyle/>
          <a:p>
            <a:pPr marL="285750" indent="-285750">
              <a:spcAft>
                <a:spcPts val="1200"/>
              </a:spcAft>
              <a:buFont typeface="Arial" panose="020B0604020202020204" pitchFamily="34" charset="0"/>
              <a:buChar char="•"/>
            </a:pPr>
            <a:r>
              <a:rPr lang="en-GB" sz="1800" dirty="0"/>
              <a:t>older adults are considered to be at very high risk if they develop COVID-19 infection</a:t>
            </a:r>
          </a:p>
          <a:p>
            <a:pPr marL="285750" indent="-285750">
              <a:spcAft>
                <a:spcPts val="1200"/>
              </a:spcAft>
              <a:buFont typeface="Arial" panose="020B0604020202020204" pitchFamily="34" charset="0"/>
              <a:buChar char="•"/>
            </a:pPr>
            <a:r>
              <a:rPr lang="en-GB" sz="1800" dirty="0"/>
              <a:t>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18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1800" dirty="0"/>
              <a:t>data indicate that 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a:buFont typeface="Arial" panose="020B0604020202020204" pitchFamily="34" charset="0"/>
              <a:buChar char="•"/>
            </a:pPr>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those working temporarily in the COVID-19 vaccination programme who provide face-to-face clinical care</a:t>
            </a:r>
          </a:p>
          <a:p>
            <a:pPr marL="285750" indent="-285750">
              <a:spcAft>
                <a:spcPts val="1200"/>
              </a:spcAft>
              <a:buFont typeface="Arial" panose="020B0604020202020204" pitchFamily="34" charset="0"/>
              <a:buChar char="•"/>
            </a:pPr>
            <a:r>
              <a:rPr lang="en-GB" sz="1800" dirty="0"/>
              <a:t>the Green Book COVID-19 chapter contains details about the different groups of health and social care workers who may be offered COVID-19 vaccine</a:t>
            </a:r>
          </a:p>
          <a:p>
            <a:endParaRPr lang="en-GB" dirty="0"/>
          </a:p>
        </p:txBody>
      </p:sp>
    </p:spTree>
    <p:extLst>
      <p:ext uri="{BB962C8B-B14F-4D97-AF65-F5344CB8AC3E}">
        <p14:creationId xmlns:p14="http://schemas.microsoft.com/office/powerpoint/2010/main" val="2058236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64096"/>
          </a:xfrm>
        </p:spPr>
        <p:txBody>
          <a:bodyPr/>
          <a:lstStyle/>
          <a:p>
            <a:r>
              <a:rPr lang="en-GB" dirty="0">
                <a:solidFill>
                  <a:schemeClr val="accent1">
                    <a:lumMod val="75000"/>
                  </a:schemeClr>
                </a:solidFill>
              </a:rPr>
              <a:t>Adults in a high risk group</a:t>
            </a:r>
          </a:p>
        </p:txBody>
      </p:sp>
      <p:sp>
        <p:nvSpPr>
          <p:cNvPr id="3" name="Content Placeholder 2"/>
          <p:cNvSpPr>
            <a:spLocks noGrp="1"/>
          </p:cNvSpPr>
          <p:nvPr>
            <p:ph idx="1"/>
          </p:nvPr>
        </p:nvSpPr>
        <p:spPr>
          <a:xfrm>
            <a:off x="685800" y="1196752"/>
            <a:ext cx="8077200" cy="4824536"/>
          </a:xfrm>
        </p:spPr>
        <p:txBody>
          <a:bodyPr/>
          <a:lstStyle/>
          <a:p>
            <a:pPr marL="285750" indent="-285750">
              <a:buFont typeface="Arial" panose="020B0604020202020204" pitchFamily="34" charset="0"/>
              <a:buChar char="•"/>
            </a:pPr>
            <a:r>
              <a:rPr lang="en-GB" sz="1500" dirty="0"/>
              <a:t>people previously defined as clinically extremely vulnerable are considered to be at very high risk of severe illness from COVID-19 </a:t>
            </a:r>
          </a:p>
          <a:p>
            <a:endParaRPr lang="en-GB" sz="1500" dirty="0"/>
          </a:p>
          <a:p>
            <a:pPr marL="285750" indent="-285750">
              <a:buFont typeface="Arial" panose="020B0604020202020204" pitchFamily="34" charset="0"/>
              <a:buChar char="•"/>
            </a:pPr>
            <a:r>
              <a:rPr lang="en-GB" sz="1500" dirty="0"/>
              <a:t>there are two ways an individual may have been identified as clinically extremely vulnerable:</a:t>
            </a:r>
          </a:p>
          <a:p>
            <a:pPr marL="0" indent="0"/>
            <a:r>
              <a:rPr lang="en-GB" sz="1500" dirty="0"/>
              <a:t>           - they have one or more of the conditions listed on the GOV.UK website, or</a:t>
            </a:r>
          </a:p>
          <a:p>
            <a:pPr marL="0" indent="0" algn="ctr"/>
            <a:r>
              <a:rPr lang="en-GB" sz="1500" dirty="0"/>
              <a:t> - a hospital clinician or GP added them to the Shielded patients list because they       consider them to be at higher risk of serious illness from COVID-19</a:t>
            </a:r>
          </a:p>
          <a:p>
            <a:endParaRPr lang="en-GB" sz="1500" dirty="0"/>
          </a:p>
          <a:p>
            <a:pPr marL="285750" indent="-285750">
              <a:buFont typeface="Arial" panose="020B0604020202020204" pitchFamily="34" charset="0"/>
              <a:buChar char="•"/>
            </a:pPr>
            <a:r>
              <a:rPr lang="en-GB" sz="1500" dirty="0"/>
              <a:t>many of those who are clinically extremely vulnerable are in the oldest age groups and will be among the first to receive vaccine - the remainder of this group should be offered vaccine alongside those aged 70-74 years of age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overall risk of mortality for clinically extremely vulnerable younger adults is estimated to be roughly the same as the risk to persons aged 70-74 years</a:t>
            </a:r>
          </a:p>
          <a:p>
            <a:pPr marL="0" indent="0"/>
            <a:endParaRPr lang="en-GB" sz="1500" dirty="0"/>
          </a:p>
          <a:p>
            <a:pPr marL="285750" indent="-285750">
              <a:buFont typeface="Arial" panose="020B0604020202020204" pitchFamily="34" charset="0"/>
              <a:buChar char="•"/>
            </a:pPr>
            <a:r>
              <a:rPr lang="en-GB" sz="1500" dirty="0"/>
              <a:t>see Green Book COVID-19 chapter for more information about vaccination of this group</a:t>
            </a:r>
          </a:p>
          <a:p>
            <a:endParaRPr lang="en-GB" dirty="0"/>
          </a:p>
        </p:txBody>
      </p:sp>
    </p:spTree>
    <p:extLst>
      <p:ext uri="{BB962C8B-B14F-4D97-AF65-F5344CB8AC3E}">
        <p14:creationId xmlns:p14="http://schemas.microsoft.com/office/powerpoint/2010/main" val="3957127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77200" cy="1143000"/>
          </a:xfrm>
        </p:spPr>
        <p:txBody>
          <a:bodyPr/>
          <a:lstStyle/>
          <a:p>
            <a:r>
              <a:rPr lang="en-GB" sz="3200" dirty="0">
                <a:solidFill>
                  <a:schemeClr val="accent1">
                    <a:lumMod val="75000"/>
                  </a:schemeClr>
                </a:solidFill>
              </a:rPr>
              <a:t>Groups with underlying health conditions</a:t>
            </a:r>
          </a:p>
        </p:txBody>
      </p:sp>
      <p:sp>
        <p:nvSpPr>
          <p:cNvPr id="3" name="Content Placeholder 2"/>
          <p:cNvSpPr>
            <a:spLocks noGrp="1"/>
          </p:cNvSpPr>
          <p:nvPr>
            <p:ph idx="1"/>
          </p:nvPr>
        </p:nvSpPr>
        <p:spPr>
          <a:xfrm>
            <a:off x="685800" y="1052736"/>
            <a:ext cx="8077200" cy="4509864"/>
          </a:xfrm>
        </p:spPr>
        <p:txBody>
          <a:bodyPr/>
          <a:lstStyle/>
          <a:p>
            <a:pPr>
              <a:lnSpc>
                <a:spcPct val="100000"/>
              </a:lnSpc>
              <a:spcAft>
                <a:spcPts val="300"/>
              </a:spcAft>
            </a:pPr>
            <a:r>
              <a:rPr lang="en-GB" sz="1400" dirty="0"/>
              <a:t>As well as age, other risk factors have been identified that place individuals at risk of serious disease </a:t>
            </a:r>
          </a:p>
          <a:p>
            <a:pPr>
              <a:lnSpc>
                <a:spcPct val="100000"/>
              </a:lnSpc>
              <a:spcAft>
                <a:spcPts val="300"/>
              </a:spcAft>
            </a:pPr>
            <a:r>
              <a:rPr lang="en-GB" sz="1400" dirty="0"/>
              <a:t>or death from COVID-19. These include groups with certain underlying health conditions and may</a:t>
            </a:r>
          </a:p>
          <a:p>
            <a:pPr>
              <a:lnSpc>
                <a:spcPct val="100000"/>
              </a:lnSpc>
              <a:spcAft>
                <a:spcPts val="300"/>
              </a:spcAft>
            </a:pPr>
            <a:r>
              <a:rPr lang="en-GB" sz="1400" dirty="0"/>
              <a:t>include people who have</a:t>
            </a:r>
            <a:r>
              <a:rPr lang="en-GB" sz="1200" dirty="0"/>
              <a:t>:</a:t>
            </a:r>
          </a:p>
          <a:p>
            <a:pPr marL="285750" indent="-285750">
              <a:lnSpc>
                <a:spcPct val="100000"/>
              </a:lnSpc>
              <a:spcAft>
                <a:spcPts val="300"/>
              </a:spcAft>
              <a:buFont typeface="Arial" panose="020B0604020202020204" pitchFamily="34" charset="0"/>
              <a:buChar char="•"/>
            </a:pPr>
            <a:r>
              <a:rPr lang="en-GB" sz="1200" dirty="0"/>
              <a:t>chronic (long-term) respiratory disease</a:t>
            </a:r>
          </a:p>
          <a:p>
            <a:pPr marL="285750" indent="-285750">
              <a:lnSpc>
                <a:spcPct val="100000"/>
              </a:lnSpc>
              <a:spcAft>
                <a:spcPts val="300"/>
              </a:spcAft>
              <a:buFont typeface="Arial" panose="020B0604020202020204" pitchFamily="34" charset="0"/>
              <a:buChar char="•"/>
            </a:pPr>
            <a:r>
              <a:rPr lang="en-GB" sz="1200" dirty="0"/>
              <a:t>chronic heart disease</a:t>
            </a:r>
          </a:p>
          <a:p>
            <a:pPr marL="285750" indent="-285750">
              <a:lnSpc>
                <a:spcPct val="100000"/>
              </a:lnSpc>
              <a:spcAft>
                <a:spcPts val="300"/>
              </a:spcAft>
              <a:buFont typeface="Arial" panose="020B0604020202020204" pitchFamily="34" charset="0"/>
              <a:buChar char="•"/>
            </a:pPr>
            <a:r>
              <a:rPr lang="en-GB" sz="1200" dirty="0"/>
              <a:t>chronic kidney disease </a:t>
            </a:r>
          </a:p>
          <a:p>
            <a:pPr marL="285750" indent="-285750">
              <a:lnSpc>
                <a:spcPct val="100000"/>
              </a:lnSpc>
              <a:spcAft>
                <a:spcPts val="300"/>
              </a:spcAft>
              <a:buFont typeface="Arial" panose="020B0604020202020204" pitchFamily="34" charset="0"/>
              <a:buChar char="•"/>
            </a:pPr>
            <a:r>
              <a:rPr lang="en-GB" sz="1200" dirty="0"/>
              <a:t>chronic liver disease </a:t>
            </a:r>
          </a:p>
          <a:p>
            <a:pPr marL="285750" indent="-285750">
              <a:lnSpc>
                <a:spcPct val="100000"/>
              </a:lnSpc>
              <a:spcAft>
                <a:spcPts val="300"/>
              </a:spcAft>
              <a:buFont typeface="Arial" panose="020B0604020202020204" pitchFamily="34" charset="0"/>
              <a:buChar char="•"/>
            </a:pPr>
            <a:r>
              <a:rPr lang="en-GB" sz="1200" dirty="0"/>
              <a:t>chronic neurological disease</a:t>
            </a:r>
          </a:p>
          <a:p>
            <a:pPr marL="285750" indent="-285750">
              <a:lnSpc>
                <a:spcPct val="100000"/>
              </a:lnSpc>
              <a:spcAft>
                <a:spcPts val="300"/>
              </a:spcAft>
              <a:buFont typeface="Arial" panose="020B0604020202020204" pitchFamily="34" charset="0"/>
              <a:buChar char="•"/>
            </a:pPr>
            <a:r>
              <a:rPr lang="en-GB" sz="1200" dirty="0"/>
              <a:t>diabetes</a:t>
            </a:r>
          </a:p>
          <a:p>
            <a:pPr marL="285750" indent="-285750">
              <a:lnSpc>
                <a:spcPct val="100000"/>
              </a:lnSpc>
              <a:spcAft>
                <a:spcPts val="300"/>
              </a:spcAft>
              <a:buFont typeface="Arial" panose="020B0604020202020204" pitchFamily="34" charset="0"/>
              <a:buChar char="•"/>
            </a:pPr>
            <a:r>
              <a:rPr lang="en-GB" sz="1200" dirty="0"/>
              <a:t>a weakened immune system due to disease or treatment  </a:t>
            </a:r>
          </a:p>
          <a:p>
            <a:pPr marL="285750" indent="-285750">
              <a:lnSpc>
                <a:spcPct val="100000"/>
              </a:lnSpc>
              <a:spcAft>
                <a:spcPts val="300"/>
              </a:spcAft>
              <a:buFont typeface="Arial" panose="020B0604020202020204" pitchFamily="34" charset="0"/>
              <a:buChar char="•"/>
            </a:pPr>
            <a:r>
              <a:rPr lang="en-GB" sz="1200" dirty="0" err="1"/>
              <a:t>asplenia</a:t>
            </a:r>
            <a:r>
              <a:rPr lang="en-GB" sz="1200" dirty="0"/>
              <a:t> or dysfunction of the spleen</a:t>
            </a:r>
          </a:p>
          <a:p>
            <a:pPr marL="285750" indent="-285750">
              <a:lnSpc>
                <a:spcPct val="100000"/>
              </a:lnSpc>
              <a:spcAft>
                <a:spcPts val="300"/>
              </a:spcAft>
              <a:buFont typeface="Arial" panose="020B0604020202020204" pitchFamily="34" charset="0"/>
              <a:buChar char="•"/>
            </a:pPr>
            <a:r>
              <a:rPr lang="en-GB" sz="1200" dirty="0"/>
              <a:t>morbid obesity (defined as BMI of 40 and above) </a:t>
            </a:r>
          </a:p>
          <a:p>
            <a:pPr marL="285750" indent="-285750">
              <a:lnSpc>
                <a:spcPct val="100000"/>
              </a:lnSpc>
              <a:spcAft>
                <a:spcPts val="300"/>
              </a:spcAft>
              <a:buFont typeface="Arial" panose="020B0604020202020204" pitchFamily="34" charset="0"/>
              <a:buChar char="•"/>
            </a:pPr>
            <a:r>
              <a:rPr lang="en-GB" sz="1200" dirty="0"/>
              <a:t>severe mental illness</a:t>
            </a:r>
          </a:p>
          <a:p>
            <a:pPr>
              <a:lnSpc>
                <a:spcPct val="100000"/>
              </a:lnSpc>
              <a:spcAft>
                <a:spcPts val="300"/>
              </a:spcAft>
            </a:pPr>
            <a:endParaRPr lang="en-GB" sz="1200" dirty="0"/>
          </a:p>
          <a:p>
            <a:pPr>
              <a:lnSpc>
                <a:spcPct val="100000"/>
              </a:lnSpc>
              <a:spcAft>
                <a:spcPts val="300"/>
              </a:spcAft>
            </a:pPr>
            <a:r>
              <a:rPr lang="en-GB" sz="1400" dirty="0"/>
              <a:t>Detailed information giving examples of conditions in each of the clinical risk groups which would </a:t>
            </a:r>
          </a:p>
          <a:p>
            <a:pPr>
              <a:lnSpc>
                <a:spcPct val="100000"/>
              </a:lnSpc>
              <a:spcAft>
                <a:spcPts val="300"/>
              </a:spcAft>
            </a:pPr>
            <a:r>
              <a:rPr lang="en-GB" sz="1400" dirty="0"/>
              <a:t>make individuals eligible for vaccination is provided in the COVID-19 Green Book chapter.</a:t>
            </a:r>
          </a:p>
          <a:p>
            <a:endParaRPr lang="en-GB" dirty="0"/>
          </a:p>
        </p:txBody>
      </p:sp>
    </p:spTree>
    <p:extLst>
      <p:ext uri="{BB962C8B-B14F-4D97-AF65-F5344CB8AC3E}">
        <p14:creationId xmlns:p14="http://schemas.microsoft.com/office/powerpoint/2010/main" val="3025983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2632872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2800" dirty="0">
                <a:solidFill>
                  <a:schemeClr val="accent1">
                    <a:lumMod val="75000"/>
                  </a:schemeClr>
                </a:solidFill>
              </a:rPr>
              <a:t>Pregnancy (1)</a:t>
            </a:r>
          </a:p>
        </p:txBody>
      </p:sp>
      <p:sp>
        <p:nvSpPr>
          <p:cNvPr id="3" name="Content Placeholder 2"/>
          <p:cNvSpPr>
            <a:spLocks noGrp="1"/>
          </p:cNvSpPr>
          <p:nvPr>
            <p:ph idx="1"/>
          </p:nvPr>
        </p:nvSpPr>
        <p:spPr>
          <a:xfrm>
            <a:off x="683568" y="1052736"/>
            <a:ext cx="8077200" cy="4752528"/>
          </a:xfrm>
        </p:spPr>
        <p:txBody>
          <a:bodyPr/>
          <a:lstStyle/>
          <a:p>
            <a:pPr marL="285750" indent="-285750">
              <a:buFont typeface="Arial" panose="020B0604020202020204" pitchFamily="34" charset="0"/>
              <a:buChar char="•"/>
            </a:pPr>
            <a:r>
              <a:rPr lang="en-GB" sz="1300" dirty="0"/>
              <a:t>JCVI advise that women who are pregnant should be recommended to receive primary immunisation, and that pregnancy is considered a clinical risk group for the autumn booster programme </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studies following the use of the COVID-19 vaccines in pregnant women have shown the vaccines to be safe and highly effective in preventing serious complications </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a large amount of observational data from women vaccinated during pregnancy in the USA has not shown an increase in adverse pregnancy outcomes</a:t>
            </a:r>
          </a:p>
          <a:p>
            <a:pPr marL="36000" indent="0"/>
            <a:endParaRPr lang="en-GB" sz="1300" dirty="0"/>
          </a:p>
          <a:p>
            <a:pPr marL="321750" indent="-285750">
              <a:buFont typeface="Arial" panose="020B0604020202020204" pitchFamily="34" charset="0"/>
              <a:buChar char="•"/>
            </a:pPr>
            <a:r>
              <a:rPr lang="en-GB" sz="13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Arial" panose="020B0604020202020204" pitchFamily="34" charset="0"/>
              <a:buChar char="•"/>
            </a:pPr>
            <a:endParaRPr lang="en-GB" sz="1300" dirty="0">
              <a:solidFill>
                <a:srgbClr val="FF0000"/>
              </a:solidFill>
            </a:endParaRPr>
          </a:p>
          <a:p>
            <a:pPr marL="321750" indent="-285750">
              <a:buFont typeface="Arial" panose="020B0604020202020204" pitchFamily="34" charset="0"/>
              <a:buChar char="•"/>
            </a:pPr>
            <a:r>
              <a:rPr lang="en-GB" sz="1300" dirty="0"/>
              <a:t>there is now extensive post-marketing experience of the use of the Pfizer BioNTech and </a:t>
            </a:r>
            <a:r>
              <a:rPr lang="en-GB" sz="1300" dirty="0" err="1"/>
              <a:t>Moderna</a:t>
            </a:r>
            <a:r>
              <a:rPr lang="en-GB" sz="1300" dirty="0"/>
              <a:t> vaccines with no safety signals so far. These vaccines are therefore the preferred vaccines to offer to pregnant women (for those under 18 years, Pfizer BioNTech vaccine (Comirnaty®) is preferred) </a:t>
            </a:r>
            <a:endParaRPr lang="en-GB" sz="1300" dirty="0">
              <a:solidFill>
                <a:srgbClr val="FF0000"/>
              </a:solidFill>
            </a:endParaRPr>
          </a:p>
          <a:p>
            <a:pPr marL="321750" indent="-285750">
              <a:buFont typeface="Arial" panose="020B0604020202020204" pitchFamily="34" charset="0"/>
              <a:buChar char="•"/>
            </a:pPr>
            <a:endParaRPr lang="en-GB" sz="1300" dirty="0"/>
          </a:p>
          <a:p>
            <a:pPr marL="321750" indent="-285750">
              <a:buFont typeface="Arial" panose="020B0604020202020204" pitchFamily="34" charset="0"/>
              <a:buChar char="•"/>
            </a:pPr>
            <a:r>
              <a:rPr lang="en-GB" sz="13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648072"/>
          </a:xfrm>
        </p:spPr>
        <p:txBody>
          <a:bodyPr/>
          <a:lstStyle/>
          <a:p>
            <a:r>
              <a:rPr lang="en-GB" sz="2800" dirty="0">
                <a:solidFill>
                  <a:schemeClr val="accent1">
                    <a:lumMod val="75000"/>
                  </a:schemeClr>
                </a:solidFill>
              </a:rPr>
              <a:t>Pregnancy (2)</a:t>
            </a:r>
          </a:p>
        </p:txBody>
      </p:sp>
      <p:sp>
        <p:nvSpPr>
          <p:cNvPr id="3" name="Content Placeholder 2"/>
          <p:cNvSpPr>
            <a:spLocks noGrp="1"/>
          </p:cNvSpPr>
          <p:nvPr>
            <p:ph idx="1"/>
          </p:nvPr>
        </p:nvSpPr>
        <p:spPr>
          <a:xfrm>
            <a:off x="685800" y="764704"/>
            <a:ext cx="8077200" cy="5616624"/>
          </a:xfrm>
        </p:spPr>
        <p:txBody>
          <a:bodyPr/>
          <a:lstStyle/>
          <a:p>
            <a:pPr marL="285750" indent="-285750">
              <a:buFont typeface="Arial" panose="020B0604020202020204" pitchFamily="34" charset="0"/>
              <a:buChar char="•"/>
            </a:pPr>
            <a:r>
              <a:rPr lang="en-GB" sz="15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clinicians should discuss the risks and benefits of vaccination with the woman, who should be told about the current evidence of safety for the vaccine in pregnancy</a:t>
            </a:r>
          </a:p>
          <a:p>
            <a:pPr marL="0" indent="0"/>
            <a:endParaRPr lang="en-GB" sz="1500" dirty="0"/>
          </a:p>
          <a:p>
            <a:pPr marL="285750" indent="-285750">
              <a:buFont typeface="Arial" panose="020B0604020202020204" pitchFamily="34" charset="0"/>
              <a:buChar char="•"/>
            </a:pPr>
            <a:r>
              <a:rPr lang="en-GB" sz="1500" dirty="0"/>
              <a:t>women who are planning pregnancy or in the immediate postpartum can be vaccinated with a suitable product for their age and clinical risk group </a:t>
            </a:r>
          </a:p>
          <a:p>
            <a:pPr marL="0" indent="0"/>
            <a:endParaRPr lang="en-GB" sz="1500" dirty="0"/>
          </a:p>
          <a:p>
            <a:pPr marL="285750" indent="-285750">
              <a:buFont typeface="Arial" panose="020B0604020202020204" pitchFamily="34" charset="0"/>
              <a:buChar char="•"/>
            </a:pPr>
            <a:r>
              <a:rPr lang="en-GB" sz="15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termination of pregnancy following inadvertent immunisation should </a:t>
            </a:r>
            <a:r>
              <a:rPr lang="en-GB" sz="1500" b="1" dirty="0"/>
              <a:t>not </a:t>
            </a:r>
            <a:r>
              <a:rPr lang="en-GB" sz="1500" dirty="0"/>
              <a:t>be recommended. Women who are inadvertently vaccinated in early pregnancy should be offered the second dose of the same product </a:t>
            </a:r>
          </a:p>
          <a:p>
            <a:pPr marL="285750" indent="-285750">
              <a:buFont typeface="Arial" panose="020B0604020202020204" pitchFamily="34" charset="0"/>
              <a:buChar char="•"/>
            </a:pPr>
            <a:endParaRPr lang="en-GB" sz="1500" dirty="0">
              <a:solidFill>
                <a:schemeClr val="bg1"/>
              </a:solidFill>
            </a:endParaRPr>
          </a:p>
          <a:p>
            <a:pPr marL="285750" indent="-285750">
              <a:buFont typeface="Arial" panose="020B0604020202020204" pitchFamily="34" charset="0"/>
              <a:buChar char="•"/>
            </a:pPr>
            <a:r>
              <a:rPr lang="en-GB" sz="1500" dirty="0"/>
              <a:t>surveillance of inadvertent administration in pregnancy is being conducted by the UKHSA Immunisation Department. Please report inadvertent administration in pregnancy to them (</a:t>
            </a:r>
            <a:r>
              <a:rPr lang="en-GB" sz="1500" dirty="0">
                <a:hlinkClick r:id="rId2"/>
              </a:rPr>
              <a:t>www.gov.uk/guidance/vaccination-in-pregnancy-vip</a:t>
            </a:r>
            <a:r>
              <a:rPr lang="en-GB" sz="1500" dirty="0"/>
              <a:t>) </a:t>
            </a:r>
          </a:p>
          <a:p>
            <a:endParaRPr lang="en-GB" dirty="0"/>
          </a:p>
        </p:txBody>
      </p:sp>
    </p:spTree>
    <p:extLst>
      <p:ext uri="{BB962C8B-B14F-4D97-AF65-F5344CB8AC3E}">
        <p14:creationId xmlns:p14="http://schemas.microsoft.com/office/powerpoint/2010/main" val="2107079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JCVI advises that breastfeeding women may be offered vaccination with any suitable COVID-19 vaccine</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emerging safety data is reassuring: mRNA was not detected in the breast milk of recently vaccinated women and protective antibodies have been detected in breast milk </a:t>
            </a:r>
          </a:p>
          <a:p>
            <a:pPr marL="0" indent="0"/>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2210512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65232" cy="648072"/>
          </a:xfrm>
        </p:spPr>
        <p:txBody>
          <a:bodyPr/>
          <a:lstStyle/>
          <a:p>
            <a:r>
              <a:rPr lang="en-GB" sz="3600" dirty="0">
                <a:solidFill>
                  <a:schemeClr val="accent1">
                    <a:lumMod val="75000"/>
                  </a:schemeClr>
                </a:solidFill>
              </a:rPr>
              <a:t>Children (5 – 11 year olds) (1)</a:t>
            </a:r>
          </a:p>
        </p:txBody>
      </p:sp>
      <p:sp>
        <p:nvSpPr>
          <p:cNvPr id="3" name="Content Placeholder 2"/>
          <p:cNvSpPr>
            <a:spLocks noGrp="1"/>
          </p:cNvSpPr>
          <p:nvPr>
            <p:ph idx="1"/>
          </p:nvPr>
        </p:nvSpPr>
        <p:spPr>
          <a:xfrm>
            <a:off x="685800" y="1124744"/>
            <a:ext cx="8077200" cy="4536504"/>
          </a:xfrm>
        </p:spPr>
        <p:txBody>
          <a:bodyPr/>
          <a:lstStyle/>
          <a:p>
            <a:pPr marL="0" indent="0">
              <a:lnSpc>
                <a:spcPct val="120000"/>
              </a:lnSpc>
              <a:buNone/>
            </a:pPr>
            <a:r>
              <a:rPr lang="en-GB" sz="1400" dirty="0"/>
              <a:t>On 22 December 2021, the JCVI recommended that children aged 5 to 11 years in the following two groups should be </a:t>
            </a:r>
            <a:r>
              <a:rPr lang="en-GB" sz="1400" b="1" dirty="0"/>
              <a:t>offered two paediatric doses of the Pfizer BioNTech Comirnaty vaccine with an interval of eight weeks </a:t>
            </a:r>
            <a:r>
              <a:rPr lang="en-GB" sz="1400" dirty="0"/>
              <a:t>between the first and second doses:</a:t>
            </a:r>
          </a:p>
          <a:p>
            <a:pPr lvl="0">
              <a:lnSpc>
                <a:spcPct val="120000"/>
              </a:lnSpc>
              <a:buFont typeface="Arial" panose="020B0604020202020204" pitchFamily="34" charset="0"/>
              <a:buChar char="•"/>
            </a:pPr>
            <a:r>
              <a:rPr lang="en-GB" sz="1400" b="1" dirty="0"/>
              <a:t>children aged 5 – 11 years who are in a recognised clinical risk group </a:t>
            </a:r>
            <a:r>
              <a:rPr lang="en-GB" sz="1400" dirty="0"/>
              <a:t>(who are at higher risk of severe COVID-19). Details of risk groups for 5 – 15 year olds is provided in the </a:t>
            </a:r>
            <a:r>
              <a:rPr lang="en-GB" sz="1400" u="sng" dirty="0">
                <a:hlinkClick r:id="rId3"/>
              </a:rPr>
              <a:t>Green Book COVID-19 chapter</a:t>
            </a:r>
            <a:r>
              <a:rPr lang="en-GB" sz="1400" dirty="0"/>
              <a:t> </a:t>
            </a:r>
          </a:p>
          <a:p>
            <a:pPr lvl="0">
              <a:lnSpc>
                <a:spcPct val="120000"/>
              </a:lnSpc>
              <a:buFont typeface="Arial" panose="020B0604020202020204" pitchFamily="34" charset="0"/>
              <a:buChar char="•"/>
            </a:pPr>
            <a:r>
              <a:rPr lang="en-GB" sz="1400" b="1" dirty="0"/>
              <a:t>children aged 5 – 11 years who are a household contact of someone who is immunosuppressed </a:t>
            </a:r>
            <a:r>
              <a:rPr lang="en-GB" sz="1400" dirty="0"/>
              <a:t>defined as those who expect to share living accommodation on most days (and therefore for whom continuing close contact is unavoidable) with individuals of any age who are immunosuppressed.</a:t>
            </a:r>
          </a:p>
          <a:p>
            <a:endParaRPr lang="en-GB" sz="1400" dirty="0"/>
          </a:p>
          <a:p>
            <a:r>
              <a:rPr lang="en-GB" sz="1400" dirty="0"/>
              <a:t>Children in this group will be eligible for a booster dose in the autumn programme</a:t>
            </a:r>
          </a:p>
          <a:p>
            <a:endParaRPr lang="en-GB" sz="1400" dirty="0"/>
          </a:p>
          <a:p>
            <a:pPr marL="36000" indent="0"/>
            <a:r>
              <a:rPr lang="en-GB" sz="1400" dirty="0"/>
              <a:t>Children in high risk groups who turn five years of age after August 2022 will become eligible for primary vaccination and can also receive a booster during the autumn programme, provided there is at least three months since their second (or third) primary dose</a:t>
            </a:r>
          </a:p>
          <a:p>
            <a:endParaRPr lang="en-GB" sz="1600" dirty="0">
              <a:solidFill>
                <a:srgbClr val="FF0000"/>
              </a:solidFill>
            </a:endParaRPr>
          </a:p>
          <a:p>
            <a:endParaRPr lang="en-GB" sz="1600" dirty="0">
              <a:solidFill>
                <a:srgbClr val="FF0000"/>
              </a:solidFill>
            </a:endParaRPr>
          </a:p>
          <a:p>
            <a:endParaRPr lang="en-GB" sz="1600" dirty="0">
              <a:solidFill>
                <a:srgbClr val="FF0000"/>
              </a:solidFill>
            </a:endParaRPr>
          </a:p>
        </p:txBody>
      </p:sp>
    </p:spTree>
    <p:extLst>
      <p:ext uri="{BB962C8B-B14F-4D97-AF65-F5344CB8AC3E}">
        <p14:creationId xmlns:p14="http://schemas.microsoft.com/office/powerpoint/2010/main" val="4191833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0C1E-10B4-405A-9B37-E43402352BBF}"/>
              </a:ext>
            </a:extLst>
          </p:cNvPr>
          <p:cNvSpPr>
            <a:spLocks noGrp="1"/>
          </p:cNvSpPr>
          <p:nvPr>
            <p:ph type="title"/>
          </p:nvPr>
        </p:nvSpPr>
        <p:spPr>
          <a:xfrm>
            <a:off x="685800" y="332656"/>
            <a:ext cx="8077200" cy="792088"/>
          </a:xfrm>
        </p:spPr>
        <p:txBody>
          <a:bodyPr/>
          <a:lstStyle/>
          <a:p>
            <a:r>
              <a:rPr lang="en-GB" dirty="0">
                <a:solidFill>
                  <a:schemeClr val="accent1">
                    <a:lumMod val="75000"/>
                  </a:schemeClr>
                </a:solidFill>
              </a:rPr>
              <a:t>Children (5 – 11 year olds) (2)</a:t>
            </a:r>
            <a:endParaRPr lang="en-GB" dirty="0"/>
          </a:p>
        </p:txBody>
      </p:sp>
      <p:sp>
        <p:nvSpPr>
          <p:cNvPr id="3" name="Content Placeholder 2">
            <a:extLst>
              <a:ext uri="{FF2B5EF4-FFF2-40B4-BE49-F238E27FC236}">
                <a16:creationId xmlns:a16="http://schemas.microsoft.com/office/drawing/2014/main" id="{335237D3-3D21-4ED7-A6A5-3B732F23D5FB}"/>
              </a:ext>
            </a:extLst>
          </p:cNvPr>
          <p:cNvSpPr>
            <a:spLocks noGrp="1"/>
          </p:cNvSpPr>
          <p:nvPr>
            <p:ph idx="1"/>
          </p:nvPr>
        </p:nvSpPr>
        <p:spPr>
          <a:xfrm>
            <a:off x="685800" y="1340768"/>
            <a:ext cx="8077200" cy="4221832"/>
          </a:xfrm>
        </p:spPr>
        <p:txBody>
          <a:bodyPr/>
          <a:lstStyle/>
          <a:p>
            <a:pPr>
              <a:lnSpc>
                <a:spcPct val="120000"/>
              </a:lnSpc>
              <a:spcBef>
                <a:spcPts val="0"/>
              </a:spcBef>
              <a:buFont typeface="Arial" panose="020B0604020202020204" pitchFamily="34" charset="0"/>
              <a:buChar char="•"/>
            </a:pPr>
            <a:r>
              <a:rPr lang="en-GB" sz="1600" dirty="0"/>
              <a:t>in February 2022, JCVI further recommended a one-off, non-urgent programme to offer vaccination to </a:t>
            </a:r>
            <a:r>
              <a:rPr lang="en-GB" sz="1600" b="1" dirty="0"/>
              <a:t>all children aged 5 – 11 years</a:t>
            </a:r>
            <a:r>
              <a:rPr lang="en-GB" sz="1600" dirty="0"/>
              <a:t> who </a:t>
            </a:r>
            <a:r>
              <a:rPr lang="en-GB" sz="1600" u="sng" dirty="0"/>
              <a:t>are not in a clinical risk group</a:t>
            </a:r>
            <a:r>
              <a:rPr lang="en-GB" sz="1600" dirty="0"/>
              <a:t>. </a:t>
            </a:r>
            <a:r>
              <a:rPr lang="en-GB" sz="1600" b="1" dirty="0"/>
              <a:t>Two paediatric doses of the Pfizer BioNTech Comirnaty vaccine should be offered with an interval of twelve weeks </a:t>
            </a:r>
            <a:r>
              <a:rPr lang="en-GB" sz="1600" dirty="0"/>
              <a:t>between the first and second doses</a:t>
            </a:r>
          </a:p>
          <a:p>
            <a:pPr>
              <a:lnSpc>
                <a:spcPct val="120000"/>
              </a:lnSpc>
              <a:spcBef>
                <a:spcPts val="0"/>
              </a:spcBef>
              <a:buFont typeface="Arial" panose="020B0604020202020204" pitchFamily="34" charset="0"/>
              <a:buChar char="•"/>
            </a:pPr>
            <a:endParaRPr lang="en-GB" sz="1600" dirty="0"/>
          </a:p>
          <a:p>
            <a:pPr>
              <a:lnSpc>
                <a:spcPct val="120000"/>
              </a:lnSpc>
              <a:spcBef>
                <a:spcPts val="0"/>
              </a:spcBef>
              <a:buFont typeface="Arial" panose="020B0604020202020204" pitchFamily="34" charset="0"/>
              <a:buChar char="•"/>
            </a:pPr>
            <a:r>
              <a:rPr lang="en-GB" sz="1600" dirty="0"/>
              <a:t>as this offer is non-urgent, JCVI has recommended that delivery of paediatric non-COVID-19 immunisation programmes across all ages should receive due attention. Coverage in these other programmes has fallen behind during the pandemic, and may thus be increasing health inequalities, so it is important that COVID-19 vaccination does not further impact on these programmes</a:t>
            </a:r>
          </a:p>
          <a:p>
            <a:pPr marL="0" indent="0">
              <a:lnSpc>
                <a:spcPct val="120000"/>
              </a:lnSpc>
              <a:spcBef>
                <a:spcPts val="0"/>
              </a:spcBef>
            </a:pPr>
            <a:endParaRPr lang="en-GB" sz="1600" dirty="0"/>
          </a:p>
          <a:p>
            <a:pPr marL="36000" indent="0">
              <a:lnSpc>
                <a:spcPct val="120000"/>
              </a:lnSpc>
              <a:spcBef>
                <a:spcPts val="0"/>
              </a:spcBef>
            </a:pPr>
            <a:r>
              <a:rPr lang="en-GB" sz="1600" dirty="0"/>
              <a:t>Children aged </a:t>
            </a:r>
            <a:r>
              <a:rPr lang="en-GB" sz="1600" b="1" dirty="0"/>
              <a:t>5 to 11 years </a:t>
            </a:r>
            <a:r>
              <a:rPr lang="en-GB" sz="1600" dirty="0"/>
              <a:t>should receive the </a:t>
            </a:r>
            <a:r>
              <a:rPr lang="en-GB" sz="1600" b="1" dirty="0"/>
              <a:t>Pfizer BioNTech Comirnaty® 10 micrograms/dose COVID-19 </a:t>
            </a:r>
            <a:r>
              <a:rPr lang="en-GB" sz="1600" dirty="0"/>
              <a:t>vaccine formulated for use in this age group.</a:t>
            </a:r>
          </a:p>
          <a:p>
            <a:endParaRPr lang="en-GB" dirty="0"/>
          </a:p>
        </p:txBody>
      </p:sp>
    </p:spTree>
    <p:extLst>
      <p:ext uri="{BB962C8B-B14F-4D97-AF65-F5344CB8AC3E}">
        <p14:creationId xmlns:p14="http://schemas.microsoft.com/office/powerpoint/2010/main" val="88921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the ongoing global COVID-19 pandemic continues to cause millions of infections and has caused over six million deaths across the world</a:t>
            </a:r>
          </a:p>
          <a:p>
            <a:pPr marL="0" lvl="0" indent="0"/>
            <a:endParaRPr lang="en-GB" sz="1600" dirty="0"/>
          </a:p>
          <a:p>
            <a:pPr marL="285750" indent="-285750">
              <a:buFont typeface="Arial" panose="020B0604020202020204" pitchFamily="34" charset="0"/>
              <a:buChar char="•"/>
            </a:pPr>
            <a:r>
              <a:rPr lang="en-GB" sz="1600" dirty="0"/>
              <a:t>vaccination to prevent COVID-19 is one of the key tools in controlling the pandemic </a:t>
            </a:r>
          </a:p>
          <a:p>
            <a:pPr marL="0" lvl="0" indent="0"/>
            <a:endParaRPr lang="en-GB" sz="1600" dirty="0"/>
          </a:p>
          <a:p>
            <a:pPr marL="285750" lvl="0" indent="-285750">
              <a:buFont typeface="Arial" panose="020B0604020202020204" pitchFamily="34" charset="0"/>
              <a:buChar char="•"/>
            </a:pPr>
            <a:r>
              <a:rPr lang="en-GB" sz="1600" dirty="0"/>
              <a:t>scientists across the world have worked to develop vaccines which have then been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is crucial that the COVID-19 vaccine is safely and effectively delivered to as many of those eligible as possible </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20080"/>
          </a:xfrm>
        </p:spPr>
        <p:txBody>
          <a:bodyPr/>
          <a:lstStyle/>
          <a:p>
            <a:r>
              <a:rPr lang="en-GB" sz="3200" dirty="0">
                <a:solidFill>
                  <a:schemeClr val="accent1">
                    <a:lumMod val="75000"/>
                  </a:schemeClr>
                </a:solidFill>
              </a:rPr>
              <a:t>Children (12 – 15 year olds) (1)</a:t>
            </a:r>
          </a:p>
        </p:txBody>
      </p:sp>
      <p:sp>
        <p:nvSpPr>
          <p:cNvPr id="3" name="Content Placeholder 2"/>
          <p:cNvSpPr>
            <a:spLocks noGrp="1"/>
          </p:cNvSpPr>
          <p:nvPr>
            <p:ph idx="1"/>
          </p:nvPr>
        </p:nvSpPr>
        <p:spPr>
          <a:xfrm>
            <a:off x="539552" y="980728"/>
            <a:ext cx="8223448" cy="4968552"/>
          </a:xfrm>
        </p:spPr>
        <p:txBody>
          <a:bodyPr/>
          <a:lstStyle/>
          <a:p>
            <a:pPr marL="0" indent="0"/>
            <a:r>
              <a:rPr lang="en-GB" sz="1500" dirty="0"/>
              <a:t>JCVI recommend </a:t>
            </a:r>
            <a:r>
              <a:rPr lang="en-GB" sz="1500" b="1" dirty="0"/>
              <a:t>children from 12 years old </a:t>
            </a:r>
            <a:r>
              <a:rPr lang="en-GB" sz="1500" dirty="0"/>
              <a:t>in the following groups receive </a:t>
            </a:r>
            <a:r>
              <a:rPr lang="en-GB" sz="1500" b="1" dirty="0"/>
              <a:t>2 doses of vaccine eight weeks apart</a:t>
            </a:r>
            <a:r>
              <a:rPr lang="en-GB" sz="1500" dirty="0"/>
              <a:t>:</a:t>
            </a:r>
          </a:p>
          <a:p>
            <a:pPr marL="285750" lvl="0" indent="-285750">
              <a:buFont typeface="Arial" panose="020B0604020202020204" pitchFamily="34" charset="0"/>
              <a:buChar char="•"/>
            </a:pPr>
            <a:r>
              <a:rPr lang="en-GB" sz="1500" b="1" dirty="0"/>
              <a:t>Children and young people aged 12 years and over with specific underlying health conditions that put them at risk of serious COVID-19 </a:t>
            </a:r>
            <a:r>
              <a:rPr lang="en-GB" sz="1500" dirty="0"/>
              <a:t> </a:t>
            </a:r>
          </a:p>
          <a:p>
            <a:pPr marL="635000" lvl="1">
              <a:buFont typeface="Wingdings" panose="05000000000000000000" pitchFamily="2" charset="2"/>
              <a:buChar char="Ø"/>
            </a:pPr>
            <a:r>
              <a:rPr lang="en-GB" sz="1500" dirty="0"/>
              <a:t>chronic respiratory disease, heart conditions, kidney, liver and digestive system conditions and chronic neurological disease</a:t>
            </a:r>
          </a:p>
          <a:p>
            <a:pPr marL="635000" lvl="1">
              <a:buFont typeface="Wingdings" panose="05000000000000000000" pitchFamily="2" charset="2"/>
              <a:buChar char="Ø"/>
            </a:pPr>
            <a:r>
              <a:rPr lang="en-GB" sz="1500" dirty="0"/>
              <a:t>endocrine disorders</a:t>
            </a:r>
          </a:p>
          <a:p>
            <a:pPr marL="635000" lvl="1">
              <a:buFont typeface="Wingdings" panose="05000000000000000000" pitchFamily="2" charset="2"/>
              <a:buChar char="Ø"/>
            </a:pPr>
            <a:r>
              <a:rPr lang="en-GB" sz="1500" dirty="0"/>
              <a:t>immunosuppression</a:t>
            </a:r>
          </a:p>
          <a:p>
            <a:pPr marL="635000" lvl="1">
              <a:buFont typeface="Wingdings" panose="05000000000000000000" pitchFamily="2" charset="2"/>
              <a:buChar char="Ø"/>
            </a:pPr>
            <a:r>
              <a:rPr lang="en-GB" sz="1500" dirty="0" err="1"/>
              <a:t>asplenia</a:t>
            </a:r>
            <a:r>
              <a:rPr lang="en-GB" sz="1500" dirty="0"/>
              <a:t> or dysfunction of the spleen</a:t>
            </a:r>
          </a:p>
          <a:p>
            <a:pPr marL="635000" lvl="1">
              <a:buFont typeface="Wingdings" panose="05000000000000000000" pitchFamily="2" charset="2"/>
              <a:buChar char="Ø"/>
            </a:pPr>
            <a:r>
              <a:rPr lang="en-GB" sz="1500" dirty="0"/>
              <a:t>serious genetic abnormalities that affect a number of systems</a:t>
            </a:r>
          </a:p>
          <a:p>
            <a:pPr marL="635000" lvl="1">
              <a:buFont typeface="Wingdings" panose="05000000000000000000" pitchFamily="2" charset="2"/>
              <a:buChar char="Ø"/>
            </a:pPr>
            <a:r>
              <a:rPr lang="en-GB" sz="1500" dirty="0"/>
              <a:t>Further detail about these groups is provided in the </a:t>
            </a:r>
            <a:r>
              <a:rPr lang="en-GB" sz="1500" u="sng" dirty="0">
                <a:hlinkClick r:id="rId3"/>
              </a:rPr>
              <a:t>Green Book COVID-19 chapter</a:t>
            </a:r>
            <a:r>
              <a:rPr lang="en-GB" sz="1500" dirty="0"/>
              <a:t> </a:t>
            </a:r>
          </a:p>
          <a:p>
            <a:pPr marL="635000" lvl="1">
              <a:buFont typeface="Wingdings" panose="05000000000000000000" pitchFamily="2" charset="2"/>
              <a:buChar char="Ø"/>
            </a:pPr>
            <a:endParaRPr lang="en-GB" sz="1500" dirty="0"/>
          </a:p>
          <a:p>
            <a:pPr marL="285750" lvl="0" indent="-285750">
              <a:buFont typeface="Arial" panose="020B0604020202020204" pitchFamily="34" charset="0"/>
              <a:buChar char="•"/>
            </a:pPr>
            <a:r>
              <a:rPr lang="en-GB" sz="1500" b="1" dirty="0"/>
              <a:t>Children and young people aged 12 years and over who are household contacts of immunosuppressed individuals </a:t>
            </a:r>
            <a:endParaRPr lang="en-GB" sz="1500" dirty="0"/>
          </a:p>
          <a:p>
            <a:pPr marL="635000" lvl="1">
              <a:buFont typeface="Wingdings" panose="05000000000000000000" pitchFamily="2" charset="2"/>
              <a:buChar char="Ø"/>
            </a:pPr>
            <a:r>
              <a:rPr lang="en-GB" sz="1500" dirty="0"/>
              <a:t>who expect to share living accommodation on most days (and for whom continuing close contact is unavoidable) with individuals </a:t>
            </a:r>
            <a:r>
              <a:rPr lang="en-GB" sz="1500" b="1" dirty="0"/>
              <a:t>of any age </a:t>
            </a:r>
            <a:r>
              <a:rPr lang="en-GB" sz="1500" dirty="0"/>
              <a:t>who are immunosuppressed</a:t>
            </a:r>
          </a:p>
          <a:p>
            <a:pPr marL="635000" lvl="1">
              <a:buFont typeface="Wingdings" panose="05000000000000000000" pitchFamily="2" charset="2"/>
              <a:buChar char="Ø"/>
            </a:pPr>
            <a:endParaRPr lang="en-GB" sz="1500" dirty="0"/>
          </a:p>
          <a:p>
            <a:pPr marL="36000" lvl="1" indent="0">
              <a:buNone/>
            </a:pPr>
            <a:r>
              <a:rPr lang="en-GB" sz="1500" dirty="0"/>
              <a:t>These children will be eligible for a booster in the autumn programme</a:t>
            </a:r>
          </a:p>
          <a:p>
            <a:pPr marL="635000" lvl="1">
              <a:buFont typeface="Wingdings" panose="05000000000000000000" pitchFamily="2" charset="2"/>
              <a:buChar char="Ø"/>
            </a:pPr>
            <a:endParaRPr lang="en-GB" sz="1400" dirty="0">
              <a:solidFill>
                <a:srgbClr val="00B050"/>
              </a:solidFill>
            </a:endParaRPr>
          </a:p>
          <a:p>
            <a:pPr marL="635000" lvl="1">
              <a:buFont typeface="Wingdings" panose="05000000000000000000" pitchFamily="2" charset="2"/>
              <a:buChar char="Ø"/>
            </a:pPr>
            <a:endParaRPr lang="en-GB" sz="1400" dirty="0"/>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1400171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1216" cy="936104"/>
          </a:xfrm>
        </p:spPr>
        <p:txBody>
          <a:bodyPr/>
          <a:lstStyle/>
          <a:p>
            <a:r>
              <a:rPr lang="en-GB" sz="3600" dirty="0">
                <a:solidFill>
                  <a:schemeClr val="accent1">
                    <a:lumMod val="75000"/>
                  </a:schemeClr>
                </a:solidFill>
              </a:rPr>
              <a:t>Children (12 –15 year olds) (2)</a:t>
            </a:r>
          </a:p>
        </p:txBody>
      </p:sp>
      <p:sp>
        <p:nvSpPr>
          <p:cNvPr id="3" name="Content Placeholder 2"/>
          <p:cNvSpPr>
            <a:spLocks noGrp="1"/>
          </p:cNvSpPr>
          <p:nvPr>
            <p:ph idx="1"/>
          </p:nvPr>
        </p:nvSpPr>
        <p:spPr>
          <a:xfrm>
            <a:off x="685800" y="1268760"/>
            <a:ext cx="8077200" cy="4293840"/>
          </a:xfrm>
        </p:spPr>
        <p:txBody>
          <a:bodyPr/>
          <a:lstStyle/>
          <a:p>
            <a:pPr marL="0" indent="0"/>
            <a:r>
              <a:rPr lang="en-GB" sz="1600" dirty="0"/>
              <a:t>On 13</a:t>
            </a:r>
            <a:r>
              <a:rPr lang="en-GB" sz="1600" baseline="30000" dirty="0"/>
              <a:t>th</a:t>
            </a:r>
            <a:r>
              <a:rPr lang="en-GB" sz="1600" dirty="0"/>
              <a:t> September 2021, the Chief Medical Officers recommended that </a:t>
            </a:r>
          </a:p>
          <a:p>
            <a:pPr marL="0" indent="0"/>
            <a:r>
              <a:rPr lang="en-GB" sz="1600" b="1" dirty="0"/>
              <a:t>all 12 to 15 year olds should be offered a first dose of COVID-19 vaccine</a:t>
            </a:r>
          </a:p>
          <a:p>
            <a:pPr marL="0" indent="0"/>
            <a:r>
              <a:rPr lang="en-GB" sz="1600" dirty="0"/>
              <a:t>to reduce the chances of them catching COVID-19, reduce the number of outbreaks in schools, help avoid school absences and disruption to face-to-face education </a:t>
            </a:r>
          </a:p>
          <a:p>
            <a:pPr marL="0" indent="0"/>
            <a:endParaRPr lang="en-GB" sz="1600" dirty="0"/>
          </a:p>
          <a:p>
            <a:pPr marL="285750" indent="-285750">
              <a:buFont typeface="Arial" panose="020B0604020202020204" pitchFamily="34" charset="0"/>
              <a:buChar char="•"/>
            </a:pPr>
            <a:r>
              <a:rPr lang="en-GB" sz="1600" dirty="0"/>
              <a:t>JCVI have subsequently recommended that a second dose should be offered after an interval of twelve weeks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can be shortened to eight weeks in periods of high incidence or where there was concern about vaccine effectiveness (for example a new variant)</a:t>
            </a:r>
          </a:p>
          <a:p>
            <a:pPr marL="285750" indent="-285750">
              <a:buFont typeface="Arial" panose="020B0604020202020204" pitchFamily="34" charset="0"/>
              <a:buChar char="•"/>
            </a:pPr>
            <a:endParaRPr lang="en-GB" sz="1600" dirty="0"/>
          </a:p>
          <a:p>
            <a:pPr marL="0" lvl="1" indent="0">
              <a:buClr>
                <a:srgbClr val="00A8CA"/>
              </a:buClr>
              <a:buSzPct val="65000"/>
              <a:buNone/>
            </a:pPr>
            <a:r>
              <a:rPr lang="en-GB" sz="1600" dirty="0"/>
              <a:t>The Pfizer BioNTech (Comirnaty® 30 micrograms/dose) vaccine has approval for use from 12 years old and currently has the most extensive safety data in those aged 12-17 years. This vaccine is therefore the preferred vaccine for children and young people.</a:t>
            </a:r>
          </a:p>
          <a:p>
            <a:pPr marL="0" indent="0"/>
            <a:endParaRPr lang="en-GB" sz="1800" dirty="0"/>
          </a:p>
          <a:p>
            <a:pPr marL="285750" indent="-285750">
              <a:buFont typeface="Arial" panose="020B0604020202020204" pitchFamily="34" charset="0"/>
              <a:buChar char="•"/>
            </a:pPr>
            <a:endParaRPr lang="en-GB" sz="1600" dirty="0"/>
          </a:p>
          <a:p>
            <a:pPr marL="457200" indent="-457200">
              <a:buFont typeface="Arial" panose="020B0604020202020204" pitchFamily="34" charset="0"/>
              <a:buChar char="•"/>
            </a:pPr>
            <a:endParaRPr lang="en-GB" sz="1800" dirty="0"/>
          </a:p>
        </p:txBody>
      </p:sp>
    </p:spTree>
    <p:extLst>
      <p:ext uri="{BB962C8B-B14F-4D97-AF65-F5344CB8AC3E}">
        <p14:creationId xmlns:p14="http://schemas.microsoft.com/office/powerpoint/2010/main" val="766518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sz="3600" dirty="0">
                <a:solidFill>
                  <a:schemeClr val="accent1">
                    <a:lumMod val="75000"/>
                  </a:schemeClr>
                </a:solidFill>
              </a:rPr>
              <a:t>Young people (16-17 year olds)</a:t>
            </a:r>
          </a:p>
        </p:txBody>
      </p:sp>
      <p:sp>
        <p:nvSpPr>
          <p:cNvPr id="3" name="Content Placeholder 2"/>
          <p:cNvSpPr>
            <a:spLocks noGrp="1"/>
          </p:cNvSpPr>
          <p:nvPr>
            <p:ph idx="1"/>
          </p:nvPr>
        </p:nvSpPr>
        <p:spPr>
          <a:xfrm>
            <a:off x="685800" y="1196752"/>
            <a:ext cx="8077200" cy="4365848"/>
          </a:xfrm>
        </p:spPr>
        <p:txBody>
          <a:bodyPr/>
          <a:lstStyle/>
          <a:p>
            <a:pPr marL="0" lvl="1" indent="0">
              <a:buClr>
                <a:srgbClr val="00A8CA"/>
              </a:buClr>
              <a:buSzPct val="65000"/>
              <a:buNone/>
            </a:pPr>
            <a:r>
              <a:rPr lang="en-GB" sz="1500" b="1" dirty="0"/>
              <a:t>Young people aged 16-17 years at higher risk</a:t>
            </a:r>
          </a:p>
          <a:p>
            <a:pPr marL="0" lvl="1" indent="0">
              <a:buClr>
                <a:srgbClr val="00A8CA"/>
              </a:buClr>
              <a:buSzPct val="65000"/>
              <a:buNone/>
            </a:pPr>
            <a:endParaRPr lang="en-GB" sz="1500" b="1" dirty="0"/>
          </a:p>
          <a:p>
            <a:pPr marL="285750" lvl="1">
              <a:buClr>
                <a:srgbClr val="00A8CA"/>
              </a:buClr>
              <a:buSzPct val="65000"/>
              <a:buFont typeface="Arial" panose="020B0604020202020204" pitchFamily="34" charset="0"/>
              <a:buChar char="•"/>
            </a:pPr>
            <a:r>
              <a:rPr lang="en-GB" sz="1500" dirty="0"/>
              <a:t>JCVI recommends young people aged </a:t>
            </a:r>
            <a:r>
              <a:rPr lang="en-GB" sz="1500" b="1" dirty="0"/>
              <a:t>16 to 17 years who are in a recognised clinical risk group</a:t>
            </a:r>
            <a:r>
              <a:rPr lang="en-GB" sz="1500" dirty="0"/>
              <a:t> (see Green Book COVID-19 chapter), and those who work in health and social care, should receive </a:t>
            </a:r>
            <a:r>
              <a:rPr lang="en-GB" sz="1500" u="sng" dirty="0"/>
              <a:t>two doses of vaccine at an interval of at least eight weeks</a:t>
            </a:r>
          </a:p>
          <a:p>
            <a:pPr marL="285750" lvl="1">
              <a:buClr>
                <a:srgbClr val="00A8CA"/>
              </a:buClr>
              <a:buSzPct val="65000"/>
              <a:buFont typeface="Arial" panose="020B0604020202020204" pitchFamily="34" charset="0"/>
              <a:buChar char="•"/>
            </a:pPr>
            <a:endParaRPr lang="en-GB" sz="1500" u="sng" dirty="0"/>
          </a:p>
          <a:p>
            <a:pPr marL="285750" lvl="1">
              <a:buClr>
                <a:srgbClr val="00A8CA"/>
              </a:buClr>
              <a:buSzPct val="65000"/>
              <a:buFont typeface="Arial" panose="020B0604020202020204" pitchFamily="34" charset="0"/>
              <a:buChar char="•"/>
            </a:pPr>
            <a:r>
              <a:rPr lang="en-GB" sz="1500" dirty="0"/>
              <a:t>this includes those aged 16 to 17 years who expect to share living accommodation on most days with individuals of any age who are immunosuppressed</a:t>
            </a:r>
          </a:p>
          <a:p>
            <a:pPr marL="0" lvl="1" indent="0">
              <a:buClr>
                <a:srgbClr val="00A8CA"/>
              </a:buClr>
              <a:buSzPct val="65000"/>
              <a:buNone/>
            </a:pPr>
            <a:endParaRPr lang="en-GB" sz="1500" dirty="0"/>
          </a:p>
          <a:p>
            <a:pPr marL="0" lvl="1" indent="0">
              <a:buClr>
                <a:srgbClr val="00A8CA"/>
              </a:buClr>
              <a:buSzPct val="65000"/>
              <a:buNone/>
            </a:pPr>
            <a:r>
              <a:rPr lang="en-GB" sz="1500" b="1" dirty="0"/>
              <a:t>Other young people aged 16-17 years</a:t>
            </a:r>
          </a:p>
          <a:p>
            <a:pPr marL="0" lvl="1" indent="0">
              <a:buClr>
                <a:srgbClr val="00A8CA"/>
              </a:buClr>
              <a:buSzPct val="65000"/>
              <a:buNone/>
            </a:pPr>
            <a:endParaRPr lang="en-GB" sz="1500" dirty="0"/>
          </a:p>
          <a:p>
            <a:pPr marL="285750" lvl="1">
              <a:buClr>
                <a:srgbClr val="00A8CA"/>
              </a:buClr>
              <a:buSzPct val="65000"/>
              <a:buFont typeface="Arial" panose="020B0604020202020204" pitchFamily="34" charset="0"/>
              <a:buChar char="•"/>
            </a:pPr>
            <a:r>
              <a:rPr lang="en-GB" sz="1500" dirty="0"/>
              <a:t>JCVI recommends </a:t>
            </a:r>
            <a:r>
              <a:rPr lang="en-GB" sz="1500" b="1" dirty="0"/>
              <a:t>all 16 to 17-year-olds</a:t>
            </a:r>
            <a:r>
              <a:rPr lang="en-GB" sz="1500" dirty="0"/>
              <a:t> who are not in a risk group</a:t>
            </a:r>
            <a:r>
              <a:rPr lang="en-GB" sz="1500" b="1" dirty="0"/>
              <a:t> </a:t>
            </a:r>
            <a:r>
              <a:rPr lang="en-GB" sz="1500" dirty="0"/>
              <a:t>should be offered </a:t>
            </a:r>
            <a:r>
              <a:rPr lang="en-GB" sz="1500" u="sng" dirty="0"/>
              <a:t>two doses of vaccine at an interval of at least twelve weeks</a:t>
            </a:r>
          </a:p>
          <a:p>
            <a:pPr marL="285750" lvl="1">
              <a:buClr>
                <a:srgbClr val="00A8CA"/>
              </a:buClr>
              <a:buSzPct val="65000"/>
              <a:buFont typeface="Arial" panose="020B0604020202020204" pitchFamily="34" charset="0"/>
              <a:buChar char="•"/>
            </a:pPr>
            <a:endParaRPr lang="en-GB" sz="1500" dirty="0"/>
          </a:p>
          <a:p>
            <a:pPr marL="285750" lvl="1">
              <a:buClr>
                <a:srgbClr val="00A8CA"/>
              </a:buClr>
              <a:buSzPct val="65000"/>
              <a:buFont typeface="Arial" panose="020B0604020202020204" pitchFamily="34" charset="0"/>
              <a:buChar char="•"/>
            </a:pPr>
            <a:r>
              <a:rPr lang="en-GB" sz="1500" dirty="0"/>
              <a:t>this longer interval reflects the strong evidence of high levels of protection against severe disease from the first dose, and emerging evidence that countries with longer schedules may have a lower rate of myocarditis after the second dose</a:t>
            </a:r>
          </a:p>
          <a:p>
            <a:pPr marL="0" lvl="1" indent="0">
              <a:buClr>
                <a:srgbClr val="00A8CA"/>
              </a:buClr>
              <a:buSzPct val="65000"/>
              <a:buNone/>
            </a:pPr>
            <a:endParaRPr lang="en-GB" sz="1500" dirty="0">
              <a:solidFill>
                <a:srgbClr val="FF0000"/>
              </a:solidFill>
            </a:endParaRPr>
          </a:p>
          <a:p>
            <a:pPr marL="0" lvl="1" indent="0">
              <a:buClr>
                <a:srgbClr val="00A8CA"/>
              </a:buClr>
              <a:buSzPct val="65000"/>
              <a:buNone/>
            </a:pPr>
            <a:endParaRPr lang="en-GB" sz="1500" dirty="0">
              <a:solidFill>
                <a:srgbClr val="FF0000"/>
              </a:solidFill>
            </a:endParaRPr>
          </a:p>
          <a:p>
            <a:pPr marL="285750" lvl="1">
              <a:buClr>
                <a:srgbClr val="00A8CA"/>
              </a:buClr>
              <a:buSzPct val="65000"/>
              <a:buFont typeface="Arial" panose="020B0604020202020204" pitchFamily="34" charset="0"/>
              <a:buChar char="•"/>
            </a:pPr>
            <a:endParaRPr lang="en-GB" sz="1500" dirty="0">
              <a:solidFill>
                <a:srgbClr val="FF0000"/>
              </a:solidFill>
            </a:endParaRPr>
          </a:p>
          <a:p>
            <a:endParaRPr lang="en-GB" dirty="0"/>
          </a:p>
        </p:txBody>
      </p:sp>
    </p:spTree>
    <p:extLst>
      <p:ext uri="{BB962C8B-B14F-4D97-AF65-F5344CB8AC3E}">
        <p14:creationId xmlns:p14="http://schemas.microsoft.com/office/powerpoint/2010/main" val="2263700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400" dirty="0">
                <a:solidFill>
                  <a:schemeClr val="accent1">
                    <a:lumMod val="75000"/>
                  </a:schemeClr>
                </a:solidFill>
              </a:rPr>
              <a:t>Interval between COVID-19 vaccines </a:t>
            </a:r>
            <a:br>
              <a:rPr lang="en-GB" sz="3400" dirty="0">
                <a:solidFill>
                  <a:schemeClr val="accent1">
                    <a:lumMod val="75000"/>
                  </a:schemeClr>
                </a:solidFill>
              </a:rPr>
            </a:br>
            <a:r>
              <a:rPr lang="en-GB" sz="3400" dirty="0">
                <a:solidFill>
                  <a:schemeClr val="accent1">
                    <a:lumMod val="75000"/>
                  </a:schemeClr>
                </a:solidFill>
              </a:rPr>
              <a:t>and COVID-19 infection (1)</a:t>
            </a:r>
          </a:p>
        </p:txBody>
      </p:sp>
      <p:sp>
        <p:nvSpPr>
          <p:cNvPr id="3" name="Content Placeholder 2"/>
          <p:cNvSpPr>
            <a:spLocks noGrp="1"/>
          </p:cNvSpPr>
          <p:nvPr>
            <p:ph idx="1"/>
          </p:nvPr>
        </p:nvSpPr>
        <p:spPr>
          <a:xfrm>
            <a:off x="685800" y="1628800"/>
            <a:ext cx="8077200" cy="3933800"/>
          </a:xfrm>
        </p:spPr>
        <p:txBody>
          <a:bodyPr/>
          <a:lstStyle/>
          <a:p>
            <a:pPr marL="457200" indent="-457200">
              <a:buFont typeface="Arial" panose="020B0604020202020204" pitchFamily="34" charset="0"/>
              <a:buChar char="•"/>
            </a:pPr>
            <a:r>
              <a:rPr lang="en-GB" sz="1600" dirty="0"/>
              <a:t>vaccination of individuals who may be infected, asymptomatic or incubating COVID-19 infection is unlikely to have a detrimental effect on the illness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however, vaccination should be deferred in those with confirmed infection to avoid confusing the differential diagnosis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vaccination of adults and ‘at risk’ children and young people (aged 5 – 17) should be deferred until four weeks after onset of symptoms or four weeks from the first confirmed positive specimen in those who are asymptomatic</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there is no need to defer immunisation in individuals after recovery from a recent episode with compatible symptoms who were not tested for COVID-19, unless there are strong clinical and epidemiological features to suggest the episode was COVID-19 infection</a:t>
            </a:r>
          </a:p>
        </p:txBody>
      </p:sp>
    </p:spTree>
    <p:extLst>
      <p:ext uri="{BB962C8B-B14F-4D97-AF65-F5344CB8AC3E}">
        <p14:creationId xmlns:p14="http://schemas.microsoft.com/office/powerpoint/2010/main" val="2833534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1440" cy="1196752"/>
          </a:xfrm>
        </p:spPr>
        <p:txBody>
          <a:bodyPr/>
          <a:lstStyle/>
          <a:p>
            <a:r>
              <a:rPr lang="en-GB" sz="2400" dirty="0">
                <a:solidFill>
                  <a:schemeClr val="accent1">
                    <a:lumMod val="75000"/>
                  </a:schemeClr>
                </a:solidFill>
              </a:rPr>
              <a:t>Interval between COVID-19 vaccines and COVID-19 </a:t>
            </a:r>
            <a:br>
              <a:rPr lang="en-GB" sz="2400" dirty="0">
                <a:solidFill>
                  <a:schemeClr val="accent1">
                    <a:lumMod val="75000"/>
                  </a:schemeClr>
                </a:solidFill>
              </a:rPr>
            </a:br>
            <a:r>
              <a:rPr lang="en-GB" sz="2400" dirty="0">
                <a:solidFill>
                  <a:schemeClr val="accent1">
                    <a:lumMod val="75000"/>
                  </a:schemeClr>
                </a:solidFill>
              </a:rPr>
              <a:t>infection (2)</a:t>
            </a:r>
            <a:endParaRPr lang="en-GB" sz="2400" dirty="0"/>
          </a:p>
        </p:txBody>
      </p:sp>
      <p:sp>
        <p:nvSpPr>
          <p:cNvPr id="3" name="Content Placeholder 2"/>
          <p:cNvSpPr>
            <a:spLocks noGrp="1"/>
          </p:cNvSpPr>
          <p:nvPr>
            <p:ph idx="1"/>
          </p:nvPr>
        </p:nvSpPr>
        <p:spPr>
          <a:xfrm>
            <a:off x="611560" y="1052736"/>
            <a:ext cx="8077200" cy="4896544"/>
          </a:xfrm>
        </p:spPr>
        <p:txBody>
          <a:bodyPr/>
          <a:lstStyle/>
          <a:p>
            <a:pPr marL="457200" indent="-457200">
              <a:buFont typeface="Arial" panose="020B0604020202020204" pitchFamily="34" charset="0"/>
              <a:buChar char="•"/>
            </a:pPr>
            <a:r>
              <a:rPr lang="en-GB" sz="1400" dirty="0"/>
              <a:t>the four week interval may be reduced to ensure operational flexibility when rapid protection is required, for example high incidence or circulation of a new variant in a vulnerable population</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currently, the JCVI consider that, in care home residents and the housebound, there may be an advantage in offering vaccination to some individuals with recent confirmed COVID-19, without a four-week deferral, where individuals are clinically stable and when infection control procedures can be maintained. These populations are likely to be highly vulnerable and will facilitate vaccination without the need for multiple visits </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children and young people (5 -17 year olds) who are </a:t>
            </a:r>
            <a:r>
              <a:rPr lang="en-GB" sz="1400" u="sng" dirty="0"/>
              <a:t>not in ‘at risk’ groups</a:t>
            </a:r>
            <a:r>
              <a:rPr lang="en-GB" sz="1400" dirty="0"/>
              <a:t> should have vaccination deferred until </a:t>
            </a:r>
            <a:r>
              <a:rPr lang="en-GB" sz="1400" b="1" dirty="0"/>
              <a:t>twelve weeks </a:t>
            </a:r>
            <a:r>
              <a:rPr lang="en-GB" sz="1400" dirty="0"/>
              <a:t>after confirmed COVID-19 infection. In younger people, protection from natural infection is likely to be high for a period of months, and vaccination in those recently infected may increase the chance of side effects. Therefore vaccination should be deferred until at least twelve weeks from onset (or sample date) in children and young people under 18 years who are not in high risk groups</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current advice for children who have developed Paediatric multisystem inflammatory syndrome temporally associated with SARS-CoV-2 infection (PIMS-TS) suggests that an interval of twelve weeks should be observed, although earlier administration can be considered in those at risk of infection and/or who are fully recovered</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335262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500" dirty="0">
                <a:ea typeface="Times New Roman" panose="02020603050405020304" pitchFamily="18" charset="0"/>
              </a:rPr>
              <a:t>although no data for co-administration of COVID-19 vaccine with other vaccines exists, in the absence of such data first principles would suggest that interference between inactivated vaccines with different antigenic content is likely to be limited</a:t>
            </a: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ea typeface="Times New Roman" panose="02020603050405020304" pitchFamily="18" charset="0"/>
              </a:rPr>
              <a:t>there is no evidence of any safety concerns, although it may make the attribution of any adverse events more difficult</a:t>
            </a: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493200" indent="-457200">
              <a:buFont typeface="Arial" panose="020B0604020202020204" pitchFamily="34" charset="0"/>
              <a:buChar char="•"/>
            </a:pPr>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ea typeface="Times New Roman" panose="02020603050405020304" pitchFamily="18" charset="0"/>
              </a:rPr>
              <a:t>the only exceptions are when either the </a:t>
            </a:r>
            <a:r>
              <a:rPr lang="en-GB" sz="1500" b="1" dirty="0">
                <a:ea typeface="Times New Roman" panose="02020603050405020304" pitchFamily="18" charset="0"/>
              </a:rPr>
              <a:t>shingles vaccines or Novavax COVID-19 vaccine</a:t>
            </a:r>
            <a:r>
              <a:rPr lang="en-GB" sz="1500" dirty="0">
                <a:ea typeface="Times New Roman" panose="02020603050405020304" pitchFamily="18" charset="0"/>
              </a:rPr>
              <a:t> are being used where a seven day interval should ideally be observed between shingles and any COVID vaccine and </a:t>
            </a:r>
            <a:r>
              <a:rPr lang="en-GB" sz="1500" dirty="0" err="1">
                <a:ea typeface="Times New Roman" panose="02020603050405020304" pitchFamily="18" charset="0"/>
              </a:rPr>
              <a:t>Novovax</a:t>
            </a:r>
            <a:r>
              <a:rPr lang="en-GB" sz="1500" dirty="0">
                <a:ea typeface="Times New Roman" panose="02020603050405020304" pitchFamily="18" charset="0"/>
              </a:rPr>
              <a:t> and influenza</a:t>
            </a:r>
          </a:p>
          <a:p>
            <a:endParaRPr lang="en-GB" dirty="0"/>
          </a:p>
        </p:txBody>
      </p:sp>
    </p:spTree>
    <p:extLst>
      <p:ext uri="{BB962C8B-B14F-4D97-AF65-F5344CB8AC3E}">
        <p14:creationId xmlns:p14="http://schemas.microsoft.com/office/powerpoint/2010/main" val="1690642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332656"/>
            <a:ext cx="8077200" cy="9627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412776"/>
            <a:ext cx="8077200" cy="4149824"/>
          </a:xfrm>
        </p:spPr>
        <p:txBody>
          <a:bodyPr/>
          <a:lstStyle/>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patient not returning for a later appointment</a:t>
            </a:r>
          </a:p>
          <a:p>
            <a:pPr marL="493200" indent="-457200">
              <a:buFont typeface="Arial" panose="020B0604020202020204" pitchFamily="34" charset="0"/>
              <a:buChar char="•"/>
            </a:pPr>
            <a:endParaRPr lang="en-GB" sz="1600" b="1" dirty="0">
              <a:ea typeface="Times New Roman" panose="02020603050405020304" pitchFamily="18" charset="0"/>
            </a:endParaRPr>
          </a:p>
          <a:p>
            <a:pPr marL="493200" indent="-457200">
              <a:buFont typeface="Arial" panose="020B0604020202020204" pitchFamily="34" charset="0"/>
              <a:buChar char="•"/>
            </a:pPr>
            <a:r>
              <a:rPr lang="en-GB" sz="1600" dirty="0"/>
              <a:t>a UK study of co-administration of AstraZeneca and Pfizer BioNTech COVID-19 vaccines with inactivated influenza vaccines confirmed acceptable immunogenicity and reactogenicity </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in contrast, a study of co-administration of Novavax COVID-19 vaccine with inactivated influenza, did show some attenuation of the antibody response to COVID-19 </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although the clinical significance of this is unclear, administration of Novavax COVID-19 vaccine should be separated from administration of influenza vaccine by at least seven days</a:t>
            </a:r>
            <a:endParaRPr lang="en-GB" sz="1600" dirty="0">
              <a:ea typeface="Times New Roman" panose="02020603050405020304" pitchFamily="18" charset="0"/>
            </a:endParaRP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863877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648072"/>
          </a:xfrm>
        </p:spPr>
        <p:txBody>
          <a:bodyPr/>
          <a:lstStyle/>
          <a:p>
            <a:r>
              <a:rPr lang="en-GB" sz="3400" dirty="0">
                <a:solidFill>
                  <a:schemeClr val="accent1">
                    <a:lumMod val="75000"/>
                  </a:schemeClr>
                </a:solidFill>
              </a:rPr>
              <a:t>Third primary dose</a:t>
            </a:r>
          </a:p>
        </p:txBody>
      </p:sp>
      <p:sp>
        <p:nvSpPr>
          <p:cNvPr id="3" name="Content Placeholder 2"/>
          <p:cNvSpPr>
            <a:spLocks noGrp="1"/>
          </p:cNvSpPr>
          <p:nvPr>
            <p:ph idx="1"/>
          </p:nvPr>
        </p:nvSpPr>
        <p:spPr>
          <a:xfrm>
            <a:off x="685800" y="836712"/>
            <a:ext cx="8077200" cy="5040560"/>
          </a:xfrm>
        </p:spPr>
        <p:txBody>
          <a:bodyPr/>
          <a:lstStyle/>
          <a:p>
            <a:pPr marL="0" indent="0"/>
            <a:r>
              <a:rPr lang="en-GB" sz="1500" dirty="0"/>
              <a:t>JCVI advise that a third primary dose be offered to individuals aged 5 years and over who were severely immunosuppressed at the time of their first or second primary COVID-19 vaccine doses.</a:t>
            </a:r>
          </a:p>
          <a:p>
            <a:endParaRPr lang="en-GB" sz="1500" dirty="0"/>
          </a:p>
          <a:p>
            <a:r>
              <a:rPr lang="en-GB" sz="1500" dirty="0"/>
              <a:t>This includes individuals:</a:t>
            </a:r>
          </a:p>
          <a:p>
            <a:pPr>
              <a:buFont typeface="+mj-lt"/>
              <a:buAutoNum type="arabicPeriod"/>
            </a:pPr>
            <a:r>
              <a:rPr lang="en-GB" sz="1500" dirty="0"/>
              <a:t>with primary or acquired immunodeficiency states at the time of vaccination due to certain conditions </a:t>
            </a:r>
          </a:p>
          <a:p>
            <a:pPr>
              <a:buFont typeface="+mj-lt"/>
              <a:buAutoNum type="arabicPeriod"/>
            </a:pPr>
            <a:r>
              <a:rPr lang="en-GB" sz="1500" dirty="0"/>
              <a:t>on immunosuppressive or </a:t>
            </a:r>
            <a:r>
              <a:rPr lang="en-GB" sz="1500" dirty="0" err="1"/>
              <a:t>immunomodulating</a:t>
            </a:r>
            <a:r>
              <a:rPr lang="en-GB" sz="1500" dirty="0"/>
              <a:t> therapy at the time of vaccination </a:t>
            </a:r>
          </a:p>
          <a:p>
            <a:pPr>
              <a:buFont typeface="+mj-lt"/>
              <a:buAutoNum type="arabicPeriod"/>
            </a:pPr>
            <a:r>
              <a:rPr lang="en-GB" sz="1500" dirty="0"/>
              <a:t>with chronic immune-mediated inflammatory disease who were receiving or had received immunosuppressive therapy prior to vaccination </a:t>
            </a:r>
          </a:p>
          <a:p>
            <a:pPr>
              <a:buFont typeface="+mj-lt"/>
              <a:buAutoNum type="arabicPeriod"/>
            </a:pPr>
            <a:r>
              <a:rPr lang="en-GB" sz="1500" dirty="0"/>
              <a:t>who had received high-dose steroids (equivalent to &gt;40mg prednisolone per day for more than a week) for any reason in the month before vaccination</a:t>
            </a:r>
          </a:p>
          <a:p>
            <a:endParaRPr lang="en-GB" sz="1500" dirty="0"/>
          </a:p>
          <a:p>
            <a:pPr marL="0" indent="0"/>
            <a:r>
              <a:rPr lang="en-GB" sz="1500" dirty="0"/>
              <a:t>Definitions of severe immunosuppression and details of timings are described in the JCVI statement and in the COVID-19 chapter of the Green Book.</a:t>
            </a:r>
          </a:p>
          <a:p>
            <a:pPr marL="0" indent="0"/>
            <a:endParaRPr lang="en-GB" sz="1500" dirty="0"/>
          </a:p>
          <a:p>
            <a:pPr marL="0" indent="0"/>
            <a:r>
              <a:rPr lang="en-GB" sz="1500" dirty="0"/>
              <a:t>Individuals in this group will also require booster doses, in line with the rest of the eligible population, to extend protection from their primary course. JCVI advise that the first reinforcing dose should be offered from three months after the third primary dose. </a:t>
            </a:r>
          </a:p>
        </p:txBody>
      </p:sp>
    </p:spTree>
    <p:extLst>
      <p:ext uri="{BB962C8B-B14F-4D97-AF65-F5344CB8AC3E}">
        <p14:creationId xmlns:p14="http://schemas.microsoft.com/office/powerpoint/2010/main" val="320781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576064"/>
          </a:xfrm>
        </p:spPr>
        <p:txBody>
          <a:bodyPr/>
          <a:lstStyle/>
          <a:p>
            <a:r>
              <a:rPr lang="en-GB" sz="3600" dirty="0">
                <a:solidFill>
                  <a:schemeClr val="accent1">
                    <a:lumMod val="75000"/>
                  </a:schemeClr>
                </a:solidFill>
              </a:rPr>
              <a:t>Booster programme (1)</a:t>
            </a:r>
          </a:p>
        </p:txBody>
      </p:sp>
      <p:sp>
        <p:nvSpPr>
          <p:cNvPr id="3" name="Content Placeholder 2"/>
          <p:cNvSpPr>
            <a:spLocks noGrp="1"/>
          </p:cNvSpPr>
          <p:nvPr>
            <p:ph idx="1"/>
          </p:nvPr>
        </p:nvSpPr>
        <p:spPr>
          <a:xfrm>
            <a:off x="827584" y="1124744"/>
            <a:ext cx="8077200" cy="4608512"/>
          </a:xfrm>
        </p:spPr>
        <p:txBody>
          <a:bodyPr/>
          <a:lstStyle/>
          <a:p>
            <a:pPr marL="0" indent="0"/>
            <a:r>
              <a:rPr lang="en-GB" sz="1600" dirty="0"/>
              <a:t>On 14 September 2021, JCVI advised that adults who received a primary course in Phase 1 of the COVID-19 vaccination programme (priority groups 1-9) should be offered a COVID-19 booster vaccine. </a:t>
            </a:r>
          </a:p>
          <a:p>
            <a:endParaRPr lang="en-GB" sz="1600" dirty="0"/>
          </a:p>
          <a:p>
            <a:r>
              <a:rPr lang="en-GB" sz="1600" dirty="0"/>
              <a:t>This includes:</a:t>
            </a:r>
          </a:p>
          <a:p>
            <a:pPr marL="285750" lvl="0" indent="-285750">
              <a:buFont typeface="Arial" panose="020B0604020202020204" pitchFamily="34" charset="0"/>
              <a:buChar char="•"/>
            </a:pPr>
            <a:r>
              <a:rPr lang="en-GB" sz="1600" dirty="0"/>
              <a:t>those living in residential care homes for older adults</a:t>
            </a:r>
          </a:p>
          <a:p>
            <a:pPr marL="285750" lvl="0" indent="-285750">
              <a:buFont typeface="Arial" panose="020B0604020202020204" pitchFamily="34" charset="0"/>
              <a:buChar char="•"/>
            </a:pPr>
            <a:r>
              <a:rPr lang="en-GB" sz="1600" dirty="0"/>
              <a:t>all adults aged 18 years or over</a:t>
            </a:r>
          </a:p>
          <a:p>
            <a:pPr marL="285750" lvl="0" indent="-285750">
              <a:buFont typeface="Arial" panose="020B0604020202020204" pitchFamily="34" charset="0"/>
              <a:buChar char="•"/>
            </a:pPr>
            <a:r>
              <a:rPr lang="en-GB" sz="1600" dirty="0"/>
              <a:t>frontline health and social care workers</a:t>
            </a:r>
          </a:p>
          <a:p>
            <a:pPr marL="285750" lvl="0" indent="-285750">
              <a:buFont typeface="Arial" panose="020B0604020202020204" pitchFamily="34" charset="0"/>
              <a:buChar char="•"/>
            </a:pPr>
            <a:r>
              <a:rPr lang="en-GB" sz="1600" dirty="0"/>
              <a:t>all those aged 16 to 39 years with underlying health conditions which put them at higher risk of severe COVID-19</a:t>
            </a:r>
          </a:p>
          <a:p>
            <a:pPr marL="285750" lvl="0" indent="-285750">
              <a:buFont typeface="Arial" panose="020B0604020202020204" pitchFamily="34" charset="0"/>
              <a:buChar char="•"/>
            </a:pPr>
            <a:r>
              <a:rPr lang="en-GB" sz="1600" dirty="0"/>
              <a:t>adult carers and those experiencing homelessness</a:t>
            </a:r>
          </a:p>
          <a:p>
            <a:pPr marL="285750" lvl="0" indent="-285750">
              <a:buFont typeface="Arial" panose="020B0604020202020204" pitchFamily="34" charset="0"/>
              <a:buChar char="•"/>
            </a:pPr>
            <a:r>
              <a:rPr lang="en-GB" sz="1600" dirty="0"/>
              <a:t>adult household contacts (aged 16 or over) of immunosuppressed individuals</a:t>
            </a:r>
          </a:p>
          <a:p>
            <a:pPr marL="0" indent="0"/>
            <a:endParaRPr lang="en-GB" sz="1600" dirty="0">
              <a:solidFill>
                <a:srgbClr val="7030A0"/>
              </a:solidFill>
            </a:endParaRPr>
          </a:p>
          <a:p>
            <a:pPr marL="0" indent="0">
              <a:lnSpc>
                <a:spcPct val="110000"/>
              </a:lnSpc>
              <a:spcBef>
                <a:spcPts val="0"/>
              </a:spcBef>
            </a:pPr>
            <a:r>
              <a:rPr lang="en-GB" sz="1600" dirty="0"/>
              <a:t>For those aged over 18 years, mRNA vaccines are recommended for booster dose (Pfizer BioNTech is preferred for 16 to 17 year olds).</a:t>
            </a:r>
          </a:p>
          <a:p>
            <a:pPr marL="0" indent="0">
              <a:lnSpc>
                <a:spcPct val="110000"/>
              </a:lnSpc>
              <a:spcBef>
                <a:spcPts val="0"/>
              </a:spcBef>
            </a:pPr>
            <a:endParaRPr lang="en-GB" sz="1400" dirty="0">
              <a:solidFill>
                <a:srgbClr val="FF0000"/>
              </a:solidFill>
            </a:endParaRPr>
          </a:p>
          <a:p>
            <a:endParaRPr lang="en-GB" dirty="0"/>
          </a:p>
        </p:txBody>
      </p:sp>
    </p:spTree>
    <p:extLst>
      <p:ext uri="{BB962C8B-B14F-4D97-AF65-F5344CB8AC3E}">
        <p14:creationId xmlns:p14="http://schemas.microsoft.com/office/powerpoint/2010/main" val="3008658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1008112"/>
          </a:xfrm>
        </p:spPr>
        <p:txBody>
          <a:bodyPr/>
          <a:lstStyle/>
          <a:p>
            <a:r>
              <a:rPr lang="en-GB" dirty="0">
                <a:solidFill>
                  <a:schemeClr val="accent1">
                    <a:lumMod val="75000"/>
                  </a:schemeClr>
                </a:solidFill>
              </a:rPr>
              <a:t>Booster programme (2)</a:t>
            </a:r>
          </a:p>
        </p:txBody>
      </p:sp>
      <p:sp>
        <p:nvSpPr>
          <p:cNvPr id="3" name="Content Placeholder 2"/>
          <p:cNvSpPr>
            <a:spLocks noGrp="1"/>
          </p:cNvSpPr>
          <p:nvPr>
            <p:ph idx="1"/>
          </p:nvPr>
        </p:nvSpPr>
        <p:spPr>
          <a:xfrm>
            <a:off x="685800" y="1268760"/>
            <a:ext cx="8077200" cy="4293840"/>
          </a:xfrm>
        </p:spPr>
        <p:txBody>
          <a:bodyPr/>
          <a:lstStyle/>
          <a:p>
            <a:pPr marL="285750" lvl="1">
              <a:buClr>
                <a:srgbClr val="00A8CA"/>
              </a:buClr>
              <a:buSzPct val="65000"/>
              <a:buFont typeface="Arial" panose="020B0604020202020204" pitchFamily="34" charset="0"/>
              <a:buChar char="•"/>
            </a:pPr>
            <a:r>
              <a:rPr lang="en-GB" sz="1800" dirty="0">
                <a:cs typeface="Arial" panose="020B0604020202020204" pitchFamily="34" charset="0"/>
              </a:rPr>
              <a:t>In late 2021, following the emergence of the Omicron variant, JCVI advised that a COVID-19 booster vaccination should be offered to:</a:t>
            </a:r>
          </a:p>
          <a:p>
            <a:pPr marL="685800" lvl="2">
              <a:buClr>
                <a:srgbClr val="00A8CA"/>
              </a:buClr>
              <a:buSzPct val="65000"/>
              <a:buFont typeface="Arial" panose="020B0604020202020204" pitchFamily="34" charset="0"/>
              <a:buChar char="•"/>
            </a:pPr>
            <a:r>
              <a:rPr lang="en-GB" sz="1800" dirty="0">
                <a:cs typeface="Arial" panose="020B0604020202020204" pitchFamily="34" charset="0"/>
              </a:rPr>
              <a:t>young people aged 16-17 years</a:t>
            </a:r>
          </a:p>
          <a:p>
            <a:pPr marL="685800" lvl="2">
              <a:buClr>
                <a:srgbClr val="00A8CA"/>
              </a:buClr>
              <a:buSzPct val="65000"/>
              <a:buFont typeface="Arial" panose="020B0604020202020204" pitchFamily="34" charset="0"/>
              <a:buChar char="•"/>
            </a:pPr>
            <a:r>
              <a:rPr lang="en-GB" sz="1800" dirty="0">
                <a:cs typeface="Arial" panose="020B0604020202020204" pitchFamily="34" charset="0"/>
              </a:rPr>
              <a:t>children and young people aged 12-15 who are at higher risk from COVID-19</a:t>
            </a:r>
          </a:p>
          <a:p>
            <a:pPr marL="685800" lvl="2">
              <a:buClr>
                <a:srgbClr val="00A8CA"/>
              </a:buClr>
              <a:buSzPct val="65000"/>
              <a:buFont typeface="Arial" panose="020B0604020202020204" pitchFamily="34" charset="0"/>
              <a:buChar char="•"/>
            </a:pPr>
            <a:r>
              <a:rPr lang="en-GB" sz="1800" dirty="0">
                <a:cs typeface="Arial" panose="020B0604020202020204" pitchFamily="34" charset="0"/>
              </a:rPr>
              <a:t>children and young people aged 12-15 years who are household contacts of immunosuppressed individuals of any age</a:t>
            </a:r>
          </a:p>
          <a:p>
            <a:pPr marL="685800" lvl="2">
              <a:buClr>
                <a:srgbClr val="00A8CA"/>
              </a:buClr>
              <a:buSzPct val="6500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initial booster dose should be offered from three months after completion of the primary vaccine course</a:t>
            </a:r>
          </a:p>
          <a:p>
            <a:pPr marL="0" indent="0"/>
            <a:endParaRPr lang="en-GB" sz="1800" dirty="0"/>
          </a:p>
          <a:p>
            <a:pPr marL="342900" lvl="1" indent="-342900">
              <a:buClr>
                <a:srgbClr val="00A8CA"/>
              </a:buClr>
              <a:buSzPct val="65000"/>
              <a:buFont typeface="Arial" panose="020B0604020202020204" pitchFamily="34" charset="0"/>
              <a:buChar char="•"/>
            </a:pPr>
            <a:r>
              <a:rPr lang="en-GB" sz="1800" dirty="0"/>
              <a:t>boosters in children and young people aged 5 to 15 years who are not at high risk are not currently recommended by JCVI </a:t>
            </a:r>
          </a:p>
          <a:p>
            <a:endParaRPr lang="en-GB" dirty="0"/>
          </a:p>
        </p:txBody>
      </p:sp>
    </p:spTree>
    <p:extLst>
      <p:ext uri="{BB962C8B-B14F-4D97-AF65-F5344CB8AC3E}">
        <p14:creationId xmlns:p14="http://schemas.microsoft.com/office/powerpoint/2010/main" val="314748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600" dirty="0"/>
              <a:t>a new virus emerged in Wuhan, China during December 2019 </a:t>
            </a:r>
          </a:p>
          <a:p>
            <a:pPr marL="171450" lvl="0" indent="-171450">
              <a:spcAft>
                <a:spcPts val="600"/>
              </a:spcAft>
              <a:buFont typeface="Arial" panose="020B0604020202020204" pitchFamily="34" charset="0"/>
              <a:buChar char="•"/>
            </a:pPr>
            <a:r>
              <a:rPr lang="en-GB" sz="1600" dirty="0"/>
              <a:t>this virus, which causes respiratory disease, was identified as being part of the Coronavirus family and it rapidly spread to many other countries around the world</a:t>
            </a:r>
          </a:p>
          <a:p>
            <a:pPr marL="171450" indent="-171450">
              <a:buFont typeface="Arial" panose="020B0604020202020204" pitchFamily="34" charset="0"/>
              <a:buChar char="•"/>
            </a:pPr>
            <a:r>
              <a:rPr lang="en-GB" sz="1600" dirty="0"/>
              <a:t>by 28/03/2022, 20,691,123 people had tested positive for the virus and 164,454 people had died within 28 days of a positive test in the UK </a:t>
            </a:r>
          </a:p>
          <a:p>
            <a:pPr marL="171450" indent="-171450">
              <a:buFont typeface="Arial" panose="020B0604020202020204" pitchFamily="34" charset="0"/>
              <a:buChar char="•"/>
            </a:pPr>
            <a:r>
              <a:rPr lang="en-GB" sz="1600" dirty="0"/>
              <a:t>common symptoms of COVID-19 include a high temperature, a continuous dry cough and loss or change to sense of smell and taste</a:t>
            </a:r>
          </a:p>
          <a:p>
            <a:pPr marL="171450" lvl="0" indent="-171450">
              <a:spcAft>
                <a:spcPts val="600"/>
              </a:spcAft>
              <a:buFont typeface="Arial" panose="020B0604020202020204" pitchFamily="34" charset="0"/>
              <a:buChar char="•"/>
            </a:pPr>
            <a:r>
              <a:rPr lang="en-GB" sz="1600" dirty="0"/>
              <a:t>the clinical picture varies widely. A significant proportion of individuals are likely to have mild symptoms and may be asymptomatic at the time of diagnosis</a:t>
            </a:r>
          </a:p>
          <a:p>
            <a:pPr marL="171450" lvl="0" indent="-171450">
              <a:spcAft>
                <a:spcPts val="600"/>
              </a:spcAft>
              <a:buFont typeface="Arial" panose="020B0604020202020204" pitchFamily="34" charset="0"/>
              <a:buChar char="•"/>
            </a:pPr>
            <a:r>
              <a:rPr lang="en-GB" sz="1600" dirty="0"/>
              <a:t>older people and those with underlying medical problems are more likely to develop serious illness or die from COVID-19</a:t>
            </a:r>
          </a:p>
          <a:p>
            <a:pPr marL="171450" lvl="0" indent="-171450">
              <a:spcAft>
                <a:spcPts val="600"/>
              </a:spcAft>
              <a:buFont typeface="Arial" panose="020B0604020202020204" pitchFamily="34" charset="0"/>
              <a:buChar char="•"/>
            </a:pPr>
            <a:r>
              <a:rPr lang="en-GB" sz="1600" dirty="0"/>
              <a:t>measures to contain the virus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002C-7F8D-45F3-968E-587A0D8517DC}"/>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The autumn booster campaign 2022</a:t>
            </a:r>
          </a:p>
        </p:txBody>
      </p:sp>
      <p:sp>
        <p:nvSpPr>
          <p:cNvPr id="3" name="Content Placeholder 2">
            <a:extLst>
              <a:ext uri="{FF2B5EF4-FFF2-40B4-BE49-F238E27FC236}">
                <a16:creationId xmlns:a16="http://schemas.microsoft.com/office/drawing/2014/main" id="{BB1F47EC-18FE-400D-9D24-1D109F5EE5B2}"/>
              </a:ext>
            </a:extLst>
          </p:cNvPr>
          <p:cNvSpPr>
            <a:spLocks noGrp="1"/>
          </p:cNvSpPr>
          <p:nvPr>
            <p:ph idx="1"/>
          </p:nvPr>
        </p:nvSpPr>
        <p:spPr>
          <a:xfrm>
            <a:off x="685800" y="980728"/>
            <a:ext cx="8077200" cy="4581872"/>
          </a:xfrm>
        </p:spPr>
        <p:txBody>
          <a:bodyPr/>
          <a:lstStyle/>
          <a:p>
            <a:pPr marL="493200" indent="-457200">
              <a:buFont typeface="Arial" panose="020B0604020202020204" pitchFamily="34" charset="0"/>
              <a:buChar char="•"/>
            </a:pPr>
            <a:r>
              <a:rPr lang="en-GB" sz="1500" dirty="0"/>
              <a:t>the JCVI have recommended a move to regular, planned and targeted boosting as the most important strategy to control COVID-19</a:t>
            </a:r>
          </a:p>
          <a:p>
            <a:pPr marL="493200" indent="-457200">
              <a:buFont typeface="Arial" panose="020B0604020202020204" pitchFamily="34" charset="0"/>
              <a:buChar char="•"/>
            </a:pPr>
            <a:endParaRPr lang="en-GB" sz="1500" dirty="0"/>
          </a:p>
          <a:p>
            <a:pPr marL="493200" indent="-457200">
              <a:buFont typeface="Arial" panose="020B0604020202020204" pitchFamily="34" charset="0"/>
              <a:buChar char="•"/>
            </a:pPr>
            <a:r>
              <a:rPr lang="en-GB" sz="1500" dirty="0"/>
              <a:t>for the 2022 autumn booster programme, the primary objective is to augment immunity in those at higher risk from COVID-19 and thereby optimise protection against severe COVID- 19, specifically hospitalisation and death, over winter 2022/23</a:t>
            </a:r>
          </a:p>
          <a:p>
            <a:pPr marL="493200" indent="-457200">
              <a:buFont typeface="Arial" panose="020B0604020202020204" pitchFamily="34" charset="0"/>
              <a:buChar char="•"/>
            </a:pPr>
            <a:endParaRPr lang="en-GB" sz="1500" dirty="0"/>
          </a:p>
          <a:p>
            <a:r>
              <a:rPr lang="en-GB" sz="1500" dirty="0"/>
              <a:t>The following groups should be offered a COVID-19 booster vaccine in the autumn of 2022: </a:t>
            </a:r>
          </a:p>
          <a:p>
            <a:r>
              <a:rPr lang="en-GB" sz="1500" dirty="0"/>
              <a:t>	residents in a care home for older adults and staff working in care homes for older adults </a:t>
            </a:r>
          </a:p>
          <a:p>
            <a:r>
              <a:rPr lang="en-GB" sz="1500" dirty="0"/>
              <a:t>	frontline health and social care workers </a:t>
            </a:r>
          </a:p>
          <a:p>
            <a:r>
              <a:rPr lang="en-GB" sz="1500" dirty="0"/>
              <a:t>	all adults aged 50 years and over </a:t>
            </a:r>
          </a:p>
          <a:p>
            <a:r>
              <a:rPr lang="en-GB" sz="1500" dirty="0"/>
              <a:t>	persons aged 5 to 49 years in a clinical risk group, as set out in in the Green Book, chapter 14a</a:t>
            </a:r>
          </a:p>
          <a:p>
            <a:r>
              <a:rPr lang="en-GB" sz="1500" dirty="0"/>
              <a:t>	persons aged 5 to 49 years who are household contacts of people with immunosuppression (as defined in tables 3 and 4 in the Green Book, chapter 14a) </a:t>
            </a:r>
          </a:p>
          <a:p>
            <a:r>
              <a:rPr lang="en-GB" sz="1500" dirty="0"/>
              <a:t>	persons aged 16 to 49 years who are carers (as defined in table 3 in the Green Book, chapter 14a)</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990386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8A10-E698-4A34-8972-DB75ED204E0D}"/>
              </a:ext>
            </a:extLst>
          </p:cNvPr>
          <p:cNvSpPr>
            <a:spLocks noGrp="1"/>
          </p:cNvSpPr>
          <p:nvPr>
            <p:ph type="title"/>
          </p:nvPr>
        </p:nvSpPr>
        <p:spPr>
          <a:xfrm>
            <a:off x="685800" y="260648"/>
            <a:ext cx="8077200" cy="1034752"/>
          </a:xfrm>
        </p:spPr>
        <p:txBody>
          <a:bodyPr/>
          <a:lstStyle/>
          <a:p>
            <a:r>
              <a:rPr lang="en-GB" sz="3200" dirty="0">
                <a:solidFill>
                  <a:schemeClr val="accent1">
                    <a:lumMod val="75000"/>
                  </a:schemeClr>
                </a:solidFill>
              </a:rPr>
              <a:t>The autumn booster campaign 2022 </a:t>
            </a:r>
            <a:br>
              <a:rPr lang="en-GB" sz="3200" dirty="0">
                <a:solidFill>
                  <a:schemeClr val="accent1">
                    <a:lumMod val="75000"/>
                  </a:schemeClr>
                </a:solidFill>
              </a:rPr>
            </a:br>
            <a:r>
              <a:rPr lang="en-GB" sz="3200" dirty="0">
                <a:solidFill>
                  <a:schemeClr val="accent1">
                    <a:lumMod val="75000"/>
                  </a:schemeClr>
                </a:solidFill>
              </a:rPr>
              <a:t>(continued)</a:t>
            </a:r>
          </a:p>
        </p:txBody>
      </p:sp>
      <p:sp>
        <p:nvSpPr>
          <p:cNvPr id="3" name="Content Placeholder 2">
            <a:extLst>
              <a:ext uri="{FF2B5EF4-FFF2-40B4-BE49-F238E27FC236}">
                <a16:creationId xmlns:a16="http://schemas.microsoft.com/office/drawing/2014/main" id="{E99F970B-8C5D-494B-B429-D4BC1AE291C3}"/>
              </a:ext>
            </a:extLst>
          </p:cNvPr>
          <p:cNvSpPr>
            <a:spLocks noGrp="1"/>
          </p:cNvSpPr>
          <p:nvPr>
            <p:ph idx="1"/>
          </p:nvPr>
        </p:nvSpPr>
        <p:spPr>
          <a:xfrm>
            <a:off x="685800" y="1295400"/>
            <a:ext cx="8077200" cy="4653880"/>
          </a:xfrm>
        </p:spPr>
        <p:txBody>
          <a:bodyPr/>
          <a:lstStyle/>
          <a:p>
            <a:pPr marL="457200" indent="-457200">
              <a:buFont typeface="Arial" panose="020B0604020202020204" pitchFamily="34" charset="0"/>
              <a:buChar char="•"/>
            </a:pPr>
            <a:r>
              <a:rPr lang="en-GB" sz="1700" dirty="0"/>
              <a:t>the booster should ideally be offered from September 2022, allowing a minimum of three months from the previous dose. The programme should prioritise delivery to those aged over 75 years and in care homes for older adults but recognising the need for operational flexibility based on the likely delivery models </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the aim should be to complete the campaign before December 2022 to provide additional protection in time for the expected winter peak of other seasonal viruses. Mop-up opportunities should then be offered up to the end of January</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individuals in the eligible groups above who has received a full course of primary vaccination (two or three doses) but has not received a booster before September 2022, may be given the autumn booster in the campaign provided there is at least three months from the previous dose. Additional doses are not then required </a:t>
            </a:r>
          </a:p>
        </p:txBody>
      </p:sp>
    </p:spTree>
    <p:extLst>
      <p:ext uri="{BB962C8B-B14F-4D97-AF65-F5344CB8AC3E}">
        <p14:creationId xmlns:p14="http://schemas.microsoft.com/office/powerpoint/2010/main" val="2058494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864096"/>
          </a:xfrm>
        </p:spPr>
        <p:txBody>
          <a:bodyPr/>
          <a:lstStyle/>
          <a:p>
            <a:r>
              <a:rPr lang="en-GB" sz="3600" dirty="0">
                <a:solidFill>
                  <a:schemeClr val="accent1">
                    <a:lumMod val="75000"/>
                  </a:schemeClr>
                </a:solidFill>
              </a:rPr>
              <a:t>Booster vaccine doses (1)</a:t>
            </a:r>
          </a:p>
        </p:txBody>
      </p:sp>
      <p:sp>
        <p:nvSpPr>
          <p:cNvPr id="3" name="Content Placeholder 2"/>
          <p:cNvSpPr>
            <a:spLocks noGrp="1"/>
          </p:cNvSpPr>
          <p:nvPr>
            <p:ph idx="1"/>
          </p:nvPr>
        </p:nvSpPr>
        <p:spPr>
          <a:xfrm>
            <a:off x="732295" y="952193"/>
            <a:ext cx="8077200" cy="5112568"/>
          </a:xfrm>
        </p:spPr>
        <p:txBody>
          <a:bodyPr/>
          <a:lstStyle/>
          <a:p>
            <a:pPr marL="0" indent="0"/>
            <a:r>
              <a:rPr lang="en-GB" sz="1500" dirty="0"/>
              <a:t>JCVI have advised that the following vaccines are suitable for boosting irrespective of the vaccine used for the primary course: </a:t>
            </a:r>
          </a:p>
          <a:p>
            <a:pPr marL="400050" lvl="1" indent="0">
              <a:buNone/>
            </a:pPr>
            <a:r>
              <a:rPr lang="en-GB" sz="1500" dirty="0"/>
              <a:t>	</a:t>
            </a:r>
            <a:r>
              <a:rPr lang="en-GB" sz="1500" u="sng" dirty="0"/>
              <a:t>Adults aged 18 years or over</a:t>
            </a:r>
          </a:p>
          <a:p>
            <a:pPr marL="971550" lvl="2" indent="-171450"/>
            <a:r>
              <a:rPr lang="en-GB" sz="1500" dirty="0"/>
              <a:t>full 0.3ml dose (30 micrograms) of adult/adolescent Pfizer-</a:t>
            </a:r>
            <a:r>
              <a:rPr lang="en-GB" sz="1500" dirty="0" err="1"/>
              <a:t>BioNTech</a:t>
            </a:r>
            <a:r>
              <a:rPr lang="en-GB" sz="1500" dirty="0"/>
              <a:t> vaccine (Comirnaty®). The same amount as the dose given for the priming doses	</a:t>
            </a:r>
            <a:endParaRPr lang="en-GB" sz="1500" u="sng" dirty="0"/>
          </a:p>
          <a:p>
            <a:pPr marL="1028700" lvl="2" indent="-171450"/>
            <a:r>
              <a:rPr lang="en-GB" sz="1500" dirty="0"/>
              <a:t>full 0.3ml booster dose of bivalent (15/15 micrograms) Pfizer-BioNTech vaccine (Comirnaty® Original/Omicron BA.1) </a:t>
            </a:r>
          </a:p>
          <a:p>
            <a:pPr marL="1028700" lvl="2" indent="-171450"/>
            <a:r>
              <a:rPr lang="en-GB" sz="1500" b="1" dirty="0"/>
              <a:t>full 0.5ml dose </a:t>
            </a:r>
            <a:r>
              <a:rPr lang="en-GB" sz="1500" dirty="0"/>
              <a:t>of the bivalent (25/25 micrograms) </a:t>
            </a:r>
            <a:r>
              <a:rPr lang="en-GB" sz="1500" b="1" dirty="0" err="1"/>
              <a:t>Moderna</a:t>
            </a:r>
            <a:r>
              <a:rPr lang="en-GB" sz="1500" b="1" dirty="0"/>
              <a:t> COVID-19 vaccine (</a:t>
            </a:r>
            <a:r>
              <a:rPr lang="en-GB" sz="1500" b="1" dirty="0" err="1"/>
              <a:t>Spikevax</a:t>
            </a:r>
            <a:r>
              <a:rPr lang="en-GB" sz="1500" b="1" dirty="0"/>
              <a:t>® bivalent original/Omicron)</a:t>
            </a:r>
            <a:endParaRPr lang="en-GB" sz="1500" u="sng" dirty="0"/>
          </a:p>
          <a:p>
            <a:pPr marL="1028700" lvl="2" indent="-171450"/>
            <a:r>
              <a:rPr lang="en-GB" sz="1500" b="1" dirty="0"/>
              <a:t>half 0.25ml dose </a:t>
            </a:r>
            <a:r>
              <a:rPr lang="en-GB" sz="1500" dirty="0"/>
              <a:t>(50 micrograms) of the </a:t>
            </a:r>
            <a:r>
              <a:rPr lang="en-GB" sz="1500" b="1" dirty="0" err="1"/>
              <a:t>Moderna</a:t>
            </a:r>
            <a:r>
              <a:rPr lang="en-GB" sz="1500" b="1" dirty="0"/>
              <a:t> COVID-19 vaccine (Spikevax® original)</a:t>
            </a:r>
          </a:p>
          <a:p>
            <a:pPr marL="857250" lvl="2" indent="0">
              <a:buNone/>
            </a:pPr>
            <a:endParaRPr lang="en-GB" sz="1500" u="sng" dirty="0"/>
          </a:p>
          <a:p>
            <a:pPr marL="857250" lvl="2" indent="0">
              <a:buNone/>
            </a:pPr>
            <a:r>
              <a:rPr lang="en-GB" sz="1500" u="sng" dirty="0"/>
              <a:t>Children and young people aged 12 – 17 years</a:t>
            </a:r>
            <a:endParaRPr lang="en-GB" sz="1500" dirty="0"/>
          </a:p>
          <a:p>
            <a:pPr lvl="2" indent="-342900"/>
            <a:r>
              <a:rPr lang="en-GB" sz="1500" dirty="0"/>
              <a:t>full 0.3ml dose (30 micrograms) of adult/adolescent Pfizer-</a:t>
            </a:r>
            <a:r>
              <a:rPr lang="en-GB" sz="1500" dirty="0" err="1"/>
              <a:t>BioNTech</a:t>
            </a:r>
            <a:r>
              <a:rPr lang="en-GB" sz="1500" dirty="0"/>
              <a:t> vaccine (Comirnaty®)</a:t>
            </a:r>
          </a:p>
          <a:p>
            <a:pPr lvl="2" indent="-342900"/>
            <a:r>
              <a:rPr lang="en-GB" sz="1500" dirty="0"/>
              <a:t>full 0.3ml booster dose of bivalent (15/15 micrograms) Pfizer-BioNTech vaccine (Comirnaty® Original/Omicron BA.1)</a:t>
            </a:r>
            <a:endParaRPr lang="en-GB" dirty="0"/>
          </a:p>
        </p:txBody>
      </p:sp>
    </p:spTree>
    <p:extLst>
      <p:ext uri="{BB962C8B-B14F-4D97-AF65-F5344CB8AC3E}">
        <p14:creationId xmlns:p14="http://schemas.microsoft.com/office/powerpoint/2010/main" val="1950231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A4C6-755D-4B60-915A-66E0EAFB48F3}"/>
              </a:ext>
            </a:extLst>
          </p:cNvPr>
          <p:cNvSpPr>
            <a:spLocks noGrp="1"/>
          </p:cNvSpPr>
          <p:nvPr>
            <p:ph type="title"/>
          </p:nvPr>
        </p:nvSpPr>
        <p:spPr>
          <a:xfrm>
            <a:off x="685800" y="188640"/>
            <a:ext cx="8077200" cy="648072"/>
          </a:xfrm>
        </p:spPr>
        <p:txBody>
          <a:bodyPr/>
          <a:lstStyle/>
          <a:p>
            <a:r>
              <a:rPr lang="en-GB" sz="3200" dirty="0">
                <a:solidFill>
                  <a:schemeClr val="accent1">
                    <a:lumMod val="75000"/>
                  </a:schemeClr>
                </a:solidFill>
              </a:rPr>
              <a:t>Booster vaccine doses (2)</a:t>
            </a:r>
          </a:p>
        </p:txBody>
      </p:sp>
      <p:sp>
        <p:nvSpPr>
          <p:cNvPr id="3" name="Content Placeholder 2">
            <a:extLst>
              <a:ext uri="{FF2B5EF4-FFF2-40B4-BE49-F238E27FC236}">
                <a16:creationId xmlns:a16="http://schemas.microsoft.com/office/drawing/2014/main" id="{6EEC8182-F2AB-4C3D-A208-F223D3296F28}"/>
              </a:ext>
            </a:extLst>
          </p:cNvPr>
          <p:cNvSpPr>
            <a:spLocks noGrp="1"/>
          </p:cNvSpPr>
          <p:nvPr>
            <p:ph idx="1"/>
          </p:nvPr>
        </p:nvSpPr>
        <p:spPr>
          <a:xfrm>
            <a:off x="685800" y="836712"/>
            <a:ext cx="8077200" cy="4896544"/>
          </a:xfrm>
        </p:spPr>
        <p:txBody>
          <a:bodyPr/>
          <a:lstStyle/>
          <a:p>
            <a:pPr marL="857250" lvl="2" indent="0">
              <a:buNone/>
            </a:pPr>
            <a:r>
              <a:rPr lang="en-GB" sz="1500" u="sng" dirty="0"/>
              <a:t>Children and young people aged 5 – 11 years</a:t>
            </a:r>
            <a:endParaRPr lang="en-GB" sz="1500" dirty="0"/>
          </a:p>
          <a:p>
            <a:pPr lvl="2" indent="-342900"/>
            <a:r>
              <a:rPr lang="en-GB" sz="1500" dirty="0"/>
              <a:t>full 0.2ml dose (10 micrograms) of paediatric Pfizer-</a:t>
            </a:r>
            <a:r>
              <a:rPr lang="en-GB" sz="1500" dirty="0" err="1"/>
              <a:t>BioNTech</a:t>
            </a:r>
            <a:r>
              <a:rPr lang="en-GB" sz="1500" dirty="0"/>
              <a:t> vaccine (Comirnaty®10) - off label indication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Pfizer BioNTech (Comirnaty®) or </a:t>
            </a:r>
            <a:r>
              <a:rPr lang="en-GB" sz="1500" dirty="0" err="1"/>
              <a:t>Moderna</a:t>
            </a:r>
            <a:r>
              <a:rPr lang="en-GB" sz="1500" dirty="0"/>
              <a:t> (Spikevax®) mRNA vaccines should be offered as the booster dose irrespective of which product was used in the primary schedule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AstraZeneca vaccine is no longer being supplied for routine use in the UK. When mRNA vaccines are not considered clinically suitable, Novavax COVID-19 vaccine (Nuvaxovid®) may used for primary vaccination of those aged 12 years and over, including to complete a primary course, or as a booster (booster is currently off-label)</a:t>
            </a:r>
          </a:p>
          <a:p>
            <a:pPr marL="0" indent="0"/>
            <a:endParaRPr lang="en-GB" sz="1500" dirty="0"/>
          </a:p>
          <a:p>
            <a:pPr marL="285750" indent="-285750">
              <a:buFont typeface="Arial" panose="020B0604020202020204" pitchFamily="34" charset="0"/>
              <a:buChar char="•"/>
            </a:pPr>
            <a:r>
              <a:rPr lang="en-GB" sz="1500" dirty="0"/>
              <a:t>studies using a half dose of </a:t>
            </a:r>
            <a:r>
              <a:rPr lang="en-GB" sz="1500" dirty="0" err="1"/>
              <a:t>Moderna</a:t>
            </a:r>
            <a:r>
              <a:rPr lang="en-GB" sz="1500" dirty="0"/>
              <a:t> COVID-19 vaccine (Spikevax® original) 50 micrograms in those who had received a primary course of </a:t>
            </a:r>
            <a:r>
              <a:rPr lang="en-GB" sz="1500" dirty="0" err="1"/>
              <a:t>Moderna</a:t>
            </a:r>
            <a:r>
              <a:rPr lang="en-GB" sz="1500" dirty="0"/>
              <a:t> (Spikevax® original) 100 micrograms showed good immunogenicity and a rate of reactions similar to the second dose of </a:t>
            </a:r>
            <a:r>
              <a:rPr lang="en-GB" sz="1500" dirty="0" err="1"/>
              <a:t>Moderna</a:t>
            </a:r>
            <a:r>
              <a:rPr lang="en-GB" sz="1500" dirty="0"/>
              <a:t>. The half dose of </a:t>
            </a:r>
            <a:r>
              <a:rPr lang="en-GB" sz="1500" dirty="0" err="1"/>
              <a:t>Moderna</a:t>
            </a:r>
            <a:r>
              <a:rPr lang="en-GB" sz="1500" dirty="0"/>
              <a:t> COVID-19 vaccine (Spikevax® original) is expected to have a lower rate of side effects (including myocarditis) than a full dose </a:t>
            </a:r>
          </a:p>
          <a:p>
            <a:pPr marL="285750" indent="-285750">
              <a:buFont typeface="Arial" panose="020B0604020202020204" pitchFamily="34" charset="0"/>
              <a:buChar char="•"/>
            </a:pPr>
            <a:endParaRPr lang="en-GB" sz="1600" dirty="0">
              <a:solidFill>
                <a:srgbClr val="FF0000"/>
              </a:solidFill>
            </a:endParaRPr>
          </a:p>
        </p:txBody>
      </p:sp>
    </p:spTree>
    <p:extLst>
      <p:ext uri="{BB962C8B-B14F-4D97-AF65-F5344CB8AC3E}">
        <p14:creationId xmlns:p14="http://schemas.microsoft.com/office/powerpoint/2010/main" val="16532857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Booster vaccine doses (3)</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980728"/>
            <a:ext cx="8077200" cy="4581872"/>
          </a:xfrm>
        </p:spPr>
        <p:txBody>
          <a:bodyPr/>
          <a:lstStyle/>
          <a:p>
            <a:pPr marL="285750" indent="-285750">
              <a:buFont typeface="Arial" panose="020B0604020202020204" pitchFamily="34" charset="0"/>
              <a:buChar char="•"/>
            </a:pPr>
            <a:r>
              <a:rPr lang="en-GB" sz="1400" dirty="0"/>
              <a:t>studies of boosting in the UK have shown that a third adult dose of AstraZeneca (</a:t>
            </a:r>
            <a:r>
              <a:rPr lang="en-GB" sz="1400" dirty="0" err="1"/>
              <a:t>Vaxzevria</a:t>
            </a:r>
            <a:r>
              <a:rPr lang="en-GB" sz="1400" dirty="0"/>
              <a:t>®), Novavax (Nuvaxovid®), </a:t>
            </a:r>
            <a:r>
              <a:rPr lang="en-GB" sz="1400" dirty="0" err="1"/>
              <a:t>Moderna</a:t>
            </a:r>
            <a:r>
              <a:rPr lang="en-GB" sz="1400" dirty="0"/>
              <a:t> (Spikevax®) and Pfizer BioNTech (Comirnaty®) vaccines successfully boosted individuals who had been primed with two doses of Pfizer BioNTech Spikevax®) or AstraZeneca (</a:t>
            </a:r>
            <a:r>
              <a:rPr lang="en-GB" sz="1400" dirty="0" err="1"/>
              <a:t>Vaxzevria</a:t>
            </a:r>
            <a:r>
              <a:rPr lang="en-GB" sz="1400" dirty="0"/>
              <a:t>®) vaccine around three months earlier</a:t>
            </a:r>
          </a:p>
          <a:p>
            <a:pPr marL="0" indent="0"/>
            <a:endParaRPr lang="en-GB" sz="1400" dirty="0"/>
          </a:p>
          <a:p>
            <a:pPr marL="285750" indent="-285750">
              <a:buFont typeface="Arial" panose="020B0604020202020204" pitchFamily="34" charset="0"/>
              <a:buChar char="•"/>
            </a:pPr>
            <a:r>
              <a:rPr lang="en-GB" sz="1400" dirty="0"/>
              <a:t>JCVI considered evidence around the differences in neutralising antibody after the bivalent vaccines compared to the original boosters. The committee considered that the improvement in neutralising antibody levels were modest and likely to translate to only small improvements in protection against the BA.1 strain, with no clear advantage against other variants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this </a:t>
            </a:r>
            <a:r>
              <a:rPr lang="en-GB" sz="1400" u="sng" dirty="0"/>
              <a:t>marginally improved protection against one variant was considered insufficient to justify any substantial delay in offering boosters to those at highest risk</a:t>
            </a:r>
            <a:r>
              <a:rPr lang="en-GB" sz="1400" dirty="0"/>
              <a:t>. On this basis the JCVI concluded that </a:t>
            </a:r>
            <a:r>
              <a:rPr lang="en-GB" sz="1400" dirty="0" err="1"/>
              <a:t>Moderna</a:t>
            </a:r>
            <a:r>
              <a:rPr lang="en-GB" sz="1400" dirty="0"/>
              <a:t> (</a:t>
            </a:r>
            <a:r>
              <a:rPr lang="en-GB" sz="1400" dirty="0" err="1"/>
              <a:t>Spikevax</a:t>
            </a:r>
            <a:r>
              <a:rPr lang="en-GB" sz="1400" dirty="0"/>
              <a:t>®) or the Pfizer BioNTech (Comirnaty®) bivalent vaccines should be offered in the autumn booster programme, but only if the supply was sufficient to avoid delays in the planned implementation timetable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eligible individuals should be clearly advised that boosting is required to ensure timely protection over the winter 2022, and therefore to accept whichever booster vaccine they are offered</a:t>
            </a:r>
          </a:p>
        </p:txBody>
      </p:sp>
    </p:spTree>
    <p:extLst>
      <p:ext uri="{BB962C8B-B14F-4D97-AF65-F5344CB8AC3E}">
        <p14:creationId xmlns:p14="http://schemas.microsoft.com/office/powerpoint/2010/main" val="1399616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600" dirty="0" err="1">
                <a:solidFill>
                  <a:schemeClr val="accent1">
                    <a:lumMod val="75000"/>
                  </a:schemeClr>
                </a:solidFill>
              </a:rPr>
              <a:t>Guillain-Barré</a:t>
            </a:r>
            <a:r>
              <a:rPr lang="en-GB" sz="36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400" dirty="0"/>
              <a:t>GBS is a very rare and serious condition that affects the nerves- mainly in the feet, hands and limbs, causing numbness, weakness and pain. In severe cases, GBS can cause difficulty moving, walking, breathing and/or swallowing </a:t>
            </a:r>
          </a:p>
          <a:p>
            <a:pPr marL="171450" indent="-1714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very rare reports of GBS following COVID-19 vaccination have been received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on a precautionary basis, however, where GBS occurs within six weeks of an AstraZeneca (</a:t>
            </a:r>
            <a:r>
              <a:rPr lang="en-GB" sz="1400" dirty="0" err="1"/>
              <a:t>Vaxzevria</a:t>
            </a:r>
            <a:r>
              <a:rPr lang="en-GB" sz="1400" dirty="0"/>
              <a:t>®) vaccine, for any future doses Pfizer BioNTech (Comirnaty®) or </a:t>
            </a:r>
            <a:r>
              <a:rPr lang="en-GB" sz="1400" dirty="0" err="1"/>
              <a:t>Moderna</a:t>
            </a:r>
            <a:r>
              <a:rPr lang="en-GB" sz="1400" dirty="0"/>
              <a:t> (Spikevax®) COVID-19 vaccines are preferred </a:t>
            </a:r>
          </a:p>
          <a:p>
            <a:pPr marL="0" indent="0"/>
            <a:endParaRPr lang="en-GB" sz="1400" dirty="0"/>
          </a:p>
          <a:p>
            <a:pPr marL="285750" indent="-285750">
              <a:buFont typeface="Arial" panose="020B0604020202020204" pitchFamily="34" charset="0"/>
              <a:buChar char="•"/>
            </a:pPr>
            <a:r>
              <a:rPr lang="en-GB" sz="14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same vaccine product may be used to complete the course, as using an alternative product may increase the chance of experiencing known side effects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6501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Arial" panose="020B0604020202020204" pitchFamily="34" charset="0"/>
              <a:buChar char="•"/>
            </a:pPr>
            <a:r>
              <a:rPr lang="en-GB" sz="1400" dirty="0"/>
              <a:t>cases of myocarditis and pericarditis have been reported rarely after the Pfizer BioNTech (Comirnaty®) or </a:t>
            </a:r>
            <a:r>
              <a:rPr lang="en-GB" sz="1400" dirty="0" err="1"/>
              <a:t>Moderna</a:t>
            </a:r>
            <a:r>
              <a:rPr lang="en-GB" sz="1400" dirty="0"/>
              <a:t> (Spikevax®) COVID-19 vaccines</a:t>
            </a:r>
          </a:p>
          <a:p>
            <a:pPr marL="0" indent="0"/>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sequelae</a:t>
            </a:r>
          </a:p>
          <a:p>
            <a:pPr marL="0" indent="0"/>
            <a:endParaRPr lang="en-GB" sz="1400" dirty="0"/>
          </a:p>
          <a:p>
            <a:pPr marL="285750" indent="-285750">
              <a:buFont typeface="Arial" panose="020B0604020202020204" pitchFamily="34" charset="0"/>
              <a:buChar char="•"/>
            </a:pPr>
            <a:r>
              <a:rPr lang="en-GB" sz="1400"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DEC69E64-B26E-4D9E-9D58-41DD5105D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944" y="908720"/>
            <a:ext cx="3752875" cy="3024336"/>
          </a:xfrm>
          <a:prstGeom prst="rect">
            <a:avLst/>
          </a:prstGeom>
          <a:ln>
            <a:solidFill>
              <a:schemeClr val="tx1"/>
            </a:solidFill>
          </a:ln>
        </p:spPr>
      </p:pic>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4"/>
              </a:rPr>
              <a:t>Specific information for healthcare professionals is available on the gov.uk website</a:t>
            </a:r>
            <a:endParaRPr lang="en-GB" sz="1400" dirty="0">
              <a:solidFill>
                <a:srgbClr val="000000"/>
              </a:solidFill>
            </a:endParaRPr>
          </a:p>
        </p:txBody>
      </p:sp>
    </p:spTree>
    <p:extLst>
      <p:ext uri="{BB962C8B-B14F-4D97-AF65-F5344CB8AC3E}">
        <p14:creationId xmlns:p14="http://schemas.microsoft.com/office/powerpoint/2010/main" val="3571646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1124744"/>
            <a:ext cx="8077200" cy="4680520"/>
          </a:xfrm>
        </p:spPr>
        <p:txBody>
          <a:bodyPr/>
          <a:lstStyle/>
          <a:p>
            <a:pPr marL="285750" indent="-285750">
              <a:lnSpc>
                <a:spcPct val="110000"/>
              </a:lnSpc>
              <a:spcBef>
                <a:spcPts val="0"/>
              </a:spcBef>
              <a:buFont typeface="Arial" panose="020B0604020202020204" pitchFamily="34" charset="0"/>
              <a:buChar char="•"/>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0" indent="0"/>
            <a:endParaRPr lang="en-GB" sz="1800" dirty="0"/>
          </a:p>
          <a:p>
            <a:pPr marL="285750" indent="-285750">
              <a:buFont typeface="Arial" panose="020B0604020202020204" pitchFamily="34" charset="0"/>
              <a:buChar char="•"/>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r>
              <a:rPr lang="en-GB" sz="1800" dirty="0"/>
              <a:t> </a:t>
            </a:r>
          </a:p>
          <a:p>
            <a:pPr marL="285750" indent="-285750">
              <a:buFont typeface="Arial" panose="020B0604020202020204" pitchFamily="34" charset="0"/>
              <a:buChar char="•"/>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1385941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685800" y="1052736"/>
            <a:ext cx="8077200" cy="4896544"/>
          </a:xfrm>
        </p:spPr>
        <p:txBody>
          <a:bodyPr/>
          <a:lstStyle/>
          <a:p>
            <a:pPr marL="493200" indent="-457200">
              <a:buFont typeface="Arial" panose="020B0604020202020204" pitchFamily="34" charset="0"/>
              <a:buChar char="•"/>
            </a:pPr>
            <a:r>
              <a:rPr lang="en-GB" sz="14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400" dirty="0"/>
          </a:p>
          <a:p>
            <a:pPr marL="493200" indent="-457200">
              <a:buFont typeface="Arial" panose="020B0604020202020204" pitchFamily="34" charset="0"/>
              <a:buChar char="•"/>
            </a:pPr>
            <a:r>
              <a:rPr lang="en-GB" sz="1400" dirty="0"/>
              <a:t>there is now emerging evidence of a small risk of ITP or ITP relapse following COVID-19 vaccination </a:t>
            </a:r>
          </a:p>
          <a:p>
            <a:pPr marL="493200" indent="-457200">
              <a:buFont typeface="Arial" panose="020B0604020202020204" pitchFamily="34" charset="0"/>
              <a:buChar char="•"/>
            </a:pPr>
            <a:endParaRPr lang="en-GB" sz="1400" dirty="0"/>
          </a:p>
          <a:p>
            <a:pPr marL="493200" indent="-457200">
              <a:buFont typeface="Arial" panose="020B0604020202020204" pitchFamily="34" charset="0"/>
              <a:buChar char="•"/>
            </a:pPr>
            <a:r>
              <a:rPr lang="en-GB" sz="14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400" dirty="0"/>
          </a:p>
          <a:p>
            <a:pPr marL="493200" indent="-457200">
              <a:buFont typeface="Arial" panose="020B0604020202020204" pitchFamily="34" charset="0"/>
              <a:buChar char="•"/>
            </a:pPr>
            <a:r>
              <a:rPr lang="en-GB" sz="14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pPr marL="493200" indent="-457200">
              <a:buFont typeface="Arial" panose="020B0604020202020204" pitchFamily="34" charset="0"/>
              <a:buChar char="•"/>
            </a:pPr>
            <a:r>
              <a:rPr lang="en-GB" sz="1400" dirty="0"/>
              <a:t>individuals who experience ITP in the 4 weeks after the 1</a:t>
            </a:r>
            <a:r>
              <a:rPr lang="en-GB" sz="1400" baseline="30000" dirty="0"/>
              <a:t>st</a:t>
            </a:r>
            <a:r>
              <a:rPr lang="en-GB" sz="1400" dirty="0"/>
              <a:t> dose of AstraZeneca (</a:t>
            </a:r>
            <a:r>
              <a:rPr lang="en-GB" sz="1400" dirty="0" err="1"/>
              <a:t>Vaxzevria</a:t>
            </a:r>
            <a:r>
              <a:rPr lang="en-GB" sz="1400" dirty="0"/>
              <a:t>) vaccine should be assessed by a haematologist and the risk benefit of further vaccination and with which product should be considered on an individual basis. If receiving further vaccination, the platelet count should be monitored</a:t>
            </a:r>
          </a:p>
          <a:p>
            <a:endParaRPr lang="en-GB" dirty="0"/>
          </a:p>
        </p:txBody>
      </p:sp>
    </p:spTree>
    <p:extLst>
      <p:ext uri="{BB962C8B-B14F-4D97-AF65-F5344CB8AC3E}">
        <p14:creationId xmlns:p14="http://schemas.microsoft.com/office/powerpoint/2010/main" val="2098972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1196752"/>
            <a:ext cx="8077200" cy="4464496"/>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4 to 11 days after vaccination. The majority of the reports received have been following the </a:t>
            </a:r>
            <a:r>
              <a:rPr lang="en-GB" sz="1500" dirty="0" err="1"/>
              <a:t>Moderna</a:t>
            </a:r>
            <a:r>
              <a:rPr lang="en-GB" sz="1500" dirty="0"/>
              <a:t> </a:t>
            </a:r>
            <a:r>
              <a:rPr lang="en-GB" sz="1600" dirty="0"/>
              <a:t>(Spikevax®) </a:t>
            </a:r>
            <a:r>
              <a:rPr lang="en-GB" sz="1500" dirty="0"/>
              <a:t>vaccine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skin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284223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77200" cy="1143000"/>
          </a:xfrm>
        </p:spPr>
        <p:txBody>
          <a:bodyPr/>
          <a:lstStyle/>
          <a:p>
            <a:r>
              <a:rPr lang="en-GB" sz="2400" dirty="0">
                <a:solidFill>
                  <a:schemeClr val="accent1">
                    <a:lumMod val="75000"/>
                  </a:schemeClr>
                </a:solidFill>
              </a:rPr>
              <a:t>International and UK COVID–19 timeline – the first 7 months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68761"/>
            <a:ext cx="807720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869160"/>
            <a:ext cx="8064896" cy="1107996"/>
          </a:xfrm>
          <a:prstGeom prst="rect">
            <a:avLst/>
          </a:prstGeom>
          <a:noFill/>
        </p:spPr>
        <p:txBody>
          <a:bodyPr wrap="square" rtlCol="0">
            <a:spAutoFit/>
          </a:bodyPr>
          <a:lstStyle/>
          <a:p>
            <a:pPr algn="ctr"/>
            <a:r>
              <a:rPr lang="en-GB" sz="1200" b="1" dirty="0">
                <a:solidFill>
                  <a:schemeClr val="bg2"/>
                </a:solidFill>
              </a:rPr>
              <a:t>The date of the first positive COVID-19 case in NI was 26/02/2020</a:t>
            </a:r>
          </a:p>
          <a:p>
            <a:pPr algn="ctr"/>
            <a:br>
              <a:rPr lang="en-GB" sz="1200" b="1" dirty="0">
                <a:solidFill>
                  <a:schemeClr val="bg2"/>
                </a:solidFill>
              </a:rPr>
            </a:br>
            <a:r>
              <a:rPr lang="en-GB" sz="1200" b="1" dirty="0">
                <a:solidFill>
                  <a:schemeClr val="bg2"/>
                </a:solidFill>
              </a:rPr>
              <a:t>The date of the first COVID -19 death in NI (as reported on the mortality reporting system) was 18/03/2020. </a:t>
            </a:r>
          </a:p>
          <a:p>
            <a:pPr algn="ctr"/>
            <a:r>
              <a:rPr lang="en-GB" sz="1200" b="1" dirty="0">
                <a:solidFill>
                  <a:schemeClr val="bg2"/>
                </a:solidFill>
              </a:rPr>
              <a:t>Note the definition for these deaths are those who have died within 28 days of a positive specimen</a:t>
            </a:r>
          </a:p>
          <a:p>
            <a:pPr algn="ctr"/>
            <a:endParaRPr lang="en-GB" b="1" dirty="0"/>
          </a:p>
        </p:txBody>
      </p:sp>
    </p:spTree>
    <p:extLst>
      <p:ext uri="{BB962C8B-B14F-4D97-AF65-F5344CB8AC3E}">
        <p14:creationId xmlns:p14="http://schemas.microsoft.com/office/powerpoint/2010/main" val="3795172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dirty="0">
                <a:solidFill>
                  <a:schemeClr val="accent1">
                    <a:lumMod val="75000"/>
                  </a:schemeClr>
                </a:solidFill>
              </a:rPr>
              <a:t>Bell’s Palsy</a:t>
            </a:r>
          </a:p>
        </p:txBody>
      </p:sp>
      <p:sp>
        <p:nvSpPr>
          <p:cNvPr id="3" name="Content Placeholder 2"/>
          <p:cNvSpPr>
            <a:spLocks noGrp="1"/>
          </p:cNvSpPr>
          <p:nvPr>
            <p:ph idx="1"/>
          </p:nvPr>
        </p:nvSpPr>
        <p:spPr>
          <a:xfrm>
            <a:off x="683568" y="1196752"/>
            <a:ext cx="8077200" cy="4608512"/>
          </a:xfrm>
        </p:spPr>
        <p:txBody>
          <a:bodyPr/>
          <a:lstStyle/>
          <a:p>
            <a:pPr marL="493200" indent="-4572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BP is known to be associated with a number of infectious diseases, including the SARS-CoV-2 virus</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AstraZeneca (</a:t>
            </a:r>
            <a:r>
              <a:rPr lang="en-GB" sz="1600" dirty="0" err="1"/>
              <a:t>Vaxzevria</a:t>
            </a:r>
            <a:r>
              <a:rPr lang="en-GB" sz="1600" dirty="0"/>
              <a:t>®),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1924343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92088"/>
          </a:xfrm>
        </p:spPr>
        <p:txBody>
          <a:bodyPr/>
          <a:lstStyle/>
          <a:p>
            <a:r>
              <a:rPr lang="en-GB" dirty="0">
                <a:solidFill>
                  <a:schemeClr val="accent1">
                    <a:lumMod val="75000"/>
                  </a:schemeClr>
                </a:solidFill>
              </a:rPr>
              <a:t>Transverse myelitis</a:t>
            </a:r>
          </a:p>
        </p:txBody>
      </p:sp>
      <p:sp>
        <p:nvSpPr>
          <p:cNvPr id="3" name="Content Placeholder 2"/>
          <p:cNvSpPr>
            <a:spLocks noGrp="1"/>
          </p:cNvSpPr>
          <p:nvPr>
            <p:ph idx="1"/>
          </p:nvPr>
        </p:nvSpPr>
        <p:spPr>
          <a:xfrm>
            <a:off x="685800" y="1340768"/>
            <a:ext cx="8077200" cy="4221832"/>
          </a:xfrm>
        </p:spPr>
        <p:txBody>
          <a:bodyPr/>
          <a:lstStyle/>
          <a:p>
            <a:pPr marL="493200" indent="-457200">
              <a:buFont typeface="Arial" panose="020B0604020202020204" pitchFamily="34" charset="0"/>
              <a:buChar char="•"/>
            </a:pPr>
            <a:r>
              <a:rPr lang="en-GB" sz="1800" dirty="0"/>
              <a:t>extremely rare cases of transverse myelitis have been reported following the AstraZeneca vaccine</a:t>
            </a:r>
          </a:p>
          <a:p>
            <a:pPr marL="493200" indent="-457200">
              <a:buFont typeface="Arial" panose="020B0604020202020204" pitchFamily="34" charset="0"/>
              <a:buChar char="•"/>
            </a:pPr>
            <a:endParaRPr lang="en-GB" sz="1800" dirty="0"/>
          </a:p>
          <a:p>
            <a:pPr marL="493200" indent="-457200">
              <a:buFont typeface="Arial" panose="020B0604020202020204" pitchFamily="34" charset="0"/>
              <a:buChar char="•"/>
            </a:pPr>
            <a:r>
              <a:rPr lang="en-GB" sz="1800" dirty="0"/>
              <a:t>transverse myelitis is a rare acute neurological disorder where parts of the spinal cord are inflamed</a:t>
            </a:r>
          </a:p>
          <a:p>
            <a:pPr marL="493200" indent="-457200">
              <a:buFont typeface="Arial" panose="020B0604020202020204" pitchFamily="34" charset="0"/>
              <a:buChar char="•"/>
            </a:pPr>
            <a:endParaRPr lang="en-GB" sz="1800" dirty="0"/>
          </a:p>
          <a:p>
            <a:pPr marL="493200" indent="-457200">
              <a:buFont typeface="Arial" panose="020B0604020202020204" pitchFamily="34" charset="0"/>
              <a:buChar char="•"/>
            </a:pPr>
            <a:r>
              <a:rPr lang="en-GB" sz="1800" dirty="0"/>
              <a:t>signs and symptoms include muscle weakness, localised or radiating back pain, bladder and bowel symptoms and changes in sensation</a:t>
            </a:r>
          </a:p>
          <a:p>
            <a:pPr marL="493200" indent="-457200">
              <a:buFont typeface="Arial" panose="020B0604020202020204" pitchFamily="34" charset="0"/>
              <a:buChar char="•"/>
            </a:pPr>
            <a:endParaRPr lang="en-GB" sz="1800" dirty="0"/>
          </a:p>
          <a:p>
            <a:pPr marL="493200" indent="-457200">
              <a:buFont typeface="Arial" panose="020B0604020202020204" pitchFamily="34" charset="0"/>
              <a:buChar char="•"/>
            </a:pPr>
            <a:r>
              <a:rPr lang="en-GB" sz="1800" dirty="0"/>
              <a:t>as a precaution, the Summary of Product Characteristics (SPC) for the AstraZeneca (</a:t>
            </a:r>
            <a:r>
              <a:rPr lang="en-GB" sz="1800" dirty="0" err="1"/>
              <a:t>Vaxzevria</a:t>
            </a:r>
            <a:r>
              <a:rPr lang="en-GB" sz="1800" dirty="0"/>
              <a:t>®), vaccine now states that a further dose of this vaccine should not be given to those who have experienced symptoms of transverse myelitis after a previous dose of this vaccine</a:t>
            </a:r>
          </a:p>
          <a:p>
            <a:endParaRPr lang="en-GB" dirty="0"/>
          </a:p>
        </p:txBody>
      </p:sp>
    </p:spTree>
    <p:extLst>
      <p:ext uri="{BB962C8B-B14F-4D97-AF65-F5344CB8AC3E}">
        <p14:creationId xmlns:p14="http://schemas.microsoft.com/office/powerpoint/2010/main" val="2088492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41280"/>
            <a:ext cx="8280920" cy="3046988"/>
          </a:xfrm>
          <a:prstGeom prst="rect">
            <a:avLst/>
          </a:prstGeom>
          <a:noFill/>
        </p:spPr>
        <p:txBody>
          <a:bodyPr wrap="square" rtlCol="0">
            <a:spAutoFit/>
          </a:bodyPr>
          <a:lstStyle/>
          <a:p>
            <a:r>
              <a:rPr lang="en-GB" sz="4800" dirty="0">
                <a:solidFill>
                  <a:schemeClr val="accent1">
                    <a:lumMod val="75000"/>
                  </a:schemeClr>
                </a:solidFill>
              </a:rPr>
              <a:t>COVID-19 Pfizer BioNTech </a:t>
            </a:r>
            <a:r>
              <a:rPr lang="en-GB" sz="4800" b="1" dirty="0">
                <a:solidFill>
                  <a:schemeClr val="accent1">
                    <a:lumMod val="75000"/>
                  </a:schemeClr>
                </a:solidFill>
              </a:rPr>
              <a:t>(Comirnaty 30micrograms/dose) </a:t>
            </a:r>
            <a:r>
              <a:rPr lang="en-GB" sz="4800" dirty="0">
                <a:solidFill>
                  <a:schemeClr val="accent1">
                    <a:lumMod val="75000"/>
                  </a:schemeClr>
                </a:solidFill>
              </a:rPr>
              <a:t>vaccine </a:t>
            </a:r>
          </a:p>
        </p:txBody>
      </p:sp>
      <p:pic>
        <p:nvPicPr>
          <p:cNvPr id="5" name="Picture 4" descr="A picture containing text, bottle&#10;&#10;Description automatically generated">
            <a:extLst>
              <a:ext uri="{FF2B5EF4-FFF2-40B4-BE49-F238E27FC236}">
                <a16:creationId xmlns:a16="http://schemas.microsoft.com/office/drawing/2014/main" id="{1C2315C8-3068-4457-917F-23A3E566B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906459"/>
            <a:ext cx="1854566" cy="1867640"/>
          </a:xfrm>
          <a:prstGeom prst="rect">
            <a:avLst/>
          </a:prstGeom>
        </p:spPr>
      </p:pic>
    </p:spTree>
    <p:extLst>
      <p:ext uri="{BB962C8B-B14F-4D97-AF65-F5344CB8AC3E}">
        <p14:creationId xmlns:p14="http://schemas.microsoft.com/office/powerpoint/2010/main" val="525265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89168" cy="576064"/>
          </a:xfrm>
        </p:spPr>
        <p:txBody>
          <a:bodyPr/>
          <a:lstStyle/>
          <a:p>
            <a:r>
              <a:rPr lang="en-GB" sz="2800" dirty="0">
                <a:solidFill>
                  <a:schemeClr val="accent1">
                    <a:lumMod val="75000"/>
                  </a:schemeClr>
                </a:solidFill>
              </a:rPr>
              <a:t>COVID-19 Pfizer BioNTech (Comirnaty) vaccine</a:t>
            </a:r>
          </a:p>
        </p:txBody>
      </p:sp>
      <p:sp>
        <p:nvSpPr>
          <p:cNvPr id="3" name="Content Placeholder 2"/>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dirty="0"/>
              <a:t>the vaccine contains BNT162b2 messenger RNA embedded in lipid nanoparticles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preservative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latex, milk, lactose, gluten, egg, maize/corn or peanuts</a:t>
            </a:r>
          </a:p>
          <a:p>
            <a:pPr marL="0" indent="0"/>
            <a:endParaRPr lang="en-GB" sz="1600" dirty="0"/>
          </a:p>
          <a:p>
            <a:pPr marL="285750" indent="-285750">
              <a:buFont typeface="Arial" panose="020B0604020202020204" pitchFamily="34" charset="0"/>
              <a:buChar char="•"/>
            </a:pPr>
            <a:r>
              <a:rPr lang="en-GB" sz="1600" dirty="0"/>
              <a:t>no animal products are used in the manufacture of this vaccine</a:t>
            </a:r>
          </a:p>
          <a:p>
            <a:pPr marL="0" indent="0"/>
            <a:endParaRPr lang="en-GB" sz="1600" dirty="0"/>
          </a:p>
          <a:p>
            <a:pPr marL="285750" indent="-285750">
              <a:buFont typeface="Arial" panose="020B0604020202020204" pitchFamily="34" charset="0"/>
              <a:buChar char="•"/>
            </a:pPr>
            <a:r>
              <a:rPr lang="en-GB" sz="1600" dirty="0"/>
              <a:t>full product information about the Pfizer BioNTech vaccine is available at </a:t>
            </a:r>
            <a:r>
              <a:rPr lang="en-GB" sz="1600" dirty="0">
                <a:hlinkClick r:id="rId3"/>
              </a:rPr>
              <a:t>https://www.ema.europa.eu/en/documents/product-information/comirnaty-epar-product-information_en.pdf</a:t>
            </a:r>
            <a:r>
              <a:rPr lang="en-GB" sz="1600" dirty="0"/>
              <a:t> </a:t>
            </a:r>
          </a:p>
          <a:p>
            <a:pPr marL="0" indent="0"/>
            <a:endParaRPr lang="en-GB" sz="1600" dirty="0"/>
          </a:p>
          <a:p>
            <a:pPr marL="285750" indent="-285750">
              <a:buFont typeface="Arial" panose="020B0604020202020204" pitchFamily="34" charset="0"/>
              <a:buChar char="•"/>
            </a:pPr>
            <a:r>
              <a:rPr lang="en-GB" sz="1600" dirty="0"/>
              <a:t>a video showing how to reconstitute and prepare the Pfizer BioNTech (Comirnaty) vaccine is available:</a:t>
            </a:r>
            <a:endParaRPr lang="en-GB" sz="1600" dirty="0">
              <a:solidFill>
                <a:schemeClr val="accent3">
                  <a:lumMod val="75000"/>
                </a:schemeClr>
              </a:solidFill>
            </a:endParaRPr>
          </a:p>
          <a:p>
            <a:pPr lvl="3"/>
            <a:r>
              <a:rPr lang="en-GB" sz="1600" dirty="0"/>
              <a:t>Comirnaty: </a:t>
            </a:r>
            <a:r>
              <a:rPr lang="en-GB" sz="1600" u="sng" dirty="0">
                <a:hlinkClick r:id="rId4"/>
              </a:rPr>
              <a:t>www.comirnatyeducation.co.uk</a:t>
            </a: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4198982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720080"/>
          </a:xfrm>
        </p:spPr>
        <p:txBody>
          <a:bodyPr/>
          <a:lstStyle/>
          <a:p>
            <a:r>
              <a:rPr lang="en-GB" sz="2000" dirty="0">
                <a:solidFill>
                  <a:schemeClr val="accent1">
                    <a:lumMod val="75000"/>
                  </a:schemeClr>
                </a:solidFill>
              </a:rPr>
              <a:t>Contraindications to COVID-19 Pfizer BioNTech (Comirnaty) vaccine</a:t>
            </a:r>
          </a:p>
        </p:txBody>
      </p:sp>
      <p:sp>
        <p:nvSpPr>
          <p:cNvPr id="3" name="Content Placeholder 2"/>
          <p:cNvSpPr>
            <a:spLocks noGrp="1"/>
          </p:cNvSpPr>
          <p:nvPr>
            <p:ph idx="1"/>
          </p:nvPr>
        </p:nvSpPr>
        <p:spPr>
          <a:xfrm>
            <a:off x="395536" y="908720"/>
            <a:ext cx="8496944" cy="4968552"/>
          </a:xfrm>
        </p:spPr>
        <p:txBody>
          <a:bodyPr/>
          <a:lstStyle/>
          <a:p>
            <a:pPr marL="4763" lvl="0" indent="-4763">
              <a:lnSpc>
                <a:spcPct val="114000"/>
              </a:lnSpc>
              <a:spcBef>
                <a:spcPts val="0"/>
              </a:spcBef>
              <a:buClrTx/>
              <a:buSzTx/>
            </a:pPr>
            <a:r>
              <a:rPr lang="en-GB" sz="1300" b="1" kern="1200" dirty="0">
                <a:solidFill>
                  <a:prstClr val="black"/>
                </a:solidFill>
                <a:latin typeface="Arial" pitchFamily="34" charset="0"/>
                <a:ea typeface="ヒラギノ角ゴ Pro W3" pitchFamily="84" charset="-128"/>
              </a:rPr>
              <a:t>The COVID-19 Pfizer BioNTech </a:t>
            </a:r>
            <a:r>
              <a:rPr lang="en-GB" sz="1400" b="1" dirty="0"/>
              <a:t>(Comirnaty)</a:t>
            </a:r>
            <a:r>
              <a:rPr lang="en-GB" sz="1300" b="1" kern="1200" dirty="0">
                <a:latin typeface="Arial" pitchFamily="34" charset="0"/>
                <a:ea typeface="ヒラギノ角ゴ Pro W3" pitchFamily="84" charset="-128"/>
              </a:rPr>
              <a:t> </a:t>
            </a:r>
            <a:r>
              <a:rPr lang="en-GB" sz="1300" b="1" kern="1200" dirty="0">
                <a:solidFill>
                  <a:prstClr val="black"/>
                </a:solidFill>
                <a:latin typeface="Arial" pitchFamily="34" charset="0"/>
                <a:ea typeface="ヒラギノ角ゴ Pro W3" pitchFamily="84" charset="-128"/>
              </a:rPr>
              <a:t>vaccine should not be given to people who have had a confirmed anaphylactic reaction to the vaccine or any components of the vaccine. </a:t>
            </a:r>
            <a:r>
              <a:rPr lang="en-GB" sz="1300" kern="1200" dirty="0">
                <a:solidFill>
                  <a:prstClr val="black"/>
                </a:solidFill>
                <a:latin typeface="Arial" pitchFamily="34" charset="0"/>
                <a:ea typeface="ヒラギノ角ゴ Pro W3" pitchFamily="84" charset="-128"/>
              </a:rPr>
              <a:t>Additionally, </a:t>
            </a:r>
            <a:r>
              <a:rPr lang="en-GB" sz="1300" dirty="0"/>
              <a:t>individuals with a history of immediate onset-anaphylaxis to multiple classes of drugs or an unexplained anaphylaxis should not be vaccinated with the Pfizer BioNTech vaccine. </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ALC-0315 = (4-hydroxybutyl) </a:t>
            </a:r>
            <a:r>
              <a:rPr lang="en-GB" sz="1300" kern="1200" dirty="0" err="1">
                <a:solidFill>
                  <a:prstClr val="black"/>
                </a:solidFill>
                <a:latin typeface="Arial" pitchFamily="34" charset="0"/>
                <a:ea typeface="ヒラギノ角ゴ Pro W3" pitchFamily="84" charset="-128"/>
              </a:rPr>
              <a:t>azanediyl</a:t>
            </a:r>
            <a:r>
              <a:rPr lang="en-GB" sz="1300" kern="1200" dirty="0">
                <a:solidFill>
                  <a:prstClr val="black"/>
                </a:solidFill>
                <a:latin typeface="Arial" pitchFamily="34" charset="0"/>
                <a:ea typeface="ヒラギノ角ゴ Pro W3" pitchFamily="84" charset="-128"/>
              </a:rPr>
              <a:t>)</a:t>
            </a:r>
            <a:r>
              <a:rPr lang="en-GB" sz="1300" kern="1200" dirty="0" err="1">
                <a:solidFill>
                  <a:prstClr val="black"/>
                </a:solidFill>
                <a:latin typeface="Arial" pitchFamily="34" charset="0"/>
                <a:ea typeface="ヒラギノ角ゴ Pro W3" pitchFamily="84" charset="-128"/>
              </a:rPr>
              <a:t>bis</a:t>
            </a:r>
            <a:r>
              <a:rPr lang="en-GB" sz="1300" kern="1200" dirty="0">
                <a:solidFill>
                  <a:prstClr val="black"/>
                </a:solidFill>
                <a:latin typeface="Arial" pitchFamily="34" charset="0"/>
                <a:ea typeface="ヒラギノ角ゴ Pro W3" pitchFamily="84" charset="-128"/>
              </a:rPr>
              <a:t> (hexane-6,1-diyl)</a:t>
            </a:r>
            <a:r>
              <a:rPr lang="en-GB" sz="1300" kern="1200" dirty="0" err="1">
                <a:solidFill>
                  <a:prstClr val="black"/>
                </a:solidFill>
                <a:latin typeface="Arial" pitchFamily="34" charset="0"/>
                <a:ea typeface="ヒラギノ角ゴ Pro W3" pitchFamily="84" charset="-128"/>
              </a:rPr>
              <a:t>bis</a:t>
            </a:r>
            <a:r>
              <a:rPr lang="en-GB" sz="1300" kern="1200" dirty="0">
                <a:solidFill>
                  <a:prstClr val="black"/>
                </a:solidFill>
                <a:latin typeface="Arial" pitchFamily="34" charset="0"/>
                <a:ea typeface="ヒラギノ角ゴ Pro W3" pitchFamily="84" charset="-128"/>
              </a:rPr>
              <a:t>(2-hexyldecanoate)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ALC-0159 = 2-[(polyethylene glycol)-2000]-N,N-</a:t>
            </a:r>
            <a:r>
              <a:rPr lang="en-GB" sz="1300" kern="1200" dirty="0" err="1">
                <a:solidFill>
                  <a:prstClr val="black"/>
                </a:solidFill>
                <a:latin typeface="Arial" pitchFamily="34" charset="0"/>
                <a:ea typeface="ヒラギノ角ゴ Pro W3" pitchFamily="84" charset="-128"/>
              </a:rPr>
              <a:t>ditetradecylacetamide</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cholesterol</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potassium chloride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potassium dihydrogen phosphate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sodium chloride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disodium hydrogen phosphate </a:t>
            </a:r>
            <a:r>
              <a:rPr lang="en-GB" sz="1300" kern="1200" dirty="0" err="1">
                <a:solidFill>
                  <a:prstClr val="black"/>
                </a:solidFill>
                <a:latin typeface="Arial" pitchFamily="34" charset="0"/>
                <a:ea typeface="ヒラギノ角ゴ Pro W3" pitchFamily="84" charset="-128"/>
              </a:rPr>
              <a:t>dihydrate</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sucrose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water for injections</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sodium hydroxide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hydrochloric acid</a:t>
            </a: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indent="-4763">
              <a:lnSpc>
                <a:spcPct val="114000"/>
              </a:lnSpc>
              <a:spcBef>
                <a:spcPts val="0"/>
              </a:spcBef>
              <a:buClrTx/>
              <a:buSzTx/>
            </a:pPr>
            <a:r>
              <a:rPr lang="en-GB" sz="14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921833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432048"/>
          </a:xfrm>
        </p:spPr>
        <p:txBody>
          <a:bodyPr/>
          <a:lstStyle/>
          <a:p>
            <a:r>
              <a:rPr lang="en-GB" sz="2400" dirty="0">
                <a:solidFill>
                  <a:schemeClr val="accent1">
                    <a:lumMod val="75000"/>
                  </a:schemeClr>
                </a:solidFill>
              </a:rPr>
              <a:t>Precautions to COVID-19 Pfizer BioNTech (Comirnaty) </a:t>
            </a:r>
            <a:br>
              <a:rPr lang="en-GB" sz="2400" dirty="0">
                <a:solidFill>
                  <a:schemeClr val="accent1">
                    <a:lumMod val="75000"/>
                  </a:schemeClr>
                </a:solidFill>
              </a:rPr>
            </a:br>
            <a:r>
              <a:rPr lang="en-GB" sz="2400" dirty="0">
                <a:solidFill>
                  <a:schemeClr val="accent1">
                    <a:lumMod val="75000"/>
                  </a:schemeClr>
                </a:solidFill>
              </a:rPr>
              <a:t>vaccine (1)</a:t>
            </a:r>
          </a:p>
        </p:txBody>
      </p:sp>
      <p:sp>
        <p:nvSpPr>
          <p:cNvPr id="3" name="Content Placeholder 2"/>
          <p:cNvSpPr>
            <a:spLocks noGrp="1"/>
          </p:cNvSpPr>
          <p:nvPr>
            <p:ph idx="1"/>
          </p:nvPr>
        </p:nvSpPr>
        <p:spPr>
          <a:xfrm>
            <a:off x="685800" y="1196752"/>
            <a:ext cx="8077200" cy="4608512"/>
          </a:xfrm>
        </p:spPr>
        <p:txBody>
          <a:bodyPr/>
          <a:lstStyle/>
          <a:p>
            <a:pPr marL="285750" indent="-285750">
              <a:buFont typeface="Arial" panose="020B0604020202020204" pitchFamily="34" charset="0"/>
              <a:buChar char="•"/>
            </a:pPr>
            <a:r>
              <a:rPr lang="en-GB" sz="15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close surveillance of the initial roll-out, the MHRA has advised that individuals with a history of anaphylaxis to food, an identified drug or vaccine, or an insect sting </a:t>
            </a:r>
            <a:r>
              <a:rPr lang="en-GB" sz="1500" b="1" dirty="0"/>
              <a:t>can</a:t>
            </a:r>
            <a:r>
              <a:rPr lang="en-GB" sz="1500" dirty="0"/>
              <a:t> receive any COVID-19 vaccine, as long as they are not known to be allergic to a component (excipient) of the vaccine </a:t>
            </a:r>
          </a:p>
          <a:p>
            <a:pPr marL="0" indent="0"/>
            <a:endParaRPr lang="en-GB" sz="1500" dirty="0"/>
          </a:p>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600" dirty="0">
                <a:hlinkClick r:id="rId3"/>
              </a:rPr>
              <a:t>doh-hss-md-21-2022.pdf (health-ni.gov.uk)</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4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240537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a:t>
            </a:r>
            <a:br>
              <a:rPr lang="en-GB" sz="3200" dirty="0">
                <a:solidFill>
                  <a:schemeClr val="accent1">
                    <a:lumMod val="75000"/>
                  </a:schemeClr>
                </a:solidFill>
              </a:rPr>
            </a:br>
            <a:r>
              <a:rPr lang="en-GB" sz="3200" dirty="0">
                <a:solidFill>
                  <a:schemeClr val="accent1">
                    <a:lumMod val="75000"/>
                  </a:schemeClr>
                </a:solidFill>
              </a:rPr>
              <a:t>(Comirnaty) 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a:buFont typeface="Arial" panose="020B0604020202020204" pitchFamily="34" charset="0"/>
              <a:buChar char="•"/>
            </a:pPr>
            <a:r>
              <a:rPr lang="en-GB" sz="2000" dirty="0"/>
              <a:t>facilities for management of anaphylaxis should be available at all vaccination sites </a:t>
            </a:r>
          </a:p>
          <a:p>
            <a:pPr lvl="0">
              <a:buFont typeface="Arial" panose="020B0604020202020204" pitchFamily="34" charset="0"/>
              <a:buChar char="•"/>
            </a:pPr>
            <a:endParaRPr lang="en-GB" sz="2000" dirty="0"/>
          </a:p>
          <a:p>
            <a:pPr lvl="0">
              <a:buFont typeface="Arial" panose="020B0604020202020204" pitchFamily="34" charset="0"/>
              <a:buChar char="•"/>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61629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792088"/>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30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836712"/>
            <a:ext cx="8278688" cy="5184576"/>
          </a:xfrm>
        </p:spPr>
        <p:txBody>
          <a:bodyPr/>
          <a:lstStyle/>
          <a:p>
            <a:r>
              <a:rPr lang="en-GB" sz="1300" b="1" dirty="0"/>
              <a:t>The following reactions were reported by the vaccine clinical trial participants</a:t>
            </a:r>
          </a:p>
          <a:p>
            <a:r>
              <a:rPr lang="en-GB" sz="1300" b="1" dirty="0"/>
              <a:t>Local reactions</a:t>
            </a:r>
            <a:endParaRPr lang="en-GB" sz="1300" dirty="0"/>
          </a:p>
          <a:p>
            <a:r>
              <a:rPr lang="en-GB" sz="1300" dirty="0"/>
              <a:t>Over 80% reported pain at the injection site. Redness and swelling was also commonly reported</a:t>
            </a:r>
          </a:p>
          <a:p>
            <a:endParaRPr lang="en-GB" sz="1300" dirty="0"/>
          </a:p>
          <a:p>
            <a:r>
              <a:rPr lang="en-GB" sz="1300" b="1" dirty="0"/>
              <a:t>Systemic reactions</a:t>
            </a:r>
            <a:endParaRPr lang="en-GB" sz="1300" dirty="0"/>
          </a:p>
          <a:p>
            <a:r>
              <a:rPr lang="en-GB" sz="1300" dirty="0"/>
              <a:t>The most frequently reported systemic reactions (reactions affecting the whole body) were</a:t>
            </a:r>
          </a:p>
          <a:p>
            <a:r>
              <a:rPr lang="en-GB" sz="1300" dirty="0"/>
              <a:t>tiredness (&gt; 60%) 		headache (&gt; 50%) </a:t>
            </a:r>
          </a:p>
          <a:p>
            <a:r>
              <a:rPr lang="en-GB" sz="1300" dirty="0"/>
              <a:t>muscle aches (&gt; 30%)		chills (&gt; 30%) </a:t>
            </a:r>
          </a:p>
          <a:p>
            <a:r>
              <a:rPr lang="en-GB" sz="1300" dirty="0"/>
              <a:t>joint pain (&gt; 20%) 		raised temperature (pyrexia)(&gt; 10%) </a:t>
            </a:r>
          </a:p>
          <a:p>
            <a:endParaRPr lang="en-GB" sz="1300" dirty="0"/>
          </a:p>
          <a:p>
            <a:pPr marL="285750" indent="-285750">
              <a:buFont typeface="Arial" panose="020B0604020202020204" pitchFamily="34" charset="0"/>
              <a:buChar char="•"/>
            </a:pPr>
            <a:r>
              <a:rPr lang="en-GB" sz="1300" dirty="0"/>
              <a:t>these symptoms were usually mild or moderate in intensity and resolved within a few days after vaccination</a:t>
            </a:r>
          </a:p>
          <a:p>
            <a:pPr marL="285750" indent="-285750">
              <a:buFont typeface="Arial" panose="020B0604020202020204" pitchFamily="34" charset="0"/>
              <a:buChar char="•"/>
            </a:pPr>
            <a:r>
              <a:rPr lang="en-GB" sz="1300" dirty="0"/>
              <a:t>medicines such as paracetamol can be given for pain or fever if required</a:t>
            </a:r>
          </a:p>
          <a:p>
            <a:pPr marL="285750" indent="-285750">
              <a:buFont typeface="Arial" panose="020B0604020202020204" pitchFamily="34" charset="0"/>
              <a:buChar char="•"/>
            </a:pPr>
            <a:r>
              <a:rPr lang="en-GB" sz="13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300" dirty="0"/>
              <a:t>the types of reactions reported in adolescents aged 12 to 15 years who received the Pfizer BioNTech vaccine in clinical trials were the same as those reported in older individuals but were reported slightly more frequently</a:t>
            </a:r>
          </a:p>
          <a:p>
            <a:endParaRPr lang="en-GB" sz="1300" dirty="0"/>
          </a:p>
          <a:p>
            <a:pPr marL="0" indent="0"/>
            <a:r>
              <a:rPr lang="en-GB" sz="1300" dirty="0"/>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87</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92460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539552" y="188640"/>
            <a:ext cx="7861176" cy="1143000"/>
          </a:xfrm>
        </p:spPr>
        <p:txBody>
          <a:bodyPr>
            <a:normAutofit fontScale="90000"/>
          </a:bodyPr>
          <a:lstStyle/>
          <a:p>
            <a:r>
              <a:rPr lang="en-GB" sz="2800" dirty="0">
                <a:solidFill>
                  <a:schemeClr val="accent1">
                    <a:lumMod val="75000"/>
                  </a:schemeClr>
                </a:solidFill>
              </a:rPr>
              <a:t>COVID-19 Pfizer BioNTech (Comirnaty 30 micrograms/</a:t>
            </a:r>
            <a:br>
              <a:rPr lang="en-GB" sz="2800" dirty="0">
                <a:solidFill>
                  <a:schemeClr val="accent1">
                    <a:lumMod val="75000"/>
                  </a:schemeClr>
                </a:solidFill>
              </a:rPr>
            </a:br>
            <a:r>
              <a:rPr lang="en-GB" sz="2800" dirty="0">
                <a:solidFill>
                  <a:schemeClr val="accent1">
                    <a:lumMod val="75000"/>
                  </a:schemeClr>
                </a:solidFill>
              </a:rPr>
              <a:t>dose) vaccine presentation</a:t>
            </a:r>
            <a:br>
              <a:rPr lang="en-GB" sz="2800" dirty="0"/>
            </a:br>
            <a:endParaRPr lang="en-GB" sz="28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400" dirty="0"/>
              <a:t>the vaccine packs contain 195 vials of vaccine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vaccine is contained in a multidose clear glass vial. The vial has a rubber (</a:t>
            </a:r>
            <a:r>
              <a:rPr lang="en-GB" sz="1400" dirty="0" err="1"/>
              <a:t>bromobutyl</a:t>
            </a:r>
            <a:r>
              <a:rPr lang="en-GB" sz="1400" dirty="0"/>
              <a:t>) stopper, aluminium seal and a </a:t>
            </a:r>
            <a:r>
              <a:rPr lang="en-GB" sz="1400" b="1" dirty="0"/>
              <a:t>purple</a:t>
            </a:r>
            <a:r>
              <a:rPr lang="en-GB" sz="1400" dirty="0"/>
              <a:t> flip-off plastic cap. The stopper does not contain latex</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vial contains 0.45 ml of vaccine and should be diluted with 1.8 ml of Sodium Chloride 0.9% Solution for Injection (normal saline). Once diluted, each reconstituted vaccine will supply 6 doses of 0.3 ml </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dirty="0"/>
              <a:t>if the dose-sparing needles and syringes being supplied with the vaccine are used, it should be possible to obtain 6 full 0.3ml doses from the vial. Care should be taken to ensure a full 0.3 ml dose will be administered to the patient from the same vial. Where a full 0.3 ml dose cannot be extracted, the contents should be discarded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 separate ampoule containing a minimum of 2ml of normal saline is required for vaccine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ampoule of diluent is single use and any remaining diluent must be discarded after 1.8 ml has been withdrawn, regardless of the ampoule volume</a:t>
            </a:r>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88</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1351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539552" y="692696"/>
            <a:ext cx="8028000" cy="504057"/>
          </a:xfrm>
        </p:spPr>
        <p:txBody>
          <a:bodyPr>
            <a:noAutofit/>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dose and schedule</a:t>
            </a: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58000" y="1052736"/>
            <a:ext cx="8028000" cy="5099720"/>
          </a:xfrm>
        </p:spPr>
        <p:txBody>
          <a:bodyPr/>
          <a:lstStyle/>
          <a:p>
            <a:pPr marL="285750" indent="-285750">
              <a:buFont typeface="Arial" panose="020B0604020202020204" pitchFamily="34" charset="0"/>
              <a:buChar char="•"/>
            </a:pPr>
            <a:r>
              <a:rPr lang="en-GB" sz="1400" dirty="0"/>
              <a:t>a single dose is 0.3 ml (30 </a:t>
            </a:r>
            <a:r>
              <a:rPr lang="en-GB" sz="1400" dirty="0" err="1"/>
              <a:t>mcgs</a:t>
            </a:r>
            <a:r>
              <a:rPr lang="en-GB" sz="1400" dirty="0"/>
              <a: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two doses of COVID-19 Pfizer BioNTech (Comirnaty 30micrograms/dose)</a:t>
            </a:r>
            <a:r>
              <a:rPr lang="en-GB" sz="1300" b="1" kern="1200" dirty="0">
                <a:latin typeface="Arial" pitchFamily="34" charset="0"/>
                <a:ea typeface="ヒラギノ角ゴ Pro W3" pitchFamily="84" charset="-128"/>
              </a:rPr>
              <a:t> </a:t>
            </a:r>
            <a:r>
              <a:rPr lang="en-GB" sz="1400" dirty="0"/>
              <a:t>vaccine are required with a minimum 21-day interval between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currently, JCVI is recommending an interval of eight to twelve weeks between doses of all the available COVID-19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main exception to the eight week lower interval would be those about to commence immunosuppressive treatment. In these individuals, the minimal interval between doses (21 days for Pfizer BioNTech (Comirnaty 30micrograms/dose)</a:t>
            </a:r>
            <a:r>
              <a:rPr lang="en-GB" sz="1300" b="1" kern="1200" dirty="0">
                <a:latin typeface="Arial" pitchFamily="34" charset="0"/>
                <a:ea typeface="ヒラギノ角ゴ Pro W3" pitchFamily="84" charset="-128"/>
              </a:rPr>
              <a:t> </a:t>
            </a:r>
            <a:r>
              <a:rPr lang="en-GB" sz="1300" kern="1200" dirty="0">
                <a:latin typeface="Arial" pitchFamily="34" charset="0"/>
                <a:ea typeface="ヒラギノ角ゴ Pro W3" pitchFamily="84" charset="-128"/>
              </a:rPr>
              <a:t>vaccine</a:t>
            </a:r>
            <a:r>
              <a:rPr lang="en-GB" sz="1400" dirty="0"/>
              <a:t>) may be followed to ensure that the vaccine is given whilst their immune system is better able to respond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booster vaccination dose is also 0.3ml and should be given to eligible individuals no earlier than three months after the second dose</a:t>
            </a:r>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89</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51281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a:solidFill>
                  <a:schemeClr val="accent1">
                    <a:lumMod val="75000"/>
                  </a:schemeClr>
                </a:solidFill>
              </a:rPr>
              <a:t>COVID-19 and Coronavirus</a:t>
            </a:r>
            <a:br>
              <a:rPr lang="en-GB" dirty="0"/>
            </a:br>
            <a:endParaRPr lang="en-GB" dirty="0"/>
          </a:p>
        </p:txBody>
      </p:sp>
      <p:sp>
        <p:nvSpPr>
          <p:cNvPr id="3" name="Content Placeholder 2"/>
          <p:cNvSpPr>
            <a:spLocks noGrp="1"/>
          </p:cNvSpPr>
          <p:nvPr>
            <p:ph idx="1"/>
          </p:nvPr>
        </p:nvSpPr>
        <p:spPr>
          <a:xfrm>
            <a:off x="683568" y="1196752"/>
            <a:ext cx="8077200" cy="4110608"/>
          </a:xfrm>
        </p:spPr>
        <p:txBody>
          <a:bodyPr/>
          <a:lstStyle/>
          <a:p>
            <a:pPr marL="285750" indent="-285750">
              <a:buFont typeface="Arial" panose="020B0604020202020204" pitchFamily="34" charset="0"/>
              <a:buChar char="•"/>
            </a:pPr>
            <a:r>
              <a:rPr lang="en-GB" sz="1400" dirty="0"/>
              <a:t>COVID-19 is the disease that is caused by infection with the SARS-CoV-2 virus which belongs to the Coronavirus family</a:t>
            </a:r>
          </a:p>
          <a:p>
            <a:pPr marL="792162" lvl="3" indent="-171450"/>
            <a:r>
              <a:rPr lang="en-GB" sz="1400" dirty="0"/>
              <a:t> - SARS-CoV-2 stands for Severe Acute Respiratory Syndrome (SARS) and </a:t>
            </a:r>
            <a:r>
              <a:rPr lang="en-GB" sz="1400" dirty="0" err="1"/>
              <a:t>CoV</a:t>
            </a:r>
            <a:r>
              <a:rPr lang="en-GB" sz="1400" dirty="0"/>
              <a:t> for coronavirus</a:t>
            </a:r>
          </a:p>
          <a:p>
            <a:pPr marL="792162" lvl="3" indent="-171450"/>
            <a:r>
              <a:rPr lang="en-GB" sz="1400" dirty="0"/>
              <a:t> - COVID-19 stands for </a:t>
            </a:r>
            <a:r>
              <a:rPr lang="en-GB" sz="1400" u="sng" dirty="0"/>
              <a:t>Co</a:t>
            </a:r>
            <a:r>
              <a:rPr lang="en-GB" sz="1400" dirty="0"/>
              <a:t>rona</a:t>
            </a:r>
            <a:r>
              <a:rPr lang="en-GB" sz="1400" u="sng" dirty="0"/>
              <a:t>vi</a:t>
            </a:r>
            <a:r>
              <a:rPr lang="en-GB" sz="1400" dirty="0"/>
              <a:t>rus </a:t>
            </a:r>
            <a:r>
              <a:rPr lang="en-GB" sz="1400" u="sng" dirty="0"/>
              <a:t>D</a:t>
            </a:r>
            <a:r>
              <a:rPr lang="en-GB" sz="1400" dirty="0"/>
              <a:t>isease and </a:t>
            </a:r>
            <a:r>
              <a:rPr lang="en-GB" sz="1400" u="sng" dirty="0"/>
              <a:t>19</a:t>
            </a:r>
            <a:r>
              <a:rPr lang="en-GB" sz="1400" dirty="0"/>
              <a:t> is from the year 2019 when it was first seen</a:t>
            </a:r>
          </a:p>
          <a:p>
            <a:pPr marL="0" indent="0"/>
            <a:endParaRPr lang="en-GB" sz="1400" dirty="0"/>
          </a:p>
          <a:p>
            <a:pPr marL="285750" indent="-285750">
              <a:buFont typeface="Arial" panose="020B0604020202020204" pitchFamily="34" charset="0"/>
              <a:buChar char="•"/>
            </a:pPr>
            <a:r>
              <a:rPr lang="en-GB" sz="14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400" dirty="0"/>
          </a:p>
          <a:p>
            <a:pPr marL="285750" indent="-285750">
              <a:buFont typeface="Arial" panose="020B0604020202020204" pitchFamily="34" charset="0"/>
              <a:buChar char="•"/>
            </a:pPr>
            <a:r>
              <a:rPr lang="en-GB" sz="1400" dirty="0"/>
              <a:t>SARS-CoV-2 virus is the most recently discovered coronavirus and has now affected many countries globally</a:t>
            </a:r>
          </a:p>
          <a:p>
            <a:pPr marL="0" indent="0"/>
            <a:endParaRPr lang="en-GB" sz="1400" dirty="0"/>
          </a:p>
          <a:p>
            <a:pPr marL="285750" indent="-285750">
              <a:buFont typeface="Arial" panose="020B0604020202020204" pitchFamily="34" charset="0"/>
              <a:buChar char="•"/>
            </a:pPr>
            <a:r>
              <a:rPr lang="en-GB" sz="14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651942" y="-99392"/>
            <a:ext cx="7789168" cy="1331640"/>
          </a:xfrm>
        </p:spPr>
        <p:txBody>
          <a:bodyPr>
            <a:normAutofit/>
          </a:bodyPr>
          <a:lstStyle/>
          <a:p>
            <a:r>
              <a:rPr lang="en-GB" sz="2000" dirty="0">
                <a:solidFill>
                  <a:schemeClr val="accent1">
                    <a:lumMod val="75000"/>
                  </a:schemeClr>
                </a:solidFill>
              </a:rPr>
              <a:t>Storage and use of COVID-19 Pfizer BioNTech (Comirnaty) vaccine </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908720"/>
            <a:ext cx="8028000" cy="5333115"/>
          </a:xfrm>
        </p:spPr>
        <p:txBody>
          <a:bodyPr/>
          <a:lstStyle/>
          <a:p>
            <a:pPr marL="285750" indent="-285750">
              <a:buFont typeface="Arial" panose="020B0604020202020204" pitchFamily="34" charset="0"/>
              <a:buChar char="•"/>
            </a:pPr>
            <a:r>
              <a:rPr lang="en-GB" sz="1400" dirty="0"/>
              <a:t>the mRNA Vaccine Pfizer BioNTech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90</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726319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65232"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in a thawed state</a:t>
            </a:r>
          </a:p>
        </p:txBody>
      </p:sp>
      <p:sp>
        <p:nvSpPr>
          <p:cNvPr id="3" name="Content Placeholder 2"/>
          <p:cNvSpPr>
            <a:spLocks noGrp="1"/>
          </p:cNvSpPr>
          <p:nvPr>
            <p:ph idx="1"/>
          </p:nvPr>
        </p:nvSpPr>
        <p:spPr>
          <a:xfrm>
            <a:off x="685800" y="1340768"/>
            <a:ext cx="8077200" cy="4608512"/>
          </a:xfrm>
        </p:spPr>
        <p:txBody>
          <a:bodyPr/>
          <a:lstStyle/>
          <a:p>
            <a:pPr marL="285750" indent="-285750">
              <a:buFont typeface="Arial" panose="020B0604020202020204" pitchFamily="34" charset="0"/>
              <a:buChar char="•"/>
            </a:pPr>
            <a:r>
              <a:rPr lang="en-GB" sz="1400" dirty="0"/>
              <a:t>the vaccine may be delivered to where it is going to be administered thawed but refrigerated between +2 and +8</a:t>
            </a:r>
            <a:r>
              <a:rPr lang="en-GB" sz="1400" baseline="30000" dirty="0"/>
              <a:t>o</a:t>
            </a:r>
            <a:r>
              <a:rPr lang="en-GB" sz="1400" dirty="0"/>
              <a:t>C</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refrigerated vaccine must be transferred immediately to a vaccine fridge on arrival and stored in a carefully monitored temperature range of +2 and +8</a:t>
            </a:r>
            <a:r>
              <a:rPr lang="en-GB" sz="1400" baseline="30000" dirty="0"/>
              <a:t>o</a:t>
            </a:r>
            <a:r>
              <a:rPr lang="en-GB" sz="1400" dirty="0"/>
              <a:t>C</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when removed from the freezer, the undiluted vaccine has a maximum shelf life of up to one month at +2 and +8</a:t>
            </a:r>
            <a:r>
              <a:rPr lang="en-GB" sz="1400" baseline="30000" dirty="0"/>
              <a:t>o</a:t>
            </a:r>
            <a:r>
              <a:rPr lang="en-GB" sz="1400" dirty="0"/>
              <a:t>C within the 15 month frozen shelf life	</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prior to use, the unopened vaccine can be stored for up to 2 hours at temperatures up to 30</a:t>
            </a:r>
            <a:r>
              <a:rPr lang="en-GB" sz="1400" baseline="30000" dirty="0"/>
              <a:t>o</a:t>
            </a:r>
            <a:r>
              <a:rPr lang="en-GB" sz="1400" dirty="0"/>
              <a:t>C</a:t>
            </a:r>
          </a:p>
          <a:p>
            <a:pPr marL="0" lvl="0" indent="0"/>
            <a:endParaRPr lang="en-GB" sz="1400" dirty="0"/>
          </a:p>
          <a:p>
            <a:pPr marL="285750" lvl="0" indent="-285750">
              <a:buFont typeface="Arial" panose="020B0604020202020204" pitchFamily="34" charset="0"/>
              <a:buChar char="•"/>
            </a:pPr>
            <a:r>
              <a:rPr lang="en-GB" sz="1400" dirty="0"/>
              <a:t>the Comirnaty pack has a space on the label on the front which should state the expiry date following removal from the freezer on it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vaccine should be stored in the original package to protect it from light. Exposure to room light should be minimised and exposure to direct sunlight and ultraviolet light should be avoided</a:t>
            </a:r>
          </a:p>
          <a:p>
            <a:endParaRPr lang="en-GB" sz="1300" dirty="0"/>
          </a:p>
        </p:txBody>
      </p:sp>
    </p:spTree>
    <p:extLst>
      <p:ext uri="{BB962C8B-B14F-4D97-AF65-F5344CB8AC3E}">
        <p14:creationId xmlns:p14="http://schemas.microsoft.com/office/powerpoint/2010/main" val="35529347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467544" y="476672"/>
            <a:ext cx="8136904" cy="792088"/>
          </a:xfrm>
        </p:spPr>
        <p:txBody>
          <a:bodyPr>
            <a:normAutofit fontScale="90000"/>
          </a:bodyPr>
          <a:lstStyle/>
          <a:p>
            <a:r>
              <a:rPr lang="en-GB" sz="2700" dirty="0">
                <a:solidFill>
                  <a:schemeClr val="accent1">
                    <a:lumMod val="75000"/>
                  </a:schemeClr>
                </a:solidFill>
              </a:rPr>
              <a:t>COVID-19 Pfizer BioNTech (</a:t>
            </a:r>
            <a:r>
              <a:rPr lang="en-GB" sz="2800" dirty="0">
                <a:solidFill>
                  <a:schemeClr val="accent1">
                    <a:lumMod val="75000"/>
                  </a:schemeClr>
                </a:solidFill>
              </a:rPr>
              <a:t>Comirnaty 30 micrograms/</a:t>
            </a:r>
            <a:br>
              <a:rPr lang="en-GB" sz="2800" dirty="0">
                <a:solidFill>
                  <a:schemeClr val="accent1">
                    <a:lumMod val="75000"/>
                  </a:schemeClr>
                </a:solidFill>
              </a:rPr>
            </a:br>
            <a:r>
              <a:rPr lang="en-GB" sz="2800" dirty="0">
                <a:solidFill>
                  <a:schemeClr val="accent1">
                    <a:lumMod val="75000"/>
                  </a:schemeClr>
                </a:solidFill>
              </a:rPr>
              <a:t>dose)</a:t>
            </a:r>
            <a:r>
              <a:rPr lang="en-GB" sz="2700" dirty="0">
                <a:solidFill>
                  <a:schemeClr val="accent1">
                    <a:lumMod val="75000"/>
                  </a:schemeClr>
                </a:solidFill>
              </a:rPr>
              <a:t> vaccine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412776"/>
            <a:ext cx="8077200" cy="4110608"/>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600" dirty="0"/>
              <a:t>one Pfizer BioNTech</a:t>
            </a:r>
            <a:r>
              <a:rPr lang="en-GB" sz="1600" dirty="0">
                <a:solidFill>
                  <a:schemeClr val="accent1">
                    <a:lumMod val="75000"/>
                  </a:schemeClr>
                </a:solidFill>
              </a:rPr>
              <a:t> </a:t>
            </a:r>
            <a:r>
              <a:rPr lang="en-GB" sz="1600" dirty="0"/>
              <a:t>Comirnaty 30 micrograms/dose COVID-19 vaccine multidose vial</a:t>
            </a:r>
          </a:p>
          <a:p>
            <a:pPr marL="285750" lvl="0" indent="-285750">
              <a:buFont typeface="Arial" panose="020B0604020202020204" pitchFamily="34" charset="0"/>
              <a:buChar char="•"/>
            </a:pPr>
            <a:r>
              <a:rPr lang="en-GB" sz="1600" dirty="0"/>
              <a:t>one plastic ampoule of Sodium Chloride 0.9% Solution for Injection - this will be supplied in multiple presentations (different manufacturers and different sized ampoules) </a:t>
            </a:r>
          </a:p>
          <a:p>
            <a:pPr marL="285750" indent="-285750">
              <a:buFont typeface="Arial" panose="020B0604020202020204" pitchFamily="34" charset="0"/>
              <a:buChar char="•"/>
            </a:pPr>
            <a:r>
              <a:rPr lang="en-GB" sz="1600" dirty="0"/>
              <a:t>an alcohol swab and one of the combined needle and syringes supplied for dilution of the Pfizer BioNTech vaccine </a:t>
            </a:r>
          </a:p>
          <a:p>
            <a:pPr marL="285750" lvl="0" indent="-285750">
              <a:buFont typeface="Arial" panose="020B0604020202020204" pitchFamily="34" charset="0"/>
              <a:buChar char="•"/>
            </a:pPr>
            <a:r>
              <a:rPr lang="en-GB" sz="1600" dirty="0"/>
              <a:t> </a:t>
            </a:r>
          </a:p>
          <a:p>
            <a:pPr algn="ctr"/>
            <a:endParaRPr lang="en-GB" sz="1600" dirty="0"/>
          </a:p>
          <a:p>
            <a:pPr algn="ctr"/>
            <a:r>
              <a:rPr lang="en-GB" sz="1600" dirty="0"/>
              <a:t>After dilution the vaccine should be used as soon as is practically possible.</a:t>
            </a:r>
          </a:p>
          <a:p>
            <a:pPr algn="ctr"/>
            <a:r>
              <a:rPr lang="en-GB" sz="1600" dirty="0"/>
              <a:t>Reconstituted vaccine can be stored between or +2</a:t>
            </a:r>
            <a:r>
              <a:rPr lang="en-GB" sz="1600" baseline="30000" dirty="0"/>
              <a:t>o</a:t>
            </a:r>
            <a:r>
              <a:rPr lang="en-GB" sz="1600" dirty="0"/>
              <a:t>C and +30</a:t>
            </a:r>
            <a:r>
              <a:rPr lang="en-GB" sz="1600" baseline="30000" dirty="0"/>
              <a:t>o</a:t>
            </a:r>
            <a:r>
              <a:rPr lang="en-GB" sz="1600" dirty="0"/>
              <a:t>C </a:t>
            </a:r>
            <a:r>
              <a:rPr lang="en-GB" sz="1600" b="1" dirty="0"/>
              <a:t>but must be used within 6 hours following dilution</a:t>
            </a:r>
            <a:endParaRPr lang="en-GB" sz="16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92</a:t>
            </a:fld>
            <a:endParaRPr lang="en-US" dirty="0">
              <a:solidFill>
                <a:srgbClr val="FFFFFF"/>
              </a:solidFill>
            </a:endParaRPr>
          </a:p>
        </p:txBody>
      </p:sp>
    </p:spTree>
    <p:extLst>
      <p:ext uri="{BB962C8B-B14F-4D97-AF65-F5344CB8AC3E}">
        <p14:creationId xmlns:p14="http://schemas.microsoft.com/office/powerpoint/2010/main" val="3951448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92088"/>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a:t>
            </a:r>
            <a:r>
              <a:rPr lang="en-GB" sz="2400" dirty="0">
                <a:solidFill>
                  <a:srgbClr val="FF0000"/>
                </a:solidFill>
              </a:rPr>
              <a:t> </a:t>
            </a:r>
            <a:r>
              <a:rPr lang="en-GB" sz="2400" dirty="0">
                <a:solidFill>
                  <a:schemeClr val="accent1">
                    <a:lumMod val="75000"/>
                  </a:schemeClr>
                </a:solidFill>
              </a:rPr>
              <a:t>vaccine (1)</a:t>
            </a:r>
          </a:p>
        </p:txBody>
      </p:sp>
      <p:sp>
        <p:nvSpPr>
          <p:cNvPr id="3" name="Content Placeholder 2"/>
          <p:cNvSpPr>
            <a:spLocks noGrp="1"/>
          </p:cNvSpPr>
          <p:nvPr>
            <p:ph idx="1"/>
          </p:nvPr>
        </p:nvSpPr>
        <p:spPr>
          <a:xfrm>
            <a:off x="683568" y="1196752"/>
            <a:ext cx="7848872" cy="4464496"/>
          </a:xfrm>
        </p:spPr>
        <p:txBody>
          <a:bodyPr/>
          <a:lstStyle/>
          <a:p>
            <a:pPr marL="171450" indent="-171450">
              <a:buFont typeface="Arial" panose="020B0604020202020204" pitchFamily="34" charset="0"/>
              <a:buChar char="•"/>
            </a:pPr>
            <a:r>
              <a:rPr lang="en-GB" sz="1600" dirty="0"/>
              <a:t>clean hands with alcohol-based gel or soap and water</a:t>
            </a:r>
          </a:p>
          <a:p>
            <a:pPr marL="171450" lvl="0" indent="-171450">
              <a:buFont typeface="Arial" panose="020B0604020202020204" pitchFamily="34" charset="0"/>
              <a:buChar char="•"/>
            </a:pPr>
            <a:r>
              <a:rPr lang="en-GB" sz="1600" dirty="0"/>
              <a:t>assemble one ampule of Sodium Chloride 0.9% Solution for Injection, a single use alcohol swab, a needle with a green hub and a 2ml syringe</a:t>
            </a:r>
          </a:p>
          <a:p>
            <a:pPr marL="171450" indent="-171450">
              <a:buFont typeface="Arial" panose="020B0604020202020204" pitchFamily="34" charset="0"/>
              <a:buChar char="•"/>
            </a:pPr>
            <a:r>
              <a:rPr lang="en-GB" sz="1600" dirty="0"/>
              <a:t>if removing the multidose vaccine vial directly from a ULT freezer:</a:t>
            </a:r>
          </a:p>
          <a:p>
            <a:pPr marL="0" indent="0"/>
            <a:r>
              <a:rPr lang="en-GB" sz="1600" dirty="0"/>
              <a:t>	frozen vials of Comirnaty may be thawed at temperatures of up to 30ºC for 	30 minutes for immediate use. It must not be kept at room temperature (up 	to 30ºC) for any longer than 2 hours prior to dilution</a:t>
            </a:r>
          </a:p>
          <a:p>
            <a:pPr marL="171450" indent="-171450">
              <a:buFont typeface="Arial" panose="020B0604020202020204" pitchFamily="34" charset="0"/>
              <a:buChar char="•"/>
            </a:pPr>
            <a:r>
              <a:rPr lang="en-GB" sz="1600" dirty="0"/>
              <a:t>if removing the multidose vaccine vial from cold storage between +2 and +8</a:t>
            </a:r>
            <a:r>
              <a:rPr lang="en-GB" sz="1600" baseline="30000" dirty="0"/>
              <a:t>o</a:t>
            </a:r>
            <a:r>
              <a:rPr lang="en-GB" sz="1600" dirty="0"/>
              <a:t>C, check that it has not been stored there for longer than one month (</a:t>
            </a:r>
            <a:r>
              <a:rPr lang="en-GB" sz="1600" b="1" dirty="0"/>
              <a:t>31 days</a:t>
            </a:r>
            <a:r>
              <a:rPr lang="en-GB" sz="1600" dirty="0"/>
              <a:t>)</a:t>
            </a:r>
          </a:p>
          <a:p>
            <a:pPr marL="171450" indent="-171450">
              <a:buFont typeface="Arial" panose="020B0604020202020204" pitchFamily="34" charset="0"/>
              <a:buChar char="•"/>
            </a:pPr>
            <a:r>
              <a:rPr lang="en-GB" sz="1600" dirty="0"/>
              <a:t>when the thawed vaccine is at room temperature, gently invert the vial 10 times prior to dilution. </a:t>
            </a:r>
            <a:r>
              <a:rPr lang="en-GB" sz="1600" b="1" dirty="0"/>
              <a:t>Do not shake</a:t>
            </a:r>
          </a:p>
          <a:p>
            <a:pPr marL="171450" indent="-171450">
              <a:buFont typeface="Arial" panose="020B0604020202020204" pitchFamily="34" charset="0"/>
              <a:buChar char="•"/>
            </a:pPr>
            <a:r>
              <a:rPr lang="en-GB" sz="1600" dirty="0"/>
              <a:t>check the expiry date and the appearance of the vaccine. Prior to dilution, the vaccine should be an off-white solution with no particulates visible. Discard the vaccine if particulates or discolouration are present</a:t>
            </a:r>
          </a:p>
          <a:p>
            <a:pPr marL="171450" lvl="0" indent="-171450">
              <a:buFont typeface="Arial" panose="020B0604020202020204" pitchFamily="34" charset="0"/>
              <a:buChar char="•"/>
            </a:pPr>
            <a:r>
              <a:rPr lang="en-GB" sz="16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072225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648072"/>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(2)</a:t>
            </a:r>
          </a:p>
        </p:txBody>
      </p:sp>
      <p:sp>
        <p:nvSpPr>
          <p:cNvPr id="3" name="Content Placeholder 2"/>
          <p:cNvSpPr>
            <a:spLocks noGrp="1"/>
          </p:cNvSpPr>
          <p:nvPr>
            <p:ph idx="1"/>
          </p:nvPr>
        </p:nvSpPr>
        <p:spPr>
          <a:xfrm>
            <a:off x="685800" y="1268760"/>
            <a:ext cx="8077200" cy="4293840"/>
          </a:xfrm>
        </p:spPr>
        <p:txBody>
          <a:bodyPr/>
          <a:lstStyle/>
          <a:p>
            <a:pPr marL="457200" lvl="0" indent="-457200">
              <a:buFont typeface="Arial" panose="020B0604020202020204" pitchFamily="34" charset="0"/>
              <a:buChar char="•"/>
            </a:pPr>
            <a:r>
              <a:rPr lang="en-GB" sz="1600" dirty="0"/>
              <a:t>draw up 1.8 ml of Sodium Chloride 0.9% Solution for Injection, then discard the diluent ampoule and any remaining diluent in it. Do not use any other type of diluent</a:t>
            </a:r>
          </a:p>
          <a:p>
            <a:pPr marL="457200" indent="-457200">
              <a:buFont typeface="Arial" panose="020B0604020202020204" pitchFamily="34" charset="0"/>
              <a:buChar char="•"/>
            </a:pPr>
            <a:r>
              <a:rPr lang="en-GB" sz="1600" dirty="0"/>
              <a:t>add diluent to the vaccine vial. You may feel some pressure in the vial as you add the diluent. Equalise the vial pressure by withdrawing 1.8 ml of air into the empty diluent syringe before removing the needle from the vial</a:t>
            </a:r>
          </a:p>
          <a:p>
            <a:pPr marL="457200" lvl="0" indent="-457200">
              <a:buFont typeface="Arial" panose="020B0604020202020204" pitchFamily="34" charset="0"/>
              <a:buChar char="•"/>
            </a:pPr>
            <a:r>
              <a:rPr lang="en-GB" sz="1600" dirty="0"/>
              <a:t>gently invert the diluted solution 10 times. </a:t>
            </a:r>
            <a:r>
              <a:rPr lang="en-GB" sz="1600" b="1" dirty="0"/>
              <a:t>Do not shake</a:t>
            </a:r>
          </a:p>
          <a:p>
            <a:pPr marL="457200" indent="-457200">
              <a:buFont typeface="Arial" panose="020B0604020202020204" pitchFamily="34" charset="0"/>
              <a:buChar char="•"/>
            </a:pPr>
            <a:r>
              <a:rPr lang="en-GB" sz="1600" dirty="0"/>
              <a:t>the diluted vaccine should be an off-white solution with no particulates visible. Discard the diluted vaccine if particulates or discolouration are present</a:t>
            </a:r>
          </a:p>
          <a:p>
            <a:pPr marL="457200" lvl="0" indent="-457200">
              <a:buFont typeface="Arial" panose="020B0604020202020204" pitchFamily="34" charset="0"/>
              <a:buChar char="•"/>
            </a:pPr>
            <a:r>
              <a:rPr lang="en-GB" sz="1600" dirty="0"/>
              <a:t>remove the needle from the vial and dispose into yellow sharps bin</a:t>
            </a:r>
          </a:p>
          <a:p>
            <a:pPr marL="457200" indent="-457200">
              <a:buFont typeface="Arial" panose="020B0604020202020204" pitchFamily="34" charset="0"/>
              <a:buChar char="•"/>
            </a:pPr>
            <a:r>
              <a:rPr lang="en-GB" sz="1600" dirty="0"/>
              <a:t>the diluted vial should be clearly labelled with the </a:t>
            </a:r>
            <a:r>
              <a:rPr lang="en-GB" sz="1600" u="sng" dirty="0"/>
              <a:t>date and time of discard</a:t>
            </a:r>
            <a:r>
              <a:rPr lang="en-GB" sz="1600" dirty="0"/>
              <a:t> on the vial label</a:t>
            </a:r>
          </a:p>
          <a:p>
            <a:pPr marL="457200" indent="-457200">
              <a:buFont typeface="Arial" panose="020B0604020202020204" pitchFamily="34" charset="0"/>
              <a:buChar char="•"/>
            </a:pPr>
            <a:endParaRPr lang="en-GB" sz="1600" dirty="0"/>
          </a:p>
          <a:p>
            <a:pPr marL="0" indent="0"/>
            <a:r>
              <a:rPr lang="en-GB" sz="1600" b="1" dirty="0"/>
              <a:t>	Reconstituted vaccine should ideally be used immediately and must </a:t>
            </a:r>
          </a:p>
          <a:p>
            <a:pPr marL="0" indent="0"/>
            <a:r>
              <a:rPr lang="en-GB" sz="1600" b="1" dirty="0"/>
              <a:t>		be used within 6 hours following dilution</a:t>
            </a:r>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b="1"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672392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08912" cy="1008112"/>
          </a:xfrm>
        </p:spPr>
        <p:txBody>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268760"/>
            <a:ext cx="7990656" cy="4293840"/>
          </a:xfrm>
        </p:spPr>
        <p:txBody>
          <a:bodyPr/>
          <a:lstStyle/>
          <a:p>
            <a:pPr marL="285750" lvl="0" indent="-285750">
              <a:buFont typeface="Arial" panose="020B0604020202020204" pitchFamily="34" charset="0"/>
              <a:buChar char="•"/>
            </a:pPr>
            <a:r>
              <a:rPr lang="en-GB" sz="1600" dirty="0"/>
              <a:t>if the vaccine has previously been reconstituted, check that the time of reconstitution was within the last 6 hours </a:t>
            </a:r>
          </a:p>
          <a:p>
            <a:pPr marL="285750" lvl="0" indent="-285750">
              <a:buFont typeface="Arial" panose="020B0604020202020204" pitchFamily="34" charset="0"/>
              <a:buChar char="•"/>
            </a:pPr>
            <a:r>
              <a:rPr lang="en-GB" sz="1600" dirty="0"/>
              <a:t>clean top of vial with a single use alcohol swab and allow to air dry fully</a:t>
            </a:r>
          </a:p>
          <a:p>
            <a:pPr marL="285750" lvl="0" indent="-285750">
              <a:buFont typeface="Arial" panose="020B0604020202020204" pitchFamily="34" charset="0"/>
              <a:buChar char="•"/>
            </a:pPr>
            <a:r>
              <a:rPr lang="en-GB" sz="1600" dirty="0"/>
              <a:t>unwrap one of the 1ml combined 23g/25mm blue hub needle and syringes provided (recommended needle length depends on body mass of patient. Longer length (38mm) needles are recommended and being supplied for morbidly obese individuals to ensure the vaccine is injected into muscle)</a:t>
            </a:r>
          </a:p>
          <a:p>
            <a:pPr marL="285750" lvl="0" indent="-285750">
              <a:buFont typeface="Arial" panose="020B0604020202020204" pitchFamily="34" charset="0"/>
              <a:buChar char="•"/>
            </a:pPr>
            <a:r>
              <a:rPr lang="en-GB" sz="1600" dirty="0"/>
              <a:t>withdraw a dose of 0.3 ml of diluted product for each vaccination. </a:t>
            </a:r>
            <a:r>
              <a:rPr lang="en-GB" sz="1600" b="1" dirty="0"/>
              <a:t>Ensure correct dose is drawn up</a:t>
            </a:r>
            <a:endParaRPr lang="en-GB" sz="1600" dirty="0"/>
          </a:p>
          <a:p>
            <a:pPr marL="285750" lvl="0" indent="-285750">
              <a:buFont typeface="Arial" panose="020B0604020202020204" pitchFamily="34" charset="0"/>
              <a:buChar char="•"/>
            </a:pPr>
            <a:r>
              <a:rPr lang="en-GB" sz="1600" dirty="0"/>
              <a:t>any air bubbles should be removed before removing the needle from the vial in order to avoid losing any of the vaccine dose</a:t>
            </a:r>
          </a:p>
          <a:p>
            <a:pPr marL="285750" indent="-285750">
              <a:buFont typeface="Arial" panose="020B0604020202020204" pitchFamily="34" charset="0"/>
              <a:buChar char="•"/>
            </a:pPr>
            <a:r>
              <a:rPr lang="en-GB" sz="1600" dirty="0"/>
              <a:t>the same needle and syringe should be used to draw up and administer the dose of vaccine to prevent under dosing of the vaccine to the person </a:t>
            </a:r>
          </a:p>
          <a:p>
            <a:pPr marL="285750" lvl="0" indent="-285750">
              <a:buFont typeface="Arial" panose="020B0604020202020204" pitchFamily="34" charset="0"/>
              <a:buChar char="•"/>
            </a:pPr>
            <a:r>
              <a:rPr lang="en-GB" sz="16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149615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3046988"/>
          </a:xfrm>
          <a:prstGeom prst="rect">
            <a:avLst/>
          </a:prstGeom>
          <a:noFill/>
        </p:spPr>
        <p:txBody>
          <a:bodyPr wrap="square" rtlCol="0">
            <a:spAutoFit/>
          </a:bodyPr>
          <a:lstStyle/>
          <a:p>
            <a:r>
              <a:rPr lang="en-GB" sz="4800" dirty="0">
                <a:solidFill>
                  <a:schemeClr val="accent1">
                    <a:lumMod val="75000"/>
                  </a:schemeClr>
                </a:solidFill>
              </a:rPr>
              <a:t>COVID-19 Vaccine Pfizer BioNTech Comirnaty 10 micrograms/dose (paediatric formulation)</a:t>
            </a:r>
          </a:p>
        </p:txBody>
      </p:sp>
      <p:pic>
        <p:nvPicPr>
          <p:cNvPr id="6" name="Picture 5">
            <a:extLst>
              <a:ext uri="{FF2B5EF4-FFF2-40B4-BE49-F238E27FC236}">
                <a16:creationId xmlns:a16="http://schemas.microsoft.com/office/drawing/2014/main" id="{629230A0-5A50-4F19-BC49-4A5E4DC269C7}"/>
              </a:ext>
            </a:extLst>
          </p:cNvPr>
          <p:cNvPicPr>
            <a:picLocks noChangeAspect="1"/>
          </p:cNvPicPr>
          <p:nvPr/>
        </p:nvPicPr>
        <p:blipFill>
          <a:blip r:embed="rId3"/>
          <a:stretch>
            <a:fillRect/>
          </a:stretch>
        </p:blipFill>
        <p:spPr>
          <a:xfrm>
            <a:off x="5868144" y="3789040"/>
            <a:ext cx="1109167" cy="2270189"/>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792088"/>
          </a:xfrm>
        </p:spPr>
        <p:txBody>
          <a:bodyPr/>
          <a:lstStyle/>
          <a:p>
            <a:r>
              <a:rPr lang="en-GB" sz="2400" dirty="0">
                <a:solidFill>
                  <a:schemeClr val="accent1">
                    <a:lumMod val="75000"/>
                  </a:schemeClr>
                </a:solidFill>
              </a:rPr>
              <a:t>Contraindications to COVID-19 Pfizer BioNTech (Comirnaty</a:t>
            </a:r>
            <a:br>
              <a:rPr lang="en-GB" sz="2400" dirty="0">
                <a:solidFill>
                  <a:schemeClr val="accent1">
                    <a:lumMod val="75000"/>
                  </a:schemeClr>
                </a:solidFill>
              </a:rPr>
            </a:br>
            <a:r>
              <a:rPr lang="en-GB" sz="2400" dirty="0">
                <a:solidFill>
                  <a:schemeClr val="accent1">
                    <a:lumMod val="75000"/>
                  </a:schemeClr>
                </a:solidFill>
              </a:rPr>
              <a:t>10 micrograms/dose) vaccine</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400" b="1" kern="1200" dirty="0">
                <a:solidFill>
                  <a:prstClr val="black"/>
                </a:solidFill>
                <a:latin typeface="Arial" pitchFamily="34" charset="0"/>
                <a:ea typeface="ヒラギノ角ゴ Pro W3" pitchFamily="84" charset="-128"/>
              </a:rPr>
              <a:t>The COVID-19 Pfizer BioNTech </a:t>
            </a:r>
            <a:r>
              <a:rPr lang="en-GB" sz="1400" b="1" dirty="0"/>
              <a:t>(Comirnaty)</a:t>
            </a:r>
            <a:r>
              <a:rPr lang="en-GB" sz="1300" b="1" kern="1200" dirty="0">
                <a:latin typeface="Arial" pitchFamily="34" charset="0"/>
                <a:ea typeface="ヒラギノ角ゴ Pro W3" pitchFamily="84" charset="-128"/>
              </a:rPr>
              <a:t> </a:t>
            </a:r>
            <a:r>
              <a:rPr lang="en-GB" sz="1400" b="1" kern="1200" dirty="0">
                <a:solidFill>
                  <a:prstClr val="black"/>
                </a:solidFill>
                <a:latin typeface="Arial" pitchFamily="34" charset="0"/>
                <a:ea typeface="ヒラギノ角ゴ Pro W3" pitchFamily="84" charset="-128"/>
              </a:rPr>
              <a:t>vaccine should not be given to people who have had a confirmed anaphylactic reaction to the vaccine or any components of the vaccine. </a:t>
            </a:r>
            <a:r>
              <a:rPr lang="en-GB" sz="1400" kern="1200" dirty="0">
                <a:solidFill>
                  <a:prstClr val="black"/>
                </a:solidFill>
                <a:latin typeface="Arial" pitchFamily="34" charset="0"/>
                <a:ea typeface="ヒラギノ角ゴ Pro W3" pitchFamily="84" charset="-128"/>
              </a:rPr>
              <a:t>Additionally, </a:t>
            </a:r>
            <a:r>
              <a:rPr lang="en-GB" sz="1400" dirty="0"/>
              <a:t>individuals with a history of immediate onset-anaphylaxis to multiple classes of drugs or an unexplained anaphylaxis should not be vaccinated with the Pfizer BioNTech vaccine. </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In addition to the highly purified BNT162b2 messenger RNA, the vaccine also contains:</a:t>
            </a:r>
          </a:p>
          <a:p>
            <a:pPr marL="285750" indent="-285750">
              <a:lnSpc>
                <a:spcPct val="100000"/>
              </a:lnSpc>
              <a:spcBef>
                <a:spcPts val="600"/>
              </a:spcBef>
              <a:buFont typeface="Arial" panose="020B0604020202020204" pitchFamily="34" charset="0"/>
              <a:buChar char="•"/>
            </a:pPr>
            <a:r>
              <a:rPr lang="en-GB" sz="1400" dirty="0"/>
              <a:t>((4-hydroxybutyl)</a:t>
            </a:r>
            <a:r>
              <a:rPr lang="en-GB" sz="1400" dirty="0" err="1"/>
              <a:t>azanediyl</a:t>
            </a:r>
            <a:r>
              <a:rPr lang="en-GB" sz="1400" dirty="0"/>
              <a:t>)</a:t>
            </a:r>
            <a:r>
              <a:rPr lang="en-GB" sz="1400" dirty="0" err="1"/>
              <a:t>bis</a:t>
            </a:r>
            <a:r>
              <a:rPr lang="en-GB" sz="1400" dirty="0"/>
              <a:t>(hexane-6,1-diyl)</a:t>
            </a:r>
            <a:r>
              <a:rPr lang="en-GB" sz="1400" dirty="0" err="1"/>
              <a:t>bis</a:t>
            </a:r>
            <a:r>
              <a:rPr lang="en-GB" sz="1400" dirty="0"/>
              <a:t>(2-hexyldecanoate) (ALC-0315) </a:t>
            </a:r>
          </a:p>
          <a:p>
            <a:pPr marL="285750" indent="-285750">
              <a:lnSpc>
                <a:spcPct val="100000"/>
              </a:lnSpc>
              <a:spcBef>
                <a:spcPts val="600"/>
              </a:spcBef>
              <a:buFont typeface="Arial" panose="020B0604020202020204" pitchFamily="34" charset="0"/>
              <a:buChar char="•"/>
            </a:pPr>
            <a:r>
              <a:rPr lang="en-GB" sz="1400" dirty="0"/>
              <a:t>2-[(polyethylene glycol)-2000]-N,N-</a:t>
            </a:r>
            <a:r>
              <a:rPr lang="en-GB" sz="1400" dirty="0" err="1"/>
              <a:t>ditetradecylacetamide</a:t>
            </a:r>
            <a:r>
              <a:rPr lang="en-GB" sz="1400" dirty="0"/>
              <a:t> (ALC-0159) </a:t>
            </a:r>
          </a:p>
          <a:p>
            <a:pPr marL="285750" indent="-285750">
              <a:lnSpc>
                <a:spcPct val="100000"/>
              </a:lnSpc>
              <a:spcBef>
                <a:spcPts val="600"/>
              </a:spcBef>
              <a:buFont typeface="Arial" panose="020B0604020202020204" pitchFamily="34" charset="0"/>
              <a:buChar char="•"/>
            </a:pPr>
            <a:r>
              <a:rPr lang="en-GB" sz="1400" dirty="0"/>
              <a:t>1,2-Distearoyl-sn-glycero-3-phosphocholine (DSPC) </a:t>
            </a:r>
          </a:p>
          <a:p>
            <a:pPr marL="285750" indent="-285750">
              <a:lnSpc>
                <a:spcPct val="100000"/>
              </a:lnSpc>
              <a:spcBef>
                <a:spcPts val="600"/>
              </a:spcBef>
              <a:buFont typeface="Arial" panose="020B0604020202020204" pitchFamily="34" charset="0"/>
              <a:buChar char="•"/>
            </a:pPr>
            <a:r>
              <a:rPr lang="en-GB" sz="1400" dirty="0"/>
              <a:t>Cholesterol </a:t>
            </a:r>
          </a:p>
          <a:p>
            <a:pPr marL="285750" indent="-285750">
              <a:lnSpc>
                <a:spcPct val="100000"/>
              </a:lnSpc>
              <a:spcBef>
                <a:spcPts val="600"/>
              </a:spcBef>
              <a:buFont typeface="Arial" panose="020B0604020202020204" pitchFamily="34" charset="0"/>
              <a:buChar char="•"/>
            </a:pPr>
            <a:r>
              <a:rPr lang="en-GB" sz="1400" dirty="0"/>
              <a:t>Trometamol </a:t>
            </a:r>
          </a:p>
          <a:p>
            <a:pPr marL="285750" indent="-285750">
              <a:lnSpc>
                <a:spcPct val="100000"/>
              </a:lnSpc>
              <a:spcBef>
                <a:spcPts val="600"/>
              </a:spcBef>
              <a:buFont typeface="Arial" panose="020B0604020202020204" pitchFamily="34" charset="0"/>
              <a:buChar char="•"/>
            </a:pPr>
            <a:r>
              <a:rPr lang="en-GB" sz="1400" dirty="0"/>
              <a:t>Trometamol hydrochloride </a:t>
            </a:r>
          </a:p>
          <a:p>
            <a:pPr marL="285750" indent="-285750">
              <a:lnSpc>
                <a:spcPct val="100000"/>
              </a:lnSpc>
              <a:spcBef>
                <a:spcPts val="600"/>
              </a:spcBef>
              <a:buFont typeface="Arial" panose="020B0604020202020204" pitchFamily="34" charset="0"/>
              <a:buChar char="•"/>
            </a:pPr>
            <a:r>
              <a:rPr lang="en-GB" sz="1400" dirty="0"/>
              <a:t>Sucrose </a:t>
            </a:r>
          </a:p>
          <a:p>
            <a:pPr marL="285750" indent="-285750">
              <a:lnSpc>
                <a:spcPct val="100000"/>
              </a:lnSpc>
              <a:spcBef>
                <a:spcPts val="600"/>
              </a:spcBef>
              <a:buFont typeface="Arial" panose="020B0604020202020204" pitchFamily="34" charset="0"/>
              <a:buChar char="•"/>
            </a:pPr>
            <a:r>
              <a:rPr lang="en-GB" sz="1400" dirty="0"/>
              <a:t>Water for injections</a:t>
            </a:r>
          </a:p>
          <a:p>
            <a:pPr marL="0" indent="0">
              <a:lnSpc>
                <a:spcPct val="100000"/>
              </a:lnSpc>
              <a:spcBef>
                <a:spcPts val="600"/>
              </a:spcBef>
            </a:pPr>
            <a:endParaRPr lang="en-GB" sz="1400" kern="1200" dirty="0">
              <a:solidFill>
                <a:prstClr val="black"/>
              </a:solidFill>
              <a:latin typeface="Arial" pitchFamily="34" charset="0"/>
              <a:ea typeface="ヒラギノ角ゴ Pro W3" pitchFamily="84" charset="-128"/>
            </a:endParaRPr>
          </a:p>
          <a:p>
            <a:pPr marL="0" lvl="0" indent="0"/>
            <a:r>
              <a:rPr lang="en-GB" sz="14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endParaRPr lang="en-GB" sz="1400" kern="1200" dirty="0"/>
          </a:p>
          <a:p>
            <a:endParaRPr lang="en-GB" sz="1200" dirty="0"/>
          </a:p>
        </p:txBody>
      </p:sp>
    </p:spTree>
    <p:extLst>
      <p:ext uri="{BB962C8B-B14F-4D97-AF65-F5344CB8AC3E}">
        <p14:creationId xmlns:p14="http://schemas.microsoft.com/office/powerpoint/2010/main" val="26232224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432048"/>
          </a:xfrm>
        </p:spPr>
        <p:txBody>
          <a:bodyPr/>
          <a:lstStyle/>
          <a:p>
            <a:r>
              <a:rPr lang="en-GB" sz="2400" dirty="0">
                <a:solidFill>
                  <a:schemeClr val="accent1">
                    <a:lumMod val="75000"/>
                  </a:schemeClr>
                </a:solidFill>
              </a:rPr>
              <a:t>Precautions to COVID-19 Pfizer BioNTech (Comirnaty) </a:t>
            </a:r>
            <a:br>
              <a:rPr lang="en-GB" sz="2400" dirty="0">
                <a:solidFill>
                  <a:schemeClr val="accent1">
                    <a:lumMod val="75000"/>
                  </a:schemeClr>
                </a:solidFill>
              </a:rPr>
            </a:br>
            <a:r>
              <a:rPr lang="en-GB" sz="2400" dirty="0">
                <a:solidFill>
                  <a:schemeClr val="accent1">
                    <a:lumMod val="75000"/>
                  </a:schemeClr>
                </a:solidFill>
              </a:rPr>
              <a:t>vaccine (1)</a:t>
            </a:r>
          </a:p>
        </p:txBody>
      </p:sp>
      <p:sp>
        <p:nvSpPr>
          <p:cNvPr id="3" name="Content Placeholder 2"/>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5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close surveillance of the initial roll-out, the MHRA has advised that individuals with a history of anaphylaxis to food, an identified drug or vaccine, or an insect sting </a:t>
            </a:r>
            <a:r>
              <a:rPr lang="en-GB" sz="1500" b="1" dirty="0"/>
              <a:t>can</a:t>
            </a:r>
            <a:r>
              <a:rPr lang="en-GB" sz="1500" dirty="0"/>
              <a:t> receive any COVID-19 vaccine, as long as they are not known to be allergic to a component (excipient) of the vaccine </a:t>
            </a:r>
          </a:p>
          <a:p>
            <a:pPr marL="0" indent="0"/>
            <a:endParaRPr lang="en-GB" sz="1500" dirty="0"/>
          </a:p>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600" dirty="0">
                <a:hlinkClick r:id="rId3"/>
              </a:rPr>
              <a:t>doh-hss-md-21-2022.pdf (health-ni.gov.uk)</a:t>
            </a:r>
            <a:r>
              <a:rPr lang="en-GB" sz="1500" dirty="0"/>
              <a: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4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42570163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a:t>
            </a:r>
            <a:br>
              <a:rPr lang="en-GB" sz="3200" dirty="0">
                <a:solidFill>
                  <a:schemeClr val="accent1">
                    <a:lumMod val="75000"/>
                  </a:schemeClr>
                </a:solidFill>
              </a:rPr>
            </a:br>
            <a:r>
              <a:rPr lang="en-GB" sz="3200" dirty="0">
                <a:solidFill>
                  <a:schemeClr val="accent1">
                    <a:lumMod val="75000"/>
                  </a:schemeClr>
                </a:solidFill>
              </a:rPr>
              <a:t>(Comirnaty) 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a:buFont typeface="Arial" panose="020B0604020202020204" pitchFamily="34" charset="0"/>
              <a:buChar char="•"/>
            </a:pPr>
            <a:r>
              <a:rPr lang="en-GB" sz="2000" dirty="0"/>
              <a:t>facilities for management of anaphylaxis should be available at all vaccination sites </a:t>
            </a:r>
          </a:p>
          <a:p>
            <a:pPr lvl="0">
              <a:buFont typeface="Arial" panose="020B0604020202020204" pitchFamily="34" charset="0"/>
              <a:buChar char="•"/>
            </a:pPr>
            <a:endParaRPr lang="en-GB" sz="2000" dirty="0"/>
          </a:p>
          <a:p>
            <a:pPr lvl="0">
              <a:buFont typeface="Arial" panose="020B0604020202020204" pitchFamily="34" charset="0"/>
              <a:buChar char="•"/>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2552920089"/>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7907</TotalTime>
  <Words>23714</Words>
  <Application>Microsoft Office PowerPoint</Application>
  <PresentationFormat>On-screen Show (4:3)</PresentationFormat>
  <Paragraphs>1741</Paragraphs>
  <Slides>146</Slides>
  <Notes>101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Arial</vt:lpstr>
      <vt:lpstr>Calibri</vt:lpstr>
      <vt:lpstr>Source Sans Pro</vt:lpstr>
      <vt:lpstr>Times New Roman</vt:lpstr>
      <vt:lpstr>Wingdings</vt:lpstr>
      <vt:lpstr>ヒラギノ角ゴ Pro W3</vt:lpstr>
      <vt:lpstr>2_BHSCT_white</vt:lpstr>
      <vt:lpstr>   COVID-19 Vaccination programme       Acknowledgments to UKHSA, PHW and PHS for use of their training slides  These slides are provisional – subject to revision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 </vt:lpstr>
      <vt:lpstr>Viral infection</vt:lpstr>
      <vt:lpstr>Coronavirus structure</vt:lpstr>
      <vt:lpstr>Transmission of COVID-19 infection</vt:lpstr>
      <vt:lpstr>COVID-19 Chain of infection </vt:lpstr>
      <vt:lpstr>COVID-19 Symptoms</vt:lpstr>
      <vt:lpstr>COVID-19 symptom progression</vt:lpstr>
      <vt:lpstr>Complications of COVID-19 disease</vt:lpstr>
      <vt:lpstr>COVID-19 complications in pregnancy (1) </vt:lpstr>
      <vt:lpstr>COVID-19 complications in pregnancy (2)</vt:lpstr>
      <vt:lpstr>COVID-19 complications in neonates</vt:lpstr>
      <vt:lpstr>Symptoms in children and young people</vt:lpstr>
      <vt:lpstr>Complications of COVID-19 in children and young people</vt:lpstr>
      <vt:lpstr>COVID-19 vaccine taskforce</vt:lpstr>
      <vt:lpstr>COVID-19 vaccine development</vt:lpstr>
      <vt:lpstr>Properties of an ideal vaccine</vt:lpstr>
      <vt:lpstr>Stages of vaccine trials</vt:lpstr>
      <vt:lpstr>Safety</vt:lpstr>
      <vt:lpstr>Effectiveness</vt:lpstr>
      <vt:lpstr>Real world effectiveness (1)</vt:lpstr>
      <vt:lpstr>Real world effectiveness (2)</vt:lpstr>
      <vt:lpstr>Regulatory approval and licencing</vt:lpstr>
      <vt:lpstr>Post authorisation surveillance</vt:lpstr>
      <vt:lpstr>Licensure</vt:lpstr>
      <vt:lpstr>COVID-19 Vaccines</vt:lpstr>
      <vt:lpstr>COVID-19 Vaccines (continued)</vt:lpstr>
      <vt:lpstr>COVID-19 mRNA vaccines (Pifzer BioNTech and Moderna)</vt:lpstr>
      <vt:lpstr>Novavax COVID-19 vaccine  (Nuvaxovid®)</vt:lpstr>
      <vt:lpstr>Variant vaccines</vt:lpstr>
      <vt:lpstr>Variant vaccines (continued)</vt:lpstr>
      <vt:lpstr>Additional COVID-19 vaccines</vt:lpstr>
      <vt:lpstr>Vaccine interchangeability</vt:lpstr>
      <vt:lpstr>Key factors that inform UK vaccination policy</vt:lpstr>
      <vt:lpstr>Designing and implementing a vaccination programme  in England</vt:lpstr>
      <vt:lpstr>Designing and implementing a vaccination programme  in Northern Ireland</vt:lpstr>
      <vt:lpstr>Other agencies</vt:lpstr>
      <vt:lpstr>COVID-19 vaccine programme considerations</vt:lpstr>
      <vt:lpstr>Priority groups for COVID-19 vaccination </vt:lpstr>
      <vt:lpstr>Vaccine priority groups:  JCVI Phase One / NI Phases 1-3</vt:lpstr>
      <vt:lpstr>JCVI Phase Two / NI Phase 4</vt:lpstr>
      <vt:lpstr>Older adults resident in a care home</vt:lpstr>
      <vt:lpstr>Older adults</vt:lpstr>
      <vt:lpstr>Health and Social care Workers</vt:lpstr>
      <vt:lpstr>Adults in a high risk group</vt:lpstr>
      <vt:lpstr>Groups with underlying health conditions</vt:lpstr>
      <vt:lpstr>Deprivation and ethnicity</vt:lpstr>
      <vt:lpstr>Pregnancy (1)</vt:lpstr>
      <vt:lpstr>Pregnancy (2)</vt:lpstr>
      <vt:lpstr>Breastfeeding</vt:lpstr>
      <vt:lpstr>Children (5 – 11 year olds) (1)</vt:lpstr>
      <vt:lpstr>Children (5 – 11 year olds) (2)</vt:lpstr>
      <vt:lpstr>Children (12 – 15 year olds) (1)</vt:lpstr>
      <vt:lpstr>Children (12 –15 year olds) (2)</vt:lpstr>
      <vt:lpstr>Young people (16-17 year olds)</vt:lpstr>
      <vt:lpstr>Interval between COVID-19 vaccines  and COVID-19 infection (1)</vt:lpstr>
      <vt:lpstr>Interval between COVID-19 vaccines and COVID-19  infection (2)</vt:lpstr>
      <vt:lpstr>Co-administration of COVID-19 and other  vaccines (1)</vt:lpstr>
      <vt:lpstr>Co-administration of COVID-19 and other  vaccines (2)</vt:lpstr>
      <vt:lpstr>Third primary dose</vt:lpstr>
      <vt:lpstr>Booster programme (1)</vt:lpstr>
      <vt:lpstr>Booster programme (2)</vt:lpstr>
      <vt:lpstr>The autumn booster campaign 2022</vt:lpstr>
      <vt:lpstr>The autumn booster campaign 2022  (continued)</vt:lpstr>
      <vt:lpstr>Booster vaccine doses (1)</vt:lpstr>
      <vt:lpstr>Booster vaccine doses (2)</vt:lpstr>
      <vt:lpstr>Booster vaccine doses (3)</vt:lpstr>
      <vt:lpstr>Guillain-Barré syndrome (GBS)</vt:lpstr>
      <vt:lpstr>Myocarditis and pericarditis </vt:lpstr>
      <vt:lpstr>Capillary leak syndrome</vt:lpstr>
      <vt:lpstr>Immune thrombocytopenia (ITP)</vt:lpstr>
      <vt:lpstr>Local reactions at the vaccination site</vt:lpstr>
      <vt:lpstr>Bell’s Palsy</vt:lpstr>
      <vt:lpstr>Transverse myelitis</vt:lpstr>
      <vt:lpstr>PowerPoint Presentation</vt:lpstr>
      <vt:lpstr>COVID-19 Pfizer BioNTech (Comirnaty) vaccine</vt:lpstr>
      <vt:lpstr>Contraindications to COVID-19 Pfizer BioNTech (Comirnaty) vaccine</vt:lpstr>
      <vt:lpstr>Precautions to COVID-19 Pfizer BioNTech (Comirnaty)  vaccine (1)</vt:lpstr>
      <vt:lpstr>Precautions to COVID-19 Pfizer BioNTech (Comirnaty) vaccine (2)</vt:lpstr>
      <vt:lpstr>Adverse reactions following COVID-19 Pfizer BioNTech (Comirnaty  30 micrograms/dose) vaccine</vt:lpstr>
      <vt:lpstr>COVID-19 Pfizer BioNTech (Comirnaty 30 micrograms/ dose) vaccine presentation </vt:lpstr>
      <vt:lpstr>COVID-19 Pfizer BioNTech (Comirnaty 30 micrograms/ dose) vaccine dose and schedule  </vt:lpstr>
      <vt:lpstr>Storage and use of COVID-19 Pfizer BioNTech (Comirnaty) vaccine </vt:lpstr>
      <vt:lpstr>Storage of COVID-19 Pfizer BioNTech (Comirnaty  30 micrograms/dose) vaccine in a thawed state</vt:lpstr>
      <vt:lpstr>COVID-19 Pfizer BioNTech (Comirnaty 30 micrograms/ dose) vaccine reconstitution </vt:lpstr>
      <vt:lpstr>Reconstituting COVID-19 Pfizer BioNTech (Comirnaty  30 micrograms/dose) vaccine (1)</vt:lpstr>
      <vt:lpstr>Reconstituting COVID-19 Pfizer BioNTech (Comirnaty  30 micrograms/dose) vaccine (2)</vt:lpstr>
      <vt:lpstr>COVID-19 Pfizer BioNTech (Comirnaty 30 micrograms/ dose) vaccine dose preparation</vt:lpstr>
      <vt:lpstr>PowerPoint Presentation</vt:lpstr>
      <vt:lpstr>Contraindications to COVID-19 Pfizer BioNTech (Comirnaty 10 micrograms/dose) vaccine</vt:lpstr>
      <vt:lpstr>Precautions to COVID-19 Pfizer BioNTech (Comirnaty)  vaccine (1)</vt:lpstr>
      <vt:lpstr>Precautions to COVID-19 Pfizer BioNTech (Comirnaty) vaccine (2)</vt:lpstr>
      <vt:lpstr>Adverse reactions following COVID-19 Pfizer BioNTech (Comirnaty  10 micrograms/dose) vaccine</vt:lpstr>
      <vt:lpstr>COVID-19 Pfizer BioNTech (Comirnaty 10  micrograms/dose) vaccine presentation </vt:lpstr>
      <vt:lpstr>COVID-19 Pfizer BioNTech (Comirnaty 10  micrograms/dose) vaccine dose and dilutent</vt:lpstr>
      <vt:lpstr>Storage and use of COVID-19 Pfizer BioNTech (Comirnaty  10 micrograms/dose) vaccine</vt:lpstr>
      <vt:lpstr>Storage of COVID-19 Pfizer BioNTech (Comirnaty  10 micrograms/dose) vaccine in a thawed state</vt:lpstr>
      <vt:lpstr> COVID-19 Pfizer BioNTech (Comirnaty 10 micrograms/  dose) vaccine reconstitution </vt:lpstr>
      <vt:lpstr>Reconstituting COVID-19 Pfizer BioNTech (Comirnaty  10 micrograms/dose) vaccine (1)</vt:lpstr>
      <vt:lpstr>Reconstituting COVID-19 Pfizer BioNTech (Comirnaty  10 micrograms/dose) vaccine (2)</vt:lpstr>
      <vt:lpstr>COVID-19 Pfizer BioNTech (Comirnaty 10 micrograms/ dose) vaccine dose preparation</vt:lpstr>
      <vt:lpstr>COVID-19 Vaccine Pfizer  BioNTech (Comirnaty bivalent  Original / Omicron BA.1)</vt:lpstr>
      <vt:lpstr>Contraindications to COVID-19 Pfizer BioNTech (Comirnaty) vaccine</vt:lpstr>
      <vt:lpstr>Precautions to COVID-19 Pfizer BioNTech (Comirnaty)  vaccine (1)</vt:lpstr>
      <vt:lpstr>Precautions to COVID-19 Pfizer BioNTech (Comirnaty) vaccine (2)</vt:lpstr>
      <vt:lpstr>Adverse reactions following COVID-19 Pfizer BioNTech  (Comirnaty bivalent Original / Omicron BA.1) vaccine</vt:lpstr>
      <vt:lpstr>COVID-19 Pfizer BioNTech (Comirnaty bivalent Original /  Omicron BA.1) vaccine presentation, dose and schedule</vt:lpstr>
      <vt:lpstr>COVID-19 Pfizer BioNTech (Comirnaty bivalent Original / Omicron  BA.1) vaccine storage and use </vt:lpstr>
      <vt:lpstr>COVID-19 Pfizer BioNTech (Comirnaty bivalent Original / Omicron  BA.1) vaccine preparation (1)</vt:lpstr>
      <vt:lpstr>COVID-19 Pfizer BioNTech (Comirnaty bivalent Original /  Omicron BA.1) preparation (2)</vt:lpstr>
      <vt:lpstr>COVID-19 Vaccine  Moderna (Spikevax)</vt:lpstr>
      <vt:lpstr>Contraindications to COVID-19 Vaccine Moderna (Spikevax) </vt:lpstr>
      <vt:lpstr>Precautions to COVID-19 vaccine Moderna (Spikevax) </vt:lpstr>
      <vt:lpstr>Adverse reactions following COVID-19 vaccine  Moderna (Spikevax) </vt:lpstr>
      <vt:lpstr>COVID-19 Vaccine Moderna (Spikevax)  presentation</vt:lpstr>
      <vt:lpstr>COVID-19 vaccine Moderna (Spikevax) dose and schedule</vt:lpstr>
      <vt:lpstr>COVID-19 Vaccine Moderna (Spikevax) storage and use </vt:lpstr>
      <vt:lpstr>COVID-19 Vaccine Moderna (Spikevax) preparation (1)</vt:lpstr>
      <vt:lpstr>COVID-19 Vaccine Moderna (Spikevax) preparation (2)</vt:lpstr>
      <vt:lpstr>COVID-19 Vaccine  Moderna (Spikevax  bivalent Original / Omicron)</vt:lpstr>
      <vt:lpstr>Contraindications to COVID-19 Vaccine Moderna  (Spikevax bivalent Original / Omicron) </vt:lpstr>
      <vt:lpstr>Precautions to COVID-19 vaccine Moderna (Spikevax)</vt:lpstr>
      <vt:lpstr>Adverse reactions following COVID-19 vaccine Moderna  (Spikevax bivalent Original / Omicron)</vt:lpstr>
      <vt:lpstr>COVID-19 Vaccine Moderna (Spikevax  bivalent Original / Omicron) presentation</vt:lpstr>
      <vt:lpstr>COVID-19 vaccine Moderna (Spikevax bivalent  Original / Omicron) dose and schedule</vt:lpstr>
      <vt:lpstr>COVID-19 Vaccine Moderna (Spikevax bivalent Original / Omicron)  storage and use </vt:lpstr>
      <vt:lpstr>COVID-19 Vaccine Moderna (Spikevax bivalent Original / Omicron) preparation (1)</vt:lpstr>
      <vt:lpstr>COVID-19 Vaccine Moderna (Spikevax bivalent  Original / Omicron) preparation (2)</vt:lpstr>
      <vt:lpstr>COVID-19 Vaccine  Novavax  (Nuvaxovid®)</vt:lpstr>
      <vt:lpstr>Contraindications to COVID-19 Novavax (Nuvaxovid)  vaccine</vt:lpstr>
      <vt:lpstr>Precautions to COVID-19 Novavax (Nuvaxovid) vaccine</vt:lpstr>
      <vt:lpstr>Adverse reactions following COVID-19 Novavax  (Nuvaxovid) vaccine</vt:lpstr>
      <vt:lpstr>COVID-19 Novavax (Nuvaxovid) vaccine presentation</vt:lpstr>
      <vt:lpstr>COVID-19 Novavax (Nuvaxovid) vaccine dose and schedule</vt:lpstr>
      <vt:lpstr>COVID-19 Novavax (Nuvaxovid) vaccine storage and use </vt:lpstr>
      <vt:lpstr>COVID-19 Novavax (Nuvaxovid) vaccine preparation</vt:lpstr>
      <vt:lpstr>Guidance on handling multiple COVID-19 vaccines </vt:lpstr>
      <vt:lpstr>Reporting adverse reactions</vt:lpstr>
      <vt:lpstr>Further information</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438</cp:revision>
  <dcterms:created xsi:type="dcterms:W3CDTF">2020-12-04T16:12:05Z</dcterms:created>
  <dcterms:modified xsi:type="dcterms:W3CDTF">2022-09-21T12:42:16Z</dcterms:modified>
</cp:coreProperties>
</file>