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9"/>
  </p:notesMasterIdLst>
  <p:sldIdLst>
    <p:sldId id="272" r:id="rId2"/>
    <p:sldId id="273" r:id="rId3"/>
    <p:sldId id="274" r:id="rId4"/>
    <p:sldId id="275" r:id="rId5"/>
    <p:sldId id="276" r:id="rId6"/>
    <p:sldId id="277" r:id="rId7"/>
    <p:sldId id="278" r:id="rId8"/>
    <p:sldId id="279" r:id="rId9"/>
    <p:sldId id="280" r:id="rId10"/>
    <p:sldId id="281" r:id="rId11"/>
    <p:sldId id="282" r:id="rId12"/>
    <p:sldId id="469" r:id="rId13"/>
    <p:sldId id="283" r:id="rId14"/>
    <p:sldId id="284" r:id="rId15"/>
    <p:sldId id="285" r:id="rId16"/>
    <p:sldId id="286" r:id="rId17"/>
    <p:sldId id="287" r:id="rId18"/>
    <p:sldId id="288" r:id="rId19"/>
    <p:sldId id="403" r:id="rId20"/>
    <p:sldId id="401" r:id="rId21"/>
    <p:sldId id="507" r:id="rId22"/>
    <p:sldId id="473" r:id="rId23"/>
    <p:sldId id="294" r:id="rId24"/>
    <p:sldId id="295" r:id="rId25"/>
    <p:sldId id="296" r:id="rId26"/>
    <p:sldId id="298" r:id="rId27"/>
    <p:sldId id="470" r:id="rId28"/>
    <p:sldId id="299" r:id="rId29"/>
    <p:sldId id="358" r:id="rId30"/>
    <p:sldId id="404" r:id="rId31"/>
    <p:sldId id="300" r:id="rId32"/>
    <p:sldId id="301" r:id="rId33"/>
    <p:sldId id="376" r:id="rId34"/>
    <p:sldId id="302" r:id="rId35"/>
    <p:sldId id="426" r:id="rId36"/>
    <p:sldId id="303" r:id="rId37"/>
    <p:sldId id="427" r:id="rId38"/>
    <p:sldId id="428" r:id="rId39"/>
    <p:sldId id="429" r:id="rId40"/>
    <p:sldId id="494" r:id="rId41"/>
    <p:sldId id="305" r:id="rId42"/>
    <p:sldId id="306" r:id="rId43"/>
    <p:sldId id="307" r:id="rId44"/>
    <p:sldId id="311" r:id="rId45"/>
    <p:sldId id="312" r:id="rId46"/>
    <p:sldId id="313" r:id="rId47"/>
    <p:sldId id="353" r:id="rId48"/>
    <p:sldId id="314" r:id="rId49"/>
    <p:sldId id="315" r:id="rId50"/>
    <p:sldId id="317" r:id="rId51"/>
    <p:sldId id="318" r:id="rId52"/>
    <p:sldId id="513" r:id="rId53"/>
    <p:sldId id="354" r:id="rId54"/>
    <p:sldId id="316" r:id="rId55"/>
    <p:sldId id="398" r:id="rId56"/>
    <p:sldId id="512" r:id="rId57"/>
    <p:sldId id="397" r:id="rId58"/>
    <p:sldId id="509" r:id="rId59"/>
    <p:sldId id="443" r:id="rId60"/>
    <p:sldId id="454" r:id="rId61"/>
    <p:sldId id="344" r:id="rId62"/>
    <p:sldId id="515" r:id="rId63"/>
    <p:sldId id="514" r:id="rId64"/>
    <p:sldId id="375" r:id="rId65"/>
    <p:sldId id="407" r:id="rId66"/>
    <p:sldId id="431" r:id="rId67"/>
    <p:sldId id="471" r:id="rId68"/>
    <p:sldId id="432" r:id="rId69"/>
    <p:sldId id="510" r:id="rId70"/>
    <p:sldId id="391" r:id="rId71"/>
    <p:sldId id="516" r:id="rId72"/>
    <p:sldId id="518" r:id="rId73"/>
    <p:sldId id="519" r:id="rId74"/>
    <p:sldId id="520" r:id="rId75"/>
    <p:sldId id="521" r:id="rId76"/>
    <p:sldId id="392" r:id="rId77"/>
    <p:sldId id="505" r:id="rId78"/>
    <p:sldId id="386" r:id="rId79"/>
    <p:sldId id="410" r:id="rId80"/>
    <p:sldId id="517" r:id="rId81"/>
    <p:sldId id="387" r:id="rId82"/>
    <p:sldId id="411" r:id="rId83"/>
    <p:sldId id="322" r:id="rId84"/>
    <p:sldId id="257" r:id="rId85"/>
    <p:sldId id="381" r:id="rId86"/>
    <p:sldId id="328" r:id="rId87"/>
    <p:sldId id="258" r:id="rId88"/>
    <p:sldId id="260" r:id="rId89"/>
    <p:sldId id="263" r:id="rId90"/>
    <p:sldId id="413" r:id="rId91"/>
    <p:sldId id="264" r:id="rId92"/>
    <p:sldId id="378" r:id="rId93"/>
    <p:sldId id="379" r:id="rId94"/>
    <p:sldId id="267" r:id="rId95"/>
    <p:sldId id="456" r:id="rId96"/>
    <p:sldId id="457" r:id="rId97"/>
    <p:sldId id="522" r:id="rId98"/>
    <p:sldId id="460" r:id="rId99"/>
    <p:sldId id="461" r:id="rId100"/>
    <p:sldId id="463" r:id="rId101"/>
    <p:sldId id="464" r:id="rId102"/>
    <p:sldId id="465" r:id="rId103"/>
    <p:sldId id="345" r:id="rId104"/>
    <p:sldId id="346" r:id="rId105"/>
    <p:sldId id="347" r:id="rId106"/>
    <p:sldId id="348" r:id="rId107"/>
    <p:sldId id="393" r:id="rId108"/>
    <p:sldId id="350" r:id="rId109"/>
    <p:sldId id="351" r:id="rId110"/>
    <p:sldId id="352" r:id="rId111"/>
    <p:sldId id="434" r:id="rId112"/>
    <p:sldId id="435" r:id="rId113"/>
    <p:sldId id="437" r:id="rId114"/>
    <p:sldId id="438" r:id="rId115"/>
    <p:sldId id="439" r:id="rId116"/>
    <p:sldId id="440" r:id="rId117"/>
    <p:sldId id="441" r:id="rId118"/>
    <p:sldId id="442" r:id="rId119"/>
    <p:sldId id="495" r:id="rId120"/>
    <p:sldId id="496" r:id="rId121"/>
    <p:sldId id="499" r:id="rId122"/>
    <p:sldId id="500" r:id="rId123"/>
    <p:sldId id="506" r:id="rId124"/>
    <p:sldId id="501" r:id="rId125"/>
    <p:sldId id="502" r:id="rId126"/>
    <p:sldId id="503" r:id="rId127"/>
    <p:sldId id="504" r:id="rId128"/>
    <p:sldId id="444" r:id="rId129"/>
    <p:sldId id="445" r:id="rId130"/>
    <p:sldId id="447" r:id="rId131"/>
    <p:sldId id="448" r:id="rId132"/>
    <p:sldId id="449" r:id="rId133"/>
    <p:sldId id="450" r:id="rId134"/>
    <p:sldId id="451" r:id="rId135"/>
    <p:sldId id="367" r:id="rId136"/>
    <p:sldId id="343" r:id="rId137"/>
    <p:sldId id="271"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4715" autoAdjust="0"/>
  </p:normalViewPr>
  <p:slideViewPr>
    <p:cSldViewPr>
      <p:cViewPr varScale="1">
        <p:scale>
          <a:sx n="111" d="100"/>
          <a:sy n="111" d="100"/>
        </p:scale>
        <p:origin x="10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44259-92A0-4A40-8846-580BA1BDC160}" type="datetimeFigureOut">
              <a:rPr lang="en-GB" smtClean="0"/>
              <a:t>21/03/2023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mj.com/content/369/bmj.m2107"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41541/Greenbook-chapter-14a-9March2023.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gov.uk/government/publications/phe-monitoring-of-the-effectiveness-of-covid-19-vaccinat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ema.europa.eu/en/news/ema-recommends-approval-vidprevtyn-beta-covid-19-booster-vacci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v.uk/government/publications/covid-19-guidance-for-people-whose-immune-system-means-they-are-at-higher-risk/covid-19-guidance-for-people-whose-immune-system-means-they-are-at-higher-ris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gov.uk/government/publications/safety-of-covid-19-vaccines-when-given-in-pregnancy/the-safety-of-covid-19-vaccines-when-given-in-pregnancy"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036047/Vaccine_surveillance_report_-_week_47.pdf"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vid19.who.int/"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publications/jcvi-statement-september-2021-covid-19-booster-vaccine-programme-for-winter-2021-to-2022"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for-2023-jcvi-interim-advice-8-november-2022/jcvi-statement-on-the-covid-19-vaccination-programme-for-2023-8-november-2022"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gov.uk/government/publications/spring-2023-covid-19-vaccination-programme-jcvi-advice-22-february-2023/jcvi-statement-on-spring-2023-covid-19-vaccinations-22-february-2023"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for-2023-jcvi-interim-advice-8-november-2022/jcvi-statement-on-the-covid-19-vaccination-programme-for-2023-8-november-2022"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ema.europa.eu/en/medicines/human/EPAR/comirnaty#product-information-section"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ema.europa.eu/en/medicines/human/EPAR/spikevax"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ema.europa.eu/en/medicines/human/EPAR/spikevax"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ema.europa.eu/en/documents/product-information/vidprevtyn-beta-epar-product-information_en.pdf"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https://www.ema.europa.eu/en/documents/product-information/nuvaxovid-epar-product-information_en.pdf</a:t>
            </a:r>
          </a:p>
          <a:p>
            <a:endParaRPr lang="en-GB" dirty="0"/>
          </a:p>
          <a:p>
            <a:r>
              <a:rPr lang="en-GB" dirty="0" err="1"/>
              <a:t>Nuvaxovid</a:t>
            </a:r>
            <a:r>
              <a:rPr lang="en-GB" dirty="0"/>
              <a:t>® vaccine does not contain PEG but does contain a related compound called polysorbate 80. Some people with PEG allergy may also be allergic to polysorbate 80. However, polysorbate 80 is widely used in medicines and foods, and is present in many medicines including monoclonal antibody preparations. Some injected influenza vaccines (including the main vaccine used in over 65 year olds) contain polysorbate 80. Individuals who have tolerated injections that contain polysorbate 80 (such as certain influenza vaccines) are likely to tolerate the Nuvaxovid ® vaccine. </a:t>
            </a:r>
          </a:p>
          <a:p>
            <a:endParaRPr lang="en-GB" dirty="0"/>
          </a:p>
          <a:p>
            <a:r>
              <a:rPr lang="en-GB" dirty="0"/>
              <a:t>Produced by recombinant DNA technology using a </a:t>
            </a:r>
            <a:r>
              <a:rPr lang="en-GB" dirty="0" err="1"/>
              <a:t>baculovirus</a:t>
            </a:r>
            <a:r>
              <a:rPr lang="en-GB" dirty="0"/>
              <a:t> expression system in an insect cell line that is derived from Sf9 cells of the </a:t>
            </a:r>
            <a:r>
              <a:rPr lang="en-GB" dirty="0" err="1"/>
              <a:t>Spodoptera</a:t>
            </a:r>
            <a:r>
              <a:rPr lang="en-GB" dirty="0"/>
              <a:t> </a:t>
            </a:r>
            <a:r>
              <a:rPr lang="en-GB" dirty="0" err="1"/>
              <a:t>frugiperda</a:t>
            </a:r>
            <a:r>
              <a:rPr lang="en-GB" dirty="0"/>
              <a:t> species.</a:t>
            </a:r>
          </a:p>
        </p:txBody>
      </p:sp>
      <p:sp>
        <p:nvSpPr>
          <p:cNvPr id="4" name="Slide Number Placeholder 3"/>
          <p:cNvSpPr>
            <a:spLocks noGrp="1"/>
          </p:cNvSpPr>
          <p:nvPr>
            <p:ph type="sldNum" sz="quarter" idx="10"/>
          </p:nvPr>
        </p:nvSpPr>
        <p:spPr/>
        <p:txBody>
          <a:bodyPr/>
          <a:lstStyle/>
          <a:p>
            <a:fld id="{AB5E6CED-5492-4614-9686-C1FE80B7C7AF}" type="slidenum">
              <a:rPr lang="en-GB" smtClean="0"/>
              <a:t>129</a:t>
            </a:fld>
            <a:endParaRPr lang="en-GB"/>
          </a:p>
        </p:txBody>
      </p:sp>
    </p:spTree>
    <p:extLst>
      <p:ext uri="{BB962C8B-B14F-4D97-AF65-F5344CB8AC3E}">
        <p14:creationId xmlns:p14="http://schemas.microsoft.com/office/powerpoint/2010/main" val="40380397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Book, chapter 14a </a:t>
            </a:r>
          </a:p>
        </p:txBody>
      </p:sp>
      <p:sp>
        <p:nvSpPr>
          <p:cNvPr id="4" name="Slide Number Placeholder 3"/>
          <p:cNvSpPr>
            <a:spLocks noGrp="1"/>
          </p:cNvSpPr>
          <p:nvPr>
            <p:ph type="sldNum" sz="quarter" idx="10"/>
          </p:nvPr>
        </p:nvSpPr>
        <p:spPr/>
        <p:txBody>
          <a:bodyPr/>
          <a:lstStyle/>
          <a:p>
            <a:fld id="{AB5E6CED-5492-4614-9686-C1FE80B7C7AF}" type="slidenum">
              <a:rPr lang="en-GB" smtClean="0"/>
              <a:t>130</a:t>
            </a:fld>
            <a:endParaRPr lang="en-GB"/>
          </a:p>
        </p:txBody>
      </p:sp>
    </p:spTree>
    <p:extLst>
      <p:ext uri="{BB962C8B-B14F-4D97-AF65-F5344CB8AC3E}">
        <p14:creationId xmlns:p14="http://schemas.microsoft.com/office/powerpoint/2010/main" val="7935346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131</a:t>
            </a:fld>
            <a:endParaRPr lang="en-GB"/>
          </a:p>
        </p:txBody>
      </p:sp>
    </p:spTree>
    <p:extLst>
      <p:ext uri="{BB962C8B-B14F-4D97-AF65-F5344CB8AC3E}">
        <p14:creationId xmlns:p14="http://schemas.microsoft.com/office/powerpoint/2010/main" val="246838827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132</a:t>
            </a:fld>
            <a:endParaRPr lang="en-GB"/>
          </a:p>
        </p:txBody>
      </p:sp>
    </p:spTree>
    <p:extLst>
      <p:ext uri="{BB962C8B-B14F-4D97-AF65-F5344CB8AC3E}">
        <p14:creationId xmlns:p14="http://schemas.microsoft.com/office/powerpoint/2010/main" val="37938759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sz="1200" b="0" i="0" u="none" strike="noStrike" kern="1200" baseline="0" dirty="0">
                <a:solidFill>
                  <a:schemeClr val="tx1"/>
                </a:solidFill>
                <a:latin typeface="+mn-lt"/>
                <a:ea typeface="+mn-ea"/>
                <a:cs typeface="+mn-cs"/>
              </a:rPr>
              <a:t>On 24 February 2023 a Batch Specific Variation was approved in the UK for </a:t>
            </a:r>
            <a:r>
              <a:rPr lang="en-GB" sz="1200" b="0" i="0" u="none" strike="noStrike" kern="1200" baseline="0" dirty="0" err="1">
                <a:solidFill>
                  <a:schemeClr val="tx1"/>
                </a:solidFill>
                <a:latin typeface="+mn-lt"/>
                <a:ea typeface="+mn-ea"/>
                <a:cs typeface="+mn-cs"/>
              </a:rPr>
              <a:t>Nuvaxovid</a:t>
            </a:r>
            <a:r>
              <a:rPr lang="en-GB" sz="1200" b="0" i="0" u="none" strike="noStrike" kern="1200" baseline="0" dirty="0">
                <a:solidFill>
                  <a:schemeClr val="tx1"/>
                </a:solidFill>
                <a:latin typeface="+mn-lt"/>
                <a:ea typeface="+mn-ea"/>
                <a:cs typeface="+mn-cs"/>
              </a:rPr>
              <a:t> Dispersion for Injection, COVID-19 Vaccine. The product has been extended from 9 months to 12 months. The storage conditions remain unchanged.</a:t>
            </a:r>
          </a:p>
          <a:p>
            <a:r>
              <a:rPr lang="en-GB" sz="1200" b="0" i="0" u="none" strike="noStrike" kern="1200" baseline="0" dirty="0">
                <a:solidFill>
                  <a:schemeClr val="tx1"/>
                </a:solidFill>
                <a:latin typeface="+mn-lt"/>
                <a:ea typeface="+mn-ea"/>
                <a:cs typeface="+mn-cs"/>
              </a:rPr>
              <a:t>The concerned batches affected by this variation and updated expiry dates are shown below:</a:t>
            </a:r>
          </a:p>
          <a:p>
            <a:r>
              <a:rPr lang="en-GB" sz="1200" b="0" i="0" u="none" strike="noStrike" kern="1200" baseline="0" dirty="0">
                <a:solidFill>
                  <a:schemeClr val="tx1"/>
                </a:solidFill>
                <a:latin typeface="+mn-lt"/>
                <a:ea typeface="+mn-ea"/>
                <a:cs typeface="+mn-cs"/>
              </a:rPr>
              <a:t>Batch number 	 	Printed Expiry Date 	Updated Expiry Date</a:t>
            </a:r>
          </a:p>
          <a:p>
            <a:r>
              <a:rPr lang="en-GB" sz="1200" b="0" i="0" u="none" strike="noStrike" kern="1200" baseline="0" dirty="0">
                <a:solidFill>
                  <a:schemeClr val="tx1"/>
                </a:solidFill>
                <a:latin typeface="+mn-lt"/>
                <a:ea typeface="+mn-ea"/>
                <a:cs typeface="+mn-cs"/>
              </a:rPr>
              <a:t>4302MF024 		February 2023 	May 2023</a:t>
            </a:r>
          </a:p>
          <a:p>
            <a:r>
              <a:rPr lang="en-GB" sz="1200" b="0" i="0" u="none" strike="noStrike" kern="1200" baseline="0" dirty="0">
                <a:solidFill>
                  <a:schemeClr val="tx1"/>
                </a:solidFill>
                <a:latin typeface="+mn-lt"/>
                <a:ea typeface="+mn-ea"/>
                <a:cs typeface="+mn-cs"/>
              </a:rPr>
              <a:t>4302MF025 		March 2023 		June 2023</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133</a:t>
            </a:fld>
            <a:endParaRPr lang="en-GB"/>
          </a:p>
        </p:txBody>
      </p:sp>
    </p:spTree>
    <p:extLst>
      <p:ext uri="{BB962C8B-B14F-4D97-AF65-F5344CB8AC3E}">
        <p14:creationId xmlns:p14="http://schemas.microsoft.com/office/powerpoint/2010/main" val="18746121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135</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136</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https://www.nidirect.gov.uk/articles/coronavirus-covid-19-symptoms</a:t>
            </a:r>
          </a:p>
        </p:txBody>
      </p:sp>
      <p:sp>
        <p:nvSpPr>
          <p:cNvPr id="4" name="Slide Number Placeholder 3"/>
          <p:cNvSpPr>
            <a:spLocks noGrp="1"/>
          </p:cNvSpPr>
          <p:nvPr>
            <p:ph type="sldNum" sz="quarter" idx="10"/>
          </p:nvPr>
        </p:nvSpPr>
        <p:spPr/>
        <p:txBody>
          <a:bodyPr/>
          <a:lstStyle/>
          <a:p>
            <a:fld id="{AB5E6CED-5492-4614-9686-C1FE80B7C7AF}" type="slidenum">
              <a:rPr lang="en-GB" smtClean="0"/>
              <a:t>15</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00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https://www.gov.uk/government/publications/covid-19-the-green-book-chapter-14a</a:t>
            </a:r>
            <a:endParaRPr lang="en-GB" dirty="0">
              <a:highlight>
                <a:srgbClr val="FF0000"/>
              </a:highlight>
            </a:endParaRP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https://bestpractice.bmj.com/topics/en-us/3000168/complications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22940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solidFill>
                  <a:srgbClr val="FF0000"/>
                </a:solidFill>
              </a:rPr>
              <a:t>https://www.bmj.com/content/370/bmj.m3320</a:t>
            </a:r>
          </a:p>
          <a:p>
            <a:endParaRPr lang="en-GB" dirty="0">
              <a:solidFill>
                <a:srgbClr val="FF0000"/>
              </a:solidFill>
            </a:endParaRPr>
          </a:p>
          <a:p>
            <a:r>
              <a:rPr lang="en-GB" dirty="0">
                <a:solidFill>
                  <a:srgbClr val="FF0000"/>
                </a:solidFill>
              </a:rPr>
              <a:t>https://www.gov.uk/government/publications/covid-19-the-green-book-chapter-14a</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56225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Knight et al., 2022</a:t>
            </a:r>
            <a:r>
              <a:rPr lang="en-GB" i="1" dirty="0"/>
              <a:t>. Characteristics and outcomes of pregnant women admitted to hospital with confirmed SARS-Co-V-2 infection in the UK: national population based cohort study: </a:t>
            </a:r>
            <a:r>
              <a:rPr lang="en-GB" dirty="0">
                <a:hlinkClick r:id="rId3"/>
              </a:rPr>
              <a:t>Characteristics and outcomes of pregnant women admitted to hospital with confirmed SARS-CoV-2 infection in UK: national population based cohort study | The BMJ</a:t>
            </a:r>
            <a:endParaRPr lang="en-GB" dirty="0"/>
          </a:p>
          <a:p>
            <a:endParaRPr lang="en-GB" dirty="0"/>
          </a:p>
          <a:p>
            <a:r>
              <a:rPr lang="en-GB" dirty="0">
                <a:hlinkClick r:id="rId4"/>
              </a:rPr>
              <a:t>Greenbook COVID-19 chapter 14a (publishing.service.gov.uk)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For more information about COVID vaccines in development, see the LSHTM COVID-19 vaccine tracker https://vac-lshtm.shinyapps.io/ncov_vaccine_landscape/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8950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FF0000"/>
                </a:solidFill>
                <a:effectLst/>
                <a:latin typeface="+mn-lt"/>
                <a:ea typeface="+mn-ea"/>
                <a:cs typeface="+mn-cs"/>
              </a:rPr>
              <a:t>In extensive vaccination campaigns such as the COVID-19 vaccination programme when vaccines are being given to huge numbers of people, it is normal for potential adverse events following immunisation to occur which were not seen in clinical trials. This does not necessarily mean that the events are linked to vaccination itself, but they must be investigated to ensure that any safety concerns are addressed quickly. </a:t>
            </a:r>
            <a:endParaRPr lang="en-GB"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this can be found at </a:t>
            </a:r>
            <a:r>
              <a:rPr lang="en-GB" u="sng" dirty="0">
                <a:hlinkClick r:id="rId3"/>
              </a:rPr>
              <a:t>www.gov.uk/government/publications/phe-monitoring-of-the-effectiveness-of-covid-19-vaccination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0" i="0" u="none" strike="noStrike" kern="1200" baseline="0" dirty="0">
                <a:solidFill>
                  <a:schemeClr val="tx1"/>
                </a:solidFill>
                <a:latin typeface="+mn-lt"/>
                <a:ea typeface="+mn-ea"/>
                <a:cs typeface="+mn-cs"/>
              </a:rPr>
              <a:t>Lopez Bernal J, Andrews A, Gower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Early effectiveness of COVID-19 vaccination with BNT162b2 mRNA vaccine and ChAdOx1 adenovirus vector vaccine on symptomatic disease, hospitalisations and mortality in older adults in England </a:t>
            </a:r>
            <a:r>
              <a:rPr lang="en-GB" sz="1200" b="0" i="0" u="sng" strike="noStrike" kern="1200" baseline="0" dirty="0">
                <a:solidFill>
                  <a:schemeClr val="tx1"/>
                </a:solidFill>
                <a:latin typeface="+mn-lt"/>
                <a:ea typeface="+mn-ea"/>
                <a:cs typeface="+mn-cs"/>
              </a:rPr>
              <a:t>https://www.medrxiv.org/content/10.1101/2021.03.01.21252652v1 </a:t>
            </a:r>
          </a:p>
          <a:p>
            <a:endParaRPr lang="en-GB" sz="1200" b="0" i="0" u="sng" strike="noStrike" kern="1200" baseline="0" dirty="0">
              <a:solidFill>
                <a:schemeClr val="tx1"/>
              </a:solidFill>
              <a:latin typeface="+mn-lt"/>
              <a:ea typeface="+mn-ea"/>
              <a:cs typeface="+mn-cs"/>
            </a:endParaRPr>
          </a:p>
          <a:p>
            <a:r>
              <a:rPr lang="fr-FR" sz="1200" b="0" i="0" u="none" strike="noStrike" kern="1200" baseline="0" dirty="0" err="1">
                <a:solidFill>
                  <a:schemeClr val="tx1"/>
                </a:solidFill>
                <a:latin typeface="+mn-lt"/>
                <a:ea typeface="+mn-ea"/>
                <a:cs typeface="+mn-cs"/>
              </a:rPr>
              <a:t>Vasileiou</a:t>
            </a:r>
            <a:r>
              <a:rPr lang="fr-FR"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E, Simpson CR, Robertson C,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First Dose of COVID-19 Vaccines against hospital admissions in Scotland: National prospective cohort study of 5.4 million people. Available at: </a:t>
            </a:r>
            <a:r>
              <a:rPr lang="en-GB" sz="1200" b="0" i="0" u="sng" strike="noStrike" kern="1200" baseline="0" dirty="0">
                <a:solidFill>
                  <a:schemeClr val="tx1"/>
                </a:solidFill>
                <a:latin typeface="+mn-lt"/>
                <a:ea typeface="+mn-ea"/>
                <a:cs typeface="+mn-cs"/>
              </a:rPr>
              <a:t>https://papers. ssrn.com/sol3/</a:t>
            </a:r>
            <a:r>
              <a:rPr lang="en-GB" sz="1200" b="0" i="0" u="sng" strike="noStrike" kern="1200" baseline="0" dirty="0" err="1">
                <a:solidFill>
                  <a:schemeClr val="tx1"/>
                </a:solidFill>
                <a:latin typeface="+mn-lt"/>
                <a:ea typeface="+mn-ea"/>
                <a:cs typeface="+mn-cs"/>
              </a:rPr>
              <a:t>papers.cfm?abstract_id</a:t>
            </a:r>
            <a:r>
              <a:rPr lang="en-GB" sz="1200" b="0" i="0" u="sng" strike="noStrike" kern="1200" baseline="0" dirty="0">
                <a:solidFill>
                  <a:schemeClr val="tx1"/>
                </a:solidFill>
                <a:latin typeface="+mn-lt"/>
                <a:ea typeface="+mn-ea"/>
                <a:cs typeface="+mn-cs"/>
              </a:rPr>
              <a:t>=3789264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Hall VJ, Foulkes S, </a:t>
            </a:r>
            <a:r>
              <a:rPr lang="en-GB" sz="1200" b="0" i="0" u="none" strike="noStrike" kern="1200" baseline="0" dirty="0" err="1">
                <a:solidFill>
                  <a:schemeClr val="tx1"/>
                </a:solidFill>
                <a:latin typeface="+mn-lt"/>
                <a:ea typeface="+mn-ea"/>
                <a:cs typeface="+mn-cs"/>
              </a:rPr>
              <a:t>Saei</a:t>
            </a:r>
            <a:r>
              <a:rPr lang="en-GB" sz="1200" b="0" i="0" u="none" strike="noStrike" kern="1200" baseline="0" dirty="0">
                <a:solidFill>
                  <a:schemeClr val="tx1"/>
                </a:solidFill>
                <a:latin typeface="+mn-lt"/>
                <a:ea typeface="+mn-ea"/>
                <a:cs typeface="+mn-cs"/>
              </a:rPr>
              <a:t> A, Andrews N, </a:t>
            </a:r>
            <a:r>
              <a:rPr lang="en-GB" sz="1200" b="0" i="0" u="none" strike="noStrike" kern="1200" baseline="0" dirty="0" err="1">
                <a:solidFill>
                  <a:schemeClr val="tx1"/>
                </a:solidFill>
                <a:latin typeface="+mn-lt"/>
                <a:ea typeface="+mn-ea"/>
                <a:cs typeface="+mn-cs"/>
              </a:rPr>
              <a:t>Oguti</a:t>
            </a:r>
            <a:r>
              <a:rPr lang="en-GB" sz="1200" b="0" i="0" u="none" strike="noStrike" kern="1200" baseline="0" dirty="0">
                <a:solidFill>
                  <a:schemeClr val="tx1"/>
                </a:solidFill>
                <a:latin typeface="+mn-lt"/>
                <a:ea typeface="+mn-ea"/>
                <a:cs typeface="+mn-cs"/>
              </a:rPr>
              <a:t> 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Effectiveness of BNT162b2 mRNA Vaccine Against Infection and COVID-19 Vaccine Coverage in Healthcare Workers in England, Multicentre Prospective Cohort Study (the SIREN Study).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Shah A, </a:t>
            </a:r>
            <a:r>
              <a:rPr lang="en-GB" sz="1200" b="0" i="0" u="none" strike="noStrike" kern="1200" baseline="0" dirty="0" err="1">
                <a:solidFill>
                  <a:schemeClr val="tx1"/>
                </a:solidFill>
                <a:latin typeface="+mn-lt"/>
                <a:ea typeface="+mn-ea"/>
                <a:cs typeface="+mn-cs"/>
              </a:rPr>
              <a:t>Gribben</a:t>
            </a:r>
            <a:r>
              <a:rPr lang="en-GB" sz="1200" b="0" i="0" u="none" strike="noStrike" kern="1200" baseline="0" dirty="0">
                <a:solidFill>
                  <a:schemeClr val="tx1"/>
                </a:solidFill>
                <a:latin typeface="+mn-lt"/>
                <a:ea typeface="+mn-ea"/>
                <a:cs typeface="+mn-cs"/>
              </a:rPr>
              <a:t> C, Bishop J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Effect of vaccination on transmission of COVID-19: an observational study in healthcare workers and their households View ORCID Profile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Monitoring reports of the effectiveness of COVID-19 vaccination - GOV.UK (www.gov.uk)</a:t>
            </a:r>
            <a:endParaRPr lang="en-GB" dirty="0"/>
          </a:p>
          <a:p>
            <a:endParaRPr lang="en-GB" dirty="0"/>
          </a:p>
          <a:p>
            <a:r>
              <a:rPr lang="en-GB" sz="1200" b="0" i="0" u="none" strike="noStrike" kern="1200" baseline="0" dirty="0">
                <a:solidFill>
                  <a:schemeClr val="tx1"/>
                </a:solidFill>
                <a:latin typeface="+mn-lt"/>
                <a:ea typeface="+mn-ea"/>
                <a:cs typeface="+mn-cs"/>
              </a:rPr>
              <a:t>A summary of the most recent data on real world effectiveness for each variant is now published and updated regularly. </a:t>
            </a:r>
            <a:r>
              <a:rPr lang="en-GB" sz="1200" b="0" i="0" u="sng" strike="noStrike" kern="1200" baseline="0" dirty="0">
                <a:solidFill>
                  <a:schemeClr val="tx1"/>
                </a:solidFill>
                <a:latin typeface="+mn-lt"/>
                <a:ea typeface="+mn-ea"/>
                <a:cs typeface="+mn-cs"/>
              </a:rPr>
              <a:t>https://www.gov.uk/ government/publications/covid-19-vaccine-surveillance-report</a:t>
            </a:r>
            <a:endParaRPr lang="en-GB" dirty="0"/>
          </a:p>
          <a:p>
            <a:endParaRPr lang="en-GB" dirty="0"/>
          </a:p>
          <a:p>
            <a:r>
              <a:rPr lang="en-GB" dirty="0"/>
              <a:t>https://www.gov.uk/government/publications/covid-19-the-green-book-chapter-14a</a:t>
            </a:r>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41082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An SPC provides a description of a medicine or vaccine product’s properties and the officially approved conditions attached to its use. It is written for healthcare professionals and explains how to use and prescribe the medicine/vaccine. </a:t>
            </a:r>
          </a:p>
          <a:p>
            <a:pPr fontAlgn="base"/>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PIL is the leaflet included in the pack with a medicine or vaccine. It is written for patients and gives information about taking or using a medicine.</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136588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3283168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311926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2121183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1447837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AS03 adjuvant is composed of squalene (10.69 milligrams), DL-α-tocopherol (11.86 milligrams) and polysorbate 80 (4.86 milligrams). </a:t>
            </a:r>
            <a:r>
              <a:rPr lang="en-GB" dirty="0" err="1">
                <a:hlinkClick r:id="rId3"/>
              </a:rPr>
              <a:t>VidPrevtyn</a:t>
            </a:r>
            <a:r>
              <a:rPr lang="en-GB" dirty="0">
                <a:hlinkClick r:id="rId3"/>
              </a:rPr>
              <a:t> Beta; COVID-19 vaccine (recombinant, adjuvanted) (europa.eu)</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Squalene is a naturally occurring molecule found in plants and animals, and commercially extracted from fish oil. Squalene is an essential ingredient in the adjuvant system. Combined with surfactants and other immunostimulants, emulsions of squalene have been shown to enhance the immune response when added to antigens. The squalene used in </a:t>
            </a:r>
            <a:r>
              <a:rPr lang="en-US" sz="1200" kern="1200" dirty="0" err="1">
                <a:solidFill>
                  <a:schemeClr val="tx1"/>
                </a:solidFill>
                <a:effectLst/>
                <a:latin typeface="+mn-lt"/>
                <a:ea typeface="+mn-ea"/>
                <a:cs typeface="+mn-cs"/>
              </a:rPr>
              <a:t>VidPrevtyn</a:t>
            </a:r>
            <a:r>
              <a:rPr lang="en-US" sz="1200" kern="1200" dirty="0">
                <a:solidFill>
                  <a:schemeClr val="tx1"/>
                </a:solidFill>
                <a:effectLst/>
                <a:latin typeface="+mn-lt"/>
                <a:ea typeface="+mn-ea"/>
                <a:cs typeface="+mn-cs"/>
              </a:rPr>
              <a:t> Beta is extracted from shark liver oil. </a:t>
            </a:r>
            <a:endParaRPr lang="en-GB" dirty="0"/>
          </a:p>
          <a:p>
            <a:endParaRPr lang="en-GB" dirty="0"/>
          </a:p>
          <a:p>
            <a:r>
              <a:rPr lang="en-GB" dirty="0">
                <a:hlinkClick r:id="rId4"/>
              </a:rPr>
              <a:t>EMA recommends approval of </a:t>
            </a:r>
            <a:r>
              <a:rPr lang="en-GB" dirty="0" err="1">
                <a:hlinkClick r:id="rId4"/>
              </a:rPr>
              <a:t>VidPrevtyn</a:t>
            </a:r>
            <a:r>
              <a:rPr lang="en-GB" dirty="0">
                <a:hlinkClick r:id="rId4"/>
              </a:rPr>
              <a:t> Beta as a COVID 19 booster vaccine | European Medicines Agency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260709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85438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227269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a:t>
            </a:r>
            <a:r>
              <a:rPr lang="en-GB" dirty="0"/>
              <a:t>In England</a:t>
            </a:r>
            <a:r>
              <a:rPr lang="en-GB" baseline="0" dirty="0"/>
              <a:t> it is a legislative requirement for DHSC to fund and implement a JCVI recommended vaccine programme</a:t>
            </a:r>
          </a:p>
          <a:p>
            <a:r>
              <a:rPr lang="en-GB" baseline="0" dirty="0"/>
              <a:t>It is not a legislative requirement for the other devolved administrations but to date in NI no JCIV recommended programme has not been implemented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1156408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1722749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advice 30/12/20 available at :</a:t>
            </a:r>
          </a:p>
          <a:p>
            <a:r>
              <a:rPr lang="en-GB" dirty="0"/>
              <a:t>https://www.gov.uk/government/publications/priority-groups-for-coronavirus-covid-19-vaccination-advice-from-the-jcvi-30-december-2020/joint-committee-on-vaccination-and-immunisation-advice-on-priority-groups-for-covid-19-vaccination-30-december-2020</a:t>
            </a:r>
          </a:p>
          <a:p>
            <a:endParaRPr lang="en-GB" dirty="0"/>
          </a:p>
          <a:p>
            <a:r>
              <a:rPr lang="en-GB" dirty="0"/>
              <a:t>It is estimated that taken together, these groups represent around 99% of preventable mortality from COVID-19.</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116169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47</a:t>
            </a:fld>
            <a:endParaRPr lang="en-GB"/>
          </a:p>
        </p:txBody>
      </p:sp>
    </p:spTree>
    <p:extLst>
      <p:ext uri="{BB962C8B-B14F-4D97-AF65-F5344CB8AC3E}">
        <p14:creationId xmlns:p14="http://schemas.microsoft.com/office/powerpoint/2010/main" val="3924426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Evidence strongly indicates that the single greatest risk of mortality from COVID-19 is increasing age and that the risk increases exponentially with age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guidance for people whose immune system means they are at higher risk - GOV.UK (www.gov.uk)</a:t>
            </a: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Many individuals who are clinically extremely vulnerable will have some degree of immunosuppression or be immunocompromised and may not respond as well to the vaccine. Therefore, those who are clinically extremely vulnerable should continue to follow Government advice on reducing their risk of infection. </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50</a:t>
            </a:fld>
            <a:endParaRPr lang="en-GB">
              <a:solidFill>
                <a:prstClr val="black"/>
              </a:solidFill>
            </a:endParaRPr>
          </a:p>
        </p:txBody>
      </p:sp>
    </p:spTree>
    <p:extLst>
      <p:ext uri="{BB962C8B-B14F-4D97-AF65-F5344CB8AC3E}">
        <p14:creationId xmlns:p14="http://schemas.microsoft.com/office/powerpoint/2010/main" val="210095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51</a:t>
            </a:fld>
            <a:endParaRPr lang="en-GB">
              <a:solidFill>
                <a:prstClr val="black"/>
              </a:solidFill>
            </a:endParaRPr>
          </a:p>
        </p:txBody>
      </p:sp>
    </p:spTree>
    <p:extLst>
      <p:ext uri="{BB962C8B-B14F-4D97-AF65-F5344CB8AC3E}">
        <p14:creationId xmlns:p14="http://schemas.microsoft.com/office/powerpoint/2010/main" val="797668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information about the safety of COVID-19 vaccines when given in pregnancy is available on the UKHSA website (</a:t>
            </a:r>
            <a:r>
              <a:rPr lang="en-GB" dirty="0">
                <a:hlinkClick r:id="rId3"/>
              </a:rPr>
              <a:t>www.gov.uk/government/publications/safety-of-covid-19-vaccines-when-given-in-pregnancy/the-safety-of-covid-19-vaccines-when-given-in-pregnancy</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55</a:t>
            </a:fld>
            <a:endParaRPr lang="en-GB">
              <a:solidFill>
                <a:prstClr val="black"/>
              </a:solidFill>
            </a:endParaRPr>
          </a:p>
        </p:txBody>
      </p:sp>
    </p:spTree>
    <p:extLst>
      <p:ext uri="{BB962C8B-B14F-4D97-AF65-F5344CB8AC3E}">
        <p14:creationId xmlns:p14="http://schemas.microsoft.com/office/powerpoint/2010/main" val="2488682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3822436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14007754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1435053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9048243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a:p>
            <a:r>
              <a:rPr lang="en-GB" sz="1200" dirty="0" err="1">
                <a:solidFill>
                  <a:srgbClr val="FF0000"/>
                </a:solidFill>
              </a:rPr>
              <a:t>Toback</a:t>
            </a:r>
            <a:r>
              <a:rPr lang="en-GB" sz="1200" dirty="0">
                <a:solidFill>
                  <a:srgbClr val="FF0000"/>
                </a:solidFill>
              </a:rPr>
              <a:t> S, </a:t>
            </a:r>
            <a:r>
              <a:rPr lang="en-GB" sz="1200" b="0" i="0" u="none" strike="noStrike" kern="1200" baseline="0" dirty="0" err="1">
                <a:solidFill>
                  <a:schemeClr val="tx1"/>
                </a:solidFill>
                <a:latin typeface="+mn-lt"/>
                <a:ea typeface="+mn-ea"/>
                <a:cs typeface="+mn-cs"/>
              </a:rPr>
              <a:t>Galiza</a:t>
            </a:r>
            <a:r>
              <a:rPr lang="en-GB" sz="1200" b="0" i="0" u="none" strike="noStrike" kern="1200" baseline="0" dirty="0">
                <a:solidFill>
                  <a:schemeClr val="tx1"/>
                </a:solidFill>
                <a:latin typeface="+mn-lt"/>
                <a:ea typeface="+mn-ea"/>
                <a:cs typeface="+mn-cs"/>
              </a:rPr>
              <a:t> E, Cosgrove C. Safety, immunogenicity, and efficacy of a COVID-19 vaccine (NVX-CoV2373) co-administered with seasonal influenza vaccines: an exploratory </a:t>
            </a:r>
            <a:r>
              <a:rPr lang="en-GB" sz="1200" b="0" i="0" u="none" strike="noStrike" kern="1200" baseline="0" dirty="0" err="1">
                <a:solidFill>
                  <a:schemeClr val="tx1"/>
                </a:solidFill>
                <a:latin typeface="+mn-lt"/>
                <a:ea typeface="+mn-ea"/>
                <a:cs typeface="+mn-cs"/>
              </a:rPr>
              <a:t>substudy</a:t>
            </a:r>
            <a:r>
              <a:rPr lang="en-GB" sz="1200" b="0" i="0" u="none" strike="noStrike" kern="1200" baseline="0" dirty="0">
                <a:solidFill>
                  <a:schemeClr val="tx1"/>
                </a:solidFill>
                <a:latin typeface="+mn-lt"/>
                <a:ea typeface="+mn-ea"/>
                <a:cs typeface="+mn-cs"/>
              </a:rPr>
              <a:t> of a randomised, observer-blinded, placebo-controlled, phase 3 trial. Lancet 2022; 10: P167-179. DOI: </a:t>
            </a:r>
            <a:r>
              <a:rPr lang="en-GB" sz="1200" b="0" i="0" u="sng" strike="noStrike" kern="1200" baseline="0" dirty="0">
                <a:solidFill>
                  <a:schemeClr val="tx1"/>
                </a:solidFill>
                <a:latin typeface="+mn-lt"/>
                <a:ea typeface="+mn-ea"/>
                <a:cs typeface="+mn-cs"/>
              </a:rPr>
              <a:t>https://doi.org/10.1016/S2213- 2600(21)00409-4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Heath </a:t>
            </a:r>
            <a:r>
              <a:rPr lang="en-GB" sz="1200" b="0" i="0" u="none" strike="noStrike" kern="1200" baseline="0" dirty="0">
                <a:solidFill>
                  <a:schemeClr val="tx1"/>
                </a:solidFill>
                <a:latin typeface="+mn-lt"/>
                <a:ea typeface="+mn-ea"/>
                <a:cs typeface="+mn-cs"/>
              </a:rPr>
              <a:t>PT, </a:t>
            </a:r>
            <a:r>
              <a:rPr lang="en-GB" sz="1200" b="0" i="0" u="none" strike="noStrike" kern="1200" baseline="0" dirty="0" err="1">
                <a:solidFill>
                  <a:schemeClr val="tx1"/>
                </a:solidFill>
                <a:latin typeface="+mn-lt"/>
                <a:ea typeface="+mn-ea"/>
                <a:cs typeface="+mn-cs"/>
              </a:rPr>
              <a:t>Galiza</a:t>
            </a:r>
            <a:r>
              <a:rPr lang="en-GB" sz="1200" b="0" i="0" u="none" strike="noStrike" kern="1200" baseline="0" dirty="0">
                <a:solidFill>
                  <a:schemeClr val="tx1"/>
                </a:solidFill>
                <a:latin typeface="+mn-lt"/>
                <a:ea typeface="+mn-ea"/>
                <a:cs typeface="+mn-cs"/>
              </a:rPr>
              <a:t> EP, Baxter DN,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Safety and Efficacy of the NVX-CoV2373 COVID-19 Vaccine at Completion of the Placebo-Controlled Phase of a Randomized Controlled Trial. Clin Infect Dis. 2022 Oct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31183442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537139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https://www.gov.uk/government/publications/third-primary-covid-19-vaccine-dose-for-people-who-are-immunosuppressed-jcvi-advice/joint-committee-on-vaccination-and-immunisation-jcvi-advice-on-third-primary-dose-vaccination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428398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https://coronavirus.jhu.edu/map.html</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WHO Coronavirus (COVID-19) Dashboard | WHO Coronavirus (COVID-19) Dashboard With Vaccination Data</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https://www.gov.uk/government/publications/jcvi-statement-september-2021-covid-19-booster-vaccine-programme-for-winter-2021-to-2022</a:t>
            </a:r>
            <a:r>
              <a:rPr lang="en-GB" dirty="0"/>
              <a:t>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2692556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2023: 8 November 2022 - GOV.UK (www.gov.uk)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121464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spring 2023 COVID-19 vaccinations, 22 February 2023 - GOV.UK (www.gov.uk)</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2014938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2645115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3889229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8427389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2023: 8 November 2022 -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a:p>
        </p:txBody>
      </p:sp>
    </p:spTree>
    <p:extLst>
      <p:ext uri="{BB962C8B-B14F-4D97-AF65-F5344CB8AC3E}">
        <p14:creationId xmlns:p14="http://schemas.microsoft.com/office/powerpoint/2010/main" val="2429749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as occurred in these cases. 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2331781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74</a:t>
            </a:fld>
            <a:endParaRPr lang="en-GB"/>
          </a:p>
        </p:txBody>
      </p:sp>
    </p:spTree>
    <p:extLst>
      <p:ext uri="{BB962C8B-B14F-4D97-AF65-F5344CB8AC3E}">
        <p14:creationId xmlns:p14="http://schemas.microsoft.com/office/powerpoint/2010/main" val="18361948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The Sanofi Pasteur vaccine contains PS80 at a higher level than influenza vaccines, however, despite very limited experience with this vaccine, it is unlikely that individuals with an allergy to PEG would react to the Sanofi Pasteur vaccine, particularly if they have tolerated a previous influenza vaccine and/or an AstraZeneca or Novavax COVID-19 vaccine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Sanofi Pasteur vaccine </a:t>
            </a:r>
            <a:r>
              <a:rPr lang="en-GB" sz="1200" dirty="0">
                <a:solidFill>
                  <a:srgbClr val="FF0000"/>
                </a:solidFill>
              </a:rPr>
              <a:t>(</a:t>
            </a:r>
            <a:r>
              <a:rPr lang="en-GB" sz="1200" dirty="0" err="1">
                <a:solidFill>
                  <a:srgbClr val="FF0000"/>
                </a:solidFill>
              </a:rPr>
              <a:t>VidPrevtyn</a:t>
            </a:r>
            <a:r>
              <a:rPr lang="en-GB" sz="1200" dirty="0">
                <a:solidFill>
                  <a:srgbClr val="FF0000"/>
                </a:solidFill>
              </a:rPr>
              <a:t> Beta) </a:t>
            </a:r>
            <a:r>
              <a:rPr lang="en-GB" sz="1200" b="0" i="0" u="none" strike="noStrike" kern="1200" baseline="0" dirty="0">
                <a:solidFill>
                  <a:schemeClr val="tx1"/>
                </a:solidFill>
                <a:latin typeface="+mn-lt"/>
                <a:ea typeface="+mn-ea"/>
                <a:cs typeface="+mn-cs"/>
              </a:rPr>
              <a:t>also contains small amounts of polysorbate 20 (a similar compound).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208181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Latest data can be obtained from https://coronavirus.data.gov.uk/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31582110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31398218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1375703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2553223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27860066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5307705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83</a:t>
            </a:fld>
            <a:endParaRPr lang="en-GB"/>
          </a:p>
        </p:txBody>
      </p:sp>
    </p:spTree>
    <p:extLst>
      <p:ext uri="{BB962C8B-B14F-4D97-AF65-F5344CB8AC3E}">
        <p14:creationId xmlns:p14="http://schemas.microsoft.com/office/powerpoint/2010/main" val="2643946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vaccine does not contain any animal products</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84</a:t>
            </a:fld>
            <a:endParaRPr lang="en-GB">
              <a:solidFill>
                <a:prstClr val="black"/>
              </a:solidFill>
            </a:endParaRPr>
          </a:p>
        </p:txBody>
      </p:sp>
    </p:spTree>
    <p:extLst>
      <p:ext uri="{BB962C8B-B14F-4D97-AF65-F5344CB8AC3E}">
        <p14:creationId xmlns:p14="http://schemas.microsoft.com/office/powerpoint/2010/main" val="3887217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Comirnaty | European Medicines Agency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85</a:t>
            </a:fld>
            <a:endParaRPr lang="en-GB"/>
          </a:p>
        </p:txBody>
      </p:sp>
    </p:spTree>
    <p:extLst>
      <p:ext uri="{BB962C8B-B14F-4D97-AF65-F5344CB8AC3E}">
        <p14:creationId xmlns:p14="http://schemas.microsoft.com/office/powerpoint/2010/main" val="2330662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86</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11205908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87</a:t>
            </a:fld>
            <a:endParaRPr lang="en-GB" dirty="0">
              <a:solidFill>
                <a:prstClr val="black"/>
              </a:solidFill>
            </a:endParaRPr>
          </a:p>
        </p:txBody>
      </p:sp>
    </p:spTree>
    <p:extLst>
      <p:ext uri="{BB962C8B-B14F-4D97-AF65-F5344CB8AC3E}">
        <p14:creationId xmlns:p14="http://schemas.microsoft.com/office/powerpoint/2010/main" val="38637914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88</a:t>
            </a:fld>
            <a:endParaRPr lang="en-GB"/>
          </a:p>
        </p:txBody>
      </p:sp>
    </p:spTree>
    <p:extLst>
      <p:ext uri="{BB962C8B-B14F-4D97-AF65-F5344CB8AC3E}">
        <p14:creationId xmlns:p14="http://schemas.microsoft.com/office/powerpoint/2010/main" val="17410693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89</a:t>
            </a:fld>
            <a:endParaRPr lang="en-GB"/>
          </a:p>
        </p:txBody>
      </p:sp>
    </p:spTree>
    <p:extLst>
      <p:ext uri="{BB962C8B-B14F-4D97-AF65-F5344CB8AC3E}">
        <p14:creationId xmlns:p14="http://schemas.microsoft.com/office/powerpoint/2010/main" val="32495539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90</a:t>
            </a:fld>
            <a:endParaRPr lang="en-GB"/>
          </a:p>
        </p:txBody>
      </p:sp>
    </p:spTree>
    <p:extLst>
      <p:ext uri="{BB962C8B-B14F-4D97-AF65-F5344CB8AC3E}">
        <p14:creationId xmlns:p14="http://schemas.microsoft.com/office/powerpoint/2010/main" val="19475411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Reconstituted vaccine can be returned to the fridge/cool box and stored between 2oC and 8oC (or up to 25°C if not in fridge) but must be used within 6 hours following dilution.</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93</a:t>
            </a:fld>
            <a:endParaRPr lang="en-GB"/>
          </a:p>
        </p:txBody>
      </p:sp>
    </p:spTree>
    <p:extLst>
      <p:ext uri="{BB962C8B-B14F-4D97-AF65-F5344CB8AC3E}">
        <p14:creationId xmlns:p14="http://schemas.microsoft.com/office/powerpoint/2010/main" val="8735651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94</a:t>
            </a:fld>
            <a:endParaRPr lang="en-GB"/>
          </a:p>
        </p:txBody>
      </p:sp>
    </p:spTree>
    <p:extLst>
      <p:ext uri="{BB962C8B-B14F-4D97-AF65-F5344CB8AC3E}">
        <p14:creationId xmlns:p14="http://schemas.microsoft.com/office/powerpoint/2010/main" val="37784290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96</a:t>
            </a:fld>
            <a:endParaRPr lang="en-GB"/>
          </a:p>
        </p:txBody>
      </p:sp>
    </p:spTree>
    <p:extLst>
      <p:ext uri="{BB962C8B-B14F-4D97-AF65-F5344CB8AC3E}">
        <p14:creationId xmlns:p14="http://schemas.microsoft.com/office/powerpoint/2010/main" val="29679619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97</a:t>
            </a:fld>
            <a:endParaRPr lang="en-GB"/>
          </a:p>
        </p:txBody>
      </p:sp>
    </p:spTree>
    <p:extLst>
      <p:ext uri="{BB962C8B-B14F-4D97-AF65-F5344CB8AC3E}">
        <p14:creationId xmlns:p14="http://schemas.microsoft.com/office/powerpoint/2010/main" val="246032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98</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99</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Diagram of coronavirus </a:t>
            </a:r>
            <a:r>
              <a:rPr lang="en-GB" dirty="0" err="1"/>
              <a:t>virion</a:t>
            </a:r>
            <a:r>
              <a:rPr lang="en-GB" dirty="0"/>
              <a:t>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9615367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100</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Comirnaty, INN-COVID-19 mRNA Vaccine (nucleoside-modified)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101</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3"/>
              </a:rPr>
              <a:t>Spikevax (previously COVID-19 Vaccine </a:t>
            </a:r>
            <a:r>
              <a:rPr lang="en-GB" sz="1200" u="sng" kern="1200" dirty="0" err="1">
                <a:solidFill>
                  <a:schemeClr val="tx1"/>
                </a:solidFill>
                <a:effectLst/>
                <a:latin typeface="+mn-lt"/>
                <a:ea typeface="+mn-ea"/>
                <a:cs typeface="+mn-cs"/>
                <a:hlinkClick r:id="rId3"/>
              </a:rPr>
              <a:t>Moderna</a:t>
            </a:r>
            <a:r>
              <a:rPr lang="en-GB" sz="1200" u="sng" kern="1200" dirty="0">
                <a:solidFill>
                  <a:schemeClr val="tx1"/>
                </a:solidFill>
                <a:effectLst/>
                <a:latin typeface="+mn-lt"/>
                <a:ea typeface="+mn-ea"/>
                <a:cs typeface="+mn-cs"/>
                <a:hlinkClick r:id="rId3"/>
              </a:rPr>
              <a:t>) | European Medicines Agency (europa.eu)</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104</a:t>
            </a:fld>
            <a:endParaRPr lang="en-GB"/>
          </a:p>
        </p:txBody>
      </p:sp>
    </p:spTree>
    <p:extLst>
      <p:ext uri="{BB962C8B-B14F-4D97-AF65-F5344CB8AC3E}">
        <p14:creationId xmlns:p14="http://schemas.microsoft.com/office/powerpoint/2010/main" val="23643067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105</a:t>
            </a:fld>
            <a:endParaRPr lang="en-GB"/>
          </a:p>
        </p:txBody>
      </p:sp>
    </p:spTree>
    <p:extLst>
      <p:ext uri="{BB962C8B-B14F-4D97-AF65-F5344CB8AC3E}">
        <p14:creationId xmlns:p14="http://schemas.microsoft.com/office/powerpoint/2010/main" val="19190956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106</a:t>
            </a:fld>
            <a:endParaRPr lang="en-GB"/>
          </a:p>
        </p:txBody>
      </p:sp>
    </p:spTree>
    <p:extLst>
      <p:ext uri="{BB962C8B-B14F-4D97-AF65-F5344CB8AC3E}">
        <p14:creationId xmlns:p14="http://schemas.microsoft.com/office/powerpoint/2010/main" val="40604416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107</a:t>
            </a:fld>
            <a:endParaRPr lang="en-GB"/>
          </a:p>
        </p:txBody>
      </p:sp>
    </p:spTree>
    <p:extLst>
      <p:ext uri="{BB962C8B-B14F-4D97-AF65-F5344CB8AC3E}">
        <p14:creationId xmlns:p14="http://schemas.microsoft.com/office/powerpoint/2010/main" val="18388039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(previously COVID-19 Vaccine </a:t>
            </a:r>
            <a:r>
              <a:rPr lang="en-GB" dirty="0" err="1">
                <a:hlinkClick r:id="rId3"/>
              </a:rPr>
              <a:t>Moderna</a:t>
            </a:r>
            <a:r>
              <a:rPr lang="en-GB" dirty="0">
                <a:hlinkClick r:id="rId3"/>
              </a:rPr>
              <a:t>) | European Medicines Agency (europa.eu)</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112</a:t>
            </a:fld>
            <a:endParaRPr lang="en-GB"/>
          </a:p>
        </p:txBody>
      </p:sp>
    </p:spTree>
    <p:extLst>
      <p:ext uri="{BB962C8B-B14F-4D97-AF65-F5344CB8AC3E}">
        <p14:creationId xmlns:p14="http://schemas.microsoft.com/office/powerpoint/2010/main" val="6381192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113</a:t>
            </a:fld>
            <a:endParaRPr lang="en-GB"/>
          </a:p>
        </p:txBody>
      </p:sp>
    </p:spTree>
    <p:extLst>
      <p:ext uri="{BB962C8B-B14F-4D97-AF65-F5344CB8AC3E}">
        <p14:creationId xmlns:p14="http://schemas.microsoft.com/office/powerpoint/2010/main" val="977422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114</a:t>
            </a:fld>
            <a:endParaRPr lang="en-GB"/>
          </a:p>
        </p:txBody>
      </p:sp>
    </p:spTree>
    <p:extLst>
      <p:ext uri="{BB962C8B-B14F-4D97-AF65-F5344CB8AC3E}">
        <p14:creationId xmlns:p14="http://schemas.microsoft.com/office/powerpoint/2010/main" val="14257334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115</a:t>
            </a:fld>
            <a:endParaRPr lang="en-GB"/>
          </a:p>
        </p:txBody>
      </p:sp>
    </p:spTree>
    <p:extLst>
      <p:ext uri="{BB962C8B-B14F-4D97-AF65-F5344CB8AC3E}">
        <p14:creationId xmlns:p14="http://schemas.microsoft.com/office/powerpoint/2010/main" val="302869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Information on new variants under investigation is available at: </a:t>
            </a:r>
            <a:r>
              <a:rPr lang="en-GB" sz="1200" b="0" i="0" u="sng" strike="noStrike" kern="1200" baseline="0" dirty="0">
                <a:solidFill>
                  <a:schemeClr val="tx1"/>
                </a:solidFill>
                <a:latin typeface="+mn-lt"/>
                <a:ea typeface="+mn-ea"/>
                <a:cs typeface="+mn-cs"/>
              </a:rPr>
              <a:t>https://www.gov.uk/ government/publications/ investigation-of-sars-cov-2-variants-technical-briefings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116</a:t>
            </a:fld>
            <a:endParaRPr lang="en-GB"/>
          </a:p>
        </p:txBody>
      </p:sp>
    </p:spTree>
    <p:extLst>
      <p:ext uri="{BB962C8B-B14F-4D97-AF65-F5344CB8AC3E}">
        <p14:creationId xmlns:p14="http://schemas.microsoft.com/office/powerpoint/2010/main" val="31436691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118</a:t>
            </a:fld>
            <a:endParaRPr lang="en-GB"/>
          </a:p>
        </p:txBody>
      </p:sp>
    </p:spTree>
    <p:extLst>
      <p:ext uri="{BB962C8B-B14F-4D97-AF65-F5344CB8AC3E}">
        <p14:creationId xmlns:p14="http://schemas.microsoft.com/office/powerpoint/2010/main" val="1802739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119</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*Squalene is a naturally occurring molecule found in plants and animals, and commercially extracted from fish oil. Squalene is an essential ingredient in the adjuvant system. Combined with surfactants and other immunostimulants, emulsions of squalene have been shown to enhance the immune response when added to antigens. The squalene used in </a:t>
            </a:r>
            <a:r>
              <a:rPr lang="en-US" sz="1200" kern="1200" dirty="0" err="1">
                <a:solidFill>
                  <a:schemeClr val="tx1"/>
                </a:solidFill>
                <a:effectLst/>
                <a:latin typeface="+mn-lt"/>
                <a:ea typeface="+mn-ea"/>
                <a:cs typeface="+mn-cs"/>
              </a:rPr>
              <a:t>VidPrevtyn</a:t>
            </a:r>
            <a:r>
              <a:rPr lang="en-US" sz="1200" kern="1200" dirty="0">
                <a:solidFill>
                  <a:schemeClr val="tx1"/>
                </a:solidFill>
                <a:effectLst/>
                <a:latin typeface="+mn-lt"/>
                <a:ea typeface="+mn-ea"/>
                <a:cs typeface="+mn-cs"/>
              </a:rPr>
              <a:t> Beta is extracted from shark liver oil.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latin typeface="Arial" panose="020B0604020202020204" pitchFamily="34" charset="0"/>
              </a:rPr>
              <a:t>VidPrevtyn</a:t>
            </a:r>
            <a:r>
              <a:rPr lang="en-GB" sz="1200" dirty="0">
                <a:latin typeface="Arial" panose="020B0604020202020204" pitchFamily="34" charset="0"/>
              </a:rPr>
              <a:t> Beta does not contain latex or rubber.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Produced by recombinant DNA technology using a </a:t>
            </a:r>
            <a:r>
              <a:rPr lang="en-GB" dirty="0" err="1"/>
              <a:t>baculovirus</a:t>
            </a:r>
            <a:r>
              <a:rPr lang="en-GB" dirty="0"/>
              <a:t> expression system in an insect cell line that is derived from Sf9 cells of the fall armyworm, </a:t>
            </a:r>
            <a:r>
              <a:rPr lang="en-GB" dirty="0" err="1"/>
              <a:t>Spodoptera</a:t>
            </a:r>
            <a:r>
              <a:rPr lang="en-GB" dirty="0"/>
              <a:t> </a:t>
            </a:r>
            <a:r>
              <a:rPr lang="en-GB" dirty="0" err="1"/>
              <a:t>frugiperda</a:t>
            </a:r>
            <a:r>
              <a:rPr lang="en-GB" dirty="0"/>
              <a:t>.</a:t>
            </a:r>
          </a:p>
          <a:p>
            <a:endParaRPr lang="en-GB" dirty="0">
              <a:hlinkClick r:id="rId3"/>
            </a:endParaRPr>
          </a:p>
          <a:p>
            <a:r>
              <a:rPr lang="en-GB" dirty="0" err="1">
                <a:hlinkClick r:id="rId3"/>
              </a:rPr>
              <a:t>VidPrevtyn</a:t>
            </a:r>
            <a:r>
              <a:rPr lang="en-GB" dirty="0">
                <a:hlinkClick r:id="rId3"/>
              </a:rPr>
              <a:t> Beta; COVID-19 vaccine (recombinant, adjuvanted) (europa.eu)</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120</a:t>
            </a:fld>
            <a:endParaRPr lang="en-GB"/>
          </a:p>
        </p:txBody>
      </p:sp>
    </p:spTree>
    <p:extLst>
      <p:ext uri="{BB962C8B-B14F-4D97-AF65-F5344CB8AC3E}">
        <p14:creationId xmlns:p14="http://schemas.microsoft.com/office/powerpoint/2010/main" val="10081565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121</a:t>
            </a:fld>
            <a:endParaRPr lang="en-GB" dirty="0">
              <a:solidFill>
                <a:prstClr val="black"/>
              </a:solidFill>
            </a:endParaRPr>
          </a:p>
        </p:txBody>
      </p:sp>
    </p:spTree>
    <p:extLst>
      <p:ext uri="{BB962C8B-B14F-4D97-AF65-F5344CB8AC3E}">
        <p14:creationId xmlns:p14="http://schemas.microsoft.com/office/powerpoint/2010/main" val="32686189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122</a:t>
            </a:fld>
            <a:endParaRPr lang="en-GB"/>
          </a:p>
        </p:txBody>
      </p:sp>
    </p:spTree>
    <p:extLst>
      <p:ext uri="{BB962C8B-B14F-4D97-AF65-F5344CB8AC3E}">
        <p14:creationId xmlns:p14="http://schemas.microsoft.com/office/powerpoint/2010/main" val="24683882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*As part of operational flexibility, eligible individuals aged 65 to 74 years may also receive Sanofi Pasteur vaccine (</a:t>
            </a:r>
            <a:r>
              <a:rPr lang="en-GB" sz="1200" dirty="0" err="1">
                <a:solidFill>
                  <a:srgbClr val="FF0000"/>
                </a:solidFill>
              </a:rPr>
              <a:t>VidPrevtyn</a:t>
            </a:r>
            <a:r>
              <a:rPr lang="en-GB" sz="1200" dirty="0">
                <a:solidFill>
                  <a:srgbClr val="FF0000"/>
                </a:solidFill>
              </a:rPr>
              <a:t> Beta®) where it would simplify delivery in that setting. This includes vaccination in care homes for older adults and in domiciliary settings</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124</a:t>
            </a:fld>
            <a:endParaRPr lang="en-GB"/>
          </a:p>
        </p:txBody>
      </p:sp>
    </p:spTree>
    <p:extLst>
      <p:ext uri="{BB962C8B-B14F-4D97-AF65-F5344CB8AC3E}">
        <p14:creationId xmlns:p14="http://schemas.microsoft.com/office/powerpoint/2010/main" val="37938759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125</a:t>
            </a:fld>
            <a:endParaRPr lang="en-GB"/>
          </a:p>
        </p:txBody>
      </p:sp>
    </p:spTree>
    <p:extLst>
      <p:ext uri="{BB962C8B-B14F-4D97-AF65-F5344CB8AC3E}">
        <p14:creationId xmlns:p14="http://schemas.microsoft.com/office/powerpoint/2010/main" val="18746121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126</a:t>
            </a:fld>
            <a:endParaRPr lang="en-GB"/>
          </a:p>
        </p:txBody>
      </p:sp>
    </p:spTree>
    <p:extLst>
      <p:ext uri="{BB962C8B-B14F-4D97-AF65-F5344CB8AC3E}">
        <p14:creationId xmlns:p14="http://schemas.microsoft.com/office/powerpoint/2010/main" val="20610338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127</a:t>
            </a:fld>
            <a:endParaRPr lang="en-GB"/>
          </a:p>
        </p:txBody>
      </p:sp>
    </p:spTree>
    <p:extLst>
      <p:ext uri="{BB962C8B-B14F-4D97-AF65-F5344CB8AC3E}">
        <p14:creationId xmlns:p14="http://schemas.microsoft.com/office/powerpoint/2010/main" val="30993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6.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7.xml.rels><?xml version="1.0" encoding="UTF-8" standalone="yes"?>
<Relationships xmlns="http://schemas.openxmlformats.org/package/2006/relationships"><Relationship Id="rId3" Type="http://schemas.openxmlformats.org/officeDocument/2006/relationships/hyperlink" Target="https://www.gov.uk/government/collections/immunisation" TargetMode="External"/><Relationship Id="rId2" Type="http://schemas.openxmlformats.org/officeDocument/2006/relationships/hyperlink" Target="https://www.gov.uk/government/collections/immunisation-against-infectious-disease-the-green-boo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assets.publishing.service.gov.uk/government/uploads/system/uploads/attachment_data/file/1102459/Greenbook-chapter-14a-4September22.pdf" TargetMode="Externa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www.ema.europa.eu/en/documents/product-information/comirnaty-epar-product-information_en.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www.comirnatyeducation.co.uk/"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077200" cy="720080"/>
          </a:xfrm>
        </p:spPr>
        <p:txBody>
          <a:bodyPr/>
          <a:lstStyle/>
          <a:p>
            <a:pPr lvl="0"/>
            <a:br>
              <a:rPr lang="en-GB" dirty="0"/>
            </a:br>
            <a:br>
              <a:rPr lang="en-GB" dirty="0"/>
            </a:br>
            <a:br>
              <a:rPr lang="en-GB" sz="4800" dirty="0"/>
            </a:br>
            <a:r>
              <a:rPr lang="en-GB" sz="4800" dirty="0"/>
              <a:t> 	</a:t>
            </a:r>
            <a:r>
              <a:rPr lang="en-GB" sz="4800" dirty="0">
                <a:solidFill>
                  <a:schemeClr val="accent1">
                    <a:lumMod val="75000"/>
                  </a:schemeClr>
                </a:solidFill>
              </a:rPr>
              <a:t>COVID-19 Vaccination </a:t>
            </a:r>
            <a:br>
              <a:rPr lang="en-GB" sz="4800" dirty="0">
                <a:solidFill>
                  <a:schemeClr val="accent1">
                    <a:lumMod val="75000"/>
                  </a:schemeClr>
                </a:solidFill>
              </a:rPr>
            </a:br>
            <a:r>
              <a:rPr lang="en-GB" sz="4800" dirty="0">
                <a:solidFill>
                  <a:schemeClr val="accent1">
                    <a:lumMod val="75000"/>
                  </a:schemeClr>
                </a:solidFill>
              </a:rPr>
              <a:t>	programme for adults </a:t>
            </a:r>
            <a:br>
              <a:rPr lang="en-GB" dirty="0"/>
            </a:br>
            <a:br>
              <a:rPr lang="en-GB" dirty="0"/>
            </a:br>
            <a:br>
              <a:rPr lang="en-GB" dirty="0"/>
            </a:br>
            <a:br>
              <a:rPr lang="en-GB" sz="1600" dirty="0"/>
            </a:br>
            <a:br>
              <a:rPr lang="en-GB" sz="1600" dirty="0"/>
            </a:br>
            <a:br>
              <a:rPr lang="en-GB" sz="1600" dirty="0"/>
            </a:br>
            <a:br>
              <a:rPr lang="en-GB" sz="1600" dirty="0"/>
            </a:br>
            <a:r>
              <a:rPr lang="en-GB" sz="1600" dirty="0">
                <a:solidFill>
                  <a:schemeClr val="accent1">
                    <a:lumMod val="75000"/>
                  </a:schemeClr>
                </a:solidFill>
              </a:rPr>
              <a:t>Acknowledgments to UKHSA, PHW and PHS for use of their training slides </a:t>
            </a:r>
            <a:br>
              <a:rPr lang="en-GB" sz="1600" dirty="0">
                <a:solidFill>
                  <a:schemeClr val="accent1">
                    <a:lumMod val="75000"/>
                  </a:schemeClr>
                </a:solidFill>
              </a:rPr>
            </a:br>
            <a:r>
              <a:rPr lang="en-GB" sz="1600" dirty="0">
                <a:solidFill>
                  <a:schemeClr val="accent1">
                    <a:lumMod val="75000"/>
                  </a:schemeClr>
                </a:solidFill>
              </a:rPr>
              <a:t>These slides are provisional – subject to revision  </a:t>
            </a:r>
            <a:br>
              <a:rPr lang="en-GB" sz="1600" dirty="0"/>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dirty="0">
                <a:solidFill>
                  <a:schemeClr val="accent1">
                    <a:lumMod val="75000"/>
                  </a:schemeClr>
                </a:solidFill>
              </a:rPr>
              <a:t>Viral infection</a:t>
            </a:r>
          </a:p>
        </p:txBody>
      </p:sp>
      <p:sp>
        <p:nvSpPr>
          <p:cNvPr id="3" name="Content Placeholder 2"/>
          <p:cNvSpPr>
            <a:spLocks noGrp="1"/>
          </p:cNvSpPr>
          <p:nvPr>
            <p:ph idx="1"/>
          </p:nvPr>
        </p:nvSpPr>
        <p:spPr>
          <a:xfrm>
            <a:off x="685800" y="1340768"/>
            <a:ext cx="8077200" cy="4221832"/>
          </a:xfrm>
        </p:spPr>
        <p:txBody>
          <a:bodyPr/>
          <a:lstStyle/>
          <a:p>
            <a:pPr>
              <a:buFont typeface="Arial" panose="020B0604020202020204" pitchFamily="34" charset="0"/>
              <a:buChar char="•"/>
            </a:pPr>
            <a:r>
              <a:rPr lang="en-GB" sz="1600" dirty="0"/>
              <a:t>viruses are much smaller than bacteria and consist of a small amount of either DNA or RNA surrounded by a protein coat called a capsid </a:t>
            </a:r>
          </a:p>
          <a:p>
            <a:pPr marL="0" indent="0"/>
            <a:endParaRPr lang="en-GB" sz="1600" dirty="0"/>
          </a:p>
          <a:p>
            <a:pPr>
              <a:buFont typeface="Arial" panose="020B0604020202020204" pitchFamily="34" charset="0"/>
              <a:buChar char="•"/>
            </a:pPr>
            <a:r>
              <a:rPr lang="en-GB" sz="1600" dirty="0"/>
              <a:t>viruses cannot replicate themselves, but need to seek out the replication mechanism contained within a host cell </a:t>
            </a:r>
          </a:p>
          <a:p>
            <a:pPr>
              <a:buFont typeface="Arial" panose="020B0604020202020204" pitchFamily="34" charset="0"/>
              <a:buChar char="•"/>
            </a:pPr>
            <a:endParaRPr lang="en-GB" sz="1600" dirty="0"/>
          </a:p>
          <a:p>
            <a:pPr>
              <a:buFont typeface="Arial" panose="020B0604020202020204" pitchFamily="34" charset="0"/>
              <a:buChar char="•"/>
            </a:pPr>
            <a:r>
              <a:rPr lang="en-GB" sz="1600" dirty="0"/>
              <a:t>examples of vaccine preventable viral diseases include measles, mumps, rubella, influenza, hepatitis A and B</a:t>
            </a:r>
          </a:p>
          <a:p>
            <a:pPr marL="0" indent="0"/>
            <a:endParaRPr lang="en-GB" sz="1600" dirty="0"/>
          </a:p>
          <a:p>
            <a:pPr>
              <a:buFont typeface="Arial" panose="020B0604020202020204" pitchFamily="34" charset="0"/>
              <a:buChar char="•"/>
            </a:pPr>
            <a:r>
              <a:rPr lang="en-GB" sz="1600" dirty="0"/>
              <a:t>Influenza viruses, which are RNA viruses, are constantly mutating into slightly different forms, which is why we need to produce and give different flu vaccines every year</a:t>
            </a:r>
          </a:p>
          <a:p>
            <a:pPr marL="0" indent="0"/>
            <a:endParaRPr lang="en-GB" sz="1600" dirty="0"/>
          </a:p>
          <a:p>
            <a:pPr>
              <a:buFont typeface="Arial" panose="020B0604020202020204" pitchFamily="34" charset="0"/>
              <a:buChar char="•"/>
            </a:pPr>
            <a:r>
              <a:rPr lang="en-GB" sz="16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3448" cy="432048"/>
          </a:xfrm>
        </p:spPr>
        <p:txBody>
          <a:bodyPr/>
          <a:lstStyle/>
          <a:p>
            <a:r>
              <a:rPr lang="en-GB" sz="2000" dirty="0">
                <a:solidFill>
                  <a:schemeClr val="accent1">
                    <a:lumMod val="75000"/>
                  </a:schemeClr>
                </a:solidFill>
              </a:rPr>
              <a:t>COVID-19 Pfizer BioNTech Comirnaty Original/Omicron BA.1 </a:t>
            </a:r>
            <a:br>
              <a:rPr lang="en-GB" sz="2000" dirty="0">
                <a:solidFill>
                  <a:schemeClr val="accent1">
                    <a:lumMod val="75000"/>
                  </a:schemeClr>
                </a:solidFill>
              </a:rPr>
            </a:br>
            <a:r>
              <a:rPr lang="en-GB" sz="2000" dirty="0">
                <a:solidFill>
                  <a:schemeClr val="accent1">
                    <a:lumMod val="75000"/>
                  </a:schemeClr>
                </a:solidFill>
              </a:rPr>
              <a:t>and Comirnaty Original/Omicron BA.4-5 vaccine storage and use </a:t>
            </a:r>
          </a:p>
        </p:txBody>
      </p:sp>
      <p:sp>
        <p:nvSpPr>
          <p:cNvPr id="3" name="Content Placeholder 2"/>
          <p:cNvSpPr>
            <a:spLocks noGrp="1"/>
          </p:cNvSpPr>
          <p:nvPr>
            <p:ph idx="1"/>
          </p:nvPr>
        </p:nvSpPr>
        <p:spPr>
          <a:xfrm>
            <a:off x="685800" y="1268760"/>
            <a:ext cx="7702624" cy="4608512"/>
          </a:xfrm>
        </p:spPr>
        <p:txBody>
          <a:bodyPr/>
          <a:lstStyle/>
          <a:p>
            <a:pPr marL="0" indent="0"/>
            <a:r>
              <a:rPr lang="en-GB" sz="1600" dirty="0"/>
              <a:t>The COVID-19 Pfizer BioNTech Comirnaty Original/Omicron BA.1 and Comirnaty Original/Omicron BA.4-5 vaccine will be stored frozen in facilities </a:t>
            </a:r>
            <a:r>
              <a:rPr lang="en-GB" sz="1600" b="1" dirty="0"/>
              <a:t>with appropriate freezers to store the vaccine vials</a:t>
            </a:r>
            <a:r>
              <a:rPr lang="en-GB" sz="1600" dirty="0"/>
              <a:t> </a:t>
            </a:r>
            <a:r>
              <a:rPr lang="en-GB" sz="1600" b="1" dirty="0"/>
              <a:t>between -90ºC to -60ºC until ready for use</a:t>
            </a:r>
          </a:p>
          <a:p>
            <a:pPr marL="285750" lvl="0" indent="-285750">
              <a:buFont typeface="Arial" panose="020B0604020202020204" pitchFamily="34" charset="0"/>
              <a:buChar char="•"/>
            </a:pPr>
            <a:r>
              <a:rPr lang="en-GB" sz="1600" dirty="0"/>
              <a:t>shelf-life is 18 months at -90ºC to -60ºC</a:t>
            </a:r>
          </a:p>
          <a:p>
            <a:pPr marL="285750" lvl="0" indent="-285750">
              <a:buFont typeface="Arial" panose="020B0604020202020204" pitchFamily="34" charset="0"/>
              <a:buChar char="•"/>
            </a:pPr>
            <a:r>
              <a:rPr lang="en-GB" sz="1600" dirty="0"/>
              <a:t>when stored frozen at -90 °C to -60 °C, 10-vial packs of the vaccine can be thawed at +2°C to +8°C for 6 hours or individual vials can be thawed at room temperature (up to +30°C) for 30 minutes</a:t>
            </a:r>
          </a:p>
          <a:p>
            <a:pPr marL="285750" indent="-285750">
              <a:buFont typeface="Arial" panose="020B0604020202020204" pitchFamily="34" charset="0"/>
              <a:buChar char="•"/>
            </a:pPr>
            <a:r>
              <a:rPr lang="en-GB" sz="16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600" dirty="0"/>
              <a:t>thawed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600" dirty="0"/>
              <a:t>once thawed, the unopened vaccine may be stored refrigerated at +2ºC to +8ºC, protected from light, for up to 10 weeks</a:t>
            </a:r>
          </a:p>
          <a:p>
            <a:pPr marL="285750" indent="-285750">
              <a:buFont typeface="Arial" panose="020B0604020202020204" pitchFamily="34" charset="0"/>
              <a:buChar char="•"/>
            </a:pPr>
            <a:r>
              <a:rPr lang="en-GB" sz="1600" dirty="0"/>
              <a:t>the unopened vaccine may be stored at +8ºC to +30ºC for up to 12 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8001622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936104"/>
          </a:xfrm>
        </p:spPr>
        <p:txBody>
          <a:bodyPr/>
          <a:lstStyle/>
          <a:p>
            <a:r>
              <a:rPr lang="en-GB" sz="2000" dirty="0">
                <a:solidFill>
                  <a:schemeClr val="accent1">
                    <a:lumMod val="75000"/>
                  </a:schemeClr>
                </a:solidFill>
              </a:rPr>
              <a:t>COVID-19 Pfizer BioNTech Comirnaty Original/Omicron BA.1 and </a:t>
            </a:r>
            <a:br>
              <a:rPr lang="en-GB" sz="2000" dirty="0">
                <a:solidFill>
                  <a:schemeClr val="accent1">
                    <a:lumMod val="75000"/>
                  </a:schemeClr>
                </a:solidFill>
              </a:rPr>
            </a:br>
            <a:r>
              <a:rPr lang="en-GB" sz="2000" dirty="0">
                <a:solidFill>
                  <a:schemeClr val="accent1">
                    <a:lumMod val="75000"/>
                  </a:schemeClr>
                </a:solidFill>
              </a:rPr>
              <a:t>Comirnaty Original/Omicron BA.4-5 vaccine preparation (1)</a:t>
            </a:r>
          </a:p>
        </p:txBody>
      </p:sp>
      <p:sp>
        <p:nvSpPr>
          <p:cNvPr id="3" name="Content Placeholder 2"/>
          <p:cNvSpPr>
            <a:spLocks noGrp="1"/>
          </p:cNvSpPr>
          <p:nvPr>
            <p:ph idx="1"/>
          </p:nvPr>
        </p:nvSpPr>
        <p:spPr>
          <a:xfrm>
            <a:off x="685800" y="1196752"/>
            <a:ext cx="8077200" cy="4680520"/>
          </a:xfrm>
        </p:spPr>
        <p:txBody>
          <a:bodyPr/>
          <a:lstStyle/>
          <a:p>
            <a:pPr marL="285750" indent="-285750">
              <a:buFont typeface="Arial" panose="020B0604020202020204" pitchFamily="34" charset="0"/>
              <a:buChar char="•"/>
            </a:pPr>
            <a:r>
              <a:rPr lang="en-GB" sz="1400" b="1" dirty="0"/>
              <a:t>COVID-19 Pfizer BioNTech Comirnaty Original/Omicron BA.1 and</a:t>
            </a:r>
            <a:r>
              <a:rPr lang="en-GB" sz="1400" b="1" dirty="0">
                <a:solidFill>
                  <a:srgbClr val="FF0000"/>
                </a:solidFill>
              </a:rPr>
              <a:t> </a:t>
            </a:r>
            <a:r>
              <a:rPr lang="en-GB" sz="1400" b="1" dirty="0"/>
              <a:t>Comirnaty Original/ Omicron BA.4-5 vaccines do not require dilution</a:t>
            </a:r>
          </a:p>
          <a:p>
            <a:pPr marL="0" indent="0"/>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12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12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endParaRPr lang="en-GB" sz="1400" dirty="0"/>
          </a:p>
          <a:p>
            <a:pPr marL="285750" indent="-285750">
              <a:buFont typeface="Arial" panose="020B0604020202020204" pitchFamily="34" charset="0"/>
              <a:buChar char="•"/>
            </a:pPr>
            <a:r>
              <a:rPr lang="en-GB" sz="1400" dirty="0"/>
              <a:t>gently mix by inverting vials 10 times prior to use.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16647617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8077200" cy="720080"/>
          </a:xfrm>
        </p:spPr>
        <p:txBody>
          <a:bodyPr/>
          <a:lstStyle/>
          <a:p>
            <a:r>
              <a:rPr lang="en-GB" sz="2200" dirty="0">
                <a:solidFill>
                  <a:schemeClr val="accent1">
                    <a:lumMod val="75000"/>
                  </a:schemeClr>
                </a:solidFill>
              </a:rPr>
              <a:t>COVID-19 Pfizer BioNTech Comirnaty Original/Omicron </a:t>
            </a:r>
            <a:br>
              <a:rPr lang="en-GB" sz="2200" dirty="0">
                <a:solidFill>
                  <a:schemeClr val="accent1">
                    <a:lumMod val="75000"/>
                  </a:schemeClr>
                </a:solidFill>
              </a:rPr>
            </a:br>
            <a:r>
              <a:rPr lang="en-GB" sz="2200" dirty="0">
                <a:solidFill>
                  <a:schemeClr val="accent1">
                    <a:lumMod val="75000"/>
                  </a:schemeClr>
                </a:solidFill>
              </a:rPr>
              <a:t>BA.1 </a:t>
            </a:r>
            <a:r>
              <a:rPr lang="en-GB" sz="2400" dirty="0">
                <a:solidFill>
                  <a:schemeClr val="accent1">
                    <a:lumMod val="75000"/>
                  </a:schemeClr>
                </a:solidFill>
              </a:rPr>
              <a:t>and Comirnaty Original/Omicron BA.4-5</a:t>
            </a:r>
            <a:r>
              <a:rPr lang="en-GB" sz="2200" dirty="0">
                <a:solidFill>
                  <a:schemeClr val="accent1">
                    <a:lumMod val="75000"/>
                  </a:schemeClr>
                </a:solidFill>
              </a:rPr>
              <a:t> </a:t>
            </a:r>
            <a:br>
              <a:rPr lang="en-GB" sz="2200" dirty="0">
                <a:solidFill>
                  <a:schemeClr val="accent1">
                    <a:lumMod val="75000"/>
                  </a:schemeClr>
                </a:solidFill>
              </a:rPr>
            </a:br>
            <a:r>
              <a:rPr lang="en-GB" sz="2200" dirty="0">
                <a:solidFill>
                  <a:schemeClr val="accent1">
                    <a:lumMod val="75000"/>
                  </a:schemeClr>
                </a:solidFill>
              </a:rPr>
              <a:t>preparation (2</a:t>
            </a:r>
            <a:r>
              <a:rPr lang="en-GB" sz="2400" dirty="0">
                <a:solidFill>
                  <a:schemeClr val="accent1">
                    <a:lumMod val="75000"/>
                  </a:schemeClr>
                </a:solidFill>
              </a:rPr>
              <a:t>)</a:t>
            </a:r>
          </a:p>
        </p:txBody>
      </p:sp>
      <p:sp>
        <p:nvSpPr>
          <p:cNvPr id="3" name="Content Placeholder 2"/>
          <p:cNvSpPr>
            <a:spLocks noGrp="1"/>
          </p:cNvSpPr>
          <p:nvPr>
            <p:ph idx="1"/>
          </p:nvPr>
        </p:nvSpPr>
        <p:spPr>
          <a:xfrm>
            <a:off x="685800" y="1700808"/>
            <a:ext cx="8077200" cy="3861792"/>
          </a:xfrm>
        </p:spPr>
        <p:txBody>
          <a:bodyPr/>
          <a:lstStyle/>
          <a:p>
            <a:pPr marL="285750" indent="-285750">
              <a:buFont typeface="Arial" panose="020B0604020202020204" pitchFamily="34" charset="0"/>
              <a:buChar char="•"/>
            </a:pPr>
            <a:r>
              <a:rPr lang="en-GB" sz="1600" dirty="0"/>
              <a:t>a 1 ml dose-sparing syringe with a 23g, 25mm fixed-needle should be used to draw up and administer the vaccine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separate 38mm length needles and syringes should be used for morbidly obese patients to ensure the vaccine can be injected into the muscle</a:t>
            </a:r>
          </a:p>
          <a:p>
            <a:pPr marL="0" indent="0"/>
            <a:endParaRPr lang="en-GB" sz="1600" dirty="0"/>
          </a:p>
          <a:p>
            <a:pPr marL="285750" indent="-285750">
              <a:buFont typeface="Arial" panose="020B0604020202020204" pitchFamily="34" charset="0"/>
              <a:buChar char="•"/>
            </a:pPr>
            <a:r>
              <a:rPr lang="en-GB" sz="1600" dirty="0"/>
              <a:t>withdraw a dose of 0.3 ml for each vaccination. </a:t>
            </a:r>
            <a:r>
              <a:rPr lang="en-GB" sz="1600" b="1" dirty="0"/>
              <a:t>Take particular care to ensure the correct dose is drawn up as a partial dose may not provide protection</a:t>
            </a:r>
          </a:p>
          <a:p>
            <a:pPr marL="0" indent="0"/>
            <a:endParaRPr lang="en-GB" sz="1600" b="1" dirty="0"/>
          </a:p>
          <a:p>
            <a:pPr marL="285750" indent="-285750">
              <a:buFont typeface="Arial" panose="020B0604020202020204" pitchFamily="34" charset="0"/>
              <a:buChar char="•"/>
            </a:pPr>
            <a:r>
              <a:rPr lang="en-GB" sz="16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186810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75376" cy="2448272"/>
          </a:xfrm>
        </p:spPr>
        <p:txBody>
          <a:bodyPr/>
          <a:lstStyle/>
          <a:p>
            <a:r>
              <a:rPr lang="en-GB" sz="4800" dirty="0">
                <a:solidFill>
                  <a:schemeClr val="accent1">
                    <a:lumMod val="75000"/>
                  </a:schemeClr>
                </a:solidFill>
              </a:rPr>
              <a:t>COVID-19 Vaccine </a:t>
            </a:r>
            <a:br>
              <a:rPr lang="en-GB" sz="4800" dirty="0">
                <a:solidFill>
                  <a:schemeClr val="accent1">
                    <a:lumMod val="75000"/>
                  </a:schemeClr>
                </a:solidFill>
              </a:rPr>
            </a:br>
            <a:r>
              <a:rPr lang="en-GB" sz="4800" dirty="0" err="1">
                <a:solidFill>
                  <a:schemeClr val="accent1">
                    <a:lumMod val="75000"/>
                  </a:schemeClr>
                </a:solidFill>
              </a:rPr>
              <a:t>Moderna</a:t>
            </a:r>
            <a:r>
              <a:rPr lang="en-GB" sz="4800" dirty="0">
                <a:solidFill>
                  <a:schemeClr val="accent1">
                    <a:lumMod val="75000"/>
                  </a:schemeClr>
                </a:solidFill>
              </a:rPr>
              <a:t> (Spikevax)</a:t>
            </a:r>
          </a:p>
        </p:txBody>
      </p:sp>
      <p:pic>
        <p:nvPicPr>
          <p:cNvPr id="3" name="Picture 2">
            <a:extLst>
              <a:ext uri="{FF2B5EF4-FFF2-40B4-BE49-F238E27FC236}">
                <a16:creationId xmlns:a16="http://schemas.microsoft.com/office/drawing/2014/main" id="{6041B1FF-45FA-43BC-8465-BDE809C25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3459110"/>
            <a:ext cx="1152128" cy="2058122"/>
          </a:xfrm>
          <a:prstGeom prst="rect">
            <a:avLst/>
          </a:prstGeom>
        </p:spPr>
      </p:pic>
    </p:spTree>
    <p:extLst>
      <p:ext uri="{BB962C8B-B14F-4D97-AF65-F5344CB8AC3E}">
        <p14:creationId xmlns:p14="http://schemas.microsoft.com/office/powerpoint/2010/main" val="40129166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67464" cy="792088"/>
          </a:xfrm>
        </p:spPr>
        <p:txBody>
          <a:bodyPr/>
          <a:lstStyle/>
          <a:p>
            <a:r>
              <a:rPr lang="en-GB" sz="2200" dirty="0">
                <a:solidFill>
                  <a:schemeClr val="accent1">
                    <a:lumMod val="75000"/>
                  </a:schemeClr>
                </a:solidFill>
              </a:rPr>
              <a:t>COVID-19 Vaccine </a:t>
            </a:r>
            <a:r>
              <a:rPr lang="en-GB" sz="2200" dirty="0" err="1">
                <a:solidFill>
                  <a:schemeClr val="accent1">
                    <a:lumMod val="75000"/>
                  </a:schemeClr>
                </a:solidFill>
              </a:rPr>
              <a:t>Moderna</a:t>
            </a:r>
            <a:r>
              <a:rPr lang="en-GB" sz="2200" dirty="0">
                <a:solidFill>
                  <a:schemeClr val="accent1">
                    <a:lumMod val="75000"/>
                  </a:schemeClr>
                </a:solidFill>
              </a:rPr>
              <a:t> (Spikevax) ingredients / excipients</a:t>
            </a:r>
          </a:p>
        </p:txBody>
      </p:sp>
      <p:sp>
        <p:nvSpPr>
          <p:cNvPr id="3" name="Content Placeholder 2"/>
          <p:cNvSpPr>
            <a:spLocks noGrp="1"/>
          </p:cNvSpPr>
          <p:nvPr>
            <p:ph idx="1"/>
          </p:nvPr>
        </p:nvSpPr>
        <p:spPr>
          <a:xfrm>
            <a:off x="539552" y="908720"/>
            <a:ext cx="8064896" cy="5256584"/>
          </a:xfrm>
        </p:spPr>
        <p:txBody>
          <a:bodyPr/>
          <a:lstStyle/>
          <a:p>
            <a:r>
              <a:rPr lang="en-GB" sz="1700" dirty="0"/>
              <a:t>In addition to the highly purified messenger RNA, the vaccine also contains:</a:t>
            </a:r>
          </a:p>
          <a:p>
            <a:pPr marL="285750" indent="-285750">
              <a:buFont typeface="Arial" panose="020B0604020202020204" pitchFamily="34" charset="0"/>
              <a:buChar char="•"/>
            </a:pPr>
            <a:r>
              <a:rPr lang="en-GB" sz="1700" dirty="0"/>
              <a:t>Lipid SM-102						Acetic acid</a:t>
            </a:r>
          </a:p>
          <a:p>
            <a:pPr marL="285750" indent="-285750">
              <a:buFont typeface="Arial" panose="020B0604020202020204" pitchFamily="34" charset="0"/>
              <a:buChar char="•"/>
            </a:pPr>
            <a:r>
              <a:rPr lang="en-GB" sz="1700" dirty="0"/>
              <a:t>1,2-distearoyl-sn-glycero-3-phosphocholine (DSPC)		Cholesterol</a:t>
            </a:r>
          </a:p>
          <a:p>
            <a:pPr marL="285750" indent="-285750">
              <a:buFont typeface="Arial" panose="020B0604020202020204" pitchFamily="34" charset="0"/>
              <a:buChar char="•"/>
            </a:pPr>
            <a:r>
              <a:rPr lang="en-GB" sz="1700" dirty="0"/>
              <a:t>Trometamol (</a:t>
            </a:r>
            <a:r>
              <a:rPr lang="en-GB" sz="1700" dirty="0" err="1"/>
              <a:t>Tris</a:t>
            </a:r>
            <a:r>
              <a:rPr lang="en-GB" sz="1700" dirty="0"/>
              <a:t>)					Sucrose</a:t>
            </a:r>
          </a:p>
          <a:p>
            <a:pPr marL="285750" indent="-285750">
              <a:buFont typeface="Arial" panose="020B0604020202020204" pitchFamily="34" charset="0"/>
              <a:buChar char="•"/>
            </a:pPr>
            <a:r>
              <a:rPr lang="en-GB" sz="1700" dirty="0"/>
              <a:t>Trometamol hydrochloride (</a:t>
            </a:r>
            <a:r>
              <a:rPr lang="en-GB" sz="1700" dirty="0" err="1"/>
              <a:t>Tris</a:t>
            </a:r>
            <a:r>
              <a:rPr lang="en-GB" sz="1700" dirty="0"/>
              <a:t> </a:t>
            </a:r>
            <a:r>
              <a:rPr lang="en-GB" sz="1700" dirty="0" err="1"/>
              <a:t>HCl</a:t>
            </a:r>
            <a:r>
              <a:rPr lang="en-GB" sz="1700" dirty="0"/>
              <a:t>)			Water for injections</a:t>
            </a:r>
          </a:p>
          <a:p>
            <a:pPr marL="285750" lvl="0" indent="-285750">
              <a:buFont typeface="Arial" panose="020B0604020202020204" pitchFamily="34" charset="0"/>
              <a:buChar char="•"/>
            </a:pPr>
            <a:r>
              <a:rPr lang="en-GB" sz="1700" dirty="0"/>
              <a:t>Sodium acetate </a:t>
            </a:r>
            <a:r>
              <a:rPr lang="en-GB" sz="1700" dirty="0" err="1"/>
              <a:t>trihydrate</a:t>
            </a:r>
            <a:endParaRPr lang="en-GB" sz="1700" dirty="0"/>
          </a:p>
          <a:p>
            <a:pPr marL="285750" indent="-285750">
              <a:buFont typeface="Arial" panose="020B0604020202020204" pitchFamily="34" charset="0"/>
              <a:buChar char="•"/>
            </a:pPr>
            <a:r>
              <a:rPr lang="en-GB" sz="1700" dirty="0"/>
              <a:t>1,2-Dimyristoyl-rac-glycero-3-methoxypolyethylene glycol*-2000 (PEG2000-DMG)</a:t>
            </a:r>
          </a:p>
          <a:p>
            <a:pPr marL="285750" lvl="0" indent="-285750">
              <a:buFont typeface="Arial" panose="020B0604020202020204" pitchFamily="34" charset="0"/>
              <a:buChar char="•"/>
            </a:pPr>
            <a:endParaRPr lang="en-GB" sz="1700" dirty="0"/>
          </a:p>
          <a:p>
            <a:pPr marL="0" indent="0"/>
            <a:r>
              <a:rPr lang="en-GB" sz="1700" dirty="0"/>
              <a:t>The vaccine does not contain preservative and there no animal products are contained in the vaccine.</a:t>
            </a:r>
          </a:p>
          <a:p>
            <a:pPr marL="0" lvl="0" indent="0"/>
            <a:endParaRPr lang="en-GB" sz="1700" dirty="0"/>
          </a:p>
          <a:p>
            <a:pPr marL="0" indent="0"/>
            <a:r>
              <a:rPr lang="en-GB" sz="1700" dirty="0"/>
              <a:t>Polyethylene glycol (PEG) is from a group of known allergens commonly found in medicines, many household goods and cosmetics. Known allergy to PEG is rare but would contraindicate receipt of this vaccine.</a:t>
            </a:r>
            <a:r>
              <a:rPr lang="en-GB" sz="1700" dirty="0">
                <a:solidFill>
                  <a:srgbClr val="FF0000"/>
                </a:solidFill>
              </a:rPr>
              <a:t> </a:t>
            </a:r>
            <a:endParaRPr lang="en-GB" sz="1700" dirty="0"/>
          </a:p>
          <a:p>
            <a:endParaRPr lang="en-GB" dirty="0"/>
          </a:p>
        </p:txBody>
      </p:sp>
    </p:spTree>
    <p:extLst>
      <p:ext uri="{BB962C8B-B14F-4D97-AF65-F5344CB8AC3E}">
        <p14:creationId xmlns:p14="http://schemas.microsoft.com/office/powerpoint/2010/main" val="4921226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864096"/>
          </a:xfrm>
        </p:spPr>
        <p:txBody>
          <a:bodyPr/>
          <a:lstStyle/>
          <a:p>
            <a:r>
              <a:rPr lang="en-GB" sz="2400" dirty="0">
                <a:solidFill>
                  <a:schemeClr val="accent1">
                    <a:lumMod val="75000"/>
                  </a:schemeClr>
                </a:solidFill>
              </a:rPr>
              <a:t>Adverse reactions following COVID-19 vaccine </a:t>
            </a:r>
            <a:br>
              <a:rPr lang="en-GB" sz="2400" dirty="0">
                <a:solidFill>
                  <a:schemeClr val="accent1">
                    <a:lumMod val="75000"/>
                  </a:schemeClr>
                </a:solidFill>
              </a:rPr>
            </a:br>
            <a:r>
              <a:rPr lang="en-GB" sz="2400" dirty="0" err="1">
                <a:solidFill>
                  <a:schemeClr val="accent1">
                    <a:lumMod val="75000"/>
                  </a:schemeClr>
                </a:solidFill>
              </a:rPr>
              <a:t>Moderna</a:t>
            </a:r>
            <a:r>
              <a:rPr lang="en-GB" sz="2400" dirty="0">
                <a:solidFill>
                  <a:schemeClr val="accent1">
                    <a:lumMod val="75000"/>
                  </a:schemeClr>
                </a:solidFill>
              </a:rPr>
              <a:t> (Spikevax) </a:t>
            </a:r>
          </a:p>
        </p:txBody>
      </p:sp>
      <p:sp>
        <p:nvSpPr>
          <p:cNvPr id="3" name="Content Placeholder 2"/>
          <p:cNvSpPr>
            <a:spLocks noGrp="1"/>
          </p:cNvSpPr>
          <p:nvPr>
            <p:ph idx="1"/>
          </p:nvPr>
        </p:nvSpPr>
        <p:spPr>
          <a:xfrm>
            <a:off x="683568" y="1268760"/>
            <a:ext cx="8079432" cy="4536504"/>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92% reported pain at the injection site. Swelling (15%) and redness (10%)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(70%) 	         headache (65%) </a:t>
            </a:r>
          </a:p>
          <a:p>
            <a:r>
              <a:rPr lang="en-GB" sz="1400" dirty="0"/>
              <a:t>		muscle aches (62%)              chills (46%) </a:t>
            </a:r>
          </a:p>
          <a:p>
            <a:r>
              <a:rPr lang="en-GB" sz="1400" dirty="0"/>
              <a:t>		joint pain (46%) 	         raised temperature (fever) (16%)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a slightly lower rate of reactions was seen in older age groups (those aged 65 years and above) than in those aged 18 to under 65 years. Reactions were more frequently reported after the second dose than the first dose</a:t>
            </a:r>
          </a:p>
          <a:p>
            <a:pPr marL="285750" indent="-285750">
              <a:buFont typeface="Arial" panose="020B0604020202020204" pitchFamily="34" charset="0"/>
              <a:buChar char="•"/>
            </a:pPr>
            <a:r>
              <a:rPr lang="en-GB" sz="1400" dirty="0"/>
              <a:t>medicines such as paracetamol can be given for post-vaccination pain or fever if required</a:t>
            </a:r>
          </a:p>
          <a:p>
            <a:endParaRPr lang="en-GB" dirty="0"/>
          </a:p>
        </p:txBody>
      </p:sp>
    </p:spTree>
    <p:extLst>
      <p:ext uri="{BB962C8B-B14F-4D97-AF65-F5344CB8AC3E}">
        <p14:creationId xmlns:p14="http://schemas.microsoft.com/office/powerpoint/2010/main" val="32482773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151440" cy="1008112"/>
          </a:xfrm>
        </p:spPr>
        <p:txBody>
          <a:bodyPr/>
          <a:lstStyle/>
          <a:p>
            <a:r>
              <a:rPr lang="en-GB" sz="3200" dirty="0">
                <a:solidFill>
                  <a:schemeClr val="accent1">
                    <a:lumMod val="75000"/>
                  </a:schemeClr>
                </a:solidFill>
              </a:rPr>
              <a:t>COVID-19 Vaccine </a:t>
            </a:r>
            <a:r>
              <a:rPr lang="en-GB" sz="3200" dirty="0" err="1">
                <a:solidFill>
                  <a:schemeClr val="accent1">
                    <a:lumMod val="75000"/>
                  </a:schemeClr>
                </a:solidFill>
              </a:rPr>
              <a:t>Moderna</a:t>
            </a:r>
            <a:r>
              <a:rPr lang="en-GB" sz="3200" dirty="0">
                <a:solidFill>
                  <a:schemeClr val="accent1">
                    <a:lumMod val="75000"/>
                  </a:schemeClr>
                </a:solidFill>
              </a:rPr>
              <a:t> (Spikevax) </a:t>
            </a:r>
            <a:br>
              <a:rPr lang="en-GB" sz="3200" dirty="0">
                <a:solidFill>
                  <a:schemeClr val="accent1">
                    <a:lumMod val="75000"/>
                  </a:schemeClr>
                </a:solidFill>
              </a:rPr>
            </a:br>
            <a:r>
              <a:rPr lang="en-GB" sz="3200" dirty="0">
                <a:solidFill>
                  <a:schemeClr val="accent1">
                    <a:lumMod val="75000"/>
                  </a:schemeClr>
                </a:solidFill>
              </a:rPr>
              <a:t>presentation</a:t>
            </a:r>
          </a:p>
        </p:txBody>
      </p:sp>
      <p:sp>
        <p:nvSpPr>
          <p:cNvPr id="3" name="Content Placeholder 2"/>
          <p:cNvSpPr>
            <a:spLocks noGrp="1"/>
          </p:cNvSpPr>
          <p:nvPr>
            <p:ph idx="1"/>
          </p:nvPr>
        </p:nvSpPr>
        <p:spPr>
          <a:xfrm>
            <a:off x="827584" y="1772816"/>
            <a:ext cx="7632848" cy="3384376"/>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a:t>
            </a:r>
            <a:r>
              <a:rPr lang="en-GB" sz="1800" dirty="0" err="1"/>
              <a:t>chlorobutyl</a:t>
            </a:r>
            <a:r>
              <a:rPr lang="en-GB" sz="1800" dirty="0"/>
              <a:t>) stopper, aluminium seal and a </a:t>
            </a:r>
            <a:r>
              <a:rPr lang="en-GB" sz="1800" b="1" dirty="0"/>
              <a:t>red</a:t>
            </a:r>
            <a:r>
              <a:rPr lang="en-GB" sz="1800" dirty="0"/>
              <a:t> flip-off plastic cap. The stopper does not contain latex</a:t>
            </a:r>
          </a:p>
          <a:p>
            <a:pPr marL="0" indent="0"/>
            <a:endParaRPr lang="en-GB" sz="1800" dirty="0"/>
          </a:p>
          <a:p>
            <a:pPr marL="285750" indent="-285750">
              <a:buFont typeface="Arial" panose="020B0604020202020204" pitchFamily="34" charset="0"/>
              <a:buChar char="•"/>
            </a:pPr>
            <a:r>
              <a:rPr lang="en-GB" sz="1800" dirty="0"/>
              <a:t>if the dose-sparing needles and syringes being supplied with the vaccine are used, it should be possible to obtain at least 10 full 0.5ml doses</a:t>
            </a: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9819482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2200" dirty="0">
                <a:solidFill>
                  <a:schemeClr val="accent1">
                    <a:lumMod val="75000"/>
                  </a:schemeClr>
                </a:solidFill>
              </a:rPr>
              <a:t>COVID-19 vaccine </a:t>
            </a:r>
            <a:r>
              <a:rPr lang="en-GB" sz="2200" dirty="0" err="1">
                <a:solidFill>
                  <a:schemeClr val="accent1">
                    <a:lumMod val="75000"/>
                  </a:schemeClr>
                </a:solidFill>
              </a:rPr>
              <a:t>Moderna</a:t>
            </a:r>
            <a:r>
              <a:rPr lang="en-GB" sz="2200" dirty="0">
                <a:solidFill>
                  <a:schemeClr val="accent1">
                    <a:lumMod val="75000"/>
                  </a:schemeClr>
                </a:solidFill>
              </a:rPr>
              <a:t> (Spikevax) dose and schedule</a:t>
            </a:r>
          </a:p>
        </p:txBody>
      </p:sp>
      <p:sp>
        <p:nvSpPr>
          <p:cNvPr id="3" name="Content Placeholder 2"/>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600" dirty="0"/>
              <a:t>a single dose is 0.5 ml</a:t>
            </a:r>
          </a:p>
          <a:p>
            <a:pPr marL="0" indent="0"/>
            <a:endParaRPr lang="en-GB" sz="1600" dirty="0"/>
          </a:p>
          <a:p>
            <a:pPr marL="285750" indent="-285750">
              <a:buFont typeface="Arial" panose="020B0604020202020204" pitchFamily="34" charset="0"/>
              <a:buChar char="•"/>
            </a:pPr>
            <a:r>
              <a:rPr lang="en-GB" sz="1600" dirty="0"/>
              <a:t>two doses of COVID-19 Vaccine </a:t>
            </a:r>
            <a:r>
              <a:rPr lang="en-GB" sz="1600" dirty="0" err="1"/>
              <a:t>Moderna</a:t>
            </a:r>
            <a:r>
              <a:rPr lang="en-GB" sz="1600" dirty="0"/>
              <a:t> (Spikevax) are required with a minimum 28-day interval between doses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currently, JCVI is recommending an interval of 8 to 12 weeks between doses of all the available COVID-19 vaccines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main exception to the eight week lower interval would be those about to commence immunosuppressive treatment. In these individuals, the minimal interval between doses (28 days for </a:t>
            </a:r>
            <a:r>
              <a:rPr lang="en-GB" sz="1600" dirty="0" err="1"/>
              <a:t>Moderna</a:t>
            </a:r>
            <a:r>
              <a:rPr lang="en-GB" sz="1600" dirty="0"/>
              <a:t>) may be followed to ensure that the vaccine is given whilst their immune system is better able to respond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625591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648072"/>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(Spikevax) storage and use </a:t>
            </a:r>
          </a:p>
        </p:txBody>
      </p:sp>
      <p:sp>
        <p:nvSpPr>
          <p:cNvPr id="3" name="Content Placeholder 2"/>
          <p:cNvSpPr>
            <a:spLocks noGrp="1"/>
          </p:cNvSpPr>
          <p:nvPr>
            <p:ph idx="1"/>
          </p:nvPr>
        </p:nvSpPr>
        <p:spPr>
          <a:xfrm>
            <a:off x="685800" y="1052736"/>
            <a:ext cx="8077200" cy="4824536"/>
          </a:xfrm>
        </p:spPr>
        <p:txBody>
          <a:bodyPr/>
          <a:lstStyle/>
          <a:p>
            <a:pPr marL="0" indent="0"/>
            <a:r>
              <a:rPr lang="en-GB" sz="1300" dirty="0"/>
              <a:t>The COVID-19 Vaccine </a:t>
            </a:r>
            <a:r>
              <a:rPr lang="en-GB" sz="1300" dirty="0" err="1"/>
              <a:t>Moderna</a:t>
            </a:r>
            <a:r>
              <a:rPr lang="en-GB" sz="1300" dirty="0"/>
              <a:t> (</a:t>
            </a:r>
            <a:r>
              <a:rPr lang="en-GB" sz="1300" dirty="0" err="1"/>
              <a:t>Spikevax</a:t>
            </a:r>
            <a:r>
              <a:rPr lang="en-GB" sz="1300" dirty="0"/>
              <a:t>) will be stored frozen in facilities </a:t>
            </a:r>
            <a:r>
              <a:rPr lang="en-GB" sz="1300" b="1" dirty="0"/>
              <a:t>with appropriate freezers to store the vaccine vials</a:t>
            </a:r>
            <a:r>
              <a:rPr lang="en-GB" sz="1300" dirty="0"/>
              <a:t> </a:t>
            </a:r>
            <a:r>
              <a:rPr lang="en-GB" sz="1300" b="1" dirty="0"/>
              <a:t>between -50ºC to -15ºC until ready for use</a:t>
            </a:r>
          </a:p>
          <a:p>
            <a:endParaRPr lang="en-GB" sz="1300" b="1" dirty="0"/>
          </a:p>
          <a:p>
            <a:pPr lvl="0">
              <a:buFont typeface="Arial" panose="020B0604020202020204" pitchFamily="34" charset="0"/>
              <a:buChar char="•"/>
            </a:pPr>
            <a:r>
              <a:rPr lang="en-GB" sz="1300" dirty="0"/>
              <a:t>shelf-life is 9 months at -50ºC to -15ºC</a:t>
            </a:r>
          </a:p>
          <a:p>
            <a:pPr marL="0" lvl="0" indent="0"/>
            <a:endParaRPr lang="en-GB" sz="1300" dirty="0"/>
          </a:p>
          <a:p>
            <a:pPr marL="285750" indent="-285750">
              <a:buFont typeface="Arial" panose="020B0604020202020204" pitchFamily="34" charset="0"/>
              <a:buChar char="•"/>
            </a:pPr>
            <a:r>
              <a:rPr lang="en-GB" sz="1300" dirty="0"/>
              <a:t>the vaccine may then be delivered to where it is going to be administered thawed but refrigerated between +2ºC and +8ºC</a:t>
            </a:r>
          </a:p>
          <a:p>
            <a:pPr marL="0" indent="0"/>
            <a:endParaRPr lang="en-GB" sz="1300" dirty="0"/>
          </a:p>
          <a:p>
            <a:pPr marL="285750" lvl="0" indent="-285750">
              <a:buFont typeface="Arial" panose="020B0604020202020204" pitchFamily="34" charset="0"/>
              <a:buChar char="•"/>
            </a:pPr>
            <a:r>
              <a:rPr lang="en-GB" sz="1300" dirty="0"/>
              <a:t>refrigerated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once thawed, the unopened vaccine may be stored refrigerated at +2ºC to +8ºC, protected from light, for up to 30 days </a:t>
            </a:r>
          </a:p>
          <a:p>
            <a:pPr marL="285750" lvl="0" indent="-285750">
              <a:buFont typeface="Arial" panose="020B0604020202020204" pitchFamily="34" charset="0"/>
              <a:buChar char="•"/>
            </a:pPr>
            <a:endParaRPr lang="en-GB" sz="1300" dirty="0"/>
          </a:p>
          <a:p>
            <a:pPr marL="285750" lvl="0" indent="-285750">
              <a:buFont typeface="Arial" panose="020B0604020202020204" pitchFamily="34" charset="0"/>
              <a:buChar char="•"/>
            </a:pPr>
            <a:r>
              <a:rPr lang="en-GB" sz="1300" dirty="0"/>
              <a:t>the vaccine pack should have a label on the front stating the time it was removed from the freezer into storage at +2ºC to +8ºC and the date and time by which it must be discarded 30 days later if it has not been used </a:t>
            </a:r>
          </a:p>
          <a:p>
            <a:pPr marL="285750" lvl="0" indent="-285750">
              <a:buFont typeface="Arial" panose="020B0604020202020204" pitchFamily="34" charset="0"/>
              <a:buChar char="•"/>
            </a:pPr>
            <a:endParaRPr lang="en-GB" sz="1300" dirty="0"/>
          </a:p>
          <a:p>
            <a:pPr marL="285750" indent="-285750">
              <a:buFont typeface="Arial" panose="020B0604020202020204" pitchFamily="34" charset="0"/>
              <a:buChar char="•"/>
            </a:pPr>
            <a:r>
              <a:rPr lang="en-GB" sz="1300" dirty="0"/>
              <a:t>the unopened vaccine may be stored at +8ºC to +25ºC for up to 24</a:t>
            </a:r>
            <a:r>
              <a:rPr lang="en-GB" sz="1300" dirty="0">
                <a:solidFill>
                  <a:srgbClr val="FF0000"/>
                </a:solidFill>
              </a:rPr>
              <a:t> </a:t>
            </a:r>
            <a:r>
              <a:rPr lang="en-GB" sz="1300" dirty="0"/>
              <a:t>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2047850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008112"/>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(Spikevax) preparation (1)</a:t>
            </a:r>
          </a:p>
        </p:txBody>
      </p:sp>
      <p:sp>
        <p:nvSpPr>
          <p:cNvPr id="3" name="Content Placeholder 2"/>
          <p:cNvSpPr>
            <a:spLocks noGrp="1"/>
          </p:cNvSpPr>
          <p:nvPr>
            <p:ph idx="1"/>
          </p:nvPr>
        </p:nvSpPr>
        <p:spPr>
          <a:xfrm>
            <a:off x="685800" y="1124744"/>
            <a:ext cx="8077200" cy="4437856"/>
          </a:xfrm>
        </p:spPr>
        <p:txBody>
          <a:bodyPr/>
          <a:lstStyle/>
          <a:p>
            <a:pPr marL="285750" indent="-285750">
              <a:buFont typeface="Arial" panose="020B0604020202020204" pitchFamily="34" charset="0"/>
              <a:buChar char="•"/>
            </a:pPr>
            <a:r>
              <a:rPr lang="en-GB" sz="1400" b="1" dirty="0"/>
              <a:t>COVID-19 Vaccine </a:t>
            </a:r>
            <a:r>
              <a:rPr lang="en-GB" sz="1400" b="1" dirty="0" err="1"/>
              <a:t>Moderna</a:t>
            </a:r>
            <a:r>
              <a:rPr lang="en-GB" sz="1400" b="1" dirty="0"/>
              <a:t> (Spikevax)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a:t>
            </a:r>
            <a:r>
              <a:rPr lang="en-GB" sz="1400" dirty="0">
                <a:solidFill>
                  <a:srgbClr val="00B050"/>
                </a:solidFill>
              </a:rPr>
              <a:t> </a:t>
            </a:r>
            <a:r>
              <a:rPr lang="en-GB" sz="1400" dirty="0"/>
              <a:t>hours from when it was first punctured)</a:t>
            </a:r>
          </a:p>
          <a:p>
            <a:pPr marL="0" indent="0"/>
            <a:endParaRPr lang="en-GB" sz="1400" dirty="0"/>
          </a:p>
          <a:p>
            <a:pPr marL="285750" indent="-285750">
              <a:buFont typeface="Arial" panose="020B0604020202020204" pitchFamily="34" charset="0"/>
              <a:buChar char="•"/>
            </a:pPr>
            <a:r>
              <a:rPr lang="en-GB" sz="1400" dirty="0"/>
              <a:t>from a microbiological point of view, the product should be used immediately. 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26554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936104"/>
          </a:xfrm>
        </p:spPr>
        <p:txBody>
          <a:bodyPr/>
          <a:lstStyle/>
          <a:p>
            <a:r>
              <a:rPr lang="en-GB" dirty="0">
                <a:solidFill>
                  <a:schemeClr val="accent1">
                    <a:lumMod val="75000"/>
                  </a:schemeClr>
                </a:solidFill>
              </a:rPr>
              <a:t>Coronavirus structure</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83968" y="1916831"/>
            <a:ext cx="4712272"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5154" y="1268760"/>
            <a:ext cx="3610781" cy="4450449"/>
          </a:xfrm>
          <a:prstGeom prst="rect">
            <a:avLst/>
          </a:prstGeom>
          <a:noFill/>
        </p:spPr>
        <p:txBody>
          <a:bodyPr wrap="square" rtlCol="0">
            <a:spAutoFit/>
          </a:bodyPr>
          <a:lstStyle/>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key parts of the coronavirus are the RNA and the spike proteins</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RNA is surrounded by an </a:t>
            </a:r>
            <a:r>
              <a:rPr lang="en-GB" sz="1200" b="1" kern="0" dirty="0">
                <a:solidFill>
                  <a:srgbClr val="000000"/>
                </a:solidFill>
              </a:rPr>
              <a:t>envelope</a:t>
            </a:r>
            <a:r>
              <a:rPr lang="en-GB" sz="1200" kern="0" dirty="0">
                <a:solidFill>
                  <a:srgbClr val="000000"/>
                </a:solidFill>
              </a:rPr>
              <a:t> which has different roles in the life cycle of the virus. These may include the assembly of new virus and helping new virus to leave the infected cell</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spike proteins </a:t>
            </a:r>
            <a:r>
              <a:rPr lang="en-GB" sz="1200" kern="0" dirty="0">
                <a:solidFill>
                  <a:srgbClr val="000000"/>
                </a:solidFill>
              </a:rPr>
              <a:t>(S) are anchored into the viral </a:t>
            </a:r>
            <a:r>
              <a:rPr lang="en-GB" sz="1200" b="1" kern="0" dirty="0">
                <a:solidFill>
                  <a:srgbClr val="000000"/>
                </a:solidFill>
              </a:rPr>
              <a:t>envelope </a:t>
            </a:r>
            <a:r>
              <a:rPr lang="en-GB" sz="1200" kern="0" dirty="0">
                <a:solidFill>
                  <a:srgbClr val="000000"/>
                </a:solidFill>
              </a:rPr>
              <a:t>and form a crown like appearance, like the solar corona, hence the name coronavirus. The spike proteins attach to the target cell and allow the virus to enter it</a:t>
            </a:r>
          </a:p>
          <a:p>
            <a:pPr marL="342900" indent="-342900" eaLnBrk="0" fontAlgn="base" hangingPunct="0">
              <a:spcBef>
                <a:spcPct val="20000"/>
              </a:spcBef>
              <a:spcAft>
                <a:spcPct val="0"/>
              </a:spcAft>
              <a:buClr>
                <a:srgbClr val="00A8CA"/>
              </a:buClr>
              <a:buSzPct val="65000"/>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a:t>
            </a:r>
            <a:r>
              <a:rPr lang="en-GB" sz="1200" b="1" kern="0" dirty="0">
                <a:solidFill>
                  <a:srgbClr val="000000"/>
                </a:solidFill>
              </a:rPr>
              <a:t>RNA </a:t>
            </a:r>
            <a:r>
              <a:rPr lang="en-GB" sz="1200" kern="0" dirty="0">
                <a:solidFill>
                  <a:srgbClr val="000000"/>
                </a:solidFill>
              </a:rPr>
              <a:t>is inside the envelope and acts as a template so that once it is inside the host cell, the coronavirus can replicate itself and be released into the body</a:t>
            </a:r>
          </a:p>
          <a:p>
            <a:pPr marL="285750" indent="-285750" eaLnBrk="0" fontAlgn="base" hangingPunct="0">
              <a:spcBef>
                <a:spcPct val="20000"/>
              </a:spcBef>
              <a:spcAft>
                <a:spcPct val="0"/>
              </a:spcAft>
              <a:buClr>
                <a:srgbClr val="00A8CA"/>
              </a:buClr>
              <a:buSzPct val="65000"/>
              <a:buFont typeface="Arial" panose="020B0604020202020204" pitchFamily="34" charset="0"/>
              <a:buChar char="•"/>
            </a:pPr>
            <a:endParaRPr lang="en-GB" sz="1200" kern="0" dirty="0">
              <a:solidFill>
                <a:srgbClr val="000000"/>
              </a:solidFill>
            </a:endParaRPr>
          </a:p>
          <a:p>
            <a:pPr marL="285750" indent="-285750" eaLnBrk="0" fontAlgn="base" hangingPunct="0">
              <a:spcBef>
                <a:spcPct val="20000"/>
              </a:spcBef>
              <a:spcAft>
                <a:spcPct val="0"/>
              </a:spcAft>
              <a:buClr>
                <a:srgbClr val="00A8CA"/>
              </a:buClr>
              <a:buSzPct val="65000"/>
              <a:buFont typeface="Arial" panose="020B0604020202020204" pitchFamily="34" charset="0"/>
              <a:buChar char="•"/>
            </a:pPr>
            <a:r>
              <a:rPr lang="en-GB" sz="1200" kern="0" dirty="0">
                <a:solidFill>
                  <a:srgbClr val="000000"/>
                </a:solidFill>
              </a:rPr>
              <a:t>the Spike protein and the RNA have been used to develop and make different vaccines to protect against SARs-CoV-2</a:t>
            </a:r>
          </a:p>
        </p:txBody>
      </p:sp>
    </p:spTree>
    <p:extLst>
      <p:ext uri="{BB962C8B-B14F-4D97-AF65-F5344CB8AC3E}">
        <p14:creationId xmlns:p14="http://schemas.microsoft.com/office/powerpoint/2010/main" val="3798369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(Spikevax) preparation (2)</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600" dirty="0"/>
              <a:t>a 1 ml dose-sparing syringe with a 23g, 25mm fixed-needle should be used to draw up and administer the vaccine (</a:t>
            </a:r>
            <a:r>
              <a:rPr lang="en-GB" sz="1600" dirty="0">
                <a:latin typeface="Arial" panose="020B0604020202020204" pitchFamily="34" charset="0"/>
                <a:ea typeface="Calibri" panose="020F0502020204030204" pitchFamily="34" charset="0"/>
                <a:cs typeface="Times New Roman" panose="02020603050405020304" pitchFamily="18" charset="0"/>
              </a:rPr>
              <a:t>these will usually be supplied with the vaccine</a:t>
            </a:r>
            <a:r>
              <a:rPr lang="en-GB" sz="1600" dirty="0"/>
              <a: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separate 38mm length needles and syringes should be used for morbidly obese patients to ensure the vaccine can be injected into the muscle</a:t>
            </a:r>
          </a:p>
          <a:p>
            <a:pPr marL="0" indent="0"/>
            <a:endParaRPr lang="en-GB" sz="1600" dirty="0"/>
          </a:p>
          <a:p>
            <a:pPr marL="285750" indent="-285750">
              <a:buFont typeface="Arial" panose="020B0604020202020204" pitchFamily="34" charset="0"/>
              <a:buChar char="•"/>
            </a:pPr>
            <a:r>
              <a:rPr lang="en-GB" sz="1600" dirty="0"/>
              <a:t>withdraw a dose of 0.5 ml for each vaccination. </a:t>
            </a:r>
            <a:r>
              <a:rPr lang="en-GB" sz="1600" b="1" dirty="0"/>
              <a:t>Take particular care to ensure the correct dose is drawn up as a partial dose may not provide protection</a:t>
            </a:r>
          </a:p>
          <a:p>
            <a:pPr marL="0" indent="0"/>
            <a:endParaRPr lang="en-GB" sz="1600" b="1" dirty="0"/>
          </a:p>
          <a:p>
            <a:pPr marL="285750" indent="-285750">
              <a:buFont typeface="Arial" panose="020B0604020202020204" pitchFamily="34" charset="0"/>
              <a:buChar char="•"/>
            </a:pPr>
            <a:r>
              <a:rPr lang="en-GB" sz="16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7590544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7575376" cy="2448272"/>
          </a:xfrm>
        </p:spPr>
        <p:txBody>
          <a:bodyPr/>
          <a:lstStyle/>
          <a:p>
            <a:r>
              <a:rPr lang="en-GB" dirty="0">
                <a:solidFill>
                  <a:schemeClr val="accent1">
                    <a:lumMod val="75000"/>
                  </a:schemeClr>
                </a:solidFill>
              </a:rPr>
              <a:t>COVID-19 Vaccine </a:t>
            </a:r>
            <a:br>
              <a:rPr lang="en-GB" dirty="0">
                <a:solidFill>
                  <a:schemeClr val="accent1">
                    <a:lumMod val="75000"/>
                  </a:schemeClr>
                </a:solidFill>
              </a:rPr>
            </a:br>
            <a:r>
              <a:rPr lang="en-GB" dirty="0" err="1">
                <a:solidFill>
                  <a:schemeClr val="accent1">
                    <a:lumMod val="75000"/>
                  </a:schemeClr>
                </a:solidFill>
              </a:rPr>
              <a:t>Moderna</a:t>
            </a:r>
            <a:r>
              <a:rPr lang="en-GB" dirty="0">
                <a:solidFill>
                  <a:schemeClr val="accent1">
                    <a:lumMod val="75000"/>
                  </a:schemeClr>
                </a:solidFill>
              </a:rPr>
              <a:t> </a:t>
            </a:r>
            <a:r>
              <a:rPr lang="en-GB" dirty="0" err="1">
                <a:solidFill>
                  <a:schemeClr val="accent1">
                    <a:lumMod val="75000"/>
                  </a:schemeClr>
                </a:solidFill>
              </a:rPr>
              <a:t>Spikevax</a:t>
            </a:r>
            <a:r>
              <a:rPr lang="en-GB" dirty="0">
                <a:solidFill>
                  <a:schemeClr val="accent1">
                    <a:lumMod val="75000"/>
                  </a:schemeClr>
                </a:solidFill>
              </a:rPr>
              <a:t> </a:t>
            </a:r>
            <a:br>
              <a:rPr lang="en-GB" b="0" dirty="0">
                <a:solidFill>
                  <a:schemeClr val="accent1">
                    <a:lumMod val="75000"/>
                  </a:schemeClr>
                </a:solidFill>
              </a:rPr>
            </a:br>
            <a:r>
              <a:rPr lang="en-GB" dirty="0">
                <a:solidFill>
                  <a:schemeClr val="accent1">
                    <a:lumMod val="75000"/>
                  </a:schemeClr>
                </a:solidFill>
              </a:rPr>
              <a:t>bivalent Original/Omicron </a:t>
            </a:r>
            <a:br>
              <a:rPr lang="en-GB" dirty="0">
                <a:solidFill>
                  <a:schemeClr val="accent1">
                    <a:lumMod val="75000"/>
                  </a:schemeClr>
                </a:solidFill>
              </a:rPr>
            </a:br>
            <a:r>
              <a:rPr lang="en-GB" dirty="0">
                <a:solidFill>
                  <a:schemeClr val="accent1">
                    <a:lumMod val="75000"/>
                  </a:schemeClr>
                </a:solidFill>
              </a:rPr>
              <a:t>BA.1 and </a:t>
            </a:r>
            <a:r>
              <a:rPr lang="en-GB" dirty="0" err="1">
                <a:solidFill>
                  <a:schemeClr val="accent1">
                    <a:lumMod val="75000"/>
                  </a:schemeClr>
                </a:solidFill>
              </a:rPr>
              <a:t>Spikevax</a:t>
            </a:r>
            <a:r>
              <a:rPr lang="en-GB" dirty="0">
                <a:solidFill>
                  <a:schemeClr val="accent1">
                    <a:lumMod val="75000"/>
                  </a:schemeClr>
                </a:solidFill>
              </a:rPr>
              <a:t> </a:t>
            </a:r>
            <a:br>
              <a:rPr lang="en-GB" b="0" dirty="0">
                <a:solidFill>
                  <a:schemeClr val="accent1">
                    <a:lumMod val="75000"/>
                  </a:schemeClr>
                </a:solidFill>
              </a:rPr>
            </a:br>
            <a:r>
              <a:rPr lang="en-GB" dirty="0">
                <a:solidFill>
                  <a:schemeClr val="accent1">
                    <a:lumMod val="75000"/>
                  </a:schemeClr>
                </a:solidFill>
              </a:rPr>
              <a:t>bivalent Original/Omicron </a:t>
            </a:r>
            <a:br>
              <a:rPr lang="en-GB" dirty="0">
                <a:solidFill>
                  <a:schemeClr val="accent1">
                    <a:lumMod val="75000"/>
                  </a:schemeClr>
                </a:solidFill>
              </a:rPr>
            </a:br>
            <a:r>
              <a:rPr lang="en-GB" dirty="0">
                <a:solidFill>
                  <a:schemeClr val="accent1">
                    <a:lumMod val="75000"/>
                  </a:schemeClr>
                </a:solidFill>
              </a:rPr>
              <a:t>BA.4-5</a:t>
            </a:r>
          </a:p>
        </p:txBody>
      </p:sp>
      <p:pic>
        <p:nvPicPr>
          <p:cNvPr id="5" name="Picture 4">
            <a:extLst>
              <a:ext uri="{FF2B5EF4-FFF2-40B4-BE49-F238E27FC236}">
                <a16:creationId xmlns:a16="http://schemas.microsoft.com/office/drawing/2014/main" id="{B6847A2C-FD50-4D4D-B24B-7442E1014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104" y="3861550"/>
            <a:ext cx="2172069" cy="1871436"/>
          </a:xfrm>
          <a:prstGeom prst="rect">
            <a:avLst/>
          </a:prstGeom>
        </p:spPr>
      </p:pic>
      <p:pic>
        <p:nvPicPr>
          <p:cNvPr id="4" name="Picture 3">
            <a:extLst>
              <a:ext uri="{FF2B5EF4-FFF2-40B4-BE49-F238E27FC236}">
                <a16:creationId xmlns:a16="http://schemas.microsoft.com/office/drawing/2014/main" id="{BC34D91B-D995-4B91-B55C-250DD2B679EA}"/>
              </a:ext>
            </a:extLst>
          </p:cNvPr>
          <p:cNvPicPr>
            <a:picLocks noChangeAspect="1"/>
          </p:cNvPicPr>
          <p:nvPr/>
        </p:nvPicPr>
        <p:blipFill>
          <a:blip r:embed="rId3"/>
          <a:stretch>
            <a:fillRect/>
          </a:stretch>
        </p:blipFill>
        <p:spPr>
          <a:xfrm>
            <a:off x="5508104" y="4076324"/>
            <a:ext cx="1784714" cy="1656662"/>
          </a:xfrm>
          <a:prstGeom prst="rect">
            <a:avLst/>
          </a:prstGeom>
        </p:spPr>
      </p:pic>
    </p:spTree>
    <p:extLst>
      <p:ext uri="{BB962C8B-B14F-4D97-AF65-F5344CB8AC3E}">
        <p14:creationId xmlns:p14="http://schemas.microsoft.com/office/powerpoint/2010/main" val="27196448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67464" cy="432048"/>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a:t>
            </a:r>
            <a:r>
              <a:rPr lang="en-GB" sz="2400" dirty="0" err="1">
                <a:solidFill>
                  <a:schemeClr val="accent1">
                    <a:lumMod val="75000"/>
                  </a:schemeClr>
                </a:solidFill>
              </a:rPr>
              <a:t>Spikevax</a:t>
            </a:r>
            <a:r>
              <a:rPr lang="en-GB" sz="2400" dirty="0">
                <a:solidFill>
                  <a:schemeClr val="accent1">
                    <a:lumMod val="75000"/>
                  </a:schemeClr>
                </a:solidFill>
              </a:rPr>
              <a:t> bivalent </a:t>
            </a:r>
            <a:br>
              <a:rPr lang="en-GB" sz="2400" dirty="0">
                <a:solidFill>
                  <a:schemeClr val="accent1">
                    <a:lumMod val="75000"/>
                  </a:schemeClr>
                </a:solidFill>
              </a:rPr>
            </a:br>
            <a:r>
              <a:rPr lang="en-GB" sz="2400" dirty="0">
                <a:solidFill>
                  <a:schemeClr val="accent1">
                    <a:lumMod val="75000"/>
                  </a:schemeClr>
                </a:solidFill>
              </a:rPr>
              <a:t>Original/Omicron BA.1 and </a:t>
            </a:r>
            <a:r>
              <a:rPr lang="en-GB" sz="2400" dirty="0" err="1">
                <a:solidFill>
                  <a:schemeClr val="accent1">
                    <a:lumMod val="75000"/>
                  </a:schemeClr>
                </a:solidFill>
              </a:rPr>
              <a:t>Spikevax</a:t>
            </a:r>
            <a:r>
              <a:rPr lang="en-GB" sz="2400" dirty="0">
                <a:solidFill>
                  <a:schemeClr val="accent1">
                    <a:lumMod val="75000"/>
                  </a:schemeClr>
                </a:solidFill>
              </a:rPr>
              <a:t> bivalent </a:t>
            </a:r>
            <a:br>
              <a:rPr lang="en-GB" sz="2400" dirty="0">
                <a:solidFill>
                  <a:schemeClr val="accent1">
                    <a:lumMod val="75000"/>
                  </a:schemeClr>
                </a:solidFill>
              </a:rPr>
            </a:br>
            <a:r>
              <a:rPr lang="en-GB" sz="2400" dirty="0">
                <a:solidFill>
                  <a:schemeClr val="accent1">
                    <a:lumMod val="75000"/>
                  </a:schemeClr>
                </a:solidFill>
              </a:rPr>
              <a:t>Original/Omicron BA.4-5 ingredients / excipients</a:t>
            </a:r>
          </a:p>
        </p:txBody>
      </p:sp>
      <p:sp>
        <p:nvSpPr>
          <p:cNvPr id="3" name="Content Placeholder 2"/>
          <p:cNvSpPr>
            <a:spLocks noGrp="1"/>
          </p:cNvSpPr>
          <p:nvPr>
            <p:ph idx="1"/>
          </p:nvPr>
        </p:nvSpPr>
        <p:spPr>
          <a:xfrm>
            <a:off x="539552" y="1556792"/>
            <a:ext cx="8064896" cy="4608512"/>
          </a:xfrm>
        </p:spPr>
        <p:txBody>
          <a:bodyPr/>
          <a:lstStyle/>
          <a:p>
            <a:r>
              <a:rPr lang="en-GB" sz="1400" dirty="0"/>
              <a:t>In addition to the highly purified messenger RNA, the vaccine also contains:</a:t>
            </a:r>
          </a:p>
          <a:p>
            <a:pPr marL="285750" indent="-285750">
              <a:buFont typeface="Arial" panose="020B0604020202020204" pitchFamily="34" charset="0"/>
              <a:buChar char="•"/>
            </a:pPr>
            <a:r>
              <a:rPr lang="en-GB" sz="1400" dirty="0"/>
              <a:t>Lipid SM-102					Acetic acid</a:t>
            </a:r>
          </a:p>
          <a:p>
            <a:pPr marL="285750" indent="-285750">
              <a:buFont typeface="Arial" panose="020B0604020202020204" pitchFamily="34" charset="0"/>
              <a:buChar char="•"/>
            </a:pPr>
            <a:r>
              <a:rPr lang="en-GB" sz="1400" dirty="0"/>
              <a:t>1,2-distearoyl-sn-glycero-3-phosphocholine (DSPC)		Cholesterol</a:t>
            </a:r>
          </a:p>
          <a:p>
            <a:pPr marL="285750" indent="-285750">
              <a:buFont typeface="Arial" panose="020B0604020202020204" pitchFamily="34" charset="0"/>
              <a:buChar char="•"/>
            </a:pPr>
            <a:r>
              <a:rPr lang="en-GB" sz="1400" dirty="0"/>
              <a:t>Trometamol (</a:t>
            </a:r>
            <a:r>
              <a:rPr lang="en-GB" sz="1400" dirty="0" err="1"/>
              <a:t>Tris</a:t>
            </a:r>
            <a:r>
              <a:rPr lang="en-GB" sz="1400" dirty="0"/>
              <a:t>)					Sucrose</a:t>
            </a:r>
          </a:p>
          <a:p>
            <a:pPr marL="285750" indent="-285750">
              <a:buFont typeface="Arial" panose="020B0604020202020204" pitchFamily="34" charset="0"/>
              <a:buChar char="•"/>
            </a:pPr>
            <a:r>
              <a:rPr lang="en-GB" sz="1400" dirty="0"/>
              <a:t>Trometamol hydrochloride (</a:t>
            </a:r>
            <a:r>
              <a:rPr lang="en-GB" sz="1400" dirty="0" err="1"/>
              <a:t>Tris</a:t>
            </a:r>
            <a:r>
              <a:rPr lang="en-GB" sz="1400" dirty="0"/>
              <a:t> </a:t>
            </a:r>
            <a:r>
              <a:rPr lang="en-GB" sz="1400" dirty="0" err="1"/>
              <a:t>HCl</a:t>
            </a:r>
            <a:r>
              <a:rPr lang="en-GB" sz="1400" dirty="0"/>
              <a:t>)			Water for injections</a:t>
            </a:r>
          </a:p>
          <a:p>
            <a:pPr marL="285750" lvl="0" indent="-285750">
              <a:buFont typeface="Arial" panose="020B0604020202020204" pitchFamily="34" charset="0"/>
              <a:buChar char="•"/>
            </a:pPr>
            <a:r>
              <a:rPr lang="en-GB" sz="1400" dirty="0"/>
              <a:t>Sodium acetate </a:t>
            </a:r>
            <a:r>
              <a:rPr lang="en-GB" sz="1400" dirty="0" err="1"/>
              <a:t>trihydrate</a:t>
            </a:r>
            <a:endParaRPr lang="en-GB" sz="1400" dirty="0"/>
          </a:p>
          <a:p>
            <a:pPr marL="285750" indent="-285750">
              <a:buFont typeface="Arial" panose="020B0604020202020204" pitchFamily="34" charset="0"/>
              <a:buChar char="•"/>
            </a:pPr>
            <a:r>
              <a:rPr lang="en-GB" sz="1400" dirty="0"/>
              <a:t>1,2-Dimyristoyl-rac-glycero-3-methoxypolyethylene glycol*-2000 (PEG2000-DMG)</a:t>
            </a:r>
          </a:p>
          <a:p>
            <a:pPr marL="285750" lvl="0" indent="-285750">
              <a:buFont typeface="Arial" panose="020B0604020202020204" pitchFamily="34" charset="0"/>
              <a:buChar char="•"/>
            </a:pPr>
            <a:endParaRPr lang="en-GB" sz="1400" dirty="0"/>
          </a:p>
          <a:p>
            <a:pPr marL="0" indent="0"/>
            <a:r>
              <a:rPr lang="en-GB" sz="1400" dirty="0"/>
              <a:t>The vaccine does not contain preservative and there no animal products are contained in the vaccine.</a:t>
            </a:r>
          </a:p>
          <a:p>
            <a:pPr marL="0" lvl="0" indent="0"/>
            <a:endParaRPr lang="en-GB" sz="1400" dirty="0"/>
          </a:p>
          <a:p>
            <a:pPr marL="0" indent="0"/>
            <a:r>
              <a:rPr lang="en-GB" sz="1400" dirty="0"/>
              <a:t>Polyethylene glycol (PEG) is from a group of known allergens commonly found in medicines, many household goods and cosmetics. Known allergy to PEG is rare but would contraindicate receipt of this vaccine.</a:t>
            </a:r>
            <a:r>
              <a:rPr lang="en-GB" sz="1400" dirty="0">
                <a:solidFill>
                  <a:srgbClr val="FF0000"/>
                </a:solidFill>
              </a:rPr>
              <a:t> </a:t>
            </a:r>
            <a:endParaRPr lang="en-GB" sz="1400" dirty="0"/>
          </a:p>
          <a:p>
            <a:endParaRPr lang="en-GB" dirty="0"/>
          </a:p>
        </p:txBody>
      </p:sp>
    </p:spTree>
    <p:extLst>
      <p:ext uri="{BB962C8B-B14F-4D97-AF65-F5344CB8AC3E}">
        <p14:creationId xmlns:p14="http://schemas.microsoft.com/office/powerpoint/2010/main" val="30025575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864096"/>
          </a:xfrm>
        </p:spPr>
        <p:txBody>
          <a:bodyPr/>
          <a:lstStyle/>
          <a:p>
            <a:r>
              <a:rPr lang="en-GB" sz="2000" dirty="0">
                <a:solidFill>
                  <a:schemeClr val="accent1">
                    <a:lumMod val="75000"/>
                  </a:schemeClr>
                </a:solidFill>
              </a:rPr>
              <a:t>Adverse reactions following COVID-19 vaccine </a:t>
            </a:r>
            <a:r>
              <a:rPr lang="en-GB" sz="2000" dirty="0" err="1">
                <a:solidFill>
                  <a:schemeClr val="accent1">
                    <a:lumMod val="75000"/>
                  </a:schemeClr>
                </a:solidFill>
              </a:rPr>
              <a:t>Moderna</a:t>
            </a:r>
            <a:r>
              <a:rPr lang="en-GB" sz="2000" dirty="0">
                <a:solidFill>
                  <a:schemeClr val="accent1">
                    <a:lumMod val="75000"/>
                  </a:schemeClr>
                </a:solidFill>
              </a:rPr>
              <a:t> </a:t>
            </a:r>
            <a:br>
              <a:rPr lang="en-GB" sz="2000" dirty="0">
                <a:solidFill>
                  <a:schemeClr val="accent1">
                    <a:lumMod val="75000"/>
                  </a:schemeClr>
                </a:solidFill>
              </a:rPr>
            </a:br>
            <a:r>
              <a:rPr lang="en-GB" sz="2000" dirty="0" err="1">
                <a:solidFill>
                  <a:schemeClr val="accent1">
                    <a:lumMod val="75000"/>
                  </a:schemeClr>
                </a:solidFill>
              </a:rPr>
              <a:t>Spikevax</a:t>
            </a:r>
            <a:r>
              <a:rPr lang="en-GB" sz="2000" dirty="0">
                <a:solidFill>
                  <a:schemeClr val="accent1">
                    <a:lumMod val="75000"/>
                  </a:schemeClr>
                </a:solidFill>
              </a:rPr>
              <a:t> bivalent Original/Omicron BA.1 and </a:t>
            </a:r>
            <a:r>
              <a:rPr lang="en-GB" sz="2000" dirty="0" err="1">
                <a:solidFill>
                  <a:schemeClr val="accent1">
                    <a:lumMod val="75000"/>
                  </a:schemeClr>
                </a:solidFill>
              </a:rPr>
              <a:t>Spikevax</a:t>
            </a:r>
            <a:r>
              <a:rPr lang="en-GB" sz="2000" dirty="0">
                <a:solidFill>
                  <a:schemeClr val="accent1">
                    <a:lumMod val="75000"/>
                  </a:schemeClr>
                </a:solidFill>
              </a:rPr>
              <a:t> bivalent </a:t>
            </a:r>
            <a:br>
              <a:rPr lang="en-GB" sz="2000" dirty="0">
                <a:solidFill>
                  <a:schemeClr val="accent1">
                    <a:lumMod val="75000"/>
                  </a:schemeClr>
                </a:solidFill>
              </a:rPr>
            </a:br>
            <a:r>
              <a:rPr lang="en-GB" sz="2000" dirty="0">
                <a:solidFill>
                  <a:schemeClr val="accent1">
                    <a:lumMod val="75000"/>
                  </a:schemeClr>
                </a:solidFill>
              </a:rPr>
              <a:t>Original/Omicron BA.4-5 </a:t>
            </a:r>
          </a:p>
        </p:txBody>
      </p:sp>
      <p:sp>
        <p:nvSpPr>
          <p:cNvPr id="3" name="Content Placeholder 2"/>
          <p:cNvSpPr>
            <a:spLocks noGrp="1"/>
          </p:cNvSpPr>
          <p:nvPr>
            <p:ph idx="1"/>
          </p:nvPr>
        </p:nvSpPr>
        <p:spPr>
          <a:xfrm>
            <a:off x="683568" y="1268760"/>
            <a:ext cx="8079432" cy="4536504"/>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92% reported pain at the injection site. Swelling (15%) and redness (10%)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(70%) 	         headache (65%) </a:t>
            </a:r>
          </a:p>
          <a:p>
            <a:r>
              <a:rPr lang="en-GB" sz="1400" dirty="0"/>
              <a:t>		muscle aches (62%)              chills (46%) </a:t>
            </a:r>
          </a:p>
          <a:p>
            <a:r>
              <a:rPr lang="en-GB" sz="1400" dirty="0"/>
              <a:t>		joint pain (46%) 	         raised temperature (fever) (16%)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post-vaccination pain or fever if required</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marL="285750" indent="-285750">
              <a:buFont typeface="Arial" panose="020B0604020202020204" pitchFamily="34" charset="0"/>
              <a:buChar char="•"/>
            </a:pPr>
            <a:endParaRPr lang="en-GB" sz="1400" dirty="0">
              <a:solidFill>
                <a:srgbClr val="FF0000"/>
              </a:solidFill>
            </a:endParaRPr>
          </a:p>
          <a:p>
            <a:endParaRPr lang="en-GB" dirty="0"/>
          </a:p>
        </p:txBody>
      </p:sp>
    </p:spTree>
    <p:extLst>
      <p:ext uri="{BB962C8B-B14F-4D97-AF65-F5344CB8AC3E}">
        <p14:creationId xmlns:p14="http://schemas.microsoft.com/office/powerpoint/2010/main" val="11877975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51440" cy="1152128"/>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a:t>
            </a:r>
            <a:r>
              <a:rPr lang="en-GB" sz="2400" dirty="0" err="1">
                <a:solidFill>
                  <a:schemeClr val="accent1">
                    <a:lumMod val="75000"/>
                  </a:schemeClr>
                </a:solidFill>
              </a:rPr>
              <a:t>Spikevax</a:t>
            </a:r>
            <a:r>
              <a:rPr lang="en-GB" sz="2400" dirty="0">
                <a:solidFill>
                  <a:schemeClr val="accent1">
                    <a:lumMod val="75000"/>
                  </a:schemeClr>
                </a:solidFill>
              </a:rPr>
              <a:t> </a:t>
            </a:r>
            <a:br>
              <a:rPr lang="en-GB" sz="2400" dirty="0">
                <a:solidFill>
                  <a:schemeClr val="accent1">
                    <a:lumMod val="75000"/>
                  </a:schemeClr>
                </a:solidFill>
              </a:rPr>
            </a:br>
            <a:r>
              <a:rPr lang="en-GB" sz="2400" dirty="0">
                <a:solidFill>
                  <a:schemeClr val="accent1">
                    <a:lumMod val="75000"/>
                  </a:schemeClr>
                </a:solidFill>
              </a:rPr>
              <a:t>bivalent Original/Omicron BA.1 and </a:t>
            </a:r>
            <a:r>
              <a:rPr lang="en-GB" sz="2400" dirty="0" err="1">
                <a:solidFill>
                  <a:schemeClr val="accent1">
                    <a:lumMod val="75000"/>
                  </a:schemeClr>
                </a:solidFill>
              </a:rPr>
              <a:t>Spikevax</a:t>
            </a:r>
            <a:r>
              <a:rPr lang="en-GB" sz="2400" dirty="0">
                <a:solidFill>
                  <a:schemeClr val="accent1">
                    <a:lumMod val="75000"/>
                  </a:schemeClr>
                </a:solidFill>
              </a:rPr>
              <a:t> </a:t>
            </a:r>
            <a:br>
              <a:rPr lang="en-GB" sz="2400" dirty="0">
                <a:solidFill>
                  <a:schemeClr val="accent1">
                    <a:lumMod val="75000"/>
                  </a:schemeClr>
                </a:solidFill>
              </a:rPr>
            </a:br>
            <a:r>
              <a:rPr lang="en-GB" sz="2400" dirty="0">
                <a:solidFill>
                  <a:schemeClr val="accent1">
                    <a:lumMod val="75000"/>
                  </a:schemeClr>
                </a:solidFill>
              </a:rPr>
              <a:t>bivalent Original/Omicron BA.4-5 presentation</a:t>
            </a:r>
          </a:p>
        </p:txBody>
      </p:sp>
      <p:sp>
        <p:nvSpPr>
          <p:cNvPr id="3" name="Content Placeholder 2"/>
          <p:cNvSpPr>
            <a:spLocks noGrp="1"/>
          </p:cNvSpPr>
          <p:nvPr>
            <p:ph idx="1"/>
          </p:nvPr>
        </p:nvSpPr>
        <p:spPr>
          <a:xfrm>
            <a:off x="827584" y="1556792"/>
            <a:ext cx="4896544" cy="4104456"/>
          </a:xfrm>
        </p:spPr>
        <p:txBody>
          <a:bodyPr/>
          <a:lstStyle/>
          <a:p>
            <a:pPr marL="285750" indent="-285750">
              <a:buFont typeface="Arial" panose="020B0604020202020204" pitchFamily="34" charset="0"/>
              <a:buChar char="•"/>
            </a:pPr>
            <a:r>
              <a:rPr lang="en-GB" sz="1600" dirty="0"/>
              <a:t>the bivalent </a:t>
            </a:r>
            <a:r>
              <a:rPr lang="en-GB" sz="1600" dirty="0" err="1"/>
              <a:t>Moderna</a:t>
            </a:r>
            <a:r>
              <a:rPr lang="en-GB" sz="1600" dirty="0"/>
              <a:t> Original/Omicron BA.1 and</a:t>
            </a:r>
            <a:br>
              <a:rPr lang="en-GB" sz="1600" dirty="0"/>
            </a:br>
            <a:r>
              <a:rPr lang="en-GB" sz="1600" dirty="0"/>
              <a:t>Original/Omicron BA.4-5 boosters are supplied in multidose vials containing 5 doses of 0.5ml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is a white to off white dispersion</a:t>
            </a:r>
          </a:p>
          <a:p>
            <a:pPr marL="0" indent="0"/>
            <a:endParaRPr lang="en-GB" sz="1600" dirty="0"/>
          </a:p>
          <a:p>
            <a:pPr marL="285750" indent="-285750">
              <a:buFont typeface="Arial" panose="020B0604020202020204" pitchFamily="34" charset="0"/>
              <a:buChar char="•"/>
            </a:pPr>
            <a:r>
              <a:rPr lang="en-GB" sz="1600" dirty="0"/>
              <a:t>the vaccine is contained in a multidose clear glass vial. The vial has a rubber (</a:t>
            </a:r>
            <a:r>
              <a:rPr lang="en-GB" sz="1600" dirty="0" err="1"/>
              <a:t>chlorobutyl</a:t>
            </a:r>
            <a:r>
              <a:rPr lang="en-GB" sz="1600" dirty="0"/>
              <a:t>) stopper, aluminium seal and a </a:t>
            </a:r>
            <a:r>
              <a:rPr lang="en-GB" sz="1600" b="1" dirty="0"/>
              <a:t>blue </a:t>
            </a:r>
            <a:r>
              <a:rPr lang="en-GB" sz="1600" dirty="0"/>
              <a:t>flip-off plastic cap. The stopper does not contain latex</a:t>
            </a:r>
          </a:p>
          <a:p>
            <a:pPr marL="0" indent="0"/>
            <a:endParaRPr lang="en-GB" sz="1600" dirty="0"/>
          </a:p>
          <a:p>
            <a:pPr marL="285750" indent="-285750">
              <a:buFont typeface="Arial" panose="020B0604020202020204" pitchFamily="34" charset="0"/>
              <a:buChar char="•"/>
            </a:pPr>
            <a:r>
              <a:rPr lang="en-GB" sz="1600" dirty="0"/>
              <a:t>if the dose-sparing needles and syringes being supplied with the vaccine are used, it should be possible to obtain at least 5 full doses of 0.5 mL each from the vial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pic>
        <p:nvPicPr>
          <p:cNvPr id="7" name="Picture 6">
            <a:extLst>
              <a:ext uri="{FF2B5EF4-FFF2-40B4-BE49-F238E27FC236}">
                <a16:creationId xmlns:a16="http://schemas.microsoft.com/office/drawing/2014/main" id="{B39AFDF2-1A13-420A-A6C9-B77811A14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700808"/>
            <a:ext cx="1402936" cy="1672925"/>
          </a:xfrm>
          <a:prstGeom prst="rect">
            <a:avLst/>
          </a:prstGeom>
        </p:spPr>
      </p:pic>
      <p:pic>
        <p:nvPicPr>
          <p:cNvPr id="5" name="Picture 4">
            <a:extLst>
              <a:ext uri="{FF2B5EF4-FFF2-40B4-BE49-F238E27FC236}">
                <a16:creationId xmlns:a16="http://schemas.microsoft.com/office/drawing/2014/main" id="{8FB0D30D-EA81-40B4-B966-D75A20132D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3861048"/>
            <a:ext cx="936104" cy="1672926"/>
          </a:xfrm>
          <a:prstGeom prst="rect">
            <a:avLst/>
          </a:prstGeom>
        </p:spPr>
      </p:pic>
    </p:spTree>
    <p:extLst>
      <p:ext uri="{BB962C8B-B14F-4D97-AF65-F5344CB8AC3E}">
        <p14:creationId xmlns:p14="http://schemas.microsoft.com/office/powerpoint/2010/main" val="29681430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1512168"/>
          </a:xfrm>
        </p:spPr>
        <p:txBody>
          <a:bodyPr/>
          <a:lstStyle/>
          <a:p>
            <a:r>
              <a:rPr lang="en-GB" sz="2400" dirty="0">
                <a:solidFill>
                  <a:schemeClr val="accent1">
                    <a:lumMod val="75000"/>
                  </a:schemeClr>
                </a:solidFill>
              </a:rPr>
              <a:t>COVID-19 vaccine </a:t>
            </a:r>
            <a:r>
              <a:rPr lang="en-GB" sz="2400" dirty="0" err="1">
                <a:solidFill>
                  <a:schemeClr val="accent1">
                    <a:lumMod val="75000"/>
                  </a:schemeClr>
                </a:solidFill>
              </a:rPr>
              <a:t>Moderna</a:t>
            </a:r>
            <a:r>
              <a:rPr lang="en-GB" sz="2400" dirty="0">
                <a:solidFill>
                  <a:schemeClr val="accent1">
                    <a:lumMod val="75000"/>
                  </a:schemeClr>
                </a:solidFill>
              </a:rPr>
              <a:t> </a:t>
            </a:r>
            <a:r>
              <a:rPr lang="en-GB" sz="2400" dirty="0" err="1">
                <a:solidFill>
                  <a:schemeClr val="accent1">
                    <a:lumMod val="75000"/>
                  </a:schemeClr>
                </a:solidFill>
              </a:rPr>
              <a:t>Spikevax</a:t>
            </a:r>
            <a:r>
              <a:rPr lang="en-GB" sz="2400" dirty="0">
                <a:solidFill>
                  <a:schemeClr val="accent1">
                    <a:lumMod val="75000"/>
                  </a:schemeClr>
                </a:solidFill>
              </a:rPr>
              <a:t> bivalent </a:t>
            </a:r>
            <a:br>
              <a:rPr lang="en-GB" sz="2400" dirty="0">
                <a:solidFill>
                  <a:schemeClr val="accent1">
                    <a:lumMod val="75000"/>
                  </a:schemeClr>
                </a:solidFill>
              </a:rPr>
            </a:br>
            <a:r>
              <a:rPr lang="en-GB" sz="2400" dirty="0">
                <a:solidFill>
                  <a:schemeClr val="accent1">
                    <a:lumMod val="75000"/>
                  </a:schemeClr>
                </a:solidFill>
              </a:rPr>
              <a:t>Original/Omicron</a:t>
            </a:r>
            <a:r>
              <a:rPr lang="en-GB" sz="2400" dirty="0">
                <a:solidFill>
                  <a:srgbClr val="FF0000"/>
                </a:solidFill>
              </a:rPr>
              <a:t> </a:t>
            </a:r>
            <a:r>
              <a:rPr lang="en-GB" sz="2400" dirty="0">
                <a:solidFill>
                  <a:schemeClr val="accent1">
                    <a:lumMod val="75000"/>
                  </a:schemeClr>
                </a:solidFill>
              </a:rPr>
              <a:t>BA.1 and </a:t>
            </a:r>
            <a:r>
              <a:rPr lang="en-GB" sz="2400" dirty="0" err="1">
                <a:solidFill>
                  <a:schemeClr val="accent1">
                    <a:lumMod val="75000"/>
                  </a:schemeClr>
                </a:solidFill>
              </a:rPr>
              <a:t>Spikevax</a:t>
            </a:r>
            <a:r>
              <a:rPr lang="en-GB" sz="2400" dirty="0">
                <a:solidFill>
                  <a:schemeClr val="accent1">
                    <a:lumMod val="75000"/>
                  </a:schemeClr>
                </a:solidFill>
              </a:rPr>
              <a:t> bivalent </a:t>
            </a:r>
            <a:br>
              <a:rPr lang="en-GB" sz="2400" dirty="0">
                <a:solidFill>
                  <a:schemeClr val="accent1">
                    <a:lumMod val="75000"/>
                  </a:schemeClr>
                </a:solidFill>
              </a:rPr>
            </a:br>
            <a:r>
              <a:rPr lang="en-GB" sz="2400" dirty="0">
                <a:solidFill>
                  <a:schemeClr val="accent1">
                    <a:lumMod val="75000"/>
                  </a:schemeClr>
                </a:solidFill>
              </a:rPr>
              <a:t>Original/Omicron BA.4-5 dose and schedule</a:t>
            </a:r>
          </a:p>
        </p:txBody>
      </p:sp>
      <p:sp>
        <p:nvSpPr>
          <p:cNvPr id="3" name="Content Placeholder 2"/>
          <p:cNvSpPr>
            <a:spLocks noGrp="1"/>
          </p:cNvSpPr>
          <p:nvPr>
            <p:ph idx="1"/>
          </p:nvPr>
        </p:nvSpPr>
        <p:spPr>
          <a:xfrm>
            <a:off x="685800" y="1916832"/>
            <a:ext cx="8077200" cy="3888432"/>
          </a:xfrm>
        </p:spPr>
        <p:txBody>
          <a:bodyPr/>
          <a:lstStyle/>
          <a:p>
            <a:pPr marL="285750" indent="-285750">
              <a:buFont typeface="Arial" panose="020B0604020202020204" pitchFamily="34" charset="0"/>
              <a:buChar char="•"/>
            </a:pPr>
            <a:r>
              <a:rPr lang="en-GB" sz="1800" b="1" dirty="0"/>
              <a:t>the booster dose of </a:t>
            </a:r>
            <a:r>
              <a:rPr lang="en-GB" sz="1800" b="1" dirty="0" err="1"/>
              <a:t>Moderna</a:t>
            </a:r>
            <a:r>
              <a:rPr lang="en-GB" sz="1800" b="1" dirty="0"/>
              <a:t> </a:t>
            </a:r>
            <a:r>
              <a:rPr lang="en-GB" sz="1800" b="1" dirty="0" err="1"/>
              <a:t>Spikevax</a:t>
            </a:r>
            <a:r>
              <a:rPr lang="en-GB" sz="1800" b="1" dirty="0"/>
              <a:t> bivalent Original/Omicron and </a:t>
            </a:r>
            <a:r>
              <a:rPr lang="en-GB" sz="1800" b="1" dirty="0" err="1"/>
              <a:t>Spikevax</a:t>
            </a:r>
            <a:r>
              <a:rPr lang="en-GB" sz="1800" b="1" dirty="0"/>
              <a:t> bivalent Original/Omicron</a:t>
            </a:r>
            <a:r>
              <a:rPr lang="en-GB" sz="1800" dirty="0"/>
              <a:t> </a:t>
            </a:r>
            <a:r>
              <a:rPr lang="en-GB" sz="1800" b="1" dirty="0"/>
              <a:t>BA.4-5 vaccine is 0.5ml</a:t>
            </a:r>
          </a:p>
          <a:p>
            <a:pPr marL="0" indent="0"/>
            <a:endParaRPr lang="en-GB" sz="1800" dirty="0"/>
          </a:p>
          <a:p>
            <a:pPr marL="285750" indent="-285750">
              <a:buFont typeface="Arial" panose="020B0604020202020204" pitchFamily="34" charset="0"/>
              <a:buChar char="•"/>
            </a:pPr>
            <a:r>
              <a:rPr lang="en-GB" sz="1800" dirty="0"/>
              <a:t>a single dose contains 50 micrograms mRNA (25 micrograms of mRNA directed against the original strain and 25 micrograms of mRNA against Omicron BA.1 and Omicron BA.4-5, respectively)</a:t>
            </a:r>
          </a:p>
          <a:p>
            <a:pPr marL="0" indent="0"/>
            <a:endParaRPr lang="en-GB" sz="1800" dirty="0"/>
          </a:p>
          <a:p>
            <a:pPr marL="285750" indent="-285750">
              <a:buFont typeface="Arial" panose="020B0604020202020204" pitchFamily="34" charset="0"/>
              <a:buChar char="•"/>
            </a:pPr>
            <a:r>
              <a:rPr lang="en-GB" sz="1800" dirty="0"/>
              <a:t>a booster dose of </a:t>
            </a:r>
            <a:r>
              <a:rPr lang="en-GB" sz="1800" dirty="0" err="1"/>
              <a:t>Moderna</a:t>
            </a:r>
            <a:r>
              <a:rPr lang="en-GB" sz="1800" dirty="0"/>
              <a:t> </a:t>
            </a:r>
            <a:r>
              <a:rPr lang="en-GB" sz="1800" dirty="0" err="1"/>
              <a:t>Spikevax</a:t>
            </a:r>
            <a:r>
              <a:rPr lang="en-GB" sz="1800" dirty="0"/>
              <a:t> bivalent Original/Omicron BA.1 or </a:t>
            </a:r>
            <a:r>
              <a:rPr lang="en-GB" sz="1800" dirty="0" err="1"/>
              <a:t>Spikevax</a:t>
            </a:r>
            <a:r>
              <a:rPr lang="en-GB" sz="1800" dirty="0"/>
              <a:t> bivalent Original/Omicron BA.4-5 vaccine should be given to eligible individuals no earlier than three months after a previous dose of COVID-19 vaccination</a:t>
            </a:r>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10660722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936104"/>
          </a:xfrm>
        </p:spPr>
        <p:txBody>
          <a:bodyPr/>
          <a:lstStyle/>
          <a:p>
            <a:r>
              <a:rPr lang="en-GB" sz="2000" dirty="0">
                <a:solidFill>
                  <a:schemeClr val="accent1">
                    <a:lumMod val="75000"/>
                  </a:schemeClr>
                </a:solidFill>
              </a:rPr>
              <a:t>COVID-19 Vaccine </a:t>
            </a:r>
            <a:r>
              <a:rPr lang="en-GB" sz="2000" dirty="0" err="1">
                <a:solidFill>
                  <a:schemeClr val="accent1">
                    <a:lumMod val="75000"/>
                  </a:schemeClr>
                </a:solidFill>
              </a:rPr>
              <a:t>Moderna</a:t>
            </a:r>
            <a:r>
              <a:rPr lang="en-GB" sz="2000" dirty="0">
                <a:solidFill>
                  <a:schemeClr val="accent1">
                    <a:lumMod val="75000"/>
                  </a:schemeClr>
                </a:solidFill>
              </a:rPr>
              <a:t> </a:t>
            </a:r>
            <a:r>
              <a:rPr lang="en-GB" sz="2000" dirty="0" err="1">
                <a:solidFill>
                  <a:schemeClr val="accent1">
                    <a:lumMod val="75000"/>
                  </a:schemeClr>
                </a:solidFill>
              </a:rPr>
              <a:t>Spikevax</a:t>
            </a:r>
            <a:r>
              <a:rPr lang="en-GB" sz="2000" dirty="0">
                <a:solidFill>
                  <a:schemeClr val="accent1">
                    <a:lumMod val="75000"/>
                  </a:schemeClr>
                </a:solidFill>
              </a:rPr>
              <a:t> bivalent Original/Omicron</a:t>
            </a:r>
            <a:r>
              <a:rPr lang="en-GB" sz="2000" dirty="0">
                <a:solidFill>
                  <a:srgbClr val="FF0000"/>
                </a:solidFill>
              </a:rPr>
              <a:t> </a:t>
            </a:r>
            <a:br>
              <a:rPr lang="en-GB" sz="2000" dirty="0">
                <a:solidFill>
                  <a:srgbClr val="FF0000"/>
                </a:solidFill>
              </a:rPr>
            </a:br>
            <a:r>
              <a:rPr lang="en-GB" sz="2000" dirty="0">
                <a:solidFill>
                  <a:schemeClr val="accent1">
                    <a:lumMod val="75000"/>
                  </a:schemeClr>
                </a:solidFill>
              </a:rPr>
              <a:t>BA.1 and </a:t>
            </a:r>
            <a:r>
              <a:rPr lang="en-GB" sz="2000" dirty="0" err="1">
                <a:solidFill>
                  <a:schemeClr val="accent1">
                    <a:lumMod val="75000"/>
                  </a:schemeClr>
                </a:solidFill>
              </a:rPr>
              <a:t>Spikevax</a:t>
            </a:r>
            <a:r>
              <a:rPr lang="en-GB" sz="2000" dirty="0">
                <a:solidFill>
                  <a:schemeClr val="accent1">
                    <a:lumMod val="75000"/>
                  </a:schemeClr>
                </a:solidFill>
              </a:rPr>
              <a:t> bivalent Original/Omicron BA.4-5 </a:t>
            </a:r>
            <a:br>
              <a:rPr lang="en-GB" sz="2000" dirty="0">
                <a:solidFill>
                  <a:srgbClr val="FF0000"/>
                </a:solidFill>
              </a:rPr>
            </a:br>
            <a:r>
              <a:rPr lang="en-GB" sz="2000" dirty="0">
                <a:solidFill>
                  <a:schemeClr val="accent1">
                    <a:lumMod val="75000"/>
                  </a:schemeClr>
                </a:solidFill>
              </a:rPr>
              <a:t>storage and use </a:t>
            </a:r>
          </a:p>
        </p:txBody>
      </p:sp>
      <p:sp>
        <p:nvSpPr>
          <p:cNvPr id="3" name="Content Placeholder 2"/>
          <p:cNvSpPr>
            <a:spLocks noGrp="1"/>
          </p:cNvSpPr>
          <p:nvPr>
            <p:ph idx="1"/>
          </p:nvPr>
        </p:nvSpPr>
        <p:spPr>
          <a:xfrm>
            <a:off x="685800" y="1340768"/>
            <a:ext cx="8077200" cy="4536504"/>
          </a:xfrm>
        </p:spPr>
        <p:txBody>
          <a:bodyPr/>
          <a:lstStyle/>
          <a:p>
            <a:pPr marL="0" indent="0"/>
            <a:r>
              <a:rPr lang="en-GB" sz="1600" dirty="0"/>
              <a:t>The COVID-19 Vaccine </a:t>
            </a:r>
            <a:r>
              <a:rPr lang="en-GB" sz="1600" dirty="0" err="1"/>
              <a:t>Moderna</a:t>
            </a:r>
            <a:r>
              <a:rPr lang="en-GB" sz="1600" dirty="0"/>
              <a:t> (Spikevax) will be stored frozen in facilities </a:t>
            </a:r>
            <a:r>
              <a:rPr lang="en-GB" sz="1600" b="1" dirty="0"/>
              <a:t>with appropriate freezers to store the vaccine vials</a:t>
            </a:r>
            <a:r>
              <a:rPr lang="en-GB" sz="1600" dirty="0"/>
              <a:t> </a:t>
            </a:r>
            <a:r>
              <a:rPr lang="en-GB" sz="1600" b="1" dirty="0"/>
              <a:t>between -50ºC to -15ºC until ready for use</a:t>
            </a:r>
          </a:p>
          <a:p>
            <a:pPr lvl="0">
              <a:buFont typeface="Arial" panose="020B0604020202020204" pitchFamily="34" charset="0"/>
              <a:buChar char="•"/>
            </a:pPr>
            <a:r>
              <a:rPr lang="en-GB" sz="1600" dirty="0"/>
              <a:t>shelf-life is 9 months at -50ºC to -15ºC</a:t>
            </a:r>
          </a:p>
          <a:p>
            <a:pPr marL="285750" indent="-285750">
              <a:buFont typeface="Arial" panose="020B0604020202020204" pitchFamily="34" charset="0"/>
              <a:buChar char="•"/>
            </a:pPr>
            <a:r>
              <a:rPr lang="en-GB" sz="1600" dirty="0"/>
              <a:t>the vaccine may then be delivered to where it is going to be administered thawed but refrigerated between +2ºC and +8ºC</a:t>
            </a:r>
          </a:p>
          <a:p>
            <a:pPr marL="285750" lvl="0" indent="-285750">
              <a:buFont typeface="Arial" panose="020B0604020202020204" pitchFamily="34" charset="0"/>
              <a:buChar char="•"/>
            </a:pPr>
            <a:r>
              <a:rPr lang="en-GB" sz="1600" dirty="0"/>
              <a:t>refrigerated vaccine must be transferred immediately to a vaccine fridge on arrival and stored in a carefully monitored temperature range of +2ºC and +8ºC</a:t>
            </a:r>
          </a:p>
          <a:p>
            <a:pPr marL="285750" lvl="0" indent="-285750">
              <a:buFont typeface="Arial" panose="020B0604020202020204" pitchFamily="34" charset="0"/>
              <a:buChar char="•"/>
            </a:pPr>
            <a:r>
              <a:rPr lang="en-GB" sz="1600" dirty="0"/>
              <a:t>once thawed, the unopened vaccine may be stored refrigerated at +2ºC to +8ºC, protected from light, for up to 30 days. Within this period, up to 12 hours may be used for transportation</a:t>
            </a:r>
          </a:p>
          <a:p>
            <a:pPr marL="285750" lvl="0" indent="-285750">
              <a:buFont typeface="Arial" panose="020B0604020202020204" pitchFamily="34" charset="0"/>
              <a:buChar char="•"/>
            </a:pPr>
            <a:r>
              <a:rPr lang="en-GB" sz="1600" dirty="0"/>
              <a:t>the vaccine pack should have a label on the front stating the time it was removed from the freezer into storage at +2ºC to +8ºC and the date and time by which it must be discarded 30 days later if it has not been used </a:t>
            </a:r>
          </a:p>
          <a:p>
            <a:pPr marL="285750" indent="-285750">
              <a:buFont typeface="Arial" panose="020B0604020202020204" pitchFamily="34" charset="0"/>
              <a:buChar char="•"/>
            </a:pPr>
            <a:r>
              <a:rPr lang="en-GB" sz="1600" dirty="0"/>
              <a:t>the unopened vaccine may be stored at +8ºC to +25ºC for up to 24 hours after removal from refrigerated conditions</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29211676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864096"/>
          </a:xfrm>
        </p:spPr>
        <p:txBody>
          <a:bodyPr/>
          <a:lstStyle/>
          <a:p>
            <a:r>
              <a:rPr lang="en-GB" sz="2000" dirty="0">
                <a:solidFill>
                  <a:schemeClr val="accent1">
                    <a:lumMod val="75000"/>
                  </a:schemeClr>
                </a:solidFill>
              </a:rPr>
              <a:t>COVID-19 Vaccine </a:t>
            </a:r>
            <a:r>
              <a:rPr lang="en-GB" sz="2000" dirty="0" err="1">
                <a:solidFill>
                  <a:schemeClr val="accent1">
                    <a:lumMod val="75000"/>
                  </a:schemeClr>
                </a:solidFill>
              </a:rPr>
              <a:t>Moderna</a:t>
            </a:r>
            <a:r>
              <a:rPr lang="en-GB" sz="2000" dirty="0">
                <a:solidFill>
                  <a:schemeClr val="accent1">
                    <a:lumMod val="75000"/>
                  </a:schemeClr>
                </a:solidFill>
              </a:rPr>
              <a:t> </a:t>
            </a:r>
            <a:r>
              <a:rPr lang="en-GB" sz="2000" dirty="0" err="1">
                <a:solidFill>
                  <a:schemeClr val="accent1">
                    <a:lumMod val="75000"/>
                  </a:schemeClr>
                </a:solidFill>
              </a:rPr>
              <a:t>Spikevax</a:t>
            </a:r>
            <a:r>
              <a:rPr lang="en-GB" sz="2000" dirty="0">
                <a:solidFill>
                  <a:schemeClr val="accent1">
                    <a:lumMod val="75000"/>
                  </a:schemeClr>
                </a:solidFill>
              </a:rPr>
              <a:t> bivalent Original/Omicron</a:t>
            </a:r>
            <a:r>
              <a:rPr lang="en-GB" sz="2000" dirty="0">
                <a:solidFill>
                  <a:srgbClr val="FF0000"/>
                </a:solidFill>
              </a:rPr>
              <a:t> </a:t>
            </a:r>
            <a:br>
              <a:rPr lang="en-GB" sz="2000" dirty="0">
                <a:solidFill>
                  <a:srgbClr val="FF0000"/>
                </a:solidFill>
              </a:rPr>
            </a:br>
            <a:r>
              <a:rPr lang="en-GB" sz="2000" dirty="0">
                <a:solidFill>
                  <a:schemeClr val="accent1">
                    <a:lumMod val="75000"/>
                  </a:schemeClr>
                </a:solidFill>
              </a:rPr>
              <a:t>BA.1 and </a:t>
            </a:r>
            <a:r>
              <a:rPr lang="en-GB" sz="2000" dirty="0" err="1">
                <a:solidFill>
                  <a:schemeClr val="accent1">
                    <a:lumMod val="75000"/>
                  </a:schemeClr>
                </a:solidFill>
              </a:rPr>
              <a:t>Spikevax</a:t>
            </a:r>
            <a:r>
              <a:rPr lang="en-GB" sz="2000" dirty="0">
                <a:solidFill>
                  <a:schemeClr val="accent1">
                    <a:lumMod val="75000"/>
                  </a:schemeClr>
                </a:solidFill>
              </a:rPr>
              <a:t> bivalent Original/Omicron BA.4-5 preparation (1)</a:t>
            </a:r>
          </a:p>
        </p:txBody>
      </p:sp>
      <p:sp>
        <p:nvSpPr>
          <p:cNvPr id="3" name="Content Placeholder 2"/>
          <p:cNvSpPr>
            <a:spLocks noGrp="1"/>
          </p:cNvSpPr>
          <p:nvPr>
            <p:ph idx="1"/>
          </p:nvPr>
        </p:nvSpPr>
        <p:spPr>
          <a:xfrm>
            <a:off x="685800" y="1124744"/>
            <a:ext cx="8077200" cy="4680520"/>
          </a:xfrm>
        </p:spPr>
        <p:txBody>
          <a:bodyPr/>
          <a:lstStyle/>
          <a:p>
            <a:pPr marL="285750" indent="-285750">
              <a:buFont typeface="Arial" panose="020B0604020202020204" pitchFamily="34" charset="0"/>
              <a:buChar char="•"/>
            </a:pPr>
            <a:r>
              <a:rPr lang="en-GB" sz="1400" b="1" dirty="0"/>
              <a:t>COVID-19 Vaccine </a:t>
            </a:r>
            <a:r>
              <a:rPr lang="en-GB" sz="1400" b="1" dirty="0" err="1"/>
              <a:t>Moderna</a:t>
            </a:r>
            <a:r>
              <a:rPr lang="en-GB" sz="1400" b="1" dirty="0"/>
              <a:t> </a:t>
            </a:r>
            <a:r>
              <a:rPr lang="en-GB" sz="1400" b="1" dirty="0" err="1"/>
              <a:t>Spikevax</a:t>
            </a:r>
            <a:r>
              <a:rPr lang="en-GB" sz="1400" b="1" dirty="0"/>
              <a:t> bivalent Original/Omicron BA.1 and </a:t>
            </a:r>
            <a:r>
              <a:rPr lang="en-GB" sz="1400" b="1" dirty="0" err="1"/>
              <a:t>Spikevax</a:t>
            </a:r>
            <a:r>
              <a:rPr lang="en-GB" sz="1400" b="1" dirty="0"/>
              <a:t> bivalent Original/Omicron BA.4-5 do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 hours from when it was first punctured)</a:t>
            </a:r>
          </a:p>
          <a:p>
            <a:pPr marL="0" indent="0"/>
            <a:endParaRPr lang="en-GB" sz="1400" dirty="0"/>
          </a:p>
          <a:p>
            <a:pPr marL="285750" indent="-285750">
              <a:buFont typeface="Arial" panose="020B0604020202020204" pitchFamily="34" charset="0"/>
              <a:buChar char="•"/>
            </a:pPr>
            <a:r>
              <a:rPr lang="en-GB" sz="1400" dirty="0"/>
              <a:t>from a microbiological point of view, the product should be used immediately. 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white to off-white and may contain white or translucent product-related particulates.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2580073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1008112"/>
          </a:xfrm>
        </p:spPr>
        <p:txBody>
          <a:bodyPr/>
          <a:lstStyle/>
          <a:p>
            <a:r>
              <a:rPr lang="en-GB" sz="2000" dirty="0">
                <a:solidFill>
                  <a:schemeClr val="accent1">
                    <a:lumMod val="75000"/>
                  </a:schemeClr>
                </a:solidFill>
              </a:rPr>
              <a:t>COVID-19 Vaccine </a:t>
            </a:r>
            <a:r>
              <a:rPr lang="en-GB" sz="2000" dirty="0" err="1">
                <a:solidFill>
                  <a:schemeClr val="accent1">
                    <a:lumMod val="75000"/>
                  </a:schemeClr>
                </a:solidFill>
              </a:rPr>
              <a:t>Moderna</a:t>
            </a:r>
            <a:r>
              <a:rPr lang="en-GB" sz="2000" dirty="0">
                <a:solidFill>
                  <a:schemeClr val="accent1">
                    <a:lumMod val="75000"/>
                  </a:schemeClr>
                </a:solidFill>
              </a:rPr>
              <a:t> </a:t>
            </a:r>
            <a:r>
              <a:rPr lang="en-GB" sz="2000" dirty="0" err="1">
                <a:solidFill>
                  <a:schemeClr val="accent1">
                    <a:lumMod val="75000"/>
                  </a:schemeClr>
                </a:solidFill>
              </a:rPr>
              <a:t>Spikevax</a:t>
            </a:r>
            <a:r>
              <a:rPr lang="en-GB" sz="2000" dirty="0">
                <a:solidFill>
                  <a:schemeClr val="accent1">
                    <a:lumMod val="75000"/>
                  </a:schemeClr>
                </a:solidFill>
              </a:rPr>
              <a:t> bivalent Original/Omicron</a:t>
            </a:r>
            <a:r>
              <a:rPr lang="en-GB" sz="2000" dirty="0">
                <a:solidFill>
                  <a:srgbClr val="FF0000"/>
                </a:solidFill>
              </a:rPr>
              <a:t> </a:t>
            </a:r>
            <a:br>
              <a:rPr lang="en-GB" sz="2000" dirty="0">
                <a:solidFill>
                  <a:srgbClr val="FF0000"/>
                </a:solidFill>
              </a:rPr>
            </a:br>
            <a:r>
              <a:rPr lang="en-GB" sz="2000" dirty="0">
                <a:solidFill>
                  <a:schemeClr val="accent1">
                    <a:lumMod val="75000"/>
                  </a:schemeClr>
                </a:solidFill>
              </a:rPr>
              <a:t>BA.1 and </a:t>
            </a:r>
            <a:r>
              <a:rPr lang="en-GB" sz="2000" dirty="0" err="1">
                <a:solidFill>
                  <a:schemeClr val="accent1">
                    <a:lumMod val="75000"/>
                  </a:schemeClr>
                </a:solidFill>
              </a:rPr>
              <a:t>Spikevax</a:t>
            </a:r>
            <a:r>
              <a:rPr lang="en-GB" sz="2000" dirty="0">
                <a:solidFill>
                  <a:schemeClr val="accent1">
                    <a:lumMod val="75000"/>
                  </a:schemeClr>
                </a:solidFill>
              </a:rPr>
              <a:t> bivalent Original/Omicron BA.4-5 preparation (2)</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a 1 ml dose-sparing syringe with a 23g, 25mm fixed-needle should be used to draw up and administer the </a:t>
            </a:r>
            <a:r>
              <a:rPr lang="en-GB" sz="1800" dirty="0" err="1"/>
              <a:t>Moderna</a:t>
            </a:r>
            <a:r>
              <a:rPr lang="en-GB" sz="1800" dirty="0"/>
              <a:t> </a:t>
            </a:r>
            <a:r>
              <a:rPr lang="en-GB" sz="1800" dirty="0" err="1"/>
              <a:t>Spikevax</a:t>
            </a:r>
            <a:r>
              <a:rPr lang="en-GB" sz="1800" dirty="0"/>
              <a:t> bivalent Original/Omicron BA.1 or </a:t>
            </a:r>
            <a:r>
              <a:rPr lang="en-GB" sz="1800" dirty="0" err="1"/>
              <a:t>Spikevax</a:t>
            </a:r>
            <a:r>
              <a:rPr lang="en-GB" sz="1800" dirty="0"/>
              <a:t> bivalent Original/Omicron BA.4-5 vaccine</a:t>
            </a:r>
          </a:p>
          <a:p>
            <a:pPr marL="0" indent="0"/>
            <a:endParaRPr lang="en-GB" sz="1800" dirty="0"/>
          </a:p>
          <a:p>
            <a:pPr marL="285750" indent="-285750">
              <a:buFont typeface="Arial" panose="020B0604020202020204" pitchFamily="34" charset="0"/>
              <a:buChar char="•"/>
            </a:pPr>
            <a:r>
              <a:rPr lang="en-GB" sz="1800" dirty="0"/>
              <a:t>separate 38mm length needles and syringes should be used for morbidly obese patients to ensure the vaccine can be injected into the muscle</a:t>
            </a:r>
          </a:p>
          <a:p>
            <a:pPr marL="0" indent="0"/>
            <a:endParaRPr lang="en-GB" sz="1800" dirty="0"/>
          </a:p>
          <a:p>
            <a:pPr marL="285750" indent="-285750">
              <a:buFont typeface="Arial" panose="020B0604020202020204" pitchFamily="34" charset="0"/>
              <a:buChar char="•"/>
            </a:pPr>
            <a:r>
              <a:rPr lang="en-GB" sz="1800" dirty="0"/>
              <a:t>withdraw a dose of 0.5 ml for each vaccination. </a:t>
            </a:r>
            <a:r>
              <a:rPr lang="en-GB" sz="1800" b="1" dirty="0"/>
              <a:t>Take particular care to ensure the correct dose is drawn up as a partial dose may not provide protection</a:t>
            </a:r>
          </a:p>
          <a:p>
            <a:pPr marL="0" indent="0"/>
            <a:endParaRPr lang="en-GB" sz="1800" b="1" dirty="0"/>
          </a:p>
          <a:p>
            <a:pPr marL="285750" indent="-285750">
              <a:buFont typeface="Arial" panose="020B0604020202020204" pitchFamily="34" charset="0"/>
              <a:buChar char="•"/>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2532712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128792" cy="3168352"/>
          </a:xfrm>
        </p:spPr>
        <p:txBody>
          <a:bodyPr/>
          <a:lstStyle/>
          <a:p>
            <a:pPr lvl="0"/>
            <a:br>
              <a:rPr lang="en-GB" dirty="0"/>
            </a:br>
            <a:br>
              <a:rPr lang="en-GB" dirty="0"/>
            </a:br>
            <a:br>
              <a:rPr lang="en-GB" sz="4800" dirty="0">
                <a:solidFill>
                  <a:schemeClr val="accent1">
                    <a:lumMod val="75000"/>
                  </a:schemeClr>
                </a:solidFill>
              </a:rPr>
            </a:br>
            <a:r>
              <a:rPr lang="en-GB" sz="4800" dirty="0">
                <a:solidFill>
                  <a:schemeClr val="accent1">
                    <a:lumMod val="75000"/>
                  </a:schemeClr>
                </a:solidFill>
              </a:rPr>
              <a:t>COVID-19 </a:t>
            </a:r>
            <a:br>
              <a:rPr lang="en-GB" sz="4800" dirty="0">
                <a:solidFill>
                  <a:schemeClr val="accent1">
                    <a:lumMod val="75000"/>
                  </a:schemeClr>
                </a:solidFill>
              </a:rPr>
            </a:br>
            <a:r>
              <a:rPr lang="en-GB" sz="4800" dirty="0" err="1">
                <a:solidFill>
                  <a:schemeClr val="accent1">
                    <a:lumMod val="75000"/>
                  </a:schemeClr>
                </a:solidFill>
              </a:rPr>
              <a:t>VidPrevtyn</a:t>
            </a:r>
            <a:r>
              <a:rPr lang="en-GB" sz="4800" dirty="0">
                <a:solidFill>
                  <a:schemeClr val="accent1">
                    <a:lumMod val="75000"/>
                  </a:schemeClr>
                </a:solidFill>
              </a:rPr>
              <a:t> Beta </a:t>
            </a:r>
            <a:br>
              <a:rPr lang="en-GB" sz="4800" dirty="0">
                <a:solidFill>
                  <a:schemeClr val="accent1">
                    <a:lumMod val="75000"/>
                  </a:schemeClr>
                </a:solidFill>
              </a:rPr>
            </a:br>
            <a:r>
              <a:rPr lang="en-GB" sz="4800" dirty="0">
                <a:solidFill>
                  <a:schemeClr val="accent1">
                    <a:lumMod val="75000"/>
                  </a:schemeClr>
                </a:solidFill>
              </a:rPr>
              <a:t>(Sanofi Pasteur) vaccine</a:t>
            </a:r>
            <a:br>
              <a:rPr lang="en-GB" sz="4800" dirty="0">
                <a:solidFill>
                  <a:schemeClr val="accent1">
                    <a:lumMod val="75000"/>
                  </a:schemeClr>
                </a:solidFill>
              </a:rPr>
            </a:br>
            <a:br>
              <a:rPr lang="en-GB" dirty="0"/>
            </a:br>
            <a:br>
              <a:rPr lang="en-GB" dirty="0"/>
            </a:br>
            <a:br>
              <a:rPr lang="en-GB" sz="1600" dirty="0"/>
            </a:br>
            <a:br>
              <a:rPr lang="en-GB" sz="1600" dirty="0"/>
            </a:br>
            <a:br>
              <a:rPr lang="en-GB" sz="1600" dirty="0"/>
            </a:br>
            <a:br>
              <a:rPr lang="en-GB" sz="1600" dirty="0"/>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pic>
        <p:nvPicPr>
          <p:cNvPr id="3" name="Picture 2">
            <a:extLst>
              <a:ext uri="{FF2B5EF4-FFF2-40B4-BE49-F238E27FC236}">
                <a16:creationId xmlns:a16="http://schemas.microsoft.com/office/drawing/2014/main" id="{6916C06C-8CDB-407C-9311-845853E55C6D}"/>
              </a:ext>
            </a:extLst>
          </p:cNvPr>
          <p:cNvPicPr>
            <a:picLocks noChangeAspect="1"/>
          </p:cNvPicPr>
          <p:nvPr/>
        </p:nvPicPr>
        <p:blipFill>
          <a:blip r:embed="rId3"/>
          <a:stretch>
            <a:fillRect/>
          </a:stretch>
        </p:blipFill>
        <p:spPr>
          <a:xfrm>
            <a:off x="3994906" y="2780928"/>
            <a:ext cx="3899213" cy="3013596"/>
          </a:xfrm>
          <a:prstGeom prst="rect">
            <a:avLst/>
          </a:prstGeom>
        </p:spPr>
      </p:pic>
    </p:spTree>
    <p:extLst>
      <p:ext uri="{BB962C8B-B14F-4D97-AF65-F5344CB8AC3E}">
        <p14:creationId xmlns:p14="http://schemas.microsoft.com/office/powerpoint/2010/main" val="2737135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980728"/>
            <a:ext cx="8077200" cy="4581872"/>
          </a:xfrm>
        </p:spPr>
        <p:txBody>
          <a:bodyPr/>
          <a:lstStyle/>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most mutations have little effect on the properties of the virus or its impact, </a:t>
            </a:r>
            <a:r>
              <a:rPr lang="en-GB" sz="1400" dirty="0">
                <a:ea typeface="Calibri" panose="020F0502020204030204" pitchFamily="34" charset="0"/>
                <a:cs typeface="Calibri" panose="020F0502020204030204" pitchFamily="34" charset="0"/>
              </a:rPr>
              <a:t>however, some mutations have the potential to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increase how easily the virus spreads</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cause more severe disease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escape immunity (the immune response is in some way less effective) </a:t>
            </a:r>
          </a:p>
          <a:p>
            <a:pPr marL="721800" lvl="2" indent="-285750">
              <a:lnSpc>
                <a:spcPct val="107000"/>
              </a:lnSpc>
              <a:spcAft>
                <a:spcPts val="800"/>
              </a:spcAft>
              <a:buFont typeface="Wingdings" panose="05000000000000000000" pitchFamily="2" charset="2"/>
              <a:buChar char="Ø"/>
            </a:pPr>
            <a:r>
              <a:rPr lang="en-GB" sz="14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the original (sometimes termed wildtype or ancestral) SARS-CoV-2 virus has mutated, producing new variants, for example the Alpha, Delta, and Omicron variants </a:t>
            </a:r>
          </a:p>
          <a:p>
            <a:pPr marL="321750" indent="-285750">
              <a:lnSpc>
                <a:spcPct val="107000"/>
              </a:lnSpc>
              <a:spcAft>
                <a:spcPts val="800"/>
              </a:spcAft>
              <a:buFont typeface="Arial" panose="020B0604020202020204" pitchFamily="34" charset="0"/>
              <a:buChar char="•"/>
            </a:pPr>
            <a:r>
              <a:rPr lang="en-GB" sz="1400" dirty="0">
                <a:ea typeface="Calibri" panose="020F0502020204030204" pitchFamily="34" charset="0"/>
                <a:cs typeface="Times New Roman" panose="02020603050405020304" pitchFamily="18" charset="0"/>
              </a:rPr>
              <a:t>within a variant there may also be sub-variants, for instance, Omicron BA.1, BA.2, BA.3, BA.4 and BA.5</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7D-C7CA-415F-BA13-770340CAE91C}"/>
              </a:ext>
            </a:extLst>
          </p:cNvPr>
          <p:cNvSpPr>
            <a:spLocks noGrp="1"/>
          </p:cNvSpPr>
          <p:nvPr>
            <p:ph type="title"/>
          </p:nvPr>
        </p:nvSpPr>
        <p:spPr>
          <a:xfrm>
            <a:off x="395536" y="476672"/>
            <a:ext cx="8367464" cy="432048"/>
          </a:xfrm>
        </p:spPr>
        <p:txBody>
          <a:bodyPr/>
          <a:lstStyle/>
          <a:p>
            <a:r>
              <a:rPr lang="en-GB" sz="2800" dirty="0">
                <a:solidFill>
                  <a:schemeClr val="accent1">
                    <a:lumMod val="75000"/>
                  </a:schemeClr>
                </a:solidFill>
              </a:rPr>
              <a:t>COVID-19 </a:t>
            </a:r>
            <a:r>
              <a:rPr lang="en-GB" sz="2800" dirty="0" err="1">
                <a:solidFill>
                  <a:schemeClr val="accent1">
                    <a:lumMod val="75000"/>
                  </a:schemeClr>
                </a:solidFill>
              </a:rPr>
              <a:t>VidPrevtyn</a:t>
            </a:r>
            <a:r>
              <a:rPr lang="en-GB" sz="2800" dirty="0">
                <a:solidFill>
                  <a:schemeClr val="accent1">
                    <a:lumMod val="75000"/>
                  </a:schemeClr>
                </a:solidFill>
              </a:rPr>
              <a:t> Beta (Sanofi Pasteur) </a:t>
            </a:r>
            <a:br>
              <a:rPr lang="en-GB" sz="2800" dirty="0">
                <a:solidFill>
                  <a:schemeClr val="accent1">
                    <a:lumMod val="75000"/>
                  </a:schemeClr>
                </a:solidFill>
              </a:rPr>
            </a:br>
            <a:r>
              <a:rPr lang="en-GB" sz="2800" dirty="0">
                <a:solidFill>
                  <a:schemeClr val="accent1">
                    <a:lumMod val="75000"/>
                  </a:schemeClr>
                </a:solidFill>
              </a:rPr>
              <a:t>vaccine ingredients / excipients</a:t>
            </a:r>
          </a:p>
        </p:txBody>
      </p:sp>
      <p:sp>
        <p:nvSpPr>
          <p:cNvPr id="3" name="Content Placeholder 2">
            <a:extLst>
              <a:ext uri="{FF2B5EF4-FFF2-40B4-BE49-F238E27FC236}">
                <a16:creationId xmlns:a16="http://schemas.microsoft.com/office/drawing/2014/main" id="{F29325B8-F6D7-4015-ABF6-1899F1E79DDA}"/>
              </a:ext>
            </a:extLst>
          </p:cNvPr>
          <p:cNvSpPr>
            <a:spLocks noGrp="1"/>
          </p:cNvSpPr>
          <p:nvPr>
            <p:ph idx="1"/>
          </p:nvPr>
        </p:nvSpPr>
        <p:spPr>
          <a:xfrm>
            <a:off x="685800" y="1340768"/>
            <a:ext cx="8077200" cy="4221832"/>
          </a:xfrm>
        </p:spPr>
        <p:txBody>
          <a:bodyPr/>
          <a:lstStyle/>
          <a:p>
            <a:pPr marL="4763" lvl="0" indent="-4763">
              <a:lnSpc>
                <a:spcPct val="114000"/>
              </a:lnSpc>
              <a:spcBef>
                <a:spcPts val="0"/>
              </a:spcBef>
              <a:buClrTx/>
              <a:buSzTx/>
            </a:pPr>
            <a:r>
              <a:rPr lang="en-GB" sz="1400" kern="1200" dirty="0">
                <a:latin typeface="Arial" pitchFamily="34" charset="0"/>
                <a:ea typeface="ヒラギノ角ゴ Pro W3" pitchFamily="84" charset="-128"/>
              </a:rPr>
              <a:t>In addition to the SARS-CoV-2 spike protein, the vaccine also contains:</a:t>
            </a:r>
          </a:p>
          <a:p>
            <a:pPr marL="4763" lvl="0" indent="-4763">
              <a:lnSpc>
                <a:spcPct val="114000"/>
              </a:lnSpc>
              <a:spcBef>
                <a:spcPts val="0"/>
              </a:spcBef>
              <a:buClrTx/>
              <a:buSzTx/>
            </a:pPr>
            <a:r>
              <a:rPr lang="en-GB" sz="1400" kern="1200" dirty="0">
                <a:latin typeface="Arial" pitchFamily="34" charset="0"/>
                <a:ea typeface="ヒラギノ角ゴ Pro W3" pitchFamily="84" charset="-128"/>
              </a:rPr>
              <a:t>Adjuvant: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AS03 adjuvant is composed of squalene* (10.69 milligrams), DL-α-tocopherol (11.86 milligrams) and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polysorbate 80 (4.86 milligrams)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Sodium chloride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Disodium hydrogen phosphate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Potassium dihydrogen phosphate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Potassium chloride			</a:t>
            </a:r>
          </a:p>
          <a:p>
            <a:pPr marL="4763" lvl="0" indent="-4763">
              <a:lnSpc>
                <a:spcPct val="114000"/>
              </a:lnSpc>
              <a:spcBef>
                <a:spcPts val="0"/>
              </a:spcBef>
              <a:buClrTx/>
              <a:buSzTx/>
            </a:pPr>
            <a:r>
              <a:rPr lang="en-GB" sz="1400" kern="1200" dirty="0">
                <a:latin typeface="Arial" pitchFamily="34" charset="0"/>
                <a:ea typeface="ヒラギノ角ゴ Pro W3" pitchFamily="84" charset="-128"/>
              </a:rPr>
              <a:t>	Water for injections			</a:t>
            </a:r>
          </a:p>
          <a:p>
            <a:pPr marL="4763" lvl="0" indent="-4763">
              <a:lnSpc>
                <a:spcPct val="114000"/>
              </a:lnSpc>
              <a:spcBef>
                <a:spcPts val="0"/>
              </a:spcBef>
              <a:buClrTx/>
              <a:buSzTx/>
            </a:pPr>
            <a:endParaRPr lang="en-GB" sz="1400" kern="1200" dirty="0">
              <a:latin typeface="Arial" pitchFamily="34" charset="0"/>
              <a:ea typeface="ヒラギノ角ゴ Pro W3" pitchFamily="84" charset="-128"/>
            </a:endParaRPr>
          </a:p>
          <a:p>
            <a:pPr marL="4763" lvl="0" indent="-4763">
              <a:lnSpc>
                <a:spcPct val="114000"/>
              </a:lnSpc>
              <a:spcBef>
                <a:spcPts val="0"/>
              </a:spcBef>
              <a:buClrTx/>
              <a:buSzTx/>
            </a:pPr>
            <a:r>
              <a:rPr lang="en-GB" sz="1400" kern="1200" dirty="0">
                <a:latin typeface="Arial" pitchFamily="34" charset="0"/>
                <a:ea typeface="ヒラギノ角ゴ Pro W3" pitchFamily="84" charset="-128"/>
              </a:rPr>
              <a:t>Antigen:</a:t>
            </a:r>
          </a:p>
          <a:p>
            <a:pPr marL="4763" lvl="0" indent="-4763">
              <a:lnSpc>
                <a:spcPct val="114000"/>
              </a:lnSpc>
              <a:spcBef>
                <a:spcPts val="0"/>
              </a:spcBef>
              <a:buClrTx/>
              <a:buSzTx/>
            </a:pPr>
            <a:r>
              <a:rPr lang="en-GB" sz="1400" kern="1200" dirty="0">
                <a:latin typeface="Arial" pitchFamily="34" charset="0"/>
                <a:ea typeface="ヒラギノ角ゴ Pro W3" pitchFamily="84" charset="-128"/>
              </a:rPr>
              <a:t>Sodium dihydrogen phosphate monohydrate</a:t>
            </a:r>
          </a:p>
          <a:p>
            <a:pPr marL="4763" lvl="0" indent="-4763">
              <a:lnSpc>
                <a:spcPct val="114000"/>
              </a:lnSpc>
              <a:spcBef>
                <a:spcPts val="0"/>
              </a:spcBef>
              <a:buClrTx/>
              <a:buSzTx/>
            </a:pPr>
            <a:r>
              <a:rPr lang="en-GB" sz="1400" kern="1200" dirty="0">
                <a:latin typeface="Arial" pitchFamily="34" charset="0"/>
                <a:ea typeface="ヒラギノ角ゴ Pro W3" pitchFamily="84" charset="-128"/>
              </a:rPr>
              <a:t>Disodium phosphate dodecahydrate</a:t>
            </a:r>
          </a:p>
          <a:p>
            <a:pPr marL="4763" lvl="0" indent="-4763">
              <a:lnSpc>
                <a:spcPct val="114000"/>
              </a:lnSpc>
              <a:spcBef>
                <a:spcPts val="0"/>
              </a:spcBef>
              <a:buClrTx/>
              <a:buSzTx/>
            </a:pPr>
            <a:r>
              <a:rPr lang="en-GB" sz="1400" kern="1200" dirty="0">
                <a:latin typeface="Arial" pitchFamily="34" charset="0"/>
                <a:ea typeface="ヒラギノ角ゴ Pro W3" pitchFamily="84" charset="-128"/>
              </a:rPr>
              <a:t>Polysorbate 20</a:t>
            </a:r>
          </a:p>
          <a:p>
            <a:pPr marL="4763" lvl="0" indent="-4763">
              <a:lnSpc>
                <a:spcPct val="114000"/>
              </a:lnSpc>
              <a:spcBef>
                <a:spcPts val="0"/>
              </a:spcBef>
              <a:buClrTx/>
              <a:buSzTx/>
            </a:pPr>
            <a:endParaRPr lang="en-GB" sz="1400" kern="1200" dirty="0">
              <a:latin typeface="Arial" pitchFamily="34" charset="0"/>
              <a:ea typeface="ヒラギノ角ゴ Pro W3" pitchFamily="84" charset="-128"/>
            </a:endParaRPr>
          </a:p>
          <a:p>
            <a:pPr marL="4763" lvl="0" indent="-4763">
              <a:lnSpc>
                <a:spcPct val="114000"/>
              </a:lnSpc>
              <a:spcBef>
                <a:spcPts val="0"/>
              </a:spcBef>
              <a:buClrTx/>
              <a:buSzTx/>
            </a:pPr>
            <a:r>
              <a:rPr lang="en-GB" sz="1400" kern="1200" dirty="0" err="1">
                <a:latin typeface="Arial" pitchFamily="34" charset="0"/>
                <a:ea typeface="ヒラギノ角ゴ Pro W3" pitchFamily="84" charset="-128"/>
              </a:rPr>
              <a:t>VidPrevtyn</a:t>
            </a:r>
            <a:r>
              <a:rPr lang="en-GB" sz="1400" kern="1200" dirty="0">
                <a:latin typeface="Arial" pitchFamily="34" charset="0"/>
                <a:ea typeface="ヒラギノ角ゴ Pro W3" pitchFamily="84" charset="-128"/>
              </a:rPr>
              <a:t> Beta may contain traces of </a:t>
            </a:r>
            <a:r>
              <a:rPr lang="en-GB" sz="1400" kern="1200" dirty="0" err="1">
                <a:latin typeface="Arial" pitchFamily="34" charset="0"/>
                <a:ea typeface="ヒラギノ角ゴ Pro W3" pitchFamily="84" charset="-128"/>
              </a:rPr>
              <a:t>octylphenol</a:t>
            </a:r>
            <a:r>
              <a:rPr lang="en-GB" sz="1400" kern="1200" dirty="0">
                <a:latin typeface="Arial" pitchFamily="34" charset="0"/>
                <a:ea typeface="ヒラギノ角ゴ Pro W3" pitchFamily="84" charset="-128"/>
              </a:rPr>
              <a:t> ethoxylate. </a:t>
            </a:r>
          </a:p>
          <a:p>
            <a:endParaRPr lang="en-GB" dirty="0"/>
          </a:p>
        </p:txBody>
      </p:sp>
    </p:spTree>
    <p:extLst>
      <p:ext uri="{BB962C8B-B14F-4D97-AF65-F5344CB8AC3E}">
        <p14:creationId xmlns:p14="http://schemas.microsoft.com/office/powerpoint/2010/main" val="3639482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359444"/>
            <a:ext cx="8424936" cy="549275"/>
          </a:xfrm>
        </p:spPr>
        <p:txBody>
          <a:bodyPr>
            <a:noAutofit/>
          </a:bodyPr>
          <a:lstStyle/>
          <a:p>
            <a:r>
              <a:rPr lang="en-GB" sz="2800" dirty="0">
                <a:solidFill>
                  <a:schemeClr val="accent1">
                    <a:lumMod val="75000"/>
                  </a:schemeClr>
                </a:solidFill>
              </a:rPr>
              <a:t>Adverse reactions following COVID-19 </a:t>
            </a:r>
            <a:r>
              <a:rPr lang="en-GB" sz="2800" dirty="0" err="1">
                <a:solidFill>
                  <a:schemeClr val="accent1">
                    <a:lumMod val="75000"/>
                  </a:schemeClr>
                </a:solidFill>
              </a:rPr>
              <a:t>VidPrevtyn</a:t>
            </a:r>
            <a:r>
              <a:rPr lang="en-GB" sz="2800" dirty="0">
                <a:solidFill>
                  <a:schemeClr val="accent1">
                    <a:lumMod val="75000"/>
                  </a:schemeClr>
                </a:solidFill>
              </a:rPr>
              <a:t> </a:t>
            </a:r>
            <a:br>
              <a:rPr lang="en-GB" sz="2800" dirty="0">
                <a:solidFill>
                  <a:schemeClr val="accent1">
                    <a:lumMod val="75000"/>
                  </a:schemeClr>
                </a:solidFill>
              </a:rPr>
            </a:br>
            <a:r>
              <a:rPr lang="en-GB" sz="2800" dirty="0">
                <a:solidFill>
                  <a:schemeClr val="accent1">
                    <a:lumMod val="75000"/>
                  </a:schemeClr>
                </a:solidFill>
              </a:rPr>
              <a:t>Beta (Sanofi Pasteur)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539552" y="1196752"/>
            <a:ext cx="8424936" cy="4824536"/>
          </a:xfrm>
        </p:spPr>
        <p:txBody>
          <a:bodyPr/>
          <a:lstStyle/>
          <a:p>
            <a:r>
              <a:rPr lang="en-GB" sz="1600" b="1" dirty="0"/>
              <a:t>The following reactions were reported by the vaccine clinical trial participants</a:t>
            </a:r>
          </a:p>
          <a:p>
            <a:r>
              <a:rPr lang="en-GB" sz="1600" b="1" dirty="0"/>
              <a:t>Local reactions</a:t>
            </a:r>
            <a:endParaRPr lang="en-GB" sz="1600" dirty="0"/>
          </a:p>
          <a:p>
            <a:r>
              <a:rPr lang="en-GB" sz="1600" dirty="0"/>
              <a:t>Over 75% reported pain at the injection site</a:t>
            </a:r>
          </a:p>
          <a:p>
            <a:endParaRPr lang="en-GB" sz="1600" dirty="0"/>
          </a:p>
          <a:p>
            <a:r>
              <a:rPr lang="en-GB" sz="1600" b="1" dirty="0"/>
              <a:t>Systemic reactions</a:t>
            </a:r>
            <a:endParaRPr lang="en-GB" sz="1600" dirty="0"/>
          </a:p>
          <a:p>
            <a:r>
              <a:rPr lang="en-GB" sz="1600" dirty="0"/>
              <a:t>The most frequently reported systemic reactions (reactions affecting the whole body) were</a:t>
            </a:r>
          </a:p>
          <a:p>
            <a:r>
              <a:rPr lang="en-GB" sz="1600" dirty="0"/>
              <a:t>headache (&gt; 40%)  		 	joint pain (&gt; 28%) 			</a:t>
            </a:r>
          </a:p>
          <a:p>
            <a:r>
              <a:rPr lang="en-GB" sz="1600" dirty="0"/>
              <a:t>muscle aches (&gt; 37%)		chills (&gt; 19%) </a:t>
            </a:r>
          </a:p>
          <a:p>
            <a:endParaRPr lang="en-GB" sz="1600" dirty="0"/>
          </a:p>
          <a:p>
            <a:pPr marL="285750" indent="-285750">
              <a:buFont typeface="Arial" panose="020B0604020202020204" pitchFamily="34" charset="0"/>
              <a:buChar char="•"/>
            </a:pPr>
            <a:r>
              <a:rPr lang="en-GB" sz="1600" dirty="0"/>
              <a:t>these symptoms were usually mild or moderate in intensity and resolved within a few days after vaccination</a:t>
            </a:r>
          </a:p>
          <a:p>
            <a:pPr marL="285750" indent="-285750">
              <a:buFont typeface="Arial" panose="020B0604020202020204" pitchFamily="34" charset="0"/>
              <a:buChar char="•"/>
            </a:pPr>
            <a:r>
              <a:rPr lang="en-GB" sz="16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600" dirty="0" err="1"/>
              <a:t>VidPrevtyn</a:t>
            </a:r>
            <a:r>
              <a:rPr lang="en-GB" sz="1600" dirty="0"/>
              <a:t> Beta was trialled as a first booster in individuals previously vaccinated with mRNA or adenovirus vector vaccines</a:t>
            </a:r>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121</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7879457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51440" cy="864096"/>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a:t>
            </a:r>
            <a:br>
              <a:rPr lang="en-GB" sz="2400" dirty="0">
                <a:solidFill>
                  <a:schemeClr val="accent1">
                    <a:lumMod val="75000"/>
                  </a:schemeClr>
                </a:solidFill>
              </a:rPr>
            </a:br>
            <a:r>
              <a:rPr lang="en-GB" sz="2400" dirty="0">
                <a:solidFill>
                  <a:schemeClr val="accent1">
                    <a:lumMod val="75000"/>
                  </a:schemeClr>
                </a:solidFill>
              </a:rPr>
              <a:t>presentation </a:t>
            </a:r>
          </a:p>
        </p:txBody>
      </p:sp>
      <p:sp>
        <p:nvSpPr>
          <p:cNvPr id="3" name="Content Placeholder 2"/>
          <p:cNvSpPr>
            <a:spLocks noGrp="1"/>
          </p:cNvSpPr>
          <p:nvPr>
            <p:ph idx="1"/>
          </p:nvPr>
        </p:nvSpPr>
        <p:spPr>
          <a:xfrm>
            <a:off x="827584" y="1340768"/>
            <a:ext cx="7632848" cy="4320480"/>
          </a:xfrm>
        </p:spPr>
        <p:txBody>
          <a:bodyPr/>
          <a:lstStyle/>
          <a:p>
            <a:pPr marL="285750" indent="-285750">
              <a:buFont typeface="Arial" panose="020B0604020202020204" pitchFamily="34" charset="0"/>
              <a:buChar char="•"/>
            </a:pPr>
            <a:r>
              <a:rPr lang="en-GB" sz="1800" dirty="0"/>
              <a:t>two multidose vials, an antigen vial and an adjuvant vial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antigen and adjuvant vials </a:t>
            </a:r>
            <a:r>
              <a:rPr lang="en-GB" sz="1800" b="1" dirty="0"/>
              <a:t>must be mixed </a:t>
            </a:r>
            <a:r>
              <a:rPr lang="en-GB" sz="1800" dirty="0"/>
              <a:t>immediately before use. After mixing, the vaccine vial contains 10 doses of 0.5 ml</a:t>
            </a:r>
            <a:endParaRPr lang="en-GB" sz="1800" b="1" dirty="0"/>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dirty="0"/>
              <a:t>each pack contains 10 multidose antigen vials and 10 multidose adjuvant vials</a:t>
            </a:r>
          </a:p>
          <a:p>
            <a:pPr marL="285750" indent="-285750">
              <a:buFont typeface="Arial" panose="020B0604020202020204" pitchFamily="34" charset="0"/>
              <a:buChar char="•"/>
            </a:pPr>
            <a:endParaRPr lang="en-GB" sz="1800" b="1" dirty="0"/>
          </a:p>
          <a:p>
            <a:pPr marL="285750" indent="-285750">
              <a:buFont typeface="Arial" panose="020B0604020202020204" pitchFamily="34" charset="0"/>
              <a:buChar char="•"/>
            </a:pPr>
            <a:r>
              <a:rPr lang="en-GB" sz="1800" b="1" dirty="0"/>
              <a:t>the batch number for the antigen vials appears </a:t>
            </a:r>
            <a:r>
              <a:rPr lang="en-GB" sz="1800" b="1" u="sng" dirty="0"/>
              <a:t>only</a:t>
            </a:r>
            <a:r>
              <a:rPr lang="en-GB" sz="1800" b="1" dirty="0"/>
              <a:t> on the outer packaging</a:t>
            </a:r>
          </a:p>
          <a:p>
            <a:pPr marL="0" indent="0"/>
            <a:endParaRPr lang="en-GB" sz="1800" dirty="0">
              <a:solidFill>
                <a:srgbClr val="00B050"/>
              </a:solidFill>
            </a:endParaRPr>
          </a:p>
          <a:p>
            <a:endParaRPr lang="en-GB" dirty="0"/>
          </a:p>
        </p:txBody>
      </p:sp>
    </p:spTree>
    <p:extLst>
      <p:ext uri="{BB962C8B-B14F-4D97-AF65-F5344CB8AC3E}">
        <p14:creationId xmlns:p14="http://schemas.microsoft.com/office/powerpoint/2010/main" val="3164034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53D1-6867-4BEA-96D8-9D31C9B60B66}"/>
              </a:ext>
            </a:extLst>
          </p:cNvPr>
          <p:cNvSpPr>
            <a:spLocks noGrp="1"/>
          </p:cNvSpPr>
          <p:nvPr>
            <p:ph type="title"/>
          </p:nvPr>
        </p:nvSpPr>
        <p:spPr>
          <a:xfrm>
            <a:off x="685800" y="188640"/>
            <a:ext cx="8077200" cy="1224136"/>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a:t>
            </a:r>
            <a:br>
              <a:rPr lang="en-GB" sz="2400" dirty="0">
                <a:solidFill>
                  <a:schemeClr val="accent1">
                    <a:lumMod val="75000"/>
                  </a:schemeClr>
                </a:solidFill>
              </a:rPr>
            </a:br>
            <a:r>
              <a:rPr lang="en-GB" sz="2400" dirty="0">
                <a:solidFill>
                  <a:schemeClr val="accent1">
                    <a:lumMod val="75000"/>
                  </a:schemeClr>
                </a:solidFill>
              </a:rPr>
              <a:t>presentation (continued)</a:t>
            </a:r>
          </a:p>
        </p:txBody>
      </p:sp>
      <p:sp>
        <p:nvSpPr>
          <p:cNvPr id="3" name="Content Placeholder 2">
            <a:extLst>
              <a:ext uri="{FF2B5EF4-FFF2-40B4-BE49-F238E27FC236}">
                <a16:creationId xmlns:a16="http://schemas.microsoft.com/office/drawing/2014/main" id="{62C8BA11-64AE-4324-A469-ED8B065FCDEB}"/>
              </a:ext>
            </a:extLst>
          </p:cNvPr>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2000" dirty="0" err="1"/>
              <a:t>VidPrevtyn</a:t>
            </a:r>
            <a:r>
              <a:rPr lang="en-GB" sz="2000" dirty="0"/>
              <a:t> Beta is presented as: </a:t>
            </a:r>
          </a:p>
          <a:p>
            <a:pPr marL="0" indent="0"/>
            <a:r>
              <a:rPr lang="en-GB" sz="2000" dirty="0"/>
              <a:t>	2.5 ml antigen solution in a multidose vial with a stopper 	(</a:t>
            </a:r>
            <a:r>
              <a:rPr lang="en-GB" sz="2000" dirty="0" err="1"/>
              <a:t>chlorobutyl</a:t>
            </a:r>
            <a:r>
              <a:rPr lang="en-GB" sz="2000" dirty="0"/>
              <a:t>) and an aluminium seal with a </a:t>
            </a:r>
            <a:r>
              <a:rPr lang="en-GB" sz="2000" u="sng" dirty="0"/>
              <a:t>green</a:t>
            </a:r>
            <a:r>
              <a:rPr lang="en-GB" sz="2000" dirty="0"/>
              <a:t> plastic flip-	off cap</a:t>
            </a:r>
          </a:p>
          <a:p>
            <a:pPr marL="0" indent="0"/>
            <a:r>
              <a:rPr lang="en-GB" sz="2000" dirty="0"/>
              <a:t>	2.5 ml adjuvant emulsion in a multidose vial with a stopper 	(</a:t>
            </a:r>
            <a:r>
              <a:rPr lang="en-GB" sz="2000" dirty="0" err="1"/>
              <a:t>chlorobutyl</a:t>
            </a:r>
            <a:r>
              <a:rPr lang="en-GB" sz="2000" dirty="0"/>
              <a:t>) and an aluminium seal with a </a:t>
            </a:r>
            <a:r>
              <a:rPr lang="en-GB" sz="2000" u="sng" dirty="0"/>
              <a:t>yellow</a:t>
            </a:r>
            <a:r>
              <a:rPr lang="en-GB" sz="2000" dirty="0"/>
              <a:t> plastic flip-	off cap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antigen solution is a colourless, clear liquid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adjuvant emulsion is a whitish to yellowish homogeneous milky liquid</a:t>
            </a:r>
          </a:p>
          <a:p>
            <a:endParaRPr lang="en-GB" dirty="0"/>
          </a:p>
        </p:txBody>
      </p:sp>
    </p:spTree>
    <p:extLst>
      <p:ext uri="{BB962C8B-B14F-4D97-AF65-F5344CB8AC3E}">
        <p14:creationId xmlns:p14="http://schemas.microsoft.com/office/powerpoint/2010/main" val="11859259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3448" cy="504056"/>
          </a:xfrm>
        </p:spPr>
        <p:txBody>
          <a:bodyPr/>
          <a:lstStyle/>
          <a:p>
            <a:r>
              <a:rPr lang="en-GB" sz="2800" dirty="0">
                <a:solidFill>
                  <a:schemeClr val="accent1">
                    <a:lumMod val="75000"/>
                  </a:schemeClr>
                </a:solidFill>
              </a:rPr>
              <a:t>COVID-19 </a:t>
            </a:r>
            <a:r>
              <a:rPr lang="en-GB" sz="2800" dirty="0" err="1">
                <a:solidFill>
                  <a:schemeClr val="accent1">
                    <a:lumMod val="75000"/>
                  </a:schemeClr>
                </a:solidFill>
              </a:rPr>
              <a:t>VidPrevtyn</a:t>
            </a:r>
            <a:r>
              <a:rPr lang="en-GB" sz="2800" dirty="0">
                <a:solidFill>
                  <a:schemeClr val="accent1">
                    <a:lumMod val="75000"/>
                  </a:schemeClr>
                </a:solidFill>
              </a:rPr>
              <a:t> Beta (Sanofi Pasteur) </a:t>
            </a:r>
            <a:br>
              <a:rPr lang="en-GB" sz="2800" dirty="0">
                <a:solidFill>
                  <a:schemeClr val="accent1">
                    <a:lumMod val="75000"/>
                  </a:schemeClr>
                </a:solidFill>
              </a:rPr>
            </a:br>
            <a:r>
              <a:rPr lang="en-GB" sz="2800" dirty="0">
                <a:solidFill>
                  <a:schemeClr val="accent1">
                    <a:lumMod val="75000"/>
                  </a:schemeClr>
                </a:solidFill>
              </a:rPr>
              <a:t>vaccine dose and schedule</a:t>
            </a:r>
          </a:p>
        </p:txBody>
      </p:sp>
      <p:sp>
        <p:nvSpPr>
          <p:cNvPr id="3" name="Content Placeholder 2"/>
          <p:cNvSpPr>
            <a:spLocks noGrp="1"/>
          </p:cNvSpPr>
          <p:nvPr>
            <p:ph idx="1"/>
          </p:nvPr>
        </p:nvSpPr>
        <p:spPr>
          <a:xfrm>
            <a:off x="685800" y="1484784"/>
            <a:ext cx="8077200" cy="4320480"/>
          </a:xfrm>
        </p:spPr>
        <p:txBody>
          <a:bodyPr/>
          <a:lstStyle/>
          <a:p>
            <a:pPr marL="285750" indent="-285750">
              <a:buFont typeface="Arial" panose="020B0604020202020204" pitchFamily="34" charset="0"/>
              <a:buChar char="•"/>
            </a:pPr>
            <a:r>
              <a:rPr lang="en-GB" sz="2400" dirty="0"/>
              <a:t>a single dose is 0.5 ml</a:t>
            </a:r>
          </a:p>
          <a:p>
            <a:pPr marL="0" indent="0"/>
            <a:endParaRPr lang="en-GB" sz="2400" dirty="0"/>
          </a:p>
          <a:p>
            <a:pPr marL="285750" indent="-285750">
              <a:buFont typeface="Arial" panose="020B0604020202020204" pitchFamily="34" charset="0"/>
              <a:buChar char="•"/>
            </a:pPr>
            <a:r>
              <a:rPr lang="en-GB" sz="2400" dirty="0"/>
              <a:t>currently, JCVI is recommending </a:t>
            </a:r>
            <a:r>
              <a:rPr lang="en-GB" sz="2400" dirty="0" err="1"/>
              <a:t>VidPrevtyn</a:t>
            </a:r>
            <a:r>
              <a:rPr lang="en-GB" sz="2400" dirty="0"/>
              <a:t> Beta as a booster for active immunisation to prevent COVID-19 in adults (&gt; 75 years*)</a:t>
            </a:r>
          </a:p>
          <a:p>
            <a:pPr marL="0" indent="0"/>
            <a:endParaRPr lang="en-GB" sz="2400" dirty="0"/>
          </a:p>
          <a:p>
            <a:pPr marL="285750" indent="-285750">
              <a:buFont typeface="Arial" panose="020B0604020202020204" pitchFamily="34" charset="0"/>
              <a:buChar char="•"/>
            </a:pPr>
            <a:r>
              <a:rPr lang="en-GB" sz="2400" dirty="0"/>
              <a:t>a booster dose of </a:t>
            </a:r>
            <a:r>
              <a:rPr lang="en-GB" sz="2400" dirty="0" err="1"/>
              <a:t>VidPrevtyn</a:t>
            </a:r>
            <a:r>
              <a:rPr lang="en-GB" sz="2400" dirty="0"/>
              <a:t> Beta (Sanofi Pasteur) vaccine should be given to eligible individuals no earlier than three months after a previous dose of COVID-19 vaccination</a:t>
            </a:r>
          </a:p>
          <a:p>
            <a:pPr marL="0" indent="0"/>
            <a:endParaRPr lang="en-GB" sz="1600" dirty="0">
              <a:solidFill>
                <a:srgbClr val="00B050"/>
              </a:solidFill>
            </a:endParaRPr>
          </a:p>
          <a:p>
            <a:endParaRPr lang="en-GB" dirty="0"/>
          </a:p>
        </p:txBody>
      </p:sp>
    </p:spTree>
    <p:extLst>
      <p:ext uri="{BB962C8B-B14F-4D97-AF65-F5344CB8AC3E}">
        <p14:creationId xmlns:p14="http://schemas.microsoft.com/office/powerpoint/2010/main" val="33898582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3448" cy="504056"/>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 </a:t>
            </a:r>
            <a:br>
              <a:rPr lang="en-GB" sz="2400" dirty="0">
                <a:solidFill>
                  <a:schemeClr val="accent1">
                    <a:lumMod val="75000"/>
                  </a:schemeClr>
                </a:solidFill>
              </a:rPr>
            </a:br>
            <a:r>
              <a:rPr lang="en-GB" sz="2400" dirty="0">
                <a:solidFill>
                  <a:schemeClr val="accent1">
                    <a:lumMod val="75000"/>
                  </a:schemeClr>
                </a:solidFill>
              </a:rPr>
              <a:t>storage and use </a:t>
            </a:r>
          </a:p>
        </p:txBody>
      </p:sp>
      <p:sp>
        <p:nvSpPr>
          <p:cNvPr id="3" name="Content Placeholder 2"/>
          <p:cNvSpPr>
            <a:spLocks noGrp="1"/>
          </p:cNvSpPr>
          <p:nvPr>
            <p:ph idx="1"/>
          </p:nvPr>
        </p:nvSpPr>
        <p:spPr>
          <a:xfrm>
            <a:off x="685800" y="1196752"/>
            <a:ext cx="8077200" cy="4536504"/>
          </a:xfrm>
        </p:spPr>
        <p:txBody>
          <a:bodyPr/>
          <a:lstStyle/>
          <a:p>
            <a:pPr marL="285750" lvl="0" indent="-285750">
              <a:buFont typeface="Arial" panose="020B0604020202020204" pitchFamily="34" charset="0"/>
              <a:buChar char="•"/>
            </a:pPr>
            <a:r>
              <a:rPr lang="en-GB" sz="1500" dirty="0"/>
              <a:t>shelf-life is 1 year at +2ºC to +8ºC</a:t>
            </a:r>
          </a:p>
          <a:p>
            <a:pPr marL="0" indent="0"/>
            <a:endParaRPr lang="en-GB" sz="1500" dirty="0"/>
          </a:p>
          <a:p>
            <a:pPr marL="285750" lvl="0" indent="-285750">
              <a:buFont typeface="Arial" panose="020B0604020202020204" pitchFamily="34" charset="0"/>
              <a:buChar char="•"/>
            </a:pPr>
            <a:r>
              <a:rPr lang="en-GB" sz="1500" dirty="0"/>
              <a:t>the vaccine must be transferred immediately to a vaccine fridge on arrival and stored in a carefully monitored temperature range of +2ºC and +8ºC</a:t>
            </a:r>
          </a:p>
          <a:p>
            <a:pPr marL="0" indent="0"/>
            <a:endParaRPr lang="en-GB" sz="1500" dirty="0"/>
          </a:p>
          <a:p>
            <a:pPr marL="285750" indent="-285750">
              <a:buFont typeface="Arial" panose="020B0604020202020204" pitchFamily="34" charset="0"/>
              <a:buChar char="•"/>
            </a:pPr>
            <a:r>
              <a:rPr lang="en-GB" sz="1500" dirty="0"/>
              <a:t>from a microbiological point of view, the vaccine should be used immediately after mixing, however chemical and physical in-use stability has been demonstrated for 6 hours at +2°C - +8°C from the time of first needle puncture and mixing, to administration</a:t>
            </a:r>
          </a:p>
          <a:p>
            <a:pPr marL="0" indent="0"/>
            <a:endParaRPr lang="en-GB" sz="1500" dirty="0"/>
          </a:p>
          <a:p>
            <a:pPr marL="285750" indent="-285750">
              <a:buFont typeface="Arial" panose="020B0604020202020204" pitchFamily="34" charset="0"/>
              <a:buChar char="•"/>
            </a:pPr>
            <a:r>
              <a:rPr lang="en-GB" sz="1500" dirty="0"/>
              <a:t>after mixing, the product must be used within 6 hours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after mixing the Summary of Product Characteristics advises returning the product to the fridge and protecting it from light. A MHRA review of quality data has shown that the mixed antigen/adjuvant for </a:t>
            </a:r>
            <a:r>
              <a:rPr lang="en-GB" sz="1500" dirty="0" err="1"/>
              <a:t>VidPrevtyn</a:t>
            </a:r>
            <a:r>
              <a:rPr lang="en-GB" sz="1500" dirty="0"/>
              <a:t> Beta is stable at +23 to +27°C for several hours. UKHSA have advised that, as any risk of microbial growth would be minimal within a few hours of mixing, the 10 doses of </a:t>
            </a:r>
            <a:r>
              <a:rPr lang="en-GB" sz="1500" dirty="0" err="1"/>
              <a:t>VidPrevtyn</a:t>
            </a:r>
            <a:r>
              <a:rPr lang="en-GB" sz="1500" dirty="0"/>
              <a:t> Beta could be used as soon as practicably possible, without returning to the fridge. The mixed vaccine should be discarded after 6 hours</a:t>
            </a:r>
          </a:p>
          <a:p>
            <a:pPr marL="0" indent="0"/>
            <a:endParaRPr lang="en-GB" sz="1500" dirty="0"/>
          </a:p>
        </p:txBody>
      </p:sp>
    </p:spTree>
    <p:extLst>
      <p:ext uri="{BB962C8B-B14F-4D97-AF65-F5344CB8AC3E}">
        <p14:creationId xmlns:p14="http://schemas.microsoft.com/office/powerpoint/2010/main" val="33453147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92088"/>
          </a:xfrm>
        </p:spPr>
        <p:txBody>
          <a:bodyPr/>
          <a:lstStyle/>
          <a:p>
            <a:r>
              <a:rPr lang="en-GB" sz="2400" dirty="0">
                <a:solidFill>
                  <a:schemeClr val="accent1">
                    <a:lumMod val="75000"/>
                  </a:schemeClr>
                </a:solidFill>
              </a:rPr>
              <a:t>COVID-19 </a:t>
            </a:r>
            <a:r>
              <a:rPr lang="en-GB" sz="2400" dirty="0" err="1">
                <a:solidFill>
                  <a:schemeClr val="accent1">
                    <a:lumMod val="75000"/>
                  </a:schemeClr>
                </a:solidFill>
              </a:rPr>
              <a:t>VidPrevtyn</a:t>
            </a:r>
            <a:r>
              <a:rPr lang="en-GB" sz="2400" dirty="0">
                <a:solidFill>
                  <a:schemeClr val="accent1">
                    <a:lumMod val="75000"/>
                  </a:schemeClr>
                </a:solidFill>
              </a:rPr>
              <a:t> Beta (Sanofi Pasteur) vaccine </a:t>
            </a:r>
            <a:br>
              <a:rPr lang="en-GB" sz="2400" dirty="0">
                <a:solidFill>
                  <a:schemeClr val="accent1">
                    <a:lumMod val="75000"/>
                  </a:schemeClr>
                </a:solidFill>
              </a:rPr>
            </a:br>
            <a:r>
              <a:rPr lang="en-GB" sz="2400" dirty="0">
                <a:solidFill>
                  <a:schemeClr val="accent1">
                    <a:lumMod val="75000"/>
                  </a:schemeClr>
                </a:solidFill>
              </a:rPr>
              <a:t>preparation (1)</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600" dirty="0" err="1"/>
              <a:t>VidPrevtyn</a:t>
            </a:r>
            <a:r>
              <a:rPr lang="en-GB" sz="1600" dirty="0"/>
              <a:t> Beta is supplied as 2 separate vials: an antigen vial and an adjuvant vial. Prior to administration, the two components must be mixed</a:t>
            </a:r>
          </a:p>
          <a:p>
            <a:pPr marL="0" indent="0"/>
            <a:endParaRPr lang="en-GB" sz="1600" dirty="0"/>
          </a:p>
          <a:p>
            <a:pPr marL="285750" indent="-285750">
              <a:buFont typeface="Arial" panose="020B0604020202020204" pitchFamily="34" charset="0"/>
              <a:buChar char="•"/>
            </a:pPr>
            <a:r>
              <a:rPr lang="en-GB" sz="1600" dirty="0"/>
              <a:t>before drawing up a dose of the vaccine, clean hands with alcohol-based gel or soap and water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place the vials (one antigen and one adjuvant vial) at room temperature (up to 25 °C) for a minimum of 15 minutes before mixing</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each reconstituted vaccine vial should be clearly labelled with the date and time of expiry (which will be 6 hours from when it was first mixed)</a:t>
            </a:r>
          </a:p>
          <a:p>
            <a:pPr marL="0" indent="0"/>
            <a:endParaRPr lang="en-GB" sz="1600" dirty="0"/>
          </a:p>
          <a:p>
            <a:pPr marL="285750" indent="-285750">
              <a:buFont typeface="Arial" panose="020B0604020202020204" pitchFamily="34" charset="0"/>
              <a:buChar char="•"/>
            </a:pPr>
            <a:r>
              <a:rPr lang="en-GB" sz="1600" dirty="0"/>
              <a:t>do not use the vaccine if the time of mixing was more than 6 hours previously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gently invert each vial. </a:t>
            </a:r>
            <a:r>
              <a:rPr lang="en-GB" sz="1600" b="1" dirty="0"/>
              <a:t>Do not shake the vials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8184024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4832B-6137-453C-AE56-2A649464D5BB}"/>
              </a:ext>
            </a:extLst>
          </p:cNvPr>
          <p:cNvSpPr>
            <a:spLocks noGrp="1"/>
          </p:cNvSpPr>
          <p:nvPr>
            <p:ph type="title"/>
          </p:nvPr>
        </p:nvSpPr>
        <p:spPr>
          <a:xfrm>
            <a:off x="685800" y="188640"/>
            <a:ext cx="8077200" cy="864096"/>
          </a:xfrm>
        </p:spPr>
        <p:txBody>
          <a:bodyPr/>
          <a:lstStyle/>
          <a:p>
            <a:r>
              <a:rPr lang="en-GB" sz="2000" dirty="0">
                <a:solidFill>
                  <a:schemeClr val="accent1">
                    <a:lumMod val="75000"/>
                  </a:schemeClr>
                </a:solidFill>
              </a:rPr>
              <a:t>COVID-19 </a:t>
            </a:r>
            <a:r>
              <a:rPr lang="en-GB" sz="2000" dirty="0" err="1">
                <a:solidFill>
                  <a:schemeClr val="accent1">
                    <a:lumMod val="75000"/>
                  </a:schemeClr>
                </a:solidFill>
              </a:rPr>
              <a:t>VidPrevtyn</a:t>
            </a:r>
            <a:r>
              <a:rPr lang="en-GB" sz="2000" dirty="0">
                <a:solidFill>
                  <a:schemeClr val="accent1">
                    <a:lumMod val="75000"/>
                  </a:schemeClr>
                </a:solidFill>
              </a:rPr>
              <a:t> Beta (Sanofi Pasteur) vaccine preparation (2)</a:t>
            </a:r>
          </a:p>
        </p:txBody>
      </p:sp>
      <p:sp>
        <p:nvSpPr>
          <p:cNvPr id="3" name="Content Placeholder 2">
            <a:extLst>
              <a:ext uri="{FF2B5EF4-FFF2-40B4-BE49-F238E27FC236}">
                <a16:creationId xmlns:a16="http://schemas.microsoft.com/office/drawing/2014/main" id="{4ADF5703-3A76-4D56-A635-1CC0A2CE4090}"/>
              </a:ext>
            </a:extLst>
          </p:cNvPr>
          <p:cNvSpPr>
            <a:spLocks noGrp="1"/>
          </p:cNvSpPr>
          <p:nvPr>
            <p:ph idx="1"/>
          </p:nvPr>
        </p:nvSpPr>
        <p:spPr>
          <a:xfrm>
            <a:off x="685800" y="1052736"/>
            <a:ext cx="8077200" cy="4680520"/>
          </a:xfrm>
        </p:spPr>
        <p:txBody>
          <a:bodyPr/>
          <a:lstStyle/>
          <a:p>
            <a:pPr marL="285750" indent="-285750">
              <a:buFont typeface="Arial" panose="020B0604020202020204" pitchFamily="34" charset="0"/>
              <a:buChar char="•"/>
            </a:pPr>
            <a:r>
              <a:rPr lang="en-GB" sz="1400" dirty="0"/>
              <a:t>inspect vials visually for any particulate matter or discoloration. Discard the antigen and/or adjuvant if particulates or discolouration are present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after removing the flip-off caps, wipe both vial stoppers with alcohol swabs and allow to air-dry fully</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using the needle and syringe provided, withdraw the entire contents from the adjuvant vial (yellow cap) into a syringe. Invert the adjuvant vial to facilitate the withdrawal of the full contents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transfer the full syringe contents into the antigen vial (green cap)</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remove the syringe with the needle from the antigen vial and mix the contents by inverting the vial 5 times. </a:t>
            </a:r>
            <a:r>
              <a:rPr lang="en-GB" sz="1400" b="1" dirty="0"/>
              <a:t>Do not shake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mixed vaccine is a whitish to yellowish homogeneous milky liquid emulsion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using appropriate syringe and needle, withdraw 0.5 ml from the vial containing the mixed vaccine and administer intramuscularly (IM)</a:t>
            </a:r>
          </a:p>
          <a:p>
            <a:pPr marL="285750" indent="-285750">
              <a:buFont typeface="Arial" panose="020B0604020202020204" pitchFamily="34" charset="0"/>
              <a:buChar char="•"/>
            </a:pPr>
            <a:endParaRPr lang="en-GB" sz="1600" dirty="0">
              <a:solidFill>
                <a:srgbClr val="00B050"/>
              </a:solidFill>
            </a:endParaRPr>
          </a:p>
          <a:p>
            <a:pPr marL="0" indent="0"/>
            <a:endParaRPr lang="en-GB" sz="3200" dirty="0">
              <a:solidFill>
                <a:srgbClr val="00B050"/>
              </a:solidFill>
            </a:endParaRPr>
          </a:p>
          <a:p>
            <a:endParaRPr lang="en-GB" dirty="0"/>
          </a:p>
        </p:txBody>
      </p:sp>
    </p:spTree>
    <p:extLst>
      <p:ext uri="{BB962C8B-B14F-4D97-AF65-F5344CB8AC3E}">
        <p14:creationId xmlns:p14="http://schemas.microsoft.com/office/powerpoint/2010/main" val="12428606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7575376" cy="2448272"/>
          </a:xfrm>
        </p:spPr>
        <p:txBody>
          <a:bodyPr/>
          <a:lstStyle/>
          <a:p>
            <a:r>
              <a:rPr lang="en-GB" sz="5400" dirty="0">
                <a:solidFill>
                  <a:schemeClr val="accent1">
                    <a:lumMod val="75000"/>
                  </a:schemeClr>
                </a:solidFill>
              </a:rPr>
              <a:t>COVID-19 Vaccine </a:t>
            </a:r>
            <a:br>
              <a:rPr lang="en-GB" sz="5400" dirty="0">
                <a:solidFill>
                  <a:schemeClr val="accent1">
                    <a:lumMod val="75000"/>
                  </a:schemeClr>
                </a:solidFill>
              </a:rPr>
            </a:br>
            <a:r>
              <a:rPr lang="en-GB" sz="5400" dirty="0">
                <a:solidFill>
                  <a:schemeClr val="accent1">
                    <a:lumMod val="75000"/>
                  </a:schemeClr>
                </a:solidFill>
              </a:rPr>
              <a:t>Novavax </a:t>
            </a:r>
            <a:br>
              <a:rPr lang="en-GB" sz="5400" dirty="0">
                <a:solidFill>
                  <a:schemeClr val="accent1">
                    <a:lumMod val="75000"/>
                  </a:schemeClr>
                </a:solidFill>
              </a:rPr>
            </a:br>
            <a:r>
              <a:rPr lang="en-GB" sz="5400" dirty="0">
                <a:solidFill>
                  <a:schemeClr val="accent1">
                    <a:lumMod val="75000"/>
                  </a:schemeClr>
                </a:solidFill>
              </a:rPr>
              <a:t>(Nuvaxovid®)</a:t>
            </a:r>
          </a:p>
        </p:txBody>
      </p:sp>
      <p:pic>
        <p:nvPicPr>
          <p:cNvPr id="4" name="Picture 3" descr="vaccine | BioWorld">
            <a:extLst>
              <a:ext uri="{FF2B5EF4-FFF2-40B4-BE49-F238E27FC236}">
                <a16:creationId xmlns:a16="http://schemas.microsoft.com/office/drawing/2014/main" id="{6E2BF3F0-63DB-4EBF-9AA6-C1D259CF98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3096344" cy="2304256"/>
          </a:xfrm>
          <a:prstGeom prst="rect">
            <a:avLst/>
          </a:prstGeom>
          <a:noFill/>
          <a:ln>
            <a:noFill/>
          </a:ln>
        </p:spPr>
      </p:pic>
      <p:pic>
        <p:nvPicPr>
          <p:cNvPr id="3" name="Picture 2" descr="Novavax gets MHRA marketing authorisation for Nuvaxovid">
            <a:extLst>
              <a:ext uri="{FF2B5EF4-FFF2-40B4-BE49-F238E27FC236}">
                <a16:creationId xmlns:a16="http://schemas.microsoft.com/office/drawing/2014/main" id="{E694441C-CBC4-4A3B-9E37-962E318268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501008"/>
            <a:ext cx="2952328" cy="2664296"/>
          </a:xfrm>
          <a:prstGeom prst="rect">
            <a:avLst/>
          </a:prstGeom>
          <a:noFill/>
          <a:ln>
            <a:noFill/>
          </a:ln>
        </p:spPr>
      </p:pic>
    </p:spTree>
    <p:extLst>
      <p:ext uri="{BB962C8B-B14F-4D97-AF65-F5344CB8AC3E}">
        <p14:creationId xmlns:p14="http://schemas.microsoft.com/office/powerpoint/2010/main" val="66641517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476672"/>
            <a:ext cx="8496943" cy="504056"/>
          </a:xfrm>
        </p:spPr>
        <p:txBody>
          <a:bodyPr/>
          <a:lstStyle/>
          <a:p>
            <a:r>
              <a:rPr lang="en-GB" sz="2800" dirty="0">
                <a:solidFill>
                  <a:schemeClr val="accent1">
                    <a:lumMod val="75000"/>
                  </a:schemeClr>
                </a:solidFill>
              </a:rPr>
              <a:t>COVID-19 Novavax (Nuvaxovid) vaccine </a:t>
            </a:r>
            <a:br>
              <a:rPr lang="en-GB" sz="2800" dirty="0">
                <a:solidFill>
                  <a:schemeClr val="accent1">
                    <a:lumMod val="75000"/>
                  </a:schemeClr>
                </a:solidFill>
              </a:rPr>
            </a:br>
            <a:r>
              <a:rPr lang="en-GB" sz="2800" dirty="0">
                <a:solidFill>
                  <a:schemeClr val="accent1">
                    <a:lumMod val="75000"/>
                  </a:schemeClr>
                </a:solidFill>
              </a:rPr>
              <a:t>ingredients / excipients</a:t>
            </a:r>
          </a:p>
        </p:txBody>
      </p:sp>
      <p:sp>
        <p:nvSpPr>
          <p:cNvPr id="3" name="Content Placeholder 2"/>
          <p:cNvSpPr>
            <a:spLocks noGrp="1"/>
          </p:cNvSpPr>
          <p:nvPr>
            <p:ph idx="1"/>
          </p:nvPr>
        </p:nvSpPr>
        <p:spPr>
          <a:xfrm>
            <a:off x="395536" y="1412776"/>
            <a:ext cx="8496944" cy="4464496"/>
          </a:xfrm>
        </p:spPr>
        <p:txBody>
          <a:bodyPr/>
          <a:lstStyle/>
          <a:p>
            <a:pPr marL="4763" lvl="0" indent="-4763">
              <a:lnSpc>
                <a:spcPct val="114000"/>
              </a:lnSpc>
              <a:spcBef>
                <a:spcPts val="0"/>
              </a:spcBef>
              <a:buClrTx/>
              <a:buSzTx/>
            </a:pPr>
            <a:r>
              <a:rPr lang="en-GB" sz="1400" kern="1200" dirty="0">
                <a:latin typeface="Arial" pitchFamily="34" charset="0"/>
                <a:ea typeface="ヒラギノ角ゴ Pro W3" pitchFamily="84" charset="-128"/>
              </a:rPr>
              <a:t>In addition to the </a:t>
            </a:r>
            <a:r>
              <a:rPr lang="en-GB" sz="1400" dirty="0"/>
              <a:t>SARS-CoV-2 spike protein</a:t>
            </a:r>
            <a:r>
              <a:rPr lang="en-GB" sz="1400" kern="1200" dirty="0">
                <a:latin typeface="Arial" pitchFamily="34" charset="0"/>
                <a:ea typeface="ヒラギノ角ゴ Pro W3" pitchFamily="84" charset="-128"/>
              </a:rPr>
              <a:t>, the vaccine also contains:</a:t>
            </a:r>
          </a:p>
          <a:p>
            <a:pPr marL="285750" indent="-285750">
              <a:lnSpc>
                <a:spcPct val="100000"/>
              </a:lnSpc>
              <a:spcBef>
                <a:spcPts val="600"/>
              </a:spcBef>
              <a:buFont typeface="Arial" panose="020B0604020202020204" pitchFamily="34" charset="0"/>
              <a:buChar char="•"/>
            </a:pPr>
            <a:r>
              <a:rPr lang="en-GB" sz="1400" dirty="0"/>
              <a:t>adjuvant Matrix-M Fraction-A (42.5 micrograms) and Fraction-C (7.5 micrograms) of </a:t>
            </a:r>
            <a:r>
              <a:rPr lang="en-GB" sz="1400" i="1" dirty="0" err="1"/>
              <a:t>Quillaja</a:t>
            </a:r>
            <a:r>
              <a:rPr lang="en-GB" sz="1400" i="1" dirty="0"/>
              <a:t> </a:t>
            </a:r>
            <a:r>
              <a:rPr lang="en-GB" sz="1400" i="1" dirty="0" err="1"/>
              <a:t>saponaria</a:t>
            </a:r>
            <a:r>
              <a:rPr lang="en-GB" sz="1400" i="1" dirty="0"/>
              <a:t> </a:t>
            </a:r>
            <a:r>
              <a:rPr lang="en-GB" sz="1400" dirty="0"/>
              <a:t>Molina extract</a:t>
            </a:r>
          </a:p>
          <a:p>
            <a:pPr>
              <a:buFont typeface="Arial" panose="020B0604020202020204" pitchFamily="34" charset="0"/>
              <a:buChar char="•"/>
            </a:pPr>
            <a:r>
              <a:rPr lang="en-GB" sz="1400" dirty="0"/>
              <a:t>cholesterol </a:t>
            </a:r>
          </a:p>
          <a:p>
            <a:pPr>
              <a:buFont typeface="Arial" panose="020B0604020202020204" pitchFamily="34" charset="0"/>
              <a:buChar char="•"/>
            </a:pPr>
            <a:r>
              <a:rPr lang="en-GB" sz="1400" dirty="0"/>
              <a:t>phosphatidylcholine (including all-</a:t>
            </a:r>
            <a:r>
              <a:rPr lang="en-GB" sz="1400" dirty="0" err="1"/>
              <a:t>rac</a:t>
            </a:r>
            <a:r>
              <a:rPr lang="en-GB" sz="1400" dirty="0"/>
              <a:t>-</a:t>
            </a:r>
            <a:r>
              <a:rPr lang="el-GR" sz="1400" dirty="0"/>
              <a:t>α-</a:t>
            </a:r>
            <a:r>
              <a:rPr lang="en-GB" sz="1400" dirty="0"/>
              <a:t>Tocopherol) </a:t>
            </a:r>
          </a:p>
          <a:p>
            <a:pPr>
              <a:buFont typeface="Arial" panose="020B0604020202020204" pitchFamily="34" charset="0"/>
              <a:buChar char="•"/>
            </a:pPr>
            <a:r>
              <a:rPr lang="en-GB" sz="1400" dirty="0"/>
              <a:t>potassium dihydrogen phosphate </a:t>
            </a:r>
          </a:p>
          <a:p>
            <a:pPr>
              <a:buFont typeface="Arial" panose="020B0604020202020204" pitchFamily="34" charset="0"/>
              <a:buChar char="•"/>
            </a:pPr>
            <a:r>
              <a:rPr lang="en-GB" sz="1400" dirty="0"/>
              <a:t>potassium chloride </a:t>
            </a:r>
          </a:p>
          <a:p>
            <a:pPr>
              <a:buFont typeface="Arial" panose="020B0604020202020204" pitchFamily="34" charset="0"/>
              <a:buChar char="•"/>
            </a:pPr>
            <a:r>
              <a:rPr lang="en-GB" sz="1400" dirty="0"/>
              <a:t>disodium hydrogen phosphate dihydrate </a:t>
            </a:r>
          </a:p>
          <a:p>
            <a:pPr>
              <a:buFont typeface="Arial" panose="020B0604020202020204" pitchFamily="34" charset="0"/>
              <a:buChar char="•"/>
            </a:pPr>
            <a:r>
              <a:rPr lang="en-GB" sz="1400" dirty="0"/>
              <a:t>disodium hydrogen phosphate heptahydrate </a:t>
            </a:r>
          </a:p>
          <a:p>
            <a:pPr>
              <a:buFont typeface="Arial" panose="020B0604020202020204" pitchFamily="34" charset="0"/>
              <a:buChar char="•"/>
            </a:pPr>
            <a:r>
              <a:rPr lang="en-GB" sz="1400" dirty="0"/>
              <a:t>sodium dihydrogen phosphate monohydrate </a:t>
            </a:r>
          </a:p>
          <a:p>
            <a:pPr>
              <a:buFont typeface="Arial" panose="020B0604020202020204" pitchFamily="34" charset="0"/>
              <a:buChar char="•"/>
            </a:pPr>
            <a:r>
              <a:rPr lang="en-GB" sz="1400" dirty="0"/>
              <a:t>sodium chloride </a:t>
            </a:r>
          </a:p>
          <a:p>
            <a:pPr>
              <a:buFont typeface="Arial" panose="020B0604020202020204" pitchFamily="34" charset="0"/>
              <a:buChar char="•"/>
            </a:pPr>
            <a:r>
              <a:rPr lang="en-GB" sz="1400" dirty="0"/>
              <a:t>polysorbate 80 </a:t>
            </a:r>
          </a:p>
          <a:p>
            <a:pPr>
              <a:buFont typeface="Arial" panose="020B0604020202020204" pitchFamily="34" charset="0"/>
              <a:buChar char="•"/>
            </a:pPr>
            <a:r>
              <a:rPr lang="en-GB" sz="1400" dirty="0"/>
              <a:t>sodium hydroxide </a:t>
            </a:r>
          </a:p>
          <a:p>
            <a:pPr>
              <a:buFont typeface="Arial" panose="020B0604020202020204" pitchFamily="34" charset="0"/>
              <a:buChar char="•"/>
            </a:pPr>
            <a:r>
              <a:rPr lang="en-GB" sz="1400" dirty="0"/>
              <a:t>hydrochloric acid </a:t>
            </a:r>
          </a:p>
          <a:p>
            <a:pPr>
              <a:buFont typeface="Arial" panose="020B0604020202020204" pitchFamily="34" charset="0"/>
              <a:buChar char="•"/>
            </a:pPr>
            <a:r>
              <a:rPr lang="en-GB" sz="1400" dirty="0"/>
              <a:t>water for injections </a:t>
            </a:r>
            <a:endParaRPr lang="en-GB" sz="1400" kern="1200" dirty="0"/>
          </a:p>
          <a:p>
            <a:endParaRPr lang="en-GB" sz="1200" dirty="0"/>
          </a:p>
        </p:txBody>
      </p:sp>
    </p:spTree>
    <p:extLst>
      <p:ext uri="{BB962C8B-B14F-4D97-AF65-F5344CB8AC3E}">
        <p14:creationId xmlns:p14="http://schemas.microsoft.com/office/powerpoint/2010/main" val="31828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792088"/>
          </a:xfrm>
        </p:spPr>
        <p:txBody>
          <a:bodyPr/>
          <a:lstStyle/>
          <a:p>
            <a:r>
              <a:rPr lang="en-GB" sz="3200" dirty="0">
                <a:solidFill>
                  <a:schemeClr val="accent1">
                    <a:lumMod val="75000"/>
                  </a:schemeClr>
                </a:solidFill>
              </a:rPr>
              <a:t>Transmission of COVID-19 infection</a:t>
            </a:r>
          </a:p>
        </p:txBody>
      </p:sp>
      <p:sp>
        <p:nvSpPr>
          <p:cNvPr id="3" name="Content Placeholder 2"/>
          <p:cNvSpPr>
            <a:spLocks noGrp="1"/>
          </p:cNvSpPr>
          <p:nvPr>
            <p:ph idx="1"/>
          </p:nvPr>
        </p:nvSpPr>
        <p:spPr>
          <a:xfrm>
            <a:off x="685800" y="1052736"/>
            <a:ext cx="8077200" cy="5112568"/>
          </a:xfrm>
        </p:spPr>
        <p:txBody>
          <a:bodyPr/>
          <a:lstStyle/>
          <a:p>
            <a:pPr>
              <a:defRPr/>
            </a:pPr>
            <a:r>
              <a:rPr lang="en-GB" sz="1500" dirty="0"/>
              <a:t>For transmission to occur, the SARs-CoV-2 virus needs to be transported to a susceptible person. To do this, it needs to have:</a:t>
            </a:r>
          </a:p>
          <a:p>
            <a:pPr marL="285750" indent="-285750">
              <a:buFont typeface="Arial" panose="020B0604020202020204" pitchFamily="34" charset="0"/>
              <a:buChar char="•"/>
              <a:defRPr/>
            </a:pPr>
            <a:r>
              <a:rPr lang="en-GB" sz="1500" dirty="0"/>
              <a:t>a portal of exit (from the place where it is living and replicating)</a:t>
            </a:r>
          </a:p>
          <a:p>
            <a:pPr marL="285750" indent="-285750">
              <a:buFont typeface="Arial" panose="020B0604020202020204" pitchFamily="34" charset="0"/>
              <a:buChar char="•"/>
              <a:defRPr/>
            </a:pPr>
            <a:r>
              <a:rPr lang="en-GB" sz="1500" dirty="0"/>
              <a:t>a mode of transmission (such as coughing or sneezing) and </a:t>
            </a:r>
          </a:p>
          <a:p>
            <a:pPr marL="285750" indent="-285750">
              <a:buFont typeface="Arial" panose="020B0604020202020204" pitchFamily="34" charset="0"/>
              <a:buChar char="•"/>
              <a:defRPr/>
            </a:pPr>
            <a:r>
              <a:rPr lang="en-GB" sz="1500" dirty="0"/>
              <a:t>a portal of entry (to the susceptible host)</a:t>
            </a:r>
          </a:p>
          <a:p>
            <a:pPr>
              <a:defRPr/>
            </a:pPr>
            <a:endParaRPr lang="en-GB" sz="1500" dirty="0"/>
          </a:p>
          <a:p>
            <a:pPr marL="0" indent="0">
              <a:defRPr/>
            </a:pPr>
            <a:r>
              <a:rPr lang="en-GB" sz="1500" dirty="0"/>
              <a:t>COVID-19 spreads primarily from person to person through small droplets and aerosols from the nose or mouth which are expelled when a person with COVID-19 coughs, sneezes, or speaks. </a:t>
            </a:r>
          </a:p>
          <a:p>
            <a:pPr marL="0" indent="0">
              <a:defRPr/>
            </a:pPr>
            <a:endParaRPr lang="en-GB" sz="1500" dirty="0"/>
          </a:p>
          <a:p>
            <a:pPr marL="0" indent="0">
              <a:defRPr/>
            </a:pPr>
            <a:r>
              <a:rPr lang="en-GB" sz="1500" dirty="0"/>
              <a:t>Droplets can also survive on objects and surfaces such as tables, doorknobs and handrails. However, fomites appear to play a minor role in transmission.</a:t>
            </a:r>
          </a:p>
          <a:p>
            <a:pPr marL="0" indent="0">
              <a:defRPr/>
            </a:pPr>
            <a:endParaRPr lang="en-GB" sz="1500" dirty="0"/>
          </a:p>
          <a:p>
            <a:pPr marL="0" indent="0">
              <a:defRPr/>
            </a:pPr>
            <a:r>
              <a:rPr lang="en-GB" sz="1500" dirty="0"/>
              <a:t>People can catch COVID-19 if they breathe in droplets or aerosols from a person infected with the virus, or by touching contaminated objects or surfaces, then touching their eyes, nose or mouth. </a:t>
            </a:r>
          </a:p>
          <a:p>
            <a:pPr marL="0" indent="0">
              <a:defRPr/>
            </a:pPr>
            <a:endParaRPr lang="en-GB" sz="1500" dirty="0"/>
          </a:p>
          <a:p>
            <a:pPr marL="0" indent="0">
              <a:defRPr/>
            </a:pPr>
            <a:r>
              <a:rPr lang="en-GB" sz="15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864096"/>
          </a:xfrm>
        </p:spPr>
        <p:txBody>
          <a:bodyPr/>
          <a:lstStyle/>
          <a:p>
            <a:r>
              <a:rPr lang="en-GB" sz="2400" dirty="0">
                <a:solidFill>
                  <a:schemeClr val="accent1">
                    <a:lumMod val="75000"/>
                  </a:schemeClr>
                </a:solidFill>
              </a:rPr>
              <a:t>Adverse reactions following COVID-19 Novavax </a:t>
            </a:r>
            <a:br>
              <a:rPr lang="en-GB" sz="2400" dirty="0">
                <a:solidFill>
                  <a:schemeClr val="accent1">
                    <a:lumMod val="75000"/>
                  </a:schemeClr>
                </a:solidFill>
              </a:rPr>
            </a:br>
            <a:r>
              <a:rPr lang="en-GB" sz="2400" dirty="0">
                <a:solidFill>
                  <a:schemeClr val="accent1">
                    <a:lumMod val="75000"/>
                  </a:schemeClr>
                </a:solidFill>
              </a:rPr>
              <a:t>(Nuvaxovid) vaccine</a:t>
            </a:r>
          </a:p>
        </p:txBody>
      </p:sp>
      <p:sp>
        <p:nvSpPr>
          <p:cNvPr id="3" name="Content Placeholder 2"/>
          <p:cNvSpPr>
            <a:spLocks noGrp="1"/>
          </p:cNvSpPr>
          <p:nvPr>
            <p:ph idx="1"/>
          </p:nvPr>
        </p:nvSpPr>
        <p:spPr>
          <a:xfrm>
            <a:off x="683568" y="1124744"/>
            <a:ext cx="8079432" cy="4680520"/>
          </a:xfrm>
        </p:spPr>
        <p:txBody>
          <a:bodyPr/>
          <a:lstStyle/>
          <a:p>
            <a:pPr marL="36000" indent="0"/>
            <a:r>
              <a:rPr lang="en-GB" sz="1400" dirty="0"/>
              <a:t>Side effects after the vaccine are similar to other COVID-19 vaccines, with slightly lower rates of local reactions and systemic effects when compared to mRNA vaccines.</a:t>
            </a:r>
            <a:endParaRPr lang="en-GB" sz="1400" b="1" dirty="0"/>
          </a:p>
          <a:p>
            <a:endParaRPr lang="en-GB" sz="1400" b="1" dirty="0"/>
          </a:p>
          <a:p>
            <a:r>
              <a:rPr lang="en-GB" sz="1400" dirty="0"/>
              <a:t>The following reactions were reported by the vaccine clinical trial participants:</a:t>
            </a:r>
          </a:p>
          <a:p>
            <a:r>
              <a:rPr lang="en-GB" sz="1400" b="1" dirty="0"/>
              <a:t>Local reactions</a:t>
            </a:r>
            <a:endParaRPr lang="en-GB" sz="1400" dirty="0"/>
          </a:p>
          <a:p>
            <a:r>
              <a:rPr lang="en-GB" sz="1400" dirty="0"/>
              <a:t>50-70% reported pain at the injection site, swelling and redness was also reported.</a:t>
            </a:r>
          </a:p>
          <a:p>
            <a:endParaRPr lang="en-GB" sz="1400" dirty="0"/>
          </a:p>
          <a:p>
            <a:r>
              <a:rPr lang="en-GB" sz="1400" b="1" dirty="0"/>
              <a:t>Systemic reactions</a:t>
            </a:r>
            <a:endParaRPr lang="en-GB" sz="1400" dirty="0"/>
          </a:p>
          <a:p>
            <a:r>
              <a:rPr lang="en-GB" sz="1400" dirty="0"/>
              <a:t>The most frequently reported systemic reactions (reactions affecting the whole body) were</a:t>
            </a:r>
          </a:p>
          <a:p>
            <a:r>
              <a:rPr lang="en-GB" sz="1400" dirty="0"/>
              <a:t>		tiredness (40-50%) 	                        headache (40-50%) </a:t>
            </a:r>
          </a:p>
          <a:p>
            <a:r>
              <a:rPr lang="en-GB" sz="1400" dirty="0"/>
              <a:t>		muscle aches (40-50%) 	      joint pain (40-50%) 	         </a:t>
            </a:r>
          </a:p>
          <a:p>
            <a:r>
              <a:rPr lang="en-GB" sz="1400" dirty="0"/>
              <a:t>	            raised temperature (fever) (&lt;10%) </a:t>
            </a:r>
          </a:p>
          <a:p>
            <a:endParaRPr lang="en-GB" sz="1400" dirty="0"/>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overall, there was a higher incidence of adverse reactions in younger age group (18-64 years)</a:t>
            </a:r>
          </a:p>
          <a:p>
            <a:pPr marL="285750" indent="-285750">
              <a:buFont typeface="Arial" panose="020B0604020202020204" pitchFamily="34" charset="0"/>
              <a:buChar char="•"/>
            </a:pPr>
            <a:r>
              <a:rPr lang="en-GB" sz="1400" dirty="0"/>
              <a:t>small numbers of cases of myocarditis or pericarditis were reported across the trials but judged to be within background rates</a:t>
            </a:r>
          </a:p>
          <a:p>
            <a:endParaRPr lang="en-GB" dirty="0"/>
          </a:p>
        </p:txBody>
      </p:sp>
    </p:spTree>
    <p:extLst>
      <p:ext uri="{BB962C8B-B14F-4D97-AF65-F5344CB8AC3E}">
        <p14:creationId xmlns:p14="http://schemas.microsoft.com/office/powerpoint/2010/main" val="15944686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151440" cy="1008112"/>
          </a:xfrm>
        </p:spPr>
        <p:txBody>
          <a:bodyPr/>
          <a:lstStyle/>
          <a:p>
            <a:r>
              <a:rPr lang="en-GB" sz="3200" dirty="0">
                <a:solidFill>
                  <a:schemeClr val="accent1">
                    <a:lumMod val="75000"/>
                  </a:schemeClr>
                </a:solidFill>
              </a:rPr>
              <a:t>COVID-19 Novavax (Nuvaxovid) vaccine</a:t>
            </a:r>
            <a:br>
              <a:rPr lang="en-GB" sz="3200" dirty="0">
                <a:solidFill>
                  <a:schemeClr val="accent1">
                    <a:lumMod val="75000"/>
                  </a:schemeClr>
                </a:solidFill>
              </a:rPr>
            </a:br>
            <a:r>
              <a:rPr lang="en-GB" sz="3200" dirty="0">
                <a:solidFill>
                  <a:schemeClr val="accent1">
                    <a:lumMod val="75000"/>
                  </a:schemeClr>
                </a:solidFill>
              </a:rPr>
              <a:t>presentation</a:t>
            </a:r>
          </a:p>
        </p:txBody>
      </p:sp>
      <p:sp>
        <p:nvSpPr>
          <p:cNvPr id="3" name="Content Placeholder 2"/>
          <p:cNvSpPr>
            <a:spLocks noGrp="1"/>
          </p:cNvSpPr>
          <p:nvPr>
            <p:ph idx="1"/>
          </p:nvPr>
        </p:nvSpPr>
        <p:spPr>
          <a:xfrm>
            <a:off x="827584" y="1772816"/>
            <a:ext cx="7632848" cy="3384376"/>
          </a:xfrm>
        </p:spPr>
        <p:txBody>
          <a:bodyPr/>
          <a:lstStyle/>
          <a:p>
            <a:pPr marL="285750" indent="-285750">
              <a:buFont typeface="Arial" panose="020B0604020202020204" pitchFamily="34" charset="0"/>
              <a:buChar char="•"/>
            </a:pPr>
            <a:r>
              <a:rPr lang="en-GB" sz="1800" dirty="0"/>
              <a:t>the vaccine packs contain 10 multidose vials of vaccine</a:t>
            </a:r>
          </a:p>
          <a:p>
            <a:pPr marL="0" indent="0"/>
            <a:endParaRPr lang="en-GB" sz="1800" dirty="0"/>
          </a:p>
          <a:p>
            <a:pPr marL="285750" indent="-285750">
              <a:buFont typeface="Arial" panose="020B0604020202020204" pitchFamily="34" charset="0"/>
              <a:buChar char="•"/>
            </a:pPr>
            <a:r>
              <a:rPr lang="en-GB" sz="1800" dirty="0"/>
              <a:t>the vaccine is contained in a multidose clear glass vial. The vial has a rubber (</a:t>
            </a:r>
            <a:r>
              <a:rPr lang="en-GB" sz="1800" dirty="0" err="1"/>
              <a:t>chlorobutyl</a:t>
            </a:r>
            <a:r>
              <a:rPr lang="en-GB" sz="1800" dirty="0"/>
              <a:t>) stopper, aluminium seal and a blue flip-off plastic cap</a:t>
            </a:r>
          </a:p>
          <a:p>
            <a:pPr marL="0" indent="0"/>
            <a:endParaRPr lang="en-GB" sz="1800" dirty="0"/>
          </a:p>
          <a:p>
            <a:pPr marL="285750" indent="-285750">
              <a:buFont typeface="Arial" panose="020B0604020202020204" pitchFamily="34" charset="0"/>
              <a:buChar char="•"/>
            </a:pPr>
            <a:r>
              <a:rPr lang="en-GB" sz="1800" dirty="0"/>
              <a:t>each vial contains 10 doses of 0.5 ml</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vaccine is a colourless to slightly yellow, clear to mildly opalescent fluid</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5766033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200" dirty="0">
                <a:solidFill>
                  <a:schemeClr val="accent1">
                    <a:lumMod val="75000"/>
                  </a:schemeClr>
                </a:solidFill>
              </a:rPr>
              <a:t>COVID-19 </a:t>
            </a:r>
            <a:r>
              <a:rPr lang="en-GB" sz="2400" dirty="0">
                <a:solidFill>
                  <a:schemeClr val="accent1">
                    <a:lumMod val="75000"/>
                  </a:schemeClr>
                </a:solidFill>
              </a:rPr>
              <a:t>Novavax (Nuvaxovid) vaccine </a:t>
            </a:r>
            <a:r>
              <a:rPr lang="en-GB" sz="2200" dirty="0">
                <a:solidFill>
                  <a:schemeClr val="accent1">
                    <a:lumMod val="75000"/>
                  </a:schemeClr>
                </a:solidFill>
              </a:rPr>
              <a:t>dose and schedule</a:t>
            </a:r>
          </a:p>
        </p:txBody>
      </p:sp>
      <p:sp>
        <p:nvSpPr>
          <p:cNvPr id="3" name="Content Placeholder 2"/>
          <p:cNvSpPr>
            <a:spLocks noGrp="1"/>
          </p:cNvSpPr>
          <p:nvPr>
            <p:ph idx="1"/>
          </p:nvPr>
        </p:nvSpPr>
        <p:spPr>
          <a:xfrm>
            <a:off x="685800" y="980728"/>
            <a:ext cx="8077200" cy="4824536"/>
          </a:xfrm>
        </p:spPr>
        <p:txBody>
          <a:bodyPr/>
          <a:lstStyle/>
          <a:p>
            <a:pPr marL="285750" indent="-285750">
              <a:buFont typeface="Arial" panose="020B0604020202020204" pitchFamily="34" charset="0"/>
              <a:buChar char="•"/>
            </a:pPr>
            <a:r>
              <a:rPr lang="en-GB" sz="1600" dirty="0"/>
              <a:t>a single dose is 0.5 ml</a:t>
            </a:r>
          </a:p>
          <a:p>
            <a:pPr marL="0" indent="0"/>
            <a:endParaRPr lang="en-GB" sz="1600" dirty="0"/>
          </a:p>
          <a:p>
            <a:pPr marL="285750" indent="-285750">
              <a:buFont typeface="Arial" panose="020B0604020202020204" pitchFamily="34" charset="0"/>
              <a:buChar char="•"/>
            </a:pPr>
            <a:r>
              <a:rPr lang="en-GB" sz="1600" dirty="0"/>
              <a:t>the primary course is two doses of COVID-19 Novavax (Nuvaxovid) vaccine with a minimum 3 week interval between doses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currently, JCVI is recommending an interval of 8 to 12 weeks between doses of all the available COVID-19 vaccines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main exception to the eight week lower interval would be those about to commence immunosuppressive treatment. In these individuals, the minimal interval between doses (3 weeks for COVID-19 Novavax (Nuvaxovid)) may be followed to ensure that the vaccine is given whilst their immune system is better able to respond</a:t>
            </a:r>
          </a:p>
          <a:p>
            <a:pPr marL="0" indent="0"/>
            <a:endParaRPr lang="en-GB" sz="1600" dirty="0"/>
          </a:p>
          <a:p>
            <a:endParaRPr lang="en-GB" dirty="0"/>
          </a:p>
        </p:txBody>
      </p:sp>
    </p:spTree>
    <p:extLst>
      <p:ext uri="{BB962C8B-B14F-4D97-AF65-F5344CB8AC3E}">
        <p14:creationId xmlns:p14="http://schemas.microsoft.com/office/powerpoint/2010/main" val="17741314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8640"/>
            <a:ext cx="8382000" cy="792088"/>
          </a:xfrm>
        </p:spPr>
        <p:txBody>
          <a:bodyPr/>
          <a:lstStyle/>
          <a:p>
            <a:r>
              <a:rPr lang="en-GB" sz="2400" dirty="0">
                <a:solidFill>
                  <a:schemeClr val="accent1">
                    <a:lumMod val="75000"/>
                  </a:schemeClr>
                </a:solidFill>
              </a:rPr>
              <a:t>COVID-19 Novavax (Nuvaxovid) vaccine storage and use </a:t>
            </a:r>
          </a:p>
        </p:txBody>
      </p:sp>
      <p:sp>
        <p:nvSpPr>
          <p:cNvPr id="3" name="Content Placeholder 2"/>
          <p:cNvSpPr>
            <a:spLocks noGrp="1"/>
          </p:cNvSpPr>
          <p:nvPr>
            <p:ph idx="1"/>
          </p:nvPr>
        </p:nvSpPr>
        <p:spPr>
          <a:xfrm>
            <a:off x="685800" y="908720"/>
            <a:ext cx="8077200" cy="4968552"/>
          </a:xfrm>
        </p:spPr>
        <p:txBody>
          <a:bodyPr/>
          <a:lstStyle/>
          <a:p>
            <a:pPr marL="285750" lvl="0" indent="-285750">
              <a:buFont typeface="Arial" panose="020B0604020202020204" pitchFamily="34" charset="0"/>
              <a:buChar char="•"/>
            </a:pPr>
            <a:r>
              <a:rPr lang="en-GB" sz="2000" dirty="0"/>
              <a:t>shelf-life is 9 months at +2ºC to +8ºC*</a:t>
            </a:r>
          </a:p>
          <a:p>
            <a:pPr marL="0" indent="0"/>
            <a:endParaRPr lang="en-GB" sz="2000" dirty="0"/>
          </a:p>
          <a:p>
            <a:pPr marL="285750" lvl="0" indent="-285750">
              <a:buFont typeface="Arial" panose="020B0604020202020204" pitchFamily="34" charset="0"/>
              <a:buChar char="•"/>
            </a:pPr>
            <a:r>
              <a:rPr lang="en-GB" sz="2000" dirty="0"/>
              <a:t>the vaccine must be transferred immediately to a vaccine fridge on arrival and stored in a carefully monitored temperature range of +2ºC and +8ºC</a:t>
            </a:r>
          </a:p>
          <a:p>
            <a:pPr marL="0" lvl="0" indent="0"/>
            <a:endParaRPr lang="en-GB" sz="2000" dirty="0"/>
          </a:p>
          <a:p>
            <a:pPr marL="285750" indent="-285750">
              <a:buFont typeface="Arial" panose="020B0604020202020204" pitchFamily="34" charset="0"/>
              <a:buChar char="•"/>
            </a:pPr>
            <a:r>
              <a:rPr lang="en-GB" sz="2000" dirty="0"/>
              <a:t>the unopened vaccine may be stored at +8ºC to +25ºC for up to 12 hours after removal from refrigerated conditions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from a microbiological point of view, after first opening (first needle puncture), the vaccine should be used immediately, however chemical and physical in-use stability has been demonstrated for 6 hours at 2°C to 25°C from the time of first needle puncture to administration</a:t>
            </a:r>
          </a:p>
          <a:p>
            <a:pPr marL="285750" lvl="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9650413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864096"/>
          </a:xfrm>
        </p:spPr>
        <p:txBody>
          <a:bodyPr/>
          <a:lstStyle/>
          <a:p>
            <a:r>
              <a:rPr lang="en-GB" sz="2400" dirty="0">
                <a:solidFill>
                  <a:schemeClr val="accent1">
                    <a:lumMod val="75000"/>
                  </a:schemeClr>
                </a:solidFill>
              </a:rPr>
              <a:t>COVID-19 Novavax (Nuvaxovid) vaccine preparation</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400" b="1" dirty="0"/>
              <a:t>COVID-19 Novavax (Nuvaxovid) vaccine does not require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before drawing up a dose of vaccine from the multidose vial, clean hands with alcohol-based gel or soap and water </a:t>
            </a:r>
          </a:p>
          <a:p>
            <a:pPr marL="0" indent="0"/>
            <a:endParaRPr lang="en-GB" sz="1400" dirty="0"/>
          </a:p>
          <a:p>
            <a:pPr marL="285750" indent="-285750">
              <a:buFont typeface="Arial" panose="020B0604020202020204" pitchFamily="34" charset="0"/>
              <a:buChar char="•"/>
            </a:pPr>
            <a:r>
              <a:rPr lang="en-GB" sz="1400" dirty="0"/>
              <a:t>each multidose vial should be clearly labelled with the date and time of expiry (which will be 6 hours from when it was first punctured)</a:t>
            </a:r>
          </a:p>
          <a:p>
            <a:pPr marL="0" indent="0"/>
            <a:endParaRPr lang="en-GB" sz="1400" dirty="0"/>
          </a:p>
          <a:p>
            <a:pPr marL="285750" indent="-285750">
              <a:buFont typeface="Arial" panose="020B0604020202020204" pitchFamily="34" charset="0"/>
              <a:buChar char="•"/>
            </a:pPr>
            <a:r>
              <a:rPr lang="en-GB" sz="1400" dirty="0"/>
              <a:t>do not use the vaccine if the time of first puncture was more than 6 hours previously </a:t>
            </a:r>
          </a:p>
          <a:p>
            <a:pPr marL="0" indent="0"/>
            <a:endParaRPr lang="en-GB" sz="1400" dirty="0"/>
          </a:p>
          <a:p>
            <a:pPr marL="285750" indent="-285750">
              <a:buFont typeface="Arial" panose="020B0604020202020204" pitchFamily="34" charset="0"/>
              <a:buChar char="•"/>
            </a:pPr>
            <a:r>
              <a:rPr lang="en-GB" sz="1400" dirty="0"/>
              <a:t>check the appearance of the vaccine. It should be a colourless to slightly yellow, clear to mildly opalescent fluid. Discard the vaccine if particulates or discolouration are present.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swirl the vial gently after thawing and between each withdrawal. </a:t>
            </a:r>
            <a:r>
              <a:rPr lang="en-GB" sz="1400" b="1" dirty="0"/>
              <a:t>Do not shake the vaccine vial</a:t>
            </a:r>
          </a:p>
          <a:p>
            <a:pPr marL="0" indent="0"/>
            <a:endParaRPr lang="en-GB" sz="1400" dirty="0"/>
          </a:p>
          <a:p>
            <a:pPr marL="285750" indent="-285750">
              <a:buFont typeface="Arial" panose="020B0604020202020204" pitchFamily="34" charset="0"/>
              <a:buChar char="•"/>
            </a:pPr>
            <a:r>
              <a:rPr lang="en-GB" sz="1400" dirty="0"/>
              <a:t>the vial bung should be wiped with an alcohol swab and allowed to air-dry fully</a:t>
            </a:r>
          </a:p>
          <a:p>
            <a:endParaRPr lang="en-GB" dirty="0"/>
          </a:p>
        </p:txBody>
      </p:sp>
    </p:spTree>
    <p:extLst>
      <p:ext uri="{BB962C8B-B14F-4D97-AF65-F5344CB8AC3E}">
        <p14:creationId xmlns:p14="http://schemas.microsoft.com/office/powerpoint/2010/main" val="4499373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400" dirty="0">
                <a:solidFill>
                  <a:schemeClr val="accent1">
                    <a:lumMod val="75000"/>
                  </a:schemeClr>
                </a:solidFill>
              </a:rPr>
              <a:t>Guidance on handling multiple COVID-19 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different dosages and different observation periods following vaccination.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p>
          <a:p>
            <a:pPr marL="0" indent="0"/>
            <a:endParaRPr lang="en-GB" sz="1400" dirty="0"/>
          </a:p>
          <a:p>
            <a:r>
              <a:rPr lang="en-GB" sz="1400" dirty="0">
                <a:hlinkClick r:id="rId3"/>
              </a:rPr>
              <a:t>https://www.gov.uk/government/publications/covid-19-vaccination-vaccine-product-information-poster</a:t>
            </a:r>
            <a:endParaRPr lang="en-GB" sz="1400" dirty="0"/>
          </a:p>
        </p:txBody>
      </p:sp>
      <p:pic>
        <p:nvPicPr>
          <p:cNvPr id="7" name="Picture 6">
            <a:extLst>
              <a:ext uri="{FF2B5EF4-FFF2-40B4-BE49-F238E27FC236}">
                <a16:creationId xmlns:a16="http://schemas.microsoft.com/office/drawing/2014/main" id="{8B9335CE-189D-4E1A-B66A-B40E7752B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268761"/>
            <a:ext cx="3420386" cy="2395132"/>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dirty="0">
                <a:solidFill>
                  <a:schemeClr val="accent1">
                    <a:lumMod val="75000"/>
                  </a:schemeClr>
                </a:solidFill>
              </a:rPr>
              <a:t>Further information</a:t>
            </a:r>
          </a:p>
        </p:txBody>
      </p:sp>
      <p:sp>
        <p:nvSpPr>
          <p:cNvPr id="3" name="Content Placeholder 2"/>
          <p:cNvSpPr>
            <a:spLocks noGrp="1"/>
          </p:cNvSpPr>
          <p:nvPr>
            <p:ph idx="1"/>
          </p:nvPr>
        </p:nvSpPr>
        <p:spPr>
          <a:xfrm>
            <a:off x="685800" y="1412776"/>
            <a:ext cx="8077200" cy="4149824"/>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2"/>
              </a:rPr>
              <a:t>"</a:t>
            </a:r>
            <a:r>
              <a:rPr lang="en-GB" altLang="en-US" sz="1600" b="1" dirty="0">
                <a:hlinkClick r:id="rId2"/>
              </a:rPr>
              <a:t>Green Book</a:t>
            </a:r>
            <a:r>
              <a:rPr lang="en-GB" altLang="en-US" sz="1600" dirty="0">
                <a:hlinkClick r:id="rId2"/>
              </a:rPr>
              <a:t>"</a:t>
            </a:r>
            <a:r>
              <a:rPr lang="en-GB" altLang="en-US" sz="1600" dirty="0"/>
              <a:t> . This can be found on the </a:t>
            </a:r>
            <a:r>
              <a:rPr lang="en-GB" altLang="en-US" sz="1600" dirty="0">
                <a:hlinkClick r:id="rId3"/>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a:buFontTx/>
              <a:buNone/>
            </a:pPr>
            <a:r>
              <a:rPr lang="en-GB" altLang="en-US" sz="1600" b="1" u="sng" dirty="0"/>
              <a:t>PHA COVID-19 immunisation programme Information for healthcare practitioners </a:t>
            </a:r>
            <a:r>
              <a:rPr lang="en-GB" altLang="en-US" sz="1600" dirty="0"/>
              <a:t> </a:t>
            </a:r>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8077200" cy="792088"/>
          </a:xfrm>
        </p:spPr>
        <p:txBody>
          <a:bodyPr/>
          <a:lstStyle/>
          <a:p>
            <a:pPr algn="ctr"/>
            <a:r>
              <a:rPr lang="en-GB" dirty="0">
                <a:solidFill>
                  <a:schemeClr val="accent1">
                    <a:lumMod val="75000"/>
                  </a:schemeClr>
                </a:solidFill>
              </a:rPr>
              <a:t>COVID-19 Chain of infection </a:t>
            </a:r>
          </a:p>
        </p:txBody>
      </p:sp>
      <p:pic>
        <p:nvPicPr>
          <p:cNvPr id="4" name="Content Placeholder 3"/>
          <p:cNvPicPr>
            <a:picLocks noGrp="1"/>
          </p:cNvPicPr>
          <p:nvPr>
            <p:ph idx="1"/>
          </p:nvPr>
        </p:nvPicPr>
        <p:blipFill rotWithShape="1">
          <a:blip r:embed="rId2"/>
          <a:srcRect l="73051" t="23281" r="9425" b="44622"/>
          <a:stretch/>
        </p:blipFill>
        <p:spPr bwMode="auto">
          <a:xfrm>
            <a:off x="1871700" y="1340768"/>
            <a:ext cx="5400599" cy="3804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473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936104"/>
          </a:xfrm>
        </p:spPr>
        <p:txBody>
          <a:bodyPr/>
          <a:lstStyle/>
          <a:p>
            <a:r>
              <a:rPr lang="en-GB" dirty="0">
                <a:solidFill>
                  <a:schemeClr val="accent1">
                    <a:lumMod val="75000"/>
                  </a:schemeClr>
                </a:solidFill>
              </a:rPr>
              <a:t>COVID-19 symptoms</a:t>
            </a:r>
          </a:p>
        </p:txBody>
      </p:sp>
      <p:sp>
        <p:nvSpPr>
          <p:cNvPr id="3" name="Content Placeholder 2"/>
          <p:cNvSpPr>
            <a:spLocks noGrp="1"/>
          </p:cNvSpPr>
          <p:nvPr>
            <p:ph idx="1"/>
          </p:nvPr>
        </p:nvSpPr>
        <p:spPr>
          <a:xfrm>
            <a:off x="685800" y="1412776"/>
            <a:ext cx="8077200" cy="4149824"/>
          </a:xfrm>
        </p:spPr>
        <p:txBody>
          <a:bodyPr/>
          <a:lstStyle/>
          <a:p>
            <a:r>
              <a:rPr lang="en-GB" sz="1400" dirty="0"/>
              <a:t>The incubation period is 5 to 6 days but can vary between 1 and 11 days.</a:t>
            </a:r>
          </a:p>
          <a:p>
            <a:endParaRPr lang="en-GB" sz="1400" dirty="0"/>
          </a:p>
          <a:p>
            <a:r>
              <a:rPr lang="en-GB" sz="1400" dirty="0"/>
              <a:t>The symptoms of COVID-19 and other respiratory infections are very similar, they include:</a:t>
            </a:r>
          </a:p>
          <a:p>
            <a:endParaRPr lang="en-GB" sz="1400" dirty="0">
              <a:solidFill>
                <a:srgbClr val="FF0000"/>
              </a:solidFill>
            </a:endParaRPr>
          </a:p>
          <a:p>
            <a:pPr marL="285750" indent="-285750">
              <a:buFont typeface="Arial" panose="020B0604020202020204" pitchFamily="34" charset="0"/>
              <a:buChar char="•"/>
            </a:pPr>
            <a:r>
              <a:rPr lang="en-GB" sz="1400" dirty="0"/>
              <a:t>new or continuous cough </a:t>
            </a:r>
          </a:p>
          <a:p>
            <a:pPr marL="285750" indent="-285750">
              <a:buFont typeface="Arial" panose="020B0604020202020204" pitchFamily="34" charset="0"/>
              <a:buChar char="•"/>
            </a:pPr>
            <a:r>
              <a:rPr lang="en-GB" sz="1400" dirty="0"/>
              <a:t>high temperature, fever or chills </a:t>
            </a:r>
          </a:p>
          <a:p>
            <a:pPr marL="285750" indent="-285750">
              <a:buFont typeface="Arial" panose="020B0604020202020204" pitchFamily="34" charset="0"/>
              <a:buChar char="•"/>
            </a:pPr>
            <a:r>
              <a:rPr lang="en-GB" sz="1400" dirty="0"/>
              <a:t>loss or change to sense of smell or taste</a:t>
            </a:r>
          </a:p>
          <a:p>
            <a:pPr marL="285750" indent="-285750">
              <a:buFont typeface="Arial" panose="020B0604020202020204" pitchFamily="34" charset="0"/>
              <a:buChar char="•"/>
            </a:pPr>
            <a:r>
              <a:rPr lang="en-GB" sz="1400" dirty="0"/>
              <a:t>fatigue, lethargy and unexplained tiredness</a:t>
            </a:r>
          </a:p>
          <a:p>
            <a:pPr marL="285750" indent="-285750">
              <a:buFont typeface="Arial" panose="020B0604020202020204" pitchFamily="34" charset="0"/>
              <a:buChar char="•"/>
            </a:pPr>
            <a:r>
              <a:rPr lang="en-GB" sz="1400" dirty="0"/>
              <a:t>shortness of breath</a:t>
            </a:r>
          </a:p>
          <a:p>
            <a:pPr marL="285750" indent="-285750">
              <a:buFont typeface="Arial" panose="020B0604020202020204" pitchFamily="34" charset="0"/>
              <a:buChar char="•"/>
            </a:pPr>
            <a:r>
              <a:rPr lang="en-GB" sz="1400" dirty="0"/>
              <a:t>headache </a:t>
            </a:r>
          </a:p>
          <a:p>
            <a:pPr marL="285750" indent="-285750">
              <a:buFont typeface="Arial" panose="020B0604020202020204" pitchFamily="34" charset="0"/>
              <a:buChar char="•"/>
            </a:pPr>
            <a:r>
              <a:rPr lang="en-GB" sz="1400" dirty="0"/>
              <a:t>sore throat</a:t>
            </a:r>
          </a:p>
          <a:p>
            <a:pPr marL="285750" indent="-285750">
              <a:buFont typeface="Arial" panose="020B0604020202020204" pitchFamily="34" charset="0"/>
              <a:buChar char="•"/>
            </a:pPr>
            <a:r>
              <a:rPr lang="en-GB" sz="1400" dirty="0"/>
              <a:t>stuffy or runny nose</a:t>
            </a:r>
          </a:p>
          <a:p>
            <a:pPr marL="285750" indent="-285750">
              <a:buFont typeface="Arial" panose="020B0604020202020204" pitchFamily="34" charset="0"/>
              <a:buChar char="•"/>
            </a:pPr>
            <a:r>
              <a:rPr lang="en-GB" sz="1400" dirty="0"/>
              <a:t>aching muscles</a:t>
            </a:r>
          </a:p>
          <a:p>
            <a:pPr marL="285750" indent="-285750">
              <a:buFont typeface="Arial" panose="020B0604020202020204" pitchFamily="34" charset="0"/>
              <a:buChar char="•"/>
            </a:pPr>
            <a:r>
              <a:rPr lang="en-GB" sz="1400" dirty="0"/>
              <a:t>diarrhoea and vomiting</a:t>
            </a:r>
          </a:p>
          <a:p>
            <a:pPr marL="285750" indent="-285750">
              <a:buFont typeface="Arial" panose="020B0604020202020204" pitchFamily="34" charset="0"/>
              <a:buChar char="•"/>
            </a:pPr>
            <a:r>
              <a:rPr lang="en-GB" sz="1400"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861048"/>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792088"/>
          </a:xfrm>
        </p:spPr>
        <p:txBody>
          <a:bodyPr/>
          <a:lstStyle/>
          <a:p>
            <a:r>
              <a:rPr lang="en-GB" dirty="0">
                <a:solidFill>
                  <a:schemeClr val="accent1">
                    <a:lumMod val="75000"/>
                  </a:schemeClr>
                </a:solidFill>
              </a:rPr>
              <a:t>COVID-19 symptom progression</a:t>
            </a:r>
          </a:p>
        </p:txBody>
      </p:sp>
      <p:sp>
        <p:nvSpPr>
          <p:cNvPr id="3" name="Content Placeholder 2"/>
          <p:cNvSpPr>
            <a:spLocks noGrp="1"/>
          </p:cNvSpPr>
          <p:nvPr>
            <p:ph idx="1"/>
          </p:nvPr>
        </p:nvSpPr>
        <p:spPr>
          <a:xfrm>
            <a:off x="685800" y="1268760"/>
            <a:ext cx="8077200" cy="4536504"/>
          </a:xfrm>
        </p:spPr>
        <p:txBody>
          <a:bodyPr/>
          <a:lstStyle/>
          <a:p>
            <a:r>
              <a:rPr lang="en-GB" sz="1600" dirty="0"/>
              <a:t>Symptoms may begin gradually and are usually mild.</a:t>
            </a:r>
          </a:p>
          <a:p>
            <a:endParaRPr lang="en-GB" sz="1600" dirty="0"/>
          </a:p>
          <a:p>
            <a:pPr marL="285750" indent="-285750">
              <a:buFont typeface="Arial" panose="020B0604020202020204" pitchFamily="34" charset="0"/>
              <a:buChar char="•"/>
            </a:pPr>
            <a:r>
              <a:rPr lang="en-GB" sz="1600" dirty="0"/>
              <a:t>the majority of people (around 80%) have asymptomatic to moderate disease and recover without needing hospital treatment</a:t>
            </a:r>
          </a:p>
          <a:p>
            <a:pPr marL="0" indent="0"/>
            <a:endParaRPr lang="en-GB" sz="1600" dirty="0"/>
          </a:p>
          <a:p>
            <a:pPr marL="285750" indent="-285750">
              <a:buFont typeface="Arial" panose="020B0604020202020204" pitchFamily="34" charset="0"/>
              <a:buChar char="•"/>
            </a:pPr>
            <a:r>
              <a:rPr lang="en-GB" sz="1600" dirty="0"/>
              <a:t>around 15% may get severe disease including pneumonia; older people and those with underlying medical problems such as high blood pressure, heart and lung problems, diabetes, or cancer are more likely to develop serious illness</a:t>
            </a:r>
          </a:p>
          <a:p>
            <a:pPr marL="635000" lvl="1">
              <a:buFont typeface="Arial" panose="020B0604020202020204" pitchFamily="34" charset="0"/>
              <a:buChar char="•"/>
            </a:pPr>
            <a:endParaRPr lang="en-GB" sz="1600" dirty="0"/>
          </a:p>
          <a:p>
            <a:pPr marL="285750" indent="-285750">
              <a:buFont typeface="Arial" panose="020B0604020202020204" pitchFamily="34" charset="0"/>
              <a:buChar char="•"/>
            </a:pPr>
            <a:r>
              <a:rPr lang="en-GB" sz="1600" spc="-50" dirty="0"/>
              <a:t>around 5% become critically unwell. This may include septic shock and/or multi-organ and respiratory failure</a:t>
            </a:r>
          </a:p>
          <a:p>
            <a:endParaRPr lang="en-GB" sz="1600" dirty="0">
              <a:solidFill>
                <a:srgbClr val="FF0000"/>
              </a:solidFill>
            </a:endParaRPr>
          </a:p>
          <a:p>
            <a:pPr>
              <a:buFont typeface="Arial" panose="020B0604020202020204" pitchFamily="34" charset="0"/>
              <a:buChar char="•"/>
            </a:pPr>
            <a:r>
              <a:rPr lang="en-GB" sz="1600" dirty="0"/>
              <a:t>the infection fatality ratios (IFR) for COVID-19 during the first wave in the UK, derived from combining mortality data with infection rates in seroprevalence studies, showed markedly higher IFR in the oldest age groups </a:t>
            </a:r>
          </a:p>
        </p:txBody>
      </p:sp>
    </p:spTree>
    <p:extLst>
      <p:ext uri="{BB962C8B-B14F-4D97-AF65-F5344CB8AC3E}">
        <p14:creationId xmlns:p14="http://schemas.microsoft.com/office/powerpoint/2010/main" val="66433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77200" cy="1008112"/>
          </a:xfrm>
        </p:spPr>
        <p:txBody>
          <a:bodyPr/>
          <a:lstStyle/>
          <a:p>
            <a:r>
              <a:rPr lang="en-GB" sz="3200" dirty="0">
                <a:solidFill>
                  <a:schemeClr val="accent1">
                    <a:lumMod val="75000"/>
                  </a:schemeClr>
                </a:solidFill>
              </a:rPr>
              <a:t>Complications of COVID-19 disease</a:t>
            </a:r>
          </a:p>
        </p:txBody>
      </p:sp>
      <p:sp>
        <p:nvSpPr>
          <p:cNvPr id="3" name="Content Placeholder 2"/>
          <p:cNvSpPr>
            <a:spLocks noGrp="1"/>
          </p:cNvSpPr>
          <p:nvPr>
            <p:ph idx="1"/>
          </p:nvPr>
        </p:nvSpPr>
        <p:spPr>
          <a:xfrm>
            <a:off x="685800" y="1340768"/>
            <a:ext cx="8077200" cy="4221832"/>
          </a:xfrm>
        </p:spPr>
        <p:txBody>
          <a:bodyPr/>
          <a:lstStyle/>
          <a:p>
            <a:r>
              <a:rPr lang="en-GB" sz="1400" dirty="0"/>
              <a:t>Complications from COVID-19 can be severe and fatal. </a:t>
            </a:r>
          </a:p>
          <a:p>
            <a:r>
              <a:rPr lang="en-GB" sz="1400" spc="-60" dirty="0"/>
              <a:t>The risk of developing complications increases with age and is greater in those with underlying </a:t>
            </a:r>
          </a:p>
          <a:p>
            <a:r>
              <a:rPr lang="en-GB" sz="1400" spc="-60" dirty="0"/>
              <a:t>health conditions.   </a:t>
            </a:r>
          </a:p>
          <a:p>
            <a:endParaRPr lang="en-GB" sz="1400" dirty="0"/>
          </a:p>
          <a:p>
            <a:r>
              <a:rPr lang="en-GB" sz="1400" dirty="0"/>
              <a:t>The type of complication that can develop may include:</a:t>
            </a:r>
          </a:p>
          <a:p>
            <a:endParaRPr lang="en-GB" sz="1400" dirty="0"/>
          </a:p>
          <a:p>
            <a:pPr marL="285750" indent="-285750">
              <a:buFont typeface="Arial" panose="020B0604020202020204" pitchFamily="34" charset="0"/>
              <a:buChar char="•"/>
            </a:pPr>
            <a:r>
              <a:rPr lang="en-GB" sz="1400" dirty="0"/>
              <a:t>venous thromboembolism</a:t>
            </a:r>
          </a:p>
          <a:p>
            <a:pPr marL="285750" indent="-285750">
              <a:buFont typeface="Arial" panose="020B0604020202020204" pitchFamily="34" charset="0"/>
              <a:buChar char="•"/>
            </a:pPr>
            <a:r>
              <a:rPr lang="en-GB" sz="1400" dirty="0"/>
              <a:t>heart, liver and kidney problems</a:t>
            </a:r>
          </a:p>
          <a:p>
            <a:pPr marL="285750" indent="-285750">
              <a:buFont typeface="Arial" panose="020B0604020202020204" pitchFamily="34" charset="0"/>
              <a:buChar char="•"/>
            </a:pPr>
            <a:r>
              <a:rPr lang="en-GB" sz="1400" dirty="0"/>
              <a:t>neurological problems</a:t>
            </a:r>
          </a:p>
          <a:p>
            <a:pPr marL="285750" indent="-285750">
              <a:buFont typeface="Arial" panose="020B0604020202020204" pitchFamily="34" charset="0"/>
              <a:buChar char="•"/>
            </a:pPr>
            <a:r>
              <a:rPr lang="en-GB" sz="1400" dirty="0"/>
              <a:t>coagulation (blood clotting) failure</a:t>
            </a:r>
          </a:p>
          <a:p>
            <a:pPr marL="285750" indent="-285750">
              <a:buFont typeface="Arial" panose="020B0604020202020204" pitchFamily="34" charset="0"/>
              <a:buChar char="•"/>
            </a:pPr>
            <a:r>
              <a:rPr lang="en-GB" sz="1400" dirty="0"/>
              <a:t>respiratory failure</a:t>
            </a:r>
          </a:p>
          <a:p>
            <a:pPr marL="285750" indent="-285750">
              <a:buFont typeface="Arial" panose="020B0604020202020204" pitchFamily="34" charset="0"/>
              <a:buChar char="•"/>
            </a:pPr>
            <a:r>
              <a:rPr lang="en-GB" sz="1400" dirty="0"/>
              <a:t>multiple organ failure</a:t>
            </a:r>
          </a:p>
          <a:p>
            <a:pPr marL="285750" indent="-285750">
              <a:buFont typeface="Arial" panose="020B0604020202020204" pitchFamily="34" charset="0"/>
              <a:buChar char="•"/>
            </a:pPr>
            <a:r>
              <a:rPr lang="en-GB" sz="1400" dirty="0"/>
              <a:t>septic shock</a:t>
            </a:r>
          </a:p>
          <a:p>
            <a:pPr marL="285750" indent="-285750">
              <a:buFont typeface="Arial" panose="020B0604020202020204" pitchFamily="34" charset="0"/>
              <a:buChar char="•"/>
            </a:pPr>
            <a:endParaRPr lang="en-GB" sz="1400" dirty="0">
              <a:solidFill>
                <a:srgbClr val="FF0000"/>
              </a:solidFill>
            </a:endParaRPr>
          </a:p>
          <a:p>
            <a:pPr marL="0" indent="0"/>
            <a:r>
              <a:rPr lang="en-GB" sz="1400" dirty="0"/>
              <a:t>In the first year of the pandemic, cumulative death rates after COVID-19 infection were highest in those aged over 75; death rates in males also exceeded those in females.</a:t>
            </a:r>
          </a:p>
          <a:p>
            <a:pPr marL="0" indent="0"/>
            <a:endParaRPr lang="en-GB" dirty="0">
              <a:solidFill>
                <a:srgbClr val="FF0000"/>
              </a:solidFill>
            </a:endParaRPr>
          </a:p>
          <a:p>
            <a:endParaRPr lang="en-GB" dirty="0"/>
          </a:p>
        </p:txBody>
      </p:sp>
    </p:spTree>
    <p:extLst>
      <p:ext uri="{BB962C8B-B14F-4D97-AF65-F5344CB8AC3E}">
        <p14:creationId xmlns:p14="http://schemas.microsoft.com/office/powerpoint/2010/main" val="101653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933184" cy="936104"/>
          </a:xfrm>
        </p:spPr>
        <p:txBody>
          <a:bodyPr/>
          <a:lstStyle/>
          <a:p>
            <a:r>
              <a:rPr lang="en-GB" sz="3200" dirty="0">
                <a:solidFill>
                  <a:schemeClr val="accent1">
                    <a:lumMod val="75000"/>
                  </a:schemeClr>
                </a:solidFill>
              </a:rPr>
              <a:t>COVID-19 complications in pregnancy (1) </a:t>
            </a:r>
          </a:p>
        </p:txBody>
      </p:sp>
      <p:sp>
        <p:nvSpPr>
          <p:cNvPr id="3" name="Content Placeholder 2"/>
          <p:cNvSpPr>
            <a:spLocks noGrp="1"/>
          </p:cNvSpPr>
          <p:nvPr>
            <p:ph idx="1"/>
          </p:nvPr>
        </p:nvSpPr>
        <p:spPr>
          <a:xfrm>
            <a:off x="685800" y="1052736"/>
            <a:ext cx="8077200" cy="4680520"/>
          </a:xfrm>
        </p:spPr>
        <p:txBody>
          <a:bodyPr/>
          <a:lstStyle/>
          <a:p>
            <a:pPr marL="285750" indent="-285750">
              <a:buFont typeface="Arial" panose="020B0604020202020204" pitchFamily="34" charset="0"/>
              <a:buChar char="•"/>
            </a:pPr>
            <a:r>
              <a:rPr lang="en-GB" sz="1600" dirty="0"/>
              <a:t>the serious risks posed to women who become infected with the SARS-CoV-2 virus during pregnancy became increasingly clear as the COVID-19 pandemic progressed</a:t>
            </a:r>
          </a:p>
          <a:p>
            <a:pPr marL="0" indent="0"/>
            <a:endParaRPr lang="en-GB" sz="1600" dirty="0"/>
          </a:p>
          <a:p>
            <a:pPr marL="285750" indent="-285750">
              <a:buFont typeface="Arial" panose="020B0604020202020204" pitchFamily="34" charset="0"/>
              <a:buChar char="•"/>
            </a:pPr>
            <a:r>
              <a:rPr lang="en-GB" sz="1600" dirty="0"/>
              <a:t>the maternal mortality ratio (number of maternal deaths during a given time period) as a result of COVID-19 significantly increased from 1.4 per 100,000 live births in the Wildtype SARS-CoV-2 dominant period to 5.4 per 100,000 live births in the Delta dominant period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proportion of pregnant women hospitalised with symptomatic COVID-19 increased from Wildtype to subsequent Alpha and Delta dominant periods, and the proportion admitted to intensive care units also increased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1008112"/>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755576" y="1124744"/>
            <a:ext cx="8077200" cy="4470648"/>
          </a:xfrm>
        </p:spPr>
        <p:txBody>
          <a:bodyPr/>
          <a:lstStyle/>
          <a:p>
            <a:pPr marL="285750" indent="-285750">
              <a:buFont typeface="Arial" panose="020B0604020202020204" pitchFamily="34" charset="0"/>
              <a:buChar char="•"/>
            </a:pPr>
            <a:r>
              <a:rPr lang="en-GB" sz="1800" dirty="0"/>
              <a:t>pregnant women who are overweight or obese, are of black and Asian minority ethnic background, have co-morbidities such as diabetes, hypertension and asthma, or are 35 years or older are more likely to have severe COVID-19 infection</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 majority of pregnant women who have been admitted to hospital with severe COVID-19 are unvaccinated </a:t>
            </a:r>
            <a:r>
              <a:rPr lang="en-GB" sz="1800" dirty="0">
                <a:hlinkClick r:id="rId3"/>
              </a:rPr>
              <a:t>Pregnant women urged to come forward for COVID-19 vaccination - GOV.UK (www.gov.uk)</a:t>
            </a:r>
            <a:endParaRPr lang="en-GB" sz="1800" dirty="0"/>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r>
              <a:rPr lang="en-GB" sz="1800" dirty="0"/>
              <a:t>in contrast to earlier periods in the pandemic, pregnant women infected with SARS-CoV-2 were substantially less likely to have a preterm birth or maternal critical care admission during the Omicron period. Despite this, even in the Omicron era, severity of COVID-19 was higher in unvaccinated than vaccinated women</a:t>
            </a:r>
          </a:p>
          <a:p>
            <a:endParaRPr lang="en-GB" dirty="0"/>
          </a:p>
        </p:txBody>
      </p:sp>
    </p:spTree>
    <p:extLst>
      <p:ext uri="{BB962C8B-B14F-4D97-AF65-F5344CB8AC3E}">
        <p14:creationId xmlns:p14="http://schemas.microsoft.com/office/powerpoint/2010/main" val="211499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1124744"/>
            <a:ext cx="8077200" cy="4896544"/>
          </a:xfrm>
        </p:spPr>
        <p:txBody>
          <a:bodyPr/>
          <a:lstStyle/>
          <a:p>
            <a:pPr marL="4763" lvl="0" indent="-4763">
              <a:lnSpc>
                <a:spcPct val="114000"/>
              </a:lnSpc>
              <a:spcBef>
                <a:spcPts val="0"/>
              </a:spcBef>
              <a:spcAft>
                <a:spcPts val="1200"/>
              </a:spcAft>
              <a:buClrTx/>
              <a:buSzTx/>
            </a:pPr>
            <a:r>
              <a:rPr lang="en-GB" sz="14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400" kern="1200" dirty="0">
                <a:solidFill>
                  <a:prstClr val="black"/>
                </a:solidFill>
                <a:latin typeface="Arial" pitchFamily="34" charset="0"/>
                <a:ea typeface="ヒラギノ角ゴ Pro W3" pitchFamily="84" charset="-128"/>
              </a:rPr>
              <a:t>The information in this slide set was correct at time of publication.</a:t>
            </a:r>
            <a:r>
              <a:rPr lang="en-GB" sz="14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4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4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400" b="1" dirty="0"/>
          </a:p>
          <a:p>
            <a:pPr marL="4763" indent="-4763">
              <a:lnSpc>
                <a:spcPct val="114000"/>
              </a:lnSpc>
              <a:spcBef>
                <a:spcPts val="0"/>
              </a:spcBef>
              <a:spcAft>
                <a:spcPts val="1200"/>
              </a:spcAft>
              <a:buClrTx/>
              <a:buSzTx/>
            </a:pPr>
            <a:r>
              <a:rPr lang="en-GB" sz="1400" b="1" dirty="0"/>
              <a:t>Slides containing vaccine specific details (such as storage and reconstitution) have been added to the end of this slide set. Details for other vaccines will be added here as they receive regulatory approval.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352928" cy="1152128"/>
          </a:xfrm>
        </p:spPr>
        <p:txBody>
          <a:bodyPr/>
          <a:lstStyle/>
          <a:p>
            <a:r>
              <a:rPr lang="en-GB" sz="3200" dirty="0">
                <a:solidFill>
                  <a:schemeClr val="accent1">
                    <a:lumMod val="75000"/>
                  </a:schemeClr>
                </a:solidFill>
              </a:rPr>
              <a:t>COVID-19 complications in neonates</a:t>
            </a:r>
            <a:endParaRPr lang="en-GB" sz="3200" dirty="0"/>
          </a:p>
        </p:txBody>
      </p:sp>
      <p:sp>
        <p:nvSpPr>
          <p:cNvPr id="3" name="Content Placeholder 2"/>
          <p:cNvSpPr>
            <a:spLocks noGrp="1"/>
          </p:cNvSpPr>
          <p:nvPr>
            <p:ph idx="1"/>
          </p:nvPr>
        </p:nvSpPr>
        <p:spPr>
          <a:xfrm>
            <a:off x="685800" y="1196752"/>
            <a:ext cx="8077200" cy="4365848"/>
          </a:xfrm>
        </p:spPr>
        <p:txBody>
          <a:bodyPr/>
          <a:lstStyle/>
          <a:p>
            <a:pPr marL="285750" indent="-285750">
              <a:buFont typeface="Arial" panose="020B0604020202020204" pitchFamily="34" charset="0"/>
              <a:buChar char="•"/>
            </a:pPr>
            <a:r>
              <a:rPr lang="en-GB" sz="1900" dirty="0"/>
              <a:t>transmission of infection from mother to infant appears rare, however, neonates born to mothers with COVID-19 have an increased risk of preterm birth and admission to a neonatal unit</a:t>
            </a:r>
          </a:p>
          <a:p>
            <a:pPr marL="0" indent="0"/>
            <a:endParaRPr lang="en-GB" sz="1900" dirty="0"/>
          </a:p>
          <a:p>
            <a:pPr marL="285750" indent="-285750">
              <a:buFont typeface="Arial" panose="020B0604020202020204" pitchFamily="34" charset="0"/>
              <a:buChar char="•"/>
            </a:pPr>
            <a:r>
              <a:rPr lang="en-GB" sz="1900" dirty="0"/>
              <a:t>although stillbirth and neonatal death remain very rare, UK studies have suggested a higher rate of stillbirth in infected women and this appears to have increased during the Delta period </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during the Delta dominant period, six neonatal deaths were recorded in the UK, whereas no neonatal deaths were reported in previous waves</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r>
              <a:rPr lang="en-GB" sz="1900" dirty="0"/>
              <a:t>fewer stillbirths and no neonatal deaths were observed in the Omicron period</a:t>
            </a:r>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28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Arial" panose="020B0604020202020204" pitchFamily="34" charset="0"/>
              <a:buChar char="•"/>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Symptoms of Long COVID</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143000"/>
          </a:xfrm>
        </p:spPr>
        <p:txBody>
          <a:bodyPr/>
          <a:lstStyle/>
          <a:p>
            <a:r>
              <a:rPr lang="en-GB" dirty="0">
                <a:solidFill>
                  <a:schemeClr val="accent1">
                    <a:lumMod val="75000"/>
                  </a:schemeClr>
                </a:solidFill>
              </a:rPr>
              <a:t>COVID-19 vaccine taskforce</a:t>
            </a:r>
          </a:p>
        </p:txBody>
      </p:sp>
      <p:sp>
        <p:nvSpPr>
          <p:cNvPr id="3" name="Content Placeholder 2"/>
          <p:cNvSpPr>
            <a:spLocks noGrp="1"/>
          </p:cNvSpPr>
          <p:nvPr>
            <p:ph idx="1"/>
          </p:nvPr>
        </p:nvSpPr>
        <p:spPr>
          <a:xfrm>
            <a:off x="685800" y="1403648"/>
            <a:ext cx="8077200" cy="4158952"/>
          </a:xfrm>
        </p:spPr>
        <p:txBody>
          <a:bodyPr/>
          <a:lstStyle/>
          <a:p>
            <a:pPr>
              <a:buFont typeface="Arial" panose="020B0604020202020204" pitchFamily="34" charset="0"/>
              <a:buChar char="•"/>
            </a:pPr>
            <a:r>
              <a:rPr lang="en-GB" sz="1700" dirty="0"/>
              <a:t>it quickly became apparent that as the majority of the population was susceptible (non-immune) to the SARS-CoV-2 virus and the virus spreads easily, a safe and effective vaccine would be needed to prevent further cases</a:t>
            </a:r>
          </a:p>
          <a:p>
            <a:pPr marL="0" indent="0"/>
            <a:endParaRPr lang="en-GB" sz="1700" dirty="0"/>
          </a:p>
          <a:p>
            <a:pPr>
              <a:buFont typeface="Arial" panose="020B0604020202020204" pitchFamily="34" charset="0"/>
              <a:buChar char="•"/>
            </a:pPr>
            <a:r>
              <a:rPr lang="en-GB" sz="1700" dirty="0"/>
              <a:t>a COVID-19 vaccine prepares the immune system so that in the event of an exposure to the virus, it is able to respond and prevent or reduce the severity of infection </a:t>
            </a:r>
          </a:p>
          <a:p>
            <a:pPr>
              <a:buFont typeface="Arial" panose="020B0604020202020204" pitchFamily="34" charset="0"/>
              <a:buChar char="•"/>
            </a:pPr>
            <a:endParaRPr lang="en-GB" sz="1700" dirty="0"/>
          </a:p>
          <a:p>
            <a:pPr>
              <a:buFont typeface="Arial" panose="020B0604020202020204" pitchFamily="34" charset="0"/>
              <a:buChar char="•"/>
            </a:pPr>
            <a:r>
              <a:rPr lang="en-GB" sz="1700" dirty="0"/>
              <a:t>during April 2020, a UK vaccine taskforce was set up to support the development of a SARS-CoV-2 vaccine </a:t>
            </a:r>
          </a:p>
          <a:p>
            <a:pPr>
              <a:buFont typeface="Arial" panose="020B0604020202020204" pitchFamily="34" charset="0"/>
              <a:buChar char="•"/>
            </a:pPr>
            <a:endParaRPr lang="en-GB" sz="1700" dirty="0"/>
          </a:p>
          <a:p>
            <a:pPr>
              <a:buFont typeface="Arial" panose="020B0604020202020204" pitchFamily="34" charset="0"/>
              <a:buChar char="•"/>
            </a:pPr>
            <a:r>
              <a:rPr lang="en-GB" sz="1700" dirty="0"/>
              <a:t>the taskforce supported research and industry to rapidly develop and scale up the manufacture of a vaccine to protect the population</a:t>
            </a:r>
          </a:p>
          <a:p>
            <a:endParaRPr lang="en-GB" dirty="0"/>
          </a:p>
        </p:txBody>
      </p:sp>
    </p:spTree>
    <p:extLst>
      <p:ext uri="{BB962C8B-B14F-4D97-AF65-F5344CB8AC3E}">
        <p14:creationId xmlns:p14="http://schemas.microsoft.com/office/powerpoint/2010/main" val="187308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77200" cy="1008112"/>
          </a:xfrm>
        </p:spPr>
        <p:txBody>
          <a:bodyPr/>
          <a:lstStyle/>
          <a:p>
            <a:r>
              <a:rPr lang="en-GB" dirty="0">
                <a:solidFill>
                  <a:schemeClr val="accent1">
                    <a:lumMod val="75000"/>
                  </a:schemeClr>
                </a:solidFill>
              </a:rPr>
              <a:t>COVID-19 vaccine development</a:t>
            </a:r>
          </a:p>
        </p:txBody>
      </p:sp>
      <p:sp>
        <p:nvSpPr>
          <p:cNvPr id="3" name="Content Placeholder 2"/>
          <p:cNvSpPr>
            <a:spLocks noGrp="1"/>
          </p:cNvSpPr>
          <p:nvPr>
            <p:ph idx="1"/>
          </p:nvPr>
        </p:nvSpPr>
        <p:spPr>
          <a:xfrm>
            <a:off x="685800" y="1268760"/>
            <a:ext cx="8077200" cy="4464496"/>
          </a:xfrm>
        </p:spPr>
        <p:txBody>
          <a:bodyPr/>
          <a:lstStyle/>
          <a:p>
            <a:pPr>
              <a:buFont typeface="Arial" panose="020B0604020202020204" pitchFamily="34" charset="0"/>
              <a:buChar char="•"/>
            </a:pPr>
            <a:r>
              <a:rPr lang="en-GB" sz="1700" dirty="0"/>
              <a:t>scientists, industry and other organisations have worked collaboratively across the globe to complete the different phases of vaccine development in parallel, rather than sequentially to make safe and effective vaccines available as soon as possible </a:t>
            </a:r>
          </a:p>
          <a:p>
            <a:pPr>
              <a:buFont typeface="Arial" panose="020B0604020202020204" pitchFamily="34" charset="0"/>
              <a:buChar char="•"/>
            </a:pPr>
            <a:endParaRPr lang="en-GB" sz="1700" dirty="0"/>
          </a:p>
          <a:p>
            <a:pPr>
              <a:buFont typeface="Arial" panose="020B0604020202020204" pitchFamily="34" charset="0"/>
              <a:buChar char="•"/>
            </a:pPr>
            <a:r>
              <a:rPr lang="en-GB" sz="1700" dirty="0"/>
              <a:t>by knowing the genetic code for the SARS-CoV-2 virus, various methods to create vaccines can be used such as using the code itself (mRNA vaccines) or inserting part of this code into existing viruses (viral vector vaccines)</a:t>
            </a:r>
          </a:p>
          <a:p>
            <a:pPr marL="0" indent="0"/>
            <a:endParaRPr lang="en-GB" sz="1700" dirty="0"/>
          </a:p>
          <a:p>
            <a:pPr>
              <a:buFont typeface="Arial" panose="020B0604020202020204" pitchFamily="34" charset="0"/>
              <a:buChar char="•"/>
            </a:pPr>
            <a:r>
              <a:rPr lang="en-GB" sz="1700" dirty="0"/>
              <a:t>over 300 different COVID-19 vaccines are in development, in trials or in use</a:t>
            </a:r>
          </a:p>
          <a:p>
            <a:pPr marL="0" indent="0"/>
            <a:endParaRPr lang="en-GB" sz="1700" dirty="0"/>
          </a:p>
          <a:p>
            <a:pPr>
              <a:buFont typeface="Arial" panose="020B0604020202020204" pitchFamily="34" charset="0"/>
              <a:buChar char="•"/>
            </a:pPr>
            <a:r>
              <a:rPr lang="en-GB" sz="1700" dirty="0"/>
              <a:t>some vaccines have been made using currently used vaccine technology, others have been made using new approaches or methods used during previous emergencies such as the SARS pandemic and west African Ebola</a:t>
            </a:r>
          </a:p>
          <a:p>
            <a:endParaRPr lang="en-GB" sz="3200" dirty="0"/>
          </a:p>
          <a:p>
            <a:endParaRPr lang="en-GB" dirty="0"/>
          </a:p>
        </p:txBody>
      </p:sp>
    </p:spTree>
    <p:extLst>
      <p:ext uri="{BB962C8B-B14F-4D97-AF65-F5344CB8AC3E}">
        <p14:creationId xmlns:p14="http://schemas.microsoft.com/office/powerpoint/2010/main" val="276265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5846"/>
            <a:ext cx="8077200" cy="1143000"/>
          </a:xfrm>
        </p:spPr>
        <p:txBody>
          <a:bodyPr/>
          <a:lstStyle/>
          <a:p>
            <a:r>
              <a:rPr lang="en-GB" dirty="0">
                <a:solidFill>
                  <a:schemeClr val="accent1">
                    <a:lumMod val="75000"/>
                  </a:schemeClr>
                </a:solidFill>
              </a:rPr>
              <a:t>Properties of an ideal vaccine</a:t>
            </a:r>
          </a:p>
        </p:txBody>
      </p:sp>
      <p:sp>
        <p:nvSpPr>
          <p:cNvPr id="3" name="Content Placeholder 2"/>
          <p:cNvSpPr>
            <a:spLocks noGrp="1"/>
          </p:cNvSpPr>
          <p:nvPr>
            <p:ph idx="1"/>
          </p:nvPr>
        </p:nvSpPr>
        <p:spPr>
          <a:xfrm>
            <a:off x="539552" y="908720"/>
            <a:ext cx="8077200" cy="4254624"/>
          </a:xfrm>
        </p:spPr>
        <p:txBody>
          <a:bodyPr/>
          <a:lstStyle/>
          <a:p>
            <a:pPr>
              <a:defRPr/>
            </a:pPr>
            <a:endParaRPr lang="en-GB" altLang="en-US" sz="1400" dirty="0"/>
          </a:p>
          <a:p>
            <a:pPr>
              <a:defRPr/>
            </a:pPr>
            <a:r>
              <a:rPr lang="en-GB" altLang="en-US" sz="1400" b="1" dirty="0"/>
              <a:t>Ideally, a vaccine will:</a:t>
            </a:r>
            <a:endParaRPr lang="en-GB" altLang="en-US" sz="1400" dirty="0"/>
          </a:p>
          <a:p>
            <a:pPr>
              <a:buFont typeface="Arial" panose="020B0604020202020204" pitchFamily="34" charset="0"/>
              <a:buChar char="•"/>
              <a:defRPr/>
            </a:pPr>
            <a:r>
              <a:rPr lang="en-GB" altLang="en-US" sz="1400" dirty="0"/>
              <a:t>produce the same immune protection which usually follows natural infection but without causing disease</a:t>
            </a:r>
          </a:p>
          <a:p>
            <a:pPr>
              <a:buFont typeface="Arial" panose="020B0604020202020204" pitchFamily="34" charset="0"/>
              <a:buChar char="•"/>
              <a:defRPr/>
            </a:pPr>
            <a:r>
              <a:rPr lang="en-GB" altLang="en-US" sz="1400" dirty="0"/>
              <a:t>generate long lasting immunity so that the person is protected if they are exposed to the antigen several years after vaccination</a:t>
            </a:r>
          </a:p>
          <a:p>
            <a:pPr>
              <a:buFont typeface="Arial" panose="020B0604020202020204" pitchFamily="34" charset="0"/>
              <a:buChar char="•"/>
              <a:defRPr/>
            </a:pPr>
            <a:r>
              <a:rPr lang="en-GB" altLang="en-US" sz="1400" dirty="0"/>
              <a:t>interrupt the spread of infection by preventing carriage of the organism in the vaccinated person</a:t>
            </a:r>
          </a:p>
          <a:p>
            <a:pPr marL="0" indent="0">
              <a:defRPr/>
            </a:pPr>
            <a:endParaRPr lang="en-GB" altLang="en-US" sz="1400" dirty="0"/>
          </a:p>
          <a:p>
            <a:pPr marL="0" indent="0">
              <a:defRPr/>
            </a:pPr>
            <a:r>
              <a:rPr lang="en-GB" altLang="en-US" sz="1400" dirty="0"/>
              <a:t>Vaccines need to be safe and </a:t>
            </a:r>
            <a:r>
              <a:rPr lang="en-GB" sz="1400" dirty="0"/>
              <a:t>the risk from any side effects should be much lower than the benefit of preventing deaths and serious complications of the disease.</a:t>
            </a:r>
            <a:endParaRPr lang="en-GB" altLang="en-US" sz="1400" dirty="0"/>
          </a:p>
          <a:p>
            <a:pPr marL="0" indent="0">
              <a:defRPr/>
            </a:pPr>
            <a:endParaRPr lang="en-GB" altLang="en-US" sz="1400" b="1" dirty="0"/>
          </a:p>
          <a:p>
            <a:pPr marL="0" indent="0">
              <a:defRPr/>
            </a:pPr>
            <a:r>
              <a:rPr lang="en-GB" altLang="en-US" sz="1400" dirty="0"/>
              <a:t>For the COVID-19 vaccines, many of these properties can be confirmed from the clinical vaccine trials. </a:t>
            </a:r>
          </a:p>
          <a:p>
            <a:pPr>
              <a:defRPr/>
            </a:pPr>
            <a:endParaRPr lang="en-GB" altLang="en-US" sz="1400" dirty="0"/>
          </a:p>
          <a:p>
            <a:pPr>
              <a:defRPr/>
            </a:pPr>
            <a:r>
              <a:rPr lang="en-GB" altLang="en-US" sz="1400" dirty="0"/>
              <a:t>Longer term ongoing surveillance of the disease and of those vaccinated will show whether: </a:t>
            </a:r>
          </a:p>
          <a:p>
            <a:pPr marL="285750" indent="-285750">
              <a:buFont typeface="Arial" panose="020B0604020202020204" pitchFamily="34" charset="0"/>
              <a:buChar char="•"/>
              <a:defRPr/>
            </a:pPr>
            <a:r>
              <a:rPr lang="en-GB" altLang="en-US" sz="1400" dirty="0"/>
              <a:t>vaccine protection is long lasting or booster or annual doses are needed</a:t>
            </a:r>
          </a:p>
          <a:p>
            <a:pPr marL="285750" indent="-285750">
              <a:buFont typeface="Arial" panose="020B0604020202020204" pitchFamily="34" charset="0"/>
              <a:buChar char="•"/>
              <a:defRPr/>
            </a:pPr>
            <a:r>
              <a:rPr lang="en-GB" altLang="en-US" sz="1400" dirty="0"/>
              <a:t>the vaccine prevents a vaccinated person from carrying and spreading the virus</a:t>
            </a:r>
            <a:endParaRPr lang="en-GB"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075276"/>
            <a:ext cx="1183069" cy="10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2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077200" cy="1008112"/>
          </a:xfrm>
        </p:spPr>
        <p:txBody>
          <a:bodyPr/>
          <a:lstStyle/>
          <a:p>
            <a:r>
              <a:rPr lang="en-GB" sz="3600" dirty="0">
                <a:solidFill>
                  <a:schemeClr val="accent1">
                    <a:lumMod val="75000"/>
                  </a:schemeClr>
                </a:solidFill>
              </a:rPr>
              <a:t>Vaccine safety</a:t>
            </a:r>
          </a:p>
        </p:txBody>
      </p:sp>
      <p:sp>
        <p:nvSpPr>
          <p:cNvPr id="3" name="Content Placeholder 2"/>
          <p:cNvSpPr>
            <a:spLocks noGrp="1"/>
          </p:cNvSpPr>
          <p:nvPr>
            <p:ph idx="1"/>
          </p:nvPr>
        </p:nvSpPr>
        <p:spPr>
          <a:xfrm>
            <a:off x="685800" y="1052736"/>
            <a:ext cx="8077200" cy="4680520"/>
          </a:xfrm>
        </p:spPr>
        <p:txBody>
          <a:bodyPr/>
          <a:lstStyle/>
          <a:p>
            <a:pPr marL="285750" indent="-285750">
              <a:buFont typeface="Arial" panose="020B0604020202020204" pitchFamily="34" charset="0"/>
              <a:buChar char="•"/>
            </a:pPr>
            <a:r>
              <a:rPr lang="en-GB" sz="1500" dirty="0"/>
              <a:t>before any of the COVID-19 vaccines could be authorised for widespread use in the population, the manufacturers had to demonstrate that they are safe and effective</a:t>
            </a:r>
          </a:p>
          <a:p>
            <a:pPr marL="0" indent="0"/>
            <a:endParaRPr lang="en-GB" sz="1500" dirty="0"/>
          </a:p>
          <a:p>
            <a:pPr marL="285750" indent="-285750">
              <a:buFont typeface="Arial" panose="020B0604020202020204" pitchFamily="34" charset="0"/>
              <a:buChar char="•"/>
            </a:pPr>
            <a:r>
              <a:rPr lang="en-GB" sz="1500" dirty="0"/>
              <a:t>tens of thousands of people across the world have received COVID-19 vaccines in clinical trials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no serious adverse reactions to the vaccines were seen in the trial participants who received them </a:t>
            </a:r>
          </a:p>
          <a:p>
            <a:pPr marL="0" indent="0"/>
            <a:endParaRPr lang="en-GB" sz="1500" dirty="0"/>
          </a:p>
          <a:p>
            <a:pPr marL="285750" indent="-285750">
              <a:buFont typeface="Arial" panose="020B0604020202020204" pitchFamily="34" charset="0"/>
              <a:buChar char="•"/>
            </a:pPr>
            <a:r>
              <a:rPr lang="en-GB" sz="1500" dirty="0"/>
              <a:t>any reactions reported were similar to those seen following other vaccines such as pain and tenderness at the injection site and fever, headache, muscle aches and fatigue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vaccines are authorised and in use, the Medicines and Healthcare products Regulatory Agency (MHRA) continually monitors their safety to ensure that the benefits continue to outweigh any risks. Reported adverse reactions are thoroughly investigated and the MHRA work with their international equivalent agencies to rapidly share safety data and reports </a:t>
            </a:r>
          </a:p>
          <a:p>
            <a:pPr marL="285750" indent="-285750">
              <a:buFont typeface="Arial" panose="020B0604020202020204" pitchFamily="34" charset="0"/>
              <a:buChar char="•"/>
            </a:pPr>
            <a:endParaRPr lang="en-GB" sz="1400" dirty="0"/>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Arial" panose="020B0604020202020204" pitchFamily="34" charset="0"/>
              <a:buChar char="•"/>
            </a:pPr>
            <a:r>
              <a:rPr lang="en-GB" sz="1400" dirty="0"/>
              <a:t>when vaccines are being given to huge numbers of people, it is normal for potential adverse events following vaccination to occur which were not seen in clinical trials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this does not necessarily mean that the events are linked to the vaccination itself, but they are investigated to ensure that any safety concerns are addressed quickly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if it is thought that the adverse event may be, or is linked to vaccination, advice about use of that vaccine is carefully considered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other conditions (such as Guillain-Barré syndrome, myocarditis, pericarditis, transverse myelitis and capillary leak syndrome)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43000"/>
          </a:xfrm>
        </p:spPr>
        <p:txBody>
          <a:bodyPr/>
          <a:lstStyle/>
          <a:p>
            <a:r>
              <a:rPr lang="en-GB" dirty="0">
                <a:solidFill>
                  <a:schemeClr val="accent1">
                    <a:lumMod val="75000"/>
                  </a:schemeClr>
                </a:solidFill>
              </a:rPr>
              <a:t>Effectiveness</a:t>
            </a:r>
          </a:p>
        </p:txBody>
      </p:sp>
      <p:sp>
        <p:nvSpPr>
          <p:cNvPr id="3" name="Content Placeholder 2"/>
          <p:cNvSpPr>
            <a:spLocks noGrp="1"/>
          </p:cNvSpPr>
          <p:nvPr>
            <p:ph idx="1"/>
          </p:nvPr>
        </p:nvSpPr>
        <p:spPr>
          <a:xfrm>
            <a:off x="685800" y="1268760"/>
            <a:ext cx="8077200" cy="4293840"/>
          </a:xfrm>
        </p:spPr>
        <p:txBody>
          <a:bodyPr/>
          <a:lstStyle/>
          <a:p>
            <a:pPr marL="285750" indent="-285750">
              <a:buFont typeface="Arial" panose="020B0604020202020204" pitchFamily="34" charset="0"/>
              <a:buChar char="•"/>
            </a:pPr>
            <a:r>
              <a:rPr lang="en-GB" sz="1400" dirty="0"/>
              <a:t>manufacturers of the COVID-19 vaccines need to show evidence that they will be effective</a:t>
            </a:r>
          </a:p>
          <a:p>
            <a:pPr marL="285750" indent="-285750">
              <a:buFont typeface="Arial" panose="020B0604020202020204" pitchFamily="34" charset="0"/>
              <a:buChar char="•"/>
            </a:pPr>
            <a:r>
              <a:rPr lang="en-GB" sz="1400"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sz="1400" dirty="0"/>
              <a:t>vaccine effectiveness can be calculated by comparing the number of cases of COVID-19 disease in trial participants who received the COVID-19 vaccine with the number of trial participants who received the placebo or alternative (non-COVID-19) vaccine</a:t>
            </a:r>
          </a:p>
          <a:p>
            <a:pPr marL="0" indent="0"/>
            <a:endParaRPr lang="en-GB" sz="1400" dirty="0"/>
          </a:p>
          <a:p>
            <a:r>
              <a:rPr lang="en-GB" sz="1400" dirty="0"/>
              <a:t>Those running clinical trials will also look at antibody response:</a:t>
            </a:r>
          </a:p>
          <a:p>
            <a:pPr marL="735012" lvl="3" indent="-285750"/>
            <a:r>
              <a:rPr lang="en-GB" sz="1400" dirty="0"/>
              <a:t>- after one dose and two doses</a:t>
            </a:r>
          </a:p>
          <a:p>
            <a:pPr marL="735012" lvl="3" indent="-285750"/>
            <a:r>
              <a:rPr lang="en-GB" sz="1400" dirty="0"/>
              <a:t>- at different dosages of the vaccine</a:t>
            </a:r>
          </a:p>
          <a:p>
            <a:pPr marL="735012" lvl="3" indent="-285750"/>
            <a:r>
              <a:rPr lang="en-GB" sz="1400" dirty="0"/>
              <a:t>- with different time intervals between vaccine doses</a:t>
            </a:r>
          </a:p>
          <a:p>
            <a:pPr marL="735012" lvl="3" indent="-285750"/>
            <a:r>
              <a:rPr lang="en-GB" sz="1400" dirty="0"/>
              <a:t>- in different age groups </a:t>
            </a:r>
          </a:p>
          <a:p>
            <a:r>
              <a:rPr lang="en-GB" sz="1400" dirty="0"/>
              <a:t> </a:t>
            </a:r>
          </a:p>
          <a:p>
            <a:r>
              <a:rPr lang="en-GB" sz="1400" dirty="0"/>
              <a:t>Over time, they will look at </a:t>
            </a:r>
          </a:p>
          <a:p>
            <a:pPr marL="285750" indent="-285750">
              <a:buFont typeface="Arial" panose="020B0604020202020204" pitchFamily="34" charset="0"/>
              <a:buChar char="•"/>
            </a:pPr>
            <a:r>
              <a:rPr lang="en-GB" sz="1400" dirty="0"/>
              <a:t>how long the antibodies last and the effect on antibody levels if a booster dose is given</a:t>
            </a:r>
          </a:p>
          <a:p>
            <a:pPr marL="285750" indent="-285750">
              <a:buFont typeface="Arial" panose="020B0604020202020204" pitchFamily="34" charset="0"/>
              <a:buChar char="•"/>
            </a:pPr>
            <a:r>
              <a:rPr lang="en-GB" sz="1400" spc="-30" dirty="0"/>
              <a:t>whether the vaccine only stops people from becoming severely ill or if it also stops them spreading the virus too</a:t>
            </a:r>
            <a:endParaRPr lang="en-GB" sz="1400" dirty="0"/>
          </a:p>
        </p:txBody>
      </p:sp>
    </p:spTree>
    <p:extLst>
      <p:ext uri="{BB962C8B-B14F-4D97-AF65-F5344CB8AC3E}">
        <p14:creationId xmlns:p14="http://schemas.microsoft.com/office/powerpoint/2010/main" val="3609772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Real world effectiveness (1)</a:t>
            </a:r>
          </a:p>
        </p:txBody>
      </p:sp>
      <p:sp>
        <p:nvSpPr>
          <p:cNvPr id="3" name="Content Placeholder 2"/>
          <p:cNvSpPr>
            <a:spLocks noGrp="1"/>
          </p:cNvSpPr>
          <p:nvPr>
            <p:ph idx="1"/>
          </p:nvPr>
        </p:nvSpPr>
        <p:spPr>
          <a:xfrm>
            <a:off x="685800" y="1052736"/>
            <a:ext cx="8077200" cy="4752528"/>
          </a:xfrm>
        </p:spPr>
        <p:txBody>
          <a:bodyPr/>
          <a:lstStyle/>
          <a:p>
            <a:pPr marL="285750" indent="-285750">
              <a:buFont typeface="Arial" panose="020B0604020202020204" pitchFamily="34" charset="0"/>
              <a:buChar char="•"/>
            </a:pPr>
            <a:r>
              <a:rPr lang="en-GB" sz="1500" dirty="0"/>
              <a:t>with several COVID-19 vaccines in general use in the UK population, the impact and effectiveness of the COVID-19 vaccination programme on symptomatic disease, hospitalisation, death and infection is being actively and continuously monitored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 single adult dose of either the Pfizer BioNTech or the AstraZeneca vaccines were shown to provide modest protection against symptomatic disease due to Alpha variant; with single vaccinated cases around 40% less likely to require hospital admission or to die, rising to around 80% protection against hospitalisation in local studies</a:t>
            </a:r>
          </a:p>
          <a:p>
            <a:pPr marL="0" indent="0"/>
            <a:endParaRPr lang="en-GB" sz="1500" dirty="0"/>
          </a:p>
          <a:p>
            <a:pPr marL="285750" indent="-285750">
              <a:buFont typeface="Arial" panose="020B0604020202020204" pitchFamily="34" charset="0"/>
              <a:buChar char="•"/>
            </a:pPr>
            <a:r>
              <a:rPr lang="en-GB" sz="1500" dirty="0"/>
              <a:t>protection against infection has also been seen in healthcare workers, where a single dose of Pfizer BioNTech vaccine provided &gt;70% protection against both symptomatic and asymptomatic infection and in care home residents where a single dose of either Pfizer BioNTech or AstraZeneca vaccines reduced the risk of infection by around 60%</a:t>
            </a:r>
          </a:p>
          <a:p>
            <a:pPr marL="171450" indent="-1714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studies show that the COVID-19 vaccines have the potential to reduce transmission; one UK study showed that those who do become infected 3 weeks after receiving one dose of the Pfizer BioNTech or AstraZeneca vaccine were between 38% and 49% less likely to pass the virus on to their household contacts than those who were unvaccinated</a:t>
            </a:r>
          </a:p>
          <a:p>
            <a:endParaRPr lang="en-GB" dirty="0"/>
          </a:p>
        </p:txBody>
      </p:sp>
    </p:spTree>
    <p:extLst>
      <p:ext uri="{BB962C8B-B14F-4D97-AF65-F5344CB8AC3E}">
        <p14:creationId xmlns:p14="http://schemas.microsoft.com/office/powerpoint/2010/main" val="369354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268760"/>
            <a:ext cx="8077200" cy="4293840"/>
          </a:xfrm>
        </p:spPr>
        <p:txBody>
          <a:bodyPr/>
          <a:lstStyle/>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Learning objectives, pre-requisites, key messages and introduction</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International and UK COVID-19 timeline</a:t>
            </a:r>
          </a:p>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2800" kern="1200" dirty="0">
                <a:latin typeface="Arial" pitchFamily="34" charset="0"/>
                <a:ea typeface="ヒラギノ角ゴ Pro W3" pitchFamily="84" charset="-128"/>
              </a:rPr>
              <a:t>Developing a COVID-19 vaccine and vaccination programme</a:t>
            </a:r>
          </a:p>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2800" kern="1200" dirty="0">
                <a:solidFill>
                  <a:prstClr val="black"/>
                </a:solidFill>
                <a:latin typeface="Arial" pitchFamily="34" charset="0"/>
                <a:ea typeface="ヒラギノ角ゴ Pro W3" pitchFamily="84" charset="-128"/>
              </a:rPr>
              <a:t>Vaccine specific information</a:t>
            </a:r>
            <a:endParaRPr lang="en-GB" sz="28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dirty="0">
                <a:solidFill>
                  <a:schemeClr val="accent1">
                    <a:lumMod val="75000"/>
                  </a:schemeClr>
                </a:solidFill>
              </a:rPr>
              <a:t>Real world effectiveness (2)</a:t>
            </a:r>
            <a:endParaRPr lang="en-GB" dirty="0"/>
          </a:p>
        </p:txBody>
      </p:sp>
      <p:sp>
        <p:nvSpPr>
          <p:cNvPr id="3" name="Content Placeholder 2"/>
          <p:cNvSpPr>
            <a:spLocks noGrp="1"/>
          </p:cNvSpPr>
          <p:nvPr>
            <p:ph idx="1"/>
          </p:nvPr>
        </p:nvSpPr>
        <p:spPr>
          <a:xfrm>
            <a:off x="685800" y="1124744"/>
            <a:ext cx="8077200" cy="4896544"/>
          </a:xfrm>
        </p:spPr>
        <p:txBody>
          <a:bodyPr/>
          <a:lstStyle/>
          <a:p>
            <a:pPr marL="321750" indent="-285750">
              <a:buFont typeface="Arial" panose="020B0604020202020204" pitchFamily="34" charset="0"/>
              <a:buChar char="•"/>
            </a:pPr>
            <a:r>
              <a:rPr lang="en-GB" sz="1400" dirty="0"/>
              <a:t>with the emergence of the heavily mutated Omicron variant, two doses of COVID-19 vaccine appear to be less effective at preventing infection from this variant compared to the Delta variant and protection declines to very low levels six months after the primary course</a:t>
            </a:r>
          </a:p>
          <a:p>
            <a:pPr marL="36000" indent="0"/>
            <a:endParaRPr lang="en-GB" sz="1400" dirty="0"/>
          </a:p>
          <a:p>
            <a:pPr marL="321750" indent="-285750">
              <a:buFont typeface="Arial" panose="020B0604020202020204" pitchFamily="34" charset="0"/>
              <a:buChar char="•"/>
            </a:pPr>
            <a:r>
              <a:rPr lang="en-GB" sz="1400" dirty="0"/>
              <a:t>vaccine effectiveness data for Omicron confirms that protection against symptomatic disease soon after an mRNA booster dose increases to around 70-75% regardless of which vaccines were given for the primary course </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more recent analysis confirms that protection after an mRNA booster has declined substantially by three months after the dose was given</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protection against hospitalisation after an mRNA booster reaches over 90% in the two weeks after vaccination but is also showing some decline by about three months</a:t>
            </a:r>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latin typeface="Arial" panose="020B0604020202020204" pitchFamily="34" charset="0"/>
                <a:ea typeface="Calibri" panose="020F0502020204030204" pitchFamily="34" charset="0"/>
              </a:rPr>
              <a:t>in response to these findings, the JCVI have recommended additional booster doses for the groups most at risk of severe illness</a:t>
            </a:r>
            <a:endParaRPr lang="en-GB" sz="1400" dirty="0"/>
          </a:p>
          <a:p>
            <a:pPr marL="321750" indent="-285750">
              <a:buFont typeface="Arial" panose="020B0604020202020204" pitchFamily="34" charset="0"/>
              <a:buChar char="•"/>
            </a:pPr>
            <a:endParaRPr lang="en-GB" sz="1400" dirty="0"/>
          </a:p>
          <a:p>
            <a:pPr marL="321750" indent="-285750">
              <a:buFont typeface="Arial" panose="020B0604020202020204" pitchFamily="34" charset="0"/>
              <a:buChar char="•"/>
            </a:pPr>
            <a:r>
              <a:rPr lang="en-GB" sz="1400" dirty="0"/>
              <a:t>booster programmes have provided high levels of protection against severe disease (from both Delta and Omicron variants) across the population </a:t>
            </a:r>
          </a:p>
          <a:p>
            <a:pPr marL="321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562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080120"/>
          </a:xfrm>
        </p:spPr>
        <p:txBody>
          <a:bodyPr/>
          <a:lstStyle/>
          <a:p>
            <a:r>
              <a:rPr lang="en-GB" sz="3600" dirty="0">
                <a:solidFill>
                  <a:schemeClr val="accent1">
                    <a:lumMod val="75000"/>
                  </a:schemeClr>
                </a:solidFill>
              </a:rPr>
              <a:t>Regulatory approval and licencing</a:t>
            </a:r>
          </a:p>
        </p:txBody>
      </p:sp>
      <p:sp>
        <p:nvSpPr>
          <p:cNvPr id="3" name="Content Placeholder 2"/>
          <p:cNvSpPr>
            <a:spLocks noGrp="1"/>
          </p:cNvSpPr>
          <p:nvPr>
            <p:ph idx="1"/>
          </p:nvPr>
        </p:nvSpPr>
        <p:spPr>
          <a:xfrm>
            <a:off x="685800" y="1412776"/>
            <a:ext cx="8077200" cy="4149824"/>
          </a:xfrm>
        </p:spPr>
        <p:txBody>
          <a:bodyPr/>
          <a:lstStyle/>
          <a:p>
            <a:pPr>
              <a:buFont typeface="Arial" panose="020B0604020202020204" pitchFamily="34" charset="0"/>
              <a:buChar char="•"/>
            </a:pPr>
            <a:r>
              <a:rPr lang="en-GB" sz="1500" dirty="0"/>
              <a:t>in the UK, vaccine m</a:t>
            </a:r>
            <a:r>
              <a:rPr lang="en-GB" altLang="en-US" sz="1500" dirty="0"/>
              <a:t>anufacturers apply to the Medicines and Healthcare products Regulatory Agency (MHRA) or the European Medicines Agency (EMA) for a product licence but they may issue a temporary authorisation ahead of the full UK product licence </a:t>
            </a:r>
          </a:p>
          <a:p>
            <a:pPr>
              <a:buFont typeface="Arial" panose="020B0604020202020204" pitchFamily="34" charset="0"/>
              <a:buChar char="•"/>
            </a:pPr>
            <a:endParaRPr lang="en-GB" altLang="en-US" sz="1500" dirty="0"/>
          </a:p>
          <a:p>
            <a:pPr>
              <a:buFont typeface="Arial" panose="020B0604020202020204" pitchFamily="34" charset="0"/>
              <a:buChar char="•"/>
            </a:pPr>
            <a:r>
              <a:rPr lang="en-GB" sz="1500" dirty="0"/>
              <a:t>in exceptional situations, the MHRA may enact Regulation 174. This enables them to temporarily authorise the supply of an unlicensed medicinal product in response to certain identified public health risks, such as the SARS-CoV-2 pandemic </a:t>
            </a:r>
          </a:p>
          <a:p>
            <a:pPr>
              <a:buFont typeface="Arial" panose="020B0604020202020204" pitchFamily="34" charset="0"/>
              <a:buChar char="•"/>
            </a:pPr>
            <a:endParaRPr lang="en-GB" sz="1500" dirty="0"/>
          </a:p>
          <a:p>
            <a:pPr>
              <a:buFont typeface="Arial" panose="020B0604020202020204" pitchFamily="34" charset="0"/>
              <a:buChar char="•"/>
            </a:pPr>
            <a:r>
              <a:rPr lang="en-GB" sz="1500" dirty="0"/>
              <a:t>the MHRA assess all of the available safety, quality and efficacy data and considers whether the evidence supports the use of the medicine or vaccine under the legal basis of regulation 174 until it can be licensed</a:t>
            </a:r>
          </a:p>
          <a:p>
            <a:pPr marL="0" indent="0">
              <a:lnSpc>
                <a:spcPct val="100000"/>
              </a:lnSpc>
            </a:pPr>
            <a:endParaRPr lang="en-GB" sz="1500" dirty="0"/>
          </a:p>
          <a:p>
            <a:pPr>
              <a:buFont typeface="Arial" panose="020B0604020202020204" pitchFamily="34" charset="0"/>
              <a:buChar char="•"/>
            </a:pPr>
            <a:r>
              <a:rPr lang="en-GB" sz="1500" dirty="0"/>
              <a:t>the process involves the same level of scrutiny as the usual licensing process and this exception is only used when strictly necessary to speed up access to a potentially life-saving intervention </a:t>
            </a:r>
          </a:p>
          <a:p>
            <a:endParaRPr lang="en-GB" dirty="0"/>
          </a:p>
        </p:txBody>
      </p:sp>
    </p:spTree>
    <p:extLst>
      <p:ext uri="{BB962C8B-B14F-4D97-AF65-F5344CB8AC3E}">
        <p14:creationId xmlns:p14="http://schemas.microsoft.com/office/powerpoint/2010/main" val="313475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077200" cy="792088"/>
          </a:xfrm>
        </p:spPr>
        <p:txBody>
          <a:bodyPr/>
          <a:lstStyle/>
          <a:p>
            <a:r>
              <a:rPr lang="en-GB" dirty="0">
                <a:solidFill>
                  <a:schemeClr val="accent1">
                    <a:lumMod val="75000"/>
                  </a:schemeClr>
                </a:solidFill>
              </a:rPr>
              <a:t>Post authorisation surveillance</a:t>
            </a:r>
          </a:p>
        </p:txBody>
      </p:sp>
      <p:sp>
        <p:nvSpPr>
          <p:cNvPr id="3" name="Content Placeholder 2"/>
          <p:cNvSpPr>
            <a:spLocks noGrp="1"/>
          </p:cNvSpPr>
          <p:nvPr>
            <p:ph idx="1"/>
          </p:nvPr>
        </p:nvSpPr>
        <p:spPr>
          <a:xfrm>
            <a:off x="685800" y="1268760"/>
            <a:ext cx="8077200" cy="4536504"/>
          </a:xfrm>
        </p:spPr>
        <p:txBody>
          <a:bodyPr/>
          <a:lstStyle/>
          <a:p>
            <a:r>
              <a:rPr lang="en-GB" altLang="en-US" sz="1600" dirty="0"/>
              <a:t>On-going studies of vaccines continue after the vaccine has been authorised for use.</a:t>
            </a:r>
          </a:p>
          <a:p>
            <a:r>
              <a:rPr lang="en-GB" altLang="en-US" sz="1600" dirty="0"/>
              <a:t>These studies aim to assess long term efficacy and to detect any rare adverse effects </a:t>
            </a:r>
          </a:p>
          <a:p>
            <a:r>
              <a:rPr lang="en-GB" altLang="en-US" sz="1600" dirty="0"/>
              <a:t>because in real life administration, compared to pre-licensure trials, there will be:</a:t>
            </a:r>
          </a:p>
          <a:p>
            <a:endParaRPr lang="en-GB" altLang="en-US" sz="1600" dirty="0"/>
          </a:p>
          <a:p>
            <a:pPr marL="285750" indent="-285750">
              <a:buFont typeface="Arial" panose="020B0604020202020204" pitchFamily="34" charset="0"/>
              <a:buChar char="•"/>
            </a:pPr>
            <a:r>
              <a:rPr lang="en-GB" altLang="en-US" sz="1600" dirty="0"/>
              <a:t>some variability in preparation of the vaccine as vaccines will come from different batches</a:t>
            </a:r>
          </a:p>
          <a:p>
            <a:pPr marL="0" indent="0"/>
            <a:endParaRPr lang="en-GB" altLang="en-US" sz="1600" dirty="0"/>
          </a:p>
          <a:p>
            <a:pPr marL="285750" indent="-285750">
              <a:buFont typeface="Arial" panose="020B0604020202020204" pitchFamily="34" charset="0"/>
              <a:buChar char="•"/>
            </a:pPr>
            <a:r>
              <a:rPr lang="en-GB" altLang="en-US" sz="1600" dirty="0"/>
              <a:t>possible variability in stability and storage, for example the cold chain may not be as rigidly maintained in practice as it was in a clinical trial</a:t>
            </a:r>
          </a:p>
          <a:p>
            <a:pPr marL="0" indent="0"/>
            <a:endParaRPr lang="en-GB" altLang="en-US" sz="1600" dirty="0"/>
          </a:p>
          <a:p>
            <a:pPr marL="285750" indent="-285750">
              <a:buFont typeface="Arial" panose="020B0604020202020204" pitchFamily="34" charset="0"/>
              <a:buChar char="•"/>
            </a:pPr>
            <a:r>
              <a:rPr lang="en-GB" altLang="en-US" sz="1600" dirty="0"/>
              <a:t>use of the vaccines in different groups than in pre-license studies, for example they will be given to people with underlying medical conditions who would not necessarily have been included in a pre-licensure clinical trial</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a:t>mutations in the virus which may result in the vaccine being less effective</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endParaRPr lang="en-GB" altLang="en-US" sz="1600" dirty="0"/>
          </a:p>
          <a:p>
            <a:endParaRPr lang="en-GB" dirty="0"/>
          </a:p>
        </p:txBody>
      </p:sp>
    </p:spTree>
    <p:extLst>
      <p:ext uri="{BB962C8B-B14F-4D97-AF65-F5344CB8AC3E}">
        <p14:creationId xmlns:p14="http://schemas.microsoft.com/office/powerpoint/2010/main" val="4151082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dirty="0">
                <a:solidFill>
                  <a:schemeClr val="accent1">
                    <a:lumMod val="75000"/>
                  </a:schemeClr>
                </a:solidFill>
              </a:rPr>
              <a:t>Licensure</a:t>
            </a:r>
          </a:p>
        </p:txBody>
      </p:sp>
      <p:sp>
        <p:nvSpPr>
          <p:cNvPr id="3" name="Content Placeholder 2"/>
          <p:cNvSpPr>
            <a:spLocks noGrp="1"/>
          </p:cNvSpPr>
          <p:nvPr>
            <p:ph idx="1"/>
          </p:nvPr>
        </p:nvSpPr>
        <p:spPr>
          <a:xfrm>
            <a:off x="717848" y="980728"/>
            <a:ext cx="8077200" cy="4667200"/>
          </a:xfrm>
        </p:spPr>
        <p:txBody>
          <a:bodyPr/>
          <a:lstStyle/>
          <a:p>
            <a:pPr marL="285750" indent="-285750">
              <a:buFont typeface="Arial" panose="020B0604020202020204" pitchFamily="34" charset="0"/>
              <a:buChar char="•"/>
            </a:pPr>
            <a:r>
              <a:rPr lang="en-GB" sz="1500" dirty="0"/>
              <a:t>following initial temporary authorisation from the MHRA under Regulation 174, the </a:t>
            </a:r>
            <a:r>
              <a:rPr lang="en-GB" sz="1500" dirty="0" err="1"/>
              <a:t>Moderna</a:t>
            </a:r>
            <a:r>
              <a:rPr lang="en-GB" sz="1500" dirty="0"/>
              <a:t> (</a:t>
            </a:r>
            <a:r>
              <a:rPr lang="en-GB" sz="1500" dirty="0" err="1"/>
              <a:t>Spikevax</a:t>
            </a:r>
            <a:r>
              <a:rPr lang="en-GB" sz="1500" dirty="0"/>
              <a:t>®), AstraZeneca (</a:t>
            </a:r>
            <a:r>
              <a:rPr lang="en-GB" sz="1500" dirty="0" err="1"/>
              <a:t>Vaxzevria</a:t>
            </a:r>
            <a:r>
              <a:rPr lang="en-GB" sz="1500" dirty="0"/>
              <a:t>®) and Pfizer BioNTech (Comirnaty®) COVID-19 vaccines sought Conditional Marketing Authorisation (CMA). Marketing authorisation is often referred to as a license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CMA is the fast-track approval of a medicine that fulfils an unmet medical need. During the COVID-19 pandemic, CMA has been used to expedite the approval of safe and effective COVID-19 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medicine still has to meet rigorous standards for safety, efficacy and quality but it can be approved on the basis of less comprehensive data than is normally required for full licensure. The manufacturer has to continue to provide comprehensive clinical data to the MHRA after CMA has been granted and the CMA is valid for one year before renewal is required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once a vaccine is given CMA, the ‘Information for Healthcare Professionals’ and ‘Information for UK Recipients’ documents are replaced with a ‘Summary of Product Characteristics (SPC)’ and ‘Patient Information Leaflet (PIL)’, as are required for licensed medicines</a:t>
            </a:r>
          </a:p>
        </p:txBody>
      </p:sp>
    </p:spTree>
    <p:extLst>
      <p:ext uri="{BB962C8B-B14F-4D97-AF65-F5344CB8AC3E}">
        <p14:creationId xmlns:p14="http://schemas.microsoft.com/office/powerpoint/2010/main" val="3900649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648072"/>
          </a:xfrm>
        </p:spPr>
        <p:txBody>
          <a:bodyPr/>
          <a:lstStyle/>
          <a:p>
            <a:r>
              <a:rPr lang="en-GB" sz="3200" dirty="0">
                <a:solidFill>
                  <a:schemeClr val="accent1">
                    <a:lumMod val="75000"/>
                  </a:schemeClr>
                </a:solidFill>
              </a:rPr>
              <a:t>COVID-19 Vaccines</a:t>
            </a:r>
          </a:p>
        </p:txBody>
      </p:sp>
      <p:sp>
        <p:nvSpPr>
          <p:cNvPr id="3" name="Content Placeholder 2"/>
          <p:cNvSpPr>
            <a:spLocks noGrp="1"/>
          </p:cNvSpPr>
          <p:nvPr>
            <p:ph idx="1"/>
          </p:nvPr>
        </p:nvSpPr>
        <p:spPr>
          <a:xfrm>
            <a:off x="685800" y="980728"/>
            <a:ext cx="8077200" cy="4824536"/>
          </a:xfrm>
        </p:spPr>
        <p:txBody>
          <a:bodyPr/>
          <a:lstStyle/>
          <a:p>
            <a:r>
              <a:rPr lang="en-GB" sz="1400" dirty="0"/>
              <a:t>COVID-19 vaccines currently available for use in the UK national COVID-19 vaccination programme for adults include:</a:t>
            </a:r>
          </a:p>
          <a:p>
            <a:pPr>
              <a:buFont typeface="Arial" panose="020B0604020202020204" pitchFamily="34" charset="0"/>
              <a:buChar char="•"/>
            </a:pPr>
            <a:endParaRPr lang="en-GB" sz="1400" dirty="0"/>
          </a:p>
          <a:p>
            <a:pPr>
              <a:buFont typeface="Arial" panose="020B0604020202020204" pitchFamily="34" charset="0"/>
              <a:buChar char="•"/>
            </a:pPr>
            <a:r>
              <a:rPr lang="en-GB" sz="1400" b="1" dirty="0"/>
              <a:t>COVID-19 Vaccine Pfizer BioNTech (Comirnaty 30 micrograms/dose)</a:t>
            </a:r>
          </a:p>
          <a:p>
            <a:pPr indent="0"/>
            <a:r>
              <a:rPr lang="en-GB" sz="1400" dirty="0"/>
              <a:t>	given authorisation for temporary supply by the MHRA on 2 December 2020 and then 	granted CMA on 9 July 2021. This vaccine is authorised for adults and adolescents from 	the age of 12 years </a:t>
            </a:r>
          </a:p>
          <a:p>
            <a:pPr lvl="0" indent="0"/>
            <a:endParaRPr lang="en-GB" sz="1400" dirty="0"/>
          </a:p>
          <a:p>
            <a:pPr lvl="0">
              <a:buFont typeface="Arial" panose="020B0604020202020204" pitchFamily="34" charset="0"/>
              <a:buChar char="•"/>
            </a:pPr>
            <a:r>
              <a:rPr lang="en-GB" sz="1400" b="1" dirty="0"/>
              <a:t>COVID-19 Vaccine </a:t>
            </a:r>
            <a:r>
              <a:rPr lang="en-GB" sz="1400" b="1" dirty="0" err="1"/>
              <a:t>Moderna</a:t>
            </a:r>
            <a:r>
              <a:rPr lang="en-GB" sz="1400" b="1" dirty="0"/>
              <a:t> (Spikevax) </a:t>
            </a:r>
          </a:p>
          <a:p>
            <a:pPr lvl="0" indent="0"/>
            <a:r>
              <a:rPr lang="en-GB" sz="1400" dirty="0"/>
              <a:t>	given authorisation for temporary supply by the MHRA on 8 January 2021 and then 	granted CMA on 1 April 2021 </a:t>
            </a:r>
          </a:p>
          <a:p>
            <a:pPr lvl="0" indent="0"/>
            <a:endParaRPr lang="en-GB" sz="1400" dirty="0"/>
          </a:p>
          <a:p>
            <a:pPr>
              <a:buFont typeface="Arial" panose="020B0604020202020204" pitchFamily="34" charset="0"/>
              <a:buChar char="•"/>
            </a:pPr>
            <a:r>
              <a:rPr lang="en-GB" sz="1400" b="1" dirty="0"/>
              <a:t>COVID-19 vaccine </a:t>
            </a:r>
            <a:r>
              <a:rPr lang="en-GB" sz="1400" b="1" dirty="0" err="1"/>
              <a:t>Moderna</a:t>
            </a:r>
            <a:r>
              <a:rPr lang="en-GB" sz="1400" b="1" dirty="0"/>
              <a:t> (</a:t>
            </a:r>
            <a:r>
              <a:rPr lang="en-GB" sz="1400" b="1" dirty="0" err="1"/>
              <a:t>Spikevax</a:t>
            </a:r>
            <a:r>
              <a:rPr lang="en-GB" sz="1400" b="1" dirty="0"/>
              <a:t>® bivalent Original/Omicron BA.1)</a:t>
            </a:r>
            <a:r>
              <a:rPr lang="en-GB" sz="1400" dirty="0"/>
              <a:t> </a:t>
            </a:r>
          </a:p>
          <a:p>
            <a:pPr marL="0" indent="0"/>
            <a:r>
              <a:rPr lang="en-GB" sz="1400" dirty="0"/>
              <a:t>	granted CMA on 15 August 2022</a:t>
            </a:r>
          </a:p>
          <a:p>
            <a:pPr marL="0" indent="0"/>
            <a:endParaRPr lang="en-GB" sz="1400" dirty="0"/>
          </a:p>
          <a:p>
            <a:pPr marL="285750" indent="-285750">
              <a:buFont typeface="Arial" panose="020B0604020202020204" pitchFamily="34" charset="0"/>
              <a:buChar char="•"/>
            </a:pPr>
            <a:r>
              <a:rPr lang="en-GB" sz="1400" b="1" dirty="0"/>
              <a:t>COVID-19 Pfizer BioNTech bivalent vaccine (Comirnaty® Original/Omicron BA.1) </a:t>
            </a:r>
          </a:p>
          <a:p>
            <a:pPr marL="0" indent="0"/>
            <a:r>
              <a:rPr lang="en-GB" sz="1400" dirty="0"/>
              <a:t>	granted CMA on 02 September 2022. Authorised for vaccination in adults and 	adolescents from the age of 12 years</a:t>
            </a:r>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3963180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AEE9-3A73-4ADC-BCE1-0BB241B20B88}"/>
              </a:ext>
            </a:extLst>
          </p:cNvPr>
          <p:cNvSpPr>
            <a:spLocks noGrp="1"/>
          </p:cNvSpPr>
          <p:nvPr>
            <p:ph type="title"/>
          </p:nvPr>
        </p:nvSpPr>
        <p:spPr>
          <a:xfrm>
            <a:off x="685800" y="332656"/>
            <a:ext cx="8077200" cy="504056"/>
          </a:xfrm>
        </p:spPr>
        <p:txBody>
          <a:bodyPr/>
          <a:lstStyle/>
          <a:p>
            <a:r>
              <a:rPr lang="en-GB" sz="3200" dirty="0">
                <a:solidFill>
                  <a:schemeClr val="accent1">
                    <a:lumMod val="75000"/>
                  </a:schemeClr>
                </a:solidFill>
              </a:rPr>
              <a:t>COVID-19 Vaccines (continued)</a:t>
            </a:r>
            <a:endParaRPr lang="en-GB" sz="3200" dirty="0"/>
          </a:p>
        </p:txBody>
      </p:sp>
      <p:sp>
        <p:nvSpPr>
          <p:cNvPr id="3" name="Content Placeholder 2">
            <a:extLst>
              <a:ext uri="{FF2B5EF4-FFF2-40B4-BE49-F238E27FC236}">
                <a16:creationId xmlns:a16="http://schemas.microsoft.com/office/drawing/2014/main" id="{E66625EC-027C-4850-8B33-EC09783811F7}"/>
              </a:ext>
            </a:extLst>
          </p:cNvPr>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600" b="1" dirty="0"/>
              <a:t>COVID-19 Pfizer BioNTech bivalent vaccine (Comirnaty® Original/Omicron BA.4-5) </a:t>
            </a:r>
          </a:p>
          <a:p>
            <a:pPr marL="0" indent="0"/>
            <a:r>
              <a:rPr lang="en-GB" sz="1600" dirty="0"/>
              <a:t>	granted CMA on 12 September 2022. Authorised for 		vaccination in adults and adolescents from the age of 12 years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a:t>COVID-19 vaccine </a:t>
            </a:r>
            <a:r>
              <a:rPr lang="en-GB" sz="1600" b="1" dirty="0" err="1"/>
              <a:t>Moderna</a:t>
            </a:r>
            <a:r>
              <a:rPr lang="en-GB" sz="1600" b="1" dirty="0"/>
              <a:t> (</a:t>
            </a:r>
            <a:r>
              <a:rPr lang="en-GB" sz="1600" b="1" dirty="0" err="1"/>
              <a:t>Spikevax</a:t>
            </a:r>
            <a:r>
              <a:rPr lang="en-GB" sz="1600" b="1" dirty="0"/>
              <a:t>® bivalent Original/Omicron BA.4-5)</a:t>
            </a:r>
            <a:r>
              <a:rPr lang="en-GB" sz="1600" dirty="0"/>
              <a:t> </a:t>
            </a:r>
          </a:p>
          <a:p>
            <a:pPr marL="0" indent="0"/>
            <a:r>
              <a:rPr lang="en-GB" sz="1600" dirty="0"/>
              <a:t>	granted CMA on 19 October 2022</a:t>
            </a:r>
          </a:p>
          <a:p>
            <a:pPr marL="0" indent="0"/>
            <a:endParaRPr lang="en-GB" sz="1700" dirty="0"/>
          </a:p>
          <a:p>
            <a:pPr marL="285750" indent="-285750">
              <a:buFont typeface="Arial" panose="020B0604020202020204" pitchFamily="34" charset="0"/>
              <a:buChar char="•"/>
            </a:pPr>
            <a:r>
              <a:rPr lang="en-GB" sz="1700" b="1" dirty="0"/>
              <a:t>COVID-19 Sanofi Pasteur vaccine (</a:t>
            </a:r>
            <a:r>
              <a:rPr lang="en-GB" sz="1700" b="1" dirty="0" err="1"/>
              <a:t>VidPrevtyn</a:t>
            </a:r>
            <a:r>
              <a:rPr lang="en-GB" sz="1700" b="1" dirty="0"/>
              <a:t> Beta®)</a:t>
            </a:r>
          </a:p>
          <a:p>
            <a:pPr marL="685800" lvl="1">
              <a:buFont typeface="Arial" panose="020B0604020202020204" pitchFamily="34" charset="0"/>
              <a:buChar char="•"/>
            </a:pPr>
            <a:r>
              <a:rPr lang="en-GB" sz="1700" b="1" dirty="0"/>
              <a:t>    </a:t>
            </a:r>
            <a:r>
              <a:rPr lang="en-GB" sz="1700" dirty="0"/>
              <a:t>granted CMA on 10 November 2022. Authorised for booster 	vaccination </a:t>
            </a:r>
          </a:p>
          <a:p>
            <a:pPr marL="0" indent="0"/>
            <a:endParaRPr lang="en-GB" sz="1700" b="1" dirty="0"/>
          </a:p>
          <a:p>
            <a:pPr marL="457200" indent="-457200">
              <a:buFont typeface="Arial" panose="020B0604020202020204" pitchFamily="34" charset="0"/>
              <a:buChar char="•"/>
            </a:pPr>
            <a:r>
              <a:rPr lang="en-GB" sz="1700" b="1" dirty="0"/>
              <a:t>COVID-19 vaccine Novavax (</a:t>
            </a:r>
            <a:r>
              <a:rPr lang="en-GB" sz="1700" b="1" dirty="0" err="1"/>
              <a:t>Nuvaxovid</a:t>
            </a:r>
            <a:r>
              <a:rPr lang="en-GB" sz="1700" b="1" dirty="0"/>
              <a:t>®)</a:t>
            </a:r>
          </a:p>
          <a:p>
            <a:pPr marL="0" indent="0"/>
            <a:r>
              <a:rPr lang="en-GB" sz="1700" dirty="0"/>
              <a:t>	granted CMA on 03 February 2022. Authorised for primary and booster 	vaccination in those 12 years and older</a:t>
            </a:r>
          </a:p>
          <a:p>
            <a:pPr marL="685800" lvl="1">
              <a:buFont typeface="Arial" panose="020B0604020202020204" pitchFamily="34" charset="0"/>
              <a:buChar char="•"/>
            </a:pPr>
            <a:endParaRPr lang="en-GB" sz="1700" dirty="0">
              <a:solidFill>
                <a:srgbClr val="FF0000"/>
              </a:solidFill>
            </a:endParaRPr>
          </a:p>
          <a:p>
            <a:pPr marL="0" indent="0"/>
            <a:endParaRPr lang="en-GB" sz="1600" dirty="0"/>
          </a:p>
          <a:p>
            <a:pPr marL="0" indent="0"/>
            <a:endParaRPr lang="en-GB" sz="1600" dirty="0"/>
          </a:p>
          <a:p>
            <a:pPr marL="0" indent="0"/>
            <a:endParaRPr lang="en-GB" sz="1600" dirty="0"/>
          </a:p>
          <a:p>
            <a:pPr marL="0" indent="0"/>
            <a:endParaRPr lang="en-GB" sz="2000" dirty="0">
              <a:solidFill>
                <a:srgbClr val="FF0000"/>
              </a:solidFill>
            </a:endParaRPr>
          </a:p>
        </p:txBody>
      </p:sp>
    </p:spTree>
    <p:extLst>
      <p:ext uri="{BB962C8B-B14F-4D97-AF65-F5344CB8AC3E}">
        <p14:creationId xmlns:p14="http://schemas.microsoft.com/office/powerpoint/2010/main" val="353882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1052736"/>
            <a:ext cx="8077200" cy="4680520"/>
          </a:xfrm>
        </p:spPr>
        <p:txBody>
          <a:bodyPr/>
          <a:lstStyle/>
          <a:p>
            <a:pPr>
              <a:lnSpc>
                <a:spcPct val="100000"/>
              </a:lnSpc>
              <a:buFont typeface="Arial" panose="020B0604020202020204" pitchFamily="34" charset="0"/>
              <a:buChar char="•"/>
            </a:pPr>
            <a:r>
              <a:rPr lang="en-GB" sz="1500" dirty="0"/>
              <a:t>the Pfizer BioNTech and </a:t>
            </a:r>
            <a:r>
              <a:rPr lang="en-GB" sz="1500" dirty="0" err="1"/>
              <a:t>Moderna</a:t>
            </a:r>
            <a:r>
              <a:rPr lang="en-GB" sz="1500" dirty="0"/>
              <a:t> COVID-19 vaccines are messenger ribonucleic acid (mRNA) vaccines</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when injected, the mRNA is taken up by the host’s cells which translate the genetic information and produce the spike proteins</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
            </a:pPr>
            <a:endParaRPr lang="en-GB" sz="1500" dirty="0"/>
          </a:p>
          <a:p>
            <a:pPr>
              <a:lnSpc>
                <a:spcPct val="100000"/>
              </a:lnSpc>
              <a:buFont typeface="Wingdings" panose="05000000000000000000" pitchFamily="2" charset="2"/>
              <a:buChar char="§"/>
            </a:pPr>
            <a:r>
              <a:rPr lang="en-GB" sz="15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799026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21D1-C991-4D6F-8D2D-09213C01A09E}"/>
              </a:ext>
            </a:extLst>
          </p:cNvPr>
          <p:cNvSpPr>
            <a:spLocks noGrp="1"/>
          </p:cNvSpPr>
          <p:nvPr>
            <p:ph type="title"/>
          </p:nvPr>
        </p:nvSpPr>
        <p:spPr>
          <a:xfrm>
            <a:off x="467544" y="188640"/>
            <a:ext cx="8295456" cy="720080"/>
          </a:xfrm>
        </p:spPr>
        <p:txBody>
          <a:bodyPr/>
          <a:lstStyle/>
          <a:p>
            <a:r>
              <a:rPr lang="en-GB" sz="3200" dirty="0">
                <a:solidFill>
                  <a:schemeClr val="accent1">
                    <a:lumMod val="75000"/>
                  </a:schemeClr>
                </a:solidFill>
              </a:rPr>
              <a:t>Novavax COVID-19 vaccine (Nuvaxovid</a:t>
            </a:r>
            <a:r>
              <a:rPr lang="en-GB" sz="3200" b="0" dirty="0">
                <a:solidFill>
                  <a:schemeClr val="accent1">
                    <a:lumMod val="75000"/>
                  </a:schemeClr>
                </a:solidFill>
              </a:rPr>
              <a:t>®)</a:t>
            </a:r>
            <a:endParaRPr lang="en-GB" sz="3200" dirty="0">
              <a:solidFill>
                <a:schemeClr val="accent1">
                  <a:lumMod val="75000"/>
                </a:schemeClr>
              </a:solidFill>
            </a:endParaRPr>
          </a:p>
        </p:txBody>
      </p:sp>
      <p:sp>
        <p:nvSpPr>
          <p:cNvPr id="3" name="Content Placeholder 2">
            <a:extLst>
              <a:ext uri="{FF2B5EF4-FFF2-40B4-BE49-F238E27FC236}">
                <a16:creationId xmlns:a16="http://schemas.microsoft.com/office/drawing/2014/main" id="{140E06BE-D258-4835-AF54-B5960D929FBE}"/>
              </a:ext>
            </a:extLst>
          </p:cNvPr>
          <p:cNvSpPr>
            <a:spLocks noGrp="1"/>
          </p:cNvSpPr>
          <p:nvPr>
            <p:ph idx="1"/>
          </p:nvPr>
        </p:nvSpPr>
        <p:spPr>
          <a:xfrm>
            <a:off x="685800" y="980728"/>
            <a:ext cx="8077200" cy="4896544"/>
          </a:xfrm>
        </p:spPr>
        <p:txBody>
          <a:bodyPr/>
          <a:lstStyle/>
          <a:p>
            <a:pPr marL="285750" indent="-285750">
              <a:buFont typeface="Arial" panose="020B0604020202020204" pitchFamily="34" charset="0"/>
              <a:buChar char="•"/>
            </a:pPr>
            <a:r>
              <a:rPr lang="en-GB" sz="1800" dirty="0"/>
              <a:t>Nuvaxovid® is the COVID-19 vaccine developed by Novavax </a:t>
            </a:r>
          </a:p>
          <a:p>
            <a:pPr marL="0" indent="0"/>
            <a:endParaRPr lang="en-GB" sz="1800" dirty="0"/>
          </a:p>
          <a:p>
            <a:pPr marL="285750" indent="-285750">
              <a:buFont typeface="Arial" panose="020B0604020202020204" pitchFamily="34" charset="0"/>
              <a:buChar char="•"/>
            </a:pPr>
            <a:r>
              <a:rPr lang="en-GB" sz="1800" dirty="0"/>
              <a:t>this vaccine uses a recombinant S protein (grown in </a:t>
            </a:r>
            <a:r>
              <a:rPr lang="en-GB" sz="1800" dirty="0" err="1"/>
              <a:t>baculovirus</a:t>
            </a:r>
            <a:r>
              <a:rPr lang="en-GB" sz="1800" dirty="0"/>
              <a:t> infected insect cells) as an antigen with the Matrix-MTM adjuvant</a:t>
            </a:r>
          </a:p>
          <a:p>
            <a:pPr marL="0" indent="0"/>
            <a:endParaRPr lang="en-GB" sz="1800" dirty="0"/>
          </a:p>
          <a:p>
            <a:pPr marL="285750" indent="-285750">
              <a:buFont typeface="Arial" panose="020B0604020202020204" pitchFamily="34" charset="0"/>
              <a:buChar char="•"/>
            </a:pPr>
            <a:r>
              <a:rPr lang="en-GB" sz="1800" dirty="0"/>
              <a:t>the adjuvant includes two saponins derived from tree bark</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ea typeface="Times New Roman" panose="02020603050405020304" pitchFamily="18" charset="0"/>
                <a:cs typeface="Times New Roman" panose="02020603050405020304" pitchFamily="18" charset="0"/>
              </a:rPr>
              <a:t>very few individuals will require a dose of </a:t>
            </a:r>
            <a:r>
              <a:rPr lang="en-GB" sz="1800" dirty="0" err="1">
                <a:ea typeface="Times New Roman" panose="02020603050405020304" pitchFamily="18" charset="0"/>
                <a:cs typeface="Times New Roman" panose="02020603050405020304" pitchFamily="18" charset="0"/>
              </a:rPr>
              <a:t>Nuvaxovid</a:t>
            </a:r>
            <a:r>
              <a:rPr lang="en-GB" sz="1800" dirty="0">
                <a:ea typeface="Times New Roman" panose="02020603050405020304" pitchFamily="18" charset="0"/>
                <a:cs typeface="Times New Roman" panose="02020603050405020304" pitchFamily="18" charset="0"/>
              </a:rPr>
              <a:t>, and it will therefore only be made available at a limited number of designated sites, with locally agreed referral and assessment pathways</a:t>
            </a:r>
            <a:endParaRPr lang="en-GB" sz="1800" dirty="0"/>
          </a:p>
          <a:p>
            <a:pPr marL="0" indent="0"/>
            <a:endParaRPr lang="en-GB" sz="1800" dirty="0"/>
          </a:p>
          <a:p>
            <a:pPr marL="321750" indent="-285750">
              <a:lnSpc>
                <a:spcPct val="107000"/>
              </a:lnSpc>
              <a:spcAft>
                <a:spcPts val="800"/>
              </a:spcAft>
              <a:buFont typeface="Arial" panose="020B0604020202020204" pitchFamily="34" charset="0"/>
              <a:buChar char="•"/>
            </a:pPr>
            <a:r>
              <a:rPr lang="en-GB" sz="1800" dirty="0">
                <a:ea typeface="Calibri" panose="020F0502020204030204" pitchFamily="34" charset="0"/>
                <a:cs typeface="Times New Roman" panose="02020603050405020304" pitchFamily="18" charset="0"/>
              </a:rPr>
              <a:t>Nuvaxovid</a:t>
            </a:r>
            <a:r>
              <a:rPr lang="en-GB" sz="1800" dirty="0"/>
              <a:t>®</a:t>
            </a:r>
            <a:r>
              <a:rPr lang="en-GB" sz="1800" dirty="0">
                <a:ea typeface="Calibri" panose="020F0502020204030204" pitchFamily="34" charset="0"/>
                <a:cs typeface="Times New Roman" panose="02020603050405020304" pitchFamily="18" charset="0"/>
              </a:rPr>
              <a:t> is </a:t>
            </a:r>
            <a:r>
              <a:rPr lang="en-GB" sz="1800" dirty="0">
                <a:ea typeface="Times New Roman" panose="02020603050405020304" pitchFamily="18" charset="0"/>
                <a:cs typeface="Arial" panose="020B0604020202020204" pitchFamily="34" charset="0"/>
              </a:rPr>
              <a:t>for individuals aged 12 years or older who are not considered clinically suitable to receive an mRNA vaccine, or other locally available COVID-19 vaccines (Sanofi Pasteur COVID-19 vaccine </a:t>
            </a:r>
            <a:r>
              <a:rPr lang="en-GB" sz="1800" dirty="0" err="1"/>
              <a:t>VidPrevtyn</a:t>
            </a:r>
            <a:r>
              <a:rPr lang="en-GB" sz="1800" dirty="0"/>
              <a:t> Beta®)</a:t>
            </a:r>
            <a:endParaRPr lang="en-GB" sz="1800" dirty="0">
              <a:ea typeface="Times New Roman" panose="02020603050405020304" pitchFamily="18" charset="0"/>
              <a:cs typeface="Arial" panose="020B0604020202020204" pitchFamily="34" charset="0"/>
            </a:endParaRPr>
          </a:p>
          <a:p>
            <a:pPr marL="36000" indent="0">
              <a:lnSpc>
                <a:spcPct val="107000"/>
              </a:lnSpc>
              <a:spcAft>
                <a:spcPts val="800"/>
              </a:spcAft>
            </a:pPr>
            <a:endParaRPr lang="en-GB" sz="1800" dirty="0">
              <a:solidFill>
                <a:srgbClr val="FF0000"/>
              </a:solidFill>
              <a:ea typeface="Times New Roman" panose="02020603050405020304" pitchFamily="18" charset="0"/>
              <a:cs typeface="Arial" panose="020B0604020202020204" pitchFamily="34" charset="0"/>
            </a:endParaRPr>
          </a:p>
          <a:p>
            <a:pPr marL="0" indent="0"/>
            <a:endParaRPr lang="en-GB" sz="2400" dirty="0"/>
          </a:p>
        </p:txBody>
      </p:sp>
    </p:spTree>
    <p:extLst>
      <p:ext uri="{BB962C8B-B14F-4D97-AF65-F5344CB8AC3E}">
        <p14:creationId xmlns:p14="http://schemas.microsoft.com/office/powerpoint/2010/main" val="26014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6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Arial" panose="020B0604020202020204" pitchFamily="34" charset="0"/>
              <a:buChar char="•"/>
            </a:pPr>
            <a:r>
              <a:rPr lang="en-GB" sz="1600" dirty="0"/>
              <a:t>following the recognition of the Omicron variant becoming the dominant global circulating strain during 2022, many vaccine manufacturers have rapidly developed second generation vaccines that may have broader coverage against SARS-CoV-2 variants</a:t>
            </a:r>
          </a:p>
          <a:p>
            <a:pPr marL="0" indent="0"/>
            <a:endParaRPr lang="en-GB" sz="1600" dirty="0"/>
          </a:p>
          <a:p>
            <a:pPr marL="457200" indent="-457200">
              <a:buFont typeface="Arial" panose="020B0604020202020204" pitchFamily="34" charset="0"/>
              <a:buChar char="•"/>
            </a:pPr>
            <a:r>
              <a:rPr lang="en-GB" sz="1600" dirty="0"/>
              <a:t>those approved or approaching licensure have been developed as boosters and have either replaced the spike protein from the original vaccine strain with another strain, or developed a bivalent formulation containing spike protein sequences from both the ancestral strain and a newer variant</a:t>
            </a:r>
          </a:p>
          <a:p>
            <a:pPr marL="0" indent="0"/>
            <a:endParaRPr lang="en-GB" sz="1600" dirty="0"/>
          </a:p>
          <a:p>
            <a:pPr marL="457200" indent="-457200">
              <a:buFont typeface="Arial" panose="020B0604020202020204" pitchFamily="34" charset="0"/>
              <a:buChar char="•"/>
            </a:pPr>
            <a:r>
              <a:rPr lang="en-GB" sz="1600" dirty="0"/>
              <a:t>so far, the emergence of new variants has been too rapid to enable incorporation of a new strain in time to pre-empt an increase in disease. In late 2022, incidence was largely driven by infection with Omicron BA.4 and BA.5</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1903242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648072"/>
          </a:xfrm>
        </p:spPr>
        <p:txBody>
          <a:bodyPr/>
          <a:lstStyle/>
          <a:p>
            <a:r>
              <a:rPr lang="en-GB" dirty="0">
                <a:solidFill>
                  <a:schemeClr val="accent1">
                    <a:lumMod val="75000"/>
                  </a:schemeClr>
                </a:solidFill>
              </a:rPr>
              <a:t>Bivalent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124744"/>
            <a:ext cx="8077200" cy="4437856"/>
          </a:xfrm>
        </p:spPr>
        <p:txBody>
          <a:bodyPr/>
          <a:lstStyle/>
          <a:p>
            <a:pPr marL="457200" indent="-457200">
              <a:buFont typeface="Arial" panose="020B0604020202020204" pitchFamily="34" charset="0"/>
              <a:buChar char="•"/>
            </a:pPr>
            <a:r>
              <a:rPr lang="en-GB" sz="2000" dirty="0" err="1"/>
              <a:t>Moderna</a:t>
            </a:r>
            <a:r>
              <a:rPr lang="en-GB" sz="2000" dirty="0"/>
              <a:t> (Spikevax® bivalent Original/Omicron BA.1 and </a:t>
            </a:r>
            <a:r>
              <a:rPr lang="en-GB" sz="2000" dirty="0" err="1"/>
              <a:t>Spikevax</a:t>
            </a:r>
            <a:r>
              <a:rPr lang="en-GB" sz="2000" dirty="0"/>
              <a:t>® bivalent Original/Omicron BA.4-5 vaccines) contain 25 micrograms of mRNA directed against the ancestral strain and 25 micrograms of mRNA against Omicron BA.1 and Omicron BA. 4-5, respectively</a:t>
            </a:r>
          </a:p>
          <a:p>
            <a:pPr marL="0" indent="0"/>
            <a:endParaRPr lang="en-GB" sz="2000" dirty="0"/>
          </a:p>
          <a:p>
            <a:pPr marL="457200" indent="-457200">
              <a:buFont typeface="Arial" panose="020B0604020202020204" pitchFamily="34" charset="0"/>
              <a:buChar char="•"/>
            </a:pPr>
            <a:r>
              <a:rPr lang="en-GB" sz="2000" dirty="0"/>
              <a:t>similar formulations manufactured by Pfizer BioNTech (Original/Omicron BA.1 Comirnaty® and Original/Omicron BA.4-5 Comirnaty®) contain 15 micrograms of mRNA directed against the ancestral strain and 15 micrograms of mRNA against Omicron BA.1 and Omicron BA. 4-5, respectively</a:t>
            </a:r>
          </a:p>
          <a:p>
            <a:pPr marL="0" indent="0"/>
            <a:endParaRPr lang="en-GB" sz="1700" dirty="0">
              <a:solidFill>
                <a:srgbClr val="FF0000"/>
              </a:solidFill>
            </a:endParaRPr>
          </a:p>
        </p:txBody>
      </p:sp>
    </p:spTree>
    <p:extLst>
      <p:ext uri="{BB962C8B-B14F-4D97-AF65-F5344CB8AC3E}">
        <p14:creationId xmlns:p14="http://schemas.microsoft.com/office/powerpoint/2010/main" val="260662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lvl="0">
              <a:spcBef>
                <a:spcPts val="0"/>
              </a:spcBef>
              <a:spcAft>
                <a:spcPts val="1000"/>
              </a:spcAft>
              <a:buClrTx/>
              <a:buSzTx/>
              <a:buFont typeface="Arial" panose="020B0604020202020204" pitchFamily="34" charset="0"/>
              <a:buChar char="•"/>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understand the policy behind the COVID-19 vaccination programme</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describe how vaccines are developed and trialled</a:t>
            </a:r>
          </a:p>
          <a:p>
            <a:pPr marL="285750" lvl="0" indent="-285750">
              <a:spcBef>
                <a:spcPts val="0"/>
              </a:spcBef>
              <a:spcAft>
                <a:spcPts val="1000"/>
              </a:spcAft>
              <a:buClrTx/>
              <a:buSzTx/>
              <a:buFont typeface="Arial" panose="020B0604020202020204" pitchFamily="34" charset="0"/>
              <a:buChar char="•"/>
            </a:pPr>
            <a:r>
              <a:rPr lang="en-GB" sz="2000" kern="1200" dirty="0">
                <a:latin typeface="Arial" pitchFamily="34" charset="0"/>
                <a:ea typeface="ヒラギノ角ゴ Pro W3" pitchFamily="84" charset="-128"/>
              </a:rPr>
              <a:t>identify the groups who are at high risk of COVID-19 infection and who should be prioritised to receive the COVID-19 vaccine</a:t>
            </a:r>
          </a:p>
          <a:p>
            <a:pPr marL="285750" indent="-285750">
              <a:spcBef>
                <a:spcPts val="0"/>
              </a:spcBef>
              <a:spcAft>
                <a:spcPts val="1000"/>
              </a:spcAft>
              <a:buClrTx/>
              <a:buSzTx/>
              <a:buFont typeface="Arial" panose="020B0604020202020204" pitchFamily="34" charset="0"/>
              <a:buChar char="•"/>
            </a:pPr>
            <a:r>
              <a:rPr lang="en-GB" sz="2000" dirty="0"/>
              <a:t>describe the key principles of how to correctly store, prepare and administer COVID-19 vaccines which have been authorised for use in the United Kingdom (UK)</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C161-84B3-4B9B-B68D-81A448A7CE5B}"/>
              </a:ext>
            </a:extLst>
          </p:cNvPr>
          <p:cNvSpPr>
            <a:spLocks noGrp="1"/>
          </p:cNvSpPr>
          <p:nvPr>
            <p:ph type="title"/>
          </p:nvPr>
        </p:nvSpPr>
        <p:spPr>
          <a:xfrm>
            <a:off x="539552" y="332656"/>
            <a:ext cx="8223448" cy="864096"/>
          </a:xfrm>
        </p:spPr>
        <p:txBody>
          <a:bodyPr/>
          <a:lstStyle/>
          <a:p>
            <a:r>
              <a:rPr lang="en-GB" sz="3200" dirty="0" err="1">
                <a:solidFill>
                  <a:schemeClr val="accent1">
                    <a:lumMod val="75000"/>
                  </a:schemeClr>
                </a:solidFill>
              </a:rPr>
              <a:t>VidPrevtyn</a:t>
            </a:r>
            <a:r>
              <a:rPr lang="en-GB" sz="3200" dirty="0">
                <a:solidFill>
                  <a:schemeClr val="accent1">
                    <a:lumMod val="75000"/>
                  </a:schemeClr>
                </a:solidFill>
              </a:rPr>
              <a:t> Beta (Sanofi Pasteur) vaccine</a:t>
            </a:r>
          </a:p>
        </p:txBody>
      </p:sp>
      <p:sp>
        <p:nvSpPr>
          <p:cNvPr id="3" name="Content Placeholder 2">
            <a:extLst>
              <a:ext uri="{FF2B5EF4-FFF2-40B4-BE49-F238E27FC236}">
                <a16:creationId xmlns:a16="http://schemas.microsoft.com/office/drawing/2014/main" id="{B99D45DB-EC1E-4A07-89B6-FB55135BEA9A}"/>
              </a:ext>
            </a:extLst>
          </p:cNvPr>
          <p:cNvSpPr>
            <a:spLocks noGrp="1"/>
          </p:cNvSpPr>
          <p:nvPr>
            <p:ph idx="1"/>
          </p:nvPr>
        </p:nvSpPr>
        <p:spPr>
          <a:xfrm>
            <a:off x="685800" y="1340768"/>
            <a:ext cx="8077200" cy="4221832"/>
          </a:xfrm>
        </p:spPr>
        <p:txBody>
          <a:bodyPr/>
          <a:lstStyle/>
          <a:p>
            <a:pPr marL="457200" indent="-457200">
              <a:buFont typeface="Arial" panose="020B0604020202020204" pitchFamily="34" charset="0"/>
              <a:buChar char="•"/>
            </a:pPr>
            <a:r>
              <a:rPr lang="en-GB" sz="1800" dirty="0" err="1"/>
              <a:t>VidPrevtyn</a:t>
            </a:r>
            <a:r>
              <a:rPr lang="en-GB" sz="1800" dirty="0"/>
              <a:t> Beta® is the COVID-19 vaccine developed by Sanofi Pasteur</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err="1"/>
              <a:t>VidPrevtyn</a:t>
            </a:r>
            <a:r>
              <a:rPr lang="en-GB" sz="1800" dirty="0"/>
              <a:t> Beta® is a monovalent, recombinant-protein COVID-19 vaccine </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err="1"/>
              <a:t>VidPrevtyn</a:t>
            </a:r>
            <a:r>
              <a:rPr lang="en-GB" sz="1800" dirty="0"/>
              <a:t> Beta® combines the spike protein from a COVID-19 virus variant, Beta, with the ‘adjuvant’ AS03</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this adjuvant was developed for use during pandemics and was employed as part of an H1N1v influenza vaccine in 2010-2011</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the adjuvant contains squalene</a:t>
            </a:r>
          </a:p>
        </p:txBody>
      </p:sp>
    </p:spTree>
    <p:extLst>
      <p:ext uri="{BB962C8B-B14F-4D97-AF65-F5344CB8AC3E}">
        <p14:creationId xmlns:p14="http://schemas.microsoft.com/office/powerpoint/2010/main" val="2804391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4400" dirty="0">
                <a:solidFill>
                  <a:schemeClr val="accent1">
                    <a:lumMod val="75000"/>
                  </a:schemeClr>
                </a:solidFill>
              </a:rPr>
              <a:t>Additional COVID-19 vaccines</a:t>
            </a:r>
          </a:p>
        </p:txBody>
      </p:sp>
      <p:sp>
        <p:nvSpPr>
          <p:cNvPr id="3" name="Content Placeholder 2"/>
          <p:cNvSpPr>
            <a:spLocks noGrp="1"/>
          </p:cNvSpPr>
          <p:nvPr>
            <p:ph idx="1"/>
          </p:nvPr>
        </p:nvSpPr>
        <p:spPr>
          <a:xfrm>
            <a:off x="685800" y="1196752"/>
            <a:ext cx="8077200" cy="4365848"/>
          </a:xfrm>
        </p:spPr>
        <p:txBody>
          <a:bodyPr/>
          <a:lstStyle/>
          <a:p>
            <a:pPr>
              <a:buFont typeface="Arial" panose="020B0604020202020204" pitchFamily="34" charset="0"/>
              <a:buChar char="•"/>
            </a:pPr>
            <a:endParaRPr lang="en-GB" sz="2400" dirty="0"/>
          </a:p>
          <a:p>
            <a:pPr>
              <a:buFont typeface="Arial" panose="020B0604020202020204" pitchFamily="34" charset="0"/>
              <a:buChar char="•"/>
            </a:pPr>
            <a:r>
              <a:rPr lang="en-GB" sz="2400" dirty="0"/>
              <a:t>If more COVID-19 vaccines are considered for authorisation in the UK, information about these will be added to this slide set</a:t>
            </a:r>
          </a:p>
          <a:p>
            <a:pPr marL="0" indent="0"/>
            <a:endParaRPr lang="en-GB" sz="2400" dirty="0"/>
          </a:p>
          <a:p>
            <a:pPr marL="0" indent="0"/>
            <a:r>
              <a:rPr lang="en-GB" sz="2400" dirty="0"/>
              <a:t>Further details about presentation and preparation of the Pfizer BioNTech (Comirnaty</a:t>
            </a:r>
            <a:r>
              <a:rPr lang="en-GB" dirty="0"/>
              <a:t>®</a:t>
            </a:r>
            <a:r>
              <a:rPr lang="en-GB" sz="2400" dirty="0"/>
              <a:t>), </a:t>
            </a:r>
            <a:r>
              <a:rPr lang="en-GB" sz="2400" dirty="0" err="1"/>
              <a:t>Moderna</a:t>
            </a:r>
            <a:r>
              <a:rPr lang="en-GB" sz="2400" dirty="0"/>
              <a:t> (</a:t>
            </a:r>
            <a:r>
              <a:rPr lang="en-GB" sz="2400" dirty="0" err="1"/>
              <a:t>Spikevax</a:t>
            </a:r>
            <a:r>
              <a:rPr lang="en-GB" dirty="0"/>
              <a:t>®</a:t>
            </a:r>
            <a:r>
              <a:rPr lang="en-GB" sz="2400" dirty="0"/>
              <a:t>), Novavax (</a:t>
            </a:r>
            <a:r>
              <a:rPr lang="en-GB" sz="2400" dirty="0" err="1"/>
              <a:t>Nuvaxovid</a:t>
            </a:r>
            <a:r>
              <a:rPr lang="en-GB" dirty="0"/>
              <a:t>®</a:t>
            </a:r>
            <a:r>
              <a:rPr lang="en-GB" sz="2400" dirty="0"/>
              <a:t>) and Sanofi Pasteur (</a:t>
            </a:r>
            <a:r>
              <a:rPr lang="en-GB" sz="2400" dirty="0" err="1"/>
              <a:t>VidPrevtyn</a:t>
            </a:r>
            <a:r>
              <a:rPr lang="en-GB" sz="2400" dirty="0"/>
              <a:t> Beta®) vaccines are available on slides at the end of this slide set</a:t>
            </a:r>
          </a:p>
        </p:txBody>
      </p:sp>
    </p:spTree>
    <p:extLst>
      <p:ext uri="{BB962C8B-B14F-4D97-AF65-F5344CB8AC3E}">
        <p14:creationId xmlns:p14="http://schemas.microsoft.com/office/powerpoint/2010/main" val="1248514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648072"/>
          </a:xfrm>
        </p:spPr>
        <p:txBody>
          <a:bodyPr/>
          <a:lstStyle/>
          <a:p>
            <a:r>
              <a:rPr lang="en-GB" sz="4400" dirty="0">
                <a:solidFill>
                  <a:schemeClr val="accent1">
                    <a:lumMod val="75000"/>
                  </a:schemeClr>
                </a:solidFill>
              </a:rPr>
              <a:t>Vaccine interchangeability</a:t>
            </a:r>
          </a:p>
        </p:txBody>
      </p:sp>
      <p:sp>
        <p:nvSpPr>
          <p:cNvPr id="3" name="Content Placeholder 2"/>
          <p:cNvSpPr>
            <a:spLocks noGrp="1"/>
          </p:cNvSpPr>
          <p:nvPr>
            <p:ph idx="1"/>
          </p:nvPr>
        </p:nvSpPr>
        <p:spPr>
          <a:xfrm>
            <a:off x="685800" y="1124744"/>
            <a:ext cx="8077200" cy="4752528"/>
          </a:xfrm>
        </p:spPr>
        <p:txBody>
          <a:bodyPr/>
          <a:lstStyle/>
          <a:p>
            <a:pPr>
              <a:buFont typeface="Arial" panose="020B0604020202020204" pitchFamily="34" charset="0"/>
              <a:buChar char="•"/>
            </a:pPr>
            <a:r>
              <a:rPr lang="en-GB" sz="1700" dirty="0"/>
              <a:t>evidence suggests that those who receive mixed schedules, including mRNA and adenovirus vectored vaccines make a good immune response, although rates of side effects with a heterologous second dose are higher</a:t>
            </a:r>
          </a:p>
          <a:p>
            <a:pPr>
              <a:buFont typeface="Arial" panose="020B0604020202020204" pitchFamily="34" charset="0"/>
              <a:buChar char="•"/>
            </a:pPr>
            <a:endParaRPr lang="en-GB" sz="1700" dirty="0"/>
          </a:p>
          <a:p>
            <a:pPr>
              <a:buFont typeface="Arial" panose="020B0604020202020204" pitchFamily="34" charset="0"/>
              <a:buChar char="•"/>
            </a:pPr>
            <a:r>
              <a:rPr lang="en-GB" sz="1700" dirty="0"/>
              <a:t>accumulating evidence now supports the use of heterologous schedules for primary and reinforcing immunisation, and these are now recognised by the European Medicines Agency (EMA)</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for individuals who started the schedule and who attend for vaccination where the same vaccine is not available or suitable, or if the first product received is unknown or not available, a dose of the locally available product should be given</a:t>
            </a:r>
          </a:p>
          <a:p>
            <a:pPr marL="0" indent="0">
              <a:spcAft>
                <a:spcPts val="600"/>
              </a:spcAft>
            </a:pPr>
            <a:endParaRPr lang="en-GB" sz="1700" dirty="0"/>
          </a:p>
          <a:p>
            <a:pPr marL="285750" indent="-285750">
              <a:spcAft>
                <a:spcPts val="600"/>
              </a:spcAft>
              <a:buFont typeface="Arial" panose="020B0604020202020204" pitchFamily="34" charset="0"/>
              <a:buChar char="•"/>
            </a:pPr>
            <a:r>
              <a:rPr lang="en-GB" sz="1700" dirty="0"/>
              <a:t>individuals who do receive a different vaccine for their second dose should be informed that they may experience more reactions to the second dose</a:t>
            </a:r>
          </a:p>
          <a:p>
            <a:pPr marL="285750" indent="-285750">
              <a:spcAft>
                <a:spcPts val="600"/>
              </a:spcAft>
              <a:buFont typeface="Arial" panose="020B0604020202020204" pitchFamily="34" charset="0"/>
              <a:buChar char="•"/>
            </a:pPr>
            <a:endParaRPr lang="en-GB" sz="1500" dirty="0"/>
          </a:p>
        </p:txBody>
      </p:sp>
    </p:spTree>
    <p:extLst>
      <p:ext uri="{BB962C8B-B14F-4D97-AF65-F5344CB8AC3E}">
        <p14:creationId xmlns:p14="http://schemas.microsoft.com/office/powerpoint/2010/main" val="1704320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1143000"/>
          </a:xfrm>
        </p:spPr>
        <p:txBody>
          <a:bodyPr/>
          <a:lstStyle/>
          <a:p>
            <a:r>
              <a:rPr lang="en-GB" sz="2800" dirty="0">
                <a:solidFill>
                  <a:schemeClr val="accent1">
                    <a:lumMod val="75000"/>
                  </a:schemeClr>
                </a:solidFill>
              </a:rPr>
              <a:t>Key factors that inform UK vaccination policy</a:t>
            </a:r>
          </a:p>
        </p:txBody>
      </p:sp>
      <p:sp>
        <p:nvSpPr>
          <p:cNvPr id="3" name="Content Placeholder 2"/>
          <p:cNvSpPr>
            <a:spLocks noGrp="1"/>
          </p:cNvSpPr>
          <p:nvPr>
            <p:ph idx="1"/>
          </p:nvPr>
        </p:nvSpPr>
        <p:spPr>
          <a:xfrm>
            <a:off x="685800" y="1052736"/>
            <a:ext cx="8077200" cy="4509864"/>
          </a:xfrm>
        </p:spPr>
        <p:txBody>
          <a:bodyPr/>
          <a:lstStyle/>
          <a:p>
            <a:pPr marL="0" indent="0"/>
            <a:r>
              <a:rPr lang="en-GB" altLang="en-US" sz="1500" spc="-20" dirty="0"/>
              <a:t>The Joint Committee on Vaccines and Immunisation (JCVI) consider the following before making vaccination policy recommendations to the Department of Health and Social Care (DHSC) and Devolved Administration Governments:</a:t>
            </a:r>
          </a:p>
          <a:p>
            <a:pPr marL="0" indent="0"/>
            <a:endParaRPr lang="en-GB" altLang="en-US" sz="1500" dirty="0"/>
          </a:p>
          <a:p>
            <a:pPr marL="285750" indent="-285750">
              <a:buFont typeface="Arial" panose="020B0604020202020204" pitchFamily="34" charset="0"/>
              <a:buChar char="•"/>
            </a:pPr>
            <a:r>
              <a:rPr lang="en-GB" altLang="en-US" sz="1500" b="1" dirty="0"/>
              <a:t>Availability of a safe and effective vaccine:</a:t>
            </a:r>
          </a:p>
          <a:p>
            <a:pPr marL="635000" lvl="1">
              <a:buFont typeface="Arial" panose="020B0604020202020204" pitchFamily="34" charset="0"/>
              <a:buChar char="•"/>
            </a:pPr>
            <a:r>
              <a:rPr lang="en-GB" altLang="en-US" sz="1500" dirty="0"/>
              <a:t>- there are currently over 300 COVID-19 vaccines in development and being trialled</a:t>
            </a:r>
          </a:p>
          <a:p>
            <a:pPr marL="635000" lvl="1">
              <a:buFont typeface="Arial" panose="020B0604020202020204" pitchFamily="34" charset="0"/>
              <a:buChar char="•"/>
            </a:pPr>
            <a:r>
              <a:rPr lang="en-GB" altLang="en-US" sz="1500" dirty="0"/>
              <a:t>- vaccines undergo extensive and vigorous testing before they are licensed and authorised for use as they have to be able to demonstrate quality, efficacy and safety</a:t>
            </a:r>
          </a:p>
          <a:p>
            <a:pPr marL="349250" lvl="1" indent="0"/>
            <a:endParaRPr lang="en-GB" altLang="en-US" sz="1500" dirty="0"/>
          </a:p>
          <a:p>
            <a:pPr marL="285750" indent="-285750">
              <a:buFont typeface="Arial" panose="020B0604020202020204" pitchFamily="34" charset="0"/>
              <a:buChar char="•"/>
            </a:pPr>
            <a:r>
              <a:rPr lang="en-GB" altLang="en-US" sz="1500" b="1" dirty="0"/>
              <a:t>Whether there is a need for a vaccination programme;</a:t>
            </a:r>
          </a:p>
          <a:p>
            <a:pPr marL="635000" lvl="1">
              <a:buFont typeface="Arial" panose="020B0604020202020204" pitchFamily="34" charset="0"/>
              <a:buChar char="•"/>
            </a:pPr>
            <a:r>
              <a:rPr lang="en-GB" sz="1500" dirty="0"/>
              <a:t>- SARS-CoV-2 has caused a significant public health problem, transmission is widespread and has been sustained despite various interventions </a:t>
            </a:r>
          </a:p>
          <a:p>
            <a:pPr marL="635000" lvl="1">
              <a:buFont typeface="Arial" panose="020B0604020202020204" pitchFamily="34" charset="0"/>
              <a:buChar char="•"/>
            </a:pPr>
            <a:r>
              <a:rPr lang="en-GB" sz="1500" dirty="0"/>
              <a:t>- the virus affects all age groups and there have been frequent outbreaks in nursing and residential homes, schools and communities</a:t>
            </a:r>
          </a:p>
          <a:p>
            <a:pPr marL="635000" lvl="1">
              <a:buFont typeface="Arial" panose="020B0604020202020204" pitchFamily="34" charset="0"/>
              <a:buChar char="•"/>
            </a:pPr>
            <a:r>
              <a:rPr lang="en-GB" sz="1500" dirty="0"/>
              <a:t>- there is significant morbidity and mortality in certain groups. There are multi-system complications from having the disease and there have been tens of thousands of deaths from COVID-19 in the UK</a:t>
            </a:r>
          </a:p>
        </p:txBody>
      </p:sp>
    </p:spTree>
    <p:extLst>
      <p:ext uri="{BB962C8B-B14F-4D97-AF65-F5344CB8AC3E}">
        <p14:creationId xmlns:p14="http://schemas.microsoft.com/office/powerpoint/2010/main" val="496060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2800" dirty="0">
                <a:solidFill>
                  <a:schemeClr val="accent1">
                    <a:lumMod val="75000"/>
                  </a:schemeClr>
                </a:solidFill>
              </a:rPr>
              <a:t>COVID-19 vaccine programme considerations</a:t>
            </a:r>
          </a:p>
        </p:txBody>
      </p:sp>
      <p:sp>
        <p:nvSpPr>
          <p:cNvPr id="3" name="Content Placeholder 2"/>
          <p:cNvSpPr>
            <a:spLocks noGrp="1"/>
          </p:cNvSpPr>
          <p:nvPr>
            <p:ph idx="1"/>
          </p:nvPr>
        </p:nvSpPr>
        <p:spPr>
          <a:xfrm>
            <a:off x="685800" y="1124744"/>
            <a:ext cx="8077200" cy="4464496"/>
          </a:xfrm>
          <a:solidFill>
            <a:schemeClr val="tx1"/>
          </a:solidFill>
        </p:spPr>
        <p:txBody>
          <a:bodyPr/>
          <a:lstStyle/>
          <a:p>
            <a:pPr marL="0" indent="0">
              <a:lnSpc>
                <a:spcPct val="100000"/>
              </a:lnSpc>
            </a:pPr>
            <a:r>
              <a:rPr lang="en-GB" sz="1600" dirty="0"/>
              <a:t>The overall aim of the COVID-19 vaccination programme is to protect those who are at most risk from serious illness or death.  </a:t>
            </a:r>
          </a:p>
          <a:p>
            <a:pPr marL="0" indent="0">
              <a:lnSpc>
                <a:spcPct val="100000"/>
              </a:lnSpc>
            </a:pPr>
            <a:endParaRPr lang="en-GB" sz="1600" dirty="0"/>
          </a:p>
          <a:p>
            <a:pPr marL="0" indent="0">
              <a:lnSpc>
                <a:spcPct val="100000"/>
              </a:lnSpc>
            </a:pPr>
            <a:r>
              <a:rPr lang="en-GB" sz="1600" dirty="0"/>
              <a:t>In order to advise which groups of patients to vaccinate and in which order to prioritise vaccination of these groups, the JCVI consider all the available relevant information on:</a:t>
            </a:r>
          </a:p>
          <a:p>
            <a:pPr>
              <a:lnSpc>
                <a:spcPct val="100000"/>
              </a:lnSpc>
            </a:pPr>
            <a:endParaRPr lang="en-GB" sz="1600" dirty="0"/>
          </a:p>
          <a:p>
            <a:pPr marL="285750" indent="-285750">
              <a:lnSpc>
                <a:spcPct val="100000"/>
              </a:lnSpc>
              <a:spcAft>
                <a:spcPts val="600"/>
              </a:spcAft>
              <a:buFont typeface="Wingdings" panose="05000000000000000000" pitchFamily="2" charset="2"/>
              <a:buChar char="§"/>
            </a:pPr>
            <a:r>
              <a:rPr lang="en-GB" sz="16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
            </a:pPr>
            <a:r>
              <a:rPr lang="en-GB" sz="1600" dirty="0"/>
              <a:t>the effect of the vaccine on acquisition of infection and transmission</a:t>
            </a:r>
          </a:p>
          <a:p>
            <a:pPr marL="285750" indent="-285750">
              <a:lnSpc>
                <a:spcPct val="100000"/>
              </a:lnSpc>
              <a:spcAft>
                <a:spcPts val="600"/>
              </a:spcAft>
              <a:buFont typeface="Wingdings" panose="05000000000000000000" pitchFamily="2" charset="2"/>
              <a:buChar char="§"/>
            </a:pPr>
            <a:r>
              <a:rPr lang="en-GB" sz="1600" dirty="0"/>
              <a:t>the epidemiological, microbiological and clinical characteristics of COVID-19</a:t>
            </a:r>
          </a:p>
          <a:p>
            <a:pPr>
              <a:lnSpc>
                <a:spcPct val="100000"/>
              </a:lnSpc>
            </a:pPr>
            <a:endParaRPr lang="en-GB" sz="1600" dirty="0"/>
          </a:p>
          <a:p>
            <a:pPr marL="0" indent="0">
              <a:lnSpc>
                <a:spcPct val="100000"/>
              </a:lnSpc>
            </a:pPr>
            <a:r>
              <a:rPr lang="en-GB" sz="1600" dirty="0"/>
              <a:t>From this, they then make recommendations to the DHSC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861176" cy="936104"/>
          </a:xfrm>
        </p:spPr>
        <p:txBody>
          <a:bodyPr/>
          <a:lstStyle/>
          <a:p>
            <a:r>
              <a:rPr lang="en-GB" sz="2800" dirty="0">
                <a:solidFill>
                  <a:schemeClr val="accent1">
                    <a:lumMod val="75000"/>
                  </a:schemeClr>
                </a:solidFill>
              </a:rPr>
              <a:t>Priority groups for COVID-19 vaccination </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600"/>
              </a:spcAft>
              <a:buFont typeface="Arial" panose="020B0604020202020204" pitchFamily="34" charset="0"/>
              <a:buChar char="•"/>
            </a:pPr>
            <a:r>
              <a:rPr lang="en-GB" sz="1500" dirty="0"/>
              <a:t>JCVI made recommendations as to how COVID-19 vaccine should be offered by identifying the priority groups for vaccination and the order in which they should be vaccinated</a:t>
            </a:r>
          </a:p>
          <a:p>
            <a:pPr marL="285750" indent="-285750">
              <a:lnSpc>
                <a:spcPct val="100000"/>
              </a:lnSpc>
              <a:spcAft>
                <a:spcPts val="600"/>
              </a:spcAft>
              <a:buFont typeface="Arial" panose="020B0604020202020204" pitchFamily="34" charset="0"/>
              <a:buChar char="•"/>
            </a:pPr>
            <a:r>
              <a:rPr lang="en-GB" sz="1500" dirty="0"/>
              <a:t>these groups are under regular review and prioritisation may change as more information about the vaccines becomes available</a:t>
            </a:r>
          </a:p>
          <a:p>
            <a:pPr marL="285750" indent="-285750">
              <a:lnSpc>
                <a:spcPct val="100000"/>
              </a:lnSpc>
              <a:spcAft>
                <a:spcPts val="600"/>
              </a:spcAft>
              <a:buFont typeface="Arial" panose="020B0604020202020204" pitchFamily="34" charset="0"/>
              <a:buChar char="•"/>
            </a:pPr>
            <a:r>
              <a:rPr lang="en-GB" sz="1500" dirty="0"/>
              <a:t>prioritisation will ensure that those at highest risk of severe illness and death are vaccinated early</a:t>
            </a:r>
          </a:p>
          <a:p>
            <a:pPr marL="285750" indent="-285750">
              <a:lnSpc>
                <a:spcPct val="100000"/>
              </a:lnSpc>
              <a:spcAft>
                <a:spcPts val="600"/>
              </a:spcAft>
              <a:buFont typeface="Arial" panose="020B0604020202020204" pitchFamily="34" charset="0"/>
              <a:buChar char="•"/>
            </a:pPr>
            <a:r>
              <a:rPr lang="en-GB" sz="1500" dirty="0"/>
              <a:t>the priority groups have been selected based on the epidemiology of the infection observed since the start of the pandemic: their risk of severe disease, mortality and other considerations such as ethnicity, deprivation and occupation</a:t>
            </a:r>
          </a:p>
          <a:p>
            <a:pPr marL="285750" indent="-285750">
              <a:lnSpc>
                <a:spcPct val="100000"/>
              </a:lnSpc>
              <a:spcAft>
                <a:spcPts val="600"/>
              </a:spcAft>
              <a:buFont typeface="Arial" panose="020B0604020202020204" pitchFamily="34" charset="0"/>
              <a:buChar char="•"/>
            </a:pPr>
            <a:r>
              <a:rPr lang="en-GB" sz="1500" dirty="0"/>
              <a:t>evidence from the UK indicates that the risk of poorer outcomes from COVID-19 infection increases dramatically with age in both healthy adults and in adults with underlying health conditions </a:t>
            </a:r>
          </a:p>
          <a:p>
            <a:pPr marL="285750" indent="-285750">
              <a:lnSpc>
                <a:spcPct val="100000"/>
              </a:lnSpc>
              <a:spcAft>
                <a:spcPts val="600"/>
              </a:spcAft>
              <a:buFont typeface="Arial" panose="020B0604020202020204" pitchFamily="34" charset="0"/>
              <a:buChar char="•"/>
            </a:pPr>
            <a:r>
              <a:rPr lang="en-GB" sz="1500" dirty="0"/>
              <a:t>those over the age of 65 years have by far the highest risk, and the risk increases with age</a:t>
            </a:r>
          </a:p>
          <a:p>
            <a:pPr marL="285750" indent="-285750">
              <a:lnSpc>
                <a:spcPct val="100000"/>
              </a:lnSpc>
              <a:spcAft>
                <a:spcPts val="600"/>
              </a:spcAft>
              <a:buFont typeface="Arial" panose="020B0604020202020204" pitchFamily="34" charset="0"/>
              <a:buChar char="•"/>
            </a:pPr>
            <a:r>
              <a:rPr lang="en-GB" sz="1500" dirty="0"/>
              <a:t>full details on vaccine eligibility, with detail on the at-risk conditions, are included in the Green Book COVID-19 chapter</a:t>
            </a:r>
          </a:p>
          <a:p>
            <a:endParaRPr lang="en-GB" dirty="0"/>
          </a:p>
        </p:txBody>
      </p:sp>
    </p:spTree>
    <p:extLst>
      <p:ext uri="{BB962C8B-B14F-4D97-AF65-F5344CB8AC3E}">
        <p14:creationId xmlns:p14="http://schemas.microsoft.com/office/powerpoint/2010/main" val="2756594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77200" cy="1287016"/>
          </a:xfrm>
        </p:spPr>
        <p:txBody>
          <a:bodyPr/>
          <a:lstStyle/>
          <a:p>
            <a:r>
              <a:rPr lang="en-GB" sz="3200" dirty="0">
                <a:solidFill>
                  <a:schemeClr val="accent1">
                    <a:lumMod val="75000"/>
                  </a:schemeClr>
                </a:solidFill>
              </a:rPr>
              <a:t>Vaccine priority groups: </a:t>
            </a:r>
            <a:br>
              <a:rPr lang="en-GB" sz="3200" dirty="0">
                <a:solidFill>
                  <a:schemeClr val="accent1">
                    <a:lumMod val="75000"/>
                  </a:schemeClr>
                </a:solidFill>
              </a:rPr>
            </a:br>
            <a:r>
              <a:rPr lang="en-GB" sz="3200" dirty="0">
                <a:solidFill>
                  <a:schemeClr val="accent1">
                    <a:lumMod val="75000"/>
                  </a:schemeClr>
                </a:solidFill>
              </a:rPr>
              <a:t>JCVI Phase One / NI Phases 1-3</a:t>
            </a:r>
          </a:p>
        </p:txBody>
      </p:sp>
      <p:sp>
        <p:nvSpPr>
          <p:cNvPr id="3" name="Content Placeholder 2"/>
          <p:cNvSpPr>
            <a:spLocks noGrp="1"/>
          </p:cNvSpPr>
          <p:nvPr>
            <p:ph idx="1"/>
          </p:nvPr>
        </p:nvSpPr>
        <p:spPr>
          <a:xfrm>
            <a:off x="611560" y="1556792"/>
            <a:ext cx="8077200" cy="4254624"/>
          </a:xfrm>
        </p:spPr>
        <p:txBody>
          <a:bodyPr/>
          <a:lstStyle/>
          <a:p>
            <a:pPr>
              <a:buFont typeface="+mj-lt"/>
              <a:buAutoNum type="arabicPeriod"/>
            </a:pPr>
            <a:r>
              <a:rPr lang="en-GB" sz="1600" dirty="0"/>
              <a:t>Residents in a care home for older adults and their carers 	</a:t>
            </a:r>
          </a:p>
          <a:p>
            <a:pPr>
              <a:buFont typeface="+mj-lt"/>
              <a:buAutoNum type="arabicPeriod"/>
            </a:pPr>
            <a:r>
              <a:rPr lang="en-GB" sz="1600" dirty="0"/>
              <a:t>All those 80 years of age and over </a:t>
            </a:r>
          </a:p>
          <a:p>
            <a:r>
              <a:rPr lang="en-GB" sz="1600" dirty="0"/>
              <a:t>	Frontline health and social care workers 	</a:t>
            </a:r>
          </a:p>
          <a:p>
            <a:pPr>
              <a:buFont typeface="+mj-lt"/>
              <a:buAutoNum type="arabicPeriod" startAt="3"/>
            </a:pPr>
            <a:r>
              <a:rPr lang="en-GB" sz="1600" dirty="0"/>
              <a:t>All those 75 years of age and over 	</a:t>
            </a:r>
          </a:p>
          <a:p>
            <a:pPr>
              <a:buFont typeface="+mj-lt"/>
              <a:buAutoNum type="arabicPeriod" startAt="3"/>
            </a:pPr>
            <a:r>
              <a:rPr lang="en-GB" sz="1600" dirty="0"/>
              <a:t>All those 70 years of age and over </a:t>
            </a:r>
          </a:p>
          <a:p>
            <a:pPr marL="0" indent="0"/>
            <a:r>
              <a:rPr lang="en-GB" sz="1600" dirty="0"/>
              <a:t>      Adults aged 16 to 69 in a high risk group</a:t>
            </a:r>
            <a:r>
              <a:rPr lang="en-GB" sz="1100" dirty="0"/>
              <a:t>1 </a:t>
            </a:r>
            <a:r>
              <a:rPr lang="en-GB" sz="1600" dirty="0"/>
              <a:t>		</a:t>
            </a:r>
          </a:p>
          <a:p>
            <a:pPr>
              <a:buFont typeface="+mj-lt"/>
              <a:buAutoNum type="arabicPeriod" startAt="5"/>
            </a:pPr>
            <a:r>
              <a:rPr lang="en-GB" sz="1600" dirty="0"/>
              <a:t>All those 65 years of age and over</a:t>
            </a:r>
          </a:p>
          <a:p>
            <a:pPr>
              <a:buFont typeface="+mj-lt"/>
              <a:buAutoNum type="arabicPeriod" startAt="5"/>
            </a:pPr>
            <a:r>
              <a:rPr lang="en-GB" sz="1600" dirty="0"/>
              <a:t>Adults aged 16 years to 64 years in an at-risk group</a:t>
            </a:r>
            <a:r>
              <a:rPr lang="en-GB" sz="1100" dirty="0"/>
              <a:t>2</a:t>
            </a:r>
            <a:r>
              <a:rPr lang="en-GB" sz="1600" dirty="0"/>
              <a:t>	</a:t>
            </a:r>
          </a:p>
          <a:p>
            <a:pPr>
              <a:buFont typeface="+mj-lt"/>
              <a:buAutoNum type="arabicPeriod" startAt="5"/>
            </a:pPr>
            <a:r>
              <a:rPr lang="en-GB" sz="1600" dirty="0"/>
              <a:t>All those 60 years of age and over 	</a:t>
            </a:r>
          </a:p>
          <a:p>
            <a:pPr>
              <a:buFont typeface="+mj-lt"/>
              <a:buAutoNum type="arabicPeriod" startAt="5"/>
            </a:pPr>
            <a:r>
              <a:rPr lang="en-GB" sz="1600" dirty="0"/>
              <a:t>All those 55 years of age and over</a:t>
            </a:r>
          </a:p>
          <a:p>
            <a:pPr>
              <a:buFont typeface="+mj-lt"/>
              <a:buAutoNum type="arabicPeriod" startAt="5"/>
            </a:pPr>
            <a:r>
              <a:rPr lang="en-GB" sz="1600" dirty="0"/>
              <a:t>All those 50 years of age and over </a:t>
            </a:r>
          </a:p>
          <a:p>
            <a:pPr marL="0" indent="0"/>
            <a:endParaRPr lang="en-GB" sz="1800" dirty="0"/>
          </a:p>
          <a:p>
            <a:pPr marL="0" indent="0"/>
            <a:r>
              <a:rPr lang="en-GB" sz="1200" dirty="0"/>
              <a:t>1 Previously known as ‘clinically extremely vulnerable</a:t>
            </a:r>
          </a:p>
          <a:p>
            <a:pPr marL="0" indent="0"/>
            <a:r>
              <a:rPr lang="en-GB" sz="1200" dirty="0"/>
              <a:t>2 Please refer to Green Book chapter for list of ‘Clinical risk groups’</a:t>
            </a:r>
          </a:p>
          <a:p>
            <a:pPr marL="0" indent="0"/>
            <a:endParaRPr lang="en-GB" sz="1200" dirty="0"/>
          </a:p>
          <a:p>
            <a:pPr marL="0" indent="0"/>
            <a:endParaRPr lang="en-GB" sz="1200" dirty="0"/>
          </a:p>
          <a:p>
            <a:pPr marL="0" indent="0"/>
            <a:endParaRPr lang="en-GB" sz="1600" dirty="0"/>
          </a:p>
        </p:txBody>
      </p:sp>
    </p:spTree>
    <p:extLst>
      <p:ext uri="{BB962C8B-B14F-4D97-AF65-F5344CB8AC3E}">
        <p14:creationId xmlns:p14="http://schemas.microsoft.com/office/powerpoint/2010/main" val="3087866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1008112"/>
          </a:xfrm>
        </p:spPr>
        <p:txBody>
          <a:bodyPr/>
          <a:lstStyle/>
          <a:p>
            <a:r>
              <a:rPr lang="en-GB" sz="3200" dirty="0">
                <a:solidFill>
                  <a:schemeClr val="accent1">
                    <a:lumMod val="75000"/>
                  </a:schemeClr>
                </a:solidFill>
              </a:rPr>
              <a:t>JCVI Phase Two / NI Phase 4</a:t>
            </a:r>
          </a:p>
        </p:txBody>
      </p:sp>
      <p:sp>
        <p:nvSpPr>
          <p:cNvPr id="3" name="Content Placeholder 2"/>
          <p:cNvSpPr>
            <a:spLocks noGrp="1"/>
          </p:cNvSpPr>
          <p:nvPr>
            <p:ph idx="1"/>
          </p:nvPr>
        </p:nvSpPr>
        <p:spPr>
          <a:xfrm>
            <a:off x="685800" y="1052736"/>
            <a:ext cx="8077200" cy="4509864"/>
          </a:xfrm>
        </p:spPr>
        <p:txBody>
          <a:bodyPr/>
          <a:lstStyle/>
          <a:p>
            <a:pPr marL="0" indent="0"/>
            <a:r>
              <a:rPr lang="en-GB" sz="1400" dirty="0"/>
              <a:t>In Phase 2, efforts continued to maximise coverage amongst those prioritised in Phase 1 but who remained unvaccinated and completed delivery of second doses to all those given first doses in Phase 1. </a:t>
            </a:r>
          </a:p>
          <a:p>
            <a:endParaRPr lang="en-GB" sz="1400" dirty="0"/>
          </a:p>
          <a:p>
            <a:r>
              <a:rPr lang="en-GB" sz="1400" b="1" dirty="0"/>
              <a:t>JCVI advised that the offer of vaccination during Phase 2 should continue to be age-based starting with the oldest adults first </a:t>
            </a:r>
            <a:r>
              <a:rPr lang="en-GB" sz="1400" dirty="0"/>
              <a:t>and proceeding in the following order: </a:t>
            </a:r>
          </a:p>
          <a:p>
            <a:pPr marL="285750" indent="-285750">
              <a:buFont typeface="Arial" panose="020B0604020202020204" pitchFamily="34" charset="0"/>
              <a:buChar char="•"/>
            </a:pPr>
            <a:r>
              <a:rPr lang="en-GB" sz="1400" dirty="0"/>
              <a:t>all those aged 40-49 years </a:t>
            </a:r>
          </a:p>
          <a:p>
            <a:pPr marL="285750" indent="-285750">
              <a:buFont typeface="Arial" panose="020B0604020202020204" pitchFamily="34" charset="0"/>
              <a:buChar char="•"/>
            </a:pPr>
            <a:r>
              <a:rPr lang="en-GB" sz="1400" dirty="0"/>
              <a:t>all those aged 30-39 years </a:t>
            </a:r>
          </a:p>
          <a:p>
            <a:pPr marL="285750" indent="-285750">
              <a:buFont typeface="Arial" panose="020B0604020202020204" pitchFamily="34" charset="0"/>
              <a:buChar char="•"/>
            </a:pPr>
            <a:r>
              <a:rPr lang="en-GB" sz="1400" dirty="0"/>
              <a:t>all those aged 18-29 years </a:t>
            </a:r>
          </a:p>
          <a:p>
            <a:pPr marL="285750" indent="-285750">
              <a:buFont typeface="Arial" panose="020B0604020202020204" pitchFamily="34" charset="0"/>
              <a:buChar char="•"/>
            </a:pPr>
            <a:endParaRPr lang="en-GB" sz="1400" dirty="0"/>
          </a:p>
          <a:p>
            <a:pPr marL="0" indent="0">
              <a:lnSpc>
                <a:spcPct val="120000"/>
              </a:lnSpc>
              <a:spcBef>
                <a:spcPts val="0"/>
              </a:spcBef>
              <a:buNone/>
            </a:pPr>
            <a:r>
              <a:rPr lang="en-GB" sz="1400" dirty="0"/>
              <a:t>Individuals in both phases who have not yet been vaccinated remain eligible for primary vaccination. Continued efforts should be made to offer them the vaccine and to complete delivery of second doses to all those given first doses. </a:t>
            </a:r>
          </a:p>
          <a:p>
            <a:endParaRPr lang="en-GB" sz="1400" dirty="0"/>
          </a:p>
          <a:p>
            <a:pPr marL="0" indent="0"/>
            <a:r>
              <a:rPr lang="en-GB" sz="1400" dirty="0"/>
              <a:t>As there is an increased risk of hospitalisation in males, those from certain ethnic minority backgrounds, those who are obese or morbidly obese, and those from socio-economically deprived areas, JCVI advises that specific focus should be used to promote and deliver vaccination to these groups. </a:t>
            </a:r>
          </a:p>
          <a:p>
            <a:endParaRPr lang="en-GB" dirty="0"/>
          </a:p>
        </p:txBody>
      </p:sp>
    </p:spTree>
    <p:extLst>
      <p:ext uri="{BB962C8B-B14F-4D97-AF65-F5344CB8AC3E}">
        <p14:creationId xmlns:p14="http://schemas.microsoft.com/office/powerpoint/2010/main" val="1564107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89168" cy="792088"/>
          </a:xfrm>
        </p:spPr>
        <p:txBody>
          <a:bodyPr/>
          <a:lstStyle/>
          <a:p>
            <a:r>
              <a:rPr lang="en-GB" sz="3600" dirty="0">
                <a:solidFill>
                  <a:schemeClr val="accent1">
                    <a:lumMod val="75000"/>
                  </a:schemeClr>
                </a:solidFill>
              </a:rPr>
              <a:t>Older adults resident in a care home</a:t>
            </a:r>
          </a:p>
        </p:txBody>
      </p:sp>
      <p:sp>
        <p:nvSpPr>
          <p:cNvPr id="3" name="Content Placeholder 2"/>
          <p:cNvSpPr>
            <a:spLocks noGrp="1"/>
          </p:cNvSpPr>
          <p:nvPr>
            <p:ph idx="1"/>
          </p:nvPr>
        </p:nvSpPr>
        <p:spPr>
          <a:xfrm>
            <a:off x="685800" y="1124744"/>
            <a:ext cx="8077200" cy="4680520"/>
          </a:xfrm>
        </p:spPr>
        <p:txBody>
          <a:bodyPr/>
          <a:lstStyle/>
          <a:p>
            <a:pPr marL="285750" indent="-285750">
              <a:spcAft>
                <a:spcPts val="1200"/>
              </a:spcAft>
              <a:buFont typeface="Arial" panose="020B0604020202020204" pitchFamily="34" charset="0"/>
              <a:buChar char="•"/>
            </a:pPr>
            <a:r>
              <a:rPr lang="en-GB" sz="1600"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sz="16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sz="1600"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sz="1600"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sz="1600" dirty="0"/>
              <a:t>JCVI have advised that this group should be the highest priority for vaccination </a:t>
            </a:r>
          </a:p>
          <a:p>
            <a:pPr marL="285750" indent="-285750">
              <a:spcAft>
                <a:spcPts val="1200"/>
              </a:spcAft>
              <a:buFont typeface="Arial" panose="020B0604020202020204" pitchFamily="34" charset="0"/>
              <a:buChar char="•"/>
            </a:pPr>
            <a:r>
              <a:rPr lang="en-GB" sz="1600" dirty="0"/>
              <a:t>vaccination of residents and staff at the same time is considered to be a highly efficient strategy within a mass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44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marL="285750" indent="-285750">
              <a:spcAft>
                <a:spcPts val="1200"/>
              </a:spcAft>
              <a:buFont typeface="Arial" panose="020B0604020202020204" pitchFamily="34" charset="0"/>
              <a:buChar char="•"/>
            </a:pPr>
            <a:r>
              <a:rPr lang="en-GB" sz="2000" dirty="0"/>
              <a:t>older adults are considered to be at very high risk if they develop COVID-19 infection</a:t>
            </a:r>
          </a:p>
          <a:p>
            <a:pPr marL="285750" indent="-285750">
              <a:spcAft>
                <a:spcPts val="1200"/>
              </a:spcAft>
              <a:buFont typeface="Arial" panose="020B0604020202020204" pitchFamily="34" charset="0"/>
              <a:buChar char="•"/>
            </a:pPr>
            <a:r>
              <a:rPr lang="en-GB" sz="2000" dirty="0"/>
              <a:t>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2000" dirty="0"/>
              <a:t>disease severity, risk of hospitalisation and mortality increase from age 50 upwards, with the highest risk in those aged 80 years and above</a:t>
            </a:r>
          </a:p>
          <a:p>
            <a:pPr marL="285750" indent="-285750">
              <a:spcAft>
                <a:spcPts val="1200"/>
              </a:spcAft>
              <a:buFont typeface="Arial" panose="020B0604020202020204" pitchFamily="34" charset="0"/>
              <a:buChar char="•"/>
            </a:pPr>
            <a:r>
              <a:rPr lang="en-GB" sz="2000" dirty="0"/>
              <a:t>data indicate that 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80728"/>
            <a:ext cx="8077200" cy="4752528"/>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Patient Group Direction (PGD) or Protocol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64096"/>
          </a:xfrm>
        </p:spPr>
        <p:txBody>
          <a:bodyPr/>
          <a:lstStyle/>
          <a:p>
            <a:r>
              <a:rPr lang="en-GB" dirty="0">
                <a:solidFill>
                  <a:schemeClr val="accent1">
                    <a:lumMod val="75000"/>
                  </a:schemeClr>
                </a:solidFill>
              </a:rPr>
              <a:t>Adults in a high risk group</a:t>
            </a:r>
          </a:p>
        </p:txBody>
      </p:sp>
      <p:sp>
        <p:nvSpPr>
          <p:cNvPr id="3" name="Content Placeholder 2"/>
          <p:cNvSpPr>
            <a:spLocks noGrp="1"/>
          </p:cNvSpPr>
          <p:nvPr>
            <p:ph idx="1"/>
          </p:nvPr>
        </p:nvSpPr>
        <p:spPr>
          <a:xfrm>
            <a:off x="685800" y="1196752"/>
            <a:ext cx="8077200" cy="4824536"/>
          </a:xfrm>
        </p:spPr>
        <p:txBody>
          <a:bodyPr/>
          <a:lstStyle/>
          <a:p>
            <a:pPr marL="285750" indent="-285750">
              <a:buFont typeface="Arial" panose="020B0604020202020204" pitchFamily="34" charset="0"/>
              <a:buChar char="•"/>
            </a:pPr>
            <a:r>
              <a:rPr lang="en-GB" sz="1500" dirty="0"/>
              <a:t>people previously defined as clinically extremely vulnerable are considered to be at very high risk of severe illness from COVID-19 </a:t>
            </a:r>
          </a:p>
          <a:p>
            <a:endParaRPr lang="en-GB" sz="1500" dirty="0"/>
          </a:p>
          <a:p>
            <a:pPr marL="285750" indent="-285750">
              <a:buFont typeface="Arial" panose="020B0604020202020204" pitchFamily="34" charset="0"/>
              <a:buChar char="•"/>
            </a:pPr>
            <a:r>
              <a:rPr lang="en-GB" sz="1500" dirty="0"/>
              <a:t>there are two ways an individual may have been identified as clinically extremely vulnerable:</a:t>
            </a:r>
          </a:p>
          <a:p>
            <a:pPr marL="0" indent="0"/>
            <a:r>
              <a:rPr lang="en-GB" sz="1500" dirty="0"/>
              <a:t>           - they have one or more of the conditions listed on the GOV.UK website, or</a:t>
            </a:r>
          </a:p>
          <a:p>
            <a:pPr marL="0" indent="0" algn="ctr"/>
            <a:r>
              <a:rPr lang="en-GB" sz="1500" dirty="0"/>
              <a:t> - a hospital clinician or GP added them to the Shielded patients list because they       considered them to be at higher risk of serious illness from COVID-19</a:t>
            </a:r>
          </a:p>
          <a:p>
            <a:endParaRPr lang="en-GB" sz="1500" dirty="0"/>
          </a:p>
          <a:p>
            <a:pPr marL="285750" indent="-285750">
              <a:buFont typeface="Arial" panose="020B0604020202020204" pitchFamily="34" charset="0"/>
              <a:buChar char="•"/>
            </a:pPr>
            <a:r>
              <a:rPr lang="en-GB" sz="1500" dirty="0"/>
              <a:t>many of those who are clinically extremely vulnerable are in the oldest age groups and were among the first to receive vaccine - the remainder of this group were offered the vaccine alongside those aged 70-74 years of age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overall risk of mortality for clinically extremely vulnerable younger adults is estimated to be roughly the same as the risk to persons aged 70-74 years</a:t>
            </a:r>
          </a:p>
          <a:p>
            <a:pPr marL="0" indent="0"/>
            <a:endParaRPr lang="en-GB" sz="1500" dirty="0"/>
          </a:p>
          <a:p>
            <a:pPr marL="285750" indent="-285750">
              <a:buFont typeface="Arial" panose="020B0604020202020204" pitchFamily="34" charset="0"/>
              <a:buChar char="•"/>
            </a:pPr>
            <a:r>
              <a:rPr lang="en-GB" sz="1500" dirty="0"/>
              <a:t>see Green Book COVID-19 chapter for more information about vaccination of this group</a:t>
            </a:r>
          </a:p>
          <a:p>
            <a:endParaRPr lang="en-GB" dirty="0"/>
          </a:p>
        </p:txBody>
      </p:sp>
    </p:spTree>
    <p:extLst>
      <p:ext uri="{BB962C8B-B14F-4D97-AF65-F5344CB8AC3E}">
        <p14:creationId xmlns:p14="http://schemas.microsoft.com/office/powerpoint/2010/main" val="3957127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077200" cy="1143000"/>
          </a:xfrm>
        </p:spPr>
        <p:txBody>
          <a:bodyPr/>
          <a:lstStyle/>
          <a:p>
            <a:r>
              <a:rPr lang="en-GB" sz="3200" dirty="0">
                <a:solidFill>
                  <a:schemeClr val="accent1">
                    <a:lumMod val="75000"/>
                  </a:schemeClr>
                </a:solidFill>
              </a:rPr>
              <a:t>Groups with underlying health conditions</a:t>
            </a:r>
          </a:p>
        </p:txBody>
      </p:sp>
      <p:sp>
        <p:nvSpPr>
          <p:cNvPr id="3" name="Content Placeholder 2"/>
          <p:cNvSpPr>
            <a:spLocks noGrp="1"/>
          </p:cNvSpPr>
          <p:nvPr>
            <p:ph idx="1"/>
          </p:nvPr>
        </p:nvSpPr>
        <p:spPr>
          <a:xfrm>
            <a:off x="685800" y="1052736"/>
            <a:ext cx="8077200" cy="4509864"/>
          </a:xfrm>
        </p:spPr>
        <p:txBody>
          <a:bodyPr/>
          <a:lstStyle/>
          <a:p>
            <a:pPr>
              <a:lnSpc>
                <a:spcPct val="100000"/>
              </a:lnSpc>
              <a:spcAft>
                <a:spcPts val="300"/>
              </a:spcAft>
            </a:pPr>
            <a:r>
              <a:rPr lang="en-GB" sz="1400" dirty="0"/>
              <a:t>As well as age, other risk factors have been identified that place individuals at risk of serious disease </a:t>
            </a:r>
          </a:p>
          <a:p>
            <a:pPr>
              <a:lnSpc>
                <a:spcPct val="100000"/>
              </a:lnSpc>
              <a:spcAft>
                <a:spcPts val="300"/>
              </a:spcAft>
            </a:pPr>
            <a:r>
              <a:rPr lang="en-GB" sz="1400" dirty="0"/>
              <a:t>or death from COVID-19. These include groups with certain underlying health conditions and may</a:t>
            </a:r>
          </a:p>
          <a:p>
            <a:pPr>
              <a:lnSpc>
                <a:spcPct val="100000"/>
              </a:lnSpc>
              <a:spcAft>
                <a:spcPts val="300"/>
              </a:spcAft>
            </a:pPr>
            <a:r>
              <a:rPr lang="en-GB" sz="1400" dirty="0"/>
              <a:t>include people who have</a:t>
            </a:r>
            <a:r>
              <a:rPr lang="en-GB" sz="1200" dirty="0"/>
              <a:t>:</a:t>
            </a:r>
          </a:p>
          <a:p>
            <a:pPr marL="285750" indent="-285750">
              <a:lnSpc>
                <a:spcPct val="100000"/>
              </a:lnSpc>
              <a:spcAft>
                <a:spcPts val="300"/>
              </a:spcAft>
              <a:buFont typeface="Arial" panose="020B0604020202020204" pitchFamily="34" charset="0"/>
              <a:buChar char="•"/>
            </a:pPr>
            <a:r>
              <a:rPr lang="en-GB" sz="1200" dirty="0"/>
              <a:t>chronic (long-term) respiratory disease</a:t>
            </a:r>
          </a:p>
          <a:p>
            <a:pPr marL="285750" indent="-285750">
              <a:lnSpc>
                <a:spcPct val="100000"/>
              </a:lnSpc>
              <a:spcAft>
                <a:spcPts val="300"/>
              </a:spcAft>
              <a:buFont typeface="Arial" panose="020B0604020202020204" pitchFamily="34" charset="0"/>
              <a:buChar char="•"/>
            </a:pPr>
            <a:r>
              <a:rPr lang="en-GB" sz="1200" dirty="0"/>
              <a:t>chronic heart disease</a:t>
            </a:r>
          </a:p>
          <a:p>
            <a:pPr marL="285750" indent="-285750">
              <a:lnSpc>
                <a:spcPct val="100000"/>
              </a:lnSpc>
              <a:spcAft>
                <a:spcPts val="300"/>
              </a:spcAft>
              <a:buFont typeface="Arial" panose="020B0604020202020204" pitchFamily="34" charset="0"/>
              <a:buChar char="•"/>
            </a:pPr>
            <a:r>
              <a:rPr lang="en-GB" sz="1200" dirty="0"/>
              <a:t>chronic kidney disease </a:t>
            </a:r>
          </a:p>
          <a:p>
            <a:pPr marL="285750" indent="-285750">
              <a:lnSpc>
                <a:spcPct val="100000"/>
              </a:lnSpc>
              <a:spcAft>
                <a:spcPts val="300"/>
              </a:spcAft>
              <a:buFont typeface="Arial" panose="020B0604020202020204" pitchFamily="34" charset="0"/>
              <a:buChar char="•"/>
            </a:pPr>
            <a:r>
              <a:rPr lang="en-GB" sz="1200" dirty="0"/>
              <a:t>chronic liver disease </a:t>
            </a:r>
          </a:p>
          <a:p>
            <a:pPr marL="285750" indent="-285750">
              <a:lnSpc>
                <a:spcPct val="100000"/>
              </a:lnSpc>
              <a:spcAft>
                <a:spcPts val="300"/>
              </a:spcAft>
              <a:buFont typeface="Arial" panose="020B0604020202020204" pitchFamily="34" charset="0"/>
              <a:buChar char="•"/>
            </a:pPr>
            <a:r>
              <a:rPr lang="en-GB" sz="1200" dirty="0"/>
              <a:t>chronic neurological disease</a:t>
            </a:r>
          </a:p>
          <a:p>
            <a:pPr marL="285750" indent="-285750">
              <a:lnSpc>
                <a:spcPct val="100000"/>
              </a:lnSpc>
              <a:spcAft>
                <a:spcPts val="300"/>
              </a:spcAft>
              <a:buFont typeface="Arial" panose="020B0604020202020204" pitchFamily="34" charset="0"/>
              <a:buChar char="•"/>
            </a:pPr>
            <a:r>
              <a:rPr lang="en-GB" sz="1200" dirty="0"/>
              <a:t>diabetes</a:t>
            </a:r>
          </a:p>
          <a:p>
            <a:pPr marL="285750" indent="-285750">
              <a:lnSpc>
                <a:spcPct val="100000"/>
              </a:lnSpc>
              <a:spcAft>
                <a:spcPts val="300"/>
              </a:spcAft>
              <a:buFont typeface="Arial" panose="020B0604020202020204" pitchFamily="34" charset="0"/>
              <a:buChar char="•"/>
            </a:pPr>
            <a:r>
              <a:rPr lang="en-GB" sz="1200" dirty="0"/>
              <a:t>a weakened immune system due to disease or treatment  </a:t>
            </a:r>
          </a:p>
          <a:p>
            <a:pPr marL="285750" indent="-285750">
              <a:lnSpc>
                <a:spcPct val="100000"/>
              </a:lnSpc>
              <a:spcAft>
                <a:spcPts val="300"/>
              </a:spcAft>
              <a:buFont typeface="Arial" panose="020B0604020202020204" pitchFamily="34" charset="0"/>
              <a:buChar char="•"/>
            </a:pPr>
            <a:r>
              <a:rPr lang="en-GB" sz="1200" dirty="0" err="1"/>
              <a:t>asplenia</a:t>
            </a:r>
            <a:r>
              <a:rPr lang="en-GB" sz="1200" dirty="0"/>
              <a:t> or dysfunction of the spleen</a:t>
            </a:r>
          </a:p>
          <a:p>
            <a:pPr marL="285750" indent="-285750">
              <a:lnSpc>
                <a:spcPct val="100000"/>
              </a:lnSpc>
              <a:spcAft>
                <a:spcPts val="300"/>
              </a:spcAft>
              <a:buFont typeface="Arial" panose="020B0604020202020204" pitchFamily="34" charset="0"/>
              <a:buChar char="•"/>
            </a:pPr>
            <a:r>
              <a:rPr lang="en-GB" sz="1200" dirty="0"/>
              <a:t>morbid obesity (defined as BMI of 40 and above) </a:t>
            </a:r>
          </a:p>
          <a:p>
            <a:pPr marL="285750" indent="-285750">
              <a:lnSpc>
                <a:spcPct val="100000"/>
              </a:lnSpc>
              <a:spcAft>
                <a:spcPts val="300"/>
              </a:spcAft>
              <a:buFont typeface="Arial" panose="020B0604020202020204" pitchFamily="34" charset="0"/>
              <a:buChar char="•"/>
            </a:pPr>
            <a:r>
              <a:rPr lang="en-GB" sz="1200" dirty="0"/>
              <a:t>severe mental illness</a:t>
            </a:r>
          </a:p>
          <a:p>
            <a:pPr>
              <a:lnSpc>
                <a:spcPct val="100000"/>
              </a:lnSpc>
              <a:spcAft>
                <a:spcPts val="300"/>
              </a:spcAft>
            </a:pPr>
            <a:endParaRPr lang="en-GB" sz="1200" dirty="0"/>
          </a:p>
          <a:p>
            <a:pPr>
              <a:lnSpc>
                <a:spcPct val="100000"/>
              </a:lnSpc>
              <a:spcAft>
                <a:spcPts val="300"/>
              </a:spcAft>
            </a:pPr>
            <a:r>
              <a:rPr lang="en-GB" sz="1400" dirty="0"/>
              <a:t>Detailed information giving examples of conditions in each of the clinical risk groups which would </a:t>
            </a:r>
          </a:p>
          <a:p>
            <a:pPr>
              <a:lnSpc>
                <a:spcPct val="100000"/>
              </a:lnSpc>
              <a:spcAft>
                <a:spcPts val="300"/>
              </a:spcAft>
            </a:pPr>
            <a:r>
              <a:rPr lang="en-GB" sz="1400" dirty="0"/>
              <a:t>make individuals eligible for vaccination is provided in the COVID-19 Green Book chapter.</a:t>
            </a:r>
          </a:p>
          <a:p>
            <a:endParaRPr lang="en-GB" dirty="0"/>
          </a:p>
        </p:txBody>
      </p:sp>
    </p:spTree>
    <p:extLst>
      <p:ext uri="{BB962C8B-B14F-4D97-AF65-F5344CB8AC3E}">
        <p14:creationId xmlns:p14="http://schemas.microsoft.com/office/powerpoint/2010/main" val="3025983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2800" dirty="0">
                <a:solidFill>
                  <a:schemeClr val="accent1">
                    <a:lumMod val="75000"/>
                  </a:schemeClr>
                </a:solidFill>
              </a:rPr>
              <a:t>Pregnancy (1)</a:t>
            </a:r>
          </a:p>
        </p:txBody>
      </p:sp>
      <p:sp>
        <p:nvSpPr>
          <p:cNvPr id="3" name="Content Placeholder 2"/>
          <p:cNvSpPr>
            <a:spLocks noGrp="1"/>
          </p:cNvSpPr>
          <p:nvPr>
            <p:ph idx="1"/>
          </p:nvPr>
        </p:nvSpPr>
        <p:spPr>
          <a:xfrm>
            <a:off x="683568" y="908720"/>
            <a:ext cx="8077200" cy="4896544"/>
          </a:xfrm>
        </p:spPr>
        <p:txBody>
          <a:bodyPr/>
          <a:lstStyle/>
          <a:p>
            <a:pPr marL="285750" indent="-285750">
              <a:buFont typeface="Arial" panose="020B0604020202020204" pitchFamily="34" charset="0"/>
              <a:buChar char="•"/>
            </a:pPr>
            <a:r>
              <a:rPr lang="en-GB" sz="1500" dirty="0"/>
              <a:t>the JCVI advise that women who are pregnant should be recommended to receive primary and booster immunisation, and that pregnancy is considered a clinical risk group </a:t>
            </a:r>
          </a:p>
          <a:p>
            <a:pPr marL="0" indent="0"/>
            <a:endParaRPr lang="en-GB" sz="1500" dirty="0">
              <a:solidFill>
                <a:srgbClr val="00B050"/>
              </a:solidFill>
            </a:endParaRPr>
          </a:p>
          <a:p>
            <a:pPr marL="285750" indent="-285750">
              <a:buFont typeface="Arial" panose="020B0604020202020204" pitchFamily="34" charset="0"/>
              <a:buChar char="•"/>
            </a:pPr>
            <a:r>
              <a:rPr lang="en-GB" sz="1500" dirty="0"/>
              <a:t>studies following the use of the COVID-19 vaccines in pregnant women have shown the vaccines to be safe and highly effective in preventing serious complications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a large amount of observational data from women vaccinated during pregnancy in the USA has not shown an increase in adverse pregnancy outcomes</a:t>
            </a:r>
          </a:p>
          <a:p>
            <a:pPr marL="36000" indent="0"/>
            <a:endParaRPr lang="en-GB" sz="1500" dirty="0">
              <a:solidFill>
                <a:srgbClr val="00B050"/>
              </a:solidFill>
            </a:endParaRPr>
          </a:p>
          <a:p>
            <a:pPr marL="321750" indent="-285750">
              <a:buFont typeface="Arial" panose="020B0604020202020204" pitchFamily="34" charset="0"/>
              <a:buChar char="•"/>
            </a:pPr>
            <a:r>
              <a:rPr lang="en-GB" sz="15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Arial" panose="020B0604020202020204" pitchFamily="34" charset="0"/>
              <a:buChar char="•"/>
            </a:pPr>
            <a:endParaRPr lang="en-GB" sz="1500" dirty="0">
              <a:solidFill>
                <a:srgbClr val="FF0000"/>
              </a:solidFill>
            </a:endParaRPr>
          </a:p>
          <a:p>
            <a:pPr marL="321750" indent="-285750">
              <a:buFont typeface="Arial" panose="020B0604020202020204" pitchFamily="34" charset="0"/>
              <a:buChar char="•"/>
            </a:pPr>
            <a:r>
              <a:rPr lang="en-GB" sz="1500" dirty="0"/>
              <a:t>there is now extensive post-marketing experience of the use of the Pfizer BioNTech and </a:t>
            </a:r>
            <a:r>
              <a:rPr lang="en-GB" sz="1500" dirty="0" err="1"/>
              <a:t>Moderna</a:t>
            </a:r>
            <a:r>
              <a:rPr lang="en-GB" sz="1500" dirty="0"/>
              <a:t> vaccines with no safety signals so far. These vaccines are therefore the preferred vaccines to offer to pregnant women (for those under 18 years, Pfizer BioNTech vaccine (Comirnaty®) is preferred) </a:t>
            </a:r>
            <a:endParaRPr lang="en-GB" sz="15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648072"/>
          </a:xfrm>
        </p:spPr>
        <p:txBody>
          <a:bodyPr/>
          <a:lstStyle/>
          <a:p>
            <a:r>
              <a:rPr lang="en-GB" sz="2800" dirty="0">
                <a:solidFill>
                  <a:schemeClr val="accent1">
                    <a:lumMod val="75000"/>
                  </a:schemeClr>
                </a:solidFill>
              </a:rPr>
              <a:t>Pregnancy</a:t>
            </a:r>
            <a:r>
              <a:rPr lang="en-GB" sz="2800" dirty="0">
                <a:solidFill>
                  <a:srgbClr val="FF0000"/>
                </a:solidFill>
              </a:rPr>
              <a:t> </a:t>
            </a:r>
            <a:r>
              <a:rPr lang="en-GB" sz="2800" dirty="0">
                <a:solidFill>
                  <a:schemeClr val="accent1">
                    <a:lumMod val="75000"/>
                  </a:schemeClr>
                </a:solidFill>
              </a:rPr>
              <a:t>(2)</a:t>
            </a:r>
          </a:p>
        </p:txBody>
      </p:sp>
      <p:sp>
        <p:nvSpPr>
          <p:cNvPr id="3" name="Content Placeholder 2"/>
          <p:cNvSpPr>
            <a:spLocks noGrp="1"/>
          </p:cNvSpPr>
          <p:nvPr>
            <p:ph idx="1"/>
          </p:nvPr>
        </p:nvSpPr>
        <p:spPr>
          <a:xfrm>
            <a:off x="685800" y="764704"/>
            <a:ext cx="8077200" cy="5616624"/>
          </a:xfrm>
        </p:spPr>
        <p:txBody>
          <a:bodyPr/>
          <a:lstStyle/>
          <a:p>
            <a:pPr marL="285750" indent="-285750">
              <a:buFont typeface="Arial" panose="020B0604020202020204" pitchFamily="34" charset="0"/>
              <a:buChar char="•"/>
            </a:pPr>
            <a:r>
              <a:rPr lang="en-GB" sz="1600" dirty="0"/>
              <a:t>there is no known risk associated with giving non-live vaccines during pregnancy. Since these vaccines cannot replicate, they cannot cause infection in either the woman or the unborn child</a:t>
            </a:r>
            <a:endParaRPr lang="en-GB" sz="1500" dirty="0"/>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routine questioning about last menstrual period and/or pregnancy testing is not required before offering the vaccine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clinicians should discuss the risks and benefits of vaccination with the woman, who should be told about the current evidence of safety for the vaccine in pregnancy</a:t>
            </a:r>
          </a:p>
          <a:p>
            <a:pPr marL="0" indent="0"/>
            <a:endParaRPr lang="en-GB" sz="1500" dirty="0"/>
          </a:p>
          <a:p>
            <a:pPr marL="285750" indent="-285750">
              <a:buFont typeface="Arial" panose="020B0604020202020204" pitchFamily="34" charset="0"/>
              <a:buChar char="•"/>
            </a:pPr>
            <a:r>
              <a:rPr lang="en-GB" sz="1500" dirty="0"/>
              <a:t>women who are planning pregnancy or in the immediate postpartum can be vaccinated with a suitable product for their age and clinical risk group </a:t>
            </a:r>
          </a:p>
          <a:p>
            <a:pPr marL="0" indent="0"/>
            <a:endParaRPr lang="en-GB" sz="1500" dirty="0"/>
          </a:p>
          <a:p>
            <a:pPr marL="285750" indent="-285750">
              <a:buFont typeface="Arial" panose="020B0604020202020204" pitchFamily="34" charset="0"/>
              <a:buChar char="•"/>
            </a:pPr>
            <a:r>
              <a:rPr lang="en-GB" sz="1500" dirty="0"/>
              <a:t>if a woman finds out she is pregnant after she has started a course of vaccine, she may complete vaccination during pregnancy using the same vaccine product</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termination of pregnancy following inadvertent immunisation should </a:t>
            </a:r>
            <a:r>
              <a:rPr lang="en-GB" sz="1500" b="1" dirty="0"/>
              <a:t>not </a:t>
            </a:r>
            <a:r>
              <a:rPr lang="en-GB" sz="1500" dirty="0"/>
              <a:t>be recommended. Women who are inadvertently vaccinated in early pregnancy should be offered the second dose of the same product </a:t>
            </a:r>
          </a:p>
          <a:p>
            <a:pPr marL="285750" indent="-285750">
              <a:buFont typeface="Arial" panose="020B0604020202020204" pitchFamily="34" charset="0"/>
              <a:buChar char="•"/>
            </a:pPr>
            <a:endParaRPr lang="en-GB" sz="1500" dirty="0">
              <a:solidFill>
                <a:schemeClr val="bg1"/>
              </a:solidFill>
            </a:endParaRPr>
          </a:p>
        </p:txBody>
      </p:sp>
    </p:spTree>
    <p:extLst>
      <p:ext uri="{BB962C8B-B14F-4D97-AF65-F5344CB8AC3E}">
        <p14:creationId xmlns:p14="http://schemas.microsoft.com/office/powerpoint/2010/main" val="2500056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077200" cy="1143000"/>
          </a:xfrm>
        </p:spPr>
        <p:txBody>
          <a:bodyPr/>
          <a:lstStyle/>
          <a:p>
            <a:r>
              <a:rPr lang="en-GB" dirty="0">
                <a:solidFill>
                  <a:schemeClr val="accent1">
                    <a:lumMod val="75000"/>
                  </a:schemeClr>
                </a:solidFill>
              </a:rPr>
              <a:t>Health and Social care Workers</a:t>
            </a:r>
          </a:p>
        </p:txBody>
      </p:sp>
      <p:sp>
        <p:nvSpPr>
          <p:cNvPr id="3" name="Content Placeholder 2"/>
          <p:cNvSpPr>
            <a:spLocks noGrp="1"/>
          </p:cNvSpPr>
          <p:nvPr>
            <p:ph idx="1"/>
          </p:nvPr>
        </p:nvSpPr>
        <p:spPr>
          <a:xfrm>
            <a:off x="685800" y="1412776"/>
            <a:ext cx="8077200" cy="4149824"/>
          </a:xfrm>
        </p:spPr>
        <p:txBody>
          <a:bodyPr/>
          <a:lstStyle/>
          <a:p>
            <a:pPr marL="285750" indent="-285750">
              <a:buFont typeface="Arial" panose="020B0604020202020204" pitchFamily="34" charset="0"/>
              <a:buChar char="•"/>
            </a:pPr>
            <a:r>
              <a:rPr lang="en-GB" sz="1800" dirty="0"/>
              <a:t>frontline health and social care workers are at increased personal risk of exposure to infection with COVID-19 and of transmitting that infection to susceptible and vulnerable patients in health and social care settings. As well as the risk to themselves, they can carry and transmit the virus to their families, friends, colleagues and vulnerable patients in health and social care settings (including those in residential and care homes) </a:t>
            </a:r>
          </a:p>
          <a:p>
            <a:pPr marL="0" indent="0"/>
            <a:endParaRPr lang="en-GB" sz="1800" dirty="0"/>
          </a:p>
          <a:p>
            <a:pPr marL="285750" indent="-285750">
              <a:spcAft>
                <a:spcPts val="1200"/>
              </a:spcAft>
              <a:buFont typeface="Arial" panose="020B0604020202020204" pitchFamily="34" charset="0"/>
              <a:buChar char="•"/>
            </a:pPr>
            <a:r>
              <a:rPr lang="en-GB" sz="1800" dirty="0"/>
              <a:t>this group includes those working in hospice care and community based services</a:t>
            </a:r>
          </a:p>
          <a:p>
            <a:pPr marL="285750" indent="-285750">
              <a:spcAft>
                <a:spcPts val="1200"/>
              </a:spcAft>
              <a:buFont typeface="Arial" panose="020B0604020202020204" pitchFamily="34" charset="0"/>
              <a:buChar char="•"/>
            </a:pPr>
            <a:r>
              <a:rPr lang="en-GB" sz="1800" dirty="0"/>
              <a:t>the Green Book COVID-19 chapter contains details about the different groups of health and social care workers who may be offered COVID-19 vaccine</a:t>
            </a:r>
          </a:p>
          <a:p>
            <a:endParaRPr lang="en-GB" dirty="0"/>
          </a:p>
        </p:txBody>
      </p:sp>
    </p:spTree>
    <p:extLst>
      <p:ext uri="{BB962C8B-B14F-4D97-AF65-F5344CB8AC3E}">
        <p14:creationId xmlns:p14="http://schemas.microsoft.com/office/powerpoint/2010/main" val="3165549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500" dirty="0"/>
              <a:t>there is clear evidence that certain Black, Asian and minority ethnic (BAME) groups have higher rates of infection, and higher rates of serious disease, morbidity and mortality from SARS-Cov-2 infection  </a:t>
            </a:r>
          </a:p>
          <a:p>
            <a:pPr marL="0" indent="0"/>
            <a:endParaRPr lang="en-GB" sz="1500" dirty="0"/>
          </a:p>
          <a:p>
            <a:pPr marL="285750" indent="-285750">
              <a:buFont typeface="Arial" panose="020B0604020202020204" pitchFamily="34" charset="0"/>
              <a:buChar char="•"/>
            </a:pPr>
            <a:r>
              <a:rPr lang="en-GB" sz="1500"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certain health conditions are associated with increased risk of serious disease, and these health conditions are often overrepresented in certain BAME groups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2632872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3506-BA42-4DCB-9CA2-FDCA668BDEBF}"/>
              </a:ext>
            </a:extLst>
          </p:cNvPr>
          <p:cNvSpPr>
            <a:spLocks noGrp="1"/>
          </p:cNvSpPr>
          <p:nvPr>
            <p:ph type="title"/>
          </p:nvPr>
        </p:nvSpPr>
        <p:spPr>
          <a:xfrm>
            <a:off x="685800" y="260648"/>
            <a:ext cx="8077200" cy="864096"/>
          </a:xfrm>
        </p:spPr>
        <p:txBody>
          <a:bodyPr/>
          <a:lstStyle/>
          <a:p>
            <a:r>
              <a:rPr lang="en-GB" dirty="0">
                <a:solidFill>
                  <a:schemeClr val="accent1">
                    <a:lumMod val="75000"/>
                  </a:schemeClr>
                </a:solidFill>
              </a:rPr>
              <a:t>Other high risk groups</a:t>
            </a:r>
          </a:p>
        </p:txBody>
      </p:sp>
      <p:sp>
        <p:nvSpPr>
          <p:cNvPr id="3" name="Content Placeholder 2">
            <a:extLst>
              <a:ext uri="{FF2B5EF4-FFF2-40B4-BE49-F238E27FC236}">
                <a16:creationId xmlns:a16="http://schemas.microsoft.com/office/drawing/2014/main" id="{4F3B3877-B144-475C-8952-85F5C370A38C}"/>
              </a:ext>
            </a:extLst>
          </p:cNvPr>
          <p:cNvSpPr>
            <a:spLocks noGrp="1"/>
          </p:cNvSpPr>
          <p:nvPr>
            <p:ph idx="1"/>
          </p:nvPr>
        </p:nvSpPr>
        <p:spPr>
          <a:xfrm>
            <a:off x="685800" y="1268760"/>
            <a:ext cx="8077200" cy="4293840"/>
          </a:xfrm>
        </p:spPr>
        <p:txBody>
          <a:bodyPr/>
          <a:lstStyle/>
          <a:p>
            <a:r>
              <a:rPr lang="en-GB" sz="1800" b="1" dirty="0"/>
              <a:t>Household contacts</a:t>
            </a:r>
          </a:p>
          <a:p>
            <a:pPr marL="457200" indent="-457200">
              <a:buFont typeface="Arial" panose="020B0604020202020204" pitchFamily="34" charset="0"/>
              <a:buChar char="•"/>
            </a:pPr>
            <a:r>
              <a:rPr lang="en-GB" sz="1800" dirty="0"/>
              <a:t>individuals who expect to share living accommodation on most days (and therefore continuing close contact is unavoidable) with people who are immunosuppressed</a:t>
            </a:r>
          </a:p>
          <a:p>
            <a:pPr marL="0" indent="0"/>
            <a:endParaRPr lang="en-GB" sz="1800" b="1" dirty="0"/>
          </a:p>
          <a:p>
            <a:pPr marL="0" indent="0"/>
            <a:r>
              <a:rPr lang="en-GB" sz="1800" b="1" dirty="0"/>
              <a:t>Carers</a:t>
            </a:r>
          </a:p>
          <a:p>
            <a:pPr marL="285750" indent="-285750">
              <a:buFont typeface="Arial" panose="020B0604020202020204" pitchFamily="34" charset="0"/>
              <a:buChar char="•"/>
            </a:pPr>
            <a:r>
              <a:rPr lang="en-GB" sz="1800" dirty="0"/>
              <a:t>those who are eligible for a carer’s allowance, or those aged 16 years and over who are the sole or primary carer of an elderly or disabled person who is at increased risk of COVID-19 mortality and therefore clinically vulnerable</a:t>
            </a:r>
          </a:p>
          <a:p>
            <a:pPr marL="285750" indent="-285750">
              <a:buFont typeface="Arial" panose="020B0604020202020204" pitchFamily="34" charset="0"/>
              <a:buChar char="•"/>
            </a:pPr>
            <a:endParaRPr lang="en-GB" sz="1800" dirty="0"/>
          </a:p>
          <a:p>
            <a:pPr marL="0" indent="0"/>
            <a:r>
              <a:rPr lang="en-GB" sz="1800" dirty="0"/>
              <a:t>Refer to the Green Book, chapter 14a for definitions of immunosuppressed individuals, and clinically vulnerable to COVID-19 </a:t>
            </a:r>
            <a:r>
              <a:rPr lang="en-GB" sz="1800" dirty="0" err="1">
                <a:hlinkClick r:id="rId3"/>
              </a:rPr>
              <a:t>COVID-19</a:t>
            </a:r>
            <a:r>
              <a:rPr lang="en-GB" sz="1800" dirty="0">
                <a:hlinkClick r:id="rId3"/>
              </a:rPr>
              <a:t>: the green book, chapter 14a - GOV.UK (www.gov.uk)</a:t>
            </a:r>
            <a:endParaRPr lang="en-GB" sz="1800" dirty="0"/>
          </a:p>
        </p:txBody>
      </p:sp>
    </p:spTree>
    <p:extLst>
      <p:ext uri="{BB962C8B-B14F-4D97-AF65-F5344CB8AC3E}">
        <p14:creationId xmlns:p14="http://schemas.microsoft.com/office/powerpoint/2010/main" val="2875267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532440" cy="1080120"/>
          </a:xfrm>
        </p:spPr>
        <p:txBody>
          <a:bodyPr/>
          <a:lstStyle/>
          <a:p>
            <a:r>
              <a:rPr lang="en-GB" sz="2800" dirty="0">
                <a:solidFill>
                  <a:schemeClr val="accent1">
                    <a:lumMod val="75000"/>
                  </a:schemeClr>
                </a:solidFill>
              </a:rPr>
              <a:t>Interval between COVID-19 vaccines and </a:t>
            </a:r>
            <a:br>
              <a:rPr lang="en-GB" sz="2800" dirty="0">
                <a:solidFill>
                  <a:schemeClr val="accent1">
                    <a:lumMod val="75000"/>
                  </a:schemeClr>
                </a:solidFill>
              </a:rPr>
            </a:br>
            <a:r>
              <a:rPr lang="en-GB" sz="2800" dirty="0">
                <a:solidFill>
                  <a:schemeClr val="accent1">
                    <a:lumMod val="75000"/>
                  </a:schemeClr>
                </a:solidFill>
              </a:rPr>
              <a:t>COVID-19 infection (1)</a:t>
            </a:r>
          </a:p>
        </p:txBody>
      </p:sp>
      <p:sp>
        <p:nvSpPr>
          <p:cNvPr id="3" name="Content Placeholder 2"/>
          <p:cNvSpPr>
            <a:spLocks noGrp="1"/>
          </p:cNvSpPr>
          <p:nvPr>
            <p:ph idx="1"/>
          </p:nvPr>
        </p:nvSpPr>
        <p:spPr>
          <a:xfrm>
            <a:off x="685800" y="1484784"/>
            <a:ext cx="8077200" cy="4077816"/>
          </a:xfrm>
        </p:spPr>
        <p:txBody>
          <a:bodyPr/>
          <a:lstStyle/>
          <a:p>
            <a:pPr marL="457200" indent="-457200">
              <a:buFont typeface="Arial" panose="020B0604020202020204" pitchFamily="34" charset="0"/>
              <a:buChar char="•"/>
            </a:pPr>
            <a:r>
              <a:rPr lang="en-GB" sz="2000" dirty="0"/>
              <a:t>there are no safety concerns from vaccinating individuals with a past history of COVID-19 infection, or with detectable COVID-19 antibody</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however, as clinical deterioration can occur up to two weeks after infection, vaccination should ideally be deferred until clinical recovery, to avoid confusing the differential diagnosis</a:t>
            </a:r>
            <a:endParaRPr lang="en-GB" sz="2000" dirty="0">
              <a:solidFill>
                <a:srgbClr val="FF0000"/>
              </a:solidFill>
            </a:endParaRP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r>
              <a:rPr lang="en-GB" sz="2000" dirty="0"/>
              <a:t>there is no need to defer immunisation in individuals after recovery from a recent episode with compatible symptoms who were not tested for COVID-19</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2833534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90B6-CCC6-41A8-8D5D-85125F39FFB1}"/>
              </a:ext>
            </a:extLst>
          </p:cNvPr>
          <p:cNvSpPr>
            <a:spLocks noGrp="1"/>
          </p:cNvSpPr>
          <p:nvPr>
            <p:ph type="title"/>
          </p:nvPr>
        </p:nvSpPr>
        <p:spPr>
          <a:xfrm>
            <a:off x="685800" y="332656"/>
            <a:ext cx="8077200" cy="962744"/>
          </a:xfrm>
        </p:spPr>
        <p:txBody>
          <a:bodyPr/>
          <a:lstStyle/>
          <a:p>
            <a:r>
              <a:rPr lang="en-GB" sz="2800" dirty="0">
                <a:solidFill>
                  <a:schemeClr val="accent1">
                    <a:lumMod val="75000"/>
                  </a:schemeClr>
                </a:solidFill>
              </a:rPr>
              <a:t>Interval between COVID-19 vaccines and </a:t>
            </a:r>
            <a:br>
              <a:rPr lang="en-GB" sz="2800" dirty="0">
                <a:solidFill>
                  <a:schemeClr val="accent1">
                    <a:lumMod val="75000"/>
                  </a:schemeClr>
                </a:solidFill>
              </a:rPr>
            </a:br>
            <a:r>
              <a:rPr lang="en-GB" sz="2800" dirty="0">
                <a:solidFill>
                  <a:schemeClr val="accent1">
                    <a:lumMod val="75000"/>
                  </a:schemeClr>
                </a:solidFill>
              </a:rPr>
              <a:t>COVID-19 infection (2)</a:t>
            </a:r>
            <a:endParaRPr lang="en-GB" sz="2800" dirty="0"/>
          </a:p>
        </p:txBody>
      </p:sp>
      <p:sp>
        <p:nvSpPr>
          <p:cNvPr id="3" name="Content Placeholder 2">
            <a:extLst>
              <a:ext uri="{FF2B5EF4-FFF2-40B4-BE49-F238E27FC236}">
                <a16:creationId xmlns:a16="http://schemas.microsoft.com/office/drawing/2014/main" id="{45D2357A-2755-4AD9-B1EA-BA088E6C7496}"/>
              </a:ext>
            </a:extLst>
          </p:cNvPr>
          <p:cNvSpPr>
            <a:spLocks noGrp="1"/>
          </p:cNvSpPr>
          <p:nvPr>
            <p:ph idx="1"/>
          </p:nvPr>
        </p:nvSpPr>
        <p:spPr>
          <a:xfrm>
            <a:off x="539552" y="1556792"/>
            <a:ext cx="8223448" cy="4005808"/>
          </a:xfrm>
        </p:spPr>
        <p:txBody>
          <a:bodyPr/>
          <a:lstStyle/>
          <a:p>
            <a:pPr marL="457200" indent="-457200">
              <a:buFont typeface="Arial" panose="020B0604020202020204" pitchFamily="34" charset="0"/>
              <a:buChar char="•"/>
            </a:pPr>
            <a:r>
              <a:rPr lang="en-GB" sz="18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endParaRPr lang="en-GB" dirty="0"/>
          </a:p>
        </p:txBody>
      </p:sp>
    </p:spTree>
    <p:extLst>
      <p:ext uri="{BB962C8B-B14F-4D97-AF65-F5344CB8AC3E}">
        <p14:creationId xmlns:p14="http://schemas.microsoft.com/office/powerpoint/2010/main" val="3219075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r>
              <a:rPr lang="en-GB" sz="2800" dirty="0">
                <a:solidFill>
                  <a:schemeClr val="accent1">
                    <a:lumMod val="75000"/>
                  </a:schemeClr>
                </a:solidFill>
              </a:rPr>
              <a:t>Co-administration of COVID-19 and other </a:t>
            </a:r>
            <a:br>
              <a:rPr lang="en-GB" sz="2800" dirty="0">
                <a:solidFill>
                  <a:schemeClr val="accent1">
                    <a:lumMod val="75000"/>
                  </a:schemeClr>
                </a:solidFill>
              </a:rPr>
            </a:br>
            <a:r>
              <a:rPr lang="en-GB" sz="2800" dirty="0">
                <a:solidFill>
                  <a:schemeClr val="accent1">
                    <a:lumMod val="75000"/>
                  </a:schemeClr>
                </a:solidFill>
              </a:rPr>
              <a:t>vaccines (1)</a:t>
            </a: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685800" y="1196752"/>
            <a:ext cx="8077200" cy="4752528"/>
          </a:xfrm>
        </p:spPr>
        <p:txBody>
          <a:bodyPr/>
          <a:lstStyle/>
          <a:p>
            <a:pPr marL="493200" indent="-457200">
              <a:buFont typeface="Arial" panose="020B0604020202020204" pitchFamily="34" charset="0"/>
              <a:buChar char="•"/>
            </a:pPr>
            <a:r>
              <a:rPr lang="en-GB" sz="16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6000" indent="0"/>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there is no evidence of any safety concerns, although it may make the attribution of any adverse events more difficult</a:t>
            </a:r>
          </a:p>
          <a:p>
            <a:pPr marL="493200" indent="-457200">
              <a:buFont typeface="Arial" panose="020B0604020202020204" pitchFamily="34" charset="0"/>
              <a:buChar char="•"/>
            </a:pPr>
            <a:endParaRPr lang="en-GB" sz="1600" dirty="0">
              <a:ea typeface="Times New Roman" panose="02020603050405020304" pitchFamily="18" charset="0"/>
            </a:endParaRPr>
          </a:p>
          <a:p>
            <a:pPr marL="493200" indent="-457200">
              <a:buFont typeface="Arial" panose="020B0604020202020204" pitchFamily="34" charset="0"/>
              <a:buChar char="•"/>
            </a:pPr>
            <a:r>
              <a:rPr lang="en-GB" sz="16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Arial" panose="020B0604020202020204" pitchFamily="34" charset="0"/>
              <a:buChar char="•"/>
            </a:pPr>
            <a:endParaRPr lang="en-GB" sz="1600" dirty="0">
              <a:solidFill>
                <a:srgbClr val="FF0000"/>
              </a:solidFill>
              <a:ea typeface="Times New Roman" panose="02020603050405020304" pitchFamily="18" charset="0"/>
            </a:endParaRPr>
          </a:p>
          <a:p>
            <a:pPr marL="493200" indent="-457200">
              <a:buFont typeface="Arial" panose="020B0604020202020204" pitchFamily="34" charset="0"/>
              <a:buChar char="•"/>
            </a:pPr>
            <a:r>
              <a:rPr lang="en-GB" sz="1600" b="1" dirty="0">
                <a:ea typeface="Times New Roman" panose="02020603050405020304" pitchFamily="18" charset="0"/>
              </a:rPr>
              <a:t>it is generally better for vaccination to proceed to avoid any further delay in</a:t>
            </a:r>
            <a:br>
              <a:rPr lang="en-GB" sz="1600" b="1" dirty="0">
                <a:ea typeface="Times New Roman" panose="02020603050405020304" pitchFamily="18" charset="0"/>
              </a:rPr>
            </a:br>
            <a:r>
              <a:rPr lang="en-GB" sz="1600" b="1" dirty="0">
                <a:ea typeface="Times New Roman" panose="02020603050405020304" pitchFamily="18" charset="0"/>
              </a:rPr>
              <a:t>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69064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685800" y="1340768"/>
            <a:ext cx="8077200" cy="4221832"/>
          </a:xfrm>
        </p:spPr>
        <p:txBody>
          <a:bodyPr/>
          <a:lstStyle/>
          <a:p>
            <a:pPr marL="285750" indent="-285750">
              <a:buFont typeface="Arial" panose="020B0604020202020204" pitchFamily="34" charset="0"/>
              <a:buChar char="•"/>
            </a:pPr>
            <a:r>
              <a:rPr lang="en-GB" sz="1600" dirty="0"/>
              <a:t>the global COVID-19 pandemic continues to cause millions of infections and has caused over six million deaths across the world</a:t>
            </a:r>
          </a:p>
          <a:p>
            <a:pPr marL="0" lvl="0" indent="0"/>
            <a:endParaRPr lang="en-GB" sz="1600" dirty="0"/>
          </a:p>
          <a:p>
            <a:pPr marL="285750" indent="-285750">
              <a:buFont typeface="Arial" panose="020B0604020202020204" pitchFamily="34" charset="0"/>
              <a:buChar char="•"/>
            </a:pPr>
            <a:r>
              <a:rPr lang="en-GB" sz="1600" dirty="0"/>
              <a:t>vaccination to prevent COVID-19 continues to be one of the key tools in controlling the pandemic </a:t>
            </a:r>
          </a:p>
          <a:p>
            <a:pPr marL="0" lvl="0" indent="0"/>
            <a:endParaRPr lang="en-GB" sz="1600" dirty="0"/>
          </a:p>
          <a:p>
            <a:pPr marL="285750" lvl="0" indent="-285750">
              <a:buFont typeface="Arial" panose="020B0604020202020204" pitchFamily="34" charset="0"/>
              <a:buChar char="•"/>
            </a:pPr>
            <a:r>
              <a:rPr lang="en-GB" sz="1600" dirty="0"/>
              <a:t>scientists across the world have worked to develop vaccines which have then been rigorously tested for safety and efficacy</a:t>
            </a:r>
          </a:p>
          <a:p>
            <a:pPr marL="0" lvl="0" indent="0"/>
            <a:endParaRPr lang="en-GB" sz="1600" dirty="0"/>
          </a:p>
          <a:p>
            <a:pPr marL="285750" lvl="0" indent="-285750">
              <a:buFont typeface="Arial" panose="020B0604020202020204" pitchFamily="34" charset="0"/>
              <a:buChar char="•"/>
            </a:pPr>
            <a:r>
              <a:rPr lang="en-GB" sz="1600" dirty="0"/>
              <a:t>it is crucial that the COVID-19 vaccine is safely and effectively delivered to as many of those eligible as possible </a:t>
            </a:r>
          </a:p>
          <a:p>
            <a:pPr marL="0" lvl="0" indent="0"/>
            <a:endParaRPr lang="en-GB" sz="1600" dirty="0"/>
          </a:p>
          <a:p>
            <a:pPr marL="285750" lvl="0" indent="-285750">
              <a:buFont typeface="Arial" panose="020B0604020202020204" pitchFamily="34" charset="0"/>
              <a:buChar char="•"/>
            </a:pPr>
            <a:r>
              <a:rPr lang="en-GB" sz="16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88640"/>
            <a:ext cx="8077200" cy="792088"/>
          </a:xfrm>
        </p:spPr>
        <p:txBody>
          <a:bodyPr/>
          <a:lstStyle/>
          <a:p>
            <a:r>
              <a:rPr lang="en-GB" sz="2800" dirty="0">
                <a:solidFill>
                  <a:schemeClr val="accent1">
                    <a:lumMod val="75000"/>
                  </a:schemeClr>
                </a:solidFill>
              </a:rPr>
              <a:t>Co-administration of COVID-19 and other </a:t>
            </a:r>
            <a:br>
              <a:rPr lang="en-GB" sz="2800" dirty="0">
                <a:solidFill>
                  <a:schemeClr val="accent1">
                    <a:lumMod val="75000"/>
                  </a:schemeClr>
                </a:solidFill>
              </a:rPr>
            </a:br>
            <a:r>
              <a:rPr lang="en-GB" sz="2800" dirty="0">
                <a:solidFill>
                  <a:schemeClr val="accent1">
                    <a:lumMod val="75000"/>
                  </a:schemeClr>
                </a:solidFill>
              </a:rPr>
              <a:t>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685800" y="1196752"/>
            <a:ext cx="8077200" cy="4365848"/>
          </a:xfrm>
        </p:spPr>
        <p:txBody>
          <a:bodyPr/>
          <a:lstStyle/>
          <a:p>
            <a:pPr marL="493200" indent="-457200">
              <a:buFont typeface="Arial" panose="020B0604020202020204" pitchFamily="34" charset="0"/>
              <a:buChar char="•"/>
            </a:pPr>
            <a:r>
              <a:rPr lang="en-GB" sz="1500" dirty="0">
                <a:ea typeface="Times New Roman" panose="02020603050405020304" pitchFamily="18" charset="0"/>
              </a:rPr>
              <a:t>where co-administration does occur, patients should be informed about the likely timing of potential adverse events relating to each vaccine</a:t>
            </a: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6000" indent="0"/>
            <a:endParaRPr lang="en-GB" sz="1500" b="1" dirty="0">
              <a:ea typeface="Times New Roman" panose="02020603050405020304" pitchFamily="18" charset="0"/>
            </a:endParaRPr>
          </a:p>
          <a:p>
            <a:pPr marL="493200" indent="-457200">
              <a:buFont typeface="Arial" panose="020B0604020202020204" pitchFamily="34" charset="0"/>
              <a:buChar char="•"/>
            </a:pPr>
            <a:r>
              <a:rPr lang="en-GB" sz="1500" dirty="0"/>
              <a:t>a UK study of co-administration of AstraZeneca and Pfizer BioNTech COVID-19 vaccines with inactivated influenza vaccines confirmed acceptable immunogenicity and reactogenicity </a:t>
            </a:r>
          </a:p>
          <a:p>
            <a:pPr marL="493200" indent="-457200">
              <a:buFont typeface="Arial" panose="020B0604020202020204" pitchFamily="34" charset="0"/>
              <a:buChar char="•"/>
            </a:pPr>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t>although a study of co-administration of Novavax COVID-19 vaccine with inactivated influenza showed some attenuation of the antibody response to COVID-19, co-administration was still associated with high efficacy against COVID-19 in the phase 3 study</a:t>
            </a:r>
          </a:p>
          <a:p>
            <a:pPr marL="493200" indent="-457200">
              <a:buFont typeface="Arial" panose="020B0604020202020204" pitchFamily="34" charset="0"/>
              <a:buChar char="•"/>
            </a:pPr>
            <a:endParaRPr lang="en-GB" sz="1500" dirty="0">
              <a:ea typeface="Times New Roman" panose="02020603050405020304" pitchFamily="18" charset="0"/>
            </a:endParaRPr>
          </a:p>
          <a:p>
            <a:pPr marL="493200" indent="-457200">
              <a:buFont typeface="Arial" panose="020B0604020202020204" pitchFamily="34" charset="0"/>
              <a:buChar char="•"/>
            </a:pPr>
            <a:r>
              <a:rPr lang="en-GB" sz="1500" dirty="0"/>
              <a:t>a recent study has shown an acceptable safety profile when COVID-19 is co-administered with inactivated shingles vaccine</a:t>
            </a:r>
          </a:p>
        </p:txBody>
      </p:sp>
    </p:spTree>
    <p:extLst>
      <p:ext uri="{BB962C8B-B14F-4D97-AF65-F5344CB8AC3E}">
        <p14:creationId xmlns:p14="http://schemas.microsoft.com/office/powerpoint/2010/main" val="863877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Arial" panose="020B0604020202020204" pitchFamily="34" charset="0"/>
              <a:buChar char="•"/>
            </a:pPr>
            <a:r>
              <a:rPr lang="en-GB" sz="1800" dirty="0"/>
              <a:t>there is no known risk associated with giving non-live vaccines whilst breastfeeding</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JCVI advises that breastfeeding women may be offered vaccination with any suitable COVID-19 vaccine</a:t>
            </a:r>
          </a:p>
          <a:p>
            <a:pPr marL="285750" indent="-285750">
              <a:buFont typeface="Arial" panose="020B0604020202020204" pitchFamily="34" charset="0"/>
              <a:buChar char="•"/>
            </a:pPr>
            <a:endParaRPr lang="en-GB" sz="1800" dirty="0"/>
          </a:p>
          <a:p>
            <a:pPr marL="285750" lvl="0" indent="-285750">
              <a:buFont typeface="Arial" panose="020B0604020202020204" pitchFamily="34" charset="0"/>
              <a:buChar char="•"/>
            </a:pPr>
            <a:r>
              <a:rPr lang="en-GB" sz="1800" dirty="0"/>
              <a:t>emerging safety data is reassuring: mRNA was not detected in the breast milk of recently vaccinated women and protective antibodies have been detected in breast milk </a:t>
            </a:r>
          </a:p>
          <a:p>
            <a:pPr marL="0" indent="0"/>
            <a:endParaRPr lang="en-GB" sz="1800" dirty="0"/>
          </a:p>
          <a:p>
            <a:pPr marL="285750" indent="-285750">
              <a:buFont typeface="Arial" panose="020B0604020202020204" pitchFamily="34" charset="0"/>
              <a:buChar char="•"/>
            </a:pPr>
            <a:r>
              <a:rPr lang="en-GB" sz="1800" dirty="0"/>
              <a:t>the developmental and health benefits of breastfeeding should be considered along with the woman’s clinical need for immunisation against COVID-19</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292232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648072"/>
          </a:xfrm>
        </p:spPr>
        <p:txBody>
          <a:bodyPr/>
          <a:lstStyle/>
          <a:p>
            <a:r>
              <a:rPr lang="en-GB" sz="3400" dirty="0">
                <a:solidFill>
                  <a:schemeClr val="accent1">
                    <a:lumMod val="75000"/>
                  </a:schemeClr>
                </a:solidFill>
              </a:rPr>
              <a:t>Severely immunosuppressed (1)</a:t>
            </a:r>
          </a:p>
        </p:txBody>
      </p:sp>
      <p:sp>
        <p:nvSpPr>
          <p:cNvPr id="3" name="Content Placeholder 2"/>
          <p:cNvSpPr>
            <a:spLocks noGrp="1"/>
          </p:cNvSpPr>
          <p:nvPr>
            <p:ph idx="1"/>
          </p:nvPr>
        </p:nvSpPr>
        <p:spPr>
          <a:xfrm>
            <a:off x="685800" y="836712"/>
            <a:ext cx="8077200" cy="5040560"/>
          </a:xfrm>
        </p:spPr>
        <p:txBody>
          <a:bodyPr/>
          <a:lstStyle/>
          <a:p>
            <a:pPr marL="0" indent="0"/>
            <a:r>
              <a:rPr lang="en-GB" sz="1500" dirty="0"/>
              <a:t>JCVI advise that a third primary dose be offered to individuals aged 5 years and over who were severely immunosuppressed at the time of their first or second primary COVID-19 vaccine doses.</a:t>
            </a:r>
          </a:p>
          <a:p>
            <a:endParaRPr lang="en-GB" sz="1500" dirty="0"/>
          </a:p>
          <a:p>
            <a:r>
              <a:rPr lang="en-GB" sz="1500" dirty="0"/>
              <a:t>This includes individuals:</a:t>
            </a:r>
          </a:p>
          <a:p>
            <a:pPr>
              <a:buFont typeface="+mj-lt"/>
              <a:buAutoNum type="arabicPeriod"/>
            </a:pPr>
            <a:r>
              <a:rPr lang="en-GB" sz="1500" dirty="0"/>
              <a:t>with primary or acquired immunodeficiency states at the time of vaccination due to certain conditions </a:t>
            </a:r>
          </a:p>
          <a:p>
            <a:pPr>
              <a:buFont typeface="+mj-lt"/>
              <a:buAutoNum type="arabicPeriod"/>
            </a:pPr>
            <a:r>
              <a:rPr lang="en-GB" sz="1500" dirty="0"/>
              <a:t>on immunosuppressive or </a:t>
            </a:r>
            <a:r>
              <a:rPr lang="en-GB" sz="1500" dirty="0" err="1"/>
              <a:t>immunomodulating</a:t>
            </a:r>
            <a:r>
              <a:rPr lang="en-GB" sz="1500" dirty="0"/>
              <a:t> therapy at the time of vaccination </a:t>
            </a:r>
          </a:p>
          <a:p>
            <a:pPr>
              <a:buFont typeface="+mj-lt"/>
              <a:buAutoNum type="arabicPeriod"/>
            </a:pPr>
            <a:r>
              <a:rPr lang="en-GB" sz="1500" dirty="0"/>
              <a:t>with chronic immune-mediated inflammatory disease who were receiving or had received immunosuppressive therapy prior to vaccination </a:t>
            </a:r>
          </a:p>
          <a:p>
            <a:pPr>
              <a:buFont typeface="+mj-lt"/>
              <a:buAutoNum type="arabicPeriod"/>
            </a:pPr>
            <a:r>
              <a:rPr lang="en-GB" sz="1500" dirty="0"/>
              <a:t>who had received high-dose steroids (equivalent to &gt;40mg prednisolone per day for more than a week) for any reason in the month before vaccination</a:t>
            </a:r>
          </a:p>
          <a:p>
            <a:endParaRPr lang="en-GB" sz="1500" dirty="0"/>
          </a:p>
          <a:p>
            <a:pPr marL="0" indent="0"/>
            <a:r>
              <a:rPr lang="en-GB" sz="1500" dirty="0"/>
              <a:t>Definitions of severe immunosuppression and details of timings are described in the JCVI statement and in the COVID-19 chapter of the Green Book.</a:t>
            </a:r>
          </a:p>
          <a:p>
            <a:pPr marL="0" indent="0"/>
            <a:endParaRPr lang="en-GB" sz="1500" dirty="0"/>
          </a:p>
          <a:p>
            <a:pPr marL="0" indent="0"/>
            <a:r>
              <a:rPr lang="en-GB" sz="1500" dirty="0"/>
              <a:t>Individuals in this group will also require booster doses, in line with the rest of the eligible population, to extend protection from their primary course. JCVI advise that the first reinforcing dose should be offered from three months after the third primary dose. </a:t>
            </a:r>
          </a:p>
        </p:txBody>
      </p:sp>
    </p:spTree>
    <p:extLst>
      <p:ext uri="{BB962C8B-B14F-4D97-AF65-F5344CB8AC3E}">
        <p14:creationId xmlns:p14="http://schemas.microsoft.com/office/powerpoint/2010/main" val="107095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685800" y="188640"/>
            <a:ext cx="8077200" cy="1106760"/>
          </a:xfrm>
        </p:spPr>
        <p:txBody>
          <a:bodyPr/>
          <a:lstStyle/>
          <a:p>
            <a:r>
              <a:rPr lang="en-GB"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1295400"/>
            <a:ext cx="8077200" cy="4267200"/>
          </a:xfrm>
        </p:spPr>
        <p:txBody>
          <a:bodyPr/>
          <a:lstStyle/>
          <a:p>
            <a:pPr marL="321750" indent="-285750">
              <a:buFont typeface="Arial" panose="020B0604020202020204" pitchFamily="34" charset="0"/>
              <a:buChar char="•"/>
            </a:pPr>
            <a:r>
              <a:rPr lang="en-GB" sz="1800" dirty="0"/>
              <a:t>from the end of the spring 2023 campaign, the primary course of COVID-19 vaccine will become a targeted offer to those at higher risk and only during seasonal campaigns. The main exception to this would be unvaccinated individuals aged five years and above who become or have recently become severely immunosuppressed. These individuals should be considered for primary vaccination, regardless of the time of year. Clinical judgement should be used to decide on the best timing to commence vaccination </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in contrast to other eligible risk groups, those who are eligible for a booster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p:txBody>
      </p:sp>
    </p:spTree>
    <p:extLst>
      <p:ext uri="{BB962C8B-B14F-4D97-AF65-F5344CB8AC3E}">
        <p14:creationId xmlns:p14="http://schemas.microsoft.com/office/powerpoint/2010/main" val="3155840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576064"/>
          </a:xfrm>
        </p:spPr>
        <p:txBody>
          <a:bodyPr/>
          <a:lstStyle/>
          <a:p>
            <a:r>
              <a:rPr lang="en-GB" sz="3600" dirty="0">
                <a:solidFill>
                  <a:schemeClr val="accent1">
                    <a:lumMod val="75000"/>
                  </a:schemeClr>
                </a:solidFill>
              </a:rPr>
              <a:t>Booster programme (1)</a:t>
            </a:r>
          </a:p>
        </p:txBody>
      </p:sp>
      <p:sp>
        <p:nvSpPr>
          <p:cNvPr id="3" name="Content Placeholder 2"/>
          <p:cNvSpPr>
            <a:spLocks noGrp="1"/>
          </p:cNvSpPr>
          <p:nvPr>
            <p:ph idx="1"/>
          </p:nvPr>
        </p:nvSpPr>
        <p:spPr>
          <a:xfrm>
            <a:off x="827584" y="1124744"/>
            <a:ext cx="8077200" cy="4608512"/>
          </a:xfrm>
        </p:spPr>
        <p:txBody>
          <a:bodyPr/>
          <a:lstStyle/>
          <a:p>
            <a:pPr marL="0" indent="0"/>
            <a:r>
              <a:rPr lang="en-GB" sz="1800" dirty="0"/>
              <a:t>On 14 September 2021, JCVI advised that adults who received a primary course in Phase 1 of the COVID-19 vaccination programme (priority groups 1-9) should be offered a COVID-19 booster vaccine. </a:t>
            </a:r>
          </a:p>
          <a:p>
            <a:endParaRPr lang="en-GB" sz="1800" dirty="0"/>
          </a:p>
          <a:p>
            <a:r>
              <a:rPr lang="en-GB" sz="1800" dirty="0"/>
              <a:t>This includes:</a:t>
            </a:r>
          </a:p>
          <a:p>
            <a:pPr marL="285750" lvl="0" indent="-285750">
              <a:buFont typeface="Arial" panose="020B0604020202020204" pitchFamily="34" charset="0"/>
              <a:buChar char="•"/>
            </a:pPr>
            <a:r>
              <a:rPr lang="en-GB" sz="1800" dirty="0"/>
              <a:t>those living in residential care homes for older adults</a:t>
            </a:r>
          </a:p>
          <a:p>
            <a:pPr marL="285750" lvl="0" indent="-285750">
              <a:buFont typeface="Arial" panose="020B0604020202020204" pitchFamily="34" charset="0"/>
              <a:buChar char="•"/>
            </a:pPr>
            <a:r>
              <a:rPr lang="en-GB" sz="1800" dirty="0"/>
              <a:t>all adults aged 18 years or over</a:t>
            </a:r>
          </a:p>
          <a:p>
            <a:pPr marL="285750" lvl="0" indent="-285750">
              <a:buFont typeface="Arial" panose="020B0604020202020204" pitchFamily="34" charset="0"/>
              <a:buChar char="•"/>
            </a:pPr>
            <a:r>
              <a:rPr lang="en-GB" sz="1800" dirty="0"/>
              <a:t>frontline health and social care workers</a:t>
            </a:r>
          </a:p>
          <a:p>
            <a:pPr marL="285750" lvl="0" indent="-285750">
              <a:buFont typeface="Arial" panose="020B0604020202020204" pitchFamily="34" charset="0"/>
              <a:buChar char="•"/>
            </a:pPr>
            <a:r>
              <a:rPr lang="en-GB" sz="1800" dirty="0"/>
              <a:t>all those aged 16 to 39 years with underlying health conditions which put them at higher risk of severe COVID-19</a:t>
            </a:r>
          </a:p>
          <a:p>
            <a:pPr marL="285750" lvl="0" indent="-285750">
              <a:buFont typeface="Arial" panose="020B0604020202020204" pitchFamily="34" charset="0"/>
              <a:buChar char="•"/>
            </a:pPr>
            <a:r>
              <a:rPr lang="en-GB" sz="1800" dirty="0"/>
              <a:t>adult carers and those experiencing homelessness</a:t>
            </a:r>
          </a:p>
          <a:p>
            <a:pPr marL="285750" lvl="0" indent="-285750">
              <a:buFont typeface="Arial" panose="020B0604020202020204" pitchFamily="34" charset="0"/>
              <a:buChar char="•"/>
            </a:pPr>
            <a:r>
              <a:rPr lang="en-GB" sz="1800" dirty="0"/>
              <a:t>adult household contacts (aged 16 or over) of immunosuppressed individuals</a:t>
            </a:r>
          </a:p>
          <a:p>
            <a:pPr marL="0" indent="0">
              <a:lnSpc>
                <a:spcPct val="110000"/>
              </a:lnSpc>
              <a:spcBef>
                <a:spcPts val="0"/>
              </a:spcBef>
            </a:pPr>
            <a:endParaRPr lang="en-GB" sz="1400" dirty="0">
              <a:solidFill>
                <a:srgbClr val="FF0000"/>
              </a:solidFill>
            </a:endParaRPr>
          </a:p>
          <a:p>
            <a:endParaRPr lang="en-GB" dirty="0"/>
          </a:p>
        </p:txBody>
      </p:sp>
    </p:spTree>
    <p:extLst>
      <p:ext uri="{BB962C8B-B14F-4D97-AF65-F5344CB8AC3E}">
        <p14:creationId xmlns:p14="http://schemas.microsoft.com/office/powerpoint/2010/main" val="3008658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600" dirty="0">
                <a:solidFill>
                  <a:schemeClr val="accent1">
                    <a:lumMod val="75000"/>
                  </a:schemeClr>
                </a:solidFill>
              </a:rPr>
              <a:t>Booster programme (2)</a:t>
            </a:r>
          </a:p>
        </p:txBody>
      </p:sp>
      <p:sp>
        <p:nvSpPr>
          <p:cNvPr id="3" name="Content Placeholder 2"/>
          <p:cNvSpPr>
            <a:spLocks noGrp="1"/>
          </p:cNvSpPr>
          <p:nvPr>
            <p:ph idx="1"/>
          </p:nvPr>
        </p:nvSpPr>
        <p:spPr>
          <a:xfrm>
            <a:off x="685800" y="1124744"/>
            <a:ext cx="8077200" cy="4608512"/>
          </a:xfrm>
        </p:spPr>
        <p:txBody>
          <a:bodyPr/>
          <a:lstStyle/>
          <a:p>
            <a:pPr>
              <a:buFont typeface="Arial" panose="020B0604020202020204" pitchFamily="34" charset="0"/>
              <a:buChar char="•"/>
            </a:pPr>
            <a:r>
              <a:rPr lang="en-GB" sz="2000" dirty="0"/>
              <a:t>for those aged over 18 years, mRNA vaccines are recommended for booster dose (Pfizer BioNTech is preferred for 16 to 17 year olds).</a:t>
            </a:r>
          </a:p>
          <a:p>
            <a:pPr marL="0" indent="0"/>
            <a:endParaRPr lang="en-GB" sz="2000" dirty="0"/>
          </a:p>
          <a:p>
            <a:pPr marL="285750" indent="-285750">
              <a:buFont typeface="Arial" panose="020B0604020202020204" pitchFamily="34" charset="0"/>
              <a:buChar char="•"/>
            </a:pPr>
            <a:r>
              <a:rPr lang="en-GB" sz="2000" dirty="0"/>
              <a:t>initial booster dose should be offered from three months after completion of the primary vaccine course</a:t>
            </a:r>
          </a:p>
          <a:p>
            <a:pPr marL="0" lvl="1" indent="0">
              <a:buClr>
                <a:srgbClr val="00A8CA"/>
              </a:buClr>
              <a:buSzPct val="65000"/>
              <a:buNone/>
            </a:pPr>
            <a:endParaRPr lang="en-GB" sz="2000" dirty="0"/>
          </a:p>
          <a:p>
            <a:pPr marL="36000" indent="0"/>
            <a:r>
              <a:rPr lang="en-GB" sz="2000" b="1" dirty="0"/>
              <a:t>On the 27</a:t>
            </a:r>
            <a:r>
              <a:rPr lang="en-GB" sz="2000" b="1" baseline="30000" dirty="0"/>
              <a:t>th</a:t>
            </a:r>
            <a:r>
              <a:rPr lang="en-GB" sz="2000" b="1" dirty="0"/>
              <a:t> January 2023, the JCVI have advised the 2021 booster offer for persons aged 16 to 49 years who are not in a clinical risk group should no longer be offered following the close of the autumn 2022 vaccination campaign (31/03/2023)</a:t>
            </a:r>
          </a:p>
          <a:p>
            <a:endParaRPr lang="en-GB" dirty="0"/>
          </a:p>
        </p:txBody>
      </p:sp>
    </p:spTree>
    <p:extLst>
      <p:ext uri="{BB962C8B-B14F-4D97-AF65-F5344CB8AC3E}">
        <p14:creationId xmlns:p14="http://schemas.microsoft.com/office/powerpoint/2010/main" val="3147486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002C-7F8D-45F3-968E-587A0D8517DC}"/>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The autumn booster campaign 2022</a:t>
            </a:r>
          </a:p>
        </p:txBody>
      </p:sp>
      <p:sp>
        <p:nvSpPr>
          <p:cNvPr id="3" name="Content Placeholder 2">
            <a:extLst>
              <a:ext uri="{FF2B5EF4-FFF2-40B4-BE49-F238E27FC236}">
                <a16:creationId xmlns:a16="http://schemas.microsoft.com/office/drawing/2014/main" id="{BB1F47EC-18FE-400D-9D24-1D109F5EE5B2}"/>
              </a:ext>
            </a:extLst>
          </p:cNvPr>
          <p:cNvSpPr>
            <a:spLocks noGrp="1"/>
          </p:cNvSpPr>
          <p:nvPr>
            <p:ph idx="1"/>
          </p:nvPr>
        </p:nvSpPr>
        <p:spPr>
          <a:xfrm>
            <a:off x="685800" y="980728"/>
            <a:ext cx="8077200" cy="4581872"/>
          </a:xfrm>
        </p:spPr>
        <p:txBody>
          <a:bodyPr/>
          <a:lstStyle/>
          <a:p>
            <a:pPr marL="493200" indent="-457200">
              <a:buFont typeface="Arial" panose="020B0604020202020204" pitchFamily="34" charset="0"/>
              <a:buChar char="•"/>
            </a:pPr>
            <a:r>
              <a:rPr lang="en-GB" sz="1500" dirty="0"/>
              <a:t>the JCVI have recommended a move to regular, planned and targeted boosting as the most important strategy to control COVID-19</a:t>
            </a:r>
          </a:p>
          <a:p>
            <a:pPr marL="493200" indent="-457200">
              <a:buFont typeface="Arial" panose="020B0604020202020204" pitchFamily="34" charset="0"/>
              <a:buChar char="•"/>
            </a:pPr>
            <a:endParaRPr lang="en-GB" sz="1500" dirty="0"/>
          </a:p>
          <a:p>
            <a:pPr marL="493200" indent="-457200">
              <a:buFont typeface="Arial" panose="020B0604020202020204" pitchFamily="34" charset="0"/>
              <a:buChar char="•"/>
            </a:pPr>
            <a:r>
              <a:rPr lang="en-GB" sz="1500" dirty="0"/>
              <a:t>for the 2022 autumn booster programme, the primary objective was to augment immunity in those at higher risk from COVID-19 and thereby optimise protection against severe COVID- 19, specifically hospitalisation and death, over winter 2022/23</a:t>
            </a:r>
          </a:p>
          <a:p>
            <a:pPr marL="493200" indent="-457200">
              <a:buFont typeface="Arial" panose="020B0604020202020204" pitchFamily="34" charset="0"/>
              <a:buChar char="•"/>
            </a:pPr>
            <a:endParaRPr lang="en-GB" sz="1500" dirty="0"/>
          </a:p>
          <a:p>
            <a:r>
              <a:rPr lang="en-GB" sz="1500" dirty="0"/>
              <a:t>The following groups were offered a COVID-19 booster vaccine in the autumn of 2022: </a:t>
            </a:r>
          </a:p>
          <a:p>
            <a:r>
              <a:rPr lang="en-GB" sz="1500" dirty="0"/>
              <a:t>	residents in a care home for older adults and staff working in care homes for older adults </a:t>
            </a:r>
          </a:p>
          <a:p>
            <a:r>
              <a:rPr lang="en-GB" sz="1500" dirty="0"/>
              <a:t>	frontline health and social care workers </a:t>
            </a:r>
          </a:p>
          <a:p>
            <a:r>
              <a:rPr lang="en-GB" sz="1500" dirty="0"/>
              <a:t>	all adults aged 50 years and over </a:t>
            </a:r>
          </a:p>
          <a:p>
            <a:r>
              <a:rPr lang="en-GB" sz="1500" dirty="0"/>
              <a:t>	persons aged 5 to 49 years in a clinical risk group, as set out in in the Green Book, chapter 14a</a:t>
            </a:r>
          </a:p>
          <a:p>
            <a:r>
              <a:rPr lang="en-GB" sz="1500" dirty="0"/>
              <a:t>	persons aged 5 to 49 years who are household contacts of people with immunosuppression (as defined in tables 3 and 4 in the Green Book, chapter 14a) </a:t>
            </a:r>
          </a:p>
          <a:p>
            <a:r>
              <a:rPr lang="en-GB" sz="1500" dirty="0"/>
              <a:t>	persons aged 16 to 49 years who are carers (as defined in table 3 in the Green Book, chapter 14a)</a:t>
            </a:r>
          </a:p>
          <a:p>
            <a:pPr marL="493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990386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685800" y="332656"/>
            <a:ext cx="8077200" cy="792088"/>
          </a:xfrm>
        </p:spPr>
        <p:txBody>
          <a:bodyPr/>
          <a:lstStyle/>
          <a:p>
            <a:r>
              <a:rPr lang="en-GB" dirty="0">
                <a:solidFill>
                  <a:schemeClr val="accent1">
                    <a:lumMod val="75000"/>
                  </a:schemeClr>
                </a:solidFill>
              </a:rPr>
              <a:t>Spring booster 2023</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685800" y="1295400"/>
            <a:ext cx="5110336" cy="4267200"/>
          </a:xfrm>
        </p:spPr>
        <p:txBody>
          <a:bodyPr/>
          <a:lstStyle/>
          <a:p>
            <a:pPr marL="378900">
              <a:buFont typeface="Arial" panose="020B0604020202020204" pitchFamily="34" charset="0"/>
              <a:buChar char="•"/>
            </a:pPr>
            <a:r>
              <a:rPr lang="en-GB" sz="1600" dirty="0"/>
              <a:t>the JCVI have recommended that a spring booster dose should be offered around six months after the last vaccine dose to: </a:t>
            </a:r>
          </a:p>
          <a:p>
            <a:pPr marL="778950" lvl="2" indent="-342900">
              <a:buFont typeface="Wingdings" panose="05000000000000000000" pitchFamily="2" charset="2"/>
              <a:buChar char="Ø"/>
            </a:pPr>
            <a:r>
              <a:rPr lang="en-GB" sz="1600" dirty="0"/>
              <a:t>adults aged 75 years and over </a:t>
            </a:r>
          </a:p>
          <a:p>
            <a:pPr marL="778950" lvl="2" indent="-342900">
              <a:buFont typeface="Wingdings" panose="05000000000000000000" pitchFamily="2" charset="2"/>
              <a:buChar char="Ø"/>
            </a:pPr>
            <a:r>
              <a:rPr lang="en-GB" sz="1600" dirty="0"/>
              <a:t>residents in a care home for older adults</a:t>
            </a:r>
          </a:p>
          <a:p>
            <a:pPr marL="778950" lvl="2" indent="-342900">
              <a:buFont typeface="Wingdings" panose="05000000000000000000" pitchFamily="2" charset="2"/>
              <a:buChar char="Ø"/>
            </a:pPr>
            <a:r>
              <a:rPr lang="en-GB" sz="1600" dirty="0"/>
              <a:t>individuals aged 5 years and over who are immunosuppressed (as defined in tables 3 &amp; 4 in the Green Book, chapter 14a)</a:t>
            </a:r>
          </a:p>
          <a:p>
            <a:pPr marL="378900" lvl="1" indent="-342900"/>
            <a:endParaRPr lang="en-GB" sz="1600" dirty="0"/>
          </a:p>
          <a:p>
            <a:pPr marL="321750" lvl="1"/>
            <a:r>
              <a:rPr lang="en-GB" sz="1600" dirty="0"/>
              <a:t>although vaccination should ideally be offered around six months from any previous dose, operational flexibility can be used e.g. individuals in care homes or housebound patients may be offered the booster alongside other residents providing there was at least three months from the previous dose </a:t>
            </a:r>
          </a:p>
          <a:p>
            <a:pPr marL="457200" lvl="1" indent="0">
              <a:buNone/>
            </a:pPr>
            <a:endParaRPr lang="en-GB" sz="1900" dirty="0">
              <a:solidFill>
                <a:srgbClr val="FF0000"/>
              </a:solidFill>
            </a:endParaRPr>
          </a:p>
          <a:p>
            <a:endParaRPr lang="en-GB" dirty="0"/>
          </a:p>
        </p:txBody>
      </p:sp>
      <p:pic>
        <p:nvPicPr>
          <p:cNvPr id="5" name="Picture 4">
            <a:extLst>
              <a:ext uri="{FF2B5EF4-FFF2-40B4-BE49-F238E27FC236}">
                <a16:creationId xmlns:a16="http://schemas.microsoft.com/office/drawing/2014/main" id="{9EC6AC61-27B1-4649-834F-E66358F0B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1082" y="1736812"/>
            <a:ext cx="2865052" cy="1584176"/>
          </a:xfrm>
          <a:prstGeom prst="rect">
            <a:avLst/>
          </a:prstGeom>
        </p:spPr>
      </p:pic>
      <p:pic>
        <p:nvPicPr>
          <p:cNvPr id="7" name="Picture 6">
            <a:extLst>
              <a:ext uri="{FF2B5EF4-FFF2-40B4-BE49-F238E27FC236}">
                <a16:creationId xmlns:a16="http://schemas.microsoft.com/office/drawing/2014/main" id="{FEA8B46A-6D86-47A4-8907-7BDE99E28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1082" y="3645024"/>
            <a:ext cx="2898215" cy="1291522"/>
          </a:xfrm>
          <a:prstGeom prst="rect">
            <a:avLst/>
          </a:prstGeom>
        </p:spPr>
      </p:pic>
      <p:sp>
        <p:nvSpPr>
          <p:cNvPr id="8" name="Rectangle 7">
            <a:extLst>
              <a:ext uri="{FF2B5EF4-FFF2-40B4-BE49-F238E27FC236}">
                <a16:creationId xmlns:a16="http://schemas.microsoft.com/office/drawing/2014/main" id="{481B9784-2CB2-4CA4-8EBC-B0948187140F}"/>
              </a:ext>
            </a:extLst>
          </p:cNvPr>
          <p:cNvSpPr/>
          <p:nvPr/>
        </p:nvSpPr>
        <p:spPr>
          <a:xfrm>
            <a:off x="5911082" y="5260582"/>
            <a:ext cx="2693366" cy="830997"/>
          </a:xfrm>
          <a:prstGeom prst="rect">
            <a:avLst/>
          </a:prstGeom>
        </p:spPr>
        <p:txBody>
          <a:bodyPr wrap="square">
            <a:spAutoFit/>
          </a:bodyPr>
          <a:lstStyle/>
          <a:p>
            <a:r>
              <a:rPr lang="en-GB" sz="1600" dirty="0">
                <a:hlinkClick r:id="rId5"/>
              </a:rPr>
              <a:t>COVID-19 Green Book chapter 14a (publishing.service.gov.uk)</a:t>
            </a:r>
            <a:endParaRPr lang="en-GB" sz="1600" dirty="0"/>
          </a:p>
        </p:txBody>
      </p:sp>
    </p:spTree>
    <p:extLst>
      <p:ext uri="{BB962C8B-B14F-4D97-AF65-F5344CB8AC3E}">
        <p14:creationId xmlns:p14="http://schemas.microsoft.com/office/powerpoint/2010/main" val="1034618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Reinforcing vaccination</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980728"/>
            <a:ext cx="8077200" cy="4581872"/>
          </a:xfrm>
        </p:spPr>
        <p:txBody>
          <a:bodyPr/>
          <a:lstStyle/>
          <a:p>
            <a:pPr marL="285750" indent="-285750">
              <a:buFont typeface="Arial" panose="020B0604020202020204" pitchFamily="34" charset="0"/>
              <a:buChar char="•"/>
            </a:pPr>
            <a:r>
              <a:rPr lang="en-GB" sz="1600" dirty="0"/>
              <a:t>studies of boosting in the UK have shown that a third adult dose of AstraZeneca (</a:t>
            </a:r>
            <a:r>
              <a:rPr lang="en-GB" sz="1600" dirty="0" err="1"/>
              <a:t>Vaxzevria</a:t>
            </a:r>
            <a:r>
              <a:rPr lang="en-GB" sz="1600" dirty="0"/>
              <a:t>®), Novavax (Nuvaxovid®), </a:t>
            </a:r>
            <a:r>
              <a:rPr lang="en-GB" sz="1600" dirty="0" err="1"/>
              <a:t>Moderna</a:t>
            </a:r>
            <a:r>
              <a:rPr lang="en-GB" sz="1600" dirty="0"/>
              <a:t> (Spikevax®) and Pfizer BioNTech (Comirnaty®) vaccines successfully boosted individuals who had been primed with two doses of Pfizer BioNTech (Comirnaty®) or AstraZeneca (</a:t>
            </a:r>
            <a:r>
              <a:rPr lang="en-GB" sz="1600" dirty="0" err="1"/>
              <a:t>Vaxzevria</a:t>
            </a:r>
            <a:r>
              <a:rPr lang="en-GB" sz="1600" dirty="0"/>
              <a:t>®) vaccine around three months earlier</a:t>
            </a:r>
          </a:p>
          <a:p>
            <a:pPr marL="0" indent="0"/>
            <a:endParaRPr lang="en-GB" sz="1600" dirty="0"/>
          </a:p>
          <a:p>
            <a:pPr marL="285750" indent="-285750">
              <a:buFont typeface="Arial" panose="020B0604020202020204" pitchFamily="34" charset="0"/>
              <a:buChar char="•"/>
            </a:pPr>
            <a:r>
              <a:rPr lang="en-GB" sz="1600" dirty="0"/>
              <a:t>for mRNA vaccines, JCVI considered evidence around the differences in neutralising antibody after the bivalent vaccines compared to the original vaccines when used as a booster. The committee considered that the improvement in neutralising antibody levels were modest and likely to translate to only small improvements in protection against the BA.1 strain, with no clear advantage against other variants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for spring 2023, the committee expect mRNA bivalent vaccines targeting BA.4/5 strains to be available. These bivalent vaccines appear to be more immunogenic against the matched strains, and although BA.4/5 strains have been less prevalent in 2023, the committee agreed that the latest mRNA bivalent product should be used where authorised, available and deployed for that age group</a:t>
            </a:r>
          </a:p>
        </p:txBody>
      </p:sp>
    </p:spTree>
    <p:extLst>
      <p:ext uri="{BB962C8B-B14F-4D97-AF65-F5344CB8AC3E}">
        <p14:creationId xmlns:p14="http://schemas.microsoft.com/office/powerpoint/2010/main" val="2721201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1178768"/>
          </a:xfrm>
        </p:spPr>
        <p:txBody>
          <a:bodyPr/>
          <a:lstStyle/>
          <a:p>
            <a:r>
              <a:rPr lang="en-GB" sz="3200" dirty="0">
                <a:solidFill>
                  <a:schemeClr val="accent1">
                    <a:lumMod val="75000"/>
                  </a:schemeClr>
                </a:solidFill>
              </a:rPr>
              <a:t>Reinforcing vaccination (continued)</a:t>
            </a: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196752"/>
            <a:ext cx="8077200" cy="4365848"/>
          </a:xfrm>
        </p:spPr>
        <p:txBody>
          <a:bodyPr/>
          <a:lstStyle/>
          <a:p>
            <a:pPr marL="321750" indent="-285750">
              <a:buFont typeface="Arial" panose="020B0604020202020204" pitchFamily="34" charset="0"/>
              <a:buChar char="•"/>
            </a:pPr>
            <a:r>
              <a:rPr lang="en-GB" sz="1800" dirty="0"/>
              <a:t>based on evidence of similar immune responses as the bivalent mRNA vaccines three months after vaccination and against a range of variants, JCVI have advised that Sanofi Pasteur COVID-19 vaccine (</a:t>
            </a:r>
            <a:r>
              <a:rPr lang="en-GB" sz="1800" dirty="0" err="1"/>
              <a:t>VidPrevtyn</a:t>
            </a:r>
            <a:r>
              <a:rPr lang="en-GB" sz="1800" dirty="0"/>
              <a:t> Beta®) may also be used as a booster for older individuals in the spring 2023 campaign. The committee considered that an adjuvanted vaccine may offer some advantage for this age group</a:t>
            </a:r>
          </a:p>
          <a:p>
            <a:pPr marL="321750" indent="-285750">
              <a:buFont typeface="Arial" panose="020B0604020202020204" pitchFamily="34" charset="0"/>
              <a:buChar char="•"/>
            </a:pPr>
            <a:endParaRPr lang="en-GB" sz="1800" dirty="0"/>
          </a:p>
          <a:p>
            <a:pPr marL="321750" indent="-285750">
              <a:buFont typeface="Arial" panose="020B0604020202020204" pitchFamily="34" charset="0"/>
              <a:buChar char="•"/>
            </a:pPr>
            <a:r>
              <a:rPr lang="en-GB" sz="1800" dirty="0"/>
              <a:t>data in immunosuppressed individuals is limited for Sanofi Pasteur COVID-19 vaccine (</a:t>
            </a:r>
            <a:r>
              <a:rPr lang="en-GB" sz="1800" dirty="0" err="1"/>
              <a:t>VidPrevtyn</a:t>
            </a:r>
            <a:r>
              <a:rPr lang="en-GB" sz="1800" dirty="0"/>
              <a:t> Beta®), and so mRNA remains the preferred vaccine format in younger immunosuppressed individuals</a:t>
            </a:r>
          </a:p>
          <a:p>
            <a:pPr marL="0" indent="0"/>
            <a:endParaRPr lang="en-GB" sz="1800" dirty="0"/>
          </a:p>
          <a:p>
            <a:pPr marL="285750" indent="-285750">
              <a:buFont typeface="Arial" panose="020B0604020202020204" pitchFamily="34" charset="0"/>
              <a:buChar char="•"/>
            </a:pPr>
            <a:r>
              <a:rPr lang="en-GB" sz="1800" b="1" dirty="0"/>
              <a:t>eligible individuals should be clearly advised that boosting is required to ensure timely protection, and therefore to accept whichever booster vaccine they are offered</a:t>
            </a:r>
          </a:p>
          <a:p>
            <a:pPr marL="36000" indent="0"/>
            <a:r>
              <a:rPr lang="en-GB" sz="1600" dirty="0">
                <a:solidFill>
                  <a:srgbClr val="FF0000"/>
                </a:solidFill>
              </a:rPr>
              <a:t> </a:t>
            </a:r>
          </a:p>
        </p:txBody>
      </p:sp>
    </p:spTree>
    <p:extLst>
      <p:ext uri="{BB962C8B-B14F-4D97-AF65-F5344CB8AC3E}">
        <p14:creationId xmlns:p14="http://schemas.microsoft.com/office/powerpoint/2010/main" val="338453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171450" lvl="0" indent="-171450">
              <a:spcAft>
                <a:spcPts val="600"/>
              </a:spcAft>
              <a:buFont typeface="Arial" panose="020B0604020202020204" pitchFamily="34" charset="0"/>
              <a:buChar char="•"/>
            </a:pPr>
            <a:r>
              <a:rPr lang="en-GB" sz="1600" dirty="0"/>
              <a:t>a new virus emerged in Wuhan, China during December 2019 </a:t>
            </a:r>
          </a:p>
          <a:p>
            <a:pPr marL="171450" lvl="0" indent="-171450">
              <a:spcAft>
                <a:spcPts val="600"/>
              </a:spcAft>
              <a:buFont typeface="Arial" panose="020B0604020202020204" pitchFamily="34" charset="0"/>
              <a:buChar char="•"/>
            </a:pPr>
            <a:r>
              <a:rPr lang="en-GB" sz="1600" dirty="0"/>
              <a:t>this virus, which causes respiratory disease, was identified as being part of the Coronavirus family and it rapidly spread to many other countries around the world</a:t>
            </a:r>
          </a:p>
          <a:p>
            <a:pPr marL="171450" indent="-171450">
              <a:spcAft>
                <a:spcPts val="600"/>
              </a:spcAft>
              <a:buFont typeface="Arial" panose="020B0604020202020204" pitchFamily="34" charset="0"/>
              <a:buChar char="•"/>
            </a:pPr>
            <a:r>
              <a:rPr lang="en-GB" sz="1600" dirty="0"/>
              <a:t>the clinical picture varies widely. A significant proportion of individuals are likely to have mild symptoms and may be asymptomatic at the time of diagnosis</a:t>
            </a:r>
          </a:p>
          <a:p>
            <a:pPr marL="171450" indent="-171450">
              <a:buFont typeface="Arial" panose="020B0604020202020204" pitchFamily="34" charset="0"/>
              <a:buChar char="•"/>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171450" lvl="0" indent="-171450">
              <a:spcAft>
                <a:spcPts val="600"/>
              </a:spcAft>
              <a:buFont typeface="Arial" panose="020B0604020202020204" pitchFamily="34" charset="0"/>
              <a:buChar char="•"/>
            </a:pPr>
            <a:r>
              <a:rPr lang="en-GB" sz="1600" dirty="0"/>
              <a:t>older people, individuals with underlying medical problems and pregnant women are more likely to develop serious illness or die from COVID-19</a:t>
            </a:r>
          </a:p>
          <a:p>
            <a:pPr marL="171450" lvl="0" indent="-171450">
              <a:spcAft>
                <a:spcPts val="600"/>
              </a:spcAft>
              <a:buFont typeface="Arial" panose="020B0604020202020204" pitchFamily="34" charset="0"/>
              <a:buChar char="•"/>
            </a:pPr>
            <a:r>
              <a:rPr lang="en-GB" sz="1600" dirty="0"/>
              <a:t>measures to contain the virus initially included the introduction of social distancing measures, travel restrictions, closure of public spaces and the wearing of face coverings </a:t>
            </a:r>
          </a:p>
          <a:p>
            <a:pPr marL="171450" lvl="0" indent="-171450">
              <a:spcAft>
                <a:spcPts val="600"/>
              </a:spcAft>
              <a:buFont typeface="Arial" panose="020B0604020202020204" pitchFamily="34" charset="0"/>
              <a:buChar char="•"/>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7" y="116632"/>
            <a:ext cx="8269943" cy="676608"/>
          </a:xfrm>
        </p:spPr>
        <p:txBody>
          <a:bodyPr/>
          <a:lstStyle/>
          <a:p>
            <a:r>
              <a:rPr lang="en-GB" sz="2800" dirty="0">
                <a:solidFill>
                  <a:schemeClr val="accent1">
                    <a:lumMod val="75000"/>
                  </a:schemeClr>
                </a:solidFill>
              </a:rPr>
              <a:t>Booster vaccine doses</a:t>
            </a:r>
            <a:endParaRPr lang="en-GB" sz="2800" dirty="0">
              <a:solidFill>
                <a:srgbClr val="FF0000"/>
              </a:solidFill>
            </a:endParaRPr>
          </a:p>
        </p:txBody>
      </p:sp>
      <p:sp>
        <p:nvSpPr>
          <p:cNvPr id="3" name="Content Placeholder 2"/>
          <p:cNvSpPr>
            <a:spLocks noGrp="1"/>
          </p:cNvSpPr>
          <p:nvPr>
            <p:ph idx="1"/>
          </p:nvPr>
        </p:nvSpPr>
        <p:spPr>
          <a:xfrm>
            <a:off x="539552" y="793241"/>
            <a:ext cx="8269943" cy="5271520"/>
          </a:xfrm>
        </p:spPr>
        <p:txBody>
          <a:bodyPr/>
          <a:lstStyle/>
          <a:p>
            <a:pPr marL="0" indent="0"/>
            <a:r>
              <a:rPr lang="en-GB" sz="1600" dirty="0"/>
              <a:t>The JCVI have advised that the following vaccines are suitable for boosting irrespective of the vaccine used for the primary course: </a:t>
            </a:r>
          </a:p>
          <a:p>
            <a:pPr marL="400050" lvl="1" indent="0">
              <a:buNone/>
            </a:pPr>
            <a:r>
              <a:rPr lang="en-GB" sz="1600" dirty="0"/>
              <a:t>	</a:t>
            </a:r>
            <a:r>
              <a:rPr lang="en-GB" sz="1600" u="sng" dirty="0"/>
              <a:t>Adults aged 18 - 74 years </a:t>
            </a:r>
            <a:r>
              <a:rPr lang="en-GB" sz="1600" dirty="0"/>
              <a:t>	</a:t>
            </a:r>
            <a:endParaRPr lang="en-GB" sz="1600" u="sng" dirty="0"/>
          </a:p>
          <a:p>
            <a:pPr marL="1028700" lvl="2" indent="-171450"/>
            <a:r>
              <a:rPr lang="en-GB" sz="1600" dirty="0"/>
              <a:t>full 0.3ml booster dose of bivalent (15/15 micrograms) Pfizer-BioNTech vaccine (Comirnaty® Original/Omicron BA.4-5 or Comirnaty® Original/Omicron BA.1) </a:t>
            </a:r>
          </a:p>
          <a:p>
            <a:pPr marL="1028700" lvl="2" indent="-171450"/>
            <a:r>
              <a:rPr lang="en-GB" sz="1600" dirty="0"/>
              <a:t>full 0.5ml dose of the bivalent (25/25 micrograms) </a:t>
            </a:r>
            <a:r>
              <a:rPr lang="en-GB" sz="1600" dirty="0" err="1"/>
              <a:t>Moderna</a:t>
            </a:r>
            <a:r>
              <a:rPr lang="en-GB" sz="1600" dirty="0"/>
              <a:t> COVID-19 vaccine (</a:t>
            </a:r>
            <a:r>
              <a:rPr lang="en-GB" sz="1600" dirty="0" err="1"/>
              <a:t>Spikevax</a:t>
            </a:r>
            <a:r>
              <a:rPr lang="en-GB" sz="1600" dirty="0"/>
              <a:t>® bivalent original/Omicron BA.4-5 or </a:t>
            </a:r>
            <a:r>
              <a:rPr lang="en-GB" sz="1600" dirty="0" err="1"/>
              <a:t>Spikevax</a:t>
            </a:r>
            <a:r>
              <a:rPr lang="en-GB" sz="1600" dirty="0"/>
              <a:t>® bivalent Original/Omicron BA.1)</a:t>
            </a:r>
          </a:p>
          <a:p>
            <a:pPr marL="1028700" lvl="2" indent="-171450"/>
            <a:endParaRPr lang="en-GB" sz="1600" b="1" u="sng" dirty="0"/>
          </a:p>
          <a:p>
            <a:pPr marL="857250" lvl="2" indent="0">
              <a:buNone/>
            </a:pPr>
            <a:r>
              <a:rPr lang="en-GB" sz="1600" u="sng" dirty="0"/>
              <a:t>Adults aged 75 years and over</a:t>
            </a:r>
          </a:p>
          <a:p>
            <a:pPr lvl="2" indent="-285750"/>
            <a:r>
              <a:rPr lang="en-GB" sz="1600" dirty="0"/>
              <a:t>full 0.5ml booster dose of Sanofi Pasteur vaccine (</a:t>
            </a:r>
            <a:r>
              <a:rPr lang="en-GB" sz="1600" dirty="0" err="1"/>
              <a:t>VidPrevtyn</a:t>
            </a:r>
            <a:r>
              <a:rPr lang="en-GB" sz="1600" dirty="0"/>
              <a:t> Beta ®)</a:t>
            </a:r>
          </a:p>
          <a:p>
            <a:pPr lvl="2" indent="-285750"/>
            <a:r>
              <a:rPr lang="en-GB" sz="1600" dirty="0"/>
              <a:t>full 0.3ml booster dose of bivalent (15/15 micrograms) Pfizer-BioNTech vaccine (Comirnaty® Original/Omicron BA.4-5 or Comirnaty® Original/Omicron BA.1) </a:t>
            </a:r>
          </a:p>
          <a:p>
            <a:pPr lvl="2" indent="-285750"/>
            <a:r>
              <a:rPr lang="en-GB" sz="1600" dirty="0"/>
              <a:t>full 0.5ml dose of the bivalent (25/25 micrograms) </a:t>
            </a:r>
            <a:r>
              <a:rPr lang="en-GB" sz="1600" dirty="0" err="1"/>
              <a:t>Moderna</a:t>
            </a:r>
            <a:r>
              <a:rPr lang="en-GB" sz="1600" dirty="0"/>
              <a:t> COVID-19 vaccine (</a:t>
            </a:r>
            <a:r>
              <a:rPr lang="en-GB" sz="1600" dirty="0" err="1"/>
              <a:t>Spikevax</a:t>
            </a:r>
            <a:r>
              <a:rPr lang="en-GB" sz="1600" dirty="0"/>
              <a:t>® bivalent original/Omicron BA.4-5 or </a:t>
            </a:r>
            <a:r>
              <a:rPr lang="en-GB" sz="1600" dirty="0" err="1"/>
              <a:t>Spikevax</a:t>
            </a:r>
            <a:r>
              <a:rPr lang="en-GB" sz="1600" dirty="0"/>
              <a:t>® bivalent Original/Omicron BA.1)</a:t>
            </a:r>
          </a:p>
          <a:p>
            <a:pPr marL="857250" lvl="2" indent="0">
              <a:buNone/>
            </a:pPr>
            <a:endParaRPr lang="en-GB" sz="1300" dirty="0"/>
          </a:p>
        </p:txBody>
      </p:sp>
    </p:spTree>
    <p:extLst>
      <p:ext uri="{BB962C8B-B14F-4D97-AF65-F5344CB8AC3E}">
        <p14:creationId xmlns:p14="http://schemas.microsoft.com/office/powerpoint/2010/main" val="1950231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275D-266A-41D8-9557-F76C22C4A679}"/>
              </a:ext>
            </a:extLst>
          </p:cNvPr>
          <p:cNvSpPr>
            <a:spLocks noGrp="1"/>
          </p:cNvSpPr>
          <p:nvPr>
            <p:ph type="title"/>
          </p:nvPr>
        </p:nvSpPr>
        <p:spPr>
          <a:xfrm>
            <a:off x="685800" y="260648"/>
            <a:ext cx="8077200" cy="648072"/>
          </a:xfrm>
        </p:spPr>
        <p:txBody>
          <a:bodyPr/>
          <a:lstStyle/>
          <a:p>
            <a:r>
              <a:rPr lang="en-GB" sz="3200" dirty="0">
                <a:solidFill>
                  <a:schemeClr val="accent1">
                    <a:lumMod val="75000"/>
                  </a:schemeClr>
                </a:solidFill>
              </a:rPr>
              <a:t>Booster vaccine doses (continued)</a:t>
            </a:r>
          </a:p>
        </p:txBody>
      </p:sp>
      <p:sp>
        <p:nvSpPr>
          <p:cNvPr id="3" name="Content Placeholder 2">
            <a:extLst>
              <a:ext uri="{FF2B5EF4-FFF2-40B4-BE49-F238E27FC236}">
                <a16:creationId xmlns:a16="http://schemas.microsoft.com/office/drawing/2014/main" id="{16C3B8A4-C5BA-458D-A2AA-CCC9976F40E2}"/>
              </a:ext>
            </a:extLst>
          </p:cNvPr>
          <p:cNvSpPr>
            <a:spLocks noGrp="1"/>
          </p:cNvSpPr>
          <p:nvPr>
            <p:ph idx="1"/>
          </p:nvPr>
        </p:nvSpPr>
        <p:spPr>
          <a:xfrm>
            <a:off x="685800" y="908720"/>
            <a:ext cx="8077200" cy="4653880"/>
          </a:xfrm>
        </p:spPr>
        <p:txBody>
          <a:bodyPr/>
          <a:lstStyle/>
          <a:p>
            <a:pPr marL="378900" lvl="2" indent="-342900"/>
            <a:r>
              <a:rPr lang="en-GB" sz="1600" dirty="0"/>
              <a:t>as part of operational flexibility, eligible individuals aged 65 to 74 years may also receive Sanofi Pasteur vaccine (</a:t>
            </a:r>
            <a:r>
              <a:rPr lang="en-GB" sz="1600" dirty="0" err="1"/>
              <a:t>VidPrevtyn</a:t>
            </a:r>
            <a:r>
              <a:rPr lang="en-GB" sz="1600" dirty="0"/>
              <a:t> Beta ®) where it would simplify delivery in that setting. This includes vaccination in care homes for older adults and in domiciliary settings</a:t>
            </a:r>
          </a:p>
          <a:p>
            <a:pPr marL="36000" lvl="2" indent="0">
              <a:buNone/>
            </a:pPr>
            <a:endParaRPr lang="en-GB" sz="1600" dirty="0"/>
          </a:p>
          <a:p>
            <a:pPr marL="378900" lvl="2" indent="-342900"/>
            <a:r>
              <a:rPr lang="en-GB" sz="1600" dirty="0"/>
              <a:t>when mRNA vaccines are not considered clinically suitable, Novavax COVID-19 vaccine (</a:t>
            </a:r>
            <a:r>
              <a:rPr lang="en-GB" sz="1600" dirty="0" err="1"/>
              <a:t>Nuvaxovid</a:t>
            </a:r>
            <a:r>
              <a:rPr lang="en-GB" sz="1600" dirty="0"/>
              <a:t>®) may be used for booster vaccination of adults, with Sanofi Pasteur (</a:t>
            </a:r>
            <a:r>
              <a:rPr lang="en-GB" sz="1600" dirty="0" err="1"/>
              <a:t>VidPrevtyn</a:t>
            </a:r>
            <a:r>
              <a:rPr lang="en-GB" sz="1600" dirty="0"/>
              <a:t> Beta ®) as an alternate in those over 65 years</a:t>
            </a:r>
          </a:p>
          <a:p>
            <a:pPr marL="378900" lvl="2" indent="-342900"/>
            <a:endParaRPr lang="en-GB" sz="1600" dirty="0"/>
          </a:p>
          <a:p>
            <a:pPr marL="378900" lvl="2" indent="-342900"/>
            <a:r>
              <a:rPr lang="en-GB" sz="1600" dirty="0"/>
              <a:t>for pregnant women in eligible groups, Pfizer BioNTech (Comirnaty®) and </a:t>
            </a:r>
            <a:r>
              <a:rPr lang="en-GB" sz="1600" dirty="0" err="1"/>
              <a:t>Moderna</a:t>
            </a:r>
            <a:r>
              <a:rPr lang="en-GB" sz="1600" dirty="0"/>
              <a:t> (</a:t>
            </a:r>
            <a:r>
              <a:rPr lang="en-GB" sz="1600" dirty="0" err="1"/>
              <a:t>Spikevax</a:t>
            </a:r>
            <a:r>
              <a:rPr lang="en-GB" sz="1600" dirty="0"/>
              <a:t>®) bivalent vaccines are the preferred vaccines for reinforcing vaccination (for those under 18 years, Pfizer BioNTech vaccine (Comirnaty®) is preferred), because of more extensive experience of their use in pregnancy</a:t>
            </a:r>
          </a:p>
          <a:p>
            <a:pPr marL="378900" lvl="2" indent="-342900"/>
            <a:endParaRPr lang="en-GB" sz="1600" dirty="0"/>
          </a:p>
          <a:p>
            <a:pPr marL="378900" lvl="2" indent="-342900"/>
            <a:r>
              <a:rPr lang="en-GB" sz="1600" dirty="0"/>
              <a:t>when mRNA vaccines are not considered clinically suitable, Novavax COVID-19 vaccine (</a:t>
            </a:r>
            <a:r>
              <a:rPr lang="en-GB" sz="1600" dirty="0" err="1"/>
              <a:t>Nuvaxovid</a:t>
            </a:r>
            <a:r>
              <a:rPr lang="en-GB" sz="1600" dirty="0"/>
              <a:t>®) may used for vaccination of pregnant women, including to complete a course or as a booster, although experience in pregnancy is relatively limited</a:t>
            </a:r>
          </a:p>
          <a:p>
            <a:endParaRPr lang="en-GB" dirty="0"/>
          </a:p>
        </p:txBody>
      </p:sp>
    </p:spTree>
    <p:extLst>
      <p:ext uri="{BB962C8B-B14F-4D97-AF65-F5344CB8AC3E}">
        <p14:creationId xmlns:p14="http://schemas.microsoft.com/office/powerpoint/2010/main" val="251069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685800" y="188640"/>
            <a:ext cx="8077200" cy="936104"/>
          </a:xfrm>
        </p:spPr>
        <p:txBody>
          <a:bodyPr/>
          <a:lstStyle/>
          <a:p>
            <a:r>
              <a:rPr lang="en-GB" sz="2800" dirty="0">
                <a:solidFill>
                  <a:schemeClr val="accent1">
                    <a:lumMod val="75000"/>
                  </a:schemeClr>
                </a:solidFill>
              </a:rPr>
              <a:t>Longer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685800" y="1124744"/>
            <a:ext cx="8077200" cy="4437856"/>
          </a:xfrm>
        </p:spPr>
        <p:txBody>
          <a:bodyPr/>
          <a:lstStyle/>
          <a:p>
            <a:pPr marL="457200" indent="-457200">
              <a:buFont typeface="Arial" panose="020B0604020202020204" pitchFamily="34" charset="0"/>
              <a:buChar char="•"/>
            </a:pPr>
            <a:r>
              <a:rPr lang="en-GB" sz="1600" dirty="0"/>
              <a:t>the UK COVID-19 pandemic vaccine programme was initiated in December 2020 with the primary objective to prevent severe disease, hospitalisations, and deaths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now that the vast majority of the UK adult population have been vaccinated and seroprevalence studies indicate that most of the adult and childhood population have been naturally infected, the UK COVID-19 vaccination programme is expected to transition during 2023 towards a longer-term more sustainable programme</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an autumn 2023 programme is expected to be announced later in 2023, which will target only those at higher risk of severe disease</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r>
              <a:rPr lang="en-GB" sz="1600" dirty="0"/>
              <a:t>JCVI have advised that emergency surge vaccine responses may be required should a novel variant of concern emerge with clinically significant biological differences compared to the Omicron variant</a:t>
            </a:r>
          </a:p>
        </p:txBody>
      </p:sp>
    </p:spTree>
    <p:extLst>
      <p:ext uri="{BB962C8B-B14F-4D97-AF65-F5344CB8AC3E}">
        <p14:creationId xmlns:p14="http://schemas.microsoft.com/office/powerpoint/2010/main" val="1038119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Arial" panose="020B0604020202020204" pitchFamily="34" charset="0"/>
              <a:buChar char="•"/>
            </a:pPr>
            <a:r>
              <a:rPr lang="en-GB" sz="1600" kern="1200" dirty="0">
                <a:latin typeface="Arial" pitchFamily="34" charset="0"/>
                <a:ea typeface="ヒラギノ角ゴ Pro W3" pitchFamily="84" charset="-128"/>
              </a:rPr>
              <a:t>the COVID-19 Pfizer BioNTech (Comirnaty), </a:t>
            </a:r>
            <a:r>
              <a:rPr lang="en-GB" sz="1600" kern="1200" dirty="0" err="1">
                <a:latin typeface="Arial" pitchFamily="34" charset="0"/>
                <a:ea typeface="ヒラギノ角ゴ Pro W3" pitchFamily="84" charset="-128"/>
              </a:rPr>
              <a:t>Moderna</a:t>
            </a:r>
            <a:r>
              <a:rPr lang="en-GB" sz="1600" kern="1200" dirty="0">
                <a:latin typeface="Arial" pitchFamily="34" charset="0"/>
                <a:ea typeface="ヒラギノ角ゴ Pro W3" pitchFamily="84" charset="-128"/>
              </a:rPr>
              <a:t> (</a:t>
            </a:r>
            <a:r>
              <a:rPr lang="en-GB" sz="1600" kern="1200" dirty="0" err="1">
                <a:latin typeface="Arial" pitchFamily="34" charset="0"/>
                <a:ea typeface="ヒラギノ角ゴ Pro W3" pitchFamily="84" charset="-128"/>
              </a:rPr>
              <a:t>Spikevax</a:t>
            </a:r>
            <a:r>
              <a:rPr lang="en-GB" sz="1600" kern="1200" dirty="0">
                <a:latin typeface="Arial" pitchFamily="34" charset="0"/>
                <a:ea typeface="ヒラギノ角ゴ Pro W3" pitchFamily="84" charset="-128"/>
              </a:rPr>
              <a:t>), Sanofi Pasteur (</a:t>
            </a:r>
            <a:r>
              <a:rPr lang="en-GB" sz="1600" kern="1200" dirty="0" err="1">
                <a:latin typeface="Arial" pitchFamily="34" charset="0"/>
                <a:ea typeface="ヒラギノ角ゴ Pro W3" pitchFamily="84" charset="-128"/>
              </a:rPr>
              <a:t>VidPrevtyn</a:t>
            </a:r>
            <a:r>
              <a:rPr lang="en-GB" sz="1600" kern="1200" dirty="0">
                <a:latin typeface="Arial" pitchFamily="34" charset="0"/>
                <a:ea typeface="ヒラギノ角ゴ Pro W3" pitchFamily="84" charset="-128"/>
              </a:rPr>
              <a:t> Beta) and Novavax (</a:t>
            </a:r>
            <a:r>
              <a:rPr lang="en-GB" sz="1600" kern="1200" dirty="0" err="1">
                <a:latin typeface="Arial" pitchFamily="34" charset="0"/>
                <a:ea typeface="ヒラギノ角ゴ Pro W3" pitchFamily="84" charset="-128"/>
              </a:rPr>
              <a:t>Nuvaxovid</a:t>
            </a:r>
            <a:r>
              <a:rPr lang="en-GB" sz="1600" kern="1200" dirty="0">
                <a:latin typeface="Arial" pitchFamily="34" charset="0"/>
                <a:ea typeface="ヒラギノ角ゴ Pro W3" pitchFamily="84" charset="-128"/>
              </a:rPr>
              <a:t>) vaccines should not be given to people who have had a </a:t>
            </a:r>
            <a:r>
              <a:rPr lang="en-GB" sz="1600" b="1" kern="1200" dirty="0">
                <a:latin typeface="Arial" pitchFamily="34" charset="0"/>
                <a:ea typeface="ヒラギノ角ゴ Pro W3" pitchFamily="84" charset="-128"/>
              </a:rPr>
              <a:t>confirmed anaphylactic reaction to the vaccine or any components of the vaccine</a:t>
            </a:r>
            <a:r>
              <a:rPr lang="en-GB" sz="1600" kern="1200" dirty="0">
                <a:latin typeface="Arial" pitchFamily="34" charset="0"/>
                <a:ea typeface="ヒラギノ角ゴ Pro W3" pitchFamily="84" charset="-128"/>
              </a:rPr>
              <a:t>. </a:t>
            </a:r>
            <a:r>
              <a:rPr lang="en-GB" sz="1600" dirty="0"/>
              <a:t>Expert advice should be sought where either contraindication is present</a:t>
            </a:r>
          </a:p>
          <a:p>
            <a:pPr marL="457200" indent="-457200">
              <a:buFont typeface="Arial" panose="020B0604020202020204" pitchFamily="34" charset="0"/>
              <a:buChar char="•"/>
            </a:pPr>
            <a:endParaRPr lang="en-GB" sz="1600" b="1" kern="1200" dirty="0">
              <a:latin typeface="Arial" pitchFamily="34" charset="0"/>
              <a:ea typeface="ヒラギノ角ゴ Pro W3" pitchFamily="84" charset="-128"/>
            </a:endParaRPr>
          </a:p>
          <a:p>
            <a:pPr marL="457200" indent="-457200">
              <a:buFont typeface="Arial" panose="020B0604020202020204" pitchFamily="34" charset="0"/>
              <a:buChar char="•"/>
            </a:pPr>
            <a:r>
              <a:rPr lang="en-GB" sz="1600" kern="1200" dirty="0"/>
              <a:t>polyethylene glycol (PEG) is an allergen commonly found in medicines and also in household goods and cosmetics. Known allergy to PEG is extremely rare but would contraindicate receipt of</a:t>
            </a:r>
            <a:r>
              <a:rPr lang="en-GB" sz="1600" kern="1200" dirty="0">
                <a:latin typeface="Arial" pitchFamily="34" charset="0"/>
                <a:ea typeface="ヒラギノ角ゴ Pro W3" pitchFamily="84" charset="-128"/>
              </a:rPr>
              <a:t> Pfizer BioNTech (Comirnaty) and </a:t>
            </a:r>
            <a:r>
              <a:rPr lang="en-GB" sz="1600" kern="1200" dirty="0" err="1">
                <a:latin typeface="Arial" pitchFamily="34" charset="0"/>
                <a:ea typeface="ヒラギノ角ゴ Pro W3" pitchFamily="84" charset="-128"/>
              </a:rPr>
              <a:t>Moderna</a:t>
            </a:r>
            <a:r>
              <a:rPr lang="en-GB" sz="1600" kern="1200" dirty="0">
                <a:latin typeface="Arial" pitchFamily="34" charset="0"/>
                <a:ea typeface="ヒラギノ角ゴ Pro W3" pitchFamily="84" charset="-128"/>
              </a:rPr>
              <a:t> (</a:t>
            </a:r>
            <a:r>
              <a:rPr lang="en-GB" sz="1600" kern="1200" dirty="0" err="1">
                <a:latin typeface="Arial" pitchFamily="34" charset="0"/>
                <a:ea typeface="ヒラギノ角ゴ Pro W3" pitchFamily="84" charset="-128"/>
              </a:rPr>
              <a:t>Spikevax</a:t>
            </a:r>
            <a:r>
              <a:rPr lang="en-GB" sz="1600" kern="1200" dirty="0">
                <a:latin typeface="Arial" pitchFamily="34" charset="0"/>
                <a:ea typeface="ヒラギノ角ゴ Pro W3" pitchFamily="84" charset="-128"/>
              </a:rPr>
              <a:t>) </a:t>
            </a:r>
            <a:r>
              <a:rPr lang="en-GB" sz="1600" kern="1200" dirty="0"/>
              <a:t>vaccines</a:t>
            </a:r>
          </a:p>
          <a:p>
            <a:pPr marL="457200" indent="-457200">
              <a:buFont typeface="Arial" panose="020B0604020202020204" pitchFamily="34" charset="0"/>
              <a:buChar char="•"/>
            </a:pPr>
            <a:endParaRPr lang="en-GB" sz="1600" kern="1200" dirty="0"/>
          </a:p>
          <a:p>
            <a:pPr marL="457200" indent="-457200">
              <a:buFont typeface="Arial" panose="020B0604020202020204" pitchFamily="34" charset="0"/>
              <a:buChar char="•"/>
            </a:pPr>
            <a:r>
              <a:rPr lang="en-GB" sz="1600" kern="1200" dirty="0">
                <a:latin typeface="Arial" pitchFamily="34" charset="0"/>
                <a:ea typeface="ヒラギノ角ゴ Pro W3" pitchFamily="84" charset="-128"/>
              </a:rPr>
              <a:t>t</a:t>
            </a:r>
            <a:r>
              <a:rPr lang="en-GB" sz="16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in any vaccination setting.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63129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720080"/>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980728"/>
            <a:ext cx="8077200" cy="4968552"/>
          </a:xfrm>
        </p:spPr>
        <p:txBody>
          <a:bodyPr/>
          <a:lstStyle/>
          <a:p>
            <a:pPr marL="285750" indent="-285750">
              <a:buFont typeface="Arial" panose="020B0604020202020204" pitchFamily="34" charset="0"/>
              <a:buChar char="•"/>
            </a:pPr>
            <a:r>
              <a:rPr lang="en-GB" sz="1800" dirty="0"/>
              <a:t>it is recommended recipients of the COVID-19 Pfizer BioNTech (Comirnaty), </a:t>
            </a:r>
            <a:r>
              <a:rPr lang="en-GB" sz="1800" dirty="0" err="1"/>
              <a:t>Moderna</a:t>
            </a:r>
            <a:r>
              <a:rPr lang="en-GB" sz="1800" dirty="0"/>
              <a:t> (</a:t>
            </a:r>
            <a:r>
              <a:rPr lang="en-GB" sz="1800" dirty="0" err="1"/>
              <a:t>Spikevax</a:t>
            </a:r>
            <a:r>
              <a:rPr lang="en-GB" sz="1800" dirty="0"/>
              <a:t>), Sanofi Pasteur (</a:t>
            </a:r>
            <a:r>
              <a:rPr lang="en-GB" sz="1800" dirty="0" err="1"/>
              <a:t>VidPrevtyn</a:t>
            </a:r>
            <a:r>
              <a:rPr lang="en-GB" sz="1800" dirty="0"/>
              <a:t> Beta) and Novavax (</a:t>
            </a:r>
            <a:r>
              <a:rPr lang="en-GB" sz="1800" dirty="0" err="1"/>
              <a:t>Nuvaxovid</a:t>
            </a:r>
            <a:r>
              <a:rPr lang="en-GB" sz="1800" dirty="0"/>
              <a:t>)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1800" dirty="0">
                <a:hlinkClick r:id="rId3">
                  <a:extLst>
                    <a:ext uri="{A12FA001-AC4F-418D-AE19-62706E023703}">
                      <ahyp:hlinkClr xmlns:ahyp="http://schemas.microsoft.com/office/drawing/2018/hyperlinkcolor" val="tx"/>
                    </a:ext>
                  </a:extLst>
                </a:hlinkClick>
              </a:rPr>
              <a:t>doh-hss-md-21-2022.pdf (health-ni.gov.uk)</a:t>
            </a:r>
            <a:endParaRPr lang="en-GB" sz="1800" dirty="0"/>
          </a:p>
          <a:p>
            <a:pPr marL="0" indent="0"/>
            <a:endParaRPr lang="en-GB" sz="1800" dirty="0"/>
          </a:p>
          <a:p>
            <a:pPr marL="285750" indent="-285750">
              <a:buFont typeface="Arial" panose="020B0604020202020204" pitchFamily="34" charset="0"/>
              <a:buChar char="•"/>
            </a:pPr>
            <a:r>
              <a:rPr lang="en-GB" sz="1800" dirty="0"/>
              <a:t>the exceptions to this 15 minute suspension are:</a:t>
            </a:r>
          </a:p>
          <a:p>
            <a:pPr marL="0" indent="0"/>
            <a:r>
              <a:rPr lang="en-GB" sz="1800" dirty="0"/>
              <a:t>	individuals with a strong history of dangerous or unexplained allergic 	reactions (e.g. anaphylaxis)</a:t>
            </a:r>
          </a:p>
          <a:p>
            <a:pPr marL="0" indent="0"/>
            <a:endParaRPr lang="en-GB" sz="1800" dirty="0"/>
          </a:p>
          <a:p>
            <a:pPr marL="285750" indent="-285750">
              <a:buFont typeface="Arial" panose="020B0604020202020204" pitchFamily="34" charset="0"/>
              <a:buChar char="•"/>
            </a:pPr>
            <a:r>
              <a:rPr lang="en-GB" sz="18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1082798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92088"/>
          </a:xfrm>
        </p:spPr>
        <p:txBody>
          <a:bodyPr/>
          <a:lstStyle/>
          <a:p>
            <a:r>
              <a:rPr lang="en-GB" sz="32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052736"/>
            <a:ext cx="8077200" cy="4752528"/>
          </a:xfrm>
        </p:spPr>
        <p:txBody>
          <a:bodyPr/>
          <a:lstStyle/>
          <a:p>
            <a:pPr>
              <a:buFont typeface="Arial" panose="020B0604020202020204" pitchFamily="34" charset="0"/>
              <a:buChar char="•"/>
            </a:pPr>
            <a:r>
              <a:rPr lang="en-GB" sz="16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Arial" panose="020B0604020202020204" pitchFamily="34" charset="0"/>
              <a:buChar char="•"/>
            </a:pPr>
            <a:endParaRPr lang="en-GB" sz="1600" dirty="0"/>
          </a:p>
          <a:p>
            <a:pPr lvl="0">
              <a:buFont typeface="Arial" panose="020B0604020202020204" pitchFamily="34" charset="0"/>
              <a:buChar char="•"/>
            </a:pPr>
            <a:r>
              <a:rPr lang="en-GB" sz="16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Sanofi Pasteur (</a:t>
            </a:r>
            <a:r>
              <a:rPr lang="en-GB" sz="1600" dirty="0" err="1"/>
              <a:t>VidPrevtyn</a:t>
            </a:r>
            <a:r>
              <a:rPr lang="en-GB" sz="1600" dirty="0"/>
              <a:t> Beta) and Novavax (</a:t>
            </a:r>
            <a:r>
              <a:rPr lang="en-GB" sz="1600" dirty="0" err="1"/>
              <a:t>Nuvaxovid</a:t>
            </a:r>
            <a:r>
              <a:rPr lang="en-GB" sz="1600" dirty="0"/>
              <a:t>) COVID-19 vaccines do not contain PEG but do contain related compounds called polysorbate 80 (PS80). PS80 is widely used in medicines and foods, and is present in many medicines including monoclonal antibody preparations. Some injected influenza vaccines (including the main vaccine used in over 65 year olds) contain PS80. Individuals who have tolerated injections that contain polysorbate 80 (including the adjuvanted influenza vaccine, </a:t>
            </a:r>
            <a:r>
              <a:rPr lang="en-GB" sz="1600" dirty="0" err="1"/>
              <a:t>Fluad</a:t>
            </a:r>
            <a:r>
              <a:rPr lang="en-GB" sz="1600" dirty="0"/>
              <a:t>®) are likely to tolerate the Sanofi Pasteur (</a:t>
            </a:r>
            <a:r>
              <a:rPr lang="en-GB" sz="1600" dirty="0" err="1"/>
              <a:t>VidPrevtyn</a:t>
            </a:r>
            <a:r>
              <a:rPr lang="en-GB" sz="1600" dirty="0"/>
              <a:t> Beta) and Novavax (</a:t>
            </a:r>
            <a:r>
              <a:rPr lang="en-GB" sz="1600" dirty="0" err="1"/>
              <a:t>Nuvaxovid</a:t>
            </a:r>
            <a:r>
              <a:rPr lang="en-GB" sz="1600" dirty="0"/>
              <a:t>) vaccine</a:t>
            </a:r>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445752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600" dirty="0">
                <a:solidFill>
                  <a:schemeClr val="accent1">
                    <a:lumMod val="75000"/>
                  </a:schemeClr>
                </a:solidFill>
              </a:rPr>
              <a:t>Myocarditis and pericarditis </a:t>
            </a:r>
          </a:p>
        </p:txBody>
      </p:sp>
      <p:sp>
        <p:nvSpPr>
          <p:cNvPr id="3" name="Content Placeholder 2"/>
          <p:cNvSpPr>
            <a:spLocks noGrp="1"/>
          </p:cNvSpPr>
          <p:nvPr>
            <p:ph idx="1"/>
          </p:nvPr>
        </p:nvSpPr>
        <p:spPr>
          <a:xfrm>
            <a:off x="685800" y="908720"/>
            <a:ext cx="4462264" cy="4968552"/>
          </a:xfrm>
        </p:spPr>
        <p:txBody>
          <a:bodyPr/>
          <a:lstStyle/>
          <a:p>
            <a:pPr marL="285750" indent="-285750">
              <a:buFont typeface="Arial" panose="020B0604020202020204" pitchFamily="34" charset="0"/>
              <a:buChar char="•"/>
            </a:pPr>
            <a:r>
              <a:rPr lang="en-GB" sz="1500" dirty="0"/>
              <a:t>cases of myocarditis and pericarditis have been reported rarely after COVID-19 vaccines</a:t>
            </a:r>
          </a:p>
          <a:p>
            <a:pPr marL="0" indent="0"/>
            <a:endParaRPr lang="en-GB" sz="1500" dirty="0"/>
          </a:p>
          <a:p>
            <a:pPr marL="285750" indent="-285750">
              <a:buFont typeface="Arial" panose="020B0604020202020204" pitchFamily="34" charset="0"/>
              <a:buChar char="•"/>
            </a:pPr>
            <a:r>
              <a:rPr lang="en-GB" sz="1500" dirty="0"/>
              <a:t>the reported rate appears to be highest in those under 25 years of age and in males, and after the second dose</a:t>
            </a:r>
          </a:p>
          <a:p>
            <a:pPr marL="0" indent="0"/>
            <a:endParaRPr lang="en-GB" sz="1500" dirty="0"/>
          </a:p>
          <a:p>
            <a:pPr marL="285750" indent="-285750">
              <a:buFont typeface="Arial" panose="020B0604020202020204" pitchFamily="34" charset="0"/>
              <a:buChar char="•"/>
            </a:pPr>
            <a:r>
              <a:rPr lang="en-GB" sz="1500" dirty="0"/>
              <a:t>onset is within a few days of vaccination and most cases are mild and have recovered without any sequelae</a:t>
            </a:r>
          </a:p>
          <a:p>
            <a:pPr marL="0" indent="0"/>
            <a:endParaRPr lang="en-GB" sz="1500" dirty="0"/>
          </a:p>
          <a:p>
            <a:pPr marL="285750" indent="-285750">
              <a:buFont typeface="Arial" panose="020B0604020202020204" pitchFamily="34" charset="0"/>
              <a:buChar char="•"/>
            </a:pPr>
            <a:r>
              <a:rPr lang="en-GB" sz="1500" dirty="0"/>
              <a:t>those who develop myocarditis or pericarditis following the first COVID-19 vaccination should be assessed by an appropriate clinician to determine whether it is likely to be vaccine related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dirty="0"/>
          </a:p>
        </p:txBody>
      </p:sp>
      <p:pic>
        <p:nvPicPr>
          <p:cNvPr id="4" name="Picture 3" descr="Graphical user interface, text, application&#10;&#10;Description automatically generated">
            <a:extLst>
              <a:ext uri="{FF2B5EF4-FFF2-40B4-BE49-F238E27FC236}">
                <a16:creationId xmlns:a16="http://schemas.microsoft.com/office/drawing/2014/main" id="{DEC69E64-B26E-4D9E-9D58-41DD5105D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908720"/>
            <a:ext cx="3573731" cy="3024336"/>
          </a:xfrm>
          <a:prstGeom prst="rect">
            <a:avLst/>
          </a:prstGeom>
          <a:ln>
            <a:solidFill>
              <a:schemeClr val="tx1"/>
            </a:solidFill>
          </a:ln>
        </p:spPr>
      </p:pic>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4"/>
              </a:rPr>
              <a:t>Specific information for healthcare professionals is available on the gov.uk website</a:t>
            </a:r>
            <a:endParaRPr lang="en-GB" sz="1400" dirty="0">
              <a:solidFill>
                <a:srgbClr val="000000"/>
              </a:solidFill>
            </a:endParaRPr>
          </a:p>
        </p:txBody>
      </p:sp>
    </p:spTree>
    <p:extLst>
      <p:ext uri="{BB962C8B-B14F-4D97-AF65-F5344CB8AC3E}">
        <p14:creationId xmlns:p14="http://schemas.microsoft.com/office/powerpoint/2010/main" val="2491285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2400" dirty="0" err="1">
                <a:solidFill>
                  <a:schemeClr val="accent1">
                    <a:lumMod val="75000"/>
                  </a:schemeClr>
                </a:solidFill>
              </a:rPr>
              <a:t>Guillain-Barré</a:t>
            </a:r>
            <a:r>
              <a:rPr lang="en-GB" sz="2400" dirty="0">
                <a:solidFill>
                  <a:schemeClr val="accent1">
                    <a:lumMod val="75000"/>
                  </a:schemeClr>
                </a:solidFill>
              </a:rPr>
              <a:t> syndrome (GBS)</a:t>
            </a:r>
          </a:p>
        </p:txBody>
      </p:sp>
      <p:sp>
        <p:nvSpPr>
          <p:cNvPr id="3" name="Content Placeholder 2"/>
          <p:cNvSpPr>
            <a:spLocks noGrp="1"/>
          </p:cNvSpPr>
          <p:nvPr>
            <p:ph idx="1"/>
          </p:nvPr>
        </p:nvSpPr>
        <p:spPr>
          <a:xfrm>
            <a:off x="685800" y="764704"/>
            <a:ext cx="8077200" cy="5112568"/>
          </a:xfrm>
        </p:spPr>
        <p:txBody>
          <a:bodyPr/>
          <a:lstStyle/>
          <a:p>
            <a:pPr marL="285750" indent="-285750">
              <a:buFont typeface="Arial" panose="020B0604020202020204" pitchFamily="34" charset="0"/>
              <a:buChar char="•"/>
            </a:pPr>
            <a:r>
              <a:rPr lang="en-GB" sz="1500" dirty="0"/>
              <a:t>GBS is a very rare and serious condition that affects the nerves- mainly in the feet, hands and limbs, causing numbness, weakness and pain. In severe cases, GBS can cause difficulty moving, walking, breathing and/or swallowing </a:t>
            </a:r>
          </a:p>
          <a:p>
            <a:pPr marL="0" indent="0"/>
            <a:endParaRPr lang="en-GB" sz="1500" dirty="0"/>
          </a:p>
          <a:p>
            <a:pPr marL="285750" indent="-285750">
              <a:buFont typeface="Arial" panose="020B0604020202020204" pitchFamily="34" charset="0"/>
              <a:buChar char="•"/>
            </a:pPr>
            <a:r>
              <a:rPr lang="en-GB" sz="1500" dirty="0"/>
              <a:t>very rare reports of GBS following COVID-19 vaccination have been received, however, no causal mechanism with COVID-19 vaccination has been proven, and cases of GBS following vaccination may occur by chance</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0" indent="0"/>
            <a:endParaRPr lang="en-GB" sz="1500" dirty="0"/>
          </a:p>
          <a:p>
            <a:pPr marL="285750" indent="-285750">
              <a:buFont typeface="Arial" panose="020B0604020202020204" pitchFamily="34" charset="0"/>
              <a:buChar char="•"/>
            </a:pPr>
            <a:r>
              <a:rPr lang="en-GB" sz="15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same vaccine product may be used to complete the course, as using an alternative product may increase the chance of experiencing known side effects</a:t>
            </a:r>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1895489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dirty="0">
                <a:solidFill>
                  <a:schemeClr val="accent1">
                    <a:lumMod val="75000"/>
                  </a:schemeClr>
                </a:solidFill>
              </a:rPr>
              <a:t>Capillary leak syndrome</a:t>
            </a:r>
          </a:p>
        </p:txBody>
      </p:sp>
      <p:sp>
        <p:nvSpPr>
          <p:cNvPr id="3" name="Content Placeholder 2"/>
          <p:cNvSpPr>
            <a:spLocks noGrp="1"/>
          </p:cNvSpPr>
          <p:nvPr>
            <p:ph idx="1"/>
          </p:nvPr>
        </p:nvSpPr>
        <p:spPr>
          <a:xfrm>
            <a:off x="685800" y="1124744"/>
            <a:ext cx="8077200" cy="4680520"/>
          </a:xfrm>
        </p:spPr>
        <p:txBody>
          <a:bodyPr/>
          <a:lstStyle/>
          <a:p>
            <a:pPr marL="285750" indent="-285750">
              <a:lnSpc>
                <a:spcPct val="110000"/>
              </a:lnSpc>
              <a:spcBef>
                <a:spcPts val="0"/>
              </a:spcBef>
              <a:buFont typeface="Arial" panose="020B0604020202020204" pitchFamily="34" charset="0"/>
              <a:buChar char="•"/>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0" indent="0"/>
            <a:endParaRPr lang="en-GB" sz="1800" dirty="0"/>
          </a:p>
          <a:p>
            <a:pPr marL="285750" indent="-285750">
              <a:buFont typeface="Arial" panose="020B0604020202020204" pitchFamily="34" charset="0"/>
              <a:buChar char="•"/>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r>
              <a:rPr lang="en-GB" sz="1800" dirty="0"/>
              <a:t> </a:t>
            </a:r>
          </a:p>
          <a:p>
            <a:pPr marL="285750" indent="-285750">
              <a:buFont typeface="Arial" panose="020B0604020202020204" pitchFamily="34" charset="0"/>
              <a:buChar char="•"/>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13859412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493200" indent="-457200">
              <a:buFont typeface="Arial" panose="020B0604020202020204" pitchFamily="34" charset="0"/>
              <a:buChar char="•"/>
            </a:pPr>
            <a:r>
              <a:rPr lang="en-GB" sz="1700" dirty="0"/>
              <a:t>Immune thrombocytopenia (ITP) is a condition where the immune system does not function correctly and attacks and destroys platelets in the blood. Platelets help the blood to clot so this can lead to bruising and bleeding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there is now emerging evidence of a small risk of ITP or ITP relapse following COVID-19 vaccination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to date, this has been reported extremely rarely and the MHRA Yellow Card summary states that this is usually short-lived and of minor severity </a:t>
            </a:r>
          </a:p>
          <a:p>
            <a:pPr marL="493200" indent="-457200">
              <a:buFont typeface="Arial" panose="020B0604020202020204" pitchFamily="34" charset="0"/>
              <a:buChar char="•"/>
            </a:pPr>
            <a:endParaRPr lang="en-GB" sz="1700" dirty="0"/>
          </a:p>
          <a:p>
            <a:pPr marL="493200" indent="-457200">
              <a:buFont typeface="Arial" panose="020B0604020202020204" pitchFamily="34" charset="0"/>
              <a:buChar char="•"/>
            </a:pPr>
            <a:r>
              <a:rPr lang="en-GB" sz="17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209897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077200" cy="1143000"/>
          </a:xfrm>
        </p:spPr>
        <p:txBody>
          <a:bodyPr/>
          <a:lstStyle/>
          <a:p>
            <a:r>
              <a:rPr lang="en-GB" sz="2400" dirty="0">
                <a:solidFill>
                  <a:schemeClr val="accent1">
                    <a:lumMod val="75000"/>
                  </a:schemeClr>
                </a:solidFill>
              </a:rPr>
              <a:t>International and UK COVID–19 timeline – the first 7 months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68761"/>
            <a:ext cx="8077200"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4869160"/>
            <a:ext cx="8064896" cy="1107996"/>
          </a:xfrm>
          <a:prstGeom prst="rect">
            <a:avLst/>
          </a:prstGeom>
          <a:noFill/>
        </p:spPr>
        <p:txBody>
          <a:bodyPr wrap="square" rtlCol="0">
            <a:spAutoFit/>
          </a:bodyPr>
          <a:lstStyle/>
          <a:p>
            <a:pPr algn="ctr"/>
            <a:r>
              <a:rPr lang="en-GB" sz="1200" b="1" dirty="0">
                <a:solidFill>
                  <a:schemeClr val="bg2"/>
                </a:solidFill>
              </a:rPr>
              <a:t>The date of the first positive COVID-19 case in NI was 26/02/2020</a:t>
            </a:r>
          </a:p>
          <a:p>
            <a:pPr algn="ctr"/>
            <a:br>
              <a:rPr lang="en-GB" sz="1200" b="1" dirty="0">
                <a:solidFill>
                  <a:schemeClr val="bg2"/>
                </a:solidFill>
              </a:rPr>
            </a:br>
            <a:r>
              <a:rPr lang="en-GB" sz="1200" b="1" dirty="0">
                <a:solidFill>
                  <a:schemeClr val="bg2"/>
                </a:solidFill>
              </a:rPr>
              <a:t>The date of the first COVID -19 death in NI (as reported on the mortality reporting system) was 18/03/2020. </a:t>
            </a:r>
          </a:p>
          <a:p>
            <a:pPr algn="ctr"/>
            <a:r>
              <a:rPr lang="en-GB" sz="1200" b="1" dirty="0">
                <a:solidFill>
                  <a:schemeClr val="bg2"/>
                </a:solidFill>
              </a:rPr>
              <a:t>Note the definition for these deaths are those who have died within 28 days of a positive specimen</a:t>
            </a:r>
          </a:p>
          <a:p>
            <a:pPr algn="ctr"/>
            <a:endParaRPr lang="en-GB" b="1" dirty="0"/>
          </a:p>
        </p:txBody>
      </p:sp>
    </p:spTree>
    <p:extLst>
      <p:ext uri="{BB962C8B-B14F-4D97-AF65-F5344CB8AC3E}">
        <p14:creationId xmlns:p14="http://schemas.microsoft.com/office/powerpoint/2010/main" val="37951727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685800" y="188640"/>
            <a:ext cx="8077200" cy="720080"/>
          </a:xfrm>
        </p:spPr>
        <p:txBody>
          <a:bodyPr/>
          <a:lstStyle/>
          <a:p>
            <a:r>
              <a:rPr lang="en-GB" sz="2400" dirty="0">
                <a:solidFill>
                  <a:schemeClr val="accent1">
                    <a:lumMod val="75000"/>
                  </a:schemeClr>
                </a:solidFill>
              </a:rPr>
              <a:t>Menstrual disorders and 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685800" y="908720"/>
            <a:ext cx="8077200" cy="4653880"/>
          </a:xfrm>
        </p:spPr>
        <p:txBody>
          <a:bodyPr/>
          <a:lstStyle/>
          <a:p>
            <a:pPr marL="457200" indent="-457200">
              <a:buFont typeface="Arial" panose="020B0604020202020204" pitchFamily="34" charset="0"/>
              <a:buChar char="•"/>
            </a:pPr>
            <a:r>
              <a:rPr lang="en-GB" sz="1500" dirty="0"/>
              <a:t>the MHRA has continued to review reports of suspected side effects of menstrual disorders and unexpected vaginal bleeding following vaccination against COVID-19 in the UK</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evidence from the most recent review suggested a possible association between the Pfizer BioNTech (Comirnaty®) and </a:t>
            </a:r>
            <a:r>
              <a:rPr lang="en-GB" sz="1500" dirty="0" err="1"/>
              <a:t>Moderna</a:t>
            </a:r>
            <a:r>
              <a:rPr lang="en-GB" sz="1500" dirty="0"/>
              <a:t> (</a:t>
            </a:r>
            <a:r>
              <a:rPr lang="en-GB" sz="1500" dirty="0" err="1"/>
              <a:t>Spikevax</a:t>
            </a:r>
            <a:r>
              <a:rPr lang="en-GB" sz="1500" dirty="0"/>
              <a:t>®) COVID-19 vaccines and heavy menstrual bleeding</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events were mostly non-serious and temporary in nature</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 rigorous evaluation completed to date does not support a link between COVID-19 vaccines and other changes to menstrual periods</a:t>
            </a:r>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r>
              <a:rPr lang="en-GB" sz="1500" dirty="0"/>
              <a:t>there is no evidence to suggest that COVID-19 vaccines will affect fertility or the ability to have children</a:t>
            </a:r>
          </a:p>
        </p:txBody>
      </p:sp>
    </p:spTree>
    <p:extLst>
      <p:ext uri="{BB962C8B-B14F-4D97-AF65-F5344CB8AC3E}">
        <p14:creationId xmlns:p14="http://schemas.microsoft.com/office/powerpoint/2010/main" val="1745755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2800" dirty="0">
                <a:solidFill>
                  <a:schemeClr val="accent1">
                    <a:lumMod val="75000"/>
                  </a:schemeClr>
                </a:solidFill>
              </a:rPr>
              <a:t>Local reactions at the vaccination site</a:t>
            </a:r>
          </a:p>
        </p:txBody>
      </p:sp>
      <p:sp>
        <p:nvSpPr>
          <p:cNvPr id="3" name="Content Placeholder 2"/>
          <p:cNvSpPr>
            <a:spLocks noGrp="1"/>
          </p:cNvSpPr>
          <p:nvPr>
            <p:ph idx="1"/>
          </p:nvPr>
        </p:nvSpPr>
        <p:spPr>
          <a:xfrm>
            <a:off x="685800" y="908720"/>
            <a:ext cx="8077200" cy="4752528"/>
          </a:xfrm>
        </p:spPr>
        <p:txBody>
          <a:bodyPr/>
          <a:lstStyle/>
          <a:p>
            <a:pPr marL="285750" indent="-285750">
              <a:buFont typeface="Arial" panose="020B0604020202020204" pitchFamily="34" charset="0"/>
              <a:buChar char="•"/>
            </a:pPr>
            <a:r>
              <a:rPr lang="en-GB" sz="1500" dirty="0"/>
              <a:t>the MHRA have received reports of skin reactions occurring around the vaccination site and extensive swelling of the vaccinated limb</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majority of the reports received have been following the </a:t>
            </a:r>
            <a:r>
              <a:rPr lang="en-GB" sz="1500" dirty="0" err="1"/>
              <a:t>Moderna</a:t>
            </a:r>
            <a:r>
              <a:rPr lang="en-GB" sz="1500" dirty="0"/>
              <a:t> </a:t>
            </a:r>
            <a:r>
              <a:rPr lang="en-GB" sz="1600" dirty="0"/>
              <a:t>(</a:t>
            </a:r>
            <a:r>
              <a:rPr lang="en-GB" sz="1600" dirty="0" err="1"/>
              <a:t>Spikevax</a:t>
            </a:r>
            <a:r>
              <a:rPr lang="en-GB" sz="1600" dirty="0"/>
              <a:t>®) and Pfizer BioNTech (Comirnaty®) </a:t>
            </a:r>
            <a:r>
              <a:rPr lang="en-GB" sz="1500" dirty="0"/>
              <a:t>vaccines</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characterized by a rash, swelling and tenderness that can cover the whole upper arm and may be itchy and/or painful and warm to the touch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the reactions are usually self-limiting and resolve within a day or two, although in some patients it can take slightly longer to disappear</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individuals who experience this reaction after their first dose may experience a similar reaction in a shorter timeframe following the second dose, however, none of the reports received by the MHRA have been serious and people should still receive their second dose when invited </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28422349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dirty="0">
                <a:solidFill>
                  <a:schemeClr val="accent1">
                    <a:lumMod val="75000"/>
                  </a:schemeClr>
                </a:solidFill>
              </a:rPr>
              <a:t>Bell’s Palsy</a:t>
            </a:r>
          </a:p>
        </p:txBody>
      </p:sp>
      <p:sp>
        <p:nvSpPr>
          <p:cNvPr id="3" name="Content Placeholder 2"/>
          <p:cNvSpPr>
            <a:spLocks noGrp="1"/>
          </p:cNvSpPr>
          <p:nvPr>
            <p:ph idx="1"/>
          </p:nvPr>
        </p:nvSpPr>
        <p:spPr>
          <a:xfrm>
            <a:off x="683568" y="1196752"/>
            <a:ext cx="8077200" cy="4608512"/>
          </a:xfrm>
        </p:spPr>
        <p:txBody>
          <a:bodyPr/>
          <a:lstStyle/>
          <a:p>
            <a:pPr marL="493200" indent="-457200">
              <a:lnSpc>
                <a:spcPct val="110000"/>
              </a:lnSpc>
              <a:buFont typeface="Arial" panose="020B0604020202020204" pitchFamily="34" charset="0"/>
              <a:buChar char="•"/>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BP is known to be associated with a number of infectious diseases, including the SARS-CoV-2 virus</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Arial" panose="020B0604020202020204" pitchFamily="34" charset="0"/>
              <a:buChar char="•"/>
            </a:pPr>
            <a:endParaRPr lang="en-GB" sz="1600" dirty="0"/>
          </a:p>
          <a:p>
            <a:pPr marL="493200" indent="-457200">
              <a:lnSpc>
                <a:spcPct val="110000"/>
              </a:lnSpc>
              <a:buFont typeface="Arial" panose="020B0604020202020204" pitchFamily="34" charset="0"/>
              <a:buChar char="•"/>
            </a:pPr>
            <a:r>
              <a:rPr lang="en-GB" sz="1600" dirty="0"/>
              <a:t>to raise awareness of this potential adverse event amongst healthcare professionals and patients, facial paralysis has been included in the product information for the AstraZeneca (</a:t>
            </a:r>
            <a:r>
              <a:rPr lang="en-GB" sz="1600" dirty="0" err="1"/>
              <a:t>Vaxzevria</a:t>
            </a:r>
            <a:r>
              <a:rPr lang="en-GB" sz="1600" dirty="0"/>
              <a:t>®),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1924343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41280"/>
            <a:ext cx="8280920" cy="2308324"/>
          </a:xfrm>
          <a:prstGeom prst="rect">
            <a:avLst/>
          </a:prstGeom>
          <a:noFill/>
        </p:spPr>
        <p:txBody>
          <a:bodyPr wrap="square" rtlCol="0">
            <a:spAutoFit/>
          </a:bodyPr>
          <a:lstStyle/>
          <a:p>
            <a:r>
              <a:rPr lang="en-GB" sz="4800" b="1" dirty="0">
                <a:solidFill>
                  <a:schemeClr val="accent1">
                    <a:lumMod val="75000"/>
                  </a:schemeClr>
                </a:solidFill>
              </a:rPr>
              <a:t>COVID-19 Pfizer BioNTech Comirnaty 30 micrograms/dose vaccine </a:t>
            </a:r>
          </a:p>
        </p:txBody>
      </p:sp>
      <p:pic>
        <p:nvPicPr>
          <p:cNvPr id="5" name="Picture 4" descr="A picture containing text, bottle&#10;&#10;Description automatically generated">
            <a:extLst>
              <a:ext uri="{FF2B5EF4-FFF2-40B4-BE49-F238E27FC236}">
                <a16:creationId xmlns:a16="http://schemas.microsoft.com/office/drawing/2014/main" id="{1C2315C8-3068-4457-917F-23A3E566B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906459"/>
            <a:ext cx="1854566" cy="1867640"/>
          </a:xfrm>
          <a:prstGeom prst="rect">
            <a:avLst/>
          </a:prstGeom>
        </p:spPr>
      </p:pic>
    </p:spTree>
    <p:extLst>
      <p:ext uri="{BB962C8B-B14F-4D97-AF65-F5344CB8AC3E}">
        <p14:creationId xmlns:p14="http://schemas.microsoft.com/office/powerpoint/2010/main" val="5252656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89168" cy="576064"/>
          </a:xfrm>
        </p:spPr>
        <p:txBody>
          <a:bodyPr/>
          <a:lstStyle/>
          <a:p>
            <a:r>
              <a:rPr lang="en-GB" sz="2800" dirty="0">
                <a:solidFill>
                  <a:schemeClr val="accent1">
                    <a:lumMod val="75000"/>
                  </a:schemeClr>
                </a:solidFill>
              </a:rPr>
              <a:t>COVID-19 Pfizer BioNTech (Comirnaty) vaccine</a:t>
            </a:r>
          </a:p>
        </p:txBody>
      </p:sp>
      <p:sp>
        <p:nvSpPr>
          <p:cNvPr id="3" name="Content Placeholder 2"/>
          <p:cNvSpPr>
            <a:spLocks noGrp="1"/>
          </p:cNvSpPr>
          <p:nvPr>
            <p:ph idx="1"/>
          </p:nvPr>
        </p:nvSpPr>
        <p:spPr>
          <a:xfrm>
            <a:off x="685800" y="1052736"/>
            <a:ext cx="8077200" cy="4509864"/>
          </a:xfrm>
        </p:spPr>
        <p:txBody>
          <a:bodyPr/>
          <a:lstStyle/>
          <a:p>
            <a:pPr marL="285750" indent="-285750">
              <a:buFont typeface="Arial" panose="020B0604020202020204" pitchFamily="34" charset="0"/>
              <a:buChar char="•"/>
            </a:pPr>
            <a:r>
              <a:rPr lang="en-GB" sz="1600" dirty="0"/>
              <a:t>the vaccine contains BNT162b2 messenger RNA embedded in lipid nanoparticles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preservative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does not contain latex, milk, lactose, gluten, egg, maize/corn or peanuts</a:t>
            </a:r>
          </a:p>
          <a:p>
            <a:pPr marL="0" indent="0"/>
            <a:endParaRPr lang="en-GB" sz="1600" dirty="0"/>
          </a:p>
          <a:p>
            <a:pPr marL="285750" indent="-285750">
              <a:buFont typeface="Arial" panose="020B0604020202020204" pitchFamily="34" charset="0"/>
              <a:buChar char="•"/>
            </a:pPr>
            <a:r>
              <a:rPr lang="en-GB" sz="1600" dirty="0"/>
              <a:t>no animal products are used in the manufacture of this vaccine</a:t>
            </a:r>
          </a:p>
          <a:p>
            <a:pPr marL="0" indent="0"/>
            <a:endParaRPr lang="en-GB" sz="1600" dirty="0"/>
          </a:p>
          <a:p>
            <a:pPr marL="285750" indent="-285750">
              <a:buFont typeface="Arial" panose="020B0604020202020204" pitchFamily="34" charset="0"/>
              <a:buChar char="•"/>
            </a:pPr>
            <a:r>
              <a:rPr lang="en-GB" sz="1600" dirty="0"/>
              <a:t>full product information about the Pfizer BioNTech vaccine is available at </a:t>
            </a:r>
            <a:r>
              <a:rPr lang="en-GB" sz="1600" dirty="0">
                <a:hlinkClick r:id="rId3"/>
              </a:rPr>
              <a:t>https://www.ema.europa.eu/en/documents/product-information/comirnaty-epar-product-information_en.pdf</a:t>
            </a:r>
            <a:r>
              <a:rPr lang="en-GB" sz="1600" dirty="0"/>
              <a:t> </a:t>
            </a:r>
          </a:p>
          <a:p>
            <a:pPr marL="0" indent="0"/>
            <a:endParaRPr lang="en-GB" sz="1600" dirty="0"/>
          </a:p>
          <a:p>
            <a:pPr marL="285750" indent="-285750">
              <a:buFont typeface="Arial" panose="020B0604020202020204" pitchFamily="34" charset="0"/>
              <a:buChar char="•"/>
            </a:pPr>
            <a:r>
              <a:rPr lang="en-GB" sz="1600" dirty="0"/>
              <a:t>a video showing how to reconstitute and prepare the Pfizer BioNTech (Comirnaty) vaccine is available:</a:t>
            </a:r>
            <a:endParaRPr lang="en-GB" sz="1600" dirty="0">
              <a:solidFill>
                <a:schemeClr val="accent3">
                  <a:lumMod val="75000"/>
                </a:schemeClr>
              </a:solidFill>
            </a:endParaRPr>
          </a:p>
          <a:p>
            <a:pPr lvl="3"/>
            <a:r>
              <a:rPr lang="en-GB" sz="1600" dirty="0"/>
              <a:t>Comirnaty: </a:t>
            </a:r>
            <a:r>
              <a:rPr lang="en-GB" sz="1600" u="sng" dirty="0">
                <a:hlinkClick r:id="rId4"/>
              </a:rPr>
              <a:t>www.comirnatyeducation.co.uk</a:t>
            </a: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41989821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936104"/>
          </a:xfrm>
        </p:spPr>
        <p:txBody>
          <a:bodyPr/>
          <a:lstStyle/>
          <a:p>
            <a:r>
              <a:rPr lang="en-GB" sz="2200" dirty="0">
                <a:solidFill>
                  <a:schemeClr val="accent1">
                    <a:lumMod val="75000"/>
                  </a:schemeClr>
                </a:solidFill>
              </a:rPr>
              <a:t>COVID-19 Pfizer BioNTech Comirnaty 30 micrograms/dose </a:t>
            </a:r>
            <a:br>
              <a:rPr lang="en-GB" sz="2200" dirty="0">
                <a:solidFill>
                  <a:schemeClr val="accent1">
                    <a:lumMod val="75000"/>
                  </a:schemeClr>
                </a:solidFill>
              </a:rPr>
            </a:br>
            <a:r>
              <a:rPr lang="en-GB" sz="22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24744"/>
            <a:ext cx="8496944" cy="4752528"/>
          </a:xfrm>
        </p:spPr>
        <p:txBody>
          <a:bodyPr/>
          <a:lstStyle/>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In addition to the highly purified BNT162b2 messenger RNA, the vaccine also contains:</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ALC-0315 = (4-hydroxybutyl) </a:t>
            </a:r>
            <a:r>
              <a:rPr lang="en-GB" sz="1500" kern="1200" dirty="0" err="1">
                <a:solidFill>
                  <a:prstClr val="black"/>
                </a:solidFill>
                <a:latin typeface="Arial" pitchFamily="34" charset="0"/>
                <a:ea typeface="ヒラギノ角ゴ Pro W3" pitchFamily="84" charset="-128"/>
              </a:rPr>
              <a:t>azanediyl</a:t>
            </a:r>
            <a:r>
              <a:rPr lang="en-GB" sz="1500" kern="1200" dirty="0">
                <a:solidFill>
                  <a:prstClr val="black"/>
                </a:solidFill>
                <a:latin typeface="Arial" pitchFamily="34" charset="0"/>
                <a:ea typeface="ヒラギノ角ゴ Pro W3" pitchFamily="84" charset="-128"/>
              </a:rPr>
              <a:t>)</a:t>
            </a:r>
            <a:r>
              <a:rPr lang="en-GB" sz="1500" kern="1200" dirty="0" err="1">
                <a:solidFill>
                  <a:prstClr val="black"/>
                </a:solidFill>
                <a:latin typeface="Arial" pitchFamily="34" charset="0"/>
                <a:ea typeface="ヒラギノ角ゴ Pro W3" pitchFamily="84" charset="-128"/>
              </a:rPr>
              <a:t>bis</a:t>
            </a:r>
            <a:r>
              <a:rPr lang="en-GB" sz="1500" kern="1200" dirty="0">
                <a:solidFill>
                  <a:prstClr val="black"/>
                </a:solidFill>
                <a:latin typeface="Arial" pitchFamily="34" charset="0"/>
                <a:ea typeface="ヒラギノ角ゴ Pro W3" pitchFamily="84" charset="-128"/>
              </a:rPr>
              <a:t> (hexane-6,1-diyl)</a:t>
            </a:r>
            <a:r>
              <a:rPr lang="en-GB" sz="1500" kern="1200" dirty="0" err="1">
                <a:solidFill>
                  <a:prstClr val="black"/>
                </a:solidFill>
                <a:latin typeface="Arial" pitchFamily="34" charset="0"/>
                <a:ea typeface="ヒラギノ角ゴ Pro W3" pitchFamily="84" charset="-128"/>
              </a:rPr>
              <a:t>bis</a:t>
            </a:r>
            <a:r>
              <a:rPr lang="en-GB" sz="1500" kern="1200" dirty="0">
                <a:solidFill>
                  <a:prstClr val="black"/>
                </a:solidFill>
                <a:latin typeface="Arial" pitchFamily="34" charset="0"/>
                <a:ea typeface="ヒラギノ角ゴ Pro W3" pitchFamily="84" charset="-128"/>
              </a:rPr>
              <a:t>(2-hexyldecanoate)</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ALC-0159 = 2-[(polyethylene glycol)-2000]-N,N-</a:t>
            </a:r>
            <a:r>
              <a:rPr lang="en-GB" sz="1500" kern="1200" dirty="0" err="1">
                <a:solidFill>
                  <a:prstClr val="black"/>
                </a:solidFill>
                <a:latin typeface="Arial" pitchFamily="34" charset="0"/>
                <a:ea typeface="ヒラギノ角ゴ Pro W3" pitchFamily="84" charset="-128"/>
              </a:rPr>
              <a:t>ditetradecylacetamide</a:t>
            </a:r>
            <a:endParaRPr lang="en-GB" sz="15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1,2-Distearoyl-sn-glycero-3-phosphocholine (DSPC)</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cholesterol</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potassium chloride</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potassium dihydrogen phosphate</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sodium chloride</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disodium hydrogen phosphate </a:t>
            </a:r>
            <a:r>
              <a:rPr lang="en-GB" sz="1500" kern="1200" dirty="0" err="1">
                <a:solidFill>
                  <a:prstClr val="black"/>
                </a:solidFill>
                <a:latin typeface="Arial" pitchFamily="34" charset="0"/>
                <a:ea typeface="ヒラギノ角ゴ Pro W3" pitchFamily="84" charset="-128"/>
              </a:rPr>
              <a:t>dihydrate</a:t>
            </a:r>
            <a:endParaRPr lang="en-GB" sz="15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sucrose</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water for injections</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sodium hydroxide</a:t>
            </a:r>
          </a:p>
          <a:p>
            <a:pPr marL="4763" lvl="0" indent="-4763">
              <a:lnSpc>
                <a:spcPct val="114000"/>
              </a:lnSpc>
              <a:spcBef>
                <a:spcPts val="0"/>
              </a:spcBef>
              <a:buClrTx/>
              <a:buSzTx/>
            </a:pPr>
            <a:r>
              <a:rPr lang="en-GB" sz="1500" kern="1200" dirty="0">
                <a:solidFill>
                  <a:prstClr val="black"/>
                </a:solidFill>
                <a:latin typeface="Arial" pitchFamily="34" charset="0"/>
                <a:ea typeface="ヒラギノ角ゴ Pro W3" pitchFamily="84" charset="-128"/>
              </a:rPr>
              <a:t>hydrochloric acid</a:t>
            </a:r>
          </a:p>
          <a:p>
            <a:pPr marL="4763" lvl="0" indent="-4763">
              <a:lnSpc>
                <a:spcPct val="114000"/>
              </a:lnSpc>
              <a:spcBef>
                <a:spcPts val="0"/>
              </a:spcBef>
              <a:buClrTx/>
              <a:buSzTx/>
            </a:pPr>
            <a:endParaRPr lang="en-GB" sz="1500" kern="1200" dirty="0">
              <a:solidFill>
                <a:prstClr val="black"/>
              </a:solidFill>
              <a:latin typeface="Arial" pitchFamily="34" charset="0"/>
              <a:ea typeface="ヒラギノ角ゴ Pro W3" pitchFamily="84" charset="-128"/>
            </a:endParaRPr>
          </a:p>
          <a:p>
            <a:pPr marL="4763" indent="-4763">
              <a:lnSpc>
                <a:spcPct val="114000"/>
              </a:lnSpc>
              <a:spcBef>
                <a:spcPts val="0"/>
              </a:spcBef>
              <a:buClrTx/>
              <a:buSzTx/>
            </a:pPr>
            <a:r>
              <a:rPr lang="en-GB" sz="1500" kern="1200" dirty="0">
                <a:solidFill>
                  <a:sysClr val="windowText" lastClr="000000"/>
                </a:solidFill>
              </a:rPr>
              <a:t>Polyethylene glycol (PEG) is an allergen commonly found in medicines and also in household goods and cosmetics.</a:t>
            </a:r>
            <a:r>
              <a:rPr lang="en-GB" sz="1500" kern="1200" dirty="0"/>
              <a:t> Known allergy to PEG is extremely rare but would contraindicate receipt of this vaccine.</a:t>
            </a: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prstClr val="black"/>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921833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792088"/>
          </a:xfrm>
        </p:spPr>
        <p:txBody>
          <a:bodyPr>
            <a:noAutofit/>
          </a:bodyPr>
          <a:lstStyle/>
          <a:p>
            <a:r>
              <a:rPr lang="en-GB" sz="2000" dirty="0">
                <a:solidFill>
                  <a:schemeClr val="accent1">
                    <a:lumMod val="75000"/>
                  </a:schemeClr>
                </a:solidFill>
              </a:rPr>
              <a:t>Adverse reactions following COVID-19 Pfizer BioNTech Comirnaty </a:t>
            </a:r>
            <a:br>
              <a:rPr lang="en-GB" sz="2000" dirty="0">
                <a:solidFill>
                  <a:schemeClr val="accent1">
                    <a:lumMod val="75000"/>
                  </a:schemeClr>
                </a:solidFill>
              </a:rPr>
            </a:br>
            <a:r>
              <a:rPr lang="en-GB" sz="2000" dirty="0">
                <a:solidFill>
                  <a:schemeClr val="accent1">
                    <a:lumMod val="75000"/>
                  </a:schemeClr>
                </a:solidFill>
              </a:rPr>
              <a:t>30 micrograms/dose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836712"/>
            <a:ext cx="8278688" cy="5184576"/>
          </a:xfrm>
        </p:spPr>
        <p:txBody>
          <a:bodyPr/>
          <a:lstStyle/>
          <a:p>
            <a:r>
              <a:rPr lang="en-GB" sz="1300" b="1" dirty="0"/>
              <a:t>The following reactions were reported by the vaccine clinical trial participants</a:t>
            </a:r>
          </a:p>
          <a:p>
            <a:r>
              <a:rPr lang="en-GB" sz="1300" b="1" dirty="0"/>
              <a:t>Local reactions</a:t>
            </a:r>
            <a:endParaRPr lang="en-GB" sz="1300" dirty="0"/>
          </a:p>
          <a:p>
            <a:r>
              <a:rPr lang="en-GB" sz="1300" dirty="0"/>
              <a:t>Over 80% reported pain at the injection site. Redness and swelling was also commonly reported</a:t>
            </a:r>
          </a:p>
          <a:p>
            <a:endParaRPr lang="en-GB" sz="1300" dirty="0"/>
          </a:p>
          <a:p>
            <a:r>
              <a:rPr lang="en-GB" sz="1300" b="1" dirty="0"/>
              <a:t>Systemic reactions</a:t>
            </a:r>
            <a:endParaRPr lang="en-GB" sz="1300" dirty="0"/>
          </a:p>
          <a:p>
            <a:r>
              <a:rPr lang="en-GB" sz="1300" dirty="0"/>
              <a:t>The most frequently reported systemic reactions (reactions affecting the whole body) were</a:t>
            </a:r>
          </a:p>
          <a:p>
            <a:r>
              <a:rPr lang="en-GB" sz="1300" dirty="0"/>
              <a:t>tiredness (&gt; 60%) 		headache (&gt; 50%) </a:t>
            </a:r>
          </a:p>
          <a:p>
            <a:r>
              <a:rPr lang="en-GB" sz="1300" dirty="0"/>
              <a:t>muscle aches (&gt; 30%)		chills (&gt; 30%) </a:t>
            </a:r>
          </a:p>
          <a:p>
            <a:r>
              <a:rPr lang="en-GB" sz="1300" dirty="0"/>
              <a:t>joint pain (&gt; 20%) 		raised temperature (pyrexia)(&gt; 10%) </a:t>
            </a:r>
          </a:p>
          <a:p>
            <a:pPr marL="285750" indent="-285750">
              <a:buFont typeface="Arial" panose="020B0604020202020204" pitchFamily="34" charset="0"/>
              <a:buChar char="•"/>
            </a:pPr>
            <a:r>
              <a:rPr lang="en-GB" sz="1300" dirty="0"/>
              <a:t>these symptoms were usually mild or moderate in intensity and resolved within a few days after vaccination</a:t>
            </a:r>
          </a:p>
          <a:p>
            <a:pPr marL="285750" indent="-285750">
              <a:buFont typeface="Arial" panose="020B0604020202020204" pitchFamily="34" charset="0"/>
              <a:buChar char="•"/>
            </a:pPr>
            <a:r>
              <a:rPr lang="en-GB" sz="1300" dirty="0"/>
              <a:t>medicines such as paracetamol can be given for pain or fever if required</a:t>
            </a:r>
          </a:p>
          <a:p>
            <a:pPr marL="285750" indent="-285750">
              <a:buFont typeface="Arial" panose="020B0604020202020204" pitchFamily="34" charset="0"/>
              <a:buChar char="•"/>
            </a:pPr>
            <a:r>
              <a:rPr lang="en-GB" sz="13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300" dirty="0"/>
              <a:t>the types of reactions reported in adolescents aged 12 to 15 years who received the Pfizer BioNTech vaccine in clinical trials were the same as those reported in older individuals but were reported slightly more frequently</a:t>
            </a:r>
          </a:p>
          <a:p>
            <a:endParaRPr lang="en-GB" sz="1300" dirty="0"/>
          </a:p>
          <a:p>
            <a:pPr marL="0" indent="0"/>
            <a:r>
              <a:rPr lang="en-GB" sz="1300" dirty="0"/>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dirty="0">
                <a:solidFill>
                  <a:srgbClr val="FFFFFF"/>
                </a:solidFill>
              </a:rPr>
              <a:t>  </a:t>
            </a:r>
            <a:fld id="{2565FA6D-D4C8-4C4C-AC4B-3269734D34D8}" type="slidenum">
              <a:rPr lang="en-US" smtClean="0">
                <a:solidFill>
                  <a:srgbClr val="FFFFFF"/>
                </a:solidFill>
              </a:rPr>
              <a:pPr marL="531813">
                <a:defRPr/>
              </a:pPr>
              <a:t>86</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4924608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EF0F-EB7D-4192-9453-EC0471BE9FF3}"/>
              </a:ext>
            </a:extLst>
          </p:cNvPr>
          <p:cNvSpPr>
            <a:spLocks noGrp="1"/>
          </p:cNvSpPr>
          <p:nvPr>
            <p:ph type="title"/>
          </p:nvPr>
        </p:nvSpPr>
        <p:spPr>
          <a:xfrm>
            <a:off x="539552" y="188640"/>
            <a:ext cx="7861176" cy="1143000"/>
          </a:xfrm>
        </p:spPr>
        <p:txBody>
          <a:bodyPr>
            <a:normAutofit fontScale="90000"/>
          </a:bodyPr>
          <a:lstStyle/>
          <a:p>
            <a:r>
              <a:rPr lang="en-GB" sz="2800" dirty="0">
                <a:solidFill>
                  <a:schemeClr val="accent1">
                    <a:lumMod val="75000"/>
                  </a:schemeClr>
                </a:solidFill>
              </a:rPr>
              <a:t>COVID-19 Pfizer BioNTech Comirnaty 30 micrograms/</a:t>
            </a:r>
            <a:br>
              <a:rPr lang="en-GB" sz="2800" dirty="0">
                <a:solidFill>
                  <a:schemeClr val="accent1">
                    <a:lumMod val="75000"/>
                  </a:schemeClr>
                </a:solidFill>
              </a:rPr>
            </a:br>
            <a:r>
              <a:rPr lang="en-GB" sz="2800" dirty="0">
                <a:solidFill>
                  <a:schemeClr val="accent1">
                    <a:lumMod val="75000"/>
                  </a:schemeClr>
                </a:solidFill>
              </a:rPr>
              <a:t>dose vaccine presentation</a:t>
            </a:r>
            <a:br>
              <a:rPr lang="en-GB" sz="2800" dirty="0"/>
            </a:br>
            <a:endParaRPr lang="en-GB" sz="2800" dirty="0"/>
          </a:p>
        </p:txBody>
      </p:sp>
      <p:sp>
        <p:nvSpPr>
          <p:cNvPr id="3" name="Content Placeholder 2">
            <a:extLst>
              <a:ext uri="{FF2B5EF4-FFF2-40B4-BE49-F238E27FC236}">
                <a16:creationId xmlns:a16="http://schemas.microsoft.com/office/drawing/2014/main" id="{8048F2E1-3E42-4B41-845C-E4FD664FA5A5}"/>
              </a:ext>
            </a:extLst>
          </p:cNvPr>
          <p:cNvSpPr>
            <a:spLocks noGrp="1"/>
          </p:cNvSpPr>
          <p:nvPr>
            <p:ph idx="1"/>
          </p:nvPr>
        </p:nvSpPr>
        <p:spPr>
          <a:xfrm>
            <a:off x="685800" y="1124744"/>
            <a:ext cx="8077200" cy="4680520"/>
          </a:xfrm>
        </p:spPr>
        <p:txBody>
          <a:bodyPr/>
          <a:lstStyle/>
          <a:p>
            <a:pPr marL="285750" indent="-285750">
              <a:buFont typeface="Arial" panose="020B0604020202020204" pitchFamily="34" charset="0"/>
              <a:buChar char="•"/>
            </a:pPr>
            <a:r>
              <a:rPr lang="en-GB" sz="1400" dirty="0"/>
              <a:t>the vaccine packs contain 195 vials of vaccine</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vaccine is contained in a multidose clear glass vial. The vial has a rubber (</a:t>
            </a:r>
            <a:r>
              <a:rPr lang="en-GB" sz="1400" dirty="0" err="1"/>
              <a:t>bromobutyl</a:t>
            </a:r>
            <a:r>
              <a:rPr lang="en-GB" sz="1400" dirty="0"/>
              <a:t>) stopper, aluminium seal and a </a:t>
            </a:r>
            <a:r>
              <a:rPr lang="en-GB" sz="1400" b="1" dirty="0"/>
              <a:t>purple</a:t>
            </a:r>
            <a:r>
              <a:rPr lang="en-GB" sz="1400" dirty="0"/>
              <a:t> flip-off plastic cap. The stopper does not contain latex</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vial contains 0.45 ml of vaccine and should be diluted with 1.8 ml of Sodium Chloride 0.9% Solution for Injection (normal saline). Once diluted, each reconstituted vaccine will supply 6 doses of 0.3 ml </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dirty="0"/>
              <a:t>if the dose-sparing needles and syringes being supplied with the vaccine are used, it should be possible to obtain 6 full 0.3ml doses from the vial. Care should be taken to ensure a full 0.3 ml dose will be administered to the patient from the same vial. Where a full 0.3 ml dose cannot be extracted, the contents should be discarded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 separate ampoule containing a minimum of 2ml of normal saline is required for vaccine reconstitution</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each ampoule of diluent is single use and any remaining diluent must be discarded after 1.8 ml has been withdrawn, regardless of the ampoule volume</a:t>
            </a:r>
          </a:p>
          <a:p>
            <a:endParaRPr lang="en-GB" sz="1400" dirty="0"/>
          </a:p>
        </p:txBody>
      </p:sp>
      <p:sp>
        <p:nvSpPr>
          <p:cNvPr id="4" name="Slide Number Placeholder 3">
            <a:extLst>
              <a:ext uri="{FF2B5EF4-FFF2-40B4-BE49-F238E27FC236}">
                <a16:creationId xmlns:a16="http://schemas.microsoft.com/office/drawing/2014/main" id="{C862B992-8A4F-4E61-B37C-941E14927831}"/>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87</a:t>
            </a:fld>
            <a:endParaRPr lang="en-US" dirty="0">
              <a:solidFill>
                <a:srgbClr val="FFFFFF"/>
              </a:solidFill>
            </a:endParaRPr>
          </a:p>
        </p:txBody>
      </p:sp>
      <p:sp>
        <p:nvSpPr>
          <p:cNvPr id="5" name="Footer Placeholder 4">
            <a:extLst>
              <a:ext uri="{FF2B5EF4-FFF2-40B4-BE49-F238E27FC236}">
                <a16:creationId xmlns:a16="http://schemas.microsoft.com/office/drawing/2014/main" id="{5A954ABF-EBAF-40F5-A973-38C6C76EC111}"/>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13514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BDEC-32C1-483F-8D38-D4F07B741620}"/>
              </a:ext>
            </a:extLst>
          </p:cNvPr>
          <p:cNvSpPr>
            <a:spLocks noGrp="1"/>
          </p:cNvSpPr>
          <p:nvPr>
            <p:ph type="title"/>
          </p:nvPr>
        </p:nvSpPr>
        <p:spPr>
          <a:xfrm>
            <a:off x="539552" y="692696"/>
            <a:ext cx="8028000" cy="504057"/>
          </a:xfrm>
        </p:spPr>
        <p:txBody>
          <a:bodyPr>
            <a:noAutofit/>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dose and schedule</a:t>
            </a:r>
            <a:br>
              <a:rPr lang="en-GB" sz="2400" dirty="0"/>
            </a:br>
            <a:br>
              <a:rPr lang="en-GB" sz="2400" dirty="0"/>
            </a:br>
            <a:endParaRPr lang="en-GB" sz="2400" dirty="0"/>
          </a:p>
        </p:txBody>
      </p:sp>
      <p:sp>
        <p:nvSpPr>
          <p:cNvPr id="3" name="Content Placeholder 2">
            <a:extLst>
              <a:ext uri="{FF2B5EF4-FFF2-40B4-BE49-F238E27FC236}">
                <a16:creationId xmlns:a16="http://schemas.microsoft.com/office/drawing/2014/main" id="{2DE53E5A-33B4-4625-BE3B-A8F89633B401}"/>
              </a:ext>
            </a:extLst>
          </p:cNvPr>
          <p:cNvSpPr>
            <a:spLocks noGrp="1"/>
          </p:cNvSpPr>
          <p:nvPr>
            <p:ph idx="1"/>
          </p:nvPr>
        </p:nvSpPr>
        <p:spPr>
          <a:xfrm>
            <a:off x="558000" y="1052736"/>
            <a:ext cx="8028000" cy="5099720"/>
          </a:xfrm>
        </p:spPr>
        <p:txBody>
          <a:bodyPr/>
          <a:lstStyle/>
          <a:p>
            <a:pPr marL="285750" indent="-285750">
              <a:buFont typeface="Arial" panose="020B0604020202020204" pitchFamily="34" charset="0"/>
              <a:buChar char="•"/>
            </a:pPr>
            <a:r>
              <a:rPr lang="en-GB" sz="1400" dirty="0"/>
              <a:t>a single dose is 0.3 ml (30 micrograms)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two doses of COVID-19 Pfizer BioNTech (Comirnaty 30micrograms/dose)</a:t>
            </a:r>
            <a:r>
              <a:rPr lang="en-GB" sz="1300" b="1" kern="1200" dirty="0">
                <a:latin typeface="Arial" pitchFamily="34" charset="0"/>
                <a:ea typeface="ヒラギノ角ゴ Pro W3" pitchFamily="84" charset="-128"/>
              </a:rPr>
              <a:t> </a:t>
            </a:r>
            <a:r>
              <a:rPr lang="en-GB" sz="1400" dirty="0"/>
              <a:t>vaccine are required with a minimum 21-day interval between doses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currently, JCVI is recommending an interval of eight to twelve weeks between doses of all the available COVID-19 vaccines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operationally, this consistent interval should be used for all two dose vaccines to avoid confusion and simplify booking, and will help to ensure a good balance between achieving rapid and long-lasting protection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main exception to the eight week lower interval would be those about to commence immunosuppressive treatment. In these individuals, the minimal interval between doses (21 days for Pfizer BioNTech Comirnaty 30micrograms/dose</a:t>
            </a:r>
            <a:r>
              <a:rPr lang="en-GB" sz="1300" b="1" kern="1200" dirty="0">
                <a:latin typeface="Arial" pitchFamily="34" charset="0"/>
                <a:ea typeface="ヒラギノ角ゴ Pro W3" pitchFamily="84" charset="-128"/>
              </a:rPr>
              <a:t> </a:t>
            </a:r>
            <a:r>
              <a:rPr lang="en-GB" sz="1300" kern="1200" dirty="0">
                <a:latin typeface="Arial" pitchFamily="34" charset="0"/>
                <a:ea typeface="ヒラギノ角ゴ Pro W3" pitchFamily="84" charset="-128"/>
              </a:rPr>
              <a:t>vaccine</a:t>
            </a:r>
            <a:r>
              <a:rPr lang="en-GB" sz="1400" dirty="0"/>
              <a:t>) may be followed to ensure that the vaccine is given whilst their immune system is better able to respond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the booster vaccination dose is also 0.3ml and should be given to eligible individuals no earlier than three months after the second dose</a:t>
            </a:r>
          </a:p>
          <a:p>
            <a:pPr marL="285750" indent="-285750">
              <a:buFont typeface="Arial" panose="020B0604020202020204" pitchFamily="34" charset="0"/>
              <a:buChar char="•"/>
            </a:pPr>
            <a:endParaRPr lang="en-GB" sz="1400" dirty="0"/>
          </a:p>
        </p:txBody>
      </p:sp>
      <p:sp>
        <p:nvSpPr>
          <p:cNvPr id="4" name="Slide Number Placeholder 3">
            <a:extLst>
              <a:ext uri="{FF2B5EF4-FFF2-40B4-BE49-F238E27FC236}">
                <a16:creationId xmlns:a16="http://schemas.microsoft.com/office/drawing/2014/main" id="{9C111667-4A1E-43CA-B1D3-44290F052C1F}"/>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88</a:t>
            </a:fld>
            <a:endParaRPr lang="en-US" dirty="0">
              <a:solidFill>
                <a:srgbClr val="FFFFFF"/>
              </a:solidFill>
            </a:endParaRPr>
          </a:p>
        </p:txBody>
      </p:sp>
      <p:sp>
        <p:nvSpPr>
          <p:cNvPr id="5" name="Footer Placeholder 4">
            <a:extLst>
              <a:ext uri="{FF2B5EF4-FFF2-40B4-BE49-F238E27FC236}">
                <a16:creationId xmlns:a16="http://schemas.microsoft.com/office/drawing/2014/main" id="{CC5D1570-4AD0-4836-A253-3D64809EE1E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Provisional – Subject to revision – Use latest version link: x</a:t>
            </a:r>
            <a:endParaRPr lang="en-US" dirty="0">
              <a:solidFill>
                <a:srgbClr val="FFFFFF"/>
              </a:solidFill>
            </a:endParaRPr>
          </a:p>
        </p:txBody>
      </p:sp>
    </p:spTree>
    <p:extLst>
      <p:ext uri="{BB962C8B-B14F-4D97-AF65-F5344CB8AC3E}">
        <p14:creationId xmlns:p14="http://schemas.microsoft.com/office/powerpoint/2010/main" val="15128172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B8DC5-5F32-4953-B1B7-B9DD41A46316}"/>
              </a:ext>
            </a:extLst>
          </p:cNvPr>
          <p:cNvSpPr>
            <a:spLocks noGrp="1"/>
          </p:cNvSpPr>
          <p:nvPr>
            <p:ph type="title"/>
          </p:nvPr>
        </p:nvSpPr>
        <p:spPr>
          <a:xfrm>
            <a:off x="651942" y="-99392"/>
            <a:ext cx="7789168" cy="1331640"/>
          </a:xfrm>
        </p:spPr>
        <p:txBody>
          <a:bodyPr>
            <a:normAutofit/>
          </a:bodyPr>
          <a:lstStyle/>
          <a:p>
            <a:r>
              <a:rPr lang="en-GB" sz="2000" dirty="0">
                <a:solidFill>
                  <a:schemeClr val="accent1">
                    <a:lumMod val="75000"/>
                  </a:schemeClr>
                </a:solidFill>
              </a:rPr>
              <a:t>Storage and use of COVID-19 Pfizer BioNTech (Comirnaty) vaccine </a:t>
            </a:r>
          </a:p>
        </p:txBody>
      </p:sp>
      <p:sp>
        <p:nvSpPr>
          <p:cNvPr id="3" name="Content Placeholder 2">
            <a:extLst>
              <a:ext uri="{FF2B5EF4-FFF2-40B4-BE49-F238E27FC236}">
                <a16:creationId xmlns:a16="http://schemas.microsoft.com/office/drawing/2014/main" id="{742B5464-4975-4E9C-9E51-C1A75F77E18D}"/>
              </a:ext>
            </a:extLst>
          </p:cNvPr>
          <p:cNvSpPr>
            <a:spLocks noGrp="1"/>
          </p:cNvSpPr>
          <p:nvPr>
            <p:ph idx="1"/>
          </p:nvPr>
        </p:nvSpPr>
        <p:spPr>
          <a:xfrm>
            <a:off x="558000" y="908720"/>
            <a:ext cx="8028000" cy="5333115"/>
          </a:xfrm>
        </p:spPr>
        <p:txBody>
          <a:bodyPr/>
          <a:lstStyle/>
          <a:p>
            <a:pPr marL="285750" indent="-285750">
              <a:buFont typeface="Arial" panose="020B0604020202020204" pitchFamily="34" charset="0"/>
              <a:buChar char="•"/>
            </a:pPr>
            <a:r>
              <a:rPr lang="en-GB" sz="1400" dirty="0"/>
              <a:t>the mRNA Vaccine Pfizer BioNTech has very specific storage, reconstitution and 'use within' requirements</a:t>
            </a:r>
          </a:p>
          <a:p>
            <a:pPr marL="285750" indent="-285750">
              <a:buFont typeface="Arial" panose="020B0604020202020204" pitchFamily="34" charset="0"/>
              <a:buChar char="•"/>
            </a:pPr>
            <a:r>
              <a:rPr lang="en-GB" sz="1400" dirty="0"/>
              <a:t>all those involved in the delivery of the COVID-19 vaccination programme must be aware of the recommended storage requirements, refer to the vaccine product information.</a:t>
            </a:r>
          </a:p>
          <a:p>
            <a:pPr marL="285750" indent="-285750">
              <a:buFont typeface="Arial" panose="020B0604020202020204" pitchFamily="34" charset="0"/>
              <a:buChar char="•"/>
            </a:pPr>
            <a:endParaRPr lang="en-GB" sz="1400" dirty="0"/>
          </a:p>
          <a:p>
            <a:pPr algn="ctr"/>
            <a:r>
              <a:rPr lang="en-GB" sz="1600" b="1" dirty="0"/>
              <a:t>The vaccine must not be given if you are not confident that it has been stored or reconstituted as recommended by the manufacturer or as advised by a vaccine expert</a:t>
            </a:r>
            <a:endParaRPr lang="en-GB" sz="1800" dirty="0"/>
          </a:p>
          <a:p>
            <a:endParaRPr lang="en-GB" sz="1800" dirty="0"/>
          </a:p>
          <a:p>
            <a:r>
              <a:rPr lang="en-GB" sz="1800" dirty="0"/>
              <a:t>If the vaccine is stored incorrectly:</a:t>
            </a:r>
          </a:p>
          <a:p>
            <a:pPr marL="285750" indent="-285750">
              <a:buFont typeface="Arial" panose="020B0604020202020204" pitchFamily="34" charset="0"/>
              <a:buChar char="•"/>
            </a:pPr>
            <a:r>
              <a:rPr lang="en-GB" sz="1400" dirty="0"/>
              <a:t>the vaccines should be labelled and quarantined, the vaccines should not be used until further notice </a:t>
            </a:r>
          </a:p>
          <a:p>
            <a:pPr marL="285750" indent="-285750">
              <a:buFont typeface="Arial" panose="020B0604020202020204" pitchFamily="34" charset="0"/>
              <a:buChar char="•"/>
            </a:pPr>
            <a:r>
              <a:rPr lang="en-GB" sz="1400" dirty="0"/>
              <a:t>breaches in the cold-chain should be reported in line with local arrangements </a:t>
            </a:r>
            <a:r>
              <a:rPr lang="en-US" altLang="en-US" sz="1400" dirty="0">
                <a:ea typeface="ヒラギノ角ゴ Pro W3"/>
                <a:cs typeface="ヒラギノ角ゴ Pro W3"/>
              </a:rPr>
              <a:t>make alternative arrangements for </a:t>
            </a:r>
            <a:r>
              <a:rPr lang="en-US" altLang="en-US" sz="1400" dirty="0" err="1">
                <a:ea typeface="ヒラギノ角ゴ Pro W3"/>
                <a:cs typeface="ヒラギノ角ゴ Pro W3"/>
              </a:rPr>
              <a:t>immunisation</a:t>
            </a:r>
            <a:r>
              <a:rPr lang="en-US" altLang="en-US" sz="1400" dirty="0">
                <a:ea typeface="ヒラギノ角ゴ Pro W3"/>
                <a:cs typeface="ヒラギノ角ゴ Pro W3"/>
              </a:rPr>
              <a:t> clinics until resolved</a:t>
            </a:r>
          </a:p>
          <a:p>
            <a:pPr marL="285750" indent="-285750">
              <a:buFont typeface="Arial" panose="020B0604020202020204" pitchFamily="34" charset="0"/>
              <a:buChar char="•"/>
            </a:pPr>
            <a:r>
              <a:rPr lang="en-GB" sz="1400" dirty="0"/>
              <a:t>further advice re use should be sought from the local Trust’s Pharmacy Department or Medicines Information Service</a:t>
            </a:r>
          </a:p>
          <a:p>
            <a:pPr marL="285750" indent="-285750">
              <a:buFont typeface="Arial" panose="020B0604020202020204" pitchFamily="34" charset="0"/>
              <a:buChar char="•"/>
            </a:pPr>
            <a:r>
              <a:rPr lang="en-US" sz="1400" dirty="0"/>
              <a:t>v</a:t>
            </a:r>
            <a:r>
              <a:rPr lang="en-GB" sz="1400" dirty="0" err="1"/>
              <a:t>accine</a:t>
            </a:r>
            <a:r>
              <a:rPr lang="en-GB" sz="1400" dirty="0"/>
              <a:t> losses outside of secondary care should be reported to the PHA Duty Room (0300 555 0119) for further risk assessment, including whether patients need revaccination following a cold chain breach.</a:t>
            </a:r>
            <a:endParaRPr lang="en-GB" dirty="0"/>
          </a:p>
          <a:p>
            <a:endParaRPr lang="en-GB" sz="1800" dirty="0"/>
          </a:p>
        </p:txBody>
      </p:sp>
      <p:sp>
        <p:nvSpPr>
          <p:cNvPr id="4" name="Slide Number Placeholder 3">
            <a:extLst>
              <a:ext uri="{FF2B5EF4-FFF2-40B4-BE49-F238E27FC236}">
                <a16:creationId xmlns:a16="http://schemas.microsoft.com/office/drawing/2014/main" id="{8ED28DB1-BAA4-4E17-AF33-98468367AC70}"/>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89</a:t>
            </a:fld>
            <a:endParaRPr lang="en-US" dirty="0">
              <a:solidFill>
                <a:srgbClr val="FFFFFF"/>
              </a:solidFill>
            </a:endParaRPr>
          </a:p>
        </p:txBody>
      </p:sp>
      <p:sp>
        <p:nvSpPr>
          <p:cNvPr id="6" name="Rectangle: Rounded Corners 5">
            <a:extLst>
              <a:ext uri="{FF2B5EF4-FFF2-40B4-BE49-F238E27FC236}">
                <a16:creationId xmlns:a16="http://schemas.microsoft.com/office/drawing/2014/main" id="{2AA423FC-D5BE-450E-8C34-CAA18C9EEAB4}"/>
              </a:ext>
            </a:extLst>
          </p:cNvPr>
          <p:cNvSpPr/>
          <p:nvPr/>
        </p:nvSpPr>
        <p:spPr>
          <a:xfrm>
            <a:off x="532526" y="2204864"/>
            <a:ext cx="8028000"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27263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1143000"/>
          </a:xfrm>
        </p:spPr>
        <p:txBody>
          <a:bodyPr/>
          <a:lstStyle/>
          <a:p>
            <a:r>
              <a:rPr lang="en-GB" dirty="0">
                <a:solidFill>
                  <a:schemeClr val="accent1">
                    <a:lumMod val="75000"/>
                  </a:schemeClr>
                </a:solidFill>
              </a:rPr>
              <a:t>COVID-19 and Coronavirus</a:t>
            </a:r>
            <a:br>
              <a:rPr lang="en-GB" dirty="0"/>
            </a:br>
            <a:endParaRPr lang="en-GB" dirty="0"/>
          </a:p>
        </p:txBody>
      </p:sp>
      <p:sp>
        <p:nvSpPr>
          <p:cNvPr id="3" name="Content Placeholder 2"/>
          <p:cNvSpPr>
            <a:spLocks noGrp="1"/>
          </p:cNvSpPr>
          <p:nvPr>
            <p:ph idx="1"/>
          </p:nvPr>
        </p:nvSpPr>
        <p:spPr>
          <a:xfrm>
            <a:off x="683568" y="1196752"/>
            <a:ext cx="8077200" cy="4110608"/>
          </a:xfrm>
        </p:spPr>
        <p:txBody>
          <a:bodyPr/>
          <a:lstStyle/>
          <a:p>
            <a:pPr marL="285750" indent="-285750">
              <a:buFont typeface="Arial" panose="020B0604020202020204" pitchFamily="34" charset="0"/>
              <a:buChar char="•"/>
            </a:pPr>
            <a:r>
              <a:rPr lang="en-GB" sz="1400" dirty="0"/>
              <a:t>COVID-19 is the disease that is caused by infection with the SARS-CoV-2 virus which belongs to the Coronavirus family</a:t>
            </a:r>
          </a:p>
          <a:p>
            <a:pPr marL="792162" lvl="3" indent="-171450"/>
            <a:r>
              <a:rPr lang="en-GB" sz="1400" dirty="0"/>
              <a:t> - SARS-CoV-2 stands for Severe Acute Respiratory Syndrome (SARS) and </a:t>
            </a:r>
            <a:r>
              <a:rPr lang="en-GB" sz="1400" dirty="0" err="1"/>
              <a:t>CoV</a:t>
            </a:r>
            <a:r>
              <a:rPr lang="en-GB" sz="1400" dirty="0"/>
              <a:t> for coronavirus</a:t>
            </a:r>
          </a:p>
          <a:p>
            <a:pPr marL="792162" lvl="3" indent="-171450"/>
            <a:r>
              <a:rPr lang="en-GB" sz="1400" dirty="0"/>
              <a:t> - COVID-19 stands for </a:t>
            </a:r>
            <a:r>
              <a:rPr lang="en-GB" sz="1400" u="sng" dirty="0"/>
              <a:t>Co</a:t>
            </a:r>
            <a:r>
              <a:rPr lang="en-GB" sz="1400" dirty="0"/>
              <a:t>rona</a:t>
            </a:r>
            <a:r>
              <a:rPr lang="en-GB" sz="1400" u="sng" dirty="0"/>
              <a:t>vi</a:t>
            </a:r>
            <a:r>
              <a:rPr lang="en-GB" sz="1400" dirty="0"/>
              <a:t>rus </a:t>
            </a:r>
            <a:r>
              <a:rPr lang="en-GB" sz="1400" u="sng" dirty="0"/>
              <a:t>D</a:t>
            </a:r>
            <a:r>
              <a:rPr lang="en-GB" sz="1400" dirty="0"/>
              <a:t>isease and </a:t>
            </a:r>
            <a:r>
              <a:rPr lang="en-GB" sz="1400" u="sng" dirty="0"/>
              <a:t>19</a:t>
            </a:r>
            <a:r>
              <a:rPr lang="en-GB" sz="1400" dirty="0"/>
              <a:t> is from the year 2019 when it was first seen</a:t>
            </a:r>
          </a:p>
          <a:p>
            <a:pPr marL="0" indent="0"/>
            <a:endParaRPr lang="en-GB" sz="1400" dirty="0"/>
          </a:p>
          <a:p>
            <a:pPr marL="285750" indent="-285750">
              <a:buFont typeface="Arial" panose="020B0604020202020204" pitchFamily="34" charset="0"/>
              <a:buChar char="•"/>
            </a:pPr>
            <a:r>
              <a:rPr lang="en-GB" sz="14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1400" dirty="0"/>
          </a:p>
          <a:p>
            <a:pPr marL="285750" indent="-285750">
              <a:buFont typeface="Arial" panose="020B0604020202020204" pitchFamily="34" charset="0"/>
              <a:buChar char="•"/>
            </a:pPr>
            <a:r>
              <a:rPr lang="en-GB" sz="1400" dirty="0"/>
              <a:t>SARS-CoV-2 virus is the most recently discovered coronavirus and has now affected many countries globally</a:t>
            </a:r>
          </a:p>
          <a:p>
            <a:pPr marL="0" indent="0"/>
            <a:endParaRPr lang="en-GB" sz="1400" dirty="0"/>
          </a:p>
          <a:p>
            <a:pPr marL="285750" indent="-285750">
              <a:buFont typeface="Arial" panose="020B0604020202020204" pitchFamily="34" charset="0"/>
              <a:buChar char="•"/>
            </a:pPr>
            <a:r>
              <a:rPr lang="en-GB" sz="14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365232" cy="1008112"/>
          </a:xfrm>
        </p:spPr>
        <p:txBody>
          <a:bodyPr/>
          <a:lstStyle/>
          <a:p>
            <a:r>
              <a:rPr lang="en-GB" sz="2400" dirty="0">
                <a:solidFill>
                  <a:schemeClr val="accent1">
                    <a:lumMod val="75000"/>
                  </a:schemeClr>
                </a:solidFill>
              </a:rPr>
              <a:t>Storage of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in a thawed state</a:t>
            </a:r>
          </a:p>
        </p:txBody>
      </p:sp>
      <p:sp>
        <p:nvSpPr>
          <p:cNvPr id="3" name="Content Placeholder 2"/>
          <p:cNvSpPr>
            <a:spLocks noGrp="1"/>
          </p:cNvSpPr>
          <p:nvPr>
            <p:ph idx="1"/>
          </p:nvPr>
        </p:nvSpPr>
        <p:spPr>
          <a:xfrm>
            <a:off x="685800" y="1340768"/>
            <a:ext cx="8077200" cy="4608512"/>
          </a:xfrm>
        </p:spPr>
        <p:txBody>
          <a:bodyPr/>
          <a:lstStyle/>
          <a:p>
            <a:pPr marL="285750" indent="-285750">
              <a:buFont typeface="Arial" panose="020B0604020202020204" pitchFamily="34" charset="0"/>
              <a:buChar char="•"/>
            </a:pPr>
            <a:r>
              <a:rPr lang="en-GB" sz="1400" dirty="0"/>
              <a:t>the vaccine may be delivered to where it is going to be administered thawed but refrigerated between +2 and +8</a:t>
            </a:r>
            <a:r>
              <a:rPr lang="en-GB" sz="1400" baseline="30000" dirty="0"/>
              <a:t>o</a:t>
            </a:r>
            <a:r>
              <a:rPr lang="en-GB" sz="1400" dirty="0"/>
              <a:t>C</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refrigerated vaccine must be transferred immediately to a vaccine fridge on arrival and stored in a carefully monitored temperature range of +2 and +8</a:t>
            </a:r>
            <a:r>
              <a:rPr lang="en-GB" sz="1400" baseline="30000" dirty="0"/>
              <a:t>o</a:t>
            </a:r>
            <a:r>
              <a:rPr lang="en-GB" sz="1400" dirty="0"/>
              <a:t>C</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when removed from the freezer, the undiluted vaccine has a maximum shelf life of up to one month at +2 and +8</a:t>
            </a:r>
            <a:r>
              <a:rPr lang="en-GB" sz="1400" baseline="30000" dirty="0"/>
              <a:t>o</a:t>
            </a:r>
            <a:r>
              <a:rPr lang="en-GB" sz="1400" dirty="0"/>
              <a:t>C within the 18 month frozen shelf life	</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prior to use, the unopened vaccine can be stored for up to 2 hours at temperatures up to 30</a:t>
            </a:r>
            <a:r>
              <a:rPr lang="en-GB" sz="1400" baseline="30000" dirty="0"/>
              <a:t>o</a:t>
            </a:r>
            <a:r>
              <a:rPr lang="en-GB" sz="1400" dirty="0"/>
              <a:t>C</a:t>
            </a:r>
          </a:p>
          <a:p>
            <a:pPr marL="0" lvl="0" indent="0"/>
            <a:endParaRPr lang="en-GB" sz="1400" dirty="0"/>
          </a:p>
          <a:p>
            <a:pPr marL="285750" lvl="0" indent="-285750">
              <a:buFont typeface="Arial" panose="020B0604020202020204" pitchFamily="34" charset="0"/>
              <a:buChar char="•"/>
            </a:pPr>
            <a:r>
              <a:rPr lang="en-GB" sz="1400" dirty="0"/>
              <a:t>the Comirnaty pack has a space on the label on the front which should state the expiry date following removal from the freezer on it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dirty="0"/>
              <a:t>vaccine should be stored in the original package to protect it from light. Exposure to room light should be minimised and exposure to direct sunlight and ultraviolet light should be avoided</a:t>
            </a:r>
          </a:p>
          <a:p>
            <a:endParaRPr lang="en-GB" sz="1300" dirty="0"/>
          </a:p>
        </p:txBody>
      </p:sp>
    </p:spTree>
    <p:extLst>
      <p:ext uri="{BB962C8B-B14F-4D97-AF65-F5344CB8AC3E}">
        <p14:creationId xmlns:p14="http://schemas.microsoft.com/office/powerpoint/2010/main" val="35529347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F70F-8EC1-4E5A-B46F-C7890EA89B2C}"/>
              </a:ext>
            </a:extLst>
          </p:cNvPr>
          <p:cNvSpPr>
            <a:spLocks noGrp="1"/>
          </p:cNvSpPr>
          <p:nvPr>
            <p:ph type="title"/>
          </p:nvPr>
        </p:nvSpPr>
        <p:spPr>
          <a:xfrm>
            <a:off x="467544" y="476672"/>
            <a:ext cx="8136904" cy="792088"/>
          </a:xfrm>
        </p:spPr>
        <p:txBody>
          <a:bodyPr>
            <a:normAutofit fontScale="90000"/>
          </a:bodyPr>
          <a:lstStyle/>
          <a:p>
            <a:r>
              <a:rPr lang="en-GB" sz="2700" dirty="0">
                <a:solidFill>
                  <a:schemeClr val="accent1">
                    <a:lumMod val="75000"/>
                  </a:schemeClr>
                </a:solidFill>
              </a:rPr>
              <a:t>COVID-19 Pfizer BioNTech </a:t>
            </a:r>
            <a:r>
              <a:rPr lang="en-GB" sz="2800" dirty="0">
                <a:solidFill>
                  <a:schemeClr val="accent1">
                    <a:lumMod val="75000"/>
                  </a:schemeClr>
                </a:solidFill>
              </a:rPr>
              <a:t>Comirnaty 30 micrograms/</a:t>
            </a:r>
            <a:br>
              <a:rPr lang="en-GB" sz="2800" dirty="0">
                <a:solidFill>
                  <a:schemeClr val="accent1">
                    <a:lumMod val="75000"/>
                  </a:schemeClr>
                </a:solidFill>
              </a:rPr>
            </a:br>
            <a:r>
              <a:rPr lang="en-GB" sz="2800" dirty="0">
                <a:solidFill>
                  <a:schemeClr val="accent1">
                    <a:lumMod val="75000"/>
                  </a:schemeClr>
                </a:solidFill>
              </a:rPr>
              <a:t>dose</a:t>
            </a:r>
            <a:r>
              <a:rPr lang="en-GB" sz="2700" dirty="0">
                <a:solidFill>
                  <a:schemeClr val="accent1">
                    <a:lumMod val="75000"/>
                  </a:schemeClr>
                </a:solidFill>
              </a:rPr>
              <a:t> vaccine reconstitution</a:t>
            </a:r>
            <a:br>
              <a:rPr lang="en-GB" sz="3100" dirty="0"/>
            </a:br>
            <a:endParaRPr lang="en-GB" sz="3100" dirty="0"/>
          </a:p>
        </p:txBody>
      </p:sp>
      <p:sp>
        <p:nvSpPr>
          <p:cNvPr id="3" name="Content Placeholder 2">
            <a:extLst>
              <a:ext uri="{FF2B5EF4-FFF2-40B4-BE49-F238E27FC236}">
                <a16:creationId xmlns:a16="http://schemas.microsoft.com/office/drawing/2014/main" id="{46E297F7-DE39-4FC1-8235-209FB67200A8}"/>
              </a:ext>
            </a:extLst>
          </p:cNvPr>
          <p:cNvSpPr>
            <a:spLocks noGrp="1"/>
          </p:cNvSpPr>
          <p:nvPr>
            <p:ph idx="1"/>
          </p:nvPr>
        </p:nvSpPr>
        <p:spPr>
          <a:xfrm>
            <a:off x="539552" y="1412776"/>
            <a:ext cx="8077200" cy="4110608"/>
          </a:xfrm>
        </p:spPr>
        <p:txBody>
          <a:bodyPr/>
          <a:lstStyle/>
          <a:p>
            <a:r>
              <a:rPr lang="en-GB" sz="1800" dirty="0"/>
              <a:t>The following equipment is required for reconstitution:</a:t>
            </a:r>
          </a:p>
          <a:p>
            <a:endParaRPr lang="en-GB" sz="1800" dirty="0"/>
          </a:p>
          <a:p>
            <a:pPr marL="285750" lvl="0" indent="-285750">
              <a:buFont typeface="Arial" panose="020B0604020202020204" pitchFamily="34" charset="0"/>
              <a:buChar char="•"/>
            </a:pPr>
            <a:r>
              <a:rPr lang="en-GB" sz="1600" dirty="0"/>
              <a:t>one Pfizer BioNTech</a:t>
            </a:r>
            <a:r>
              <a:rPr lang="en-GB" sz="1600" dirty="0">
                <a:solidFill>
                  <a:schemeClr val="accent1">
                    <a:lumMod val="75000"/>
                  </a:schemeClr>
                </a:solidFill>
              </a:rPr>
              <a:t> </a:t>
            </a:r>
            <a:r>
              <a:rPr lang="en-GB" sz="1600" dirty="0"/>
              <a:t>Comirnaty 30 micrograms/dose COVID-19 vaccine multidose vial</a:t>
            </a:r>
          </a:p>
          <a:p>
            <a:pPr marL="285750" lvl="0" indent="-285750">
              <a:buFont typeface="Arial" panose="020B0604020202020204" pitchFamily="34" charset="0"/>
              <a:buChar char="•"/>
            </a:pPr>
            <a:r>
              <a:rPr lang="en-GB" sz="1600" dirty="0"/>
              <a:t>one plastic ampoule of Sodium Chloride 0.9% Solution for Injection - this will be supplied in multiple presentations (different manufacturers and different sized ampoules) </a:t>
            </a:r>
          </a:p>
          <a:p>
            <a:pPr marL="285750" indent="-285750">
              <a:buFont typeface="Arial" panose="020B0604020202020204" pitchFamily="34" charset="0"/>
              <a:buChar char="•"/>
            </a:pPr>
            <a:r>
              <a:rPr lang="en-GB" sz="1600" dirty="0"/>
              <a:t>an alcohol swab and one of the combined needle and syringes supplied for dilution of the Pfizer BioNTech vaccine </a:t>
            </a:r>
          </a:p>
          <a:p>
            <a:pPr marL="0" lvl="0" indent="0"/>
            <a:r>
              <a:rPr lang="en-GB" sz="1600" dirty="0"/>
              <a:t> </a:t>
            </a:r>
          </a:p>
          <a:p>
            <a:pPr algn="ctr"/>
            <a:endParaRPr lang="en-GB" sz="1600" dirty="0"/>
          </a:p>
          <a:p>
            <a:pPr algn="ctr"/>
            <a:r>
              <a:rPr lang="en-GB" sz="1600" dirty="0"/>
              <a:t>After dilution the vaccine should be used as soon as is practically possible.</a:t>
            </a:r>
          </a:p>
          <a:p>
            <a:pPr algn="ctr"/>
            <a:r>
              <a:rPr lang="en-GB" sz="1600" dirty="0"/>
              <a:t>Reconstituted vaccine can be stored between or +2</a:t>
            </a:r>
            <a:r>
              <a:rPr lang="en-GB" sz="1600" baseline="30000" dirty="0"/>
              <a:t>o</a:t>
            </a:r>
            <a:r>
              <a:rPr lang="en-GB" sz="1600" dirty="0"/>
              <a:t>C and +30</a:t>
            </a:r>
            <a:r>
              <a:rPr lang="en-GB" sz="1600" baseline="30000" dirty="0"/>
              <a:t>o</a:t>
            </a:r>
            <a:r>
              <a:rPr lang="en-GB" sz="1600" dirty="0"/>
              <a:t>C </a:t>
            </a:r>
            <a:r>
              <a:rPr lang="en-GB" sz="1600" b="1" dirty="0"/>
              <a:t>but must be used within 6 hours following dilution</a:t>
            </a:r>
            <a:endParaRPr lang="en-GB" sz="1600" dirty="0"/>
          </a:p>
          <a:p>
            <a:endParaRPr lang="en-GB" dirty="0"/>
          </a:p>
        </p:txBody>
      </p:sp>
      <p:sp>
        <p:nvSpPr>
          <p:cNvPr id="4" name="Slide Number Placeholder 3">
            <a:extLst>
              <a:ext uri="{FF2B5EF4-FFF2-40B4-BE49-F238E27FC236}">
                <a16:creationId xmlns:a16="http://schemas.microsoft.com/office/drawing/2014/main" id="{903DB021-7B45-4086-AEB5-2BE540C1A58C}"/>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a:solidFill>
                  <a:srgbClr val="FFFFFF"/>
                </a:solidFill>
              </a:rPr>
              <a:pPr marL="531813">
                <a:defRPr/>
              </a:pPr>
              <a:t>91</a:t>
            </a:fld>
            <a:endParaRPr lang="en-US" dirty="0">
              <a:solidFill>
                <a:srgbClr val="FFFFFF"/>
              </a:solidFill>
            </a:endParaRPr>
          </a:p>
        </p:txBody>
      </p:sp>
    </p:spTree>
    <p:extLst>
      <p:ext uri="{BB962C8B-B14F-4D97-AF65-F5344CB8AC3E}">
        <p14:creationId xmlns:p14="http://schemas.microsoft.com/office/powerpoint/2010/main" val="395144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792088"/>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a:t>
            </a:r>
            <a:r>
              <a:rPr lang="en-GB" sz="2400" dirty="0">
                <a:solidFill>
                  <a:srgbClr val="FF0000"/>
                </a:solidFill>
              </a:rPr>
              <a:t> </a:t>
            </a:r>
            <a:r>
              <a:rPr lang="en-GB" sz="2400" dirty="0">
                <a:solidFill>
                  <a:schemeClr val="accent1">
                    <a:lumMod val="75000"/>
                  </a:schemeClr>
                </a:solidFill>
              </a:rPr>
              <a:t>vaccine (1)</a:t>
            </a:r>
          </a:p>
        </p:txBody>
      </p:sp>
      <p:sp>
        <p:nvSpPr>
          <p:cNvPr id="3" name="Content Placeholder 2"/>
          <p:cNvSpPr>
            <a:spLocks noGrp="1"/>
          </p:cNvSpPr>
          <p:nvPr>
            <p:ph idx="1"/>
          </p:nvPr>
        </p:nvSpPr>
        <p:spPr>
          <a:xfrm>
            <a:off x="683568" y="1196752"/>
            <a:ext cx="7848872" cy="4464496"/>
          </a:xfrm>
        </p:spPr>
        <p:txBody>
          <a:bodyPr/>
          <a:lstStyle/>
          <a:p>
            <a:pPr marL="171450" indent="-171450">
              <a:buFont typeface="Arial" panose="020B0604020202020204" pitchFamily="34" charset="0"/>
              <a:buChar char="•"/>
            </a:pPr>
            <a:r>
              <a:rPr lang="en-GB" sz="1600" dirty="0"/>
              <a:t>clean hands with alcohol-based gel or soap and water</a:t>
            </a:r>
          </a:p>
          <a:p>
            <a:pPr marL="171450" lvl="0" indent="-171450">
              <a:buFont typeface="Arial" panose="020B0604020202020204" pitchFamily="34" charset="0"/>
              <a:buChar char="•"/>
            </a:pPr>
            <a:r>
              <a:rPr lang="en-GB" sz="1600" dirty="0"/>
              <a:t>assemble one ampule of Sodium Chloride 0.9% Solution for Injection, a single use alcohol swab, a needle with a green hub and a 2ml syringe</a:t>
            </a:r>
          </a:p>
          <a:p>
            <a:pPr marL="171450" indent="-171450">
              <a:buFont typeface="Arial" panose="020B0604020202020204" pitchFamily="34" charset="0"/>
              <a:buChar char="•"/>
            </a:pPr>
            <a:r>
              <a:rPr lang="en-GB" sz="1600" dirty="0"/>
              <a:t>if removing the multidose vaccine vial directly from a ULT freezer:</a:t>
            </a:r>
          </a:p>
          <a:p>
            <a:pPr marL="0" indent="0"/>
            <a:r>
              <a:rPr lang="en-GB" sz="1600" dirty="0"/>
              <a:t>	frozen vials of Comirnaty may be thawed at temperatures of up to 30ºC for 	30 minutes for immediate use. It must not be kept at room temperature (up 	to 30ºC) for any longer than 2 hours prior to dilution</a:t>
            </a:r>
          </a:p>
          <a:p>
            <a:pPr marL="171450" indent="-171450">
              <a:buFont typeface="Arial" panose="020B0604020202020204" pitchFamily="34" charset="0"/>
              <a:buChar char="•"/>
            </a:pPr>
            <a:r>
              <a:rPr lang="en-GB" sz="1600" dirty="0"/>
              <a:t>if removing the multidose vaccine vial from cold storage between +2 and +8</a:t>
            </a:r>
            <a:r>
              <a:rPr lang="en-GB" sz="1600" baseline="30000" dirty="0"/>
              <a:t>o</a:t>
            </a:r>
            <a:r>
              <a:rPr lang="en-GB" sz="1600" dirty="0"/>
              <a:t>C, check that it has not been stored there for longer than one month (</a:t>
            </a:r>
            <a:r>
              <a:rPr lang="en-GB" sz="1600" b="1" dirty="0"/>
              <a:t>31 days</a:t>
            </a:r>
            <a:r>
              <a:rPr lang="en-GB" sz="1600" dirty="0"/>
              <a:t>)</a:t>
            </a:r>
          </a:p>
          <a:p>
            <a:pPr marL="171450" indent="-171450">
              <a:buFont typeface="Arial" panose="020B0604020202020204" pitchFamily="34" charset="0"/>
              <a:buChar char="•"/>
            </a:pPr>
            <a:r>
              <a:rPr lang="en-GB" sz="1600" dirty="0"/>
              <a:t>confirm that the vial has a </a:t>
            </a:r>
            <a:r>
              <a:rPr lang="en-GB" sz="1600" b="1" dirty="0"/>
              <a:t>purple </a:t>
            </a:r>
            <a:r>
              <a:rPr lang="en-GB" sz="1600" dirty="0"/>
              <a:t>plastic cap </a:t>
            </a:r>
          </a:p>
          <a:p>
            <a:pPr marL="171450" indent="-171450">
              <a:buFont typeface="Arial" panose="020B0604020202020204" pitchFamily="34" charset="0"/>
              <a:buChar char="•"/>
            </a:pPr>
            <a:r>
              <a:rPr lang="en-GB" sz="1600" dirty="0"/>
              <a:t>when the thawed vaccine is at room temperature, gently invert the vial 10 times prior to dilution. </a:t>
            </a:r>
            <a:r>
              <a:rPr lang="en-GB" sz="1600" b="1" dirty="0"/>
              <a:t>Do not shake</a:t>
            </a:r>
          </a:p>
          <a:p>
            <a:pPr marL="171450" indent="-171450">
              <a:buFont typeface="Arial" panose="020B0604020202020204" pitchFamily="34" charset="0"/>
              <a:buChar char="•"/>
            </a:pPr>
            <a:r>
              <a:rPr lang="en-GB" sz="1600" dirty="0"/>
              <a:t>check the expiry date and the appearance of the vaccine. Prior to dilution, the vaccine should be an off-white solution with no particulates visible. Discard the vaccine if particulates or discolouration are present</a:t>
            </a:r>
          </a:p>
          <a:p>
            <a:pPr marL="171450" lvl="0" indent="-171450">
              <a:buFont typeface="Arial" panose="020B0604020202020204" pitchFamily="34" charset="0"/>
              <a:buChar char="•"/>
            </a:pPr>
            <a:r>
              <a:rPr lang="en-GB" sz="1600" dirty="0"/>
              <a:t>clean the vial stopper with the single use alcohol swab and allow to air dry fully</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solidFill>
                <a:srgbClr val="FF0000"/>
              </a:solidFill>
            </a:endParaRPr>
          </a:p>
          <a:p>
            <a:pPr marL="0" indent="0"/>
            <a:r>
              <a:rPr lang="en-GB" sz="1200" dirty="0">
                <a:solidFill>
                  <a:srgbClr val="FF0000"/>
                </a:solidFill>
              </a:rPr>
              <a:t>	</a:t>
            </a:r>
            <a:endParaRPr lang="en-GB" sz="1200" dirty="0"/>
          </a:p>
          <a:p>
            <a:pPr marL="457200" lvl="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1072225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4664"/>
            <a:ext cx="8077200" cy="648072"/>
          </a:xfrm>
        </p:spPr>
        <p:txBody>
          <a:bodyPr/>
          <a:lstStyle/>
          <a:p>
            <a:r>
              <a:rPr lang="en-GB" sz="2400" dirty="0">
                <a:solidFill>
                  <a:schemeClr val="accent1">
                    <a:lumMod val="75000"/>
                  </a:schemeClr>
                </a:solidFill>
              </a:rPr>
              <a:t>Reconstituting COVID-19 Pfizer BioNTech Comirnaty </a:t>
            </a:r>
            <a:br>
              <a:rPr lang="en-GB" sz="2400" dirty="0">
                <a:solidFill>
                  <a:schemeClr val="accent1">
                    <a:lumMod val="75000"/>
                  </a:schemeClr>
                </a:solidFill>
              </a:rPr>
            </a:br>
            <a:r>
              <a:rPr lang="en-GB" sz="2400" dirty="0">
                <a:solidFill>
                  <a:schemeClr val="accent1">
                    <a:lumMod val="75000"/>
                  </a:schemeClr>
                </a:solidFill>
              </a:rPr>
              <a:t>30 micrograms/dose vaccine (2)</a:t>
            </a:r>
          </a:p>
        </p:txBody>
      </p:sp>
      <p:sp>
        <p:nvSpPr>
          <p:cNvPr id="3" name="Content Placeholder 2"/>
          <p:cNvSpPr>
            <a:spLocks noGrp="1"/>
          </p:cNvSpPr>
          <p:nvPr>
            <p:ph idx="1"/>
          </p:nvPr>
        </p:nvSpPr>
        <p:spPr>
          <a:xfrm>
            <a:off x="685800" y="1268760"/>
            <a:ext cx="8077200" cy="4293840"/>
          </a:xfrm>
        </p:spPr>
        <p:txBody>
          <a:bodyPr/>
          <a:lstStyle/>
          <a:p>
            <a:pPr marL="457200" lvl="0" indent="-457200">
              <a:buFont typeface="Arial" panose="020B0604020202020204" pitchFamily="34" charset="0"/>
              <a:buChar char="•"/>
            </a:pPr>
            <a:r>
              <a:rPr lang="en-GB" sz="1600" dirty="0"/>
              <a:t>draw up 1.8 ml of Sodium Chloride 0.9% Solution for Injection, then discard the diluent ampoule and any remaining diluent in it. Do not use any other type of diluent</a:t>
            </a:r>
          </a:p>
          <a:p>
            <a:pPr marL="457200" indent="-457200">
              <a:buFont typeface="Arial" panose="020B0604020202020204" pitchFamily="34" charset="0"/>
              <a:buChar char="•"/>
            </a:pPr>
            <a:r>
              <a:rPr lang="en-GB" sz="1600" dirty="0"/>
              <a:t>add diluent to the vaccine vial. You may feel some pressure in the vial as you add the diluent. Equalise the vial pressure by withdrawing 1.8 ml of air into the empty diluent syringe before removing the needle from the vial</a:t>
            </a:r>
          </a:p>
          <a:p>
            <a:pPr marL="457200" lvl="0" indent="-457200">
              <a:buFont typeface="Arial" panose="020B0604020202020204" pitchFamily="34" charset="0"/>
              <a:buChar char="•"/>
            </a:pPr>
            <a:r>
              <a:rPr lang="en-GB" sz="1600" dirty="0"/>
              <a:t>gently invert the diluted solution 10 times. </a:t>
            </a:r>
            <a:r>
              <a:rPr lang="en-GB" sz="1600" b="1" dirty="0"/>
              <a:t>Do not shake</a:t>
            </a:r>
          </a:p>
          <a:p>
            <a:pPr marL="457200" indent="-457200">
              <a:buFont typeface="Arial" panose="020B0604020202020204" pitchFamily="34" charset="0"/>
              <a:buChar char="•"/>
            </a:pPr>
            <a:r>
              <a:rPr lang="en-GB" sz="1600" dirty="0"/>
              <a:t>the diluted vaccine should be an off-white solution with no particulates visible. Discard the diluted vaccine if particulates or discolouration are present</a:t>
            </a:r>
          </a:p>
          <a:p>
            <a:pPr marL="457200" lvl="0" indent="-457200">
              <a:buFont typeface="Arial" panose="020B0604020202020204" pitchFamily="34" charset="0"/>
              <a:buChar char="•"/>
            </a:pPr>
            <a:r>
              <a:rPr lang="en-GB" sz="1600" dirty="0"/>
              <a:t>remove the needle from the vial and dispose into yellow sharps bin</a:t>
            </a:r>
          </a:p>
          <a:p>
            <a:pPr marL="457200" indent="-457200">
              <a:buFont typeface="Arial" panose="020B0604020202020204" pitchFamily="34" charset="0"/>
              <a:buChar char="•"/>
            </a:pPr>
            <a:r>
              <a:rPr lang="en-GB" sz="1600" dirty="0"/>
              <a:t>the diluted vial should be clearly labelled with the </a:t>
            </a:r>
            <a:r>
              <a:rPr lang="en-GB" sz="1600" u="sng" dirty="0"/>
              <a:t>date and time of discard</a:t>
            </a:r>
            <a:r>
              <a:rPr lang="en-GB" sz="1600" dirty="0"/>
              <a:t> on the vial label</a:t>
            </a:r>
          </a:p>
          <a:p>
            <a:pPr marL="457200" indent="-457200">
              <a:buFont typeface="Arial" panose="020B0604020202020204" pitchFamily="34" charset="0"/>
              <a:buChar char="•"/>
            </a:pPr>
            <a:endParaRPr lang="en-GB" sz="1600" dirty="0"/>
          </a:p>
          <a:p>
            <a:pPr marL="0" indent="0"/>
            <a:r>
              <a:rPr lang="en-GB" sz="1600" b="1" dirty="0"/>
              <a:t>	Reconstituted vaccine should ideally be used immediately and must </a:t>
            </a:r>
          </a:p>
          <a:p>
            <a:pPr marL="0" indent="0"/>
            <a:r>
              <a:rPr lang="en-GB" sz="1600" b="1" dirty="0"/>
              <a:t>		be used within 6 hours following dilution</a:t>
            </a:r>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b="1" dirty="0"/>
          </a:p>
          <a:p>
            <a:pPr marL="45720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lvl="0" indent="-457200">
              <a:buFont typeface="Arial" panose="020B0604020202020204" pitchFamily="34" charset="0"/>
              <a:buChar char="•"/>
            </a:pPr>
            <a:endParaRPr lang="en-GB" sz="18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12672392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08912" cy="1008112"/>
          </a:xfrm>
        </p:spPr>
        <p:txBody>
          <a:bodyPr/>
          <a:lstStyle/>
          <a:p>
            <a:r>
              <a:rPr lang="en-GB" sz="2400" dirty="0">
                <a:solidFill>
                  <a:schemeClr val="accent1">
                    <a:lumMod val="75000"/>
                  </a:schemeClr>
                </a:solidFill>
              </a:rPr>
              <a:t>COVID-19 Pfizer BioNTech Comirnaty 30 micrograms/</a:t>
            </a:r>
            <a:br>
              <a:rPr lang="en-GB" sz="2400" dirty="0">
                <a:solidFill>
                  <a:schemeClr val="accent1">
                    <a:lumMod val="75000"/>
                  </a:schemeClr>
                </a:solidFill>
              </a:rPr>
            </a:br>
            <a:r>
              <a:rPr lang="en-GB" sz="2400" dirty="0">
                <a:solidFill>
                  <a:schemeClr val="accent1">
                    <a:lumMod val="75000"/>
                  </a:schemeClr>
                </a:solidFill>
              </a:rPr>
              <a:t>dose vaccine dose preparation</a:t>
            </a:r>
          </a:p>
        </p:txBody>
      </p:sp>
      <p:sp>
        <p:nvSpPr>
          <p:cNvPr id="3" name="Content Placeholder 2"/>
          <p:cNvSpPr>
            <a:spLocks noGrp="1"/>
          </p:cNvSpPr>
          <p:nvPr>
            <p:ph idx="1"/>
          </p:nvPr>
        </p:nvSpPr>
        <p:spPr>
          <a:xfrm>
            <a:off x="685800" y="1268760"/>
            <a:ext cx="7990656" cy="4293840"/>
          </a:xfrm>
        </p:spPr>
        <p:txBody>
          <a:bodyPr/>
          <a:lstStyle/>
          <a:p>
            <a:pPr marL="285750" lvl="0" indent="-285750">
              <a:buFont typeface="Arial" panose="020B0604020202020204" pitchFamily="34" charset="0"/>
              <a:buChar char="•"/>
            </a:pPr>
            <a:r>
              <a:rPr lang="en-GB" sz="1600" dirty="0"/>
              <a:t>if the vaccine has previously been reconstituted, check that the time of reconstitution was within the last 6 hours </a:t>
            </a:r>
          </a:p>
          <a:p>
            <a:pPr marL="285750" lvl="0" indent="-285750">
              <a:buFont typeface="Arial" panose="020B0604020202020204" pitchFamily="34" charset="0"/>
              <a:buChar char="•"/>
            </a:pPr>
            <a:r>
              <a:rPr lang="en-GB" sz="1600" dirty="0"/>
              <a:t>clean top of vial with a single use alcohol swab and allow to air dry fully</a:t>
            </a:r>
          </a:p>
          <a:p>
            <a:pPr marL="285750" lvl="0" indent="-285750">
              <a:buFont typeface="Arial" panose="020B0604020202020204" pitchFamily="34" charset="0"/>
              <a:buChar char="•"/>
            </a:pPr>
            <a:r>
              <a:rPr lang="en-GB" sz="1600" dirty="0"/>
              <a:t>unwrap one of the needle and syringes provided (recommended needle length depends on body mass of patient. Longer length (38mm) needles are recommended and being supplied for morbidly obese individuals to ensure the vaccine is injected into muscle)</a:t>
            </a:r>
          </a:p>
          <a:p>
            <a:pPr marL="285750" lvl="0" indent="-285750">
              <a:buFont typeface="Arial" panose="020B0604020202020204" pitchFamily="34" charset="0"/>
              <a:buChar char="•"/>
            </a:pPr>
            <a:r>
              <a:rPr lang="en-GB" sz="1600" dirty="0"/>
              <a:t>withdraw a dose of 0.3 ml of diluted product for each vaccination. </a:t>
            </a:r>
            <a:r>
              <a:rPr lang="en-GB" sz="1600" b="1" dirty="0"/>
              <a:t>Ensure correct dose is drawn up</a:t>
            </a:r>
            <a:endParaRPr lang="en-GB" sz="1600" dirty="0"/>
          </a:p>
          <a:p>
            <a:pPr marL="285750" lvl="0" indent="-285750">
              <a:buFont typeface="Arial" panose="020B0604020202020204" pitchFamily="34" charset="0"/>
              <a:buChar char="•"/>
            </a:pPr>
            <a:r>
              <a:rPr lang="en-GB" sz="1600" dirty="0"/>
              <a:t>any air bubbles should be removed before removing the needle from the vial in order to avoid losing any of the vaccine dose</a:t>
            </a:r>
          </a:p>
          <a:p>
            <a:pPr marL="285750" indent="-285750">
              <a:buFont typeface="Arial" panose="020B0604020202020204" pitchFamily="34" charset="0"/>
              <a:buChar char="•"/>
            </a:pPr>
            <a:r>
              <a:rPr lang="en-GB" sz="1600" dirty="0"/>
              <a:t>the same needle and syringe should be used to draw up and administer the dose of vaccine to prevent under dosing of the vaccine to the person </a:t>
            </a:r>
          </a:p>
          <a:p>
            <a:pPr marL="285750" lvl="0" indent="-285750">
              <a:buFont typeface="Arial" panose="020B0604020202020204" pitchFamily="34" charset="0"/>
              <a:buChar char="•"/>
            </a:pPr>
            <a:r>
              <a:rPr lang="en-GB" sz="1600" dirty="0"/>
              <a:t>the needle should only be changed between the vial and the patient if it is contaminated or damaged</a:t>
            </a:r>
          </a:p>
          <a:p>
            <a:endParaRPr lang="en-GB" sz="1600" dirty="0"/>
          </a:p>
        </p:txBody>
      </p:sp>
    </p:spTree>
    <p:extLst>
      <p:ext uri="{BB962C8B-B14F-4D97-AF65-F5344CB8AC3E}">
        <p14:creationId xmlns:p14="http://schemas.microsoft.com/office/powerpoint/2010/main" val="1496151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80728"/>
            <a:ext cx="7575376" cy="2448272"/>
          </a:xfrm>
        </p:spPr>
        <p:txBody>
          <a:bodyPr/>
          <a:lstStyle/>
          <a:p>
            <a:r>
              <a:rPr lang="en-GB" sz="3600" dirty="0">
                <a:solidFill>
                  <a:schemeClr val="accent1">
                    <a:lumMod val="75000"/>
                  </a:schemeClr>
                </a:solidFill>
              </a:rPr>
              <a:t>COVID-19 Vaccine Pfizer </a:t>
            </a:r>
            <a:br>
              <a:rPr lang="en-GB" sz="3600" dirty="0">
                <a:solidFill>
                  <a:schemeClr val="accent1">
                    <a:lumMod val="75000"/>
                  </a:schemeClr>
                </a:solidFill>
              </a:rPr>
            </a:br>
            <a:r>
              <a:rPr lang="en-GB" sz="3600" dirty="0">
                <a:solidFill>
                  <a:schemeClr val="accent1">
                    <a:lumMod val="75000"/>
                  </a:schemeClr>
                </a:solidFill>
              </a:rPr>
              <a:t>BioNTech Comirnaty</a:t>
            </a:r>
            <a:br>
              <a:rPr lang="en-GB" sz="3600" dirty="0">
                <a:solidFill>
                  <a:schemeClr val="accent1">
                    <a:lumMod val="75000"/>
                  </a:schemeClr>
                </a:solidFill>
              </a:rPr>
            </a:br>
            <a:r>
              <a:rPr lang="en-GB" sz="3600" dirty="0">
                <a:solidFill>
                  <a:schemeClr val="accent1">
                    <a:lumMod val="75000"/>
                  </a:schemeClr>
                </a:solidFill>
              </a:rPr>
              <a:t>Original/Omicron BA.1 and </a:t>
            </a:r>
            <a:br>
              <a:rPr lang="en-GB" sz="3600" dirty="0">
                <a:solidFill>
                  <a:schemeClr val="accent1">
                    <a:lumMod val="75000"/>
                  </a:schemeClr>
                </a:solidFill>
              </a:rPr>
            </a:br>
            <a:r>
              <a:rPr lang="en-GB" sz="3600" dirty="0">
                <a:solidFill>
                  <a:schemeClr val="accent1">
                    <a:lumMod val="75000"/>
                  </a:schemeClr>
                </a:solidFill>
              </a:rPr>
              <a:t>Comirnaty Original/Omicron </a:t>
            </a:r>
            <a:br>
              <a:rPr lang="en-GB" sz="3600" dirty="0">
                <a:solidFill>
                  <a:schemeClr val="accent1">
                    <a:lumMod val="75000"/>
                  </a:schemeClr>
                </a:solidFill>
              </a:rPr>
            </a:br>
            <a:r>
              <a:rPr lang="en-GB" sz="3600" dirty="0">
                <a:solidFill>
                  <a:schemeClr val="accent1">
                    <a:lumMod val="75000"/>
                  </a:schemeClr>
                </a:solidFill>
              </a:rPr>
              <a:t>BA.4-5 </a:t>
            </a:r>
          </a:p>
        </p:txBody>
      </p:sp>
      <p:pic>
        <p:nvPicPr>
          <p:cNvPr id="9" name="Picture 8">
            <a:extLst>
              <a:ext uri="{FF2B5EF4-FFF2-40B4-BE49-F238E27FC236}">
                <a16:creationId xmlns:a16="http://schemas.microsoft.com/office/drawing/2014/main" id="{0E7C386F-B2E8-43D9-B48C-22528E276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4005064"/>
            <a:ext cx="3240360" cy="2232248"/>
          </a:xfrm>
          <a:prstGeom prst="rect">
            <a:avLst/>
          </a:prstGeom>
        </p:spPr>
      </p:pic>
      <p:pic>
        <p:nvPicPr>
          <p:cNvPr id="4" name="Picture 3">
            <a:extLst>
              <a:ext uri="{FF2B5EF4-FFF2-40B4-BE49-F238E27FC236}">
                <a16:creationId xmlns:a16="http://schemas.microsoft.com/office/drawing/2014/main" id="{C98B4ABE-FD84-45D1-BF93-54D5509AF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611232"/>
            <a:ext cx="794806" cy="1296145"/>
          </a:xfrm>
          <a:prstGeom prst="rect">
            <a:avLst/>
          </a:prstGeom>
        </p:spPr>
      </p:pic>
    </p:spTree>
    <p:extLst>
      <p:ext uri="{BB962C8B-B14F-4D97-AF65-F5344CB8AC3E}">
        <p14:creationId xmlns:p14="http://schemas.microsoft.com/office/powerpoint/2010/main" val="3112228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352928" cy="648072"/>
          </a:xfrm>
        </p:spPr>
        <p:txBody>
          <a:bodyPr/>
          <a:lstStyle/>
          <a:p>
            <a:r>
              <a:rPr lang="en-GB" sz="2000" dirty="0">
                <a:solidFill>
                  <a:schemeClr val="accent1">
                    <a:lumMod val="75000"/>
                  </a:schemeClr>
                </a:solidFill>
              </a:rPr>
              <a:t>COVID-19 Pfizer BioNTech Comirnaty </a:t>
            </a:r>
            <a:r>
              <a:rPr lang="en-GB" sz="2000" u="sng" dirty="0">
                <a:solidFill>
                  <a:schemeClr val="accent1">
                    <a:lumMod val="75000"/>
                  </a:schemeClr>
                </a:solidFill>
              </a:rPr>
              <a:t>Original/Omicron BA.1</a:t>
            </a:r>
            <a:br>
              <a:rPr lang="en-GB" sz="2000" dirty="0">
                <a:solidFill>
                  <a:schemeClr val="accent1">
                    <a:lumMod val="75000"/>
                  </a:schemeClr>
                </a:solidFill>
              </a:rPr>
            </a:br>
            <a:r>
              <a:rPr lang="en-GB" sz="2000" dirty="0">
                <a:solidFill>
                  <a:schemeClr val="accent1">
                    <a:lumMod val="75000"/>
                  </a:schemeClr>
                </a:solidFill>
              </a:rPr>
              <a:t>vaccine ingredients / excipients</a:t>
            </a:r>
          </a:p>
        </p:txBody>
      </p:sp>
      <p:sp>
        <p:nvSpPr>
          <p:cNvPr id="3" name="Content Placeholder 2"/>
          <p:cNvSpPr>
            <a:spLocks noGrp="1"/>
          </p:cNvSpPr>
          <p:nvPr>
            <p:ph idx="1"/>
          </p:nvPr>
        </p:nvSpPr>
        <p:spPr>
          <a:xfrm>
            <a:off x="539552" y="980728"/>
            <a:ext cx="8352928" cy="4896544"/>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BNT162b2 messenger RNA (15 micrograms of </a:t>
            </a:r>
            <a:r>
              <a:rPr lang="en-GB" sz="1700" kern="1200" dirty="0" err="1">
                <a:latin typeface="Arial" pitchFamily="34" charset="0"/>
                <a:ea typeface="ヒラギノ角ゴ Pro W3" pitchFamily="84" charset="-128"/>
              </a:rPr>
              <a:t>tozinameran</a:t>
            </a:r>
            <a:r>
              <a:rPr lang="en-GB" sz="1700" kern="1200" dirty="0">
                <a:latin typeface="Arial" pitchFamily="34" charset="0"/>
                <a:ea typeface="ヒラギノ角ゴ Pro W3" pitchFamily="84" charset="-128"/>
              </a:rPr>
              <a:t> and 15 micrograms of </a:t>
            </a:r>
            <a:r>
              <a:rPr lang="en-GB" sz="1700" kern="1200" dirty="0" err="1">
                <a:latin typeface="Arial" pitchFamily="34" charset="0"/>
                <a:ea typeface="ヒラギノ角ゴ Pro W3" pitchFamily="84" charset="-128"/>
              </a:rPr>
              <a:t>riltozinameran</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solidFill>
                <a:srgbClr val="FF0000"/>
              </a:solidFill>
              <a:latin typeface="Arial" pitchFamily="34" charset="0"/>
              <a:ea typeface="ヒラギノ角ゴ Pro W3" pitchFamily="84" charset="-128"/>
            </a:endParaRPr>
          </a:p>
          <a:p>
            <a:pPr marL="4763" indent="-4763">
              <a:lnSpc>
                <a:spcPct val="114000"/>
              </a:lnSpc>
              <a:spcBef>
                <a:spcPts val="0"/>
              </a:spcBef>
              <a:buClrTx/>
              <a:buSzTx/>
            </a:pPr>
            <a:r>
              <a:rPr lang="en-GB" sz="1700" kern="1200" dirty="0">
                <a:solidFill>
                  <a:sysClr val="windowText" lastClr="000000"/>
                </a:solidFill>
              </a:rPr>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14568083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648072"/>
          </a:xfrm>
        </p:spPr>
        <p:txBody>
          <a:bodyPr/>
          <a:lstStyle/>
          <a:p>
            <a:r>
              <a:rPr lang="en-GB" sz="2400" dirty="0">
                <a:solidFill>
                  <a:schemeClr val="accent1">
                    <a:lumMod val="75000"/>
                  </a:schemeClr>
                </a:solidFill>
              </a:rPr>
              <a:t>COVID-19 Pfizer BioNTech Comirnaty </a:t>
            </a:r>
            <a:r>
              <a:rPr lang="en-GB" sz="2400" u="sng" dirty="0">
                <a:solidFill>
                  <a:schemeClr val="accent1">
                    <a:lumMod val="75000"/>
                  </a:schemeClr>
                </a:solidFill>
              </a:rPr>
              <a:t>Original/Omicron </a:t>
            </a:r>
            <a:br>
              <a:rPr lang="en-GB" sz="2400" u="sng" dirty="0">
                <a:solidFill>
                  <a:schemeClr val="accent1">
                    <a:lumMod val="75000"/>
                  </a:schemeClr>
                </a:solidFill>
              </a:rPr>
            </a:br>
            <a:r>
              <a:rPr lang="en-GB" sz="2400" u="sng" dirty="0">
                <a:solidFill>
                  <a:schemeClr val="accent1">
                    <a:lumMod val="75000"/>
                  </a:schemeClr>
                </a:solidFill>
              </a:rPr>
              <a:t>BA.4-5</a:t>
            </a:r>
            <a:r>
              <a:rPr lang="en-GB" sz="2400" dirty="0">
                <a:solidFill>
                  <a:schemeClr val="accent1">
                    <a:lumMod val="75000"/>
                  </a:schemeClr>
                </a:solidFill>
              </a:rPr>
              <a:t> 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a:t>
            </a:r>
            <a:r>
              <a:rPr lang="en-GB" sz="1700" dirty="0"/>
              <a:t>15 micrograms of </a:t>
            </a:r>
            <a:r>
              <a:rPr lang="en-GB" sz="1700" dirty="0" err="1"/>
              <a:t>tozinameran</a:t>
            </a:r>
            <a:r>
              <a:rPr lang="en-GB" sz="1700" dirty="0"/>
              <a:t> and 15 micrograms of </a:t>
            </a:r>
            <a:r>
              <a:rPr lang="en-GB" sz="1700" dirty="0" err="1"/>
              <a:t>famtozinameran</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31597572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936104"/>
          </a:xfrm>
        </p:spPr>
        <p:txBody>
          <a:bodyPr>
            <a:noAutofit/>
          </a:bodyPr>
          <a:lstStyle/>
          <a:p>
            <a:r>
              <a:rPr lang="en-GB" sz="1800" dirty="0">
                <a:solidFill>
                  <a:schemeClr val="accent1">
                    <a:lumMod val="75000"/>
                  </a:schemeClr>
                </a:solidFill>
              </a:rPr>
              <a:t>Adverse reactions following COVID-19 Pfizer BioNTech Comirnaty </a:t>
            </a:r>
            <a:br>
              <a:rPr lang="en-GB" sz="1800" dirty="0">
                <a:solidFill>
                  <a:schemeClr val="accent1">
                    <a:lumMod val="75000"/>
                  </a:schemeClr>
                </a:solidFill>
              </a:rPr>
            </a:br>
            <a:r>
              <a:rPr lang="en-GB" sz="1800" dirty="0">
                <a:solidFill>
                  <a:schemeClr val="accent1">
                    <a:lumMod val="75000"/>
                  </a:schemeClr>
                </a:solidFill>
              </a:rPr>
              <a:t>Original/Omicron BA.1 and Comirnaty Original/Omicron BA.4-5 vaccine</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980728"/>
            <a:ext cx="8278688" cy="5040560"/>
          </a:xfrm>
        </p:spPr>
        <p:txBody>
          <a:bodyPr/>
          <a:lstStyle/>
          <a:p>
            <a:r>
              <a:rPr lang="en-GB" sz="1400" b="1" dirty="0"/>
              <a:t>The following reactions were reported by the vaccine clinical trial participants</a:t>
            </a:r>
          </a:p>
          <a:p>
            <a:r>
              <a:rPr lang="en-GB" sz="1400" b="1" dirty="0"/>
              <a:t>Local reactions</a:t>
            </a:r>
            <a:endParaRPr lang="en-GB" sz="1400" dirty="0"/>
          </a:p>
          <a:p>
            <a:r>
              <a:rPr lang="en-GB" sz="1400" dirty="0"/>
              <a:t>Over 80% reported pain at the injection site. Redness and swelling was also commonly reported</a:t>
            </a:r>
          </a:p>
          <a:p>
            <a:endParaRPr lang="en-GB" sz="1400" dirty="0">
              <a:solidFill>
                <a:srgbClr val="7030A0"/>
              </a:solidFill>
            </a:endParaRPr>
          </a:p>
          <a:p>
            <a:r>
              <a:rPr lang="en-GB" sz="1400" b="1" dirty="0"/>
              <a:t>Systemic reactions</a:t>
            </a:r>
            <a:endParaRPr lang="en-GB" sz="1400" dirty="0"/>
          </a:p>
          <a:p>
            <a:r>
              <a:rPr lang="en-GB" sz="1400" dirty="0"/>
              <a:t>The most frequently reported systemic reactions (reactions affecting the whole body) were</a:t>
            </a:r>
          </a:p>
          <a:p>
            <a:r>
              <a:rPr lang="en-GB" sz="1400" dirty="0"/>
              <a:t>tiredness (&gt; 60%) 		headache (&gt; 50%) </a:t>
            </a:r>
          </a:p>
          <a:p>
            <a:r>
              <a:rPr lang="en-GB" sz="1400" dirty="0"/>
              <a:t>muscle aches (&gt; 30%)		chills (&gt; 30%) </a:t>
            </a:r>
          </a:p>
          <a:p>
            <a:r>
              <a:rPr lang="en-GB" sz="1400" dirty="0"/>
              <a:t>joint pain (&gt; 20%) 		raised temperature (pyrexia)(&gt; 10%) </a:t>
            </a:r>
          </a:p>
          <a:p>
            <a:endParaRPr lang="en-GB" sz="1400" dirty="0">
              <a:solidFill>
                <a:srgbClr val="7030A0"/>
              </a:solidFill>
            </a:endParaRPr>
          </a:p>
          <a:p>
            <a:pPr marL="285750" indent="-285750">
              <a:buFont typeface="Arial" panose="020B0604020202020204" pitchFamily="34" charset="0"/>
              <a:buChar char="•"/>
            </a:pPr>
            <a:r>
              <a:rPr lang="en-GB" sz="1400" dirty="0"/>
              <a:t>these symptoms were usually mild or moderate in intensity and resolved within a few days after vaccination</a:t>
            </a:r>
          </a:p>
          <a:p>
            <a:pPr marL="285750" indent="-285750">
              <a:buFont typeface="Arial" panose="020B0604020202020204" pitchFamily="34" charset="0"/>
              <a:buChar char="•"/>
            </a:pPr>
            <a:r>
              <a:rPr lang="en-GB" sz="1400" dirty="0"/>
              <a:t>medicines such as paracetamol can be given for pain or fever if required</a:t>
            </a:r>
          </a:p>
          <a:p>
            <a:pPr marL="285750" indent="-285750">
              <a:buFont typeface="Arial" panose="020B0604020202020204" pitchFamily="34" charset="0"/>
              <a:buChar char="•"/>
            </a:pPr>
            <a:r>
              <a:rPr lang="en-GB" sz="14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400" dirty="0"/>
              <a:t>all boosters led to short term local and systemic reactions, similar to those seen after the primary course, including local pain, fatigue, headache and muscle pain. Rates of reactions were higher with heterologous than homologous boosters and in those aged under 70 years when compared to older recipients</a:t>
            </a:r>
          </a:p>
          <a:p>
            <a:pPr>
              <a:buFont typeface="Arial" panose="020B0604020202020204" pitchFamily="34" charset="0"/>
              <a:buChar char="•"/>
            </a:pPr>
            <a:endParaRPr lang="en-GB" sz="13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98</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39239262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51440" cy="864096"/>
          </a:xfrm>
        </p:spPr>
        <p:txBody>
          <a:bodyPr/>
          <a:lstStyle/>
          <a:p>
            <a:r>
              <a:rPr lang="en-GB" sz="2000" dirty="0">
                <a:solidFill>
                  <a:schemeClr val="accent1">
                    <a:lumMod val="75000"/>
                  </a:schemeClr>
                </a:solidFill>
              </a:rPr>
              <a:t>COVID-19 Pfizer BioNTech Comirnaty Original/Omicron BA.1 </a:t>
            </a:r>
            <a:br>
              <a:rPr lang="en-GB" sz="2000" dirty="0">
                <a:solidFill>
                  <a:schemeClr val="accent1">
                    <a:lumMod val="75000"/>
                  </a:schemeClr>
                </a:solidFill>
              </a:rPr>
            </a:br>
            <a:r>
              <a:rPr lang="en-GB" sz="2000" dirty="0">
                <a:solidFill>
                  <a:schemeClr val="accent1">
                    <a:lumMod val="75000"/>
                  </a:schemeClr>
                </a:solidFill>
              </a:rPr>
              <a:t>and Comirnaty Original/Omicron BA.4-5 vaccine presentation, </a:t>
            </a:r>
            <a:br>
              <a:rPr lang="en-GB" sz="2000" dirty="0">
                <a:solidFill>
                  <a:schemeClr val="accent1">
                    <a:lumMod val="75000"/>
                  </a:schemeClr>
                </a:solidFill>
              </a:rPr>
            </a:br>
            <a:r>
              <a:rPr lang="en-GB" sz="2000" dirty="0">
                <a:solidFill>
                  <a:schemeClr val="accent1">
                    <a:lumMod val="75000"/>
                  </a:schemeClr>
                </a:solidFill>
              </a:rPr>
              <a:t>dose and schedule</a:t>
            </a:r>
          </a:p>
        </p:txBody>
      </p:sp>
      <p:sp>
        <p:nvSpPr>
          <p:cNvPr id="3" name="Content Placeholder 2"/>
          <p:cNvSpPr>
            <a:spLocks noGrp="1"/>
          </p:cNvSpPr>
          <p:nvPr>
            <p:ph idx="1"/>
          </p:nvPr>
        </p:nvSpPr>
        <p:spPr>
          <a:xfrm>
            <a:off x="827584" y="1340768"/>
            <a:ext cx="7632848" cy="4536504"/>
          </a:xfrm>
        </p:spPr>
        <p:txBody>
          <a:bodyPr/>
          <a:lstStyle/>
          <a:p>
            <a:pPr marL="285750" indent="-285750">
              <a:buFont typeface="Arial" panose="020B0604020202020204" pitchFamily="34" charset="0"/>
              <a:buChar char="•"/>
            </a:pPr>
            <a:r>
              <a:rPr lang="en-GB" sz="1600" dirty="0"/>
              <a:t>the vaccine packs contain 10 multidose vials of vaccine</a:t>
            </a:r>
          </a:p>
          <a:p>
            <a:pPr marL="0" indent="0"/>
            <a:endParaRPr lang="en-GB" sz="1600" dirty="0"/>
          </a:p>
          <a:p>
            <a:pPr marL="285750" indent="-285750">
              <a:buFont typeface="Arial" panose="020B0604020202020204" pitchFamily="34" charset="0"/>
              <a:buChar char="•"/>
            </a:pPr>
            <a:r>
              <a:rPr lang="en-GB" sz="1600" dirty="0"/>
              <a:t>the vaccine is contained in a multidose clear glass vial. The vial has a rubber (</a:t>
            </a:r>
            <a:r>
              <a:rPr lang="en-GB" sz="1600" dirty="0" err="1"/>
              <a:t>chlorobutyl</a:t>
            </a:r>
            <a:r>
              <a:rPr lang="en-GB" sz="1600" dirty="0"/>
              <a:t>) stopper, aluminium seal and a </a:t>
            </a:r>
            <a:r>
              <a:rPr lang="en-GB" sz="1600" b="1" dirty="0"/>
              <a:t>grey </a:t>
            </a:r>
            <a:r>
              <a:rPr lang="en-GB" sz="1600" dirty="0"/>
              <a:t>flip-off plastic cap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a single dose is 0.3 ml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vaccine </a:t>
            </a:r>
            <a:r>
              <a:rPr lang="en-GB" sz="1600" b="1" dirty="0"/>
              <a:t>does not </a:t>
            </a:r>
            <a:r>
              <a:rPr lang="en-GB" sz="1600" dirty="0"/>
              <a:t>require dilution</a:t>
            </a:r>
          </a:p>
          <a:p>
            <a:pPr marL="0" indent="0"/>
            <a:endParaRPr lang="en-GB" sz="1600" dirty="0"/>
          </a:p>
          <a:p>
            <a:pPr marL="285750" indent="-285750">
              <a:buFont typeface="Arial" panose="020B0604020202020204" pitchFamily="34" charset="0"/>
              <a:buChar char="•"/>
            </a:pPr>
            <a:r>
              <a:rPr lang="en-GB" sz="1600" dirty="0"/>
              <a:t>if the dose-sparing needles and syringes are used, it should be possible to obtain at least 6 full 0.3ml doses from the vial </a:t>
            </a:r>
          </a:p>
          <a:p>
            <a:pPr marL="0" indent="0"/>
            <a:endParaRPr lang="en-GB" sz="1600" dirty="0"/>
          </a:p>
          <a:p>
            <a:pPr marL="285750" indent="-285750">
              <a:buFont typeface="Arial" panose="020B0604020202020204" pitchFamily="34" charset="0"/>
              <a:buChar char="•"/>
            </a:pPr>
            <a:r>
              <a:rPr lang="en-GB" sz="1600" dirty="0"/>
              <a:t>a booster dose of Pfizer BioNTech Comirnaty Original/Omicron BA.1 or Comirnaty Original/Omicron BA.4-5 vaccine should be given to eligible individuals no earlier than three months after a previous dose of COVID-19 vaccination</a:t>
            </a:r>
          </a:p>
          <a:p>
            <a:pPr marL="285750" indent="-285750">
              <a:buFont typeface="Arial" panose="020B0604020202020204" pitchFamily="34" charset="0"/>
              <a:buChar char="•"/>
            </a:pPr>
            <a:endParaRPr lang="en-GB" sz="1800" dirty="0">
              <a:solidFill>
                <a:srgbClr val="FF0000"/>
              </a:solidFill>
            </a:endParaRP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11227</TotalTime>
  <Words>21647</Words>
  <Application>Microsoft Office PowerPoint</Application>
  <PresentationFormat>On-screen Show (4:3)</PresentationFormat>
  <Paragraphs>1623</Paragraphs>
  <Slides>137</Slides>
  <Notes>106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137</vt:i4>
      </vt:variant>
    </vt:vector>
  </HeadingPairs>
  <TitlesOfParts>
    <vt:vector size="145" baseType="lpstr">
      <vt:lpstr>Arial</vt:lpstr>
      <vt:lpstr>Calibri</vt:lpstr>
      <vt:lpstr>Source Sans Pro</vt:lpstr>
      <vt:lpstr>Symbol</vt:lpstr>
      <vt:lpstr>Times New Roman</vt:lpstr>
      <vt:lpstr>Wingdings</vt:lpstr>
      <vt:lpstr>ヒラギノ角ゴ Pro W3</vt:lpstr>
      <vt:lpstr>2_BHSCT_white</vt:lpstr>
      <vt:lpstr>     COVID-19 Vaccination   programme for adults        Acknowledgments to UKHSA, PHW and PHS for use of their training slides  These slides are provisional – subject to revision    Provisional – Subject to revision – Use latest version link: x </vt:lpstr>
      <vt:lpstr>Note to immunisers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 </vt:lpstr>
      <vt:lpstr>Viral infection</vt:lpstr>
      <vt:lpstr>Coronavirus structure</vt:lpstr>
      <vt:lpstr>COVID-19 variants</vt:lpstr>
      <vt:lpstr>Transmission of COVID-19 infection</vt:lpstr>
      <vt:lpstr>COVID-19 Chain of infection </vt:lpstr>
      <vt:lpstr>COVID-19 symptoms</vt:lpstr>
      <vt:lpstr>COVID-19 symptom progression</vt:lpstr>
      <vt:lpstr>Complications of COVID-19 disease</vt:lpstr>
      <vt:lpstr>COVID-19 complications in pregnancy (1) </vt:lpstr>
      <vt:lpstr>COVID-19 complications in pregnancy (2)</vt:lpstr>
      <vt:lpstr>COVID-19 complications in neonates</vt:lpstr>
      <vt:lpstr>Long COVID</vt:lpstr>
      <vt:lpstr>Symptoms of Long COVID</vt:lpstr>
      <vt:lpstr>COVID-19 vaccine taskforce</vt:lpstr>
      <vt:lpstr>COVID-19 vaccine development</vt:lpstr>
      <vt:lpstr>Properties of an ideal vaccine</vt:lpstr>
      <vt:lpstr>Vaccine safety</vt:lpstr>
      <vt:lpstr>Vaccine safety (continued)</vt:lpstr>
      <vt:lpstr>Effectiveness</vt:lpstr>
      <vt:lpstr>Real world effectiveness (1)</vt:lpstr>
      <vt:lpstr>Real world effectiveness (2)</vt:lpstr>
      <vt:lpstr>Regulatory approval and licencing</vt:lpstr>
      <vt:lpstr>Post authorisation surveillance</vt:lpstr>
      <vt:lpstr>Licensure</vt:lpstr>
      <vt:lpstr>COVID-19 Vaccines</vt:lpstr>
      <vt:lpstr>COVID-19 Vaccines (continued)</vt:lpstr>
      <vt:lpstr>COVID-19 mRNA vaccines (Pifzer BioNTech and Moderna)</vt:lpstr>
      <vt:lpstr>Novavax COVID-19 vaccine (Nuvaxovid®)</vt:lpstr>
      <vt:lpstr>Variant vaccines</vt:lpstr>
      <vt:lpstr>Bivalent COVID-19 vaccines</vt:lpstr>
      <vt:lpstr>VidPrevtyn Beta (Sanofi Pasteur) vaccine</vt:lpstr>
      <vt:lpstr>Additional COVID-19 vaccines</vt:lpstr>
      <vt:lpstr>Vaccine interchangeability</vt:lpstr>
      <vt:lpstr>Key factors that inform UK vaccination policy</vt:lpstr>
      <vt:lpstr>COVID-19 vaccine programme considerations</vt:lpstr>
      <vt:lpstr>Priority groups for COVID-19 vaccination </vt:lpstr>
      <vt:lpstr>Vaccine priority groups:  JCVI Phase One / NI Phases 1-3</vt:lpstr>
      <vt:lpstr>JCVI Phase Two / NI Phase 4</vt:lpstr>
      <vt:lpstr>Older adults resident in a care home</vt:lpstr>
      <vt:lpstr>Older adults</vt:lpstr>
      <vt:lpstr>Adults in a high risk group</vt:lpstr>
      <vt:lpstr>Groups with underlying health conditions</vt:lpstr>
      <vt:lpstr>Pregnancy (1)</vt:lpstr>
      <vt:lpstr>Pregnancy (2)</vt:lpstr>
      <vt:lpstr>Health and Social care Workers</vt:lpstr>
      <vt:lpstr>Deprivation and ethnicity</vt:lpstr>
      <vt:lpstr>Other high risk groups</vt:lpstr>
      <vt:lpstr>Interval between COVID-19 vaccines and  COVID-19 infection (1)</vt:lpstr>
      <vt:lpstr>Interval between COVID-19 vaccines and  COVID-19 infection (2)</vt:lpstr>
      <vt:lpstr>Co-administration of COVID-19 and other  vaccines (1)</vt:lpstr>
      <vt:lpstr>Co-administration of COVID-19 and other  vaccines (2)</vt:lpstr>
      <vt:lpstr>Breastfeeding</vt:lpstr>
      <vt:lpstr>Severely immunosuppressed (1)</vt:lpstr>
      <vt:lpstr>Severely immunosuppressed (2)</vt:lpstr>
      <vt:lpstr>Booster programme (1)</vt:lpstr>
      <vt:lpstr>Booster programme (2)</vt:lpstr>
      <vt:lpstr>The autumn booster campaign 2022</vt:lpstr>
      <vt:lpstr>Spring booster 2023</vt:lpstr>
      <vt:lpstr>Reinforcing vaccination</vt:lpstr>
      <vt:lpstr>Reinforcing vaccination (continued)</vt:lpstr>
      <vt:lpstr>Booster vaccine doses</vt:lpstr>
      <vt:lpstr>Booster vaccine doses (continued)</vt:lpstr>
      <vt:lpstr>Longer term COVID-19 vaccination programme</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and unexpected vaginal bleeding</vt:lpstr>
      <vt:lpstr>Local reactions at the vaccination site</vt:lpstr>
      <vt:lpstr>Bell’s Palsy</vt:lpstr>
      <vt:lpstr>PowerPoint Presentation</vt:lpstr>
      <vt:lpstr>COVID-19 Pfizer BioNTech (Comirnaty) vaccine</vt:lpstr>
      <vt:lpstr>COVID-19 Pfizer BioNTech Comirnaty 30 micrograms/dose  vaccine ingredients / excipients</vt:lpstr>
      <vt:lpstr>Adverse reactions following COVID-19 Pfizer BioNTech Comirnaty  30 micrograms/dose vaccine</vt:lpstr>
      <vt:lpstr>COVID-19 Pfizer BioNTech Comirnaty 30 micrograms/ dose vaccine presentation </vt:lpstr>
      <vt:lpstr>COVID-19 Pfizer BioNTech Comirnaty 30 micrograms/ dose vaccine dose and schedule  </vt:lpstr>
      <vt:lpstr>Storage and use of COVID-19 Pfizer BioNTech (Comirnaty) vaccine </vt:lpstr>
      <vt:lpstr>Storage of COVID-19 Pfizer BioNTech Comirnaty  30 micrograms/dose vaccine in a thawed state</vt:lpstr>
      <vt:lpstr>COVID-19 Pfizer BioNTech Comirnaty 30 micrograms/ dose vaccine reconstitution </vt:lpstr>
      <vt:lpstr>Reconstituting COVID-19 Pfizer BioNTech Comirnaty  30 micrograms/dose vaccine (1)</vt:lpstr>
      <vt:lpstr>Reconstituting COVID-19 Pfizer BioNTech Comirnaty  30 micrograms/dose vaccine (2)</vt:lpstr>
      <vt:lpstr>COVID-19 Pfizer BioNTech Comirnaty 30 micrograms/ dose vaccine dose preparation</vt:lpstr>
      <vt:lpstr>COVID-19 Vaccine Pfizer  BioNTech Comirnaty Original/Omicron BA.1 and  Comirnaty Original/Omicron  BA.4-5 </vt:lpstr>
      <vt:lpstr>COVID-19 Pfizer BioNTech Comirnaty Original/Omicron BA.1 vaccine ingredients / excipients</vt:lpstr>
      <vt:lpstr>COVID-19 Pfizer BioNTech Comirnaty Original/Omicron  BA.4-5 vaccine ingredients / excipients</vt:lpstr>
      <vt:lpstr>Adverse reactions following COVID-19 Pfizer BioNTech Comirnaty  Original/Omicron BA.1 and Comirnaty Original/Omicron BA.4-5 vaccine</vt:lpstr>
      <vt:lpstr>COVID-19 Pfizer BioNTech Comirnaty Original/Omicron BA.1  and Comirnaty Original/Omicron BA.4-5 vaccine presentation,  dose and schedule</vt:lpstr>
      <vt:lpstr>COVID-19 Pfizer BioNTech Comirnaty Original/Omicron BA.1  and Comirnaty Original/Omicron BA.4-5 vaccine storage and use </vt:lpstr>
      <vt:lpstr>COVID-19 Pfizer BioNTech Comirnaty Original/Omicron BA.1 and  Comirnaty Original/Omicron BA.4-5 vaccine preparation (1)</vt:lpstr>
      <vt:lpstr>COVID-19 Pfizer BioNTech Comirnaty Original/Omicron  BA.1 and Comirnaty Original/Omicron BA.4-5  preparation (2)</vt:lpstr>
      <vt:lpstr>COVID-19 Vaccine  Moderna (Spikevax)</vt:lpstr>
      <vt:lpstr>COVID-19 Vaccine Moderna (Spikevax) ingredients / excipients</vt:lpstr>
      <vt:lpstr>Adverse reactions following COVID-19 vaccine  Moderna (Spikevax) </vt:lpstr>
      <vt:lpstr>COVID-19 Vaccine Moderna (Spikevax)  presentation</vt:lpstr>
      <vt:lpstr>COVID-19 vaccine Moderna (Spikevax) dose and schedule</vt:lpstr>
      <vt:lpstr>COVID-19 Vaccine Moderna (Spikevax) storage and use </vt:lpstr>
      <vt:lpstr>COVID-19 Vaccine Moderna (Spikevax) preparation (1)</vt:lpstr>
      <vt:lpstr>COVID-19 Vaccine Moderna (Spikevax) preparation (2)</vt:lpstr>
      <vt:lpstr>COVID-19 Vaccine  Moderna Spikevax  bivalent Original/Omicron  BA.1 and Spikevax  bivalent Original/Omicron  BA.4-5</vt:lpstr>
      <vt:lpstr>COVID-19 Vaccine Moderna Spikevax bivalent  Original/Omicron BA.1 and Spikevax bivalent  Original/Omicron BA.4-5 ingredients / excipients</vt:lpstr>
      <vt:lpstr>Adverse reactions following COVID-19 vaccine Moderna  Spikevax bivalent Original/Omicron BA.1 and Spikevax bivalent  Original/Omicron BA.4-5 </vt:lpstr>
      <vt:lpstr>COVID-19 Vaccine Moderna Spikevax  bivalent Original/Omicron BA.1 and Spikevax  bivalent Original/Omicron BA.4-5 presentation</vt:lpstr>
      <vt:lpstr>COVID-19 vaccine Moderna Spikevax bivalent  Original/Omicron BA.1 and Spikevax bivalent  Original/Omicron BA.4-5 dose and schedule</vt:lpstr>
      <vt:lpstr>COVID-19 Vaccine Moderna Spikevax bivalent Original/Omicron  BA.1 and Spikevax bivalent Original/Omicron BA.4-5  storage and use </vt:lpstr>
      <vt:lpstr>COVID-19 Vaccine Moderna Spikevax bivalent Original/Omicron  BA.1 and Spikevax bivalent Original/Omicron BA.4-5 preparation (1)</vt:lpstr>
      <vt:lpstr>COVID-19 Vaccine Moderna Spikevax bivalent Original/Omicron  BA.1 and Spikevax bivalent Original/Omicron BA.4-5 preparation (2)</vt:lpstr>
      <vt:lpstr>   COVID-19  VidPrevtyn Beta  (Sanofi Pasteur) vaccine        Provisional – Subject to revision – Use latest version link: x </vt:lpstr>
      <vt:lpstr>COVID-19 VidPrevtyn Beta (Sanofi Pasteur)  vaccine ingredients / excipients</vt:lpstr>
      <vt:lpstr>Adverse reactions following COVID-19 VidPrevtyn  Beta (Sanofi Pasteur) vaccine</vt:lpstr>
      <vt:lpstr>COVID-19 VidPrevtyn Beta (Sanofi Pasteur) vaccine presentation </vt:lpstr>
      <vt:lpstr>COVID-19 VidPrevtyn Beta (Sanofi Pasteur) vaccine presentation (continued)</vt:lpstr>
      <vt:lpstr>COVID-19 VidPrevtyn Beta (Sanofi Pasteur)  vaccine dose and schedule</vt:lpstr>
      <vt:lpstr>COVID-19 VidPrevtyn Beta (Sanofi Pasteur) vaccine  storage and use </vt:lpstr>
      <vt:lpstr>COVID-19 VidPrevtyn Beta (Sanofi Pasteur) vaccine  preparation (1)</vt:lpstr>
      <vt:lpstr>COVID-19 VidPrevtyn Beta (Sanofi Pasteur) vaccine preparation (2)</vt:lpstr>
      <vt:lpstr>COVID-19 Vaccine  Novavax  (Nuvaxovid®)</vt:lpstr>
      <vt:lpstr>COVID-19 Novavax (Nuvaxovid) vaccine  ingredients / excipients</vt:lpstr>
      <vt:lpstr>Adverse reactions following COVID-19 Novavax  (Nuvaxovid) vaccine</vt:lpstr>
      <vt:lpstr>COVID-19 Novavax (Nuvaxovid) vaccine presentation</vt:lpstr>
      <vt:lpstr>COVID-19 Novavax (Nuvaxovid) vaccine dose and schedule</vt:lpstr>
      <vt:lpstr>COVID-19 Novavax (Nuvaxovid) vaccine storage and use </vt:lpstr>
      <vt:lpstr>COVID-19 Novavax (Nuvaxovid) vaccine preparation</vt:lpstr>
      <vt:lpstr>Guidance on handling multiple COVID-19 vaccines </vt:lpstr>
      <vt:lpstr>Reporting adverse reactions</vt:lpstr>
      <vt:lpstr>Further information</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Ashling Kerr</cp:lastModifiedBy>
  <cp:revision>628</cp:revision>
  <dcterms:created xsi:type="dcterms:W3CDTF">2020-12-04T16:12:05Z</dcterms:created>
  <dcterms:modified xsi:type="dcterms:W3CDTF">2023-03-21T16:46:18Z</dcterms:modified>
</cp:coreProperties>
</file>