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25"/>
  </p:notesMasterIdLst>
  <p:sldIdLst>
    <p:sldId id="263" r:id="rId2"/>
    <p:sldId id="299" r:id="rId3"/>
    <p:sldId id="290" r:id="rId4"/>
    <p:sldId id="295" r:id="rId5"/>
    <p:sldId id="260" r:id="rId6"/>
    <p:sldId id="281" r:id="rId7"/>
    <p:sldId id="280" r:id="rId8"/>
    <p:sldId id="291" r:id="rId9"/>
    <p:sldId id="270" r:id="rId10"/>
    <p:sldId id="293" r:id="rId11"/>
    <p:sldId id="294" r:id="rId12"/>
    <p:sldId id="302" r:id="rId13"/>
    <p:sldId id="273" r:id="rId14"/>
    <p:sldId id="287" r:id="rId15"/>
    <p:sldId id="288" r:id="rId16"/>
    <p:sldId id="274" r:id="rId17"/>
    <p:sldId id="298" r:id="rId18"/>
    <p:sldId id="276" r:id="rId19"/>
    <p:sldId id="289" r:id="rId20"/>
    <p:sldId id="277" r:id="rId21"/>
    <p:sldId id="278" r:id="rId22"/>
    <p:sldId id="286" r:id="rId23"/>
    <p:sldId id="300" r:id="rId24"/>
  </p:sldIdLst>
  <p:sldSz cx="9144000" cy="6858000" type="screen4x3"/>
  <p:notesSz cx="6808788" cy="9940925"/>
  <p:defaultTextStyle>
    <a:defPPr>
      <a:defRPr lang="en-US"/>
    </a:defPPr>
    <a:lvl1pPr algn="l" rtl="0" eaLnBrk="0" fontAlgn="base" hangingPunct="0">
      <a:spcBef>
        <a:spcPct val="0"/>
      </a:spcBef>
      <a:spcAft>
        <a:spcPct val="0"/>
      </a:spcAft>
      <a:defRPr sz="4000" kern="1200">
        <a:solidFill>
          <a:schemeClr val="bg2"/>
        </a:solidFill>
        <a:latin typeface="Arial" panose="020B0604020202020204" pitchFamily="34" charset="0"/>
        <a:ea typeface="+mn-ea"/>
        <a:cs typeface="+mn-cs"/>
      </a:defRPr>
    </a:lvl1pPr>
    <a:lvl2pPr marL="457200" algn="l" rtl="0" eaLnBrk="0" fontAlgn="base" hangingPunct="0">
      <a:spcBef>
        <a:spcPct val="0"/>
      </a:spcBef>
      <a:spcAft>
        <a:spcPct val="0"/>
      </a:spcAft>
      <a:defRPr sz="4000" kern="1200">
        <a:solidFill>
          <a:schemeClr val="bg2"/>
        </a:solidFill>
        <a:latin typeface="Arial" panose="020B0604020202020204" pitchFamily="34" charset="0"/>
        <a:ea typeface="+mn-ea"/>
        <a:cs typeface="+mn-cs"/>
      </a:defRPr>
    </a:lvl2pPr>
    <a:lvl3pPr marL="914400" algn="l" rtl="0" eaLnBrk="0" fontAlgn="base" hangingPunct="0">
      <a:spcBef>
        <a:spcPct val="0"/>
      </a:spcBef>
      <a:spcAft>
        <a:spcPct val="0"/>
      </a:spcAft>
      <a:defRPr sz="4000" kern="1200">
        <a:solidFill>
          <a:schemeClr val="bg2"/>
        </a:solidFill>
        <a:latin typeface="Arial" panose="020B0604020202020204" pitchFamily="34" charset="0"/>
        <a:ea typeface="+mn-ea"/>
        <a:cs typeface="+mn-cs"/>
      </a:defRPr>
    </a:lvl3pPr>
    <a:lvl4pPr marL="1371600" algn="l" rtl="0" eaLnBrk="0" fontAlgn="base" hangingPunct="0">
      <a:spcBef>
        <a:spcPct val="0"/>
      </a:spcBef>
      <a:spcAft>
        <a:spcPct val="0"/>
      </a:spcAft>
      <a:defRPr sz="4000" kern="1200">
        <a:solidFill>
          <a:schemeClr val="bg2"/>
        </a:solidFill>
        <a:latin typeface="Arial" panose="020B0604020202020204" pitchFamily="34" charset="0"/>
        <a:ea typeface="+mn-ea"/>
        <a:cs typeface="+mn-cs"/>
      </a:defRPr>
    </a:lvl4pPr>
    <a:lvl5pPr marL="1828800" algn="l" rtl="0" eaLnBrk="0" fontAlgn="base" hangingPunct="0">
      <a:spcBef>
        <a:spcPct val="0"/>
      </a:spcBef>
      <a:spcAft>
        <a:spcPct val="0"/>
      </a:spcAft>
      <a:defRPr sz="4000" kern="1200">
        <a:solidFill>
          <a:schemeClr val="bg2"/>
        </a:solidFill>
        <a:latin typeface="Arial" panose="020B0604020202020204" pitchFamily="34" charset="0"/>
        <a:ea typeface="+mn-ea"/>
        <a:cs typeface="+mn-cs"/>
      </a:defRPr>
    </a:lvl5pPr>
    <a:lvl6pPr marL="2286000" algn="l" defTabSz="914400" rtl="0" eaLnBrk="1" latinLnBrk="0" hangingPunct="1">
      <a:defRPr sz="4000" kern="1200">
        <a:solidFill>
          <a:schemeClr val="bg2"/>
        </a:solidFill>
        <a:latin typeface="Arial" panose="020B0604020202020204" pitchFamily="34" charset="0"/>
        <a:ea typeface="+mn-ea"/>
        <a:cs typeface="+mn-cs"/>
      </a:defRPr>
    </a:lvl6pPr>
    <a:lvl7pPr marL="2743200" algn="l" defTabSz="914400" rtl="0" eaLnBrk="1" latinLnBrk="0" hangingPunct="1">
      <a:defRPr sz="4000" kern="1200">
        <a:solidFill>
          <a:schemeClr val="bg2"/>
        </a:solidFill>
        <a:latin typeface="Arial" panose="020B0604020202020204" pitchFamily="34" charset="0"/>
        <a:ea typeface="+mn-ea"/>
        <a:cs typeface="+mn-cs"/>
      </a:defRPr>
    </a:lvl7pPr>
    <a:lvl8pPr marL="3200400" algn="l" defTabSz="914400" rtl="0" eaLnBrk="1" latinLnBrk="0" hangingPunct="1">
      <a:defRPr sz="4000" kern="1200">
        <a:solidFill>
          <a:schemeClr val="bg2"/>
        </a:solidFill>
        <a:latin typeface="Arial" panose="020B0604020202020204" pitchFamily="34" charset="0"/>
        <a:ea typeface="+mn-ea"/>
        <a:cs typeface="+mn-cs"/>
      </a:defRPr>
    </a:lvl8pPr>
    <a:lvl9pPr marL="3657600" algn="l" defTabSz="914400" rtl="0" eaLnBrk="1" latinLnBrk="0" hangingPunct="1">
      <a:defRPr sz="4000" kern="1200">
        <a:solidFill>
          <a:schemeClr val="bg2"/>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5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31" d="100"/>
          <a:sy n="131" d="100"/>
        </p:scale>
        <p:origin x="-3624" y="-120"/>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6461612B-31A4-41B9-B387-521401363582}"/>
              </a:ext>
            </a:extLst>
          </p:cNvPr>
          <p:cNvSpPr>
            <a:spLocks noGrp="1" noChangeArrowheads="1"/>
          </p:cNvSpPr>
          <p:nvPr>
            <p:ph type="hdr" sz="quarter"/>
          </p:nvPr>
        </p:nvSpPr>
        <p:spPr bwMode="auto">
          <a:xfrm>
            <a:off x="1285875" y="1325563"/>
            <a:ext cx="2874963" cy="414337"/>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eaLnBrk="1" hangingPunct="1">
              <a:spcBef>
                <a:spcPct val="0"/>
              </a:spcBef>
              <a:buClrTx/>
              <a:defRPr sz="1200">
                <a:solidFill>
                  <a:schemeClr val="tx1"/>
                </a:solidFill>
                <a:latin typeface="Times New Roman" pitchFamily="84" charset="0"/>
              </a:defRPr>
            </a:lvl1pPr>
          </a:lstStyle>
          <a:p>
            <a:pPr>
              <a:defRPr/>
            </a:pPr>
            <a:endParaRPr lang="en-US"/>
          </a:p>
        </p:txBody>
      </p:sp>
      <p:sp>
        <p:nvSpPr>
          <p:cNvPr id="20483" name="Rectangle 3">
            <a:extLst>
              <a:ext uri="{FF2B5EF4-FFF2-40B4-BE49-F238E27FC236}">
                <a16:creationId xmlns:a16="http://schemas.microsoft.com/office/drawing/2014/main" id="{ED6200BC-0414-4075-804E-9AA31804302E}"/>
              </a:ext>
            </a:extLst>
          </p:cNvPr>
          <p:cNvSpPr>
            <a:spLocks noGrp="1" noChangeArrowheads="1"/>
          </p:cNvSpPr>
          <p:nvPr>
            <p:ph type="dt" idx="1"/>
          </p:nvPr>
        </p:nvSpPr>
        <p:spPr bwMode="auto">
          <a:xfrm>
            <a:off x="3857625" y="0"/>
            <a:ext cx="2951163" cy="496888"/>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eaLnBrk="1" hangingPunct="1">
              <a:spcBef>
                <a:spcPct val="0"/>
              </a:spcBef>
              <a:buClrTx/>
              <a:defRPr sz="1200">
                <a:solidFill>
                  <a:schemeClr val="tx1"/>
                </a:solidFill>
                <a:latin typeface="Times New Roman" pitchFamily="84" charset="0"/>
              </a:defRPr>
            </a:lvl1pPr>
          </a:lstStyle>
          <a:p>
            <a:pPr>
              <a:defRPr/>
            </a:pPr>
            <a:endParaRPr lang="en-US"/>
          </a:p>
        </p:txBody>
      </p:sp>
      <p:sp>
        <p:nvSpPr>
          <p:cNvPr id="2052" name="Rectangle 4">
            <a:extLst>
              <a:ext uri="{FF2B5EF4-FFF2-40B4-BE49-F238E27FC236}">
                <a16:creationId xmlns:a16="http://schemas.microsoft.com/office/drawing/2014/main" id="{8D08A833-0671-4E63-B1FC-CF91F163C78D}"/>
              </a:ext>
            </a:extLst>
          </p:cNvPr>
          <p:cNvSpPr>
            <a:spLocks noGrp="1" noRot="1" noChangeAspect="1" noChangeArrowheads="1" noTextEdit="1"/>
          </p:cNvSpPr>
          <p:nvPr>
            <p:ph type="sldImg" idx="2"/>
          </p:nvPr>
        </p:nvSpPr>
        <p:spPr bwMode="auto">
          <a:xfrm>
            <a:off x="920750" y="496888"/>
            <a:ext cx="4967288" cy="3727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a:extLst>
              <a:ext uri="{FF2B5EF4-FFF2-40B4-BE49-F238E27FC236}">
                <a16:creationId xmlns:a16="http://schemas.microsoft.com/office/drawing/2014/main" id="{85E703BF-FAAF-4C7F-B1C9-7AC04C10F486}"/>
              </a:ext>
            </a:extLst>
          </p:cNvPr>
          <p:cNvSpPr>
            <a:spLocks noGrp="1" noChangeArrowheads="1"/>
          </p:cNvSpPr>
          <p:nvPr>
            <p:ph type="body" sz="quarter" idx="3"/>
          </p:nvPr>
        </p:nvSpPr>
        <p:spPr bwMode="auto">
          <a:xfrm>
            <a:off x="908050" y="4721225"/>
            <a:ext cx="4992688" cy="4473575"/>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a:extLst>
              <a:ext uri="{FF2B5EF4-FFF2-40B4-BE49-F238E27FC236}">
                <a16:creationId xmlns:a16="http://schemas.microsoft.com/office/drawing/2014/main" id="{A314E46F-FDF2-4EB3-8243-A9D9369ADA8A}"/>
              </a:ext>
            </a:extLst>
          </p:cNvPr>
          <p:cNvSpPr>
            <a:spLocks noGrp="1" noChangeArrowheads="1"/>
          </p:cNvSpPr>
          <p:nvPr>
            <p:ph type="ftr" sz="quarter" idx="4"/>
          </p:nvPr>
        </p:nvSpPr>
        <p:spPr bwMode="auto">
          <a:xfrm>
            <a:off x="0" y="9444038"/>
            <a:ext cx="2951163" cy="496887"/>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eaLnBrk="1" hangingPunct="1">
              <a:spcBef>
                <a:spcPct val="0"/>
              </a:spcBef>
              <a:buClrTx/>
              <a:defRPr sz="1200">
                <a:solidFill>
                  <a:schemeClr val="tx1"/>
                </a:solidFill>
                <a:latin typeface="Times New Roman" pitchFamily="84" charset="0"/>
              </a:defRPr>
            </a:lvl1pPr>
          </a:lstStyle>
          <a:p>
            <a:pPr>
              <a:defRPr/>
            </a:pPr>
            <a:endParaRPr lang="en-US"/>
          </a:p>
        </p:txBody>
      </p:sp>
      <p:sp>
        <p:nvSpPr>
          <p:cNvPr id="20487" name="Rectangle 7">
            <a:extLst>
              <a:ext uri="{FF2B5EF4-FFF2-40B4-BE49-F238E27FC236}">
                <a16:creationId xmlns:a16="http://schemas.microsoft.com/office/drawing/2014/main" id="{7CD789A8-E97A-4DE3-982B-FFA523282C36}"/>
              </a:ext>
            </a:extLst>
          </p:cNvPr>
          <p:cNvSpPr>
            <a:spLocks noGrp="1" noChangeArrowheads="1"/>
          </p:cNvSpPr>
          <p:nvPr>
            <p:ph type="sldNum" sz="quarter" idx="5"/>
          </p:nvPr>
        </p:nvSpPr>
        <p:spPr bwMode="auto">
          <a:xfrm>
            <a:off x="3857625" y="9444038"/>
            <a:ext cx="2951163" cy="496887"/>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eaLnBrk="1" hangingPunct="1">
              <a:spcBef>
                <a:spcPct val="0"/>
              </a:spcBef>
              <a:buClrTx/>
              <a:defRPr sz="1200">
                <a:solidFill>
                  <a:schemeClr val="tx1"/>
                </a:solidFill>
                <a:latin typeface="Times New Roman" panose="02020603050405020304" pitchFamily="18" charset="0"/>
              </a:defRPr>
            </a:lvl1pPr>
          </a:lstStyle>
          <a:p>
            <a:pPr>
              <a:defRPr/>
            </a:pPr>
            <a:fld id="{C952DE68-D438-42EF-85CE-0048BA45EE6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190500" algn="l" rtl="0" eaLnBrk="0" fontAlgn="base" hangingPunct="0">
      <a:spcBef>
        <a:spcPct val="30000"/>
      </a:spcBef>
      <a:spcAft>
        <a:spcPct val="0"/>
      </a:spcAft>
      <a:defRPr sz="1200" kern="1200">
        <a:solidFill>
          <a:schemeClr val="tx1"/>
        </a:solidFill>
        <a:latin typeface="Arial" charset="0"/>
        <a:ea typeface="+mn-ea"/>
        <a:cs typeface="+mn-cs"/>
      </a:defRPr>
    </a:lvl2pPr>
    <a:lvl3pPr marL="381000" algn="l" rtl="0" eaLnBrk="0" fontAlgn="base" hangingPunct="0">
      <a:spcBef>
        <a:spcPct val="30000"/>
      </a:spcBef>
      <a:spcAft>
        <a:spcPct val="0"/>
      </a:spcAft>
      <a:defRPr sz="1200" kern="1200">
        <a:solidFill>
          <a:schemeClr val="tx1"/>
        </a:solidFill>
        <a:latin typeface="Arial" charset="0"/>
        <a:ea typeface="+mn-ea"/>
        <a:cs typeface="+mn-cs"/>
      </a:defRPr>
    </a:lvl3pPr>
    <a:lvl4pPr marL="571500" algn="l" rtl="0" eaLnBrk="0" fontAlgn="base" hangingPunct="0">
      <a:spcBef>
        <a:spcPct val="30000"/>
      </a:spcBef>
      <a:spcAft>
        <a:spcPct val="0"/>
      </a:spcAft>
      <a:defRPr sz="1200" kern="1200">
        <a:solidFill>
          <a:schemeClr val="tx1"/>
        </a:solidFill>
        <a:latin typeface="Arial" charset="0"/>
        <a:ea typeface="+mn-ea"/>
        <a:cs typeface="+mn-cs"/>
      </a:defRPr>
    </a:lvl4pPr>
    <a:lvl5pPr marL="7620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009601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3694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4953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9055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87598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62105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704969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66734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25617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193378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205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4029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84855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4" descr="curves-blue-white bkg_sized">
            <a:extLst>
              <a:ext uri="{FF2B5EF4-FFF2-40B4-BE49-F238E27FC236}">
                <a16:creationId xmlns:a16="http://schemas.microsoft.com/office/drawing/2014/main" id="{99014AE1-B6EB-436C-9F8F-FC5DFFAA4F65}"/>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239000" y="3962400"/>
            <a:ext cx="13938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a:extLst>
              <a:ext uri="{FF2B5EF4-FFF2-40B4-BE49-F238E27FC236}">
                <a16:creationId xmlns:a16="http://schemas.microsoft.com/office/drawing/2014/main" id="{F5EC2242-A9DA-4D28-AE40-35120642DA2F}"/>
              </a:ext>
            </a:extLst>
          </p:cNvPr>
          <p:cNvSpPr>
            <a:spLocks noGrp="1" noChangeArrowheads="1"/>
          </p:cNvSpPr>
          <p:nvPr>
            <p:ph type="body" idx="1"/>
          </p:nvPr>
        </p:nvSpPr>
        <p:spPr bwMode="auto">
          <a:xfrm>
            <a:off x="685800" y="1524000"/>
            <a:ext cx="8077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28">
            <a:extLst>
              <a:ext uri="{FF2B5EF4-FFF2-40B4-BE49-F238E27FC236}">
                <a16:creationId xmlns:a16="http://schemas.microsoft.com/office/drawing/2014/main" id="{F9093622-BCF2-4C4A-B64B-D87025B2D9DB}"/>
              </a:ext>
            </a:extLst>
          </p:cNvPr>
          <p:cNvSpPr>
            <a:spLocks noGrp="1" noChangeArrowheads="1"/>
          </p:cNvSpPr>
          <p:nvPr>
            <p:ph type="title"/>
          </p:nvPr>
        </p:nvSpPr>
        <p:spPr bwMode="auto">
          <a:xfrm>
            <a:off x="685800" y="609600"/>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a:t>Click to edit Master title style</a:t>
            </a:r>
          </a:p>
        </p:txBody>
      </p:sp>
      <p:pic>
        <p:nvPicPr>
          <p:cNvPr id="1029" name="Picture 29" descr="PHAlogo">
            <a:extLst>
              <a:ext uri="{FF2B5EF4-FFF2-40B4-BE49-F238E27FC236}">
                <a16:creationId xmlns:a16="http://schemas.microsoft.com/office/drawing/2014/main" id="{AF296F03-3512-4890-AB21-84AA06A32062}"/>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57200" y="5867400"/>
            <a:ext cx="25908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30" descr="PHAstrapline">
            <a:extLst>
              <a:ext uri="{FF2B5EF4-FFF2-40B4-BE49-F238E27FC236}">
                <a16:creationId xmlns:a16="http://schemas.microsoft.com/office/drawing/2014/main" id="{D5B6B0EA-8FB7-4914-ACA4-6F2B58D9BC1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953000" y="6334125"/>
            <a:ext cx="3505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fontAlgn="base">
        <a:spcBef>
          <a:spcPct val="0"/>
        </a:spcBef>
        <a:spcAft>
          <a:spcPct val="0"/>
        </a:spcAft>
        <a:defRPr sz="4000" b="1">
          <a:solidFill>
            <a:srgbClr val="00B5CC"/>
          </a:solidFill>
          <a:latin typeface="Arial" charset="0"/>
        </a:defRPr>
      </a:lvl6pPr>
      <a:lvl7pPr marL="914400" algn="l" rtl="0" fontAlgn="base">
        <a:spcBef>
          <a:spcPct val="0"/>
        </a:spcBef>
        <a:spcAft>
          <a:spcPct val="0"/>
        </a:spcAft>
        <a:defRPr sz="4000" b="1">
          <a:solidFill>
            <a:srgbClr val="00B5CC"/>
          </a:solidFill>
          <a:latin typeface="Arial" charset="0"/>
        </a:defRPr>
      </a:lvl7pPr>
      <a:lvl8pPr marL="1371600" algn="l" rtl="0" fontAlgn="base">
        <a:spcBef>
          <a:spcPct val="0"/>
        </a:spcBef>
        <a:spcAft>
          <a:spcPct val="0"/>
        </a:spcAft>
        <a:defRPr sz="4000" b="1">
          <a:solidFill>
            <a:srgbClr val="00B5CC"/>
          </a:solidFill>
          <a:latin typeface="Arial" charset="0"/>
        </a:defRPr>
      </a:lvl8pPr>
      <a:lvl9pPr marL="1828800" algn="l" rtl="0" fontAlgn="base">
        <a:spcBef>
          <a:spcPct val="0"/>
        </a:spcBef>
        <a:spcAft>
          <a:spcPct val="0"/>
        </a:spcAft>
        <a:defRPr sz="4000" b="1">
          <a:solidFill>
            <a:srgbClr val="00B5CC"/>
          </a:solidFill>
          <a:latin typeface="Arial" charset="0"/>
        </a:defRPr>
      </a:lvl9pPr>
    </p:titleStyle>
    <p:bodyStyle>
      <a:lvl1pPr marL="342900" indent="-342900" algn="l" rtl="0" eaLnBrk="0" fontAlgn="base" hangingPunct="0">
        <a:spcBef>
          <a:spcPct val="20000"/>
        </a:spcBef>
        <a:spcAft>
          <a:spcPct val="0"/>
        </a:spcAft>
        <a:buClr>
          <a:srgbClr val="00A8CA"/>
        </a:buClr>
        <a:buSzPct val="65000"/>
        <a:buFont typeface="Wingdings" panose="05000000000000000000" pitchFamily="2" charset="2"/>
        <a:defRPr sz="30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4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anose="05000000000000000000" pitchFamily="2" charset="2"/>
        <a:buChar char="l"/>
        <a:defRPr sz="2000">
          <a:solidFill>
            <a:schemeClr val="bg2"/>
          </a:solidFill>
          <a:latin typeface="+mn-lt"/>
        </a:defRPr>
      </a:lvl3pPr>
      <a:lvl4pPr marL="1562100" indent="-228600" algn="l" rtl="0" eaLnBrk="0" fontAlgn="base" hangingPunct="0">
        <a:spcBef>
          <a:spcPct val="20000"/>
        </a:spcBef>
        <a:spcAft>
          <a:spcPct val="0"/>
        </a:spcAft>
        <a:buClr>
          <a:schemeClr val="tx1"/>
        </a:buClr>
        <a:buChar char="–"/>
        <a:defRPr sz="2000">
          <a:solidFill>
            <a:schemeClr val="bg2"/>
          </a:solidFill>
          <a:latin typeface="+mn-lt"/>
        </a:defRPr>
      </a:lvl4pPr>
      <a:lvl5pPr marL="19812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438400" indent="-228600" algn="l" rtl="0" fontAlgn="base">
        <a:spcBef>
          <a:spcPct val="20000"/>
        </a:spcBef>
        <a:spcAft>
          <a:spcPct val="0"/>
        </a:spcAft>
        <a:buClr>
          <a:schemeClr val="accent1"/>
        </a:buClr>
        <a:buChar char="•"/>
        <a:defRPr sz="2000">
          <a:solidFill>
            <a:schemeClr val="bg2"/>
          </a:solidFill>
          <a:latin typeface="+mn-lt"/>
        </a:defRPr>
      </a:lvl6pPr>
      <a:lvl7pPr marL="2895600" indent="-228600" algn="l" rtl="0" fontAlgn="base">
        <a:spcBef>
          <a:spcPct val="20000"/>
        </a:spcBef>
        <a:spcAft>
          <a:spcPct val="0"/>
        </a:spcAft>
        <a:buClr>
          <a:schemeClr val="accent1"/>
        </a:buClr>
        <a:buChar char="•"/>
        <a:defRPr sz="2000">
          <a:solidFill>
            <a:schemeClr val="bg2"/>
          </a:solidFill>
          <a:latin typeface="+mn-lt"/>
        </a:defRPr>
      </a:lvl7pPr>
      <a:lvl8pPr marL="3352800" indent="-228600" algn="l" rtl="0" fontAlgn="base">
        <a:spcBef>
          <a:spcPct val="20000"/>
        </a:spcBef>
        <a:spcAft>
          <a:spcPct val="0"/>
        </a:spcAft>
        <a:buClr>
          <a:schemeClr val="accent1"/>
        </a:buClr>
        <a:buChar char="•"/>
        <a:defRPr sz="2000">
          <a:solidFill>
            <a:schemeClr val="bg2"/>
          </a:solidFill>
          <a:latin typeface="+mn-lt"/>
        </a:defRPr>
      </a:lvl8pPr>
      <a:lvl9pPr marL="3810000" indent="-228600" algn="l" rtl="0" fontAlgn="base">
        <a:spcBef>
          <a:spcPct val="20000"/>
        </a:spcBef>
        <a:spcAft>
          <a:spcPct val="0"/>
        </a:spcAft>
        <a:buClr>
          <a:schemeClr val="accent1"/>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nisra.gov.uk/statistics/deprivation/northern-ireland-multiple-deprivation-measure-2017-nimdm2017"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nisra.gov.uk/statistics/deprivation/northern-ireland-multiple-deprivation-measure-2017-nimdm2017"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nisra.gov.uk/statistics/deprivation/northern-ireland-multiple-deprivation-measure-2017-nimdm2017"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nisra.gov.uk/statistics/deprivation/northern-ireland-multiple-deprivation-measure-2017-nimdm2017"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nisra.gov.uk/statistics/deprivation/northern-ireland-multiple-deprivation-measure-2017-nimdm2017" TargetMode="External"/><Relationship Id="rId2" Type="http://schemas.openxmlformats.org/officeDocument/2006/relationships/hyperlink" Target="https://www.publichealth.hscni.net/directorates/operations/statistics" TargetMode="Externa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nisra.gov.uk/statistics/deprivation/northern-ireland-multiple-deprivation-measure-2017-nimdm2017"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nisra.gov.uk/statistics/deprivation/northern-ireland-multiple-deprivation-measure-2017-nimdm2017" TargetMode="Externa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nisra.gov.uk/statistics/deprivation/northern-ireland-multiple-deprivation-measure-2017-nimdm2017"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nisra.gov.uk/statistics/deprivation/northern-ireland-multiple-deprivation-measure-2017-nimdm2017"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nisra.gov.uk/statistics/deprivation/northern-ireland-multiple-deprivation-measure-2017-nimdm2017"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publichealth.hscni.net/"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hyperlink" Target="https://www.ons.gov.uk/peoplepopulationandcommunity/populationandmigration/populationestimates/datasets/vitalstatisticspopulationandhealthreferencetables" TargetMode="External"/><Relationship Id="rId2" Type="http://schemas.openxmlformats.org/officeDocument/2006/relationships/hyperlink" Target="https://www.nisra.gov.uk/statistics/births-deaths-and-marriages/births" TargetMode="Externa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data.cso.i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nisra.gov.uk/statistics/births-deaths-and-marriages/births"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nisra.gov.uk/statistics/births-deaths-and-marriages/birth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nisra.gov.uk/statistics/births-deaths-and-marriage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nisra.gov.uk/statistics/deprivation/northern-ireland-multiple-deprivation-measure-2017-nimdm201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E8B03EFF-942A-4FE0-99C7-D7EC139D236A}"/>
              </a:ext>
            </a:extLst>
          </p:cNvPr>
          <p:cNvSpPr>
            <a:spLocks noGrp="1" noChangeArrowheads="1"/>
          </p:cNvSpPr>
          <p:nvPr>
            <p:ph type="ctrTitle"/>
          </p:nvPr>
        </p:nvSpPr>
        <p:spPr>
          <a:xfrm>
            <a:off x="0" y="1628775"/>
            <a:ext cx="9144000" cy="1470025"/>
          </a:xfrm>
        </p:spPr>
        <p:txBody>
          <a:bodyPr/>
          <a:lstStyle/>
          <a:p>
            <a:pPr algn="ctr"/>
            <a:r>
              <a:rPr lang="en-GB" altLang="en-US" sz="4800"/>
              <a:t>Children’s Health in </a:t>
            </a:r>
            <a:br>
              <a:rPr lang="en-GB" altLang="en-US" sz="4800"/>
            </a:br>
            <a:r>
              <a:rPr lang="en-GB" altLang="en-US" sz="4800"/>
              <a:t>Northern Ireland</a:t>
            </a:r>
          </a:p>
        </p:txBody>
      </p:sp>
      <p:sp>
        <p:nvSpPr>
          <p:cNvPr id="3075" name="Subtitle 2">
            <a:extLst>
              <a:ext uri="{FF2B5EF4-FFF2-40B4-BE49-F238E27FC236}">
                <a16:creationId xmlns:a16="http://schemas.microsoft.com/office/drawing/2014/main" id="{2D3DB1D5-8792-464A-A59D-833B52E165ED}"/>
              </a:ext>
            </a:extLst>
          </p:cNvPr>
          <p:cNvSpPr>
            <a:spLocks noGrp="1" noChangeArrowheads="1"/>
          </p:cNvSpPr>
          <p:nvPr>
            <p:ph type="subTitle" idx="1"/>
          </p:nvPr>
        </p:nvSpPr>
        <p:spPr>
          <a:xfrm>
            <a:off x="0" y="3573463"/>
            <a:ext cx="9144000" cy="1752600"/>
          </a:xfrm>
        </p:spPr>
        <p:txBody>
          <a:bodyPr/>
          <a:lstStyle/>
          <a:p>
            <a:r>
              <a:rPr lang="en-GB" altLang="en-US" sz="3600" b="1"/>
              <a:t>Summary</a:t>
            </a:r>
          </a:p>
          <a:p>
            <a:r>
              <a:rPr lang="en-GB" altLang="en-US" sz="3600" b="1"/>
              <a:t>2021/22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0E9942DC-F3B8-4E44-9E2C-6CC666627152}"/>
              </a:ext>
            </a:extLst>
          </p:cNvPr>
          <p:cNvSpPr>
            <a:spLocks noGrp="1" noChangeArrowheads="1"/>
          </p:cNvSpPr>
          <p:nvPr>
            <p:ph type="title"/>
          </p:nvPr>
        </p:nvSpPr>
        <p:spPr>
          <a:xfrm>
            <a:off x="0" y="0"/>
            <a:ext cx="9144000" cy="1143000"/>
          </a:xfrm>
        </p:spPr>
        <p:txBody>
          <a:bodyPr/>
          <a:lstStyle/>
          <a:p>
            <a:pPr algn="ctr"/>
            <a:r>
              <a:rPr lang="en-GB" altLang="en-US" sz="3600"/>
              <a:t>Multiple Births</a:t>
            </a:r>
          </a:p>
        </p:txBody>
      </p:sp>
      <p:sp>
        <p:nvSpPr>
          <p:cNvPr id="5" name="Content Placeholder 2">
            <a:extLst>
              <a:ext uri="{FF2B5EF4-FFF2-40B4-BE49-F238E27FC236}">
                <a16:creationId xmlns:a16="http://schemas.microsoft.com/office/drawing/2014/main" id="{FC59A8B1-D030-4105-8AF8-3C7FD122B635}"/>
              </a:ext>
            </a:extLst>
          </p:cNvPr>
          <p:cNvSpPr>
            <a:spLocks noGrp="1"/>
          </p:cNvSpPr>
          <p:nvPr>
            <p:ph idx="1"/>
          </p:nvPr>
        </p:nvSpPr>
        <p:spPr>
          <a:xfrm>
            <a:off x="395288" y="1052513"/>
            <a:ext cx="2663825" cy="4608512"/>
          </a:xfrm>
          <a:extLst/>
        </p:spPr>
        <p:txBody>
          <a:bodyPr/>
          <a:lstStyle/>
          <a:p>
            <a:pPr marL="0" indent="0">
              <a:spcBef>
                <a:spcPct val="0"/>
              </a:spcBef>
              <a:buFont typeface="Wingdings" pitchFamily="84" charset="2"/>
              <a:buNone/>
              <a:defRPr/>
            </a:pPr>
            <a:r>
              <a:rPr lang="en-GB" altLang="en-US" sz="1350" dirty="0">
                <a:solidFill>
                  <a:srgbClr val="002060"/>
                </a:solidFill>
                <a:latin typeface="Calibri" panose="020F0502020204030204" pitchFamily="34" charset="0"/>
                <a:cs typeface="Calibri" panose="020F0502020204030204" pitchFamily="34" charset="0"/>
              </a:rPr>
              <a:t>2021/22:</a:t>
            </a:r>
          </a:p>
          <a:p>
            <a:pPr marL="285750" indent="-285750">
              <a:spcBef>
                <a:spcPct val="0"/>
              </a:spcBef>
              <a:buFont typeface="Arial" panose="020B0604020202020204" pitchFamily="34" charset="0"/>
              <a:buChar char="•"/>
              <a:defRPr/>
            </a:pPr>
            <a:r>
              <a:rPr lang="en-GB" altLang="en-US" sz="1350" dirty="0">
                <a:solidFill>
                  <a:srgbClr val="002060"/>
                </a:solidFill>
                <a:latin typeface="Calibri" panose="020F0502020204030204" pitchFamily="34" charset="0"/>
                <a:cs typeface="Calibri" panose="020F0502020204030204" pitchFamily="34" charset="0"/>
              </a:rPr>
              <a:t>The proportion of infants born as part of a multiple birth pregnancy increased with mother’s age (0.9% of those aged under 20 years who gave birth in 2021/22, compared to 3.8% of those aged 40+ years)</a:t>
            </a:r>
          </a:p>
          <a:p>
            <a:pPr marL="285750" indent="-285750">
              <a:spcBef>
                <a:spcPct val="0"/>
              </a:spcBef>
              <a:buFont typeface="Arial" panose="020B0604020202020204" pitchFamily="34" charset="0"/>
              <a:buChar char="•"/>
              <a:defRPr/>
            </a:pPr>
            <a:endParaRPr lang="en-GB" altLang="en-US" sz="1350" dirty="0">
              <a:solidFill>
                <a:srgbClr val="002060"/>
              </a:solidFill>
              <a:latin typeface="Calibri" panose="020F0502020204030204" pitchFamily="34" charset="0"/>
              <a:cs typeface="Calibri" panose="020F0502020204030204" pitchFamily="34" charset="0"/>
            </a:endParaRPr>
          </a:p>
          <a:p>
            <a:pPr marL="285750" indent="-285750">
              <a:spcBef>
                <a:spcPct val="0"/>
              </a:spcBef>
              <a:buFont typeface="Arial" panose="020B0604020202020204" pitchFamily="34" charset="0"/>
              <a:buChar char="•"/>
              <a:defRPr/>
            </a:pPr>
            <a:r>
              <a:rPr lang="en-GB" altLang="en-US" sz="1350" dirty="0">
                <a:solidFill>
                  <a:srgbClr val="002060"/>
                </a:solidFill>
                <a:latin typeface="Calibri" panose="020F0502020204030204" pitchFamily="34" charset="0"/>
                <a:cs typeface="Calibri" panose="020F0502020204030204" pitchFamily="34" charset="0"/>
              </a:rPr>
              <a:t>There was little difference in the proportion of infants born as a multiple when considering ethnic group of mother, Trust of residence of mother or deprivation status (NIMDM 2017).</a:t>
            </a:r>
          </a:p>
          <a:p>
            <a:pPr marL="285750" indent="-285750">
              <a:spcBef>
                <a:spcPct val="0"/>
              </a:spcBef>
              <a:buFont typeface="Arial" panose="020B0604020202020204" pitchFamily="34" charset="0"/>
              <a:buChar char="•"/>
              <a:defRPr/>
            </a:pPr>
            <a:endParaRPr lang="en-GB" altLang="en-US" sz="1400" dirty="0">
              <a:solidFill>
                <a:srgbClr val="002060"/>
              </a:solidFill>
              <a:latin typeface="Calibri" pitchFamily="34" charset="0"/>
              <a:cs typeface="Calibri" pitchFamily="34" charset="0"/>
            </a:endParaRPr>
          </a:p>
          <a:p>
            <a:pPr marL="0" indent="0">
              <a:spcBef>
                <a:spcPct val="0"/>
              </a:spcBef>
              <a:buFont typeface="Wingdings" pitchFamily="84" charset="2"/>
              <a:buNone/>
              <a:defRPr/>
            </a:pPr>
            <a:r>
              <a:rPr lang="en-GB" sz="800" b="1" dirty="0">
                <a:solidFill>
                  <a:srgbClr val="002060"/>
                </a:solidFill>
                <a:latin typeface="Calibri" pitchFamily="34" charset="0"/>
                <a:cs typeface="Calibri" pitchFamily="34" charset="0"/>
              </a:rPr>
              <a:t>Report – Table 4.2</a:t>
            </a:r>
          </a:p>
          <a:p>
            <a:pPr marL="0" indent="0">
              <a:spcBef>
                <a:spcPct val="0"/>
              </a:spcBef>
              <a:buFont typeface="Wingdings" pitchFamily="84" charset="2"/>
              <a:buNone/>
              <a:defRPr/>
            </a:pPr>
            <a:r>
              <a:rPr lang="en-GB" altLang="en-US" sz="800" b="1" dirty="0">
                <a:solidFill>
                  <a:srgbClr val="002060"/>
                </a:solidFill>
                <a:latin typeface="Calibri" pitchFamily="34" charset="0"/>
                <a:cs typeface="Calibri" pitchFamily="34" charset="0"/>
              </a:rPr>
              <a:t>Source: Child Health System</a:t>
            </a:r>
          </a:p>
          <a:p>
            <a:pPr marL="0" indent="0">
              <a:spcBef>
                <a:spcPct val="0"/>
              </a:spcBef>
              <a:defRPr/>
            </a:pPr>
            <a:r>
              <a:rPr lang="en-GB" altLang="en-US" sz="800" b="1" dirty="0">
                <a:solidFill>
                  <a:srgbClr val="002060"/>
                </a:solidFill>
                <a:latin typeface="Calibri" pitchFamily="34" charset="0"/>
                <a:cs typeface="Calibri" pitchFamily="34" charset="0"/>
              </a:rPr>
              <a:t>Source: </a:t>
            </a:r>
            <a:r>
              <a:rPr lang="en-GB" sz="800" b="1" dirty="0">
                <a:solidFill>
                  <a:srgbClr val="002060"/>
                </a:solidFill>
                <a:latin typeface="Calibri" pitchFamily="34" charset="0"/>
                <a:cs typeface="Calibri" pitchFamily="34" charset="0"/>
              </a:rPr>
              <a:t>Northern Ireland Statistics and Research Agency</a:t>
            </a:r>
            <a:r>
              <a:rPr lang="en-GB" altLang="en-US" sz="800" b="1" dirty="0">
                <a:solidFill>
                  <a:srgbClr val="002060"/>
                </a:solidFill>
                <a:latin typeface="Calibri" pitchFamily="34" charset="0"/>
                <a:cs typeface="Calibri" pitchFamily="34" charset="0"/>
              </a:rPr>
              <a:t>, NI Multiple Deprivation Measure 2017 </a:t>
            </a:r>
            <a:r>
              <a:rPr lang="en-GB" altLang="en-US" sz="800" b="1" dirty="0">
                <a:solidFill>
                  <a:schemeClr val="bg1"/>
                </a:solidFill>
                <a:latin typeface="Calibri" pitchFamily="34" charset="0"/>
                <a:cs typeface="Calibri" pitchFamily="34" charset="0"/>
                <a:hlinkClick r:id="rId2">
                  <a:extLst>
                    <a:ext uri="{A12FA001-AC4F-418D-AE19-62706E023703}">
                      <ahyp:hlinkClr xmlns:ahyp="http://schemas.microsoft.com/office/drawing/2018/hyperlinkcolor" val="tx"/>
                    </a:ext>
                  </a:extLst>
                </a:hlinkClick>
              </a:rPr>
              <a:t>https://www.nisra.gov.uk/statistics/deprivation/northern-ireland-multiple-deprivation-measure-2017-nimdm2017</a:t>
            </a:r>
            <a:r>
              <a:rPr lang="en-GB" altLang="en-US" sz="800" b="1" dirty="0">
                <a:solidFill>
                  <a:schemeClr val="bg1"/>
                </a:solidFill>
                <a:latin typeface="Calibri" pitchFamily="34" charset="0"/>
                <a:cs typeface="Calibri" pitchFamily="34" charset="0"/>
              </a:rPr>
              <a:t> </a:t>
            </a:r>
            <a:endParaRPr lang="en-GB" altLang="en-US" sz="800" dirty="0">
              <a:solidFill>
                <a:schemeClr val="bg1"/>
              </a:solidFill>
              <a:latin typeface="Calibri" pitchFamily="34" charset="0"/>
              <a:cs typeface="Calibri" pitchFamily="34" charset="0"/>
            </a:endParaRPr>
          </a:p>
          <a:p>
            <a:pPr marL="0" indent="0">
              <a:spcBef>
                <a:spcPct val="0"/>
              </a:spcBef>
              <a:buFont typeface="Wingdings" pitchFamily="84" charset="2"/>
              <a:buNone/>
              <a:defRPr/>
            </a:pPr>
            <a:endParaRPr lang="en-GB" altLang="en-US" sz="800" b="1" dirty="0">
              <a:solidFill>
                <a:srgbClr val="002060"/>
              </a:solidFill>
              <a:latin typeface="Calibri" pitchFamily="34" charset="0"/>
              <a:cs typeface="Calibri" pitchFamily="34" charset="0"/>
            </a:endParaRPr>
          </a:p>
        </p:txBody>
      </p:sp>
      <p:pic>
        <p:nvPicPr>
          <p:cNvPr id="12292" name="Picture 2">
            <a:extLst>
              <a:ext uri="{FF2B5EF4-FFF2-40B4-BE49-F238E27FC236}">
                <a16:creationId xmlns:a16="http://schemas.microsoft.com/office/drawing/2014/main" id="{2DE73F15-09A6-4EB6-857B-4B50F6F5CB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1143000"/>
            <a:ext cx="5710237"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24F2407D-0654-4AA5-AE0B-E88E80F1EFF4}"/>
              </a:ext>
            </a:extLst>
          </p:cNvPr>
          <p:cNvSpPr>
            <a:spLocks noGrp="1" noChangeArrowheads="1"/>
          </p:cNvSpPr>
          <p:nvPr>
            <p:ph type="title"/>
          </p:nvPr>
        </p:nvSpPr>
        <p:spPr>
          <a:xfrm>
            <a:off x="28575" y="0"/>
            <a:ext cx="9115425" cy="1143000"/>
          </a:xfrm>
        </p:spPr>
        <p:txBody>
          <a:bodyPr/>
          <a:lstStyle/>
          <a:p>
            <a:pPr algn="ctr"/>
            <a:r>
              <a:rPr lang="en-GB" altLang="en-US" sz="3600"/>
              <a:t>Infant Gestation - Booking</a:t>
            </a:r>
          </a:p>
        </p:txBody>
      </p:sp>
      <p:sp>
        <p:nvSpPr>
          <p:cNvPr id="4" name="Content Placeholder 2">
            <a:extLst>
              <a:ext uri="{FF2B5EF4-FFF2-40B4-BE49-F238E27FC236}">
                <a16:creationId xmlns:a16="http://schemas.microsoft.com/office/drawing/2014/main" id="{52226859-2A0D-4C33-98F0-8DECEEC6FDEC}"/>
              </a:ext>
            </a:extLst>
          </p:cNvPr>
          <p:cNvSpPr>
            <a:spLocks noGrp="1"/>
          </p:cNvSpPr>
          <p:nvPr>
            <p:ph idx="1"/>
          </p:nvPr>
        </p:nvSpPr>
        <p:spPr>
          <a:xfrm>
            <a:off x="468313" y="4500563"/>
            <a:ext cx="7920037" cy="1427162"/>
          </a:xfrm>
          <a:extLst/>
        </p:spPr>
        <p:txBody>
          <a:bodyPr/>
          <a:lstStyle/>
          <a:p>
            <a:pPr marL="0" indent="0">
              <a:spcBef>
                <a:spcPct val="0"/>
              </a:spcBef>
              <a:buFont typeface="Wingdings" pitchFamily="84" charset="2"/>
              <a:buNone/>
              <a:defRPr/>
            </a:pPr>
            <a:r>
              <a:rPr lang="en-GB" altLang="en-US" sz="1350" dirty="0">
                <a:solidFill>
                  <a:srgbClr val="002060"/>
                </a:solidFill>
                <a:latin typeface="Calibri" panose="020F0502020204030204" pitchFamily="34" charset="0"/>
                <a:cs typeface="Calibri" panose="020F0502020204030204" pitchFamily="34" charset="0"/>
              </a:rPr>
              <a:t>2021/22:</a:t>
            </a:r>
          </a:p>
          <a:p>
            <a:pPr marL="285750" indent="-285750">
              <a:spcBef>
                <a:spcPct val="0"/>
              </a:spcBef>
              <a:buFont typeface="Arial" panose="020B0604020202020204" pitchFamily="34" charset="0"/>
              <a:buChar char="•"/>
              <a:defRPr/>
            </a:pPr>
            <a:r>
              <a:rPr lang="en-GB" sz="1350" dirty="0">
                <a:solidFill>
                  <a:srgbClr val="002060"/>
                </a:solidFill>
                <a:latin typeface="Calibri" panose="020F0502020204030204" pitchFamily="34" charset="0"/>
                <a:cs typeface="Calibri" panose="020F0502020204030204" pitchFamily="34" charset="0"/>
              </a:rPr>
              <a:t>The proportion of infants born to mothers booking at 15 or more weeks varies by age of mother, with younger mothers less likely to book for antenatal care before 15 weeks gestation.</a:t>
            </a:r>
          </a:p>
          <a:p>
            <a:pPr marL="285750" indent="-285750">
              <a:spcBef>
                <a:spcPct val="0"/>
              </a:spcBef>
              <a:buFont typeface="Arial" panose="020B0604020202020204" pitchFamily="34" charset="0"/>
              <a:buChar char="•"/>
              <a:defRPr/>
            </a:pPr>
            <a:r>
              <a:rPr lang="en-GB" sz="1350" dirty="0">
                <a:solidFill>
                  <a:srgbClr val="002060"/>
                </a:solidFill>
                <a:latin typeface="Calibri" panose="020F0502020204030204" pitchFamily="34" charset="0"/>
                <a:cs typeface="Calibri" panose="020F0502020204030204" pitchFamily="34" charset="0"/>
              </a:rPr>
              <a:t>There are substantial differences in the timescales of when mothers book by ethnic group. </a:t>
            </a:r>
          </a:p>
          <a:p>
            <a:pPr marL="0" indent="0">
              <a:spcBef>
                <a:spcPct val="0"/>
              </a:spcBef>
              <a:defRPr/>
            </a:pPr>
            <a:r>
              <a:rPr lang="en-GB" sz="800" b="1" dirty="0">
                <a:solidFill>
                  <a:srgbClr val="002060"/>
                </a:solidFill>
                <a:latin typeface="Calibri" pitchFamily="34" charset="0"/>
                <a:cs typeface="Calibri" pitchFamily="34" charset="0"/>
              </a:rPr>
              <a:t>Report – Table 5.2</a:t>
            </a:r>
          </a:p>
          <a:p>
            <a:pPr marL="0" indent="0">
              <a:spcBef>
                <a:spcPct val="0"/>
              </a:spcBef>
              <a:defRPr/>
            </a:pPr>
            <a:r>
              <a:rPr lang="en-GB" altLang="en-US" sz="800" b="1" dirty="0">
                <a:solidFill>
                  <a:srgbClr val="002060"/>
                </a:solidFill>
                <a:latin typeface="Calibri" pitchFamily="34" charset="0"/>
                <a:cs typeface="Calibri" pitchFamily="34" charset="0"/>
              </a:rPr>
              <a:t>Source: NI Maternity System</a:t>
            </a:r>
          </a:p>
          <a:p>
            <a:pPr marL="0" indent="0">
              <a:spcBef>
                <a:spcPct val="0"/>
              </a:spcBef>
              <a:defRPr/>
            </a:pPr>
            <a:r>
              <a:rPr lang="en-GB" altLang="en-US" sz="800" b="1" dirty="0">
                <a:solidFill>
                  <a:srgbClr val="002060"/>
                </a:solidFill>
                <a:latin typeface="Calibri" pitchFamily="34" charset="0"/>
                <a:cs typeface="Calibri" pitchFamily="34" charset="0"/>
              </a:rPr>
              <a:t>Source: </a:t>
            </a:r>
            <a:r>
              <a:rPr lang="en-GB" sz="800" b="1" dirty="0">
                <a:solidFill>
                  <a:srgbClr val="002060"/>
                </a:solidFill>
                <a:latin typeface="Calibri" pitchFamily="34" charset="0"/>
                <a:cs typeface="Calibri" pitchFamily="34" charset="0"/>
              </a:rPr>
              <a:t>Northern Ireland Statistics and Research Agency</a:t>
            </a:r>
            <a:r>
              <a:rPr lang="en-GB" altLang="en-US" sz="800" b="1" dirty="0">
                <a:solidFill>
                  <a:srgbClr val="002060"/>
                </a:solidFill>
                <a:latin typeface="Calibri" pitchFamily="34" charset="0"/>
                <a:cs typeface="Calibri" pitchFamily="34" charset="0"/>
              </a:rPr>
              <a:t>, NI Multiple Deprivation Measure 2017 </a:t>
            </a:r>
          </a:p>
          <a:p>
            <a:pPr marL="0" indent="0">
              <a:spcBef>
                <a:spcPct val="0"/>
              </a:spcBef>
              <a:defRPr/>
            </a:pPr>
            <a:r>
              <a:rPr lang="en-GB" altLang="en-US" sz="800" b="1" dirty="0">
                <a:solidFill>
                  <a:schemeClr val="bg1"/>
                </a:solidFill>
                <a:latin typeface="Calibri" pitchFamily="34" charset="0"/>
                <a:cs typeface="Calibri" pitchFamily="34" charset="0"/>
                <a:hlinkClick r:id="rId2">
                  <a:extLst>
                    <a:ext uri="{A12FA001-AC4F-418D-AE19-62706E023703}">
                      <ahyp:hlinkClr xmlns:ahyp="http://schemas.microsoft.com/office/drawing/2018/hyperlinkcolor" val="tx"/>
                    </a:ext>
                  </a:extLst>
                </a:hlinkClick>
              </a:rPr>
              <a:t>https://www.nisra.gov.uk/statistics/deprivation/northern-ireland-multiple-deprivation-measure-2017-nimdm2017</a:t>
            </a:r>
            <a:r>
              <a:rPr lang="en-GB" altLang="en-US" sz="800" b="1" dirty="0">
                <a:solidFill>
                  <a:schemeClr val="bg1"/>
                </a:solidFill>
                <a:latin typeface="Calibri" pitchFamily="34" charset="0"/>
                <a:cs typeface="Calibri" pitchFamily="34" charset="0"/>
              </a:rPr>
              <a:t>    </a:t>
            </a:r>
          </a:p>
          <a:p>
            <a:pPr marL="0" indent="0">
              <a:spcBef>
                <a:spcPct val="0"/>
              </a:spcBef>
              <a:buFont typeface="Wingdings" pitchFamily="84" charset="2"/>
              <a:buNone/>
              <a:defRPr/>
            </a:pPr>
            <a:endParaRPr lang="en-GB" altLang="en-US" sz="800" b="1" dirty="0">
              <a:solidFill>
                <a:srgbClr val="002060"/>
              </a:solidFill>
              <a:latin typeface="Calibri" pitchFamily="34" charset="0"/>
              <a:cs typeface="Calibri" pitchFamily="34" charset="0"/>
            </a:endParaRPr>
          </a:p>
        </p:txBody>
      </p:sp>
      <p:pic>
        <p:nvPicPr>
          <p:cNvPr id="13316" name="Picture 1">
            <a:extLst>
              <a:ext uri="{FF2B5EF4-FFF2-40B4-BE49-F238E27FC236}">
                <a16:creationId xmlns:a16="http://schemas.microsoft.com/office/drawing/2014/main" id="{1C7E9B26-4D0A-4B94-A027-B6A23C55A7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8738" y="930275"/>
            <a:ext cx="6486525" cy="350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E6BE3986-9E9D-4698-B974-D6FD7077C742}"/>
              </a:ext>
            </a:extLst>
          </p:cNvPr>
          <p:cNvSpPr>
            <a:spLocks noGrp="1" noChangeArrowheads="1"/>
          </p:cNvSpPr>
          <p:nvPr>
            <p:ph type="title"/>
          </p:nvPr>
        </p:nvSpPr>
        <p:spPr>
          <a:xfrm>
            <a:off x="28575" y="0"/>
            <a:ext cx="9115425" cy="1143000"/>
          </a:xfrm>
        </p:spPr>
        <p:txBody>
          <a:bodyPr/>
          <a:lstStyle/>
          <a:p>
            <a:pPr algn="ctr"/>
            <a:r>
              <a:rPr lang="en-GB" altLang="en-US" sz="3600"/>
              <a:t>Infant Gestation - Delivery</a:t>
            </a:r>
          </a:p>
        </p:txBody>
      </p:sp>
      <p:sp>
        <p:nvSpPr>
          <p:cNvPr id="4" name="Content Placeholder 2">
            <a:extLst>
              <a:ext uri="{FF2B5EF4-FFF2-40B4-BE49-F238E27FC236}">
                <a16:creationId xmlns:a16="http://schemas.microsoft.com/office/drawing/2014/main" id="{52226859-2A0D-4C33-98F0-8DECEEC6FDEC}"/>
              </a:ext>
            </a:extLst>
          </p:cNvPr>
          <p:cNvSpPr>
            <a:spLocks noGrp="1"/>
          </p:cNvSpPr>
          <p:nvPr>
            <p:ph idx="1"/>
          </p:nvPr>
        </p:nvSpPr>
        <p:spPr>
          <a:xfrm>
            <a:off x="468313" y="4500563"/>
            <a:ext cx="7920037" cy="1427162"/>
          </a:xfrm>
          <a:extLst/>
        </p:spPr>
        <p:txBody>
          <a:bodyPr/>
          <a:lstStyle/>
          <a:p>
            <a:pPr marL="0" indent="0">
              <a:spcBef>
                <a:spcPct val="0"/>
              </a:spcBef>
              <a:buFont typeface="Wingdings" pitchFamily="84" charset="2"/>
              <a:buNone/>
              <a:defRPr/>
            </a:pPr>
            <a:r>
              <a:rPr lang="en-GB" altLang="en-US" sz="1350" dirty="0">
                <a:solidFill>
                  <a:srgbClr val="002060"/>
                </a:solidFill>
                <a:latin typeface="Calibri" panose="020F0502020204030204" pitchFamily="34" charset="0"/>
                <a:cs typeface="Calibri" panose="020F0502020204030204" pitchFamily="34" charset="0"/>
              </a:rPr>
              <a:t>2021/22:</a:t>
            </a:r>
          </a:p>
          <a:p>
            <a:pPr marL="285750" indent="-285750">
              <a:spcBef>
                <a:spcPct val="0"/>
              </a:spcBef>
              <a:buFont typeface="Arial" panose="020B0604020202020204" pitchFamily="34" charset="0"/>
              <a:buChar char="•"/>
              <a:defRPr/>
            </a:pPr>
            <a:r>
              <a:rPr lang="en-GB" sz="1350" dirty="0">
                <a:solidFill>
                  <a:srgbClr val="002060"/>
                </a:solidFill>
                <a:latin typeface="Calibri" panose="020F0502020204030204" pitchFamily="34" charset="0"/>
                <a:cs typeface="Calibri" panose="020F0502020204030204" pitchFamily="34" charset="0"/>
              </a:rPr>
              <a:t>A higher proportion of infants born still or as part of a multiple birth born pre-term.</a:t>
            </a:r>
          </a:p>
          <a:p>
            <a:pPr marL="285750" indent="-285750">
              <a:spcBef>
                <a:spcPct val="0"/>
              </a:spcBef>
              <a:buFont typeface="Arial" panose="020B0604020202020204" pitchFamily="34" charset="0"/>
              <a:buChar char="•"/>
              <a:defRPr/>
            </a:pPr>
            <a:r>
              <a:rPr lang="en-GB" sz="1350" dirty="0">
                <a:solidFill>
                  <a:srgbClr val="002060"/>
                </a:solidFill>
                <a:latin typeface="Calibri" panose="020F0502020204030204" pitchFamily="34" charset="0"/>
                <a:cs typeface="Calibri" panose="020F0502020204030204" pitchFamily="34" charset="0"/>
              </a:rPr>
              <a:t>Slight differences by age of mother – slightly higher proportion of infants born pre-term to older mothers (40+ year) than to younger mothers.</a:t>
            </a:r>
          </a:p>
          <a:p>
            <a:pPr marL="0" indent="0">
              <a:spcBef>
                <a:spcPct val="0"/>
              </a:spcBef>
              <a:defRPr/>
            </a:pPr>
            <a:r>
              <a:rPr lang="en-GB" sz="800" b="1" dirty="0">
                <a:solidFill>
                  <a:srgbClr val="002060"/>
                </a:solidFill>
                <a:latin typeface="Calibri" pitchFamily="34" charset="0"/>
                <a:cs typeface="Calibri" pitchFamily="34" charset="0"/>
              </a:rPr>
              <a:t>Report – Table 5.4</a:t>
            </a:r>
          </a:p>
          <a:p>
            <a:pPr marL="0" indent="0">
              <a:spcBef>
                <a:spcPct val="0"/>
              </a:spcBef>
              <a:defRPr/>
            </a:pPr>
            <a:r>
              <a:rPr lang="en-GB" altLang="en-US" sz="800" b="1" dirty="0">
                <a:solidFill>
                  <a:srgbClr val="002060"/>
                </a:solidFill>
                <a:latin typeface="Calibri" pitchFamily="34" charset="0"/>
                <a:cs typeface="Calibri" pitchFamily="34" charset="0"/>
              </a:rPr>
              <a:t>Source: NI Maternity System</a:t>
            </a:r>
          </a:p>
          <a:p>
            <a:pPr marL="0" indent="0">
              <a:spcBef>
                <a:spcPct val="0"/>
              </a:spcBef>
              <a:defRPr/>
            </a:pPr>
            <a:r>
              <a:rPr lang="en-GB" altLang="en-US" sz="800" b="1" dirty="0">
                <a:solidFill>
                  <a:srgbClr val="002060"/>
                </a:solidFill>
                <a:latin typeface="Calibri" pitchFamily="34" charset="0"/>
                <a:cs typeface="Calibri" pitchFamily="34" charset="0"/>
              </a:rPr>
              <a:t>Source: </a:t>
            </a:r>
            <a:r>
              <a:rPr lang="en-GB" sz="800" b="1" dirty="0">
                <a:solidFill>
                  <a:srgbClr val="002060"/>
                </a:solidFill>
                <a:latin typeface="Calibri" pitchFamily="34" charset="0"/>
                <a:cs typeface="Calibri" pitchFamily="34" charset="0"/>
              </a:rPr>
              <a:t>Northern Ireland Statistics and Research Agency</a:t>
            </a:r>
            <a:r>
              <a:rPr lang="en-GB" altLang="en-US" sz="800" b="1" dirty="0">
                <a:solidFill>
                  <a:srgbClr val="002060"/>
                </a:solidFill>
                <a:latin typeface="Calibri" pitchFamily="34" charset="0"/>
                <a:cs typeface="Calibri" pitchFamily="34" charset="0"/>
              </a:rPr>
              <a:t>, NI Multiple Deprivation Measure 2017 </a:t>
            </a:r>
          </a:p>
          <a:p>
            <a:pPr marL="0" indent="0">
              <a:spcBef>
                <a:spcPct val="0"/>
              </a:spcBef>
              <a:defRPr/>
            </a:pPr>
            <a:r>
              <a:rPr lang="en-GB" altLang="en-US" sz="800" b="1" dirty="0">
                <a:solidFill>
                  <a:schemeClr val="bg1"/>
                </a:solidFill>
                <a:latin typeface="Calibri" pitchFamily="34" charset="0"/>
                <a:cs typeface="Calibri" pitchFamily="34" charset="0"/>
                <a:hlinkClick r:id="rId2">
                  <a:extLst>
                    <a:ext uri="{A12FA001-AC4F-418D-AE19-62706E023703}">
                      <ahyp:hlinkClr xmlns:ahyp="http://schemas.microsoft.com/office/drawing/2018/hyperlinkcolor" val="tx"/>
                    </a:ext>
                  </a:extLst>
                </a:hlinkClick>
              </a:rPr>
              <a:t>https://www.nisra.gov.uk/statistics/deprivation/northern-ireland-multiple-deprivation-measure-2017-nimdm2017</a:t>
            </a:r>
            <a:r>
              <a:rPr lang="en-GB" altLang="en-US" sz="800" b="1" dirty="0">
                <a:solidFill>
                  <a:schemeClr val="bg1"/>
                </a:solidFill>
                <a:latin typeface="Calibri" pitchFamily="34" charset="0"/>
                <a:cs typeface="Calibri" pitchFamily="34" charset="0"/>
              </a:rPr>
              <a:t> </a:t>
            </a:r>
          </a:p>
          <a:p>
            <a:pPr marL="0" indent="0">
              <a:spcBef>
                <a:spcPct val="0"/>
              </a:spcBef>
              <a:buFont typeface="Wingdings" pitchFamily="84" charset="2"/>
              <a:buNone/>
              <a:defRPr/>
            </a:pPr>
            <a:endParaRPr lang="en-GB" altLang="en-US" sz="800" b="1" dirty="0">
              <a:solidFill>
                <a:srgbClr val="002060"/>
              </a:solidFill>
              <a:latin typeface="Calibri" pitchFamily="34" charset="0"/>
              <a:cs typeface="Calibri" pitchFamily="34" charset="0"/>
            </a:endParaRPr>
          </a:p>
        </p:txBody>
      </p:sp>
      <p:pic>
        <p:nvPicPr>
          <p:cNvPr id="14340" name="Picture 1">
            <a:extLst>
              <a:ext uri="{FF2B5EF4-FFF2-40B4-BE49-F238E27FC236}">
                <a16:creationId xmlns:a16="http://schemas.microsoft.com/office/drawing/2014/main" id="{518EF447-374C-4270-80C5-CDDF9C406D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0950" y="893763"/>
            <a:ext cx="6642100"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0A5E473-CDFA-4D03-8866-7FEC58DF27FC}"/>
              </a:ext>
            </a:extLst>
          </p:cNvPr>
          <p:cNvSpPr>
            <a:spLocks noGrp="1" noChangeArrowheads="1"/>
          </p:cNvSpPr>
          <p:nvPr>
            <p:ph type="title"/>
          </p:nvPr>
        </p:nvSpPr>
        <p:spPr>
          <a:xfrm>
            <a:off x="0" y="260350"/>
            <a:ext cx="9144000" cy="647700"/>
          </a:xfrm>
        </p:spPr>
        <p:txBody>
          <a:bodyPr/>
          <a:lstStyle/>
          <a:p>
            <a:pPr algn="ctr"/>
            <a:r>
              <a:rPr lang="en-GB" altLang="en-US" sz="3600"/>
              <a:t>Maternal risk factors</a:t>
            </a:r>
          </a:p>
        </p:txBody>
      </p:sp>
      <p:sp>
        <p:nvSpPr>
          <p:cNvPr id="9219" name="Content Placeholder 2">
            <a:extLst>
              <a:ext uri="{FF2B5EF4-FFF2-40B4-BE49-F238E27FC236}">
                <a16:creationId xmlns:a16="http://schemas.microsoft.com/office/drawing/2014/main" id="{8CD5A414-F018-4337-B844-926AB6068056}"/>
              </a:ext>
            </a:extLst>
          </p:cNvPr>
          <p:cNvSpPr>
            <a:spLocks noGrp="1"/>
          </p:cNvSpPr>
          <p:nvPr>
            <p:ph idx="1"/>
          </p:nvPr>
        </p:nvSpPr>
        <p:spPr>
          <a:xfrm>
            <a:off x="619125" y="4378325"/>
            <a:ext cx="7905750" cy="1498600"/>
          </a:xfrm>
          <a:extLst/>
        </p:spPr>
        <p:txBody>
          <a:bodyPr/>
          <a:lstStyle/>
          <a:p>
            <a:pPr marL="285750" indent="-285750">
              <a:spcBef>
                <a:spcPts val="0"/>
              </a:spcBef>
              <a:buFont typeface="Arial" panose="020B0604020202020204" pitchFamily="34" charset="0"/>
              <a:buChar char="•"/>
              <a:defRPr/>
            </a:pPr>
            <a:r>
              <a:rPr lang="en-GB" altLang="en-US" sz="1400" dirty="0">
                <a:solidFill>
                  <a:srgbClr val="002060"/>
                </a:solidFill>
                <a:latin typeface="Calibri" panose="020F0502020204030204" pitchFamily="34" charset="0"/>
                <a:cs typeface="Calibri" panose="020F0502020204030204" pitchFamily="34" charset="0"/>
              </a:rPr>
              <a:t>In 2021/22, 11.3% of mothers smoked (2010/11 = 15.5%)</a:t>
            </a:r>
          </a:p>
          <a:p>
            <a:pPr marL="285750" indent="-285750">
              <a:spcBef>
                <a:spcPts val="0"/>
              </a:spcBef>
              <a:buFont typeface="Arial" panose="020B0604020202020204" pitchFamily="34" charset="0"/>
              <a:buChar char="•"/>
              <a:defRPr/>
            </a:pPr>
            <a:r>
              <a:rPr lang="en-GB" altLang="en-US" sz="1400" dirty="0">
                <a:solidFill>
                  <a:srgbClr val="002060"/>
                </a:solidFill>
                <a:latin typeface="Calibri" panose="020F0502020204030204" pitchFamily="34" charset="0"/>
                <a:cs typeface="Calibri" panose="020F0502020204030204" pitchFamily="34" charset="0"/>
              </a:rPr>
              <a:t>In 2021/22, 4.8% had pregnancy induced hypertension (2010/11 = 4.5%)</a:t>
            </a:r>
          </a:p>
          <a:p>
            <a:pPr marL="285750" indent="-285750">
              <a:spcBef>
                <a:spcPts val="0"/>
              </a:spcBef>
              <a:buFont typeface="Arial" panose="020B0604020202020204" pitchFamily="34" charset="0"/>
              <a:buChar char="•"/>
              <a:defRPr/>
            </a:pPr>
            <a:r>
              <a:rPr lang="en-GB" altLang="en-US" sz="1400" dirty="0">
                <a:solidFill>
                  <a:srgbClr val="002060"/>
                </a:solidFill>
                <a:latin typeface="Calibri" panose="020F0502020204030204" pitchFamily="34" charset="0"/>
                <a:cs typeface="Calibri" panose="020F0502020204030204" pitchFamily="34" charset="0"/>
              </a:rPr>
              <a:t>In </a:t>
            </a:r>
            <a:r>
              <a:rPr lang="en-GB" altLang="en-US" sz="1400" u="sng" dirty="0">
                <a:solidFill>
                  <a:srgbClr val="002060"/>
                </a:solidFill>
                <a:latin typeface="Calibri" panose="020F0502020204030204" pitchFamily="34" charset="0"/>
                <a:cs typeface="Calibri" panose="020F0502020204030204" pitchFamily="34" charset="0"/>
              </a:rPr>
              <a:t>2020/21</a:t>
            </a:r>
            <a:r>
              <a:rPr lang="en-GB" altLang="en-US" sz="1400" dirty="0">
                <a:solidFill>
                  <a:srgbClr val="002060"/>
                </a:solidFill>
                <a:latin typeface="Calibri" panose="020F0502020204030204" pitchFamily="34" charset="0"/>
                <a:cs typeface="Calibri" panose="020F0502020204030204" pitchFamily="34" charset="0"/>
              </a:rPr>
              <a:t>, 15.0% of mothers had diabetes (2010/11 = 1.8%) </a:t>
            </a:r>
            <a:r>
              <a:rPr lang="en-GB" altLang="en-US" sz="1000" dirty="0">
                <a:solidFill>
                  <a:srgbClr val="002060"/>
                </a:solidFill>
                <a:latin typeface="Calibri" panose="020F0502020204030204" pitchFamily="34" charset="0"/>
                <a:cs typeface="Calibri" panose="020F0502020204030204" pitchFamily="34" charset="0"/>
              </a:rPr>
              <a:t>Note: increase may be due in part to improved recording of diabetes on NIMATS/CHS</a:t>
            </a:r>
            <a:endParaRPr lang="en-GB" altLang="en-US" sz="1400" dirty="0">
              <a:solidFill>
                <a:srgbClr val="002060"/>
              </a:solidFill>
              <a:latin typeface="Calibri" panose="020F0502020204030204" pitchFamily="34" charset="0"/>
              <a:cs typeface="Calibri" panose="020F0502020204030204" pitchFamily="34" charset="0"/>
            </a:endParaRPr>
          </a:p>
          <a:p>
            <a:pPr marL="0" indent="0">
              <a:spcBef>
                <a:spcPts val="0"/>
              </a:spcBef>
              <a:buFont typeface="Wingdings" pitchFamily="84" charset="2"/>
              <a:buNone/>
              <a:defRPr/>
            </a:pPr>
            <a:endParaRPr lang="en-GB" sz="800" b="1" dirty="0">
              <a:solidFill>
                <a:srgbClr val="002060"/>
              </a:solidFill>
              <a:latin typeface="Calibri" panose="020F0502020204030204" pitchFamily="34" charset="0"/>
              <a:cs typeface="Calibri" panose="020F0502020204030204" pitchFamily="34" charset="0"/>
            </a:endParaRPr>
          </a:p>
          <a:p>
            <a:pPr marL="0" indent="0">
              <a:spcBef>
                <a:spcPts val="0"/>
              </a:spcBef>
              <a:buFont typeface="Wingdings" pitchFamily="84" charset="2"/>
              <a:buNone/>
              <a:defRPr/>
            </a:pPr>
            <a:r>
              <a:rPr lang="en-GB" sz="800" b="1" dirty="0">
                <a:solidFill>
                  <a:srgbClr val="002060"/>
                </a:solidFill>
                <a:latin typeface="Calibri" panose="020F0502020204030204" pitchFamily="34" charset="0"/>
                <a:cs typeface="Calibri" panose="020F0502020204030204" pitchFamily="34" charset="0"/>
              </a:rPr>
              <a:t>Report – Table 6.1</a:t>
            </a:r>
          </a:p>
          <a:p>
            <a:pPr marL="0" indent="0">
              <a:spcBef>
                <a:spcPts val="0"/>
              </a:spcBef>
              <a:defRPr/>
            </a:pPr>
            <a:r>
              <a:rPr lang="en-GB" altLang="en-US" sz="800" b="1" dirty="0">
                <a:solidFill>
                  <a:srgbClr val="002060"/>
                </a:solidFill>
                <a:latin typeface="Calibri" pitchFamily="34" charset="0"/>
                <a:cs typeface="Calibri" pitchFamily="34" charset="0"/>
              </a:rPr>
              <a:t>Source: </a:t>
            </a:r>
            <a:r>
              <a:rPr lang="en-US" altLang="en-US" sz="800" b="1" dirty="0">
                <a:solidFill>
                  <a:srgbClr val="002060"/>
                </a:solidFill>
                <a:latin typeface="Calibri" pitchFamily="34" charset="0"/>
                <a:cs typeface="Calibri" pitchFamily="34" charset="0"/>
              </a:rPr>
              <a:t>Child Health System (2010/11 - 2016/17), </a:t>
            </a:r>
            <a:r>
              <a:rPr lang="en-GB" altLang="en-US" sz="800" b="1" dirty="0">
                <a:solidFill>
                  <a:srgbClr val="002060"/>
                </a:solidFill>
                <a:latin typeface="Calibri" pitchFamily="34" charset="0"/>
                <a:cs typeface="Calibri" pitchFamily="34" charset="0"/>
              </a:rPr>
              <a:t>NI Maternity System </a:t>
            </a:r>
            <a:r>
              <a:rPr lang="en-US" altLang="en-US" sz="800" b="1" dirty="0">
                <a:solidFill>
                  <a:srgbClr val="002060"/>
                </a:solidFill>
                <a:latin typeface="Calibri" pitchFamily="34" charset="0"/>
                <a:cs typeface="Calibri" pitchFamily="34" charset="0"/>
              </a:rPr>
              <a:t>(2017/18 onwards)</a:t>
            </a:r>
          </a:p>
          <a:p>
            <a:pPr marL="0" indent="0">
              <a:spcBef>
                <a:spcPts val="0"/>
              </a:spcBef>
              <a:defRPr/>
            </a:pPr>
            <a:r>
              <a:rPr lang="en-GB" sz="800" b="1" dirty="0">
                <a:solidFill>
                  <a:srgbClr val="002060"/>
                </a:solidFill>
                <a:latin typeface="Calibri" pitchFamily="34" charset="0"/>
                <a:cs typeface="Calibri" pitchFamily="34" charset="0"/>
              </a:rPr>
              <a:t>DIABETES - due to data validation issues, it is not possible to provide data for mothers with diabetes who gave birth during 2021/22, therefore only data up to 2020/21 has been provided</a:t>
            </a:r>
          </a:p>
          <a:p>
            <a:pPr marL="0" indent="0">
              <a:spcBef>
                <a:spcPts val="0"/>
              </a:spcBef>
              <a:defRPr/>
            </a:pPr>
            <a:endParaRPr lang="en-GB" altLang="en-US" sz="1400" dirty="0">
              <a:solidFill>
                <a:srgbClr val="002060"/>
              </a:solidFill>
              <a:latin typeface="Calibri" pitchFamily="34" charset="0"/>
              <a:cs typeface="Calibri" pitchFamily="34" charset="0"/>
            </a:endParaRPr>
          </a:p>
        </p:txBody>
      </p:sp>
      <p:pic>
        <p:nvPicPr>
          <p:cNvPr id="15364" name="Picture 1">
            <a:extLst>
              <a:ext uri="{FF2B5EF4-FFF2-40B4-BE49-F238E27FC236}">
                <a16:creationId xmlns:a16="http://schemas.microsoft.com/office/drawing/2014/main" id="{9E6D125D-49B4-4DA3-9305-C22B8E3D05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5" y="1195388"/>
            <a:ext cx="7905750"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AF6A3964-7017-4297-B8EA-64C16AF1197A}"/>
              </a:ext>
            </a:extLst>
          </p:cNvPr>
          <p:cNvSpPr>
            <a:spLocks noGrp="1" noChangeArrowheads="1"/>
          </p:cNvSpPr>
          <p:nvPr>
            <p:ph type="title"/>
          </p:nvPr>
        </p:nvSpPr>
        <p:spPr>
          <a:xfrm>
            <a:off x="0" y="333375"/>
            <a:ext cx="9144000" cy="647700"/>
          </a:xfrm>
        </p:spPr>
        <p:txBody>
          <a:bodyPr/>
          <a:lstStyle/>
          <a:p>
            <a:pPr algn="ctr"/>
            <a:r>
              <a:rPr lang="en-GB" altLang="en-US" sz="3600"/>
              <a:t>Maternal risk factors - Smoking</a:t>
            </a:r>
          </a:p>
        </p:txBody>
      </p:sp>
      <p:sp>
        <p:nvSpPr>
          <p:cNvPr id="9219" name="Content Placeholder 2">
            <a:extLst>
              <a:ext uri="{FF2B5EF4-FFF2-40B4-BE49-F238E27FC236}">
                <a16:creationId xmlns:a16="http://schemas.microsoft.com/office/drawing/2014/main" id="{3B508DFA-78C8-4764-A19B-4292C488C74B}"/>
              </a:ext>
            </a:extLst>
          </p:cNvPr>
          <p:cNvSpPr>
            <a:spLocks noGrp="1"/>
          </p:cNvSpPr>
          <p:nvPr>
            <p:ph idx="1"/>
          </p:nvPr>
        </p:nvSpPr>
        <p:spPr>
          <a:xfrm>
            <a:off x="468313" y="4257675"/>
            <a:ext cx="8351837" cy="1655763"/>
          </a:xfrm>
          <a:extLst/>
        </p:spPr>
        <p:txBody>
          <a:bodyPr/>
          <a:lstStyle/>
          <a:p>
            <a:pPr marL="0" indent="0">
              <a:spcBef>
                <a:spcPts val="0"/>
              </a:spcBef>
              <a:buFont typeface="Wingdings" pitchFamily="84" charset="2"/>
              <a:buNone/>
              <a:defRPr/>
            </a:pPr>
            <a:r>
              <a:rPr lang="en-GB" altLang="en-US" sz="1300" dirty="0">
                <a:solidFill>
                  <a:srgbClr val="002060"/>
                </a:solidFill>
                <a:latin typeface="Calibri" panose="020F0502020204030204" pitchFamily="34" charset="0"/>
                <a:cs typeface="Calibri" panose="020F0502020204030204" pitchFamily="34" charset="0"/>
              </a:rPr>
              <a:t>2021/22:</a:t>
            </a:r>
          </a:p>
          <a:p>
            <a:pPr marL="285750" indent="-285750">
              <a:spcBef>
                <a:spcPts val="0"/>
              </a:spcBef>
              <a:buFont typeface="Arial" panose="020B0604020202020204" pitchFamily="34" charset="0"/>
              <a:buChar char="•"/>
              <a:defRPr/>
            </a:pPr>
            <a:r>
              <a:rPr lang="en-GB" altLang="en-US" sz="1300" dirty="0">
                <a:solidFill>
                  <a:srgbClr val="002060"/>
                </a:solidFill>
                <a:latin typeface="Calibri" panose="020F0502020204030204" pitchFamily="34" charset="0"/>
                <a:cs typeface="Calibri" panose="020F0502020204030204" pitchFamily="34" charset="0"/>
              </a:rPr>
              <a:t>% mothers who smoked at booking decreased with age: 31.1% of those aged &lt;20 years, 8.7% of those aged 40+.</a:t>
            </a:r>
          </a:p>
          <a:p>
            <a:pPr marL="285750" indent="-285750">
              <a:spcBef>
                <a:spcPts val="0"/>
              </a:spcBef>
              <a:buFont typeface="Arial" panose="020B0604020202020204" pitchFamily="34" charset="0"/>
              <a:buChar char="•"/>
              <a:defRPr/>
            </a:pPr>
            <a:r>
              <a:rPr lang="en-GB" altLang="en-US" sz="1300" dirty="0">
                <a:solidFill>
                  <a:srgbClr val="002060"/>
                </a:solidFill>
                <a:latin typeface="Calibri" panose="020F0502020204030204" pitchFamily="34" charset="0"/>
                <a:cs typeface="Calibri" panose="020F0502020204030204" pitchFamily="34" charset="0"/>
              </a:rPr>
              <a:t>A smaller proportion of first time mothers smoked (9.1%), compared to those who were pregnant before (12.2%).</a:t>
            </a:r>
          </a:p>
          <a:p>
            <a:pPr marL="285750" indent="-285750">
              <a:spcBef>
                <a:spcPts val="0"/>
              </a:spcBef>
              <a:buFont typeface="Arial" panose="020B0604020202020204" pitchFamily="34" charset="0"/>
              <a:buChar char="•"/>
              <a:defRPr/>
            </a:pPr>
            <a:r>
              <a:rPr lang="en-GB" altLang="en-US" sz="1300" dirty="0">
                <a:solidFill>
                  <a:srgbClr val="002060"/>
                </a:solidFill>
                <a:latin typeface="Calibri" panose="020F0502020204030204" pitchFamily="34" charset="0"/>
                <a:cs typeface="Calibri" panose="020F0502020204030204" pitchFamily="34" charset="0"/>
              </a:rPr>
              <a:t>Almost 15% of mothers in Belfast Health and Social Care Trust area smoked, compared to 10% in South Eastern HSCT and Southern HSCT (NI=11.3%).</a:t>
            </a:r>
          </a:p>
          <a:p>
            <a:pPr marL="285750" indent="-285750">
              <a:spcBef>
                <a:spcPts val="0"/>
              </a:spcBef>
              <a:buFont typeface="Arial" panose="020B0604020202020204" pitchFamily="34" charset="0"/>
              <a:buChar char="•"/>
              <a:defRPr/>
            </a:pPr>
            <a:r>
              <a:rPr lang="en-GB" altLang="en-US" sz="1300" dirty="0">
                <a:solidFill>
                  <a:srgbClr val="002060"/>
                </a:solidFill>
                <a:latin typeface="Calibri" panose="020F0502020204030204" pitchFamily="34" charset="0"/>
                <a:cs typeface="Calibri" panose="020F0502020204030204" pitchFamily="34" charset="0"/>
              </a:rPr>
              <a:t>In the most deprived areas (NIMDM 2017), 21.4% of mothers smoked, compared to 4.1% in the least deprived areas. </a:t>
            </a:r>
          </a:p>
          <a:p>
            <a:pPr marL="0" indent="0">
              <a:spcBef>
                <a:spcPct val="0"/>
              </a:spcBef>
              <a:buFont typeface="Wingdings" pitchFamily="84" charset="2"/>
              <a:buNone/>
              <a:defRPr/>
            </a:pPr>
            <a:r>
              <a:rPr lang="en-GB" sz="800" b="1" dirty="0">
                <a:solidFill>
                  <a:srgbClr val="002060"/>
                </a:solidFill>
                <a:latin typeface="Calibri" panose="020F0502020204030204" pitchFamily="34" charset="0"/>
                <a:cs typeface="Calibri" panose="020F0502020204030204" pitchFamily="34" charset="0"/>
              </a:rPr>
              <a:t>Report – Table 6.2</a:t>
            </a:r>
          </a:p>
          <a:p>
            <a:pPr marL="0" indent="0">
              <a:spcBef>
                <a:spcPct val="0"/>
              </a:spcBef>
              <a:defRPr/>
            </a:pPr>
            <a:r>
              <a:rPr lang="en-GB" altLang="en-US" sz="800" b="1" dirty="0">
                <a:solidFill>
                  <a:srgbClr val="002060"/>
                </a:solidFill>
                <a:latin typeface="Calibri" pitchFamily="34" charset="0"/>
                <a:cs typeface="Calibri" pitchFamily="34" charset="0"/>
              </a:rPr>
              <a:t>Source: NI Maternity System</a:t>
            </a:r>
          </a:p>
          <a:p>
            <a:pPr marL="0" indent="0">
              <a:spcBef>
                <a:spcPct val="0"/>
              </a:spcBef>
              <a:buFont typeface="Wingdings" pitchFamily="84" charset="2"/>
              <a:buNone/>
              <a:defRPr/>
            </a:pPr>
            <a:r>
              <a:rPr lang="en-GB" altLang="en-US" sz="800" b="1" dirty="0">
                <a:solidFill>
                  <a:srgbClr val="002060"/>
                </a:solidFill>
                <a:latin typeface="Calibri" pitchFamily="34" charset="0"/>
                <a:cs typeface="Calibri" pitchFamily="34" charset="0"/>
              </a:rPr>
              <a:t>Source: NISRA, NI Multiple Deprivation Measure 2017 </a:t>
            </a:r>
            <a:r>
              <a:rPr lang="en-GB" altLang="en-US" sz="800" b="1" dirty="0">
                <a:solidFill>
                  <a:schemeClr val="bg1"/>
                </a:solidFill>
                <a:latin typeface="Calibri" pitchFamily="34" charset="0"/>
                <a:cs typeface="Calibri" pitchFamily="34" charset="0"/>
                <a:hlinkClick r:id="rId2">
                  <a:extLst>
                    <a:ext uri="{A12FA001-AC4F-418D-AE19-62706E023703}">
                      <ahyp:hlinkClr xmlns:ahyp="http://schemas.microsoft.com/office/drawing/2018/hyperlinkcolor" val="tx"/>
                    </a:ext>
                  </a:extLst>
                </a:hlinkClick>
              </a:rPr>
              <a:t>https://www.nisra.gov.uk/statistics/deprivation/northern-ireland-multiple-deprivation-measure-2017-nimdm2017</a:t>
            </a:r>
            <a:r>
              <a:rPr lang="en-GB" altLang="en-US" sz="800" b="1" dirty="0">
                <a:solidFill>
                  <a:schemeClr val="bg1"/>
                </a:solidFill>
                <a:latin typeface="Calibri" pitchFamily="34" charset="0"/>
                <a:cs typeface="Calibri" pitchFamily="34" charset="0"/>
              </a:rPr>
              <a:t> </a:t>
            </a:r>
            <a:endParaRPr lang="en-GB" altLang="en-US" sz="800" dirty="0">
              <a:solidFill>
                <a:schemeClr val="bg1"/>
              </a:solidFill>
              <a:latin typeface="Calibri" pitchFamily="34" charset="0"/>
              <a:cs typeface="Calibri" pitchFamily="34" charset="0"/>
            </a:endParaRPr>
          </a:p>
          <a:p>
            <a:pPr marL="0" indent="0">
              <a:buFont typeface="Wingdings" pitchFamily="84" charset="2"/>
              <a:buNone/>
              <a:defRPr/>
            </a:pPr>
            <a:endParaRPr lang="en-GB" altLang="en-US" sz="1400" dirty="0">
              <a:solidFill>
                <a:srgbClr val="002060"/>
              </a:solidFill>
              <a:latin typeface="Calibri" pitchFamily="34" charset="0"/>
              <a:cs typeface="Calibri" pitchFamily="34" charset="0"/>
            </a:endParaRPr>
          </a:p>
        </p:txBody>
      </p:sp>
      <p:pic>
        <p:nvPicPr>
          <p:cNvPr id="16388" name="Picture 1">
            <a:extLst>
              <a:ext uri="{FF2B5EF4-FFF2-40B4-BE49-F238E27FC236}">
                <a16:creationId xmlns:a16="http://schemas.microsoft.com/office/drawing/2014/main" id="{620D3DE5-2EF3-4710-9538-40A7951306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63" y="1035050"/>
            <a:ext cx="7483475"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FC3A47EC-45C8-45D2-B253-9D0406EA84DD}"/>
              </a:ext>
            </a:extLst>
          </p:cNvPr>
          <p:cNvSpPr>
            <a:spLocks noGrp="1" noChangeArrowheads="1"/>
          </p:cNvSpPr>
          <p:nvPr>
            <p:ph type="title"/>
          </p:nvPr>
        </p:nvSpPr>
        <p:spPr>
          <a:xfrm>
            <a:off x="0" y="333375"/>
            <a:ext cx="9144000" cy="647700"/>
          </a:xfrm>
        </p:spPr>
        <p:txBody>
          <a:bodyPr/>
          <a:lstStyle/>
          <a:p>
            <a:pPr algn="ctr"/>
            <a:r>
              <a:rPr lang="en-GB" altLang="en-US" sz="3600"/>
              <a:t>Maternal risk factors - Diabetes</a:t>
            </a:r>
          </a:p>
        </p:txBody>
      </p:sp>
      <p:sp>
        <p:nvSpPr>
          <p:cNvPr id="9219" name="Content Placeholder 2">
            <a:extLst>
              <a:ext uri="{FF2B5EF4-FFF2-40B4-BE49-F238E27FC236}">
                <a16:creationId xmlns:a16="http://schemas.microsoft.com/office/drawing/2014/main" id="{F2185584-123F-42C3-ACC1-66BC17DD4E28}"/>
              </a:ext>
            </a:extLst>
          </p:cNvPr>
          <p:cNvSpPr>
            <a:spLocks noGrp="1"/>
          </p:cNvSpPr>
          <p:nvPr>
            <p:ph idx="1"/>
          </p:nvPr>
        </p:nvSpPr>
        <p:spPr>
          <a:xfrm>
            <a:off x="6372225" y="1196975"/>
            <a:ext cx="2520950" cy="3887788"/>
          </a:xfrm>
          <a:extLst/>
        </p:spPr>
        <p:txBody>
          <a:bodyPr/>
          <a:lstStyle/>
          <a:p>
            <a:pPr marL="0" indent="0">
              <a:buFont typeface="Wingdings" pitchFamily="84" charset="2"/>
              <a:buNone/>
              <a:defRPr/>
            </a:pPr>
            <a:r>
              <a:rPr lang="en-GB" altLang="en-US" sz="1400" u="sng" dirty="0">
                <a:solidFill>
                  <a:srgbClr val="002060"/>
                </a:solidFill>
                <a:latin typeface="Calibri" panose="020F0502020204030204" pitchFamily="34" charset="0"/>
                <a:cs typeface="Calibri" panose="020F0502020204030204" pitchFamily="34" charset="0"/>
              </a:rPr>
              <a:t>2020/21</a:t>
            </a:r>
            <a:r>
              <a:rPr lang="en-GB" altLang="en-US" sz="1400" dirty="0">
                <a:solidFill>
                  <a:srgbClr val="002060"/>
                </a:solidFill>
                <a:latin typeface="Calibri" panose="020F0502020204030204" pitchFamily="34" charset="0"/>
                <a:cs typeface="Calibri" panose="020F0502020204030204" pitchFamily="34" charset="0"/>
              </a:rPr>
              <a:t>:</a:t>
            </a:r>
          </a:p>
          <a:p>
            <a:pPr marL="285750" indent="-285750">
              <a:buFont typeface="Arial" panose="020B0604020202020204" pitchFamily="34" charset="0"/>
              <a:buChar char="•"/>
              <a:defRPr/>
            </a:pPr>
            <a:r>
              <a:rPr lang="en-GB" altLang="en-US" sz="1400" dirty="0">
                <a:solidFill>
                  <a:srgbClr val="002060"/>
                </a:solidFill>
                <a:latin typeface="Calibri" panose="020F0502020204030204" pitchFamily="34" charset="0"/>
                <a:cs typeface="Calibri" panose="020F0502020204030204" pitchFamily="34" charset="0"/>
              </a:rPr>
              <a:t>% mothers with diabetes increased with age – 6.5% of those aged less than 20 years, rising to 20.7% of those aged 40+.  (All mothers = 15.0%).</a:t>
            </a:r>
          </a:p>
          <a:p>
            <a:pPr marL="0" indent="0">
              <a:defRPr/>
            </a:pPr>
            <a:endParaRPr lang="en-GB" altLang="en-US" sz="1400" dirty="0">
              <a:solidFill>
                <a:srgbClr val="00206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defRPr/>
            </a:pPr>
            <a:r>
              <a:rPr lang="en-GB" altLang="en-US" sz="1400" dirty="0">
                <a:solidFill>
                  <a:srgbClr val="002060"/>
                </a:solidFill>
                <a:latin typeface="Calibri" panose="020F0502020204030204" pitchFamily="34" charset="0"/>
                <a:cs typeface="Calibri" panose="020F0502020204030204" pitchFamily="34" charset="0"/>
              </a:rPr>
              <a:t>Only slight variation by deprivation quintile (NIMDM 2017).</a:t>
            </a:r>
          </a:p>
          <a:p>
            <a:pPr marL="285750" indent="-285750">
              <a:buFont typeface="Arial" panose="020B0604020202020204" pitchFamily="34" charset="0"/>
              <a:buChar char="•"/>
              <a:defRPr/>
            </a:pPr>
            <a:endParaRPr lang="en-GB" altLang="en-US" sz="400" dirty="0">
              <a:solidFill>
                <a:srgbClr val="002060"/>
              </a:solidFill>
              <a:latin typeface="Calibri" pitchFamily="34" charset="0"/>
              <a:cs typeface="Calibri" pitchFamily="34" charset="0"/>
            </a:endParaRPr>
          </a:p>
          <a:p>
            <a:pPr marL="0" indent="0">
              <a:spcBef>
                <a:spcPct val="0"/>
              </a:spcBef>
              <a:buFont typeface="Wingdings" pitchFamily="84" charset="2"/>
              <a:buNone/>
              <a:defRPr/>
            </a:pPr>
            <a:r>
              <a:rPr lang="en-GB" sz="800" b="1" dirty="0">
                <a:solidFill>
                  <a:srgbClr val="002060"/>
                </a:solidFill>
                <a:latin typeface="Calibri" panose="020F0502020204030204" pitchFamily="34" charset="0"/>
                <a:cs typeface="Calibri" pitchFamily="34" charset="0"/>
              </a:rPr>
              <a:t>Report – Table 6.3, 2020/21 report: </a:t>
            </a:r>
            <a:r>
              <a:rPr lang="en-GB" sz="800" b="1" dirty="0">
                <a:solidFill>
                  <a:schemeClr val="bg1"/>
                </a:solidFill>
                <a:latin typeface="Calibri" panose="020F0502020204030204" pitchFamily="34" charset="0"/>
                <a:cs typeface="Calibri" pitchFamily="34" charset="0"/>
                <a:hlinkClick r:id="rId2">
                  <a:extLst>
                    <a:ext uri="{A12FA001-AC4F-418D-AE19-62706E023703}">
                      <ahyp:hlinkClr xmlns:ahyp="http://schemas.microsoft.com/office/drawing/2018/hyperlinkcolor" val="tx"/>
                    </a:ext>
                  </a:extLst>
                </a:hlinkClick>
              </a:rPr>
              <a:t>https://www.publichealth.hscni.net/directorates/operations/statistics</a:t>
            </a:r>
            <a:endParaRPr lang="en-GB" sz="800" b="1" dirty="0">
              <a:solidFill>
                <a:schemeClr val="bg1"/>
              </a:solidFill>
              <a:latin typeface="Calibri" panose="020F0502020204030204" pitchFamily="34" charset="0"/>
              <a:cs typeface="Calibri" pitchFamily="34" charset="0"/>
            </a:endParaRPr>
          </a:p>
          <a:p>
            <a:pPr marL="0" indent="0">
              <a:spcBef>
                <a:spcPct val="0"/>
              </a:spcBef>
              <a:defRPr/>
            </a:pPr>
            <a:r>
              <a:rPr lang="en-GB" altLang="en-US" sz="800" b="1" dirty="0">
                <a:solidFill>
                  <a:srgbClr val="002060"/>
                </a:solidFill>
                <a:latin typeface="Calibri" pitchFamily="34" charset="0"/>
                <a:cs typeface="Calibri" pitchFamily="34" charset="0"/>
              </a:rPr>
              <a:t>Source: NI Maternity System</a:t>
            </a:r>
          </a:p>
          <a:p>
            <a:pPr marL="0" indent="0">
              <a:spcBef>
                <a:spcPct val="0"/>
              </a:spcBef>
              <a:buFont typeface="Wingdings" pitchFamily="84" charset="2"/>
              <a:buNone/>
              <a:defRPr/>
            </a:pPr>
            <a:r>
              <a:rPr lang="en-GB" altLang="en-US" sz="800" b="1" dirty="0">
                <a:solidFill>
                  <a:srgbClr val="002060"/>
                </a:solidFill>
                <a:latin typeface="Calibri" pitchFamily="34" charset="0"/>
                <a:cs typeface="Calibri" pitchFamily="34" charset="0"/>
              </a:rPr>
              <a:t>Source: </a:t>
            </a:r>
            <a:r>
              <a:rPr lang="en-GB" sz="800" b="1" dirty="0">
                <a:solidFill>
                  <a:srgbClr val="002060"/>
                </a:solidFill>
                <a:latin typeface="Calibri" panose="020F0502020204030204" pitchFamily="34" charset="0"/>
                <a:cs typeface="Calibri" pitchFamily="34" charset="0"/>
              </a:rPr>
              <a:t>Northern Ireland Statistics and Research Agency</a:t>
            </a:r>
            <a:r>
              <a:rPr lang="en-GB" altLang="en-US" sz="800" b="1" dirty="0">
                <a:solidFill>
                  <a:srgbClr val="002060"/>
                </a:solidFill>
                <a:latin typeface="Calibri" panose="020F0502020204030204" pitchFamily="34" charset="0"/>
                <a:cs typeface="Calibri" pitchFamily="34" charset="0"/>
              </a:rPr>
              <a:t>, NI Multiple Deprivation Measure 2017 </a:t>
            </a:r>
            <a:r>
              <a:rPr lang="en-GB" altLang="en-US" sz="800" b="1" dirty="0">
                <a:solidFill>
                  <a:schemeClr val="bg1"/>
                </a:solidFill>
                <a:latin typeface="Calibri" panose="020F0502020204030204" pitchFamily="34" charset="0"/>
                <a:cs typeface="Calibri" pitchFamily="34" charset="0"/>
                <a:hlinkClick r:id="rId3">
                  <a:extLst>
                    <a:ext uri="{A12FA001-AC4F-418D-AE19-62706E023703}">
                      <ahyp:hlinkClr xmlns:ahyp="http://schemas.microsoft.com/office/drawing/2018/hyperlinkcolor" val="tx"/>
                    </a:ext>
                  </a:extLst>
                </a:hlinkClick>
              </a:rPr>
              <a:t>https://www.nisra.gov.uk/statistics/deprivation/northern-ireland-multiple-deprivation-measure-2017-nimdm2017</a:t>
            </a:r>
            <a:r>
              <a:rPr lang="en-GB" altLang="en-US" sz="800" b="1" dirty="0">
                <a:solidFill>
                  <a:schemeClr val="bg1"/>
                </a:solidFill>
                <a:latin typeface="Calibri" panose="020F0502020204030204" pitchFamily="34" charset="0"/>
                <a:cs typeface="Calibri" pitchFamily="34" charset="0"/>
              </a:rPr>
              <a:t>  </a:t>
            </a:r>
          </a:p>
        </p:txBody>
      </p:sp>
      <p:pic>
        <p:nvPicPr>
          <p:cNvPr id="17412" name="Picture 1">
            <a:extLst>
              <a:ext uri="{FF2B5EF4-FFF2-40B4-BE49-F238E27FC236}">
                <a16:creationId xmlns:a16="http://schemas.microsoft.com/office/drawing/2014/main" id="{5DA6FBF4-1C30-45C9-87A3-B9919D8327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268413"/>
            <a:ext cx="5816600"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BF4C5BB1-31FB-45C4-945D-5DD1AC87E9C9}"/>
              </a:ext>
            </a:extLst>
          </p:cNvPr>
          <p:cNvSpPr>
            <a:spLocks noGrp="1" noChangeArrowheads="1"/>
          </p:cNvSpPr>
          <p:nvPr>
            <p:ph type="title"/>
          </p:nvPr>
        </p:nvSpPr>
        <p:spPr>
          <a:xfrm>
            <a:off x="0" y="333375"/>
            <a:ext cx="9144000" cy="647700"/>
          </a:xfrm>
        </p:spPr>
        <p:txBody>
          <a:bodyPr/>
          <a:lstStyle/>
          <a:p>
            <a:pPr algn="ctr"/>
            <a:r>
              <a:rPr lang="en-GB" altLang="en-US" sz="3600"/>
              <a:t>Maternal Body Mass Index (BMI)</a:t>
            </a:r>
          </a:p>
        </p:txBody>
      </p:sp>
      <p:sp>
        <p:nvSpPr>
          <p:cNvPr id="12291" name="Content Placeholder 2">
            <a:extLst>
              <a:ext uri="{FF2B5EF4-FFF2-40B4-BE49-F238E27FC236}">
                <a16:creationId xmlns:a16="http://schemas.microsoft.com/office/drawing/2014/main" id="{1EA7FF8D-7E57-4A8C-ADCD-FA725BCEE4EA}"/>
              </a:ext>
            </a:extLst>
          </p:cNvPr>
          <p:cNvSpPr>
            <a:spLocks noGrp="1"/>
          </p:cNvSpPr>
          <p:nvPr>
            <p:ph idx="1"/>
          </p:nvPr>
        </p:nvSpPr>
        <p:spPr>
          <a:xfrm>
            <a:off x="503238" y="4335463"/>
            <a:ext cx="8029575" cy="1541462"/>
          </a:xfrm>
          <a:extLst/>
        </p:spPr>
        <p:txBody>
          <a:bodyPr/>
          <a:lstStyle/>
          <a:p>
            <a:pPr marL="0" indent="0">
              <a:spcBef>
                <a:spcPts val="0"/>
              </a:spcBef>
              <a:buFont typeface="Wingdings" pitchFamily="84" charset="2"/>
              <a:buNone/>
              <a:defRPr/>
            </a:pPr>
            <a:r>
              <a:rPr lang="en-GB" altLang="en-US" sz="1350" dirty="0">
                <a:solidFill>
                  <a:srgbClr val="002060"/>
                </a:solidFill>
                <a:latin typeface="Calibri" panose="020F0502020204030204" pitchFamily="34" charset="0"/>
                <a:cs typeface="Calibri" panose="020F0502020204030204" pitchFamily="34" charset="0"/>
              </a:rPr>
              <a:t>2021/22 (at antenatal booking appointment):</a:t>
            </a:r>
          </a:p>
          <a:p>
            <a:pPr marL="285750" indent="-285750">
              <a:spcBef>
                <a:spcPts val="0"/>
              </a:spcBef>
              <a:buFont typeface="Arial" panose="020B0604020202020204" pitchFamily="34" charset="0"/>
              <a:buChar char="•"/>
              <a:defRPr/>
            </a:pPr>
            <a:r>
              <a:rPr lang="en-GB" altLang="en-US" sz="1350" dirty="0">
                <a:solidFill>
                  <a:srgbClr val="002060"/>
                </a:solidFill>
                <a:latin typeface="Calibri" panose="020F0502020204030204" pitchFamily="34" charset="0"/>
                <a:cs typeface="Calibri" panose="020F0502020204030204" pitchFamily="34" charset="0"/>
              </a:rPr>
              <a:t>58% of mothers giving birth measured as pre-obese or obese. 31% pre-obese, 27% obese.</a:t>
            </a:r>
          </a:p>
          <a:p>
            <a:pPr marL="285750" indent="-285750">
              <a:spcBef>
                <a:spcPts val="0"/>
              </a:spcBef>
              <a:buFont typeface="Arial" panose="020B0604020202020204" pitchFamily="34" charset="0"/>
              <a:buChar char="•"/>
              <a:defRPr/>
            </a:pPr>
            <a:r>
              <a:rPr lang="en-GB" altLang="en-US" sz="1350" dirty="0">
                <a:solidFill>
                  <a:srgbClr val="002060"/>
                </a:solidFill>
                <a:latin typeface="Calibri" panose="020F0502020204030204" pitchFamily="34" charset="0"/>
                <a:cs typeface="Calibri" panose="020F0502020204030204" pitchFamily="34" charset="0"/>
              </a:rPr>
              <a:t>% obese has increased year on year since 2011/12 (18.5%). </a:t>
            </a:r>
          </a:p>
          <a:p>
            <a:pPr marL="285750" indent="-285750">
              <a:spcBef>
                <a:spcPts val="0"/>
              </a:spcBef>
              <a:buFont typeface="Arial" panose="020B0604020202020204" pitchFamily="34" charset="0"/>
              <a:buChar char="•"/>
              <a:defRPr/>
            </a:pPr>
            <a:r>
              <a:rPr lang="en-GB" altLang="en-US" sz="1350" dirty="0">
                <a:solidFill>
                  <a:srgbClr val="002060"/>
                </a:solidFill>
                <a:latin typeface="Calibri" panose="020F0502020204030204" pitchFamily="34" charset="0"/>
                <a:cs typeface="Calibri" panose="020F0502020204030204" pitchFamily="34" charset="0"/>
              </a:rPr>
              <a:t>31% of mothers from most deprived areas (NIMDM 2017) were classified as obese, compared to 21% from least deprived areas. </a:t>
            </a:r>
          </a:p>
          <a:p>
            <a:pPr marL="0" indent="0">
              <a:spcBef>
                <a:spcPts val="0"/>
              </a:spcBef>
              <a:defRPr/>
            </a:pPr>
            <a:r>
              <a:rPr lang="en-GB" sz="800" b="1" dirty="0">
                <a:solidFill>
                  <a:srgbClr val="002060"/>
                </a:solidFill>
                <a:latin typeface="Calibri" pitchFamily="34" charset="0"/>
                <a:cs typeface="Calibri" pitchFamily="34" charset="0"/>
              </a:rPr>
              <a:t>Report – Tables 7.1 and 7.2</a:t>
            </a:r>
          </a:p>
          <a:p>
            <a:pPr marL="0" indent="0">
              <a:spcBef>
                <a:spcPct val="0"/>
              </a:spcBef>
              <a:defRPr/>
            </a:pPr>
            <a:r>
              <a:rPr lang="en-GB" altLang="en-US" sz="800" b="1" dirty="0">
                <a:solidFill>
                  <a:srgbClr val="002060"/>
                </a:solidFill>
                <a:latin typeface="Calibri" pitchFamily="34" charset="0"/>
                <a:cs typeface="Calibri" pitchFamily="34" charset="0"/>
              </a:rPr>
              <a:t>Source: NI Maternity System</a:t>
            </a:r>
          </a:p>
          <a:p>
            <a:pPr marL="0" indent="0">
              <a:spcBef>
                <a:spcPts val="0"/>
              </a:spcBef>
              <a:buFont typeface="Wingdings" pitchFamily="84" charset="2"/>
              <a:buNone/>
              <a:defRPr/>
            </a:pPr>
            <a:r>
              <a:rPr lang="en-GB" altLang="en-US" sz="800" b="1" dirty="0">
                <a:solidFill>
                  <a:srgbClr val="002060"/>
                </a:solidFill>
                <a:latin typeface="Calibri" pitchFamily="34" charset="0"/>
                <a:cs typeface="Calibri" pitchFamily="34" charset="0"/>
              </a:rPr>
              <a:t>Source: </a:t>
            </a:r>
            <a:r>
              <a:rPr lang="en-GB" sz="800" b="1" dirty="0">
                <a:solidFill>
                  <a:srgbClr val="002060"/>
                </a:solidFill>
                <a:latin typeface="Calibri" pitchFamily="34" charset="0"/>
                <a:cs typeface="Calibri" pitchFamily="34" charset="0"/>
              </a:rPr>
              <a:t>Northern Ireland Statistics and Research Agency</a:t>
            </a:r>
            <a:r>
              <a:rPr lang="en-GB" altLang="en-US" sz="800" b="1" dirty="0">
                <a:solidFill>
                  <a:srgbClr val="002060"/>
                </a:solidFill>
                <a:latin typeface="Calibri" pitchFamily="34" charset="0"/>
                <a:cs typeface="Calibri" pitchFamily="34" charset="0"/>
              </a:rPr>
              <a:t>, NI Multiple Deprivation Measure 2017 </a:t>
            </a:r>
          </a:p>
          <a:p>
            <a:pPr marL="0" indent="0">
              <a:spcBef>
                <a:spcPts val="0"/>
              </a:spcBef>
              <a:buFont typeface="Wingdings" pitchFamily="84" charset="2"/>
              <a:buNone/>
              <a:defRPr/>
            </a:pPr>
            <a:r>
              <a:rPr lang="en-GB" altLang="en-US" sz="800" b="1" dirty="0">
                <a:solidFill>
                  <a:schemeClr val="bg1"/>
                </a:solidFill>
                <a:latin typeface="Calibri" pitchFamily="34" charset="0"/>
                <a:cs typeface="Calibri" pitchFamily="34" charset="0"/>
                <a:hlinkClick r:id="rId2">
                  <a:extLst>
                    <a:ext uri="{A12FA001-AC4F-418D-AE19-62706E023703}">
                      <ahyp:hlinkClr xmlns:ahyp="http://schemas.microsoft.com/office/drawing/2018/hyperlinkcolor" val="tx"/>
                    </a:ext>
                  </a:extLst>
                </a:hlinkClick>
              </a:rPr>
              <a:t>https://www.nisra.gov.uk/statistics/deprivation/northern-ireland-multiple-deprivation-measure-2017-nimdm2017</a:t>
            </a:r>
            <a:r>
              <a:rPr lang="en-GB" altLang="en-US" sz="800" b="1" dirty="0">
                <a:solidFill>
                  <a:schemeClr val="bg1"/>
                </a:solidFill>
                <a:latin typeface="Calibri" pitchFamily="34" charset="0"/>
                <a:cs typeface="Calibri" pitchFamily="34" charset="0"/>
              </a:rPr>
              <a:t> </a:t>
            </a:r>
            <a:endParaRPr lang="en-GB" altLang="en-US" sz="800" dirty="0">
              <a:solidFill>
                <a:schemeClr val="bg1"/>
              </a:solidFill>
              <a:latin typeface="Calibri" pitchFamily="34" charset="0"/>
              <a:cs typeface="Calibri" pitchFamily="34" charset="0"/>
            </a:endParaRPr>
          </a:p>
          <a:p>
            <a:pPr marL="0" indent="0">
              <a:spcBef>
                <a:spcPts val="0"/>
              </a:spcBef>
              <a:buFont typeface="Wingdings" pitchFamily="84" charset="2"/>
              <a:buNone/>
              <a:defRPr/>
            </a:pPr>
            <a:endParaRPr lang="en-GB" altLang="en-US" sz="800" dirty="0">
              <a:solidFill>
                <a:srgbClr val="002060"/>
              </a:solidFill>
              <a:latin typeface="Calibri" pitchFamily="34" charset="0"/>
              <a:cs typeface="Calibri" pitchFamily="34" charset="0"/>
            </a:endParaRPr>
          </a:p>
        </p:txBody>
      </p:sp>
      <p:pic>
        <p:nvPicPr>
          <p:cNvPr id="18436" name="Picture 1">
            <a:extLst>
              <a:ext uri="{FF2B5EF4-FFF2-40B4-BE49-F238E27FC236}">
                <a16:creationId xmlns:a16="http://schemas.microsoft.com/office/drawing/2014/main" id="{A08B233D-0D10-445B-BD53-6BE97F2444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513" y="955675"/>
            <a:ext cx="6784975" cy="337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A6A9BF4E-A49E-4210-9B98-5315AC10F910}"/>
              </a:ext>
            </a:extLst>
          </p:cNvPr>
          <p:cNvSpPr>
            <a:spLocks noGrp="1" noChangeArrowheads="1"/>
          </p:cNvSpPr>
          <p:nvPr>
            <p:ph type="title"/>
          </p:nvPr>
        </p:nvSpPr>
        <p:spPr>
          <a:xfrm>
            <a:off x="0" y="333375"/>
            <a:ext cx="9144000" cy="647700"/>
          </a:xfrm>
        </p:spPr>
        <p:txBody>
          <a:bodyPr/>
          <a:lstStyle/>
          <a:p>
            <a:pPr algn="ctr"/>
            <a:r>
              <a:rPr lang="en-GB" altLang="en-US" sz="3600"/>
              <a:t>Maternal Body Mass Index (BMI)</a:t>
            </a:r>
          </a:p>
        </p:txBody>
      </p:sp>
      <p:sp>
        <p:nvSpPr>
          <p:cNvPr id="12291" name="Content Placeholder 2">
            <a:extLst>
              <a:ext uri="{FF2B5EF4-FFF2-40B4-BE49-F238E27FC236}">
                <a16:creationId xmlns:a16="http://schemas.microsoft.com/office/drawing/2014/main" id="{1A3F27EA-14BC-48F0-A60C-17EE68906B05}"/>
              </a:ext>
            </a:extLst>
          </p:cNvPr>
          <p:cNvSpPr>
            <a:spLocks noGrp="1"/>
          </p:cNvSpPr>
          <p:nvPr>
            <p:ph idx="1"/>
          </p:nvPr>
        </p:nvSpPr>
        <p:spPr>
          <a:xfrm>
            <a:off x="6804025" y="1268413"/>
            <a:ext cx="1944688" cy="4176712"/>
          </a:xfrm>
          <a:extLst/>
        </p:spPr>
        <p:txBody>
          <a:bodyPr/>
          <a:lstStyle/>
          <a:p>
            <a:pPr marL="0" indent="0">
              <a:spcBef>
                <a:spcPts val="0"/>
              </a:spcBef>
              <a:buFont typeface="Wingdings" pitchFamily="84" charset="2"/>
              <a:buNone/>
              <a:defRPr/>
            </a:pPr>
            <a:r>
              <a:rPr lang="en-GB" altLang="en-US" sz="1350" dirty="0">
                <a:solidFill>
                  <a:srgbClr val="002060"/>
                </a:solidFill>
                <a:latin typeface="Calibri" panose="020F0502020204030204" pitchFamily="34" charset="0"/>
                <a:cs typeface="Calibri" panose="020F0502020204030204" pitchFamily="34" charset="0"/>
              </a:rPr>
              <a:t>2017/18 – 2021/22:</a:t>
            </a:r>
          </a:p>
          <a:p>
            <a:pPr marL="285750" indent="-285750">
              <a:spcBef>
                <a:spcPts val="0"/>
              </a:spcBef>
              <a:buFont typeface="Arial" panose="020B0604020202020204" pitchFamily="34" charset="0"/>
              <a:buChar char="•"/>
              <a:defRPr/>
            </a:pPr>
            <a:r>
              <a:rPr lang="en-GB" altLang="en-US" sz="1350" dirty="0">
                <a:solidFill>
                  <a:srgbClr val="002060"/>
                </a:solidFill>
                <a:latin typeface="Calibri" panose="020F0502020204030204" pitchFamily="34" charset="0"/>
                <a:cs typeface="Calibri" panose="020F0502020204030204" pitchFamily="34" charset="0"/>
              </a:rPr>
              <a:t>Figures show that a larger proportion of women (who booked at ≤ 14 weeks gestation) with a higher BMI, were more likely to have a larger baby, or deliver by Caesarean Section.</a:t>
            </a:r>
          </a:p>
          <a:p>
            <a:pPr marL="285750" indent="-285750">
              <a:spcBef>
                <a:spcPts val="0"/>
              </a:spcBef>
              <a:buFont typeface="Arial" panose="020B0604020202020204" pitchFamily="34" charset="0"/>
              <a:buChar char="•"/>
              <a:defRPr/>
            </a:pPr>
            <a:endParaRPr lang="en-GB" altLang="en-US" sz="1350" dirty="0">
              <a:solidFill>
                <a:srgbClr val="002060"/>
              </a:solidFill>
              <a:latin typeface="Calibri" panose="020F0502020204030204" pitchFamily="34" charset="0"/>
              <a:cs typeface="Calibri" panose="020F0502020204030204" pitchFamily="34" charset="0"/>
            </a:endParaRPr>
          </a:p>
          <a:p>
            <a:pPr marL="285750" indent="-285750">
              <a:spcBef>
                <a:spcPts val="0"/>
              </a:spcBef>
              <a:buFont typeface="Arial" panose="020B0604020202020204" pitchFamily="34" charset="0"/>
              <a:buChar char="•"/>
              <a:defRPr/>
            </a:pPr>
            <a:r>
              <a:rPr lang="en-GB" altLang="en-US" sz="1350" dirty="0">
                <a:solidFill>
                  <a:srgbClr val="002060"/>
                </a:solidFill>
                <a:latin typeface="Calibri" panose="020F0502020204030204" pitchFamily="34" charset="0"/>
                <a:cs typeface="Calibri" panose="020F0502020204030204" pitchFamily="34" charset="0"/>
              </a:rPr>
              <a:t>A higher proportion of women who smoke were more likely to be underweight.</a:t>
            </a:r>
          </a:p>
          <a:p>
            <a:pPr marL="0" indent="0">
              <a:spcBef>
                <a:spcPts val="0"/>
              </a:spcBef>
              <a:buFont typeface="Wingdings" pitchFamily="84" charset="2"/>
              <a:buNone/>
              <a:defRPr/>
            </a:pPr>
            <a:endParaRPr lang="en-GB" sz="800" b="1" dirty="0">
              <a:solidFill>
                <a:srgbClr val="002060"/>
              </a:solidFill>
              <a:latin typeface="Calibri" panose="020F0502020204030204" pitchFamily="34" charset="0"/>
              <a:cs typeface="Calibri" panose="020F0502020204030204" pitchFamily="34" charset="0"/>
            </a:endParaRPr>
          </a:p>
          <a:p>
            <a:pPr marL="0" indent="0">
              <a:spcBef>
                <a:spcPts val="0"/>
              </a:spcBef>
              <a:defRPr/>
            </a:pPr>
            <a:r>
              <a:rPr lang="en-GB" sz="800" b="1" dirty="0">
                <a:solidFill>
                  <a:srgbClr val="002060"/>
                </a:solidFill>
                <a:latin typeface="Calibri" panose="020F0502020204030204" pitchFamily="34" charset="0"/>
                <a:cs typeface="Calibri" panose="020F0502020204030204" pitchFamily="34" charset="0"/>
              </a:rPr>
              <a:t>Report – Table 7.4</a:t>
            </a:r>
          </a:p>
          <a:p>
            <a:pPr marL="0" indent="0">
              <a:spcBef>
                <a:spcPct val="0"/>
              </a:spcBef>
              <a:defRPr/>
            </a:pPr>
            <a:r>
              <a:rPr lang="en-GB" altLang="en-US" sz="800" b="1" dirty="0">
                <a:solidFill>
                  <a:srgbClr val="002060"/>
                </a:solidFill>
                <a:latin typeface="Calibri" pitchFamily="34" charset="0"/>
                <a:cs typeface="Calibri" pitchFamily="34" charset="0"/>
              </a:rPr>
              <a:t>Source: NI Maternity System</a:t>
            </a:r>
          </a:p>
        </p:txBody>
      </p:sp>
      <p:pic>
        <p:nvPicPr>
          <p:cNvPr id="19460" name="Picture 1">
            <a:extLst>
              <a:ext uri="{FF2B5EF4-FFF2-40B4-BE49-F238E27FC236}">
                <a16:creationId xmlns:a16="http://schemas.microsoft.com/office/drawing/2014/main" id="{69B25EC2-3B68-4832-AFF4-AA910F6013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325" y="1333500"/>
            <a:ext cx="616267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7C575023-DA23-46C7-9A05-1FF9294462CE}"/>
              </a:ext>
            </a:extLst>
          </p:cNvPr>
          <p:cNvSpPr>
            <a:spLocks noGrp="1" noChangeArrowheads="1"/>
          </p:cNvSpPr>
          <p:nvPr>
            <p:ph type="title"/>
          </p:nvPr>
        </p:nvSpPr>
        <p:spPr>
          <a:xfrm>
            <a:off x="0" y="333375"/>
            <a:ext cx="9144000" cy="647700"/>
          </a:xfrm>
        </p:spPr>
        <p:txBody>
          <a:bodyPr/>
          <a:lstStyle/>
          <a:p>
            <a:pPr algn="ctr"/>
            <a:r>
              <a:rPr lang="en-GB" altLang="en-US" sz="3600"/>
              <a:t>Method of Delivery</a:t>
            </a:r>
          </a:p>
        </p:txBody>
      </p:sp>
      <p:sp>
        <p:nvSpPr>
          <p:cNvPr id="13315" name="Content Placeholder 2">
            <a:extLst>
              <a:ext uri="{FF2B5EF4-FFF2-40B4-BE49-F238E27FC236}">
                <a16:creationId xmlns:a16="http://schemas.microsoft.com/office/drawing/2014/main" id="{EFDE9070-B7E9-41AC-A660-B67C0840AFA7}"/>
              </a:ext>
            </a:extLst>
          </p:cNvPr>
          <p:cNvSpPr>
            <a:spLocks noGrp="1"/>
          </p:cNvSpPr>
          <p:nvPr>
            <p:ph idx="1"/>
          </p:nvPr>
        </p:nvSpPr>
        <p:spPr>
          <a:xfrm>
            <a:off x="539750" y="3613150"/>
            <a:ext cx="2808288" cy="2344738"/>
          </a:xfrm>
          <a:extLst/>
        </p:spPr>
        <p:txBody>
          <a:bodyPr/>
          <a:lstStyle/>
          <a:p>
            <a:pPr marL="0" indent="0">
              <a:spcBef>
                <a:spcPts val="0"/>
              </a:spcBef>
              <a:buFont typeface="Wingdings" pitchFamily="84" charset="2"/>
              <a:buNone/>
              <a:defRPr/>
            </a:pPr>
            <a:r>
              <a:rPr lang="en-GB" altLang="en-US" sz="1350" dirty="0">
                <a:solidFill>
                  <a:srgbClr val="002060"/>
                </a:solidFill>
                <a:latin typeface="Calibri" pitchFamily="34" charset="0"/>
                <a:cs typeface="Calibri" pitchFamily="34" charset="0"/>
              </a:rPr>
              <a:t>2021/22:</a:t>
            </a:r>
          </a:p>
          <a:p>
            <a:pPr marL="285750" indent="-285750">
              <a:spcBef>
                <a:spcPts val="0"/>
              </a:spcBef>
              <a:buFont typeface="Arial" panose="020B0604020202020204" pitchFamily="34" charset="0"/>
              <a:buChar char="•"/>
              <a:defRPr/>
            </a:pPr>
            <a:r>
              <a:rPr lang="en-GB" altLang="en-US" sz="1350" dirty="0">
                <a:solidFill>
                  <a:srgbClr val="002060"/>
                </a:solidFill>
                <a:latin typeface="Calibri" pitchFamily="34" charset="0"/>
                <a:cs typeface="Calibri" pitchFamily="34" charset="0"/>
              </a:rPr>
              <a:t>Proportion of infants born by CS increased with age of mother, from 20.6% of those under 20 years old, to 51.8% of those aged 40+ years.</a:t>
            </a:r>
          </a:p>
          <a:p>
            <a:pPr marL="0" indent="0">
              <a:spcBef>
                <a:spcPts val="0"/>
              </a:spcBef>
              <a:buFont typeface="Wingdings" pitchFamily="84" charset="2"/>
              <a:buNone/>
              <a:defRPr/>
            </a:pPr>
            <a:endParaRPr lang="en-GB" altLang="en-US" sz="800" b="1" dirty="0">
              <a:solidFill>
                <a:srgbClr val="002060"/>
              </a:solidFill>
              <a:latin typeface="Calibri" pitchFamily="34" charset="0"/>
              <a:cs typeface="Calibri" pitchFamily="34" charset="0"/>
            </a:endParaRPr>
          </a:p>
          <a:p>
            <a:pPr marL="0" indent="0">
              <a:spcBef>
                <a:spcPts val="0"/>
              </a:spcBef>
              <a:defRPr/>
            </a:pPr>
            <a:r>
              <a:rPr lang="en-GB" sz="800" b="1" dirty="0">
                <a:solidFill>
                  <a:srgbClr val="002060"/>
                </a:solidFill>
                <a:latin typeface="Calibri" pitchFamily="34" charset="0"/>
                <a:cs typeface="Calibri" pitchFamily="34" charset="0"/>
              </a:rPr>
              <a:t>Report – Table 8.2</a:t>
            </a:r>
          </a:p>
          <a:p>
            <a:pPr marL="0" indent="0">
              <a:spcBef>
                <a:spcPct val="0"/>
              </a:spcBef>
              <a:defRPr/>
            </a:pPr>
            <a:r>
              <a:rPr lang="en-GB" altLang="en-US" sz="800" b="1" dirty="0">
                <a:solidFill>
                  <a:srgbClr val="002060"/>
                </a:solidFill>
                <a:latin typeface="Calibri" pitchFamily="34" charset="0"/>
                <a:cs typeface="Calibri" pitchFamily="34" charset="0"/>
              </a:rPr>
              <a:t>Source: NI Maternity System</a:t>
            </a:r>
          </a:p>
          <a:p>
            <a:pPr marL="0" indent="0">
              <a:spcBef>
                <a:spcPts val="0"/>
              </a:spcBef>
              <a:buFont typeface="Wingdings" pitchFamily="84" charset="2"/>
              <a:buNone/>
              <a:defRPr/>
            </a:pPr>
            <a:r>
              <a:rPr lang="en-GB" altLang="en-US" sz="800" b="1" dirty="0">
                <a:solidFill>
                  <a:srgbClr val="002060"/>
                </a:solidFill>
                <a:latin typeface="Calibri" pitchFamily="34" charset="0"/>
                <a:cs typeface="Calibri" pitchFamily="34" charset="0"/>
              </a:rPr>
              <a:t>Source: </a:t>
            </a:r>
            <a:r>
              <a:rPr lang="en-GB" sz="800" b="1" dirty="0">
                <a:solidFill>
                  <a:srgbClr val="002060"/>
                </a:solidFill>
                <a:latin typeface="Calibri" pitchFamily="34" charset="0"/>
                <a:cs typeface="Calibri" pitchFamily="34" charset="0"/>
              </a:rPr>
              <a:t>Northern Ireland Statistics and Research Agency</a:t>
            </a:r>
            <a:r>
              <a:rPr lang="en-GB" altLang="en-US" sz="800" b="1" dirty="0">
                <a:solidFill>
                  <a:srgbClr val="002060"/>
                </a:solidFill>
                <a:latin typeface="Calibri" pitchFamily="34" charset="0"/>
                <a:cs typeface="Calibri" pitchFamily="34" charset="0"/>
              </a:rPr>
              <a:t>, NI Multiple Deprivation Measure 2017 </a:t>
            </a:r>
            <a:r>
              <a:rPr lang="en-GB" altLang="en-US" sz="800" b="1" dirty="0">
                <a:solidFill>
                  <a:schemeClr val="bg1"/>
                </a:solidFill>
                <a:latin typeface="Calibri" pitchFamily="34" charset="0"/>
                <a:cs typeface="Calibri" pitchFamily="34" charset="0"/>
                <a:hlinkClick r:id="rId2">
                  <a:extLst>
                    <a:ext uri="{A12FA001-AC4F-418D-AE19-62706E023703}">
                      <ahyp:hlinkClr xmlns:ahyp="http://schemas.microsoft.com/office/drawing/2018/hyperlinkcolor" val="tx"/>
                    </a:ext>
                  </a:extLst>
                </a:hlinkClick>
              </a:rPr>
              <a:t>https://www.nisra.gov.uk/statistics/deprivation/northern-ireland-multiple-deprivation-measure-2017-nimdm2017</a:t>
            </a:r>
            <a:r>
              <a:rPr lang="en-GB" altLang="en-US" sz="800" b="1" dirty="0">
                <a:solidFill>
                  <a:schemeClr val="bg1"/>
                </a:solidFill>
                <a:latin typeface="Calibri" pitchFamily="34" charset="0"/>
                <a:cs typeface="Calibri" pitchFamily="34" charset="0"/>
              </a:rPr>
              <a:t> </a:t>
            </a:r>
            <a:endParaRPr lang="en-GB" altLang="en-US" sz="800" dirty="0">
              <a:solidFill>
                <a:schemeClr val="bg1"/>
              </a:solidFill>
              <a:latin typeface="Calibri" pitchFamily="34" charset="0"/>
              <a:cs typeface="Calibri" pitchFamily="34" charset="0"/>
            </a:endParaRPr>
          </a:p>
          <a:p>
            <a:pPr marL="0" indent="0">
              <a:spcBef>
                <a:spcPts val="0"/>
              </a:spcBef>
              <a:buFont typeface="Wingdings" pitchFamily="84" charset="2"/>
              <a:buNone/>
              <a:defRPr/>
            </a:pPr>
            <a:endParaRPr lang="en-GB" altLang="en-US" sz="800" dirty="0">
              <a:solidFill>
                <a:srgbClr val="002060"/>
              </a:solidFill>
              <a:latin typeface="Calibri" pitchFamily="34" charset="0"/>
              <a:cs typeface="Calibri" pitchFamily="34" charset="0"/>
            </a:endParaRPr>
          </a:p>
          <a:p>
            <a:pPr marL="0" indent="0">
              <a:spcBef>
                <a:spcPts val="0"/>
              </a:spcBef>
              <a:buFont typeface="Wingdings" pitchFamily="84" charset="2"/>
              <a:buNone/>
              <a:defRPr/>
            </a:pPr>
            <a:endParaRPr lang="en-GB" altLang="en-US" sz="1400" dirty="0">
              <a:solidFill>
                <a:srgbClr val="002060"/>
              </a:solidFill>
            </a:endParaRPr>
          </a:p>
        </p:txBody>
      </p:sp>
      <p:pic>
        <p:nvPicPr>
          <p:cNvPr id="20484" name="Picture 1">
            <a:extLst>
              <a:ext uri="{FF2B5EF4-FFF2-40B4-BE49-F238E27FC236}">
                <a16:creationId xmlns:a16="http://schemas.microsoft.com/office/drawing/2014/main" id="{369EBAFE-F67F-414D-9222-CF6BD0EF53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 y="992188"/>
            <a:ext cx="4816475" cy="262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80A7AFF9-41B4-4A1D-8ECA-9FF5F4E8F6F8}"/>
              </a:ext>
            </a:extLst>
          </p:cNvPr>
          <p:cNvSpPr txBox="1">
            <a:spLocks/>
          </p:cNvSpPr>
          <p:nvPr/>
        </p:nvSpPr>
        <p:spPr bwMode="auto">
          <a:xfrm>
            <a:off x="5435600" y="982663"/>
            <a:ext cx="3163888" cy="235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00A8CA"/>
              </a:buClr>
              <a:buSzPct val="65000"/>
              <a:buFont typeface="Wingdings" panose="05000000000000000000" pitchFamily="2" charset="2"/>
              <a:defRPr sz="30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4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anose="05000000000000000000" pitchFamily="2" charset="2"/>
              <a:buChar char="l"/>
              <a:defRPr sz="2000">
                <a:solidFill>
                  <a:schemeClr val="bg2"/>
                </a:solidFill>
                <a:latin typeface="+mn-lt"/>
              </a:defRPr>
            </a:lvl3pPr>
            <a:lvl4pPr marL="1562100" indent="-228600" algn="l" rtl="0" eaLnBrk="0" fontAlgn="base" hangingPunct="0">
              <a:spcBef>
                <a:spcPct val="20000"/>
              </a:spcBef>
              <a:spcAft>
                <a:spcPct val="0"/>
              </a:spcAft>
              <a:buClr>
                <a:schemeClr val="tx1"/>
              </a:buClr>
              <a:buChar char="–"/>
              <a:defRPr sz="2000">
                <a:solidFill>
                  <a:schemeClr val="bg2"/>
                </a:solidFill>
                <a:latin typeface="+mn-lt"/>
              </a:defRPr>
            </a:lvl4pPr>
            <a:lvl5pPr marL="19812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438400" indent="-228600" algn="l" rtl="0" fontAlgn="base">
              <a:spcBef>
                <a:spcPct val="20000"/>
              </a:spcBef>
              <a:spcAft>
                <a:spcPct val="0"/>
              </a:spcAft>
              <a:buClr>
                <a:schemeClr val="accent1"/>
              </a:buClr>
              <a:buChar char="•"/>
              <a:defRPr sz="2000">
                <a:solidFill>
                  <a:schemeClr val="bg2"/>
                </a:solidFill>
                <a:latin typeface="+mn-lt"/>
              </a:defRPr>
            </a:lvl6pPr>
            <a:lvl7pPr marL="2895600" indent="-228600" algn="l" rtl="0" fontAlgn="base">
              <a:spcBef>
                <a:spcPct val="20000"/>
              </a:spcBef>
              <a:spcAft>
                <a:spcPct val="0"/>
              </a:spcAft>
              <a:buClr>
                <a:schemeClr val="accent1"/>
              </a:buClr>
              <a:buChar char="•"/>
              <a:defRPr sz="2000">
                <a:solidFill>
                  <a:schemeClr val="bg2"/>
                </a:solidFill>
                <a:latin typeface="+mn-lt"/>
              </a:defRPr>
            </a:lvl7pPr>
            <a:lvl8pPr marL="3352800" indent="-228600" algn="l" rtl="0" fontAlgn="base">
              <a:spcBef>
                <a:spcPct val="20000"/>
              </a:spcBef>
              <a:spcAft>
                <a:spcPct val="0"/>
              </a:spcAft>
              <a:buClr>
                <a:schemeClr val="accent1"/>
              </a:buClr>
              <a:buChar char="•"/>
              <a:defRPr sz="2000">
                <a:solidFill>
                  <a:schemeClr val="bg2"/>
                </a:solidFill>
                <a:latin typeface="+mn-lt"/>
              </a:defRPr>
            </a:lvl8pPr>
            <a:lvl9pPr marL="3810000" indent="-228600" algn="l" rtl="0" fontAlgn="base">
              <a:spcBef>
                <a:spcPct val="20000"/>
              </a:spcBef>
              <a:spcAft>
                <a:spcPct val="0"/>
              </a:spcAft>
              <a:buClr>
                <a:schemeClr val="accent1"/>
              </a:buClr>
              <a:buChar char="•"/>
              <a:defRPr sz="2000">
                <a:solidFill>
                  <a:schemeClr val="bg2"/>
                </a:solidFill>
                <a:latin typeface="+mn-lt"/>
              </a:defRPr>
            </a:lvl9pPr>
          </a:lstStyle>
          <a:p>
            <a:pPr marL="0" indent="0">
              <a:spcBef>
                <a:spcPts val="0"/>
              </a:spcBef>
              <a:buFont typeface="Wingdings" pitchFamily="84" charset="2"/>
              <a:buNone/>
              <a:defRPr/>
            </a:pPr>
            <a:r>
              <a:rPr lang="en-GB" altLang="en-US" sz="1350" kern="0" dirty="0">
                <a:solidFill>
                  <a:srgbClr val="002060"/>
                </a:solidFill>
                <a:latin typeface="Calibri" pitchFamily="34" charset="0"/>
                <a:cs typeface="Calibri" pitchFamily="34" charset="0"/>
              </a:rPr>
              <a:t>2021/22:</a:t>
            </a:r>
          </a:p>
          <a:p>
            <a:pPr marL="285750" indent="-285750">
              <a:spcBef>
                <a:spcPts val="0"/>
              </a:spcBef>
              <a:buFont typeface="Arial" panose="020B0604020202020204" pitchFamily="34" charset="0"/>
              <a:buChar char="•"/>
              <a:defRPr/>
            </a:pPr>
            <a:r>
              <a:rPr lang="en-GB" altLang="en-US" sz="1350" kern="0" dirty="0">
                <a:solidFill>
                  <a:srgbClr val="002060"/>
                </a:solidFill>
                <a:latin typeface="Calibri" pitchFamily="34" charset="0"/>
                <a:cs typeface="Calibri" pitchFamily="34" charset="0"/>
              </a:rPr>
              <a:t>35.7% of infants born by Caesarean Section (CS), 52.5% had a normal delivery, 11.8% had another type of delivery e.g. breech, forceps.</a:t>
            </a:r>
          </a:p>
          <a:p>
            <a:pPr marL="0" indent="0">
              <a:spcBef>
                <a:spcPts val="0"/>
              </a:spcBef>
              <a:defRPr/>
            </a:pPr>
            <a:endParaRPr lang="en-GB" altLang="en-US" sz="1350" kern="0" dirty="0">
              <a:solidFill>
                <a:srgbClr val="002060"/>
              </a:solidFill>
              <a:latin typeface="Calibri" pitchFamily="34" charset="0"/>
              <a:cs typeface="Calibri" pitchFamily="34" charset="0"/>
            </a:endParaRPr>
          </a:p>
          <a:p>
            <a:pPr marL="285750" indent="-285750">
              <a:spcBef>
                <a:spcPts val="0"/>
              </a:spcBef>
              <a:buFont typeface="Arial" panose="020B0604020202020204" pitchFamily="34" charset="0"/>
              <a:buChar char="•"/>
              <a:defRPr/>
            </a:pPr>
            <a:r>
              <a:rPr lang="en-GB" altLang="en-US" sz="1350" kern="0" dirty="0">
                <a:solidFill>
                  <a:srgbClr val="002060"/>
                </a:solidFill>
                <a:latin typeface="Calibri" pitchFamily="34" charset="0"/>
                <a:cs typeface="Calibri" pitchFamily="34" charset="0"/>
              </a:rPr>
              <a:t>Daisy Hill Hospital continues to have the highest % CS (47.9%).</a:t>
            </a:r>
          </a:p>
          <a:p>
            <a:pPr marL="0" indent="0">
              <a:spcBef>
                <a:spcPts val="0"/>
              </a:spcBef>
              <a:buFont typeface="Wingdings" pitchFamily="84" charset="2"/>
              <a:buNone/>
              <a:defRPr/>
            </a:pPr>
            <a:endParaRPr lang="en-GB" altLang="en-US" sz="800" b="1" kern="0" dirty="0">
              <a:solidFill>
                <a:srgbClr val="002060"/>
              </a:solidFill>
              <a:latin typeface="Calibri" pitchFamily="34" charset="0"/>
              <a:cs typeface="Calibri" pitchFamily="34" charset="0"/>
            </a:endParaRPr>
          </a:p>
          <a:p>
            <a:pPr marL="0" indent="0">
              <a:spcBef>
                <a:spcPts val="0"/>
              </a:spcBef>
              <a:buFont typeface="Wingdings" pitchFamily="84" charset="2"/>
              <a:buNone/>
              <a:defRPr/>
            </a:pPr>
            <a:endParaRPr lang="en-GB" altLang="en-US" sz="800" kern="0" dirty="0">
              <a:solidFill>
                <a:srgbClr val="002060"/>
              </a:solidFill>
              <a:latin typeface="Calibri" pitchFamily="34" charset="0"/>
              <a:cs typeface="Calibri" pitchFamily="34" charset="0"/>
            </a:endParaRPr>
          </a:p>
          <a:p>
            <a:pPr marL="0" indent="0">
              <a:spcBef>
                <a:spcPts val="0"/>
              </a:spcBef>
              <a:buFont typeface="Wingdings" pitchFamily="84" charset="2"/>
              <a:buNone/>
              <a:defRPr/>
            </a:pPr>
            <a:endParaRPr lang="en-GB" altLang="en-US" sz="1400" kern="0" dirty="0"/>
          </a:p>
        </p:txBody>
      </p:sp>
      <p:pic>
        <p:nvPicPr>
          <p:cNvPr id="20486" name="Picture 4">
            <a:extLst>
              <a:ext uri="{FF2B5EF4-FFF2-40B4-BE49-F238E27FC236}">
                <a16:creationId xmlns:a16="http://schemas.microsoft.com/office/drawing/2014/main" id="{5C460F5F-614D-4F83-B31C-E23EF1D7B6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3913" y="3613150"/>
            <a:ext cx="544195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E9F5EAE5-F005-44AE-A6F2-4D2481232B46}"/>
              </a:ext>
            </a:extLst>
          </p:cNvPr>
          <p:cNvSpPr>
            <a:spLocks noGrp="1" noChangeArrowheads="1"/>
          </p:cNvSpPr>
          <p:nvPr>
            <p:ph type="title"/>
          </p:nvPr>
        </p:nvSpPr>
        <p:spPr>
          <a:xfrm>
            <a:off x="0" y="188913"/>
            <a:ext cx="9144000" cy="647700"/>
          </a:xfrm>
        </p:spPr>
        <p:txBody>
          <a:bodyPr/>
          <a:lstStyle/>
          <a:p>
            <a:pPr algn="ctr"/>
            <a:r>
              <a:rPr lang="en-GB" altLang="en-US" sz="3600"/>
              <a:t>Infant Birth Weight</a:t>
            </a:r>
          </a:p>
        </p:txBody>
      </p:sp>
      <p:sp>
        <p:nvSpPr>
          <p:cNvPr id="13315" name="Content Placeholder 2">
            <a:extLst>
              <a:ext uri="{FF2B5EF4-FFF2-40B4-BE49-F238E27FC236}">
                <a16:creationId xmlns:a16="http://schemas.microsoft.com/office/drawing/2014/main" id="{3DDC05E0-2E2D-4C1B-A849-E0518E5A3AC1}"/>
              </a:ext>
            </a:extLst>
          </p:cNvPr>
          <p:cNvSpPr>
            <a:spLocks noGrp="1"/>
          </p:cNvSpPr>
          <p:nvPr>
            <p:ph idx="1"/>
          </p:nvPr>
        </p:nvSpPr>
        <p:spPr>
          <a:xfrm>
            <a:off x="6227763" y="981075"/>
            <a:ext cx="2447925" cy="4752975"/>
          </a:xfrm>
          <a:extLst/>
        </p:spPr>
        <p:txBody>
          <a:bodyPr/>
          <a:lstStyle/>
          <a:p>
            <a:pPr marL="0" indent="0">
              <a:spcBef>
                <a:spcPts val="0"/>
              </a:spcBef>
              <a:buFont typeface="Wingdings" pitchFamily="84" charset="2"/>
              <a:buNone/>
              <a:defRPr/>
            </a:pPr>
            <a:r>
              <a:rPr lang="en-GB" altLang="en-US" sz="1300" dirty="0">
                <a:solidFill>
                  <a:srgbClr val="002060"/>
                </a:solidFill>
                <a:latin typeface="Calibri" pitchFamily="34" charset="0"/>
                <a:cs typeface="Calibri" pitchFamily="34" charset="0"/>
              </a:rPr>
              <a:t>2021/22:</a:t>
            </a:r>
          </a:p>
          <a:p>
            <a:pPr marL="285750" indent="-285750">
              <a:spcBef>
                <a:spcPts val="0"/>
              </a:spcBef>
              <a:buFont typeface="Arial" panose="020B0604020202020204" pitchFamily="34" charset="0"/>
              <a:buChar char="•"/>
              <a:defRPr/>
            </a:pPr>
            <a:r>
              <a:rPr lang="en-GB" altLang="en-US" sz="1300" dirty="0">
                <a:solidFill>
                  <a:srgbClr val="002060"/>
                </a:solidFill>
                <a:latin typeface="Calibri" pitchFamily="34" charset="0"/>
                <a:cs typeface="Calibri" pitchFamily="34" charset="0"/>
              </a:rPr>
              <a:t>6.4% of all births were of a low birth weight (6.1% live, 69.2% still).  </a:t>
            </a:r>
          </a:p>
          <a:p>
            <a:pPr marL="285750" indent="-285750">
              <a:spcBef>
                <a:spcPts val="0"/>
              </a:spcBef>
              <a:buFont typeface="Arial" panose="020B0604020202020204" pitchFamily="34" charset="0"/>
              <a:buChar char="•"/>
              <a:defRPr/>
            </a:pPr>
            <a:r>
              <a:rPr lang="en-GB" altLang="en-US" sz="1300" dirty="0">
                <a:solidFill>
                  <a:srgbClr val="002060"/>
                </a:solidFill>
                <a:latin typeface="Calibri" pitchFamily="34" charset="0"/>
                <a:cs typeface="Calibri" pitchFamily="34" charset="0"/>
              </a:rPr>
              <a:t>% low birth weight slightly higher in those mothers aged over 40 (9.7%).  (Note that this age group has a higher proportion of multiple births).  </a:t>
            </a:r>
          </a:p>
          <a:p>
            <a:pPr marL="285750" indent="-285750">
              <a:spcBef>
                <a:spcPts val="0"/>
              </a:spcBef>
              <a:buFont typeface="Arial" panose="020B0604020202020204" pitchFamily="34" charset="0"/>
              <a:buChar char="•"/>
              <a:defRPr/>
            </a:pPr>
            <a:r>
              <a:rPr lang="en-GB" altLang="en-US" sz="1300" dirty="0">
                <a:solidFill>
                  <a:srgbClr val="002060"/>
                </a:solidFill>
                <a:latin typeface="Calibri" pitchFamily="34" charset="0"/>
                <a:cs typeface="Calibri" pitchFamily="34" charset="0"/>
              </a:rPr>
              <a:t>14.1% of live infants were born with a higher birth weight (4,000g+) and of these, 1.8% with a birth weight of 4,500g+. </a:t>
            </a:r>
          </a:p>
          <a:p>
            <a:pPr marL="285750" indent="-285750">
              <a:spcBef>
                <a:spcPts val="0"/>
              </a:spcBef>
              <a:buFont typeface="Arial" panose="020B0604020202020204" pitchFamily="34" charset="0"/>
              <a:buChar char="•"/>
              <a:defRPr/>
            </a:pPr>
            <a:r>
              <a:rPr lang="en-GB" altLang="en-US" sz="1300" dirty="0">
                <a:solidFill>
                  <a:srgbClr val="002060"/>
                </a:solidFill>
                <a:latin typeface="Calibri" pitchFamily="34" charset="0"/>
                <a:cs typeface="Calibri" pitchFamily="34" charset="0"/>
              </a:rPr>
              <a:t>Mothers from a ‘white’ ethnic group were more likely to have a baby born with a high birth weight (4,000g+) (14.5%). ‘Non-white’ = 5.5%. </a:t>
            </a:r>
          </a:p>
          <a:p>
            <a:pPr marL="0" indent="0">
              <a:spcBef>
                <a:spcPts val="0"/>
              </a:spcBef>
              <a:buFont typeface="Wingdings" pitchFamily="84" charset="2"/>
              <a:buNone/>
              <a:defRPr/>
            </a:pPr>
            <a:endParaRPr lang="en-GB" altLang="en-US" sz="800" b="1" dirty="0">
              <a:solidFill>
                <a:srgbClr val="002060"/>
              </a:solidFill>
              <a:latin typeface="Calibri" pitchFamily="34" charset="0"/>
              <a:cs typeface="Calibri" pitchFamily="34" charset="0"/>
            </a:endParaRPr>
          </a:p>
          <a:p>
            <a:pPr marL="0" indent="0">
              <a:spcBef>
                <a:spcPts val="0"/>
              </a:spcBef>
              <a:defRPr/>
            </a:pPr>
            <a:r>
              <a:rPr lang="en-GB" sz="800" b="1" dirty="0">
                <a:solidFill>
                  <a:srgbClr val="002060"/>
                </a:solidFill>
                <a:latin typeface="Calibri" pitchFamily="34" charset="0"/>
                <a:cs typeface="Calibri" pitchFamily="34" charset="0"/>
              </a:rPr>
              <a:t>Report – Tables 9.1 and 9.2</a:t>
            </a:r>
          </a:p>
          <a:p>
            <a:pPr marL="0" indent="0">
              <a:spcBef>
                <a:spcPts val="0"/>
              </a:spcBef>
              <a:defRPr/>
            </a:pPr>
            <a:r>
              <a:rPr lang="en-GB" altLang="en-US" sz="800" b="1" dirty="0">
                <a:solidFill>
                  <a:srgbClr val="002060"/>
                </a:solidFill>
                <a:latin typeface="Calibri" pitchFamily="34" charset="0"/>
                <a:cs typeface="Calibri" pitchFamily="34" charset="0"/>
              </a:rPr>
              <a:t>Source: Child Health System and NI Maternity System</a:t>
            </a:r>
          </a:p>
          <a:p>
            <a:pPr marL="0" indent="0">
              <a:spcBef>
                <a:spcPts val="0"/>
              </a:spcBef>
              <a:buFont typeface="Wingdings" pitchFamily="84" charset="2"/>
              <a:buNone/>
              <a:defRPr/>
            </a:pPr>
            <a:endParaRPr lang="en-GB" altLang="en-US" sz="800" dirty="0">
              <a:solidFill>
                <a:srgbClr val="002060"/>
              </a:solidFill>
              <a:latin typeface="Calibri" pitchFamily="34" charset="0"/>
              <a:cs typeface="Calibri" pitchFamily="34" charset="0"/>
            </a:endParaRPr>
          </a:p>
          <a:p>
            <a:pPr marL="0" indent="0">
              <a:spcBef>
                <a:spcPts val="0"/>
              </a:spcBef>
              <a:buFont typeface="Wingdings" pitchFamily="84" charset="2"/>
              <a:buNone/>
              <a:defRPr/>
            </a:pPr>
            <a:endParaRPr lang="en-GB" altLang="en-US" sz="1400" dirty="0"/>
          </a:p>
        </p:txBody>
      </p:sp>
      <p:pic>
        <p:nvPicPr>
          <p:cNvPr id="21508" name="Picture 1">
            <a:extLst>
              <a:ext uri="{FF2B5EF4-FFF2-40B4-BE49-F238E27FC236}">
                <a16:creationId xmlns:a16="http://schemas.microsoft.com/office/drawing/2014/main" id="{FC7064D4-9CE9-44A7-9378-F37217170E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013" y="981075"/>
            <a:ext cx="5483225"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2">
            <a:extLst>
              <a:ext uri="{FF2B5EF4-FFF2-40B4-BE49-F238E27FC236}">
                <a16:creationId xmlns:a16="http://schemas.microsoft.com/office/drawing/2014/main" id="{94CEC433-930D-4C58-B768-22B767FD2E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13" y="3357563"/>
            <a:ext cx="5483225"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919F0C76-F3A4-4852-BEC3-02E51F0261C4}"/>
              </a:ext>
            </a:extLst>
          </p:cNvPr>
          <p:cNvSpPr txBox="1">
            <a:spLocks/>
          </p:cNvSpPr>
          <p:nvPr/>
        </p:nvSpPr>
        <p:spPr bwMode="auto">
          <a:xfrm>
            <a:off x="684213" y="2133600"/>
            <a:ext cx="77755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00A8CA"/>
              </a:buClr>
              <a:buSzPct val="65000"/>
              <a:buFont typeface="Wingdings" panose="05000000000000000000" pitchFamily="2" charset="2"/>
              <a:buNone/>
              <a:defRPr sz="3000">
                <a:solidFill>
                  <a:schemeClr val="bg2"/>
                </a:solidFill>
                <a:latin typeface="+mn-lt"/>
                <a:ea typeface="+mn-ea"/>
                <a:cs typeface="+mn-cs"/>
              </a:defRPr>
            </a:lvl1pPr>
            <a:lvl2pPr marL="457200" indent="0" algn="ctr" rtl="0" eaLnBrk="0" fontAlgn="base" hangingPunct="0">
              <a:spcBef>
                <a:spcPct val="20000"/>
              </a:spcBef>
              <a:spcAft>
                <a:spcPct val="0"/>
              </a:spcAft>
              <a:buClr>
                <a:schemeClr val="tx1"/>
              </a:buClr>
              <a:buSzPct val="90000"/>
              <a:buNone/>
              <a:defRPr sz="2400">
                <a:solidFill>
                  <a:schemeClr val="bg2"/>
                </a:solidFill>
                <a:latin typeface="+mn-lt"/>
              </a:defRPr>
            </a:lvl2pPr>
            <a:lvl3pPr marL="914400" indent="0" algn="ctr" rtl="0" eaLnBrk="0" fontAlgn="base" hangingPunct="0">
              <a:spcBef>
                <a:spcPct val="20000"/>
              </a:spcBef>
              <a:spcAft>
                <a:spcPct val="0"/>
              </a:spcAft>
              <a:buClr>
                <a:schemeClr val="accent1"/>
              </a:buClr>
              <a:buSzPct val="60000"/>
              <a:buFont typeface="Wingdings" panose="05000000000000000000" pitchFamily="2" charset="2"/>
              <a:buNone/>
              <a:defRPr sz="2000">
                <a:solidFill>
                  <a:schemeClr val="bg2"/>
                </a:solidFill>
                <a:latin typeface="+mn-lt"/>
              </a:defRPr>
            </a:lvl3pPr>
            <a:lvl4pPr marL="1371600" indent="0" algn="ctr" rtl="0" eaLnBrk="0" fontAlgn="base" hangingPunct="0">
              <a:spcBef>
                <a:spcPct val="20000"/>
              </a:spcBef>
              <a:spcAft>
                <a:spcPct val="0"/>
              </a:spcAft>
              <a:buClr>
                <a:schemeClr val="tx1"/>
              </a:buClr>
              <a:buNone/>
              <a:defRPr sz="2000">
                <a:solidFill>
                  <a:schemeClr val="bg2"/>
                </a:solidFill>
                <a:latin typeface="+mn-lt"/>
              </a:defRPr>
            </a:lvl4pPr>
            <a:lvl5pPr marL="1828800" indent="0" algn="ctr" rtl="0" eaLnBrk="0" fontAlgn="base" hangingPunct="0">
              <a:spcBef>
                <a:spcPct val="20000"/>
              </a:spcBef>
              <a:spcAft>
                <a:spcPct val="0"/>
              </a:spcAft>
              <a:buClr>
                <a:schemeClr val="accent1"/>
              </a:buClr>
              <a:buNone/>
              <a:defRPr sz="2000">
                <a:solidFill>
                  <a:schemeClr val="bg2"/>
                </a:solidFill>
                <a:latin typeface="+mn-lt"/>
              </a:defRPr>
            </a:lvl5pPr>
            <a:lvl6pPr marL="2286000" indent="0" algn="ctr" rtl="0" fontAlgn="base">
              <a:spcBef>
                <a:spcPct val="20000"/>
              </a:spcBef>
              <a:spcAft>
                <a:spcPct val="0"/>
              </a:spcAft>
              <a:buClr>
                <a:schemeClr val="accent1"/>
              </a:buClr>
              <a:buNone/>
              <a:defRPr sz="2000">
                <a:solidFill>
                  <a:schemeClr val="bg2"/>
                </a:solidFill>
                <a:latin typeface="+mn-lt"/>
              </a:defRPr>
            </a:lvl6pPr>
            <a:lvl7pPr marL="2743200" indent="0" algn="ctr" rtl="0" fontAlgn="base">
              <a:spcBef>
                <a:spcPct val="20000"/>
              </a:spcBef>
              <a:spcAft>
                <a:spcPct val="0"/>
              </a:spcAft>
              <a:buClr>
                <a:schemeClr val="accent1"/>
              </a:buClr>
              <a:buNone/>
              <a:defRPr sz="2000">
                <a:solidFill>
                  <a:schemeClr val="bg2"/>
                </a:solidFill>
                <a:latin typeface="+mn-lt"/>
              </a:defRPr>
            </a:lvl7pPr>
            <a:lvl8pPr marL="3200400" indent="0" algn="ctr" rtl="0" fontAlgn="base">
              <a:spcBef>
                <a:spcPct val="20000"/>
              </a:spcBef>
              <a:spcAft>
                <a:spcPct val="0"/>
              </a:spcAft>
              <a:buClr>
                <a:schemeClr val="accent1"/>
              </a:buClr>
              <a:buNone/>
              <a:defRPr sz="2000">
                <a:solidFill>
                  <a:schemeClr val="bg2"/>
                </a:solidFill>
                <a:latin typeface="+mn-lt"/>
              </a:defRPr>
            </a:lvl8pPr>
            <a:lvl9pPr marL="3657600" indent="0" algn="ctr" rtl="0" fontAlgn="base">
              <a:spcBef>
                <a:spcPct val="20000"/>
              </a:spcBef>
              <a:spcAft>
                <a:spcPct val="0"/>
              </a:spcAft>
              <a:buClr>
                <a:schemeClr val="accent1"/>
              </a:buClr>
              <a:buNone/>
              <a:defRPr sz="2000">
                <a:solidFill>
                  <a:schemeClr val="bg2"/>
                </a:solidFill>
                <a:latin typeface="+mn-lt"/>
              </a:defRPr>
            </a:lvl9pPr>
          </a:lstStyle>
          <a:p>
            <a:pPr>
              <a:defRPr/>
            </a:pPr>
            <a:r>
              <a:rPr lang="en-GB" sz="2800" b="1" kern="0" dirty="0">
                <a:solidFill>
                  <a:schemeClr val="bg1">
                    <a:lumMod val="75000"/>
                  </a:schemeClr>
                </a:solidFill>
              </a:rPr>
              <a:t>COVID-19</a:t>
            </a:r>
          </a:p>
          <a:p>
            <a:pPr>
              <a:defRPr/>
            </a:pPr>
            <a:endParaRPr lang="en-GB" sz="1800" kern="0" dirty="0">
              <a:solidFill>
                <a:schemeClr val="bg1">
                  <a:lumMod val="75000"/>
                </a:schemeClr>
              </a:solidFill>
            </a:endParaRPr>
          </a:p>
          <a:p>
            <a:pPr>
              <a:defRPr/>
            </a:pPr>
            <a:r>
              <a:rPr lang="en-GB" sz="1800" b="1" kern="0" dirty="0">
                <a:solidFill>
                  <a:schemeClr val="bg1">
                    <a:lumMod val="75000"/>
                  </a:schemeClr>
                </a:solidFill>
              </a:rPr>
              <a:t>Please note that data for 2021/22 will be impacted by the </a:t>
            </a:r>
          </a:p>
          <a:p>
            <a:pPr>
              <a:defRPr/>
            </a:pPr>
            <a:r>
              <a:rPr lang="en-GB" sz="1800" b="1" kern="0" dirty="0">
                <a:solidFill>
                  <a:schemeClr val="bg1">
                    <a:lumMod val="75000"/>
                  </a:schemeClr>
                </a:solidFill>
              </a:rPr>
              <a:t>COVID-19 pandemic and should be interpreted </a:t>
            </a:r>
          </a:p>
          <a:p>
            <a:pPr>
              <a:defRPr/>
            </a:pPr>
            <a:r>
              <a:rPr lang="en-GB" sz="1800" b="1" kern="0" dirty="0">
                <a:solidFill>
                  <a:schemeClr val="bg1">
                    <a:lumMod val="75000"/>
                  </a:schemeClr>
                </a:solidFill>
              </a:rPr>
              <a:t>with a degree of caution.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F86C7EE1-C9BD-4F9C-9E00-7FC50F25EF55}"/>
              </a:ext>
            </a:extLst>
          </p:cNvPr>
          <p:cNvSpPr>
            <a:spLocks noGrp="1" noChangeArrowheads="1"/>
          </p:cNvSpPr>
          <p:nvPr>
            <p:ph type="title"/>
          </p:nvPr>
        </p:nvSpPr>
        <p:spPr>
          <a:xfrm>
            <a:off x="0" y="333375"/>
            <a:ext cx="9144000" cy="647700"/>
          </a:xfrm>
        </p:spPr>
        <p:txBody>
          <a:bodyPr/>
          <a:lstStyle/>
          <a:p>
            <a:pPr algn="ctr"/>
            <a:r>
              <a:rPr lang="en-GB" altLang="en-US" sz="3200"/>
              <a:t>Breastfeeding (total/partial) – at discharge</a:t>
            </a:r>
          </a:p>
        </p:txBody>
      </p:sp>
      <p:sp>
        <p:nvSpPr>
          <p:cNvPr id="14339" name="Content Placeholder 2">
            <a:extLst>
              <a:ext uri="{FF2B5EF4-FFF2-40B4-BE49-F238E27FC236}">
                <a16:creationId xmlns:a16="http://schemas.microsoft.com/office/drawing/2014/main" id="{B89D535D-F9B1-4D19-9523-CC1C5863EBCC}"/>
              </a:ext>
            </a:extLst>
          </p:cNvPr>
          <p:cNvSpPr>
            <a:spLocks noGrp="1"/>
          </p:cNvSpPr>
          <p:nvPr>
            <p:ph idx="1"/>
          </p:nvPr>
        </p:nvSpPr>
        <p:spPr>
          <a:xfrm>
            <a:off x="474663" y="4149725"/>
            <a:ext cx="8059737" cy="1727200"/>
          </a:xfrm>
          <a:extLst/>
        </p:spPr>
        <p:txBody>
          <a:bodyPr/>
          <a:lstStyle/>
          <a:p>
            <a:pPr marL="0" indent="0">
              <a:spcBef>
                <a:spcPts val="0"/>
              </a:spcBef>
              <a:buFont typeface="Wingdings" pitchFamily="84" charset="2"/>
              <a:buNone/>
              <a:defRPr/>
            </a:pPr>
            <a:r>
              <a:rPr lang="en-GB" altLang="en-US" sz="1300" dirty="0">
                <a:solidFill>
                  <a:srgbClr val="002060"/>
                </a:solidFill>
                <a:latin typeface="Calibri" pitchFamily="34" charset="0"/>
                <a:cs typeface="Calibri" pitchFamily="34" charset="0"/>
              </a:rPr>
              <a:t>2021/22:</a:t>
            </a:r>
          </a:p>
          <a:p>
            <a:pPr marL="285750" indent="-285750">
              <a:spcBef>
                <a:spcPts val="0"/>
              </a:spcBef>
              <a:buFont typeface="Arial" panose="020B0604020202020204" pitchFamily="34" charset="0"/>
              <a:buChar char="•"/>
              <a:defRPr/>
            </a:pPr>
            <a:r>
              <a:rPr lang="en-GB" altLang="en-US" sz="1300" dirty="0">
                <a:solidFill>
                  <a:srgbClr val="002060"/>
                </a:solidFill>
                <a:latin typeface="Calibri" pitchFamily="34" charset="0"/>
                <a:cs typeface="Calibri" pitchFamily="34" charset="0"/>
              </a:rPr>
              <a:t>51.2% of live infants breastfed at discharge.  </a:t>
            </a:r>
          </a:p>
          <a:p>
            <a:pPr marL="285750" indent="-285750">
              <a:spcBef>
                <a:spcPts val="0"/>
              </a:spcBef>
              <a:buFont typeface="Arial" panose="020B0604020202020204" pitchFamily="34" charset="0"/>
              <a:buChar char="•"/>
              <a:defRPr/>
            </a:pPr>
            <a:r>
              <a:rPr lang="en-GB" altLang="en-US" sz="1300" dirty="0">
                <a:solidFill>
                  <a:srgbClr val="002060"/>
                </a:solidFill>
                <a:latin typeface="Calibri" pitchFamily="34" charset="0"/>
                <a:cs typeface="Calibri" pitchFamily="34" charset="0"/>
              </a:rPr>
              <a:t>Increases with age of mother: aged &lt;20 = 25.5%, 40+ = 63.0%.</a:t>
            </a:r>
          </a:p>
          <a:p>
            <a:pPr marL="285750" indent="-285750">
              <a:spcBef>
                <a:spcPts val="0"/>
              </a:spcBef>
              <a:buFont typeface="Arial" panose="020B0604020202020204" pitchFamily="34" charset="0"/>
              <a:buChar char="•"/>
              <a:defRPr/>
            </a:pPr>
            <a:r>
              <a:rPr lang="en-GB" altLang="en-US" sz="1300" dirty="0">
                <a:solidFill>
                  <a:srgbClr val="002060"/>
                </a:solidFill>
                <a:latin typeface="Calibri" pitchFamily="34" charset="0"/>
                <a:cs typeface="Calibri" pitchFamily="34" charset="0"/>
              </a:rPr>
              <a:t>Much higher rates in infants born to mothers whose ethnic origin was not ‘white’.  </a:t>
            </a:r>
          </a:p>
          <a:p>
            <a:pPr marL="285750" indent="-285750">
              <a:spcBef>
                <a:spcPts val="0"/>
              </a:spcBef>
              <a:buFont typeface="Arial" panose="020B0604020202020204" pitchFamily="34" charset="0"/>
              <a:buChar char="•"/>
              <a:defRPr/>
            </a:pPr>
            <a:r>
              <a:rPr lang="en-GB" altLang="en-US" sz="1300" dirty="0">
                <a:solidFill>
                  <a:srgbClr val="002060"/>
                </a:solidFill>
                <a:latin typeface="Calibri" pitchFamily="34" charset="0"/>
                <a:cs typeface="Calibri" pitchFamily="34" charset="0"/>
              </a:rPr>
              <a:t>By Council area, % breastfed ranges from 40.9% in Derry City &amp; Strabane to 63.3% in Lisburn &amp; Castlereagh.</a:t>
            </a:r>
          </a:p>
          <a:p>
            <a:pPr marL="285750" indent="-285750">
              <a:spcBef>
                <a:spcPts val="0"/>
              </a:spcBef>
              <a:buFont typeface="Arial" panose="020B0604020202020204" pitchFamily="34" charset="0"/>
              <a:buChar char="•"/>
              <a:defRPr/>
            </a:pPr>
            <a:r>
              <a:rPr lang="en-GB" altLang="en-US" sz="1300" dirty="0">
                <a:solidFill>
                  <a:srgbClr val="002060"/>
                </a:solidFill>
                <a:latin typeface="Calibri" pitchFamily="34" charset="0"/>
                <a:cs typeface="Calibri" pitchFamily="34" charset="0"/>
              </a:rPr>
              <a:t>Markedly lower in more deprived areas (36.7%).  Least deprived = 66.8%.</a:t>
            </a:r>
          </a:p>
          <a:p>
            <a:pPr marL="0" indent="0">
              <a:spcBef>
                <a:spcPts val="0"/>
              </a:spcBef>
              <a:defRPr/>
            </a:pPr>
            <a:r>
              <a:rPr lang="en-GB" sz="800" b="1" dirty="0">
                <a:solidFill>
                  <a:srgbClr val="002060"/>
                </a:solidFill>
                <a:latin typeface="Calibri" pitchFamily="34" charset="0"/>
                <a:cs typeface="Calibri" pitchFamily="34" charset="0"/>
              </a:rPr>
              <a:t>Report – Table 10.2</a:t>
            </a:r>
          </a:p>
          <a:p>
            <a:pPr marL="0" indent="0">
              <a:spcBef>
                <a:spcPts val="0"/>
              </a:spcBef>
              <a:defRPr/>
            </a:pPr>
            <a:r>
              <a:rPr lang="en-GB" altLang="en-US" sz="800" b="1" dirty="0">
                <a:solidFill>
                  <a:srgbClr val="002060"/>
                </a:solidFill>
                <a:latin typeface="Calibri" pitchFamily="34" charset="0"/>
                <a:cs typeface="Calibri" pitchFamily="34" charset="0"/>
              </a:rPr>
              <a:t>Source: Child Health System and NI Maternity System</a:t>
            </a:r>
          </a:p>
          <a:p>
            <a:pPr marL="0" indent="0">
              <a:spcBef>
                <a:spcPts val="0"/>
              </a:spcBef>
              <a:buFont typeface="Wingdings" pitchFamily="84" charset="2"/>
              <a:buNone/>
              <a:defRPr/>
            </a:pPr>
            <a:r>
              <a:rPr lang="en-GB" altLang="en-US" sz="800" b="1" dirty="0">
                <a:solidFill>
                  <a:srgbClr val="002060"/>
                </a:solidFill>
                <a:latin typeface="Calibri" pitchFamily="34" charset="0"/>
                <a:cs typeface="Calibri" pitchFamily="34" charset="0"/>
              </a:rPr>
              <a:t>Source: </a:t>
            </a:r>
            <a:r>
              <a:rPr lang="en-GB" sz="800" b="1" dirty="0">
                <a:solidFill>
                  <a:srgbClr val="002060"/>
                </a:solidFill>
                <a:latin typeface="Calibri" pitchFamily="34" charset="0"/>
                <a:cs typeface="Calibri" pitchFamily="34" charset="0"/>
              </a:rPr>
              <a:t>Northern Ireland Statistics and Research Agency</a:t>
            </a:r>
            <a:r>
              <a:rPr lang="en-GB" altLang="en-US" sz="800" b="1" dirty="0">
                <a:solidFill>
                  <a:srgbClr val="002060"/>
                </a:solidFill>
                <a:latin typeface="Calibri" pitchFamily="34" charset="0"/>
                <a:cs typeface="Calibri" pitchFamily="34" charset="0"/>
              </a:rPr>
              <a:t>, NI Multiple Deprivation Measure 2017 </a:t>
            </a:r>
          </a:p>
          <a:p>
            <a:pPr marL="0" indent="0">
              <a:spcBef>
                <a:spcPts val="0"/>
              </a:spcBef>
              <a:buFont typeface="Wingdings" pitchFamily="84" charset="2"/>
              <a:buNone/>
              <a:defRPr/>
            </a:pPr>
            <a:r>
              <a:rPr lang="en-GB" altLang="en-US" sz="800" b="1" dirty="0">
                <a:solidFill>
                  <a:schemeClr val="bg1"/>
                </a:solidFill>
                <a:latin typeface="Calibri" pitchFamily="34" charset="0"/>
                <a:cs typeface="Calibri" pitchFamily="34" charset="0"/>
                <a:hlinkClick r:id="rId2">
                  <a:extLst>
                    <a:ext uri="{A12FA001-AC4F-418D-AE19-62706E023703}">
                      <ahyp:hlinkClr xmlns:ahyp="http://schemas.microsoft.com/office/drawing/2018/hyperlinkcolor" val="tx"/>
                    </a:ext>
                  </a:extLst>
                </a:hlinkClick>
              </a:rPr>
              <a:t>https://www.nisra.gov.uk/statistics/deprivation/northern-ireland-multiple-deprivation-measure-2017-nimdm2017</a:t>
            </a:r>
            <a:r>
              <a:rPr lang="en-GB" altLang="en-US" sz="800" b="1" dirty="0">
                <a:solidFill>
                  <a:schemeClr val="bg1"/>
                </a:solidFill>
                <a:latin typeface="Calibri" pitchFamily="34" charset="0"/>
                <a:cs typeface="Calibri" pitchFamily="34" charset="0"/>
              </a:rPr>
              <a:t> </a:t>
            </a:r>
            <a:endParaRPr lang="en-GB" altLang="en-US" sz="800" dirty="0">
              <a:solidFill>
                <a:schemeClr val="bg1"/>
              </a:solidFill>
              <a:latin typeface="Calibri" pitchFamily="34" charset="0"/>
              <a:cs typeface="Calibri" pitchFamily="34" charset="0"/>
            </a:endParaRPr>
          </a:p>
          <a:p>
            <a:pPr marL="0" indent="0">
              <a:spcBef>
                <a:spcPts val="0"/>
              </a:spcBef>
              <a:buFont typeface="Wingdings" pitchFamily="84" charset="2"/>
              <a:buNone/>
              <a:defRPr/>
            </a:pPr>
            <a:endParaRPr lang="en-GB" altLang="en-US" sz="800" dirty="0">
              <a:solidFill>
                <a:srgbClr val="002060"/>
              </a:solidFill>
              <a:latin typeface="Calibri" pitchFamily="34" charset="0"/>
              <a:cs typeface="Calibri" pitchFamily="34" charset="0"/>
            </a:endParaRPr>
          </a:p>
          <a:p>
            <a:pPr marL="0" indent="0">
              <a:spcBef>
                <a:spcPts val="0"/>
              </a:spcBef>
              <a:buFont typeface="Wingdings" pitchFamily="84" charset="2"/>
              <a:buNone/>
              <a:defRPr/>
            </a:pPr>
            <a:r>
              <a:rPr lang="en-GB" altLang="en-US" sz="1400" dirty="0">
                <a:solidFill>
                  <a:srgbClr val="002060"/>
                </a:solidFill>
                <a:latin typeface="Calibri" pitchFamily="34" charset="0"/>
                <a:cs typeface="Calibri" pitchFamily="34" charset="0"/>
              </a:rPr>
              <a:t> </a:t>
            </a:r>
          </a:p>
          <a:p>
            <a:pPr marL="0" indent="0">
              <a:spcBef>
                <a:spcPts val="0"/>
              </a:spcBef>
              <a:buFont typeface="Wingdings" pitchFamily="84" charset="2"/>
              <a:buNone/>
              <a:defRPr/>
            </a:pPr>
            <a:endParaRPr lang="en-GB" altLang="en-US" sz="1100" dirty="0">
              <a:solidFill>
                <a:srgbClr val="002060"/>
              </a:solidFill>
            </a:endParaRPr>
          </a:p>
        </p:txBody>
      </p:sp>
      <p:pic>
        <p:nvPicPr>
          <p:cNvPr id="22532" name="Picture 1">
            <a:extLst>
              <a:ext uri="{FF2B5EF4-FFF2-40B4-BE49-F238E27FC236}">
                <a16:creationId xmlns:a16="http://schemas.microsoft.com/office/drawing/2014/main" id="{22088FA5-0497-481B-8972-3CE56F25D9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81075"/>
            <a:ext cx="79248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059E3068-4B68-4C83-B907-0C6896D28D85}"/>
              </a:ext>
            </a:extLst>
          </p:cNvPr>
          <p:cNvSpPr>
            <a:spLocks noGrp="1" noChangeArrowheads="1"/>
          </p:cNvSpPr>
          <p:nvPr>
            <p:ph type="title"/>
          </p:nvPr>
        </p:nvSpPr>
        <p:spPr>
          <a:xfrm>
            <a:off x="0" y="333375"/>
            <a:ext cx="9144000" cy="647700"/>
          </a:xfrm>
        </p:spPr>
        <p:txBody>
          <a:bodyPr/>
          <a:lstStyle/>
          <a:p>
            <a:pPr algn="ctr"/>
            <a:r>
              <a:rPr lang="en-GB" altLang="en-US" sz="3600"/>
              <a:t>Body Mass Index – Primary 1</a:t>
            </a:r>
          </a:p>
        </p:txBody>
      </p:sp>
      <p:sp>
        <p:nvSpPr>
          <p:cNvPr id="16387" name="Content Placeholder 2">
            <a:extLst>
              <a:ext uri="{FF2B5EF4-FFF2-40B4-BE49-F238E27FC236}">
                <a16:creationId xmlns:a16="http://schemas.microsoft.com/office/drawing/2014/main" id="{AC8DA1D7-8F03-48C9-B021-089D9F3C18D4}"/>
              </a:ext>
            </a:extLst>
          </p:cNvPr>
          <p:cNvSpPr>
            <a:spLocks noGrp="1"/>
          </p:cNvSpPr>
          <p:nvPr>
            <p:ph idx="1"/>
          </p:nvPr>
        </p:nvSpPr>
        <p:spPr>
          <a:xfrm>
            <a:off x="323850" y="1133475"/>
            <a:ext cx="2160588" cy="4527550"/>
          </a:xfrm>
          <a:extLst/>
        </p:spPr>
        <p:txBody>
          <a:bodyPr/>
          <a:lstStyle/>
          <a:p>
            <a:pPr marL="0" indent="0">
              <a:spcBef>
                <a:spcPts val="0"/>
              </a:spcBef>
              <a:buFont typeface="Wingdings" pitchFamily="84" charset="2"/>
              <a:buNone/>
              <a:defRPr/>
            </a:pPr>
            <a:r>
              <a:rPr lang="en-GB" altLang="en-US" sz="1250" dirty="0">
                <a:solidFill>
                  <a:srgbClr val="002060"/>
                </a:solidFill>
                <a:latin typeface="Calibri" pitchFamily="34" charset="0"/>
                <a:cs typeface="Calibri" pitchFamily="34" charset="0"/>
              </a:rPr>
              <a:t>2021/22 (IOTF):</a:t>
            </a:r>
          </a:p>
          <a:p>
            <a:pPr marL="285750" indent="-285750">
              <a:spcBef>
                <a:spcPts val="0"/>
              </a:spcBef>
              <a:buFont typeface="Arial" panose="020B0604020202020204" pitchFamily="34" charset="0"/>
              <a:buChar char="•"/>
              <a:defRPr/>
            </a:pPr>
            <a:r>
              <a:rPr lang="en-GB" altLang="en-US" sz="1250" dirty="0">
                <a:solidFill>
                  <a:srgbClr val="002060"/>
                </a:solidFill>
                <a:latin typeface="Calibri" pitchFamily="34" charset="0"/>
                <a:cs typeface="Calibri" pitchFamily="34" charset="0"/>
              </a:rPr>
              <a:t>Higher proportion of girls were overweight/obese (25.4%) compared to boys (18.1%).   All children = 21.7%.</a:t>
            </a:r>
          </a:p>
          <a:p>
            <a:pPr marL="285750" indent="-285750">
              <a:spcBef>
                <a:spcPts val="0"/>
              </a:spcBef>
              <a:buFont typeface="Arial" panose="020B0604020202020204" pitchFamily="34" charset="0"/>
              <a:buChar char="•"/>
              <a:defRPr/>
            </a:pPr>
            <a:r>
              <a:rPr lang="en-GB" altLang="en-US" sz="1250" dirty="0">
                <a:solidFill>
                  <a:srgbClr val="002060"/>
                </a:solidFill>
                <a:latin typeface="Calibri" pitchFamily="34" charset="0"/>
                <a:cs typeface="Calibri" pitchFamily="34" charset="0"/>
              </a:rPr>
              <a:t>Derry City and Strabane LGD had the highest proportion of children overweight/obese = 25.5%.</a:t>
            </a:r>
          </a:p>
          <a:p>
            <a:pPr marL="285750" indent="-285750">
              <a:spcBef>
                <a:spcPts val="0"/>
              </a:spcBef>
              <a:buFont typeface="Arial" panose="020B0604020202020204" pitchFamily="34" charset="0"/>
              <a:buChar char="•"/>
              <a:defRPr/>
            </a:pPr>
            <a:r>
              <a:rPr lang="en-GB" altLang="en-US" sz="1250" dirty="0">
                <a:solidFill>
                  <a:srgbClr val="002060"/>
                </a:solidFill>
                <a:latin typeface="Calibri" pitchFamily="34" charset="0"/>
                <a:cs typeface="Calibri" pitchFamily="34" charset="0"/>
              </a:rPr>
              <a:t>26.1% of children living in the most deprived areas were overweight/obese, compared to 17.9% of children from the least deprived areas.</a:t>
            </a:r>
          </a:p>
          <a:p>
            <a:pPr marL="0" indent="0">
              <a:spcBef>
                <a:spcPts val="0"/>
              </a:spcBef>
              <a:defRPr/>
            </a:pPr>
            <a:endParaRPr lang="en-GB" sz="800" b="1" dirty="0">
              <a:solidFill>
                <a:srgbClr val="002060"/>
              </a:solidFill>
              <a:latin typeface="Calibri" panose="020F0502020204030204" pitchFamily="34" charset="0"/>
              <a:cs typeface="Calibri" panose="020F0502020204030204" pitchFamily="34" charset="0"/>
            </a:endParaRPr>
          </a:p>
          <a:p>
            <a:pPr marL="0" indent="0">
              <a:spcBef>
                <a:spcPts val="0"/>
              </a:spcBef>
              <a:defRPr/>
            </a:pPr>
            <a:r>
              <a:rPr lang="en-GB" sz="800" b="1" dirty="0">
                <a:solidFill>
                  <a:srgbClr val="002060"/>
                </a:solidFill>
                <a:latin typeface="Calibri" panose="020F0502020204030204" pitchFamily="34" charset="0"/>
                <a:cs typeface="Calibri" panose="020F0502020204030204" pitchFamily="34" charset="0"/>
              </a:rPr>
              <a:t>Report – Table 12.2</a:t>
            </a:r>
          </a:p>
          <a:p>
            <a:pPr marL="0" indent="0">
              <a:spcBef>
                <a:spcPts val="0"/>
              </a:spcBef>
              <a:buFont typeface="Wingdings" pitchFamily="84" charset="2"/>
              <a:buNone/>
              <a:defRPr/>
            </a:pPr>
            <a:r>
              <a:rPr lang="en-GB" altLang="en-US" sz="800" b="1" dirty="0">
                <a:solidFill>
                  <a:srgbClr val="002060"/>
                </a:solidFill>
                <a:latin typeface="Calibri" pitchFamily="34" charset="0"/>
                <a:cs typeface="Calibri" pitchFamily="34" charset="0"/>
              </a:rPr>
              <a:t>Source: Child Health System</a:t>
            </a:r>
            <a:r>
              <a:rPr lang="en-GB" altLang="en-US" sz="800" dirty="0">
                <a:solidFill>
                  <a:srgbClr val="002060"/>
                </a:solidFill>
                <a:latin typeface="Calibri" pitchFamily="34" charset="0"/>
                <a:cs typeface="Calibri" pitchFamily="34" charset="0"/>
              </a:rPr>
              <a:t> </a:t>
            </a:r>
          </a:p>
          <a:p>
            <a:pPr marL="0" indent="0">
              <a:spcBef>
                <a:spcPts val="0"/>
              </a:spcBef>
              <a:buFont typeface="Wingdings" pitchFamily="84" charset="2"/>
              <a:buNone/>
              <a:defRPr/>
            </a:pPr>
            <a:r>
              <a:rPr lang="en-GB" altLang="en-US" sz="800" b="1" dirty="0">
                <a:solidFill>
                  <a:srgbClr val="002060"/>
                </a:solidFill>
                <a:latin typeface="Calibri" pitchFamily="34" charset="0"/>
                <a:cs typeface="Calibri" pitchFamily="34" charset="0"/>
              </a:rPr>
              <a:t>Source: </a:t>
            </a:r>
            <a:r>
              <a:rPr lang="en-GB" sz="800" b="1" dirty="0">
                <a:solidFill>
                  <a:srgbClr val="002060"/>
                </a:solidFill>
                <a:latin typeface="Calibri" pitchFamily="34" charset="0"/>
                <a:cs typeface="Calibri" pitchFamily="34" charset="0"/>
              </a:rPr>
              <a:t>Northern Ireland Statistics and Research Agency</a:t>
            </a:r>
            <a:r>
              <a:rPr lang="en-GB" altLang="en-US" sz="800" b="1" dirty="0">
                <a:solidFill>
                  <a:srgbClr val="002060"/>
                </a:solidFill>
                <a:latin typeface="Calibri" pitchFamily="34" charset="0"/>
                <a:cs typeface="Calibri" pitchFamily="34" charset="0"/>
              </a:rPr>
              <a:t>, NI Multiple Deprivation Measure 2017 </a:t>
            </a:r>
            <a:r>
              <a:rPr lang="en-GB" altLang="en-US" sz="800" b="1" dirty="0">
                <a:solidFill>
                  <a:schemeClr val="bg1"/>
                </a:solidFill>
                <a:latin typeface="Calibri" pitchFamily="34" charset="0"/>
                <a:cs typeface="Calibri" pitchFamily="34" charset="0"/>
                <a:hlinkClick r:id="rId2">
                  <a:extLst>
                    <a:ext uri="{A12FA001-AC4F-418D-AE19-62706E023703}">
                      <ahyp:hlinkClr xmlns:ahyp="http://schemas.microsoft.com/office/drawing/2018/hyperlinkcolor" val="tx"/>
                    </a:ext>
                  </a:extLst>
                </a:hlinkClick>
              </a:rPr>
              <a:t>https://www.nisra.gov.uk/statistics/deprivation/northern-ireland-multiple-deprivation-measure-2017-nimdm2017</a:t>
            </a:r>
            <a:r>
              <a:rPr lang="en-GB" altLang="en-US" sz="800" b="1" dirty="0">
                <a:solidFill>
                  <a:schemeClr val="bg1"/>
                </a:solidFill>
                <a:latin typeface="Calibri" pitchFamily="34" charset="0"/>
                <a:cs typeface="Calibri" pitchFamily="34" charset="0"/>
              </a:rPr>
              <a:t> </a:t>
            </a:r>
            <a:endParaRPr lang="en-GB" altLang="en-US" sz="800" dirty="0">
              <a:solidFill>
                <a:schemeClr val="bg1"/>
              </a:solidFill>
              <a:latin typeface="Calibri" pitchFamily="34" charset="0"/>
              <a:cs typeface="Calibri" pitchFamily="34" charset="0"/>
            </a:endParaRPr>
          </a:p>
          <a:p>
            <a:pPr marL="0" indent="0">
              <a:spcBef>
                <a:spcPts val="0"/>
              </a:spcBef>
              <a:buFont typeface="Wingdings" pitchFamily="84" charset="2"/>
              <a:buNone/>
              <a:defRPr/>
            </a:pPr>
            <a:endParaRPr lang="en-GB" altLang="en-US" sz="800" dirty="0">
              <a:solidFill>
                <a:srgbClr val="002060"/>
              </a:solidFill>
              <a:latin typeface="Calibri" pitchFamily="34" charset="0"/>
              <a:cs typeface="Calibri" pitchFamily="34" charset="0"/>
            </a:endParaRPr>
          </a:p>
          <a:p>
            <a:pPr marL="0" indent="0">
              <a:spcBef>
                <a:spcPts val="0"/>
              </a:spcBef>
              <a:buFont typeface="Wingdings" pitchFamily="84" charset="2"/>
              <a:buNone/>
              <a:defRPr/>
            </a:pPr>
            <a:endParaRPr lang="en-GB" altLang="en-US" sz="1350" dirty="0">
              <a:solidFill>
                <a:srgbClr val="002060"/>
              </a:solidFill>
            </a:endParaRPr>
          </a:p>
        </p:txBody>
      </p:sp>
      <p:pic>
        <p:nvPicPr>
          <p:cNvPr id="23556" name="Picture 1">
            <a:extLst>
              <a:ext uri="{FF2B5EF4-FFF2-40B4-BE49-F238E27FC236}">
                <a16:creationId xmlns:a16="http://schemas.microsoft.com/office/drawing/2014/main" id="{830130EA-989F-408D-96F0-CF03B4300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7625" y="1168400"/>
            <a:ext cx="6232525"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89100033-9951-436E-887B-10B139877582}"/>
              </a:ext>
            </a:extLst>
          </p:cNvPr>
          <p:cNvSpPr>
            <a:spLocks noGrp="1" noChangeArrowheads="1"/>
          </p:cNvSpPr>
          <p:nvPr>
            <p:ph type="title"/>
          </p:nvPr>
        </p:nvSpPr>
        <p:spPr>
          <a:xfrm>
            <a:off x="0" y="333375"/>
            <a:ext cx="9144000" cy="647700"/>
          </a:xfrm>
        </p:spPr>
        <p:txBody>
          <a:bodyPr/>
          <a:lstStyle/>
          <a:p>
            <a:pPr algn="ctr"/>
            <a:r>
              <a:rPr lang="en-GB" altLang="en-US" sz="3600"/>
              <a:t>Body Mass Index – Year 8</a:t>
            </a:r>
          </a:p>
        </p:txBody>
      </p:sp>
      <p:sp>
        <p:nvSpPr>
          <p:cNvPr id="17411" name="Content Placeholder 2">
            <a:extLst>
              <a:ext uri="{FF2B5EF4-FFF2-40B4-BE49-F238E27FC236}">
                <a16:creationId xmlns:a16="http://schemas.microsoft.com/office/drawing/2014/main" id="{35176AF2-030A-493C-BCC4-23BEE94A5D24}"/>
              </a:ext>
            </a:extLst>
          </p:cNvPr>
          <p:cNvSpPr>
            <a:spLocks noGrp="1"/>
          </p:cNvSpPr>
          <p:nvPr>
            <p:ph idx="1"/>
          </p:nvPr>
        </p:nvSpPr>
        <p:spPr>
          <a:xfrm>
            <a:off x="6659563" y="1185863"/>
            <a:ext cx="2305050" cy="5051425"/>
          </a:xfrm>
          <a:extLst/>
        </p:spPr>
        <p:txBody>
          <a:bodyPr/>
          <a:lstStyle/>
          <a:p>
            <a:pPr marL="0" indent="0">
              <a:spcBef>
                <a:spcPts val="0"/>
              </a:spcBef>
              <a:buFont typeface="Wingdings" pitchFamily="84" charset="2"/>
              <a:buNone/>
              <a:defRPr/>
            </a:pPr>
            <a:r>
              <a:rPr lang="en-GB" altLang="en-US" sz="1250" dirty="0">
                <a:solidFill>
                  <a:srgbClr val="002060"/>
                </a:solidFill>
                <a:latin typeface="Calibri" pitchFamily="34" charset="0"/>
                <a:cs typeface="Calibri" pitchFamily="34" charset="0"/>
              </a:rPr>
              <a:t>2018/19 (IOTF)</a:t>
            </a:r>
            <a:r>
              <a:rPr lang="en-GB" altLang="en-US" sz="1300" dirty="0">
                <a:solidFill>
                  <a:srgbClr val="002060"/>
                </a:solidFill>
                <a:latin typeface="Calibri" pitchFamily="34" charset="0"/>
                <a:cs typeface="Calibri" pitchFamily="34" charset="0"/>
              </a:rPr>
              <a:t>:</a:t>
            </a:r>
          </a:p>
          <a:p>
            <a:pPr marL="285750" indent="-285750">
              <a:spcBef>
                <a:spcPts val="0"/>
              </a:spcBef>
              <a:buFont typeface="Arial" panose="020B0604020202020204" pitchFamily="34" charset="0"/>
              <a:buChar char="•"/>
              <a:defRPr/>
            </a:pPr>
            <a:r>
              <a:rPr lang="en-GB" altLang="en-US" sz="1250" b="1" dirty="0">
                <a:solidFill>
                  <a:srgbClr val="002060"/>
                </a:solidFill>
                <a:latin typeface="Calibri" pitchFamily="34" charset="0"/>
                <a:cs typeface="Calibri" pitchFamily="34" charset="0"/>
              </a:rPr>
              <a:t>NOTE THAT DATA DOES NOT INCLUDE CHILDREN FROM WHSCT AREA AS MEASUREMENTS WERE NOT TAKEN IN 2018/19.</a:t>
            </a:r>
          </a:p>
          <a:p>
            <a:pPr marL="285750" indent="-285750">
              <a:spcBef>
                <a:spcPts val="0"/>
              </a:spcBef>
              <a:buFont typeface="Arial" panose="020B0604020202020204" pitchFamily="34" charset="0"/>
              <a:buChar char="•"/>
              <a:defRPr/>
            </a:pPr>
            <a:r>
              <a:rPr lang="en-GB" altLang="en-US" sz="1250" dirty="0">
                <a:solidFill>
                  <a:srgbClr val="002060"/>
                </a:solidFill>
                <a:latin typeface="Calibri" pitchFamily="34" charset="0"/>
                <a:cs typeface="Calibri" pitchFamily="34" charset="0"/>
              </a:rPr>
              <a:t>27.2% of children measured as overweight/obese.</a:t>
            </a:r>
          </a:p>
          <a:p>
            <a:pPr marL="285750" indent="-285750">
              <a:spcBef>
                <a:spcPts val="0"/>
              </a:spcBef>
              <a:buFont typeface="Arial" panose="020B0604020202020204" pitchFamily="34" charset="0"/>
              <a:buChar char="•"/>
              <a:defRPr/>
            </a:pPr>
            <a:r>
              <a:rPr lang="en-GB" altLang="en-US" sz="1250" dirty="0">
                <a:solidFill>
                  <a:srgbClr val="002060"/>
                </a:solidFill>
                <a:latin typeface="Calibri" pitchFamily="34" charset="0"/>
                <a:cs typeface="Calibri" pitchFamily="34" charset="0"/>
              </a:rPr>
              <a:t>Little difference in the proportion overweight/obese between the two genders (27.5% male, 26.8% female). </a:t>
            </a:r>
          </a:p>
          <a:p>
            <a:pPr marL="285750" indent="-285750">
              <a:spcBef>
                <a:spcPts val="0"/>
              </a:spcBef>
              <a:buFont typeface="Arial" panose="020B0604020202020204" pitchFamily="34" charset="0"/>
              <a:buChar char="•"/>
              <a:defRPr/>
            </a:pPr>
            <a:r>
              <a:rPr lang="en-GB" altLang="en-US" sz="1250" dirty="0">
                <a:solidFill>
                  <a:srgbClr val="002060"/>
                </a:solidFill>
                <a:latin typeface="Calibri" pitchFamily="34" charset="0"/>
                <a:cs typeface="Calibri" pitchFamily="34" charset="0"/>
              </a:rPr>
              <a:t>Larger proportion of children from more deprived areas were measured as overweight/obese (33.7%), compared to those living in the least deprived areas (21.9%).</a:t>
            </a:r>
          </a:p>
          <a:p>
            <a:pPr marL="0" indent="0">
              <a:spcBef>
                <a:spcPts val="0"/>
              </a:spcBef>
              <a:buFont typeface="Wingdings" pitchFamily="84" charset="2"/>
              <a:buNone/>
              <a:defRPr/>
            </a:pPr>
            <a:endParaRPr lang="en-GB" sz="800" b="1" dirty="0">
              <a:solidFill>
                <a:srgbClr val="002060"/>
              </a:solidFill>
              <a:latin typeface="Calibri" panose="020F0502020204030204" pitchFamily="34" charset="0"/>
              <a:cs typeface="Calibri" panose="020F0502020204030204" pitchFamily="34" charset="0"/>
            </a:endParaRPr>
          </a:p>
          <a:p>
            <a:pPr marL="0" indent="0">
              <a:spcBef>
                <a:spcPts val="0"/>
              </a:spcBef>
              <a:defRPr/>
            </a:pPr>
            <a:r>
              <a:rPr lang="en-GB" sz="800" b="1" dirty="0">
                <a:solidFill>
                  <a:srgbClr val="002060"/>
                </a:solidFill>
                <a:latin typeface="Calibri" panose="020F0502020204030204" pitchFamily="34" charset="0"/>
                <a:cs typeface="Calibri" panose="020F0502020204030204" pitchFamily="34" charset="0"/>
              </a:rPr>
              <a:t>Report – Table 12.5</a:t>
            </a:r>
          </a:p>
          <a:p>
            <a:pPr marL="0" indent="0">
              <a:spcBef>
                <a:spcPts val="0"/>
              </a:spcBef>
              <a:buFont typeface="Wingdings" pitchFamily="84" charset="2"/>
              <a:buNone/>
              <a:defRPr/>
            </a:pPr>
            <a:r>
              <a:rPr lang="en-GB" altLang="en-US" sz="800" b="1" dirty="0">
                <a:solidFill>
                  <a:srgbClr val="002060"/>
                </a:solidFill>
                <a:latin typeface="Calibri" pitchFamily="34" charset="0"/>
                <a:cs typeface="Calibri" pitchFamily="34" charset="0"/>
              </a:rPr>
              <a:t>Source: Child Health System</a:t>
            </a:r>
            <a:r>
              <a:rPr lang="en-GB" altLang="en-US" sz="800" dirty="0">
                <a:solidFill>
                  <a:srgbClr val="002060"/>
                </a:solidFill>
                <a:latin typeface="Calibri" pitchFamily="34" charset="0"/>
                <a:cs typeface="Calibri" pitchFamily="34" charset="0"/>
              </a:rPr>
              <a:t> </a:t>
            </a:r>
          </a:p>
          <a:p>
            <a:pPr marL="0" indent="0">
              <a:spcBef>
                <a:spcPts val="0"/>
              </a:spcBef>
              <a:buFont typeface="Wingdings" pitchFamily="84" charset="2"/>
              <a:buNone/>
              <a:defRPr/>
            </a:pPr>
            <a:r>
              <a:rPr lang="en-GB" altLang="en-US" sz="800" b="1" dirty="0">
                <a:solidFill>
                  <a:srgbClr val="002060"/>
                </a:solidFill>
                <a:latin typeface="Calibri" pitchFamily="34" charset="0"/>
                <a:cs typeface="Calibri" pitchFamily="34" charset="0"/>
              </a:rPr>
              <a:t>Source: </a:t>
            </a:r>
            <a:r>
              <a:rPr lang="en-GB" sz="800" b="1" dirty="0">
                <a:solidFill>
                  <a:srgbClr val="002060"/>
                </a:solidFill>
                <a:latin typeface="Calibri" pitchFamily="34" charset="0"/>
                <a:cs typeface="Calibri" pitchFamily="34" charset="0"/>
              </a:rPr>
              <a:t>Northern Ireland Statistics and Research Agency</a:t>
            </a:r>
            <a:r>
              <a:rPr lang="en-GB" altLang="en-US" sz="800" b="1" dirty="0">
                <a:solidFill>
                  <a:srgbClr val="002060"/>
                </a:solidFill>
                <a:latin typeface="Calibri" pitchFamily="34" charset="0"/>
                <a:cs typeface="Calibri" pitchFamily="34" charset="0"/>
              </a:rPr>
              <a:t>, NI Multiple Deprivation Measure 2017 </a:t>
            </a:r>
            <a:r>
              <a:rPr lang="en-GB" altLang="en-US" sz="800" b="1" dirty="0">
                <a:solidFill>
                  <a:schemeClr val="bg1"/>
                </a:solidFill>
                <a:latin typeface="Calibri" pitchFamily="34" charset="0"/>
                <a:cs typeface="Calibri" pitchFamily="34" charset="0"/>
                <a:hlinkClick r:id="rId2">
                  <a:extLst>
                    <a:ext uri="{A12FA001-AC4F-418D-AE19-62706E023703}">
                      <ahyp:hlinkClr xmlns:ahyp="http://schemas.microsoft.com/office/drawing/2018/hyperlinkcolor" val="tx"/>
                    </a:ext>
                  </a:extLst>
                </a:hlinkClick>
              </a:rPr>
              <a:t>https://www.nisra.gov.uk/statistics/deprivation/northern-ireland-multiple-deprivation-measure-2017-nimdm2017</a:t>
            </a:r>
            <a:r>
              <a:rPr lang="en-GB" altLang="en-US" sz="800" b="1" dirty="0">
                <a:solidFill>
                  <a:schemeClr val="bg1"/>
                </a:solidFill>
                <a:latin typeface="Calibri" pitchFamily="34" charset="0"/>
                <a:cs typeface="Calibri" pitchFamily="34" charset="0"/>
              </a:rPr>
              <a:t> </a:t>
            </a:r>
            <a:endParaRPr lang="en-GB" altLang="en-US" sz="800" dirty="0">
              <a:solidFill>
                <a:schemeClr val="bg1"/>
              </a:solidFill>
              <a:latin typeface="Calibri" pitchFamily="34" charset="0"/>
              <a:cs typeface="Calibri" pitchFamily="34" charset="0"/>
            </a:endParaRPr>
          </a:p>
          <a:p>
            <a:pPr marL="0" indent="0">
              <a:spcBef>
                <a:spcPts val="0"/>
              </a:spcBef>
              <a:buFont typeface="Wingdings" pitchFamily="84" charset="2"/>
              <a:buNone/>
              <a:defRPr/>
            </a:pPr>
            <a:endParaRPr lang="en-GB" altLang="en-US" sz="800" dirty="0">
              <a:solidFill>
                <a:srgbClr val="002060"/>
              </a:solidFill>
              <a:latin typeface="Calibri" pitchFamily="34" charset="0"/>
              <a:cs typeface="Calibri" pitchFamily="34" charset="0"/>
            </a:endParaRPr>
          </a:p>
          <a:p>
            <a:pPr marL="0" indent="0">
              <a:spcBef>
                <a:spcPts val="0"/>
              </a:spcBef>
              <a:buFont typeface="Wingdings" pitchFamily="84" charset="2"/>
              <a:buNone/>
              <a:defRPr/>
            </a:pPr>
            <a:endParaRPr lang="en-GB" altLang="en-US" sz="1200" dirty="0">
              <a:solidFill>
                <a:srgbClr val="002060"/>
              </a:solidFill>
            </a:endParaRPr>
          </a:p>
        </p:txBody>
      </p:sp>
      <p:pic>
        <p:nvPicPr>
          <p:cNvPr id="21508" name="Picture 4">
            <a:extLst>
              <a:ext uri="{FF2B5EF4-FFF2-40B4-BE49-F238E27FC236}">
                <a16:creationId xmlns:a16="http://schemas.microsoft.com/office/drawing/2014/main" id="{2F288DF9-F130-42DD-8437-8871E91830A4}"/>
              </a:ext>
            </a:extLst>
          </p:cNvPr>
          <p:cNvPicPr>
            <a:picLocks noChangeAspect="1" noChangeArrowheads="1"/>
          </p:cNvPicPr>
          <p:nvPr/>
        </p:nvPicPr>
        <p:blipFill>
          <a:blip r:embed="rId3"/>
          <a:srcRect/>
          <a:stretch>
            <a:fillRect/>
          </a:stretch>
        </p:blipFill>
        <p:spPr bwMode="auto">
          <a:xfrm>
            <a:off x="611188" y="1268413"/>
            <a:ext cx="5905500" cy="345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FE4CDD88-3EED-4DE4-BDC5-5FEF8FF41C3B}"/>
              </a:ext>
            </a:extLst>
          </p:cNvPr>
          <p:cNvSpPr>
            <a:spLocks noGrp="1" noChangeArrowheads="1"/>
          </p:cNvSpPr>
          <p:nvPr>
            <p:ph type="ctrTitle"/>
          </p:nvPr>
        </p:nvSpPr>
        <p:spPr>
          <a:xfrm>
            <a:off x="11113" y="1193800"/>
            <a:ext cx="9144000" cy="1470025"/>
          </a:xfrm>
        </p:spPr>
        <p:txBody>
          <a:bodyPr/>
          <a:lstStyle/>
          <a:p>
            <a:pPr algn="ctr"/>
            <a:r>
              <a:rPr lang="en-GB" altLang="en-US" sz="4800"/>
              <a:t>Children’s Health in </a:t>
            </a:r>
            <a:br>
              <a:rPr lang="en-GB" altLang="en-US" sz="4800"/>
            </a:br>
            <a:r>
              <a:rPr lang="en-GB" altLang="en-US" sz="4800"/>
              <a:t>Northern Ireland</a:t>
            </a:r>
          </a:p>
        </p:txBody>
      </p:sp>
      <p:sp>
        <p:nvSpPr>
          <p:cNvPr id="2051" name="Subtitle 2">
            <a:extLst>
              <a:ext uri="{FF2B5EF4-FFF2-40B4-BE49-F238E27FC236}">
                <a16:creationId xmlns:a16="http://schemas.microsoft.com/office/drawing/2014/main" id="{B5C830E6-2579-43D9-9814-7599EC36792B}"/>
              </a:ext>
            </a:extLst>
          </p:cNvPr>
          <p:cNvSpPr>
            <a:spLocks noGrp="1"/>
          </p:cNvSpPr>
          <p:nvPr>
            <p:ph type="subTitle" idx="1"/>
          </p:nvPr>
        </p:nvSpPr>
        <p:spPr>
          <a:xfrm>
            <a:off x="26988" y="3860800"/>
            <a:ext cx="9144000" cy="1512888"/>
          </a:xfrm>
          <a:extLst/>
        </p:spPr>
        <p:txBody>
          <a:bodyPr/>
          <a:lstStyle/>
          <a:p>
            <a:pPr>
              <a:defRPr/>
            </a:pPr>
            <a:r>
              <a:rPr lang="en-GB" sz="2000" b="1" dirty="0">
                <a:solidFill>
                  <a:schemeClr val="accent1">
                    <a:lumMod val="50000"/>
                  </a:schemeClr>
                </a:solidFill>
              </a:rPr>
              <a:t>Produced by Public Health Agency</a:t>
            </a:r>
            <a:endParaRPr lang="en-GB" sz="2000" dirty="0">
              <a:solidFill>
                <a:schemeClr val="accent1">
                  <a:lumMod val="50000"/>
                </a:schemeClr>
              </a:solidFill>
            </a:endParaRPr>
          </a:p>
          <a:p>
            <a:pPr>
              <a:defRPr/>
            </a:pPr>
            <a:r>
              <a:rPr lang="en-GB" sz="2000" b="1" dirty="0">
                <a:solidFill>
                  <a:schemeClr val="accent1">
                    <a:lumMod val="50000"/>
                  </a:schemeClr>
                </a:solidFill>
              </a:rPr>
              <a:t>Health Intelligence Unit</a:t>
            </a:r>
            <a:endParaRPr lang="en-GB" sz="2000" dirty="0">
              <a:solidFill>
                <a:schemeClr val="accent1">
                  <a:lumMod val="50000"/>
                </a:schemeClr>
              </a:solidFill>
            </a:endParaRPr>
          </a:p>
          <a:p>
            <a:pPr>
              <a:defRPr/>
            </a:pPr>
            <a:r>
              <a:rPr lang="en-GB" sz="2000" b="1" dirty="0">
                <a:solidFill>
                  <a:schemeClr val="bg1"/>
                </a:solidFill>
                <a:hlinkClick r:id="rId2">
                  <a:extLst>
                    <a:ext uri="{A12FA001-AC4F-418D-AE19-62706E023703}">
                      <ahyp:hlinkClr xmlns:ahyp="http://schemas.microsoft.com/office/drawing/2018/hyperlinkcolor" val="tx"/>
                    </a:ext>
                  </a:extLst>
                </a:hlinkClick>
              </a:rPr>
              <a:t>www.publichealth.hscni.net</a:t>
            </a:r>
            <a:r>
              <a:rPr lang="en-GB" sz="2000" b="1" dirty="0">
                <a:solidFill>
                  <a:schemeClr val="bg1"/>
                </a:solidFill>
              </a:rPr>
              <a:t> </a:t>
            </a:r>
            <a:endParaRPr lang="en-GB" sz="2000" dirty="0">
              <a:solidFill>
                <a:schemeClr val="bg1"/>
              </a:solidFill>
            </a:endParaRPr>
          </a:p>
          <a:p>
            <a:pPr>
              <a:defRPr/>
            </a:pPr>
            <a:r>
              <a:rPr lang="en-GB" sz="2000" b="1" dirty="0">
                <a:solidFill>
                  <a:schemeClr val="accent1">
                    <a:lumMod val="50000"/>
                  </a:schemeClr>
                </a:solidFill>
              </a:rPr>
              <a:t>26 May 2023</a:t>
            </a:r>
            <a:endParaRPr lang="en-GB" altLang="en-US" sz="2400" b="1" dirty="0">
              <a:solidFill>
                <a:schemeClr val="accent1">
                  <a:lumMod val="5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813C1FD-BE59-4C2B-A67C-E37365BDF5AD}"/>
              </a:ext>
            </a:extLst>
          </p:cNvPr>
          <p:cNvGraphicFramePr>
            <a:graphicFrameLocks noGrp="1"/>
          </p:cNvGraphicFramePr>
          <p:nvPr/>
        </p:nvGraphicFramePr>
        <p:xfrm>
          <a:off x="495300" y="1047750"/>
          <a:ext cx="8180388" cy="4633914"/>
        </p:xfrm>
        <a:graphic>
          <a:graphicData uri="http://schemas.openxmlformats.org/drawingml/2006/table">
            <a:tbl>
              <a:tblPr firstRow="1" bandRow="1">
                <a:tableStyleId>{2D5ABB26-0587-4C30-8999-92F81FD0307C}</a:tableStyleId>
              </a:tblPr>
              <a:tblGrid>
                <a:gridCol w="2726796">
                  <a:extLst>
                    <a:ext uri="{9D8B030D-6E8A-4147-A177-3AD203B41FA5}">
                      <a16:colId xmlns:a16="http://schemas.microsoft.com/office/drawing/2014/main" val="20000"/>
                    </a:ext>
                  </a:extLst>
                </a:gridCol>
                <a:gridCol w="2726796">
                  <a:extLst>
                    <a:ext uri="{9D8B030D-6E8A-4147-A177-3AD203B41FA5}">
                      <a16:colId xmlns:a16="http://schemas.microsoft.com/office/drawing/2014/main" val="20001"/>
                    </a:ext>
                  </a:extLst>
                </a:gridCol>
                <a:gridCol w="2726796">
                  <a:extLst>
                    <a:ext uri="{9D8B030D-6E8A-4147-A177-3AD203B41FA5}">
                      <a16:colId xmlns:a16="http://schemas.microsoft.com/office/drawing/2014/main" val="20002"/>
                    </a:ext>
                  </a:extLst>
                </a:gridCol>
              </a:tblGrid>
              <a:tr h="2316957">
                <a:tc>
                  <a:txBody>
                    <a:bodyPr/>
                    <a:lstStyle/>
                    <a:p>
                      <a:endParaRPr lang="en-GB" sz="1800" dirty="0"/>
                    </a:p>
                  </a:txBody>
                  <a:tcPr marL="91437" marR="91437" marT="45718" marB="457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GB" sz="1800" dirty="0"/>
                    </a:p>
                  </a:txBody>
                  <a:tcPr marL="91437" marR="91437"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GB" sz="1800"/>
                    </a:p>
                  </a:txBody>
                  <a:tcPr marL="91437" marR="91437" marT="45718" marB="4571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0"/>
                  </a:ext>
                </a:extLst>
              </a:tr>
              <a:tr h="2316957">
                <a:tc>
                  <a:txBody>
                    <a:bodyPr/>
                    <a:lstStyle/>
                    <a:p>
                      <a:endParaRPr lang="en-GB" sz="1800" dirty="0"/>
                    </a:p>
                  </a:txBody>
                  <a:tcPr marL="91437" marR="91437" marT="45718" marB="457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GB" sz="1800"/>
                    </a:p>
                  </a:txBody>
                  <a:tcPr marL="91437" marR="91437"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GB" sz="1800" dirty="0"/>
                    </a:p>
                  </a:txBody>
                  <a:tcPr marL="91437" marR="91437" marT="45718" marB="4571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
        <p:nvSpPr>
          <p:cNvPr id="5132" name="Title 1">
            <a:extLst>
              <a:ext uri="{FF2B5EF4-FFF2-40B4-BE49-F238E27FC236}">
                <a16:creationId xmlns:a16="http://schemas.microsoft.com/office/drawing/2014/main" id="{9D96518D-4C83-4A98-A911-1E8C924AC9D0}"/>
              </a:ext>
            </a:extLst>
          </p:cNvPr>
          <p:cNvSpPr>
            <a:spLocks noGrp="1" noChangeArrowheads="1"/>
          </p:cNvSpPr>
          <p:nvPr>
            <p:ph type="title"/>
          </p:nvPr>
        </p:nvSpPr>
        <p:spPr>
          <a:xfrm>
            <a:off x="0" y="115888"/>
            <a:ext cx="9144000" cy="792162"/>
          </a:xfrm>
        </p:spPr>
        <p:txBody>
          <a:bodyPr/>
          <a:lstStyle/>
          <a:p>
            <a:pPr algn="ctr"/>
            <a:r>
              <a:rPr lang="en-GB" altLang="en-US">
                <a:solidFill>
                  <a:schemeClr val="bg1"/>
                </a:solidFill>
              </a:rPr>
              <a:t>Mothers – Summary</a:t>
            </a:r>
          </a:p>
        </p:txBody>
      </p:sp>
      <p:grpSp>
        <p:nvGrpSpPr>
          <p:cNvPr id="5133" name="Group 34">
            <a:extLst>
              <a:ext uri="{FF2B5EF4-FFF2-40B4-BE49-F238E27FC236}">
                <a16:creationId xmlns:a16="http://schemas.microsoft.com/office/drawing/2014/main" id="{55FB7FD8-1DE2-4E85-8EA8-662A9B9CE433}"/>
              </a:ext>
            </a:extLst>
          </p:cNvPr>
          <p:cNvGrpSpPr>
            <a:grpSpLocks/>
          </p:cNvGrpSpPr>
          <p:nvPr/>
        </p:nvGrpSpPr>
        <p:grpSpPr bwMode="auto">
          <a:xfrm>
            <a:off x="3276600" y="3500438"/>
            <a:ext cx="2592388" cy="2112962"/>
            <a:chOff x="2483768" y="3073273"/>
            <a:chExt cx="2592288" cy="2111536"/>
          </a:xfrm>
        </p:grpSpPr>
        <p:sp>
          <p:nvSpPr>
            <p:cNvPr id="5155" name="TextBox 22">
              <a:extLst>
                <a:ext uri="{FF2B5EF4-FFF2-40B4-BE49-F238E27FC236}">
                  <a16:creationId xmlns:a16="http://schemas.microsoft.com/office/drawing/2014/main" id="{06A8189D-6FEB-4141-AEC5-1AB732B80FF6}"/>
                </a:ext>
              </a:extLst>
            </p:cNvPr>
            <p:cNvSpPr txBox="1">
              <a:spLocks noChangeArrowheads="1"/>
            </p:cNvSpPr>
            <p:nvPr/>
          </p:nvSpPr>
          <p:spPr bwMode="auto">
            <a:xfrm>
              <a:off x="2483768" y="4723144"/>
              <a:ext cx="822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8CA"/>
                </a:buClr>
                <a:buSzPct val="65000"/>
                <a:buFont typeface="Wingdings" panose="05000000000000000000" pitchFamily="2" charset="2"/>
                <a:defRPr sz="3000">
                  <a:solidFill>
                    <a:schemeClr val="bg2"/>
                  </a:solidFill>
                  <a:latin typeface="Arial" panose="020B0604020202020204" pitchFamily="34" charset="0"/>
                </a:defRPr>
              </a:lvl1pPr>
              <a:lvl2pPr marL="742950" indent="-285750">
                <a:spcBef>
                  <a:spcPct val="20000"/>
                </a:spcBef>
                <a:buClr>
                  <a:schemeClr val="tx1"/>
                </a:buClr>
                <a:buSzPct val="90000"/>
                <a:buChar char="–"/>
                <a:defRPr sz="2400">
                  <a:solidFill>
                    <a:schemeClr val="bg2"/>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buChar char="l"/>
                <a:defRPr sz="2000">
                  <a:solidFill>
                    <a:schemeClr val="bg2"/>
                  </a:solidFill>
                  <a:latin typeface="Arial" panose="020B0604020202020204" pitchFamily="34" charset="0"/>
                </a:defRPr>
              </a:lvl3pPr>
              <a:lvl4pPr marL="1600200" indent="-228600">
                <a:spcBef>
                  <a:spcPct val="20000"/>
                </a:spcBef>
                <a:buClr>
                  <a:schemeClr val="tx1"/>
                </a:buClr>
                <a:buChar char="–"/>
                <a:defRPr sz="2000">
                  <a:solidFill>
                    <a:schemeClr val="bg2"/>
                  </a:solidFill>
                  <a:latin typeface="Arial" panose="020B0604020202020204" pitchFamily="34" charset="0"/>
                </a:defRPr>
              </a:lvl4pPr>
              <a:lvl5pPr marL="2057400" indent="-228600">
                <a:spcBef>
                  <a:spcPct val="20000"/>
                </a:spcBef>
                <a:buClr>
                  <a:schemeClr val="accent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9pPr>
            </a:lstStyle>
            <a:p>
              <a:pPr eaLnBrk="1" hangingPunct="1">
                <a:buClr>
                  <a:schemeClr val="bg1"/>
                </a:buClr>
                <a:buSzTx/>
                <a:buFontTx/>
                <a:buNone/>
              </a:pPr>
              <a:r>
                <a:rPr lang="en-GB" altLang="en-US" sz="1200" b="1">
                  <a:solidFill>
                    <a:schemeClr val="bg1"/>
                  </a:solidFill>
                  <a:latin typeface="Calibri" panose="020F0502020204030204" pitchFamily="34" charset="0"/>
                  <a:cs typeface="Calibri" panose="020F0502020204030204" pitchFamily="34" charset="0"/>
                </a:rPr>
                <a:t>2010/11: 1.8%</a:t>
              </a:r>
            </a:p>
          </p:txBody>
        </p:sp>
        <p:grpSp>
          <p:nvGrpSpPr>
            <p:cNvPr id="5156" name="Group 30">
              <a:extLst>
                <a:ext uri="{FF2B5EF4-FFF2-40B4-BE49-F238E27FC236}">
                  <a16:creationId xmlns:a16="http://schemas.microsoft.com/office/drawing/2014/main" id="{A345D869-81A7-4A81-98D9-4A27B4AD8B12}"/>
                </a:ext>
              </a:extLst>
            </p:cNvPr>
            <p:cNvGrpSpPr>
              <a:grpSpLocks/>
            </p:cNvGrpSpPr>
            <p:nvPr/>
          </p:nvGrpSpPr>
          <p:grpSpPr bwMode="auto">
            <a:xfrm>
              <a:off x="2771800" y="3236087"/>
              <a:ext cx="1777547" cy="1782270"/>
              <a:chOff x="2771800" y="3236087"/>
              <a:chExt cx="1777547" cy="1782270"/>
            </a:xfrm>
          </p:grpSpPr>
          <p:pic>
            <p:nvPicPr>
              <p:cNvPr id="12" name="Picture 11">
                <a:extLst>
                  <a:ext uri="{FF2B5EF4-FFF2-40B4-BE49-F238E27FC236}">
                    <a16:creationId xmlns:a16="http://schemas.microsoft.com/office/drawing/2014/main" id="{28D92BDC-1797-4312-A596-B6F4FCFEFBE8}"/>
                  </a:ext>
                </a:extLst>
              </p:cNvPr>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771800" y="3240810"/>
                <a:ext cx="1777547" cy="1777547"/>
              </a:xfrm>
              <a:prstGeom prst="rect">
                <a:avLst/>
              </a:prstGeom>
            </p:spPr>
          </p:pic>
          <p:sp>
            <p:nvSpPr>
              <p:cNvPr id="5159" name="TextBox 26">
                <a:extLst>
                  <a:ext uri="{FF2B5EF4-FFF2-40B4-BE49-F238E27FC236}">
                    <a16:creationId xmlns:a16="http://schemas.microsoft.com/office/drawing/2014/main" id="{79784D06-7B0A-4788-8C4A-399D707F7A07}"/>
                  </a:ext>
                </a:extLst>
              </p:cNvPr>
              <p:cNvSpPr txBox="1">
                <a:spLocks noChangeArrowheads="1"/>
              </p:cNvSpPr>
              <p:nvPr/>
            </p:nvSpPr>
            <p:spPr bwMode="auto">
              <a:xfrm rot="-2710360">
                <a:off x="2918622" y="3923898"/>
                <a:ext cx="163723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8CA"/>
                  </a:buClr>
                  <a:buSzPct val="65000"/>
                  <a:buFont typeface="Wingdings" panose="05000000000000000000" pitchFamily="2" charset="2"/>
                  <a:defRPr sz="3000">
                    <a:solidFill>
                      <a:schemeClr val="bg2"/>
                    </a:solidFill>
                    <a:latin typeface="Arial" panose="020B0604020202020204" pitchFamily="34" charset="0"/>
                  </a:defRPr>
                </a:lvl1pPr>
                <a:lvl2pPr marL="742950" indent="-285750">
                  <a:spcBef>
                    <a:spcPct val="20000"/>
                  </a:spcBef>
                  <a:buClr>
                    <a:schemeClr val="tx1"/>
                  </a:buClr>
                  <a:buSzPct val="90000"/>
                  <a:buChar char="–"/>
                  <a:defRPr sz="2400">
                    <a:solidFill>
                      <a:schemeClr val="bg2"/>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buChar char="l"/>
                  <a:defRPr sz="2000">
                    <a:solidFill>
                      <a:schemeClr val="bg2"/>
                    </a:solidFill>
                    <a:latin typeface="Arial" panose="020B0604020202020204" pitchFamily="34" charset="0"/>
                  </a:defRPr>
                </a:lvl3pPr>
                <a:lvl4pPr marL="1600200" indent="-228600">
                  <a:spcBef>
                    <a:spcPct val="20000"/>
                  </a:spcBef>
                  <a:buClr>
                    <a:schemeClr val="tx1"/>
                  </a:buClr>
                  <a:buChar char="–"/>
                  <a:defRPr sz="2000">
                    <a:solidFill>
                      <a:schemeClr val="bg2"/>
                    </a:solidFill>
                    <a:latin typeface="Arial" panose="020B0604020202020204" pitchFamily="34" charset="0"/>
                  </a:defRPr>
                </a:lvl4pPr>
                <a:lvl5pPr marL="2057400" indent="-228600">
                  <a:spcBef>
                    <a:spcPct val="20000"/>
                  </a:spcBef>
                  <a:buClr>
                    <a:schemeClr val="accent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9pPr>
              </a:lstStyle>
              <a:p>
                <a:pPr eaLnBrk="1" hangingPunct="1">
                  <a:buClr>
                    <a:schemeClr val="bg1"/>
                  </a:buClr>
                  <a:buSzTx/>
                  <a:buFontTx/>
                  <a:buNone/>
                </a:pPr>
                <a:r>
                  <a:rPr lang="en-GB" altLang="en-US" sz="1100">
                    <a:solidFill>
                      <a:schemeClr val="bg1"/>
                    </a:solidFill>
                    <a:latin typeface="Calibri" panose="020F0502020204030204" pitchFamily="34" charset="0"/>
                    <a:cs typeface="Calibri" panose="020F0502020204030204" pitchFamily="34" charset="0"/>
                  </a:rPr>
                  <a:t>Women with diabetes</a:t>
                </a:r>
              </a:p>
            </p:txBody>
          </p:sp>
        </p:grpSp>
        <p:sp>
          <p:nvSpPr>
            <p:cNvPr id="5157" name="TextBox 27">
              <a:extLst>
                <a:ext uri="{FF2B5EF4-FFF2-40B4-BE49-F238E27FC236}">
                  <a16:creationId xmlns:a16="http://schemas.microsoft.com/office/drawing/2014/main" id="{9B37AED0-6B13-4653-9BF8-7BD4E46F6B69}"/>
                </a:ext>
              </a:extLst>
            </p:cNvPr>
            <p:cNvSpPr txBox="1">
              <a:spLocks noChangeArrowheads="1"/>
            </p:cNvSpPr>
            <p:nvPr/>
          </p:nvSpPr>
          <p:spPr bwMode="auto">
            <a:xfrm>
              <a:off x="4283969" y="3073273"/>
              <a:ext cx="792087" cy="461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8CA"/>
                </a:buClr>
                <a:buSzPct val="65000"/>
                <a:buFont typeface="Wingdings" panose="05000000000000000000" pitchFamily="2" charset="2"/>
                <a:defRPr sz="3000">
                  <a:solidFill>
                    <a:schemeClr val="bg2"/>
                  </a:solidFill>
                  <a:latin typeface="Arial" panose="020B0604020202020204" pitchFamily="34" charset="0"/>
                </a:defRPr>
              </a:lvl1pPr>
              <a:lvl2pPr marL="742950" indent="-285750">
                <a:spcBef>
                  <a:spcPct val="20000"/>
                </a:spcBef>
                <a:buClr>
                  <a:schemeClr val="tx1"/>
                </a:buClr>
                <a:buSzPct val="90000"/>
                <a:buChar char="–"/>
                <a:defRPr sz="2400">
                  <a:solidFill>
                    <a:schemeClr val="bg2"/>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buChar char="l"/>
                <a:defRPr sz="2000">
                  <a:solidFill>
                    <a:schemeClr val="bg2"/>
                  </a:solidFill>
                  <a:latin typeface="Arial" panose="020B0604020202020204" pitchFamily="34" charset="0"/>
                </a:defRPr>
              </a:lvl3pPr>
              <a:lvl4pPr marL="1600200" indent="-228600">
                <a:spcBef>
                  <a:spcPct val="20000"/>
                </a:spcBef>
                <a:buClr>
                  <a:schemeClr val="tx1"/>
                </a:buClr>
                <a:buChar char="–"/>
                <a:defRPr sz="2000">
                  <a:solidFill>
                    <a:schemeClr val="bg2"/>
                  </a:solidFill>
                  <a:latin typeface="Arial" panose="020B0604020202020204" pitchFamily="34" charset="0"/>
                </a:defRPr>
              </a:lvl4pPr>
              <a:lvl5pPr marL="2057400" indent="-228600">
                <a:spcBef>
                  <a:spcPct val="20000"/>
                </a:spcBef>
                <a:buClr>
                  <a:schemeClr val="accent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9pPr>
            </a:lstStyle>
            <a:p>
              <a:pPr eaLnBrk="1" hangingPunct="1">
                <a:buClr>
                  <a:schemeClr val="bg1"/>
                </a:buClr>
                <a:buSzTx/>
                <a:buFontTx/>
                <a:buNone/>
              </a:pPr>
              <a:r>
                <a:rPr lang="en-GB" altLang="en-US" sz="1200" b="1">
                  <a:solidFill>
                    <a:schemeClr val="bg1"/>
                  </a:solidFill>
                  <a:latin typeface="Calibri" panose="020F0502020204030204" pitchFamily="34" charset="0"/>
                  <a:cs typeface="Calibri" panose="020F0502020204030204" pitchFamily="34" charset="0"/>
                </a:rPr>
                <a:t>2020/21: 15.0%</a:t>
              </a:r>
            </a:p>
          </p:txBody>
        </p:sp>
      </p:grpSp>
      <p:grpSp>
        <p:nvGrpSpPr>
          <p:cNvPr id="5134" name="Group 2">
            <a:extLst>
              <a:ext uri="{FF2B5EF4-FFF2-40B4-BE49-F238E27FC236}">
                <a16:creationId xmlns:a16="http://schemas.microsoft.com/office/drawing/2014/main" id="{EF45A84D-4C47-482D-BA02-AB890EB1F6FD}"/>
              </a:ext>
            </a:extLst>
          </p:cNvPr>
          <p:cNvGrpSpPr>
            <a:grpSpLocks/>
          </p:cNvGrpSpPr>
          <p:nvPr/>
        </p:nvGrpSpPr>
        <p:grpSpPr bwMode="auto">
          <a:xfrm>
            <a:off x="6156325" y="1177925"/>
            <a:ext cx="2459038" cy="2182813"/>
            <a:chOff x="6402388" y="2826113"/>
            <a:chExt cx="2458370" cy="2182448"/>
          </a:xfrm>
        </p:grpSpPr>
        <p:sp>
          <p:nvSpPr>
            <p:cNvPr id="5150" name="TextBox 31">
              <a:extLst>
                <a:ext uri="{FF2B5EF4-FFF2-40B4-BE49-F238E27FC236}">
                  <a16:creationId xmlns:a16="http://schemas.microsoft.com/office/drawing/2014/main" id="{4EED7EB7-7659-4BF7-B9D9-0306ABD71DDE}"/>
                </a:ext>
              </a:extLst>
            </p:cNvPr>
            <p:cNvSpPr txBox="1">
              <a:spLocks noChangeArrowheads="1"/>
            </p:cNvSpPr>
            <p:nvPr/>
          </p:nvSpPr>
          <p:spPr bwMode="auto">
            <a:xfrm>
              <a:off x="8068881" y="4546917"/>
              <a:ext cx="791877" cy="46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8CA"/>
                </a:buClr>
                <a:buSzPct val="65000"/>
                <a:buFont typeface="Wingdings" panose="05000000000000000000" pitchFamily="2" charset="2"/>
                <a:defRPr sz="3000">
                  <a:solidFill>
                    <a:schemeClr val="bg2"/>
                  </a:solidFill>
                  <a:latin typeface="Arial" panose="020B0604020202020204" pitchFamily="34" charset="0"/>
                </a:defRPr>
              </a:lvl1pPr>
              <a:lvl2pPr marL="742950" indent="-285750">
                <a:spcBef>
                  <a:spcPct val="20000"/>
                </a:spcBef>
                <a:buClr>
                  <a:schemeClr val="tx1"/>
                </a:buClr>
                <a:buSzPct val="90000"/>
                <a:buChar char="–"/>
                <a:defRPr sz="2400">
                  <a:solidFill>
                    <a:schemeClr val="bg2"/>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buChar char="l"/>
                <a:defRPr sz="2000">
                  <a:solidFill>
                    <a:schemeClr val="bg2"/>
                  </a:solidFill>
                  <a:latin typeface="Arial" panose="020B0604020202020204" pitchFamily="34" charset="0"/>
                </a:defRPr>
              </a:lvl3pPr>
              <a:lvl4pPr marL="1600200" indent="-228600">
                <a:spcBef>
                  <a:spcPct val="20000"/>
                </a:spcBef>
                <a:buClr>
                  <a:schemeClr val="tx1"/>
                </a:buClr>
                <a:buChar char="–"/>
                <a:defRPr sz="2000">
                  <a:solidFill>
                    <a:schemeClr val="bg2"/>
                  </a:solidFill>
                  <a:latin typeface="Arial" panose="020B0604020202020204" pitchFamily="34" charset="0"/>
                </a:defRPr>
              </a:lvl4pPr>
              <a:lvl5pPr marL="2057400" indent="-228600">
                <a:spcBef>
                  <a:spcPct val="20000"/>
                </a:spcBef>
                <a:buClr>
                  <a:schemeClr val="accent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9pPr>
            </a:lstStyle>
            <a:p>
              <a:pPr eaLnBrk="1" hangingPunct="1">
                <a:buClr>
                  <a:schemeClr val="bg1"/>
                </a:buClr>
                <a:buSzTx/>
                <a:buFontTx/>
                <a:buNone/>
              </a:pPr>
              <a:r>
                <a:rPr lang="en-GB" altLang="en-US" sz="1200" b="1">
                  <a:solidFill>
                    <a:schemeClr val="bg1"/>
                  </a:solidFill>
                  <a:latin typeface="Calibri" panose="020F0502020204030204" pitchFamily="34" charset="0"/>
                  <a:cs typeface="Calibri" panose="020F0502020204030204" pitchFamily="34" charset="0"/>
                </a:rPr>
                <a:t>2021/22: 11.3%</a:t>
              </a:r>
            </a:p>
          </p:txBody>
        </p:sp>
        <p:sp>
          <p:nvSpPr>
            <p:cNvPr id="5151" name="TextBox 32">
              <a:extLst>
                <a:ext uri="{FF2B5EF4-FFF2-40B4-BE49-F238E27FC236}">
                  <a16:creationId xmlns:a16="http://schemas.microsoft.com/office/drawing/2014/main" id="{139FE2B6-2F13-476A-8C0E-6D50C4E6E27A}"/>
                </a:ext>
              </a:extLst>
            </p:cNvPr>
            <p:cNvSpPr txBox="1">
              <a:spLocks noChangeArrowheads="1"/>
            </p:cNvSpPr>
            <p:nvPr/>
          </p:nvSpPr>
          <p:spPr bwMode="auto">
            <a:xfrm>
              <a:off x="6402388" y="2841625"/>
              <a:ext cx="821822" cy="46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8CA"/>
                </a:buClr>
                <a:buSzPct val="65000"/>
                <a:buFont typeface="Wingdings" panose="05000000000000000000" pitchFamily="2" charset="2"/>
                <a:defRPr sz="3000">
                  <a:solidFill>
                    <a:schemeClr val="bg2"/>
                  </a:solidFill>
                  <a:latin typeface="Arial" panose="020B0604020202020204" pitchFamily="34" charset="0"/>
                </a:defRPr>
              </a:lvl1pPr>
              <a:lvl2pPr marL="742950" indent="-285750">
                <a:spcBef>
                  <a:spcPct val="20000"/>
                </a:spcBef>
                <a:buClr>
                  <a:schemeClr val="tx1"/>
                </a:buClr>
                <a:buSzPct val="90000"/>
                <a:buChar char="–"/>
                <a:defRPr sz="2400">
                  <a:solidFill>
                    <a:schemeClr val="bg2"/>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buChar char="l"/>
                <a:defRPr sz="2000">
                  <a:solidFill>
                    <a:schemeClr val="bg2"/>
                  </a:solidFill>
                  <a:latin typeface="Arial" panose="020B0604020202020204" pitchFamily="34" charset="0"/>
                </a:defRPr>
              </a:lvl3pPr>
              <a:lvl4pPr marL="1600200" indent="-228600">
                <a:spcBef>
                  <a:spcPct val="20000"/>
                </a:spcBef>
                <a:buClr>
                  <a:schemeClr val="tx1"/>
                </a:buClr>
                <a:buChar char="–"/>
                <a:defRPr sz="2000">
                  <a:solidFill>
                    <a:schemeClr val="bg2"/>
                  </a:solidFill>
                  <a:latin typeface="Arial" panose="020B0604020202020204" pitchFamily="34" charset="0"/>
                </a:defRPr>
              </a:lvl4pPr>
              <a:lvl5pPr marL="2057400" indent="-228600">
                <a:spcBef>
                  <a:spcPct val="20000"/>
                </a:spcBef>
                <a:buClr>
                  <a:schemeClr val="accent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9pPr>
            </a:lstStyle>
            <a:p>
              <a:pPr eaLnBrk="1" hangingPunct="1">
                <a:buClr>
                  <a:schemeClr val="bg1"/>
                </a:buClr>
                <a:buSzTx/>
                <a:buFontTx/>
                <a:buNone/>
              </a:pPr>
              <a:r>
                <a:rPr lang="en-GB" altLang="en-US" sz="1200" b="1">
                  <a:solidFill>
                    <a:schemeClr val="bg1"/>
                  </a:solidFill>
                  <a:latin typeface="Calibri" panose="020F0502020204030204" pitchFamily="34" charset="0"/>
                  <a:cs typeface="Calibri" panose="020F0502020204030204" pitchFamily="34" charset="0"/>
                </a:rPr>
                <a:t>2010/11: 15.5%</a:t>
              </a:r>
            </a:p>
          </p:txBody>
        </p:sp>
        <p:grpSp>
          <p:nvGrpSpPr>
            <p:cNvPr id="5152" name="Group 29">
              <a:extLst>
                <a:ext uri="{FF2B5EF4-FFF2-40B4-BE49-F238E27FC236}">
                  <a16:creationId xmlns:a16="http://schemas.microsoft.com/office/drawing/2014/main" id="{CACDAAEC-7023-4640-B8D8-32C801497EEA}"/>
                </a:ext>
              </a:extLst>
            </p:cNvPr>
            <p:cNvGrpSpPr>
              <a:grpSpLocks/>
            </p:cNvGrpSpPr>
            <p:nvPr/>
          </p:nvGrpSpPr>
          <p:grpSpPr bwMode="auto">
            <a:xfrm>
              <a:off x="6516544" y="2826113"/>
              <a:ext cx="2025721" cy="2026167"/>
              <a:chOff x="5179527" y="3170294"/>
              <a:chExt cx="2026258" cy="2026258"/>
            </a:xfrm>
          </p:grpSpPr>
          <p:pic>
            <p:nvPicPr>
              <p:cNvPr id="13" name="Picture 12">
                <a:extLst>
                  <a:ext uri="{FF2B5EF4-FFF2-40B4-BE49-F238E27FC236}">
                    <a16:creationId xmlns:a16="http://schemas.microsoft.com/office/drawing/2014/main" id="{47053BED-E2CA-432E-8390-AC5C07216CFF}"/>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79527" y="3170294"/>
                <a:ext cx="2026258" cy="2026258"/>
              </a:xfrm>
              <a:prstGeom prst="rect">
                <a:avLst/>
              </a:prstGeom>
            </p:spPr>
          </p:pic>
          <p:sp>
            <p:nvSpPr>
              <p:cNvPr id="5154" name="TextBox 33">
                <a:extLst>
                  <a:ext uri="{FF2B5EF4-FFF2-40B4-BE49-F238E27FC236}">
                    <a16:creationId xmlns:a16="http://schemas.microsoft.com/office/drawing/2014/main" id="{A9981DC1-F478-45B9-8917-E7B1AB0A5699}"/>
                  </a:ext>
                </a:extLst>
              </p:cNvPr>
              <p:cNvSpPr txBox="1">
                <a:spLocks noChangeArrowheads="1"/>
              </p:cNvSpPr>
              <p:nvPr/>
            </p:nvSpPr>
            <p:spPr bwMode="auto">
              <a:xfrm rot="2711837">
                <a:off x="5469099" y="3952251"/>
                <a:ext cx="1447115" cy="43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8CA"/>
                  </a:buClr>
                  <a:buSzPct val="65000"/>
                  <a:buFont typeface="Wingdings" panose="05000000000000000000" pitchFamily="2" charset="2"/>
                  <a:defRPr sz="3000">
                    <a:solidFill>
                      <a:schemeClr val="bg2"/>
                    </a:solidFill>
                    <a:latin typeface="Arial" panose="020B0604020202020204" pitchFamily="34" charset="0"/>
                  </a:defRPr>
                </a:lvl1pPr>
                <a:lvl2pPr marL="742950" indent="-285750">
                  <a:spcBef>
                    <a:spcPct val="20000"/>
                  </a:spcBef>
                  <a:buClr>
                    <a:schemeClr val="tx1"/>
                  </a:buClr>
                  <a:buSzPct val="90000"/>
                  <a:buChar char="–"/>
                  <a:defRPr sz="2400">
                    <a:solidFill>
                      <a:schemeClr val="bg2"/>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buChar char="l"/>
                  <a:defRPr sz="2000">
                    <a:solidFill>
                      <a:schemeClr val="bg2"/>
                    </a:solidFill>
                    <a:latin typeface="Arial" panose="020B0604020202020204" pitchFamily="34" charset="0"/>
                  </a:defRPr>
                </a:lvl3pPr>
                <a:lvl4pPr marL="1600200" indent="-228600">
                  <a:spcBef>
                    <a:spcPct val="20000"/>
                  </a:spcBef>
                  <a:buClr>
                    <a:schemeClr val="tx1"/>
                  </a:buClr>
                  <a:buChar char="–"/>
                  <a:defRPr sz="2000">
                    <a:solidFill>
                      <a:schemeClr val="bg2"/>
                    </a:solidFill>
                    <a:latin typeface="Arial" panose="020B0604020202020204" pitchFamily="34" charset="0"/>
                  </a:defRPr>
                </a:lvl4pPr>
                <a:lvl5pPr marL="2057400" indent="-228600">
                  <a:spcBef>
                    <a:spcPct val="20000"/>
                  </a:spcBef>
                  <a:buClr>
                    <a:schemeClr val="accent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9pPr>
              </a:lstStyle>
              <a:p>
                <a:pPr eaLnBrk="1" hangingPunct="1">
                  <a:buClr>
                    <a:schemeClr val="bg1"/>
                  </a:buClr>
                  <a:buSzTx/>
                  <a:buFontTx/>
                  <a:buNone/>
                </a:pPr>
                <a:r>
                  <a:rPr lang="en-GB" altLang="en-US" sz="1100">
                    <a:solidFill>
                      <a:schemeClr val="bg1"/>
                    </a:solidFill>
                    <a:latin typeface="Calibri" panose="020F0502020204030204" pitchFamily="34" charset="0"/>
                    <a:cs typeface="Calibri" panose="020F0502020204030204" pitchFamily="34" charset="0"/>
                  </a:rPr>
                  <a:t>Women who smoke (antenatal booking)</a:t>
                </a:r>
              </a:p>
            </p:txBody>
          </p:sp>
        </p:grpSp>
      </p:grpSp>
      <p:grpSp>
        <p:nvGrpSpPr>
          <p:cNvPr id="5135" name="Group 19">
            <a:extLst>
              <a:ext uri="{FF2B5EF4-FFF2-40B4-BE49-F238E27FC236}">
                <a16:creationId xmlns:a16="http://schemas.microsoft.com/office/drawing/2014/main" id="{72E25329-1F93-4F54-8078-CAE72E590ED4}"/>
              </a:ext>
            </a:extLst>
          </p:cNvPr>
          <p:cNvGrpSpPr>
            <a:grpSpLocks/>
          </p:cNvGrpSpPr>
          <p:nvPr/>
        </p:nvGrpSpPr>
        <p:grpSpPr bwMode="auto">
          <a:xfrm>
            <a:off x="631825" y="1238250"/>
            <a:ext cx="2362200" cy="1933575"/>
            <a:chOff x="631260" y="1238499"/>
            <a:chExt cx="2362518" cy="1933575"/>
          </a:xfrm>
        </p:grpSpPr>
        <p:pic>
          <p:nvPicPr>
            <p:cNvPr id="37" name="Picture 36">
              <a:extLst>
                <a:ext uri="{FF2B5EF4-FFF2-40B4-BE49-F238E27FC236}">
                  <a16:creationId xmlns:a16="http://schemas.microsoft.com/office/drawing/2014/main" id="{551FBCBE-F372-48A8-B871-3B932E933D31}"/>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31260" y="1238499"/>
              <a:ext cx="1692538" cy="1933575"/>
            </a:xfrm>
            <a:prstGeom prst="rect">
              <a:avLst/>
            </a:prstGeom>
          </p:spPr>
        </p:pic>
        <p:sp>
          <p:nvSpPr>
            <p:cNvPr id="5149" name="TextBox 37">
              <a:extLst>
                <a:ext uri="{FF2B5EF4-FFF2-40B4-BE49-F238E27FC236}">
                  <a16:creationId xmlns:a16="http://schemas.microsoft.com/office/drawing/2014/main" id="{B8AC1102-5F25-428D-B5BD-8D646C369FFF}"/>
                </a:ext>
              </a:extLst>
            </p:cNvPr>
            <p:cNvSpPr txBox="1">
              <a:spLocks noChangeArrowheads="1"/>
            </p:cNvSpPr>
            <p:nvPr/>
          </p:nvSpPr>
          <p:spPr bwMode="auto">
            <a:xfrm>
              <a:off x="2041903" y="1294249"/>
              <a:ext cx="9518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8CA"/>
                </a:buClr>
                <a:buSzPct val="65000"/>
                <a:buFont typeface="Wingdings" panose="05000000000000000000" pitchFamily="2" charset="2"/>
                <a:defRPr sz="3000">
                  <a:solidFill>
                    <a:schemeClr val="bg2"/>
                  </a:solidFill>
                  <a:latin typeface="Arial" panose="020B0604020202020204" pitchFamily="34" charset="0"/>
                </a:defRPr>
              </a:lvl1pPr>
              <a:lvl2pPr marL="742950" indent="-285750">
                <a:spcBef>
                  <a:spcPct val="20000"/>
                </a:spcBef>
                <a:buClr>
                  <a:schemeClr val="tx1"/>
                </a:buClr>
                <a:buSzPct val="90000"/>
                <a:buChar char="–"/>
                <a:defRPr sz="2400">
                  <a:solidFill>
                    <a:schemeClr val="bg2"/>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buChar char="l"/>
                <a:defRPr sz="2000">
                  <a:solidFill>
                    <a:schemeClr val="bg2"/>
                  </a:solidFill>
                  <a:latin typeface="Arial" panose="020B0604020202020204" pitchFamily="34" charset="0"/>
                </a:defRPr>
              </a:lvl3pPr>
              <a:lvl4pPr marL="1600200" indent="-228600">
                <a:spcBef>
                  <a:spcPct val="20000"/>
                </a:spcBef>
                <a:buClr>
                  <a:schemeClr val="tx1"/>
                </a:buClr>
                <a:buChar char="–"/>
                <a:defRPr sz="2000">
                  <a:solidFill>
                    <a:schemeClr val="bg2"/>
                  </a:solidFill>
                  <a:latin typeface="Arial" panose="020B0604020202020204" pitchFamily="34" charset="0"/>
                </a:defRPr>
              </a:lvl4pPr>
              <a:lvl5pPr marL="2057400" indent="-228600">
                <a:spcBef>
                  <a:spcPct val="20000"/>
                </a:spcBef>
                <a:buClr>
                  <a:schemeClr val="accent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9pPr>
            </a:lstStyle>
            <a:p>
              <a:pPr eaLnBrk="1" hangingPunct="1">
                <a:buClr>
                  <a:schemeClr val="bg1"/>
                </a:buClr>
                <a:buSzTx/>
                <a:buFontTx/>
                <a:buNone/>
              </a:pPr>
              <a:r>
                <a:rPr lang="en-GB" altLang="en-US" sz="1200" b="1">
                  <a:solidFill>
                    <a:schemeClr val="bg1"/>
                  </a:solidFill>
                  <a:latin typeface="Calibri" panose="020F0502020204030204" pitchFamily="34" charset="0"/>
                  <a:cs typeface="Calibri" panose="020F0502020204030204" pitchFamily="34" charset="0"/>
                </a:rPr>
                <a:t>Highest live birth rate (11.6) in United Kingdom, 2021</a:t>
              </a:r>
              <a:endParaRPr lang="en-GB" altLang="en-US" sz="1200" b="1">
                <a:solidFill>
                  <a:srgbClr val="FF0000"/>
                </a:solidFill>
                <a:latin typeface="Calibri" panose="020F0502020204030204" pitchFamily="34" charset="0"/>
                <a:cs typeface="Calibri" panose="020F0502020204030204" pitchFamily="34" charset="0"/>
              </a:endParaRPr>
            </a:p>
          </p:txBody>
        </p:sp>
      </p:grpSp>
      <p:sp>
        <p:nvSpPr>
          <p:cNvPr id="5136" name="TextBox 44">
            <a:extLst>
              <a:ext uri="{FF2B5EF4-FFF2-40B4-BE49-F238E27FC236}">
                <a16:creationId xmlns:a16="http://schemas.microsoft.com/office/drawing/2014/main" id="{5E7D09DC-01A6-404F-B935-12D9C25B778D}"/>
              </a:ext>
            </a:extLst>
          </p:cNvPr>
          <p:cNvSpPr txBox="1">
            <a:spLocks noChangeArrowheads="1"/>
          </p:cNvSpPr>
          <p:nvPr/>
        </p:nvSpPr>
        <p:spPr bwMode="auto">
          <a:xfrm>
            <a:off x="7742238" y="5994400"/>
            <a:ext cx="1273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8CA"/>
              </a:buClr>
              <a:buSzPct val="65000"/>
              <a:buFont typeface="Wingdings" panose="05000000000000000000" pitchFamily="2" charset="2"/>
              <a:defRPr sz="3000">
                <a:solidFill>
                  <a:schemeClr val="bg2"/>
                </a:solidFill>
                <a:latin typeface="Arial" panose="020B0604020202020204" pitchFamily="34" charset="0"/>
              </a:defRPr>
            </a:lvl1pPr>
            <a:lvl2pPr marL="742950" indent="-285750">
              <a:spcBef>
                <a:spcPct val="20000"/>
              </a:spcBef>
              <a:buClr>
                <a:schemeClr val="tx1"/>
              </a:buClr>
              <a:buSzPct val="90000"/>
              <a:buChar char="–"/>
              <a:defRPr sz="2400">
                <a:solidFill>
                  <a:schemeClr val="bg2"/>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buChar char="l"/>
              <a:defRPr sz="2000">
                <a:solidFill>
                  <a:schemeClr val="bg2"/>
                </a:solidFill>
                <a:latin typeface="Arial" panose="020B0604020202020204" pitchFamily="34" charset="0"/>
              </a:defRPr>
            </a:lvl3pPr>
            <a:lvl4pPr marL="1600200" indent="-228600">
              <a:spcBef>
                <a:spcPct val="20000"/>
              </a:spcBef>
              <a:buClr>
                <a:schemeClr val="tx1"/>
              </a:buClr>
              <a:buChar char="–"/>
              <a:defRPr sz="2000">
                <a:solidFill>
                  <a:schemeClr val="bg2"/>
                </a:solidFill>
                <a:latin typeface="Arial" panose="020B0604020202020204" pitchFamily="34" charset="0"/>
              </a:defRPr>
            </a:lvl4pPr>
            <a:lvl5pPr marL="2057400" indent="-228600">
              <a:spcBef>
                <a:spcPct val="20000"/>
              </a:spcBef>
              <a:buClr>
                <a:schemeClr val="accent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9pPr>
          </a:lstStyle>
          <a:p>
            <a:pPr eaLnBrk="1" hangingPunct="1">
              <a:buClr>
                <a:schemeClr val="bg1"/>
              </a:buClr>
              <a:buSzTx/>
              <a:buFontTx/>
              <a:buNone/>
            </a:pPr>
            <a:r>
              <a:rPr lang="en-GB" altLang="en-US" sz="700">
                <a:solidFill>
                  <a:schemeClr val="bg1"/>
                </a:solidFill>
              </a:rPr>
              <a:t>Graphics downloaded from: thenounproject.com</a:t>
            </a:r>
          </a:p>
        </p:txBody>
      </p:sp>
      <p:grpSp>
        <p:nvGrpSpPr>
          <p:cNvPr id="5137" name="Group 22">
            <a:extLst>
              <a:ext uri="{FF2B5EF4-FFF2-40B4-BE49-F238E27FC236}">
                <a16:creationId xmlns:a16="http://schemas.microsoft.com/office/drawing/2014/main" id="{26A90761-6199-4AF4-9056-A3707A310F59}"/>
              </a:ext>
            </a:extLst>
          </p:cNvPr>
          <p:cNvGrpSpPr>
            <a:grpSpLocks/>
          </p:cNvGrpSpPr>
          <p:nvPr/>
        </p:nvGrpSpPr>
        <p:grpSpPr bwMode="auto">
          <a:xfrm>
            <a:off x="6156325" y="3429000"/>
            <a:ext cx="2355850" cy="2184400"/>
            <a:chOff x="6156176" y="3429000"/>
            <a:chExt cx="2355839" cy="2230126"/>
          </a:xfrm>
        </p:grpSpPr>
        <p:pic>
          <p:nvPicPr>
            <p:cNvPr id="6" name="Picture 5">
              <a:extLst>
                <a:ext uri="{FF2B5EF4-FFF2-40B4-BE49-F238E27FC236}">
                  <a16:creationId xmlns:a16="http://schemas.microsoft.com/office/drawing/2014/main" id="{02A15912-B4FF-4F55-9889-A7AE884BF1F0}"/>
                </a:ext>
              </a:extLst>
            </p:cNvPr>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156176" y="3429000"/>
              <a:ext cx="2355839" cy="2230126"/>
            </a:xfrm>
            <a:prstGeom prst="rect">
              <a:avLst/>
            </a:prstGeom>
          </p:spPr>
        </p:pic>
        <p:sp>
          <p:nvSpPr>
            <p:cNvPr id="10" name="TextBox 9">
              <a:extLst>
                <a:ext uri="{FF2B5EF4-FFF2-40B4-BE49-F238E27FC236}">
                  <a16:creationId xmlns:a16="http://schemas.microsoft.com/office/drawing/2014/main" id="{DEE4A42F-A77C-449F-AF70-DD3A361614CE}"/>
                </a:ext>
              </a:extLst>
            </p:cNvPr>
            <p:cNvSpPr txBox="1"/>
            <p:nvPr/>
          </p:nvSpPr>
          <p:spPr>
            <a:xfrm>
              <a:off x="6443513" y="4612134"/>
              <a:ext cx="1800217" cy="659638"/>
            </a:xfrm>
            <a:prstGeom prst="rect">
              <a:avLst/>
            </a:prstGeom>
            <a:noFill/>
          </p:spPr>
          <p:txBody>
            <a:bodyPr>
              <a:spAutoFit/>
            </a:bodyPr>
            <a:lstStyle/>
            <a:p>
              <a:pPr algn="ctr" eaLnBrk="1" hangingPunct="1">
                <a:spcBef>
                  <a:spcPct val="20000"/>
                </a:spcBef>
                <a:buClr>
                  <a:schemeClr val="bg1"/>
                </a:buClr>
                <a:defRPr/>
              </a:pPr>
              <a:r>
                <a:rPr lang="en-GB" sz="1200" b="1" dirty="0">
                  <a:solidFill>
                    <a:schemeClr val="accent1">
                      <a:lumMod val="50000"/>
                    </a:schemeClr>
                  </a:solidFill>
                  <a:latin typeface="Calibri" panose="020F0502020204030204" pitchFamily="34" charset="0"/>
                </a:rPr>
                <a:t>Over 1 in 4 women obese at antenatal booking (27%), 2021/22</a:t>
              </a:r>
            </a:p>
          </p:txBody>
        </p:sp>
      </p:grpSp>
      <p:grpSp>
        <p:nvGrpSpPr>
          <p:cNvPr id="5138" name="Group 21">
            <a:extLst>
              <a:ext uri="{FF2B5EF4-FFF2-40B4-BE49-F238E27FC236}">
                <a16:creationId xmlns:a16="http://schemas.microsoft.com/office/drawing/2014/main" id="{636F51EF-77FA-4EE1-BC8F-F0027BF7CD78}"/>
              </a:ext>
            </a:extLst>
          </p:cNvPr>
          <p:cNvGrpSpPr>
            <a:grpSpLocks/>
          </p:cNvGrpSpPr>
          <p:nvPr/>
        </p:nvGrpSpPr>
        <p:grpSpPr bwMode="auto">
          <a:xfrm>
            <a:off x="3270250" y="1096963"/>
            <a:ext cx="2608263" cy="2201862"/>
            <a:chOff x="3270261" y="1096637"/>
            <a:chExt cx="2608373" cy="2201566"/>
          </a:xfrm>
        </p:grpSpPr>
        <p:pic>
          <p:nvPicPr>
            <p:cNvPr id="11" name="Picture 10">
              <a:extLst>
                <a:ext uri="{FF2B5EF4-FFF2-40B4-BE49-F238E27FC236}">
                  <a16:creationId xmlns:a16="http://schemas.microsoft.com/office/drawing/2014/main" id="{9567F035-2981-48EE-929E-B93C69E2D749}"/>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70261" y="1096637"/>
              <a:ext cx="1040582" cy="1040582"/>
            </a:xfrm>
            <a:prstGeom prst="rect">
              <a:avLst/>
            </a:prstGeom>
          </p:spPr>
        </p:pic>
        <p:pic>
          <p:nvPicPr>
            <p:cNvPr id="14" name="Picture 13">
              <a:extLst>
                <a:ext uri="{FF2B5EF4-FFF2-40B4-BE49-F238E27FC236}">
                  <a16:creationId xmlns:a16="http://schemas.microsoft.com/office/drawing/2014/main" id="{0429839C-A248-4996-AF3F-451DC8708EB2}"/>
                </a:ext>
              </a:extLst>
            </p:cNvPr>
            <p:cNvPicPr>
              <a:picLocks noChangeAspect="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892462" y="2312031"/>
              <a:ext cx="986172" cy="986172"/>
            </a:xfrm>
            <a:prstGeom prst="rect">
              <a:avLst/>
            </a:prstGeom>
          </p:spPr>
        </p:pic>
        <p:sp>
          <p:nvSpPr>
            <p:cNvPr id="15" name="TextBox 14">
              <a:extLst>
                <a:ext uri="{FF2B5EF4-FFF2-40B4-BE49-F238E27FC236}">
                  <a16:creationId xmlns:a16="http://schemas.microsoft.com/office/drawing/2014/main" id="{8528C40D-CFF8-46B4-95E8-6BE24E01818B}"/>
                </a:ext>
              </a:extLst>
            </p:cNvPr>
            <p:cNvSpPr txBox="1"/>
            <p:nvPr/>
          </p:nvSpPr>
          <p:spPr>
            <a:xfrm>
              <a:off x="4454586" y="1223620"/>
              <a:ext cx="1336731" cy="738088"/>
            </a:xfrm>
            <a:prstGeom prst="rect">
              <a:avLst/>
            </a:prstGeom>
            <a:noFill/>
          </p:spPr>
          <p:txBody>
            <a:bodyPr>
              <a:spAutoFit/>
            </a:bodyPr>
            <a:lstStyle/>
            <a:p>
              <a:pPr algn="ctr" eaLnBrk="1" hangingPunct="1">
                <a:spcBef>
                  <a:spcPct val="20000"/>
                </a:spcBef>
                <a:buClr>
                  <a:schemeClr val="bg1"/>
                </a:buClr>
                <a:defRPr/>
              </a:pPr>
              <a:r>
                <a:rPr lang="en-GB" sz="1400" b="1" dirty="0">
                  <a:solidFill>
                    <a:schemeClr val="accent1">
                      <a:lumMod val="75000"/>
                    </a:schemeClr>
                  </a:solidFill>
                  <a:latin typeface="Calibri" panose="020F0502020204030204" pitchFamily="34" charset="0"/>
                </a:rPr>
                <a:t>2% of births to teenage mums, 2021/22</a:t>
              </a:r>
            </a:p>
          </p:txBody>
        </p:sp>
        <p:sp>
          <p:nvSpPr>
            <p:cNvPr id="33" name="TextBox 32">
              <a:extLst>
                <a:ext uri="{FF2B5EF4-FFF2-40B4-BE49-F238E27FC236}">
                  <a16:creationId xmlns:a16="http://schemas.microsoft.com/office/drawing/2014/main" id="{E7CE3C21-8CB4-464D-A471-52D58810E262}"/>
                </a:ext>
              </a:extLst>
            </p:cNvPr>
            <p:cNvSpPr txBox="1"/>
            <p:nvPr/>
          </p:nvSpPr>
          <p:spPr>
            <a:xfrm>
              <a:off x="3276611" y="2510909"/>
              <a:ext cx="1616143" cy="738089"/>
            </a:xfrm>
            <a:prstGeom prst="rect">
              <a:avLst/>
            </a:prstGeom>
            <a:noFill/>
          </p:spPr>
          <p:txBody>
            <a:bodyPr>
              <a:spAutoFit/>
            </a:bodyPr>
            <a:lstStyle/>
            <a:p>
              <a:pPr algn="ctr" eaLnBrk="1" hangingPunct="1">
                <a:spcBef>
                  <a:spcPct val="20000"/>
                </a:spcBef>
                <a:buClr>
                  <a:schemeClr val="bg1"/>
                </a:buClr>
                <a:defRPr/>
              </a:pPr>
              <a:r>
                <a:rPr lang="en-GB" sz="1400" b="1" dirty="0">
                  <a:solidFill>
                    <a:schemeClr val="bg1">
                      <a:lumMod val="75000"/>
                    </a:schemeClr>
                  </a:solidFill>
                  <a:latin typeface="Calibri" panose="020F0502020204030204" pitchFamily="34" charset="0"/>
                </a:rPr>
                <a:t>4% of births to older mums (40+), 2021/22</a:t>
              </a:r>
            </a:p>
          </p:txBody>
        </p:sp>
      </p:grpSp>
      <p:grpSp>
        <p:nvGrpSpPr>
          <p:cNvPr id="5139" name="Group 20">
            <a:extLst>
              <a:ext uri="{FF2B5EF4-FFF2-40B4-BE49-F238E27FC236}">
                <a16:creationId xmlns:a16="http://schemas.microsoft.com/office/drawing/2014/main" id="{E3366A1E-D891-4ACE-8AAC-80A689758A4E}"/>
              </a:ext>
            </a:extLst>
          </p:cNvPr>
          <p:cNvGrpSpPr>
            <a:grpSpLocks/>
          </p:cNvGrpSpPr>
          <p:nvPr/>
        </p:nvGrpSpPr>
        <p:grpSpPr bwMode="auto">
          <a:xfrm>
            <a:off x="396875" y="3668713"/>
            <a:ext cx="2608263" cy="1684337"/>
            <a:chOff x="397371" y="3668658"/>
            <a:chExt cx="2608306" cy="1685162"/>
          </a:xfrm>
        </p:grpSpPr>
        <p:sp>
          <p:nvSpPr>
            <p:cNvPr id="16" name="TextBox 15">
              <a:extLst>
                <a:ext uri="{FF2B5EF4-FFF2-40B4-BE49-F238E27FC236}">
                  <a16:creationId xmlns:a16="http://schemas.microsoft.com/office/drawing/2014/main" id="{38AC2C47-F80D-4011-87A7-608C7938EC85}"/>
                </a:ext>
              </a:extLst>
            </p:cNvPr>
            <p:cNvSpPr txBox="1"/>
            <p:nvPr/>
          </p:nvSpPr>
          <p:spPr>
            <a:xfrm>
              <a:off x="1835670" y="3821133"/>
              <a:ext cx="1170007" cy="1323035"/>
            </a:xfrm>
            <a:prstGeom prst="rect">
              <a:avLst/>
            </a:prstGeom>
            <a:noFill/>
          </p:spPr>
          <p:txBody>
            <a:bodyPr>
              <a:spAutoFit/>
            </a:bodyPr>
            <a:lstStyle/>
            <a:p>
              <a:pPr algn="ctr" eaLnBrk="1" hangingPunct="1">
                <a:spcBef>
                  <a:spcPct val="20000"/>
                </a:spcBef>
                <a:buClr>
                  <a:schemeClr val="bg1"/>
                </a:buClr>
                <a:defRPr/>
              </a:pPr>
              <a:r>
                <a:rPr lang="en-GB" sz="1600" b="1" dirty="0">
                  <a:solidFill>
                    <a:schemeClr val="accent1">
                      <a:lumMod val="50000"/>
                    </a:schemeClr>
                  </a:solidFill>
                  <a:latin typeface="Calibri" panose="020F0502020204030204" pitchFamily="34" charset="0"/>
                </a:rPr>
                <a:t>Highest fertility rate across UK (1.81, 2021)</a:t>
              </a:r>
              <a:endParaRPr lang="en-GB" sz="1600" b="1" dirty="0">
                <a:solidFill>
                  <a:srgbClr val="FF0000"/>
                </a:solidFill>
                <a:latin typeface="Calibri" panose="020F0502020204030204" pitchFamily="34" charset="0"/>
              </a:endParaRPr>
            </a:p>
          </p:txBody>
        </p:sp>
        <p:pic>
          <p:nvPicPr>
            <p:cNvPr id="17" name="Picture 16">
              <a:extLst>
                <a:ext uri="{FF2B5EF4-FFF2-40B4-BE49-F238E27FC236}">
                  <a16:creationId xmlns:a16="http://schemas.microsoft.com/office/drawing/2014/main" id="{669B0A47-6D21-4BBA-8945-A41D88649C48}"/>
                </a:ext>
              </a:extLst>
            </p:cNvPr>
            <p:cNvPicPr>
              <a:picLocks noChangeAspect="1"/>
            </p:cNvPicPr>
            <p:nvPr/>
          </p:nvPicPr>
          <p:blipFill>
            <a:blip r:embed="rId8">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97371" y="3668658"/>
              <a:ext cx="1685162" cy="1685162"/>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able 25">
            <a:extLst>
              <a:ext uri="{FF2B5EF4-FFF2-40B4-BE49-F238E27FC236}">
                <a16:creationId xmlns:a16="http://schemas.microsoft.com/office/drawing/2014/main" id="{0087EB22-9E63-438A-8A10-8D47561170BA}"/>
              </a:ext>
            </a:extLst>
          </p:cNvPr>
          <p:cNvGraphicFramePr>
            <a:graphicFrameLocks noGrp="1"/>
          </p:cNvGraphicFramePr>
          <p:nvPr/>
        </p:nvGraphicFramePr>
        <p:xfrm>
          <a:off x="495300" y="1047750"/>
          <a:ext cx="8180388" cy="4633914"/>
        </p:xfrm>
        <a:graphic>
          <a:graphicData uri="http://schemas.openxmlformats.org/drawingml/2006/table">
            <a:tbl>
              <a:tblPr firstRow="1" bandRow="1">
                <a:tableStyleId>{2D5ABB26-0587-4C30-8999-92F81FD0307C}</a:tableStyleId>
              </a:tblPr>
              <a:tblGrid>
                <a:gridCol w="2726796">
                  <a:extLst>
                    <a:ext uri="{9D8B030D-6E8A-4147-A177-3AD203B41FA5}">
                      <a16:colId xmlns:a16="http://schemas.microsoft.com/office/drawing/2014/main" val="20000"/>
                    </a:ext>
                  </a:extLst>
                </a:gridCol>
                <a:gridCol w="2726796">
                  <a:extLst>
                    <a:ext uri="{9D8B030D-6E8A-4147-A177-3AD203B41FA5}">
                      <a16:colId xmlns:a16="http://schemas.microsoft.com/office/drawing/2014/main" val="20001"/>
                    </a:ext>
                  </a:extLst>
                </a:gridCol>
                <a:gridCol w="2726796">
                  <a:extLst>
                    <a:ext uri="{9D8B030D-6E8A-4147-A177-3AD203B41FA5}">
                      <a16:colId xmlns:a16="http://schemas.microsoft.com/office/drawing/2014/main" val="20002"/>
                    </a:ext>
                  </a:extLst>
                </a:gridCol>
              </a:tblGrid>
              <a:tr h="2316957">
                <a:tc>
                  <a:txBody>
                    <a:bodyPr/>
                    <a:lstStyle/>
                    <a:p>
                      <a:endParaRPr lang="en-GB" sz="1800" dirty="0"/>
                    </a:p>
                  </a:txBody>
                  <a:tcPr marL="91437" marR="91437" marT="45718" marB="457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endParaRPr lang="en-GB" sz="1800" dirty="0"/>
                    </a:p>
                  </a:txBody>
                  <a:tcPr marL="91437" marR="91437"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endParaRPr lang="en-GB" sz="1800" dirty="0"/>
                    </a:p>
                  </a:txBody>
                  <a:tcPr marL="91437" marR="91437" marT="45718" marB="4571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000"/>
                  </a:ext>
                </a:extLst>
              </a:tr>
              <a:tr h="2316957">
                <a:tc>
                  <a:txBody>
                    <a:bodyPr/>
                    <a:lstStyle/>
                    <a:p>
                      <a:endParaRPr lang="en-GB" sz="1800" dirty="0"/>
                    </a:p>
                  </a:txBody>
                  <a:tcPr marL="91437" marR="91437" marT="45718" marB="457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endParaRPr lang="en-GB" sz="1800" dirty="0"/>
                    </a:p>
                  </a:txBody>
                  <a:tcPr marL="91437" marR="91437"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endParaRPr lang="en-GB" sz="1800" dirty="0"/>
                    </a:p>
                  </a:txBody>
                  <a:tcPr marL="91437" marR="91437" marT="45718" marB="4571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001"/>
                  </a:ext>
                </a:extLst>
              </a:tr>
            </a:tbl>
          </a:graphicData>
        </a:graphic>
      </p:graphicFrame>
      <p:sp>
        <p:nvSpPr>
          <p:cNvPr id="4098" name="Title 1">
            <a:extLst>
              <a:ext uri="{FF2B5EF4-FFF2-40B4-BE49-F238E27FC236}">
                <a16:creationId xmlns:a16="http://schemas.microsoft.com/office/drawing/2014/main" id="{C23B2E18-DE83-4F40-A928-5E889599C26F}"/>
              </a:ext>
            </a:extLst>
          </p:cNvPr>
          <p:cNvSpPr>
            <a:spLocks noGrp="1"/>
          </p:cNvSpPr>
          <p:nvPr>
            <p:ph type="title"/>
          </p:nvPr>
        </p:nvSpPr>
        <p:spPr>
          <a:xfrm>
            <a:off x="0" y="115888"/>
            <a:ext cx="9144000" cy="792162"/>
          </a:xfrm>
        </p:spPr>
        <p:txBody>
          <a:bodyPr/>
          <a:lstStyle/>
          <a:p>
            <a:pPr algn="ctr">
              <a:defRPr/>
            </a:pPr>
            <a:r>
              <a:rPr lang="en-GB" altLang="en-US" dirty="0">
                <a:solidFill>
                  <a:schemeClr val="tx2">
                    <a:lumMod val="50000"/>
                  </a:schemeClr>
                </a:solidFill>
              </a:rPr>
              <a:t>Children – Summary</a:t>
            </a:r>
          </a:p>
        </p:txBody>
      </p:sp>
      <p:grpSp>
        <p:nvGrpSpPr>
          <p:cNvPr id="6157" name="Group 49">
            <a:extLst>
              <a:ext uri="{FF2B5EF4-FFF2-40B4-BE49-F238E27FC236}">
                <a16:creationId xmlns:a16="http://schemas.microsoft.com/office/drawing/2014/main" id="{EBA0B04C-E22D-4D8F-A612-FCC0C06CCFB1}"/>
              </a:ext>
            </a:extLst>
          </p:cNvPr>
          <p:cNvGrpSpPr>
            <a:grpSpLocks/>
          </p:cNvGrpSpPr>
          <p:nvPr/>
        </p:nvGrpSpPr>
        <p:grpSpPr bwMode="auto">
          <a:xfrm>
            <a:off x="6156325" y="3573463"/>
            <a:ext cx="2376488" cy="1751012"/>
            <a:chOff x="5770620" y="4361479"/>
            <a:chExt cx="2041740" cy="1526197"/>
          </a:xfrm>
        </p:grpSpPr>
        <p:pic>
          <p:nvPicPr>
            <p:cNvPr id="14" name="Picture 13">
              <a:extLst>
                <a:ext uri="{FF2B5EF4-FFF2-40B4-BE49-F238E27FC236}">
                  <a16:creationId xmlns:a16="http://schemas.microsoft.com/office/drawing/2014/main" id="{4A9ECE4B-94C2-4E21-840E-4D0D4184B5C8}"/>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299695" y="4361479"/>
              <a:ext cx="946456" cy="946456"/>
            </a:xfrm>
            <a:prstGeom prst="rect">
              <a:avLst/>
            </a:prstGeom>
          </p:spPr>
        </p:pic>
        <p:sp>
          <p:nvSpPr>
            <p:cNvPr id="6199" name="TextBox 16">
              <a:extLst>
                <a:ext uri="{FF2B5EF4-FFF2-40B4-BE49-F238E27FC236}">
                  <a16:creationId xmlns:a16="http://schemas.microsoft.com/office/drawing/2014/main" id="{06D65592-7F60-443E-99E5-551AD4D487D7}"/>
                </a:ext>
              </a:extLst>
            </p:cNvPr>
            <p:cNvSpPr txBox="1">
              <a:spLocks noChangeArrowheads="1"/>
            </p:cNvSpPr>
            <p:nvPr/>
          </p:nvSpPr>
          <p:spPr bwMode="auto">
            <a:xfrm>
              <a:off x="5770620" y="5273350"/>
              <a:ext cx="2041740" cy="61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8CA"/>
                </a:buClr>
                <a:buSzPct val="65000"/>
                <a:buFont typeface="Wingdings" panose="05000000000000000000" pitchFamily="2" charset="2"/>
                <a:defRPr sz="3000">
                  <a:solidFill>
                    <a:schemeClr val="bg2"/>
                  </a:solidFill>
                  <a:latin typeface="Arial" panose="020B0604020202020204" pitchFamily="34" charset="0"/>
                </a:defRPr>
              </a:lvl1pPr>
              <a:lvl2pPr marL="742950" indent="-285750">
                <a:spcBef>
                  <a:spcPct val="20000"/>
                </a:spcBef>
                <a:buClr>
                  <a:schemeClr val="tx1"/>
                </a:buClr>
                <a:buSzPct val="90000"/>
                <a:buChar char="–"/>
                <a:defRPr sz="2400">
                  <a:solidFill>
                    <a:schemeClr val="bg2"/>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buChar char="l"/>
                <a:defRPr sz="2000">
                  <a:solidFill>
                    <a:schemeClr val="bg2"/>
                  </a:solidFill>
                  <a:latin typeface="Arial" panose="020B0604020202020204" pitchFamily="34" charset="0"/>
                </a:defRPr>
              </a:lvl3pPr>
              <a:lvl4pPr marL="1600200" indent="-228600">
                <a:spcBef>
                  <a:spcPct val="20000"/>
                </a:spcBef>
                <a:buClr>
                  <a:schemeClr val="tx1"/>
                </a:buClr>
                <a:buChar char="–"/>
                <a:defRPr sz="2000">
                  <a:solidFill>
                    <a:schemeClr val="bg2"/>
                  </a:solidFill>
                  <a:latin typeface="Arial" panose="020B0604020202020204" pitchFamily="34" charset="0"/>
                </a:defRPr>
              </a:lvl4pPr>
              <a:lvl5pPr marL="2057400" indent="-228600">
                <a:spcBef>
                  <a:spcPct val="20000"/>
                </a:spcBef>
                <a:buClr>
                  <a:schemeClr val="accent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9pPr>
            </a:lstStyle>
            <a:p>
              <a:pPr algn="ctr" eaLnBrk="1" hangingPunct="1">
                <a:buClr>
                  <a:schemeClr val="bg1"/>
                </a:buClr>
                <a:buSzTx/>
                <a:buFontTx/>
                <a:buNone/>
              </a:pPr>
              <a:r>
                <a:rPr lang="en-GB" altLang="en-US" sz="1100" b="1">
                  <a:solidFill>
                    <a:srgbClr val="7030A0"/>
                  </a:solidFill>
                  <a:latin typeface="Calibri" panose="020F0502020204030204" pitchFamily="34" charset="0"/>
                  <a:cs typeface="Calibri" panose="020F0502020204030204" pitchFamily="34" charset="0"/>
                </a:rPr>
                <a:t>Overweight &amp; obese (IOTF), 2021/22:</a:t>
              </a:r>
            </a:p>
            <a:p>
              <a:pPr algn="ctr" eaLnBrk="1" hangingPunct="1">
                <a:buClr>
                  <a:schemeClr val="bg1"/>
                </a:buClr>
                <a:buSzTx/>
                <a:buFontTx/>
                <a:buNone/>
              </a:pPr>
              <a:r>
                <a:rPr lang="en-GB" altLang="en-US" sz="1200" b="1">
                  <a:solidFill>
                    <a:srgbClr val="7030A0"/>
                  </a:solidFill>
                  <a:latin typeface="Calibri" panose="020F0502020204030204" pitchFamily="34" charset="0"/>
                  <a:cs typeface="Calibri" panose="020F0502020204030204" pitchFamily="34" charset="0"/>
                </a:rPr>
                <a:t>25% of P1 girls</a:t>
              </a:r>
            </a:p>
            <a:p>
              <a:pPr algn="ctr" eaLnBrk="1" hangingPunct="1">
                <a:buClr>
                  <a:schemeClr val="bg1"/>
                </a:buClr>
                <a:buSzTx/>
                <a:buFontTx/>
                <a:buNone/>
              </a:pPr>
              <a:r>
                <a:rPr lang="en-GB" altLang="en-US" sz="1200" b="1">
                  <a:solidFill>
                    <a:srgbClr val="7030A0"/>
                  </a:solidFill>
                  <a:latin typeface="Calibri" panose="020F0502020204030204" pitchFamily="34" charset="0"/>
                  <a:cs typeface="Calibri" panose="020F0502020204030204" pitchFamily="34" charset="0"/>
                </a:rPr>
                <a:t>18% of P1 boys</a:t>
              </a:r>
            </a:p>
          </p:txBody>
        </p:sp>
      </p:grpSp>
      <p:sp>
        <p:nvSpPr>
          <p:cNvPr id="6158" name="TextBox 44">
            <a:extLst>
              <a:ext uri="{FF2B5EF4-FFF2-40B4-BE49-F238E27FC236}">
                <a16:creationId xmlns:a16="http://schemas.microsoft.com/office/drawing/2014/main" id="{68C6411A-2136-4A2C-843D-39EA8E4DDD0D}"/>
              </a:ext>
            </a:extLst>
          </p:cNvPr>
          <p:cNvSpPr txBox="1">
            <a:spLocks noChangeArrowheads="1"/>
          </p:cNvSpPr>
          <p:nvPr/>
        </p:nvSpPr>
        <p:spPr bwMode="auto">
          <a:xfrm>
            <a:off x="7742238" y="5994400"/>
            <a:ext cx="1273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8CA"/>
              </a:buClr>
              <a:buSzPct val="65000"/>
              <a:buFont typeface="Wingdings" panose="05000000000000000000" pitchFamily="2" charset="2"/>
              <a:defRPr sz="3000">
                <a:solidFill>
                  <a:schemeClr val="bg2"/>
                </a:solidFill>
                <a:latin typeface="Arial" panose="020B0604020202020204" pitchFamily="34" charset="0"/>
              </a:defRPr>
            </a:lvl1pPr>
            <a:lvl2pPr marL="742950" indent="-285750">
              <a:spcBef>
                <a:spcPct val="20000"/>
              </a:spcBef>
              <a:buClr>
                <a:schemeClr val="tx1"/>
              </a:buClr>
              <a:buSzPct val="90000"/>
              <a:buChar char="–"/>
              <a:defRPr sz="2400">
                <a:solidFill>
                  <a:schemeClr val="bg2"/>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buChar char="l"/>
              <a:defRPr sz="2000">
                <a:solidFill>
                  <a:schemeClr val="bg2"/>
                </a:solidFill>
                <a:latin typeface="Arial" panose="020B0604020202020204" pitchFamily="34" charset="0"/>
              </a:defRPr>
            </a:lvl3pPr>
            <a:lvl4pPr marL="1600200" indent="-228600">
              <a:spcBef>
                <a:spcPct val="20000"/>
              </a:spcBef>
              <a:buClr>
                <a:schemeClr val="tx1"/>
              </a:buClr>
              <a:buChar char="–"/>
              <a:defRPr sz="2000">
                <a:solidFill>
                  <a:schemeClr val="bg2"/>
                </a:solidFill>
                <a:latin typeface="Arial" panose="020B0604020202020204" pitchFamily="34" charset="0"/>
              </a:defRPr>
            </a:lvl4pPr>
            <a:lvl5pPr marL="2057400" indent="-228600">
              <a:spcBef>
                <a:spcPct val="20000"/>
              </a:spcBef>
              <a:buClr>
                <a:schemeClr val="accent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9pPr>
          </a:lstStyle>
          <a:p>
            <a:pPr eaLnBrk="1" hangingPunct="1">
              <a:buClr>
                <a:schemeClr val="bg1"/>
              </a:buClr>
              <a:buSzTx/>
              <a:buFontTx/>
              <a:buNone/>
            </a:pPr>
            <a:r>
              <a:rPr lang="en-GB" altLang="en-US" sz="700">
                <a:solidFill>
                  <a:schemeClr val="bg1"/>
                </a:solidFill>
              </a:rPr>
              <a:t>Graphics downloaded from: thenounproject.com</a:t>
            </a:r>
          </a:p>
        </p:txBody>
      </p:sp>
      <p:grpSp>
        <p:nvGrpSpPr>
          <p:cNvPr id="6159" name="Group 19">
            <a:extLst>
              <a:ext uri="{FF2B5EF4-FFF2-40B4-BE49-F238E27FC236}">
                <a16:creationId xmlns:a16="http://schemas.microsoft.com/office/drawing/2014/main" id="{ADF7F743-FBC8-40BC-A97E-01EEC17408D8}"/>
              </a:ext>
            </a:extLst>
          </p:cNvPr>
          <p:cNvGrpSpPr>
            <a:grpSpLocks/>
          </p:cNvGrpSpPr>
          <p:nvPr/>
        </p:nvGrpSpPr>
        <p:grpSpPr bwMode="auto">
          <a:xfrm>
            <a:off x="3325813" y="3522663"/>
            <a:ext cx="2546350" cy="1843087"/>
            <a:chOff x="3325694" y="3522980"/>
            <a:chExt cx="2546014" cy="1842844"/>
          </a:xfrm>
        </p:grpSpPr>
        <p:grpSp>
          <p:nvGrpSpPr>
            <p:cNvPr id="6182" name="Group 46">
              <a:extLst>
                <a:ext uri="{FF2B5EF4-FFF2-40B4-BE49-F238E27FC236}">
                  <a16:creationId xmlns:a16="http://schemas.microsoft.com/office/drawing/2014/main" id="{AB851361-3DDE-4A45-BB1E-172FCD52EA2A}"/>
                </a:ext>
              </a:extLst>
            </p:cNvPr>
            <p:cNvGrpSpPr>
              <a:grpSpLocks/>
            </p:cNvGrpSpPr>
            <p:nvPr/>
          </p:nvGrpSpPr>
          <p:grpSpPr bwMode="auto">
            <a:xfrm>
              <a:off x="3424361" y="4079543"/>
              <a:ext cx="2346035" cy="1286281"/>
              <a:chOff x="282064" y="3878895"/>
              <a:chExt cx="2654082" cy="1362998"/>
            </a:xfrm>
          </p:grpSpPr>
          <p:pic>
            <p:nvPicPr>
              <p:cNvPr id="46" name="Picture 45">
                <a:extLst>
                  <a:ext uri="{FF2B5EF4-FFF2-40B4-BE49-F238E27FC236}">
                    <a16:creationId xmlns:a16="http://schemas.microsoft.com/office/drawing/2014/main" id="{049A4EE8-3767-47FC-8C3B-46CD3B338988}"/>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82064" y="3878896"/>
                <a:ext cx="638633" cy="638633"/>
              </a:xfrm>
              <a:prstGeom prst="rect">
                <a:avLst/>
              </a:prstGeom>
            </p:spPr>
          </p:pic>
          <p:pic>
            <p:nvPicPr>
              <p:cNvPr id="51" name="Picture 50">
                <a:extLst>
                  <a:ext uri="{FF2B5EF4-FFF2-40B4-BE49-F238E27FC236}">
                    <a16:creationId xmlns:a16="http://schemas.microsoft.com/office/drawing/2014/main" id="{6C7DACF0-6B67-46B5-9047-6ED48B19541D}"/>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09167" y="3878895"/>
                <a:ext cx="638633" cy="638633"/>
              </a:xfrm>
              <a:prstGeom prst="rect">
                <a:avLst/>
              </a:prstGeom>
            </p:spPr>
          </p:pic>
          <p:pic>
            <p:nvPicPr>
              <p:cNvPr id="52" name="Picture 51">
                <a:extLst>
                  <a:ext uri="{FF2B5EF4-FFF2-40B4-BE49-F238E27FC236}">
                    <a16:creationId xmlns:a16="http://schemas.microsoft.com/office/drawing/2014/main" id="{E8F57BAC-91A2-4540-A2B6-7F99C73C06D8}"/>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291284" y="3882039"/>
                <a:ext cx="638633" cy="638633"/>
              </a:xfrm>
              <a:prstGeom prst="rect">
                <a:avLst/>
              </a:prstGeom>
            </p:spPr>
          </p:pic>
          <p:pic>
            <p:nvPicPr>
              <p:cNvPr id="53" name="Picture 52">
                <a:extLst>
                  <a:ext uri="{FF2B5EF4-FFF2-40B4-BE49-F238E27FC236}">
                    <a16:creationId xmlns:a16="http://schemas.microsoft.com/office/drawing/2014/main" id="{A067CA9B-4B48-4190-B406-62FDE6824668}"/>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79303" y="4593379"/>
                <a:ext cx="638633" cy="638633"/>
              </a:xfrm>
              <a:prstGeom prst="rect">
                <a:avLst/>
              </a:prstGeom>
            </p:spPr>
          </p:pic>
          <p:pic>
            <p:nvPicPr>
              <p:cNvPr id="54" name="Picture 53">
                <a:extLst>
                  <a:ext uri="{FF2B5EF4-FFF2-40B4-BE49-F238E27FC236}">
                    <a16:creationId xmlns:a16="http://schemas.microsoft.com/office/drawing/2014/main" id="{7F557656-3C1E-4272-B01D-B2FA8982E620}"/>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779303" y="3882039"/>
                <a:ext cx="638633" cy="638633"/>
              </a:xfrm>
              <a:prstGeom prst="rect">
                <a:avLst/>
              </a:prstGeom>
            </p:spPr>
          </p:pic>
          <p:pic>
            <p:nvPicPr>
              <p:cNvPr id="56" name="Picture 55">
                <a:extLst>
                  <a:ext uri="{FF2B5EF4-FFF2-40B4-BE49-F238E27FC236}">
                    <a16:creationId xmlns:a16="http://schemas.microsoft.com/office/drawing/2014/main" id="{7DEDDD21-6F52-4CD1-BE0B-094B6FFDD645}"/>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91284" y="4599760"/>
                <a:ext cx="638633" cy="638633"/>
              </a:xfrm>
              <a:prstGeom prst="rect">
                <a:avLst/>
              </a:prstGeom>
            </p:spPr>
          </p:pic>
          <p:pic>
            <p:nvPicPr>
              <p:cNvPr id="57" name="Picture 56">
                <a:extLst>
                  <a:ext uri="{FF2B5EF4-FFF2-40B4-BE49-F238E27FC236}">
                    <a16:creationId xmlns:a16="http://schemas.microsoft.com/office/drawing/2014/main" id="{17F15F25-23CC-4B99-B632-9E96586EBC6C}"/>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9167" y="4599761"/>
                <a:ext cx="638633" cy="638633"/>
              </a:xfrm>
              <a:prstGeom prst="rect">
                <a:avLst/>
              </a:prstGeom>
            </p:spPr>
          </p:pic>
          <p:pic>
            <p:nvPicPr>
              <p:cNvPr id="58" name="Picture 57">
                <a:extLst>
                  <a:ext uri="{FF2B5EF4-FFF2-40B4-BE49-F238E27FC236}">
                    <a16:creationId xmlns:a16="http://schemas.microsoft.com/office/drawing/2014/main" id="{1F599645-6F14-4189-A04D-009E4FE89AAC}"/>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2064" y="4593379"/>
                <a:ext cx="638633" cy="638633"/>
              </a:xfrm>
              <a:prstGeom prst="rect">
                <a:avLst/>
              </a:prstGeom>
            </p:spPr>
          </p:pic>
          <p:pic>
            <p:nvPicPr>
              <p:cNvPr id="59" name="Picture 58">
                <a:extLst>
                  <a:ext uri="{FF2B5EF4-FFF2-40B4-BE49-F238E27FC236}">
                    <a16:creationId xmlns:a16="http://schemas.microsoft.com/office/drawing/2014/main" id="{C39412BF-015B-4558-9ED1-6EB421C30E33}"/>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281037" y="4603260"/>
                <a:ext cx="638633" cy="638633"/>
              </a:xfrm>
              <a:prstGeom prst="rect">
                <a:avLst/>
              </a:prstGeom>
            </p:spPr>
          </p:pic>
          <p:pic>
            <p:nvPicPr>
              <p:cNvPr id="61" name="Picture 60">
                <a:extLst>
                  <a:ext uri="{FF2B5EF4-FFF2-40B4-BE49-F238E27FC236}">
                    <a16:creationId xmlns:a16="http://schemas.microsoft.com/office/drawing/2014/main" id="{2B464B63-7C94-49B6-A6AE-B6A2524C3221}"/>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97769" y="4593379"/>
                <a:ext cx="638633" cy="638633"/>
              </a:xfrm>
              <a:prstGeom prst="rect">
                <a:avLst/>
              </a:prstGeom>
            </p:spPr>
          </p:pic>
          <p:pic>
            <p:nvPicPr>
              <p:cNvPr id="62" name="Picture 61">
                <a:extLst>
                  <a:ext uri="{FF2B5EF4-FFF2-40B4-BE49-F238E27FC236}">
                    <a16:creationId xmlns:a16="http://schemas.microsoft.com/office/drawing/2014/main" id="{4AA279F6-D96F-47CC-A78C-A198C1B6AAA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98026" y="4599760"/>
                <a:ext cx="638633" cy="638633"/>
              </a:xfrm>
              <a:prstGeom prst="rect">
                <a:avLst/>
              </a:prstGeom>
            </p:spPr>
          </p:pic>
          <p:pic>
            <p:nvPicPr>
              <p:cNvPr id="63" name="Picture 62">
                <a:extLst>
                  <a:ext uri="{FF2B5EF4-FFF2-40B4-BE49-F238E27FC236}">
                    <a16:creationId xmlns:a16="http://schemas.microsoft.com/office/drawing/2014/main" id="{2EB5B2F2-43C1-49F7-AE7F-5D338CE817C1}"/>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98283" y="4599761"/>
                <a:ext cx="638633" cy="638633"/>
              </a:xfrm>
              <a:prstGeom prst="rect">
                <a:avLst/>
              </a:prstGeom>
            </p:spPr>
          </p:pic>
          <p:pic>
            <p:nvPicPr>
              <p:cNvPr id="64" name="Picture 63">
                <a:extLst>
                  <a:ext uri="{FF2B5EF4-FFF2-40B4-BE49-F238E27FC236}">
                    <a16:creationId xmlns:a16="http://schemas.microsoft.com/office/drawing/2014/main" id="{DA25636E-76DF-4D7F-8CC5-4AC60133BAA5}"/>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8540" y="4593379"/>
                <a:ext cx="638633" cy="638633"/>
              </a:xfrm>
              <a:prstGeom prst="rect">
                <a:avLst/>
              </a:prstGeom>
            </p:spPr>
          </p:pic>
          <p:pic>
            <p:nvPicPr>
              <p:cNvPr id="65" name="Picture 64">
                <a:extLst>
                  <a:ext uri="{FF2B5EF4-FFF2-40B4-BE49-F238E27FC236}">
                    <a16:creationId xmlns:a16="http://schemas.microsoft.com/office/drawing/2014/main" id="{78F8BE37-B570-47F9-8B1F-A9F034AEF526}"/>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297513" y="4603260"/>
                <a:ext cx="638633" cy="638633"/>
              </a:xfrm>
              <a:prstGeom prst="rect">
                <a:avLst/>
              </a:prstGeom>
            </p:spPr>
          </p:pic>
        </p:grpSp>
        <p:sp>
          <p:nvSpPr>
            <p:cNvPr id="6183" name="TextBox 47">
              <a:extLst>
                <a:ext uri="{FF2B5EF4-FFF2-40B4-BE49-F238E27FC236}">
                  <a16:creationId xmlns:a16="http://schemas.microsoft.com/office/drawing/2014/main" id="{EC4E4F10-6C48-4D2F-8557-2A46ED621AA1}"/>
                </a:ext>
              </a:extLst>
            </p:cNvPr>
            <p:cNvSpPr txBox="1">
              <a:spLocks noChangeArrowheads="1"/>
            </p:cNvSpPr>
            <p:nvPr/>
          </p:nvSpPr>
          <p:spPr bwMode="auto">
            <a:xfrm>
              <a:off x="3325694" y="3522980"/>
              <a:ext cx="25460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8CA"/>
                </a:buClr>
                <a:buSzPct val="65000"/>
                <a:buFont typeface="Wingdings" panose="05000000000000000000" pitchFamily="2" charset="2"/>
                <a:defRPr sz="3000">
                  <a:solidFill>
                    <a:schemeClr val="bg2"/>
                  </a:solidFill>
                  <a:latin typeface="Arial" panose="020B0604020202020204" pitchFamily="34" charset="0"/>
                </a:defRPr>
              </a:lvl1pPr>
              <a:lvl2pPr marL="742950" indent="-285750">
                <a:spcBef>
                  <a:spcPct val="20000"/>
                </a:spcBef>
                <a:buClr>
                  <a:schemeClr val="tx1"/>
                </a:buClr>
                <a:buSzPct val="90000"/>
                <a:buChar char="–"/>
                <a:defRPr sz="2400">
                  <a:solidFill>
                    <a:schemeClr val="bg2"/>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buChar char="l"/>
                <a:defRPr sz="2000">
                  <a:solidFill>
                    <a:schemeClr val="bg2"/>
                  </a:solidFill>
                  <a:latin typeface="Arial" panose="020B0604020202020204" pitchFamily="34" charset="0"/>
                </a:defRPr>
              </a:lvl3pPr>
              <a:lvl4pPr marL="1600200" indent="-228600">
                <a:spcBef>
                  <a:spcPct val="20000"/>
                </a:spcBef>
                <a:buClr>
                  <a:schemeClr val="tx1"/>
                </a:buClr>
                <a:buChar char="–"/>
                <a:defRPr sz="2000">
                  <a:solidFill>
                    <a:schemeClr val="bg2"/>
                  </a:solidFill>
                  <a:latin typeface="Arial" panose="020B0604020202020204" pitchFamily="34" charset="0"/>
                </a:defRPr>
              </a:lvl4pPr>
              <a:lvl5pPr marL="2057400" indent="-228600">
                <a:spcBef>
                  <a:spcPct val="20000"/>
                </a:spcBef>
                <a:buClr>
                  <a:schemeClr val="accent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9pPr>
            </a:lstStyle>
            <a:p>
              <a:pPr algn="ctr" eaLnBrk="1" hangingPunct="1">
                <a:buClr>
                  <a:schemeClr val="bg1"/>
                </a:buClr>
                <a:buSzTx/>
                <a:buFontTx/>
                <a:buNone/>
              </a:pPr>
              <a:r>
                <a:rPr lang="en-GB" altLang="en-US" sz="1200" b="1">
                  <a:solidFill>
                    <a:schemeClr val="bg1"/>
                  </a:solidFill>
                  <a:latin typeface="Calibri" panose="020F0502020204030204" pitchFamily="34" charset="0"/>
                  <a:cs typeface="Calibri" panose="020F0502020204030204" pitchFamily="34" charset="0"/>
                </a:rPr>
                <a:t>51.2% of infants breastfed (partial/total), 2021/22</a:t>
              </a:r>
            </a:p>
          </p:txBody>
        </p:sp>
      </p:grpSp>
      <p:grpSp>
        <p:nvGrpSpPr>
          <p:cNvPr id="6160" name="Group 5">
            <a:extLst>
              <a:ext uri="{FF2B5EF4-FFF2-40B4-BE49-F238E27FC236}">
                <a16:creationId xmlns:a16="http://schemas.microsoft.com/office/drawing/2014/main" id="{84EA5FA7-220D-41D9-973E-11DB3A01EF1C}"/>
              </a:ext>
            </a:extLst>
          </p:cNvPr>
          <p:cNvGrpSpPr>
            <a:grpSpLocks/>
          </p:cNvGrpSpPr>
          <p:nvPr/>
        </p:nvGrpSpPr>
        <p:grpSpPr bwMode="auto">
          <a:xfrm>
            <a:off x="684213" y="1236663"/>
            <a:ext cx="2374900" cy="1898650"/>
            <a:chOff x="6134565" y="1220724"/>
            <a:chExt cx="2376263" cy="1898324"/>
          </a:xfrm>
        </p:grpSpPr>
        <p:grpSp>
          <p:nvGrpSpPr>
            <p:cNvPr id="6174" name="Group 3">
              <a:extLst>
                <a:ext uri="{FF2B5EF4-FFF2-40B4-BE49-F238E27FC236}">
                  <a16:creationId xmlns:a16="http://schemas.microsoft.com/office/drawing/2014/main" id="{CE04D9C9-183C-43EB-8641-666C51E4292C}"/>
                </a:ext>
              </a:extLst>
            </p:cNvPr>
            <p:cNvGrpSpPr>
              <a:grpSpLocks/>
            </p:cNvGrpSpPr>
            <p:nvPr/>
          </p:nvGrpSpPr>
          <p:grpSpPr bwMode="auto">
            <a:xfrm>
              <a:off x="6733215" y="1220724"/>
              <a:ext cx="1113504" cy="668530"/>
              <a:chOff x="5990189" y="1628800"/>
              <a:chExt cx="1113504" cy="668530"/>
            </a:xfrm>
          </p:grpSpPr>
          <p:pic>
            <p:nvPicPr>
              <p:cNvPr id="2" name="Picture 1">
                <a:extLst>
                  <a:ext uri="{FF2B5EF4-FFF2-40B4-BE49-F238E27FC236}">
                    <a16:creationId xmlns:a16="http://schemas.microsoft.com/office/drawing/2014/main" id="{2CE35111-A6C4-4F8F-B74A-1E97491B204B}"/>
                  </a:ext>
                </a:extLst>
              </p:cNvPr>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b="16025"/>
              <a:stretch/>
            </p:blipFill>
            <p:spPr>
              <a:xfrm>
                <a:off x="5990189" y="1628800"/>
                <a:ext cx="670043" cy="656473"/>
              </a:xfrm>
              <a:prstGeom prst="rect">
                <a:avLst/>
              </a:prstGeom>
            </p:spPr>
          </p:pic>
          <p:pic>
            <p:nvPicPr>
              <p:cNvPr id="28" name="Picture 27">
                <a:extLst>
                  <a:ext uri="{FF2B5EF4-FFF2-40B4-BE49-F238E27FC236}">
                    <a16:creationId xmlns:a16="http://schemas.microsoft.com/office/drawing/2014/main" id="{7C5F1C11-9ECD-406B-AFF4-7E692DE70166}"/>
                  </a:ext>
                </a:extLst>
              </p:cNvPr>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b="16025"/>
              <a:stretch/>
            </p:blipFill>
            <p:spPr>
              <a:xfrm>
                <a:off x="6433650" y="1640857"/>
                <a:ext cx="670043" cy="656473"/>
              </a:xfrm>
              <a:prstGeom prst="rect">
                <a:avLst/>
              </a:prstGeom>
            </p:spPr>
          </p:pic>
        </p:grpSp>
        <p:grpSp>
          <p:nvGrpSpPr>
            <p:cNvPr id="6175" name="Group 4">
              <a:extLst>
                <a:ext uri="{FF2B5EF4-FFF2-40B4-BE49-F238E27FC236}">
                  <a16:creationId xmlns:a16="http://schemas.microsoft.com/office/drawing/2014/main" id="{A208D189-16A3-4587-9A27-182F08FC2C3C}"/>
                </a:ext>
              </a:extLst>
            </p:cNvPr>
            <p:cNvGrpSpPr>
              <a:grpSpLocks/>
            </p:cNvGrpSpPr>
            <p:nvPr/>
          </p:nvGrpSpPr>
          <p:grpSpPr bwMode="auto">
            <a:xfrm>
              <a:off x="6539244" y="2462573"/>
              <a:ext cx="1556110" cy="656475"/>
              <a:chOff x="5990189" y="2478049"/>
              <a:chExt cx="1556110" cy="656475"/>
            </a:xfrm>
          </p:grpSpPr>
          <p:pic>
            <p:nvPicPr>
              <p:cNvPr id="29" name="Picture 28">
                <a:extLst>
                  <a:ext uri="{FF2B5EF4-FFF2-40B4-BE49-F238E27FC236}">
                    <a16:creationId xmlns:a16="http://schemas.microsoft.com/office/drawing/2014/main" id="{DA515AEB-B834-4EBA-9298-CFDA926CFEAD}"/>
                  </a:ext>
                </a:extLst>
              </p:cNvPr>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b="16025"/>
              <a:stretch/>
            </p:blipFill>
            <p:spPr>
              <a:xfrm>
                <a:off x="5990189" y="2478051"/>
                <a:ext cx="670043" cy="656473"/>
              </a:xfrm>
              <a:prstGeom prst="rect">
                <a:avLst/>
              </a:prstGeom>
            </p:spPr>
          </p:pic>
          <p:pic>
            <p:nvPicPr>
              <p:cNvPr id="30" name="Picture 29">
                <a:extLst>
                  <a:ext uri="{FF2B5EF4-FFF2-40B4-BE49-F238E27FC236}">
                    <a16:creationId xmlns:a16="http://schemas.microsoft.com/office/drawing/2014/main" id="{C97E0829-CD1B-49A5-801A-6FA05428C2C9}"/>
                  </a:ext>
                </a:extLst>
              </p:cNvPr>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b="16025"/>
              <a:stretch/>
            </p:blipFill>
            <p:spPr>
              <a:xfrm>
                <a:off x="6876256" y="2478049"/>
                <a:ext cx="670043" cy="656473"/>
              </a:xfrm>
              <a:prstGeom prst="rect">
                <a:avLst/>
              </a:prstGeom>
            </p:spPr>
          </p:pic>
          <p:pic>
            <p:nvPicPr>
              <p:cNvPr id="31" name="Picture 30">
                <a:extLst>
                  <a:ext uri="{FF2B5EF4-FFF2-40B4-BE49-F238E27FC236}">
                    <a16:creationId xmlns:a16="http://schemas.microsoft.com/office/drawing/2014/main" id="{9B5CC6CF-3F62-46ED-B91D-D185043B8C75}"/>
                  </a:ext>
                </a:extLst>
              </p:cNvPr>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b="16025"/>
              <a:stretch/>
            </p:blipFill>
            <p:spPr>
              <a:xfrm>
                <a:off x="6436914" y="2478050"/>
                <a:ext cx="670043" cy="656473"/>
              </a:xfrm>
              <a:prstGeom prst="rect">
                <a:avLst/>
              </a:prstGeom>
            </p:spPr>
          </p:pic>
        </p:grpSp>
        <p:sp>
          <p:nvSpPr>
            <p:cNvPr id="3" name="TextBox 2">
              <a:extLst>
                <a:ext uri="{FF2B5EF4-FFF2-40B4-BE49-F238E27FC236}">
                  <a16:creationId xmlns:a16="http://schemas.microsoft.com/office/drawing/2014/main" id="{F4E82E4D-5B7E-4D54-847F-9FC2ED4E7956}"/>
                </a:ext>
              </a:extLst>
            </p:cNvPr>
            <p:cNvSpPr txBox="1"/>
            <p:nvPr/>
          </p:nvSpPr>
          <p:spPr>
            <a:xfrm>
              <a:off x="6134565" y="1877836"/>
              <a:ext cx="2376263" cy="584100"/>
            </a:xfrm>
            <a:prstGeom prst="rect">
              <a:avLst/>
            </a:prstGeom>
            <a:noFill/>
          </p:spPr>
          <p:txBody>
            <a:bodyPr>
              <a:spAutoFit/>
            </a:bodyPr>
            <a:lstStyle/>
            <a:p>
              <a:pPr algn="ctr" eaLnBrk="1" hangingPunct="1">
                <a:spcBef>
                  <a:spcPct val="20000"/>
                </a:spcBef>
                <a:buClr>
                  <a:schemeClr val="bg1"/>
                </a:buClr>
                <a:defRPr/>
              </a:pPr>
              <a:r>
                <a:rPr lang="en-GB" sz="1600" b="1" dirty="0">
                  <a:solidFill>
                    <a:schemeClr val="bg1">
                      <a:lumMod val="75000"/>
                    </a:schemeClr>
                  </a:solidFill>
                  <a:latin typeface="Calibri" panose="020F0502020204030204" pitchFamily="34" charset="0"/>
                </a:rPr>
                <a:t>3% of infants born as a multiple, 2021/22</a:t>
              </a:r>
            </a:p>
          </p:txBody>
        </p:sp>
      </p:grpSp>
      <p:grpSp>
        <p:nvGrpSpPr>
          <p:cNvPr id="6161" name="Group 12">
            <a:extLst>
              <a:ext uri="{FF2B5EF4-FFF2-40B4-BE49-F238E27FC236}">
                <a16:creationId xmlns:a16="http://schemas.microsoft.com/office/drawing/2014/main" id="{4E3632CC-0162-483C-81DF-5CBB40C0A0A5}"/>
              </a:ext>
            </a:extLst>
          </p:cNvPr>
          <p:cNvGrpSpPr>
            <a:grpSpLocks/>
          </p:cNvGrpSpPr>
          <p:nvPr/>
        </p:nvGrpSpPr>
        <p:grpSpPr bwMode="auto">
          <a:xfrm>
            <a:off x="484188" y="3533775"/>
            <a:ext cx="2660650" cy="1958975"/>
            <a:chOff x="483918" y="3534089"/>
            <a:chExt cx="2660740" cy="1958943"/>
          </a:xfrm>
        </p:grpSpPr>
        <p:pic>
          <p:nvPicPr>
            <p:cNvPr id="7" name="Picture 6">
              <a:extLst>
                <a:ext uri="{FF2B5EF4-FFF2-40B4-BE49-F238E27FC236}">
                  <a16:creationId xmlns:a16="http://schemas.microsoft.com/office/drawing/2014/main" id="{55408F0D-6710-4768-8FE2-74E4D6997097}"/>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476569" y="3563707"/>
              <a:ext cx="583262" cy="583262"/>
            </a:xfrm>
            <a:prstGeom prst="rect">
              <a:avLst/>
            </a:prstGeom>
          </p:spPr>
        </p:pic>
        <p:pic>
          <p:nvPicPr>
            <p:cNvPr id="37" name="Picture 36">
              <a:extLst>
                <a:ext uri="{FF2B5EF4-FFF2-40B4-BE49-F238E27FC236}">
                  <a16:creationId xmlns:a16="http://schemas.microsoft.com/office/drawing/2014/main" id="{0F13631B-7980-4A6A-87CA-85D3E8F0AB7E}"/>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3918" y="4450042"/>
              <a:ext cx="1042990" cy="1042990"/>
            </a:xfrm>
            <a:prstGeom prst="rect">
              <a:avLst/>
            </a:prstGeom>
          </p:spPr>
        </p:pic>
        <p:sp>
          <p:nvSpPr>
            <p:cNvPr id="8" name="TextBox 7">
              <a:extLst>
                <a:ext uri="{FF2B5EF4-FFF2-40B4-BE49-F238E27FC236}">
                  <a16:creationId xmlns:a16="http://schemas.microsoft.com/office/drawing/2014/main" id="{A872CD07-F6EB-4B9E-B324-7105A9CA6AA3}"/>
                </a:ext>
              </a:extLst>
            </p:cNvPr>
            <p:cNvSpPr txBox="1"/>
            <p:nvPr/>
          </p:nvSpPr>
          <p:spPr>
            <a:xfrm>
              <a:off x="610922" y="3534089"/>
              <a:ext cx="1784410" cy="738176"/>
            </a:xfrm>
            <a:prstGeom prst="rect">
              <a:avLst/>
            </a:prstGeom>
            <a:noFill/>
          </p:spPr>
          <p:txBody>
            <a:bodyPr>
              <a:spAutoFit/>
            </a:bodyPr>
            <a:lstStyle/>
            <a:p>
              <a:pPr algn="ctr" eaLnBrk="1" hangingPunct="1">
                <a:spcBef>
                  <a:spcPct val="20000"/>
                </a:spcBef>
                <a:buClr>
                  <a:schemeClr val="bg1"/>
                </a:buClr>
                <a:defRPr/>
              </a:pPr>
              <a:r>
                <a:rPr lang="en-GB" sz="1400" b="1" dirty="0">
                  <a:solidFill>
                    <a:schemeClr val="accent1">
                      <a:lumMod val="75000"/>
                    </a:schemeClr>
                  </a:solidFill>
                  <a:latin typeface="Calibri" panose="020F0502020204030204" pitchFamily="34" charset="0"/>
                </a:rPr>
                <a:t>6.1% low birth weight (&lt;2,500g, live infants), 2021/22</a:t>
              </a:r>
            </a:p>
          </p:txBody>
        </p:sp>
        <p:sp>
          <p:nvSpPr>
            <p:cNvPr id="39" name="TextBox 38">
              <a:extLst>
                <a:ext uri="{FF2B5EF4-FFF2-40B4-BE49-F238E27FC236}">
                  <a16:creationId xmlns:a16="http://schemas.microsoft.com/office/drawing/2014/main" id="{AC506C1A-AF42-4B08-8FE0-94C39631C6C7}"/>
                </a:ext>
              </a:extLst>
            </p:cNvPr>
            <p:cNvSpPr txBox="1"/>
            <p:nvPr/>
          </p:nvSpPr>
          <p:spPr>
            <a:xfrm>
              <a:off x="1423750" y="4584997"/>
              <a:ext cx="1720908" cy="738176"/>
            </a:xfrm>
            <a:prstGeom prst="rect">
              <a:avLst/>
            </a:prstGeom>
            <a:noFill/>
          </p:spPr>
          <p:txBody>
            <a:bodyPr>
              <a:spAutoFit/>
            </a:bodyPr>
            <a:lstStyle/>
            <a:p>
              <a:pPr algn="ctr" eaLnBrk="1" hangingPunct="1">
                <a:spcBef>
                  <a:spcPct val="20000"/>
                </a:spcBef>
                <a:buClr>
                  <a:schemeClr val="bg1"/>
                </a:buClr>
                <a:defRPr/>
              </a:pPr>
              <a:r>
                <a:rPr lang="en-GB" sz="1400" b="1" dirty="0">
                  <a:solidFill>
                    <a:schemeClr val="accent1">
                      <a:lumMod val="75000"/>
                    </a:schemeClr>
                  </a:solidFill>
                  <a:latin typeface="Calibri" panose="020F0502020204030204" pitchFamily="34" charset="0"/>
                </a:rPr>
                <a:t>14.1% high birth weight (</a:t>
              </a:r>
              <a:r>
                <a:rPr lang="en-GB" sz="1400" b="1" dirty="0">
                  <a:solidFill>
                    <a:schemeClr val="accent1">
                      <a:lumMod val="75000"/>
                    </a:schemeClr>
                  </a:solidFill>
                  <a:latin typeface="Calibri"/>
                </a:rPr>
                <a:t>≥</a:t>
              </a:r>
              <a:r>
                <a:rPr lang="en-GB" sz="1400" b="1" dirty="0">
                  <a:solidFill>
                    <a:schemeClr val="accent1">
                      <a:lumMod val="75000"/>
                    </a:schemeClr>
                  </a:solidFill>
                  <a:latin typeface="Calibri" panose="020F0502020204030204" pitchFamily="34" charset="0"/>
                </a:rPr>
                <a:t>4,000g, live infants), 2021/22</a:t>
              </a:r>
            </a:p>
          </p:txBody>
        </p:sp>
      </p:grpSp>
      <p:grpSp>
        <p:nvGrpSpPr>
          <p:cNvPr id="6162" name="Group 14">
            <a:extLst>
              <a:ext uri="{FF2B5EF4-FFF2-40B4-BE49-F238E27FC236}">
                <a16:creationId xmlns:a16="http://schemas.microsoft.com/office/drawing/2014/main" id="{5BCD99B7-465A-48D9-A075-7B119F52EEF8}"/>
              </a:ext>
            </a:extLst>
          </p:cNvPr>
          <p:cNvGrpSpPr>
            <a:grpSpLocks/>
          </p:cNvGrpSpPr>
          <p:nvPr/>
        </p:nvGrpSpPr>
        <p:grpSpPr bwMode="auto">
          <a:xfrm>
            <a:off x="3195638" y="1444625"/>
            <a:ext cx="2698750" cy="1436688"/>
            <a:chOff x="3195424" y="1444775"/>
            <a:chExt cx="2698454" cy="1436875"/>
          </a:xfrm>
        </p:grpSpPr>
        <p:pic>
          <p:nvPicPr>
            <p:cNvPr id="9" name="Picture 8">
              <a:extLst>
                <a:ext uri="{FF2B5EF4-FFF2-40B4-BE49-F238E27FC236}">
                  <a16:creationId xmlns:a16="http://schemas.microsoft.com/office/drawing/2014/main" id="{9E146B99-B0C7-4B6C-BE63-377D3DEC71C2}"/>
                </a:ext>
              </a:extLst>
            </p:cNvPr>
            <p:cNvPicPr>
              <a:picLocks noChangeAspect="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195424" y="1444775"/>
              <a:ext cx="1436875" cy="1436875"/>
            </a:xfrm>
            <a:prstGeom prst="rect">
              <a:avLst/>
            </a:prstGeom>
          </p:spPr>
        </p:pic>
        <p:sp>
          <p:nvSpPr>
            <p:cNvPr id="6169" name="TextBox 10">
              <a:extLst>
                <a:ext uri="{FF2B5EF4-FFF2-40B4-BE49-F238E27FC236}">
                  <a16:creationId xmlns:a16="http://schemas.microsoft.com/office/drawing/2014/main" id="{9F2A499F-5737-4002-BAB9-CCD63F829260}"/>
                </a:ext>
              </a:extLst>
            </p:cNvPr>
            <p:cNvSpPr txBox="1">
              <a:spLocks noChangeArrowheads="1"/>
            </p:cNvSpPr>
            <p:nvPr/>
          </p:nvSpPr>
          <p:spPr bwMode="auto">
            <a:xfrm>
              <a:off x="4414860" y="1637792"/>
              <a:ext cx="1479018" cy="116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8CA"/>
                </a:buClr>
                <a:buSzPct val="65000"/>
                <a:buFont typeface="Wingdings" panose="05000000000000000000" pitchFamily="2" charset="2"/>
                <a:defRPr sz="3000">
                  <a:solidFill>
                    <a:schemeClr val="bg2"/>
                  </a:solidFill>
                  <a:latin typeface="Arial" panose="020B0604020202020204" pitchFamily="34" charset="0"/>
                </a:defRPr>
              </a:lvl1pPr>
              <a:lvl2pPr marL="742950" indent="-285750">
                <a:spcBef>
                  <a:spcPct val="20000"/>
                </a:spcBef>
                <a:buClr>
                  <a:schemeClr val="tx1"/>
                </a:buClr>
                <a:buSzPct val="90000"/>
                <a:buChar char="–"/>
                <a:defRPr sz="2400">
                  <a:solidFill>
                    <a:schemeClr val="bg2"/>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buChar char="l"/>
                <a:defRPr sz="2000">
                  <a:solidFill>
                    <a:schemeClr val="bg2"/>
                  </a:solidFill>
                  <a:latin typeface="Arial" panose="020B0604020202020204" pitchFamily="34" charset="0"/>
                </a:defRPr>
              </a:lvl3pPr>
              <a:lvl4pPr marL="1600200" indent="-228600">
                <a:spcBef>
                  <a:spcPct val="20000"/>
                </a:spcBef>
                <a:buClr>
                  <a:schemeClr val="tx1"/>
                </a:buClr>
                <a:buChar char="–"/>
                <a:defRPr sz="2000">
                  <a:solidFill>
                    <a:schemeClr val="bg2"/>
                  </a:solidFill>
                  <a:latin typeface="Arial" panose="020B0604020202020204" pitchFamily="34" charset="0"/>
                </a:defRPr>
              </a:lvl4pPr>
              <a:lvl5pPr marL="2057400" indent="-228600">
                <a:spcBef>
                  <a:spcPct val="20000"/>
                </a:spcBef>
                <a:buClr>
                  <a:schemeClr val="accent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9pPr>
            </a:lstStyle>
            <a:p>
              <a:pPr algn="ctr" eaLnBrk="1" hangingPunct="1">
                <a:buClr>
                  <a:schemeClr val="bg1"/>
                </a:buClr>
                <a:buSzTx/>
                <a:buFontTx/>
                <a:buNone/>
              </a:pPr>
              <a:r>
                <a:rPr lang="en-GB" altLang="en-US" sz="1400" b="1">
                  <a:solidFill>
                    <a:srgbClr val="00B5CC"/>
                  </a:solidFill>
                  <a:latin typeface="Calibri" panose="020F0502020204030204" pitchFamily="34" charset="0"/>
                </a:rPr>
                <a:t>5.8% of singleton infants born pre-term (&lt;37 weeks gestation), 2021/22</a:t>
              </a:r>
            </a:p>
          </p:txBody>
        </p:sp>
      </p:grpSp>
      <p:grpSp>
        <p:nvGrpSpPr>
          <p:cNvPr id="6163" name="Group 18">
            <a:extLst>
              <a:ext uri="{FF2B5EF4-FFF2-40B4-BE49-F238E27FC236}">
                <a16:creationId xmlns:a16="http://schemas.microsoft.com/office/drawing/2014/main" id="{9291B369-0BA0-4B34-992F-A35113267FF1}"/>
              </a:ext>
            </a:extLst>
          </p:cNvPr>
          <p:cNvGrpSpPr>
            <a:grpSpLocks/>
          </p:cNvGrpSpPr>
          <p:nvPr/>
        </p:nvGrpSpPr>
        <p:grpSpPr bwMode="auto">
          <a:xfrm>
            <a:off x="6011863" y="1249363"/>
            <a:ext cx="2592387" cy="1925637"/>
            <a:chOff x="6012160" y="1249315"/>
            <a:chExt cx="2592288" cy="1926315"/>
          </a:xfrm>
        </p:grpSpPr>
        <p:pic>
          <p:nvPicPr>
            <p:cNvPr id="16" name="Picture 15">
              <a:extLst>
                <a:ext uri="{FF2B5EF4-FFF2-40B4-BE49-F238E27FC236}">
                  <a16:creationId xmlns:a16="http://schemas.microsoft.com/office/drawing/2014/main" id="{8E48B297-2D26-4CDD-9FF8-549BE04A9A9A}"/>
                </a:ext>
              </a:extLst>
            </p:cNvPr>
            <p:cNvPicPr>
              <a:picLocks noChangeAspect="1"/>
            </p:cNvPicPr>
            <p:nvPr/>
          </p:nvPicPr>
          <p:blipFill>
            <a:blip r:embed="rId8">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687777" y="1905788"/>
              <a:ext cx="1269842" cy="1269842"/>
            </a:xfrm>
            <a:prstGeom prst="rect">
              <a:avLst/>
            </a:prstGeom>
          </p:spPr>
        </p:pic>
        <p:sp>
          <p:nvSpPr>
            <p:cNvPr id="18" name="TextBox 17">
              <a:extLst>
                <a:ext uri="{FF2B5EF4-FFF2-40B4-BE49-F238E27FC236}">
                  <a16:creationId xmlns:a16="http://schemas.microsoft.com/office/drawing/2014/main" id="{769E6755-3909-47C2-8EA2-A5FBD8A74252}"/>
                </a:ext>
              </a:extLst>
            </p:cNvPr>
            <p:cNvSpPr txBox="1"/>
            <p:nvPr/>
          </p:nvSpPr>
          <p:spPr>
            <a:xfrm>
              <a:off x="6012160" y="1249315"/>
              <a:ext cx="2592288" cy="524059"/>
            </a:xfrm>
            <a:prstGeom prst="rect">
              <a:avLst/>
            </a:prstGeom>
            <a:noFill/>
          </p:spPr>
          <p:txBody>
            <a:bodyPr>
              <a:spAutoFit/>
            </a:bodyPr>
            <a:lstStyle/>
            <a:p>
              <a:pPr algn="ctr" eaLnBrk="1" hangingPunct="1">
                <a:spcBef>
                  <a:spcPct val="20000"/>
                </a:spcBef>
                <a:buClr>
                  <a:schemeClr val="bg1"/>
                </a:buClr>
                <a:defRPr/>
              </a:pPr>
              <a:r>
                <a:rPr lang="en-GB" sz="1400" b="1" dirty="0">
                  <a:solidFill>
                    <a:schemeClr val="accent3">
                      <a:lumMod val="50000"/>
                    </a:schemeClr>
                  </a:solidFill>
                  <a:latin typeface="Calibri" panose="020F0502020204030204" pitchFamily="34" charset="0"/>
                </a:rPr>
                <a:t>Almost 36% of infants born by Caesarean Section, 2021/22</a:t>
              </a:r>
            </a:p>
          </p:txBody>
        </p:sp>
      </p:grpSp>
      <p:pic>
        <p:nvPicPr>
          <p:cNvPr id="47" name="Picture 46">
            <a:extLst>
              <a:ext uri="{FF2B5EF4-FFF2-40B4-BE49-F238E27FC236}">
                <a16:creationId xmlns:a16="http://schemas.microsoft.com/office/drawing/2014/main" id="{E553E372-4D05-4292-8C02-771EADEABB73}"/>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79563" y="4091592"/>
            <a:ext cx="564584" cy="602767"/>
          </a:xfrm>
          <a:prstGeom prst="rect">
            <a:avLst/>
          </a:prstGeom>
        </p:spPr>
      </p:pic>
      <p:pic>
        <p:nvPicPr>
          <p:cNvPr id="48" name="Picture 47">
            <a:extLst>
              <a:ext uri="{FF2B5EF4-FFF2-40B4-BE49-F238E27FC236}">
                <a16:creationId xmlns:a16="http://schemas.microsoft.com/office/drawing/2014/main" id="{470F5ACE-1D7A-4FB9-BF80-F1F8969AE4AB}"/>
              </a:ext>
            </a:extLst>
          </p:cNvPr>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r="69951"/>
          <a:stretch/>
        </p:blipFill>
        <p:spPr bwMode="auto">
          <a:xfrm>
            <a:off x="3429438" y="4756714"/>
            <a:ext cx="167976" cy="60276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0A66FCD9-F86E-465A-BEE1-D21E769A2696}"/>
              </a:ext>
            </a:extLst>
          </p:cNvPr>
          <p:cNvSpPr>
            <a:spLocks noGrp="1" noChangeArrowheads="1"/>
          </p:cNvSpPr>
          <p:nvPr>
            <p:ph type="title"/>
          </p:nvPr>
        </p:nvSpPr>
        <p:spPr>
          <a:xfrm>
            <a:off x="0" y="260350"/>
            <a:ext cx="9144000" cy="719138"/>
          </a:xfrm>
        </p:spPr>
        <p:txBody>
          <a:bodyPr/>
          <a:lstStyle/>
          <a:p>
            <a:pPr algn="ctr"/>
            <a:r>
              <a:rPr lang="en-GB" altLang="en-US" sz="3600"/>
              <a:t>Trends in births</a:t>
            </a:r>
          </a:p>
        </p:txBody>
      </p:sp>
      <p:sp>
        <p:nvSpPr>
          <p:cNvPr id="3075" name="Content Placeholder 2">
            <a:extLst>
              <a:ext uri="{FF2B5EF4-FFF2-40B4-BE49-F238E27FC236}">
                <a16:creationId xmlns:a16="http://schemas.microsoft.com/office/drawing/2014/main" id="{3D0BB9BD-217D-481E-B171-4F3141C6BB3A}"/>
              </a:ext>
            </a:extLst>
          </p:cNvPr>
          <p:cNvSpPr>
            <a:spLocks noGrp="1"/>
          </p:cNvSpPr>
          <p:nvPr>
            <p:ph idx="1"/>
          </p:nvPr>
        </p:nvSpPr>
        <p:spPr>
          <a:xfrm>
            <a:off x="5940425" y="1295400"/>
            <a:ext cx="3024188" cy="4797425"/>
          </a:xfrm>
          <a:extLst/>
        </p:spPr>
        <p:txBody>
          <a:bodyPr/>
          <a:lstStyle/>
          <a:p>
            <a:pPr marL="0" indent="0">
              <a:spcBef>
                <a:spcPts val="0"/>
              </a:spcBef>
              <a:buFont typeface="Wingdings" pitchFamily="84" charset="2"/>
              <a:buNone/>
              <a:defRPr/>
            </a:pPr>
            <a:r>
              <a:rPr lang="en-GB" sz="1400" dirty="0">
                <a:solidFill>
                  <a:srgbClr val="002060"/>
                </a:solidFill>
                <a:latin typeface="Calibri" panose="020F0502020204030204" pitchFamily="34" charset="0"/>
                <a:cs typeface="Calibri" panose="020F0502020204030204" pitchFamily="34" charset="0"/>
              </a:rPr>
              <a:t>2021:</a:t>
            </a:r>
          </a:p>
          <a:p>
            <a:pPr marL="285750" indent="-285750">
              <a:spcBef>
                <a:spcPts val="0"/>
              </a:spcBef>
              <a:buFont typeface="Arial" panose="020B0604020202020204" pitchFamily="34" charset="0"/>
              <a:buChar char="•"/>
              <a:defRPr/>
            </a:pPr>
            <a:r>
              <a:rPr lang="en-GB" sz="1400" dirty="0">
                <a:solidFill>
                  <a:srgbClr val="002060"/>
                </a:solidFill>
                <a:latin typeface="Calibri" panose="020F0502020204030204" pitchFamily="34" charset="0"/>
                <a:cs typeface="Calibri" panose="020F0502020204030204" pitchFamily="34" charset="0"/>
              </a:rPr>
              <a:t>22,160 registered births to NI residents (total births). </a:t>
            </a:r>
          </a:p>
          <a:p>
            <a:pPr marL="285750" indent="-285750">
              <a:spcBef>
                <a:spcPts val="0"/>
              </a:spcBef>
              <a:buFont typeface="Arial" panose="020B0604020202020204" pitchFamily="34" charset="0"/>
              <a:buChar char="•"/>
              <a:defRPr/>
            </a:pPr>
            <a:endParaRPr lang="en-GB" sz="1400" dirty="0">
              <a:solidFill>
                <a:srgbClr val="002060"/>
              </a:solidFill>
              <a:latin typeface="Calibri" panose="020F0502020204030204" pitchFamily="34" charset="0"/>
              <a:cs typeface="Calibri" panose="020F0502020204030204" pitchFamily="34" charset="0"/>
            </a:endParaRPr>
          </a:p>
          <a:p>
            <a:pPr marL="285750" indent="-285750">
              <a:spcBef>
                <a:spcPts val="0"/>
              </a:spcBef>
              <a:buFont typeface="Arial" panose="020B0604020202020204" pitchFamily="34" charset="0"/>
              <a:buChar char="•"/>
              <a:defRPr/>
            </a:pPr>
            <a:r>
              <a:rPr lang="en-GB" sz="1400" dirty="0">
                <a:solidFill>
                  <a:srgbClr val="002060"/>
                </a:solidFill>
                <a:latin typeface="Calibri" panose="020F0502020204030204" pitchFamily="34" charset="0"/>
                <a:cs typeface="Calibri" panose="020F0502020204030204" pitchFamily="34" charset="0"/>
              </a:rPr>
              <a:t>Birth rate of 11.6 per 1,000 population (total births). </a:t>
            </a:r>
          </a:p>
          <a:p>
            <a:pPr marL="285750" indent="-285750">
              <a:spcBef>
                <a:spcPts val="0"/>
              </a:spcBef>
              <a:buFont typeface="Arial" panose="020B0604020202020204" pitchFamily="34" charset="0"/>
              <a:buChar char="•"/>
              <a:defRPr/>
            </a:pPr>
            <a:endParaRPr lang="en-GB" sz="1400" dirty="0">
              <a:solidFill>
                <a:srgbClr val="002060"/>
              </a:solidFill>
              <a:latin typeface="Calibri" panose="020F0502020204030204" pitchFamily="34" charset="0"/>
              <a:cs typeface="Calibri" panose="020F0502020204030204" pitchFamily="34" charset="0"/>
            </a:endParaRPr>
          </a:p>
          <a:p>
            <a:pPr marL="285750" indent="-285750">
              <a:spcBef>
                <a:spcPts val="0"/>
              </a:spcBef>
              <a:buFont typeface="Arial" panose="020B0604020202020204" pitchFamily="34" charset="0"/>
              <a:buChar char="•"/>
              <a:defRPr/>
            </a:pPr>
            <a:r>
              <a:rPr lang="en-GB" sz="1400" dirty="0">
                <a:solidFill>
                  <a:srgbClr val="002060"/>
                </a:solidFill>
                <a:latin typeface="Calibri" panose="020F0502020204030204" pitchFamily="34" charset="0"/>
                <a:cs typeface="Calibri" panose="020F0502020204030204" pitchFamily="34" charset="0"/>
              </a:rPr>
              <a:t>Live birth rate (11.6) is the highest across the four UK countries, but lower than Republic of Ireland (11.7). </a:t>
            </a:r>
          </a:p>
          <a:p>
            <a:pPr marL="285750" indent="-285750">
              <a:spcBef>
                <a:spcPts val="0"/>
              </a:spcBef>
              <a:buFont typeface="Arial" panose="020B0604020202020204" pitchFamily="34" charset="0"/>
              <a:buChar char="•"/>
              <a:defRPr/>
            </a:pPr>
            <a:endParaRPr lang="en-GB" sz="1400" i="1" dirty="0">
              <a:solidFill>
                <a:srgbClr val="002060"/>
              </a:solidFill>
              <a:latin typeface="Calibri" panose="020F0502020204030204" pitchFamily="34" charset="0"/>
              <a:cs typeface="Calibri" panose="020F0502020204030204" pitchFamily="34" charset="0"/>
            </a:endParaRPr>
          </a:p>
          <a:p>
            <a:pPr marL="285750" indent="-285750">
              <a:spcBef>
                <a:spcPts val="0"/>
              </a:spcBef>
              <a:buFont typeface="Arial" panose="020B0604020202020204" pitchFamily="34" charset="0"/>
              <a:buChar char="•"/>
              <a:defRPr/>
            </a:pPr>
            <a:r>
              <a:rPr lang="en-GB" sz="1400" dirty="0">
                <a:solidFill>
                  <a:srgbClr val="002060"/>
                </a:solidFill>
                <a:latin typeface="Calibri" panose="020F0502020204030204" pitchFamily="34" charset="0"/>
                <a:cs typeface="Calibri" panose="020F0502020204030204" pitchFamily="34" charset="0"/>
              </a:rPr>
              <a:t>89 registered stillbirths.</a:t>
            </a:r>
          </a:p>
          <a:p>
            <a:pPr marL="285750" indent="-285750">
              <a:spcBef>
                <a:spcPts val="0"/>
              </a:spcBef>
              <a:buFont typeface="Arial" panose="020B0604020202020204" pitchFamily="34" charset="0"/>
              <a:buChar char="•"/>
              <a:defRPr/>
            </a:pPr>
            <a:endParaRPr lang="en-GB" sz="1400" dirty="0">
              <a:solidFill>
                <a:srgbClr val="002060"/>
              </a:solidFill>
              <a:latin typeface="Calibri" panose="020F0502020204030204" pitchFamily="34" charset="0"/>
              <a:cs typeface="Calibri" panose="020F0502020204030204" pitchFamily="34" charset="0"/>
            </a:endParaRPr>
          </a:p>
          <a:p>
            <a:pPr marL="285750" indent="-285750">
              <a:spcBef>
                <a:spcPts val="0"/>
              </a:spcBef>
              <a:buFont typeface="Arial" panose="020B0604020202020204" pitchFamily="34" charset="0"/>
              <a:buChar char="•"/>
              <a:defRPr/>
            </a:pPr>
            <a:r>
              <a:rPr lang="en-GB" sz="1400" dirty="0">
                <a:solidFill>
                  <a:srgbClr val="002060"/>
                </a:solidFill>
                <a:latin typeface="Calibri" panose="020F0502020204030204" pitchFamily="34" charset="0"/>
                <a:cs typeface="Calibri" panose="020F0502020204030204" pitchFamily="34" charset="0"/>
              </a:rPr>
              <a:t>17.4% of live births to mothers whose country of birth was not NI.</a:t>
            </a:r>
            <a:endParaRPr lang="en-GB" sz="1400" b="1" dirty="0">
              <a:solidFill>
                <a:srgbClr val="002060"/>
              </a:solidFill>
              <a:latin typeface="Calibri" panose="020F0502020204030204" pitchFamily="34" charset="0"/>
              <a:cs typeface="Calibri" panose="020F0502020204030204" pitchFamily="34" charset="0"/>
            </a:endParaRPr>
          </a:p>
          <a:p>
            <a:pPr marL="0">
              <a:spcBef>
                <a:spcPts val="0"/>
              </a:spcBef>
              <a:buFont typeface="Wingdings" pitchFamily="84" charset="2"/>
              <a:buNone/>
              <a:defRPr/>
            </a:pPr>
            <a:endParaRPr lang="en-GB" sz="800" b="1" dirty="0">
              <a:solidFill>
                <a:srgbClr val="002060"/>
              </a:solidFill>
              <a:latin typeface="Calibri" panose="020F0502020204030204" pitchFamily="34" charset="0"/>
              <a:cs typeface="Calibri" panose="020F0502020204030204" pitchFamily="34" charset="0"/>
            </a:endParaRPr>
          </a:p>
          <a:p>
            <a:pPr marL="0">
              <a:spcBef>
                <a:spcPts val="0"/>
              </a:spcBef>
              <a:buFont typeface="Wingdings" pitchFamily="84" charset="2"/>
              <a:buNone/>
              <a:defRPr/>
            </a:pPr>
            <a:r>
              <a:rPr lang="en-GB" sz="800" b="1" dirty="0">
                <a:solidFill>
                  <a:srgbClr val="002060"/>
                </a:solidFill>
                <a:latin typeface="Calibri" panose="020F0502020204030204" pitchFamily="34" charset="0"/>
                <a:cs typeface="Calibri" panose="020F0502020204030204" pitchFamily="34" charset="0"/>
              </a:rPr>
              <a:t>Report – Tables 1.1 and 1.2</a:t>
            </a:r>
          </a:p>
          <a:p>
            <a:pPr marL="0">
              <a:spcBef>
                <a:spcPts val="0"/>
              </a:spcBef>
              <a:buFont typeface="Wingdings" pitchFamily="84" charset="2"/>
              <a:buNone/>
              <a:defRPr/>
            </a:pPr>
            <a:r>
              <a:rPr lang="en-GB" sz="800" b="1" dirty="0">
                <a:solidFill>
                  <a:srgbClr val="002060"/>
                </a:solidFill>
                <a:latin typeface="Calibri" panose="020F0502020204030204" pitchFamily="34" charset="0"/>
                <a:cs typeface="Calibri" panose="020F0502020204030204" pitchFamily="34" charset="0"/>
              </a:rPr>
              <a:t>Source: Northern Ireland Statistics and Research Agency, Office for National Statistics (other UK) and Central Statistics Office (RoI)</a:t>
            </a:r>
          </a:p>
          <a:p>
            <a:pPr marL="0">
              <a:spcBef>
                <a:spcPts val="0"/>
              </a:spcBef>
              <a:buFont typeface="Wingdings" pitchFamily="84" charset="2"/>
              <a:buNone/>
              <a:defRPr/>
            </a:pPr>
            <a:r>
              <a:rPr lang="en-GB" sz="8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https://www.nisra.gov.uk/statistics/births-deaths-and-marriages/births</a:t>
            </a:r>
            <a:r>
              <a:rPr lang="en-GB" sz="800" b="1" dirty="0">
                <a:solidFill>
                  <a:schemeClr val="bg1"/>
                </a:solidFill>
                <a:latin typeface="Calibri" panose="020F0502020204030204" pitchFamily="34" charset="0"/>
                <a:cs typeface="Calibri" panose="020F0502020204030204" pitchFamily="34" charset="0"/>
              </a:rPr>
              <a:t> </a:t>
            </a:r>
          </a:p>
          <a:p>
            <a:pPr marL="0">
              <a:spcBef>
                <a:spcPts val="0"/>
              </a:spcBef>
              <a:buFont typeface="Wingdings" pitchFamily="84" charset="2"/>
              <a:buNone/>
              <a:defRPr/>
            </a:pPr>
            <a:r>
              <a:rPr lang="en-GB" sz="8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https://www.ons.gov.uk/peoplepopulationandcommunity/populationandmigration/populationestimates/datasets/vitalstatisticspopulationandhealthreferencetables</a:t>
            </a:r>
            <a:r>
              <a:rPr lang="en-GB" sz="800" b="1" dirty="0">
                <a:solidFill>
                  <a:schemeClr val="bg1"/>
                </a:solidFill>
                <a:latin typeface="Calibri" panose="020F0502020204030204" pitchFamily="34" charset="0"/>
                <a:cs typeface="Calibri" panose="020F0502020204030204" pitchFamily="34" charset="0"/>
              </a:rPr>
              <a:t>  </a:t>
            </a:r>
          </a:p>
          <a:p>
            <a:pPr marL="0">
              <a:spcBef>
                <a:spcPts val="0"/>
              </a:spcBef>
              <a:buFont typeface="Wingdings" pitchFamily="84" charset="2"/>
              <a:buNone/>
              <a:defRPr/>
            </a:pPr>
            <a:r>
              <a:rPr lang="en-GB" sz="800" b="1" dirty="0">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https://data.cso.ie/</a:t>
            </a:r>
            <a:r>
              <a:rPr lang="en-GB" sz="800" b="1" dirty="0">
                <a:solidFill>
                  <a:schemeClr val="bg1"/>
                </a:solidFill>
                <a:latin typeface="Calibri" panose="020F0502020204030204" pitchFamily="34" charset="0"/>
                <a:cs typeface="Calibri" panose="020F0502020204030204" pitchFamily="34" charset="0"/>
              </a:rPr>
              <a:t> </a:t>
            </a:r>
            <a:endParaRPr lang="en-GB" altLang="en-US" sz="800" b="1" dirty="0">
              <a:solidFill>
                <a:schemeClr val="bg1"/>
              </a:solidFill>
              <a:latin typeface="Calibri" pitchFamily="34" charset="0"/>
              <a:cs typeface="Calibri" pitchFamily="34" charset="0"/>
            </a:endParaRPr>
          </a:p>
        </p:txBody>
      </p:sp>
      <p:pic>
        <p:nvPicPr>
          <p:cNvPr id="7172" name="Picture 1">
            <a:extLst>
              <a:ext uri="{FF2B5EF4-FFF2-40B4-BE49-F238E27FC236}">
                <a16:creationId xmlns:a16="http://schemas.microsoft.com/office/drawing/2014/main" id="{9C9CC1B0-0434-406D-9683-D0B213C869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888" y="1295400"/>
            <a:ext cx="53975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EEB437E9-DB02-408D-8738-3D74A6A0DF7A}"/>
              </a:ext>
            </a:extLst>
          </p:cNvPr>
          <p:cNvSpPr>
            <a:spLocks noGrp="1" noChangeArrowheads="1"/>
          </p:cNvSpPr>
          <p:nvPr>
            <p:ph type="title"/>
          </p:nvPr>
        </p:nvSpPr>
        <p:spPr>
          <a:xfrm>
            <a:off x="11113" y="188913"/>
            <a:ext cx="9144000" cy="647700"/>
          </a:xfrm>
        </p:spPr>
        <p:txBody>
          <a:bodyPr/>
          <a:lstStyle/>
          <a:p>
            <a:pPr algn="ctr"/>
            <a:r>
              <a:rPr lang="en-GB" altLang="en-US" sz="3600"/>
              <a:t>Trends in births – Health Trusts</a:t>
            </a:r>
          </a:p>
        </p:txBody>
      </p:sp>
      <p:sp>
        <p:nvSpPr>
          <p:cNvPr id="7171" name="Content Placeholder 2">
            <a:extLst>
              <a:ext uri="{FF2B5EF4-FFF2-40B4-BE49-F238E27FC236}">
                <a16:creationId xmlns:a16="http://schemas.microsoft.com/office/drawing/2014/main" id="{A8B0071F-6AB2-4EF1-8D04-B739832DC157}"/>
              </a:ext>
            </a:extLst>
          </p:cNvPr>
          <p:cNvSpPr>
            <a:spLocks noGrp="1"/>
          </p:cNvSpPr>
          <p:nvPr>
            <p:ph idx="1"/>
          </p:nvPr>
        </p:nvSpPr>
        <p:spPr>
          <a:xfrm>
            <a:off x="6300788" y="992188"/>
            <a:ext cx="2232025" cy="4957762"/>
          </a:xfrm>
          <a:extLst/>
        </p:spPr>
        <p:txBody>
          <a:bodyPr/>
          <a:lstStyle/>
          <a:p>
            <a:pPr marL="0" indent="0">
              <a:spcBef>
                <a:spcPct val="0"/>
              </a:spcBef>
              <a:buFont typeface="Wingdings" pitchFamily="84" charset="2"/>
              <a:buNone/>
              <a:defRPr/>
            </a:pPr>
            <a:r>
              <a:rPr lang="en-GB" altLang="en-US" sz="1400" dirty="0">
                <a:solidFill>
                  <a:srgbClr val="002060"/>
                </a:solidFill>
                <a:latin typeface="Calibri" panose="020F0502020204030204" pitchFamily="34" charset="0"/>
                <a:cs typeface="Calibri" panose="020F0502020204030204" pitchFamily="34" charset="0"/>
              </a:rPr>
              <a:t>2021:</a:t>
            </a:r>
          </a:p>
          <a:p>
            <a:pPr marL="285750" indent="-285750">
              <a:spcBef>
                <a:spcPct val="0"/>
              </a:spcBef>
              <a:buFont typeface="Arial" panose="020B0604020202020204" pitchFamily="34" charset="0"/>
              <a:buChar char="•"/>
              <a:defRPr/>
            </a:pPr>
            <a:r>
              <a:rPr lang="en-GB" altLang="en-US" sz="1400" dirty="0">
                <a:solidFill>
                  <a:srgbClr val="002060"/>
                </a:solidFill>
                <a:latin typeface="Calibri" panose="020F0502020204030204" pitchFamily="34" charset="0"/>
                <a:cs typeface="Calibri" panose="020F0502020204030204" pitchFamily="34" charset="0"/>
              </a:rPr>
              <a:t>Largest number of registered births recorded to NHSCT residents (5,189), with the lowest number in the WHSCT (3,669).</a:t>
            </a:r>
          </a:p>
          <a:p>
            <a:pPr marL="285750" indent="-285750">
              <a:spcBef>
                <a:spcPct val="0"/>
              </a:spcBef>
              <a:buFont typeface="Arial" panose="020B0604020202020204" pitchFamily="34" charset="0"/>
              <a:buChar char="•"/>
              <a:defRPr/>
            </a:pPr>
            <a:endParaRPr lang="en-GB" altLang="en-US" sz="1400" dirty="0">
              <a:solidFill>
                <a:srgbClr val="FF0000"/>
              </a:solidFill>
              <a:latin typeface="Calibri" pitchFamily="34" charset="0"/>
              <a:cs typeface="Calibri" pitchFamily="34" charset="0"/>
            </a:endParaRPr>
          </a:p>
          <a:p>
            <a:pPr marL="285750" indent="-285750">
              <a:spcBef>
                <a:spcPct val="0"/>
              </a:spcBef>
              <a:buFont typeface="Arial" panose="020B0604020202020204" pitchFamily="34" charset="0"/>
              <a:buChar char="•"/>
              <a:defRPr/>
            </a:pPr>
            <a:r>
              <a:rPr lang="en-GB" altLang="en-US" sz="1400" dirty="0">
                <a:solidFill>
                  <a:srgbClr val="002060"/>
                </a:solidFill>
                <a:latin typeface="Calibri" panose="020F0502020204030204" pitchFamily="34" charset="0"/>
                <a:cs typeface="Calibri" panose="020F0502020204030204" pitchFamily="34" charset="0"/>
              </a:rPr>
              <a:t>Percentage share of births:</a:t>
            </a:r>
          </a:p>
          <a:p>
            <a:pPr marL="400050" lvl="1" indent="0">
              <a:spcBef>
                <a:spcPct val="0"/>
              </a:spcBef>
              <a:defRPr/>
            </a:pPr>
            <a:r>
              <a:rPr lang="en-GB" altLang="en-US" sz="1400" dirty="0">
                <a:solidFill>
                  <a:srgbClr val="002060"/>
                </a:solidFill>
                <a:latin typeface="Calibri" panose="020F0502020204030204" pitchFamily="34" charset="0"/>
                <a:ea typeface="+mn-ea"/>
                <a:cs typeface="Calibri" panose="020F0502020204030204" pitchFamily="34" charset="0"/>
              </a:rPr>
              <a:t>BHSCT = 19.6%</a:t>
            </a:r>
          </a:p>
          <a:p>
            <a:pPr marL="400050" lvl="1" indent="0">
              <a:spcBef>
                <a:spcPct val="0"/>
              </a:spcBef>
              <a:defRPr/>
            </a:pPr>
            <a:r>
              <a:rPr lang="en-GB" altLang="en-US" sz="1400" dirty="0">
                <a:solidFill>
                  <a:srgbClr val="002060"/>
                </a:solidFill>
                <a:latin typeface="Calibri" panose="020F0502020204030204" pitchFamily="34" charset="0"/>
                <a:ea typeface="+mn-ea"/>
                <a:cs typeface="Calibri" panose="020F0502020204030204" pitchFamily="34" charset="0"/>
              </a:rPr>
              <a:t>NHSCT = 23.4%</a:t>
            </a:r>
          </a:p>
          <a:p>
            <a:pPr marL="400050" lvl="1" indent="0">
              <a:spcBef>
                <a:spcPct val="0"/>
              </a:spcBef>
              <a:defRPr/>
            </a:pPr>
            <a:r>
              <a:rPr lang="en-GB" altLang="en-US" sz="1400" dirty="0">
                <a:solidFill>
                  <a:srgbClr val="002060"/>
                </a:solidFill>
                <a:latin typeface="Calibri" panose="020F0502020204030204" pitchFamily="34" charset="0"/>
                <a:ea typeface="+mn-ea"/>
                <a:cs typeface="Calibri" panose="020F0502020204030204" pitchFamily="34" charset="0"/>
              </a:rPr>
              <a:t>SEHSCT = 17.8%</a:t>
            </a:r>
          </a:p>
          <a:p>
            <a:pPr marL="400050" lvl="1" indent="0">
              <a:spcBef>
                <a:spcPct val="0"/>
              </a:spcBef>
              <a:defRPr/>
            </a:pPr>
            <a:r>
              <a:rPr lang="en-GB" altLang="en-US" sz="1400" dirty="0">
                <a:solidFill>
                  <a:srgbClr val="002060"/>
                </a:solidFill>
                <a:latin typeface="Calibri" panose="020F0502020204030204" pitchFamily="34" charset="0"/>
                <a:ea typeface="+mn-ea"/>
                <a:cs typeface="Calibri" panose="020F0502020204030204" pitchFamily="34" charset="0"/>
              </a:rPr>
              <a:t>SHSCT = 22.6%</a:t>
            </a:r>
          </a:p>
          <a:p>
            <a:pPr marL="400050" lvl="1" indent="0">
              <a:spcBef>
                <a:spcPct val="0"/>
              </a:spcBef>
              <a:defRPr/>
            </a:pPr>
            <a:r>
              <a:rPr lang="en-GB" altLang="en-US" sz="1400" dirty="0">
                <a:solidFill>
                  <a:srgbClr val="002060"/>
                </a:solidFill>
                <a:latin typeface="Calibri" panose="020F0502020204030204" pitchFamily="34" charset="0"/>
                <a:ea typeface="+mn-ea"/>
                <a:cs typeface="Calibri" panose="020F0502020204030204" pitchFamily="34" charset="0"/>
              </a:rPr>
              <a:t>WHSCT = 16.6%</a:t>
            </a:r>
          </a:p>
          <a:p>
            <a:pPr marL="285750" indent="-285750">
              <a:spcBef>
                <a:spcPct val="0"/>
              </a:spcBef>
              <a:buFont typeface="Arial" panose="020B0604020202020204" pitchFamily="34" charset="0"/>
              <a:buChar char="•"/>
              <a:defRPr/>
            </a:pPr>
            <a:endParaRPr lang="en-GB" altLang="en-US" sz="1400" dirty="0">
              <a:solidFill>
                <a:srgbClr val="FF0000"/>
              </a:solidFill>
              <a:latin typeface="Calibri" pitchFamily="34" charset="0"/>
              <a:cs typeface="Calibri" pitchFamily="34" charset="0"/>
            </a:endParaRPr>
          </a:p>
          <a:p>
            <a:pPr marL="0" indent="0">
              <a:spcBef>
                <a:spcPct val="0"/>
              </a:spcBef>
              <a:buFont typeface="Wingdings" pitchFamily="84" charset="2"/>
              <a:buNone/>
              <a:defRPr/>
            </a:pPr>
            <a:r>
              <a:rPr lang="en-GB" sz="800" b="1" dirty="0">
                <a:solidFill>
                  <a:srgbClr val="002060"/>
                </a:solidFill>
                <a:latin typeface="Calibri" pitchFamily="34" charset="0"/>
                <a:cs typeface="Calibri" pitchFamily="34" charset="0"/>
              </a:rPr>
              <a:t>Report – Table 1.2</a:t>
            </a:r>
          </a:p>
          <a:p>
            <a:pPr marL="0" indent="0">
              <a:spcBef>
                <a:spcPct val="0"/>
              </a:spcBef>
              <a:buFont typeface="Wingdings" pitchFamily="84" charset="2"/>
              <a:buNone/>
              <a:defRPr/>
            </a:pPr>
            <a:r>
              <a:rPr lang="en-GB" altLang="en-US" sz="800" b="1" dirty="0">
                <a:solidFill>
                  <a:srgbClr val="002060"/>
                </a:solidFill>
                <a:latin typeface="Calibri" pitchFamily="34" charset="0"/>
                <a:cs typeface="Calibri" pitchFamily="34" charset="0"/>
              </a:rPr>
              <a:t>Source: </a:t>
            </a:r>
            <a:r>
              <a:rPr lang="en-GB" sz="800" b="1" dirty="0">
                <a:solidFill>
                  <a:srgbClr val="002060"/>
                </a:solidFill>
                <a:latin typeface="Calibri" pitchFamily="34" charset="0"/>
                <a:cs typeface="Calibri" pitchFamily="34" charset="0"/>
              </a:rPr>
              <a:t>Northern Ireland Statistics and Research Agency</a:t>
            </a:r>
            <a:r>
              <a:rPr lang="en-GB" altLang="en-US" sz="800" b="1" dirty="0">
                <a:solidFill>
                  <a:srgbClr val="002060"/>
                </a:solidFill>
                <a:latin typeface="Calibri" pitchFamily="34" charset="0"/>
                <a:cs typeface="Calibri" pitchFamily="34" charset="0"/>
              </a:rPr>
              <a:t>  </a:t>
            </a:r>
            <a:r>
              <a:rPr lang="en-GB" altLang="en-US" sz="800" b="1" dirty="0">
                <a:solidFill>
                  <a:schemeClr val="bg1"/>
                </a:solidFill>
                <a:latin typeface="Calibri" pitchFamily="34" charset="0"/>
                <a:cs typeface="Calibri" pitchFamily="34" charset="0"/>
                <a:hlinkClick r:id="rId2">
                  <a:extLst>
                    <a:ext uri="{A12FA001-AC4F-418D-AE19-62706E023703}">
                      <ahyp:hlinkClr xmlns:ahyp="http://schemas.microsoft.com/office/drawing/2018/hyperlinkcolor" val="tx"/>
                    </a:ext>
                  </a:extLst>
                </a:hlinkClick>
              </a:rPr>
              <a:t>https://www.nisra.gov.uk/statistics/births-deaths-and-marriages/births</a:t>
            </a:r>
            <a:r>
              <a:rPr lang="en-GB" altLang="en-US" sz="800" b="1" dirty="0">
                <a:solidFill>
                  <a:schemeClr val="bg1"/>
                </a:solidFill>
                <a:latin typeface="Calibri" pitchFamily="34" charset="0"/>
                <a:cs typeface="Calibri" pitchFamily="34" charset="0"/>
              </a:rPr>
              <a:t>   </a:t>
            </a:r>
          </a:p>
        </p:txBody>
      </p:sp>
      <p:pic>
        <p:nvPicPr>
          <p:cNvPr id="8196" name="Picture 1">
            <a:extLst>
              <a:ext uri="{FF2B5EF4-FFF2-40B4-BE49-F238E27FC236}">
                <a16:creationId xmlns:a16="http://schemas.microsoft.com/office/drawing/2014/main" id="{CF963EB9-186B-4A04-8211-6021844319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992188"/>
            <a:ext cx="4824412" cy="242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
            <a:extLst>
              <a:ext uri="{FF2B5EF4-FFF2-40B4-BE49-F238E27FC236}">
                <a16:creationId xmlns:a16="http://schemas.microsoft.com/office/drawing/2014/main" id="{5C98B7F2-D7BD-4F6C-868C-2F7815C770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3416300"/>
            <a:ext cx="4824412"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5F0FB2B5-BEB0-48AD-A689-4261AFF8EE08}"/>
              </a:ext>
            </a:extLst>
          </p:cNvPr>
          <p:cNvSpPr>
            <a:spLocks noGrp="1" noChangeArrowheads="1"/>
          </p:cNvSpPr>
          <p:nvPr>
            <p:ph type="title"/>
          </p:nvPr>
        </p:nvSpPr>
        <p:spPr>
          <a:xfrm>
            <a:off x="0" y="333375"/>
            <a:ext cx="9144000" cy="647700"/>
          </a:xfrm>
        </p:spPr>
        <p:txBody>
          <a:bodyPr/>
          <a:lstStyle/>
          <a:p>
            <a:pPr algn="ctr"/>
            <a:r>
              <a:rPr lang="en-GB" altLang="en-US" sz="3600"/>
              <a:t>Trends - Projected Births</a:t>
            </a:r>
          </a:p>
        </p:txBody>
      </p:sp>
      <p:sp>
        <p:nvSpPr>
          <p:cNvPr id="6147" name="TextBox 1">
            <a:extLst>
              <a:ext uri="{FF2B5EF4-FFF2-40B4-BE49-F238E27FC236}">
                <a16:creationId xmlns:a16="http://schemas.microsoft.com/office/drawing/2014/main" id="{4C71A2B6-F48B-4B64-A4EB-1D1D250D369D}"/>
              </a:ext>
            </a:extLst>
          </p:cNvPr>
          <p:cNvSpPr txBox="1">
            <a:spLocks noChangeArrowheads="1"/>
          </p:cNvSpPr>
          <p:nvPr/>
        </p:nvSpPr>
        <p:spPr bwMode="auto">
          <a:xfrm>
            <a:off x="685800" y="5013325"/>
            <a:ext cx="76311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buClr>
                <a:srgbClr val="00A8CA"/>
              </a:buClr>
              <a:buSzPct val="65000"/>
              <a:buFont typeface="Wingdings" pitchFamily="84" charset="2"/>
              <a:defRPr sz="3000">
                <a:solidFill>
                  <a:schemeClr val="bg2"/>
                </a:solidFill>
                <a:latin typeface="Arial" charset="0"/>
              </a:defRPr>
            </a:lvl1pPr>
            <a:lvl2pPr marL="742950" indent="-285750" eaLnBrk="0" hangingPunct="0">
              <a:buClr>
                <a:schemeClr val="tx1"/>
              </a:buClr>
              <a:buSzPct val="90000"/>
              <a:buChar char="–"/>
              <a:defRPr sz="2400">
                <a:solidFill>
                  <a:schemeClr val="bg2"/>
                </a:solidFill>
                <a:latin typeface="Arial" charset="0"/>
              </a:defRPr>
            </a:lvl2pPr>
            <a:lvl3pPr marL="1143000" indent="-228600" eaLnBrk="0" hangingPunct="0">
              <a:buClr>
                <a:schemeClr val="accent1"/>
              </a:buClr>
              <a:buSzPct val="60000"/>
              <a:buFont typeface="Wingdings" pitchFamily="84" charset="2"/>
              <a:buChar char="l"/>
              <a:defRPr sz="2000">
                <a:solidFill>
                  <a:schemeClr val="bg2"/>
                </a:solidFill>
                <a:latin typeface="Arial" charset="0"/>
              </a:defRPr>
            </a:lvl3pPr>
            <a:lvl4pPr marL="1600200" indent="-228600" eaLnBrk="0" hangingPunct="0">
              <a:buClr>
                <a:schemeClr val="tx1"/>
              </a:buClr>
              <a:buChar char="–"/>
              <a:defRPr sz="2000">
                <a:solidFill>
                  <a:schemeClr val="bg2"/>
                </a:solidFill>
                <a:latin typeface="Arial" charset="0"/>
              </a:defRPr>
            </a:lvl4pPr>
            <a:lvl5pPr marL="2057400" indent="-228600" eaLnBrk="0" hangingPunct="0">
              <a:buClr>
                <a:schemeClr val="accent1"/>
              </a:buClr>
              <a:buChar char="•"/>
              <a:defRPr sz="2000">
                <a:solidFill>
                  <a:schemeClr val="bg2"/>
                </a:solidFill>
                <a:latin typeface="Arial"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charset="0"/>
              </a:defRPr>
            </a:lvl9pPr>
          </a:lstStyle>
          <a:p>
            <a:pPr eaLnBrk="1" hangingPunct="1">
              <a:buClr>
                <a:schemeClr val="bg1"/>
              </a:buClr>
              <a:buSzTx/>
              <a:buFont typeface="Arial" charset="0"/>
              <a:buChar char="•"/>
              <a:defRPr/>
            </a:pPr>
            <a:r>
              <a:rPr lang="en-GB" altLang="en-US" sz="1200" dirty="0">
                <a:solidFill>
                  <a:srgbClr val="002060"/>
                </a:solidFill>
                <a:latin typeface="Calibri" pitchFamily="34" charset="0"/>
                <a:ea typeface="Calibri" pitchFamily="34" charset="0"/>
                <a:cs typeface="Calibri" pitchFamily="34" charset="0"/>
              </a:rPr>
              <a:t>In the next 20 years (2021-2041), the number of births is projected to increase in Southern (10%), but decrease in all other Trusts </a:t>
            </a:r>
          </a:p>
          <a:p>
            <a:pPr marL="0" indent="0" eaLnBrk="1" hangingPunct="1">
              <a:buClr>
                <a:schemeClr val="bg1"/>
              </a:buClr>
              <a:buSzTx/>
              <a:defRPr/>
            </a:pPr>
            <a:r>
              <a:rPr lang="en-GB" altLang="en-US" sz="900" b="1" dirty="0">
                <a:solidFill>
                  <a:srgbClr val="002060"/>
                </a:solidFill>
                <a:latin typeface="Calibri" pitchFamily="34" charset="0"/>
                <a:ea typeface="Calibri" pitchFamily="34" charset="0"/>
                <a:cs typeface="Calibri" pitchFamily="34" charset="0"/>
              </a:rPr>
              <a:t>Report – </a:t>
            </a:r>
            <a:r>
              <a:rPr lang="en-GB" altLang="en-US" sz="800" b="1" dirty="0">
                <a:solidFill>
                  <a:srgbClr val="002060"/>
                </a:solidFill>
                <a:latin typeface="Calibri" pitchFamily="34" charset="0"/>
                <a:cs typeface="Calibri" pitchFamily="34" charset="0"/>
              </a:rPr>
              <a:t>Table 1.3    </a:t>
            </a:r>
          </a:p>
          <a:p>
            <a:pPr marL="0" indent="0" eaLnBrk="1" hangingPunct="1">
              <a:buClr>
                <a:schemeClr val="bg1"/>
              </a:buClr>
              <a:buSzTx/>
              <a:defRPr/>
            </a:pPr>
            <a:r>
              <a:rPr lang="en-GB" altLang="en-US" sz="900" b="1" dirty="0">
                <a:solidFill>
                  <a:srgbClr val="002060"/>
                </a:solidFill>
                <a:latin typeface="Calibri" pitchFamily="34" charset="0"/>
                <a:ea typeface="Calibri" pitchFamily="34" charset="0"/>
                <a:cs typeface="Calibri" pitchFamily="34" charset="0"/>
              </a:rPr>
              <a:t>Source: </a:t>
            </a:r>
            <a:r>
              <a:rPr lang="en-GB" sz="900" b="1" dirty="0">
                <a:solidFill>
                  <a:srgbClr val="002060"/>
                </a:solidFill>
                <a:latin typeface="Calibri" pitchFamily="34" charset="0"/>
                <a:cs typeface="Calibri" pitchFamily="34" charset="0"/>
              </a:rPr>
              <a:t>Northern Ireland Statistics and Research Agency</a:t>
            </a:r>
            <a:r>
              <a:rPr lang="en-GB" altLang="en-US" sz="900" b="1" dirty="0">
                <a:solidFill>
                  <a:srgbClr val="002060"/>
                </a:solidFill>
                <a:latin typeface="Calibri" pitchFamily="34" charset="0"/>
                <a:ea typeface="Calibri" pitchFamily="34" charset="0"/>
                <a:cs typeface="Calibri" pitchFamily="34" charset="0"/>
              </a:rPr>
              <a:t>  </a:t>
            </a:r>
            <a:r>
              <a:rPr lang="en-GB" altLang="en-US" sz="900" b="1" dirty="0">
                <a:solidFill>
                  <a:schemeClr val="bg1"/>
                </a:solidFill>
                <a:latin typeface="Calibri" pitchFamily="34" charset="0"/>
                <a:ea typeface="Calibri" pitchFamily="34" charset="0"/>
                <a:cs typeface="Calibri" pitchFamily="34" charset="0"/>
                <a:hlinkClick r:id="rId2">
                  <a:extLst>
                    <a:ext uri="{A12FA001-AC4F-418D-AE19-62706E023703}">
                      <ahyp:hlinkClr xmlns:ahyp="http://schemas.microsoft.com/office/drawing/2018/hyperlinkcolor" val="tx"/>
                    </a:ext>
                  </a:extLst>
                </a:hlinkClick>
              </a:rPr>
              <a:t>https://www.nisra.gov.uk/statistics/births-deaths-and-marriages/births</a:t>
            </a:r>
            <a:r>
              <a:rPr lang="en-GB" altLang="en-US" sz="900" b="1" dirty="0">
                <a:solidFill>
                  <a:schemeClr val="bg1"/>
                </a:solidFill>
                <a:latin typeface="Calibri" pitchFamily="34" charset="0"/>
                <a:ea typeface="Calibri" pitchFamily="34" charset="0"/>
                <a:cs typeface="Calibri" pitchFamily="34" charset="0"/>
              </a:rPr>
              <a:t> </a:t>
            </a:r>
            <a:endParaRPr lang="en-GB" altLang="en-US" sz="1400" dirty="0">
              <a:solidFill>
                <a:schemeClr val="bg1"/>
              </a:solidFill>
              <a:latin typeface="Calibri" pitchFamily="34" charset="0"/>
              <a:ea typeface="Calibri" pitchFamily="34" charset="0"/>
              <a:cs typeface="Calibri" pitchFamily="34" charset="0"/>
            </a:endParaRPr>
          </a:p>
        </p:txBody>
      </p:sp>
      <p:pic>
        <p:nvPicPr>
          <p:cNvPr id="9220" name="Picture 1">
            <a:extLst>
              <a:ext uri="{FF2B5EF4-FFF2-40B4-BE49-F238E27FC236}">
                <a16:creationId xmlns:a16="http://schemas.microsoft.com/office/drawing/2014/main" id="{52C2C276-D9BD-46A8-BD44-7D2C4C6613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813" y="1268413"/>
            <a:ext cx="681037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5928D41E-BF00-4F39-97BA-69E36B0D9EE9}"/>
              </a:ext>
            </a:extLst>
          </p:cNvPr>
          <p:cNvSpPr>
            <a:spLocks noGrp="1" noChangeArrowheads="1"/>
          </p:cNvSpPr>
          <p:nvPr>
            <p:ph type="title"/>
          </p:nvPr>
        </p:nvSpPr>
        <p:spPr>
          <a:xfrm>
            <a:off x="9525" y="333375"/>
            <a:ext cx="9144000" cy="647700"/>
          </a:xfrm>
        </p:spPr>
        <p:txBody>
          <a:bodyPr/>
          <a:lstStyle/>
          <a:p>
            <a:pPr algn="ctr"/>
            <a:r>
              <a:rPr lang="en-GB" altLang="en-US" sz="3600"/>
              <a:t>Trends - Infant Mortality</a:t>
            </a:r>
          </a:p>
        </p:txBody>
      </p:sp>
      <p:sp>
        <p:nvSpPr>
          <p:cNvPr id="14339" name="Content Placeholder 2">
            <a:extLst>
              <a:ext uri="{FF2B5EF4-FFF2-40B4-BE49-F238E27FC236}">
                <a16:creationId xmlns:a16="http://schemas.microsoft.com/office/drawing/2014/main" id="{7BE59DB2-26E9-4839-ADDA-5C47C207E537}"/>
              </a:ext>
            </a:extLst>
          </p:cNvPr>
          <p:cNvSpPr>
            <a:spLocks noGrp="1"/>
          </p:cNvSpPr>
          <p:nvPr>
            <p:ph idx="1"/>
          </p:nvPr>
        </p:nvSpPr>
        <p:spPr>
          <a:xfrm>
            <a:off x="6227763" y="1268413"/>
            <a:ext cx="2665412" cy="4897437"/>
          </a:xfrm>
          <a:extLst/>
        </p:spPr>
        <p:txBody>
          <a:bodyPr/>
          <a:lstStyle/>
          <a:p>
            <a:pPr marL="285750" indent="-285750">
              <a:spcBef>
                <a:spcPts val="0"/>
              </a:spcBef>
              <a:buFont typeface="Arial" panose="020B0604020202020204" pitchFamily="34" charset="0"/>
              <a:buChar char="•"/>
              <a:defRPr/>
            </a:pPr>
            <a:r>
              <a:rPr lang="en-GB" sz="1200" dirty="0">
                <a:solidFill>
                  <a:srgbClr val="002060"/>
                </a:solidFill>
                <a:latin typeface="Calibri" pitchFamily="34" charset="0"/>
                <a:cs typeface="Calibri" pitchFamily="34" charset="0"/>
              </a:rPr>
              <a:t>Infant mortality is considered a key indicator of the health of a population.  In the last ten years, although fluctuating, mortality rates for children less than one year old in NI, have seen small overall decreases.  Risk factors for infant mortality include younger mothers, smoking during pregnancy and not breastfeeding. (</a:t>
            </a:r>
            <a:r>
              <a:rPr lang="en-GB" sz="800" b="1" dirty="0">
                <a:solidFill>
                  <a:srgbClr val="002060"/>
                </a:solidFill>
                <a:latin typeface="Calibri" pitchFamily="34" charset="0"/>
                <a:cs typeface="Calibri" pitchFamily="34" charset="0"/>
              </a:rPr>
              <a:t>Report Sections 3, 6 and 10</a:t>
            </a:r>
            <a:r>
              <a:rPr lang="en-GB" sz="1200" dirty="0">
                <a:solidFill>
                  <a:srgbClr val="002060"/>
                </a:solidFill>
                <a:latin typeface="Calibri" pitchFamily="34" charset="0"/>
                <a:cs typeface="Calibri" pitchFamily="34" charset="0"/>
              </a:rPr>
              <a:t>)</a:t>
            </a:r>
          </a:p>
          <a:p>
            <a:pPr marL="285750" indent="-285750">
              <a:spcBef>
                <a:spcPts val="0"/>
              </a:spcBef>
              <a:buFont typeface="Arial" panose="020B0604020202020204" pitchFamily="34" charset="0"/>
              <a:buChar char="•"/>
              <a:defRPr/>
            </a:pPr>
            <a:r>
              <a:rPr lang="en-GB" sz="1200" dirty="0">
                <a:solidFill>
                  <a:srgbClr val="002060"/>
                </a:solidFill>
                <a:latin typeface="Calibri" pitchFamily="34" charset="0"/>
                <a:cs typeface="Calibri" pitchFamily="34" charset="0"/>
              </a:rPr>
              <a:t>Perinatal deaths continue to have the highest rate of death in children aged less than one year (157 deaths in 2021).</a:t>
            </a:r>
          </a:p>
          <a:p>
            <a:pPr marL="0" indent="0">
              <a:spcBef>
                <a:spcPts val="0"/>
              </a:spcBef>
              <a:buFont typeface="Wingdings" pitchFamily="84" charset="2"/>
              <a:buNone/>
              <a:defRPr/>
            </a:pPr>
            <a:endParaRPr lang="en-GB" sz="1100" dirty="0">
              <a:solidFill>
                <a:srgbClr val="002060"/>
              </a:solidFill>
              <a:latin typeface="Calibri" pitchFamily="34" charset="0"/>
              <a:cs typeface="Calibri" pitchFamily="34" charset="0"/>
            </a:endParaRPr>
          </a:p>
          <a:p>
            <a:pPr marL="0" indent="0">
              <a:spcBef>
                <a:spcPts val="0"/>
              </a:spcBef>
              <a:buFont typeface="Wingdings" pitchFamily="84" charset="2"/>
              <a:buNone/>
              <a:defRPr/>
            </a:pPr>
            <a:r>
              <a:rPr lang="en-GB" altLang="en-US" sz="800" b="1" dirty="0">
                <a:solidFill>
                  <a:srgbClr val="002060"/>
                </a:solidFill>
                <a:latin typeface="Calibri" pitchFamily="34" charset="0"/>
                <a:cs typeface="Calibri" pitchFamily="34" charset="0"/>
              </a:rPr>
              <a:t>Source: </a:t>
            </a:r>
            <a:r>
              <a:rPr lang="en-GB" sz="800" b="1" dirty="0">
                <a:solidFill>
                  <a:srgbClr val="002060"/>
                </a:solidFill>
                <a:latin typeface="Calibri" pitchFamily="34" charset="0"/>
                <a:cs typeface="Calibri" pitchFamily="34" charset="0"/>
              </a:rPr>
              <a:t>Northern Ireland Statistics and Research Agency</a:t>
            </a:r>
          </a:p>
          <a:p>
            <a:pPr marL="0" indent="0">
              <a:spcBef>
                <a:spcPts val="0"/>
              </a:spcBef>
              <a:buFont typeface="Wingdings" pitchFamily="84" charset="2"/>
              <a:buNone/>
              <a:defRPr/>
            </a:pPr>
            <a:r>
              <a:rPr lang="en-GB" sz="800" b="1" dirty="0">
                <a:solidFill>
                  <a:schemeClr val="bg1"/>
                </a:solidFill>
                <a:latin typeface="Calibri" pitchFamily="34" charset="0"/>
                <a:cs typeface="Calibri" pitchFamily="34" charset="0"/>
                <a:hlinkClick r:id="rId2">
                  <a:extLst>
                    <a:ext uri="{A12FA001-AC4F-418D-AE19-62706E023703}">
                      <ahyp:hlinkClr xmlns:ahyp="http://schemas.microsoft.com/office/drawing/2018/hyperlinkcolor" val="tx"/>
                    </a:ext>
                  </a:extLst>
                </a:hlinkClick>
              </a:rPr>
              <a:t>https://www.nisra.gov.uk/statistics/births-deaths-and-marriages</a:t>
            </a:r>
            <a:r>
              <a:rPr lang="en-GB" sz="800" b="1" dirty="0">
                <a:solidFill>
                  <a:schemeClr val="bg1"/>
                </a:solidFill>
                <a:latin typeface="Calibri" pitchFamily="34" charset="0"/>
                <a:cs typeface="Calibri" pitchFamily="34" charset="0"/>
              </a:rPr>
              <a:t> </a:t>
            </a:r>
          </a:p>
          <a:p>
            <a:pPr marL="0" indent="0">
              <a:spcBef>
                <a:spcPts val="0"/>
              </a:spcBef>
              <a:buFont typeface="Wingdings" pitchFamily="84" charset="2"/>
              <a:buNone/>
              <a:defRPr/>
            </a:pPr>
            <a:r>
              <a:rPr lang="en-US" sz="800" b="1" dirty="0">
                <a:solidFill>
                  <a:srgbClr val="002060"/>
                </a:solidFill>
                <a:latin typeface="Calibri" panose="020F0502020204030204" pitchFamily="34" charset="0"/>
                <a:cs typeface="Calibri" panose="020F0502020204030204" pitchFamily="34" charset="0"/>
              </a:rPr>
              <a:t>Perinatal mortality rate: Number of stillbirths and deaths in the first week of life per 1,000 live and stillbirths per annum. </a:t>
            </a:r>
            <a:endParaRPr lang="en-GB" sz="800" b="1" dirty="0">
              <a:solidFill>
                <a:srgbClr val="002060"/>
              </a:solidFill>
              <a:latin typeface="Calibri" panose="020F0502020204030204" pitchFamily="34" charset="0"/>
              <a:cs typeface="Calibri" panose="020F0502020204030204" pitchFamily="34" charset="0"/>
            </a:endParaRPr>
          </a:p>
          <a:p>
            <a:pPr marL="0" indent="0">
              <a:spcBef>
                <a:spcPts val="0"/>
              </a:spcBef>
              <a:buFont typeface="Wingdings" pitchFamily="84" charset="2"/>
              <a:buNone/>
              <a:defRPr/>
            </a:pPr>
            <a:r>
              <a:rPr lang="en-US" sz="800" b="1" dirty="0">
                <a:solidFill>
                  <a:srgbClr val="002060"/>
                </a:solidFill>
                <a:latin typeface="Calibri" panose="020F0502020204030204" pitchFamily="34" charset="0"/>
                <a:cs typeface="Calibri" panose="020F0502020204030204" pitchFamily="34" charset="0"/>
              </a:rPr>
              <a:t>Neonatal mortality rate: Number of deaths in the first four weeks of life per 1,000 live births per annum.</a:t>
            </a:r>
            <a:endParaRPr lang="en-GB" sz="800" b="1" dirty="0">
              <a:solidFill>
                <a:srgbClr val="002060"/>
              </a:solidFill>
              <a:latin typeface="Calibri" panose="020F0502020204030204" pitchFamily="34" charset="0"/>
              <a:cs typeface="Calibri" panose="020F0502020204030204" pitchFamily="34" charset="0"/>
            </a:endParaRPr>
          </a:p>
          <a:p>
            <a:pPr marL="0" indent="0">
              <a:spcBef>
                <a:spcPts val="0"/>
              </a:spcBef>
              <a:buFont typeface="Wingdings" pitchFamily="84" charset="2"/>
              <a:buNone/>
              <a:defRPr/>
            </a:pPr>
            <a:r>
              <a:rPr lang="en-US" sz="800" b="1" dirty="0">
                <a:solidFill>
                  <a:srgbClr val="002060"/>
                </a:solidFill>
                <a:latin typeface="Calibri" panose="020F0502020204030204" pitchFamily="34" charset="0"/>
                <a:cs typeface="Calibri" panose="020F0502020204030204" pitchFamily="34" charset="0"/>
              </a:rPr>
              <a:t>Post neonatal mortality rate: Number of deaths after the first four weeks but before the end of the first year per 1,000 live births per annum. </a:t>
            </a:r>
          </a:p>
          <a:p>
            <a:pPr marL="0" indent="0">
              <a:spcBef>
                <a:spcPts val="0"/>
              </a:spcBef>
              <a:buFont typeface="Wingdings" pitchFamily="84" charset="2"/>
              <a:buNone/>
              <a:defRPr/>
            </a:pPr>
            <a:r>
              <a:rPr lang="en-US" sz="800" b="1" dirty="0">
                <a:solidFill>
                  <a:srgbClr val="002060"/>
                </a:solidFill>
                <a:latin typeface="Calibri" panose="020F0502020204030204" pitchFamily="34" charset="0"/>
                <a:cs typeface="Calibri" panose="020F0502020204030204" pitchFamily="34" charset="0"/>
              </a:rPr>
              <a:t>Infant mortality rate: Number of deaths in the first year of life per 1,000 live births per annum.</a:t>
            </a:r>
          </a:p>
          <a:p>
            <a:pPr marL="0" indent="0">
              <a:spcBef>
                <a:spcPts val="0"/>
              </a:spcBef>
              <a:buFont typeface="Wingdings" pitchFamily="84" charset="2"/>
              <a:buNone/>
              <a:defRPr/>
            </a:pPr>
            <a:r>
              <a:rPr lang="en-US" sz="800" b="1" dirty="0">
                <a:solidFill>
                  <a:srgbClr val="002060"/>
                </a:solidFill>
                <a:latin typeface="Calibri" panose="020F0502020204030204" pitchFamily="34" charset="0"/>
                <a:cs typeface="Calibri" panose="020F0502020204030204" pitchFamily="34" charset="0"/>
              </a:rPr>
              <a:t>Rates include non Northern Ireland residents. </a:t>
            </a:r>
          </a:p>
          <a:p>
            <a:pPr marL="0" indent="0">
              <a:spcBef>
                <a:spcPts val="0"/>
              </a:spcBef>
              <a:buFont typeface="Wingdings" pitchFamily="84" charset="2"/>
              <a:buNone/>
              <a:defRPr/>
            </a:pPr>
            <a:endParaRPr lang="en-GB" altLang="en-US" sz="800" dirty="0">
              <a:solidFill>
                <a:srgbClr val="002060"/>
              </a:solidFill>
              <a:latin typeface="Calibri" pitchFamily="34" charset="0"/>
              <a:cs typeface="Calibri" pitchFamily="34" charset="0"/>
            </a:endParaRPr>
          </a:p>
          <a:p>
            <a:pPr marL="0" indent="0">
              <a:spcBef>
                <a:spcPts val="0"/>
              </a:spcBef>
              <a:buFont typeface="Wingdings" pitchFamily="84" charset="2"/>
              <a:buNone/>
              <a:defRPr/>
            </a:pPr>
            <a:r>
              <a:rPr lang="en-GB" altLang="en-US" sz="1400" dirty="0">
                <a:solidFill>
                  <a:srgbClr val="002060"/>
                </a:solidFill>
                <a:latin typeface="Calibri" pitchFamily="34" charset="0"/>
                <a:cs typeface="Calibri" pitchFamily="34" charset="0"/>
              </a:rPr>
              <a:t> </a:t>
            </a:r>
          </a:p>
          <a:p>
            <a:pPr marL="0" indent="0">
              <a:spcBef>
                <a:spcPts val="0"/>
              </a:spcBef>
              <a:buFont typeface="Wingdings" pitchFamily="84" charset="2"/>
              <a:buNone/>
              <a:defRPr/>
            </a:pPr>
            <a:endParaRPr lang="en-GB" altLang="en-US" sz="1100" dirty="0"/>
          </a:p>
        </p:txBody>
      </p:sp>
      <p:pic>
        <p:nvPicPr>
          <p:cNvPr id="10244" name="Picture 1">
            <a:extLst>
              <a:ext uri="{FF2B5EF4-FFF2-40B4-BE49-F238E27FC236}">
                <a16:creationId xmlns:a16="http://schemas.microsoft.com/office/drawing/2014/main" id="{EAD615AD-9A23-4B25-B6D2-9C3C6B45D9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341438"/>
            <a:ext cx="5718175"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F268E8B6-220D-4901-9607-B6F88B3989B9}"/>
              </a:ext>
            </a:extLst>
          </p:cNvPr>
          <p:cNvSpPr>
            <a:spLocks noGrp="1" noChangeArrowheads="1"/>
          </p:cNvSpPr>
          <p:nvPr>
            <p:ph type="title"/>
          </p:nvPr>
        </p:nvSpPr>
        <p:spPr>
          <a:xfrm>
            <a:off x="0" y="333375"/>
            <a:ext cx="9144000" cy="647700"/>
          </a:xfrm>
        </p:spPr>
        <p:txBody>
          <a:bodyPr/>
          <a:lstStyle/>
          <a:p>
            <a:pPr algn="ctr"/>
            <a:r>
              <a:rPr lang="en-GB" altLang="en-US" sz="3600"/>
              <a:t>Age of mother</a:t>
            </a:r>
          </a:p>
        </p:txBody>
      </p:sp>
      <p:sp>
        <p:nvSpPr>
          <p:cNvPr id="8195" name="Content Placeholder 2">
            <a:extLst>
              <a:ext uri="{FF2B5EF4-FFF2-40B4-BE49-F238E27FC236}">
                <a16:creationId xmlns:a16="http://schemas.microsoft.com/office/drawing/2014/main" id="{3AE245FE-9793-4923-A000-B64522A91E02}"/>
              </a:ext>
            </a:extLst>
          </p:cNvPr>
          <p:cNvSpPr>
            <a:spLocks noGrp="1"/>
          </p:cNvSpPr>
          <p:nvPr>
            <p:ph idx="1"/>
          </p:nvPr>
        </p:nvSpPr>
        <p:spPr>
          <a:xfrm>
            <a:off x="6011863" y="1125538"/>
            <a:ext cx="2952750" cy="4967287"/>
          </a:xfrm>
          <a:extLst/>
        </p:spPr>
        <p:txBody>
          <a:bodyPr/>
          <a:lstStyle/>
          <a:p>
            <a:pPr marL="0" indent="0">
              <a:spcBef>
                <a:spcPct val="0"/>
              </a:spcBef>
              <a:buFont typeface="Wingdings" pitchFamily="84" charset="2"/>
              <a:buNone/>
              <a:defRPr/>
            </a:pPr>
            <a:r>
              <a:rPr lang="en-GB" altLang="en-US" sz="1350" dirty="0">
                <a:solidFill>
                  <a:srgbClr val="002060"/>
                </a:solidFill>
                <a:latin typeface="Calibri" panose="020F0502020204030204" pitchFamily="34" charset="0"/>
                <a:cs typeface="Calibri" panose="020F0502020204030204" pitchFamily="34" charset="0"/>
              </a:rPr>
              <a:t>2021/22</a:t>
            </a:r>
          </a:p>
          <a:p>
            <a:pPr marL="0" indent="0">
              <a:spcBef>
                <a:spcPct val="0"/>
              </a:spcBef>
              <a:buFont typeface="Wingdings" pitchFamily="84" charset="2"/>
              <a:buNone/>
              <a:defRPr/>
            </a:pPr>
            <a:r>
              <a:rPr lang="en-GB" altLang="en-US" sz="1350" dirty="0">
                <a:solidFill>
                  <a:srgbClr val="002060"/>
                </a:solidFill>
                <a:latin typeface="Calibri" panose="020F0502020204030204" pitchFamily="34" charset="0"/>
                <a:cs typeface="Calibri" panose="020F0502020204030204" pitchFamily="34" charset="0"/>
              </a:rPr>
              <a:t>Teenage mothers (&lt;20 years):</a:t>
            </a:r>
          </a:p>
          <a:p>
            <a:pPr marL="285750" indent="-285750">
              <a:spcBef>
                <a:spcPct val="0"/>
              </a:spcBef>
              <a:buFont typeface="Arial" panose="020B0604020202020204" pitchFamily="34" charset="0"/>
              <a:buChar char="•"/>
              <a:defRPr/>
            </a:pPr>
            <a:r>
              <a:rPr lang="en-GB" altLang="en-US" sz="1350" dirty="0">
                <a:solidFill>
                  <a:srgbClr val="002060"/>
                </a:solidFill>
                <a:latin typeface="Calibri" panose="020F0502020204030204" pitchFamily="34" charset="0"/>
                <a:cs typeface="Calibri" panose="020F0502020204030204" pitchFamily="34" charset="0"/>
              </a:rPr>
              <a:t>Number of births to teenage mothers in 2021/22 = 449</a:t>
            </a:r>
          </a:p>
          <a:p>
            <a:pPr marL="285750" indent="-285750">
              <a:spcBef>
                <a:spcPct val="0"/>
              </a:spcBef>
              <a:buFont typeface="Arial" panose="020B0604020202020204" pitchFamily="34" charset="0"/>
              <a:buChar char="•"/>
              <a:defRPr/>
            </a:pPr>
            <a:r>
              <a:rPr lang="en-GB" altLang="en-US" sz="1350" dirty="0">
                <a:solidFill>
                  <a:srgbClr val="002060"/>
                </a:solidFill>
                <a:latin typeface="Calibri" panose="020F0502020204030204" pitchFamily="34" charset="0"/>
                <a:cs typeface="Calibri" panose="020F0502020204030204" pitchFamily="34" charset="0"/>
              </a:rPr>
              <a:t>2.1% of all births were to teenage mothers.  </a:t>
            </a:r>
          </a:p>
          <a:p>
            <a:pPr marL="285750" indent="-285750">
              <a:spcBef>
                <a:spcPct val="0"/>
              </a:spcBef>
              <a:buFont typeface="Arial" panose="020B0604020202020204" pitchFamily="34" charset="0"/>
              <a:buChar char="•"/>
              <a:defRPr/>
            </a:pPr>
            <a:r>
              <a:rPr lang="en-GB" altLang="en-US" sz="1350" dirty="0">
                <a:solidFill>
                  <a:srgbClr val="002060"/>
                </a:solidFill>
                <a:latin typeface="Calibri" panose="020F0502020204030204" pitchFamily="34" charset="0"/>
                <a:cs typeface="Calibri" panose="020F0502020204030204" pitchFamily="34" charset="0"/>
              </a:rPr>
              <a:t>3.7% of births in the most deprived areas, 0.8% in the least deprived areas (NIMDM 2017). </a:t>
            </a:r>
          </a:p>
          <a:p>
            <a:pPr marL="0" indent="0">
              <a:spcBef>
                <a:spcPct val="0"/>
              </a:spcBef>
              <a:buFont typeface="Wingdings" pitchFamily="84" charset="2"/>
              <a:buNone/>
              <a:defRPr/>
            </a:pPr>
            <a:endParaRPr lang="en-GB" altLang="en-US" sz="1350" dirty="0">
              <a:solidFill>
                <a:srgbClr val="FF0000"/>
              </a:solidFill>
              <a:latin typeface="Calibri" pitchFamily="34" charset="0"/>
              <a:cs typeface="Calibri" pitchFamily="34" charset="0"/>
            </a:endParaRPr>
          </a:p>
          <a:p>
            <a:pPr marL="0" indent="0">
              <a:spcBef>
                <a:spcPct val="0"/>
              </a:spcBef>
              <a:buFont typeface="Wingdings" pitchFamily="84" charset="2"/>
              <a:buNone/>
              <a:defRPr/>
            </a:pPr>
            <a:r>
              <a:rPr lang="en-GB" altLang="en-US" sz="1350" dirty="0">
                <a:solidFill>
                  <a:srgbClr val="002060"/>
                </a:solidFill>
                <a:latin typeface="Calibri" panose="020F0502020204030204" pitchFamily="34" charset="0"/>
                <a:cs typeface="Calibri" panose="020F0502020204030204" pitchFamily="34" charset="0"/>
              </a:rPr>
              <a:t>Older mothers (aged 40+):</a:t>
            </a:r>
          </a:p>
          <a:p>
            <a:pPr marL="285750" indent="-285750">
              <a:spcBef>
                <a:spcPct val="0"/>
              </a:spcBef>
              <a:buFont typeface="Arial" panose="020B0604020202020204" pitchFamily="34" charset="0"/>
              <a:buChar char="•"/>
              <a:defRPr/>
            </a:pPr>
            <a:r>
              <a:rPr lang="en-GB" altLang="en-US" sz="1350" dirty="0">
                <a:solidFill>
                  <a:srgbClr val="002060"/>
                </a:solidFill>
                <a:latin typeface="Calibri" panose="020F0502020204030204" pitchFamily="34" charset="0"/>
                <a:cs typeface="Calibri" panose="020F0502020204030204" pitchFamily="34" charset="0"/>
              </a:rPr>
              <a:t>Overall % births increasing since 2018/19 (% births in 2021/22 = 4.6%).  </a:t>
            </a:r>
          </a:p>
          <a:p>
            <a:pPr marL="285750" indent="-285750">
              <a:spcBef>
                <a:spcPct val="0"/>
              </a:spcBef>
              <a:buFont typeface="Arial" panose="020B0604020202020204" pitchFamily="34" charset="0"/>
              <a:buChar char="•"/>
              <a:defRPr/>
            </a:pPr>
            <a:r>
              <a:rPr lang="en-GB" altLang="en-US" sz="1350" dirty="0">
                <a:solidFill>
                  <a:srgbClr val="002060"/>
                </a:solidFill>
                <a:latin typeface="Calibri" panose="020F0502020204030204" pitchFamily="34" charset="0"/>
                <a:cs typeface="Calibri" panose="020F0502020204030204" pitchFamily="34" charset="0"/>
              </a:rPr>
              <a:t>3.4% in the most deprived areas, 6.2% in the least deprived areas (NIMDM 2017). </a:t>
            </a:r>
          </a:p>
          <a:p>
            <a:pPr marL="285750" indent="-285750">
              <a:spcBef>
                <a:spcPct val="0"/>
              </a:spcBef>
              <a:buFont typeface="Arial" panose="020B0604020202020204" pitchFamily="34" charset="0"/>
              <a:buChar char="•"/>
              <a:defRPr/>
            </a:pPr>
            <a:endParaRPr lang="en-GB" altLang="en-US" sz="900" dirty="0">
              <a:solidFill>
                <a:srgbClr val="002060"/>
              </a:solidFill>
              <a:latin typeface="Calibri" pitchFamily="34" charset="0"/>
              <a:cs typeface="Calibri" pitchFamily="34" charset="0"/>
            </a:endParaRPr>
          </a:p>
          <a:p>
            <a:pPr marL="0" indent="0">
              <a:spcBef>
                <a:spcPct val="0"/>
              </a:spcBef>
              <a:buFont typeface="Wingdings" pitchFamily="84" charset="2"/>
              <a:buNone/>
              <a:defRPr/>
            </a:pPr>
            <a:r>
              <a:rPr lang="en-GB" sz="800" b="1" dirty="0">
                <a:solidFill>
                  <a:srgbClr val="002060"/>
                </a:solidFill>
                <a:latin typeface="Calibri" pitchFamily="34" charset="0"/>
                <a:cs typeface="Calibri" pitchFamily="34" charset="0"/>
              </a:rPr>
              <a:t>Report – Table 3.1</a:t>
            </a:r>
          </a:p>
          <a:p>
            <a:pPr marL="0" indent="0">
              <a:spcBef>
                <a:spcPct val="0"/>
              </a:spcBef>
              <a:buFont typeface="Wingdings" pitchFamily="84" charset="2"/>
              <a:buNone/>
              <a:defRPr/>
            </a:pPr>
            <a:r>
              <a:rPr lang="en-GB" altLang="en-US" sz="800" b="1" dirty="0">
                <a:solidFill>
                  <a:srgbClr val="002060"/>
                </a:solidFill>
                <a:latin typeface="Calibri" pitchFamily="34" charset="0"/>
                <a:cs typeface="Calibri" pitchFamily="34" charset="0"/>
              </a:rPr>
              <a:t>Source: Child Health System</a:t>
            </a:r>
          </a:p>
          <a:p>
            <a:pPr marL="0" indent="0">
              <a:spcBef>
                <a:spcPct val="0"/>
              </a:spcBef>
              <a:buFont typeface="Wingdings" pitchFamily="84" charset="2"/>
              <a:buNone/>
              <a:defRPr/>
            </a:pPr>
            <a:r>
              <a:rPr lang="en-GB" altLang="en-US" sz="800" b="1" dirty="0">
                <a:solidFill>
                  <a:srgbClr val="002060"/>
                </a:solidFill>
                <a:latin typeface="Calibri" pitchFamily="34" charset="0"/>
                <a:cs typeface="Calibri" pitchFamily="34" charset="0"/>
              </a:rPr>
              <a:t>Source: </a:t>
            </a:r>
            <a:r>
              <a:rPr lang="en-GB" sz="800" b="1" dirty="0">
                <a:solidFill>
                  <a:srgbClr val="002060"/>
                </a:solidFill>
                <a:latin typeface="Calibri" pitchFamily="34" charset="0"/>
                <a:cs typeface="Calibri" pitchFamily="34" charset="0"/>
              </a:rPr>
              <a:t>Northern Ireland Statistics and Research Agency</a:t>
            </a:r>
            <a:r>
              <a:rPr lang="en-GB" altLang="en-US" sz="800" b="1" dirty="0">
                <a:solidFill>
                  <a:srgbClr val="002060"/>
                </a:solidFill>
                <a:latin typeface="Calibri" pitchFamily="34" charset="0"/>
                <a:cs typeface="Calibri" pitchFamily="34" charset="0"/>
              </a:rPr>
              <a:t>, NI Multiple Deprivation Measure 2017 </a:t>
            </a:r>
            <a:r>
              <a:rPr lang="en-GB" altLang="en-US" sz="800" b="1" dirty="0">
                <a:solidFill>
                  <a:schemeClr val="bg1"/>
                </a:solidFill>
                <a:latin typeface="Calibri" pitchFamily="34" charset="0"/>
                <a:cs typeface="Calibri" pitchFamily="34" charset="0"/>
                <a:hlinkClick r:id="rId2">
                  <a:extLst>
                    <a:ext uri="{A12FA001-AC4F-418D-AE19-62706E023703}">
                      <ahyp:hlinkClr xmlns:ahyp="http://schemas.microsoft.com/office/drawing/2018/hyperlinkcolor" val="tx"/>
                    </a:ext>
                  </a:extLst>
                </a:hlinkClick>
              </a:rPr>
              <a:t>https://www.nisra.gov.uk/statistics/deprivation/northern-ireland-multiple-deprivation-measure-2017-nimdm2017</a:t>
            </a:r>
            <a:r>
              <a:rPr lang="en-GB" altLang="en-US" sz="800" b="1" dirty="0">
                <a:solidFill>
                  <a:schemeClr val="bg1"/>
                </a:solidFill>
                <a:latin typeface="Calibri" pitchFamily="34" charset="0"/>
                <a:cs typeface="Calibri" pitchFamily="34" charset="0"/>
              </a:rPr>
              <a:t>  </a:t>
            </a:r>
            <a:endParaRPr lang="en-GB" altLang="en-US" sz="800" dirty="0">
              <a:solidFill>
                <a:schemeClr val="bg1"/>
              </a:solidFill>
              <a:latin typeface="Calibri" pitchFamily="34" charset="0"/>
              <a:cs typeface="Calibri" pitchFamily="34" charset="0"/>
            </a:endParaRPr>
          </a:p>
        </p:txBody>
      </p:sp>
      <p:pic>
        <p:nvPicPr>
          <p:cNvPr id="11268" name="Picture 1">
            <a:extLst>
              <a:ext uri="{FF2B5EF4-FFF2-40B4-BE49-F238E27FC236}">
                <a16:creationId xmlns:a16="http://schemas.microsoft.com/office/drawing/2014/main" id="{E3FD8DA1-86BA-4034-89D3-1AE5B2A89C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8" y="1196975"/>
            <a:ext cx="5327650" cy="325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BHSCT_white">
  <a:themeElements>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BHSCT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sz="4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sz="4000" b="0" i="0" u="none" strike="noStrike" cap="none" normalizeH="0" baseline="0" smtClean="0">
            <a:ln>
              <a:noFill/>
            </a:ln>
            <a:solidFill>
              <a:schemeClr val="bg2"/>
            </a:solidFill>
            <a:effectLst/>
            <a:latin typeface="Arial" charset="0"/>
          </a:defRPr>
        </a:defPPr>
      </a:lstStyle>
    </a:lnDef>
  </a:objectDefaults>
  <a:extraClrSchemeLst>
    <a:extraClrScheme>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BHSCT_white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BHSCT_whit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BHSCT_white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BHSCT_white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UNTITLED:Users:hpauser:Desktop:BHSCT_white.pot</Template>
  <TotalTime>3805</TotalTime>
  <Words>2343</Words>
  <Application>Microsoft Office PowerPoint</Application>
  <PresentationFormat>On-screen Show (4:3)</PresentationFormat>
  <Paragraphs>219</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Times New Roman</vt:lpstr>
      <vt:lpstr>Wingdings</vt:lpstr>
      <vt:lpstr>BHSCT_white</vt:lpstr>
      <vt:lpstr>Children’s Health in  Northern Ireland</vt:lpstr>
      <vt:lpstr>PowerPoint Presentation</vt:lpstr>
      <vt:lpstr>Mothers – Summary</vt:lpstr>
      <vt:lpstr>Children – Summary</vt:lpstr>
      <vt:lpstr>Trends in births</vt:lpstr>
      <vt:lpstr>Trends in births – Health Trusts</vt:lpstr>
      <vt:lpstr>Trends - Projected Births</vt:lpstr>
      <vt:lpstr>Trends - Infant Mortality</vt:lpstr>
      <vt:lpstr>Age of mother</vt:lpstr>
      <vt:lpstr>Multiple Births</vt:lpstr>
      <vt:lpstr>Infant Gestation - Booking</vt:lpstr>
      <vt:lpstr>Infant Gestation - Delivery</vt:lpstr>
      <vt:lpstr>Maternal risk factors</vt:lpstr>
      <vt:lpstr>Maternal risk factors - Smoking</vt:lpstr>
      <vt:lpstr>Maternal risk factors - Diabetes</vt:lpstr>
      <vt:lpstr>Maternal Body Mass Index (BMI)</vt:lpstr>
      <vt:lpstr>Maternal Body Mass Index (BMI)</vt:lpstr>
      <vt:lpstr>Method of Delivery</vt:lpstr>
      <vt:lpstr>Infant Birth Weight</vt:lpstr>
      <vt:lpstr>Breastfeeding (total/partial) – at discharge</vt:lpstr>
      <vt:lpstr>Body Mass Index – Primary 1</vt:lpstr>
      <vt:lpstr>Body Mass Index – Year 8</vt:lpstr>
      <vt:lpstr>Children’s Health in  Northern Ireland</vt:lpstr>
    </vt:vector>
  </TitlesOfParts>
  <Company>SEBT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kshaw</dc:creator>
  <cp:lastModifiedBy>Joanne Murphy</cp:lastModifiedBy>
  <cp:revision>248</cp:revision>
  <cp:lastPrinted>2017-12-05T12:04:27Z</cp:lastPrinted>
  <dcterms:created xsi:type="dcterms:W3CDTF">2007-07-31T10:52:31Z</dcterms:created>
  <dcterms:modified xsi:type="dcterms:W3CDTF">2023-05-18T09:13:15Z</dcterms:modified>
</cp:coreProperties>
</file>