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 id="2147483702" r:id="rId6"/>
  </p:sldMasterIdLst>
  <p:notesMasterIdLst>
    <p:notesMasterId r:id="rId73"/>
  </p:notesMasterIdLst>
  <p:handoutMasterIdLst>
    <p:handoutMasterId r:id="rId74"/>
  </p:handoutMasterIdLst>
  <p:sldIdLst>
    <p:sldId id="257" r:id="rId7"/>
    <p:sldId id="395" r:id="rId8"/>
    <p:sldId id="396" r:id="rId9"/>
    <p:sldId id="258" r:id="rId10"/>
    <p:sldId id="434" r:id="rId11"/>
    <p:sldId id="335" r:id="rId12"/>
    <p:sldId id="261" r:id="rId13"/>
    <p:sldId id="337" r:id="rId14"/>
    <p:sldId id="358" r:id="rId15"/>
    <p:sldId id="267" r:id="rId16"/>
    <p:sldId id="471" r:id="rId17"/>
    <p:sldId id="400" r:id="rId18"/>
    <p:sldId id="444" r:id="rId19"/>
    <p:sldId id="450" r:id="rId20"/>
    <p:sldId id="449" r:id="rId21"/>
    <p:sldId id="399" r:id="rId22"/>
    <p:sldId id="472" r:id="rId23"/>
    <p:sldId id="435" r:id="rId24"/>
    <p:sldId id="451" r:id="rId25"/>
    <p:sldId id="272" r:id="rId26"/>
    <p:sldId id="271" r:id="rId27"/>
    <p:sldId id="276" r:id="rId28"/>
    <p:sldId id="278" r:id="rId29"/>
    <p:sldId id="470" r:id="rId30"/>
    <p:sldId id="475" r:id="rId31"/>
    <p:sldId id="407" r:id="rId32"/>
    <p:sldId id="473" r:id="rId33"/>
    <p:sldId id="409" r:id="rId34"/>
    <p:sldId id="410" r:id="rId35"/>
    <p:sldId id="441" r:id="rId36"/>
    <p:sldId id="476" r:id="rId37"/>
    <p:sldId id="477" r:id="rId38"/>
    <p:sldId id="412" r:id="rId39"/>
    <p:sldId id="413" r:id="rId40"/>
    <p:sldId id="461" r:id="rId41"/>
    <p:sldId id="467" r:id="rId42"/>
    <p:sldId id="468" r:id="rId43"/>
    <p:sldId id="469" r:id="rId44"/>
    <p:sldId id="367" r:id="rId45"/>
    <p:sldId id="290" r:id="rId46"/>
    <p:sldId id="347" r:id="rId47"/>
    <p:sldId id="465" r:id="rId48"/>
    <p:sldId id="294" r:id="rId49"/>
    <p:sldId id="295" r:id="rId50"/>
    <p:sldId id="296" r:id="rId51"/>
    <p:sldId id="371" r:id="rId52"/>
    <p:sldId id="417" r:id="rId53"/>
    <p:sldId id="416" r:id="rId54"/>
    <p:sldId id="442" r:id="rId55"/>
    <p:sldId id="301" r:id="rId56"/>
    <p:sldId id="303" r:id="rId57"/>
    <p:sldId id="304" r:id="rId58"/>
    <p:sldId id="466" r:id="rId59"/>
    <p:sldId id="474" r:id="rId60"/>
    <p:sldId id="445" r:id="rId61"/>
    <p:sldId id="446" r:id="rId62"/>
    <p:sldId id="424" r:id="rId63"/>
    <p:sldId id="448" r:id="rId64"/>
    <p:sldId id="456" r:id="rId65"/>
    <p:sldId id="426" r:id="rId66"/>
    <p:sldId id="427" r:id="rId67"/>
    <p:sldId id="418" r:id="rId68"/>
    <p:sldId id="431" r:id="rId69"/>
    <p:sldId id="432" r:id="rId70"/>
    <p:sldId id="433" r:id="rId71"/>
    <p:sldId id="460" r:id="rId7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2" clrIdx="0"/>
  <p:cmAuthor id="1" name="Claire Neill" initials="CN" lastIdx="25" clrIdx="1"/>
  <p:cmAuthor id="2" name="Paul Cavanagh" initials="PC" lastIdx="27" clrIdx="2"/>
  <p:cmAuthor id="3" name="David Irwin" initials="DI" lastIdx="2" clrIdx="3"/>
  <p:cmAuthor id="4" name="Kelly Neville" initials="KN" lastIdx="56" clrIdx="4">
    <p:extLst>
      <p:ext uri="{19B8F6BF-5375-455C-9EA6-DF929625EA0E}">
        <p15:presenceInfo xmlns:p15="http://schemas.microsoft.com/office/powerpoint/2012/main" userId="S-1-5-21-1087248158-1645291680-3373200396-55332" providerId="AD"/>
      </p:ext>
    </p:extLst>
  </p:cmAuthor>
  <p:cmAuthor id="5" name="Ashling Kerr" initials="AK" lastIdx="6" clrIdx="5">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82320" autoAdjust="0"/>
  </p:normalViewPr>
  <p:slideViewPr>
    <p:cSldViewPr>
      <p:cViewPr varScale="1">
        <p:scale>
          <a:sx n="94" d="100"/>
          <a:sy n="94" d="100"/>
        </p:scale>
        <p:origin x="1542" y="90"/>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3192"/>
    </p:cViewPr>
  </p:sorterViewPr>
  <p:notesViewPr>
    <p:cSldViewPr>
      <p:cViewPr>
        <p:scale>
          <a:sx n="90" d="100"/>
          <a:sy n="90" d="100"/>
        </p:scale>
        <p:origin x="-213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08/09/2023</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08/09/2023</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gov.uk/government/publications/influenza-the-green-book-chapter-1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statistics/annual-flu-repor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5.emf"/></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64-2021.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3-2023.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ho.int/publications/m/item/recommended-composition-of-influenza-virus-vaccines-for-use-in-the-2023-2024-northern-hemisphere-influenza-seas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55225/Greenbook_chapter_6.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deliver core information for healthcare practitioners involved in delivering the influenza immunisation programme for the 2023/24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the actual administration techniques involved in vaccination. If staff are required to deliver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Primary influenza pneumonia is a rare complication that may occur at any age and carries a high case fatality rate (Barker and </a:t>
            </a:r>
            <a:r>
              <a:rPr lang="en-GB" dirty="0" err="1"/>
              <a:t>Mullooly</a:t>
            </a:r>
            <a:r>
              <a:rPr lang="en-GB" dirty="0"/>
              <a:t>, 1982), it was seen more frequently during the 2009 pandemic and the following influenza season.</a:t>
            </a:r>
            <a:endParaRPr lang="en-GB" dirty="0">
              <a:hlinkClick r:id="rId3"/>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2010/11 flu season and 2017/18 – 2022/23 seasons.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Weekly </a:t>
            </a:r>
            <a:r>
              <a:rPr lang="en-GB" dirty="0"/>
              <a:t>GP</a:t>
            </a:r>
            <a:r>
              <a:rPr lang="en-GB" sz="1200" b="0" i="0" kern="1200" dirty="0">
                <a:solidFill>
                  <a:schemeClr val="tx1"/>
                </a:solidFill>
                <a:effectLst/>
                <a:latin typeface="+mn-lt"/>
                <a:ea typeface="+mn-ea"/>
                <a:cs typeface="+mn-cs"/>
              </a:rPr>
              <a:t> consultations in Northern Ireland in the 2022/23 season were higher than observed in the 2021 to 2022 and 2020 to 2021 seasons, but lower than seen in the 2017 to 2018 season.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i="0" u="none" strike="noStrike" kern="1200" baseline="300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Surveillance of influenza and other seasonal respiratory viruses in the UK, winter 2022 to 2023 - GOV.UK (www.gov.uk)</a:t>
            </a:r>
            <a:endPar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13</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solidFill>
                  <a:srgbClr val="FF0000"/>
                </a:solidFill>
                <a:latin typeface="Arial"/>
                <a:cs typeface="Arial" panose="020B0604020202020204" pitchFamily="34" charset="0"/>
              </a:rPr>
              <a:t>*</a:t>
            </a:r>
            <a:r>
              <a:rPr lang="en-GB" b="1" baseline="0" dirty="0">
                <a:solidFill>
                  <a:srgbClr val="FF0000"/>
                </a:solidFill>
                <a:latin typeface="Arial"/>
                <a:cs typeface="Arial" panose="020B0604020202020204" pitchFamily="34" charset="0"/>
              </a:rPr>
              <a:t> </a:t>
            </a:r>
            <a:r>
              <a:rPr lang="en-GB" b="1" dirty="0"/>
              <a:t>unlike the last number of years, the flu vaccine will not be available during the 2023/24 programme to everyone aged 50-64 years of age; </a:t>
            </a:r>
            <a:r>
              <a:rPr lang="en-GB" dirty="0"/>
              <a:t>only those aged 50 – 64 who are in a clinical at risk group </a:t>
            </a:r>
            <a:r>
              <a:rPr lang="en-GB" dirty="0">
                <a:hlinkClick r:id="rId3"/>
              </a:rPr>
              <a:t>doh-hss-md-23-2023.pdf (health-ni.gov.uk)</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In 2020/21, the programme was extended to include Year 8 school children and household contacts of anyone who had received a shielding letter during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latin typeface="Arial"/>
              </a:rPr>
              <a:t>In 2021/22,</a:t>
            </a:r>
            <a:r>
              <a:rPr lang="en-GB" baseline="0" dirty="0">
                <a:solidFill>
                  <a:srgbClr val="FF0000"/>
                </a:solidFill>
                <a:latin typeface="Arial"/>
              </a:rPr>
              <a:t> </a:t>
            </a:r>
            <a:r>
              <a:rPr lang="en-GB" dirty="0">
                <a:solidFill>
                  <a:srgbClr val="FF0000"/>
                </a:solidFill>
                <a:latin typeface="Arial"/>
              </a:rPr>
              <a:t>the vaccination programme </a:t>
            </a:r>
            <a:r>
              <a:rPr lang="en-GB" b="0" dirty="0">
                <a:solidFill>
                  <a:srgbClr val="FF0000"/>
                </a:solidFill>
                <a:latin typeface="Arial"/>
              </a:rPr>
              <a:t>was further extended to</a:t>
            </a:r>
            <a:r>
              <a:rPr lang="en-GB" dirty="0">
                <a:solidFill>
                  <a:srgbClr val="FF0000"/>
                </a:solidFill>
                <a:latin typeface="Arial"/>
              </a:rPr>
              <a:t> additional cohorts, such as all healthy 50 to 64 year olds, year 9 -12</a:t>
            </a:r>
            <a:r>
              <a:rPr lang="en-GB" baseline="0" dirty="0">
                <a:solidFill>
                  <a:srgbClr val="FF0000"/>
                </a:solidFill>
                <a:latin typeface="Arial"/>
              </a:rPr>
              <a:t> school children and household contacts of immunocompromised individuals.</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14</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Influenza activity is monitored in the UK through a variety of schemes based in primary and secondary care. One important indicator is based on reports of new consultations for influenza-like illness from GP practices, combined with </a:t>
            </a:r>
            <a:r>
              <a:rPr lang="en-GB" dirty="0" err="1"/>
              <a:t>virological</a:t>
            </a:r>
            <a:r>
              <a:rPr lang="en-GB" dirty="0"/>
              <a:t> surveillance.</a:t>
            </a:r>
          </a:p>
          <a:p>
            <a:pPr marL="171450" indent="-171450">
              <a:buFont typeface="Arial" panose="020B0604020202020204" pitchFamily="34" charset="0"/>
              <a:buChar char="•"/>
            </a:pPr>
            <a:r>
              <a:rPr lang="en-GB" dirty="0"/>
              <a:t>All authorised influenza vaccines need to meet safety, efficacy and quality standards set by the Commission on Human Medicines. </a:t>
            </a:r>
          </a:p>
          <a:p>
            <a:pPr marL="171450" indent="-171450">
              <a:buFont typeface="Arial" panose="020B0604020202020204" pitchFamily="34" charset="0"/>
              <a:buChar char="•"/>
            </a:pPr>
            <a:r>
              <a:rPr lang="en-GB" dirty="0"/>
              <a:t>Mismatches between the components in the vaccine and circulating viruses do occur from time to time and explains much of the variation in estimates of vaccine effectiveness. When antigenic drift occurs, vaccination is still recommended as some degree of protection may be conferred against the drifted strain and the vaccine should still offer protection against the other strains in the vaccine.</a:t>
            </a:r>
          </a:p>
          <a:p>
            <a:pPr marL="171450" indent="-171450">
              <a:buFont typeface="Arial" panose="020B0604020202020204" pitchFamily="34" charset="0"/>
              <a:buChar char="•"/>
            </a:pPr>
            <a:r>
              <a:rPr lang="en-GB" dirty="0"/>
              <a:t>After immunisation, protective immune responses may be achieved within 14 days.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pPr marL="0" indent="0">
              <a:buFont typeface="Arial" panose="020B0604020202020204" pitchFamily="34" charset="0"/>
              <a:buNone/>
            </a:pPr>
            <a:r>
              <a:rPr lang="en-GB" dirty="0">
                <a:hlinkClick r:id="rId4"/>
              </a:rPr>
              <a:t>Influenza: the green book, chapter 19 - GOV.UK (www.gov.uk)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249529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International evidence continues to accumulate on the effectiveness of the newer vaccines (ECDC 2020). JCVI keeps its advice on seasonal influenza vaccines under regular review </a:t>
            </a:r>
            <a:r>
              <a:rPr lang="en-GB" dirty="0">
                <a:hlinkClick r:id="rId3"/>
              </a:rPr>
              <a:t>Surveillance of influenza and other seasonal respiratory viruses in the UK - GOV.UK (www.gov.uk)</a:t>
            </a:r>
            <a:endParaRPr lang="en-GB" dirty="0"/>
          </a:p>
          <a:p>
            <a:endParaRPr lang="en-GB" dirty="0"/>
          </a:p>
          <a:p>
            <a:r>
              <a:rPr lang="en-GB" sz="1200" b="0" i="0" kern="1200" dirty="0">
                <a:solidFill>
                  <a:schemeClr val="tx1"/>
                </a:solidFill>
                <a:effectLst/>
                <a:latin typeface="+mn-lt"/>
                <a:ea typeface="+mn-ea"/>
                <a:cs typeface="+mn-cs"/>
              </a:rPr>
              <a:t>It is important to remember that flu vaccination remains the best way to protect people from flu. It not only protects people who have received the vaccine, but also those around them.</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16</a:t>
            </a:fld>
            <a:endParaRPr lang="en-GB"/>
          </a:p>
        </p:txBody>
      </p:sp>
    </p:spTree>
    <p:extLst>
      <p:ext uri="{BB962C8B-B14F-4D97-AF65-F5344CB8AC3E}">
        <p14:creationId xmlns:p14="http://schemas.microsoft.com/office/powerpoint/2010/main" val="156155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publishes the annual CMO season flu letter. This letter provides information on the policy for the seasonal flu programme in NI.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18</a:t>
            </a:fld>
            <a:endParaRPr lang="en-GB"/>
          </a:p>
        </p:txBody>
      </p:sp>
    </p:spTree>
    <p:extLst>
      <p:ext uri="{BB962C8B-B14F-4D97-AF65-F5344CB8AC3E}">
        <p14:creationId xmlns:p14="http://schemas.microsoft.com/office/powerpoint/2010/main" val="25086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*F</a:t>
            </a:r>
            <a:r>
              <a:rPr lang="en-GB" dirty="0"/>
              <a:t>rontline health and social care workers (HSCWs) employed by: </a:t>
            </a:r>
          </a:p>
          <a:p>
            <a:pPr lvl="0"/>
            <a:r>
              <a:rPr lang="en-GB" dirty="0"/>
              <a:t>• Health and Social Care (HSC) Trusts, including NIAS </a:t>
            </a:r>
          </a:p>
          <a:p>
            <a:pPr lvl="0"/>
            <a:r>
              <a:rPr lang="en-GB" dirty="0"/>
              <a:t>• community HSC providers including GP practices, pharmacies, dentists </a:t>
            </a:r>
          </a:p>
          <a:p>
            <a:pPr lvl="0"/>
            <a:r>
              <a:rPr lang="en-GB" dirty="0"/>
              <a:t>• registered independent sector residential care or nursing home </a:t>
            </a:r>
          </a:p>
          <a:p>
            <a:pPr lvl="0"/>
            <a:r>
              <a:rPr lang="en-GB" dirty="0"/>
              <a:t>• registered domiciliary care providers </a:t>
            </a:r>
          </a:p>
          <a:p>
            <a:pPr lvl="0"/>
            <a:r>
              <a:rPr lang="en-GB" dirty="0"/>
              <a:t>• voluntary managed hospice provider</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a:t>
            </a:r>
            <a:r>
              <a:rPr lang="en-GB" dirty="0"/>
              <a:t>accination should also be offered to household contacts of immunocompromised individuals, those individuals who expect to share living accommodation on most days over the winter and therefore for whom continuing close contact is unavoidable. </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Cohorts that were eligible in the 2022/23 season but that are </a:t>
            </a:r>
            <a:r>
              <a:rPr lang="en-GB" sz="1200" b="1" kern="1200" dirty="0">
                <a:solidFill>
                  <a:schemeClr val="tx1"/>
                </a:solidFill>
                <a:effectLst/>
                <a:latin typeface="+mn-lt"/>
                <a:ea typeface="+mn-ea"/>
                <a:cs typeface="+mn-cs"/>
              </a:rPr>
              <a:t>not </a:t>
            </a:r>
            <a:r>
              <a:rPr lang="en-GB" sz="1200" kern="1200" dirty="0">
                <a:solidFill>
                  <a:schemeClr val="tx1"/>
                </a:solidFill>
                <a:effectLst/>
                <a:latin typeface="+mn-lt"/>
                <a:ea typeface="+mn-ea"/>
                <a:cs typeface="+mn-cs"/>
              </a:rPr>
              <a:t>included in the cohorts for 2023/24 are:</a:t>
            </a:r>
          </a:p>
          <a:p>
            <a:r>
              <a:rPr lang="en-GB" sz="1200" kern="1200" dirty="0">
                <a:solidFill>
                  <a:schemeClr val="tx1"/>
                </a:solidFill>
                <a:effectLst/>
                <a:latin typeface="+mn-lt"/>
                <a:ea typeface="+mn-ea"/>
                <a:cs typeface="+mn-cs"/>
              </a:rPr>
              <a:t>• those aged 50 to 64 years</a:t>
            </a:r>
          </a:p>
          <a:p>
            <a:r>
              <a:rPr lang="en-GB" dirty="0">
                <a:hlinkClick r:id="rId3"/>
              </a:rPr>
              <a:t>doh-hss-md-23-2023.pdf (health-ni.gov.uk)</a:t>
            </a:r>
            <a:endParaRPr lang="en-GB" dirty="0"/>
          </a:p>
          <a:p>
            <a:endParaRPr lang="en-GB" sz="1200" kern="1200" dirty="0">
              <a:solidFill>
                <a:schemeClr val="tx1"/>
              </a:solidFill>
              <a:effectLst/>
              <a:latin typeface="+mn-lt"/>
              <a:ea typeface="+mn-ea"/>
              <a:cs typeface="+mn-cs"/>
            </a:endParaRPr>
          </a:p>
          <a:p>
            <a:r>
              <a:rPr lang="en-GB" dirty="0"/>
              <a:t>The objectives of the influenza immunisation programme are to protect those who are most at risk of serious illness or death should they catch influenza and to reduce transmission of the infection, thereby contributing to the protection of vulnerable patients who may have a suboptimal response to their own immunisations.</a:t>
            </a:r>
            <a:endParaRPr lang="en-GB" sz="1200" kern="1200" dirty="0">
              <a:solidFill>
                <a:schemeClr val="tx1"/>
              </a:solidFill>
              <a:effectLst/>
              <a:latin typeface="+mn-lt"/>
              <a:ea typeface="+mn-ea"/>
              <a:cs typeface="+mn-cs"/>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noProof="0" dirty="0">
              <a:ln>
                <a:noFill/>
              </a:ln>
              <a:solidFill>
                <a:prstClr val="black"/>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a:endParaRPr>
          </a:p>
          <a:p>
            <a:pPr>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504224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20</a:t>
            </a:fld>
            <a:endParaRPr lang="en-GB">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influenza exacerbating any underlying disease that a patient may have, as well as the risk of serious illness from </a:t>
            </a:r>
            <a:r>
              <a:rPr lang="en-GB" b="1" dirty="0"/>
              <a:t>influenza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Flu vaccine should be offered in such cases even if the individual is not in one of the specified clinical risk groups. </a:t>
            </a: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and those involved in delivering flu vaccine programmes should be familiar with the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a:t>
            </a:r>
            <a:r>
              <a:rPr lang="en-GB" sz="1200" dirty="0">
                <a:hlinkClick r:id="rId4"/>
              </a:rPr>
              <a:t>CMO Seasonal flu letter </a:t>
            </a: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Vaccination has been shown to have many benefits including reducing the risk of influenza illness, hospitalisation and influenza-related death. Whilst it may not prevent every person who is vaccinated from getting influenza, flu vaccination has been shown to reduce the severity of illness.</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a:t>
            </a:fld>
            <a:endParaRPr lang="en-GB"/>
          </a:p>
        </p:txBody>
      </p:sp>
    </p:spTree>
    <p:extLst>
      <p:ext uri="{BB962C8B-B14F-4D97-AF65-F5344CB8AC3E}">
        <p14:creationId xmlns:p14="http://schemas.microsoft.com/office/powerpoint/2010/main" val="1926237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All pregnant women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are recommended to receive the inactivated flu vaccine (</a:t>
            </a:r>
            <a:r>
              <a:rPr lang="en-GB" sz="1200" b="0" i="0" kern="1200" dirty="0">
                <a:solidFill>
                  <a:schemeClr val="tx1"/>
                </a:solidFill>
                <a:effectLst/>
                <a:latin typeface="+mn-lt"/>
                <a:ea typeface="+mn-ea"/>
                <a:cs typeface="+mn-cs"/>
              </a:rPr>
              <a:t>including those women who become pregnant during the influenza season)</a:t>
            </a:r>
            <a:r>
              <a:rPr lang="en-GB" sz="1200" b="0" i="0" u="none" strike="noStrike"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irrespective of their stage of pregnancy.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is good evidence that pregnant women are at increased risk from complications if they contract influenza</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 addition, studies show that having influenza during pregnancy is associated with premature birth, infants that are small for gestational age (SGA) and low birth weight. </a:t>
            </a:r>
            <a:r>
              <a:rPr lang="en-GB" sz="1200" b="0" i="0" kern="1200" dirty="0">
                <a:solidFill>
                  <a:schemeClr val="tx1"/>
                </a:solidFill>
                <a:effectLst/>
                <a:latin typeface="+mn-lt"/>
                <a:ea typeface="+mn-ea"/>
                <a:cs typeface="+mn-cs"/>
              </a:rPr>
              <a:t>Flu vaccination during pregnancy not only reduces these risks, it also provides passive immunity against influenza to infants in the first few months of life through antibodies passing across the placenta.</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 review of studies on the safety of flu vaccine in pregnancy concluded that inactivated flu vaccine can be safely and effectively administered during any trimester of pregnancy. No study to date has demonstrated an increased risk of either maternal complications or adverse fetal outcomes associated with inactivated influenza vaccine.</a:t>
            </a:r>
            <a:r>
              <a:rPr lang="en-GB" sz="1200" b="0" i="0" u="none" strike="noStrike" kern="1200" baseline="30000" dirty="0">
                <a:solidFill>
                  <a:schemeClr val="tx1"/>
                </a:solidFill>
                <a:latin typeface="Arial" panose="020B0604020202020204" pitchFamily="34" charset="0"/>
                <a:ea typeface="ヒラギノ角ゴ Pro W3" pitchFamily="84" charset="-128"/>
                <a:cs typeface="Arial" panose="020B0604020202020204" pitchFamily="34" charset="0"/>
              </a:rPr>
              <a:t> </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ideal time to offer flu vaccination to pregnant women is before flu starts circulating. However, even after flu is in circulation, vaccine should continue to be offered to those at risk and newly pregnant women. If a woman becomes pregnant after the usual vaccinating period of October to January, it is still worth considering offering the vaccine if flu is still circulating in the community. </a:t>
            </a:r>
          </a:p>
          <a:p>
            <a:pPr marL="0" indent="0">
              <a:buFont typeface="Arial" panose="020B0604020202020204" pitchFamily="34" charset="0"/>
              <a:buNone/>
            </a:pPr>
            <a:r>
              <a:rPr lang="en-GB" dirty="0">
                <a:hlinkClick r:id="rId3"/>
              </a:rPr>
              <a:t>Green Book Chapter 19 Influenza (publishing.service.gov.uk)</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334725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Frontline health and social care workers have a duty of care to protect their patients and service users from infection. This includes getting vaccinated against flu.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Flu outbreaks can occur in HSC settings with both staff and their patients/service users being affected when flu is circulating in the community. It is important that HSCWs protect themselves by having the flu vaccine, and, in doing so, they reduce the risk of spreading flu to their patients, service users, colleagues and family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healthcare workers against flu has been shown to significantly lower rates of flu-like illness, hospitalisation and mortality in the elderly in long-term healthcare settings. Vaccination of staff in acute care settings may provide similar benefits. Flu immunisation of frontline health and social staff care staff may reduce the transmission of infection to vulnerable patients, some of whom may have impaired immunity, increasing their risks of flu. These people may not respond well to immunisation. </a:t>
            </a:r>
            <a:r>
              <a:rPr lang="en-GB" dirty="0">
                <a:solidFill>
                  <a:prstClr val="black"/>
                </a:solidFill>
                <a:latin typeface="Arial" panose="020B0604020202020204" pitchFamily="34" charset="0"/>
                <a:ea typeface="ヒラギノ角ゴ Pro W3" pitchFamily="84" charset="-128"/>
                <a:cs typeface="Arial" panose="020B0604020202020204" pitchFamily="34" charset="0"/>
              </a:rPr>
              <a:t>Achieving a good uptake of flu vaccine in HSCWs is even more important this year because of the increased risk of morbidity and mortality from co-infection with flu and COVID-19.</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Vaccination of health and social care workers also helps to reduce the level of sickness absenteeism that can jeopardise health and social care services. </a:t>
            </a:r>
          </a:p>
        </p:txBody>
      </p:sp>
    </p:spTree>
    <p:extLst>
      <p:ext uri="{BB962C8B-B14F-4D97-AF65-F5344CB8AC3E}">
        <p14:creationId xmlns:p14="http://schemas.microsoft.com/office/powerpoint/2010/main" val="399053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JCVI recommended extending the annual flu programme to include healthy children aged 2 to 17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Reducing flu transmission in the community should avert many cases of severe influenza and influenza-related deaths in older adults and people with clinical risk factors.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Northern Ireland the programme was started in pre-school children &gt; 2 years and all primary school children.  From 2020/21, the programme has been extended to include Year 8 children in Northern Ireland.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extLst>
      <p:ext uri="{BB962C8B-B14F-4D97-AF65-F5344CB8AC3E}">
        <p14:creationId xmlns:p14="http://schemas.microsoft.com/office/powerpoint/2010/main" val="3882893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doh-hss-md-23-2023.pdf (health-ni.gov.uk)</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PHA have reported flu vaccination uptake for 2022/23 from data extracted from the Vaccine Management System (VMS): Influenza Weekly Surveillance Bulletin, Northern Ireland, 2022/23 | HSC Public Health Agency (hscni.net). The HSS (MD) 22/2023 letter also set out the flu uptake for 2022/23: doh-hss-md-23-2023.pdf (health-ni.gov.uk) </a:t>
            </a: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25</a:t>
            </a:fld>
            <a:endParaRPr lang="en-GB"/>
          </a:p>
        </p:txBody>
      </p:sp>
    </p:spTree>
    <p:extLst>
      <p:ext uri="{BB962C8B-B14F-4D97-AF65-F5344CB8AC3E}">
        <p14:creationId xmlns:p14="http://schemas.microsoft.com/office/powerpoint/2010/main" val="3144400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Whilst the record uptake rate in the age 65 and over cohort and the strong uptake in schools is to be commended, the Department of Health urge providers to repeat this commitment and resolve in 2023/24, with the goal of increasing uptake rates across all eligible cohorts, </a:t>
            </a:r>
            <a:r>
              <a:rPr lang="en-GB" sz="1200" b="1" i="0" u="none" strike="noStrike" kern="1200" baseline="0" dirty="0">
                <a:solidFill>
                  <a:schemeClr val="tx1"/>
                </a:solidFill>
                <a:latin typeface="+mn-lt"/>
                <a:ea typeface="+mn-ea"/>
                <a:cs typeface="+mn-cs"/>
              </a:rPr>
              <a:t>particularly pre-school and secondary school children, those in at-risk groups, pregnant women, and frontline HSCWs, </a:t>
            </a:r>
            <a:r>
              <a:rPr lang="en-GB" sz="1200" b="0" i="0" u="none" strike="noStrike" kern="1200" baseline="0" dirty="0">
                <a:solidFill>
                  <a:schemeClr val="tx1"/>
                </a:solidFill>
                <a:latin typeface="+mn-lt"/>
                <a:ea typeface="+mn-ea"/>
                <a:cs typeface="+mn-cs"/>
              </a:rPr>
              <a:t>where uptake has been disappointing during 2022/23. </a:t>
            </a:r>
            <a:endParaRPr lang="en-GB" dirty="0"/>
          </a:p>
          <a:p>
            <a:endParaRPr lang="en-GB" dirty="0"/>
          </a:p>
          <a:p>
            <a:r>
              <a:rPr lang="en-GB" dirty="0"/>
              <a:t>The annual flu immunisation programme is a critical element of the system-wide approach for delivering robust and resilient health and care services during the winter.</a:t>
            </a:r>
          </a:p>
          <a:p>
            <a:endParaRPr lang="en-GB" dirty="0">
              <a:latin typeface="Arial" panose="020B0604020202020204" pitchFamily="34" charset="0"/>
              <a:cs typeface="Arial" panose="020B0604020202020204" pitchFamily="34" charset="0"/>
            </a:endParaRPr>
          </a:p>
          <a:p>
            <a:r>
              <a:rPr lang="en-GB" dirty="0">
                <a:hlinkClick r:id="rId3"/>
              </a:rPr>
              <a:t>doh-hss-md-43-2023.pdf (health-ni.gov.uk)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541245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a:t>
            </a:r>
            <a:r>
              <a:rPr lang="en-GB" dirty="0"/>
              <a:t>All but one of the influenza vaccines available in the UK are inactivated and cannot cause clinical influenza in those that are vaccinated. One vaccine, the live attenuated influenza vaccine (LAIV), contains live viruses that have been attenuated (weakened) and adapted to cold so that they can only replicate at the lower temperatures found in the nasal passage. These live viruses cannot replicate efficiently elsewhere in the body but may cause mild coryzal symptoms. </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adjuvanted quadrivalent influenza vaccine (</a:t>
            </a: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recommended for those aged 65 years and over, is a surface antigen vaccine with an adjuvant added to boost the immune response made to it.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 previous years, inactivated flu vaccines have been trivalent (containing 2 subtypes of Influenza A and 1 type B virus). However, no trivalent flu vaccines are now in use in the UK.</a:t>
            </a:r>
          </a:p>
          <a:p>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28</a:t>
            </a:fld>
            <a:endParaRPr lang="en-GB"/>
          </a:p>
        </p:txBody>
      </p:sp>
    </p:spTree>
    <p:extLst>
      <p:ext uri="{BB962C8B-B14F-4D97-AF65-F5344CB8AC3E}">
        <p14:creationId xmlns:p14="http://schemas.microsoft.com/office/powerpoint/2010/main" val="2911677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flu vaccines to be produced by manufacturers for the following season six to eight months later. This recommendation is based on information about the circulating viruses and epidemiological data from around the world at that time.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a:hlinkClick r:id="rId3"/>
              </a:rPr>
              <a:t>Recommended composition of influenza virus vaccines for use in the 2023-2024 northern hemisphere influenza season (who.int)</a:t>
            </a:r>
            <a:endParaRPr lang="en-GB" dirty="0"/>
          </a:p>
          <a:p>
            <a:pPr marL="0" marR="0" indent="0" algn="l" defTabSz="914400" rtl="0" eaLnBrk="1" fontAlgn="base" latinLnBrk="0" hangingPunct="1">
              <a:lnSpc>
                <a:spcPct val="100000"/>
              </a:lnSpc>
              <a:spcBef>
                <a:spcPct val="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240042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Each year, the JCVI reviews all the available data for the currently licensed flu vaccines and makes recommendations as to which vaccines should be offered to the different patient groups in the forthcoming flu season in order to maximise their protection against flu.</a:t>
            </a:r>
          </a:p>
          <a:p>
            <a:pPr fontAlgn="base"/>
            <a:r>
              <a:rPr lang="en-GB" sz="1200" b="0" i="0" kern="1200" dirty="0">
                <a:solidFill>
                  <a:schemeClr val="tx1"/>
                </a:solidFill>
                <a:effectLst/>
                <a:latin typeface="+mn-lt"/>
                <a:ea typeface="+mn-ea"/>
                <a:cs typeface="+mn-cs"/>
              </a:rPr>
              <a:t>The recommendations change from year to year as a wider and improved range of vaccines becomes available and more is known about the effectiveness of the different vaccines.</a:t>
            </a:r>
          </a:p>
          <a:p>
            <a:pPr fontAlgn="base"/>
            <a:r>
              <a:rPr lang="en-GB" sz="1200" b="0" i="0" kern="1200" dirty="0">
                <a:solidFill>
                  <a:schemeClr val="tx1"/>
                </a:solidFill>
                <a:effectLst/>
                <a:latin typeface="+mn-lt"/>
                <a:ea typeface="+mn-ea"/>
                <a:cs typeface="+mn-cs"/>
              </a:rPr>
              <a:t>Different flu vaccines are recommended for different age groups. It is important to know which vaccine to give to which individuals.</a:t>
            </a:r>
          </a:p>
          <a:p>
            <a:pPr fontAlgn="base"/>
            <a:r>
              <a:rPr lang="en-GB" dirty="0">
                <a:hlinkClick r:id="rId3"/>
              </a:rPr>
              <a:t>doh-hss-md-43-2023.pdf (health-ni.gov.uk)</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313263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Fluad</a:t>
            </a:r>
            <a:r>
              <a:rPr lang="en-GB" sz="1200" b="0" i="0" u="none" strike="noStrike" kern="1200" baseline="0" dirty="0">
                <a:solidFill>
                  <a:schemeClr val="tx1"/>
                </a:solidFill>
                <a:latin typeface="+mn-lt"/>
                <a:ea typeface="+mn-ea"/>
                <a:cs typeface="+mn-cs"/>
              </a:rPr>
              <a:t> Tetra and </a:t>
            </a:r>
            <a:r>
              <a:rPr lang="en-GB" sz="1200" b="0" i="0" u="none" strike="noStrike" kern="1200" baseline="0" dirty="0" err="1">
                <a:solidFill>
                  <a:schemeClr val="tx1"/>
                </a:solidFill>
                <a:latin typeface="+mn-lt"/>
                <a:ea typeface="+mn-ea"/>
                <a:cs typeface="+mn-cs"/>
              </a:rPr>
              <a:t>Flucelvax</a:t>
            </a:r>
            <a:r>
              <a:rPr lang="en-GB" sz="1200" b="0" i="0" u="none" strike="noStrike" kern="1200" baseline="0" dirty="0">
                <a:solidFill>
                  <a:schemeClr val="tx1"/>
                </a:solidFill>
                <a:latin typeface="+mn-lt"/>
                <a:ea typeface="+mn-ea"/>
                <a:cs typeface="+mn-cs"/>
              </a:rPr>
              <a:t> Tetra (</a:t>
            </a:r>
            <a:r>
              <a:rPr lang="en-GB" sz="1200" b="0" i="0" u="none" strike="noStrike" kern="1200" baseline="0" dirty="0" err="1">
                <a:solidFill>
                  <a:schemeClr val="tx1"/>
                </a:solidFill>
                <a:latin typeface="+mn-lt"/>
                <a:ea typeface="+mn-ea"/>
                <a:cs typeface="+mn-cs"/>
              </a:rPr>
              <a:t>QIVc</a:t>
            </a:r>
            <a:r>
              <a:rPr lang="en-GB" sz="1200" b="0" i="0" u="none" strike="noStrike" kern="1200" baseline="0" dirty="0">
                <a:solidFill>
                  <a:schemeClr val="tx1"/>
                </a:solidFill>
                <a:latin typeface="+mn-lt"/>
                <a:ea typeface="+mn-ea"/>
                <a:cs typeface="+mn-cs"/>
              </a:rPr>
              <a:t>) are supplied in single-dose prefilled syringes, with a plunger stopper (</a:t>
            </a:r>
            <a:r>
              <a:rPr lang="en-GB" sz="1200" b="0" i="0" u="none" strike="noStrike" kern="1200" baseline="0" dirty="0" err="1">
                <a:solidFill>
                  <a:schemeClr val="tx1"/>
                </a:solidFill>
                <a:latin typeface="+mn-lt"/>
                <a:ea typeface="+mn-ea"/>
                <a:cs typeface="+mn-cs"/>
              </a:rPr>
              <a:t>bromobutyl</a:t>
            </a:r>
            <a:r>
              <a:rPr lang="en-GB" sz="1200" b="0" i="0" u="none" strike="noStrike" kern="1200" baseline="0" dirty="0">
                <a:solidFill>
                  <a:schemeClr val="tx1"/>
                </a:solidFill>
                <a:latin typeface="+mn-lt"/>
                <a:ea typeface="+mn-ea"/>
                <a:cs typeface="+mn-cs"/>
              </a:rPr>
              <a:t> rubber), with attached needles. None of the components of this staked needle prefilled syringe presentation that are in direct contact with the vaccine (syringe barrel, plunger and rubber stopper) are made with natural rubber latex. The needle shield for </a:t>
            </a:r>
            <a:r>
              <a:rPr lang="en-GB" sz="1200" b="0" i="0" u="none" strike="noStrike" kern="1200" baseline="0" dirty="0" err="1">
                <a:solidFill>
                  <a:schemeClr val="tx1"/>
                </a:solidFill>
                <a:latin typeface="+mn-lt"/>
                <a:ea typeface="+mn-ea"/>
                <a:cs typeface="+mn-cs"/>
              </a:rPr>
              <a:t>Fluad</a:t>
            </a:r>
            <a:r>
              <a:rPr lang="en-GB" sz="1200" b="0" i="0" u="none" strike="noStrike" kern="1200" baseline="0" dirty="0">
                <a:solidFill>
                  <a:schemeClr val="tx1"/>
                </a:solidFill>
                <a:latin typeface="+mn-lt"/>
                <a:ea typeface="+mn-ea"/>
                <a:cs typeface="+mn-cs"/>
              </a:rPr>
              <a:t> Tetra and </a:t>
            </a:r>
            <a:r>
              <a:rPr lang="en-GB" sz="1200" b="0" i="0" u="none" strike="noStrike" kern="1200" baseline="0" dirty="0" err="1">
                <a:solidFill>
                  <a:schemeClr val="tx1"/>
                </a:solidFill>
                <a:latin typeface="+mn-lt"/>
                <a:ea typeface="+mn-ea"/>
                <a:cs typeface="+mn-cs"/>
              </a:rPr>
              <a:t>Flucelvax</a:t>
            </a:r>
            <a:r>
              <a:rPr lang="en-GB" sz="1200" b="0" i="0" u="none" strike="noStrike" kern="1200" baseline="0" dirty="0">
                <a:solidFill>
                  <a:schemeClr val="tx1"/>
                </a:solidFill>
                <a:latin typeface="+mn-lt"/>
                <a:ea typeface="+mn-ea"/>
                <a:cs typeface="+mn-cs"/>
              </a:rPr>
              <a:t> Tetra contains natural rubber latex. The risk of allergy is extremely small and is considered to be safe in those patients that have latex allergy / latex anaphylaxis. </a:t>
            </a:r>
          </a:p>
          <a:p>
            <a:r>
              <a:rPr lang="en-GB" dirty="0">
                <a:hlinkClick r:id="rId3"/>
              </a:rPr>
              <a:t>doh-hss-md-43-2023.pdf (health-ni.gov.uk)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31</a:t>
            </a:fld>
            <a:endParaRPr lang="en-GB"/>
          </a:p>
        </p:txBody>
      </p:sp>
    </p:spTree>
    <p:extLst>
      <p:ext uri="{BB962C8B-B14F-4D97-AF65-F5344CB8AC3E}">
        <p14:creationId xmlns:p14="http://schemas.microsoft.com/office/powerpoint/2010/main" val="66665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doh-hss-md-43-2023.pdf (health-ni.gov.uk)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228560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3</a:t>
            </a:fld>
            <a:endParaRPr lang="en-GB"/>
          </a:p>
        </p:txBody>
      </p:sp>
    </p:spTree>
    <p:extLst>
      <p:ext uri="{BB962C8B-B14F-4D97-AF65-F5344CB8AC3E}">
        <p14:creationId xmlns:p14="http://schemas.microsoft.com/office/powerpoint/2010/main" val="26364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is made using an egg-based manufacturing process.</a:t>
            </a:r>
          </a:p>
          <a:p>
            <a:pPr marL="171450" indent="-171450">
              <a:buFont typeface="Arial" panose="020B0604020202020204" pitchFamily="34" charset="0"/>
              <a:buChar char="•"/>
            </a:pPr>
            <a:r>
              <a:rPr lang="en-GB" sz="1200" b="0" i="0" kern="1200" dirty="0" err="1">
                <a:solidFill>
                  <a:schemeClr val="tx1"/>
                </a:solidFill>
                <a:effectLst/>
                <a:latin typeface="+mn-lt"/>
                <a:ea typeface="+mn-ea"/>
                <a:cs typeface="+mn-cs"/>
              </a:rPr>
              <a:t>aQIV</a:t>
            </a:r>
            <a:r>
              <a:rPr lang="en-GB" sz="1200" b="0" i="0" kern="1200" dirty="0">
                <a:solidFill>
                  <a:schemeClr val="tx1"/>
                </a:solidFill>
                <a:effectLst/>
                <a:latin typeface="+mn-lt"/>
                <a:ea typeface="+mn-ea"/>
                <a:cs typeface="+mn-cs"/>
              </a:rPr>
              <a:t> is used in several other countries worldwide and it has an excellent safety record. It has higher immunogenicity and effectiveness than non-adjuvanted, standard dose egg-based flu vaccines in older people.</a:t>
            </a:r>
            <a:endPar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Arial" charset="0"/>
                <a:ea typeface="ヒラギノ角ゴ Pro W3" charset="-128"/>
                <a:cs typeface="ヒラギノ角ゴ Pro W3" charset="-128"/>
              </a:rPr>
              <a:t>Should only be administered I.M. </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33</a:t>
            </a:fld>
            <a:endParaRPr lang="en-GB"/>
          </a:p>
        </p:txBody>
      </p:sp>
    </p:spTree>
    <p:extLst>
      <p:ext uri="{BB962C8B-B14F-4D97-AF65-F5344CB8AC3E}">
        <p14:creationId xmlns:p14="http://schemas.microsoft.com/office/powerpoint/2010/main" val="2236404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The adjuvanted quadrivalent vaccine (</a:t>
            </a:r>
            <a:r>
              <a:rPr lang="en-GB" sz="1200" dirty="0" err="1"/>
              <a:t>aQIV</a:t>
            </a:r>
            <a:r>
              <a:rPr lang="en-GB" sz="1200" dirty="0"/>
              <a:t>) replaced </a:t>
            </a:r>
            <a:r>
              <a:rPr lang="en-GB" sz="1200" dirty="0" err="1"/>
              <a:t>aTIV</a:t>
            </a:r>
            <a:r>
              <a:rPr lang="en-GB" sz="1200" dirty="0"/>
              <a:t> for 2021 to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Squalene is also found in a variety of foods, cosmetics, over-the-counter medications and health supplements. The squalene used in pharmaceutical products and vaccines is commercially extracted from fish oil and is then highly purified during the manufacturing process.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JCVI (September 2021) have advised that in those aged 65 years and over </a:t>
            </a:r>
            <a:r>
              <a:rPr lang="en-GB" dirty="0" err="1"/>
              <a:t>aQIV</a:t>
            </a:r>
            <a:r>
              <a:rPr lang="en-GB" dirty="0"/>
              <a:t>, </a:t>
            </a:r>
            <a:r>
              <a:rPr lang="en-GB" dirty="0" err="1"/>
              <a:t>QIVr</a:t>
            </a:r>
            <a:r>
              <a:rPr lang="en-GB" dirty="0"/>
              <a:t> and QIV-HD are the preferred vaccines and if these are not available then </a:t>
            </a:r>
            <a:r>
              <a:rPr lang="en-GB" dirty="0" err="1"/>
              <a:t>QIVc</a:t>
            </a:r>
            <a:r>
              <a:rPr lang="en-GB" dirty="0"/>
              <a:t> is considered an acceptable alternative.</a:t>
            </a:r>
            <a:r>
              <a:rPr lang="en-GB"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34</a:t>
            </a:fld>
            <a:endParaRPr lang="en-GB"/>
          </a:p>
        </p:txBody>
      </p:sp>
    </p:spTree>
    <p:extLst>
      <p:ext uri="{BB962C8B-B14F-4D97-AF65-F5344CB8AC3E}">
        <p14:creationId xmlns:p14="http://schemas.microsoft.com/office/powerpoint/2010/main" val="2944290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not licensed for children under 2 years of age. However, the JCVI has recommended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given off-label to children in at risk groups aged 6 months to less than 2 years. This off-label recommendation is supported by unpublished data which shows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provides similar immunogenicity and safety when compared with </a:t>
            </a:r>
            <a:r>
              <a:rPr lang="en-GB" sz="1200" b="0" i="0" kern="1200" dirty="0" err="1">
                <a:solidFill>
                  <a:schemeClr val="tx1"/>
                </a:solidFill>
                <a:effectLst/>
                <a:latin typeface="+mn-lt"/>
                <a:ea typeface="+mn-ea"/>
                <a:cs typeface="+mn-cs"/>
              </a:rPr>
              <a:t>QIVe</a:t>
            </a:r>
            <a:r>
              <a:rPr lang="en-GB" sz="1200" b="0" i="0" kern="1200" dirty="0">
                <a:solidFill>
                  <a:schemeClr val="tx1"/>
                </a:solidFill>
                <a:effectLst/>
                <a:latin typeface="+mn-lt"/>
                <a:ea typeface="+mn-ea"/>
                <a:cs typeface="+mn-cs"/>
              </a:rPr>
              <a:t> in children less than 2 years old.</a:t>
            </a:r>
          </a:p>
          <a:p>
            <a:pPr marL="171450" indent="-171450" fontAlgn="base">
              <a:buFont typeface="Arial" panose="020B0604020202020204" pitchFamily="34" charset="0"/>
              <a:buChar char="•"/>
            </a:pPr>
            <a:r>
              <a:rPr lang="en-GB" sz="1200" b="0" i="0" kern="1200" dirty="0">
                <a:solidFill>
                  <a:schemeClr val="tx1"/>
                </a:solidFill>
                <a:effectLst/>
                <a:latin typeface="+mn-lt"/>
                <a:ea typeface="+mn-ea"/>
                <a:cs typeface="+mn-cs"/>
              </a:rPr>
              <a:t>Children under 9 years of age who are in a clinical risk group and require inactivated flu vaccine (due to the LAIV being contraindicated) but who have never received flu vaccine before, should be offered 2 doses of the vaccine with a 4-week interval between them. Children who have received 1 or more doses of flu vaccine in previous flu seasons should be considered as previously vaccinated and only require a single dose of vaccine.</a:t>
            </a:r>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QIVc</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(Flucelvax TETRA)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sz="1200" kern="1200" dirty="0">
                <a:solidFill>
                  <a:srgbClr val="FF0000"/>
                </a:solidFill>
                <a:latin typeface="Arial" pitchFamily="34" charset="0"/>
                <a:ea typeface="ヒラギノ角ゴ Pro W3" pitchFamily="84" charset="-128"/>
              </a:rPr>
              <a:t>It now also licensed for children from 2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dirty="0"/>
              <a:t>Cell cultured vaccines such as </a:t>
            </a:r>
            <a:r>
              <a:rPr lang="en-GB" dirty="0" err="1"/>
              <a:t>QIVc</a:t>
            </a:r>
            <a:r>
              <a:rPr lang="en-GB" dirty="0"/>
              <a:t> should overcome some of the issues associated with egg-adaptation seen in vaccines which use virus grown in eggs (</a:t>
            </a:r>
            <a:r>
              <a:rPr lang="en-GB" dirty="0" err="1"/>
              <a:t>QIVe</a:t>
            </a:r>
            <a:r>
              <a:rPr lang="en-GB" dirty="0"/>
              <a:t> and </a:t>
            </a:r>
            <a:r>
              <a:rPr lang="en-GB" dirty="0" err="1"/>
              <a:t>TIVe</a:t>
            </a:r>
            <a:r>
              <a:rPr lang="en-GB" dirty="0"/>
              <a:t>) and which alters the antigenic profile of the A(H3N2) egg propagated vaccine virus compared with the wild type reference strain.</a:t>
            </a: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a:latin typeface="Arial" panose="020B0604020202020204" pitchFamily="34" charset="0"/>
                <a:cs typeface="Arial" panose="020B0604020202020204" pitchFamily="34" charset="0"/>
              </a:rPr>
              <a:t>Fluenz</a:t>
            </a:r>
            <a:r>
              <a:rPr lang="en-GB" dirty="0">
                <a:latin typeface="Arial" panose="020B0604020202020204" pitchFamily="34" charset="0"/>
                <a:cs typeface="Arial" panose="020B0604020202020204" pitchFamily="34" charset="0"/>
              </a:rPr>
              <a:t> Tetra is a live attenuated intranasal influenza vaccine. </a:t>
            </a: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preschool children (from age 2 upwards) and children p1-7 and Years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Tetra is also the vaccine of choice for at-risk children age 2 -17 years inclusive.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LAIV:</a:t>
            </a:r>
          </a:p>
          <a:p>
            <a:pPr marL="457200" indent="-457200">
              <a:buFont typeface="Wingdings" panose="05000000000000000000" pitchFamily="2" charset="2"/>
              <a:buChar char="Ø"/>
            </a:pPr>
            <a:r>
              <a:rPr lang="en-US" sz="1200" dirty="0"/>
              <a:t>has been shown to be more effective in children compared with inactivated influenza vaccines </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longer-term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Tetra stocks may expire (18 week shelf life after released from manufacturer) before the end of December so expiry dates should be checked before use and an effort should be made to try and complete the programme by the end of December.</a:t>
            </a:r>
          </a:p>
          <a:p>
            <a:pPr eaLnBrk="1" hangingPunct="1"/>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37</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Fluenz Tetra® is supplied as a single use prefilled nasal applicator.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charset="0"/>
              </a:rPr>
              <a:t>It is a </a:t>
            </a:r>
            <a:r>
              <a:rPr lang="en-GB" b="1" dirty="0">
                <a:latin typeface="Arial" charset="0"/>
              </a:rPr>
              <a:t>live attenuated nasal vaccine and must not be injected</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applicator is ready to use. No reconstitution or dilution is required.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r>
              <a:rPr lang="en-GB" baseline="30000" dirty="0">
                <a:latin typeface="Arial" panose="020B0604020202020204" pitchFamily="34" charset="0"/>
                <a:cs typeface="Arial" panose="020B0604020202020204" pitchFamily="34" charset="0"/>
              </a:rPr>
              <a:t>19</a:t>
            </a:r>
            <a:r>
              <a:rPr lang="en-GB"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Tetra </a:t>
            </a:r>
            <a:r>
              <a:rPr lang="en-GB" dirty="0">
                <a:latin typeface="Arial" panose="020B0604020202020204" pitchFamily="34" charset="0"/>
                <a:cs typeface="Arial" panose="020B0604020202020204" pitchFamily="34" charset="0"/>
              </a:rPr>
              <a:t>(LAIV) contains 0.2ml (0.1ml</a:t>
            </a:r>
            <a:r>
              <a:rPr lang="en-GB" baseline="0" dirty="0">
                <a:latin typeface="Arial" panose="020B0604020202020204" pitchFamily="34" charset="0"/>
                <a:cs typeface="Arial" panose="020B0604020202020204" pitchFamily="34" charset="0"/>
              </a:rPr>
              <a:t> administered/ nostril).</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 should be left between doses. If the child attends primary school they will be offered the first vaccine in school but there is no mop up and at-risk children should attend their GP for vaccination if they have missed the first dose and/or require a second dose of vaccine. If </a:t>
            </a:r>
            <a:r>
              <a:rPr lang="en-GB" baseline="0" dirty="0" err="1">
                <a:latin typeface="Arial" panose="020B0604020202020204" pitchFamily="34" charset="0"/>
                <a:cs typeface="Arial" panose="020B0604020202020204" pitchFamily="34" charset="0"/>
              </a:rPr>
              <a:t>Fluenz</a:t>
            </a:r>
            <a:r>
              <a:rPr lang="en-GB" baseline="0" dirty="0">
                <a:latin typeface="Arial" panose="020B0604020202020204" pitchFamily="34" charset="0"/>
                <a:cs typeface="Arial" panose="020B0604020202020204" pitchFamily="34" charset="0"/>
              </a:rPr>
              <a:t> tetra is not available for use when a child attends for their second vaccine because stocks have expired, the second dose can be replaced with Seqirus quadrivalent inactivated vaccine (</a:t>
            </a:r>
            <a:r>
              <a:rPr lang="en-GB" baseline="0" dirty="0" err="1">
                <a:latin typeface="Arial" panose="020B0604020202020204" pitchFamily="34" charset="0"/>
                <a:cs typeface="Arial" panose="020B0604020202020204" pitchFamily="34" charset="0"/>
              </a:rPr>
              <a:t>QIVc</a:t>
            </a:r>
            <a:r>
              <a:rPr lang="en-GB" baseline="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There is a lack of evidence that the subcutaneous route of vaccination is any safer than the intramuscular route in people taking anticoagulants. The subcutaneous route can itself be associated with an increase in localised reactions.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Individuals on stable anticoagulation therapy, including individuals on warfarin who are up-to-date with their scheduled International Normalised Ratio (INR) testing and whose latest INR was below the upper threshold of their therapeutic range, can receive intramuscular vaccination. A fine needle (23 or 25 gauge) should be used for the vaccination, followed by firm pressure applied to the site (without rubbing) for at least 2 minutes.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39</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Freezing may cause increased reactogenicity and loss of potency for some vaccines and can also cause hairline cracks in the container, leading to contamination of the contents.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may be left out of the refrigerator/removed from the cold chain for a maximum period of 12 hours at a temperature not above 25°C. If the vaccine has not been used after this 12-hour period, it should be disposed of.</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40</a:t>
            </a:fld>
            <a:endParaRPr lang="en-US" altLang="en-US">
              <a:solidFill>
                <a:prstClr val="black"/>
              </a:solidFill>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flu vaccines and any other vaccines.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COVID-19, PPV, Shingles, the vaccines should be administered in separate limbs / leave at least 2.5 cms between vaccination sites.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aTIV </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should be administered in a separate limb if possible due to the increased risk of localised reaction. The vaccination sites should be recorded.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triggers an immune response in the nasal mucosa. This is unlikely to interfere with the body’s response to other vaccines. Similarly, it’s unlikely that the response to LAIV will be affected by the immune response from intramuscular vaccines.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42</a:t>
            </a:fld>
            <a:endParaRPr lang="en-GB"/>
          </a:p>
        </p:txBody>
      </p:sp>
    </p:spTree>
    <p:extLst>
      <p:ext uri="{BB962C8B-B14F-4D97-AF65-F5344CB8AC3E}">
        <p14:creationId xmlns:p14="http://schemas.microsoft.com/office/powerpoint/2010/main" val="3437801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a:t>
            </a:r>
          </a:p>
          <a:p>
            <a:pPr marL="171450" indent="-171450">
              <a:buFont typeface="Arial" panose="020B0604020202020204" pitchFamily="34" charset="0"/>
              <a:buChar char="•"/>
            </a:pPr>
            <a:r>
              <a:rPr lang="en-GB" altLang="en-US" baseline="0" dirty="0">
                <a:latin typeface="Arial" pitchFamily="34" charset="0"/>
              </a:rPr>
              <a:t>Flu is highly infectious and spreads rapidly in closed communities. It is possible to have been infected with flu and to have mild symptoms, or remain asymptomatic.</a:t>
            </a:r>
            <a:endParaRPr lang="en-GB" altLang="en-US" dirty="0">
              <a:latin typeface="Arial" pitchFamily="34" charset="0"/>
            </a:endParaRPr>
          </a:p>
          <a:p>
            <a:pPr marL="171450" indent="-171450">
              <a:buFont typeface="Arial" panose="020B0604020202020204" pitchFamily="34" charset="0"/>
              <a:buChar char="•"/>
            </a:pPr>
            <a:r>
              <a:rPr lang="en-GB" altLang="en-US" dirty="0">
                <a:latin typeface="Arial" pitchFamily="34" charset="0"/>
              </a:rPr>
              <a:t>Serological studies in healthcare professionals have shown that approximately </a:t>
            </a:r>
            <a:r>
              <a:rPr lang="en-GB" altLang="en-US" baseline="0" dirty="0">
                <a:latin typeface="Arial" pitchFamily="34" charset="0"/>
              </a:rPr>
              <a:t>30-50% of influenza infections can be asymptomatic (Wilde et al 1999). Asymptomatic</a:t>
            </a:r>
            <a:r>
              <a:rPr lang="en-GB" altLang="en-US" dirty="0">
                <a:latin typeface="Arial" pitchFamily="34" charset="0"/>
              </a:rPr>
              <a:t> </a:t>
            </a:r>
            <a:r>
              <a:rPr lang="en-GB" altLang="en-US" baseline="0" dirty="0">
                <a:latin typeface="Arial" pitchFamily="34" charset="0"/>
              </a:rPr>
              <a:t>people can still transmit flu to other people. </a:t>
            </a:r>
            <a:endParaRPr lang="en-GB" altLang="en-US" dirty="0">
              <a:latin typeface="Arial" pitchFamily="34" charset="0"/>
            </a:endParaRPr>
          </a:p>
          <a:p>
            <a:pPr marL="171450" indent="-171450">
              <a:buFont typeface="Arial" panose="020B0604020202020204" pitchFamily="34" charset="0"/>
              <a:buChar char="•"/>
            </a:pPr>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those at higher risk are vaccinated by the end of December to prevent infection.</a:t>
            </a: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4</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4</a:t>
            </a:fld>
            <a:endParaRPr lang="en-US" altLang="en-US">
              <a:solidFill>
                <a:prstClr val="black"/>
              </a:solidFill>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Summary of Product Characteristics (SPCs) for individual products should always be referred to when deciding which vaccine to give</a:t>
            </a: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Confirmed anaphylaxis is rare (see Chapter 8 of the Green Book for further information).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endParaRPr lang="en-GB" b="1" dirty="0">
              <a:latin typeface="Arial" panose="020B0604020202020204" pitchFamily="34" charset="0"/>
              <a:ea typeface="ヒラギノ角ゴ Pro W3"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r>
              <a:rPr lang="en-GB" sz="1000" dirty="0"/>
              <a:t>LAIV is not contraindicated for use in children or adolescents:</a:t>
            </a:r>
          </a:p>
          <a:p>
            <a:pPr marL="171450" indent="-171450">
              <a:buFont typeface="Arial" panose="020B0604020202020204" pitchFamily="34" charset="0"/>
              <a:buChar char="•"/>
            </a:pPr>
            <a:r>
              <a:rPr lang="en-GB" sz="1000" dirty="0"/>
              <a:t>living with HIV who are receiving antiretroviral therapy and attaining viral suppression</a:t>
            </a:r>
          </a:p>
          <a:p>
            <a:pPr marL="171450" indent="-171450">
              <a:buFont typeface="Arial" panose="020B0604020202020204" pitchFamily="34" charset="0"/>
              <a:buChar char="•"/>
            </a:pPr>
            <a:r>
              <a:rPr lang="en-GB" sz="1000" dirty="0"/>
              <a:t>those who are receiving topical corticosteroids, inhaled corticosteroids or low-dose systemic corticosteroids</a:t>
            </a:r>
          </a:p>
          <a:p>
            <a:pPr marL="171450" indent="-171450">
              <a:buFont typeface="Arial" panose="020B0604020202020204" pitchFamily="34" charset="0"/>
              <a:buChar char="•"/>
            </a:pPr>
            <a:r>
              <a:rPr lang="en-GB" sz="1000" dirty="0"/>
              <a:t>those receiving corticosteroids as replacement therapy, for example for adrenal insufficiency. </a:t>
            </a:r>
          </a:p>
          <a:p>
            <a:endParaRPr lang="en-GB" sz="1000" dirty="0"/>
          </a:p>
          <a:p>
            <a:r>
              <a:rPr lang="en-GB" sz="1000" dirty="0"/>
              <a:t>LAIV </a:t>
            </a:r>
            <a:r>
              <a:rPr lang="en-GB" sz="1000" u="sng" dirty="0"/>
              <a:t>is contraindicated </a:t>
            </a:r>
            <a:r>
              <a:rPr lang="en-GB" sz="1000" dirty="0"/>
              <a:t>in children and adolescents receiving salicylate therapy (other than for topical treatment of localised conditions) because of the association of Reye’s syndrome with salicylates and wild-type influenza infection.</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immunosuppressed </a:t>
            </a:r>
            <a:r>
              <a:rPr lang="en-GB" sz="1000" dirty="0">
                <a:hlinkClick r:id="rId3"/>
              </a:rPr>
              <a:t>Contraindications and special considerations: the green book, chapter 6 - GOV.UK (www.gov.uk)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44</a:t>
            </a:fld>
            <a:endParaRPr lang="en-US" altLang="en-US">
              <a:solidFill>
                <a:prstClr val="black"/>
              </a:solidFill>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45</a:t>
            </a:fld>
            <a:endParaRPr lang="en-US" altLang="en-US">
              <a:solidFill>
                <a:prstClr val="black"/>
              </a:solidFill>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Children with significant asthma and aged under nine years who have not been previously vaccinated against influenza will require a second dose (of either LAIV or inactivated vaccine as appropriate).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GB" dirty="0"/>
              <a:t>Adult patients with egg allergy can be immunised in any setting using an inactivated influenza vaccine with an ovalbumin content less than 0.12 micrograms/ml (equivalent to 0.06 micrograms per 0.5 ml dose), excepting those with severe anaphylaxis to egg which has previously required intensive care. These adults should be offered an egg-free vaccine. If this is not possible, they should be referred to a specialist for assessment with regard to receiving immunisation in hospital.</a:t>
            </a:r>
          </a:p>
          <a:p>
            <a:pPr marL="171450" indent="-171450">
              <a:buFont typeface="Arial" panose="020B0604020202020204" pitchFamily="34" charset="0"/>
              <a:buChar char="•"/>
            </a:pPr>
            <a:r>
              <a:rPr lang="en-GB" dirty="0"/>
              <a:t>In all settings providing vaccination, facilities should be available and staff trained to recognise and treat anaphylaxis.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4106635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Fluenz Tetra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pPr marL="285750" indent="-285750">
              <a:buFont typeface="Arial" panose="020B0604020202020204" pitchFamily="34" charset="0"/>
              <a:buChar char="•"/>
            </a:pPr>
            <a:r>
              <a:rPr lang="en-GB" sz="1400" dirty="0"/>
              <a:t>Inactivated influenza vaccines that are egg-free or have a very low ovalbumin content (&lt;0.12 micrograms/ml - equivalent to &lt;0.06 micrograms for a 0.5 ml dose) may be used safely in individuals with egg allergy. LAIV which previously had an upper ovalbumin limit of 1.2 micrograms/ml, has been shown to be safe for use in egg-allergic children. </a:t>
            </a:r>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dirty="0"/>
              <a:t>The ovalbumin content of LAIV has been further reduced since 2016 (≤0.024 micrograms per 0.2ml dose). </a:t>
            </a:r>
          </a:p>
          <a:p>
            <a:r>
              <a:rPr lang="en-GB" dirty="0">
                <a:hlinkClick r:id="rId3"/>
              </a:rPr>
              <a:t>Green Book Chapter 19 Influenza (publishing.service.gov.uk)</a:t>
            </a:r>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Some pre-filled syringes may contain latex proteins in the tip cap and/or rubber plunger of the syringe. </a:t>
            </a:r>
          </a:p>
          <a:p>
            <a:pPr marL="171450" indent="-171450">
              <a:buFont typeface="Arial" panose="020B0604020202020204" pitchFamily="34" charset="0"/>
              <a:buChar char="•"/>
            </a:pPr>
            <a:r>
              <a:rPr lang="en-GB" dirty="0"/>
              <a:t>It is theoretically possible that latex protein from these tip caps, plungers or vial stoppers may cause allergic reactions when the vaccines are administered to latex-sensitive individuals. There is little evidence that such a risk exists and any such risk would be extremely small (Russell et al.,2004).</a:t>
            </a:r>
          </a:p>
          <a:p>
            <a:pPr marL="0" indent="0">
              <a:buFont typeface="Arial" panose="020B0604020202020204" pitchFamily="34" charset="0"/>
              <a:buNone/>
            </a:pPr>
            <a:r>
              <a:rPr lang="en-GB" dirty="0">
                <a:hlinkClick r:id="rId3"/>
              </a:rPr>
              <a:t>Greenbook_chapter_6.pdf (publishing.service.gov.uk)</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49</a:t>
            </a:fld>
            <a:endParaRPr lang="en-GB"/>
          </a:p>
        </p:txBody>
      </p:sp>
    </p:spTree>
    <p:extLst>
      <p:ext uri="{BB962C8B-B14F-4D97-AF65-F5344CB8AC3E}">
        <p14:creationId xmlns:p14="http://schemas.microsoft.com/office/powerpoint/2010/main" val="239565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Fluenz Tetra to immunocompromised contacts for one to two weeks following vaccination.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For children &gt; 2 years of age who are </a:t>
            </a:r>
            <a:r>
              <a:rPr lang="en-GB" sz="1200" dirty="0">
                <a:ea typeface="ヒラギノ角ゴ Pro W3" charset="-128"/>
                <a:cs typeface="ヒラギノ角ゴ Pro W3" charset="-128"/>
              </a:rPr>
              <a:t>contact with severely immunocompromised patients, offer </a:t>
            </a:r>
            <a:r>
              <a:rPr lang="en-GB" sz="1200" dirty="0" err="1">
                <a:ea typeface="ヒラギノ角ゴ Pro W3" charset="-128"/>
                <a:cs typeface="ヒラギノ角ゴ Pro W3" charset="-128"/>
              </a:rPr>
              <a:t>QIVc</a:t>
            </a:r>
            <a:r>
              <a:rPr lang="en-GB" sz="1200" dirty="0">
                <a:ea typeface="ヒラギノ角ゴ Pro W3" charset="-128"/>
                <a:cs typeface="ヒラギノ角ゴ Pro W3" charset="-128"/>
              </a:rPr>
              <a:t> (</a:t>
            </a:r>
            <a:r>
              <a:rPr lang="en-GB" sz="1200" dirty="0" err="1">
                <a:ea typeface="ヒラギノ角ゴ Pro W3" charset="-128"/>
                <a:cs typeface="ヒラギノ角ゴ Pro W3" charset="-128"/>
              </a:rPr>
              <a:t>Flucelvax</a:t>
            </a:r>
            <a:r>
              <a:rPr lang="en-GB" sz="1200" dirty="0">
                <a:ea typeface="ヒラギノ角ゴ Pro W3" charset="-128"/>
                <a:cs typeface="ヒラギノ角ゴ Pro W3" charset="-128"/>
              </a:rPr>
              <a:t> Tetra) as an alternative to LAIV.</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 theory, healthcare workers may have low level exposure to LAIV viruses during administration of the vaccine and/or from recently vaccinated patients. The vaccine viruses are cold-adapted and attenuated and are unlikely to cause symptomatic influenza.</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50</a:t>
            </a:fld>
            <a:endParaRPr lang="en-US" altLang="en-US">
              <a:solidFill>
                <a:prstClr val="black"/>
              </a:solidFill>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Due to the adjuvant, a higher incidence of mild post-immunisation reactions has been reported with </a:t>
            </a:r>
            <a:r>
              <a:rPr lang="en-GB" sz="1200" dirty="0" err="1">
                <a:latin typeface="Arial" panose="020B0604020202020204" pitchFamily="34" charset="0"/>
                <a:cs typeface="Arial" panose="020B0604020202020204" pitchFamily="34" charset="0"/>
              </a:rPr>
              <a:t>aQIV</a:t>
            </a:r>
            <a:r>
              <a:rPr lang="en-GB" sz="1200" dirty="0">
                <a:latin typeface="Arial" panose="020B0604020202020204" pitchFamily="34" charset="0"/>
                <a:cs typeface="Arial" panose="020B0604020202020204" pitchFamily="34" charset="0"/>
              </a:rPr>
              <a:t>, compared to non-adjuvanted influenza vaccines.</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p>
          <a:p>
            <a:pPr marL="171450" indent="-171450">
              <a:buFont typeface="Arial" panose="020B0604020202020204" pitchFamily="34" charset="0"/>
              <a:buChar char="•"/>
            </a:pPr>
            <a:r>
              <a:rPr lang="en-GB" dirty="0"/>
              <a:t>The following adverse events have been reported very rarely after influenza vaccination over the past 30 years but no causal association has been established: neuralgia, paraesthesia, convulsions and transient thrombocytopenia, vasculitis with transient renal involvement and neurological disorders such as encephalomyelitis.</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itchFamily="34" charset="0"/>
              </a:rPr>
              <a:t>There are three types of influenza virus that can cause disease in humans: A, B &amp; C. Influenza A &amp; B are responsible for most clinical illness. </a:t>
            </a:r>
          </a:p>
          <a:p>
            <a:pPr marL="171450" indent="-171450">
              <a:buFont typeface="Arial" panose="020B0604020202020204" pitchFamily="34" charset="0"/>
              <a:buChar char="•"/>
            </a:pPr>
            <a:r>
              <a:rPr lang="en-GB" altLang="en-US" dirty="0">
                <a:latin typeface="Arial" pitchFamily="34" charset="0"/>
              </a:rPr>
              <a:t>Influenza A causes the majority of seasonal influenza cases and outbreaks, and it is the usual cause of epidemics/pandemics. The virus is found in many different animal species and may spread between them. Birds, particularly wildfowl, are the main animal reservoir for influenza A. </a:t>
            </a:r>
          </a:p>
          <a:p>
            <a:pPr marL="171450" indent="-171450">
              <a:buFont typeface="Arial" panose="020B0604020202020204" pitchFamily="34" charset="0"/>
              <a:buChar char="•"/>
            </a:pPr>
            <a:r>
              <a:rPr lang="en-GB" altLang="en-US" dirty="0">
                <a:latin typeface="Arial" pitchFamily="34" charset="0"/>
              </a:rPr>
              <a:t>The burden of Influenza B disease is mostly in children when the severity of illness can be similar to that associated with influenza A.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fourth type of influenza virus (D virus), primarily affects cattle and is not known to infect or cause illness in humans</a:t>
            </a:r>
            <a:endParaRPr lang="en-GB" altLang="en-US" dirty="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As with all other vaccines serious adverse reaction after vaccination should be reported using the on-line yellow card system. </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bg2"/>
                </a:solidFill>
              </a:rPr>
              <a:t>The QR code can be used for quick and easy access to the Yellow Card reporting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53</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vaccination programme will officially begin on 9</a:t>
            </a:r>
            <a:r>
              <a:rPr lang="en-GB" baseline="30000" dirty="0">
                <a:latin typeface="Arial"/>
                <a:ea typeface="Times New Roman"/>
              </a:rPr>
              <a:t>th</a:t>
            </a:r>
            <a:r>
              <a:rPr lang="en-GB" dirty="0">
                <a:latin typeface="Arial"/>
                <a:ea typeface="Times New Roman"/>
              </a:rPr>
              <a:t> October 2023, however, those administering the vaccine can and begin offering the vaccine as soon as they have received their first delivery of vaccine.  Practices should receive initial delivery of vaccines before the end of September and should check the </a:t>
            </a:r>
            <a:r>
              <a:rPr lang="en-GB" dirty="0" err="1">
                <a:latin typeface="Arial"/>
                <a:ea typeface="Times New Roman"/>
              </a:rPr>
              <a:t>Movianto</a:t>
            </a:r>
            <a:r>
              <a:rPr lang="en-GB" dirty="0">
                <a:latin typeface="Arial"/>
                <a:ea typeface="Times New Roman"/>
              </a:rPr>
              <a:t> website regularly for updates.</a:t>
            </a:r>
          </a:p>
          <a:p>
            <a:pPr lvl="0">
              <a:lnSpc>
                <a:spcPct val="115000"/>
              </a:lnSpc>
              <a:spcAft>
                <a:spcPts val="0"/>
              </a:spcAft>
            </a:pP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55</a:t>
            </a:fld>
            <a:endParaRPr lang="en-GB" altLang="en-US">
              <a:solidFill>
                <a:prstClr val="black"/>
              </a:solidFill>
              <a:ea typeface="MS PGothic"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6</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56</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57</a:t>
            </a:fld>
            <a:endParaRPr lang="en-GB" altLang="en-US">
              <a:solidFill>
                <a:prstClr val="black"/>
              </a:solidFill>
              <a:ea typeface="MS PGothic"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Arial" panose="020B0604020202020204" pitchFamily="34" charset="0"/>
              </a:rPr>
              <a:t>*Offer </a:t>
            </a:r>
            <a:r>
              <a:rPr lang="en-GB" sz="1200" dirty="0">
                <a:solidFill>
                  <a:srgbClr val="FF0000"/>
                </a:solidFill>
              </a:rPr>
              <a:t>cell</a:t>
            </a:r>
            <a:r>
              <a:rPr lang="en-GB" sz="1200" dirty="0"/>
              <a:t>-grown quadrivalent influenza vaccine (</a:t>
            </a:r>
            <a:r>
              <a:rPr lang="en-GB" sz="1200" dirty="0" err="1">
                <a:solidFill>
                  <a:srgbClr val="FF0000"/>
                </a:solidFill>
              </a:rPr>
              <a:t>QIVc</a:t>
            </a:r>
            <a:r>
              <a:rPr lang="en-GB" sz="1200" dirty="0"/>
              <a:t>)</a:t>
            </a:r>
          </a:p>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58</a:t>
            </a:fld>
            <a:endParaRPr lang="en-GB" altLang="en-US">
              <a:solidFill>
                <a:prstClr val="black"/>
              </a:solidFill>
              <a:ea typeface="MS PGothic"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171450" indent="-171450">
              <a:buFont typeface="Arial" panose="020B0604020202020204" pitchFamily="34" charset="0"/>
              <a:buChar char="•"/>
            </a:pPr>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children in eligible school years might above have a date of birth outside of the date ranges stated (for instance if a child has been accelerated or held back a year), these children should be offered immunisation along with their class peers.</a:t>
            </a:r>
            <a:endParaRPr lang="en-GB" sz="1200" dirty="0"/>
          </a:p>
          <a:p>
            <a:r>
              <a:rPr lang="en-GB" sz="1200" dirty="0"/>
              <a:t>Please see Chapter 19 of the Green Book, table 19.1, for relative risk rates of clinical risk groups in flu.</a:t>
            </a:r>
            <a:endParaRPr lang="en-GB" dirty="0"/>
          </a:p>
          <a:p>
            <a:pPr eaLnBrk="1" hangingPunct="1"/>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59</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41473846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F</a:t>
            </a:r>
            <a:r>
              <a:rPr lang="en-GB" dirty="0"/>
              <a:t>rontline health and social care workers (HSCWs) employees eligible for flu vaccine: </a:t>
            </a:r>
          </a:p>
          <a:p>
            <a:pPr lvl="0"/>
            <a:r>
              <a:rPr lang="en-GB" dirty="0"/>
              <a:t>• Health and Social Care (HSC) Trusts, including NIAS </a:t>
            </a:r>
          </a:p>
          <a:p>
            <a:pPr lvl="0"/>
            <a:r>
              <a:rPr lang="en-GB" dirty="0"/>
              <a:t>• community HSC providers including GP practices, pharmacies, dentists </a:t>
            </a:r>
          </a:p>
          <a:p>
            <a:pPr lvl="0"/>
            <a:r>
              <a:rPr lang="en-GB" dirty="0"/>
              <a:t>• registered independent sector residential care or nursing home </a:t>
            </a:r>
          </a:p>
          <a:p>
            <a:pPr lvl="0"/>
            <a:r>
              <a:rPr lang="en-GB" dirty="0"/>
              <a:t>• registered domiciliary care providers </a:t>
            </a:r>
          </a:p>
          <a:p>
            <a:pPr lvl="0"/>
            <a:r>
              <a:rPr lang="en-GB" dirty="0"/>
              <a:t>• voluntary managed hospice provider</a:t>
            </a: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60</a:t>
            </a:fld>
            <a:endParaRPr lang="en-GB"/>
          </a:p>
        </p:txBody>
      </p:sp>
    </p:spTree>
    <p:extLst>
      <p:ext uri="{BB962C8B-B14F-4D97-AF65-F5344CB8AC3E}">
        <p14:creationId xmlns:p14="http://schemas.microsoft.com/office/powerpoint/2010/main" val="13516374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pharmacies have built strong links with the care home sector through the successful delivery of the COVID-19 booster programmes to care home residents, and will offer flu vaccination to all RQIA registered care home residents and staff.</a:t>
            </a:r>
          </a:p>
          <a:p>
            <a:r>
              <a:rPr lang="en-GB" dirty="0"/>
              <a:t>They will also offer flu vaccination to carers, pregnant women and &gt;65’s to maximise opportunities for co-administration with the COVID-19 autumn booster programme. </a:t>
            </a:r>
          </a:p>
        </p:txBody>
      </p:sp>
      <p:sp>
        <p:nvSpPr>
          <p:cNvPr id="4" name="Slide Number Placeholder 3"/>
          <p:cNvSpPr>
            <a:spLocks noGrp="1"/>
          </p:cNvSpPr>
          <p:nvPr>
            <p:ph type="sldNum" sz="quarter" idx="10"/>
          </p:nvPr>
        </p:nvSpPr>
        <p:spPr/>
        <p:txBody>
          <a:bodyPr/>
          <a:lstStyle/>
          <a:p>
            <a:fld id="{C1736FF6-1147-4FCB-8859-A9D484787462}" type="slidenum">
              <a:rPr lang="en-GB" smtClean="0"/>
              <a:t>61</a:t>
            </a:fld>
            <a:endParaRPr lang="en-GB"/>
          </a:p>
        </p:txBody>
      </p:sp>
    </p:spTree>
    <p:extLst>
      <p:ext uri="{BB962C8B-B14F-4D97-AF65-F5344CB8AC3E}">
        <p14:creationId xmlns:p14="http://schemas.microsoft.com/office/powerpoint/2010/main" val="2146782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will deliver vaccines within your quota on the next working day. Vaccines can not be returned to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once they have been delivered.</a:t>
            </a:r>
          </a:p>
          <a:p>
            <a:pPr marL="171450" indent="-171450" eaLnBrk="1" hangingPunct="1">
              <a:buFont typeface="Arial" panose="020B0604020202020204" pitchFamily="34" charset="0"/>
              <a:buChar char="•"/>
            </a:pPr>
            <a:r>
              <a:rPr lang="en-GB" altLang="en-US" baseline="0" dirty="0">
                <a:latin typeface="Arial" panose="020B0604020202020204" pitchFamily="34" charset="0"/>
                <a:cs typeface="Arial" panose="020B0604020202020204" pitchFamily="34" charset="0"/>
              </a:rPr>
              <a:t>It is important to prevent avoidable vaccine losses.</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62</a:t>
            </a:fld>
            <a:endParaRPr lang="en-GB"/>
          </a:p>
        </p:txBody>
      </p:sp>
    </p:spTree>
    <p:extLst>
      <p:ext uri="{BB962C8B-B14F-4D97-AF65-F5344CB8AC3E}">
        <p14:creationId xmlns:p14="http://schemas.microsoft.com/office/powerpoint/2010/main" val="18927885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63</a:t>
            </a:fld>
            <a:endParaRPr lang="en-GB"/>
          </a:p>
        </p:txBody>
      </p:sp>
    </p:spTree>
    <p:extLst>
      <p:ext uri="{BB962C8B-B14F-4D97-AF65-F5344CB8AC3E}">
        <p14:creationId xmlns:p14="http://schemas.microsoft.com/office/powerpoint/2010/main" val="306505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pPr marL="171450" indent="-171450">
              <a:buFont typeface="Arial" panose="020B0604020202020204" pitchFamily="34" charset="0"/>
              <a:buChar char="•"/>
            </a:pPr>
            <a:r>
              <a:rPr lang="en-GB" altLang="en-US" baseline="0" dirty="0">
                <a:latin typeface="Arial" pitchFamily="34" charset="0"/>
              </a:rPr>
              <a:t>The role of the Hemagglutinin (H) antigen is to bind to the cells of the host. There are currently 18 known different types </a:t>
            </a:r>
            <a:r>
              <a:rPr lang="en-GB" altLang="en-US" dirty="0">
                <a:latin typeface="Arial" pitchFamily="34" charset="0"/>
              </a:rPr>
              <a:t>of</a:t>
            </a:r>
            <a:r>
              <a:rPr lang="en-GB" altLang="en-US" baseline="0" dirty="0">
                <a:latin typeface="Arial" pitchFamily="34" charset="0"/>
              </a:rPr>
              <a:t> H surface antigen.</a:t>
            </a:r>
          </a:p>
          <a:p>
            <a:pPr marL="171450" indent="-171450">
              <a:buFont typeface="Arial" panose="020B0604020202020204" pitchFamily="34" charset="0"/>
              <a:buChar char="•"/>
            </a:pPr>
            <a:r>
              <a:rPr lang="en-GB" altLang="en-US" baseline="0" dirty="0">
                <a:latin typeface="Arial" pitchFamily="34" charset="0"/>
              </a:rPr>
              <a:t>The role of the Neuraminidase (N) antigen is to release the virus from the host cell surface. There are currently 11 known different types of N surface antigen.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a:latin typeface="Arial" pitchFamily="34" charset="0"/>
              </a:rPr>
              <a:t>The different types of H and N antigens are identified by numbers that when combined provide the name of the influenza A virus e.g.  H3N2 / H1N1.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6</a:t>
            </a:fld>
            <a:endParaRPr lang="en-US">
              <a:solidFill>
                <a:srgbClr val="EEECE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64</a:t>
            </a:fld>
            <a:endParaRPr lang="en-GB"/>
          </a:p>
        </p:txBody>
      </p:sp>
    </p:spTree>
    <p:extLst>
      <p:ext uri="{BB962C8B-B14F-4D97-AF65-F5344CB8AC3E}">
        <p14:creationId xmlns:p14="http://schemas.microsoft.com/office/powerpoint/2010/main" val="29424280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65</a:t>
            </a:fld>
            <a:endParaRPr lang="en-GB"/>
          </a:p>
        </p:txBody>
      </p:sp>
    </p:spTree>
    <p:extLst>
      <p:ext uri="{BB962C8B-B14F-4D97-AF65-F5344CB8AC3E}">
        <p14:creationId xmlns:p14="http://schemas.microsoft.com/office/powerpoint/2010/main" val="2816162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66</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 the CMO letter, Flu leaflets and posters and a factsheet on flu vaccination for healthcare workers.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is given every year, as the content may change.</a:t>
            </a:r>
          </a:p>
          <a:p>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7</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2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 This potentially leads to a widespread epidemic / pandemic.</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vaccine to be produced by manufacturers for the following season six to eight months later. This recommendation is based on information about the circulating viruses and epidemiological data from around the world at that time.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Quadrivalent vaccines for example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Fluenz</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Tetra intranasal vaccine (LAIV)/ the Sanofi Pasteur Quadrivalent Influenza vaccine (QIVe) /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Flucelvax</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Tetra (</a:t>
            </a:r>
            <a:r>
              <a:rPr lang="en-GB" sz="1200" kern="1200" dirty="0" err="1">
                <a:solidFill>
                  <a:srgbClr val="FF0000"/>
                </a:solidFill>
                <a:effectLst/>
                <a:latin typeface="Arial" panose="020B0604020202020204" pitchFamily="34" charset="0"/>
                <a:ea typeface="ヒラギノ角ゴ Pro W3" pitchFamily="84" charset="-128"/>
                <a:cs typeface="Arial" panose="020B0604020202020204" pitchFamily="34" charset="0"/>
              </a:rPr>
              <a:t>QIVc</a:t>
            </a:r>
            <a:r>
              <a:rPr lang="en-GB" sz="1200" kern="1200" dirty="0">
                <a:solidFill>
                  <a:srgbClr val="FF0000"/>
                </a:solidFill>
                <a:effectLst/>
                <a:latin typeface="Arial" panose="020B0604020202020204" pitchFamily="34" charset="0"/>
                <a:ea typeface="ヒラギノ角ゴ Pro W3" pitchFamily="84" charset="-128"/>
                <a:cs typeface="Arial" panose="020B0604020202020204" pitchFamily="34" charset="0"/>
              </a:rPr>
              <a:t>) contain two subtypes of influenza A and both B viruses.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use of quadrivalent</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flu vaccines is expected to improve the matching of the vaccine to the circulating B strain(s).</a:t>
            </a: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8</a:t>
            </a:fld>
            <a:endParaRPr lang="en-GB"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endParaRPr lang="en-GB"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p>
          <a:p>
            <a:pPr marL="171450" indent="-171450" eaLnBrk="1" hangingPunct="1">
              <a:spcBef>
                <a:spcPct val="0"/>
              </a:spcBef>
              <a:buFont typeface="Arial" panose="020B0604020202020204" pitchFamily="34" charset="0"/>
              <a:buChar char="•"/>
            </a:pPr>
            <a:r>
              <a:rPr lang="en-GB" dirty="0"/>
              <a:t>Cases of influenza in the UK tend to occur during an 8 to 10 week period during the winter, however the timing, extent and severity of this ‘seasonal’ influenza can all vary.</a:t>
            </a: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43-2023.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9.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assets.publishing.service.gov.uk/government/uploads/system/uploads/attachment_data/file/147915/Green-Book-Chapter-4.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yellowcard.mhra.gov.u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3" Type="http://schemas.openxmlformats.org/officeDocument/2006/relationships/hyperlink" Target="https://www.health-ni.gov.uk/sites/default/files/publications/health/doh-hss-md-43-2023.pdf" TargetMode="External"/><Relationship Id="rId7" Type="http://schemas.openxmlformats.org/officeDocument/2006/relationships/hyperlink" Target="https://www.e-lfh.org.uk/programmes/flu-immunisation/"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11" Type="http://schemas.openxmlformats.org/officeDocument/2006/relationships/hyperlink" Target="https://www.gov.uk/government/publications/flu-immunisation-training-recommendations/flu-immunisation-training-recommendations"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www.publichealth.hscni.net/publications/influenza-weekly-surveillance-bulletin-northern-ireland-2019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8" y="260350"/>
            <a:ext cx="8785225" cy="1152525"/>
          </a:xfrm>
        </p:spPr>
        <p:txBody>
          <a:bodyPr/>
          <a:lstStyle/>
          <a:p>
            <a:pPr algn="ctr" eaLnBrk="1" hangingPunct="1"/>
            <a:r>
              <a:rPr lang="en-GB" altLang="en-US" sz="3200" dirty="0">
                <a:solidFill>
                  <a:srgbClr val="00B0F0"/>
                </a:solidFill>
                <a:latin typeface="+mn-lt"/>
              </a:rPr>
              <a:t>Influenza (flu) Immunisation Programme for</a:t>
            </a:r>
            <a:br>
              <a:rPr lang="en-GB" altLang="en-US" sz="3200" dirty="0">
                <a:solidFill>
                  <a:srgbClr val="00B0F0"/>
                </a:solidFill>
                <a:latin typeface="+mn-lt"/>
              </a:rPr>
            </a:br>
            <a:r>
              <a:rPr lang="en-GB" altLang="en-US" sz="3200" dirty="0">
                <a:solidFill>
                  <a:srgbClr val="00B0F0"/>
                </a:solidFill>
                <a:latin typeface="+mn-lt"/>
              </a:rPr>
              <a:t>Northern Ireland</a:t>
            </a:r>
          </a:p>
        </p:txBody>
      </p:sp>
      <p:pic>
        <p:nvPicPr>
          <p:cNvPr id="58370" name="Picture 2"/>
          <p:cNvPicPr>
            <a:picLocks noGrp="1" noChangeAspect="1" noChangeArrowheads="1"/>
          </p:cNvPicPr>
          <p:nvPr>
            <p:ph idx="1"/>
          </p:nvPr>
        </p:nvPicPr>
        <p:blipFill>
          <a:blip r:embed="rId3"/>
          <a:srcRect/>
          <a:stretch>
            <a:fillRect/>
          </a:stretch>
        </p:blipFill>
        <p:spPr>
          <a:xfrm>
            <a:off x="2603724" y="1628800"/>
            <a:ext cx="3936551" cy="295105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CB483E74-B2D7-4175-BC79-2AD856872B15}"/>
              </a:ext>
            </a:extLst>
          </p:cNvPr>
          <p:cNvSpPr txBox="1"/>
          <p:nvPr/>
        </p:nvSpPr>
        <p:spPr>
          <a:xfrm>
            <a:off x="971600" y="4941168"/>
            <a:ext cx="7128792" cy="646331"/>
          </a:xfrm>
          <a:prstGeom prst="rect">
            <a:avLst/>
          </a:prstGeom>
          <a:noFill/>
        </p:spPr>
        <p:txBody>
          <a:bodyPr wrap="square" rtlCol="0">
            <a:spAutoFit/>
          </a:bodyPr>
          <a:lstStyle/>
          <a:p>
            <a:r>
              <a:rPr lang="en-GB" dirty="0">
                <a:solidFill>
                  <a:srgbClr val="00B0F0"/>
                </a:solidFill>
              </a:rPr>
              <a:t>PHA would like to acknowledge UKHSA for sharing their training resources for adaption and use in Northern Ireland</a:t>
            </a:r>
          </a:p>
        </p:txBody>
      </p:sp>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pPr algn="ctr"/>
            <a:r>
              <a:rPr lang="en-GB" sz="3200" dirty="0">
                <a:solidFill>
                  <a:srgbClr val="00B0F0"/>
                </a:solidFill>
                <a:ea typeface="ヒラギノ角ゴ Pro W3" charset="-128"/>
                <a:cs typeface="ヒラギノ角ゴ Pro W3" charset="-128"/>
              </a:rPr>
              <a:t>Complications of influenza</a:t>
            </a:r>
          </a:p>
        </p:txBody>
      </p:sp>
      <p:sp>
        <p:nvSpPr>
          <p:cNvPr id="27651" name="Content Placeholder 2"/>
          <p:cNvSpPr>
            <a:spLocks noGrp="1"/>
          </p:cNvSpPr>
          <p:nvPr>
            <p:ph idx="1"/>
          </p:nvPr>
        </p:nvSpPr>
        <p:spPr>
          <a:xfrm>
            <a:off x="395536" y="908720"/>
            <a:ext cx="8136904" cy="4896544"/>
          </a:xfrm>
        </p:spPr>
        <p:txBody>
          <a:bodyPr/>
          <a:lstStyle/>
          <a:p>
            <a:pPr>
              <a:spcAft>
                <a:spcPts val="1200"/>
              </a:spcAft>
            </a:pPr>
            <a:r>
              <a:rPr lang="en-GB" sz="1600" b="1" dirty="0">
                <a:ea typeface="ヒラギノ角ゴ Pro W3" charset="-128"/>
                <a:cs typeface="ヒラギノ角ゴ Pro W3" charset="-128"/>
              </a:rPr>
              <a:t>Common:</a:t>
            </a:r>
          </a:p>
          <a:p>
            <a:pPr marL="342900" lvl="1">
              <a:lnSpc>
                <a:spcPct val="90000"/>
              </a:lnSpc>
              <a:spcBef>
                <a:spcPct val="0"/>
              </a:spcBef>
              <a:spcAft>
                <a:spcPts val="600"/>
              </a:spcAft>
            </a:pPr>
            <a:r>
              <a:rPr lang="en-GB" sz="1600" dirty="0"/>
              <a:t>bronchitis</a:t>
            </a:r>
          </a:p>
          <a:p>
            <a:pPr marL="342900" lvl="1">
              <a:lnSpc>
                <a:spcPct val="90000"/>
              </a:lnSpc>
              <a:spcBef>
                <a:spcPct val="0"/>
              </a:spcBef>
              <a:spcAft>
                <a:spcPts val="600"/>
              </a:spcAft>
            </a:pPr>
            <a:r>
              <a:rPr lang="en-GB" sz="1600" dirty="0"/>
              <a:t>otitis media (children), sinusitis</a:t>
            </a:r>
          </a:p>
          <a:p>
            <a:pPr marL="342900" lvl="1">
              <a:lnSpc>
                <a:spcPct val="90000"/>
              </a:lnSpc>
              <a:spcBef>
                <a:spcPct val="0"/>
              </a:spcBef>
              <a:spcAft>
                <a:spcPts val="600"/>
              </a:spcAft>
            </a:pPr>
            <a:r>
              <a:rPr lang="en-GB" sz="1600" dirty="0"/>
              <a:t>secondary bacterial pneumonia</a:t>
            </a:r>
            <a:endParaRPr lang="en-GB" sz="1600" dirty="0">
              <a:ea typeface="ヒラギノ角ゴ Pro W3" charset="-128"/>
              <a:cs typeface="ヒラギノ角ゴ Pro W3" charset="-128"/>
            </a:endParaRPr>
          </a:p>
          <a:p>
            <a:pPr>
              <a:spcAft>
                <a:spcPts val="1200"/>
              </a:spcAft>
            </a:pPr>
            <a:r>
              <a:rPr lang="en-GB" sz="16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t>meningitis, encephalitis, meningoencephalitis</a:t>
            </a:r>
          </a:p>
          <a:p>
            <a:pPr marL="342900" lvl="1">
              <a:lnSpc>
                <a:spcPct val="90000"/>
              </a:lnSpc>
              <a:spcBef>
                <a:spcPct val="0"/>
              </a:spcBef>
              <a:spcAft>
                <a:spcPts val="600"/>
              </a:spcAft>
              <a:buFont typeface="Arial" charset="0"/>
              <a:buChar char="•"/>
            </a:pPr>
            <a:r>
              <a:rPr lang="en-GB" sz="1600" dirty="0"/>
              <a:t>primary influenza pneumonia</a:t>
            </a:r>
          </a:p>
          <a:p>
            <a:pPr marL="166687" lvl="1" indent="0">
              <a:lnSpc>
                <a:spcPct val="90000"/>
              </a:lnSpc>
              <a:spcBef>
                <a:spcPct val="0"/>
              </a:spcBef>
              <a:spcAft>
                <a:spcPts val="600"/>
              </a:spcAft>
            </a:pPr>
            <a:endParaRPr lang="en-GB" sz="1600" dirty="0"/>
          </a:p>
          <a:p>
            <a:pPr marL="0" indent="0">
              <a:spcBef>
                <a:spcPct val="0"/>
              </a:spcBef>
              <a:spcAft>
                <a:spcPts val="600"/>
              </a:spcAft>
            </a:pPr>
            <a:r>
              <a:rPr lang="en-GB" sz="1600" b="1" dirty="0"/>
              <a:t>Risk of complications is higher in:</a:t>
            </a:r>
          </a:p>
          <a:p>
            <a:pPr marL="568325" lvl="3" indent="-285750">
              <a:spcBef>
                <a:spcPct val="0"/>
              </a:spcBef>
              <a:spcAft>
                <a:spcPts val="600"/>
              </a:spcAft>
              <a:buClrTx/>
            </a:pPr>
            <a:r>
              <a:rPr lang="en-GB" sz="1600" dirty="0"/>
              <a:t>children under six months </a:t>
            </a:r>
          </a:p>
          <a:p>
            <a:pPr marL="568325" lvl="3" indent="-285750">
              <a:spcBef>
                <a:spcPct val="0"/>
              </a:spcBef>
              <a:spcAft>
                <a:spcPts val="600"/>
              </a:spcAft>
              <a:buClrTx/>
            </a:pPr>
            <a:r>
              <a:rPr lang="en-GB" sz="1600" dirty="0"/>
              <a:t>older people</a:t>
            </a:r>
          </a:p>
          <a:p>
            <a:pPr marL="568325" lvl="3" indent="-285750">
              <a:spcBef>
                <a:spcPct val="0"/>
              </a:spcBef>
              <a:spcAft>
                <a:spcPts val="600"/>
              </a:spcAft>
              <a:buClrTx/>
            </a:pPr>
            <a:r>
              <a:rPr lang="en-GB" sz="1600" dirty="0"/>
              <a:t>those with underlying health conditions such as respiratory disease, cardiac disease, long-term neurological conditions or immunosuppression</a:t>
            </a:r>
          </a:p>
          <a:p>
            <a:pPr marL="568325" lvl="3" indent="-285750">
              <a:spcBef>
                <a:spcPct val="0"/>
              </a:spcBef>
              <a:spcAft>
                <a:spcPts val="600"/>
              </a:spcAft>
              <a:buClrTx/>
            </a:pPr>
            <a:r>
              <a:rPr lang="en-GB" sz="1600" dirty="0"/>
              <a:t>pregnant women (influenza during pregnancy is also associated with perinatal mortality, prematurity, small for gestational age (SGA) and low birth weight)</a:t>
            </a: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Flu epidemiology</a:t>
            </a:r>
          </a:p>
        </p:txBody>
      </p:sp>
    </p:spTree>
    <p:extLst>
      <p:ext uri="{BB962C8B-B14F-4D97-AF65-F5344CB8AC3E}">
        <p14:creationId xmlns:p14="http://schemas.microsoft.com/office/powerpoint/2010/main" val="96494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8520" y="188640"/>
            <a:ext cx="9252520" cy="5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0F0"/>
                </a:solidFill>
                <a:latin typeface="Calibri" pitchFamily="34" charset="0"/>
              </a:rPr>
              <a:t>GP influenza/flu-like illness (FLI) consultation rates</a:t>
            </a:r>
          </a:p>
        </p:txBody>
      </p:sp>
      <p:sp>
        <p:nvSpPr>
          <p:cNvPr id="2" name="Rectangle 1">
            <a:extLst>
              <a:ext uri="{FF2B5EF4-FFF2-40B4-BE49-F238E27FC236}">
                <a16:creationId xmlns:a16="http://schemas.microsoft.com/office/drawing/2014/main" id="{39314DBC-F4E6-482A-9A05-DF89747F1265}"/>
              </a:ext>
            </a:extLst>
          </p:cNvPr>
          <p:cNvSpPr/>
          <p:nvPr/>
        </p:nvSpPr>
        <p:spPr>
          <a:xfrm>
            <a:off x="3275856" y="4941168"/>
            <a:ext cx="5256584" cy="1560620"/>
          </a:xfrm>
          <a:prstGeom prst="rect">
            <a:avLst/>
          </a:prstGeom>
        </p:spPr>
        <p:txBody>
          <a:bodyPr wrap="square">
            <a:spAutoFit/>
          </a:bodyPr>
          <a:lstStyle/>
          <a:p>
            <a:pPr>
              <a:lnSpc>
                <a:spcPct val="115000"/>
              </a:lnSpc>
              <a:spcBef>
                <a:spcPts val="2625"/>
              </a:spcBef>
              <a:spcAft>
                <a:spcPts val="0"/>
              </a:spcAft>
            </a:pPr>
            <a:r>
              <a:rPr lang="en-GB" dirty="0">
                <a:solidFill>
                  <a:srgbClr val="0B0C0C"/>
                </a:solidFill>
                <a:latin typeface="Arial" panose="020B0604020202020204" pitchFamily="34" charset="0"/>
                <a:ea typeface="Times New Roman" panose="02020603050405020304" pitchFamily="18" charset="0"/>
                <a:cs typeface="Times New Roman" panose="02020603050405020304" pitchFamily="18" charset="0"/>
              </a:rPr>
              <a:t>Weekly all age GP influenza-like illness rates for 2022 to 2023 and past seasons, Northern Ireland </a:t>
            </a:r>
            <a:r>
              <a:rPr lang="en-GB" sz="1600" dirty="0">
                <a:hlinkClick r:id="rId3"/>
              </a:rPr>
              <a:t>Surveillance of influenza and other seasonal respiratory viruses in the UK, winter 2022 to 2023 - GOV.UK (www.gov.uk)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001EA6E-4F9D-4B12-8421-DCCDD9E70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836713"/>
            <a:ext cx="6264696" cy="3960440"/>
          </a:xfrm>
          <a:prstGeom prst="rect">
            <a:avLst/>
          </a:prstGeom>
        </p:spPr>
      </p:pic>
    </p:spTree>
    <p:extLst>
      <p:ext uri="{BB962C8B-B14F-4D97-AF65-F5344CB8AC3E}">
        <p14:creationId xmlns:p14="http://schemas.microsoft.com/office/powerpoint/2010/main" val="224985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a:solidFill>
                  <a:srgbClr val="00B0F0"/>
                </a:solidFill>
              </a:rPr>
              <a:t>Influenza Weekly Surveillance Bulletin, </a:t>
            </a:r>
            <a:br>
              <a:rPr lang="en-GB" altLang="en-US" sz="3200" dirty="0">
                <a:solidFill>
                  <a:srgbClr val="00B0F0"/>
                </a:solidFill>
              </a:rPr>
            </a:br>
            <a:r>
              <a:rPr lang="en-GB" altLang="en-US" sz="3200" dirty="0">
                <a:solidFill>
                  <a:srgbClr val="00B0F0"/>
                </a:solidFill>
              </a:rPr>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2" name="Picture 1">
            <a:extLst>
              <a:ext uri="{FF2B5EF4-FFF2-40B4-BE49-F238E27FC236}">
                <a16:creationId xmlns:a16="http://schemas.microsoft.com/office/drawing/2014/main" id="{7DB7C0E8-69D8-46B6-B1F2-4E2A7E13C3F1}"/>
              </a:ext>
            </a:extLst>
          </p:cNvPr>
          <p:cNvPicPr>
            <a:picLocks noChangeAspect="1"/>
          </p:cNvPicPr>
          <p:nvPr/>
        </p:nvPicPr>
        <p:blipFill>
          <a:blip r:embed="rId4"/>
          <a:stretch>
            <a:fillRect/>
          </a:stretch>
        </p:blipFill>
        <p:spPr>
          <a:xfrm>
            <a:off x="4641514" y="1700808"/>
            <a:ext cx="3170846" cy="4498177"/>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2660" y="188640"/>
            <a:ext cx="8064896" cy="1008112"/>
          </a:xfrm>
        </p:spPr>
        <p:txBody>
          <a:bodyPr wrap="square" numCol="1" compatLnSpc="1">
            <a:prstTxWarp prst="textNoShape">
              <a:avLst/>
            </a:prstTxWarp>
            <a:noAutofit/>
          </a:bodyPr>
          <a:lstStyle/>
          <a:p>
            <a:pPr algn="ctr"/>
            <a:r>
              <a:rPr lang="en-GB" sz="3200" dirty="0">
                <a:solidFill>
                  <a:srgbClr val="00B0F0"/>
                </a:solidFill>
                <a:latin typeface="Arial" charset="0"/>
                <a:ea typeface="ヒラギノ角ゴ Pro W3" charset="-128"/>
                <a:cs typeface="ヒラギノ角ゴ Pro W3" charset="-128"/>
              </a:rPr>
              <a:t>History of the national flu vaccination programme</a:t>
            </a:r>
          </a:p>
        </p:txBody>
      </p:sp>
      <p:sp>
        <p:nvSpPr>
          <p:cNvPr id="28675" name="Content Placeholder 2"/>
          <p:cNvSpPr>
            <a:spLocks noGrp="1"/>
          </p:cNvSpPr>
          <p:nvPr>
            <p:ph idx="1"/>
          </p:nvPr>
        </p:nvSpPr>
        <p:spPr>
          <a:xfrm>
            <a:off x="539552" y="1340768"/>
            <a:ext cx="8064896" cy="4896544"/>
          </a:xfrm>
        </p:spPr>
        <p:txBody>
          <a:bodyPr/>
          <a:lstStyle/>
          <a:p>
            <a:pPr marL="436562" indent="-269875">
              <a:lnSpc>
                <a:spcPct val="150000"/>
              </a:lnSpc>
              <a:spcBef>
                <a:spcPct val="0"/>
              </a:spcBef>
              <a:buFont typeface="Arial" charset="0"/>
              <a:buChar char="•"/>
            </a:pPr>
            <a:r>
              <a:rPr lang="en-GB" sz="1800" b="1" i="1" dirty="0"/>
              <a:t>Late 1960s</a:t>
            </a:r>
            <a:r>
              <a:rPr lang="en-GB" sz="1800" i="1" dirty="0"/>
              <a:t>: </a:t>
            </a:r>
            <a:r>
              <a:rPr lang="en-GB" sz="1800" dirty="0"/>
              <a:t>influenza immunisation recommended in the UK to directly protect those in clinical risk groups at higher risk of influenza associated morbidity and mortality </a:t>
            </a:r>
          </a:p>
          <a:p>
            <a:pPr marL="436562" indent="-269875">
              <a:lnSpc>
                <a:spcPct val="150000"/>
              </a:lnSpc>
              <a:spcBef>
                <a:spcPct val="0"/>
              </a:spcBef>
              <a:buFont typeface="Arial" charset="0"/>
              <a:buChar char="•"/>
            </a:pPr>
            <a:r>
              <a:rPr lang="en-GB" sz="1800" b="1" i="1" dirty="0"/>
              <a:t>2000</a:t>
            </a:r>
            <a:r>
              <a:rPr lang="en-GB" sz="1800" i="1" dirty="0"/>
              <a:t>: </a:t>
            </a:r>
            <a:r>
              <a:rPr lang="en-GB" sz="1800" dirty="0"/>
              <a:t>extended to include all people aged 65 years or over</a:t>
            </a:r>
          </a:p>
          <a:p>
            <a:pPr marL="436562" indent="-269875">
              <a:lnSpc>
                <a:spcPct val="150000"/>
              </a:lnSpc>
              <a:spcBef>
                <a:spcPct val="0"/>
              </a:spcBef>
              <a:buFont typeface="Arial" charset="0"/>
              <a:buChar char="•"/>
            </a:pPr>
            <a:r>
              <a:rPr lang="en-GB" sz="1800" b="1" i="1" dirty="0"/>
              <a:t>2010</a:t>
            </a:r>
            <a:r>
              <a:rPr lang="en-GB" sz="1800" i="1" dirty="0"/>
              <a:t>: </a:t>
            </a:r>
            <a:r>
              <a:rPr lang="en-GB" sz="1800" dirty="0"/>
              <a:t>pregnancy added as a clinical risk group</a:t>
            </a:r>
          </a:p>
          <a:p>
            <a:pPr marL="436562" indent="-269875">
              <a:lnSpc>
                <a:spcPct val="150000"/>
              </a:lnSpc>
              <a:spcBef>
                <a:spcPct val="0"/>
              </a:spcBef>
              <a:buFont typeface="Arial" charset="0"/>
              <a:buChar char="•"/>
            </a:pPr>
            <a:r>
              <a:rPr lang="en-GB" sz="1800" b="1" i="1" dirty="0"/>
              <a:t>2014</a:t>
            </a:r>
            <a:r>
              <a:rPr lang="en-GB" sz="1800" dirty="0"/>
              <a:t>: morbid obesity added as a clinical risk group</a:t>
            </a:r>
            <a:endParaRPr lang="en-GB" sz="1800" b="1" i="1" dirty="0"/>
          </a:p>
          <a:p>
            <a:pPr marL="436562" indent="-269875">
              <a:lnSpc>
                <a:spcPct val="90000"/>
              </a:lnSpc>
              <a:spcBef>
                <a:spcPct val="0"/>
              </a:spcBef>
            </a:pPr>
            <a:r>
              <a:rPr lang="en-GB" sz="1800" dirty="0"/>
              <a:t> </a:t>
            </a:r>
          </a:p>
          <a:p>
            <a:pPr marL="436562" indent="-269875">
              <a:lnSpc>
                <a:spcPct val="90000"/>
              </a:lnSpc>
              <a:spcBef>
                <a:spcPct val="0"/>
              </a:spcBef>
              <a:buFont typeface="Arial" charset="0"/>
              <a:buChar char="•"/>
            </a:pPr>
            <a:r>
              <a:rPr lang="en-GB" sz="1800" b="1" i="1" dirty="0"/>
              <a:t>2013</a:t>
            </a:r>
            <a:r>
              <a:rPr lang="en-GB" sz="1800" dirty="0"/>
              <a:t>: all pre-school children from 2 years and primary school children</a:t>
            </a:r>
          </a:p>
          <a:p>
            <a:pPr marL="436562" indent="-269875">
              <a:lnSpc>
                <a:spcPct val="90000"/>
              </a:lnSpc>
              <a:spcBef>
                <a:spcPct val="0"/>
              </a:spcBef>
              <a:buFont typeface="Arial" charset="0"/>
              <a:buChar char="•"/>
            </a:pPr>
            <a:endParaRPr lang="en-GB" sz="1800" dirty="0"/>
          </a:p>
          <a:p>
            <a:pPr marL="436562" indent="-269875">
              <a:lnSpc>
                <a:spcPct val="90000"/>
              </a:lnSpc>
              <a:spcBef>
                <a:spcPct val="0"/>
              </a:spcBef>
              <a:buFont typeface="Arial" charset="0"/>
              <a:buChar char="•"/>
            </a:pPr>
            <a:r>
              <a:rPr lang="en-GB" sz="1800" b="1" i="1" dirty="0"/>
              <a:t>2020</a:t>
            </a:r>
            <a:r>
              <a:rPr lang="en-GB" sz="1800" dirty="0"/>
              <a:t>: school aged children in Year 8</a:t>
            </a:r>
          </a:p>
          <a:p>
            <a:pPr marL="166687" indent="0">
              <a:lnSpc>
                <a:spcPct val="90000"/>
              </a:lnSpc>
              <a:spcBef>
                <a:spcPct val="0"/>
              </a:spcBef>
            </a:pPr>
            <a:endParaRPr lang="en-GB" sz="1800" b="1" dirty="0"/>
          </a:p>
          <a:p>
            <a:pPr marL="436562" indent="-269875">
              <a:lnSpc>
                <a:spcPct val="90000"/>
              </a:lnSpc>
              <a:spcBef>
                <a:spcPct val="0"/>
              </a:spcBef>
              <a:buFont typeface="Arial" charset="0"/>
              <a:buChar char="•"/>
            </a:pPr>
            <a:r>
              <a:rPr lang="en-GB" sz="1800" b="1" i="1" dirty="0"/>
              <a:t>2021</a:t>
            </a:r>
            <a:r>
              <a:rPr lang="en-GB" sz="1800" dirty="0"/>
              <a:t>: extension to 50-64 year olds*, school age children up to Year 12 and household contacts of immunocompromised individuals</a:t>
            </a:r>
            <a:endParaRPr lang="en-GB" sz="1600" dirty="0"/>
          </a:p>
          <a:p>
            <a:pPr marL="436562" indent="-269875">
              <a:lnSpc>
                <a:spcPct val="90000"/>
              </a:lnSpc>
              <a:spcBef>
                <a:spcPct val="0"/>
              </a:spcBef>
              <a:buFont typeface="Arial" charset="0"/>
              <a:buChar char="•"/>
            </a:pPr>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05192" cy="792088"/>
          </a:xfrm>
        </p:spPr>
        <p:txBody>
          <a:bodyPr/>
          <a:lstStyle/>
          <a:p>
            <a:pPr algn="ctr"/>
            <a:r>
              <a:rPr lang="en-GB" sz="2800" dirty="0">
                <a:solidFill>
                  <a:srgbClr val="00B0F0"/>
                </a:solidFill>
              </a:rPr>
              <a:t>Flu vaccine effectiveness</a:t>
            </a:r>
          </a:p>
        </p:txBody>
      </p:sp>
      <p:sp>
        <p:nvSpPr>
          <p:cNvPr id="3" name="Content Placeholder 2"/>
          <p:cNvSpPr>
            <a:spLocks noGrp="1"/>
          </p:cNvSpPr>
          <p:nvPr>
            <p:ph idx="1"/>
          </p:nvPr>
        </p:nvSpPr>
        <p:spPr>
          <a:xfrm>
            <a:off x="467544" y="980728"/>
            <a:ext cx="8295456" cy="4896544"/>
          </a:xfrm>
        </p:spPr>
        <p:txBody>
          <a:bodyPr/>
          <a:lstStyle/>
          <a:p>
            <a:pPr marL="0" indent="0">
              <a:defRPr/>
            </a:pPr>
            <a:r>
              <a:rPr lang="en-GB" sz="1500" dirty="0">
                <a:ea typeface="Times New Roman"/>
              </a:rPr>
              <a:t>Vaccine effectiveness varies from one season to the next.</a:t>
            </a:r>
          </a:p>
          <a:p>
            <a:pPr marL="0" indent="0">
              <a:defRPr/>
            </a:pPr>
            <a:endParaRPr lang="en-GB" sz="1500" dirty="0">
              <a:ea typeface="Times New Roman"/>
            </a:endParaRPr>
          </a:p>
          <a:p>
            <a:pPr marL="0" indent="0">
              <a:defRPr/>
            </a:pPr>
            <a:r>
              <a:rPr lang="en-GB" sz="1500" dirty="0">
                <a:ea typeface="Times New Roman"/>
              </a:rPr>
              <a:t>The UK has a well-established system to monitor flu vaccine effectiveness each season, using data from primary care schemes in England, Scotland, Wales and Northern Ireland.</a:t>
            </a:r>
          </a:p>
          <a:p>
            <a:pPr marL="0" indent="0">
              <a:defRPr/>
            </a:pPr>
            <a:endParaRPr lang="en-GB" sz="1500" dirty="0">
              <a:ea typeface="Times New Roman"/>
            </a:endParaRPr>
          </a:p>
          <a:p>
            <a:pPr marL="0" indent="0">
              <a:defRPr/>
            </a:pPr>
            <a:r>
              <a:rPr lang="en-GB" sz="1500" dirty="0">
                <a:ea typeface="Times New Roman"/>
              </a:rPr>
              <a:t>Overall flu vaccine effectiveness has been estimated at between 30% to 60% for adults aged 18 to 65 years. It is lower in the elderly, although immunisation has been shown to reduce the incidence of severe disease, hospital admission and mortality.</a:t>
            </a:r>
          </a:p>
          <a:p>
            <a:pPr marL="0" indent="0">
              <a:defRPr/>
            </a:pPr>
            <a:endParaRPr lang="en-GB" sz="1500" dirty="0">
              <a:ea typeface="Times New Roman"/>
            </a:endParaRPr>
          </a:p>
          <a:p>
            <a:pPr marL="0" indent="0">
              <a:defRPr/>
            </a:pPr>
            <a:r>
              <a:rPr lang="en-GB" sz="1500" dirty="0">
                <a:ea typeface="Times New Roman"/>
              </a:rPr>
              <a:t>In recent years, new flu vaccines such as adjuvanted, cell-based, recombinant and quadrivalent vaccines have been introduced in order to try to improve the protection for those receiving the vaccine; </a:t>
            </a:r>
          </a:p>
          <a:p>
            <a:pPr>
              <a:buFont typeface="Arial" pitchFamily="34" charset="0"/>
              <a:buChar char="•"/>
              <a:defRPr/>
            </a:pPr>
            <a:r>
              <a:rPr lang="en-GB" sz="1500" dirty="0"/>
              <a:t>growing flu viruses in eggs results in egg-adapted changes that cause differences between the viruses in the vaccine and the ones that circulate and thus reduce their effectiveness</a:t>
            </a:r>
          </a:p>
          <a:p>
            <a:pPr>
              <a:buFont typeface="Arial" pitchFamily="34" charset="0"/>
              <a:buChar char="•"/>
              <a:defRPr/>
            </a:pPr>
            <a:r>
              <a:rPr lang="en-GB" sz="1500" dirty="0"/>
              <a:t>efficacy in the elderly has always been lower for </a:t>
            </a:r>
            <a:r>
              <a:rPr lang="en-GB" sz="1500" dirty="0">
                <a:ea typeface="Times New Roman"/>
              </a:rPr>
              <a:t>the non-adjuvanted </a:t>
            </a:r>
            <a:r>
              <a:rPr lang="en-GB" sz="1500" dirty="0"/>
              <a:t>egg grown </a:t>
            </a:r>
            <a:r>
              <a:rPr lang="en-GB" sz="1500" dirty="0">
                <a:ea typeface="Times New Roman"/>
              </a:rPr>
              <a:t>inactivated vaccines. A</a:t>
            </a:r>
            <a:r>
              <a:rPr lang="en-GB" sz="1500" dirty="0"/>
              <a:t>djuvanted vaccines are used in this group because they have been shown to be more effective in reducing incidence of severe disease including bronchopneumonia, hospital admissions and mortality.</a:t>
            </a:r>
          </a:p>
        </p:txBody>
      </p:sp>
    </p:spTree>
    <p:extLst>
      <p:ext uri="{BB962C8B-B14F-4D97-AF65-F5344CB8AC3E}">
        <p14:creationId xmlns:p14="http://schemas.microsoft.com/office/powerpoint/2010/main" val="284508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1152128"/>
          </a:xfrm>
        </p:spPr>
        <p:txBody>
          <a:bodyPr/>
          <a:lstStyle/>
          <a:p>
            <a:pPr algn="ctr"/>
            <a:r>
              <a:rPr lang="en-GB" sz="3600" dirty="0">
                <a:solidFill>
                  <a:srgbClr val="00B0F0"/>
                </a:solidFill>
              </a:rPr>
              <a:t>Flu vaccine effectiveness </a:t>
            </a:r>
            <a:br>
              <a:rPr lang="en-GB" sz="3600" dirty="0">
                <a:solidFill>
                  <a:srgbClr val="00B0F0"/>
                </a:solidFill>
              </a:rPr>
            </a:br>
            <a:r>
              <a:rPr lang="en-GB" sz="3600" dirty="0">
                <a:solidFill>
                  <a:srgbClr val="00B0F0"/>
                </a:solidFill>
              </a:rPr>
              <a:t>for last year - 2022/23</a:t>
            </a:r>
          </a:p>
        </p:txBody>
      </p:sp>
      <p:sp>
        <p:nvSpPr>
          <p:cNvPr id="3" name="Content Placeholder 2"/>
          <p:cNvSpPr>
            <a:spLocks noGrp="1"/>
          </p:cNvSpPr>
          <p:nvPr>
            <p:ph idx="1"/>
          </p:nvPr>
        </p:nvSpPr>
        <p:spPr>
          <a:xfrm>
            <a:off x="685800" y="1484784"/>
            <a:ext cx="8077200" cy="4392488"/>
          </a:xfrm>
        </p:spPr>
        <p:txBody>
          <a:bodyPr/>
          <a:lstStyle/>
          <a:p>
            <a:pPr marL="36000" lvl="0" indent="0">
              <a:lnSpc>
                <a:spcPct val="115000"/>
              </a:lnSpc>
              <a:spcAft>
                <a:spcPts val="0"/>
              </a:spcAft>
              <a:buSzPts val="1200"/>
            </a:pPr>
            <a:r>
              <a:rPr lang="en-GB" sz="1800" dirty="0">
                <a:ea typeface="Times New Roman"/>
              </a:rPr>
              <a:t>In 2022/23, influenza activity throughout the UK was concentrated in a relatively short period, and relatively early within the typical seasonal range.</a:t>
            </a:r>
          </a:p>
          <a:p>
            <a:endParaRPr lang="en-GB" sz="1800" dirty="0"/>
          </a:p>
          <a:p>
            <a:pPr marL="36000" indent="0"/>
            <a:r>
              <a:rPr lang="en-GB" sz="1800" dirty="0"/>
              <a:t>Activity was higher than levels observed during the 2021 to 2022 season, with 2022 to 2023 the first since the COVID-19 pandemic was declared in which there have not been significant non-pharmaceutical control measures in place (these also suppressed influenza transmission). </a:t>
            </a:r>
          </a:p>
          <a:p>
            <a:pPr marL="36000" indent="0"/>
            <a:endParaRPr lang="en-GB" sz="1800" dirty="0"/>
          </a:p>
          <a:p>
            <a:pPr marL="36000" indent="0"/>
            <a:r>
              <a:rPr lang="en-GB" sz="1800" dirty="0"/>
              <a:t>Provisional end of season vaccine effectiveness estimates against hospitalisation was higher in children (60 – 70%) than in adults (30 – 35%). </a:t>
            </a:r>
          </a:p>
          <a:p>
            <a:pPr marL="36000" indent="0"/>
            <a:endParaRPr lang="en-GB" sz="1800" dirty="0"/>
          </a:p>
          <a:p>
            <a:pPr marL="36000" indent="0"/>
            <a:r>
              <a:rPr lang="en-GB" sz="1800" dirty="0"/>
              <a:t>The vaccines were well matched to circulating A (H3N2) and influenza B viruses.</a:t>
            </a:r>
          </a:p>
        </p:txBody>
      </p:sp>
    </p:spTree>
    <p:extLst>
      <p:ext uri="{BB962C8B-B14F-4D97-AF65-F5344CB8AC3E}">
        <p14:creationId xmlns:p14="http://schemas.microsoft.com/office/powerpoint/2010/main" val="364305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5400" b="1" dirty="0">
                <a:solidFill>
                  <a:srgbClr val="00B0F0"/>
                </a:solidFill>
              </a:rPr>
              <a:t>Flu vaccination programme 2023/24</a:t>
            </a:r>
          </a:p>
        </p:txBody>
      </p:sp>
    </p:spTree>
    <p:extLst>
      <p:ext uri="{BB962C8B-B14F-4D97-AF65-F5344CB8AC3E}">
        <p14:creationId xmlns:p14="http://schemas.microsoft.com/office/powerpoint/2010/main" val="298782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200" dirty="0">
                <a:solidFill>
                  <a:srgbClr val="00B0F0"/>
                </a:solidFill>
              </a:rPr>
              <a:t>Northern Ireland Flu Vaccine Programme </a:t>
            </a:r>
            <a:br>
              <a:rPr lang="en-GB" sz="3200" dirty="0">
                <a:solidFill>
                  <a:srgbClr val="00B0F0"/>
                </a:solidFill>
              </a:rPr>
            </a:br>
            <a:r>
              <a:rPr lang="en-GB" sz="3200" dirty="0">
                <a:solidFill>
                  <a:srgbClr val="00B0F0"/>
                </a:solidFill>
              </a:rPr>
              <a:t>policy: outlined in annual CMO letter 2023/24</a:t>
            </a:r>
          </a:p>
        </p:txBody>
      </p:sp>
      <p:sp>
        <p:nvSpPr>
          <p:cNvPr id="4" name="TextBox 3"/>
          <p:cNvSpPr txBox="1"/>
          <p:nvPr/>
        </p:nvSpPr>
        <p:spPr>
          <a:xfrm>
            <a:off x="5508104" y="2420888"/>
            <a:ext cx="3749342" cy="1064972"/>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Link to CMO letter published </a:t>
            </a:r>
          </a:p>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06.09.2023: </a:t>
            </a:r>
            <a:r>
              <a:rPr lang="en-GB" sz="1400" dirty="0">
                <a:hlinkClick r:id="rId3"/>
              </a:rPr>
              <a:t>doh-hss-md-43-2023.pdf (health-ni.gov.uk)</a:t>
            </a:r>
            <a:endParaRPr lang="en-GB" sz="1400" kern="0" dirty="0">
              <a:solidFill>
                <a:prstClr val="black"/>
              </a:solidFill>
              <a:cs typeface="Arial" panose="020B0604020202020204" pitchFamily="34" charset="0"/>
            </a:endParaRPr>
          </a:p>
        </p:txBody>
      </p:sp>
      <p:pic>
        <p:nvPicPr>
          <p:cNvPr id="3" name="Picture 2">
            <a:extLst>
              <a:ext uri="{FF2B5EF4-FFF2-40B4-BE49-F238E27FC236}">
                <a16:creationId xmlns:a16="http://schemas.microsoft.com/office/drawing/2014/main" id="{FBAF0370-0661-4D67-9CE5-66EC82A19770}"/>
              </a:ext>
            </a:extLst>
          </p:cNvPr>
          <p:cNvPicPr>
            <a:picLocks noChangeAspect="1"/>
          </p:cNvPicPr>
          <p:nvPr/>
        </p:nvPicPr>
        <p:blipFill>
          <a:blip r:embed="rId4"/>
          <a:stretch>
            <a:fillRect/>
          </a:stretch>
        </p:blipFill>
        <p:spPr>
          <a:xfrm>
            <a:off x="696392" y="1700808"/>
            <a:ext cx="5445249" cy="3719432"/>
          </a:xfrm>
          <a:prstGeom prst="rect">
            <a:avLst/>
          </a:prstGeom>
        </p:spPr>
      </p:pic>
    </p:spTree>
    <p:extLst>
      <p:ext uri="{BB962C8B-B14F-4D97-AF65-F5344CB8AC3E}">
        <p14:creationId xmlns:p14="http://schemas.microsoft.com/office/powerpoint/2010/main" val="1964527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28000" cy="792088"/>
          </a:xfrm>
        </p:spPr>
        <p:txBody>
          <a:bodyPr>
            <a:noAutofit/>
          </a:bodyPr>
          <a:lstStyle/>
          <a:p>
            <a:pPr algn="ctr"/>
            <a:r>
              <a:rPr lang="en-GB" sz="3200" dirty="0"/>
              <a:t> </a:t>
            </a:r>
            <a:r>
              <a:rPr lang="en-GB" sz="3200" dirty="0">
                <a:solidFill>
                  <a:srgbClr val="00B0F0"/>
                </a:solidFill>
              </a:rPr>
              <a:t>Eligibility criteria for 2023/24 season</a:t>
            </a:r>
          </a:p>
        </p:txBody>
      </p:sp>
      <p:sp>
        <p:nvSpPr>
          <p:cNvPr id="3" name="Content Placeholder 2"/>
          <p:cNvSpPr>
            <a:spLocks noGrp="1"/>
          </p:cNvSpPr>
          <p:nvPr>
            <p:ph idx="1"/>
          </p:nvPr>
        </p:nvSpPr>
        <p:spPr>
          <a:xfrm>
            <a:off x="755576" y="908720"/>
            <a:ext cx="8136904" cy="4608512"/>
          </a:xfrm>
        </p:spPr>
        <p:txBody>
          <a:bodyPr/>
          <a:lstStyle/>
          <a:p>
            <a:pPr marL="0" lvl="0" indent="0">
              <a:lnSpc>
                <a:spcPct val="115000"/>
              </a:lnSpc>
              <a:spcAft>
                <a:spcPts val="0"/>
              </a:spcAft>
            </a:pPr>
            <a:r>
              <a:rPr lang="en-GB" sz="1800" dirty="0"/>
              <a:t>Eligible cohorts for flu vaccination in 2023/24 include:</a:t>
            </a:r>
            <a:endParaRPr lang="en-GB" sz="1800" dirty="0">
              <a:latin typeface="Arial" panose="020B0604020202020204" pitchFamily="34"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latin typeface="Arial" panose="020B0604020202020204" pitchFamily="34" charset="0"/>
                <a:ea typeface="Times New Roman" panose="02020603050405020304" pitchFamily="18" charset="0"/>
              </a:rPr>
              <a:t>all preschool children aged 2 to 4 years on 1 September 2023</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latin typeface="Arial" panose="020B0604020202020204" pitchFamily="34" charset="0"/>
                <a:ea typeface="Times New Roman" panose="02020603050405020304" pitchFamily="18" charset="0"/>
              </a:rPr>
              <a:t>all primary and secondary school children (up to year 12) </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latin typeface="Arial" panose="020B0604020202020204" pitchFamily="34" charset="0"/>
                <a:ea typeface="Times New Roman" panose="02020603050405020304" pitchFamily="18" charset="0"/>
              </a:rPr>
              <a:t>those aged six months to under 65 years in clinical risk groups (as defined by the influenza chapter in ‘Immunisation against infectious disease’ (the ‘Green Book’)</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latin typeface="Arial" panose="020B0604020202020204" pitchFamily="34" charset="0"/>
                <a:ea typeface="Times New Roman" panose="02020603050405020304" pitchFamily="18" charset="0"/>
              </a:rPr>
              <a:t>those aged 65 years and over on 31 March 2024 (i.e. born on or before 31 March 1959)</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all pregnant women</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those in long-stay residential care homes</a:t>
            </a: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frontline health and social care workers*</a:t>
            </a:r>
            <a:endParaRPr lang="en-GB" sz="18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rPr>
              <a:t>carers</a:t>
            </a:r>
          </a:p>
          <a:p>
            <a:pPr marL="285750" indent="-285750">
              <a:lnSpc>
                <a:spcPct val="115000"/>
              </a:lnSpc>
              <a:spcAft>
                <a:spcPts val="0"/>
              </a:spcAft>
              <a:buFont typeface="Arial" panose="020B0604020202020204" pitchFamily="34" charset="0"/>
              <a:buChar char="•"/>
            </a:pPr>
            <a:r>
              <a:rPr lang="en-GB" sz="1800" dirty="0"/>
              <a:t>close contacts of immunocompromised individuals**</a:t>
            </a:r>
          </a:p>
          <a:p>
            <a:pPr marL="285750" lvl="0" indent="-285750">
              <a:lnSpc>
                <a:spcPct val="115000"/>
              </a:lnSpc>
              <a:spcAft>
                <a:spcPts val="0"/>
              </a:spcAft>
              <a:buFont typeface="Arial" panose="020B0604020202020204" pitchFamily="34" charset="0"/>
              <a:buChar char="•"/>
            </a:pPr>
            <a:endParaRPr lang="en-GB" sz="1600" dirty="0">
              <a:latin typeface="Times New Roman" panose="02020603050405020304" pitchFamily="18" charset="0"/>
              <a:ea typeface="Times New Roman" panose="02020603050405020304" pitchFamily="18" charset="0"/>
            </a:endParaRPr>
          </a:p>
          <a:p>
            <a:pPr marL="0" indent="0"/>
            <a:endParaRPr lang="en-GB" sz="2000" dirty="0"/>
          </a:p>
          <a:p>
            <a:pPr marL="457200" indent="-457200">
              <a:buFont typeface="Wingdings" panose="05000000000000000000" pitchFamily="2" charset="2"/>
              <a:buChar char="Ø"/>
            </a:pPr>
            <a:endParaRPr lang="en-GB" sz="2000" dirty="0"/>
          </a:p>
          <a:p>
            <a:pPr>
              <a:buFont typeface="Arial" panose="020B0604020202020204" pitchFamily="34" charset="0"/>
              <a:buChar char="•"/>
            </a:pPr>
            <a:endParaRPr lang="en-GB" sz="4800" dirty="0"/>
          </a:p>
        </p:txBody>
      </p:sp>
    </p:spTree>
    <p:extLst>
      <p:ext uri="{BB962C8B-B14F-4D97-AF65-F5344CB8AC3E}">
        <p14:creationId xmlns:p14="http://schemas.microsoft.com/office/powerpoint/2010/main" val="265385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1080120"/>
          </a:xfrm>
        </p:spPr>
        <p:txBody>
          <a:bodyPr/>
          <a:lstStyle/>
          <a:p>
            <a:r>
              <a:rPr lang="en-GB" dirty="0">
                <a:solidFill>
                  <a:srgbClr val="00B0F0"/>
                </a:solidFill>
              </a:rPr>
              <a:t>Key messages</a:t>
            </a:r>
          </a:p>
        </p:txBody>
      </p:sp>
      <p:sp>
        <p:nvSpPr>
          <p:cNvPr id="3" name="Content Placeholder 2"/>
          <p:cNvSpPr>
            <a:spLocks noGrp="1"/>
          </p:cNvSpPr>
          <p:nvPr>
            <p:ph idx="1"/>
          </p:nvPr>
        </p:nvSpPr>
        <p:spPr>
          <a:xfrm>
            <a:off x="685800" y="1196752"/>
            <a:ext cx="8077200" cy="4365848"/>
          </a:xfrm>
        </p:spPr>
        <p:txBody>
          <a:bodyPr/>
          <a:lstStyle/>
          <a:p>
            <a:pPr marL="285750" indent="-285750">
              <a:spcBef>
                <a:spcPts val="0"/>
              </a:spcBef>
              <a:spcAft>
                <a:spcPts val="0"/>
              </a:spcAft>
              <a:buFont typeface="Arial" panose="020B0604020202020204" pitchFamily="34" charset="0"/>
              <a:buChar char="•"/>
              <a:defRPr/>
            </a:pPr>
            <a:r>
              <a:rPr lang="en-GB" sz="1600" dirty="0">
                <a:latin typeface="Arial" charset="0"/>
                <a:ea typeface="ヒラギノ角ゴ Pro W3" charset="-128"/>
                <a:cs typeface="ヒラギノ角ゴ Pro W3" charset="-128"/>
              </a:rPr>
              <a:t>influenza (flu) immunisation is one of the most effective interventions we can provide to reduce harm associated with influenza and to reduce pressures on health and social care services during the winter</a:t>
            </a:r>
          </a:p>
          <a:p>
            <a:pPr marL="0" indent="0">
              <a:spcBef>
                <a:spcPts val="0"/>
              </a:spcBef>
              <a:spcAft>
                <a:spcPts val="0"/>
              </a:spcAft>
              <a:buFont typeface="Arial" pitchFamily="84" charset="0"/>
              <a:buNone/>
              <a:defRPr/>
            </a:pPr>
            <a:endParaRPr lang="en-GB" sz="1600" dirty="0">
              <a:latin typeface="Arial" charset="0"/>
              <a:ea typeface="ヒラギノ角ゴ Pro W3" charset="-128"/>
              <a:cs typeface="ヒラギノ角ゴ Pro W3" charset="-128"/>
            </a:endParaRPr>
          </a:p>
          <a:p>
            <a:pPr marL="266700" indent="-266700">
              <a:spcBef>
                <a:spcPts val="0"/>
              </a:spcBef>
              <a:spcAft>
                <a:spcPts val="0"/>
              </a:spcAft>
              <a:buFont typeface="Arial" pitchFamily="34" charset="0"/>
              <a:buChar char="•"/>
              <a:defRPr/>
            </a:pPr>
            <a:r>
              <a:rPr lang="en-GB" sz="1600" dirty="0"/>
              <a:t>it is important to increase flu vaccine uptake in clinical risk groups because of  increased risk of death and serious illness if people in these groups catch influenza </a:t>
            </a:r>
          </a:p>
          <a:p>
            <a:pPr marL="0" indent="0">
              <a:spcBef>
                <a:spcPts val="0"/>
              </a:spcBef>
              <a:spcAft>
                <a:spcPts val="0"/>
              </a:spcAft>
              <a:defRPr/>
            </a:pPr>
            <a:endParaRPr lang="en-GB" sz="1600" dirty="0"/>
          </a:p>
          <a:p>
            <a:pPr marL="266700" indent="-266700">
              <a:spcBef>
                <a:spcPts val="0"/>
              </a:spcBef>
              <a:spcAft>
                <a:spcPts val="0"/>
              </a:spcAft>
              <a:buFont typeface="Arial" pitchFamily="34" charset="0"/>
              <a:buChar char="•"/>
              <a:defRPr/>
            </a:pPr>
            <a:r>
              <a:rPr lang="en-GB" sz="1600" dirty="0"/>
              <a:t>influenza during pregnancy can be associated with perinatal mortality, prematurity, small for gestational age (SGA), low birth weight and increased risk of complications for the mother</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vaccination of health and social care workers protects them and reduces the risk of spreading influenza to their patients, service users, colleagues and family members</a:t>
            </a:r>
          </a:p>
          <a:p>
            <a:pPr marL="266700" indent="-266700">
              <a:spcBef>
                <a:spcPts val="0"/>
              </a:spcBef>
              <a:spcAft>
                <a:spcPts val="0"/>
              </a:spcAft>
              <a:buFont typeface="Arial" pitchFamily="34" charset="0"/>
              <a:buChar char="•"/>
              <a:defRPr/>
            </a:pPr>
            <a:endParaRPr lang="en-GB" sz="1600" dirty="0"/>
          </a:p>
          <a:p>
            <a:pPr marL="266700" indent="-266700">
              <a:spcBef>
                <a:spcPts val="0"/>
              </a:spcBef>
              <a:spcAft>
                <a:spcPts val="0"/>
              </a:spcAft>
              <a:buFont typeface="Arial" pitchFamily="34" charset="0"/>
              <a:buChar char="•"/>
              <a:defRPr/>
            </a:pPr>
            <a:r>
              <a:rPr lang="en-GB" sz="1600" dirty="0"/>
              <a:t>by preventing influenza infection through vaccination, secondary bacterial infections such as pneumonia are prevented. This reduces the need for antibiotics and helps prevent antibiotic resistance</a:t>
            </a:r>
          </a:p>
        </p:txBody>
      </p:sp>
    </p:spTree>
    <p:extLst>
      <p:ext uri="{BB962C8B-B14F-4D97-AF65-F5344CB8AC3E}">
        <p14:creationId xmlns:p14="http://schemas.microsoft.com/office/powerpoint/2010/main" val="3575529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9252520" cy="792088"/>
          </a:xfrm>
        </p:spPr>
        <p:txBody>
          <a:bodyPr>
            <a:noAutofit/>
          </a:bodyPr>
          <a:lstStyle/>
          <a:p>
            <a:pPr algn="ctr"/>
            <a:r>
              <a:rPr lang="en-GB" sz="3200" b="1" dirty="0">
                <a:solidFill>
                  <a:srgbClr val="00B0F0"/>
                </a:solidFill>
                <a:latin typeface="+mj-lt"/>
                <a:ea typeface="+mj-ea"/>
                <a:cs typeface="+mj-cs"/>
              </a:rPr>
              <a:t>Clinical risk groups</a:t>
            </a:r>
            <a:endParaRPr lang="en-GB" sz="3200" dirty="0">
              <a:solidFill>
                <a:srgbClr val="00B0F0"/>
              </a:solidFill>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2017/18 </a:t>
            </a:r>
            <a:endParaRPr lang="en-US" dirty="0">
              <a:solidFill>
                <a:prstClr val="white"/>
              </a:solidFill>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87045" y="836712"/>
            <a:ext cx="8064375" cy="586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9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60648"/>
            <a:ext cx="9793088" cy="576064"/>
          </a:xfrm>
        </p:spPr>
        <p:txBody>
          <a:bodyPr>
            <a:normAutofit/>
          </a:bodyPr>
          <a:lstStyle/>
          <a:p>
            <a:pPr algn="ctr"/>
            <a:r>
              <a:rPr lang="en-GB" sz="3200" b="1" dirty="0">
                <a:solidFill>
                  <a:srgbClr val="00B0F0"/>
                </a:solidFill>
                <a:latin typeface="+mj-lt"/>
                <a:ea typeface="+mj-ea"/>
                <a:cs typeface="+mj-cs"/>
              </a:rPr>
              <a:t>Clinical risk groups (continued)</a:t>
            </a:r>
            <a:endParaRPr lang="en-GB" sz="3200" dirty="0">
              <a:solidFill>
                <a:srgbClr val="00B0F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836712"/>
            <a:ext cx="82481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028000" cy="792088"/>
          </a:xfrm>
        </p:spPr>
        <p:txBody>
          <a:bodyPr/>
          <a:lstStyle/>
          <a:p>
            <a:pPr algn="ctr"/>
            <a:r>
              <a:rPr lang="en-GB" sz="3200" dirty="0">
                <a:solidFill>
                  <a:srgbClr val="00B0F0"/>
                </a:solidFill>
              </a:rPr>
              <a:t>Pregnant women</a:t>
            </a:r>
          </a:p>
        </p:txBody>
      </p:sp>
      <p:sp>
        <p:nvSpPr>
          <p:cNvPr id="3" name="Content Placeholder 2"/>
          <p:cNvSpPr>
            <a:spLocks noGrp="1"/>
          </p:cNvSpPr>
          <p:nvPr>
            <p:ph idx="1"/>
          </p:nvPr>
        </p:nvSpPr>
        <p:spPr>
          <a:xfrm>
            <a:off x="683568" y="1052736"/>
            <a:ext cx="7560840" cy="4752528"/>
          </a:xfrm>
        </p:spPr>
        <p:txBody>
          <a:bodyPr/>
          <a:lstStyle/>
          <a:p>
            <a:pPr marL="0" indent="0"/>
            <a:r>
              <a:rPr lang="en-GB" sz="1800" b="1" dirty="0"/>
              <a:t>All pregnant women should be offered the inactivated flu vaccine </a:t>
            </a:r>
            <a:r>
              <a:rPr lang="en-GB" sz="1800" b="1" u="sng" dirty="0"/>
              <a:t>irrespective of the stage of pregnancy     </a:t>
            </a:r>
          </a:p>
          <a:p>
            <a:pPr>
              <a:buFont typeface="Wingdings" panose="05000000000000000000" pitchFamily="2" charset="2"/>
              <a:buChar char="Ø"/>
            </a:pPr>
            <a:r>
              <a:rPr lang="en-GB" sz="1800" dirty="0"/>
              <a:t>pregnant women are at increased risk of complications from influenza, including bronchitis, pneumonia and hospitalisation</a:t>
            </a:r>
            <a:endParaRPr lang="en-GB" sz="1800" baseline="30000" dirty="0"/>
          </a:p>
          <a:p>
            <a:pPr>
              <a:buFont typeface="Wingdings" panose="05000000000000000000" pitchFamily="2" charset="2"/>
              <a:buChar char="Ø"/>
            </a:pPr>
            <a:r>
              <a:rPr lang="en-GB" sz="1800" dirty="0"/>
              <a:t>influenza</a:t>
            </a:r>
            <a:r>
              <a:rPr lang="en-GB" sz="1800" baseline="30000" dirty="0"/>
              <a:t> </a:t>
            </a:r>
            <a:r>
              <a:rPr lang="en-GB" sz="1800" dirty="0"/>
              <a:t>during pregnancy is also associated with premature birth, small for gestational age (SGA) and low birth weight</a:t>
            </a:r>
          </a:p>
          <a:p>
            <a:pPr>
              <a:buFont typeface="Wingdings" panose="05000000000000000000" pitchFamily="2" charset="2"/>
              <a:buChar char="Ø"/>
            </a:pPr>
            <a:r>
              <a:rPr lang="en-GB" sz="1800" dirty="0"/>
              <a:t>flu vaccination during pregnancy protects the mother, and provides passive immunity against influenza</a:t>
            </a:r>
            <a:r>
              <a:rPr lang="en-GB" sz="1800" baseline="30000" dirty="0"/>
              <a:t> </a:t>
            </a:r>
            <a:r>
              <a:rPr lang="en-GB" sz="1800" dirty="0"/>
              <a:t>to infants in the first few months of life</a:t>
            </a:r>
          </a:p>
          <a:p>
            <a:pPr>
              <a:buFont typeface="Wingdings" panose="05000000000000000000" pitchFamily="2" charset="2"/>
              <a:buChar char="Ø"/>
            </a:pPr>
            <a:r>
              <a:rPr lang="en-GB" sz="1800" dirty="0"/>
              <a:t>studies on flu vaccine safety in pregnancy show that the inactivated flu vaccine can be safely and effectively administered during any trimester of pregnancy </a:t>
            </a:r>
          </a:p>
          <a:p>
            <a:pPr>
              <a:buFont typeface="Wingdings" panose="05000000000000000000" pitchFamily="2" charset="2"/>
              <a:buChar char="Ø"/>
            </a:pPr>
            <a:r>
              <a:rPr lang="en-GB" sz="1800" dirty="0"/>
              <a:t>no study to date has demonstrated an increased risk of either maternal complications or adverse fetal outcomes associated with inactivated flu vaccine</a:t>
            </a:r>
          </a:p>
        </p:txBody>
      </p:sp>
    </p:spTree>
    <p:extLst>
      <p:ext uri="{BB962C8B-B14F-4D97-AF65-F5344CB8AC3E}">
        <p14:creationId xmlns:p14="http://schemas.microsoft.com/office/powerpoint/2010/main" val="173629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190464" cy="1152127"/>
          </a:xfrm>
        </p:spPr>
        <p:txBody>
          <a:bodyPr/>
          <a:lstStyle/>
          <a:p>
            <a:pPr algn="ctr"/>
            <a:r>
              <a:rPr lang="en-GB" sz="3200" dirty="0">
                <a:solidFill>
                  <a:srgbClr val="00B0F0"/>
                </a:solidFill>
              </a:rPr>
              <a:t>Health and social care workers (HSCWs)</a:t>
            </a:r>
          </a:p>
        </p:txBody>
      </p:sp>
      <p:sp>
        <p:nvSpPr>
          <p:cNvPr id="3" name="Content Placeholder 2"/>
          <p:cNvSpPr>
            <a:spLocks noGrp="1"/>
          </p:cNvSpPr>
          <p:nvPr>
            <p:ph idx="1"/>
          </p:nvPr>
        </p:nvSpPr>
        <p:spPr>
          <a:xfrm>
            <a:off x="558000" y="1124744"/>
            <a:ext cx="6174240" cy="4824536"/>
          </a:xfrm>
        </p:spPr>
        <p:txBody>
          <a:bodyPr/>
          <a:lstStyle/>
          <a:p>
            <a:pPr>
              <a:buFont typeface="Wingdings" panose="05000000000000000000" pitchFamily="2" charset="2"/>
              <a:buChar char="§"/>
            </a:pPr>
            <a:r>
              <a:rPr lang="en-GB" sz="1800" dirty="0"/>
              <a:t>health professionals have a duty of care to protect patients and service users from infections</a:t>
            </a:r>
          </a:p>
          <a:p>
            <a:pPr>
              <a:buFont typeface="Wingdings" panose="05000000000000000000" pitchFamily="2" charset="2"/>
              <a:buChar char="§"/>
            </a:pPr>
            <a:r>
              <a:rPr lang="en-GB" sz="1800" dirty="0"/>
              <a:t>flu vaccination reduces transmission of influenza to:</a:t>
            </a:r>
          </a:p>
          <a:p>
            <a:pPr lvl="1">
              <a:buClr>
                <a:srgbClr val="00B0F0"/>
              </a:buClr>
              <a:buFont typeface="Wingdings" panose="05000000000000000000" pitchFamily="2" charset="2"/>
              <a:buChar char="§"/>
            </a:pPr>
            <a:r>
              <a:rPr lang="en-GB" sz="1800" dirty="0"/>
              <a:t>HSCWs (those involved in directly delivering Health and Social Care (HSC) services are at increased risk of exposure to influenza)</a:t>
            </a:r>
          </a:p>
          <a:p>
            <a:pPr lvl="1">
              <a:buClr>
                <a:srgbClr val="00B0F0"/>
              </a:buClr>
              <a:buFont typeface="Wingdings" panose="05000000000000000000" pitchFamily="2" charset="2"/>
              <a:buChar char="§"/>
            </a:pPr>
            <a:r>
              <a:rPr lang="en-GB" sz="1800" dirty="0"/>
              <a:t>vulnerable patients, who may have impaired immunity and not respond well to immunisation</a:t>
            </a:r>
          </a:p>
          <a:p>
            <a:pPr lvl="1">
              <a:buClr>
                <a:srgbClr val="00B0F0"/>
              </a:buClr>
              <a:buFont typeface="Wingdings" panose="05000000000000000000" pitchFamily="2" charset="2"/>
              <a:buChar char="§"/>
            </a:pPr>
            <a:r>
              <a:rPr lang="en-GB" sz="1800" dirty="0"/>
              <a:t>colleagues and family members</a:t>
            </a:r>
          </a:p>
          <a:p>
            <a:pPr>
              <a:buFont typeface="Wingdings" panose="05000000000000000000" pitchFamily="2" charset="2"/>
              <a:buChar char="§"/>
            </a:pPr>
            <a:r>
              <a:rPr lang="en-GB" sz="1800" dirty="0"/>
              <a:t>flu vaccine uptake in HSCWs significantly lowers rates of flu-like illness, hospitalisation and mortality in elderly individuals in long-term healthcare settings</a:t>
            </a:r>
          </a:p>
          <a:p>
            <a:pPr>
              <a:buFont typeface="Wingdings" panose="05000000000000000000" pitchFamily="2" charset="2"/>
              <a:buChar char="§"/>
            </a:pPr>
            <a:r>
              <a:rPr lang="en-GB" sz="1800" dirty="0"/>
              <a:t>flu vaccination reduces sickness absences and contributes to delivery of HSC services during winter pressures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326" y="1988840"/>
            <a:ext cx="1890207" cy="265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927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7504" y="188640"/>
            <a:ext cx="8712324" cy="1008112"/>
          </a:xfrm>
        </p:spPr>
        <p:txBody>
          <a:bodyPr>
            <a:normAutofit/>
          </a:bodyPr>
          <a:lstStyle/>
          <a:p>
            <a:pPr algn="ctr">
              <a:defRPr/>
            </a:pPr>
            <a:r>
              <a:rPr lang="en-GB" sz="2800" dirty="0">
                <a:solidFill>
                  <a:srgbClr val="00B0F0"/>
                </a:solidFill>
              </a:rPr>
              <a:t>Rationale for vaccinating children against flu</a:t>
            </a:r>
          </a:p>
        </p:txBody>
      </p:sp>
      <p:sp>
        <p:nvSpPr>
          <p:cNvPr id="31747" name="Content Placeholder 2"/>
          <p:cNvSpPr>
            <a:spLocks noGrp="1"/>
          </p:cNvSpPr>
          <p:nvPr>
            <p:ph idx="1"/>
          </p:nvPr>
        </p:nvSpPr>
        <p:spPr>
          <a:xfrm>
            <a:off x="611560" y="1196752"/>
            <a:ext cx="8077200" cy="4392488"/>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considerably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influenza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influenza transmission from children:</a:t>
            </a:r>
          </a:p>
          <a:p>
            <a:pPr marL="1219200" lvl="3">
              <a:lnSpc>
                <a:spcPct val="90000"/>
              </a:lnSpc>
              <a:spcBef>
                <a:spcPct val="0"/>
              </a:spcBef>
              <a:buSzPct val="60000"/>
            </a:pPr>
            <a:r>
              <a:rPr lang="en-GB" sz="1600" dirty="0">
                <a:latin typeface="Arial" charset="0"/>
              </a:rPr>
              <a:t>to other children</a:t>
            </a:r>
          </a:p>
          <a:p>
            <a:pPr marL="1219200" lvl="3">
              <a:lnSpc>
                <a:spcPct val="90000"/>
              </a:lnSpc>
              <a:spcBef>
                <a:spcPct val="0"/>
              </a:spcBef>
              <a:buSzPct val="60000"/>
            </a:pPr>
            <a:r>
              <a:rPr lang="en-GB" sz="1600" dirty="0">
                <a:latin typeface="Arial" charset="0"/>
              </a:rPr>
              <a:t>to adults</a:t>
            </a:r>
          </a:p>
          <a:p>
            <a:pPr marL="1219200" lvl="3">
              <a:lnSpc>
                <a:spcPct val="90000"/>
              </a:lnSpc>
              <a:spcBef>
                <a:spcPct val="0"/>
              </a:spcBef>
              <a:buSzPct val="60000"/>
            </a:pPr>
            <a:r>
              <a:rPr lang="en-GB" sz="1600" dirty="0">
                <a:latin typeface="Arial" charset="0"/>
              </a:rPr>
              <a:t>to those in clinical risk groups of any age</a:t>
            </a:r>
            <a:endParaRPr lang="en-GB" sz="1600" dirty="0">
              <a:latin typeface="Arial" charset="0"/>
              <a:ea typeface="ヒラギノ角ゴ Pro W3" charset="-128"/>
            </a:endParaRPr>
          </a:p>
          <a:p>
            <a:pPr marL="1028700" lvl="3" indent="0">
              <a:lnSpc>
                <a:spcPct val="90000"/>
              </a:lnSpc>
              <a:spcBef>
                <a:spcPct val="0"/>
              </a:spcBef>
              <a:buSzPct val="60000"/>
              <a:buNone/>
            </a:pPr>
            <a:endParaRPr lang="en-GB" sz="1600" dirty="0"/>
          </a:p>
          <a:p>
            <a:pPr marL="1028700" lvl="3" indent="0">
              <a:lnSpc>
                <a:spcPct val="90000"/>
              </a:lnSpc>
              <a:spcBef>
                <a:spcPct val="0"/>
              </a:spcBef>
              <a:buSzPct val="60000"/>
              <a:buNone/>
            </a:pPr>
            <a:endParaRPr lang="en-GB" sz="1600" dirty="0"/>
          </a:p>
          <a:p>
            <a:pPr marL="0" indent="0"/>
            <a:r>
              <a:rPr lang="en-GB" sz="1600" dirty="0"/>
              <a:t>Reducing influenza transmission in the community should avert many cases of severe influenza and influenza-related deaths in older adults and people with clinical risk factors.</a:t>
            </a:r>
          </a:p>
          <a:p>
            <a:pPr marL="0" indent="0"/>
            <a:endParaRPr lang="en-GB" sz="1600" dirty="0"/>
          </a:p>
          <a:p>
            <a:pPr marL="0" indent="0"/>
            <a:r>
              <a:rPr lang="en-GB" sz="1600" dirty="0"/>
              <a:t>Annual administration of flu vaccine to children is expected to substantially reduce influenza-related illness, GP consultations, hospital admissions and deaths.</a:t>
            </a:r>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24</a:t>
            </a:fld>
            <a:endParaRPr lang="en-US" dirty="0"/>
          </a:p>
        </p:txBody>
      </p:sp>
    </p:spTree>
    <p:extLst>
      <p:ext uri="{BB962C8B-B14F-4D97-AF65-F5344CB8AC3E}">
        <p14:creationId xmlns:p14="http://schemas.microsoft.com/office/powerpoint/2010/main" val="382274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EEBE-38BA-42AD-A5D4-F44F3EBCD02C}"/>
              </a:ext>
            </a:extLst>
          </p:cNvPr>
          <p:cNvSpPr>
            <a:spLocks noGrp="1"/>
          </p:cNvSpPr>
          <p:nvPr>
            <p:ph type="title"/>
          </p:nvPr>
        </p:nvSpPr>
        <p:spPr>
          <a:xfrm>
            <a:off x="685800" y="0"/>
            <a:ext cx="8077200" cy="908720"/>
          </a:xfrm>
        </p:spPr>
        <p:txBody>
          <a:bodyPr/>
          <a:lstStyle/>
          <a:p>
            <a:pPr algn="ctr"/>
            <a:r>
              <a:rPr lang="en-GB" sz="3200" dirty="0">
                <a:solidFill>
                  <a:srgbClr val="00B0F0"/>
                </a:solidFill>
              </a:rPr>
              <a:t>Vaccination uptake rates 2022/23</a:t>
            </a:r>
          </a:p>
        </p:txBody>
      </p:sp>
      <p:sp>
        <p:nvSpPr>
          <p:cNvPr id="3" name="Content Placeholder 2">
            <a:extLst>
              <a:ext uri="{FF2B5EF4-FFF2-40B4-BE49-F238E27FC236}">
                <a16:creationId xmlns:a16="http://schemas.microsoft.com/office/drawing/2014/main" id="{6BAA355B-1075-4942-82FB-6E8283FCCB31}"/>
              </a:ext>
            </a:extLst>
          </p:cNvPr>
          <p:cNvSpPr>
            <a:spLocks noGrp="1"/>
          </p:cNvSpPr>
          <p:nvPr>
            <p:ph idx="1"/>
          </p:nvPr>
        </p:nvSpPr>
        <p:spPr>
          <a:xfrm>
            <a:off x="685800" y="836712"/>
            <a:ext cx="8077200" cy="4896544"/>
          </a:xfrm>
        </p:spPr>
        <p:txBody>
          <a:bodyPr/>
          <a:lstStyle/>
          <a:p>
            <a:pPr marL="321750" indent="-285750">
              <a:buFont typeface="Arial" panose="020B0604020202020204" pitchFamily="34" charset="0"/>
              <a:buChar char="•"/>
            </a:pPr>
            <a:r>
              <a:rPr lang="en-GB" sz="2000" dirty="0"/>
              <a:t>final flu uptake data shows that by the end of March 2023 HSC services had vaccinated a record 83% of those aged over 65 years in Northern Ireland compared to approximately 78% in 2021/22</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82.5% of care home residents were vaccinated against flu in 2022/23</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uptake in care home staff was only 16.8% in 2022/23</a:t>
            </a:r>
          </a:p>
          <a:p>
            <a:pPr marL="36000" indent="0"/>
            <a:endParaRPr lang="en-GB" sz="2000" dirty="0"/>
          </a:p>
          <a:p>
            <a:pPr marL="321750" indent="-285750">
              <a:buFont typeface="Arial" panose="020B0604020202020204" pitchFamily="34" charset="0"/>
              <a:buChar char="•"/>
            </a:pPr>
            <a:r>
              <a:rPr lang="en-GB" sz="2000" dirty="0"/>
              <a:t>uptake in all other frontline HSCWs was 37.5% compared to 49.8% in the previous 2021/22 programme</a:t>
            </a:r>
          </a:p>
          <a:p>
            <a:pPr marL="321750" indent="-285750">
              <a:buFont typeface="Arial" panose="020B0604020202020204" pitchFamily="34" charset="0"/>
              <a:buChar char="•"/>
            </a:pPr>
            <a:endParaRPr lang="en-GB" sz="2000" dirty="0"/>
          </a:p>
          <a:p>
            <a:pPr marL="321750" indent="-285750">
              <a:buFont typeface="Arial" panose="020B0604020202020204" pitchFamily="34" charset="0"/>
              <a:buChar char="•"/>
            </a:pPr>
            <a:r>
              <a:rPr lang="en-GB" sz="2000" dirty="0"/>
              <a:t>uptake in 2022/23 for pregnant women is 29.8% compared to 45.9% at the end of the 2021/22 programme</a:t>
            </a:r>
          </a:p>
          <a:p>
            <a:pPr marL="321750" indent="-285750">
              <a:buFont typeface="Arial" panose="020B0604020202020204" pitchFamily="34" charset="0"/>
              <a:buChar char="•"/>
            </a:pPr>
            <a:endParaRPr lang="en-GB" sz="2000" dirty="0"/>
          </a:p>
          <a:p>
            <a:pPr marL="36000" indent="0"/>
            <a:endParaRPr lang="en-GB" sz="1600" dirty="0"/>
          </a:p>
        </p:txBody>
      </p:sp>
    </p:spTree>
    <p:extLst>
      <p:ext uri="{BB962C8B-B14F-4D97-AF65-F5344CB8AC3E}">
        <p14:creationId xmlns:p14="http://schemas.microsoft.com/office/powerpoint/2010/main" val="232699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0648"/>
            <a:ext cx="8382000" cy="1440160"/>
          </a:xfrm>
        </p:spPr>
        <p:txBody>
          <a:bodyPr/>
          <a:lstStyle/>
          <a:p>
            <a:pPr algn="ctr"/>
            <a:r>
              <a:rPr lang="en-GB" dirty="0">
                <a:solidFill>
                  <a:srgbClr val="00B0F0"/>
                </a:solidFill>
              </a:rPr>
              <a:t>2023/24 uptake targets </a:t>
            </a:r>
            <a:br>
              <a:rPr lang="en-GB" dirty="0"/>
            </a:br>
            <a:endParaRPr lang="en-GB" dirty="0"/>
          </a:p>
        </p:txBody>
      </p:sp>
      <p:sp>
        <p:nvSpPr>
          <p:cNvPr id="7" name="Content Placeholder 6">
            <a:extLst>
              <a:ext uri="{FF2B5EF4-FFF2-40B4-BE49-F238E27FC236}">
                <a16:creationId xmlns:a16="http://schemas.microsoft.com/office/drawing/2014/main" id="{2ED18B5A-8F5D-4195-A7F3-6A6F5E9AC009}"/>
              </a:ext>
            </a:extLst>
          </p:cNvPr>
          <p:cNvSpPr>
            <a:spLocks noGrp="1"/>
          </p:cNvSpPr>
          <p:nvPr>
            <p:ph idx="1"/>
          </p:nvPr>
        </p:nvSpPr>
        <p:spPr>
          <a:xfrm>
            <a:off x="685800" y="1124744"/>
            <a:ext cx="8077200" cy="4437856"/>
          </a:xfrm>
        </p:spPr>
        <p:txBody>
          <a:bodyPr/>
          <a:lstStyle/>
          <a:p>
            <a:pPr marL="36000" indent="0"/>
            <a:r>
              <a:rPr lang="en-GB" sz="1800" dirty="0"/>
              <a:t>Vaccine uptake varies widely between the individual eligible groups and by age category for those with underlying clinical risk factors.</a:t>
            </a:r>
          </a:p>
          <a:p>
            <a:pPr marL="36000" indent="0"/>
            <a:endParaRPr lang="en-GB" sz="1800" dirty="0"/>
          </a:p>
          <a:p>
            <a:pPr marL="36000" indent="0"/>
            <a:r>
              <a:rPr lang="en-GB" sz="1800" dirty="0"/>
              <a:t>The aim of the influenza programme for 2023 to 2024 is to demonstrate a 100% offer and to achieve at least the uptake levels of 2022 to 2023 for each cohort, and ideally exceed them. </a:t>
            </a:r>
          </a:p>
          <a:p>
            <a:pPr marL="36000" indent="0"/>
            <a:endParaRPr lang="en-GB" sz="1800" dirty="0"/>
          </a:p>
          <a:p>
            <a:pPr marL="36000" indent="0"/>
            <a:r>
              <a:rPr lang="en-GB" sz="1800" dirty="0"/>
              <a:t>General practices, school nursing and community pharmacies should ensure all eligible patients are offered the opportunity to be vaccinated by an active call mechanism, supplemented with opportunistic offers where pragmatic. </a:t>
            </a:r>
          </a:p>
          <a:p>
            <a:pPr marL="36000" indent="0"/>
            <a:endParaRPr lang="en-GB" sz="1800" dirty="0"/>
          </a:p>
          <a:p>
            <a:pPr marL="36000" indent="0"/>
            <a:r>
              <a:rPr lang="en-GB" sz="1800" dirty="0"/>
              <a:t>The goals outlined by the Department of Health for 2023/24 are to </a:t>
            </a:r>
          </a:p>
          <a:p>
            <a:pPr marL="36000" indent="0"/>
            <a:r>
              <a:rPr lang="en-GB" sz="1800" dirty="0"/>
              <a:t>increase uptake rates across all eligible cohorts, particularly those in at-risk groups, pregnant women, and all frontline HSCWs.</a:t>
            </a:r>
          </a:p>
          <a:p>
            <a:pPr marL="36000" indent="0"/>
            <a:endParaRPr lang="en-GB" sz="2000" dirty="0"/>
          </a:p>
        </p:txBody>
      </p:sp>
    </p:spTree>
    <p:extLst>
      <p:ext uri="{BB962C8B-B14F-4D97-AF65-F5344CB8AC3E}">
        <p14:creationId xmlns:p14="http://schemas.microsoft.com/office/powerpoint/2010/main" val="119711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08520" y="332656"/>
            <a:ext cx="8871520" cy="1368152"/>
          </a:xfrm>
        </p:spPr>
        <p:txBody>
          <a:bodyPr/>
          <a:lstStyle/>
          <a:p>
            <a:pPr algn="ctr"/>
            <a:r>
              <a:rPr lang="en-GB" sz="6000" b="1" dirty="0">
                <a:solidFill>
                  <a:srgbClr val="00B0F0"/>
                </a:solidFill>
              </a:rPr>
              <a:t>Flu vaccines</a:t>
            </a:r>
          </a:p>
        </p:txBody>
      </p:sp>
      <p:pic>
        <p:nvPicPr>
          <p:cNvPr id="6" name="Content Placeholder 3">
            <a:extLst>
              <a:ext uri="{FF2B5EF4-FFF2-40B4-BE49-F238E27FC236}">
                <a16:creationId xmlns:a16="http://schemas.microsoft.com/office/drawing/2014/main" id="{7D4D112A-6120-496B-A00A-36CEF1DFA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284984"/>
            <a:ext cx="2350545" cy="2271756"/>
          </a:xfrm>
          <a:prstGeom prst="rect">
            <a:avLst/>
          </a:prstGeom>
        </p:spPr>
      </p:pic>
      <p:pic>
        <p:nvPicPr>
          <p:cNvPr id="7" name="Content Placeholder 4">
            <a:extLst>
              <a:ext uri="{FF2B5EF4-FFF2-40B4-BE49-F238E27FC236}">
                <a16:creationId xmlns:a16="http://schemas.microsoft.com/office/drawing/2014/main" id="{B1BAE77D-C767-4C2D-A8BF-92ABAE6AD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698612"/>
            <a:ext cx="2625885" cy="2271757"/>
          </a:xfrm>
          <a:prstGeom prst="rect">
            <a:avLst/>
          </a:prstGeom>
        </p:spPr>
      </p:pic>
      <p:pic>
        <p:nvPicPr>
          <p:cNvPr id="8" name="Picture 7">
            <a:extLst>
              <a:ext uri="{FF2B5EF4-FFF2-40B4-BE49-F238E27FC236}">
                <a16:creationId xmlns:a16="http://schemas.microsoft.com/office/drawing/2014/main" id="{8BC90682-57F1-4765-8A85-41AC217FB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7738" y="3980241"/>
            <a:ext cx="2636670" cy="1985045"/>
          </a:xfrm>
          <a:prstGeom prst="rect">
            <a:avLst/>
          </a:prstGeom>
        </p:spPr>
      </p:pic>
    </p:spTree>
    <p:extLst>
      <p:ext uri="{BB962C8B-B14F-4D97-AF65-F5344CB8AC3E}">
        <p14:creationId xmlns:p14="http://schemas.microsoft.com/office/powerpoint/2010/main" val="2590834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188640"/>
            <a:ext cx="8077200" cy="1080120"/>
          </a:xfrm>
        </p:spPr>
        <p:txBody>
          <a:bodyPr/>
          <a:lstStyle/>
          <a:p>
            <a:r>
              <a:rPr lang="en-GB" dirty="0">
                <a:solidFill>
                  <a:srgbClr val="00B0F0"/>
                </a:solidFill>
              </a:rPr>
              <a:t>Types of flu vaccine</a:t>
            </a:r>
          </a:p>
        </p:txBody>
      </p:sp>
      <p:sp>
        <p:nvSpPr>
          <p:cNvPr id="5" name="Content Placeholder 4"/>
          <p:cNvSpPr>
            <a:spLocks noGrp="1"/>
          </p:cNvSpPr>
          <p:nvPr>
            <p:ph idx="1"/>
          </p:nvPr>
        </p:nvSpPr>
        <p:spPr>
          <a:xfrm>
            <a:off x="323528" y="1268760"/>
            <a:ext cx="8496944" cy="5400600"/>
          </a:xfrm>
        </p:spPr>
        <p:txBody>
          <a:bodyPr/>
          <a:lstStyle/>
          <a:p>
            <a:pPr marL="285750" indent="-285750">
              <a:spcBef>
                <a:spcPts val="0"/>
              </a:spcBef>
              <a:spcAft>
                <a:spcPts val="600"/>
              </a:spcAft>
              <a:buFont typeface="Arial" panose="020B0604020202020204" pitchFamily="34" charset="0"/>
              <a:buChar char="•"/>
              <a:defRPr/>
            </a:pPr>
            <a:r>
              <a:rPr lang="en-GB" sz="1800" dirty="0">
                <a:ea typeface="ヒラギノ角ゴ Pro W3" charset="-128"/>
                <a:cs typeface="ヒラギノ角ゴ Pro W3" charset="-128"/>
              </a:rPr>
              <a:t>over the years different flu vaccines have been developed to improve overall effectiveness, especially in the elderly, and to avoid egg adaption changes</a:t>
            </a:r>
          </a:p>
          <a:p>
            <a:pPr marL="285750" indent="-285750">
              <a:spcBef>
                <a:spcPts val="0"/>
              </a:spcBef>
              <a:spcAft>
                <a:spcPts val="600"/>
              </a:spcAft>
              <a:buFont typeface="Arial" panose="020B0604020202020204" pitchFamily="34" charset="0"/>
              <a:buChar char="•"/>
              <a:defRPr/>
            </a:pPr>
            <a:endParaRPr lang="en-GB" sz="1800" b="1" dirty="0">
              <a:ea typeface="ヒラギノ角ゴ Pro W3" charset="-128"/>
              <a:cs typeface="ヒラギノ角ゴ Pro W3" charset="-128"/>
            </a:endParaRPr>
          </a:p>
          <a:p>
            <a:pPr marL="285750" indent="-285750">
              <a:spcBef>
                <a:spcPts val="0"/>
              </a:spcBef>
              <a:spcAft>
                <a:spcPts val="600"/>
              </a:spcAft>
              <a:buFont typeface="Arial" panose="020B0604020202020204" pitchFamily="34" charset="0"/>
              <a:buChar char="•"/>
              <a:defRPr/>
            </a:pPr>
            <a:r>
              <a:rPr lang="en-GB" sz="1800" b="1" dirty="0">
                <a:ea typeface="ヒラギノ角ゴ Pro W3" charset="-128"/>
                <a:cs typeface="ヒラギノ角ゴ Pro W3" charset="-128"/>
              </a:rPr>
              <a:t>there are now the following types of vaccine available:</a:t>
            </a:r>
            <a:endParaRPr lang="en-GB" sz="1800" dirty="0">
              <a:ea typeface="ヒラギノ角ゴ Pro W3" charset="-128"/>
              <a:cs typeface="ヒラギノ角ゴ Pro W3" charset="-128"/>
            </a:endParaRPr>
          </a:p>
          <a:p>
            <a:pPr lvl="1" indent="-342900">
              <a:spcBef>
                <a:spcPts val="0"/>
              </a:spcBef>
              <a:spcAft>
                <a:spcPts val="600"/>
              </a:spcAft>
              <a:buClr>
                <a:srgbClr val="00B0F0"/>
              </a:buClr>
              <a:buFont typeface="+mj-lt"/>
              <a:buAutoNum type="arabicPeriod"/>
              <a:defRPr/>
            </a:pPr>
            <a:r>
              <a:rPr lang="en-GB" sz="1800" dirty="0">
                <a:ea typeface="ヒラギノ角ゴ Pro W3" charset="-128"/>
              </a:rPr>
              <a:t>I</a:t>
            </a:r>
            <a:r>
              <a:rPr lang="en-GB" sz="1800" dirty="0"/>
              <a:t>nactivated vaccines – by injection </a:t>
            </a:r>
          </a:p>
          <a:p>
            <a:pPr marL="1085850" lvl="2">
              <a:spcBef>
                <a:spcPts val="0"/>
              </a:spcBef>
              <a:spcAft>
                <a:spcPts val="600"/>
              </a:spcAft>
              <a:buFont typeface="Arial" panose="020B0604020202020204" pitchFamily="34" charset="0"/>
              <a:buChar char="•"/>
              <a:defRPr/>
            </a:pPr>
            <a:r>
              <a:rPr lang="en-GB" sz="1800" dirty="0"/>
              <a:t>egg grown</a:t>
            </a:r>
          </a:p>
          <a:p>
            <a:pPr marL="1085850" lvl="2">
              <a:spcBef>
                <a:spcPts val="0"/>
              </a:spcBef>
              <a:spcAft>
                <a:spcPts val="600"/>
              </a:spcAft>
              <a:buFont typeface="Arial" panose="020B0604020202020204" pitchFamily="34" charset="0"/>
              <a:buChar char="•"/>
              <a:defRPr/>
            </a:pPr>
            <a:r>
              <a:rPr lang="en-GB" sz="1800" dirty="0"/>
              <a:t>cell grown</a:t>
            </a:r>
          </a:p>
          <a:p>
            <a:pPr marL="1085850" lvl="2">
              <a:spcBef>
                <a:spcPts val="0"/>
              </a:spcBef>
              <a:spcAft>
                <a:spcPts val="600"/>
              </a:spcAft>
              <a:buFont typeface="Arial" panose="020B0604020202020204" pitchFamily="34" charset="0"/>
              <a:buChar char="•"/>
              <a:defRPr/>
            </a:pPr>
            <a:r>
              <a:rPr lang="en-GB" sz="1800" dirty="0"/>
              <a:t>adjuvanted</a:t>
            </a:r>
          </a:p>
          <a:p>
            <a:pPr lvl="1" indent="-342900">
              <a:spcBef>
                <a:spcPts val="0"/>
              </a:spcBef>
              <a:spcAft>
                <a:spcPts val="600"/>
              </a:spcAft>
              <a:buClr>
                <a:srgbClr val="00B0F0"/>
              </a:buClr>
              <a:buFont typeface="+mj-lt"/>
              <a:buAutoNum type="arabicPeriod"/>
              <a:defRPr/>
            </a:pPr>
            <a:r>
              <a:rPr lang="en-GB" sz="1800" dirty="0"/>
              <a:t>Live attenuated – by nasal application</a:t>
            </a:r>
            <a:endParaRPr lang="en-GB" sz="1800" b="1" dirty="0"/>
          </a:p>
          <a:p>
            <a:pPr marL="457200" indent="-457200">
              <a:spcBef>
                <a:spcPts val="0"/>
              </a:spcBef>
              <a:spcAft>
                <a:spcPts val="600"/>
              </a:spcAft>
              <a:buClr>
                <a:srgbClr val="00B0F0"/>
              </a:buClr>
              <a:buFont typeface="Arial" panose="020B0604020202020204" pitchFamily="34" charset="0"/>
              <a:buChar char="•"/>
              <a:defRPr/>
            </a:pPr>
            <a:r>
              <a:rPr lang="en-GB" sz="1800" b="1" dirty="0"/>
              <a:t>this year all vaccines used will be quadrivalent </a:t>
            </a:r>
            <a:r>
              <a:rPr lang="en-GB" sz="1800" dirty="0"/>
              <a:t>vaccines containing two subtypes of Influenza A and both B virus types  </a:t>
            </a:r>
          </a:p>
          <a:p>
            <a:pPr marL="457200" indent="-457200">
              <a:spcBef>
                <a:spcPts val="0"/>
              </a:spcBef>
              <a:spcAft>
                <a:spcPts val="600"/>
              </a:spcAft>
              <a:buClr>
                <a:srgbClr val="00B0F0"/>
              </a:buClr>
              <a:buFont typeface="Arial" panose="020B0604020202020204" pitchFamily="34" charset="0"/>
              <a:buChar char="•"/>
              <a:defRPr/>
            </a:pPr>
            <a:r>
              <a:rPr lang="en-GB" sz="1800" b="1" dirty="0"/>
              <a:t>none of the flu vaccines can cause clinical influenza in those that are vaccinated*</a:t>
            </a:r>
          </a:p>
          <a:p>
            <a:pPr marL="0" lvl="2" indent="0">
              <a:spcBef>
                <a:spcPts val="0"/>
              </a:spcBef>
              <a:spcAft>
                <a:spcPts val="600"/>
              </a:spcAft>
              <a:buFont typeface="Arial" pitchFamily="84" charset="0"/>
              <a:buNone/>
              <a:defRPr/>
            </a:pPr>
            <a:endParaRPr lang="en-GB" sz="1600" dirty="0">
              <a:solidFill>
                <a:prstClr val="black"/>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98858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260648"/>
            <a:ext cx="8077200" cy="1143000"/>
          </a:xfrm>
        </p:spPr>
        <p:txBody>
          <a:bodyPr/>
          <a:lstStyle/>
          <a:p>
            <a:pPr algn="ctr"/>
            <a:r>
              <a:rPr lang="en-GB" altLang="en-US" sz="3200" dirty="0">
                <a:solidFill>
                  <a:srgbClr val="00B0F0"/>
                </a:solidFill>
              </a:rPr>
              <a:t>Vaccine composition: </a:t>
            </a:r>
            <a:br>
              <a:rPr lang="en-GB" altLang="en-US" sz="3200" dirty="0">
                <a:solidFill>
                  <a:srgbClr val="00B0F0"/>
                </a:solidFill>
              </a:rPr>
            </a:br>
            <a:r>
              <a:rPr lang="en-GB" altLang="en-US" sz="3200" dirty="0">
                <a:solidFill>
                  <a:srgbClr val="00B0F0"/>
                </a:solidFill>
              </a:rPr>
              <a:t>Northern Hemisphere 2023/24*</a:t>
            </a:r>
            <a:endParaRPr lang="en-GB" sz="3200" dirty="0">
              <a:solidFill>
                <a:srgbClr val="00B0F0"/>
              </a:solidFill>
            </a:endParaRPr>
          </a:p>
        </p:txBody>
      </p:sp>
      <p:sp>
        <p:nvSpPr>
          <p:cNvPr id="8" name="Content Placeholder 7">
            <a:extLst>
              <a:ext uri="{FF2B5EF4-FFF2-40B4-BE49-F238E27FC236}">
                <a16:creationId xmlns:a16="http://schemas.microsoft.com/office/drawing/2014/main" id="{DFDB071B-C7D6-4DE5-85E3-F8CB3077BFE1}"/>
              </a:ext>
            </a:extLst>
          </p:cNvPr>
          <p:cNvSpPr>
            <a:spLocks noGrp="1"/>
          </p:cNvSpPr>
          <p:nvPr>
            <p:ph idx="1"/>
          </p:nvPr>
        </p:nvSpPr>
        <p:spPr/>
        <p:txBody>
          <a:bodyPr/>
          <a:lstStyle/>
          <a:p>
            <a:r>
              <a:rPr lang="en-GB" sz="1800" dirty="0"/>
              <a:t> </a:t>
            </a:r>
            <a:r>
              <a:rPr lang="en-GB" sz="1600" b="1" dirty="0"/>
              <a:t>Egg-based vaccines</a:t>
            </a:r>
            <a:endParaRPr lang="en-GB" sz="1600" dirty="0"/>
          </a:p>
          <a:p>
            <a:pPr lvl="0">
              <a:buFont typeface="Arial" panose="020B0604020202020204" pitchFamily="34" charset="0"/>
              <a:buChar char="•"/>
            </a:pPr>
            <a:r>
              <a:rPr lang="en-GB" sz="1600" b="1" dirty="0"/>
              <a:t>an A/Victoria/4897/2022</a:t>
            </a:r>
            <a:r>
              <a:rPr lang="en-GB" sz="1600" dirty="0"/>
              <a:t> </a:t>
            </a:r>
            <a:r>
              <a:rPr lang="en-GB" sz="1600" b="1" dirty="0"/>
              <a:t>(H1N1)pdm09-like virus;</a:t>
            </a:r>
            <a:endParaRPr lang="en-GB" sz="1600" dirty="0"/>
          </a:p>
          <a:p>
            <a:pPr lvl="0">
              <a:buFont typeface="Arial" panose="020B0604020202020204" pitchFamily="34" charset="0"/>
              <a:buChar char="•"/>
            </a:pPr>
            <a:r>
              <a:rPr lang="en-GB" sz="1600" b="1" dirty="0"/>
              <a:t>an A/Darwin/9/2021 (H3N2)-like virus; and</a:t>
            </a:r>
            <a:endParaRPr lang="en-GB" sz="1600" dirty="0"/>
          </a:p>
          <a:p>
            <a:pPr lvl="0">
              <a:buFont typeface="Arial" panose="020B0604020202020204" pitchFamily="34" charset="0"/>
              <a:buChar char="•"/>
            </a:pPr>
            <a:r>
              <a:rPr lang="en-GB" sz="1600" b="1" dirty="0"/>
              <a:t>a B/Austria/1359417/2021 (B/Victoria lineage)-like virus</a:t>
            </a:r>
          </a:p>
          <a:p>
            <a:pPr lvl="0"/>
            <a:endParaRPr lang="en-GB" sz="1600" dirty="0"/>
          </a:p>
          <a:p>
            <a:r>
              <a:rPr lang="en-GB" sz="1600" b="1" dirty="0"/>
              <a:t>Cell culture- or recombinant-based vaccines</a:t>
            </a:r>
            <a:endParaRPr lang="en-GB" sz="1600" dirty="0"/>
          </a:p>
          <a:p>
            <a:pPr lvl="0">
              <a:buFont typeface="Arial" panose="020B0604020202020204" pitchFamily="34" charset="0"/>
              <a:buChar char="•"/>
            </a:pPr>
            <a:r>
              <a:rPr lang="en-GB" sz="1600" b="1" dirty="0"/>
              <a:t>an A/Wisconsin/67/2022</a:t>
            </a:r>
            <a:r>
              <a:rPr lang="en-GB" sz="1600" dirty="0"/>
              <a:t> </a:t>
            </a:r>
            <a:r>
              <a:rPr lang="en-GB" sz="1600" b="1" dirty="0"/>
              <a:t>(H1N1)pdm09-like virus;</a:t>
            </a:r>
            <a:endParaRPr lang="en-GB" sz="1600" dirty="0"/>
          </a:p>
          <a:p>
            <a:pPr lvl="0">
              <a:buFont typeface="Arial" panose="020B0604020202020204" pitchFamily="34" charset="0"/>
              <a:buChar char="•"/>
            </a:pPr>
            <a:r>
              <a:rPr lang="en-GB" sz="1600" b="1" dirty="0"/>
              <a:t>an A/Darwin/6/2021 (H3N2)-like virus; and</a:t>
            </a:r>
            <a:endParaRPr lang="en-GB" sz="1600" dirty="0"/>
          </a:p>
          <a:p>
            <a:pPr lvl="0">
              <a:buFont typeface="Arial" panose="020B0604020202020204" pitchFamily="34" charset="0"/>
              <a:buChar char="•"/>
            </a:pPr>
            <a:r>
              <a:rPr lang="en-GB" sz="1600" b="1" dirty="0"/>
              <a:t>a B/Austria/1359417/2021 (B/Victoria lineage)-like virus</a:t>
            </a:r>
            <a:endParaRPr lang="en-GB" sz="1600" dirty="0"/>
          </a:p>
          <a:p>
            <a:endParaRPr lang="en-GB" sz="1600" dirty="0"/>
          </a:p>
          <a:p>
            <a:pPr marL="36000" indent="0"/>
            <a:r>
              <a:rPr lang="en-GB" sz="1600" dirty="0"/>
              <a:t>For quadrivalent egg- or cell culture-based or recombinant vaccines for use in the 2023-2024 northern hemisphere influenza season, the WHO recommends inclusion of the following as the B/Yamagata lineage component:  </a:t>
            </a:r>
          </a:p>
          <a:p>
            <a:pPr lvl="0"/>
            <a:r>
              <a:rPr lang="en-GB" sz="1600" b="1" dirty="0"/>
              <a:t>a B/Phuket/3073/2013 (B/Yamagata lineage)-like virus</a:t>
            </a:r>
            <a:endParaRPr lang="en-GB" sz="1600" dirty="0"/>
          </a:p>
          <a:p>
            <a:endParaRPr lang="en-GB" sz="1200" dirty="0"/>
          </a:p>
        </p:txBody>
      </p:sp>
    </p:spTree>
    <p:extLst>
      <p:ext uri="{BB962C8B-B14F-4D97-AF65-F5344CB8AC3E}">
        <p14:creationId xmlns:p14="http://schemas.microsoft.com/office/powerpoint/2010/main" val="172564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6632"/>
            <a:ext cx="8382000" cy="1178768"/>
          </a:xfrm>
        </p:spPr>
        <p:txBody>
          <a:bodyPr/>
          <a:lstStyle/>
          <a:p>
            <a:pPr algn="ctr"/>
            <a:r>
              <a:rPr lang="en-GB" sz="2800" dirty="0">
                <a:solidFill>
                  <a:srgbClr val="00B0F0"/>
                </a:solidFill>
              </a:rPr>
              <a:t>Impact of COVID-19 pandemic on</a:t>
            </a:r>
            <a:br>
              <a:rPr lang="en-GB" sz="2800" dirty="0">
                <a:solidFill>
                  <a:srgbClr val="00B0F0"/>
                </a:solidFill>
              </a:rPr>
            </a:br>
            <a:r>
              <a:rPr lang="en-GB" sz="2800" dirty="0">
                <a:solidFill>
                  <a:srgbClr val="00B0F0"/>
                </a:solidFill>
              </a:rPr>
              <a:t>flu vaccine programmes</a:t>
            </a:r>
          </a:p>
        </p:txBody>
      </p:sp>
      <p:sp>
        <p:nvSpPr>
          <p:cNvPr id="3" name="Content Placeholder 2"/>
          <p:cNvSpPr>
            <a:spLocks noGrp="1"/>
          </p:cNvSpPr>
          <p:nvPr>
            <p:ph idx="1"/>
          </p:nvPr>
        </p:nvSpPr>
        <p:spPr>
          <a:xfrm>
            <a:off x="685800" y="1295400"/>
            <a:ext cx="8077200" cy="4267200"/>
          </a:xfrm>
        </p:spPr>
        <p:txBody>
          <a:bodyPr/>
          <a:lstStyle/>
          <a:p>
            <a:pPr marL="285750" indent="-285750">
              <a:spcBef>
                <a:spcPts val="0"/>
              </a:spcBef>
              <a:spcAft>
                <a:spcPts val="0"/>
              </a:spcAft>
              <a:buFont typeface="Arial" panose="020B0604020202020204" pitchFamily="34" charset="0"/>
              <a:buChar char="•"/>
              <a:defRPr/>
            </a:pPr>
            <a:r>
              <a:rPr lang="en-GB" sz="2000" dirty="0"/>
              <a:t>as a result of non-pharmaceutical interventions in place for COVID-19 (such as mask-wearing, physical and social distancing, and restricted international travel) influenza activity levels were extremely low globally in 2021 to 2022</a:t>
            </a:r>
          </a:p>
          <a:p>
            <a:pPr marL="285750" indent="-285750">
              <a:spcBef>
                <a:spcPts val="0"/>
              </a:spcBef>
              <a:spcAft>
                <a:spcPts val="0"/>
              </a:spcAft>
              <a:buFont typeface="Arial" panose="020B0604020202020204" pitchFamily="34" charset="0"/>
              <a:buChar char="•"/>
              <a:defRPr/>
            </a:pPr>
            <a:endParaRPr lang="en-GB" sz="2000" dirty="0"/>
          </a:p>
          <a:p>
            <a:pPr marL="285750" indent="-285750">
              <a:spcBef>
                <a:spcPts val="0"/>
              </a:spcBef>
              <a:spcAft>
                <a:spcPts val="0"/>
              </a:spcAft>
              <a:buFont typeface="Arial" panose="020B0604020202020204" pitchFamily="34" charset="0"/>
              <a:buChar char="•"/>
              <a:defRPr/>
            </a:pPr>
            <a:r>
              <a:rPr lang="en-GB" sz="2000" dirty="0"/>
              <a:t>as social contact returned to pre-pandemic norms, the number of influenza cases in the 2022 to 2023 flu season was higher than levels observed during the COVID-19 pandemic flu seasons (2020 to 2021, 2021 to 2022), returning to the levels seen pre-pandemic</a:t>
            </a:r>
          </a:p>
          <a:p>
            <a:pPr marL="285750" indent="-285750">
              <a:spcBef>
                <a:spcPts val="0"/>
              </a:spcBef>
              <a:spcAft>
                <a:spcPts val="0"/>
              </a:spcAft>
              <a:buFont typeface="Arial" panose="020B0604020202020204" pitchFamily="34" charset="0"/>
              <a:buChar char="•"/>
              <a:defRPr/>
            </a:pPr>
            <a:endParaRPr lang="en-GB" sz="2000" dirty="0"/>
          </a:p>
          <a:p>
            <a:pPr marL="285750" indent="-285750">
              <a:spcBef>
                <a:spcPts val="0"/>
              </a:spcBef>
              <a:spcAft>
                <a:spcPts val="0"/>
              </a:spcAft>
              <a:buFont typeface="Arial" panose="020B0604020202020204" pitchFamily="34" charset="0"/>
              <a:buChar char="•"/>
              <a:defRPr/>
            </a:pPr>
            <a:r>
              <a:rPr lang="en-GB" sz="2000" dirty="0"/>
              <a:t>those most at risk from influenza are also the most vulnerable to COVID-19 related morbidity and mortality. There is evidence that co-infection of COVID-19 and influenza can increase mortality</a:t>
            </a:r>
          </a:p>
          <a:p>
            <a:pPr marL="0" indent="0">
              <a:spcBef>
                <a:spcPts val="0"/>
              </a:spcBef>
              <a:spcAft>
                <a:spcPts val="0"/>
              </a:spcAft>
              <a:defRPr/>
            </a:pPr>
            <a:endParaRPr lang="en-GB" sz="1600" b="1" dirty="0"/>
          </a:p>
        </p:txBody>
      </p:sp>
    </p:spTree>
    <p:extLst>
      <p:ext uri="{BB962C8B-B14F-4D97-AF65-F5344CB8AC3E}">
        <p14:creationId xmlns:p14="http://schemas.microsoft.com/office/powerpoint/2010/main" val="3172530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p:cNvSpPr txBox="1">
            <a:spLocks/>
          </p:cNvSpPr>
          <p:nvPr/>
        </p:nvSpPr>
        <p:spPr bwMode="auto">
          <a:xfrm>
            <a:off x="611560"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pPr algn="ctr"/>
            <a:r>
              <a:rPr lang="en-GB" kern="0" dirty="0">
                <a:solidFill>
                  <a:srgbClr val="00B0F0"/>
                </a:solidFill>
              </a:rPr>
              <a:t>Vaccines for 2023-24 (1)</a:t>
            </a:r>
          </a:p>
        </p:txBody>
      </p:sp>
      <p:pic>
        <p:nvPicPr>
          <p:cNvPr id="2" name="Picture 1">
            <a:extLst>
              <a:ext uri="{FF2B5EF4-FFF2-40B4-BE49-F238E27FC236}">
                <a16:creationId xmlns:a16="http://schemas.microsoft.com/office/drawing/2014/main" id="{E8DC031E-C2E4-4502-B98E-ACECBCAAAA15}"/>
              </a:ext>
            </a:extLst>
          </p:cNvPr>
          <p:cNvPicPr>
            <a:picLocks noChangeAspect="1"/>
          </p:cNvPicPr>
          <p:nvPr/>
        </p:nvPicPr>
        <p:blipFill>
          <a:blip r:embed="rId3"/>
          <a:stretch>
            <a:fillRect/>
          </a:stretch>
        </p:blipFill>
        <p:spPr>
          <a:xfrm>
            <a:off x="271468" y="1143000"/>
            <a:ext cx="8601064" cy="4359944"/>
          </a:xfrm>
          <a:prstGeom prst="rect">
            <a:avLst/>
          </a:prstGeom>
        </p:spPr>
      </p:pic>
    </p:spTree>
    <p:extLst>
      <p:ext uri="{BB962C8B-B14F-4D97-AF65-F5344CB8AC3E}">
        <p14:creationId xmlns:p14="http://schemas.microsoft.com/office/powerpoint/2010/main" val="44949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A66-E5D8-453C-90BB-C3979468CCE8}"/>
              </a:ext>
            </a:extLst>
          </p:cNvPr>
          <p:cNvSpPr>
            <a:spLocks noGrp="1"/>
          </p:cNvSpPr>
          <p:nvPr>
            <p:ph type="title"/>
          </p:nvPr>
        </p:nvSpPr>
        <p:spPr>
          <a:xfrm>
            <a:off x="685800" y="620688"/>
            <a:ext cx="8077200" cy="216024"/>
          </a:xfrm>
        </p:spPr>
        <p:txBody>
          <a:bodyPr/>
          <a:lstStyle/>
          <a:p>
            <a:pPr algn="ctr"/>
            <a:r>
              <a:rPr lang="en-GB" sz="3600" dirty="0">
                <a:solidFill>
                  <a:srgbClr val="00B0F0"/>
                </a:solidFill>
              </a:rPr>
              <a:t>Vaccines for 2023-24 (2)</a:t>
            </a:r>
            <a:br>
              <a:rPr lang="en-GB" dirty="0">
                <a:solidFill>
                  <a:srgbClr val="00B0F0"/>
                </a:solidFill>
              </a:rPr>
            </a:br>
            <a:endParaRPr lang="en-GB" dirty="0">
              <a:solidFill>
                <a:srgbClr val="00B0F0"/>
              </a:solidFill>
            </a:endParaRPr>
          </a:p>
        </p:txBody>
      </p:sp>
      <p:pic>
        <p:nvPicPr>
          <p:cNvPr id="4" name="Content Placeholder 3">
            <a:extLst>
              <a:ext uri="{FF2B5EF4-FFF2-40B4-BE49-F238E27FC236}">
                <a16:creationId xmlns:a16="http://schemas.microsoft.com/office/drawing/2014/main" id="{9A83BE49-5BB9-4EBB-96C3-9BC28168167D}"/>
              </a:ext>
            </a:extLst>
          </p:cNvPr>
          <p:cNvPicPr>
            <a:picLocks noGrp="1" noChangeAspect="1"/>
          </p:cNvPicPr>
          <p:nvPr>
            <p:ph idx="1"/>
          </p:nvPr>
        </p:nvPicPr>
        <p:blipFill>
          <a:blip r:embed="rId3"/>
          <a:stretch>
            <a:fillRect/>
          </a:stretch>
        </p:blipFill>
        <p:spPr>
          <a:xfrm>
            <a:off x="685800" y="936289"/>
            <a:ext cx="7760320" cy="1606149"/>
          </a:xfrm>
          <a:prstGeom prst="rect">
            <a:avLst/>
          </a:prstGeom>
        </p:spPr>
      </p:pic>
      <p:pic>
        <p:nvPicPr>
          <p:cNvPr id="6" name="Picture 5">
            <a:extLst>
              <a:ext uri="{FF2B5EF4-FFF2-40B4-BE49-F238E27FC236}">
                <a16:creationId xmlns:a16="http://schemas.microsoft.com/office/drawing/2014/main" id="{B48A3A8E-E893-4E44-93BA-A3CFD23F5182}"/>
              </a:ext>
            </a:extLst>
          </p:cNvPr>
          <p:cNvPicPr>
            <a:picLocks noChangeAspect="1"/>
          </p:cNvPicPr>
          <p:nvPr/>
        </p:nvPicPr>
        <p:blipFill>
          <a:blip r:embed="rId4"/>
          <a:stretch>
            <a:fillRect/>
          </a:stretch>
        </p:blipFill>
        <p:spPr>
          <a:xfrm>
            <a:off x="726780" y="2522758"/>
            <a:ext cx="7678360" cy="2286649"/>
          </a:xfrm>
          <a:prstGeom prst="rect">
            <a:avLst/>
          </a:prstGeom>
        </p:spPr>
      </p:pic>
      <p:pic>
        <p:nvPicPr>
          <p:cNvPr id="7" name="Picture 6">
            <a:extLst>
              <a:ext uri="{FF2B5EF4-FFF2-40B4-BE49-F238E27FC236}">
                <a16:creationId xmlns:a16="http://schemas.microsoft.com/office/drawing/2014/main" id="{355C0BB9-5E87-4E8C-A444-8D4217D6E117}"/>
              </a:ext>
            </a:extLst>
          </p:cNvPr>
          <p:cNvPicPr>
            <a:picLocks noChangeAspect="1"/>
          </p:cNvPicPr>
          <p:nvPr/>
        </p:nvPicPr>
        <p:blipFill>
          <a:blip r:embed="rId5"/>
          <a:stretch>
            <a:fillRect/>
          </a:stretch>
        </p:blipFill>
        <p:spPr>
          <a:xfrm>
            <a:off x="738860" y="4809407"/>
            <a:ext cx="7678360" cy="988800"/>
          </a:xfrm>
          <a:prstGeom prst="rect">
            <a:avLst/>
          </a:prstGeom>
        </p:spPr>
      </p:pic>
    </p:spTree>
    <p:extLst>
      <p:ext uri="{BB962C8B-B14F-4D97-AF65-F5344CB8AC3E}">
        <p14:creationId xmlns:p14="http://schemas.microsoft.com/office/powerpoint/2010/main" val="830147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CA66-E5D8-453C-90BB-C3979468CCE8}"/>
              </a:ext>
            </a:extLst>
          </p:cNvPr>
          <p:cNvSpPr>
            <a:spLocks noGrp="1"/>
          </p:cNvSpPr>
          <p:nvPr>
            <p:ph type="title"/>
          </p:nvPr>
        </p:nvSpPr>
        <p:spPr>
          <a:xfrm>
            <a:off x="395536" y="692696"/>
            <a:ext cx="8367464" cy="288032"/>
          </a:xfrm>
        </p:spPr>
        <p:txBody>
          <a:bodyPr/>
          <a:lstStyle/>
          <a:p>
            <a:pPr algn="ctr"/>
            <a:r>
              <a:rPr lang="en-GB" sz="3600" dirty="0">
                <a:solidFill>
                  <a:srgbClr val="00B0F0"/>
                </a:solidFill>
              </a:rPr>
              <a:t>Vaccines for 2023-24 (3)</a:t>
            </a:r>
            <a:br>
              <a:rPr lang="en-GB" dirty="0">
                <a:solidFill>
                  <a:srgbClr val="00B0F0"/>
                </a:solidFill>
              </a:rPr>
            </a:br>
            <a:endParaRPr lang="en-GB" dirty="0">
              <a:solidFill>
                <a:srgbClr val="00B0F0"/>
              </a:solidFill>
            </a:endParaRPr>
          </a:p>
        </p:txBody>
      </p:sp>
      <p:pic>
        <p:nvPicPr>
          <p:cNvPr id="8" name="Picture 7">
            <a:extLst>
              <a:ext uri="{FF2B5EF4-FFF2-40B4-BE49-F238E27FC236}">
                <a16:creationId xmlns:a16="http://schemas.microsoft.com/office/drawing/2014/main" id="{987EB01F-864F-4E1E-A01F-ED7D2E55F84E}"/>
              </a:ext>
            </a:extLst>
          </p:cNvPr>
          <p:cNvPicPr>
            <a:picLocks noChangeAspect="1"/>
          </p:cNvPicPr>
          <p:nvPr/>
        </p:nvPicPr>
        <p:blipFill>
          <a:blip r:embed="rId3"/>
          <a:stretch>
            <a:fillRect/>
          </a:stretch>
        </p:blipFill>
        <p:spPr>
          <a:xfrm>
            <a:off x="300732" y="1124744"/>
            <a:ext cx="8542535" cy="1722940"/>
          </a:xfrm>
          <a:prstGeom prst="rect">
            <a:avLst/>
          </a:prstGeom>
        </p:spPr>
      </p:pic>
      <p:pic>
        <p:nvPicPr>
          <p:cNvPr id="9" name="Picture 8">
            <a:extLst>
              <a:ext uri="{FF2B5EF4-FFF2-40B4-BE49-F238E27FC236}">
                <a16:creationId xmlns:a16="http://schemas.microsoft.com/office/drawing/2014/main" id="{4FAA044B-9D0D-4F17-857D-BD9D7D599D65}"/>
              </a:ext>
            </a:extLst>
          </p:cNvPr>
          <p:cNvPicPr>
            <a:picLocks noChangeAspect="1"/>
          </p:cNvPicPr>
          <p:nvPr/>
        </p:nvPicPr>
        <p:blipFill>
          <a:blip r:embed="rId4"/>
          <a:stretch>
            <a:fillRect/>
          </a:stretch>
        </p:blipFill>
        <p:spPr>
          <a:xfrm>
            <a:off x="395536" y="2780928"/>
            <a:ext cx="8447731" cy="2695238"/>
          </a:xfrm>
          <a:prstGeom prst="rect">
            <a:avLst/>
          </a:prstGeom>
        </p:spPr>
      </p:pic>
    </p:spTree>
    <p:extLst>
      <p:ext uri="{BB962C8B-B14F-4D97-AF65-F5344CB8AC3E}">
        <p14:creationId xmlns:p14="http://schemas.microsoft.com/office/powerpoint/2010/main" val="827855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9243" y="2132856"/>
            <a:ext cx="3331043" cy="2881818"/>
          </a:xfrm>
        </p:spPr>
      </p:pic>
      <p:sp>
        <p:nvSpPr>
          <p:cNvPr id="2" name="Title 1"/>
          <p:cNvSpPr>
            <a:spLocks noGrp="1"/>
          </p:cNvSpPr>
          <p:nvPr>
            <p:ph type="title"/>
          </p:nvPr>
        </p:nvSpPr>
        <p:spPr>
          <a:xfrm>
            <a:off x="685800" y="260648"/>
            <a:ext cx="8077200" cy="1582679"/>
          </a:xfrm>
        </p:spPr>
        <p:txBody>
          <a:bodyPr/>
          <a:lstStyle/>
          <a:p>
            <a:pPr algn="ctr"/>
            <a:r>
              <a:rPr lang="en-GB" sz="3200" dirty="0">
                <a:solidFill>
                  <a:srgbClr val="00B0F0"/>
                </a:solidFill>
              </a:rPr>
              <a:t>1. </a:t>
            </a:r>
            <a:r>
              <a:rPr lang="en-GB" sz="3200" dirty="0" err="1">
                <a:solidFill>
                  <a:srgbClr val="00B0F0"/>
                </a:solidFill>
              </a:rPr>
              <a:t>Fluad</a:t>
            </a:r>
            <a:r>
              <a:rPr lang="en-GB" sz="3200" dirty="0">
                <a:solidFill>
                  <a:srgbClr val="00B0F0"/>
                </a:solidFill>
              </a:rPr>
              <a:t> Tetra: a</a:t>
            </a:r>
            <a:r>
              <a:rPr lang="en-GB" altLang="en-US" sz="3200" dirty="0">
                <a:solidFill>
                  <a:srgbClr val="00B0F0"/>
                </a:solidFill>
              </a:rPr>
              <a:t>djuvanted quadrivalent </a:t>
            </a:r>
            <a:br>
              <a:rPr lang="en-GB" altLang="en-US" sz="3200" dirty="0">
                <a:solidFill>
                  <a:srgbClr val="00B0F0"/>
                </a:solidFill>
              </a:rPr>
            </a:br>
            <a:r>
              <a:rPr lang="en-GB" altLang="en-US" sz="3200" dirty="0">
                <a:solidFill>
                  <a:srgbClr val="00B0F0"/>
                </a:solidFill>
              </a:rPr>
              <a:t>flu vaccine (</a:t>
            </a:r>
            <a:r>
              <a:rPr lang="en-GB" altLang="en-US" sz="3200" dirty="0" err="1">
                <a:solidFill>
                  <a:srgbClr val="00B0F0"/>
                </a:solidFill>
              </a:rPr>
              <a:t>aQIV</a:t>
            </a:r>
            <a:r>
              <a:rPr lang="en-GB" altLang="en-US" sz="3200" dirty="0">
                <a:solidFill>
                  <a:srgbClr val="00B0F0"/>
                </a:solidFill>
              </a:rPr>
              <a:t>)</a:t>
            </a:r>
            <a:r>
              <a:rPr lang="en-GB" dirty="0">
                <a:solidFill>
                  <a:srgbClr val="00B0F0"/>
                </a:solidFill>
              </a:rPr>
              <a:t> </a:t>
            </a:r>
          </a:p>
        </p:txBody>
      </p:sp>
      <p:sp>
        <p:nvSpPr>
          <p:cNvPr id="3" name="Content Placeholder 2"/>
          <p:cNvSpPr>
            <a:spLocks noGrp="1"/>
          </p:cNvSpPr>
          <p:nvPr>
            <p:ph sz="half" idx="1"/>
          </p:nvPr>
        </p:nvSpPr>
        <p:spPr>
          <a:xfrm>
            <a:off x="467544" y="1987342"/>
            <a:ext cx="4680520" cy="3889929"/>
          </a:xfrm>
        </p:spPr>
        <p:txBody>
          <a:bodyPr/>
          <a:lstStyle/>
          <a:p>
            <a:pPr marL="285750" indent="-285750">
              <a:buFont typeface="Arial" panose="020B0604020202020204" pitchFamily="34" charset="0"/>
              <a:buChar char="•"/>
            </a:pPr>
            <a:r>
              <a:rPr lang="en-GB" sz="2400" b="1" dirty="0"/>
              <a:t>first line for adults 65 years and over</a:t>
            </a:r>
          </a:p>
          <a:p>
            <a:pPr marL="285750" indent="-285750">
              <a:buFont typeface="Arial" panose="020B0604020202020204" pitchFamily="34" charset="0"/>
              <a:buChar char="•"/>
            </a:pPr>
            <a:r>
              <a:rPr lang="en-GB" sz="2400" b="1" dirty="0"/>
              <a:t>only licensed for ≥ 65 years at the time of vaccination </a:t>
            </a:r>
          </a:p>
          <a:p>
            <a:pPr marL="285750" indent="-285750">
              <a:buFont typeface="Arial" panose="020B0604020202020204" pitchFamily="34" charset="0"/>
              <a:buChar char="•"/>
            </a:pPr>
            <a:r>
              <a:rPr lang="en-GB" sz="2400" dirty="0">
                <a:solidFill>
                  <a:prstClr val="black"/>
                </a:solidFill>
                <a:latin typeface="Arial" charset="0"/>
                <a:ea typeface="ヒラギノ角ゴ Pro W3" charset="-128"/>
                <a:cs typeface="ヒラギノ角ゴ Pro W3" charset="-128"/>
              </a:rPr>
              <a:t>not suitable for those with </a:t>
            </a:r>
            <a:r>
              <a:rPr lang="en-GB" sz="2400" dirty="0"/>
              <a:t>egg allergy</a:t>
            </a:r>
          </a:p>
          <a:p>
            <a:pPr marL="285750" indent="-285750">
              <a:buFont typeface="Arial" panose="020B0604020202020204" pitchFamily="34" charset="0"/>
              <a:buChar char="•"/>
            </a:pPr>
            <a:r>
              <a:rPr lang="en-GB" sz="2400" dirty="0">
                <a:solidFill>
                  <a:prstClr val="black"/>
                </a:solidFill>
                <a:latin typeface="Arial" charset="0"/>
                <a:ea typeface="ヒラギノ角ゴ Pro W3" charset="-128"/>
              </a:rPr>
              <a:t>single </a:t>
            </a:r>
            <a:r>
              <a:rPr lang="en-GB" sz="2400" dirty="0">
                <a:latin typeface="Arial" charset="0"/>
                <a:ea typeface="ヒラギノ角ゴ Pro W3" charset="-128"/>
              </a:rPr>
              <a:t>intramuscular (IM) </a:t>
            </a:r>
            <a:r>
              <a:rPr lang="en-GB" sz="2400" dirty="0">
                <a:solidFill>
                  <a:prstClr val="black"/>
                </a:solidFill>
                <a:latin typeface="Arial" charset="0"/>
                <a:ea typeface="ヒラギノ角ゴ Pro W3" charset="-128"/>
              </a:rPr>
              <a:t>injection </a:t>
            </a:r>
          </a:p>
          <a:p>
            <a:pPr marL="285750" indent="-285750">
              <a:buFont typeface="Arial" panose="020B0604020202020204" pitchFamily="34" charset="0"/>
              <a:buChar char="•"/>
            </a:pPr>
            <a:r>
              <a:rPr lang="en-GB" sz="2400" dirty="0">
                <a:solidFill>
                  <a:prstClr val="black"/>
                </a:solidFill>
                <a:latin typeface="Arial" charset="0"/>
                <a:ea typeface="ヒラギノ角ゴ Pro W3" charset="-128"/>
              </a:rPr>
              <a:t>one dose schedule </a:t>
            </a:r>
            <a:endParaRPr lang="en-GB" sz="24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425346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37240" cy="792088"/>
          </a:xfrm>
        </p:spPr>
        <p:txBody>
          <a:bodyPr/>
          <a:lstStyle/>
          <a:p>
            <a:r>
              <a:rPr lang="en-GB" sz="2800" dirty="0">
                <a:solidFill>
                  <a:srgbClr val="00B0F0"/>
                </a:solidFill>
              </a:rPr>
              <a:t>Adjuvanted quadrivalent influenza vaccine (</a:t>
            </a:r>
            <a:r>
              <a:rPr lang="en-GB" sz="2800" dirty="0" err="1">
                <a:solidFill>
                  <a:srgbClr val="00B0F0"/>
                </a:solidFill>
              </a:rPr>
              <a:t>aQIV</a:t>
            </a:r>
            <a:r>
              <a:rPr lang="en-GB" sz="2800" dirty="0">
                <a:solidFill>
                  <a:srgbClr val="00B0F0"/>
                </a:solidFill>
              </a:rPr>
              <a:t>)</a:t>
            </a:r>
          </a:p>
        </p:txBody>
      </p:sp>
      <p:sp>
        <p:nvSpPr>
          <p:cNvPr id="3" name="Content Placeholder 2"/>
          <p:cNvSpPr>
            <a:spLocks noGrp="1"/>
          </p:cNvSpPr>
          <p:nvPr>
            <p:ph idx="1"/>
          </p:nvPr>
        </p:nvSpPr>
        <p:spPr>
          <a:xfrm>
            <a:off x="683568" y="980728"/>
            <a:ext cx="8077200" cy="4680520"/>
          </a:xfrm>
        </p:spPr>
        <p:txBody>
          <a:bodyPr/>
          <a:lstStyle/>
          <a:p>
            <a:pPr>
              <a:buFont typeface="Arial" panose="020B0604020202020204" pitchFamily="34" charset="0"/>
              <a:buChar char="•"/>
            </a:pPr>
            <a:r>
              <a:rPr lang="en-GB" sz="1700" dirty="0"/>
              <a:t>adjuvanted vaccines were first used in the UK in the 2018/2019 flu season in 65 years and over age group. They have been used globally for over 20 years and over 93 million doses have been distributed worldwide (with an excellent safety record)</a:t>
            </a:r>
          </a:p>
          <a:p>
            <a:pPr>
              <a:buFont typeface="Arial" panose="020B0604020202020204" pitchFamily="34" charset="0"/>
              <a:buChar char="•"/>
            </a:pPr>
            <a:r>
              <a:rPr lang="en-GB" sz="1700" dirty="0"/>
              <a:t>adjuvanted vaccines have higher immunogenicity and effectiveness than non-adjuvanted, normal dose vaccines in older people</a:t>
            </a:r>
          </a:p>
          <a:p>
            <a:pPr>
              <a:buFont typeface="Arial" panose="020B0604020202020204" pitchFamily="34" charset="0"/>
              <a:buChar char="•"/>
            </a:pPr>
            <a:r>
              <a:rPr lang="en-GB" sz="1700" dirty="0"/>
              <a:t>an adjuvanted quadrivalent vaccine (</a:t>
            </a:r>
            <a:r>
              <a:rPr lang="en-GB" sz="1700" dirty="0" err="1"/>
              <a:t>aQIV</a:t>
            </a:r>
            <a:r>
              <a:rPr lang="en-GB" sz="1700" dirty="0"/>
              <a:t>) replaced </a:t>
            </a:r>
            <a:r>
              <a:rPr lang="en-GB" sz="1700" dirty="0" err="1"/>
              <a:t>aTIV</a:t>
            </a:r>
            <a:r>
              <a:rPr lang="en-GB" sz="1700" dirty="0"/>
              <a:t> from 2021. The </a:t>
            </a:r>
            <a:r>
              <a:rPr lang="en-GB" sz="1700" dirty="0" err="1"/>
              <a:t>aQIV</a:t>
            </a:r>
            <a:r>
              <a:rPr lang="en-GB" sz="1700" dirty="0"/>
              <a:t> vaccine contains two subtypes of Influenza A (H3N2 and H1N1pdm09) and two type B virus</a:t>
            </a:r>
          </a:p>
          <a:p>
            <a:pPr>
              <a:buFont typeface="Arial" panose="020B0604020202020204" pitchFamily="34" charset="0"/>
              <a:buChar char="•"/>
            </a:pPr>
            <a:r>
              <a:rPr lang="en-GB" sz="1700" dirty="0"/>
              <a:t>an adjuvant (MF59) has been added to the vaccine to enhance the immune response to counter the effect of </a:t>
            </a:r>
            <a:r>
              <a:rPr lang="en-GB" sz="1700" b="1" dirty="0" err="1"/>
              <a:t>immunosenescence</a:t>
            </a:r>
            <a:r>
              <a:rPr lang="en-GB" sz="1700" dirty="0"/>
              <a:t> (age related reduction in immune response)</a:t>
            </a:r>
            <a:endParaRPr lang="en-GB" sz="1700" b="1" dirty="0"/>
          </a:p>
          <a:p>
            <a:pPr>
              <a:buFont typeface="Arial" panose="020B0604020202020204" pitchFamily="34" charset="0"/>
              <a:buChar char="•"/>
            </a:pPr>
            <a:r>
              <a:rPr lang="en-GB" sz="1700" dirty="0"/>
              <a:t>MF59 adjuvant is an oil-in-water emulsion of squalene oil which is a naturally occurring substance found in humans, animals and plants. In humans, it is made in the liver and circulates in the bloodstream</a:t>
            </a:r>
          </a:p>
          <a:p>
            <a:pPr>
              <a:buFont typeface="Arial" panose="020B0604020202020204" pitchFamily="34" charset="0"/>
              <a:buChar char="•"/>
            </a:pPr>
            <a:r>
              <a:rPr lang="en-GB" sz="1700" dirty="0" err="1"/>
              <a:t>aQIV</a:t>
            </a:r>
            <a:r>
              <a:rPr lang="en-GB" sz="1700" dirty="0"/>
              <a:t> is made using an egg-based manufacturing process</a:t>
            </a:r>
          </a:p>
          <a:p>
            <a:endParaRPr lang="en-GB" dirty="0"/>
          </a:p>
        </p:txBody>
      </p:sp>
    </p:spTree>
    <p:extLst>
      <p:ext uri="{BB962C8B-B14F-4D97-AF65-F5344CB8AC3E}">
        <p14:creationId xmlns:p14="http://schemas.microsoft.com/office/powerpoint/2010/main" val="3061521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077200" cy="936104"/>
          </a:xfrm>
        </p:spPr>
        <p:txBody>
          <a:bodyPr/>
          <a:lstStyle/>
          <a:p>
            <a:pPr algn="ctr"/>
            <a:r>
              <a:rPr lang="en-GB" sz="2400" dirty="0">
                <a:solidFill>
                  <a:srgbClr val="00B0F0"/>
                </a:solidFill>
              </a:rPr>
              <a:t>2. </a:t>
            </a:r>
            <a:r>
              <a:rPr lang="en-GB" sz="2400" dirty="0" err="1">
                <a:solidFill>
                  <a:srgbClr val="00B0F0"/>
                </a:solidFill>
              </a:rPr>
              <a:t>Flucelvax</a:t>
            </a:r>
            <a:r>
              <a:rPr lang="en-GB" sz="2400" dirty="0">
                <a:solidFill>
                  <a:srgbClr val="00B0F0"/>
                </a:solidFill>
              </a:rPr>
              <a:t> Tetra: </a:t>
            </a:r>
            <a:r>
              <a:rPr lang="en-GB" sz="2400" u="sng" dirty="0">
                <a:solidFill>
                  <a:srgbClr val="00B0F0"/>
                </a:solidFill>
              </a:rPr>
              <a:t>cell-based </a:t>
            </a:r>
            <a:r>
              <a:rPr lang="en-GB" sz="2400" dirty="0">
                <a:solidFill>
                  <a:srgbClr val="00B0F0"/>
                </a:solidFill>
              </a:rPr>
              <a:t>quadrivalent </a:t>
            </a:r>
            <a:br>
              <a:rPr lang="en-GB" sz="2400" dirty="0">
                <a:solidFill>
                  <a:srgbClr val="00B0F0"/>
                </a:solidFill>
              </a:rPr>
            </a:br>
            <a:r>
              <a:rPr lang="en-GB" sz="2400" dirty="0">
                <a:solidFill>
                  <a:srgbClr val="00B0F0"/>
                </a:solidFill>
              </a:rPr>
              <a:t>inactivated flu vaccine (QIVc)</a:t>
            </a:r>
          </a:p>
        </p:txBody>
      </p:sp>
      <p:sp>
        <p:nvSpPr>
          <p:cNvPr id="5" name="Content Placeholder 4"/>
          <p:cNvSpPr>
            <a:spLocks noGrp="1"/>
          </p:cNvSpPr>
          <p:nvPr>
            <p:ph sz="half" idx="1"/>
          </p:nvPr>
        </p:nvSpPr>
        <p:spPr>
          <a:xfrm>
            <a:off x="395535" y="1196752"/>
            <a:ext cx="5832457" cy="4680520"/>
          </a:xfrm>
        </p:spPr>
        <p:txBody>
          <a:bodyPr/>
          <a:lstStyle/>
          <a:p>
            <a:pPr marL="457200" indent="-457200">
              <a:lnSpc>
                <a:spcPct val="150000"/>
              </a:lnSpc>
              <a:buFont typeface="Arial" panose="020B0604020202020204" pitchFamily="34" charset="0"/>
              <a:buChar char="•"/>
            </a:pPr>
            <a:r>
              <a:rPr lang="en-GB" sz="1500" b="1" dirty="0">
                <a:cs typeface="Arial" panose="020B0604020202020204" pitchFamily="34" charset="0"/>
              </a:rPr>
              <a:t>first line for all adults 18 to &lt; 65 years</a:t>
            </a:r>
            <a:r>
              <a:rPr lang="en-GB" sz="1500" b="1" dirty="0">
                <a:solidFill>
                  <a:srgbClr val="000000"/>
                </a:solidFill>
                <a:latin typeface="Arial" panose="020B0604020202020204" pitchFamily="34" charset="0"/>
                <a:cs typeface="Arial" panose="020B0604020202020204" pitchFamily="34" charset="0"/>
              </a:rPr>
              <a:t> </a:t>
            </a:r>
            <a:r>
              <a:rPr lang="en-GB" sz="1500" b="1" dirty="0">
                <a:solidFill>
                  <a:srgbClr val="000000"/>
                </a:solidFill>
                <a:latin typeface="Arial" panose="020B0604020202020204" pitchFamily="34" charset="0"/>
                <a:ea typeface="Times New Roman"/>
                <a:cs typeface="Arial" panose="020B0604020202020204" pitchFamily="34" charset="0"/>
              </a:rPr>
              <a:t>who are eligible for the flu vaccine</a:t>
            </a:r>
            <a:endParaRPr lang="en-GB" sz="1500" b="1" dirty="0"/>
          </a:p>
          <a:p>
            <a:pPr marL="457200" indent="-457200">
              <a:lnSpc>
                <a:spcPct val="150000"/>
              </a:lnSpc>
              <a:buFont typeface="Arial" panose="020B0604020202020204" pitchFamily="34" charset="0"/>
              <a:buChar char="•"/>
            </a:pPr>
            <a:r>
              <a:rPr lang="en-GB" sz="1500" dirty="0"/>
              <a:t>second line for adults 65 years and older; including those with severe egg allergy who are contraindicated to receive </a:t>
            </a:r>
            <a:r>
              <a:rPr lang="en-GB" sz="1500" dirty="0" err="1"/>
              <a:t>aQIV</a:t>
            </a:r>
            <a:endParaRPr lang="en-GB" sz="1500" dirty="0"/>
          </a:p>
          <a:p>
            <a:pPr marL="457200" indent="-457200">
              <a:lnSpc>
                <a:spcPct val="150000"/>
              </a:lnSpc>
              <a:buFont typeface="Arial" panose="020B0604020202020204" pitchFamily="34" charset="0"/>
              <a:buChar char="•"/>
            </a:pPr>
            <a:r>
              <a:rPr lang="en-GB" sz="1500" b="1" dirty="0">
                <a:cs typeface="Arial" panose="020B0604020202020204" pitchFamily="34" charset="0"/>
              </a:rPr>
              <a:t>first line for all children aged 6 months to 2 years</a:t>
            </a:r>
            <a:r>
              <a:rPr lang="en-GB" sz="1500" b="1" dirty="0">
                <a:latin typeface="Arial" panose="020B0604020202020204" pitchFamily="34" charset="0"/>
                <a:ea typeface="Times New Roman"/>
                <a:cs typeface="Arial" panose="020B0604020202020204" pitchFamily="34" charset="0"/>
              </a:rPr>
              <a:t> who are eligible for the flu vaccine</a:t>
            </a:r>
            <a:endParaRPr lang="en-GB" sz="1500" dirty="0"/>
          </a:p>
          <a:p>
            <a:pPr marL="457200" indent="-457200">
              <a:lnSpc>
                <a:spcPct val="150000"/>
              </a:lnSpc>
              <a:buFont typeface="Arial" panose="020B0604020202020204" pitchFamily="34" charset="0"/>
              <a:buChar char="•"/>
            </a:pPr>
            <a:r>
              <a:rPr lang="en-GB" sz="1500" dirty="0">
                <a:latin typeface="Arial" panose="020B0604020202020204" pitchFamily="34" charset="0"/>
                <a:cs typeface="Arial" panose="020B0604020202020204" pitchFamily="34" charset="0"/>
              </a:rPr>
              <a:t>second line for children over 2 years with contraindication to </a:t>
            </a:r>
            <a:r>
              <a:rPr lang="en-GB" sz="1500" dirty="0" err="1">
                <a:latin typeface="Arial" panose="020B0604020202020204" pitchFamily="34" charset="0"/>
                <a:cs typeface="Arial" panose="020B0604020202020204" pitchFamily="34" charset="0"/>
              </a:rPr>
              <a:t>Fluenz</a:t>
            </a:r>
            <a:r>
              <a:rPr lang="en-GB" sz="1500" dirty="0">
                <a:latin typeface="Arial" panose="020B0604020202020204" pitchFamily="34" charset="0"/>
                <a:cs typeface="Arial" panose="020B0604020202020204" pitchFamily="34" charset="0"/>
              </a:rPr>
              <a:t> Tetra® (LAIV)</a:t>
            </a:r>
          </a:p>
          <a:p>
            <a:pPr marL="457200" indent="-457200">
              <a:buFont typeface="Arial" panose="020B0604020202020204" pitchFamily="34" charset="0"/>
              <a:buChar char="•"/>
            </a:pPr>
            <a:r>
              <a:rPr lang="en-GB" sz="1500" dirty="0">
                <a:latin typeface="Arial" charset="0"/>
                <a:ea typeface="ヒラギノ角ゴ Pro W3" charset="-128"/>
              </a:rPr>
              <a:t>single intramuscular (IM) injection</a:t>
            </a:r>
          </a:p>
          <a:p>
            <a:pPr marL="457200" indent="-457200">
              <a:buFont typeface="Arial" panose="020B0604020202020204" pitchFamily="34" charset="0"/>
              <a:buChar char="•"/>
            </a:pPr>
            <a:r>
              <a:rPr lang="en-GB" sz="1500" dirty="0">
                <a:solidFill>
                  <a:prstClr val="black"/>
                </a:solidFill>
                <a:latin typeface="Arial" charset="0"/>
                <a:ea typeface="ヒラギノ角ゴ Pro W3" charset="-128"/>
              </a:rPr>
              <a:t>one dose schedule</a:t>
            </a:r>
            <a:r>
              <a:rPr lang="en-GB" sz="1500" b="1" dirty="0">
                <a:solidFill>
                  <a:srgbClr val="000000"/>
                </a:solidFill>
              </a:rPr>
              <a:t> </a:t>
            </a:r>
            <a:r>
              <a:rPr lang="en-GB" sz="1500" dirty="0">
                <a:solidFill>
                  <a:srgbClr val="000000"/>
                </a:solidFill>
              </a:rPr>
              <a:t>required unless: child is in a clinical risk group </a:t>
            </a:r>
            <a:r>
              <a:rPr lang="en-GB" sz="1500" b="1" dirty="0">
                <a:solidFill>
                  <a:srgbClr val="000000"/>
                </a:solidFill>
              </a:rPr>
              <a:t>and</a:t>
            </a:r>
            <a:r>
              <a:rPr lang="en-GB" sz="1500" dirty="0">
                <a:solidFill>
                  <a:srgbClr val="000000"/>
                </a:solidFill>
              </a:rPr>
              <a:t> under 9 years old </a:t>
            </a:r>
            <a:r>
              <a:rPr lang="en-GB" sz="1500" b="1" dirty="0">
                <a:solidFill>
                  <a:srgbClr val="000000"/>
                </a:solidFill>
              </a:rPr>
              <a:t>and</a:t>
            </a:r>
            <a:r>
              <a:rPr lang="en-GB" sz="1500" dirty="0">
                <a:solidFill>
                  <a:srgbClr val="000000"/>
                </a:solidFill>
              </a:rPr>
              <a:t> has not previously received a flu vaccine</a:t>
            </a:r>
            <a:endParaRPr lang="en-GB" sz="1500" dirty="0">
              <a:solidFill>
                <a:prstClr val="black"/>
              </a:solidFill>
              <a:latin typeface="Arial" charset="0"/>
              <a:ea typeface="ヒラギノ角ゴ Pro W3" charset="-128"/>
            </a:endParaRPr>
          </a:p>
          <a:p>
            <a:pPr marL="57150" lvl="1" indent="0">
              <a:lnSpc>
                <a:spcPct val="150000"/>
              </a:lnSpc>
              <a:spcBef>
                <a:spcPct val="0"/>
              </a:spcBef>
              <a:buClrTx/>
              <a:buNone/>
            </a:pPr>
            <a:r>
              <a:rPr lang="en-GB" sz="1500" dirty="0">
                <a:solidFill>
                  <a:srgbClr val="000000"/>
                </a:solidFill>
              </a:rPr>
              <a:t>If second dose required leave at least </a:t>
            </a:r>
            <a:r>
              <a:rPr lang="en-GB" sz="1500" b="1" dirty="0">
                <a:solidFill>
                  <a:srgbClr val="000000"/>
                </a:solidFill>
              </a:rPr>
              <a:t>4 weeks </a:t>
            </a:r>
            <a:r>
              <a:rPr lang="en-GB" sz="1500" dirty="0">
                <a:solidFill>
                  <a:srgbClr val="000000"/>
                </a:solidFill>
              </a:rPr>
              <a:t>between doses</a:t>
            </a:r>
            <a:endParaRPr lang="en-GB" sz="15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7993" y="2006842"/>
            <a:ext cx="2421424" cy="2340260"/>
          </a:xfrm>
        </p:spPr>
      </p:pic>
    </p:spTree>
    <p:extLst>
      <p:ext uri="{BB962C8B-B14F-4D97-AF65-F5344CB8AC3E}">
        <p14:creationId xmlns:p14="http://schemas.microsoft.com/office/powerpoint/2010/main" val="380270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2800" dirty="0">
                <a:solidFill>
                  <a:srgbClr val="00B0F0"/>
                </a:solidFill>
              </a:rPr>
              <a:t>Quadrivalent cell culture vaccine (QIVc)</a:t>
            </a:r>
          </a:p>
        </p:txBody>
      </p:sp>
      <p:sp>
        <p:nvSpPr>
          <p:cNvPr id="3" name="Content Placeholder 2"/>
          <p:cNvSpPr>
            <a:spLocks noGrp="1"/>
          </p:cNvSpPr>
          <p:nvPr>
            <p:ph idx="1"/>
          </p:nvPr>
        </p:nvSpPr>
        <p:spPr>
          <a:xfrm>
            <a:off x="685800" y="1124744"/>
            <a:ext cx="8077200" cy="4437856"/>
          </a:xfrm>
        </p:spPr>
        <p:txBody>
          <a:bodyPr/>
          <a:lstStyle/>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QIVc</a:t>
            </a:r>
            <a:r>
              <a:rPr lang="en-GB" sz="1700" kern="1200" dirty="0">
                <a:solidFill>
                  <a:prstClr val="black"/>
                </a:solidFill>
                <a:latin typeface="Arial" pitchFamily="34" charset="0"/>
                <a:ea typeface="ヒラギノ角ゴ Pro W3" pitchFamily="84" charset="-128"/>
              </a:rPr>
              <a:t> (</a:t>
            </a: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 was licensed in the UK in December 2018 for adults and children from 9 years of age.</a:t>
            </a:r>
            <a:r>
              <a:rPr lang="en-GB" sz="1700" kern="1200" dirty="0">
                <a:solidFill>
                  <a:srgbClr val="7030A0"/>
                </a:solidFill>
                <a:latin typeface="Arial" pitchFamily="34" charset="0"/>
                <a:ea typeface="ヒラギノ角ゴ Pro W3" pitchFamily="84" charset="-128"/>
              </a:rPr>
              <a:t> </a:t>
            </a:r>
            <a:r>
              <a:rPr lang="en-GB" sz="1700" kern="1200" dirty="0">
                <a:latin typeface="Arial" pitchFamily="34" charset="0"/>
                <a:ea typeface="ヒラギノ角ゴ Pro W3" pitchFamily="84" charset="-128"/>
              </a:rPr>
              <a:t>It now also licensed for children from 2 years of age</a:t>
            </a:r>
          </a:p>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 is a quadrivalent vaccine containing two subtypes of Influenza A (H3N2 and H1N1pdm00) and both B virus lineages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QIVc has a similar safety profile to other flu vaccines (similar rate and type of adverse reactions reported). Millions of doses of cell-based vaccine have been administered with no serious safety concerns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the cell-based vaccine manufacturing process uses an animal cell line (</a:t>
            </a:r>
            <a:r>
              <a:rPr lang="en-GB" sz="1700" kern="1200" dirty="0" err="1">
                <a:solidFill>
                  <a:prstClr val="black"/>
                </a:solidFill>
                <a:latin typeface="Arial" pitchFamily="34" charset="0"/>
                <a:ea typeface="ヒラギノ角ゴ Pro W3" pitchFamily="84" charset="-128"/>
              </a:rPr>
              <a:t>Madin</a:t>
            </a:r>
            <a:r>
              <a:rPr lang="en-GB" sz="17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endParaRPr lang="en-GB" sz="1700" kern="1200" dirty="0">
              <a:solidFill>
                <a:srgbClr val="FF0000"/>
              </a:solidFill>
              <a:latin typeface="Arial" pitchFamily="34" charset="0"/>
              <a:ea typeface="ヒラギノ角ゴ Pro W3" pitchFamily="84" charset="-128"/>
            </a:endParaRPr>
          </a:p>
          <a:p>
            <a:pPr>
              <a:buFont typeface="Wingdings" panose="05000000000000000000" pitchFamily="2" charset="2"/>
              <a:buChar char="Ø"/>
            </a:pPr>
            <a:endParaRPr lang="en-GB"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5257800"/>
            <a:ext cx="986442" cy="95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7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a:solidFill>
                  <a:srgbClr val="00B0F0"/>
                </a:solidFill>
              </a:rPr>
              <a:t>3. Live attenuated influenza </a:t>
            </a:r>
            <a:br>
              <a:rPr lang="en-GB" sz="3200" dirty="0">
                <a:solidFill>
                  <a:srgbClr val="00B0F0"/>
                </a:solidFill>
              </a:rPr>
            </a:br>
            <a:r>
              <a:rPr lang="en-GB" sz="3200" dirty="0">
                <a:solidFill>
                  <a:srgbClr val="00B0F0"/>
                </a:solidFill>
              </a:rPr>
              <a:t>vaccine (LAIV) - </a:t>
            </a: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Tetra® </a:t>
            </a:r>
            <a:endParaRPr lang="en-GB" sz="3200" dirty="0">
              <a:solidFill>
                <a:srgbClr val="00B0F0"/>
              </a:solidFill>
            </a:endParaRPr>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a:t>recommended for children from age 2 years to &lt; 18 years </a:t>
            </a:r>
          </a:p>
          <a:p>
            <a:pPr marL="342900" indent="-342900" algn="l">
              <a:buFont typeface="Arial" panose="020B0604020202020204" pitchFamily="34" charset="0"/>
              <a:buChar char="•"/>
            </a:pPr>
            <a:r>
              <a:rPr lang="en-GB" altLang="en-US" sz="2400" dirty="0"/>
              <a:t>remains the vaccine of choice for at risk children aged 2 to &lt;18 years – </a:t>
            </a:r>
            <a:r>
              <a:rPr lang="en-GB" altLang="en-US" sz="2400" b="1" dirty="0"/>
              <a:t>except where contraindicated</a:t>
            </a:r>
          </a:p>
          <a:p>
            <a:endParaRPr lang="en-GB" sz="2400" dirty="0"/>
          </a:p>
        </p:txBody>
      </p:sp>
      <p:pic>
        <p:nvPicPr>
          <p:cNvPr id="9" name="Picture 8">
            <a:extLst>
              <a:ext uri="{FF2B5EF4-FFF2-40B4-BE49-F238E27FC236}">
                <a16:creationId xmlns:a16="http://schemas.microsoft.com/office/drawing/2014/main" id="{DC44B2D9-4616-4FE2-BAFB-BA43D8ECB0E6}"/>
              </a:ext>
            </a:extLst>
          </p:cNvPr>
          <p:cNvPicPr>
            <a:picLocks noChangeAspect="1"/>
          </p:cNvPicPr>
          <p:nvPr/>
        </p:nvPicPr>
        <p:blipFill>
          <a:blip r:embed="rId3"/>
          <a:stretch>
            <a:fillRect/>
          </a:stretch>
        </p:blipFill>
        <p:spPr>
          <a:xfrm>
            <a:off x="4283968" y="3789040"/>
            <a:ext cx="3059910" cy="1957229"/>
          </a:xfrm>
          <a:prstGeom prst="rect">
            <a:avLst/>
          </a:prstGeom>
        </p:spPr>
      </p:pic>
    </p:spTree>
    <p:extLst>
      <p:ext uri="{BB962C8B-B14F-4D97-AF65-F5344CB8AC3E}">
        <p14:creationId xmlns:p14="http://schemas.microsoft.com/office/powerpoint/2010/main" val="2994794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8640"/>
            <a:ext cx="8748836" cy="762000"/>
          </a:xfrm>
        </p:spPr>
        <p:txBody>
          <a:bodyPr wrap="square" numCol="1" compatLnSpc="1">
            <a:prstTxWarp prst="textNoShape">
              <a:avLst/>
            </a:prstTxWarp>
            <a:normAutofit/>
          </a:bodyPr>
          <a:lstStyle/>
          <a:p>
            <a:pPr algn="ct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Tetra® (LAIV)</a:t>
            </a:r>
          </a:p>
        </p:txBody>
      </p:sp>
      <p:sp>
        <p:nvSpPr>
          <p:cNvPr id="41987" name="Rectangle 3"/>
          <p:cNvSpPr>
            <a:spLocks noGrp="1" noChangeArrowheads="1"/>
          </p:cNvSpPr>
          <p:nvPr>
            <p:ph idx="1"/>
          </p:nvPr>
        </p:nvSpPr>
        <p:spPr>
          <a:xfrm>
            <a:off x="440857" y="980728"/>
            <a:ext cx="7844408" cy="3324200"/>
          </a:xfrm>
        </p:spPr>
        <p:txBody>
          <a:bodyPr/>
          <a:lstStyle/>
          <a:p>
            <a:pPr marL="400050" lvl="1" indent="-342900">
              <a:lnSpc>
                <a:spcPct val="150000"/>
              </a:lnSpc>
              <a:spcBef>
                <a:spcPct val="0"/>
              </a:spcBef>
              <a:buClrTx/>
              <a:buFont typeface="Wingdings" panose="05000000000000000000" pitchFamily="2" charset="2"/>
              <a:buChar char="Ø"/>
            </a:pPr>
            <a:r>
              <a:rPr lang="en-GB" sz="1800" dirty="0"/>
              <a:t>ready to use nasal spray (suspension)</a:t>
            </a:r>
          </a:p>
          <a:p>
            <a:pPr marL="400050" lvl="1" indent="-342900">
              <a:lnSpc>
                <a:spcPct val="150000"/>
              </a:lnSpc>
              <a:spcBef>
                <a:spcPct val="0"/>
              </a:spcBef>
              <a:buClrTx/>
              <a:buFont typeface="Wingdings" panose="05000000000000000000" pitchFamily="2" charset="2"/>
              <a:buChar char="Ø"/>
            </a:pPr>
            <a:r>
              <a:rPr lang="en-GB" sz="1800" dirty="0"/>
              <a:t>applicator contains 0.2ml (administered as 0.1ml per nostril)</a:t>
            </a:r>
          </a:p>
          <a:p>
            <a:pPr marL="400050" lvl="1" indent="-342900">
              <a:lnSpc>
                <a:spcPct val="150000"/>
              </a:lnSpc>
              <a:spcBef>
                <a:spcPct val="0"/>
              </a:spcBef>
              <a:buClrTx/>
              <a:buFont typeface="Wingdings" panose="05000000000000000000" pitchFamily="2" charset="2"/>
              <a:buChar char="Ø"/>
            </a:pPr>
            <a:r>
              <a:rPr lang="en-GB" sz="1800" dirty="0">
                <a:latin typeface="Arial" charset="0"/>
              </a:rPr>
              <a:t>LAIV can be administered at the same time as, or at any interval between other vaccines, including live vaccines</a:t>
            </a:r>
          </a:p>
          <a:p>
            <a:pPr marL="400050" lvl="1" indent="-342900">
              <a:lnSpc>
                <a:spcPct val="150000"/>
              </a:lnSpc>
              <a:spcBef>
                <a:spcPct val="0"/>
              </a:spcBef>
              <a:buClrTx/>
              <a:buFont typeface="Wingdings" panose="05000000000000000000" pitchFamily="2" charset="2"/>
              <a:buChar char="Ø"/>
            </a:pPr>
            <a:r>
              <a:rPr lang="en-GB" sz="1800" dirty="0">
                <a:latin typeface="Arial" charset="0"/>
              </a:rPr>
              <a:t>children should breathe normally – no need to actively inhale</a:t>
            </a:r>
          </a:p>
          <a:p>
            <a:pPr marL="400050" lvl="1" indent="-342900">
              <a:lnSpc>
                <a:spcPct val="150000"/>
              </a:lnSpc>
              <a:spcBef>
                <a:spcPct val="0"/>
              </a:spcBef>
              <a:buClrTx/>
              <a:buFont typeface="Wingdings" panose="05000000000000000000" pitchFamily="2" charset="2"/>
              <a:buChar char="Ø"/>
            </a:pPr>
            <a:r>
              <a:rPr lang="en-GB" sz="1800" dirty="0">
                <a:latin typeface="Arial" charset="0"/>
              </a:rPr>
              <a:t>the vaccine is rapidly absorbed so no need to repeat the dose if child sneezes, blows their nose </a:t>
            </a:r>
            <a:r>
              <a:rPr lang="en-US" sz="1800" dirty="0">
                <a:latin typeface="Arial" charset="0"/>
              </a:rPr>
              <a:t>or their nose drips </a:t>
            </a:r>
            <a:r>
              <a:rPr lang="en-GB" sz="1800" dirty="0">
                <a:latin typeface="Arial" charset="0"/>
              </a:rPr>
              <a:t>following administration</a:t>
            </a:r>
            <a:endParaRPr lang="en-GB" sz="1800" dirty="0"/>
          </a:p>
          <a:p>
            <a:pPr marL="400050" lvl="1" indent="-342900">
              <a:lnSpc>
                <a:spcPct val="150000"/>
              </a:lnSpc>
              <a:spcBef>
                <a:spcPct val="0"/>
              </a:spcBef>
              <a:buClrTx/>
              <a:buFont typeface="Wingdings" panose="05000000000000000000" pitchFamily="2" charset="2"/>
              <a:buChar char="Ø"/>
            </a:pPr>
            <a:r>
              <a:rPr lang="en-GB" sz="1800" b="1" dirty="0"/>
              <a:t>one dose </a:t>
            </a:r>
            <a:r>
              <a:rPr lang="en-GB" sz="1800" dirty="0"/>
              <a:t>required unless: </a:t>
            </a:r>
          </a:p>
          <a:p>
            <a:pPr marL="800100" lvl="2" indent="-342900">
              <a:lnSpc>
                <a:spcPct val="150000"/>
              </a:lnSpc>
              <a:spcBef>
                <a:spcPct val="0"/>
              </a:spcBef>
              <a:buClrTx/>
              <a:buFont typeface="Wingdings" panose="05000000000000000000" pitchFamily="2" charset="2"/>
              <a:buChar char="Ø"/>
            </a:pPr>
            <a:r>
              <a:rPr lang="en-GB" sz="1800" dirty="0"/>
              <a:t>child is in a clinical risk group </a:t>
            </a:r>
            <a:r>
              <a:rPr lang="en-GB" sz="1800" b="1" dirty="0"/>
              <a:t>and</a:t>
            </a:r>
            <a:r>
              <a:rPr lang="en-GB" sz="1800" dirty="0"/>
              <a:t> is under </a:t>
            </a:r>
            <a:r>
              <a:rPr lang="en-GB" sz="1800" dirty="0">
                <a:solidFill>
                  <a:srgbClr val="000000"/>
                </a:solidFill>
              </a:rPr>
              <a:t>9 years old </a:t>
            </a:r>
            <a:r>
              <a:rPr lang="en-GB" sz="1800" b="1" dirty="0">
                <a:solidFill>
                  <a:srgbClr val="000000"/>
                </a:solidFill>
              </a:rPr>
              <a:t>and</a:t>
            </a:r>
            <a:r>
              <a:rPr lang="en-GB" sz="1800" dirty="0">
                <a:solidFill>
                  <a:srgbClr val="000000"/>
                </a:solidFill>
              </a:rPr>
              <a:t> has not previously received a flu vaccine</a:t>
            </a:r>
          </a:p>
          <a:p>
            <a:pPr marL="400050" lvl="1" indent="-342900">
              <a:lnSpc>
                <a:spcPct val="150000"/>
              </a:lnSpc>
              <a:spcBef>
                <a:spcPct val="0"/>
              </a:spcBef>
              <a:buClrTx/>
              <a:buFont typeface="Wingdings" panose="05000000000000000000" pitchFamily="2" charset="2"/>
              <a:buChar char="Ø"/>
            </a:pPr>
            <a:r>
              <a:rPr lang="en-GB" sz="1800" dirty="0">
                <a:solidFill>
                  <a:srgbClr val="000000"/>
                </a:solidFill>
              </a:rPr>
              <a:t>if second dose required leave at least </a:t>
            </a:r>
            <a:r>
              <a:rPr lang="en-GB" sz="1800" b="1" dirty="0">
                <a:solidFill>
                  <a:srgbClr val="000000"/>
                </a:solidFill>
              </a:rPr>
              <a:t>4 weeks </a:t>
            </a:r>
            <a:r>
              <a:rPr lang="en-GB" sz="1800" dirty="0">
                <a:solidFill>
                  <a:srgbClr val="000000"/>
                </a:solidFill>
              </a:rPr>
              <a:t>between doses</a:t>
            </a:r>
            <a:endParaRPr lang="en-GB" sz="1800" dirty="0"/>
          </a:p>
          <a:p>
            <a:endParaRPr lang="en-GB" sz="1600" dirty="0">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id="{FA8073AC-EC55-468D-8C00-D809AD300951}"/>
              </a:ext>
            </a:extLst>
          </p:cNvPr>
          <p:cNvPicPr>
            <a:picLocks noChangeAspect="1"/>
          </p:cNvPicPr>
          <p:nvPr/>
        </p:nvPicPr>
        <p:blipFill>
          <a:blip r:embed="rId3"/>
          <a:stretch>
            <a:fillRect/>
          </a:stretch>
        </p:blipFill>
        <p:spPr>
          <a:xfrm>
            <a:off x="4067944" y="5745435"/>
            <a:ext cx="4848225" cy="923925"/>
          </a:xfrm>
          <a:prstGeom prst="rect">
            <a:avLst/>
          </a:prstGeom>
        </p:spPr>
      </p:pic>
    </p:spTree>
    <p:extLst>
      <p:ext uri="{BB962C8B-B14F-4D97-AF65-F5344CB8AC3E}">
        <p14:creationId xmlns:p14="http://schemas.microsoft.com/office/powerpoint/2010/main" val="3408748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80920" cy="720080"/>
          </a:xfrm>
        </p:spPr>
        <p:txBody>
          <a:bodyPr>
            <a:noAutofit/>
          </a:bodyPr>
          <a:lstStyle/>
          <a:p>
            <a:pPr algn="ctr"/>
            <a:r>
              <a:rPr lang="en-GB" sz="2800" dirty="0">
                <a:solidFill>
                  <a:srgbClr val="00B0F0"/>
                </a:solidFill>
              </a:rPr>
              <a:t>Administration of flu vaccines given</a:t>
            </a:r>
            <a:br>
              <a:rPr lang="en-GB" sz="2800" dirty="0">
                <a:solidFill>
                  <a:srgbClr val="00B0F0"/>
                </a:solidFill>
              </a:rPr>
            </a:br>
            <a:r>
              <a:rPr lang="en-GB" sz="2800" dirty="0">
                <a:solidFill>
                  <a:srgbClr val="00B0F0"/>
                </a:solidFill>
              </a:rPr>
              <a:t>by injection</a:t>
            </a:r>
            <a:br>
              <a:rPr lang="en-GB" sz="2800" dirty="0">
                <a:solidFill>
                  <a:srgbClr val="00B0F0"/>
                </a:solidFill>
              </a:rPr>
            </a:br>
            <a:endParaRPr lang="en-GB" sz="2000" dirty="0">
              <a:solidFill>
                <a:srgbClr val="00B0F0"/>
              </a:solidFill>
            </a:endParaRPr>
          </a:p>
        </p:txBody>
      </p:sp>
      <p:sp>
        <p:nvSpPr>
          <p:cNvPr id="3" name="Content Placeholder 2"/>
          <p:cNvSpPr>
            <a:spLocks noGrp="1"/>
          </p:cNvSpPr>
          <p:nvPr>
            <p:ph idx="1"/>
          </p:nvPr>
        </p:nvSpPr>
        <p:spPr>
          <a:xfrm>
            <a:off x="899592" y="1268760"/>
            <a:ext cx="7632848" cy="5255989"/>
          </a:xfrm>
        </p:spPr>
        <p:txBody>
          <a:bodyPr/>
          <a:lstStyle/>
          <a:p>
            <a:pPr marL="0" indent="0">
              <a:tabLst>
                <a:tab pos="450850" algn="l"/>
              </a:tabLst>
            </a:pPr>
            <a:r>
              <a:rPr lang="en-GB" sz="1600" dirty="0"/>
              <a:t>The inactivated influenza vaccines should normally be administered by intramuscular (IM) injection into the deltoid muscle in the upper arm (or anterolateral aspect of the thigh in infants).</a:t>
            </a:r>
            <a:endParaRPr lang="en-GB" sz="1600" b="1" dirty="0"/>
          </a:p>
          <a:p>
            <a:pPr marL="0" indent="0">
              <a:tabLst>
                <a:tab pos="450850" algn="l"/>
              </a:tabLst>
            </a:pPr>
            <a:endParaRPr lang="en-GB" sz="1600" b="1" dirty="0"/>
          </a:p>
          <a:p>
            <a:pPr marL="0" indent="0">
              <a:tabLst>
                <a:tab pos="450850" algn="l"/>
              </a:tabLst>
            </a:pPr>
            <a:r>
              <a:rPr lang="en-GB" sz="1600" dirty="0" err="1"/>
              <a:t>Fluad</a:t>
            </a:r>
            <a:r>
              <a:rPr lang="en-GB" sz="1600" dirty="0"/>
              <a:t> Tetra (</a:t>
            </a:r>
            <a:r>
              <a:rPr lang="en-GB" sz="1600" dirty="0" err="1"/>
              <a:t>aQIV</a:t>
            </a:r>
            <a:r>
              <a:rPr lang="en-GB" sz="1600" dirty="0"/>
              <a:t>) and </a:t>
            </a:r>
            <a:r>
              <a:rPr lang="en-GB" sz="1600" dirty="0" err="1"/>
              <a:t>Flucelvax</a:t>
            </a:r>
            <a:r>
              <a:rPr lang="en-GB" sz="1600" dirty="0"/>
              <a:t> Tetra (</a:t>
            </a:r>
            <a:r>
              <a:rPr lang="en-GB" sz="1600" dirty="0" err="1"/>
              <a:t>QIVc</a:t>
            </a:r>
            <a:r>
              <a:rPr lang="en-GB" sz="1600" dirty="0"/>
              <a:t>) are both supplied in single-dose prefilled syringes, containing a 0.5ml dose.</a:t>
            </a:r>
          </a:p>
          <a:p>
            <a:pPr marL="0" indent="0">
              <a:tabLst>
                <a:tab pos="450850" algn="l"/>
              </a:tabLst>
            </a:pPr>
            <a:endParaRPr lang="en-GB" sz="1600" u="sng" dirty="0"/>
          </a:p>
          <a:p>
            <a:pPr marL="0" indent="0">
              <a:tabLst>
                <a:tab pos="450850" algn="l"/>
              </a:tabLst>
            </a:pPr>
            <a:r>
              <a:rPr lang="en-GB" sz="1600" dirty="0"/>
              <a:t>The available inactivated flu vaccines </a:t>
            </a:r>
            <a:r>
              <a:rPr lang="en-GB" sz="1600" u="sng" dirty="0"/>
              <a:t>do not require reconstitution</a:t>
            </a:r>
            <a:r>
              <a:rPr lang="en-GB" sz="1600" dirty="0"/>
              <a:t>.</a:t>
            </a:r>
          </a:p>
          <a:p>
            <a:pPr marL="0" indent="0">
              <a:tabLst>
                <a:tab pos="450850" algn="l"/>
              </a:tabLst>
            </a:pPr>
            <a:endParaRPr lang="en-GB" sz="1600" b="1" dirty="0">
              <a:solidFill>
                <a:srgbClr val="FF0000"/>
              </a:solidFill>
            </a:endParaRPr>
          </a:p>
          <a:p>
            <a:pPr marL="0" indent="0">
              <a:tabLst>
                <a:tab pos="450850" algn="l"/>
              </a:tabLst>
            </a:pPr>
            <a:r>
              <a:rPr lang="en-GB" sz="1600" b="1" dirty="0"/>
              <a:t>Patients taking anticoagulants / with bleeding disorder</a:t>
            </a:r>
            <a:endParaRPr lang="en-GB" sz="1600" b="1" u="sng" dirty="0"/>
          </a:p>
          <a:p>
            <a:pPr>
              <a:buFont typeface="Wingdings" panose="05000000000000000000" pitchFamily="2" charset="2"/>
              <a:buChar char="Ø"/>
              <a:tabLst>
                <a:tab pos="450850" algn="l"/>
              </a:tabLst>
            </a:pPr>
            <a:r>
              <a:rPr lang="en-GB" sz="1600" u="sng" dirty="0"/>
              <a:t>individuals on stable anticoagulation therapy</a:t>
            </a:r>
            <a:r>
              <a:rPr lang="en-GB" sz="1600" dirty="0"/>
              <a:t>  (including individuals on warfarin who are up-to-date with their scheduled INR testing and whose latest INR was below the upper threshold of their therapeutic range) can receive intramuscular (IM) vaccination</a:t>
            </a:r>
          </a:p>
          <a:p>
            <a:pPr>
              <a:buFont typeface="Wingdings" panose="05000000000000000000" pitchFamily="2" charset="2"/>
              <a:buChar char="Ø"/>
              <a:tabLst>
                <a:tab pos="450850" algn="l"/>
              </a:tabLst>
            </a:pPr>
            <a:r>
              <a:rPr lang="en-GB" sz="1600" dirty="0"/>
              <a:t>if in any doubt, consult with the clinician responsible for prescribing or monitoring the individual’s anticoagulant therapy</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39</a:t>
            </a:fld>
            <a:r>
              <a:rPr lang="en-US" dirty="0"/>
              <a:t> </a:t>
            </a:r>
          </a:p>
        </p:txBody>
      </p:sp>
    </p:spTree>
    <p:extLst>
      <p:ext uri="{BB962C8B-B14F-4D97-AF65-F5344CB8AC3E}">
        <p14:creationId xmlns:p14="http://schemas.microsoft.com/office/powerpoint/2010/main" val="346904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539552" y="115888"/>
            <a:ext cx="8142486" cy="1143000"/>
          </a:xfrm>
        </p:spPr>
        <p:txBody>
          <a:bodyPr/>
          <a:lstStyle/>
          <a:p>
            <a:r>
              <a:rPr lang="en-GB" sz="3600" dirty="0">
                <a:solidFill>
                  <a:srgbClr val="00B0F0"/>
                </a:solidFill>
              </a:rPr>
              <a:t>Influenza</a:t>
            </a:r>
            <a:endParaRPr lang="en-GB" altLang="en-US" sz="3600" dirty="0">
              <a:solidFill>
                <a:srgbClr val="00B0F0"/>
              </a:solidFill>
              <a:latin typeface="+mn-lt"/>
            </a:endParaRPr>
          </a:p>
        </p:txBody>
      </p:sp>
      <p:sp>
        <p:nvSpPr>
          <p:cNvPr id="37892" name="Content Placeholder 5"/>
          <p:cNvSpPr>
            <a:spLocks noGrp="1"/>
          </p:cNvSpPr>
          <p:nvPr>
            <p:ph sz="half" idx="1"/>
          </p:nvPr>
        </p:nvSpPr>
        <p:spPr>
          <a:xfrm>
            <a:off x="755576" y="1258888"/>
            <a:ext cx="4536504" cy="4336504"/>
          </a:xfrm>
        </p:spPr>
        <p:txBody>
          <a:bodyPr/>
          <a:lstStyle/>
          <a:p>
            <a:pPr marL="0" indent="0"/>
            <a:r>
              <a:rPr lang="en-GB" altLang="en-US" sz="2000" dirty="0"/>
              <a:t>Influenza (or flu):</a:t>
            </a:r>
          </a:p>
          <a:p>
            <a:pPr marL="457200" indent="-457200">
              <a:buFont typeface="Wingdings" pitchFamily="2" charset="2"/>
              <a:buChar char="v"/>
            </a:pPr>
            <a:r>
              <a:rPr lang="en-GB" altLang="en-US" sz="2000" dirty="0"/>
              <a:t>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i</a:t>
            </a:r>
            <a:r>
              <a:rPr lang="en-GB" altLang="en-US" sz="2000" dirty="0">
                <a:latin typeface="+mn-lt"/>
              </a:rPr>
              <a:t>s highly infectious and spreads rapidly in closed communities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c</a:t>
            </a:r>
            <a:r>
              <a:rPr lang="en-GB" altLang="en-US" sz="2000" dirty="0">
                <a:latin typeface="+mn-lt"/>
              </a:rPr>
              <a:t>an be spread by people with mild / no symptoms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u</a:t>
            </a:r>
            <a:r>
              <a:rPr lang="en-GB" altLang="en-US" sz="2000" dirty="0">
                <a:latin typeface="+mn-lt"/>
              </a:rPr>
              <a:t>sually occurs in an 8-10 week period during the winter</a:t>
            </a:r>
          </a:p>
        </p:txBody>
      </p:sp>
      <p:pic>
        <p:nvPicPr>
          <p:cNvPr id="5" name="Picture 4">
            <a:extLst>
              <a:ext uri="{FF2B5EF4-FFF2-40B4-BE49-F238E27FC236}">
                <a16:creationId xmlns:a16="http://schemas.microsoft.com/office/drawing/2014/main" id="{302416DC-F85A-4129-BD27-79080A5E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249" y="1916832"/>
            <a:ext cx="3242437" cy="2421369"/>
          </a:xfrm>
          <a:prstGeom prst="rect">
            <a:avLst/>
          </a:prstGeom>
        </p:spPr>
      </p:pic>
    </p:spTree>
    <p:extLst>
      <p:ext uri="{BB962C8B-B14F-4D97-AF65-F5344CB8AC3E}">
        <p14:creationId xmlns:p14="http://schemas.microsoft.com/office/powerpoint/2010/main" val="2860100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625624"/>
          </a:xfrm>
        </p:spPr>
        <p:txBody>
          <a:bodyPr wrap="square" numCol="1" compatLnSpc="1">
            <a:prstTxWarp prst="textNoShape">
              <a:avLst/>
            </a:prstTxWarp>
            <a:normAutofit fontScale="90000"/>
          </a:bodyPr>
          <a:lstStyle/>
          <a:p>
            <a:pPr algn="ctr"/>
            <a:r>
              <a:rPr lang="en-GB" sz="3600" dirty="0">
                <a:solidFill>
                  <a:srgbClr val="00B0F0"/>
                </a:solidFill>
                <a:latin typeface="Arial" charset="0"/>
                <a:ea typeface="ヒラギノ角ゴ Pro W3" charset="-128"/>
                <a:cs typeface="ヒラギノ角ゴ Pro W3" charset="-128"/>
              </a:rPr>
              <a:t>Storage of </a:t>
            </a:r>
            <a:r>
              <a:rPr lang="en-GB" sz="3600" u="sng" dirty="0">
                <a:solidFill>
                  <a:srgbClr val="00B0F0"/>
                </a:solidFill>
                <a:latin typeface="Arial" charset="0"/>
                <a:ea typeface="ヒラギノ角ゴ Pro W3" charset="-128"/>
                <a:cs typeface="ヒラギノ角ゴ Pro W3" charset="-128"/>
              </a:rPr>
              <a:t>all</a:t>
            </a:r>
            <a:r>
              <a:rPr lang="en-GB" sz="3600" dirty="0">
                <a:solidFill>
                  <a:srgbClr val="00B0F0"/>
                </a:solidFill>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611560" y="908720"/>
            <a:ext cx="7776864" cy="4680520"/>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pPr>
            <a:r>
              <a:rPr lang="en-GB" sz="2000" dirty="0">
                <a:latin typeface="+mn-lt"/>
              </a:rPr>
              <a:t>store between +2⁰C and +8⁰C </a:t>
            </a:r>
          </a:p>
          <a:p>
            <a:pPr marL="400050" lvl="1" indent="-342900">
              <a:lnSpc>
                <a:spcPct val="90000"/>
              </a:lnSpc>
              <a:spcBef>
                <a:spcPct val="0"/>
              </a:spcBef>
              <a:buClrTx/>
            </a:pPr>
            <a:r>
              <a:rPr lang="en-GB" sz="2000" dirty="0">
                <a:latin typeface="+mn-lt"/>
              </a:rPr>
              <a:t>do not freeze</a:t>
            </a:r>
          </a:p>
          <a:p>
            <a:pPr marL="400050" lvl="1" indent="-342900">
              <a:lnSpc>
                <a:spcPct val="90000"/>
              </a:lnSpc>
              <a:spcBef>
                <a:spcPct val="0"/>
              </a:spcBef>
              <a:buClrTx/>
            </a:pPr>
            <a:r>
              <a:rPr lang="en-GB" sz="2000" dirty="0">
                <a:latin typeface="+mn-lt"/>
              </a:rPr>
              <a:t>store in original packaging</a:t>
            </a:r>
          </a:p>
          <a:p>
            <a:pPr marL="400050" lvl="1" indent="-342900">
              <a:lnSpc>
                <a:spcPct val="90000"/>
              </a:lnSpc>
              <a:spcBef>
                <a:spcPct val="0"/>
              </a:spcBef>
              <a:buClrTx/>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the LAIV has an expiry date 18 weeks 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40</a:t>
            </a:fld>
            <a:endParaRPr lang="en-US" dirty="0">
              <a:solidFill>
                <a:srgbClr val="FFFFFF"/>
              </a:solidFill>
            </a:endParaRPr>
          </a:p>
        </p:txBody>
      </p:sp>
    </p:spTree>
    <p:extLst>
      <p:ext uri="{BB962C8B-B14F-4D97-AF65-F5344CB8AC3E}">
        <p14:creationId xmlns:p14="http://schemas.microsoft.com/office/powerpoint/2010/main" val="1271716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028000" cy="504056"/>
          </a:xfrm>
        </p:spPr>
        <p:txBody>
          <a:bodyPr>
            <a:noAutofit/>
          </a:bodyPr>
          <a:lstStyle/>
          <a:p>
            <a:pPr algn="ctr"/>
            <a:r>
              <a:rPr lang="en-GB" sz="3200" dirty="0">
                <a:solidFill>
                  <a:srgbClr val="00B0F0"/>
                </a:solidFill>
              </a:rPr>
              <a:t>Co-administration of flu and other </a:t>
            </a:r>
            <a:br>
              <a:rPr lang="en-GB" sz="3200" dirty="0">
                <a:solidFill>
                  <a:srgbClr val="00B0F0"/>
                </a:solidFill>
              </a:rPr>
            </a:br>
            <a:r>
              <a:rPr lang="en-GB" sz="3200" dirty="0">
                <a:solidFill>
                  <a:srgbClr val="00B0F0"/>
                </a:solidFill>
              </a:rPr>
              <a:t>vaccines</a:t>
            </a:r>
          </a:p>
        </p:txBody>
      </p:sp>
      <p:sp>
        <p:nvSpPr>
          <p:cNvPr id="3" name="Content Placeholder 2"/>
          <p:cNvSpPr>
            <a:spLocks noGrp="1"/>
          </p:cNvSpPr>
          <p:nvPr>
            <p:ph idx="1"/>
          </p:nvPr>
        </p:nvSpPr>
        <p:spPr>
          <a:xfrm>
            <a:off x="251520" y="1268760"/>
            <a:ext cx="8280722" cy="4320479"/>
          </a:xfrm>
        </p:spPr>
        <p:txBody>
          <a:bodyPr/>
          <a:lstStyle/>
          <a:p>
            <a:pPr>
              <a:buFont typeface="Wingdings" panose="05000000000000000000" pitchFamily="2" charset="2"/>
              <a:buChar char="Ø"/>
              <a:tabLst>
                <a:tab pos="450850" algn="l"/>
              </a:tabLst>
            </a:pPr>
            <a:r>
              <a:rPr lang="en-GB" sz="2000" dirty="0"/>
              <a:t>no interval required between inactivated flu vaccines and any other vaccine</a:t>
            </a:r>
          </a:p>
          <a:p>
            <a:pPr>
              <a:buFont typeface="Wingdings" panose="05000000000000000000" pitchFamily="2" charset="2"/>
              <a:buChar char="Ø"/>
              <a:tabLst>
                <a:tab pos="450850" algn="l"/>
              </a:tabLst>
            </a:pPr>
            <a:r>
              <a:rPr lang="en-GB" sz="2000" dirty="0"/>
              <a:t>if two or more intramuscular vaccines are given at the same time, they should be given in separate sites (preferably a separate limb) and leave at least 2.5 cms between administration sites</a:t>
            </a:r>
          </a:p>
          <a:p>
            <a:pPr>
              <a:buFont typeface="Wingdings" panose="05000000000000000000" pitchFamily="2" charset="2"/>
              <a:buChar char="Ø"/>
              <a:tabLst>
                <a:tab pos="450850" algn="l"/>
              </a:tabLst>
            </a:pPr>
            <a:r>
              <a:rPr lang="en-GB" sz="2000" dirty="0"/>
              <a:t>LAIV can also be given at the same time as other live or inactivated vaccines</a:t>
            </a:r>
          </a:p>
          <a:p>
            <a:pPr>
              <a:buFont typeface="Wingdings" panose="05000000000000000000" pitchFamily="2" charset="2"/>
              <a:buChar char="Ø"/>
              <a:tabLst>
                <a:tab pos="450850" algn="l"/>
              </a:tabLst>
            </a:pPr>
            <a:r>
              <a:rPr lang="en-GB" sz="2000" dirty="0"/>
              <a:t>where possible, it is preferable </a:t>
            </a:r>
          </a:p>
          <a:p>
            <a:pPr marL="0" indent="0">
              <a:tabLst>
                <a:tab pos="450850" algn="l"/>
              </a:tabLst>
            </a:pPr>
            <a:r>
              <a:rPr lang="en-GB" sz="2000" dirty="0"/>
              <a:t>     that flu and COVID-19 vaccines </a:t>
            </a:r>
          </a:p>
          <a:p>
            <a:pPr marL="0" indent="0">
              <a:tabLst>
                <a:tab pos="450850" algn="l"/>
              </a:tabLst>
            </a:pPr>
            <a:r>
              <a:rPr lang="en-GB" sz="2000" dirty="0"/>
              <a:t>     are co-administered for eligible </a:t>
            </a:r>
          </a:p>
          <a:p>
            <a:pPr marL="0" indent="0">
              <a:tabLst>
                <a:tab pos="450850" algn="l"/>
              </a:tabLst>
            </a:pPr>
            <a:r>
              <a:rPr lang="en-GB" sz="2000" dirty="0"/>
              <a:t>     individuals in the autumn 2023/24</a:t>
            </a:r>
          </a:p>
          <a:p>
            <a:pPr marL="0" indent="0">
              <a:tabLst>
                <a:tab pos="450850" algn="l"/>
              </a:tabLst>
            </a:pPr>
            <a:r>
              <a:rPr lang="en-GB" sz="2000" dirty="0"/>
              <a:t>     seasonal campaign</a:t>
            </a:r>
          </a:p>
          <a:p>
            <a:pPr marL="0" indent="0">
              <a:tabLst>
                <a:tab pos="450850" algn="l"/>
              </a:tabLst>
            </a:pPr>
            <a:endParaRPr lang="en-GB" sz="2000" dirty="0">
              <a:solidFill>
                <a:srgbClr val="FF0000"/>
              </a:solidFill>
              <a:hlinkClick r:id="rId3"/>
            </a:endParaRPr>
          </a:p>
          <a:p>
            <a:pPr marL="0" indent="0" algn="ctr"/>
            <a:endParaRPr lang="en-GB" sz="2000" dirty="0"/>
          </a:p>
        </p:txBody>
      </p:sp>
      <p:sp>
        <p:nvSpPr>
          <p:cNvPr id="5" name="TextBox 4">
            <a:extLst>
              <a:ext uri="{FF2B5EF4-FFF2-40B4-BE49-F238E27FC236}">
                <a16:creationId xmlns:a16="http://schemas.microsoft.com/office/drawing/2014/main" id="{2377AD16-3C19-4239-8FCB-8A179A015C58}"/>
              </a:ext>
            </a:extLst>
          </p:cNvPr>
          <p:cNvSpPr txBox="1"/>
          <p:nvPr/>
        </p:nvSpPr>
        <p:spPr>
          <a:xfrm>
            <a:off x="5148065" y="5445224"/>
            <a:ext cx="3275472" cy="369333"/>
          </a:xfrm>
          <a:prstGeom prst="rect">
            <a:avLst/>
          </a:prstGeom>
          <a:noFill/>
        </p:spPr>
        <p:txBody>
          <a:bodyPr wrap="square" rtlCol="0">
            <a:spAutoFit/>
          </a:bodyPr>
          <a:lstStyle/>
          <a:p>
            <a:pPr>
              <a:tabLst>
                <a:tab pos="450850" algn="l"/>
              </a:tabLst>
            </a:pPr>
            <a:r>
              <a:rPr lang="en-GB" dirty="0">
                <a:hlinkClick r:id="rId3"/>
              </a:rPr>
              <a:t>See </a:t>
            </a:r>
            <a:r>
              <a:rPr lang="en-GB" dirty="0">
                <a:hlinkClick r:id="rId4"/>
              </a:rPr>
              <a:t>Green-Book-Chapter-4.</a:t>
            </a:r>
            <a:endParaRPr lang="en-GB" dirty="0"/>
          </a:p>
        </p:txBody>
      </p:sp>
      <p:pic>
        <p:nvPicPr>
          <p:cNvPr id="6" name="Picture 5">
            <a:extLst>
              <a:ext uri="{FF2B5EF4-FFF2-40B4-BE49-F238E27FC236}">
                <a16:creationId xmlns:a16="http://schemas.microsoft.com/office/drawing/2014/main" id="{F3AAC1F9-6E9E-4910-B134-44D3715B34E4}"/>
              </a:ext>
            </a:extLst>
          </p:cNvPr>
          <p:cNvPicPr>
            <a:picLocks noChangeAspect="1"/>
          </p:cNvPicPr>
          <p:nvPr/>
        </p:nvPicPr>
        <p:blipFill>
          <a:blip r:embed="rId5"/>
          <a:stretch>
            <a:fillRect/>
          </a:stretch>
        </p:blipFill>
        <p:spPr>
          <a:xfrm>
            <a:off x="5148064" y="3758079"/>
            <a:ext cx="3117961" cy="1425897"/>
          </a:xfrm>
          <a:prstGeom prst="rect">
            <a:avLst/>
          </a:prstGeom>
        </p:spPr>
      </p:pic>
    </p:spTree>
    <p:extLst>
      <p:ext uri="{BB962C8B-B14F-4D97-AF65-F5344CB8AC3E}">
        <p14:creationId xmlns:p14="http://schemas.microsoft.com/office/powerpoint/2010/main" val="3355783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99FA-D644-4C25-8C8A-209F9A91541F}"/>
              </a:ext>
            </a:extLst>
          </p:cNvPr>
          <p:cNvSpPr>
            <a:spLocks noGrp="1"/>
          </p:cNvSpPr>
          <p:nvPr>
            <p:ph type="title"/>
          </p:nvPr>
        </p:nvSpPr>
        <p:spPr>
          <a:xfrm>
            <a:off x="685800" y="188640"/>
            <a:ext cx="8077200" cy="720080"/>
          </a:xfrm>
        </p:spPr>
        <p:txBody>
          <a:bodyPr/>
          <a:lstStyle/>
          <a:p>
            <a:r>
              <a:rPr lang="en-GB" sz="3200" dirty="0">
                <a:solidFill>
                  <a:srgbClr val="00B0F0"/>
                </a:solidFill>
              </a:rPr>
              <a:t>Flu vaccine for pregnancy</a:t>
            </a:r>
          </a:p>
        </p:txBody>
      </p:sp>
      <p:sp>
        <p:nvSpPr>
          <p:cNvPr id="3" name="Content Placeholder 2">
            <a:extLst>
              <a:ext uri="{FF2B5EF4-FFF2-40B4-BE49-F238E27FC236}">
                <a16:creationId xmlns:a16="http://schemas.microsoft.com/office/drawing/2014/main" id="{01649643-5BC2-4683-A235-55686D517DB2}"/>
              </a:ext>
            </a:extLst>
          </p:cNvPr>
          <p:cNvSpPr>
            <a:spLocks noGrp="1"/>
          </p:cNvSpPr>
          <p:nvPr>
            <p:ph idx="1"/>
          </p:nvPr>
        </p:nvSpPr>
        <p:spPr>
          <a:xfrm>
            <a:off x="685800" y="908720"/>
            <a:ext cx="8077200" cy="4653880"/>
          </a:xfrm>
        </p:spPr>
        <p:txBody>
          <a:bodyPr/>
          <a:lstStyle/>
          <a:p>
            <a:pPr marL="321750" indent="-285750">
              <a:buFont typeface="Arial" panose="020B0604020202020204" pitchFamily="34" charset="0"/>
              <a:buChar char="•"/>
            </a:pPr>
            <a:r>
              <a:rPr lang="en-GB" sz="1500" dirty="0"/>
              <a:t>pregnant women should be offered flu vaccine, as pregnancy has been identified as a clinical risk for serious illness from influenza</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a review of studies on the safety of influenza vaccine in pregnancy concluded that inactivated influenza vaccine can be safely and effectively administered during any trimester of pregnancy</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data is more limited for LAIV</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there is no evidence of risk with LAIV. The live attenuated viruses cannot replicate efficiently elsewhere in the body and therefore there is no theoretical basis for concern about infection of the fetus or the mother</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inactivated influenza vaccines are, however, preferred for those who are pregnant</a:t>
            </a:r>
          </a:p>
          <a:p>
            <a:pPr marL="321750" indent="-285750">
              <a:buFont typeface="Arial" panose="020B0604020202020204" pitchFamily="34" charset="0"/>
              <a:buChar char="•"/>
            </a:pPr>
            <a:endParaRPr lang="en-GB" sz="1500" dirty="0"/>
          </a:p>
          <a:p>
            <a:pPr marL="321750" indent="-285750">
              <a:buFont typeface="Arial" panose="020B0604020202020204" pitchFamily="34" charset="0"/>
              <a:buChar char="•"/>
            </a:pPr>
            <a:r>
              <a:rPr lang="en-GB" sz="1500" dirty="0"/>
              <a:t>there is no need to specifically ask about or test for pregnancy when offering LAIV to eligible girls or to advise avoidance of pregnancy in those who have been recently vaccinated</a:t>
            </a:r>
          </a:p>
          <a:p>
            <a:pPr marL="36000" indent="0"/>
            <a:endParaRPr lang="en-GB" sz="1800" dirty="0"/>
          </a:p>
          <a:p>
            <a:pPr marL="36000" indent="0"/>
            <a:endParaRPr lang="en-GB" sz="1800" dirty="0"/>
          </a:p>
        </p:txBody>
      </p:sp>
    </p:spTree>
    <p:extLst>
      <p:ext uri="{BB962C8B-B14F-4D97-AF65-F5344CB8AC3E}">
        <p14:creationId xmlns:p14="http://schemas.microsoft.com/office/powerpoint/2010/main" val="2642241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11560" y="1412776"/>
            <a:ext cx="8062664" cy="4260305"/>
          </a:xfrm>
        </p:spPr>
        <p:txBody>
          <a:bodyPr/>
          <a:lstStyle/>
          <a:p>
            <a:pPr marL="0" indent="15875">
              <a:spcBef>
                <a:spcPts val="600"/>
              </a:spcBef>
            </a:pPr>
            <a:r>
              <a:rPr lang="en-GB" sz="1900" b="1" dirty="0"/>
              <a:t>There are very few individuals who cannot receive any flu vaccines. </a:t>
            </a:r>
          </a:p>
          <a:p>
            <a:pPr marL="0" indent="15875">
              <a:spcBef>
                <a:spcPts val="600"/>
              </a:spcBef>
            </a:pPr>
            <a:r>
              <a:rPr lang="en-GB" sz="1900" dirty="0"/>
              <a:t>None of the influenza vaccines should be given to those who have had: </a:t>
            </a:r>
            <a:endParaRPr lang="en-GB" sz="19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19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1900" dirty="0">
                <a:latin typeface="Arial" charset="0"/>
                <a:ea typeface="ヒラギノ角ゴ Pro W3" charset="-128"/>
                <a:cs typeface="ヒラギノ角ゴ Pro W3" charset="-128"/>
              </a:rPr>
              <a:t>confirmed anaphylactic reaction to any component of the vaccine (except ovalbumin - see precautions)</a:t>
            </a:r>
          </a:p>
          <a:p>
            <a:pPr>
              <a:spcBef>
                <a:spcPts val="600"/>
              </a:spcBef>
              <a:buFont typeface="Wingdings" panose="05000000000000000000" pitchFamily="2" charset="2"/>
              <a:buChar char="Ø"/>
            </a:pPr>
            <a:endParaRPr lang="en-GB" sz="1900" dirty="0">
              <a:latin typeface="Arial" charset="0"/>
              <a:ea typeface="ヒラギノ角ゴ Pro W3" charset="-128"/>
              <a:cs typeface="ヒラギノ角ゴ Pro W3" charset="-128"/>
            </a:endParaRPr>
          </a:p>
          <a:p>
            <a:pPr marL="0" indent="0">
              <a:spcBef>
                <a:spcPts val="600"/>
              </a:spcBef>
            </a:pPr>
            <a:r>
              <a:rPr lang="en-GB" sz="1900" dirty="0">
                <a:latin typeface="Arial" charset="0"/>
                <a:ea typeface="ヒラギノ角ゴ Pro W3" charset="-128"/>
                <a:cs typeface="ヒラギノ角ゴ Pro W3" charset="-128"/>
              </a:rPr>
              <a:t>The </a:t>
            </a:r>
            <a:r>
              <a:rPr lang="en-GB" sz="1900" dirty="0" err="1">
                <a:latin typeface="Arial" charset="0"/>
                <a:ea typeface="ヒラギノ角ゴ Pro W3" charset="-128"/>
                <a:cs typeface="ヒラギノ角ゴ Pro W3" charset="-128"/>
              </a:rPr>
              <a:t>aQIV</a:t>
            </a:r>
            <a:r>
              <a:rPr lang="en-GB" sz="1900" dirty="0">
                <a:latin typeface="Arial" charset="0"/>
                <a:ea typeface="ヒラギノ角ゴ Pro W3" charset="-128"/>
                <a:cs typeface="ヒラギノ角ゴ Pro W3" charset="-128"/>
              </a:rPr>
              <a:t> (</a:t>
            </a:r>
            <a:r>
              <a:rPr lang="en-GB" sz="1900" dirty="0" err="1">
                <a:latin typeface="Arial" charset="0"/>
                <a:ea typeface="ヒラギノ角ゴ Pro W3" charset="-128"/>
                <a:cs typeface="ヒラギノ角ゴ Pro W3" charset="-128"/>
              </a:rPr>
              <a:t>Fluad</a:t>
            </a:r>
            <a:r>
              <a:rPr lang="en-GB" sz="1900" dirty="0">
                <a:latin typeface="Arial" charset="0"/>
                <a:ea typeface="ヒラギノ角ゴ Pro W3" charset="-128"/>
                <a:cs typeface="ヒラギノ角ゴ Pro W3" charset="-128"/>
              </a:rPr>
              <a:t> Tetra) may be contraindicated in individuals with an egg allergy – see slides on egg allergy</a:t>
            </a:r>
          </a:p>
          <a:p>
            <a:pPr marL="0" indent="0">
              <a:spcBef>
                <a:spcPts val="600"/>
              </a:spcBef>
            </a:pPr>
            <a:endParaRPr lang="en-GB" sz="1900" b="1" dirty="0">
              <a:latin typeface="Arial" charset="0"/>
              <a:ea typeface="ヒラギノ角ゴ Pro W3" charset="-128"/>
              <a:cs typeface="ヒラギノ角ゴ Pro W3" charset="-128"/>
            </a:endParaRPr>
          </a:p>
          <a:p>
            <a:pPr marL="0" indent="0">
              <a:spcBef>
                <a:spcPts val="600"/>
              </a:spcBef>
            </a:pPr>
            <a:r>
              <a:rPr lang="en-GB" sz="1900" b="1" dirty="0">
                <a:latin typeface="Arial" charset="0"/>
                <a:ea typeface="ヒラギノ角ゴ Pro W3" charset="-128"/>
                <a:cs typeface="ヒラギノ角ゴ Pro W3" charset="-128"/>
              </a:rPr>
              <a:t>Note: Always refer to </a:t>
            </a:r>
            <a:r>
              <a:rPr lang="en-GB" sz="1900" b="1" dirty="0">
                <a:latin typeface="Arial" charset="0"/>
                <a:ea typeface="ヒラギノ角ゴ Pro W3" charset="-128"/>
                <a:cs typeface="ヒラギノ角ゴ Pro W3" charset="-128"/>
                <a:hlinkClick r:id="rId3"/>
              </a:rPr>
              <a:t>SPC</a:t>
            </a:r>
            <a:r>
              <a:rPr lang="en-GB" sz="19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a:solidFill>
                  <a:srgbClr val="00B0F0"/>
                </a:solidFill>
                <a:latin typeface="Arial" charset="0"/>
                <a:ea typeface="ヒラギノ角ゴ Pro W3" charset="-128"/>
                <a:cs typeface="ヒラギノ角ゴ Pro W3" charset="-128"/>
              </a:rPr>
              <a:t>Contraindications (inactivated flu vaccines)</a:t>
            </a:r>
          </a:p>
        </p:txBody>
      </p:sp>
    </p:spTree>
    <p:extLst>
      <p:ext uri="{BB962C8B-B14F-4D97-AF65-F5344CB8AC3E}">
        <p14:creationId xmlns:p14="http://schemas.microsoft.com/office/powerpoint/2010/main" val="410295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340768"/>
            <a:ext cx="8278688" cy="4535908"/>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a:latin typeface="Arial" charset="0"/>
                <a:ea typeface="ヒラギノ角ゴ Pro W3" charset="-128"/>
                <a:cs typeface="ヒラギノ角ゴ Pro W3" charset="-128"/>
              </a:rPr>
              <a:t>Fluenz Tetra</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who are:</a:t>
            </a:r>
          </a:p>
          <a:p>
            <a:pPr>
              <a:lnSpc>
                <a:spcPct val="90000"/>
              </a:lnSpc>
              <a:spcBef>
                <a:spcPts val="600"/>
              </a:spcBef>
              <a:buFont typeface="Arial" panose="020B0604020202020204" pitchFamily="34" charset="0"/>
              <a:buChar char="•"/>
            </a:pPr>
            <a:r>
              <a:rPr lang="en-GB" sz="2000" dirty="0">
                <a:latin typeface="Arial" charset="0"/>
                <a:ea typeface="ヒラギノ角ゴ Pro W3" charset="-128"/>
                <a:cs typeface="ヒラギノ角ゴ Pro W3" charset="-128"/>
              </a:rPr>
              <a:t>clinically severely immunodeficient due to conditions or immunosuppressive therapy, such as:</a:t>
            </a:r>
          </a:p>
          <a:p>
            <a:pPr lvl="4">
              <a:lnSpc>
                <a:spcPct val="90000"/>
              </a:lnSpc>
              <a:buFont typeface="Wingdings" charset="2"/>
              <a:buChar char="§"/>
            </a:pPr>
            <a:r>
              <a:rPr lang="en-GB" dirty="0">
                <a:latin typeface="Arial" charset="0"/>
              </a:rPr>
              <a:t>acute and chronic leukaemias</a:t>
            </a:r>
          </a:p>
          <a:p>
            <a:pPr lvl="4">
              <a:lnSpc>
                <a:spcPct val="90000"/>
              </a:lnSpc>
              <a:buFont typeface="Wingdings" charset="2"/>
              <a:buChar char="§"/>
            </a:pPr>
            <a:r>
              <a:rPr lang="en-GB" dirty="0">
                <a:latin typeface="Arial" charset="0"/>
              </a:rPr>
              <a:t>lymphoma</a:t>
            </a:r>
          </a:p>
          <a:p>
            <a:pPr lvl="4">
              <a:lnSpc>
                <a:spcPct val="90000"/>
              </a:lnSpc>
              <a:buFont typeface="Wingdings" charset="2"/>
              <a:buChar char="§"/>
            </a:pPr>
            <a:r>
              <a:rPr lang="en-GB" dirty="0">
                <a:latin typeface="Arial" charset="0"/>
              </a:rPr>
              <a:t>HIV infection not suppressed by antiretroviral therapy</a:t>
            </a:r>
          </a:p>
          <a:p>
            <a:pPr lvl="4">
              <a:lnSpc>
                <a:spcPct val="90000"/>
              </a:lnSpc>
              <a:buFont typeface="Wingdings" charset="2"/>
              <a:buChar char="§"/>
            </a:pPr>
            <a:r>
              <a:rPr lang="en-GB" dirty="0">
                <a:latin typeface="Arial" charset="0"/>
              </a:rPr>
              <a:t>cellular immune deficiencies</a:t>
            </a:r>
          </a:p>
          <a:p>
            <a:pPr lvl="4">
              <a:lnSpc>
                <a:spcPct val="90000"/>
              </a:lnSpc>
              <a:buFont typeface="Wingdings" charset="2"/>
              <a:buChar char="§"/>
            </a:pPr>
            <a:r>
              <a:rPr lang="en-GB" dirty="0">
                <a:latin typeface="Arial" charset="0"/>
              </a:rPr>
              <a:t>high dose corticosteroids</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 </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467544" y="224644"/>
            <a:ext cx="8664302" cy="9001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2800" b="1" kern="0" dirty="0">
                <a:solidFill>
                  <a:srgbClr val="00B0F0"/>
                </a:solidFill>
                <a:latin typeface="Arial" charset="0"/>
                <a:ea typeface="ヒラギノ角ゴ Pro W3" charset="-128"/>
                <a:cs typeface="ヒラギノ角ゴ Pro W3" charset="-128"/>
              </a:rPr>
              <a:t>Contraindications live attenuated flu vaccine (LAIV)</a:t>
            </a:r>
            <a:endParaRPr lang="en-GB" sz="28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2133231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755576" y="980728"/>
            <a:ext cx="7990656" cy="3451448"/>
          </a:xfrm>
        </p:spPr>
        <p:txBody>
          <a:bodyPr/>
          <a:lstStyle/>
          <a:p>
            <a:pPr>
              <a:lnSpc>
                <a:spcPct val="90000"/>
              </a:lnSpc>
              <a:spcBef>
                <a:spcPct val="0"/>
              </a:spcBef>
            </a:pPr>
            <a:r>
              <a:rPr lang="en-GB" sz="1800" b="1" dirty="0">
                <a:latin typeface="Arial" charset="0"/>
                <a:ea typeface="ヒラギノ角ゴ Pro W3" charset="-128"/>
                <a:cs typeface="ヒラギノ角ゴ Pro W3" charset="-128"/>
              </a:rPr>
              <a:t>Acutely unwell:</a:t>
            </a:r>
          </a:p>
          <a:p>
            <a:pPr>
              <a:lnSpc>
                <a:spcPct val="90000"/>
              </a:lnSpc>
              <a:spcBef>
                <a:spcPct val="0"/>
              </a:spcBef>
              <a:buFont typeface="Arial" panose="020B0604020202020204" pitchFamily="34" charset="0"/>
              <a:buChar char="•"/>
            </a:pPr>
            <a:r>
              <a:rPr lang="en-GB" sz="1800" dirty="0">
                <a:latin typeface="Arial" charset="0"/>
              </a:rPr>
              <a:t>defer flu vaccine until recovered</a:t>
            </a:r>
          </a:p>
          <a:p>
            <a:pPr marL="0" indent="0">
              <a:lnSpc>
                <a:spcPct val="90000"/>
              </a:lnSpc>
              <a:spcBef>
                <a:spcPct val="0"/>
              </a:spcBef>
            </a:pPr>
            <a:endParaRPr lang="en-GB" sz="1800" dirty="0">
              <a:latin typeface="Arial" charset="0"/>
            </a:endParaRPr>
          </a:p>
          <a:p>
            <a:pPr>
              <a:lnSpc>
                <a:spcPct val="90000"/>
              </a:lnSpc>
              <a:spcBef>
                <a:spcPct val="0"/>
              </a:spcBef>
            </a:pPr>
            <a:r>
              <a:rPr lang="en-GB" sz="1800" b="1" dirty="0">
                <a:latin typeface="Arial" charset="0"/>
                <a:ea typeface="ヒラギノ角ゴ Pro W3" charset="-128"/>
                <a:cs typeface="ヒラギノ角ゴ Pro W3" charset="-128"/>
              </a:rPr>
              <a:t>Heavy nasal congestion:</a:t>
            </a:r>
          </a:p>
          <a:p>
            <a:pPr marL="321750" lvl="1">
              <a:lnSpc>
                <a:spcPct val="90000"/>
              </a:lnSpc>
              <a:spcBef>
                <a:spcPct val="0"/>
              </a:spcBef>
              <a:buSzPct val="60000"/>
            </a:pPr>
            <a:r>
              <a:rPr lang="en-GB" sz="1800" dirty="0">
                <a:latin typeface="Arial" charset="0"/>
              </a:rPr>
              <a:t>defer LAIV until resolved or, if the child is in a risk group, consider inactivated flu vaccine (</a:t>
            </a:r>
            <a:r>
              <a:rPr lang="en-GB" sz="1800" dirty="0" err="1">
                <a:latin typeface="Arial" charset="0"/>
              </a:rPr>
              <a:t>QIVc</a:t>
            </a:r>
            <a:r>
              <a:rPr lang="en-GB" sz="1800" dirty="0">
                <a:latin typeface="Arial" charset="0"/>
              </a:rPr>
              <a:t>) to provide protection without delay</a:t>
            </a:r>
          </a:p>
          <a:p>
            <a:pPr marL="321750" lvl="1">
              <a:lnSpc>
                <a:spcPct val="90000"/>
              </a:lnSpc>
              <a:spcBef>
                <a:spcPct val="0"/>
              </a:spcBef>
              <a:buSzPct val="60000"/>
            </a:pPr>
            <a:endParaRPr lang="en-GB" sz="1800" dirty="0">
              <a:latin typeface="Arial" charset="0"/>
            </a:endParaRPr>
          </a:p>
          <a:p>
            <a:pPr marL="36000" lvl="1" indent="0">
              <a:lnSpc>
                <a:spcPct val="90000"/>
              </a:lnSpc>
              <a:spcBef>
                <a:spcPct val="0"/>
              </a:spcBef>
              <a:buSzPct val="60000"/>
              <a:buNone/>
            </a:pPr>
            <a:r>
              <a:rPr lang="en-GB" sz="1800" b="1" dirty="0">
                <a:latin typeface="Arial" charset="0"/>
              </a:rPr>
              <a:t>Cochlear implants:</a:t>
            </a:r>
          </a:p>
          <a:p>
            <a:pPr marL="321750" lvl="1">
              <a:lnSpc>
                <a:spcPct val="90000"/>
              </a:lnSpc>
              <a:spcBef>
                <a:spcPct val="0"/>
              </a:spcBef>
              <a:buSzPct val="60000"/>
            </a:pPr>
            <a:r>
              <a:rPr lang="en-GB" sz="1800" dirty="0">
                <a:latin typeface="Arial" charset="0"/>
              </a:rPr>
              <a:t>c</a:t>
            </a:r>
            <a:r>
              <a:rPr lang="en-GB" sz="1800" dirty="0"/>
              <a:t>hildren with cochlear implants can be given LAIV safely, although          ideally not in the week prior to implant surgery or for 2 weeks afterwards, or if there is evidence of on-going cerebrospinal fluid (CSF) leak</a:t>
            </a:r>
            <a:endParaRPr lang="en-GB" sz="1800" dirty="0">
              <a:latin typeface="Arial" charset="0"/>
            </a:endParaRPr>
          </a:p>
          <a:p>
            <a:pPr marL="321750" lvl="1">
              <a:lnSpc>
                <a:spcPct val="90000"/>
              </a:lnSpc>
              <a:spcBef>
                <a:spcPct val="0"/>
              </a:spcBef>
              <a:buSzPct val="60000"/>
            </a:pPr>
            <a:endParaRPr lang="en-GB" sz="1800" b="1" dirty="0">
              <a:latin typeface="Arial" charset="0"/>
              <a:ea typeface="ヒラギノ角ゴ Pro W3" charset="-128"/>
              <a:cs typeface="ヒラギノ角ゴ Pro W3" charset="-128"/>
            </a:endParaRPr>
          </a:p>
          <a:p>
            <a:pPr>
              <a:lnSpc>
                <a:spcPct val="90000"/>
              </a:lnSpc>
              <a:spcBef>
                <a:spcPct val="0"/>
              </a:spcBef>
            </a:pPr>
            <a:r>
              <a:rPr lang="en-GB" sz="1800" b="1" dirty="0">
                <a:latin typeface="Arial" charset="0"/>
                <a:ea typeface="ヒラギノ角ゴ Pro W3" charset="-128"/>
                <a:cs typeface="ヒラギノ角ゴ Pro W3" charset="-128"/>
              </a:rPr>
              <a:t>Use with antiviral agents against influenza</a:t>
            </a:r>
            <a:r>
              <a:rPr lang="en-GB" sz="1800" dirty="0">
                <a:latin typeface="Arial" charset="0"/>
                <a:ea typeface="ヒラギノ角ゴ Pro W3" charset="-128"/>
                <a:cs typeface="ヒラギノ角ゴ Pro W3" charset="-128"/>
              </a:rPr>
              <a:t>:</a:t>
            </a:r>
          </a:p>
          <a:p>
            <a:pPr marL="285750" indent="-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LAIV should not be administered at the same time or within 48 hours of cessation of treatment with influenza antiviral agents</a:t>
            </a:r>
          </a:p>
          <a:p>
            <a:pPr marL="0" indent="0">
              <a:lnSpc>
                <a:spcPct val="90000"/>
              </a:lnSpc>
              <a:spcBef>
                <a:spcPct val="0"/>
              </a:spcBef>
            </a:pPr>
            <a:endParaRPr lang="en-GB" sz="1800" dirty="0">
              <a:latin typeface="Arial" charset="0"/>
              <a:ea typeface="ヒラギノ角ゴ Pro W3" charset="-128"/>
              <a:cs typeface="ヒラギノ角ゴ Pro W3" charset="-128"/>
            </a:endParaRPr>
          </a:p>
          <a:p>
            <a:pPr marL="285750" indent="-285750">
              <a:lnSpc>
                <a:spcPct val="90000"/>
              </a:lnSpc>
              <a:spcBef>
                <a:spcPct val="0"/>
              </a:spcBef>
              <a:buFont typeface="Arial" panose="020B0604020202020204" pitchFamily="34" charset="0"/>
              <a:buChar char="•"/>
            </a:pPr>
            <a:r>
              <a:rPr lang="en-GB" sz="1800" dirty="0">
                <a:latin typeface="Arial" charset="0"/>
                <a:ea typeface="ヒラギノ角ゴ Pro W3" charset="-128"/>
                <a:cs typeface="ヒラギノ角ゴ Pro W3" charset="-128"/>
              </a:rPr>
              <a:t>administration of influenza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45</a:t>
            </a:fld>
            <a:endParaRPr lang="en-US" dirty="0">
              <a:solidFill>
                <a:srgbClr val="FFFFFF"/>
              </a:solidFill>
            </a:endParaRPr>
          </a:p>
        </p:txBody>
      </p:sp>
      <p:sp>
        <p:nvSpPr>
          <p:cNvPr id="6" name="Rectangle 2"/>
          <p:cNvSpPr>
            <a:spLocks noGrp="1" noChangeArrowheads="1"/>
          </p:cNvSpPr>
          <p:nvPr>
            <p:ph type="title"/>
          </p:nvPr>
        </p:nvSpPr>
        <p:spPr>
          <a:xfrm>
            <a:off x="251520" y="188640"/>
            <a:ext cx="8494712" cy="792088"/>
          </a:xfrm>
        </p:spPr>
        <p:txBody>
          <a:bodyPr wrap="square" numCol="1" compatLnSpc="1">
            <a:prstTxWarp prst="textNoShape">
              <a:avLst/>
            </a:prstTxWarp>
            <a:noAutofit/>
          </a:bodyPr>
          <a:lstStyle/>
          <a:p>
            <a:pPr algn="ctr">
              <a:spcBef>
                <a:spcPts val="600"/>
              </a:spcBef>
              <a:spcAft>
                <a:spcPts val="600"/>
              </a:spcAft>
            </a:pPr>
            <a:r>
              <a:rPr lang="en-GB" sz="3600" dirty="0">
                <a:solidFill>
                  <a:srgbClr val="00B0F0"/>
                </a:solidFill>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541359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495544" cy="576064"/>
          </a:xfrm>
        </p:spPr>
        <p:txBody>
          <a:bodyPr>
            <a:noAutofit/>
          </a:bodyPr>
          <a:lstStyle/>
          <a:p>
            <a:pPr algn="ctr"/>
            <a:r>
              <a:rPr lang="en-GB" sz="2800" dirty="0">
                <a:solidFill>
                  <a:srgbClr val="00B0F0"/>
                </a:solidFill>
              </a:rPr>
              <a:t>Acute wheezing and severe asthma</a:t>
            </a:r>
            <a:br>
              <a:rPr lang="en-GB" sz="3200" b="1" dirty="0"/>
            </a:br>
            <a:endParaRPr lang="en-GB" sz="3200" dirty="0"/>
          </a:p>
        </p:txBody>
      </p:sp>
      <p:sp>
        <p:nvSpPr>
          <p:cNvPr id="3" name="Content Placeholder 2"/>
          <p:cNvSpPr>
            <a:spLocks noGrp="1"/>
          </p:cNvSpPr>
          <p:nvPr>
            <p:ph idx="1"/>
          </p:nvPr>
        </p:nvSpPr>
        <p:spPr>
          <a:xfrm>
            <a:off x="521996" y="980728"/>
            <a:ext cx="8100008" cy="4535909"/>
          </a:xfrm>
        </p:spPr>
        <p:txBody>
          <a:bodyPr/>
          <a:lstStyle/>
          <a:p>
            <a:pPr marL="0" indent="0"/>
            <a:r>
              <a:rPr lang="en-GB" sz="1600" b="1" dirty="0"/>
              <a:t>The Joint Committee on Vaccination and Immunisation (JCVI) advise: </a:t>
            </a:r>
          </a:p>
          <a:p>
            <a:pPr marL="285750" indent="-285750">
              <a:buFont typeface="Wingdings" panose="05000000000000000000" pitchFamily="2" charset="2"/>
              <a:buChar char="Ø"/>
            </a:pPr>
            <a:r>
              <a:rPr lang="en-GB" sz="1600" dirty="0"/>
              <a:t>children with asthma on </a:t>
            </a:r>
            <a:r>
              <a:rPr lang="en-GB" sz="1600" u="sng" dirty="0"/>
              <a:t>inhaled</a:t>
            </a:r>
            <a:r>
              <a:rPr lang="en-GB" sz="1600" dirty="0"/>
              <a:t> corticosteroids may safely be given LAIV irrespective of the dose prescribed</a:t>
            </a:r>
          </a:p>
          <a:p>
            <a:pPr marL="0" indent="0"/>
            <a:endParaRPr lang="en-GB" sz="1600" b="1" dirty="0"/>
          </a:p>
          <a:p>
            <a:pPr marL="285750" indent="-285750">
              <a:buFont typeface="Wingdings" panose="05000000000000000000" pitchFamily="2" charset="2"/>
              <a:buChar char="Ø"/>
            </a:pPr>
            <a:r>
              <a:rPr lang="en-GB" sz="1600" dirty="0"/>
              <a:t>LAIV is </a:t>
            </a:r>
            <a:r>
              <a:rPr lang="en-GB" sz="1600" b="1" dirty="0"/>
              <a:t>not recommended </a:t>
            </a:r>
            <a:r>
              <a:rPr lang="en-GB" sz="1600" dirty="0"/>
              <a:t>for children and adolescents </a:t>
            </a:r>
            <a:r>
              <a:rPr lang="en-GB" sz="1600" u="sng" dirty="0"/>
              <a:t>currently experiencing an acute exacerbation of symptoms </a:t>
            </a:r>
            <a:r>
              <a:rPr lang="en-GB" sz="1600" dirty="0"/>
              <a:t>including:                                                            	- those who have had increased wheezing and/or                                      	- needed additional bronchodilator treatment in previous 72 hours</a:t>
            </a:r>
          </a:p>
          <a:p>
            <a:pPr marL="285750" indent="-285750">
              <a:buFont typeface="Wingdings" panose="05000000000000000000" pitchFamily="2" charset="2"/>
              <a:buChar char="Ø"/>
            </a:pPr>
            <a:r>
              <a:rPr lang="en-GB" sz="1600" dirty="0"/>
              <a:t>such children should be offered a suitable inactivated influenza vaccine (</a:t>
            </a:r>
            <a:r>
              <a:rPr lang="en-GB" sz="1600" dirty="0" err="1"/>
              <a:t>QIVc</a:t>
            </a:r>
            <a:r>
              <a:rPr lang="en-GB" sz="1600" dirty="0"/>
              <a:t>) to avoid a delay in protection</a:t>
            </a:r>
          </a:p>
          <a:p>
            <a:pPr marL="0" indent="0"/>
            <a:endParaRPr lang="en-GB" sz="1600" dirty="0"/>
          </a:p>
          <a:p>
            <a:pPr>
              <a:buFont typeface="Wingdings" panose="05000000000000000000" pitchFamily="2" charset="2"/>
              <a:buChar char="Ø"/>
            </a:pPr>
            <a:r>
              <a:rPr lang="en-GB" sz="1600" dirty="0"/>
              <a:t>children who require </a:t>
            </a:r>
            <a:r>
              <a:rPr lang="en-GB" sz="1600" u="sng" dirty="0"/>
              <a:t>regular oral steroids for maintenance of asthma control</a:t>
            </a:r>
            <a:r>
              <a:rPr lang="en-GB" sz="1600" dirty="0"/>
              <a:t>, or </a:t>
            </a:r>
            <a:r>
              <a:rPr lang="en-GB" sz="1600" u="sng" dirty="0"/>
              <a:t>have previously required intensive care for asthma exacerbation </a:t>
            </a:r>
            <a:r>
              <a:rPr lang="en-GB" sz="1600" dirty="0"/>
              <a:t>should only be given LAIV on the advice of their specialist          </a:t>
            </a:r>
          </a:p>
          <a:p>
            <a:pPr marL="285750" indent="-285750">
              <a:buFont typeface="Wingdings" panose="05000000000000000000" pitchFamily="2" charset="2"/>
              <a:buChar char="Ø"/>
            </a:pPr>
            <a:r>
              <a:rPr lang="en-GB" sz="1600" dirty="0"/>
              <a:t>as these children may be at higher risk from influenza infection, those who cannot receive LAIV should receive a suitable inactivated influenza vaccine</a:t>
            </a:r>
          </a:p>
          <a:p>
            <a:endParaRPr lang="en-GB" sz="100" dirty="0"/>
          </a:p>
        </p:txBody>
      </p:sp>
    </p:spTree>
    <p:extLst>
      <p:ext uri="{BB962C8B-B14F-4D97-AF65-F5344CB8AC3E}">
        <p14:creationId xmlns:p14="http://schemas.microsoft.com/office/powerpoint/2010/main" val="3083071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429000"/>
            <a:ext cx="3030488" cy="2707673"/>
          </a:xfrm>
          <a:prstGeom prst="rect">
            <a:avLst/>
          </a:prstGeom>
        </p:spPr>
      </p:pic>
      <p:sp>
        <p:nvSpPr>
          <p:cNvPr id="2" name="Title 1"/>
          <p:cNvSpPr>
            <a:spLocks noGrp="1"/>
          </p:cNvSpPr>
          <p:nvPr>
            <p:ph type="title"/>
          </p:nvPr>
        </p:nvSpPr>
        <p:spPr>
          <a:xfrm>
            <a:off x="467544" y="260648"/>
            <a:ext cx="8293224" cy="798197"/>
          </a:xfrm>
        </p:spPr>
        <p:txBody>
          <a:bodyPr/>
          <a:lstStyle/>
          <a:p>
            <a:pPr algn="ctr"/>
            <a:r>
              <a:rPr lang="en-GB" sz="3200" dirty="0">
                <a:solidFill>
                  <a:srgbClr val="00B0F0"/>
                </a:solidFill>
              </a:rPr>
              <a:t>Egg allergy – adults</a:t>
            </a:r>
          </a:p>
        </p:txBody>
      </p:sp>
      <p:sp>
        <p:nvSpPr>
          <p:cNvPr id="3" name="Content Placeholder 2"/>
          <p:cNvSpPr>
            <a:spLocks noGrp="1"/>
          </p:cNvSpPr>
          <p:nvPr>
            <p:ph idx="1"/>
          </p:nvPr>
        </p:nvSpPr>
        <p:spPr>
          <a:xfrm>
            <a:off x="611560" y="1196752"/>
            <a:ext cx="7704856" cy="5027711"/>
          </a:xfrm>
        </p:spPr>
        <p:txBody>
          <a:bodyPr/>
          <a:lstStyle/>
          <a:p>
            <a:pPr>
              <a:spcAft>
                <a:spcPts val="0"/>
              </a:spcAft>
              <a:buFont typeface="Arial" panose="020B0604020202020204" pitchFamily="34" charset="0"/>
              <a:buChar char="•"/>
            </a:pPr>
            <a:r>
              <a:rPr lang="en-GB" sz="2000" dirty="0" err="1">
                <a:solidFill>
                  <a:srgbClr val="000000"/>
                </a:solidFill>
                <a:latin typeface="Arial" panose="020B0604020202020204" pitchFamily="34" charset="0"/>
                <a:ea typeface="Times New Roman"/>
                <a:cs typeface="Arial" panose="020B0604020202020204" pitchFamily="34" charset="0"/>
              </a:rPr>
              <a:t>aQIV</a:t>
            </a:r>
            <a:r>
              <a:rPr lang="en-GB" sz="2000" dirty="0">
                <a:solidFill>
                  <a:srgbClr val="000000"/>
                </a:solidFill>
                <a:latin typeface="Arial" panose="020B0604020202020204" pitchFamily="34" charset="0"/>
                <a:ea typeface="Times New Roman"/>
                <a:cs typeface="Arial" panose="020B0604020202020204" pitchFamily="34" charset="0"/>
              </a:rPr>
              <a:t> (</a:t>
            </a:r>
            <a:r>
              <a:rPr lang="en-GB" sz="2000" dirty="0" err="1">
                <a:latin typeface="Arial" panose="020B0604020202020204" pitchFamily="34" charset="0"/>
                <a:ea typeface="Times New Roman"/>
                <a:cs typeface="Arial" panose="020B0604020202020204" pitchFamily="34" charset="0"/>
              </a:rPr>
              <a:t>Fluad</a:t>
            </a:r>
            <a:r>
              <a:rPr lang="en-GB" sz="2000" dirty="0">
                <a:latin typeface="Arial" panose="020B0604020202020204" pitchFamily="34" charset="0"/>
                <a:ea typeface="Times New Roman"/>
                <a:cs typeface="Arial" panose="020B0604020202020204" pitchFamily="34" charset="0"/>
              </a:rPr>
              <a:t> Tetra) is contraindicated in individuals with </a:t>
            </a:r>
            <a:r>
              <a:rPr lang="en-GB" sz="2000" dirty="0"/>
              <a:t>a history of egg allergy</a:t>
            </a:r>
          </a:p>
          <a:p>
            <a:pPr>
              <a:spcAft>
                <a:spcPts val="0"/>
              </a:spcAft>
              <a:buFont typeface="Arial" panose="020B0604020202020204" pitchFamily="34" charset="0"/>
              <a:buChar char="•"/>
            </a:pPr>
            <a:endParaRPr lang="en-GB" sz="2000" dirty="0">
              <a:latin typeface="Arial" panose="020B0604020202020204" pitchFamily="34" charset="0"/>
              <a:ea typeface="Times New Roman"/>
              <a:cs typeface="Arial" panose="020B0604020202020204" pitchFamily="34" charset="0"/>
            </a:endParaRPr>
          </a:p>
          <a:p>
            <a:pPr>
              <a:spcAft>
                <a:spcPts val="0"/>
              </a:spcAft>
              <a:buFont typeface="Arial" panose="020B0604020202020204" pitchFamily="34" charset="0"/>
              <a:buChar char="•"/>
            </a:pPr>
            <a:r>
              <a:rPr lang="en-GB" sz="2000" dirty="0" err="1">
                <a:latin typeface="Arial" panose="020B0604020202020204" pitchFamily="34" charset="0"/>
                <a:ea typeface="Times New Roman"/>
                <a:cs typeface="Arial" panose="020B0604020202020204" pitchFamily="34" charset="0"/>
              </a:rPr>
              <a:t>QIVc</a:t>
            </a:r>
            <a:r>
              <a:rPr lang="en-GB" sz="2000" dirty="0">
                <a:latin typeface="Arial" panose="020B0604020202020204" pitchFamily="34" charset="0"/>
                <a:ea typeface="Times New Roman"/>
                <a:cs typeface="Arial" panose="020B0604020202020204" pitchFamily="34" charset="0"/>
              </a:rPr>
              <a:t> (</a:t>
            </a:r>
            <a:r>
              <a:rPr lang="en-GB" sz="2000" dirty="0" err="1">
                <a:latin typeface="Arial" panose="020B0604020202020204" pitchFamily="34" charset="0"/>
                <a:ea typeface="Times New Roman"/>
                <a:cs typeface="Arial" panose="020B0604020202020204" pitchFamily="34" charset="0"/>
              </a:rPr>
              <a:t>Flucelvax</a:t>
            </a:r>
            <a:r>
              <a:rPr lang="en-GB" sz="2000" dirty="0">
                <a:latin typeface="Arial" panose="020B0604020202020204" pitchFamily="34" charset="0"/>
                <a:ea typeface="Times New Roman"/>
                <a:cs typeface="Arial" panose="020B0604020202020204" pitchFamily="34" charset="0"/>
              </a:rPr>
              <a:t> Tetra, cell based) should be the preferred option for patients aged 65 and over who have a confirmed  allergy </a:t>
            </a:r>
            <a:r>
              <a:rPr lang="en-GB" sz="2000" dirty="0"/>
              <a:t>to egg</a:t>
            </a:r>
            <a:endParaRPr lang="en-GB" sz="2400" dirty="0">
              <a:solidFill>
                <a:srgbClr val="000000"/>
              </a:solidFill>
              <a:latin typeface="Frutiger 45 Light"/>
              <a:ea typeface="Times New Roman"/>
              <a:cs typeface="Frutiger 45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8666" y="3688377"/>
            <a:ext cx="1987292" cy="1719286"/>
          </a:xfrm>
          <a:prstGeom prst="rect">
            <a:avLst/>
          </a:prstGeom>
        </p:spPr>
      </p:pic>
    </p:spTree>
    <p:extLst>
      <p:ext uri="{BB962C8B-B14F-4D97-AF65-F5344CB8AC3E}">
        <p14:creationId xmlns:p14="http://schemas.microsoft.com/office/powerpoint/2010/main" val="39975844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200" dirty="0">
                <a:solidFill>
                  <a:srgbClr val="00B0F0"/>
                </a:solidFill>
              </a:rPr>
              <a:t>Egg allergy – children</a:t>
            </a:r>
          </a:p>
        </p:txBody>
      </p:sp>
      <p:sp>
        <p:nvSpPr>
          <p:cNvPr id="3" name="Content Placeholder 2"/>
          <p:cNvSpPr>
            <a:spLocks noGrp="1"/>
          </p:cNvSpPr>
          <p:nvPr>
            <p:ph idx="1"/>
          </p:nvPr>
        </p:nvSpPr>
        <p:spPr>
          <a:xfrm>
            <a:off x="611560" y="1173985"/>
            <a:ext cx="7704856" cy="4775295"/>
          </a:xfrm>
        </p:spPr>
        <p:txBody>
          <a:bodyPr/>
          <a:lstStyle/>
          <a:p>
            <a:pPr>
              <a:buFont typeface="Arial" panose="020B0604020202020204" pitchFamily="34" charset="0"/>
              <a:buChar char="•"/>
            </a:pPr>
            <a:r>
              <a:rPr lang="en-US" sz="1800" dirty="0"/>
              <a:t>children with an egg allergy that did not result in an intensive care admission can be safely vaccinated with LAIV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QIVc</a:t>
            </a:r>
            <a:r>
              <a:rPr lang="en-US" sz="1800" dirty="0"/>
              <a:t> (</a:t>
            </a:r>
            <a:r>
              <a:rPr lang="en-US" sz="1800" dirty="0" err="1"/>
              <a:t>Flucelvax</a:t>
            </a:r>
            <a:r>
              <a:rPr lang="en-US" sz="1800" dirty="0"/>
              <a:t> Tetra) in any setting (including primary care and schools)</a:t>
            </a:r>
          </a:p>
          <a:p>
            <a:pPr>
              <a:buFont typeface="Arial" panose="020B0604020202020204" pitchFamily="34" charset="0"/>
              <a:buChar char="•"/>
            </a:pPr>
            <a:endParaRPr lang="en-US" sz="1800" dirty="0"/>
          </a:p>
          <a:p>
            <a:endParaRPr lang="en-GB" sz="1600" dirty="0"/>
          </a:p>
        </p:txBody>
      </p:sp>
      <p:pic>
        <p:nvPicPr>
          <p:cNvPr id="4" name="Picture 3">
            <a:extLst>
              <a:ext uri="{FF2B5EF4-FFF2-40B4-BE49-F238E27FC236}">
                <a16:creationId xmlns:a16="http://schemas.microsoft.com/office/drawing/2014/main" id="{B11B7898-4570-449A-8B95-A566AC75D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225" y="3637411"/>
            <a:ext cx="2310408" cy="2064297"/>
          </a:xfrm>
          <a:prstGeom prst="rect">
            <a:avLst/>
          </a:prstGeom>
        </p:spPr>
      </p:pic>
      <p:pic>
        <p:nvPicPr>
          <p:cNvPr id="5" name="Picture 4">
            <a:extLst>
              <a:ext uri="{FF2B5EF4-FFF2-40B4-BE49-F238E27FC236}">
                <a16:creationId xmlns:a16="http://schemas.microsoft.com/office/drawing/2014/main" id="{9D715A48-FF21-48F8-A803-2BB4C56A1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788" y="4183391"/>
            <a:ext cx="1993230" cy="1500624"/>
          </a:xfrm>
          <a:prstGeom prst="rect">
            <a:avLst/>
          </a:prstGeom>
        </p:spPr>
      </p:pic>
    </p:spTree>
    <p:extLst>
      <p:ext uri="{BB962C8B-B14F-4D97-AF65-F5344CB8AC3E}">
        <p14:creationId xmlns:p14="http://schemas.microsoft.com/office/powerpoint/2010/main" val="640855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43000"/>
            <a:ext cx="8568951" cy="4590256"/>
          </a:xfrm>
        </p:spPr>
        <p:txBody>
          <a:bodyPr/>
          <a:lstStyle/>
          <a:p>
            <a:r>
              <a:rPr lang="en-GB" sz="1800" dirty="0"/>
              <a:t>	</a:t>
            </a:r>
            <a:r>
              <a:rPr lang="en-GB" sz="1800" dirty="0" err="1"/>
              <a:t>aQIV</a:t>
            </a:r>
            <a:r>
              <a:rPr lang="en-GB" sz="1800" dirty="0"/>
              <a:t> (</a:t>
            </a:r>
            <a:r>
              <a:rPr lang="en-GB" sz="1800" dirty="0" err="1"/>
              <a:t>Fluad</a:t>
            </a:r>
            <a:r>
              <a:rPr lang="en-GB" sz="1800" dirty="0"/>
              <a:t> Tetra) and </a:t>
            </a:r>
            <a:r>
              <a:rPr lang="en-GB" sz="1800" dirty="0" err="1"/>
              <a:t>QIVc</a:t>
            </a:r>
            <a:r>
              <a:rPr lang="en-GB" sz="1800" dirty="0"/>
              <a:t> (</a:t>
            </a:r>
            <a:r>
              <a:rPr lang="en-GB" sz="1800" dirty="0" err="1"/>
              <a:t>Flucelvax</a:t>
            </a:r>
            <a:r>
              <a:rPr lang="en-GB" sz="1800" dirty="0"/>
              <a:t> Tetra) are supplied in single-dose prefilled syringes, with a plunger stopper (</a:t>
            </a:r>
            <a:r>
              <a:rPr lang="en-GB" sz="1800" dirty="0" err="1"/>
              <a:t>bromobutyl</a:t>
            </a:r>
            <a:r>
              <a:rPr lang="en-GB" sz="1800" dirty="0"/>
              <a:t> rubber), with attached needles. None of the components of this staked needle prefilled syringe presentation that are in direct contact with the vaccine (syringe barrel, plunger and rubber stopper) are made with natural rubber latex. </a:t>
            </a:r>
            <a:r>
              <a:rPr lang="en-GB" sz="1800" i="1" dirty="0"/>
              <a:t>The needle shield for both vaccines contains natural rubber latex</a:t>
            </a:r>
            <a:r>
              <a:rPr lang="en-GB" sz="1800" dirty="0"/>
              <a:t>. The risk of allergy is extremely small and is considered to be safe in those patients that have latex allergy / latex anaphylaxis.</a:t>
            </a:r>
          </a:p>
          <a:p>
            <a:br>
              <a:rPr lang="en-GB" sz="1800" dirty="0"/>
            </a:br>
            <a:r>
              <a:rPr lang="en-GB" sz="1800" dirty="0"/>
              <a:t>Please refer to the Green Book Chapter 6: Contraindications and special considerations for further information </a:t>
            </a:r>
            <a:r>
              <a:rPr lang="en-GB" sz="1800" u="sng" dirty="0">
                <a:hlinkClick r:id="rId3"/>
              </a:rPr>
              <a:t>https://www.gov.uk/government/publications/contraindications-and-special-considerations-the-green-book-chapter-6</a:t>
            </a:r>
            <a:r>
              <a:rPr lang="en-GB" sz="1800" dirty="0"/>
              <a:t> </a:t>
            </a:r>
          </a:p>
          <a:p>
            <a:endParaRPr lang="en-GB" dirty="0"/>
          </a:p>
        </p:txBody>
      </p:sp>
      <p:sp>
        <p:nvSpPr>
          <p:cNvPr id="6" name="Title 10"/>
          <p:cNvSpPr txBox="1">
            <a:spLocks/>
          </p:cNvSpPr>
          <p:nvPr/>
        </p:nvSpPr>
        <p:spPr bwMode="auto">
          <a:xfrm>
            <a:off x="683568" y="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a:lstStyle>
          <a:p>
            <a:r>
              <a:rPr lang="en-GB" kern="0" dirty="0">
                <a:solidFill>
                  <a:srgbClr val="00B0F0"/>
                </a:solidFill>
              </a:rPr>
              <a:t>Latex allergy</a:t>
            </a:r>
          </a:p>
        </p:txBody>
      </p:sp>
    </p:spTree>
    <p:extLst>
      <p:ext uri="{BB962C8B-B14F-4D97-AF65-F5344CB8AC3E}">
        <p14:creationId xmlns:p14="http://schemas.microsoft.com/office/powerpoint/2010/main" val="46520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5"/>
            <a:ext cx="8077200" cy="1152129"/>
          </a:xfrm>
        </p:spPr>
        <p:txBody>
          <a:bodyPr/>
          <a:lstStyle/>
          <a:p>
            <a:r>
              <a:rPr lang="en-GB" altLang="en-US" dirty="0">
                <a:solidFill>
                  <a:srgbClr val="00B0F0"/>
                </a:solidFill>
                <a:ea typeface="ヒラギノ角ゴ Pro W3"/>
                <a:cs typeface="ヒラギノ角ゴ Pro W3"/>
              </a:rPr>
              <a:t>Types of influenza virus</a:t>
            </a:r>
            <a:endParaRPr lang="en-GB"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4987497"/>
              </p:ext>
            </p:extLst>
          </p:nvPr>
        </p:nvGraphicFramePr>
        <p:xfrm>
          <a:off x="685800" y="2060847"/>
          <a:ext cx="7689948" cy="3688080"/>
        </p:xfrm>
        <a:graphic>
          <a:graphicData uri="http://schemas.openxmlformats.org/drawingml/2006/table">
            <a:tbl>
              <a:tblPr firstRow="1" bandRow="1">
                <a:tableStyleId>{5C22544A-7EE6-4342-B048-85BDC9FD1C3A}</a:tableStyleId>
              </a:tblPr>
              <a:tblGrid>
                <a:gridCol w="1917433">
                  <a:extLst>
                    <a:ext uri="{9D8B030D-6E8A-4147-A177-3AD203B41FA5}">
                      <a16:colId xmlns:a16="http://schemas.microsoft.com/office/drawing/2014/main" val="20000"/>
                    </a:ext>
                  </a:extLst>
                </a:gridCol>
                <a:gridCol w="5772515">
                  <a:extLst>
                    <a:ext uri="{9D8B030D-6E8A-4147-A177-3AD203B41FA5}">
                      <a16:colId xmlns:a16="http://schemas.microsoft.com/office/drawing/2014/main" val="20001"/>
                    </a:ext>
                  </a:extLst>
                </a:gridCol>
              </a:tblGrid>
              <a:tr h="228521">
                <a:tc>
                  <a:txBody>
                    <a:bodyPr/>
                    <a:lstStyle/>
                    <a:p>
                      <a:r>
                        <a:rPr lang="en-GB" dirty="0"/>
                        <a:t>Type </a:t>
                      </a:r>
                    </a:p>
                  </a:txBody>
                  <a:tcPr/>
                </a:tc>
                <a:tc>
                  <a:txBody>
                    <a:bodyPr/>
                    <a:lstStyle/>
                    <a:p>
                      <a:endParaRPr lang="en-GB" dirty="0"/>
                    </a:p>
                  </a:txBody>
                  <a:tcPr/>
                </a:tc>
                <a:extLst>
                  <a:ext uri="{0D108BD9-81ED-4DB2-BD59-A6C34878D82A}">
                    <a16:rowId xmlns:a16="http://schemas.microsoft.com/office/drawing/2014/main" val="10000"/>
                  </a:ext>
                </a:extLst>
              </a:tr>
              <a:tr h="914085">
                <a:tc>
                  <a:txBody>
                    <a:bodyPr/>
                    <a:lstStyle/>
                    <a:p>
                      <a:pPr>
                        <a:defRPr/>
                      </a:pPr>
                      <a:r>
                        <a:rPr lang="en-GB" sz="2000" b="1" dirty="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cause the majority of seasonal flu cases</a:t>
                      </a:r>
                    </a:p>
                    <a:p>
                      <a:pPr marL="342900" lvl="0" indent="-342900">
                        <a:spcAft>
                          <a:spcPts val="600"/>
                        </a:spcAft>
                        <a:buClr>
                          <a:srgbClr val="00B5CC"/>
                        </a:buClr>
                        <a:buFont typeface="Arial" panose="020B0604020202020204" pitchFamily="34" charset="0"/>
                        <a:buChar char="•"/>
                        <a:defRPr/>
                      </a:pPr>
                      <a:r>
                        <a:rPr lang="en-GB" sz="2000" dirty="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a:latin typeface="+mn-lt"/>
                        </a:rPr>
                        <a:t>animal reservoir – birds, wildfowl, also carried by mammals</a:t>
                      </a:r>
                    </a:p>
                  </a:txBody>
                  <a:tcPr/>
                </a:tc>
                <a:extLst>
                  <a:ext uri="{0D108BD9-81ED-4DB2-BD59-A6C34878D82A}">
                    <a16:rowId xmlns:a16="http://schemas.microsoft.com/office/drawing/2014/main" val="10001"/>
                  </a:ext>
                </a:extLst>
              </a:tr>
              <a:tr h="723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a:latin typeface="+mn-lt"/>
                        </a:rPr>
                        <a:t>predominantly found in humans</a:t>
                      </a:r>
                    </a:p>
                  </a:txBody>
                  <a:tcPr/>
                </a:tc>
                <a:extLst>
                  <a:ext uri="{0D108BD9-81ED-4DB2-BD59-A6C34878D82A}">
                    <a16:rowId xmlns:a16="http://schemas.microsoft.com/office/drawing/2014/main" val="10002"/>
                  </a:ext>
                </a:extLst>
              </a:tr>
              <a:tr h="437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ea typeface="ヒラギノ角ゴ Pro W3" charset="-128"/>
                          <a:cs typeface="ヒラギノ角ゴ Pro W3" charset="-128"/>
                        </a:rPr>
                        <a:t>C viruses</a:t>
                      </a:r>
                    </a:p>
                    <a:p>
                      <a:endParaRPr lang="en-GB" sz="2000" dirty="0"/>
                    </a:p>
                  </a:txBody>
                  <a:tcPr/>
                </a:tc>
                <a:tc>
                  <a:txBody>
                    <a:bodyPr/>
                    <a:lstStyle/>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mn-lt"/>
                        </a:rPr>
                        <a:t>minor respiratory illness only</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768252" y="1572761"/>
            <a:ext cx="5747964" cy="400110"/>
          </a:xfrm>
          <a:prstGeom prst="rect">
            <a:avLst/>
          </a:prstGeom>
          <a:noFill/>
        </p:spPr>
        <p:txBody>
          <a:bodyPr wrap="square" rtlCol="0">
            <a:spAutoFit/>
          </a:bodyPr>
          <a:lstStyle/>
          <a:p>
            <a:r>
              <a:rPr lang="en-GB" sz="2000" b="1" dirty="0">
                <a:solidFill>
                  <a:schemeClr val="bg1"/>
                </a:solidFill>
              </a:rPr>
              <a:t>There are three </a:t>
            </a:r>
            <a:r>
              <a:rPr lang="en-GB" sz="2000" b="1" dirty="0">
                <a:solidFill>
                  <a:schemeClr val="bg2"/>
                </a:solidFill>
              </a:rPr>
              <a:t>main types of influenza virus</a:t>
            </a:r>
            <a:endParaRPr lang="en-GB" sz="2000" dirty="0">
              <a:solidFill>
                <a:schemeClr val="bg2"/>
              </a:solidFill>
            </a:endParaRPr>
          </a:p>
        </p:txBody>
      </p:sp>
    </p:spTree>
    <p:extLst>
      <p:ext uri="{BB962C8B-B14F-4D97-AF65-F5344CB8AC3E}">
        <p14:creationId xmlns:p14="http://schemas.microsoft.com/office/powerpoint/2010/main" val="2607222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1124744"/>
            <a:ext cx="8422704" cy="4188718"/>
          </a:xfrm>
        </p:spPr>
        <p:txBody>
          <a:bodyPr/>
          <a:lstStyle/>
          <a:p>
            <a:pPr>
              <a:lnSpc>
                <a:spcPct val="90000"/>
              </a:lnSpc>
              <a:spcBef>
                <a:spcPct val="0"/>
              </a:spcBef>
              <a:buFont typeface="Wingdings" panose="05000000000000000000" pitchFamily="2" charset="2"/>
              <a:buChar char="Ø"/>
            </a:pPr>
            <a:r>
              <a:rPr lang="en-GB" sz="1800" dirty="0">
                <a:ea typeface="ヒラギノ角ゴ Pro W3" charset="-128"/>
                <a:cs typeface="ヒラギノ角ゴ Pro W3" charset="-128"/>
              </a:rPr>
              <a:t>there is a theoretical potential for transmission of live attenuated virus to immunocompromised contacts - risk is for one to two weeks following vaccination with LAIV</a:t>
            </a:r>
          </a:p>
          <a:p>
            <a:pPr marL="0" indent="0">
              <a:lnSpc>
                <a:spcPct val="90000"/>
              </a:lnSpc>
              <a:spcBef>
                <a:spcPct val="0"/>
              </a:spcBef>
            </a:pPr>
            <a:endParaRPr lang="en-GB" sz="18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1800" dirty="0"/>
              <a:t>extensive use of LAIV in the UK (over 10 million doses) – no reports of illness among immunocompromised patients inadvertently exposed to vaccinated children</a:t>
            </a:r>
          </a:p>
          <a:p>
            <a:pPr>
              <a:lnSpc>
                <a:spcPct val="90000"/>
              </a:lnSpc>
              <a:spcBef>
                <a:spcPct val="0"/>
              </a:spcBef>
              <a:buFont typeface="Wingdings" panose="05000000000000000000" pitchFamily="2" charset="2"/>
              <a:buChar char="Ø"/>
            </a:pPr>
            <a:endParaRPr lang="en-GB" sz="1800" dirty="0">
              <a:ea typeface="ヒラギノ角ゴ Pro W3" charset="-128"/>
              <a:cs typeface="ヒラギノ角ゴ Pro W3" charset="-128"/>
            </a:endParaRPr>
          </a:p>
          <a:p>
            <a:pPr>
              <a:lnSpc>
                <a:spcPct val="90000"/>
              </a:lnSpc>
              <a:spcBef>
                <a:spcPct val="0"/>
              </a:spcBef>
              <a:buFont typeface="Wingdings" panose="05000000000000000000" pitchFamily="2" charset="2"/>
              <a:buChar char="Ø"/>
            </a:pPr>
            <a:r>
              <a:rPr lang="en-GB" sz="1800" dirty="0">
                <a:ea typeface="ヒラギノ角ゴ Pro W3" charset="-128"/>
                <a:cs typeface="ヒラギノ角ゴ Pro W3" charset="-128"/>
              </a:rPr>
              <a:t>however, where close contact with </a:t>
            </a:r>
            <a:r>
              <a:rPr lang="en-GB" sz="1800" b="1" dirty="0">
                <a:ea typeface="ヒラギノ角ゴ Pro W3" charset="-128"/>
                <a:cs typeface="ヒラギノ角ゴ Pro W3" charset="-128"/>
              </a:rPr>
              <a:t>severely immunocompromised patients </a:t>
            </a:r>
            <a:r>
              <a:rPr lang="en-GB" sz="1800" dirty="0">
                <a:ea typeface="ヒラギノ角ゴ Pro W3" charset="-128"/>
                <a:cs typeface="ヒラギノ角ゴ Pro W3" charset="-128"/>
              </a:rPr>
              <a:t>(e.g. bone marrow transplant patients requiring isolation) is likely/unavoidable (e.g. household members) consider an appropriate inactivated flu vaccine instead</a:t>
            </a:r>
          </a:p>
          <a:p>
            <a:pPr>
              <a:lnSpc>
                <a:spcPct val="90000"/>
              </a:lnSpc>
              <a:spcBef>
                <a:spcPct val="0"/>
              </a:spcBef>
              <a:buFont typeface="Wingdings" panose="05000000000000000000" pitchFamily="2" charset="2"/>
              <a:buChar char="Ø"/>
            </a:pPr>
            <a:endParaRPr lang="en-GB" sz="1800" dirty="0">
              <a:ea typeface="ヒラギノ角ゴ Pro W3" charset="-128"/>
              <a:cs typeface="ヒラギノ角ゴ Pro W3" charset="-128"/>
            </a:endParaRPr>
          </a:p>
          <a:p>
            <a:pPr>
              <a:buFont typeface="Wingdings" panose="05000000000000000000" pitchFamily="2" charset="2"/>
              <a:buChar char="Ø"/>
            </a:pPr>
            <a:r>
              <a:rPr lang="en-GB" sz="1800" dirty="0"/>
              <a:t>no reports of transmission of vaccine virus in healthcare settings</a:t>
            </a:r>
          </a:p>
          <a:p>
            <a:pPr>
              <a:buFont typeface="Wingdings" panose="05000000000000000000" pitchFamily="2" charset="2"/>
              <a:buChar char="Ø"/>
            </a:pPr>
            <a:endParaRPr lang="en-GB" sz="1800" dirty="0"/>
          </a:p>
          <a:p>
            <a:pPr>
              <a:buFont typeface="Wingdings" panose="05000000000000000000" pitchFamily="2" charset="2"/>
              <a:buChar char="Ø"/>
            </a:pPr>
            <a:r>
              <a:rPr lang="en-GB" sz="1800" dirty="0"/>
              <a:t>as a precaution, however, </a:t>
            </a:r>
            <a:r>
              <a:rPr lang="en-GB" sz="180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179512" y="404664"/>
            <a:ext cx="8638728" cy="72008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0F0"/>
                </a:solidFill>
                <a:ea typeface="+mj-ea"/>
                <a:cs typeface="+mj-cs"/>
              </a:rPr>
              <a:t>Transmission risk from live vaccine</a:t>
            </a:r>
            <a:endParaRPr lang="en-GB" sz="32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3922493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60048" cy="792088"/>
          </a:xfrm>
        </p:spPr>
        <p:txBody>
          <a:bodyPr>
            <a:noAutofit/>
          </a:bodyPr>
          <a:lstStyle/>
          <a:p>
            <a:pPr algn="ctr"/>
            <a:r>
              <a:rPr lang="en-US" sz="3200" dirty="0">
                <a:solidFill>
                  <a:srgbClr val="00B0F0"/>
                </a:solidFill>
              </a:rPr>
              <a:t>Inadvertent administration of LAIV</a:t>
            </a:r>
            <a:br>
              <a:rPr lang="en-GB" sz="3200" b="1"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a:t>if an immunocompromised individual receives LAIV the degree of immunosuppression should be assessed</a:t>
            </a:r>
          </a:p>
          <a:p>
            <a:pPr marL="0" indent="0"/>
            <a:endParaRPr lang="en-US" sz="2000" dirty="0"/>
          </a:p>
          <a:p>
            <a:pPr>
              <a:buFont typeface="Arial" panose="020B0604020202020204" pitchFamily="34" charset="0"/>
              <a:buChar char="•"/>
            </a:pPr>
            <a:r>
              <a:rPr lang="en-US" sz="2000" dirty="0"/>
              <a:t>if patient is severely immunocompromised, antiviral prophylaxis should be considered</a:t>
            </a:r>
          </a:p>
          <a:p>
            <a:pPr marL="0" indent="0"/>
            <a:endParaRPr lang="en-US" sz="2000" dirty="0"/>
          </a:p>
          <a:p>
            <a:pPr>
              <a:buFont typeface="Arial" panose="020B0604020202020204" pitchFamily="34" charset="0"/>
              <a:buChar char="•"/>
            </a:pPr>
            <a:r>
              <a:rPr lang="en-US" sz="2000" dirty="0"/>
              <a:t>otherwise they should be advised to seek medical advice if they develop flu-like symptoms in the four days following administration of the vaccine</a:t>
            </a:r>
          </a:p>
          <a:p>
            <a:pPr marL="0" indent="0"/>
            <a:endParaRPr lang="en-US" sz="2000" dirty="0"/>
          </a:p>
          <a:p>
            <a:pPr>
              <a:buFont typeface="Arial" panose="020B0604020202020204" pitchFamily="34" charset="0"/>
              <a:buChar char="•"/>
            </a:pPr>
            <a:r>
              <a:rPr lang="en-US" sz="2000" dirty="0"/>
              <a:t>if antivirals are used for prophylaxis or treatment, patient should also be offered inactivated flu vaccine in order to maximise their protection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51</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28000" cy="576659"/>
          </a:xfrm>
        </p:spPr>
        <p:txBody>
          <a:bodyPr/>
          <a:lstStyle/>
          <a:p>
            <a:pPr algn="ctr"/>
            <a:r>
              <a:rPr lang="en-GB" dirty="0">
                <a:solidFill>
                  <a:srgbClr val="00B0F0"/>
                </a:solidFill>
              </a:rPr>
              <a:t>Adverse reactions</a:t>
            </a:r>
          </a:p>
        </p:txBody>
      </p:sp>
      <p:sp>
        <p:nvSpPr>
          <p:cNvPr id="3" name="Content Placeholder 2"/>
          <p:cNvSpPr>
            <a:spLocks noGrp="1"/>
          </p:cNvSpPr>
          <p:nvPr>
            <p:ph idx="1"/>
          </p:nvPr>
        </p:nvSpPr>
        <p:spPr>
          <a:xfrm>
            <a:off x="395536" y="1052736"/>
            <a:ext cx="8028000" cy="4752528"/>
          </a:xfrm>
        </p:spPr>
        <p:txBody>
          <a:bodyPr/>
          <a:lstStyle/>
          <a:p>
            <a:r>
              <a:rPr lang="en-GB" sz="1800" b="1" dirty="0"/>
              <a:t>Commonly reported following inactivated flu vaccine:</a:t>
            </a:r>
          </a:p>
          <a:p>
            <a:pPr>
              <a:buFont typeface="Wingdings" panose="05000000000000000000" pitchFamily="2" charset="2"/>
              <a:buChar char="Ø"/>
            </a:pPr>
            <a:r>
              <a:rPr lang="en-GB" sz="1800" dirty="0"/>
              <a:t>pain, swelling or redness at the injection site, low grade fever, malaise, shivering, sweating, fatigue, headache, myalgia (muscle pain) and arthralgia (joint pain)</a:t>
            </a:r>
          </a:p>
          <a:p>
            <a:pPr>
              <a:buFont typeface="Wingdings" panose="05000000000000000000" pitchFamily="2" charset="2"/>
              <a:buChar char="Ø"/>
            </a:pPr>
            <a:r>
              <a:rPr lang="en-GB" sz="1800" dirty="0"/>
              <a:t>a small painless nodule (induration) may also form at the injection site</a:t>
            </a:r>
          </a:p>
          <a:p>
            <a:pPr>
              <a:buFont typeface="Wingdings" panose="05000000000000000000" pitchFamily="2" charset="2"/>
              <a:buChar char="Ø"/>
            </a:pPr>
            <a:r>
              <a:rPr lang="en-GB" sz="1800" dirty="0"/>
              <a:t>these symptoms usually disappear within one to two days without treatment</a:t>
            </a:r>
          </a:p>
          <a:p>
            <a:endParaRPr lang="en-GB" sz="1800" dirty="0"/>
          </a:p>
          <a:p>
            <a:r>
              <a:rPr lang="en-GB" sz="1800" b="1" dirty="0"/>
              <a:t>Commonly reported following live attenuated flu vaccine:</a:t>
            </a:r>
          </a:p>
          <a:p>
            <a:pPr>
              <a:buFont typeface="Wingdings" panose="05000000000000000000" pitchFamily="2" charset="2"/>
              <a:buChar char="Ø"/>
            </a:pPr>
            <a:r>
              <a:rPr lang="en-GB" sz="1800" dirty="0"/>
              <a:t>nasal congestion/rhinorrhoea, reduced appetite, weakness and headache</a:t>
            </a:r>
          </a:p>
          <a:p>
            <a:pPr marL="0" indent="0"/>
            <a:r>
              <a:rPr lang="en-GB" sz="1800" dirty="0"/>
              <a:t> </a:t>
            </a:r>
          </a:p>
          <a:p>
            <a:pPr marL="0" indent="0"/>
            <a:r>
              <a:rPr lang="en-GB" sz="1800" b="1" dirty="0"/>
              <a:t>Rarely, after live or inactivated vaccine:</a:t>
            </a:r>
          </a:p>
          <a:p>
            <a:pPr marL="285750" indent="-285750">
              <a:buFont typeface="Wingdings" panose="05000000000000000000" pitchFamily="2" charset="2"/>
              <a:buChar char="Ø"/>
            </a:pPr>
            <a:r>
              <a:rPr lang="en-GB" sz="1800" dirty="0"/>
              <a:t>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52</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53</a:t>
            </a:fld>
            <a:endParaRPr lang="en-US" dirty="0">
              <a:solidFill>
                <a:srgbClr val="FFFFFF"/>
              </a:solidFill>
            </a:endParaRPr>
          </a:p>
        </p:txBody>
      </p:sp>
      <p:sp>
        <p:nvSpPr>
          <p:cNvPr id="7" name="Title 1"/>
          <p:cNvSpPr>
            <a:spLocks noGrp="1"/>
          </p:cNvSpPr>
          <p:nvPr>
            <p:ph type="title" idx="4294967295"/>
          </p:nvPr>
        </p:nvSpPr>
        <p:spPr>
          <a:xfrm>
            <a:off x="442234" y="116632"/>
            <a:ext cx="8357653" cy="864096"/>
          </a:xfrm>
        </p:spPr>
        <p:txBody>
          <a:bodyPr wrap="square" numCol="1" anchorCtr="0" compatLnSpc="1">
            <a:prstTxWarp prst="textNoShape">
              <a:avLst/>
            </a:prstTxWarp>
            <a:normAutofit fontScale="90000"/>
          </a:bodyPr>
          <a:lstStyle/>
          <a:p>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solidFill>
                  <a:srgbClr val="00B0F0"/>
                </a:solidFill>
                <a:ea typeface="ヒラギノ角ゴ Pro W3" charset="-128"/>
                <a:cs typeface="ヒラギノ角ゴ Pro W3" charset="-128"/>
              </a:rPr>
              <a:t>Reporting suspected adverse reactions </a:t>
            </a:r>
            <a:br>
              <a:rPr lang="en-GB" sz="3600" dirty="0">
                <a:solidFill>
                  <a:schemeClr val="tx1"/>
                </a:solidFill>
                <a:ea typeface="ヒラギノ角ゴ Pro W3" charset="-128"/>
                <a:cs typeface="ヒラギノ角ゴ Pro W3" charset="-128"/>
              </a:rPr>
            </a:br>
            <a:br>
              <a:rPr lang="en-GB" dirty="0">
                <a:solidFill>
                  <a:schemeClr val="tx1"/>
                </a:solidFill>
                <a:ea typeface="ヒラギノ角ゴ Pro W3" charset="-128"/>
                <a:cs typeface="ヒラギノ角ゴ Pro W3" charset="-128"/>
              </a:rPr>
            </a:br>
            <a:endParaRPr lang="en-GB" dirty="0">
              <a:solidFill>
                <a:schemeClr val="tx1"/>
              </a:solidFill>
              <a:ea typeface="ヒラギノ角ゴ Pro W3" charset="-128"/>
              <a:cs typeface="ヒラギノ角ゴ Pro W3" charset="-128"/>
            </a:endParaRPr>
          </a:p>
        </p:txBody>
      </p:sp>
      <p:pic>
        <p:nvPicPr>
          <p:cNvPr id="6" name="Picture 2">
            <a:extLst>
              <a:ext uri="{FF2B5EF4-FFF2-40B4-BE49-F238E27FC236}">
                <a16:creationId xmlns:a16="http://schemas.microsoft.com/office/drawing/2014/main" id="{1CD088E2-32DC-4BDE-A00A-EA7C5A371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0516" y="1196752"/>
            <a:ext cx="2493521" cy="137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9BACED54-9FCA-48FE-93E7-E67842485180}"/>
              </a:ext>
            </a:extLst>
          </p:cNvPr>
          <p:cNvSpPr txBox="1"/>
          <p:nvPr/>
        </p:nvSpPr>
        <p:spPr>
          <a:xfrm>
            <a:off x="539552" y="1196752"/>
            <a:ext cx="5040560" cy="4308872"/>
          </a:xfrm>
          <a:prstGeom prst="rect">
            <a:avLst/>
          </a:prstGeom>
          <a:noFill/>
        </p:spPr>
        <p:txBody>
          <a:bodyPr wrap="square" rtlCol="0">
            <a:spAutoFit/>
          </a:bodyPr>
          <a:lstStyle/>
          <a:p>
            <a:pPr marL="36000" indent="0"/>
            <a:r>
              <a:rPr lang="en-GB" sz="1600" dirty="0">
                <a:solidFill>
                  <a:schemeClr val="bg2"/>
                </a:solidFill>
              </a:rPr>
              <a:t>Suspected adverse reactions or suspected side effects following flu vaccination should be reported to the Medicines and Healthcare Products Regulatory Agency (MHRA) </a:t>
            </a:r>
            <a:r>
              <a:rPr lang="en-GB" sz="1600" dirty="0">
                <a:hlinkClick r:id="rId4"/>
              </a:rPr>
              <a:t>Yellow Card | Making medicines and medical devices safer (mhra.gov.uk) </a:t>
            </a:r>
            <a:r>
              <a:rPr lang="en-GB" sz="1600" dirty="0">
                <a:solidFill>
                  <a:schemeClr val="bg2"/>
                </a:solidFill>
              </a:rPr>
              <a:t>or the Yellow Card app.</a:t>
            </a:r>
          </a:p>
          <a:p>
            <a:pPr marL="36000" indent="0"/>
            <a:endParaRPr lang="en-GB" sz="1600" dirty="0">
              <a:solidFill>
                <a:schemeClr val="bg2"/>
              </a:solidFill>
            </a:endParaRPr>
          </a:p>
          <a:p>
            <a:pPr marL="36000" indent="0"/>
            <a:r>
              <a:rPr lang="en-GB" altLang="en-US" sz="1600" dirty="0">
                <a:solidFill>
                  <a:schemeClr val="bg2"/>
                </a:solidFill>
                <a:ea typeface="Source Sans Pro"/>
              </a:rPr>
              <a:t>Anyone (patients and health care workers) can make a Yellow Card report, even if they are uncertain as to whether a vaccine caused the condition.</a:t>
            </a:r>
          </a:p>
          <a:p>
            <a:pPr marL="36000" indent="0"/>
            <a:endParaRPr lang="en-GB" altLang="en-US" sz="1600" dirty="0">
              <a:solidFill>
                <a:schemeClr val="bg2"/>
              </a:solidFill>
              <a:ea typeface="Source Sans Pro"/>
            </a:endParaRPr>
          </a:p>
          <a:p>
            <a:pPr marL="36000"/>
            <a:r>
              <a:rPr lang="en-GB" sz="1600" dirty="0">
                <a:solidFill>
                  <a:schemeClr val="bg2"/>
                </a:solidFill>
              </a:rPr>
              <a:t>The inactivated quadrivalent flu vaccines (</a:t>
            </a:r>
            <a:r>
              <a:rPr lang="en-GB" sz="1600" dirty="0" err="1">
                <a:solidFill>
                  <a:schemeClr val="bg2"/>
                </a:solidFill>
              </a:rPr>
              <a:t>QIVc</a:t>
            </a:r>
            <a:r>
              <a:rPr lang="en-GB" sz="1600" dirty="0">
                <a:solidFill>
                  <a:schemeClr val="bg2"/>
                </a:solidFill>
              </a:rPr>
              <a:t> and </a:t>
            </a:r>
            <a:r>
              <a:rPr lang="en-GB" sz="1600" dirty="0" err="1">
                <a:solidFill>
                  <a:schemeClr val="bg2"/>
                </a:solidFill>
              </a:rPr>
              <a:t>aQIV</a:t>
            </a:r>
            <a:r>
              <a:rPr lang="en-GB" sz="1600" dirty="0">
                <a:solidFill>
                  <a:schemeClr val="bg2"/>
                </a:solidFill>
              </a:rPr>
              <a:t>) carry a black triangle symbol (▼) (as do all vaccines during the earlier stages of their introduction). This is to encourage reporting of </a:t>
            </a:r>
            <a:r>
              <a:rPr lang="en-GB" sz="1600" u="sng" dirty="0">
                <a:solidFill>
                  <a:schemeClr val="bg2"/>
                </a:solidFill>
              </a:rPr>
              <a:t>all</a:t>
            </a:r>
            <a:r>
              <a:rPr lang="en-GB" sz="1600" dirty="0">
                <a:solidFill>
                  <a:schemeClr val="bg2"/>
                </a:solidFill>
              </a:rPr>
              <a:t> suspected adverse reactions.</a:t>
            </a:r>
            <a:endParaRPr lang="en-GB" sz="1600" b="1" dirty="0">
              <a:solidFill>
                <a:schemeClr val="bg2"/>
              </a:solidFill>
              <a:latin typeface="Arial" charset="0"/>
              <a:ea typeface="ヒラギノ角ゴ Pro W3" charset="-128"/>
              <a:cs typeface="ヒラギノ角ゴ Pro W3" charset="-128"/>
            </a:endParaRPr>
          </a:p>
          <a:p>
            <a:pPr marL="36000" indent="0"/>
            <a:endParaRPr lang="en-GB" altLang="en-US" dirty="0">
              <a:solidFill>
                <a:schemeClr val="bg2"/>
              </a:solidFill>
              <a:ea typeface="Source Sans Pro"/>
            </a:endParaRPr>
          </a:p>
        </p:txBody>
      </p:sp>
      <p:pic>
        <p:nvPicPr>
          <p:cNvPr id="8" name="Picture 7">
            <a:extLst>
              <a:ext uri="{FF2B5EF4-FFF2-40B4-BE49-F238E27FC236}">
                <a16:creationId xmlns:a16="http://schemas.microsoft.com/office/drawing/2014/main" id="{91A59563-2779-49C8-A691-C21F6C69659C}"/>
              </a:ext>
            </a:extLst>
          </p:cNvPr>
          <p:cNvPicPr>
            <a:picLocks noChangeAspect="1"/>
          </p:cNvPicPr>
          <p:nvPr/>
        </p:nvPicPr>
        <p:blipFill>
          <a:blip r:embed="rId5"/>
          <a:stretch>
            <a:fillRect/>
          </a:stretch>
        </p:blipFill>
        <p:spPr>
          <a:xfrm>
            <a:off x="6109164" y="3166843"/>
            <a:ext cx="2016224" cy="2241375"/>
          </a:xfrm>
          <a:prstGeom prst="rect">
            <a:avLst/>
          </a:prstGeom>
        </p:spPr>
      </p:pic>
    </p:spTree>
    <p:extLst>
      <p:ext uri="{BB962C8B-B14F-4D97-AF65-F5344CB8AC3E}">
        <p14:creationId xmlns:p14="http://schemas.microsoft.com/office/powerpoint/2010/main" val="3316064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Programme delivery 2023/24</a:t>
            </a:r>
          </a:p>
        </p:txBody>
      </p:sp>
    </p:spTree>
    <p:extLst>
      <p:ext uri="{BB962C8B-B14F-4D97-AF65-F5344CB8AC3E}">
        <p14:creationId xmlns:p14="http://schemas.microsoft.com/office/powerpoint/2010/main" val="39772484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0"/>
            <a:ext cx="8077200" cy="980728"/>
          </a:xfrm>
        </p:spPr>
        <p:txBody>
          <a:bodyPr/>
          <a:lstStyle/>
          <a:p>
            <a:pPr algn="ctr" eaLnBrk="1" hangingPunct="1"/>
            <a:r>
              <a:rPr lang="en-GB" altLang="en-US" sz="3200" dirty="0">
                <a:solidFill>
                  <a:srgbClr val="00B0F0"/>
                </a:solidFill>
              </a:rPr>
              <a:t>2023/24 programme</a:t>
            </a:r>
            <a:endParaRPr lang="en-US" altLang="en-US" sz="3200" dirty="0">
              <a:solidFill>
                <a:srgbClr val="00B0F0"/>
              </a:solidFill>
            </a:endParaRPr>
          </a:p>
        </p:txBody>
      </p:sp>
      <p:sp>
        <p:nvSpPr>
          <p:cNvPr id="44035" name="Content Placeholder 2"/>
          <p:cNvSpPr>
            <a:spLocks noGrp="1"/>
          </p:cNvSpPr>
          <p:nvPr>
            <p:ph idx="1"/>
          </p:nvPr>
        </p:nvSpPr>
        <p:spPr>
          <a:xfrm>
            <a:off x="395536" y="980728"/>
            <a:ext cx="8294688" cy="5112568"/>
          </a:xfrm>
        </p:spPr>
        <p:txBody>
          <a:bodyPr/>
          <a:lstStyle/>
          <a:p>
            <a:pPr eaLnBrk="1" hangingPunct="1">
              <a:lnSpc>
                <a:spcPct val="150000"/>
              </a:lnSpc>
              <a:buFont typeface="Wingdings" panose="05000000000000000000" pitchFamily="2" charset="2"/>
              <a:buChar char="§"/>
            </a:pPr>
            <a:r>
              <a:rPr lang="en-GB" altLang="en-US" sz="2000" dirty="0"/>
              <a:t>the official launch date will be 18</a:t>
            </a:r>
            <a:r>
              <a:rPr lang="en-GB" altLang="en-US" sz="2000" baseline="30000" dirty="0"/>
              <a:t>th</a:t>
            </a:r>
            <a:r>
              <a:rPr lang="en-GB" altLang="en-US" sz="2000" dirty="0"/>
              <a:t> September 2023</a:t>
            </a:r>
          </a:p>
          <a:p>
            <a:pPr eaLnBrk="1" hangingPunct="1">
              <a:lnSpc>
                <a:spcPct val="150000"/>
              </a:lnSpc>
              <a:buFont typeface="Wingdings" panose="05000000000000000000" pitchFamily="2" charset="2"/>
              <a:buChar char="§"/>
            </a:pPr>
            <a:r>
              <a:rPr lang="en-GB" altLang="en-US" sz="2000" dirty="0"/>
              <a:t>nasal flu vaccine (LAIV) for children should be available to order by mid-September</a:t>
            </a:r>
          </a:p>
          <a:p>
            <a:pPr eaLnBrk="1" hangingPunct="1">
              <a:lnSpc>
                <a:spcPct val="150000"/>
              </a:lnSpc>
              <a:buFont typeface="Wingdings" panose="05000000000000000000" pitchFamily="2" charset="2"/>
              <a:buChar char="§"/>
            </a:pPr>
            <a:r>
              <a:rPr lang="en-GB" altLang="en-US" sz="2000" dirty="0"/>
              <a:t>all General Practices can commence ordering vaccine stock from 11</a:t>
            </a:r>
            <a:r>
              <a:rPr lang="en-GB" altLang="en-US" sz="2000" baseline="30000" dirty="0"/>
              <a:t>th</a:t>
            </a:r>
            <a:r>
              <a:rPr lang="en-GB" altLang="en-US" sz="2000" dirty="0"/>
              <a:t> September 2023. It is advisable to order stock two weeks prior to any planned clinics</a:t>
            </a:r>
          </a:p>
          <a:p>
            <a:pPr eaLnBrk="1" hangingPunct="1">
              <a:lnSpc>
                <a:spcPct val="150000"/>
              </a:lnSpc>
              <a:buFont typeface="Wingdings" panose="05000000000000000000" pitchFamily="2" charset="2"/>
              <a:buChar char="§"/>
            </a:pPr>
            <a:r>
              <a:rPr lang="en-GB" altLang="en-US" sz="2000" dirty="0"/>
              <a:t>practices can start clinics once they have received the vaccine</a:t>
            </a:r>
          </a:p>
          <a:p>
            <a:pPr eaLnBrk="1" hangingPunct="1">
              <a:lnSpc>
                <a:spcPct val="150000"/>
              </a:lnSpc>
              <a:buFont typeface="Wingdings" panose="05000000000000000000" pitchFamily="2" charset="2"/>
              <a:buChar char="§"/>
            </a:pPr>
            <a:r>
              <a:rPr lang="en-GB" altLang="en-US" sz="2000" dirty="0"/>
              <a:t>leaflets can be downloaded from </a:t>
            </a:r>
            <a:r>
              <a:rPr lang="en-GB" altLang="en-US" sz="2000" dirty="0">
                <a:hlinkClick r:id="rId3"/>
              </a:rPr>
              <a:t>PHA web-site </a:t>
            </a:r>
            <a:endParaRPr lang="en-GB" altLang="en-US" sz="2000" dirty="0"/>
          </a:p>
          <a:p>
            <a:pPr eaLnBrk="1" hangingPunct="1">
              <a:lnSpc>
                <a:spcPct val="150000"/>
              </a:lnSpc>
              <a:buFont typeface="Wingdings" panose="05000000000000000000" pitchFamily="2" charset="2"/>
              <a:buChar char="§"/>
            </a:pPr>
            <a:r>
              <a:rPr lang="en-GB" altLang="en-US" sz="2000" dirty="0"/>
              <a:t>PGDs available from early September</a:t>
            </a:r>
            <a:r>
              <a:rPr lang="en-GB" altLang="en-US" sz="2800" dirty="0"/>
              <a:t>	</a:t>
            </a:r>
          </a:p>
        </p:txBody>
      </p:sp>
    </p:spTree>
    <p:extLst>
      <p:ext uri="{BB962C8B-B14F-4D97-AF65-F5344CB8AC3E}">
        <p14:creationId xmlns:p14="http://schemas.microsoft.com/office/powerpoint/2010/main" val="45089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28000" cy="1008112"/>
          </a:xfrm>
        </p:spPr>
        <p:txBody>
          <a:bodyPr/>
          <a:lstStyle/>
          <a:p>
            <a:pPr algn="ctr"/>
            <a:r>
              <a:rPr lang="en-GB" sz="3200" dirty="0">
                <a:solidFill>
                  <a:srgbClr val="00B0F0"/>
                </a:solidFill>
              </a:rPr>
              <a:t>When to vaccinate</a:t>
            </a:r>
          </a:p>
        </p:txBody>
      </p:sp>
      <p:sp>
        <p:nvSpPr>
          <p:cNvPr id="3" name="Content Placeholder 2"/>
          <p:cNvSpPr>
            <a:spLocks noGrp="1"/>
          </p:cNvSpPr>
          <p:nvPr>
            <p:ph idx="1"/>
          </p:nvPr>
        </p:nvSpPr>
        <p:spPr>
          <a:xfrm>
            <a:off x="467544" y="1052736"/>
            <a:ext cx="8064896" cy="4823941"/>
          </a:xfrm>
        </p:spPr>
        <p:txBody>
          <a:bodyPr/>
          <a:lstStyle/>
          <a:p>
            <a:pPr>
              <a:buFont typeface="Arial" panose="020B0604020202020204" pitchFamily="34" charset="0"/>
              <a:buChar char="•"/>
            </a:pPr>
            <a:r>
              <a:rPr lang="en-GB" sz="2000" dirty="0"/>
              <a:t>vaccinate as soon as vaccine available so people are protected when influenza begins to circulate in the community</a:t>
            </a:r>
          </a:p>
          <a:p>
            <a:pPr>
              <a:buFont typeface="Arial" panose="020B0604020202020204" pitchFamily="34" charset="0"/>
              <a:buChar char="•"/>
            </a:pPr>
            <a:r>
              <a:rPr lang="en-GB" sz="2000" dirty="0"/>
              <a:t>try to vaccinate by December 2023 before influenza circulation peaks</a:t>
            </a:r>
          </a:p>
          <a:p>
            <a:pPr>
              <a:buFont typeface="Arial" panose="020B0604020202020204" pitchFamily="34" charset="0"/>
              <a:buChar char="•"/>
            </a:pPr>
            <a:r>
              <a:rPr lang="en-GB" sz="2000" dirty="0"/>
              <a:t>however, do continue to offer vaccination throughout the season (until 31</a:t>
            </a:r>
            <a:r>
              <a:rPr lang="en-GB" sz="2000" baseline="30000" dirty="0"/>
              <a:t>st</a:t>
            </a:r>
            <a:r>
              <a:rPr lang="en-GB" sz="2000" dirty="0"/>
              <a:t> March 2024), especially if level of influenza activity is high</a:t>
            </a:r>
          </a:p>
          <a:p>
            <a:pPr>
              <a:buFont typeface="Arial" panose="020B0604020202020204" pitchFamily="34" charset="0"/>
              <a:buChar char="•"/>
            </a:pPr>
            <a:r>
              <a:rPr lang="en-GB" sz="2000" dirty="0"/>
              <a:t>remember that immune response following flu vaccination takes about two weeks to develop fully</a:t>
            </a:r>
          </a:p>
          <a:p>
            <a:pPr>
              <a:buFont typeface="Arial" panose="020B0604020202020204" pitchFamily="34" charset="0"/>
              <a:buChar char="•"/>
            </a:pPr>
            <a:r>
              <a:rPr lang="en-GB" sz="2000" dirty="0"/>
              <a:t>protection offered by the vaccine is thought to last for at least one influenza season</a:t>
            </a:r>
          </a:p>
          <a:p>
            <a:pPr>
              <a:buFont typeface="Arial" panose="020B0604020202020204" pitchFamily="34" charset="0"/>
              <a:buChar char="•"/>
            </a:pPr>
            <a:r>
              <a:rPr lang="en-GB" sz="2000" dirty="0"/>
              <a:t>as antibody levels are likely to reduce in subsequent seasons, and there may be changes to the circulating strains from one season to next, </a:t>
            </a:r>
            <a:r>
              <a:rPr lang="en-GB" sz="20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56</a:t>
            </a:fld>
            <a:endParaRPr lang="en-US" dirty="0"/>
          </a:p>
        </p:txBody>
      </p:sp>
    </p:spTree>
    <p:extLst>
      <p:ext uri="{BB962C8B-B14F-4D97-AF65-F5344CB8AC3E}">
        <p14:creationId xmlns:p14="http://schemas.microsoft.com/office/powerpoint/2010/main" val="2935607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683568" y="188640"/>
            <a:ext cx="8078663" cy="857622"/>
          </a:xfrm>
        </p:spPr>
        <p:txBody>
          <a:bodyPr/>
          <a:lstStyle/>
          <a:p>
            <a:pPr algn="ctr" eaLnBrk="1" hangingPunct="1"/>
            <a:r>
              <a:rPr lang="en-GB" altLang="en-US" sz="3200" dirty="0">
                <a:solidFill>
                  <a:srgbClr val="00B0F0"/>
                </a:solidFill>
              </a:rPr>
              <a:t>General Practice programme (adults)</a:t>
            </a:r>
          </a:p>
        </p:txBody>
      </p:sp>
      <p:sp>
        <p:nvSpPr>
          <p:cNvPr id="58371" name="Content Placeholder 4"/>
          <p:cNvSpPr>
            <a:spLocks noGrp="1"/>
          </p:cNvSpPr>
          <p:nvPr>
            <p:ph idx="1"/>
          </p:nvPr>
        </p:nvSpPr>
        <p:spPr>
          <a:xfrm>
            <a:off x="467544" y="1046262"/>
            <a:ext cx="8294687" cy="4765476"/>
          </a:xfrm>
        </p:spPr>
        <p:txBody>
          <a:bodyPr/>
          <a:lstStyle/>
          <a:p>
            <a:pPr marL="0" indent="0" eaLnBrk="1" hangingPunct="1"/>
            <a:r>
              <a:rPr lang="en-GB" sz="2000" dirty="0"/>
              <a:t>GPs should actively call all patients:</a:t>
            </a:r>
          </a:p>
          <a:p>
            <a:pPr eaLnBrk="1" hangingPunct="1">
              <a:buFont typeface="Arial" panose="020B0604020202020204" pitchFamily="34" charset="0"/>
              <a:buChar char="•"/>
            </a:pPr>
            <a:r>
              <a:rPr lang="en-GB" sz="2000" dirty="0"/>
              <a:t>aged 65 years and over (anyone who will be 65 years of age or over by 31 March 2024) </a:t>
            </a:r>
          </a:p>
          <a:p>
            <a:pPr marL="0" indent="0" eaLnBrk="1" hangingPunct="1"/>
            <a:endParaRPr lang="en-GB" sz="2000" dirty="0"/>
          </a:p>
          <a:p>
            <a:pPr marL="285750" lvl="0" indent="-285750">
              <a:lnSpc>
                <a:spcPct val="115000"/>
              </a:lnSpc>
              <a:spcAft>
                <a:spcPts val="0"/>
              </a:spcAft>
              <a:buFont typeface="Arial" panose="020B0604020202020204" pitchFamily="34" charset="0"/>
              <a:buChar char="•"/>
            </a:pPr>
            <a:r>
              <a:rPr lang="en-GB" sz="2000" dirty="0">
                <a:latin typeface="Arial" panose="020B0604020202020204" pitchFamily="34" charset="0"/>
                <a:ea typeface="Times New Roman" panose="02020603050405020304" pitchFamily="18" charset="0"/>
              </a:rPr>
              <a:t>aged 16 to under 65 years in clinical risk groups (as defined by the influenza chapter in ‘Immunisation against infectious disease’ (the ‘Green Book’)</a:t>
            </a:r>
            <a:endParaRPr lang="en-GB" sz="2000" dirty="0">
              <a:latin typeface="Times New Roman" panose="02020603050405020304" pitchFamily="18" charset="0"/>
              <a:ea typeface="Times New Roman" panose="02020603050405020304" pitchFamily="18" charset="0"/>
            </a:endParaRPr>
          </a:p>
          <a:p>
            <a:pPr marL="285750" indent="-285750">
              <a:lnSpc>
                <a:spcPct val="115000"/>
              </a:lnSpc>
              <a:spcAft>
                <a:spcPts val="0"/>
              </a:spcAft>
              <a:buFont typeface="Arial" panose="020B0604020202020204" pitchFamily="34" charset="0"/>
              <a:buChar char="•"/>
            </a:pPr>
            <a:endParaRPr lang="en-GB" sz="2000" dirty="0"/>
          </a:p>
          <a:p>
            <a:pPr marL="285750" indent="-285750">
              <a:lnSpc>
                <a:spcPct val="115000"/>
              </a:lnSpc>
              <a:spcAft>
                <a:spcPts val="0"/>
              </a:spcAft>
              <a:buFont typeface="Arial" panose="020B0604020202020204" pitchFamily="34" charset="0"/>
              <a:buChar char="•"/>
            </a:pPr>
            <a:r>
              <a:rPr lang="en-GB" sz="2000" dirty="0"/>
              <a:t>who are close contacts of immunocompromised individuals</a:t>
            </a:r>
          </a:p>
          <a:p>
            <a:pPr marL="285750" indent="-285750">
              <a:lnSpc>
                <a:spcPct val="115000"/>
              </a:lnSpc>
              <a:spcAft>
                <a:spcPts val="0"/>
              </a:spcAft>
              <a:buFont typeface="Arial" panose="020B0604020202020204" pitchFamily="34" charset="0"/>
              <a:buChar char="•"/>
            </a:pPr>
            <a:endParaRPr lang="en-GB" altLang="en-US" sz="2000" dirty="0"/>
          </a:p>
          <a:p>
            <a:pPr marL="285750" lvl="0" indent="-285750">
              <a:lnSpc>
                <a:spcPct val="115000"/>
              </a:lnSpc>
              <a:spcAft>
                <a:spcPts val="0"/>
              </a:spcAft>
              <a:buFont typeface="Arial" panose="020B0604020202020204" pitchFamily="34" charset="0"/>
              <a:buChar char="•"/>
            </a:pPr>
            <a:r>
              <a:rPr lang="en-GB" altLang="en-US" sz="2000" dirty="0"/>
              <a:t>16 – 17 year olds who are </a:t>
            </a:r>
            <a:r>
              <a:rPr lang="en-GB" sz="2000" dirty="0">
                <a:latin typeface="Arial" panose="020B0604020202020204" pitchFamily="34" charset="0"/>
                <a:ea typeface="Times New Roman" panose="02020603050405020304" pitchFamily="18" charset="0"/>
              </a:rPr>
              <a:t>frontline health and social care workers</a:t>
            </a:r>
            <a:r>
              <a:rPr lang="en-GB" sz="2000" dirty="0">
                <a:latin typeface="Times New Roman" panose="02020603050405020304" pitchFamily="18" charset="0"/>
                <a:ea typeface="Times New Roman" panose="02020603050405020304" pitchFamily="18" charset="0"/>
              </a:rPr>
              <a:t> </a:t>
            </a:r>
            <a:r>
              <a:rPr lang="en-GB" sz="2000" dirty="0">
                <a:ea typeface="Times New Roman" panose="02020603050405020304" pitchFamily="18" charset="0"/>
              </a:rPr>
              <a:t>or</a:t>
            </a:r>
            <a:r>
              <a:rPr lang="en-GB" sz="2000" dirty="0">
                <a:latin typeface="Times New Roman" panose="02020603050405020304" pitchFamily="18" charset="0"/>
                <a:ea typeface="Times New Roman" panose="02020603050405020304" pitchFamily="18" charset="0"/>
              </a:rPr>
              <a:t> </a:t>
            </a:r>
            <a:r>
              <a:rPr lang="en-GB" sz="2000" dirty="0">
                <a:latin typeface="Arial" panose="020B0604020202020204" pitchFamily="34" charset="0"/>
                <a:ea typeface="Times New Roman" panose="02020603050405020304" pitchFamily="18" charset="0"/>
              </a:rPr>
              <a:t>carers</a:t>
            </a:r>
          </a:p>
          <a:p>
            <a:pPr marL="285750" indent="-285750">
              <a:lnSpc>
                <a:spcPct val="115000"/>
              </a:lnSpc>
              <a:spcAft>
                <a:spcPts val="0"/>
              </a:spcAft>
              <a:buFont typeface="Arial" panose="020B0604020202020204" pitchFamily="34" charset="0"/>
              <a:buChar char="•"/>
            </a:pPr>
            <a:endParaRPr lang="en-GB" altLang="en-US" sz="2000" dirty="0">
              <a:solidFill>
                <a:srgbClr val="FF0000"/>
              </a:solidFill>
            </a:endParaRPr>
          </a:p>
          <a:p>
            <a:pPr eaLnBrk="1" hangingPunct="1"/>
            <a:endParaRPr lang="en-GB" altLang="en-US" sz="2400" dirty="0"/>
          </a:p>
        </p:txBody>
      </p:sp>
    </p:spTree>
    <p:extLst>
      <p:ext uri="{BB962C8B-B14F-4D97-AF65-F5344CB8AC3E}">
        <p14:creationId xmlns:p14="http://schemas.microsoft.com/office/powerpoint/2010/main" val="4122207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332656"/>
            <a:ext cx="8294687" cy="936104"/>
          </a:xfrm>
        </p:spPr>
        <p:txBody>
          <a:bodyPr/>
          <a:lstStyle/>
          <a:p>
            <a:pPr algn="ctr" eaLnBrk="1" hangingPunct="1"/>
            <a:r>
              <a:rPr lang="en-GB" altLang="en-US" sz="2800" dirty="0">
                <a:solidFill>
                  <a:srgbClr val="00B0F0"/>
                </a:solidFill>
              </a:rPr>
              <a:t>Children’s Vaccination Programme</a:t>
            </a:r>
            <a:br>
              <a:rPr lang="en-GB" altLang="en-US" sz="2800" dirty="0">
                <a:solidFill>
                  <a:srgbClr val="00B0F0"/>
                </a:solidFill>
              </a:rPr>
            </a:br>
            <a:r>
              <a:rPr lang="en-GB" altLang="en-US" sz="2800" dirty="0">
                <a:solidFill>
                  <a:srgbClr val="00B0F0"/>
                </a:solidFill>
              </a:rPr>
              <a:t>GP based</a:t>
            </a:r>
          </a:p>
        </p:txBody>
      </p:sp>
      <p:sp>
        <p:nvSpPr>
          <p:cNvPr id="58371" name="Content Placeholder 4"/>
          <p:cNvSpPr>
            <a:spLocks noGrp="1"/>
          </p:cNvSpPr>
          <p:nvPr>
            <p:ph idx="1"/>
          </p:nvPr>
        </p:nvSpPr>
        <p:spPr>
          <a:xfrm>
            <a:off x="467544" y="1412776"/>
            <a:ext cx="8294687" cy="4398962"/>
          </a:xfrm>
        </p:spPr>
        <p:txBody>
          <a:bodyPr/>
          <a:lstStyle/>
          <a:p>
            <a:pPr marL="0" indent="0" eaLnBrk="1" hangingPunct="1"/>
            <a:r>
              <a:rPr lang="en-GB" sz="1600" dirty="0"/>
              <a:t>GPs should actively call and offer flu vaccine to:</a:t>
            </a:r>
          </a:p>
          <a:p>
            <a:pPr marL="0" indent="0" eaLnBrk="1" hangingPunct="1"/>
            <a:endParaRPr lang="en-GB" sz="1600" dirty="0"/>
          </a:p>
          <a:p>
            <a:pPr eaLnBrk="1" hangingPunct="1">
              <a:buFont typeface="Wingdings" panose="05000000000000000000" pitchFamily="2" charset="2"/>
              <a:buChar char="§"/>
            </a:pPr>
            <a:r>
              <a:rPr lang="en-GB" sz="1600" dirty="0"/>
              <a:t>all pre-school children aged two years or more on the 1 September 2023 i.e. those born between 2 July 2019 and 1 September 2021</a:t>
            </a:r>
          </a:p>
          <a:p>
            <a:pPr marL="0" indent="0" eaLnBrk="1" hangingPunct="1"/>
            <a:endParaRPr lang="en-GB" sz="1600" dirty="0"/>
          </a:p>
          <a:p>
            <a:pPr eaLnBrk="1" hangingPunct="1">
              <a:buFont typeface="Wingdings" panose="05000000000000000000" pitchFamily="2" charset="2"/>
              <a:buChar char="§"/>
            </a:pPr>
            <a:r>
              <a:rPr lang="en-GB" sz="1600" dirty="0"/>
              <a:t>children who miss their offer of a vaccination in school </a:t>
            </a:r>
          </a:p>
          <a:p>
            <a:pPr eaLnBrk="1" hangingPunct="1">
              <a:buFont typeface="Wingdings" panose="05000000000000000000" pitchFamily="2" charset="2"/>
              <a:buChar char="§"/>
            </a:pPr>
            <a:endParaRPr lang="en-GB" sz="1600" dirty="0"/>
          </a:p>
          <a:p>
            <a:pPr eaLnBrk="1" hangingPunct="1">
              <a:buFont typeface="Wingdings" panose="05000000000000000000" pitchFamily="2" charset="2"/>
              <a:buChar char="§"/>
            </a:pPr>
            <a:r>
              <a:rPr lang="en-GB" sz="1600" dirty="0"/>
              <a:t>young people aged 16 and 17 who are in a clinical risk group and who are born before 2 July 2007</a:t>
            </a:r>
          </a:p>
          <a:p>
            <a:pPr eaLnBrk="1" hangingPunct="1">
              <a:buFont typeface="Wingdings" panose="05000000000000000000" pitchFamily="2" charset="2"/>
              <a:buChar char="§"/>
            </a:pPr>
            <a:endParaRPr lang="en-GB" sz="1600" dirty="0"/>
          </a:p>
          <a:p>
            <a:pPr eaLnBrk="1" hangingPunct="1">
              <a:buFont typeface="Wingdings" panose="05000000000000000000" pitchFamily="2" charset="2"/>
              <a:buChar char="§"/>
            </a:pPr>
            <a:r>
              <a:rPr lang="en-GB" sz="1600" dirty="0"/>
              <a:t>children in at-risk groups for whom LAIV is unsuitable</a:t>
            </a:r>
          </a:p>
          <a:p>
            <a:pPr marL="0" indent="0" eaLnBrk="1" hangingPunct="1"/>
            <a:endParaRPr lang="en-GB" sz="1600" dirty="0"/>
          </a:p>
          <a:p>
            <a:pPr eaLnBrk="1" hangingPunct="1">
              <a:buFont typeface="Wingdings" panose="05000000000000000000" pitchFamily="2" charset="2"/>
              <a:buChar char="§"/>
            </a:pPr>
            <a:r>
              <a:rPr lang="en-GB" sz="1600" dirty="0"/>
              <a:t>children aged 6 months to less than 2 years*</a:t>
            </a:r>
            <a:endParaRPr lang="en-GB" altLang="en-US" sz="240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1139873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260648"/>
            <a:ext cx="8077200" cy="1296144"/>
          </a:xfrm>
        </p:spPr>
        <p:txBody>
          <a:bodyPr/>
          <a:lstStyle/>
          <a:p>
            <a:pPr algn="ctr" eaLnBrk="1" hangingPunct="1"/>
            <a:r>
              <a:rPr lang="en-GB" altLang="en-US" sz="3200" dirty="0">
                <a:solidFill>
                  <a:srgbClr val="00B0F0"/>
                </a:solidFill>
              </a:rPr>
              <a:t>Children’s Vaccination Programme</a:t>
            </a:r>
            <a:br>
              <a:rPr lang="en-GB" altLang="en-US" sz="3200" dirty="0">
                <a:solidFill>
                  <a:srgbClr val="00B0F0"/>
                </a:solidFill>
              </a:rPr>
            </a:br>
            <a:r>
              <a:rPr lang="en-GB" altLang="en-US" sz="3200" dirty="0">
                <a:solidFill>
                  <a:srgbClr val="00B0F0"/>
                </a:solidFill>
              </a:rPr>
              <a:t>School based</a:t>
            </a:r>
          </a:p>
        </p:txBody>
      </p:sp>
      <p:sp>
        <p:nvSpPr>
          <p:cNvPr id="56323" name="Content Placeholder 4"/>
          <p:cNvSpPr>
            <a:spLocks noGrp="1"/>
          </p:cNvSpPr>
          <p:nvPr>
            <p:ph idx="1"/>
          </p:nvPr>
        </p:nvSpPr>
        <p:spPr>
          <a:xfrm>
            <a:off x="611560" y="1628800"/>
            <a:ext cx="8077200" cy="4608512"/>
          </a:xfrm>
        </p:spPr>
        <p:txBody>
          <a:bodyPr/>
          <a:lstStyle/>
          <a:p>
            <a:pPr marL="0" lvl="0" indent="0" eaLnBrk="1" hangingPunct="1"/>
            <a:r>
              <a:rPr lang="en-GB" sz="2400" dirty="0"/>
              <a:t>School Health teams offer the flu vaccine to:</a:t>
            </a:r>
          </a:p>
          <a:p>
            <a:pPr marL="0" lvl="0" indent="0" eaLnBrk="1" hangingPunct="1"/>
            <a:endParaRPr lang="en-GB" sz="2400" dirty="0"/>
          </a:p>
          <a:p>
            <a:pPr lvl="0" eaLnBrk="1" hangingPunct="1">
              <a:buFont typeface="Wingdings" panose="05000000000000000000" pitchFamily="2" charset="2"/>
              <a:buChar char="§"/>
            </a:pPr>
            <a:r>
              <a:rPr lang="en-GB" sz="2400" dirty="0"/>
              <a:t>all children (including those in a clinical risk group) attending primary school, special school and years 8-12 of secondary school during the 2023/24 academic year i.e. those born between 2 July 2007 to 1 July 2019</a:t>
            </a:r>
          </a:p>
          <a:p>
            <a:pPr marL="0" lvl="0" indent="0" eaLnBrk="1" hangingPunct="1"/>
            <a:endParaRPr lang="en-GB" sz="2400" dirty="0"/>
          </a:p>
          <a:p>
            <a:pPr lvl="0" eaLnBrk="1" hangingPunct="1">
              <a:buFont typeface="Wingdings" panose="05000000000000000000" pitchFamily="2" charset="2"/>
              <a:buChar char="§"/>
            </a:pPr>
            <a:r>
              <a:rPr lang="en-GB" sz="2400" dirty="0"/>
              <a:t>school teams should prioritise special schools for early vaccinations. </a:t>
            </a:r>
            <a:endParaRPr lang="en-GB" sz="2400" dirty="0">
              <a:solidFill>
                <a:srgbClr val="000000"/>
              </a:solidFill>
            </a:endParaRPr>
          </a:p>
        </p:txBody>
      </p:sp>
    </p:spTree>
    <p:extLst>
      <p:ext uri="{BB962C8B-B14F-4D97-AF65-F5344CB8AC3E}">
        <p14:creationId xmlns:p14="http://schemas.microsoft.com/office/powerpoint/2010/main" val="152948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738188"/>
          </a:xfrm>
        </p:spPr>
        <p:txBody>
          <a:bodyPr/>
          <a:lstStyle/>
          <a:p>
            <a:r>
              <a:rPr lang="en-GB" sz="3600" dirty="0">
                <a:solidFill>
                  <a:srgbClr val="00B0F0"/>
                </a:solidFill>
              </a:rPr>
              <a:t>Influenza</a:t>
            </a:r>
            <a:r>
              <a:rPr lang="en-GB" altLang="en-US" sz="3600" dirty="0">
                <a:solidFill>
                  <a:srgbClr val="00B0F0"/>
                </a:solidFill>
              </a:rPr>
              <a:t>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66838" y="3151884"/>
            <a:ext cx="3919537" cy="1285180"/>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a:t>
            </a:r>
            <a:r>
              <a:rPr lang="en-US" sz="2000" b="1" dirty="0" err="1">
                <a:solidFill>
                  <a:srgbClr val="FFFFFF"/>
                </a:solidFill>
                <a:latin typeface="Arial" charset="0"/>
                <a:ea typeface="ヒラギノ角ゴ Pro W3" charset="-128"/>
                <a:cs typeface="ヒラギノ角ゴ Pro W3" charset="-128"/>
              </a:rPr>
              <a:t>surfce</a:t>
            </a:r>
            <a:r>
              <a:rPr lang="en-US" sz="2000" b="1" dirty="0">
                <a:solidFill>
                  <a:srgbClr val="FFFFFF"/>
                </a:solidFill>
                <a:latin typeface="Arial" charset="0"/>
                <a:ea typeface="ヒラギノ角ゴ Pro W3" charset="-128"/>
                <a:cs typeface="ヒラギノ角ゴ Pro W3" charset="-128"/>
              </a:rPr>
              <a:t>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394713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08112"/>
          </a:xfrm>
        </p:spPr>
        <p:txBody>
          <a:bodyPr/>
          <a:lstStyle/>
          <a:p>
            <a:r>
              <a:rPr lang="en-GB" sz="3600" dirty="0">
                <a:solidFill>
                  <a:srgbClr val="00B0F0"/>
                </a:solidFill>
              </a:rPr>
              <a:t>Health and Social Care Programme</a:t>
            </a:r>
          </a:p>
        </p:txBody>
      </p:sp>
      <p:sp>
        <p:nvSpPr>
          <p:cNvPr id="7" name="Content Placeholder 6"/>
          <p:cNvSpPr>
            <a:spLocks noGrp="1"/>
          </p:cNvSpPr>
          <p:nvPr>
            <p:ph idx="1"/>
          </p:nvPr>
        </p:nvSpPr>
        <p:spPr>
          <a:xfrm>
            <a:off x="685800" y="1196752"/>
            <a:ext cx="8077200" cy="4968552"/>
          </a:xfrm>
        </p:spPr>
        <p:txBody>
          <a:bodyPr/>
          <a:lstStyle/>
          <a:p>
            <a:pPr lvl="0">
              <a:buFont typeface="Wingdings" panose="05000000000000000000" pitchFamily="2" charset="2"/>
              <a:buChar char="Ø"/>
            </a:pPr>
            <a:r>
              <a:rPr lang="en-GB" sz="2200" dirty="0">
                <a:solidFill>
                  <a:srgbClr val="000000"/>
                </a:solidFill>
              </a:rPr>
              <a:t>all </a:t>
            </a:r>
            <a:r>
              <a:rPr lang="en-GB" sz="2200" b="1" dirty="0">
                <a:solidFill>
                  <a:srgbClr val="000000"/>
                </a:solidFill>
              </a:rPr>
              <a:t>frontline</a:t>
            </a:r>
            <a:r>
              <a:rPr lang="en-GB" sz="2200" dirty="0">
                <a:solidFill>
                  <a:srgbClr val="000000"/>
                </a:solidFill>
              </a:rPr>
              <a:t> Trust-employed and Independent Sector Health </a:t>
            </a:r>
            <a:r>
              <a:rPr lang="en-GB" sz="2200" b="1" dirty="0">
                <a:solidFill>
                  <a:srgbClr val="000000"/>
                </a:solidFill>
              </a:rPr>
              <a:t>and</a:t>
            </a:r>
            <a:r>
              <a:rPr lang="en-GB" sz="2200" dirty="0">
                <a:solidFill>
                  <a:srgbClr val="000000"/>
                </a:solidFill>
              </a:rPr>
              <a:t> Social Care Workers (HSCWs) are eligible for the flu vaccine</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the </a:t>
            </a:r>
            <a:r>
              <a:rPr lang="en-GB" sz="2200" u="sng" dirty="0"/>
              <a:t>Trust HSCW Programme </a:t>
            </a:r>
            <a:r>
              <a:rPr lang="en-GB" sz="2200" dirty="0"/>
              <a:t>is lead by Trust Flu Teams and will include a range of models of delivery like previous years </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the </a:t>
            </a:r>
            <a:r>
              <a:rPr lang="en-GB" sz="2200" u="sng" dirty="0"/>
              <a:t>Independent Sector HSCW Programme </a:t>
            </a:r>
            <a:r>
              <a:rPr lang="en-GB" sz="2200" dirty="0"/>
              <a:t>will include a range of delivery options including employer schemes, Trust clinics and community pharmacies. Care home staff will also be able to be vaccinated by the community pharmacist their home is paired with for the resident programme</a:t>
            </a:r>
          </a:p>
          <a:p>
            <a:endParaRPr lang="en-GB" dirty="0"/>
          </a:p>
        </p:txBody>
      </p:sp>
    </p:spTree>
    <p:extLst>
      <p:ext uri="{BB962C8B-B14F-4D97-AF65-F5344CB8AC3E}">
        <p14:creationId xmlns:p14="http://schemas.microsoft.com/office/powerpoint/2010/main" val="3589692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936104"/>
          </a:xfrm>
        </p:spPr>
        <p:txBody>
          <a:bodyPr/>
          <a:lstStyle/>
          <a:p>
            <a:pPr algn="ctr"/>
            <a:r>
              <a:rPr lang="en-GB" dirty="0">
                <a:solidFill>
                  <a:srgbClr val="00B0F0"/>
                </a:solidFill>
              </a:rPr>
              <a:t>Community Pharmacy</a:t>
            </a:r>
          </a:p>
        </p:txBody>
      </p:sp>
      <p:sp>
        <p:nvSpPr>
          <p:cNvPr id="3" name="Content Placeholder 2"/>
          <p:cNvSpPr>
            <a:spLocks noGrp="1"/>
          </p:cNvSpPr>
          <p:nvPr>
            <p:ph idx="1"/>
          </p:nvPr>
        </p:nvSpPr>
        <p:spPr>
          <a:xfrm>
            <a:off x="685800" y="1124744"/>
            <a:ext cx="8077200" cy="4437856"/>
          </a:xfrm>
        </p:spPr>
        <p:txBody>
          <a:bodyPr/>
          <a:lstStyle/>
          <a:p>
            <a:pPr marL="0" indent="0"/>
            <a:r>
              <a:rPr lang="en-GB" sz="2200" dirty="0"/>
              <a:t>Participating community pharmacies across Northern Ireland will be offering the flu vaccine free of charge to: </a:t>
            </a:r>
          </a:p>
          <a:p>
            <a:pPr>
              <a:buFont typeface="Wingdings" panose="05000000000000000000" pitchFamily="2" charset="2"/>
              <a:buChar char="Ø"/>
            </a:pPr>
            <a:r>
              <a:rPr lang="en-GB" sz="2200" dirty="0"/>
              <a:t>RQIA registered care home residents and staff</a:t>
            </a:r>
          </a:p>
          <a:p>
            <a:pPr marL="0" indent="0"/>
            <a:endParaRPr lang="en-GB" sz="2200" dirty="0"/>
          </a:p>
          <a:p>
            <a:pPr>
              <a:buFont typeface="Wingdings" panose="05000000000000000000" pitchFamily="2" charset="2"/>
              <a:buChar char="Ø"/>
            </a:pPr>
            <a:r>
              <a:rPr lang="en-GB" sz="2200" dirty="0"/>
              <a:t>any person aged 65 or over</a:t>
            </a:r>
          </a:p>
          <a:p>
            <a:pPr marL="0" indent="0"/>
            <a:endParaRPr lang="en-GB" sz="2200" dirty="0"/>
          </a:p>
          <a:p>
            <a:pPr>
              <a:buFont typeface="Wingdings" panose="05000000000000000000" pitchFamily="2" charset="2"/>
              <a:buChar char="Ø"/>
            </a:pPr>
            <a:r>
              <a:rPr lang="en-GB" sz="2200" dirty="0"/>
              <a:t>carers</a:t>
            </a:r>
          </a:p>
          <a:p>
            <a:pPr marL="0" indent="0"/>
            <a:endParaRPr lang="en-GB" sz="2200" dirty="0"/>
          </a:p>
          <a:p>
            <a:pPr>
              <a:buFont typeface="Wingdings" panose="05000000000000000000" pitchFamily="2" charset="2"/>
              <a:buChar char="Ø"/>
            </a:pPr>
            <a:r>
              <a:rPr lang="en-GB" sz="2200" dirty="0"/>
              <a:t>pregnant women</a:t>
            </a:r>
          </a:p>
          <a:p>
            <a:pPr>
              <a:buFont typeface="Wingdings" panose="05000000000000000000" pitchFamily="2" charset="2"/>
              <a:buChar char="Ø"/>
            </a:pPr>
            <a:endParaRPr lang="en-GB" sz="2200" dirty="0"/>
          </a:p>
          <a:p>
            <a:pPr>
              <a:buFont typeface="Wingdings" panose="05000000000000000000" pitchFamily="2" charset="2"/>
              <a:buChar char="Ø"/>
            </a:pPr>
            <a:r>
              <a:rPr lang="en-GB" sz="2200" dirty="0"/>
              <a:t>frontline Health and Social Care Workers (HSCWs)</a:t>
            </a:r>
          </a:p>
          <a:p>
            <a:pPr>
              <a:buFont typeface="Wingdings" panose="05000000000000000000" pitchFamily="2" charset="2"/>
              <a:buChar char="Ø"/>
            </a:pPr>
            <a:endParaRPr lang="en-GB" sz="1800" dirty="0"/>
          </a:p>
          <a:p>
            <a:pPr marL="0" indent="0"/>
            <a:endParaRPr lang="en-GB" sz="1800" dirty="0"/>
          </a:p>
          <a:p>
            <a:pPr>
              <a:buFont typeface="Wingdings" panose="05000000000000000000" pitchFamily="2" charset="2"/>
              <a:buChar char="Ø"/>
            </a:pPr>
            <a:endParaRPr lang="en-GB" sz="1800" dirty="0"/>
          </a:p>
          <a:p>
            <a:endParaRPr lang="en-GB" sz="1800" dirty="0"/>
          </a:p>
        </p:txBody>
      </p:sp>
    </p:spTree>
    <p:extLst>
      <p:ext uri="{BB962C8B-B14F-4D97-AF65-F5344CB8AC3E}">
        <p14:creationId xmlns:p14="http://schemas.microsoft.com/office/powerpoint/2010/main" val="935379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88640"/>
            <a:ext cx="7632848" cy="720080"/>
          </a:xfrm>
        </p:spPr>
        <p:txBody>
          <a:bodyPr/>
          <a:lstStyle/>
          <a:p>
            <a:r>
              <a:rPr lang="en-GB" sz="3600" dirty="0">
                <a:solidFill>
                  <a:srgbClr val="00B0F0"/>
                </a:solidFill>
              </a:rPr>
              <a:t>Vaccine ordering</a:t>
            </a:r>
          </a:p>
        </p:txBody>
      </p:sp>
      <p:sp>
        <p:nvSpPr>
          <p:cNvPr id="3" name="Content Placeholder 2"/>
          <p:cNvSpPr>
            <a:spLocks noGrp="1"/>
          </p:cNvSpPr>
          <p:nvPr>
            <p:ph idx="1"/>
          </p:nvPr>
        </p:nvSpPr>
        <p:spPr>
          <a:xfrm>
            <a:off x="683568" y="1042737"/>
            <a:ext cx="8077200" cy="4906543"/>
          </a:xfrm>
        </p:spPr>
        <p:txBody>
          <a:bodyPr/>
          <a:lstStyle/>
          <a:p>
            <a:pPr>
              <a:buFont typeface="Arial" pitchFamily="34" charset="0"/>
              <a:buChar char="•"/>
              <a:defRPr/>
            </a:pPr>
            <a:r>
              <a:rPr lang="en-GB" sz="1700" dirty="0"/>
              <a:t>all injectable flu vaccines are purchased regionally for Northern Ireland</a:t>
            </a:r>
          </a:p>
          <a:p>
            <a:pPr>
              <a:buFont typeface="Arial" pitchFamily="34" charset="0"/>
              <a:buChar char="•"/>
              <a:defRPr/>
            </a:pPr>
            <a:r>
              <a:rPr lang="en-GB" sz="1700" dirty="0"/>
              <a:t>LAIV for children is purchased centrally by UKHSA for the UK</a:t>
            </a:r>
          </a:p>
          <a:p>
            <a:pPr>
              <a:buFont typeface="Arial" pitchFamily="34" charset="0"/>
              <a:buChar char="•"/>
              <a:defRPr/>
            </a:pPr>
            <a:r>
              <a:rPr lang="en-GB" sz="1700" dirty="0"/>
              <a:t>GP practices must order all flu vaccines via the </a:t>
            </a:r>
            <a:r>
              <a:rPr lang="en-GB" sz="1700" dirty="0" err="1"/>
              <a:t>Movianto</a:t>
            </a:r>
            <a:r>
              <a:rPr lang="en-GB" sz="1700" dirty="0"/>
              <a:t> online website</a:t>
            </a:r>
          </a:p>
          <a:p>
            <a:pPr>
              <a:buFont typeface="Arial" pitchFamily="34" charset="0"/>
              <a:buChar char="•"/>
              <a:defRPr/>
            </a:pPr>
            <a:r>
              <a:rPr lang="en-GB" sz="1700" dirty="0"/>
              <a:t>Trust Pharmacy should order through the normal pharmacy system for school nurses and HSCW programmes</a:t>
            </a:r>
          </a:p>
          <a:p>
            <a:pPr>
              <a:buFont typeface="Arial" pitchFamily="34" charset="0"/>
              <a:buChar char="•"/>
              <a:defRPr/>
            </a:pPr>
            <a:r>
              <a:rPr lang="en-GB" sz="1700" dirty="0"/>
              <a:t>providers are </a:t>
            </a:r>
            <a:r>
              <a:rPr lang="en-GB" sz="1700" b="1" dirty="0"/>
              <a:t>responsible</a:t>
            </a:r>
            <a:r>
              <a:rPr lang="en-GB" sz="1700" dirty="0"/>
              <a:t> for ordering sufficient flu vaccine and taking all steps to avoid over ordering and vaccine wastage </a:t>
            </a:r>
          </a:p>
          <a:p>
            <a:pPr marL="0" indent="0">
              <a:defRPr/>
            </a:pPr>
            <a:endParaRPr lang="en-GB" altLang="en-US" sz="1700" dirty="0"/>
          </a:p>
          <a:p>
            <a:pPr marL="0" indent="0">
              <a:defRPr/>
            </a:pPr>
            <a:r>
              <a:rPr lang="en-GB" altLang="en-US" sz="1700" b="1" dirty="0"/>
              <a:t>While there is no shortage of stock, PLEASE Don’t Over Order!</a:t>
            </a:r>
            <a:endParaRPr lang="en-GB" sz="1700" b="1" dirty="0"/>
          </a:p>
          <a:p>
            <a:pPr eaLnBrk="1" hangingPunct="1">
              <a:buFont typeface="Wingdings" pitchFamily="2" charset="2"/>
              <a:buChar char="Ø"/>
            </a:pPr>
            <a:r>
              <a:rPr lang="en-GB" altLang="en-US" sz="1700" dirty="0" err="1"/>
              <a:t>Movianto</a:t>
            </a:r>
            <a:r>
              <a:rPr lang="en-GB" altLang="en-US" sz="1700" dirty="0"/>
              <a:t> will deliver within 48 hours of an order being placed, and will deliver as often as needed. Allow up to five days during busier periods (for example, at the beginning of the programme)</a:t>
            </a:r>
          </a:p>
          <a:p>
            <a:pPr eaLnBrk="1" hangingPunct="1">
              <a:buFont typeface="Wingdings" pitchFamily="2" charset="2"/>
              <a:buChar char="Ø"/>
            </a:pPr>
            <a:r>
              <a:rPr lang="en-GB" altLang="en-US" sz="1700" dirty="0"/>
              <a:t>only order what you need for the next week</a:t>
            </a:r>
          </a:p>
          <a:p>
            <a:pPr marL="342900" lvl="1" indent="-342900" eaLnBrk="1" hangingPunct="1">
              <a:buClr>
                <a:srgbClr val="00A8CA"/>
              </a:buClr>
              <a:buSzPct val="65000"/>
              <a:buFont typeface="Wingdings" pitchFamily="2" charset="2"/>
              <a:buChar char="Ø"/>
            </a:pPr>
            <a:r>
              <a:rPr lang="en-GB" altLang="en-US" sz="1700" dirty="0"/>
              <a:t>this avoids large losses if fridge breaks down (cold chain failure) and being left over at end of campaign</a:t>
            </a:r>
          </a:p>
          <a:p>
            <a:pPr eaLnBrk="1" hangingPunct="1">
              <a:buFont typeface="Wingdings" pitchFamily="2" charset="2"/>
              <a:buChar char="Ø"/>
            </a:pPr>
            <a:r>
              <a:rPr lang="en-GB" altLang="en-US" sz="1700" dirty="0"/>
              <a:t>vaccine </a:t>
            </a:r>
            <a:r>
              <a:rPr lang="en-GB" altLang="en-US" sz="1700" u="sng" dirty="0"/>
              <a:t>cannot be taken back once it has been delivered</a:t>
            </a:r>
          </a:p>
          <a:p>
            <a:pPr>
              <a:buFont typeface="Arial" pitchFamily="34" charset="0"/>
              <a:buChar char="•"/>
              <a:defRPr/>
            </a:pPr>
            <a:endParaRPr lang="en-GB" u="sng" dirty="0"/>
          </a:p>
        </p:txBody>
      </p:sp>
    </p:spTree>
    <p:extLst>
      <p:ext uri="{BB962C8B-B14F-4D97-AF65-F5344CB8AC3E}">
        <p14:creationId xmlns:p14="http://schemas.microsoft.com/office/powerpoint/2010/main" val="788023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04664"/>
            <a:ext cx="8871520" cy="1008112"/>
          </a:xfrm>
        </p:spPr>
        <p:txBody>
          <a:bodyPr/>
          <a:lstStyle/>
          <a:p>
            <a:pPr algn="ctr"/>
            <a:r>
              <a:rPr lang="en-GB" dirty="0">
                <a:solidFill>
                  <a:srgbClr val="00B0F0"/>
                </a:solidFill>
              </a:rPr>
              <a:t>Achieving high uptake</a:t>
            </a:r>
          </a:p>
        </p:txBody>
      </p:sp>
      <p:sp>
        <p:nvSpPr>
          <p:cNvPr id="3" name="Content Placeholder 2"/>
          <p:cNvSpPr>
            <a:spLocks noGrp="1"/>
          </p:cNvSpPr>
          <p:nvPr>
            <p:ph idx="1"/>
          </p:nvPr>
        </p:nvSpPr>
        <p:spPr>
          <a:xfrm>
            <a:off x="611560" y="1556792"/>
            <a:ext cx="8077200" cy="4182616"/>
          </a:xfrm>
        </p:spPr>
        <p:txBody>
          <a:bodyPr/>
          <a:lstStyle/>
          <a:p>
            <a:pPr marL="0" indent="0">
              <a:buFont typeface="Arial" pitchFamily="84" charset="0"/>
              <a:buNone/>
              <a:defRPr/>
            </a:pPr>
            <a:r>
              <a:rPr lang="en-GB" sz="2000" dirty="0"/>
              <a:t>The </a:t>
            </a:r>
            <a:r>
              <a:rPr lang="en-GB" sz="2000" b="1" dirty="0"/>
              <a:t>GP practice checklist </a:t>
            </a:r>
            <a:r>
              <a:rPr lang="en-GB" sz="2000" dirty="0"/>
              <a:t>highlights good practice.</a:t>
            </a:r>
          </a:p>
          <a:p>
            <a:pPr marL="0" indent="0">
              <a:defRPr/>
            </a:pPr>
            <a:endParaRPr lang="en-GB" sz="2000" dirty="0"/>
          </a:p>
          <a:p>
            <a:pPr marL="0" indent="0">
              <a:defRPr/>
            </a:pPr>
            <a:r>
              <a:rPr lang="en-GB" sz="2000" dirty="0"/>
              <a:t>It is based upon the findings from a study examining the factors associated with higher vaccine uptake in general practice.</a:t>
            </a:r>
          </a:p>
          <a:p>
            <a:pPr marL="0" indent="0">
              <a:defRPr/>
            </a:pPr>
            <a:endParaRPr lang="en-GB" sz="2000" baseline="30000" dirty="0"/>
          </a:p>
          <a:p>
            <a:pPr marL="0" indent="0">
              <a:defRPr/>
            </a:pPr>
            <a:r>
              <a:rPr lang="en-GB" sz="2000" dirty="0"/>
              <a:t>GP practices are encouraged to review their systems in the light of the checklist.</a:t>
            </a:r>
          </a:p>
          <a:p>
            <a:pPr marL="0" indent="0">
              <a:defRPr/>
            </a:pPr>
            <a:endParaRPr lang="en-GB" sz="2000" dirty="0"/>
          </a:p>
          <a:p>
            <a:pPr marL="0" indent="0">
              <a:defRPr/>
            </a:pPr>
            <a:r>
              <a:rPr lang="en-GB" sz="2000" dirty="0"/>
              <a:t>Most recommendations will also apply to other settings where flu vaccine is given.</a:t>
            </a:r>
          </a:p>
          <a:p>
            <a:endParaRPr lang="en-GB" dirty="0"/>
          </a:p>
        </p:txBody>
      </p:sp>
    </p:spTree>
    <p:extLst>
      <p:ext uri="{BB962C8B-B14F-4D97-AF65-F5344CB8AC3E}">
        <p14:creationId xmlns:p14="http://schemas.microsoft.com/office/powerpoint/2010/main" val="4082744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88640"/>
            <a:ext cx="8077200" cy="936104"/>
          </a:xfrm>
        </p:spPr>
        <p:txBody>
          <a:bodyPr/>
          <a:lstStyle/>
          <a:p>
            <a:pPr algn="ctr"/>
            <a:r>
              <a:rPr lang="en-GB" dirty="0">
                <a:solidFill>
                  <a:srgbClr val="00B0F0"/>
                </a:solidFill>
              </a:rPr>
              <a:t>GP checklist</a:t>
            </a:r>
          </a:p>
        </p:txBody>
      </p:sp>
      <p:sp>
        <p:nvSpPr>
          <p:cNvPr id="6" name="Content Placeholder 5"/>
          <p:cNvSpPr>
            <a:spLocks noGrp="1"/>
          </p:cNvSpPr>
          <p:nvPr>
            <p:ph idx="1"/>
          </p:nvPr>
        </p:nvSpPr>
        <p:spPr>
          <a:xfrm>
            <a:off x="685800" y="1124744"/>
            <a:ext cx="8077200" cy="4896544"/>
          </a:xfrm>
        </p:spPr>
        <p:txBody>
          <a:bodyPr/>
          <a:lstStyle/>
          <a:p>
            <a:pPr marL="354013"/>
            <a:r>
              <a:rPr lang="en-GB" altLang="en-US" sz="1800" dirty="0">
                <a:ea typeface="ヒラギノ角ゴ Pro W3"/>
                <a:cs typeface="ヒラギノ角ゴ Pro W3"/>
              </a:rPr>
              <a:t>In order to obtain high vaccine uptake, it is recommended that GP practices:</a:t>
            </a:r>
          </a:p>
          <a:p>
            <a:pPr marL="354013">
              <a:buFont typeface="Arial" pitchFamily="34" charset="0"/>
              <a:buAutoNum type="arabicPeriod"/>
            </a:pPr>
            <a:r>
              <a:rPr lang="en-GB" altLang="en-US" sz="1800" dirty="0">
                <a:ea typeface="ヒラギノ角ゴ Pro W3"/>
                <a:cs typeface="ヒラギノ角ゴ Pro W3"/>
              </a:rPr>
              <a:t>identify a named lead individual within the practice who is responsible for the flu vaccination programme </a:t>
            </a:r>
          </a:p>
          <a:p>
            <a:pPr marL="354013">
              <a:buFont typeface="Arial" pitchFamily="34" charset="0"/>
              <a:buAutoNum type="arabicPeriod"/>
            </a:pPr>
            <a:r>
              <a:rPr lang="en-GB" altLang="en-US" sz="1800" dirty="0">
                <a:ea typeface="ヒラギノ角ゴ Pro W3"/>
                <a:cs typeface="ヒラギノ角ゴ Pro W3"/>
              </a:rPr>
              <a:t>hold a register that can identify all pregnant women and patients in the under 65 years at risk groups, those aged 65 years and over, and those aged two to four years </a:t>
            </a:r>
          </a:p>
          <a:p>
            <a:pPr marL="354013">
              <a:buFont typeface="Arial" pitchFamily="34" charset="0"/>
              <a:buAutoNum type="arabicPeriod"/>
            </a:pPr>
            <a:r>
              <a:rPr lang="en-GB" altLang="en-US" sz="1800" dirty="0">
                <a:ea typeface="ヒラギノ角ゴ Pro W3"/>
                <a:cs typeface="ヒラギノ角ゴ Pro W3"/>
              </a:rPr>
              <a:t>update the patient register throughout the flu season, paying particular attention to the inclusion of women who become pregnant and patients who enter at-risk groups during the flu season </a:t>
            </a:r>
          </a:p>
          <a:p>
            <a:pPr marL="354013">
              <a:buAutoNum type="arabicPeriod" startAt="4"/>
            </a:pPr>
            <a:r>
              <a:rPr lang="en-GB" altLang="en-US" sz="1800" dirty="0">
                <a:ea typeface="ヒラギノ角ゴ Pro W3"/>
                <a:cs typeface="ヒラギノ角ゴ Pro W3"/>
              </a:rPr>
              <a:t>submit accurate data on the number of patients eligible to receive flu vaccine and the flu vaccinations given to patients to SPPG</a:t>
            </a:r>
          </a:p>
          <a:p>
            <a:pPr marL="354013">
              <a:buAutoNum type="arabicPeriod" startAt="4"/>
            </a:pPr>
            <a:r>
              <a:rPr lang="en-GB" altLang="en-US" sz="1800" dirty="0">
                <a:ea typeface="ヒラギノ角ゴ Pro W3"/>
                <a:cs typeface="ヒラギノ角ゴ Pro W3"/>
              </a:rPr>
              <a:t>order sufficient weekly flu vaccine that takes into account past and planned improved performance, expected demographic increase, and to ensure that everyone at risk is offered the flu vaccine. </a:t>
            </a:r>
          </a:p>
        </p:txBody>
      </p:sp>
    </p:spTree>
    <p:extLst>
      <p:ext uri="{BB962C8B-B14F-4D97-AF65-F5344CB8AC3E}">
        <p14:creationId xmlns:p14="http://schemas.microsoft.com/office/powerpoint/2010/main" val="2171250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32656"/>
            <a:ext cx="8077200" cy="720080"/>
          </a:xfrm>
        </p:spPr>
        <p:txBody>
          <a:bodyPr/>
          <a:lstStyle/>
          <a:p>
            <a:pPr algn="ctr"/>
            <a:r>
              <a:rPr lang="en-GB" dirty="0">
                <a:solidFill>
                  <a:srgbClr val="00B0F0"/>
                </a:solidFill>
              </a:rPr>
              <a:t>GP checklist (continued)</a:t>
            </a:r>
          </a:p>
        </p:txBody>
      </p:sp>
      <p:sp>
        <p:nvSpPr>
          <p:cNvPr id="6" name="Content Placeholder 5"/>
          <p:cNvSpPr>
            <a:spLocks noGrp="1"/>
          </p:cNvSpPr>
          <p:nvPr>
            <p:ph idx="1"/>
          </p:nvPr>
        </p:nvSpPr>
        <p:spPr>
          <a:xfrm>
            <a:off x="685800" y="1268760"/>
            <a:ext cx="8077200" cy="4293840"/>
          </a:xfrm>
        </p:spPr>
        <p:txBody>
          <a:bodyPr/>
          <a:lstStyle/>
          <a:p>
            <a:pPr marL="354013">
              <a:buFont typeface="+mj-lt"/>
              <a:buAutoNum type="arabicPeriod" startAt="6"/>
            </a:pPr>
            <a:r>
              <a:rPr lang="en-GB" altLang="en-US" sz="1800" dirty="0">
                <a:ea typeface="ヒラギノ角ゴ Pro W3"/>
                <a:cs typeface="ヒラギノ角ゴ Pro W3"/>
              </a:rPr>
              <a:t>actively invite those eligible to a flu vaccination clinic or to make an appointment (e.g. by letter, email, phone call, text)</a:t>
            </a:r>
          </a:p>
          <a:p>
            <a:pPr marL="354013">
              <a:buFont typeface="+mj-lt"/>
              <a:buAutoNum type="arabicPeriod" startAt="6"/>
            </a:pPr>
            <a:r>
              <a:rPr lang="en-GB" altLang="en-US" sz="1800" dirty="0">
                <a:ea typeface="ヒラギノ角ゴ Pro W3"/>
                <a:cs typeface="ヒラギノ角ゴ Pro W3"/>
              </a:rPr>
              <a:t>follow-up patients, especially those in at risk groups, who do not respond or fail to attend scheduled clinics or appointments</a:t>
            </a:r>
          </a:p>
          <a:p>
            <a:pPr marL="354013">
              <a:buFont typeface="+mj-lt"/>
              <a:buAutoNum type="arabicPeriod" startAt="6"/>
            </a:pPr>
            <a:r>
              <a:rPr lang="en-GB" altLang="en-US" sz="1800" dirty="0">
                <a:ea typeface="ヒラギノ角ゴ Pro W3"/>
                <a:cs typeface="ヒラギノ角ゴ Pro W3"/>
              </a:rPr>
              <a:t>start flu vaccination as soon as practicable after receipt of the vaccine</a:t>
            </a:r>
          </a:p>
          <a:p>
            <a:pPr marL="354013">
              <a:buFont typeface="+mj-lt"/>
              <a:buAutoNum type="arabicPeriod" startAt="6"/>
            </a:pPr>
            <a:r>
              <a:rPr lang="en-GB" sz="1800" dirty="0"/>
              <a:t>collaborate with community midwives to offer and provide flu vaccination to pregnant women and to identify, offer and provide to newly pregnant women as the flu season progresses</a:t>
            </a:r>
          </a:p>
          <a:p>
            <a:pPr marL="354013">
              <a:buFont typeface="+mj-lt"/>
              <a:buAutoNum type="arabicPeriod" startAt="6"/>
            </a:pPr>
            <a:r>
              <a:rPr lang="en-GB" sz="1800" dirty="0"/>
              <a:t>offer flu vaccination in clinics and opportunistically </a:t>
            </a:r>
          </a:p>
          <a:p>
            <a:pPr marL="354013">
              <a:buFont typeface="+mj-lt"/>
              <a:buAutoNum type="arabicPeriod" startAt="6"/>
            </a:pPr>
            <a:r>
              <a:rPr lang="en-GB" sz="1800" dirty="0"/>
              <a:t>collaborate with Trust district nurses to identify and offer flu vaccination to house-bound patients and to ensure that mechanisms are in place to update the patient record when flu vaccinations are given by other providers </a:t>
            </a:r>
          </a:p>
          <a:p>
            <a:pPr marL="11113" indent="0"/>
            <a:endParaRPr lang="en-GB" dirty="0"/>
          </a:p>
        </p:txBody>
      </p:sp>
    </p:spTree>
    <p:extLst>
      <p:ext uri="{BB962C8B-B14F-4D97-AF65-F5344CB8AC3E}">
        <p14:creationId xmlns:p14="http://schemas.microsoft.com/office/powerpoint/2010/main" val="1774484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79534"/>
          </a:xfrm>
        </p:spPr>
        <p:txBody>
          <a:bodyPr/>
          <a:lstStyle/>
          <a:p>
            <a:pPr algn="ctr"/>
            <a:r>
              <a:rPr lang="en-GB" sz="3200" dirty="0">
                <a:solidFill>
                  <a:srgbClr val="00B0F0"/>
                </a:solidFill>
              </a:rPr>
              <a:t>Further resources</a:t>
            </a:r>
          </a:p>
        </p:txBody>
      </p:sp>
      <p:sp>
        <p:nvSpPr>
          <p:cNvPr id="3" name="Content Placeholder 2"/>
          <p:cNvSpPr>
            <a:spLocks noGrp="1"/>
          </p:cNvSpPr>
          <p:nvPr>
            <p:ph idx="1"/>
          </p:nvPr>
        </p:nvSpPr>
        <p:spPr>
          <a:xfrm>
            <a:off x="685800" y="1196752"/>
            <a:ext cx="8077200" cy="4365848"/>
          </a:xfrm>
        </p:spPr>
        <p:txBody>
          <a:bodyPr/>
          <a:lstStyle/>
          <a:p>
            <a:pPr marL="457200" indent="-457200">
              <a:buFont typeface="Wingdings" panose="05000000000000000000" pitchFamily="2" charset="2"/>
              <a:buChar char="Ø"/>
            </a:pPr>
            <a:r>
              <a:rPr lang="en-GB" sz="2000" b="1" u="sng" dirty="0">
                <a:solidFill>
                  <a:schemeClr val="bg1"/>
                </a:solidFill>
                <a:hlinkClick r:id="rId3">
                  <a:extLst>
                    <a:ext uri="{A12FA001-AC4F-418D-AE19-62706E023703}">
                      <ahyp:hlinkClr xmlns:ahyp="http://schemas.microsoft.com/office/drawing/2018/hyperlinkcolor" val="tx"/>
                    </a:ext>
                  </a:extLst>
                </a:hlinkClick>
              </a:rPr>
              <a:t>Department of Health CMO Seasonal Influenza 2023/24 </a:t>
            </a:r>
            <a:r>
              <a:rPr lang="en-GB" sz="2000" b="1" dirty="0">
                <a:solidFill>
                  <a:schemeClr val="bg1"/>
                </a:solidFill>
                <a:hlinkClick r:id="rId3">
                  <a:extLst>
                    <a:ext uri="{A12FA001-AC4F-418D-AE19-62706E023703}">
                      <ahyp:hlinkClr xmlns:ahyp="http://schemas.microsoft.com/office/drawing/2018/hyperlinkcolor" val="tx"/>
                    </a:ext>
                  </a:extLst>
                </a:hlinkClick>
              </a:rPr>
              <a:t>doh-hss-md-43-2023.pdf (health-ni.gov.uk)</a:t>
            </a:r>
            <a:endParaRPr lang="en-GB" sz="2000" b="1" dirty="0">
              <a:solidFill>
                <a:schemeClr val="bg1"/>
              </a:solidFill>
              <a:hlinkClick r:id="rId4">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Ø"/>
            </a:pPr>
            <a:r>
              <a:rPr lang="en-GB" sz="2000" b="1" dirty="0">
                <a:solidFill>
                  <a:schemeClr val="bg1"/>
                </a:solidFill>
                <a:hlinkClick r:id="rId4">
                  <a:extLst>
                    <a:ext uri="{A12FA001-AC4F-418D-AE19-62706E023703}">
                      <ahyp:hlinkClr xmlns:ahyp="http://schemas.microsoft.com/office/drawing/2018/hyperlinkcolor" val="tx"/>
                    </a:ext>
                  </a:extLst>
                </a:hlinkClick>
              </a:rPr>
              <a:t>Flu healthcare worker’s factsheet</a:t>
            </a:r>
            <a:r>
              <a:rPr lang="en-GB" sz="2000" b="1" dirty="0">
                <a:solidFill>
                  <a:schemeClr val="bg1"/>
                </a:solidFill>
              </a:rPr>
              <a:t> </a:t>
            </a:r>
          </a:p>
          <a:p>
            <a:pPr marL="457200" indent="-457200">
              <a:buFont typeface="Wingdings" panose="05000000000000000000" pitchFamily="2" charset="2"/>
              <a:buChar char="Ø"/>
            </a:pPr>
            <a:r>
              <a:rPr lang="en-GB" sz="2000" b="1" dirty="0">
                <a:solidFill>
                  <a:schemeClr val="bg1"/>
                </a:solidFill>
                <a:hlinkClick r:id="rId5">
                  <a:extLst>
                    <a:ext uri="{A12FA001-AC4F-418D-AE19-62706E023703}">
                      <ahyp:hlinkClr xmlns:ahyp="http://schemas.microsoft.com/office/drawing/2018/hyperlinkcolor" val="tx"/>
                    </a:ext>
                  </a:extLst>
                </a:hlinkClick>
              </a:rPr>
              <a:t>PHA flu page</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6">
                  <a:extLst>
                    <a:ext uri="{A12FA001-AC4F-418D-AE19-62706E023703}">
                      <ahyp:hlinkClr xmlns:ahyp="http://schemas.microsoft.com/office/drawing/2018/hyperlinkcolor" val="tx"/>
                    </a:ext>
                  </a:extLst>
                </a:hlinkClick>
              </a:rPr>
              <a:t>The Green Book: Influenza Chapter</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7">
                  <a:extLst>
                    <a:ext uri="{A12FA001-AC4F-418D-AE19-62706E023703}">
                      <ahyp:hlinkClr xmlns:ahyp="http://schemas.microsoft.com/office/drawing/2018/hyperlinkcolor" val="tx"/>
                    </a:ext>
                  </a:extLst>
                </a:hlinkClick>
              </a:rPr>
              <a:t>Flu Immunisation - </a:t>
            </a:r>
            <a:r>
              <a:rPr lang="en-GB" sz="2000" b="1" dirty="0" err="1">
                <a:solidFill>
                  <a:schemeClr val="bg1"/>
                </a:solidFill>
                <a:hlinkClick r:id="rId7">
                  <a:extLst>
                    <a:ext uri="{A12FA001-AC4F-418D-AE19-62706E023703}">
                      <ahyp:hlinkClr xmlns:ahyp="http://schemas.microsoft.com/office/drawing/2018/hyperlinkcolor" val="tx"/>
                    </a:ext>
                  </a:extLst>
                </a:hlinkClick>
              </a:rPr>
              <a:t>elearning</a:t>
            </a:r>
            <a:r>
              <a:rPr lang="en-GB" sz="2000" b="1" dirty="0">
                <a:solidFill>
                  <a:schemeClr val="bg1"/>
                </a:solidFill>
                <a:hlinkClick r:id="rId7">
                  <a:extLst>
                    <a:ext uri="{A12FA001-AC4F-418D-AE19-62706E023703}">
                      <ahyp:hlinkClr xmlns:ahyp="http://schemas.microsoft.com/office/drawing/2018/hyperlinkcolor" val="tx"/>
                    </a:ext>
                  </a:extLst>
                </a:hlinkClick>
              </a:rPr>
              <a:t> for healthcare (e-lfh.org.uk)</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8">
                  <a:extLst>
                    <a:ext uri="{A12FA001-AC4F-418D-AE19-62706E023703}">
                      <ahyp:hlinkClr xmlns:ahyp="http://schemas.microsoft.com/office/drawing/2018/hyperlinkcolor" val="tx"/>
                    </a:ext>
                  </a:extLst>
                </a:hlinkClick>
              </a:rPr>
              <a:t>Flu patient information leaflets</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9">
                  <a:extLst>
                    <a:ext uri="{A12FA001-AC4F-418D-AE19-62706E023703}">
                      <ahyp:hlinkClr xmlns:ahyp="http://schemas.microsoft.com/office/drawing/2018/hyperlinkcolor" val="tx"/>
                    </a:ext>
                  </a:extLst>
                </a:hlinkClick>
              </a:rPr>
              <a:t>Public Health Agency weekly Flu Surveillance Bulletin</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10">
                  <a:extLst>
                    <a:ext uri="{A12FA001-AC4F-418D-AE19-62706E023703}">
                      <ahyp:hlinkClr xmlns:ahyp="http://schemas.microsoft.com/office/drawing/2018/hyperlinkcolor" val="tx"/>
                    </a:ext>
                  </a:extLst>
                </a:hlinkClick>
              </a:rPr>
              <a:t>Guidance on vaccine handling and storage in GP practices</a:t>
            </a:r>
            <a:endParaRPr lang="en-GB" sz="2000" b="1" dirty="0">
              <a:solidFill>
                <a:schemeClr val="bg1"/>
              </a:solidFill>
            </a:endParaRPr>
          </a:p>
          <a:p>
            <a:pPr marL="457200" indent="-457200">
              <a:buFont typeface="Wingdings" panose="05000000000000000000" pitchFamily="2" charset="2"/>
              <a:buChar char="Ø"/>
            </a:pPr>
            <a:r>
              <a:rPr lang="en-GB" sz="2000" b="1" dirty="0">
                <a:solidFill>
                  <a:schemeClr val="bg1"/>
                </a:solidFill>
                <a:hlinkClick r:id="rId11">
                  <a:extLst>
                    <a:ext uri="{A12FA001-AC4F-418D-AE19-62706E023703}">
                      <ahyp:hlinkClr xmlns:ahyp="http://schemas.microsoft.com/office/drawing/2018/hyperlinkcolor" val="tx"/>
                    </a:ext>
                  </a:extLst>
                </a:hlinkClick>
              </a:rPr>
              <a:t>Flu immunisation training recommendations - GOV.UK (www.gov.uk)</a:t>
            </a:r>
            <a:endParaRPr lang="en-GB" sz="2000" b="1" dirty="0">
              <a:solidFill>
                <a:schemeClr val="bg1"/>
              </a:solidFill>
            </a:endParaRPr>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Tree>
    <p:extLst>
      <p:ext uri="{BB962C8B-B14F-4D97-AF65-F5344CB8AC3E}">
        <p14:creationId xmlns:p14="http://schemas.microsoft.com/office/powerpoint/2010/main" val="37237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188640"/>
            <a:ext cx="8077200" cy="1143000"/>
          </a:xfrm>
        </p:spPr>
        <p:txBody>
          <a:bodyPr wrap="square" numCol="1" compatLnSpc="1">
            <a:prstTxWarp prst="textNoShape">
              <a:avLst/>
            </a:prstTxWarp>
            <a:noAutofit/>
          </a:bodyPr>
          <a:lstStyle/>
          <a:p>
            <a:r>
              <a:rPr lang="en-GB" sz="3200" dirty="0">
                <a:solidFill>
                  <a:srgbClr val="00B0F0"/>
                </a:solidFill>
                <a:latin typeface="Arial" charset="0"/>
                <a:ea typeface="ヒラギノ角ゴ Pro W3" charset="-128"/>
                <a:cs typeface="ヒラギノ角ゴ Pro W3" charset="-128"/>
              </a:rPr>
              <a:t>Antigenic drift</a:t>
            </a:r>
          </a:p>
        </p:txBody>
      </p:sp>
      <p:sp>
        <p:nvSpPr>
          <p:cNvPr id="24579" name="Content Placeholder 2"/>
          <p:cNvSpPr>
            <a:spLocks noGrp="1"/>
          </p:cNvSpPr>
          <p:nvPr>
            <p:ph sz="half" idx="1"/>
          </p:nvPr>
        </p:nvSpPr>
        <p:spPr>
          <a:xfrm>
            <a:off x="323528" y="1331641"/>
            <a:ext cx="3962400" cy="4048688"/>
          </a:xfrm>
        </p:spPr>
        <p:txBody>
          <a:bodyPr/>
          <a:lstStyle/>
          <a:p>
            <a:pPr marL="0" indent="0"/>
            <a:r>
              <a:rPr lang="en-GB" sz="2000" dirty="0">
                <a:latin typeface="+mj-lt"/>
                <a:ea typeface="ヒラギノ角ゴ Pro W3" charset="-128"/>
                <a:cs typeface="ヒラギノ角ゴ Pro W3" charset="-128"/>
              </a:rPr>
              <a:t>Changes in the surface antigens (H and N) result in the influenza virus constantly changing (mutating).</a:t>
            </a:r>
          </a:p>
          <a:p>
            <a:pPr marL="0" indent="0"/>
            <a:endParaRPr lang="en-GB" sz="2000" dirty="0">
              <a:latin typeface="+mj-lt"/>
              <a:ea typeface="ヒラギノ角ゴ Pro W3" charset="-128"/>
              <a:cs typeface="ヒラギノ角ゴ Pro W3" charset="-128"/>
            </a:endParaRPr>
          </a:p>
          <a:p>
            <a:pPr marL="0" indent="0"/>
            <a:endParaRPr lang="en-GB" sz="2000" dirty="0">
              <a:latin typeface="+mj-lt"/>
              <a:ea typeface="ヒラギノ角ゴ Pro W3" charset="-128"/>
              <a:cs typeface="ヒラギノ角ゴ Pro W3" charset="-128"/>
            </a:endParaRPr>
          </a:p>
          <a:p>
            <a:pPr marL="0" indent="0"/>
            <a:r>
              <a:rPr lang="en-GB" sz="2000" dirty="0">
                <a:latin typeface="+mj-lt"/>
                <a:ea typeface="ヒラギノ角ゴ Pro W3" charset="-128"/>
                <a:cs typeface="ヒラギノ角ゴ Pro W3" charset="-128"/>
              </a:rPr>
              <a:t>Antigenic drift = minor changes (natural mutations) in the genes of influenza viruses that occur gradually over time.</a:t>
            </a:r>
          </a:p>
          <a:p>
            <a:endParaRPr lang="en-GB" sz="2000" dirty="0">
              <a:solidFill>
                <a:srgbClr val="FF0000"/>
              </a:solidFill>
              <a:latin typeface="+mj-lt"/>
              <a:ea typeface="ヒラギノ角ゴ Pro W3" charset="-128"/>
              <a:cs typeface="ヒラギノ角ゴ Pro W3" charset="-128"/>
            </a:endParaRPr>
          </a:p>
        </p:txBody>
      </p:sp>
      <p:sp>
        <p:nvSpPr>
          <p:cNvPr id="5" name="Content Placeholder 4"/>
          <p:cNvSpPr>
            <a:spLocks noGrp="1"/>
          </p:cNvSpPr>
          <p:nvPr>
            <p:ph sz="half" idx="2"/>
          </p:nvPr>
        </p:nvSpPr>
        <p:spPr>
          <a:xfrm>
            <a:off x="5004048" y="1772816"/>
            <a:ext cx="3758952" cy="3384376"/>
          </a:xfrm>
        </p:spPr>
        <p:txBody>
          <a:bodyPr/>
          <a:lstStyle/>
          <a:p>
            <a:endParaRPr lang="en-GB" sz="2000" b="1" dirty="0">
              <a:latin typeface="+mj-lt"/>
            </a:endParaRPr>
          </a:p>
          <a:p>
            <a:endParaRPr lang="en-GB" sz="2000" b="1" dirty="0">
              <a:latin typeface="+mj-lt"/>
            </a:endParaRPr>
          </a:p>
          <a:p>
            <a:r>
              <a:rPr lang="en-GB" sz="2000" b="1" dirty="0">
                <a:latin typeface="+mj-lt"/>
              </a:rPr>
              <a:t>Antigenic Drift</a:t>
            </a:r>
          </a:p>
        </p:txBody>
      </p:sp>
      <p:grpSp>
        <p:nvGrpSpPr>
          <p:cNvPr id="12" name="Group 11"/>
          <p:cNvGrpSpPr/>
          <p:nvPr/>
        </p:nvGrpSpPr>
        <p:grpSpPr>
          <a:xfrm>
            <a:off x="5220072" y="3264765"/>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7" name="Right Arrow 6"/>
          <p:cNvSpPr/>
          <p:nvPr/>
        </p:nvSpPr>
        <p:spPr>
          <a:xfrm>
            <a:off x="6361378" y="3462708"/>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7" name="Oval 16"/>
          <p:cNvSpPr/>
          <p:nvPr/>
        </p:nvSpPr>
        <p:spPr>
          <a:xfrm>
            <a:off x="7142093" y="3284984"/>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8" name="Pie 17"/>
          <p:cNvSpPr/>
          <p:nvPr/>
        </p:nvSpPr>
        <p:spPr>
          <a:xfrm>
            <a:off x="7307738" y="349554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Pie 18"/>
          <p:cNvSpPr/>
          <p:nvPr/>
        </p:nvSpPr>
        <p:spPr>
          <a:xfrm>
            <a:off x="7428326" y="3835585"/>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0" name="Pie 19"/>
          <p:cNvSpPr/>
          <p:nvPr/>
        </p:nvSpPr>
        <p:spPr>
          <a:xfrm>
            <a:off x="7645257" y="339658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p:txBody>
      </p:sp>
      <p:sp>
        <p:nvSpPr>
          <p:cNvPr id="21" name="Pie 20"/>
          <p:cNvSpPr/>
          <p:nvPr/>
        </p:nvSpPr>
        <p:spPr>
          <a:xfrm>
            <a:off x="7708361" y="3731998"/>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a:p>
            <a:pPr algn="ctr"/>
            <a:endParaRPr lang="en-GB" dirty="0">
              <a:solidFill>
                <a:srgbClr val="FFFFFF"/>
              </a:solidFill>
            </a:endParaRPr>
          </a:p>
        </p:txBody>
      </p:sp>
    </p:spTree>
    <p:extLst>
      <p:ext uri="{BB962C8B-B14F-4D97-AF65-F5344CB8AC3E}">
        <p14:creationId xmlns:p14="http://schemas.microsoft.com/office/powerpoint/2010/main" val="36298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90745" y="30985"/>
            <a:ext cx="8077200" cy="1143000"/>
          </a:xfrm>
        </p:spPr>
        <p:txBody>
          <a:bodyPr wrap="square" numCol="1" compatLnSpc="1">
            <a:prstTxWarp prst="textNoShape">
              <a:avLst/>
            </a:prstTxWarp>
            <a:noAutofit/>
          </a:bodyPr>
          <a:lstStyle/>
          <a:p>
            <a:r>
              <a:rPr lang="en-GB" sz="3200" dirty="0">
                <a:solidFill>
                  <a:srgbClr val="00B0F0"/>
                </a:solidFill>
                <a:latin typeface="Arial" charset="0"/>
                <a:ea typeface="ヒラギノ角ゴ Pro W3" charset="-128"/>
                <a:cs typeface="ヒラギノ角ゴ Pro W3" charset="-128"/>
              </a:rPr>
              <a:t>Antigenic shift</a:t>
            </a:r>
          </a:p>
        </p:txBody>
      </p:sp>
      <p:sp>
        <p:nvSpPr>
          <p:cNvPr id="24579" name="Content Placeholder 2"/>
          <p:cNvSpPr>
            <a:spLocks noGrp="1"/>
          </p:cNvSpPr>
          <p:nvPr>
            <p:ph sz="half" idx="1"/>
          </p:nvPr>
        </p:nvSpPr>
        <p:spPr>
          <a:xfrm>
            <a:off x="251520" y="1237899"/>
            <a:ext cx="3962400" cy="4038600"/>
          </a:xfrm>
        </p:spPr>
        <p:txBody>
          <a:bodyPr/>
          <a:lstStyle/>
          <a:p>
            <a:pPr marL="0" indent="0"/>
            <a:r>
              <a:rPr lang="en-GB" sz="2000" dirty="0">
                <a:latin typeface="Arial" charset="0"/>
                <a:ea typeface="ヒラギノ角ゴ Pro W3" charset="-128"/>
              </a:rPr>
              <a:t>Two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dirty="0"/>
          </a:p>
          <a:p>
            <a:pPr marL="0" indent="0"/>
            <a:endParaRPr lang="en-GB" sz="1600" dirty="0"/>
          </a:p>
          <a:p>
            <a:pPr marL="0" indent="0"/>
            <a:endParaRPr lang="en-GB" sz="1600" dirty="0"/>
          </a:p>
          <a:p>
            <a:pPr marL="0" indent="0"/>
            <a:endParaRPr lang="en-GB" sz="1600" dirty="0"/>
          </a:p>
          <a:p>
            <a:pPr marL="0" indent="0"/>
            <a:endParaRPr lang="en-GB" sz="1600" dirty="0">
              <a:solidFill>
                <a:srgbClr val="FF0000"/>
              </a:solidFill>
              <a:latin typeface="Arial" charset="0"/>
            </a:endParaRPr>
          </a:p>
          <a:p>
            <a:endParaRPr lang="en-GB" sz="1600" dirty="0">
              <a:solidFill>
                <a:srgbClr val="FF0000"/>
              </a:solidFill>
              <a:latin typeface="Arial" charset="0"/>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r>
              <a:rPr lang="en-GB" b="1" dirty="0"/>
              <a:t>Antigenic Shift</a:t>
            </a:r>
          </a:p>
        </p:txBody>
      </p:sp>
      <p:grpSp>
        <p:nvGrpSpPr>
          <p:cNvPr id="23" name="Group 22"/>
          <p:cNvGrpSpPr/>
          <p:nvPr/>
        </p:nvGrpSpPr>
        <p:grpSpPr>
          <a:xfrm>
            <a:off x="4529345" y="2714927"/>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sp>
        <p:nvSpPr>
          <p:cNvPr id="29" name="Oval 28"/>
          <p:cNvSpPr/>
          <p:nvPr/>
        </p:nvSpPr>
        <p:spPr>
          <a:xfrm>
            <a:off x="5482235" y="2665121"/>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0" name="Oval 29"/>
          <p:cNvSpPr/>
          <p:nvPr/>
        </p:nvSpPr>
        <p:spPr>
          <a:xfrm>
            <a:off x="6468231" y="2665121"/>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1" name="Right Arrow 30"/>
          <p:cNvSpPr/>
          <p:nvPr/>
        </p:nvSpPr>
        <p:spPr>
          <a:xfrm>
            <a:off x="7484893" y="2880005"/>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2" name="Oval 31"/>
          <p:cNvSpPr/>
          <p:nvPr/>
        </p:nvSpPr>
        <p:spPr>
          <a:xfrm>
            <a:off x="8040960" y="268569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3" name="Flowchart: Connector 32"/>
          <p:cNvSpPr/>
          <p:nvPr/>
        </p:nvSpPr>
        <p:spPr>
          <a:xfrm>
            <a:off x="5596535" y="302961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4" name="Flowchart: Connector 33"/>
          <p:cNvSpPr/>
          <p:nvPr/>
        </p:nvSpPr>
        <p:spPr>
          <a:xfrm>
            <a:off x="655888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5" name="Flowchart: Connector 34"/>
          <p:cNvSpPr/>
          <p:nvPr/>
        </p:nvSpPr>
        <p:spPr>
          <a:xfrm>
            <a:off x="5825135" y="3257199"/>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6" name="Flowchart: Connector 35"/>
          <p:cNvSpPr/>
          <p:nvPr/>
        </p:nvSpPr>
        <p:spPr>
          <a:xfrm>
            <a:off x="6165157" y="298715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Flowchart: Connector 36"/>
          <p:cNvSpPr/>
          <p:nvPr/>
        </p:nvSpPr>
        <p:spPr>
          <a:xfrm>
            <a:off x="5825135" y="2765705"/>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8" name="Flowchart: Connector 37"/>
          <p:cNvSpPr/>
          <p:nvPr/>
        </p:nvSpPr>
        <p:spPr>
          <a:xfrm>
            <a:off x="8383860" y="2780953"/>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Flowchart: Connector 38"/>
          <p:cNvSpPr/>
          <p:nvPr/>
        </p:nvSpPr>
        <p:spPr>
          <a:xfrm>
            <a:off x="8155260" y="3142899"/>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0" name="Flowchart: Connector 39"/>
          <p:cNvSpPr/>
          <p:nvPr/>
        </p:nvSpPr>
        <p:spPr>
          <a:xfrm>
            <a:off x="8669671" y="302859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1" name="Flowchart: Connector 40"/>
          <p:cNvSpPr/>
          <p:nvPr/>
        </p:nvSpPr>
        <p:spPr>
          <a:xfrm>
            <a:off x="6819868" y="321575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2" name="Flowchart: Connector 41"/>
          <p:cNvSpPr/>
          <p:nvPr/>
        </p:nvSpPr>
        <p:spPr>
          <a:xfrm>
            <a:off x="7027693" y="2989477"/>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3" name="Flowchart: Connector 42"/>
          <p:cNvSpPr/>
          <p:nvPr/>
        </p:nvSpPr>
        <p:spPr>
          <a:xfrm>
            <a:off x="6811131" y="2712145"/>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Tree>
    <p:extLst>
      <p:ext uri="{BB962C8B-B14F-4D97-AF65-F5344CB8AC3E}">
        <p14:creationId xmlns:p14="http://schemas.microsoft.com/office/powerpoint/2010/main" val="113963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pPr algn="ctr"/>
            <a:r>
              <a:rPr lang="en-GB" sz="3200" dirty="0">
                <a:solidFill>
                  <a:srgbClr val="00B0F0"/>
                </a:solidFill>
                <a:latin typeface="Arial" charset="0"/>
                <a:ea typeface="ヒラギノ角ゴ Pro W3" charset="-128"/>
                <a:cs typeface="ヒラギノ角ゴ Pro W3" charset="-128"/>
              </a:rPr>
              <a:t>Characteristics of influenza</a:t>
            </a:r>
            <a:endParaRPr lang="en-GB" sz="3200" dirty="0">
              <a:solidFill>
                <a:srgbClr val="00B0F0"/>
              </a:solidFill>
            </a:endParaRPr>
          </a:p>
        </p:txBody>
      </p:sp>
      <p:sp>
        <p:nvSpPr>
          <p:cNvPr id="3" name="Content Placeholder 2"/>
          <p:cNvSpPr>
            <a:spLocks noGrp="1"/>
          </p:cNvSpPr>
          <p:nvPr>
            <p:ph idx="1"/>
          </p:nvPr>
        </p:nvSpPr>
        <p:spPr>
          <a:xfrm>
            <a:off x="539552" y="980728"/>
            <a:ext cx="8077200" cy="4824536"/>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an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although may be longer especially in people with immune deficiency (immunosuppression).</a:t>
            </a:r>
          </a:p>
          <a:p>
            <a:pPr marL="444500" lvl="1" indent="-277813">
              <a:lnSpc>
                <a:spcPct val="90000"/>
              </a:lnSpc>
              <a:spcBef>
                <a:spcPct val="0"/>
              </a:spcBef>
            </a:pPr>
            <a:endParaRPr lang="en-GB" sz="2000" dirty="0">
              <a:latin typeface="Arial" charset="0"/>
            </a:endParaRPr>
          </a:p>
          <a:p>
            <a:pPr marL="166687" lvl="1" indent="0">
              <a:lnSpc>
                <a:spcPct val="90000"/>
              </a:lnSpc>
              <a:spcBef>
                <a:spcPct val="0"/>
              </a:spcBef>
              <a:buNone/>
            </a:pPr>
            <a:r>
              <a:rPr lang="en-GB" sz="2000" b="1" dirty="0">
                <a:latin typeface="Arial" charset="0"/>
              </a:rPr>
              <a:t>Common symptoms include:</a:t>
            </a:r>
          </a:p>
          <a:p>
            <a:pPr marL="852487" lvl="2" indent="-285750">
              <a:lnSpc>
                <a:spcPct val="90000"/>
              </a:lnSpc>
              <a:spcBef>
                <a:spcPct val="0"/>
              </a:spcBef>
              <a:buClrTx/>
            </a:pPr>
            <a:r>
              <a:rPr lang="en-GB" dirty="0">
                <a:latin typeface="Arial" charset="0"/>
              </a:rPr>
              <a:t>sudden onset of fever, chills, headache, muscle and joint pain and extreme fatigue</a:t>
            </a:r>
          </a:p>
          <a:p>
            <a:pPr marL="852487" lvl="2" indent="-285750">
              <a:lnSpc>
                <a:spcPct val="90000"/>
              </a:lnSpc>
              <a:spcBef>
                <a:spcPct val="0"/>
              </a:spcBef>
              <a:buClrTx/>
            </a:pPr>
            <a:r>
              <a:rPr lang="en-GB" dirty="0">
                <a:latin typeface="Arial" charset="0"/>
              </a:rPr>
              <a:t>dry cough, sore throat and stuffy nose</a:t>
            </a:r>
          </a:p>
          <a:p>
            <a:pPr marL="852487" lvl="2" indent="-285750">
              <a:lnSpc>
                <a:spcPct val="90000"/>
              </a:lnSpc>
              <a:spcBef>
                <a:spcPct val="0"/>
              </a:spcBef>
              <a:buClrTx/>
            </a:pPr>
            <a:r>
              <a:rPr lang="en-GB"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607046304"/>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0" ma:contentTypeDescription="Create a new document." ma:contentTypeScope="" ma:versionID="126e691b38787388628ed873999566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5479B-65C4-4793-9D80-D2C86761A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CB81D53-BA08-4311-BCD3-701F8C5DB49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A89A84E-4D79-4D9C-93E2-C549E8AA1E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13105</TotalTime>
  <Words>12287</Words>
  <Application>Microsoft Office PowerPoint</Application>
  <PresentationFormat>On-screen Show (4:3)</PresentationFormat>
  <Paragraphs>801</Paragraphs>
  <Slides>66</Slides>
  <Notes>62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MS PGothic</vt:lpstr>
      <vt:lpstr>Arial</vt:lpstr>
      <vt:lpstr>Calibri</vt:lpstr>
      <vt:lpstr>Frutiger 45 Light</vt:lpstr>
      <vt:lpstr>Source Sans Pro</vt:lpstr>
      <vt:lpstr>Times New Roman</vt:lpstr>
      <vt:lpstr>Wingdings</vt:lpstr>
      <vt:lpstr>ヒラギノ角ゴ Pro W3</vt:lpstr>
      <vt:lpstr>BHSCT_white</vt:lpstr>
      <vt:lpstr>1_BHSCT_white</vt:lpstr>
      <vt:lpstr>1_Office Theme</vt:lpstr>
      <vt:lpstr>Influenza (flu) Immunisation Programme for Northern Ireland</vt:lpstr>
      <vt:lpstr>Key messages</vt:lpstr>
      <vt:lpstr>Impact of COVID-19 pandemic on flu vaccine programmes</vt:lpstr>
      <vt:lpstr>Influenza</vt:lpstr>
      <vt:lpstr>Types of influenza virus</vt:lpstr>
      <vt:lpstr>Influenza A virus</vt:lpstr>
      <vt:lpstr>Antigenic drift</vt:lpstr>
      <vt:lpstr>Antigenic shift</vt:lpstr>
      <vt:lpstr>Characteristics of influenza</vt:lpstr>
      <vt:lpstr>Complications of influenza</vt:lpstr>
      <vt:lpstr>PowerPoint Presentation</vt:lpstr>
      <vt:lpstr>PowerPoint Presentation</vt:lpstr>
      <vt:lpstr>Influenza Weekly Surveillance Bulletin,  Northern Ireland</vt:lpstr>
      <vt:lpstr>History of the national flu vaccination programme</vt:lpstr>
      <vt:lpstr>Flu vaccine effectiveness</vt:lpstr>
      <vt:lpstr>Flu vaccine effectiveness  for last year - 2022/23</vt:lpstr>
      <vt:lpstr>PowerPoint Presentation</vt:lpstr>
      <vt:lpstr>Northern Ireland Flu Vaccine Programme  policy: outlined in annual CMO letter 2023/24</vt:lpstr>
      <vt:lpstr> Eligibility criteria for 2023/24 season</vt:lpstr>
      <vt:lpstr>Clinical risk groups</vt:lpstr>
      <vt:lpstr>Clinical risk groups (continued)</vt:lpstr>
      <vt:lpstr>Pregnant women</vt:lpstr>
      <vt:lpstr>Health and social care workers (HSCWs)</vt:lpstr>
      <vt:lpstr>Rationale for vaccinating children against flu</vt:lpstr>
      <vt:lpstr>Vaccination uptake rates 2022/23</vt:lpstr>
      <vt:lpstr>2023/24 uptake targets  </vt:lpstr>
      <vt:lpstr>PowerPoint Presentation</vt:lpstr>
      <vt:lpstr>Types of flu vaccine</vt:lpstr>
      <vt:lpstr>Vaccine composition:  Northern Hemisphere 2023/24*</vt:lpstr>
      <vt:lpstr>PowerPoint Presentation</vt:lpstr>
      <vt:lpstr>Vaccines for 2023-24 (2) </vt:lpstr>
      <vt:lpstr>Vaccines for 2023-24 (3) </vt:lpstr>
      <vt:lpstr>1. Fluad Tetra: adjuvanted quadrivalent  flu vaccine (aQIV) </vt:lpstr>
      <vt:lpstr>Adjuvanted quadrivalent influenza vaccine (aQIV)</vt:lpstr>
      <vt:lpstr>2. Flucelvax Tetra: cell-based quadrivalent  inactivated flu vaccine (QIVc)</vt:lpstr>
      <vt:lpstr>Quadrivalent cell culture vaccine (QIVc)</vt:lpstr>
      <vt:lpstr>3. Live attenuated influenza  vaccine (LAIV) - Fluenz Tetra® </vt:lpstr>
      <vt:lpstr>Fluenz Tetra® (LAIV)</vt:lpstr>
      <vt:lpstr>Administration of flu vaccines given by injection </vt:lpstr>
      <vt:lpstr>Storage of all flu vaccine</vt:lpstr>
      <vt:lpstr>Co-administration of flu and other  vaccines</vt:lpstr>
      <vt:lpstr>Flu vaccine for pregnancy</vt:lpstr>
      <vt:lpstr>Contraindications (inactivated flu vaccines)</vt:lpstr>
      <vt:lpstr>PowerPoint Presentation</vt:lpstr>
      <vt:lpstr>Precautions to flu vaccines</vt:lpstr>
      <vt:lpstr>Acute wheezing and severe asthma </vt:lpstr>
      <vt:lpstr>Egg allergy – adults</vt:lpstr>
      <vt:lpstr>Egg allergy – children</vt:lpstr>
      <vt:lpstr>PowerPoint Presentation</vt:lpstr>
      <vt:lpstr>PowerPoint Presentation</vt:lpstr>
      <vt:lpstr>Inadvertent administration of LAIV </vt:lpstr>
      <vt:lpstr>Adverse reactions</vt:lpstr>
      <vt:lpstr>  Reporting suspected adverse reactions   </vt:lpstr>
      <vt:lpstr>PowerPoint Presentation</vt:lpstr>
      <vt:lpstr>2023/24 programme</vt:lpstr>
      <vt:lpstr>When to vaccinate</vt:lpstr>
      <vt:lpstr>General Practice programme (adults)</vt:lpstr>
      <vt:lpstr>Children’s Vaccination Programme GP based</vt:lpstr>
      <vt:lpstr>Children’s Vaccination Programme School based</vt:lpstr>
      <vt:lpstr>Health and Social Care Programme</vt:lpstr>
      <vt:lpstr>Community Pharmacy</vt:lpstr>
      <vt:lpstr>Vaccine ordering</vt:lpstr>
      <vt:lpstr>Achieving high uptake</vt:lpstr>
      <vt:lpstr>GP checklist</vt:lpstr>
      <vt:lpstr>GP checklist (continued)</vt:lpstr>
      <vt:lpstr>Further 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Ashling Kerr</cp:lastModifiedBy>
  <cp:revision>672</cp:revision>
  <cp:lastPrinted>2019-08-09T14:59:54Z</cp:lastPrinted>
  <dcterms:created xsi:type="dcterms:W3CDTF">2018-06-15T14:49:11Z</dcterms:created>
  <dcterms:modified xsi:type="dcterms:W3CDTF">2023-09-08T15:14:20Z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