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272" r:id="rId2"/>
    <p:sldId id="273" r:id="rId3"/>
    <p:sldId id="274" r:id="rId4"/>
    <p:sldId id="275" r:id="rId5"/>
    <p:sldId id="276" r:id="rId6"/>
    <p:sldId id="277" r:id="rId7"/>
    <p:sldId id="278" r:id="rId8"/>
    <p:sldId id="279" r:id="rId9"/>
    <p:sldId id="280" r:id="rId10"/>
    <p:sldId id="281" r:id="rId11"/>
    <p:sldId id="282" r:id="rId12"/>
    <p:sldId id="469" r:id="rId13"/>
    <p:sldId id="283" r:id="rId14"/>
    <p:sldId id="284" r:id="rId15"/>
    <p:sldId id="285" r:id="rId16"/>
    <p:sldId id="286" r:id="rId17"/>
    <p:sldId id="287" r:id="rId18"/>
    <p:sldId id="288" r:id="rId19"/>
    <p:sldId id="401" r:id="rId20"/>
    <p:sldId id="507" r:id="rId21"/>
    <p:sldId id="473" r:id="rId22"/>
    <p:sldId id="298" r:id="rId23"/>
    <p:sldId id="470" r:id="rId24"/>
    <p:sldId id="358" r:id="rId25"/>
    <p:sldId id="404" r:id="rId26"/>
    <p:sldId id="302" r:id="rId27"/>
    <p:sldId id="303" r:id="rId28"/>
    <p:sldId id="428" r:id="rId29"/>
    <p:sldId id="429" r:id="rId30"/>
    <p:sldId id="494" r:id="rId31"/>
    <p:sldId id="305" r:id="rId32"/>
    <p:sldId id="306" r:id="rId33"/>
    <p:sldId id="397" r:id="rId34"/>
    <p:sldId id="443" r:id="rId35"/>
    <p:sldId id="454" r:id="rId36"/>
    <p:sldId id="354" r:id="rId37"/>
    <p:sldId id="344" r:id="rId38"/>
    <p:sldId id="519" r:id="rId39"/>
    <p:sldId id="520" r:id="rId40"/>
    <p:sldId id="521" r:id="rId41"/>
    <p:sldId id="392" r:id="rId42"/>
    <p:sldId id="505" r:id="rId43"/>
    <p:sldId id="386" r:id="rId44"/>
    <p:sldId id="410" r:id="rId45"/>
    <p:sldId id="517" r:id="rId46"/>
    <p:sldId id="387" r:id="rId47"/>
    <p:sldId id="411" r:id="rId48"/>
    <p:sldId id="311" r:id="rId49"/>
    <p:sldId id="314" r:id="rId50"/>
    <p:sldId id="315" r:id="rId51"/>
    <p:sldId id="523" r:id="rId52"/>
    <p:sldId id="524" r:id="rId53"/>
    <p:sldId id="525" r:id="rId54"/>
    <p:sldId id="513" r:id="rId55"/>
    <p:sldId id="316" r:id="rId56"/>
    <p:sldId id="512" r:id="rId57"/>
    <p:sldId id="398" r:id="rId58"/>
    <p:sldId id="472" r:id="rId59"/>
    <p:sldId id="471" r:id="rId60"/>
    <p:sldId id="529" r:id="rId61"/>
    <p:sldId id="432" r:id="rId62"/>
    <p:sldId id="510" r:id="rId63"/>
    <p:sldId id="391" r:id="rId64"/>
    <p:sldId id="530" r:id="rId65"/>
    <p:sldId id="515" r:id="rId66"/>
    <p:sldId id="514" r:id="rId67"/>
    <p:sldId id="518" r:id="rId68"/>
    <p:sldId id="456" r:id="rId69"/>
    <p:sldId id="522" r:id="rId70"/>
    <p:sldId id="531" r:id="rId71"/>
    <p:sldId id="460" r:id="rId72"/>
    <p:sldId id="461" r:id="rId73"/>
    <p:sldId id="463" r:id="rId74"/>
    <p:sldId id="464" r:id="rId75"/>
    <p:sldId id="465" r:id="rId76"/>
    <p:sldId id="495" r:id="rId77"/>
    <p:sldId id="496" r:id="rId78"/>
    <p:sldId id="499" r:id="rId79"/>
    <p:sldId id="500" r:id="rId80"/>
    <p:sldId id="506" r:id="rId81"/>
    <p:sldId id="501" r:id="rId82"/>
    <p:sldId id="502" r:id="rId83"/>
    <p:sldId id="503" r:id="rId84"/>
    <p:sldId id="504" r:id="rId85"/>
    <p:sldId id="367" r:id="rId86"/>
    <p:sldId id="343" r:id="rId87"/>
    <p:sldId id="271" r:id="rId88"/>
    <p:sldId id="528"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Catherine Coyle (Public Health Consultant)" initials="CC(HC" lastIdx="3" clrIdx="2">
    <p:extLst>
      <p:ext uri="{19B8F6BF-5375-455C-9EA6-DF929625EA0E}">
        <p15:presenceInfo xmlns:p15="http://schemas.microsoft.com/office/powerpoint/2012/main" userId="S-1-5-21-1087248158-1645291680-3373200396-10270" providerId="AD"/>
      </p:ext>
    </p:extLst>
  </p:cmAuthor>
  <p:cmAuthor id="3" name="Ashling Kerr" initials="AK" lastIdx="1" clrIdx="3">
    <p:extLst>
      <p:ext uri="{19B8F6BF-5375-455C-9EA6-DF929625EA0E}">
        <p15:presenceInfo xmlns:p15="http://schemas.microsoft.com/office/powerpoint/2012/main" userId="S-1-5-21-1087248158-1645291680-3373200396-81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15" autoAdjust="0"/>
    <p:restoredTop sz="83978" autoAdjust="0"/>
  </p:normalViewPr>
  <p:slideViewPr>
    <p:cSldViewPr>
      <p:cViewPr varScale="1">
        <p:scale>
          <a:sx n="61" d="100"/>
          <a:sy n="61"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4259-92A0-4A40-8846-580BA1BDC160}" type="datetimeFigureOut">
              <a:rPr lang="en-GB" smtClean="0"/>
              <a:t>12/09/2023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mj.com/content/369/bmj.m210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ubmed.ncbi.nlm.nih.gov/32873575/"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journals.plos.org/plosmedicine/article?id=10.1371/journal.pmed.1003884#:~:text=In%20this%20study%2C%20we%20found%20very%20small%20decreases,of%20results%20in%20women%20from%20ethnic%20minority%20background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gov.uk/government/news/ukhsa-review-shows-vaccinated-less-likely-to-have-long-covid-than-unvaccinated"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hs.uk/conditions/coronavirus-covid-19/long-term-effects-of-coronavirus-long-covi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gov.uk/government/publications/phe-monitoring-of-the-effectiveness-of-covid-19-vaccin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ma.europa.eu/en/documents/product-information/vidprevtyn-beta-epar-product-information_en.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ema.europa.eu/en/news/ema-recommends-approval-vidprevtyn-beta-covid-19-booster-vaccin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rcog.org.uk/covid-vaccin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covid-19-vaccinator-competency-assessment-too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gov.uk/government/publications/coronavirus-covid-19-vaccine-adverse-reactions/coronavirus-vaccine-summary-of-yellow-card-reporting"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36047/Vaccine_surveillance_report_-_week_47.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ovid19.who.int/"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ov.uk/government/publications/covid-19-autumn-2023-vaccination-programme-jcvi-advice-26-may-2023/jcvi-statement-on-the-covid-19-vaccination-programme-for-autumn-2023-26-may-2023"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46-2023.pdf"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6-2023.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gov.uk/government/publications/covid-19-autumn-2023-vaccination-programme-jcvi-advice-26-may-2023/jcvi-statement-on-the-covid-19-vaccination-programme-for-autumn-2023-26-may-2023"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medicines.org.uk/emc/product/14457/smpc"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www.medicines.org.uk/emc/product/15042/smpc"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ema.europa.eu/en/documents/product-information/vidprevtyn-beta-epar-product-information_en.pdf"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ema.europa.eu/en/documents/product-information/vidprevtyn-beta-epar-product-information_en.pdf"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ema.europa.eu/en/documents/product-information/vidprevtyn-beta-epar-product-information_en.pdf" TargetMode="External"/><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hyperlink" Target="https://www.gov.uk/government/publications/covid-19-the-green-book-chapter-14a"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ema.europa.eu/en/documents/product-information/vidprevtyn-beta-epar-product-information_en.pdf"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sps.nhs.uk/home/covid-19-vaccines/general-information-and-guidance/handling-multiple-covid-19-vaccines/"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publications/sars-cov-2-variants-of-public-health-intere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rPr>
              <a:t>Acknowledgments to the UK Health Security Agency (UKHSA), Public Health Wales (PHW) and Public Health Scotland (PHS).</a:t>
            </a:r>
          </a:p>
          <a:p>
            <a:r>
              <a:rPr lang="en-GB" sz="1200" dirty="0">
                <a:solidFill>
                  <a:schemeClr val="accent1">
                    <a:lumMod val="75000"/>
                  </a:schemeClr>
                </a:solidFill>
              </a:rPr>
              <a:t>These slides are provisional – subject to revision  </a:t>
            </a:r>
            <a:br>
              <a:rPr lang="en-GB" sz="1200" dirty="0"/>
            </a:b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a:p>
        </p:txBody>
      </p:sp>
    </p:spTree>
    <p:extLst>
      <p:ext uri="{BB962C8B-B14F-4D97-AF65-F5344CB8AC3E}">
        <p14:creationId xmlns:p14="http://schemas.microsoft.com/office/powerpoint/2010/main" val="289668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Viral RNA can persist in respiratory samples for 7-12 days after symptom onset, and viral loads are highest soon after symptom onset.</a:t>
            </a:r>
          </a:p>
          <a:p>
            <a:endParaRPr lang="en-GB" dirty="0">
              <a:hlinkClick r:id="rId3"/>
            </a:endParaRPr>
          </a:p>
          <a:p>
            <a:r>
              <a:rPr lang="en-GB" dirty="0">
                <a:hlinkClick r:id="rId3"/>
              </a:rPr>
              <a:t>COVID-19: the green book, chapter 14a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13</a:t>
            </a:fld>
            <a:endParaRPr lang="en-GB"/>
          </a:p>
        </p:txBody>
      </p:sp>
    </p:spTree>
    <p:extLst>
      <p:ext uri="{BB962C8B-B14F-4D97-AF65-F5344CB8AC3E}">
        <p14:creationId xmlns:p14="http://schemas.microsoft.com/office/powerpoint/2010/main" val="2924208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https://www.nidirect.gov.uk/articles/coronavirus-covid-19-symptoms</a:t>
            </a:r>
          </a:p>
          <a:p>
            <a:r>
              <a:rPr lang="en-GB" sz="1200" b="0" i="0" u="none" strike="noStrike" kern="1200" baseline="0" dirty="0">
                <a:solidFill>
                  <a:schemeClr val="tx1"/>
                </a:solidFill>
                <a:latin typeface="+mn-lt"/>
                <a:ea typeface="+mn-ea"/>
                <a:cs typeface="+mn-cs"/>
              </a:rPr>
              <a:t>Compared to previous variants, Omicron is less likely to cause loss of sense of smell (anosmia) and more likely to cause a sore throat. </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15</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0000"/>
                </a:highlight>
              </a:rPr>
              <a:t>https://www.bmj.com/content/bmj/368/bmj.m800.full.pdf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00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https://www.gov.uk/government/publications/covid-19-the-green-book-chapter-14a</a:t>
            </a:r>
            <a:endParaRPr lang="en-GB" dirty="0">
              <a:highlight>
                <a:srgbClr val="FF0000"/>
              </a:highlight>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https://bestpractice.bmj.com/topics/en-us/3000168/complications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229404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Knight et al., 2022</a:t>
            </a:r>
            <a:r>
              <a:rPr lang="en-GB" i="1" dirty="0"/>
              <a:t>. Characteristics and outcomes of pregnant women admitted to hospital with confirmed SARS-Co-V-2 infection in the UK: national population based cohort study: </a:t>
            </a:r>
            <a:r>
              <a:rPr lang="en-GB" dirty="0">
                <a:hlinkClick r:id="rId3"/>
              </a:rPr>
              <a:t>Characteristics and outcomes of pregnant women admitted to hospital with confirmed SARS-CoV-2 infection in UK: national population based cohort study | The BMJ</a:t>
            </a:r>
            <a:endParaRPr lang="en-GB" dirty="0"/>
          </a:p>
          <a:p>
            <a:endParaRPr lang="en-GB"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https://www.gov.uk/government/publications/covid-19-the-green-book-chapter-14a</a:t>
            </a:r>
          </a:p>
          <a:p>
            <a:endParaRPr lang="en-GB" dirty="0">
              <a:solidFill>
                <a:srgbClr val="FF0000"/>
              </a:solidFill>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23045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Clinical manifestations, risk factors, and maternal and perinatal outcomes of coronavirus disease 2019 in pregnancy: living systematic review and meta-analysis - PubMed (nih.gov)</a:t>
            </a:r>
            <a:endParaRPr lang="en-GB" dirty="0"/>
          </a:p>
          <a:p>
            <a:endParaRPr lang="en-GB" dirty="0"/>
          </a:p>
          <a:p>
            <a:r>
              <a:rPr lang="en-GB" dirty="0">
                <a:hlinkClick r:id="rId4"/>
              </a:rPr>
              <a:t>Obstetric interventions and pregnancy outcomes during the COVID-19 pandemic in England: A nationwide cohort study | PLOS Medicine</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2902296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three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UKHSA review shows vaccinated less likely to have long COVID than unvaccinated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20</a:t>
            </a:fld>
            <a:endParaRPr lang="en-GB"/>
          </a:p>
        </p:txBody>
      </p:sp>
    </p:spTree>
    <p:extLst>
      <p:ext uri="{BB962C8B-B14F-4D97-AF65-F5344CB8AC3E}">
        <p14:creationId xmlns:p14="http://schemas.microsoft.com/office/powerpoint/2010/main" val="1450485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Long-term effects of coronavirus (long COVID) - NHS (www.nhs.uk)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21</a:t>
            </a:fld>
            <a:endParaRPr lang="en-GB"/>
          </a:p>
        </p:txBody>
      </p:sp>
    </p:spTree>
    <p:extLst>
      <p:ext uri="{BB962C8B-B14F-4D97-AF65-F5344CB8AC3E}">
        <p14:creationId xmlns:p14="http://schemas.microsoft.com/office/powerpoint/2010/main" val="2661103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22</a:t>
            </a:fld>
            <a:endParaRPr lang="en-GB"/>
          </a:p>
        </p:txBody>
      </p:sp>
    </p:spTree>
    <p:extLst>
      <p:ext uri="{BB962C8B-B14F-4D97-AF65-F5344CB8AC3E}">
        <p14:creationId xmlns:p14="http://schemas.microsoft.com/office/powerpoint/2010/main" val="211308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AstraZeneca COVID-19 vaccine (</a:t>
            </a:r>
            <a:r>
              <a:rPr lang="en-GB" sz="1200" b="0" i="0" u="none" strike="noStrike" kern="1200" baseline="0" dirty="0" err="1">
                <a:solidFill>
                  <a:schemeClr val="tx1"/>
                </a:solidFill>
                <a:latin typeface="+mn-lt"/>
                <a:ea typeface="+mn-ea"/>
                <a:cs typeface="+mn-cs"/>
              </a:rPr>
              <a:t>Vaxzevria</a:t>
            </a:r>
            <a:r>
              <a:rPr lang="en-GB" sz="1200" b="0" i="0" u="none" strike="noStrike" kern="1200" baseline="0" dirty="0">
                <a:solidFill>
                  <a:schemeClr val="tx1"/>
                </a:solidFill>
                <a:latin typeface="+mn-lt"/>
                <a:ea typeface="+mn-ea"/>
                <a:cs typeface="+mn-cs"/>
              </a:rPr>
              <a:t>®) was used extensively during the primary vaccination campaign but was not routinely used as a booster and is no longer available in the UK.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23</a:t>
            </a:fld>
            <a:endParaRPr lang="en-GB"/>
          </a:p>
        </p:txBody>
      </p:sp>
    </p:spTree>
    <p:extLst>
      <p:ext uri="{BB962C8B-B14F-4D97-AF65-F5344CB8AC3E}">
        <p14:creationId xmlns:p14="http://schemas.microsoft.com/office/powerpoint/2010/main" val="72015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0081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about this can be found at </a:t>
            </a:r>
            <a:r>
              <a:rPr lang="en-GB" u="sng" dirty="0">
                <a:hlinkClick r:id="rId3"/>
              </a:rPr>
              <a:t>www.gov.uk/government/publications/phe-monitoring-of-the-effectiveness-of-covid-19-vaccination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0" i="0" u="none" strike="noStrike" kern="1200" baseline="0" dirty="0">
                <a:solidFill>
                  <a:schemeClr val="tx1"/>
                </a:solidFill>
                <a:latin typeface="+mn-lt"/>
                <a:ea typeface="+mn-ea"/>
                <a:cs typeface="+mn-cs"/>
              </a:rPr>
              <a:t>Lopez Bernal J, Andrews A, Gower C,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Early effectiveness of COVID-19 vaccination with BNT162b2 mRNA vaccine and ChAdOx1 adenovirus vector vaccine on symptomatic disease, hospitalisations and mortality in older adults in England </a:t>
            </a:r>
            <a:r>
              <a:rPr lang="en-GB" sz="1200" b="0" i="0" u="sng" strike="noStrike" kern="1200" baseline="0" dirty="0">
                <a:solidFill>
                  <a:schemeClr val="tx1"/>
                </a:solidFill>
                <a:latin typeface="+mn-lt"/>
                <a:ea typeface="+mn-ea"/>
                <a:cs typeface="+mn-cs"/>
              </a:rPr>
              <a:t>https://www.medrxiv.org/content/10.1101/2021.03.01.21252652v1 </a:t>
            </a:r>
          </a:p>
          <a:p>
            <a:endParaRPr lang="en-GB" sz="1200" b="0" i="0" u="sng" strike="noStrike" kern="1200" baseline="0" dirty="0">
              <a:solidFill>
                <a:schemeClr val="tx1"/>
              </a:solidFill>
              <a:latin typeface="+mn-lt"/>
              <a:ea typeface="+mn-ea"/>
              <a:cs typeface="+mn-cs"/>
            </a:endParaRPr>
          </a:p>
          <a:p>
            <a:r>
              <a:rPr lang="fr-FR" sz="1200" b="0" i="0" u="none" strike="noStrike" kern="1200" baseline="0" dirty="0" err="1">
                <a:solidFill>
                  <a:schemeClr val="tx1"/>
                </a:solidFill>
                <a:latin typeface="+mn-lt"/>
                <a:ea typeface="+mn-ea"/>
                <a:cs typeface="+mn-cs"/>
              </a:rPr>
              <a:t>Vasileiou</a:t>
            </a:r>
            <a:r>
              <a:rPr lang="fr-FR"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E, Simpson CR, Robertson C,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Effectiveness of First Dose of COVID-19 Vaccines against hospital admissions in Scotland: National prospective cohort study of 5.4 million people. Available at: </a:t>
            </a:r>
            <a:r>
              <a:rPr lang="en-GB" sz="1200" b="0" i="0" u="sng" strike="noStrike" kern="1200" baseline="0" dirty="0">
                <a:solidFill>
                  <a:schemeClr val="tx1"/>
                </a:solidFill>
                <a:latin typeface="+mn-lt"/>
                <a:ea typeface="+mn-ea"/>
                <a:cs typeface="+mn-cs"/>
              </a:rPr>
              <a:t>https://papers. ssrn.com/sol3/</a:t>
            </a:r>
            <a:r>
              <a:rPr lang="en-GB" sz="1200" b="0" i="0" u="sng" strike="noStrike" kern="1200" baseline="0" dirty="0" err="1">
                <a:solidFill>
                  <a:schemeClr val="tx1"/>
                </a:solidFill>
                <a:latin typeface="+mn-lt"/>
                <a:ea typeface="+mn-ea"/>
                <a:cs typeface="+mn-cs"/>
              </a:rPr>
              <a:t>papers.cfm?abstract_id</a:t>
            </a:r>
            <a:r>
              <a:rPr lang="en-GB" sz="1200" b="0" i="0" u="sng" strike="noStrike" kern="1200" baseline="0" dirty="0">
                <a:solidFill>
                  <a:schemeClr val="tx1"/>
                </a:solidFill>
                <a:latin typeface="+mn-lt"/>
                <a:ea typeface="+mn-ea"/>
                <a:cs typeface="+mn-cs"/>
              </a:rPr>
              <a:t>=3789264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Hall VJ, Foulkes S, </a:t>
            </a:r>
            <a:r>
              <a:rPr lang="en-GB" sz="1200" b="0" i="0" u="none" strike="noStrike" kern="1200" baseline="0" dirty="0" err="1">
                <a:solidFill>
                  <a:schemeClr val="tx1"/>
                </a:solidFill>
                <a:latin typeface="+mn-lt"/>
                <a:ea typeface="+mn-ea"/>
                <a:cs typeface="+mn-cs"/>
              </a:rPr>
              <a:t>Saei</a:t>
            </a:r>
            <a:r>
              <a:rPr lang="en-GB" sz="1200" b="0" i="0" u="none" strike="noStrike" kern="1200" baseline="0" dirty="0">
                <a:solidFill>
                  <a:schemeClr val="tx1"/>
                </a:solidFill>
                <a:latin typeface="+mn-lt"/>
                <a:ea typeface="+mn-ea"/>
                <a:cs typeface="+mn-cs"/>
              </a:rPr>
              <a:t> A, Andrews N, </a:t>
            </a:r>
            <a:r>
              <a:rPr lang="en-GB" sz="1200" b="0" i="0" u="none" strike="noStrike" kern="1200" baseline="0" dirty="0" err="1">
                <a:solidFill>
                  <a:schemeClr val="tx1"/>
                </a:solidFill>
                <a:latin typeface="+mn-lt"/>
                <a:ea typeface="+mn-ea"/>
                <a:cs typeface="+mn-cs"/>
              </a:rPr>
              <a:t>Oguti</a:t>
            </a:r>
            <a:r>
              <a:rPr lang="en-GB" sz="1200" b="0" i="0" u="none" strike="noStrike" kern="1200" baseline="0" dirty="0">
                <a:solidFill>
                  <a:schemeClr val="tx1"/>
                </a:solidFill>
                <a:latin typeface="+mn-lt"/>
                <a:ea typeface="+mn-ea"/>
                <a:cs typeface="+mn-cs"/>
              </a:rPr>
              <a:t> B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Effectiveness of BNT162b2 mRNA Vaccine Against Infection and COVID-19 Vaccine Coverage in Healthcare Workers in England, Multicentre Prospective Cohort Study (the SIREN Study).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Shah A, </a:t>
            </a:r>
            <a:r>
              <a:rPr lang="en-GB" sz="1200" b="0" i="0" u="none" strike="noStrike" kern="1200" baseline="0" dirty="0" err="1">
                <a:solidFill>
                  <a:schemeClr val="tx1"/>
                </a:solidFill>
                <a:latin typeface="+mn-lt"/>
                <a:ea typeface="+mn-ea"/>
                <a:cs typeface="+mn-cs"/>
              </a:rPr>
              <a:t>Gribben</a:t>
            </a:r>
            <a:r>
              <a:rPr lang="en-GB" sz="1200" b="0" i="0" u="none" strike="noStrike" kern="1200" baseline="0" dirty="0">
                <a:solidFill>
                  <a:schemeClr val="tx1"/>
                </a:solidFill>
                <a:latin typeface="+mn-lt"/>
                <a:ea typeface="+mn-ea"/>
                <a:cs typeface="+mn-cs"/>
              </a:rPr>
              <a:t> C, Bishop J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Effect of vaccination on transmission of COVID-19: an observational study in healthcare workers and their households View ORCID Profile</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24</a:t>
            </a:fld>
            <a:endParaRPr lang="en-GB"/>
          </a:p>
        </p:txBody>
      </p:sp>
    </p:spTree>
    <p:extLst>
      <p:ext uri="{BB962C8B-B14F-4D97-AF65-F5344CB8AC3E}">
        <p14:creationId xmlns:p14="http://schemas.microsoft.com/office/powerpoint/2010/main" val="2794608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Monitoring reports of the effectiveness of COVID-19 vaccination - GOV.UK (www.gov.uk)</a:t>
            </a:r>
            <a:endParaRPr lang="en-GB" dirty="0"/>
          </a:p>
          <a:p>
            <a:endParaRPr lang="en-GB" dirty="0"/>
          </a:p>
          <a:p>
            <a:r>
              <a:rPr lang="en-GB" dirty="0"/>
              <a:t>https://www.gov.uk/government/publications/covid-19-the-green-book-chapter-14a</a:t>
            </a:r>
          </a:p>
        </p:txBody>
      </p:sp>
      <p:sp>
        <p:nvSpPr>
          <p:cNvPr id="4" name="Slide Number Placeholder 3"/>
          <p:cNvSpPr>
            <a:spLocks noGrp="1"/>
          </p:cNvSpPr>
          <p:nvPr>
            <p:ph type="sldNum" sz="quarter" idx="10"/>
          </p:nvPr>
        </p:nvSpPr>
        <p:spPr/>
        <p:txBody>
          <a:bodyPr/>
          <a:lstStyle/>
          <a:p>
            <a:fld id="{AB5E6CED-5492-4614-9686-C1FE80B7C7AF}" type="slidenum">
              <a:rPr lang="en-GB" smtClean="0"/>
              <a:t>25</a:t>
            </a:fld>
            <a:endParaRPr lang="en-GB"/>
          </a:p>
        </p:txBody>
      </p:sp>
    </p:spTree>
    <p:extLst>
      <p:ext uri="{BB962C8B-B14F-4D97-AF65-F5344CB8AC3E}">
        <p14:creationId xmlns:p14="http://schemas.microsoft.com/office/powerpoint/2010/main" val="3509003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An SPC provides a description of a medicine or vaccine product’s properties and the officially approved conditions attached to its use. It is written for healthcare professionals and explains how to use and prescribe the medicine/vaccine. </a:t>
            </a:r>
          </a:p>
          <a:p>
            <a:pPr fontAlgn="base"/>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PIL is the leaflet included in the pack with a medicine or vaccine. It is written for patients and gives information about taking or using a medicine.</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1965203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27</a:t>
            </a:fld>
            <a:endParaRPr lang="en-GB"/>
          </a:p>
        </p:txBody>
      </p:sp>
    </p:spTree>
    <p:extLst>
      <p:ext uri="{BB962C8B-B14F-4D97-AF65-F5344CB8AC3E}">
        <p14:creationId xmlns:p14="http://schemas.microsoft.com/office/powerpoint/2010/main" val="1818425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2718180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AS03 adjuvant is composed of squalene (10.69 milligrams), DL-α-tocopherol (11.86 milligrams) and polysorbate 80 (4.86 milligrams). </a:t>
            </a:r>
            <a:r>
              <a:rPr lang="en-GB" dirty="0" err="1">
                <a:hlinkClick r:id="rId3"/>
              </a:rPr>
              <a:t>VidPrevtyn</a:t>
            </a:r>
            <a:r>
              <a:rPr lang="en-GB" dirty="0">
                <a:hlinkClick r:id="rId3"/>
              </a:rPr>
              <a:t> Beta; COVID-19 vaccine (recombinant, adjuvanted) (europa.eu)</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Squalene is a naturally occurring molecule found in plants and animals, and commercially extracted from fish oil. Squalene is an essential ingredient in the adjuvant system. Combined with surfactants and other immunostimulants, emulsions of squalene have been shown to enhance the immune response when added to antigens. The squalene used in </a:t>
            </a:r>
            <a:r>
              <a:rPr lang="en-US" sz="1200" kern="1200" dirty="0" err="1">
                <a:solidFill>
                  <a:schemeClr val="tx1"/>
                </a:solidFill>
                <a:effectLst/>
                <a:latin typeface="+mn-lt"/>
                <a:ea typeface="+mn-ea"/>
                <a:cs typeface="+mn-cs"/>
              </a:rPr>
              <a:t>VidPrevtyn</a:t>
            </a:r>
            <a:r>
              <a:rPr lang="en-US" sz="1200" kern="1200" dirty="0">
                <a:solidFill>
                  <a:schemeClr val="tx1"/>
                </a:solidFill>
                <a:effectLst/>
                <a:latin typeface="+mn-lt"/>
                <a:ea typeface="+mn-ea"/>
                <a:cs typeface="+mn-cs"/>
              </a:rPr>
              <a:t> Beta is extracted from shark liver oil. </a:t>
            </a:r>
            <a:endParaRPr lang="en-GB" dirty="0"/>
          </a:p>
          <a:p>
            <a:endParaRPr lang="en-GB" dirty="0"/>
          </a:p>
          <a:p>
            <a:r>
              <a:rPr lang="en-GB" dirty="0">
                <a:hlinkClick r:id="rId4"/>
              </a:rPr>
              <a:t>EMA recommends approval of </a:t>
            </a:r>
            <a:r>
              <a:rPr lang="en-GB" dirty="0" err="1">
                <a:hlinkClick r:id="rId4"/>
              </a:rPr>
              <a:t>VidPrevtyn</a:t>
            </a:r>
            <a:r>
              <a:rPr lang="en-GB" dirty="0">
                <a:hlinkClick r:id="rId4"/>
              </a:rPr>
              <a:t> Beta as a COVID 19 booster vaccine | European Medicines Agency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30</a:t>
            </a:fld>
            <a:endParaRPr lang="en-GB"/>
          </a:p>
        </p:txBody>
      </p:sp>
    </p:spTree>
    <p:extLst>
      <p:ext uri="{BB962C8B-B14F-4D97-AF65-F5344CB8AC3E}">
        <p14:creationId xmlns:p14="http://schemas.microsoft.com/office/powerpoint/2010/main" val="859559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31</a:t>
            </a:fld>
            <a:endParaRPr lang="en-GB"/>
          </a:p>
        </p:txBody>
      </p:sp>
    </p:spTree>
    <p:extLst>
      <p:ext uri="{BB962C8B-B14F-4D97-AF65-F5344CB8AC3E}">
        <p14:creationId xmlns:p14="http://schemas.microsoft.com/office/powerpoint/2010/main" val="1777879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a:t>
            </a:r>
            <a:r>
              <a:rPr lang="en-GB" dirty="0" err="1">
                <a:hlinkClick r:id="rId3"/>
              </a:rPr>
              <a:t>greenbook</a:t>
            </a:r>
            <a:r>
              <a:rPr lang="en-GB" dirty="0">
                <a:hlinkClick r:id="rId3"/>
              </a:rPr>
              <a:t> chapter 14a (publishing.service.gov.uk)</a:t>
            </a:r>
            <a:endParaRPr lang="en-GB" dirty="0"/>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3032744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269430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34</a:t>
            </a:fld>
            <a:endParaRPr lang="en-GB"/>
          </a:p>
        </p:txBody>
      </p:sp>
    </p:spTree>
    <p:extLst>
      <p:ext uri="{BB962C8B-B14F-4D97-AF65-F5344CB8AC3E}">
        <p14:creationId xmlns:p14="http://schemas.microsoft.com/office/powerpoint/2010/main" val="26920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990246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Lazarus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The safety and immunogenicity of concomitant administration of COVID-19 vaccines (ChAdOx1 or BNT161b2) with seasonal influenza vaccines in adults: a phase IV, multicentre randomised controlled trial with blinding (</a:t>
            </a:r>
            <a:r>
              <a:rPr lang="en-GB" sz="1200" b="0" i="0" u="none" strike="noStrike" kern="1200" baseline="0" dirty="0" err="1">
                <a:solidFill>
                  <a:schemeClr val="tx1"/>
                </a:solidFill>
                <a:latin typeface="+mn-lt"/>
                <a:ea typeface="+mn-ea"/>
                <a:cs typeface="+mn-cs"/>
              </a:rPr>
              <a:t>ComFluCOV</a:t>
            </a:r>
            <a:r>
              <a:rPr lang="en-GB" sz="1200" b="0" i="0" u="none" strike="noStrike" kern="1200" baseline="0" dirty="0">
                <a:solidFill>
                  <a:schemeClr val="tx1"/>
                </a:solidFill>
                <a:latin typeface="+mn-lt"/>
                <a:ea typeface="+mn-ea"/>
                <a:cs typeface="+mn-cs"/>
              </a:rPr>
              <a:t>). </a:t>
            </a:r>
            <a:r>
              <a:rPr lang="en-GB" sz="1200" b="0" i="0" u="sng" strike="noStrike" kern="1200" baseline="0" dirty="0">
                <a:solidFill>
                  <a:schemeClr val="tx1"/>
                </a:solidFill>
                <a:latin typeface="+mn-lt"/>
                <a:ea typeface="+mn-ea"/>
                <a:cs typeface="+mn-cs"/>
              </a:rPr>
              <a:t>https://papers.ssrn.com/sol3/papers. </a:t>
            </a:r>
            <a:r>
              <a:rPr lang="en-GB" sz="1200" b="0" i="0" u="sng" strike="noStrike" kern="1200" baseline="0" dirty="0" err="1">
                <a:solidFill>
                  <a:schemeClr val="tx1"/>
                </a:solidFill>
                <a:latin typeface="+mn-lt"/>
                <a:ea typeface="+mn-ea"/>
                <a:cs typeface="+mn-cs"/>
              </a:rPr>
              <a:t>cfm?abstract_id</a:t>
            </a:r>
            <a:r>
              <a:rPr lang="en-GB" sz="1200" b="0" i="0" u="sng" strike="noStrike" kern="1200" baseline="0" dirty="0">
                <a:solidFill>
                  <a:schemeClr val="tx1"/>
                </a:solidFill>
                <a:latin typeface="+mn-lt"/>
                <a:ea typeface="+mn-ea"/>
                <a:cs typeface="+mn-cs"/>
              </a:rPr>
              <a:t>=3931758 </a:t>
            </a:r>
            <a:r>
              <a:rPr lang="en-GB"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Naficy</a:t>
            </a:r>
            <a:r>
              <a:rPr lang="en-GB" sz="1200" dirty="0"/>
              <a:t> </a:t>
            </a:r>
            <a:r>
              <a:rPr lang="en-GB" sz="1200" b="0" i="0" u="none" strike="noStrike" kern="1200" baseline="0" dirty="0">
                <a:solidFill>
                  <a:schemeClr val="tx1"/>
                </a:solidFill>
                <a:latin typeface="+mn-lt"/>
                <a:ea typeface="+mn-ea"/>
                <a:cs typeface="+mn-cs"/>
              </a:rPr>
              <a:t>A, </a:t>
            </a:r>
            <a:r>
              <a:rPr lang="en-GB" sz="1200" b="0" i="0" u="none" strike="noStrike" kern="1200" baseline="0" dirty="0" err="1">
                <a:solidFill>
                  <a:schemeClr val="tx1"/>
                </a:solidFill>
                <a:latin typeface="+mn-lt"/>
                <a:ea typeface="+mn-ea"/>
                <a:cs typeface="+mn-cs"/>
              </a:rPr>
              <a:t>Pirrotta</a:t>
            </a:r>
            <a:r>
              <a:rPr lang="en-GB" sz="1200" b="0" i="0" u="none" strike="noStrike" kern="1200" baseline="0" dirty="0">
                <a:solidFill>
                  <a:schemeClr val="tx1"/>
                </a:solidFill>
                <a:latin typeface="+mn-lt"/>
                <a:ea typeface="+mn-ea"/>
                <a:cs typeface="+mn-cs"/>
              </a:rPr>
              <a:t> P, </a:t>
            </a:r>
            <a:r>
              <a:rPr lang="en-GB" sz="1200" b="0" i="0" u="none" strike="noStrike" kern="1200" baseline="0" dirty="0" err="1">
                <a:solidFill>
                  <a:schemeClr val="tx1"/>
                </a:solidFill>
                <a:latin typeface="+mn-lt"/>
                <a:ea typeface="+mn-ea"/>
                <a:cs typeface="+mn-cs"/>
              </a:rPr>
              <a:t>Kuxhausen</a:t>
            </a:r>
            <a:r>
              <a:rPr lang="en-GB" sz="1200" b="0" i="0" u="none" strike="noStrike" kern="1200" baseline="0" dirty="0">
                <a:solidFill>
                  <a:schemeClr val="tx1"/>
                </a:solidFill>
                <a:latin typeface="+mn-lt"/>
                <a:ea typeface="+mn-ea"/>
                <a:cs typeface="+mn-cs"/>
              </a:rPr>
              <a:t> A et al. No safety concerns observed when the adjuvanted recombinant zoster vaccine (RZV) and the COVID-19 mRNA-1273 booster were co-administered in ≥50-year-olds. International Society for Infectious Diseases (ISID) Congress, 17–20 November 2022, Kuala Lumpur, Malaysia. </a:t>
            </a:r>
          </a:p>
        </p:txBody>
      </p:sp>
      <p:sp>
        <p:nvSpPr>
          <p:cNvPr id="4" name="Slide Number Placeholder 3"/>
          <p:cNvSpPr>
            <a:spLocks noGrp="1"/>
          </p:cNvSpPr>
          <p:nvPr>
            <p:ph type="sldNum" sz="quarter" idx="5"/>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2011245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Royal College of Obstetricians and Gynaecologists (RCOG) have developed a range of information for healthcare professionals and pregnant women about COVID-19 vaccination: </a:t>
            </a:r>
            <a:r>
              <a:rPr lang="en-GB" dirty="0">
                <a:hlinkClick r:id="rId3"/>
              </a:rPr>
              <a:t>Vaccination | RCOG</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1187034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a:t>
            </a:r>
            <a:r>
              <a:rPr lang="en-GB" dirty="0" err="1"/>
              <a:t>Prahl</a:t>
            </a:r>
            <a:r>
              <a:rPr lang="en-GB" dirty="0"/>
              <a:t> M, Cassidy A, Lin C et al (2021) COVID-19 mRNA vaccine is not detected in human milk 8</a:t>
            </a:r>
            <a:r>
              <a:rPr lang="en-GB" baseline="30000" dirty="0"/>
              <a:t>th</a:t>
            </a:r>
            <a:r>
              <a:rPr lang="en-GB" dirty="0"/>
              <a:t>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a:t>
            </a:r>
            <a:r>
              <a:rPr lang="en-GB" dirty="0" err="1"/>
              <a:t>Mulleners</a:t>
            </a:r>
            <a:r>
              <a:rPr lang="en-GB" dirty="0"/>
              <a:t> S, van Gils M et al (2021) The Levels of SARS- CoV-2 Specific Antibodies in Human Milk Following Vaccination, JHL 27</a:t>
            </a:r>
            <a:r>
              <a:rPr lang="en-GB" baseline="30000" dirty="0"/>
              <a:t>th</a:t>
            </a:r>
            <a:r>
              <a:rPr lang="en-GB" dirty="0"/>
              <a:t> June 2021 DOI: </a:t>
            </a:r>
            <a:r>
              <a:rPr lang="en-GB" dirty="0">
                <a:hlinkClick r:id="rId4"/>
              </a:rPr>
              <a:t>https://doi.org/10.1177/08903344211027112</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37</a:t>
            </a:fld>
            <a:endParaRPr lang="en-GB"/>
          </a:p>
        </p:txBody>
      </p:sp>
    </p:spTree>
    <p:extLst>
      <p:ext uri="{BB962C8B-B14F-4D97-AF65-F5344CB8AC3E}">
        <p14:creationId xmlns:p14="http://schemas.microsoft.com/office/powerpoint/2010/main" val="26465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dirty="0"/>
              <a:t>if a decision is made to administer the same vaccine, then this should be done under medical supervision in the hospital setting.</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vast majority of people will not be at risk of anaphylaxis after being administered the COVID-19 vaccines.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1555728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397290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FF0000"/>
                </a:solidFill>
              </a:rPr>
              <a:t>The Sanofi Pasteur vaccine contains PS80 at a higher level than influenza vaccines, however, despite very limited experience with this vaccine, it is unlikely that individuals with an allergy to PEG would react to the Sanofi Pasteur vaccine, particularly if they have tolerated a previous influenza vaccine and/or an AstraZeneca or Novavax COVID-19 vaccine.</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The Sanofi Pasteur vaccine </a:t>
            </a:r>
            <a:r>
              <a:rPr lang="en-GB" sz="1200" dirty="0">
                <a:solidFill>
                  <a:srgbClr val="FF0000"/>
                </a:solidFill>
              </a:rPr>
              <a:t>(</a:t>
            </a:r>
            <a:r>
              <a:rPr lang="en-GB" sz="1200" dirty="0" err="1">
                <a:solidFill>
                  <a:srgbClr val="FF0000"/>
                </a:solidFill>
              </a:rPr>
              <a:t>VidPrevtyn</a:t>
            </a:r>
            <a:r>
              <a:rPr lang="en-GB" sz="1200" dirty="0">
                <a:solidFill>
                  <a:srgbClr val="FF0000"/>
                </a:solidFill>
              </a:rPr>
              <a:t> Beta) </a:t>
            </a:r>
            <a:r>
              <a:rPr lang="en-GB" sz="1200" b="0" i="0" u="none" strike="noStrike" kern="1200" baseline="0" dirty="0">
                <a:solidFill>
                  <a:schemeClr val="tx1"/>
                </a:solidFill>
                <a:latin typeface="+mn-lt"/>
                <a:ea typeface="+mn-ea"/>
                <a:cs typeface="+mn-cs"/>
              </a:rPr>
              <a:t>also contains small amounts of polysorbate 20 (a similar compound).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1082388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2037363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42</a:t>
            </a:fld>
            <a:endParaRPr lang="en-GB"/>
          </a:p>
        </p:txBody>
      </p:sp>
    </p:spTree>
    <p:extLst>
      <p:ext uri="{BB962C8B-B14F-4D97-AF65-F5344CB8AC3E}">
        <p14:creationId xmlns:p14="http://schemas.microsoft.com/office/powerpoint/2010/main" val="1519493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2855067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 Society for Haematology 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44</a:t>
            </a:fld>
            <a:endParaRPr lang="en-GB"/>
          </a:p>
        </p:txBody>
      </p:sp>
    </p:spTree>
    <p:extLst>
      <p:ext uri="{BB962C8B-B14F-4D97-AF65-F5344CB8AC3E}">
        <p14:creationId xmlns:p14="http://schemas.microsoft.com/office/powerpoint/2010/main" val="387701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hlinkClick r:id="rId3"/>
              </a:rPr>
              <a:t>COVID-19: vaccinator competency assessment tool - GOV.UK (www.gov.uk)</a:t>
            </a:r>
          </a:p>
        </p:txBody>
      </p:sp>
      <p:sp>
        <p:nvSpPr>
          <p:cNvPr id="4" name="Slide Number Placeholder 3"/>
          <p:cNvSpPr>
            <a:spLocks noGrp="1"/>
          </p:cNvSpPr>
          <p:nvPr>
            <p:ph type="sldNum" sz="quarter" idx="10"/>
          </p:nvPr>
        </p:nvSpPr>
        <p:spPr/>
        <p:txBody>
          <a:bodyPr/>
          <a:lstStyle/>
          <a:p>
            <a:fld id="{AB5E6CED-5492-4614-9686-C1FE80B7C7AF}" type="slidenum">
              <a:rPr lang="en-GB" smtClean="0"/>
              <a:t>5</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vaccine - summary of Yellow Card reporting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45</a:t>
            </a:fld>
            <a:endParaRPr lang="en-GB"/>
          </a:p>
        </p:txBody>
      </p:sp>
    </p:spTree>
    <p:extLst>
      <p:ext uri="{BB962C8B-B14F-4D97-AF65-F5344CB8AC3E}">
        <p14:creationId xmlns:p14="http://schemas.microsoft.com/office/powerpoint/2010/main" val="2767273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47</a:t>
            </a:fld>
            <a:endParaRPr lang="en-GB"/>
          </a:p>
        </p:txBody>
      </p:sp>
    </p:spTree>
    <p:extLst>
      <p:ext uri="{BB962C8B-B14F-4D97-AF65-F5344CB8AC3E}">
        <p14:creationId xmlns:p14="http://schemas.microsoft.com/office/powerpoint/2010/main" val="1454481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Full details on COVID-19 vaccination eligibility criteria, with detail on the at-risk conditions, are included in the Green Book COVID-19 chapter.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3555931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https://www.gov.uk/government/statistics/vivaldi-1-coronavirus-covid-19-care-homes-study-report</a:t>
            </a:r>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2168458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over the age of 65 years have by far the highest risk, and the risk increases steeply with age.</a:t>
            </a:r>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657615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*1 </a:t>
            </a:r>
            <a:r>
              <a:rPr lang="en-GB" dirty="0"/>
              <a:t>Poorly controlled asthma is defined as: - ≥2 courses of oral corticosteroids in the preceding 24 months OR - on maintenance oral corticosteroids OR - ≥1 hospital admission for asthma in the preceding 24 months.</a:t>
            </a:r>
          </a:p>
          <a:p>
            <a:endParaRPr lang="en-GB" dirty="0"/>
          </a:p>
          <a:p>
            <a:pPr>
              <a:lnSpc>
                <a:spcPct val="100000"/>
              </a:lnSpc>
              <a:spcAft>
                <a:spcPts val="300"/>
              </a:spcAft>
            </a:pPr>
            <a:r>
              <a:rPr lang="en-GB" sz="1200" dirty="0"/>
              <a:t>As well as age, other risk factors have been identified that place individuals at risk of serious disease or death from COVID-19. These include groups with certain underlying health conditions, as detailed in table 3 of the Green Book, chapter 14a.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51</a:t>
            </a:fld>
            <a:endParaRPr lang="en-GB"/>
          </a:p>
        </p:txBody>
      </p:sp>
    </p:spTree>
    <p:extLst>
      <p:ext uri="{BB962C8B-B14F-4D97-AF65-F5344CB8AC3E}">
        <p14:creationId xmlns:p14="http://schemas.microsoft.com/office/powerpoint/2010/main" val="1167889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eligible clinical risk groups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is not exhaustive, and the healthcare</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practitioners should apply clinical judgement to take into account the risk of COVID-19 exacerbating any underlying disease that a patient may have, as well as the risk of serious illness from </a:t>
            </a:r>
            <a:r>
              <a:rPr lang="en-GB" b="1" dirty="0"/>
              <a:t>COVID-19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itself. COVID-19 vaccine should be offered in such cases even if the individual is not in one of the specified clinical risk groups.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53</a:t>
            </a:fld>
            <a:endParaRPr lang="en-GB"/>
          </a:p>
        </p:txBody>
      </p:sp>
    </p:spTree>
    <p:extLst>
      <p:ext uri="{BB962C8B-B14F-4D97-AF65-F5344CB8AC3E}">
        <p14:creationId xmlns:p14="http://schemas.microsoft.com/office/powerpoint/2010/main" val="2747075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https://www.gov.uk/government/news/pregnant-women-urged-to-come-forward-for-covid-19-vaccination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u="sng" kern="1200" dirty="0">
                <a:solidFill>
                  <a:schemeClr val="tx1"/>
                </a:solidFill>
                <a:effectLst/>
                <a:latin typeface="+mn-lt"/>
                <a:ea typeface="+mn-ea"/>
                <a:cs typeface="+mn-cs"/>
                <a:hlinkClick r:id="rId3"/>
              </a:rPr>
              <a:t>https://assets.publishing.service.gov.uk/government/uploads/system/uploads/attachment_data/file/1036047/Vaccine_surveillance_report_-_week_47.pdf</a:t>
            </a:r>
            <a:r>
              <a:rPr lang="en-GB" sz="1200" kern="120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5E6CED-5492-4614-9686-C1FE80B7C7AF}" type="slidenum">
              <a:rPr lang="en-GB" smtClean="0"/>
              <a:t>54</a:t>
            </a:fld>
            <a:endParaRPr lang="en-GB"/>
          </a:p>
        </p:txBody>
      </p:sp>
    </p:spTree>
    <p:extLst>
      <p:ext uri="{BB962C8B-B14F-4D97-AF65-F5344CB8AC3E}">
        <p14:creationId xmlns:p14="http://schemas.microsoft.com/office/powerpoint/2010/main" val="3394151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55</a:t>
            </a:fld>
            <a:endParaRPr lang="en-GB"/>
          </a:p>
        </p:txBody>
      </p:sp>
    </p:spTree>
    <p:extLst>
      <p:ext uri="{BB962C8B-B14F-4D97-AF65-F5344CB8AC3E}">
        <p14:creationId xmlns:p14="http://schemas.microsoft.com/office/powerpoint/2010/main" val="17214800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56</a:t>
            </a:fld>
            <a:endParaRPr lang="en-GB"/>
          </a:p>
        </p:txBody>
      </p:sp>
    </p:spTree>
    <p:extLst>
      <p:ext uri="{BB962C8B-B14F-4D97-AF65-F5344CB8AC3E}">
        <p14:creationId xmlns:p14="http://schemas.microsoft.com/office/powerpoint/2010/main" val="382243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https://coronavirus.jhu.edu/map.html</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WHO Coronavirus (COVID-19) Dashboard | WHO Coronavirus (COVID-19) Dashboard With Vaccination Data</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and Improvement, the Department of Health and Social Care, UKHSA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4171009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the COVID-19 vaccination programme for autumn 2023, 26 May 2023 - GOV.UK (www.gov.uk)</a:t>
            </a:r>
            <a:endParaRPr lang="en-GB" dirty="0"/>
          </a:p>
          <a:p>
            <a:endParaRPr lang="en-GB" dirty="0"/>
          </a:p>
          <a:p>
            <a:r>
              <a:rPr lang="en-GB" dirty="0">
                <a:hlinkClick r:id="rId4"/>
              </a:rPr>
              <a:t>doh-hss-md-46-2023.pdf (health-ni.gov.uk)</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4186247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doh-hss-md-46-2023.pdf (health-ni.gov.uk)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1547748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Munro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Safety and immunogenicity of seven COVID-19 vaccines as a third dose (booster) following two doses of ChAdOx1-nCov19 (AZD1222) or BNT162b2: A blinded, randomised controlled trial (COV-BOOST). Lancet 2021 (in press).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61</a:t>
            </a:fld>
            <a:endParaRPr lang="en-GB"/>
          </a:p>
        </p:txBody>
      </p:sp>
    </p:spTree>
    <p:extLst>
      <p:ext uri="{BB962C8B-B14F-4D97-AF65-F5344CB8AC3E}">
        <p14:creationId xmlns:p14="http://schemas.microsoft.com/office/powerpoint/2010/main" val="25054949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62</a:t>
            </a:fld>
            <a:endParaRPr lang="en-GB"/>
          </a:p>
        </p:txBody>
      </p:sp>
    </p:spTree>
    <p:extLst>
      <p:ext uri="{BB962C8B-B14F-4D97-AF65-F5344CB8AC3E}">
        <p14:creationId xmlns:p14="http://schemas.microsoft.com/office/powerpoint/2010/main" val="4968481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a:t>
            </a:r>
            <a:r>
              <a:rPr lang="en-GB" sz="1200" dirty="0"/>
              <a:t>for pregnant women Pfizer BioNTech (Comirnaty®) and </a:t>
            </a:r>
            <a:r>
              <a:rPr lang="en-GB" sz="1200" dirty="0" err="1"/>
              <a:t>Moderna</a:t>
            </a:r>
            <a:r>
              <a:rPr lang="en-GB" sz="1200" dirty="0"/>
              <a:t> (</a:t>
            </a:r>
            <a:r>
              <a:rPr lang="en-GB" sz="1200" dirty="0" err="1"/>
              <a:t>Spikevax</a:t>
            </a:r>
            <a:r>
              <a:rPr lang="en-GB" sz="1200" dirty="0"/>
              <a:t>®) vaccines are the preferred vaccines for reinforcing vaccination (for those under 18 years, Pfizer BioNTech vaccine (Comirnaty®) is preferred).</a:t>
            </a:r>
            <a:endParaRPr lang="en-GB" dirty="0"/>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Monovalent mRNA vaccines targeting XBB strains are expected to be approved and deployed in the autumn 2023 programme. The JCVI recommend that these vaccines would be preferred, particularly in the most vulnerable older age groups, provided it did not delay the completion of the programme. </a:t>
            </a:r>
          </a:p>
        </p:txBody>
      </p:sp>
      <p:sp>
        <p:nvSpPr>
          <p:cNvPr id="4" name="Slide Number Placeholder 3"/>
          <p:cNvSpPr>
            <a:spLocks noGrp="1"/>
          </p:cNvSpPr>
          <p:nvPr>
            <p:ph type="sldNum" sz="quarter" idx="10"/>
          </p:nvPr>
        </p:nvSpPr>
        <p:spPr/>
        <p:txBody>
          <a:bodyPr/>
          <a:lstStyle/>
          <a:p>
            <a:fld id="{AB5E6CED-5492-4614-9686-C1FE80B7C7AF}" type="slidenum">
              <a:rPr lang="en-GB" smtClean="0"/>
              <a:t>63</a:t>
            </a:fld>
            <a:endParaRPr lang="en-GB"/>
          </a:p>
        </p:txBody>
      </p:sp>
    </p:spTree>
    <p:extLst>
      <p:ext uri="{BB962C8B-B14F-4D97-AF65-F5344CB8AC3E}">
        <p14:creationId xmlns:p14="http://schemas.microsoft.com/office/powerpoint/2010/main" val="12502189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the COVID-19 vaccination programme for autumn 2023, 26 May 2023 -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64</a:t>
            </a:fld>
            <a:endParaRPr lang="en-GB"/>
          </a:p>
        </p:txBody>
      </p:sp>
    </p:spTree>
    <p:extLst>
      <p:ext uri="{BB962C8B-B14F-4D97-AF65-F5344CB8AC3E}">
        <p14:creationId xmlns:p14="http://schemas.microsoft.com/office/powerpoint/2010/main" val="31768871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Definitions of severe immunosuppression and details of timings </a:t>
            </a:r>
            <a:r>
              <a:rPr lang="en-GB" sz="1200" dirty="0">
                <a:solidFill>
                  <a:srgbClr val="FF0000"/>
                </a:solidFill>
              </a:rPr>
              <a:t>of additional doses </a:t>
            </a:r>
            <a:r>
              <a:rPr lang="en-GB" sz="1200" dirty="0"/>
              <a:t>are described in the COVID-19 chapter of the Green Book </a:t>
            </a:r>
            <a:r>
              <a:rPr lang="en-GB" sz="1200" dirty="0">
                <a:hlinkClick r:id="rId3"/>
              </a:rPr>
              <a:t>COVID-19 </a:t>
            </a:r>
            <a:r>
              <a:rPr lang="en-GB" sz="1200" dirty="0" err="1">
                <a:hlinkClick r:id="rId3"/>
              </a:rPr>
              <a:t>greenbook</a:t>
            </a:r>
            <a:r>
              <a:rPr lang="en-GB" sz="1200" dirty="0">
                <a:hlinkClick r:id="rId3"/>
              </a:rPr>
              <a:t> chapter 14a (publishing.service.gov.uk)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Individuals who receive bone marrow transplants, and many individuals who receive CAR-T therapy for certain conditions, may lose immunological memory from vaccination received prior to the treatment and the development of the underlying condition. After treatment and recovery, these individuals should be considered for a full course of revaccination for all vaccines used in the routine programme (see chapter 7). Specialist advice should be followed on which vaccines can be safely given and on the optimal timing for commencing revaccination. </a:t>
            </a:r>
            <a:endParaRPr lang="en-GB" sz="1200"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219550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Any decision to defer immunosuppressive therapy or to delay possible benefit from vaccination until after immunosuppressive therapy should only be taken after due consideration of the risks of exacerbating their underlying condition, as well as the risks from COVID-19.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66</a:t>
            </a:fld>
            <a:endParaRPr lang="en-GB"/>
          </a:p>
        </p:txBody>
      </p:sp>
    </p:spTree>
    <p:extLst>
      <p:ext uri="{BB962C8B-B14F-4D97-AF65-F5344CB8AC3E}">
        <p14:creationId xmlns:p14="http://schemas.microsoft.com/office/powerpoint/2010/main" val="25625622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67</a:t>
            </a:fld>
            <a:endParaRPr lang="en-GB"/>
          </a:p>
        </p:txBody>
      </p:sp>
    </p:spTree>
    <p:extLst>
      <p:ext uri="{BB962C8B-B14F-4D97-AF65-F5344CB8AC3E}">
        <p14:creationId xmlns:p14="http://schemas.microsoft.com/office/powerpoint/2010/main" val="72624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419600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Original/Omicron BA.4-5 (15/15 micrograms)/dose dispersion for injection COVID-19 mRNA Vaccine (nucleoside modified)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69</a:t>
            </a:fld>
            <a:endParaRPr lang="en-GB"/>
          </a:p>
        </p:txBody>
      </p:sp>
    </p:spTree>
    <p:extLst>
      <p:ext uri="{BB962C8B-B14F-4D97-AF65-F5344CB8AC3E}">
        <p14:creationId xmlns:p14="http://schemas.microsoft.com/office/powerpoint/2010/main" val="246032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Raxtozinameran</a:t>
            </a:r>
            <a:r>
              <a:rPr lang="en-GB" sz="1200" b="0" i="0" kern="1200" dirty="0">
                <a:solidFill>
                  <a:schemeClr val="tx1"/>
                </a:solidFill>
                <a:effectLst/>
                <a:latin typeface="+mn-lt"/>
                <a:ea typeface="+mn-ea"/>
                <a:cs typeface="+mn-cs"/>
              </a:rPr>
              <a:t>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XBB.1.5)</a:t>
            </a:r>
            <a:endParaRPr lang="en-GB" dirty="0">
              <a:hlinkClick r:id="rId3"/>
            </a:endParaRPr>
          </a:p>
          <a:p>
            <a:r>
              <a:rPr lang="en-GB" dirty="0">
                <a:hlinkClick r:id="rId4"/>
              </a:rPr>
              <a:t>Comirnaty Omicron XBB.1.5 30 micrograms/dose dispersion for injection COVID-19 mRNA Vaccine (nucleoside modified) - Summary of Product Characteristics (SmPC) - (</a:t>
            </a:r>
            <a:r>
              <a:rPr lang="en-GB" dirty="0" err="1">
                <a:hlinkClick r:id="rId4"/>
              </a:rPr>
              <a:t>emc</a:t>
            </a:r>
            <a:r>
              <a:rPr lang="en-GB" dirty="0">
                <a:hlinkClick r:id="rId4"/>
              </a:rPr>
              <a:t>) (medicines.org.uk)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70</a:t>
            </a:fld>
            <a:endParaRPr lang="en-GB"/>
          </a:p>
        </p:txBody>
      </p:sp>
    </p:spTree>
    <p:extLst>
      <p:ext uri="{BB962C8B-B14F-4D97-AF65-F5344CB8AC3E}">
        <p14:creationId xmlns:p14="http://schemas.microsoft.com/office/powerpoint/2010/main" val="30172993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Following implementation of booster doses in national COVID-19 vaccination programmes, the nature of adverse events reported has been similar to that reported after the first two doses of the COVID-19 vaccines.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There have been a small number of reports of suspected myocarditis and pericarditis following booster doses with Pfizer BioNTech COVD-19 vaccines.</a:t>
            </a:r>
            <a:endParaRPr lang="en-GB" sz="1200" dirty="0">
              <a:solidFill>
                <a:srgbClr val="7030A0"/>
              </a:solidFill>
            </a:endParaRP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71</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32946422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a:p>
            <a:r>
              <a:rPr lang="en-GB" sz="1200" b="0" i="0" kern="1200" dirty="0">
                <a:solidFill>
                  <a:schemeClr val="tx1"/>
                </a:solidFill>
                <a:effectLst/>
                <a:latin typeface="+mn-lt"/>
                <a:ea typeface="+mn-ea"/>
                <a:cs typeface="+mn-cs"/>
              </a:rPr>
              <a:t>Thawed vials can be handled in room light conditions.</a:t>
            </a:r>
          </a:p>
        </p:txBody>
      </p:sp>
      <p:sp>
        <p:nvSpPr>
          <p:cNvPr id="4" name="Slide Number Placeholder 3"/>
          <p:cNvSpPr>
            <a:spLocks noGrp="1"/>
          </p:cNvSpPr>
          <p:nvPr>
            <p:ph type="sldNum" sz="quarter" idx="5"/>
          </p:nvPr>
        </p:nvSpPr>
        <p:spPr/>
        <p:txBody>
          <a:bodyPr/>
          <a:lstStyle/>
          <a:p>
            <a:fld id="{AB5E6CED-5492-4614-9686-C1FE80B7C7AF}" type="slidenum">
              <a:rPr lang="en-GB" smtClean="0"/>
              <a:t>73</a:t>
            </a:fld>
            <a:endParaRPr lang="en-GB"/>
          </a:p>
        </p:txBody>
      </p:sp>
    </p:spTree>
    <p:extLst>
      <p:ext uri="{BB962C8B-B14F-4D97-AF65-F5344CB8AC3E}">
        <p14:creationId xmlns:p14="http://schemas.microsoft.com/office/powerpoint/2010/main" val="8383112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74</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75</a:t>
            </a:fld>
            <a:endParaRPr lang="en-GB"/>
          </a:p>
        </p:txBody>
      </p:sp>
    </p:spTree>
    <p:extLst>
      <p:ext uri="{BB962C8B-B14F-4D97-AF65-F5344CB8AC3E}">
        <p14:creationId xmlns:p14="http://schemas.microsoft.com/office/powerpoint/2010/main" val="26040082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76</a:t>
            </a:fld>
            <a:endParaRPr lang="en-GB"/>
          </a:p>
        </p:txBody>
      </p:sp>
    </p:spTree>
    <p:extLst>
      <p:ext uri="{BB962C8B-B14F-4D97-AF65-F5344CB8AC3E}">
        <p14:creationId xmlns:p14="http://schemas.microsoft.com/office/powerpoint/2010/main" val="28966859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*Squalene is a naturally occurring molecule found in plants and animals, and commercially extracted from fish oil. Squalene is an essential ingredient in the adjuvant system. Combined with surfactants and other immunostimulants, emulsions of squalene have been shown to enhance the immune response when added to antigens. The squalene used in </a:t>
            </a:r>
            <a:r>
              <a:rPr lang="en-US" sz="1200" kern="1200" dirty="0" err="1">
                <a:solidFill>
                  <a:schemeClr val="tx1"/>
                </a:solidFill>
                <a:effectLst/>
                <a:latin typeface="+mn-lt"/>
                <a:ea typeface="+mn-ea"/>
                <a:cs typeface="+mn-cs"/>
              </a:rPr>
              <a:t>VidPrevtyn</a:t>
            </a:r>
            <a:r>
              <a:rPr lang="en-US" sz="1200" kern="1200" dirty="0">
                <a:solidFill>
                  <a:schemeClr val="tx1"/>
                </a:solidFill>
                <a:effectLst/>
                <a:latin typeface="+mn-lt"/>
                <a:ea typeface="+mn-ea"/>
                <a:cs typeface="+mn-cs"/>
              </a:rPr>
              <a:t> Beta is extracted from shark liver oil.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latin typeface="Arial" panose="020B0604020202020204" pitchFamily="34" charset="0"/>
              </a:rPr>
              <a:t>VidPrevtyn</a:t>
            </a:r>
            <a:r>
              <a:rPr lang="en-GB" sz="1200" dirty="0">
                <a:latin typeface="Arial" panose="020B0604020202020204" pitchFamily="34" charset="0"/>
              </a:rPr>
              <a:t> Beta does not contain latex or rubber.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Produced by recombinant DNA technology using a </a:t>
            </a:r>
            <a:r>
              <a:rPr lang="en-GB" dirty="0" err="1"/>
              <a:t>baculovirus</a:t>
            </a:r>
            <a:r>
              <a:rPr lang="en-GB" dirty="0"/>
              <a:t> expression system in an insect cell line that is derived from Sf9 cells of the fall armyworm, </a:t>
            </a:r>
            <a:r>
              <a:rPr lang="en-GB" dirty="0" err="1"/>
              <a:t>Spodoptera</a:t>
            </a:r>
            <a:r>
              <a:rPr lang="en-GB" dirty="0"/>
              <a:t> </a:t>
            </a:r>
            <a:r>
              <a:rPr lang="en-GB" dirty="0" err="1"/>
              <a:t>frugiperda</a:t>
            </a:r>
            <a:r>
              <a:rPr lang="en-GB" dirty="0"/>
              <a:t>.</a:t>
            </a:r>
          </a:p>
          <a:p>
            <a:endParaRPr lang="en-GB" dirty="0">
              <a:hlinkClick r:id="rId3"/>
            </a:endParaRPr>
          </a:p>
          <a:p>
            <a:r>
              <a:rPr lang="en-GB" dirty="0" err="1">
                <a:hlinkClick r:id="rId3"/>
              </a:rPr>
              <a:t>VidPrevtyn</a:t>
            </a:r>
            <a:r>
              <a:rPr lang="en-GB" dirty="0">
                <a:hlinkClick r:id="rId3"/>
              </a:rPr>
              <a:t> Beta; COVID-19 vaccine (recombinant, adjuvanted)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10081565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78</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11205908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79</a:t>
            </a:fld>
            <a:endParaRPr lang="en-GB"/>
          </a:p>
        </p:txBody>
      </p:sp>
    </p:spTree>
    <p:extLst>
      <p:ext uri="{BB962C8B-B14F-4D97-AF65-F5344CB8AC3E}">
        <p14:creationId xmlns:p14="http://schemas.microsoft.com/office/powerpoint/2010/main" val="24683882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VidPrevtyn</a:t>
            </a:r>
            <a:r>
              <a:rPr lang="en-GB" dirty="0">
                <a:hlinkClick r:id="rId3"/>
              </a:rPr>
              <a:t> Beta; COVID-19 vaccine (recombinant, adjuvanted)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80</a:t>
            </a:fld>
            <a:endParaRPr lang="en-GB"/>
          </a:p>
        </p:txBody>
      </p:sp>
    </p:spTree>
    <p:extLst>
      <p:ext uri="{BB962C8B-B14F-4D97-AF65-F5344CB8AC3E}">
        <p14:creationId xmlns:p14="http://schemas.microsoft.com/office/powerpoint/2010/main" val="32423556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81</a:t>
            </a:fld>
            <a:endParaRPr lang="en-GB"/>
          </a:p>
        </p:txBody>
      </p:sp>
    </p:spTree>
    <p:extLst>
      <p:ext uri="{BB962C8B-B14F-4D97-AF65-F5344CB8AC3E}">
        <p14:creationId xmlns:p14="http://schemas.microsoft.com/office/powerpoint/2010/main" val="37938759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VidPrevtyn</a:t>
            </a:r>
            <a:r>
              <a:rPr lang="en-GB" dirty="0">
                <a:hlinkClick r:id="rId3"/>
              </a:rPr>
              <a:t> Beta; COVID-19 vaccine (recombinant, adjuvanted) (europa.eu)</a:t>
            </a:r>
            <a:endParaRPr lang="en-GB" dirty="0">
              <a:hlinkClick r:id="rId4"/>
            </a:endParaRPr>
          </a:p>
          <a:p>
            <a:r>
              <a:rPr lang="en-GB" dirty="0">
                <a:hlinkClick r:id="rId4"/>
              </a:rPr>
              <a:t>COVID-19: the green book, chapter 14a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82</a:t>
            </a:fld>
            <a:endParaRPr lang="en-GB"/>
          </a:p>
        </p:txBody>
      </p:sp>
    </p:spTree>
    <p:extLst>
      <p:ext uri="{BB962C8B-B14F-4D97-AF65-F5344CB8AC3E}">
        <p14:creationId xmlns:p14="http://schemas.microsoft.com/office/powerpoint/2010/main" val="18746121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83</a:t>
            </a:fld>
            <a:endParaRPr lang="en-GB"/>
          </a:p>
        </p:txBody>
      </p:sp>
    </p:spTree>
    <p:extLst>
      <p:ext uri="{BB962C8B-B14F-4D97-AF65-F5344CB8AC3E}">
        <p14:creationId xmlns:p14="http://schemas.microsoft.com/office/powerpoint/2010/main" val="20610338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VidPrevtyn</a:t>
            </a:r>
            <a:r>
              <a:rPr lang="en-GB" dirty="0">
                <a:hlinkClick r:id="rId3"/>
              </a:rPr>
              <a:t> Beta; COVID-19 vaccine (recombinant, adjuvanted)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84</a:t>
            </a:fld>
            <a:endParaRPr lang="en-GB"/>
          </a:p>
        </p:txBody>
      </p:sp>
    </p:spTree>
    <p:extLst>
      <p:ext uri="{BB962C8B-B14F-4D97-AF65-F5344CB8AC3E}">
        <p14:creationId xmlns:p14="http://schemas.microsoft.com/office/powerpoint/2010/main" val="3099354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Specialist Pharmacy Service has put together </a:t>
            </a:r>
            <a:r>
              <a:rPr lang="en-GB" u="sng" dirty="0">
                <a:hlinkClick r:id="rId3"/>
              </a:rPr>
              <a:t>guidance on safe practice for handling multiple vaccines</a:t>
            </a:r>
            <a:r>
              <a:rPr lang="en-GB" dirty="0"/>
              <a:t> from receipt through to administration. Vaccinators are encouraged to read through this guidance in order to minimise the risk of errors where multiple vaccines are available.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85</a:t>
            </a:fld>
            <a:endParaRPr lang="en-GB"/>
          </a:p>
        </p:txBody>
      </p:sp>
    </p:spTree>
    <p:extLst>
      <p:ext uri="{BB962C8B-B14F-4D97-AF65-F5344CB8AC3E}">
        <p14:creationId xmlns:p14="http://schemas.microsoft.com/office/powerpoint/2010/main" val="41836120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86</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88</a:t>
            </a:fld>
            <a:endParaRPr lang="en-GB"/>
          </a:p>
        </p:txBody>
      </p:sp>
    </p:spTree>
    <p:extLst>
      <p:ext uri="{BB962C8B-B14F-4D97-AF65-F5344CB8AC3E}">
        <p14:creationId xmlns:p14="http://schemas.microsoft.com/office/powerpoint/2010/main" val="361637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Diagram of coronavirus </a:t>
            </a:r>
            <a:r>
              <a:rPr lang="en-GB" dirty="0" err="1"/>
              <a:t>virion</a:t>
            </a:r>
            <a:r>
              <a:rPr lang="en-GB" dirty="0"/>
              <a:t>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96153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Overall, Omicron and subvariants of Omicron, have been shown to cause less severe disease than the previous strains, albeit on a background of a population with immunity due to vaccination and previous infection.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Between January and July 2023, successive strains of the Omicron sub-lineage denoted XBB have emerged and have not been associated with any major increases in incidence. A novel strain, denoted BA.2.86 was first detected in August 2023 with a very divergent genome from the predominant XBB strains.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Information on new variants under investigation is available at: </a:t>
            </a:r>
            <a:r>
              <a:rPr lang="en-GB" dirty="0">
                <a:hlinkClick r:id="rId3"/>
              </a:rPr>
              <a:t>SARS-CoV-2 variants of public health interest - GOV.UK (www.gov.uk)</a:t>
            </a:r>
            <a:endParaRPr lang="en-GB" u="none" dirty="0"/>
          </a:p>
        </p:txBody>
      </p:sp>
      <p:sp>
        <p:nvSpPr>
          <p:cNvPr id="4" name="Slide Number Placeholder 3"/>
          <p:cNvSpPr>
            <a:spLocks noGrp="1"/>
          </p:cNvSpPr>
          <p:nvPr>
            <p:ph type="sldNum" sz="quarter" idx="5"/>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68762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news/pregnant-women-urged-to-come-forward-for-covid-19-vaccina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guidance-for-healthcare-practitione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lfh.org.uk/programmes/immunisation/"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gov.uk/government/publications/covid-19-vaccination-vaccine-product-information-poster"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6.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hyperlink" Target="https://www.gov.uk/government/collections/immunisation" TargetMode="External"/><Relationship Id="rId2" Type="http://schemas.openxmlformats.org/officeDocument/2006/relationships/hyperlink" Target="https://www.gov.uk/government/collections/immunisation-against-infectious-disease-the-green-book"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www.gov.uk/government/collections/covid-19-vaccination-programme" TargetMode="External"/><Relationship Id="rId5" Type="http://schemas.openxmlformats.org/officeDocument/2006/relationships/hyperlink" Target="https://www.health-ni.gov.uk/sites/default/files/publications/health/doh-hss-md-46-2023.pdf" TargetMode="External"/><Relationship Id="rId4" Type="http://schemas.openxmlformats.org/officeDocument/2006/relationships/hyperlink" Target="https://www.publichealth.hscni.net/covid-19-coronavirus/northern-ireland-covid-19-vaccination-programme/professional-inform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077200" cy="720080"/>
          </a:xfrm>
        </p:spPr>
        <p:txBody>
          <a:bodyPr/>
          <a:lstStyle/>
          <a:p>
            <a:pPr lvl="0"/>
            <a:br>
              <a:rPr lang="en-GB" dirty="0"/>
            </a:br>
            <a:br>
              <a:rPr lang="en-GB" dirty="0"/>
            </a:br>
            <a:br>
              <a:rPr lang="en-GB" sz="4800" dirty="0"/>
            </a:br>
            <a:r>
              <a:rPr lang="en-GB" sz="4800" dirty="0"/>
              <a:t> 	</a:t>
            </a:r>
            <a:r>
              <a:rPr lang="en-GB" sz="4800" dirty="0">
                <a:solidFill>
                  <a:schemeClr val="accent1">
                    <a:lumMod val="75000"/>
                  </a:schemeClr>
                </a:solidFill>
              </a:rPr>
              <a:t>COVID-19 vaccination </a:t>
            </a:r>
            <a:br>
              <a:rPr lang="en-GB" sz="4800" dirty="0">
                <a:solidFill>
                  <a:schemeClr val="accent1">
                    <a:lumMod val="75000"/>
                  </a:schemeClr>
                </a:solidFill>
              </a:rPr>
            </a:br>
            <a:r>
              <a:rPr lang="en-GB" sz="4800" dirty="0">
                <a:solidFill>
                  <a:schemeClr val="accent1">
                    <a:lumMod val="75000"/>
                  </a:schemeClr>
                </a:solidFill>
              </a:rPr>
              <a:t>	programme for adults </a:t>
            </a:r>
            <a:br>
              <a:rPr lang="en-GB" dirty="0"/>
            </a:br>
            <a:br>
              <a:rPr lang="en-GB" dirty="0"/>
            </a:br>
            <a:br>
              <a:rPr lang="en-GB" dirty="0"/>
            </a:br>
            <a:br>
              <a:rPr lang="en-GB" sz="1600" dirty="0"/>
            </a:br>
            <a:br>
              <a:rPr lang="en-GB" sz="1600" dirty="0"/>
            </a:br>
            <a:br>
              <a:rPr lang="en-GB" sz="1600" dirty="0"/>
            </a:br>
            <a:br>
              <a:rPr lang="en-GB" sz="1600" dirty="0"/>
            </a:br>
            <a:r>
              <a:rPr lang="en-GB" sz="1600" dirty="0">
                <a:solidFill>
                  <a:schemeClr val="accent1">
                    <a:lumMod val="75000"/>
                  </a:schemeClr>
                </a:solidFill>
              </a:rPr>
              <a:t>Acknowledgments to UKHSA, PHW and PHS for use of information from their </a:t>
            </a:r>
            <a:br>
              <a:rPr lang="en-GB" sz="1600" dirty="0">
                <a:solidFill>
                  <a:schemeClr val="accent1">
                    <a:lumMod val="75000"/>
                  </a:schemeClr>
                </a:solidFill>
              </a:rPr>
            </a:br>
            <a:r>
              <a:rPr lang="en-GB" sz="1600" dirty="0">
                <a:solidFill>
                  <a:schemeClr val="accent1">
                    <a:lumMod val="75000"/>
                  </a:schemeClr>
                </a:solidFill>
              </a:rPr>
              <a:t>training slides</a:t>
            </a:r>
            <a:br>
              <a:rPr lang="en-GB" sz="1600" dirty="0">
                <a:solidFill>
                  <a:schemeClr val="accent1">
                    <a:lumMod val="75000"/>
                  </a:schemeClr>
                </a:solidFill>
              </a:rPr>
            </a:br>
            <a:br>
              <a:rPr lang="en-GB" sz="1600" dirty="0"/>
            </a:br>
            <a:r>
              <a:rPr lang="en-US" sz="1600" b="0" kern="1200" dirty="0">
                <a:solidFill>
                  <a:prstClr val="white"/>
                </a:solidFill>
                <a:latin typeface="Arial" pitchFamily="34" charset="0"/>
              </a:rPr>
              <a:t>Provisional – Subject to revision – Use latest version link: x</a:t>
            </a:r>
            <a:br>
              <a:rPr lang="en-US" sz="1600" b="0" kern="1200" dirty="0">
                <a:solidFill>
                  <a:prstClr val="white"/>
                </a:solidFill>
                <a:latin typeface="Arial" pitchFamily="34" charset="0"/>
              </a:rPr>
            </a:br>
            <a:endParaRPr lang="en-GB" sz="1600" dirty="0"/>
          </a:p>
        </p:txBody>
      </p:sp>
    </p:spTree>
    <p:extLst>
      <p:ext uri="{BB962C8B-B14F-4D97-AF65-F5344CB8AC3E}">
        <p14:creationId xmlns:p14="http://schemas.microsoft.com/office/powerpoint/2010/main" val="240279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936104"/>
          </a:xfrm>
        </p:spPr>
        <p:txBody>
          <a:bodyPr/>
          <a:lstStyle/>
          <a:p>
            <a:r>
              <a:rPr lang="en-GB" dirty="0">
                <a:solidFill>
                  <a:schemeClr val="accent1">
                    <a:lumMod val="75000"/>
                  </a:schemeClr>
                </a:solidFill>
              </a:rPr>
              <a:t>Viral infection</a:t>
            </a:r>
          </a:p>
        </p:txBody>
      </p:sp>
      <p:sp>
        <p:nvSpPr>
          <p:cNvPr id="3" name="Content Placeholder 2"/>
          <p:cNvSpPr>
            <a:spLocks noGrp="1"/>
          </p:cNvSpPr>
          <p:nvPr>
            <p:ph idx="1"/>
          </p:nvPr>
        </p:nvSpPr>
        <p:spPr>
          <a:xfrm>
            <a:off x="685800" y="1340768"/>
            <a:ext cx="8077200" cy="4221832"/>
          </a:xfrm>
        </p:spPr>
        <p:txBody>
          <a:bodyPr/>
          <a:lstStyle/>
          <a:p>
            <a:pPr>
              <a:buFont typeface="Arial" panose="020B0604020202020204" pitchFamily="34" charset="0"/>
              <a:buChar char="•"/>
            </a:pPr>
            <a:r>
              <a:rPr lang="en-GB" sz="1600" dirty="0"/>
              <a:t>viruses are much smaller than bacteria and consist of a small amount of either DNA or RNA surrounded by a protein coat called a capsid </a:t>
            </a:r>
          </a:p>
          <a:p>
            <a:pPr marL="0" indent="0"/>
            <a:endParaRPr lang="en-GB" sz="1600" dirty="0"/>
          </a:p>
          <a:p>
            <a:pPr>
              <a:buFont typeface="Arial" panose="020B0604020202020204" pitchFamily="34" charset="0"/>
              <a:buChar char="•"/>
            </a:pPr>
            <a:r>
              <a:rPr lang="en-GB" sz="1600" dirty="0"/>
              <a:t>viruses cannot replicate themselves, but need to seek out the replication mechanism contained within a host cell </a:t>
            </a:r>
          </a:p>
          <a:p>
            <a:pPr>
              <a:buFont typeface="Arial" panose="020B0604020202020204" pitchFamily="34" charset="0"/>
              <a:buChar char="•"/>
            </a:pPr>
            <a:endParaRPr lang="en-GB" sz="1600" dirty="0"/>
          </a:p>
          <a:p>
            <a:pPr>
              <a:buFont typeface="Arial" panose="020B0604020202020204" pitchFamily="34" charset="0"/>
              <a:buChar char="•"/>
            </a:pPr>
            <a:r>
              <a:rPr lang="en-GB" sz="1600" dirty="0"/>
              <a:t>examples of vaccine preventable viral diseases include measles, mumps, rubella, influenza, hepatitis A and B</a:t>
            </a:r>
          </a:p>
          <a:p>
            <a:pPr marL="0" indent="0"/>
            <a:endParaRPr lang="en-GB" sz="1600" dirty="0"/>
          </a:p>
          <a:p>
            <a:pPr>
              <a:buFont typeface="Arial" panose="020B0604020202020204" pitchFamily="34" charset="0"/>
              <a:buChar char="•"/>
            </a:pPr>
            <a:r>
              <a:rPr lang="en-GB" sz="1600" dirty="0"/>
              <a:t>Influenza viruses, which are RNA viruses, are constantly mutating into slightly different forms, which is why we need to produce and give different flu vaccines every year</a:t>
            </a:r>
          </a:p>
          <a:p>
            <a:pPr marL="0" indent="0"/>
            <a:endParaRPr lang="en-GB" sz="1600" dirty="0"/>
          </a:p>
          <a:p>
            <a:pPr>
              <a:buFont typeface="Arial" panose="020B0604020202020204" pitchFamily="34" charset="0"/>
              <a:buChar char="•"/>
            </a:pPr>
            <a:r>
              <a:rPr lang="en-GB" sz="16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936104"/>
          </a:xfrm>
        </p:spPr>
        <p:txBody>
          <a:bodyPr/>
          <a:lstStyle/>
          <a:p>
            <a:r>
              <a:rPr lang="en-GB" dirty="0">
                <a:solidFill>
                  <a:schemeClr val="accent1">
                    <a:lumMod val="75000"/>
                  </a:schemeClr>
                </a:solidFill>
              </a:rPr>
              <a:t>Coronavirus structure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3968" y="1916831"/>
            <a:ext cx="4474878"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154" y="1268760"/>
            <a:ext cx="3610781" cy="4450449"/>
          </a:xfrm>
          <a:prstGeom prst="rect">
            <a:avLst/>
          </a:prstGeom>
          <a:noFill/>
        </p:spPr>
        <p:txBody>
          <a:bodyPr wrap="square" rtlCol="0">
            <a:spAutoFit/>
          </a:bodyPr>
          <a:lstStyle/>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key parts of the coronavirus are the RNA and the spike proteins</a:t>
            </a:r>
          </a:p>
          <a:p>
            <a:pPr marL="342900" indent="-342900" eaLnBrk="0" fontAlgn="base" hangingPunct="0">
              <a:spcBef>
                <a:spcPct val="20000"/>
              </a:spcBef>
              <a:spcAft>
                <a:spcPct val="0"/>
              </a:spcAft>
              <a:buClr>
                <a:srgbClr val="00A8CA"/>
              </a:buClr>
              <a:buSzPct val="65000"/>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RNA is surrounded by an </a:t>
            </a:r>
            <a:r>
              <a:rPr lang="en-GB" sz="1200" b="1" kern="0" dirty="0">
                <a:solidFill>
                  <a:srgbClr val="000000"/>
                </a:solidFill>
              </a:rPr>
              <a:t>envelope</a:t>
            </a:r>
            <a:r>
              <a:rPr lang="en-GB" sz="1200" kern="0" dirty="0">
                <a:solidFill>
                  <a:srgbClr val="000000"/>
                </a:solidFill>
              </a:rPr>
              <a:t> which has different roles in the life cycle of the virus. These may include the assembly of new virus and helping new virus to leave the infected cell</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a:t>
            </a:r>
            <a:r>
              <a:rPr lang="en-GB" sz="1200" b="1" kern="0" dirty="0">
                <a:solidFill>
                  <a:srgbClr val="000000"/>
                </a:solidFill>
              </a:rPr>
              <a:t>spike proteins </a:t>
            </a:r>
            <a:r>
              <a:rPr lang="en-GB" sz="1200" kern="0" dirty="0">
                <a:solidFill>
                  <a:srgbClr val="000000"/>
                </a:solidFill>
              </a:rPr>
              <a:t>(S) are anchored into the viral </a:t>
            </a:r>
            <a:r>
              <a:rPr lang="en-GB" sz="1200" b="1" kern="0" dirty="0">
                <a:solidFill>
                  <a:srgbClr val="000000"/>
                </a:solidFill>
              </a:rPr>
              <a:t>envelope </a:t>
            </a:r>
            <a:r>
              <a:rPr lang="en-GB" sz="1200" kern="0" dirty="0">
                <a:solidFill>
                  <a:srgbClr val="000000"/>
                </a:solidFill>
              </a:rPr>
              <a:t>and form a crown like appearance, like the solar corona, hence the name coronavirus. The spike proteins attach to the target cell and allow the virus to enter it</a:t>
            </a:r>
          </a:p>
          <a:p>
            <a:pPr marL="342900" indent="-342900" eaLnBrk="0" fontAlgn="base" hangingPunct="0">
              <a:spcBef>
                <a:spcPct val="20000"/>
              </a:spcBef>
              <a:spcAft>
                <a:spcPct val="0"/>
              </a:spcAft>
              <a:buClr>
                <a:srgbClr val="00A8CA"/>
              </a:buClr>
              <a:buSzPct val="65000"/>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a:t>
            </a:r>
            <a:r>
              <a:rPr lang="en-GB" sz="1200" b="1" kern="0" dirty="0">
                <a:solidFill>
                  <a:srgbClr val="000000"/>
                </a:solidFill>
              </a:rPr>
              <a:t>RNA </a:t>
            </a:r>
            <a:r>
              <a:rPr lang="en-GB" sz="1200" kern="0" dirty="0">
                <a:solidFill>
                  <a:srgbClr val="000000"/>
                </a:solidFill>
              </a:rPr>
              <a:t>is inside the envelope and acts as a template so that once it is inside the host cell, the coronavirus can replicate itself and be released into the body</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Spike protein and the RNA have been used to develop and make different vaccines to protect against SARs-CoV-2</a:t>
            </a:r>
          </a:p>
        </p:txBody>
      </p:sp>
    </p:spTree>
    <p:extLst>
      <p:ext uri="{BB962C8B-B14F-4D97-AF65-F5344CB8AC3E}">
        <p14:creationId xmlns:p14="http://schemas.microsoft.com/office/powerpoint/2010/main" val="379836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A8B-5B8F-477F-A57D-2765001E0607}"/>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COVID-19 variants</a:t>
            </a:r>
          </a:p>
        </p:txBody>
      </p:sp>
      <p:sp>
        <p:nvSpPr>
          <p:cNvPr id="3" name="Content Placeholder 2">
            <a:extLst>
              <a:ext uri="{FF2B5EF4-FFF2-40B4-BE49-F238E27FC236}">
                <a16:creationId xmlns:a16="http://schemas.microsoft.com/office/drawing/2014/main" id="{200DBE88-7B77-4960-92D0-38D489D6E468}"/>
              </a:ext>
            </a:extLst>
          </p:cNvPr>
          <p:cNvSpPr>
            <a:spLocks noGrp="1"/>
          </p:cNvSpPr>
          <p:nvPr>
            <p:ph idx="1"/>
          </p:nvPr>
        </p:nvSpPr>
        <p:spPr>
          <a:xfrm>
            <a:off x="685800" y="980728"/>
            <a:ext cx="8077200" cy="4581872"/>
          </a:xfrm>
        </p:spPr>
        <p:txBody>
          <a:bodyPr/>
          <a:lstStyle/>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all viruses change over time</a:t>
            </a:r>
          </a:p>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most mutations have little effect on the properties of the virus or its impact, </a:t>
            </a:r>
            <a:r>
              <a:rPr lang="en-GB" sz="1400" dirty="0">
                <a:ea typeface="Calibri" panose="020F0502020204030204" pitchFamily="34" charset="0"/>
                <a:cs typeface="Calibri" panose="020F0502020204030204" pitchFamily="34" charset="0"/>
              </a:rPr>
              <a:t>however, some mutations have the potential to </a:t>
            </a:r>
          </a:p>
          <a:p>
            <a:pPr marL="721800" lvl="2" indent="-285750">
              <a:lnSpc>
                <a:spcPct val="107000"/>
              </a:lnSpc>
              <a:spcAft>
                <a:spcPts val="800"/>
              </a:spcAft>
              <a:buFont typeface="Wingdings" panose="05000000000000000000" pitchFamily="2" charset="2"/>
              <a:buChar char="Ø"/>
            </a:pPr>
            <a:r>
              <a:rPr lang="en-GB" sz="1400" dirty="0">
                <a:ea typeface="Calibri" panose="020F0502020204030204" pitchFamily="34" charset="0"/>
                <a:cs typeface="Calibri" panose="020F0502020204030204" pitchFamily="34" charset="0"/>
              </a:rPr>
              <a:t>increase how easily the virus spreads</a:t>
            </a:r>
          </a:p>
          <a:p>
            <a:pPr marL="721800" lvl="2" indent="-285750">
              <a:lnSpc>
                <a:spcPct val="107000"/>
              </a:lnSpc>
              <a:spcAft>
                <a:spcPts val="800"/>
              </a:spcAft>
              <a:buFont typeface="Wingdings" panose="05000000000000000000" pitchFamily="2" charset="2"/>
              <a:buChar char="Ø"/>
            </a:pPr>
            <a:r>
              <a:rPr lang="en-GB" sz="1400" dirty="0">
                <a:ea typeface="Calibri" panose="020F0502020204030204" pitchFamily="34" charset="0"/>
                <a:cs typeface="Calibri" panose="020F0502020204030204" pitchFamily="34" charset="0"/>
              </a:rPr>
              <a:t>cause more severe disease </a:t>
            </a:r>
          </a:p>
          <a:p>
            <a:pPr marL="721800" lvl="2" indent="-285750">
              <a:lnSpc>
                <a:spcPct val="107000"/>
              </a:lnSpc>
              <a:spcAft>
                <a:spcPts val="800"/>
              </a:spcAft>
              <a:buFont typeface="Wingdings" panose="05000000000000000000" pitchFamily="2" charset="2"/>
              <a:buChar char="Ø"/>
            </a:pPr>
            <a:r>
              <a:rPr lang="en-GB" sz="1400" dirty="0">
                <a:ea typeface="Calibri" panose="020F0502020204030204" pitchFamily="34" charset="0"/>
                <a:cs typeface="Calibri" panose="020F0502020204030204" pitchFamily="34" charset="0"/>
              </a:rPr>
              <a:t>escape immunity (the immune response is in some way less effective) </a:t>
            </a:r>
          </a:p>
          <a:p>
            <a:pPr marL="721800" lvl="2" indent="-285750">
              <a:lnSpc>
                <a:spcPct val="107000"/>
              </a:lnSpc>
              <a:spcAft>
                <a:spcPts val="800"/>
              </a:spcAft>
              <a:buFont typeface="Wingdings" panose="05000000000000000000" pitchFamily="2" charset="2"/>
              <a:buChar char="Ø"/>
            </a:pPr>
            <a:r>
              <a:rPr lang="en-GB" sz="1400" dirty="0">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the original (sometimes termed wildtype or ancestral) SARS-CoV-2 virus has mutated, producing new variants, for example the Alpha, Delta, and Omicron variants </a:t>
            </a:r>
          </a:p>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within a variant there may also be sub-variants, for instance, Omicron BA.1, BA.4, BA.5, XBB 1.5 and BA.2.86</a:t>
            </a:r>
          </a:p>
          <a:p>
            <a:endParaRPr lang="en-GB" dirty="0"/>
          </a:p>
        </p:txBody>
      </p:sp>
    </p:spTree>
    <p:extLst>
      <p:ext uri="{BB962C8B-B14F-4D97-AF65-F5344CB8AC3E}">
        <p14:creationId xmlns:p14="http://schemas.microsoft.com/office/powerpoint/2010/main" val="303916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792088"/>
          </a:xfrm>
        </p:spPr>
        <p:txBody>
          <a:bodyPr/>
          <a:lstStyle/>
          <a:p>
            <a:r>
              <a:rPr lang="en-GB" sz="3200" dirty="0">
                <a:solidFill>
                  <a:schemeClr val="accent1">
                    <a:lumMod val="75000"/>
                  </a:schemeClr>
                </a:solidFill>
              </a:rPr>
              <a:t>Transmission of COVID-19 infection</a:t>
            </a:r>
          </a:p>
        </p:txBody>
      </p:sp>
      <p:sp>
        <p:nvSpPr>
          <p:cNvPr id="3" name="Content Placeholder 2"/>
          <p:cNvSpPr>
            <a:spLocks noGrp="1"/>
          </p:cNvSpPr>
          <p:nvPr>
            <p:ph idx="1"/>
          </p:nvPr>
        </p:nvSpPr>
        <p:spPr>
          <a:xfrm>
            <a:off x="685800" y="1052736"/>
            <a:ext cx="8077200" cy="5112568"/>
          </a:xfrm>
        </p:spPr>
        <p:txBody>
          <a:bodyPr/>
          <a:lstStyle/>
          <a:p>
            <a:pPr>
              <a:defRPr/>
            </a:pPr>
            <a:r>
              <a:rPr lang="en-GB" sz="1500" dirty="0"/>
              <a:t>For transmission to occur, the SARs-CoV-2 virus needs to be transported to a susceptible person. To do this, it needs to have:</a:t>
            </a:r>
          </a:p>
          <a:p>
            <a:pPr marL="285750" indent="-285750">
              <a:buFont typeface="Arial" panose="020B0604020202020204" pitchFamily="34" charset="0"/>
              <a:buChar char="•"/>
              <a:defRPr/>
            </a:pPr>
            <a:r>
              <a:rPr lang="en-GB" sz="1500" dirty="0"/>
              <a:t>a portal of exit (from the place where it is living and replicating)</a:t>
            </a:r>
          </a:p>
          <a:p>
            <a:pPr marL="285750" indent="-285750">
              <a:buFont typeface="Arial" panose="020B0604020202020204" pitchFamily="34" charset="0"/>
              <a:buChar char="•"/>
              <a:defRPr/>
            </a:pPr>
            <a:r>
              <a:rPr lang="en-GB" sz="1500" dirty="0"/>
              <a:t>a mode of transmission (such as coughing or sneezing) and </a:t>
            </a:r>
          </a:p>
          <a:p>
            <a:pPr marL="285750" indent="-285750">
              <a:buFont typeface="Arial" panose="020B0604020202020204" pitchFamily="34" charset="0"/>
              <a:buChar char="•"/>
              <a:defRPr/>
            </a:pPr>
            <a:r>
              <a:rPr lang="en-GB" sz="1500" dirty="0"/>
              <a:t>a portal of entry (to the susceptible host)</a:t>
            </a:r>
          </a:p>
          <a:p>
            <a:pPr>
              <a:defRPr/>
            </a:pPr>
            <a:endParaRPr lang="en-GB" sz="1500" dirty="0"/>
          </a:p>
          <a:p>
            <a:pPr marL="0" indent="0">
              <a:defRPr/>
            </a:pPr>
            <a:r>
              <a:rPr lang="en-GB" sz="1500" dirty="0"/>
              <a:t>COVID-19 spreads primarily from person to person through small droplets and aerosols from the nose or mouth which are expelled when a person with COVID-19 coughs, sneezes, or speaks. </a:t>
            </a:r>
          </a:p>
          <a:p>
            <a:pPr marL="0" indent="0">
              <a:defRPr/>
            </a:pPr>
            <a:endParaRPr lang="en-GB" sz="1500" dirty="0"/>
          </a:p>
          <a:p>
            <a:pPr marL="0" indent="0">
              <a:defRPr/>
            </a:pPr>
            <a:r>
              <a:rPr lang="en-GB" sz="1500" dirty="0"/>
              <a:t>Droplets can also survive on objects and surfaces such as tables, doorknobs and handrails. However, fomites appear to play a minor role in transmission.</a:t>
            </a:r>
          </a:p>
          <a:p>
            <a:pPr marL="0" indent="0">
              <a:defRPr/>
            </a:pPr>
            <a:endParaRPr lang="en-GB" sz="1500" dirty="0"/>
          </a:p>
          <a:p>
            <a:pPr marL="0" indent="0">
              <a:defRPr/>
            </a:pPr>
            <a:r>
              <a:rPr lang="en-GB" sz="1500" dirty="0"/>
              <a:t>People can catch COVID-19 if they breathe in droplets or aerosols from a person infected with the virus, or by touching contaminated objects or surfaces, then touching their eyes, nose or mouth. </a:t>
            </a:r>
          </a:p>
          <a:p>
            <a:pPr marL="0" indent="0">
              <a:defRPr/>
            </a:pPr>
            <a:endParaRPr lang="en-GB" sz="1500" dirty="0"/>
          </a:p>
          <a:p>
            <a:pPr marL="0" indent="0">
              <a:defRPr/>
            </a:pPr>
            <a:r>
              <a:rPr lang="en-GB" sz="1500" dirty="0"/>
              <a:t>Secondary attack rates within households are high.</a:t>
            </a:r>
          </a:p>
          <a:p>
            <a:pPr marL="0" indent="0">
              <a:defRPr/>
            </a:pPr>
            <a:endParaRPr lang="en-GB" sz="1500" dirty="0"/>
          </a:p>
          <a:p>
            <a:endParaRPr lang="en-GB" dirty="0"/>
          </a:p>
        </p:txBody>
      </p:sp>
    </p:spTree>
    <p:extLst>
      <p:ext uri="{BB962C8B-B14F-4D97-AF65-F5344CB8AC3E}">
        <p14:creationId xmlns:p14="http://schemas.microsoft.com/office/powerpoint/2010/main" val="159965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077200" cy="792088"/>
          </a:xfrm>
        </p:spPr>
        <p:txBody>
          <a:bodyPr/>
          <a:lstStyle/>
          <a:p>
            <a:pPr algn="ctr"/>
            <a:r>
              <a:rPr lang="en-GB" dirty="0">
                <a:solidFill>
                  <a:schemeClr val="accent1">
                    <a:lumMod val="75000"/>
                  </a:schemeClr>
                </a:solidFill>
              </a:rPr>
              <a:t>COVID-19 Chain of infection </a:t>
            </a:r>
          </a:p>
        </p:txBody>
      </p:sp>
      <p:pic>
        <p:nvPicPr>
          <p:cNvPr id="4" name="Content Placeholder 3"/>
          <p:cNvPicPr>
            <a:picLocks noGrp="1"/>
          </p:cNvPicPr>
          <p:nvPr>
            <p:ph idx="1"/>
          </p:nvPr>
        </p:nvPicPr>
        <p:blipFill rotWithShape="1">
          <a:blip r:embed="rId2"/>
          <a:srcRect l="73051" t="23281" r="9425" b="44622"/>
          <a:stretch/>
        </p:blipFill>
        <p:spPr bwMode="auto">
          <a:xfrm>
            <a:off x="1871700" y="1340768"/>
            <a:ext cx="5400599" cy="3804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73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936104"/>
          </a:xfrm>
        </p:spPr>
        <p:txBody>
          <a:bodyPr/>
          <a:lstStyle/>
          <a:p>
            <a:r>
              <a:rPr lang="en-GB" dirty="0">
                <a:solidFill>
                  <a:schemeClr val="accent1">
                    <a:lumMod val="75000"/>
                  </a:schemeClr>
                </a:solidFill>
              </a:rPr>
              <a:t>COVID-19 symptoms</a:t>
            </a:r>
          </a:p>
        </p:txBody>
      </p:sp>
      <p:sp>
        <p:nvSpPr>
          <p:cNvPr id="3" name="Content Placeholder 2"/>
          <p:cNvSpPr>
            <a:spLocks noGrp="1"/>
          </p:cNvSpPr>
          <p:nvPr>
            <p:ph idx="1"/>
          </p:nvPr>
        </p:nvSpPr>
        <p:spPr>
          <a:xfrm>
            <a:off x="685800" y="1412776"/>
            <a:ext cx="8077200" cy="4149824"/>
          </a:xfrm>
        </p:spPr>
        <p:txBody>
          <a:bodyPr/>
          <a:lstStyle/>
          <a:p>
            <a:r>
              <a:rPr lang="en-GB" sz="1400" dirty="0"/>
              <a:t>The incubation period is 5 to 6 days but can vary between 1 and 11 days.</a:t>
            </a:r>
          </a:p>
          <a:p>
            <a:endParaRPr lang="en-GB" sz="1400" dirty="0"/>
          </a:p>
          <a:p>
            <a:r>
              <a:rPr lang="en-GB" sz="1400" dirty="0"/>
              <a:t>The symptoms of COVID-19 and other respiratory infections are very similar, they include:</a:t>
            </a:r>
            <a:endParaRPr lang="en-GB" sz="1400" dirty="0">
              <a:solidFill>
                <a:srgbClr val="FF0000"/>
              </a:solidFill>
            </a:endParaRPr>
          </a:p>
          <a:p>
            <a:pPr marL="285750" indent="-285750">
              <a:buFont typeface="Arial" panose="020B0604020202020204" pitchFamily="34" charset="0"/>
              <a:buChar char="•"/>
            </a:pPr>
            <a:r>
              <a:rPr lang="en-GB" sz="1400" dirty="0"/>
              <a:t>new or continuous cough </a:t>
            </a:r>
          </a:p>
          <a:p>
            <a:pPr marL="285750" indent="-285750">
              <a:buFont typeface="Arial" panose="020B0604020202020204" pitchFamily="34" charset="0"/>
              <a:buChar char="•"/>
            </a:pPr>
            <a:r>
              <a:rPr lang="en-GB" sz="1400" dirty="0"/>
              <a:t>high temperature, fever or chills </a:t>
            </a:r>
          </a:p>
          <a:p>
            <a:pPr marL="285750" indent="-285750">
              <a:buFont typeface="Arial" panose="020B0604020202020204" pitchFamily="34" charset="0"/>
              <a:buChar char="•"/>
            </a:pPr>
            <a:r>
              <a:rPr lang="en-GB" sz="1400" dirty="0"/>
              <a:t>loss or change to sense of smell or taste</a:t>
            </a:r>
          </a:p>
          <a:p>
            <a:pPr marL="285750" indent="-285750">
              <a:buFont typeface="Arial" panose="020B0604020202020204" pitchFamily="34" charset="0"/>
              <a:buChar char="•"/>
            </a:pPr>
            <a:r>
              <a:rPr lang="en-GB" sz="1400" dirty="0"/>
              <a:t>fatigue, lethargy and unexplained tiredness</a:t>
            </a:r>
          </a:p>
          <a:p>
            <a:pPr marL="285750" indent="-285750">
              <a:buFont typeface="Arial" panose="020B0604020202020204" pitchFamily="34" charset="0"/>
              <a:buChar char="•"/>
            </a:pPr>
            <a:r>
              <a:rPr lang="en-GB" sz="1400" dirty="0"/>
              <a:t>shortness of breath</a:t>
            </a:r>
          </a:p>
          <a:p>
            <a:pPr marL="285750" indent="-285750">
              <a:buFont typeface="Arial" panose="020B0604020202020204" pitchFamily="34" charset="0"/>
              <a:buChar char="•"/>
            </a:pPr>
            <a:r>
              <a:rPr lang="en-GB" sz="1400" dirty="0"/>
              <a:t>headache </a:t>
            </a:r>
          </a:p>
          <a:p>
            <a:pPr marL="285750" indent="-285750">
              <a:buFont typeface="Arial" panose="020B0604020202020204" pitchFamily="34" charset="0"/>
              <a:buChar char="•"/>
            </a:pPr>
            <a:r>
              <a:rPr lang="en-GB" sz="1400" dirty="0"/>
              <a:t>sore throat</a:t>
            </a:r>
          </a:p>
          <a:p>
            <a:pPr marL="285750" indent="-285750">
              <a:buFont typeface="Arial" panose="020B0604020202020204" pitchFamily="34" charset="0"/>
              <a:buChar char="•"/>
            </a:pPr>
            <a:r>
              <a:rPr lang="en-GB" sz="1400" dirty="0"/>
              <a:t>stuffy or runny nose</a:t>
            </a:r>
          </a:p>
          <a:p>
            <a:pPr marL="285750" indent="-285750">
              <a:buFont typeface="Arial" panose="020B0604020202020204" pitchFamily="34" charset="0"/>
              <a:buChar char="•"/>
            </a:pPr>
            <a:r>
              <a:rPr lang="en-GB" sz="1400" dirty="0"/>
              <a:t>aching muscles</a:t>
            </a:r>
          </a:p>
          <a:p>
            <a:pPr marL="285750" indent="-285750">
              <a:buFont typeface="Arial" panose="020B0604020202020204" pitchFamily="34" charset="0"/>
              <a:buChar char="•"/>
            </a:pPr>
            <a:r>
              <a:rPr lang="en-GB" sz="1400" dirty="0"/>
              <a:t>diarrhoea and vomiting</a:t>
            </a:r>
          </a:p>
          <a:p>
            <a:pPr marL="285750" indent="-285750">
              <a:buFont typeface="Arial" panose="020B0604020202020204" pitchFamily="34" charset="0"/>
              <a:buChar char="•"/>
            </a:pPr>
            <a:r>
              <a:rPr lang="en-GB" sz="1400" dirty="0"/>
              <a:t>loss of appetite</a:t>
            </a:r>
          </a:p>
          <a:p>
            <a:endParaRPr lang="en-GB" dirty="0"/>
          </a:p>
        </p:txBody>
      </p:sp>
      <p:pic>
        <p:nvPicPr>
          <p:cNvPr id="5" name="Picture 4">
            <a:extLst>
              <a:ext uri="{FF2B5EF4-FFF2-40B4-BE49-F238E27FC236}">
                <a16:creationId xmlns:a16="http://schemas.microsoft.com/office/drawing/2014/main" id="{68969725-3459-4067-909D-7C4D90B0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861048"/>
            <a:ext cx="3433364" cy="2017396"/>
          </a:xfrm>
          <a:prstGeom prst="rect">
            <a:avLst/>
          </a:prstGeom>
        </p:spPr>
      </p:pic>
    </p:spTree>
    <p:extLst>
      <p:ext uri="{BB962C8B-B14F-4D97-AF65-F5344CB8AC3E}">
        <p14:creationId xmlns:p14="http://schemas.microsoft.com/office/powerpoint/2010/main" val="346399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792088"/>
          </a:xfrm>
        </p:spPr>
        <p:txBody>
          <a:bodyPr/>
          <a:lstStyle/>
          <a:p>
            <a:r>
              <a:rPr lang="en-GB" dirty="0">
                <a:solidFill>
                  <a:schemeClr val="accent1">
                    <a:lumMod val="75000"/>
                  </a:schemeClr>
                </a:solidFill>
              </a:rPr>
              <a:t>COVID-19 symptom progression</a:t>
            </a:r>
          </a:p>
        </p:txBody>
      </p:sp>
      <p:sp>
        <p:nvSpPr>
          <p:cNvPr id="3" name="Content Placeholder 2"/>
          <p:cNvSpPr>
            <a:spLocks noGrp="1"/>
          </p:cNvSpPr>
          <p:nvPr>
            <p:ph idx="1"/>
          </p:nvPr>
        </p:nvSpPr>
        <p:spPr>
          <a:xfrm>
            <a:off x="685800" y="1268760"/>
            <a:ext cx="8077200" cy="4536504"/>
          </a:xfrm>
        </p:spPr>
        <p:txBody>
          <a:bodyPr/>
          <a:lstStyle/>
          <a:p>
            <a:r>
              <a:rPr lang="en-GB" sz="1600" dirty="0"/>
              <a:t>Symptoms may begin gradually and are usually mild.</a:t>
            </a:r>
          </a:p>
          <a:p>
            <a:endParaRPr lang="en-GB" sz="1600" dirty="0"/>
          </a:p>
          <a:p>
            <a:pPr marL="285750" indent="-285750">
              <a:buFont typeface="Arial" panose="020B0604020202020204" pitchFamily="34" charset="0"/>
              <a:buChar char="•"/>
            </a:pPr>
            <a:r>
              <a:rPr lang="en-GB" sz="1600" dirty="0"/>
              <a:t>the majority of people have asymptomatic to moderate disease and recover without needing hospital treatment</a:t>
            </a:r>
          </a:p>
          <a:p>
            <a:pPr marL="0" indent="0"/>
            <a:endParaRPr lang="en-GB" sz="1600" dirty="0"/>
          </a:p>
          <a:p>
            <a:pPr marL="285750" indent="-285750">
              <a:buFont typeface="Arial" panose="020B0604020202020204" pitchFamily="34" charset="0"/>
              <a:buChar char="•"/>
            </a:pPr>
            <a:r>
              <a:rPr lang="en-GB" sz="1600" dirty="0"/>
              <a:t>around 15% may get severe disease including pneumonia; older people and those with underlying medical problems such as high blood pressure, heart and lung problems, diabetes, or cancer are more likely to develop serious illness</a:t>
            </a:r>
          </a:p>
          <a:p>
            <a:pPr marL="635000" lvl="1">
              <a:buFont typeface="Arial" panose="020B0604020202020204" pitchFamily="34" charset="0"/>
              <a:buChar char="•"/>
            </a:pPr>
            <a:endParaRPr lang="en-GB" sz="1600" dirty="0"/>
          </a:p>
          <a:p>
            <a:pPr marL="285750" indent="-285750">
              <a:buFont typeface="Arial" panose="020B0604020202020204" pitchFamily="34" charset="0"/>
              <a:buChar char="•"/>
            </a:pPr>
            <a:r>
              <a:rPr lang="en-GB" sz="1600" spc="-50" dirty="0"/>
              <a:t>around 5% become critically unwell. This may include septic shock and/or multi-organ and respiratory failure</a:t>
            </a:r>
          </a:p>
          <a:p>
            <a:endParaRPr lang="en-GB" sz="1600" dirty="0">
              <a:solidFill>
                <a:srgbClr val="FF0000"/>
              </a:solidFill>
            </a:endParaRPr>
          </a:p>
          <a:p>
            <a:pPr>
              <a:buFont typeface="Arial" panose="020B0604020202020204" pitchFamily="34" charset="0"/>
              <a:buChar char="•"/>
            </a:pPr>
            <a:r>
              <a:rPr lang="en-GB" sz="1600" dirty="0"/>
              <a:t>the infection fatality ratios (IFR) for COVID-19 during the first wave in the UK, derived from combining mortality data with infection rates in seroprevalence studies, showed markedly higher IFR in the oldest age groups </a:t>
            </a:r>
          </a:p>
        </p:txBody>
      </p:sp>
    </p:spTree>
    <p:extLst>
      <p:ext uri="{BB962C8B-B14F-4D97-AF65-F5344CB8AC3E}">
        <p14:creationId xmlns:p14="http://schemas.microsoft.com/office/powerpoint/2010/main" val="66433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077200" cy="792088"/>
          </a:xfrm>
        </p:spPr>
        <p:txBody>
          <a:bodyPr/>
          <a:lstStyle/>
          <a:p>
            <a:r>
              <a:rPr lang="en-GB" sz="3200" dirty="0">
                <a:solidFill>
                  <a:schemeClr val="accent1">
                    <a:lumMod val="75000"/>
                  </a:schemeClr>
                </a:solidFill>
              </a:rPr>
              <a:t>Complications of COVID-19 disease</a:t>
            </a:r>
          </a:p>
        </p:txBody>
      </p:sp>
      <p:sp>
        <p:nvSpPr>
          <p:cNvPr id="3" name="Content Placeholder 2"/>
          <p:cNvSpPr>
            <a:spLocks noGrp="1"/>
          </p:cNvSpPr>
          <p:nvPr>
            <p:ph idx="1"/>
          </p:nvPr>
        </p:nvSpPr>
        <p:spPr>
          <a:xfrm>
            <a:off x="685800" y="1196752"/>
            <a:ext cx="8077200" cy="4365848"/>
          </a:xfrm>
        </p:spPr>
        <p:txBody>
          <a:bodyPr/>
          <a:lstStyle/>
          <a:p>
            <a:r>
              <a:rPr lang="en-GB" sz="1500" dirty="0"/>
              <a:t>Complications from COVID-19 can be severe and fatal. </a:t>
            </a:r>
          </a:p>
          <a:p>
            <a:r>
              <a:rPr lang="en-GB" sz="1500" spc="-60" dirty="0"/>
              <a:t>The risk of developing complications increases with age and is greater in those with underlying </a:t>
            </a:r>
          </a:p>
          <a:p>
            <a:r>
              <a:rPr lang="en-GB" sz="1500" spc="-60" dirty="0"/>
              <a:t>health conditions.   </a:t>
            </a:r>
          </a:p>
          <a:p>
            <a:endParaRPr lang="en-GB" sz="1500" dirty="0"/>
          </a:p>
          <a:p>
            <a:r>
              <a:rPr lang="en-GB" sz="1500" dirty="0"/>
              <a:t>The type of complication that can develop may include:</a:t>
            </a:r>
          </a:p>
          <a:p>
            <a:pPr marL="285750" indent="-285750">
              <a:buFont typeface="Arial" panose="020B0604020202020204" pitchFamily="34" charset="0"/>
              <a:buChar char="•"/>
            </a:pPr>
            <a:r>
              <a:rPr lang="en-GB" sz="1500" dirty="0"/>
              <a:t>venous thromboembolism</a:t>
            </a:r>
          </a:p>
          <a:p>
            <a:pPr marL="285750" indent="-285750">
              <a:buFont typeface="Arial" panose="020B0604020202020204" pitchFamily="34" charset="0"/>
              <a:buChar char="•"/>
            </a:pPr>
            <a:r>
              <a:rPr lang="en-GB" sz="1500" dirty="0"/>
              <a:t>heart, liver and kidney problems</a:t>
            </a:r>
          </a:p>
          <a:p>
            <a:pPr marL="285750" indent="-285750">
              <a:buFont typeface="Arial" panose="020B0604020202020204" pitchFamily="34" charset="0"/>
              <a:buChar char="•"/>
            </a:pPr>
            <a:r>
              <a:rPr lang="en-GB" sz="1500" dirty="0"/>
              <a:t>neurological problems</a:t>
            </a:r>
          </a:p>
          <a:p>
            <a:pPr marL="285750" indent="-285750">
              <a:buFont typeface="Arial" panose="020B0604020202020204" pitchFamily="34" charset="0"/>
              <a:buChar char="•"/>
            </a:pPr>
            <a:r>
              <a:rPr lang="en-GB" sz="1500" dirty="0"/>
              <a:t>coagulation (blood clotting) failure</a:t>
            </a:r>
          </a:p>
          <a:p>
            <a:pPr marL="285750" indent="-285750">
              <a:buFont typeface="Arial" panose="020B0604020202020204" pitchFamily="34" charset="0"/>
              <a:buChar char="•"/>
            </a:pPr>
            <a:r>
              <a:rPr lang="en-GB" sz="1500" dirty="0"/>
              <a:t>respiratory failure</a:t>
            </a:r>
          </a:p>
          <a:p>
            <a:pPr marL="285750" indent="-285750">
              <a:buFont typeface="Arial" panose="020B0604020202020204" pitchFamily="34" charset="0"/>
              <a:buChar char="•"/>
            </a:pPr>
            <a:r>
              <a:rPr lang="en-GB" sz="1500" dirty="0"/>
              <a:t>multiple organ failure</a:t>
            </a:r>
          </a:p>
          <a:p>
            <a:pPr marL="285750" indent="-285750">
              <a:buFont typeface="Arial" panose="020B0604020202020204" pitchFamily="34" charset="0"/>
              <a:buChar char="•"/>
            </a:pPr>
            <a:r>
              <a:rPr lang="en-GB" sz="1500" dirty="0"/>
              <a:t>septic shock</a:t>
            </a:r>
          </a:p>
          <a:p>
            <a:pPr marL="285750" indent="-285750">
              <a:buFont typeface="Arial" panose="020B0604020202020204" pitchFamily="34" charset="0"/>
              <a:buChar char="•"/>
            </a:pPr>
            <a:endParaRPr lang="en-GB" sz="1500" dirty="0">
              <a:solidFill>
                <a:srgbClr val="FF0000"/>
              </a:solidFill>
            </a:endParaRPr>
          </a:p>
          <a:p>
            <a:pPr marL="0" indent="0"/>
            <a:r>
              <a:rPr lang="en-GB" sz="1500" dirty="0"/>
              <a:t>In the first year of the pandemic, cumulative death rates after COVID-19 infection were highest in those aged over 75; death rates in males also exceeded those in females.</a:t>
            </a:r>
          </a:p>
          <a:p>
            <a:pPr marL="0" indent="0"/>
            <a:endParaRPr lang="en-GB" dirty="0">
              <a:solidFill>
                <a:srgbClr val="FF0000"/>
              </a:solidFill>
            </a:endParaRPr>
          </a:p>
          <a:p>
            <a:endParaRPr lang="en-GB" dirty="0"/>
          </a:p>
        </p:txBody>
      </p:sp>
    </p:spTree>
    <p:extLst>
      <p:ext uri="{BB962C8B-B14F-4D97-AF65-F5344CB8AC3E}">
        <p14:creationId xmlns:p14="http://schemas.microsoft.com/office/powerpoint/2010/main" val="101653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933184" cy="792088"/>
          </a:xfrm>
        </p:spPr>
        <p:txBody>
          <a:bodyPr/>
          <a:lstStyle/>
          <a:p>
            <a:r>
              <a:rPr lang="en-GB" sz="3200" dirty="0">
                <a:solidFill>
                  <a:schemeClr val="accent1">
                    <a:lumMod val="75000"/>
                  </a:schemeClr>
                </a:solidFill>
              </a:rPr>
              <a:t>COVID-19 complications in pregnancy (1)</a:t>
            </a:r>
          </a:p>
        </p:txBody>
      </p:sp>
      <p:sp>
        <p:nvSpPr>
          <p:cNvPr id="3" name="Content Placeholder 2"/>
          <p:cNvSpPr>
            <a:spLocks noGrp="1"/>
          </p:cNvSpPr>
          <p:nvPr>
            <p:ph idx="1"/>
          </p:nvPr>
        </p:nvSpPr>
        <p:spPr>
          <a:xfrm>
            <a:off x="671264" y="1268760"/>
            <a:ext cx="8091736" cy="4464496"/>
          </a:xfrm>
        </p:spPr>
        <p:txBody>
          <a:bodyPr/>
          <a:lstStyle/>
          <a:p>
            <a:pPr marL="285750" indent="-285750">
              <a:buFont typeface="Arial" panose="020B0604020202020204" pitchFamily="34" charset="0"/>
              <a:buChar char="•"/>
            </a:pPr>
            <a:r>
              <a:rPr lang="en-GB" sz="1600" dirty="0"/>
              <a:t>the serious risks posed to women who become infected with the SARS-CoV-2 virus during pregnancy became increasingly clear as the COVID-19 pandemic progressed</a:t>
            </a:r>
          </a:p>
          <a:p>
            <a:pPr marL="0" indent="0"/>
            <a:endParaRPr lang="en-GB" sz="1600" dirty="0"/>
          </a:p>
          <a:p>
            <a:pPr marL="285750" indent="-285750">
              <a:buFont typeface="Arial" panose="020B0604020202020204" pitchFamily="34" charset="0"/>
              <a:buChar char="•"/>
            </a:pPr>
            <a:r>
              <a:rPr lang="en-GB" sz="1600" dirty="0"/>
              <a:t>pregnant and recently pregnant women with COVID-19 are more likely to be admitted to an intensive care unit, have invasive ventilation or extracorporeal membrane oxygenation (ECMO) in comparison to non-pregnant women of the same age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pregnant women who are overweight or obese, are of black and Asian minority ethnic background, have co-morbidities such as diabetes, hypertension and asthma, or are 35 years or older are more likely to have severe COVID-19 infection</a:t>
            </a:r>
          </a:p>
          <a:p>
            <a:pPr marL="0" indent="0"/>
            <a:endParaRPr lang="en-GB" sz="1600" dirty="0"/>
          </a:p>
          <a:p>
            <a:pPr marL="285750" indent="-285750">
              <a:buFont typeface="Arial" panose="020B0604020202020204" pitchFamily="34" charset="0"/>
              <a:buChar char="•"/>
            </a:pPr>
            <a:r>
              <a:rPr lang="en-GB" sz="1600" dirty="0"/>
              <a:t>the majority of pregnant women who have been admitted to hospital with severe COVID-19 are unvaccinated </a:t>
            </a:r>
            <a:r>
              <a:rPr lang="en-GB" sz="1600" dirty="0">
                <a:hlinkClick r:id="rId3"/>
              </a:rPr>
              <a:t>Pregnant women urged to come forward for COVID-19 vaccination - GOV.UK (www.gov.uk)</a:t>
            </a:r>
            <a:endParaRPr lang="en-GB" sz="1600" dirty="0"/>
          </a:p>
          <a:p>
            <a:pPr marL="285750" indent="-285750">
              <a:buFont typeface="Arial" panose="020B0604020202020204" pitchFamily="34" charset="0"/>
              <a:buChar char="•"/>
            </a:pPr>
            <a:endParaRPr lang="en-GB" sz="1400" dirty="0">
              <a:solidFill>
                <a:srgbClr val="FF0000"/>
              </a:solidFill>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0" indent="0"/>
            <a:endParaRPr lang="en-GB" sz="1400" dirty="0"/>
          </a:p>
          <a:p>
            <a:endParaRPr lang="en-GB" dirty="0"/>
          </a:p>
        </p:txBody>
      </p:sp>
    </p:spTree>
    <p:extLst>
      <p:ext uri="{BB962C8B-B14F-4D97-AF65-F5344CB8AC3E}">
        <p14:creationId xmlns:p14="http://schemas.microsoft.com/office/powerpoint/2010/main" val="370067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1152128"/>
          </a:xfrm>
        </p:spPr>
        <p:txBody>
          <a:bodyPr/>
          <a:lstStyle/>
          <a:p>
            <a:r>
              <a:rPr lang="en-GB" sz="3200" dirty="0">
                <a:solidFill>
                  <a:schemeClr val="accent1">
                    <a:lumMod val="75000"/>
                  </a:schemeClr>
                </a:solidFill>
              </a:rPr>
              <a:t>COVID-19 complications in pregnancy (2)</a:t>
            </a:r>
            <a:endParaRPr lang="en-GB" sz="3200" dirty="0"/>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2000" dirty="0"/>
              <a:t>transmission of infection from mother to infant appears rare, however, neonates born to mothers with COVID-19 have an increased risk of preterm birth and admission to a neonatal unit</a:t>
            </a:r>
          </a:p>
          <a:p>
            <a:pPr marL="0" indent="0"/>
            <a:endParaRPr lang="en-GB" sz="2000" dirty="0"/>
          </a:p>
          <a:p>
            <a:pPr marL="285750" indent="-285750">
              <a:buFont typeface="Arial" panose="020B0604020202020204" pitchFamily="34" charset="0"/>
              <a:buChar char="•"/>
            </a:pPr>
            <a:r>
              <a:rPr lang="en-GB" sz="2000" dirty="0"/>
              <a:t>although stillbirth and neonatal death remain very rare, UK studies have suggested a higher rate of stillbirth in infected women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 contrast to earlier periods in the pandemic, pregnant women infected with SARS-CoV-2 were substantially less likely to have a preterm birth or maternal critical care admission during the Omicron period. Despite this, even in the Omicron era, severity of COVID-19 was higher in unvaccinated than vaccinated women</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2100" dirty="0"/>
          </a:p>
          <a:p>
            <a:endParaRPr lang="en-GB" dirty="0"/>
          </a:p>
        </p:txBody>
      </p:sp>
    </p:spTree>
    <p:extLst>
      <p:ext uri="{BB962C8B-B14F-4D97-AF65-F5344CB8AC3E}">
        <p14:creationId xmlns:p14="http://schemas.microsoft.com/office/powerpoint/2010/main" val="301162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191"/>
            <a:ext cx="8077200" cy="1143000"/>
          </a:xfrm>
        </p:spPr>
        <p:txBody>
          <a:bodyPr/>
          <a:lstStyle/>
          <a:p>
            <a:r>
              <a:rPr lang="en-GB" dirty="0">
                <a:solidFill>
                  <a:schemeClr val="accent1">
                    <a:lumMod val="75000"/>
                  </a:schemeClr>
                </a:solidFill>
              </a:rPr>
              <a:t>Note to immunisers</a:t>
            </a:r>
          </a:p>
        </p:txBody>
      </p:sp>
      <p:sp>
        <p:nvSpPr>
          <p:cNvPr id="3" name="Content Placeholder 2"/>
          <p:cNvSpPr>
            <a:spLocks noGrp="1"/>
          </p:cNvSpPr>
          <p:nvPr>
            <p:ph idx="1"/>
          </p:nvPr>
        </p:nvSpPr>
        <p:spPr>
          <a:xfrm>
            <a:off x="611560" y="1124744"/>
            <a:ext cx="8077200" cy="4896544"/>
          </a:xfrm>
        </p:spPr>
        <p:txBody>
          <a:bodyPr/>
          <a:lstStyle/>
          <a:p>
            <a:pPr marL="4763" lvl="0" indent="-4763">
              <a:lnSpc>
                <a:spcPct val="114000"/>
              </a:lnSpc>
              <a:spcBef>
                <a:spcPts val="0"/>
              </a:spcBef>
              <a:spcAft>
                <a:spcPts val="1200"/>
              </a:spcAft>
              <a:buClrTx/>
              <a:buSzTx/>
            </a:pPr>
            <a:r>
              <a:rPr lang="en-GB" sz="1400" kern="1200" dirty="0">
                <a:solidFill>
                  <a:prstClr val="black"/>
                </a:solidFill>
                <a:latin typeface="Arial" pitchFamily="34" charset="0"/>
                <a:ea typeface="ヒラギノ角ゴ Pro W3" pitchFamily="84" charset="-128"/>
              </a:rPr>
              <a:t>This slide set contains a collection of core slides for use during the delivery of COVID-19 immunisation training. Immunisers should select the slides required depending on their background and experience, according to the role they will have in delivering the COVID-19 vaccine programme.  </a:t>
            </a:r>
          </a:p>
          <a:p>
            <a:pPr marL="0" indent="0">
              <a:lnSpc>
                <a:spcPct val="120000"/>
              </a:lnSpc>
              <a:spcBef>
                <a:spcPts val="1200"/>
              </a:spcBef>
              <a:buNone/>
            </a:pPr>
            <a:r>
              <a:rPr lang="en-GB" sz="1400" kern="1200" dirty="0">
                <a:solidFill>
                  <a:prstClr val="black"/>
                </a:solidFill>
                <a:latin typeface="Arial" pitchFamily="34" charset="0"/>
                <a:ea typeface="ヒラギノ角ゴ Pro W3" pitchFamily="84" charset="-128"/>
              </a:rPr>
              <a:t>The information in this slide set was correct at time of publication.</a:t>
            </a:r>
            <a:r>
              <a:rPr lang="en-GB" sz="1400" kern="1200" dirty="0">
                <a:latin typeface="Arial" pitchFamily="34" charset="0"/>
                <a:ea typeface="ヒラギノ角ゴ Pro W3" pitchFamily="84" charset="-128"/>
              </a:rPr>
              <a:t> As COVID-19 is an evolving disease, a lot is still being learned about both the disease and the vaccines which have been developed to prevent it and the knowledge base is still being developed. For this reason, some of the information may change. </a:t>
            </a:r>
            <a:r>
              <a:rPr lang="en-GB" sz="1400" kern="1200" dirty="0">
                <a:solidFill>
                  <a:prstClr val="black"/>
                </a:solidFill>
                <a:latin typeface="Arial" pitchFamily="34" charset="0"/>
                <a:ea typeface="ヒラギノ角ゴ Pro W3" pitchFamily="84" charset="-128"/>
              </a:rPr>
              <a:t>Updates will be made to this slide set as new information becomes available. Please check online to ensure you are accessing the latest version. </a:t>
            </a:r>
            <a:r>
              <a:rPr lang="en-GB" sz="1400" dirty="0"/>
              <a:t>Trainers may need to update data and any information that changes between republications of this slide set.</a:t>
            </a:r>
          </a:p>
          <a:p>
            <a:pPr marL="4763" indent="-4763">
              <a:lnSpc>
                <a:spcPct val="114000"/>
              </a:lnSpc>
              <a:spcBef>
                <a:spcPts val="0"/>
              </a:spcBef>
              <a:spcAft>
                <a:spcPts val="1200"/>
              </a:spcAft>
              <a:buClrTx/>
              <a:buSzTx/>
            </a:pPr>
            <a:endParaRPr lang="en-GB" sz="1400" b="1" dirty="0"/>
          </a:p>
          <a:p>
            <a:pPr marL="4763" indent="-4763">
              <a:lnSpc>
                <a:spcPct val="114000"/>
              </a:lnSpc>
              <a:spcBef>
                <a:spcPts val="0"/>
              </a:spcBef>
              <a:spcAft>
                <a:spcPts val="1200"/>
              </a:spcAft>
              <a:buClrTx/>
              <a:buSzTx/>
            </a:pPr>
            <a:r>
              <a:rPr lang="en-GB" sz="1400" b="1" dirty="0"/>
              <a:t>Slides containing vaccine specific details (such as storage and preparation) have been added to the end of this slide set. Details for other vaccines will be added here as they receive regulatory approval. They are available at the end of the slide set so that trainers can specifically select those they need for the vaccine they are providing training about.</a:t>
            </a:r>
          </a:p>
          <a:p>
            <a:pPr marL="4763" lvl="0" indent="-4763">
              <a:lnSpc>
                <a:spcPct val="114000"/>
              </a:lnSpc>
              <a:spcBef>
                <a:spcPts val="0"/>
              </a:spcBef>
              <a:spcAft>
                <a:spcPts val="1200"/>
              </a:spcAft>
              <a:buClrTx/>
              <a:buSzTx/>
            </a:pPr>
            <a:endParaRPr lang="en-GB" sz="1400" kern="1200" dirty="0">
              <a:solidFill>
                <a:prstClr val="black"/>
              </a:solidFill>
              <a:latin typeface="Arial" pitchFamily="34" charset="0"/>
              <a:ea typeface="ヒラギノ角ゴ Pro W3" pitchFamily="84" charset="-128"/>
            </a:endParaRPr>
          </a:p>
        </p:txBody>
      </p:sp>
    </p:spTree>
    <p:extLst>
      <p:ext uri="{BB962C8B-B14F-4D97-AF65-F5344CB8AC3E}">
        <p14:creationId xmlns:p14="http://schemas.microsoft.com/office/powerpoint/2010/main" val="40554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21E-6588-4F91-8535-2E44BCAC7022}"/>
              </a:ext>
            </a:extLst>
          </p:cNvPr>
          <p:cNvSpPr>
            <a:spLocks noGrp="1"/>
          </p:cNvSpPr>
          <p:nvPr>
            <p:ph type="title"/>
          </p:nvPr>
        </p:nvSpPr>
        <p:spPr>
          <a:xfrm>
            <a:off x="685800" y="332656"/>
            <a:ext cx="8077200" cy="576064"/>
          </a:xfrm>
        </p:spPr>
        <p:txBody>
          <a:bodyPr/>
          <a:lstStyle/>
          <a:p>
            <a:r>
              <a:rPr lang="en-GB" sz="2800" dirty="0">
                <a:solidFill>
                  <a:schemeClr val="accent1">
                    <a:lumMod val="75000"/>
                  </a:schemeClr>
                </a:solidFill>
              </a:rPr>
              <a:t>Long COVID</a:t>
            </a:r>
          </a:p>
        </p:txBody>
      </p:sp>
      <p:sp>
        <p:nvSpPr>
          <p:cNvPr id="3" name="Content Placeholder 2">
            <a:extLst>
              <a:ext uri="{FF2B5EF4-FFF2-40B4-BE49-F238E27FC236}">
                <a16:creationId xmlns:a16="http://schemas.microsoft.com/office/drawing/2014/main" id="{9D4348DE-B515-4077-9EAF-0CAFA00FAF86}"/>
              </a:ext>
            </a:extLst>
          </p:cNvPr>
          <p:cNvSpPr>
            <a:spLocks noGrp="1"/>
          </p:cNvSpPr>
          <p:nvPr>
            <p:ph idx="1"/>
          </p:nvPr>
        </p:nvSpPr>
        <p:spPr>
          <a:xfrm>
            <a:off x="685800" y="1052736"/>
            <a:ext cx="8077200" cy="4680520"/>
          </a:xfrm>
        </p:spPr>
        <p:txBody>
          <a:bodyPr/>
          <a:lstStyle/>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for some people, COVID-19 can cause symptoms that last weeks or months after the infection has gone. This is sometimes called post-COVID-19 syndrome or ‘long COVID’</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study findings reported in June 2021 from the National Institute for Healthcare Research, showed that over a third of people who tested positive for COVID-19 had symptoms that lasted for 12 weeks or longer (long COVID) and around one in ten people reported severe long COVID symptoms </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increased age, women, people who are overweight or obese, and those who smoke, live in deprived areas, or have been admitted to hospital with COVID-19 have been reported in studies as being at greater risk</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a review conducted by the UK Health Security Agency (UKHSA) found that having COVID-19 vaccine reduces the chances of having Long COVID</a:t>
            </a:r>
            <a:endParaRPr lang="en-GB" sz="1600" dirty="0"/>
          </a:p>
          <a:p>
            <a:pPr marL="378900">
              <a:lnSpc>
                <a:spcPct val="107000"/>
              </a:lnSpc>
              <a:spcAft>
                <a:spcPts val="800"/>
              </a:spcAft>
              <a:buFont typeface="Arial" panose="020B0604020202020204" pitchFamily="34" charset="0"/>
              <a:buChar char="•"/>
            </a:pPr>
            <a:endParaRPr lang="en-GB" sz="1700" dirty="0">
              <a:solidFill>
                <a:srgbClr val="FF0000"/>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468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1FC1-B695-4EFB-9E39-1B312C2349B7}"/>
              </a:ext>
            </a:extLst>
          </p:cNvPr>
          <p:cNvSpPr>
            <a:spLocks noGrp="1"/>
          </p:cNvSpPr>
          <p:nvPr>
            <p:ph type="title"/>
          </p:nvPr>
        </p:nvSpPr>
        <p:spPr>
          <a:xfrm>
            <a:off x="685800" y="260648"/>
            <a:ext cx="8077200" cy="576064"/>
          </a:xfrm>
        </p:spPr>
        <p:txBody>
          <a:bodyPr/>
          <a:lstStyle/>
          <a:p>
            <a:r>
              <a:rPr lang="en-GB" sz="3200" dirty="0">
                <a:solidFill>
                  <a:schemeClr val="accent1">
                    <a:lumMod val="75000"/>
                  </a:schemeClr>
                </a:solidFill>
              </a:rPr>
              <a:t>Symptoms of Long COVID</a:t>
            </a:r>
          </a:p>
        </p:txBody>
      </p:sp>
      <p:sp>
        <p:nvSpPr>
          <p:cNvPr id="3" name="Content Placeholder 2">
            <a:extLst>
              <a:ext uri="{FF2B5EF4-FFF2-40B4-BE49-F238E27FC236}">
                <a16:creationId xmlns:a16="http://schemas.microsoft.com/office/drawing/2014/main" id="{8A099875-10A1-401C-A53F-46B7D2B806AC}"/>
              </a:ext>
            </a:extLst>
          </p:cNvPr>
          <p:cNvSpPr>
            <a:spLocks noGrp="1"/>
          </p:cNvSpPr>
          <p:nvPr>
            <p:ph idx="1"/>
          </p:nvPr>
        </p:nvSpPr>
        <p:spPr>
          <a:xfrm>
            <a:off x="685800" y="980728"/>
            <a:ext cx="8077200" cy="5040560"/>
          </a:xfrm>
        </p:spPr>
        <p:txBody>
          <a:bodyPr/>
          <a:lstStyle/>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The most commonly reported symptoms are:</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extreme tiredness (fatigue) </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shortness of breath</a:t>
            </a:r>
          </a:p>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Other common symptoms include: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chest pain or tightness			joint pain and muscle 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problems with memory and concentration 	depression and anxiety</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difficulty sleeping 				tinnitus, earaches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heart palpitations				dizziness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feeling sick, diarrhoeas, stomach aches	 	rashes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loss of appetite				changes to sense of smell or taste</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pins and needles				headaches, sore throat, cough</a:t>
            </a:r>
          </a:p>
          <a:p>
            <a:endParaRPr lang="en-GB" dirty="0"/>
          </a:p>
        </p:txBody>
      </p:sp>
    </p:spTree>
    <p:extLst>
      <p:ext uri="{BB962C8B-B14F-4D97-AF65-F5344CB8AC3E}">
        <p14:creationId xmlns:p14="http://schemas.microsoft.com/office/powerpoint/2010/main" val="3395947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792088"/>
          </a:xfrm>
        </p:spPr>
        <p:txBody>
          <a:bodyPr/>
          <a:lstStyle/>
          <a:p>
            <a:r>
              <a:rPr lang="en-GB" sz="2800" dirty="0">
                <a:solidFill>
                  <a:schemeClr val="accent1">
                    <a:lumMod val="75000"/>
                  </a:schemeClr>
                </a:solidFill>
              </a:rPr>
              <a:t>COVID-19 vaccine development and safety</a:t>
            </a:r>
          </a:p>
        </p:txBody>
      </p:sp>
      <p:sp>
        <p:nvSpPr>
          <p:cNvPr id="3" name="Content Placeholder 2"/>
          <p:cNvSpPr>
            <a:spLocks noGrp="1"/>
          </p:cNvSpPr>
          <p:nvPr>
            <p:ph idx="1"/>
          </p:nvPr>
        </p:nvSpPr>
        <p:spPr>
          <a:xfrm>
            <a:off x="685800" y="908720"/>
            <a:ext cx="8077200" cy="4824536"/>
          </a:xfrm>
        </p:spPr>
        <p:txBody>
          <a:bodyPr/>
          <a:lstStyle/>
          <a:p>
            <a:pPr marL="285750" indent="-285750">
              <a:buFont typeface="Arial" panose="020B0604020202020204" pitchFamily="34" charset="0"/>
              <a:buChar char="•"/>
            </a:pPr>
            <a:r>
              <a:rPr lang="en-GB" sz="1400" dirty="0"/>
              <a:t>the recognition of the COVID-19 pandemic accelerated the development and testing of several vaccines using different platforms. Candidate vaccines included nucleic acid vaccines, inactivated virus vaccines, live attenuated vaccines, protein or peptide subunit vaccines, and viral-vectored vaccines.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before any of the COVID-19 vaccines could be authorised for widespread use in the population, the manufacturers had to demonstrate that they were safe and effective</a:t>
            </a:r>
          </a:p>
          <a:p>
            <a:pPr marL="0" indent="0"/>
            <a:endParaRPr lang="en-GB" sz="1400" dirty="0"/>
          </a:p>
          <a:p>
            <a:pPr marL="285750" indent="-285750">
              <a:buFont typeface="Arial" panose="020B0604020202020204" pitchFamily="34" charset="0"/>
              <a:buChar char="•"/>
            </a:pPr>
            <a:r>
              <a:rPr lang="en-GB" sz="1400" dirty="0"/>
              <a:t>tens of thousands of people across the world have received COVID-19 vaccines in clinical trials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no serious adverse reactions to the vaccines were seen in the trial participants who received them </a:t>
            </a:r>
          </a:p>
          <a:p>
            <a:pPr marL="0" indent="0"/>
            <a:endParaRPr lang="en-GB" sz="1400" dirty="0"/>
          </a:p>
          <a:p>
            <a:pPr marL="285750" indent="-285750">
              <a:buFont typeface="Arial" panose="020B0604020202020204" pitchFamily="34" charset="0"/>
              <a:buChar char="•"/>
            </a:pPr>
            <a:r>
              <a:rPr lang="en-GB" sz="1400" dirty="0"/>
              <a:t>any reactions reported were similar to those seen following other vaccines such as pain and tenderness at the injection site and fever, headache, muscle aches and fatigue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once vaccines are authorised and in use, the Medicines and Healthcare products Regulatory Agency (MHRA) continually monitors their safety to ensure that the benefits continue to outweigh any risks. Reported adverse reactions are thoroughly investigated and the MHRA work with their international equivalent agencies to rapidly share safety data and reports </a:t>
            </a:r>
          </a:p>
          <a:p>
            <a:pPr marL="285750" indent="-285750">
              <a:buFont typeface="Arial" panose="020B0604020202020204" pitchFamily="34" charset="0"/>
              <a:buChar char="•"/>
            </a:pPr>
            <a:endParaRPr lang="en-GB" sz="1400" dirty="0"/>
          </a:p>
          <a:p>
            <a:endParaRPr lang="en-GB" dirty="0"/>
          </a:p>
          <a:p>
            <a:endParaRPr lang="en-GB" dirty="0"/>
          </a:p>
        </p:txBody>
      </p:sp>
    </p:spTree>
    <p:extLst>
      <p:ext uri="{BB962C8B-B14F-4D97-AF65-F5344CB8AC3E}">
        <p14:creationId xmlns:p14="http://schemas.microsoft.com/office/powerpoint/2010/main" val="1396221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5A36-BD10-411D-AA0A-0ACB51CA3724}"/>
              </a:ext>
            </a:extLst>
          </p:cNvPr>
          <p:cNvSpPr>
            <a:spLocks noGrp="1"/>
          </p:cNvSpPr>
          <p:nvPr>
            <p:ph type="title"/>
          </p:nvPr>
        </p:nvSpPr>
        <p:spPr>
          <a:xfrm>
            <a:off x="685800" y="332656"/>
            <a:ext cx="8077200" cy="648072"/>
          </a:xfrm>
        </p:spPr>
        <p:txBody>
          <a:bodyPr/>
          <a:lstStyle/>
          <a:p>
            <a:r>
              <a:rPr lang="en-GB" sz="3200" dirty="0">
                <a:solidFill>
                  <a:schemeClr val="accent1">
                    <a:lumMod val="75000"/>
                  </a:schemeClr>
                </a:solidFill>
              </a:rPr>
              <a:t>COVID-19 vaccine safety (continued)</a:t>
            </a:r>
          </a:p>
        </p:txBody>
      </p:sp>
      <p:sp>
        <p:nvSpPr>
          <p:cNvPr id="3" name="Content Placeholder 2">
            <a:extLst>
              <a:ext uri="{FF2B5EF4-FFF2-40B4-BE49-F238E27FC236}">
                <a16:creationId xmlns:a16="http://schemas.microsoft.com/office/drawing/2014/main" id="{6CA2FEE0-081F-4460-B6C2-DFF656708993}"/>
              </a:ext>
            </a:extLst>
          </p:cNvPr>
          <p:cNvSpPr>
            <a:spLocks noGrp="1"/>
          </p:cNvSpPr>
          <p:nvPr>
            <p:ph idx="1"/>
          </p:nvPr>
        </p:nvSpPr>
        <p:spPr>
          <a:xfrm>
            <a:off x="685800" y="1066800"/>
            <a:ext cx="8077200" cy="4810472"/>
          </a:xfrm>
        </p:spPr>
        <p:txBody>
          <a:bodyPr/>
          <a:lstStyle/>
          <a:p>
            <a:pPr marL="321750" indent="-285750">
              <a:buFont typeface="Arial" panose="020B0604020202020204" pitchFamily="34" charset="0"/>
              <a:buChar char="•"/>
            </a:pPr>
            <a:r>
              <a:rPr lang="en-GB" sz="1400" dirty="0"/>
              <a:t>when vaccines are being given to huge numbers of people, it is normal for potential adverse events following vaccination to occur which were not seen in clinical trials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this does not necessarily mean that the events are linked to the vaccination itself, but they are investigated to ensure that any safety concerns are addressed quickly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if it is thought that the adverse event may be, or is linked to vaccination, advice about use of that vaccine is carefully considered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for example, following widespread use of the AstraZeneca COVID-19 vaccination, a rare condition involving serious thromboembolic (blood clotting) events accompanied by thrombocytopaenia (low platelets) was reported. After thorough assessment of the overall risk benefit of the use of the AstraZeneca vaccine in the UK population, the Joint Committee on Vaccination and Immunisation (JCVI) advised that adults aged under 40 without underlying health conditions that put them at higher risk of severe COVID-19 disease, should be offered an alternative COVID-19 vaccine to the AstraZeneca vaccine</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other conditions (such as Guillain-Barré syndrome, myocarditis, pericarditis, transverse myelitis, capillary leak syndrome and heavy menstrual bleeding) have also been reported and investigated</a:t>
            </a:r>
          </a:p>
          <a:p>
            <a:endParaRPr lang="en-GB" dirty="0"/>
          </a:p>
        </p:txBody>
      </p:sp>
    </p:spTree>
    <p:extLst>
      <p:ext uri="{BB962C8B-B14F-4D97-AF65-F5344CB8AC3E}">
        <p14:creationId xmlns:p14="http://schemas.microsoft.com/office/powerpoint/2010/main" val="764648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648072"/>
          </a:xfrm>
        </p:spPr>
        <p:txBody>
          <a:bodyPr/>
          <a:lstStyle/>
          <a:p>
            <a:r>
              <a:rPr lang="en-GB" sz="3200" dirty="0">
                <a:solidFill>
                  <a:schemeClr val="accent1">
                    <a:lumMod val="75000"/>
                  </a:schemeClr>
                </a:solidFill>
              </a:rPr>
              <a:t>COVID-19 vaccine effectiveness (1)</a:t>
            </a:r>
          </a:p>
        </p:txBody>
      </p:sp>
      <p:sp>
        <p:nvSpPr>
          <p:cNvPr id="3" name="Content Placeholder 2"/>
          <p:cNvSpPr>
            <a:spLocks noGrp="1"/>
          </p:cNvSpPr>
          <p:nvPr>
            <p:ph idx="1"/>
          </p:nvPr>
        </p:nvSpPr>
        <p:spPr>
          <a:xfrm>
            <a:off x="685800" y="1052736"/>
            <a:ext cx="8077200" cy="4752528"/>
          </a:xfrm>
        </p:spPr>
        <p:txBody>
          <a:bodyPr/>
          <a:lstStyle/>
          <a:p>
            <a:pPr marL="285750" indent="-285750">
              <a:buFont typeface="Arial" panose="020B0604020202020204" pitchFamily="34" charset="0"/>
              <a:buChar char="•"/>
            </a:pPr>
            <a:r>
              <a:rPr lang="en-GB" sz="1500" dirty="0"/>
              <a:t>vaccine effectiveness data from the UK has now been generated with successive SARs-CoV-2 variants</a:t>
            </a:r>
          </a:p>
          <a:p>
            <a:pPr marL="0" indent="0"/>
            <a:endParaRPr lang="en-GB" sz="1500" dirty="0"/>
          </a:p>
          <a:p>
            <a:pPr marL="285750" indent="-285750">
              <a:buFont typeface="Arial" panose="020B0604020202020204" pitchFamily="34" charset="0"/>
              <a:buChar char="•"/>
            </a:pPr>
            <a:r>
              <a:rPr lang="en-GB" sz="1500" dirty="0"/>
              <a:t>a single adult dose of either the Pfizer BioNTech or the AstraZeneca vaccines were shown to provide modest protection against symptomatic disease due to Alpha variant; with single vaccinated cases around 40% less likely to require hospital admission or to die, rising to around 80% protection against hospitalisation in local studies</a:t>
            </a:r>
          </a:p>
          <a:p>
            <a:pPr marL="0" indent="0"/>
            <a:endParaRPr lang="en-GB" sz="1500" dirty="0"/>
          </a:p>
          <a:p>
            <a:pPr marL="285750" indent="-285750">
              <a:buFont typeface="Arial" panose="020B0604020202020204" pitchFamily="34" charset="0"/>
              <a:buChar char="•"/>
            </a:pPr>
            <a:r>
              <a:rPr lang="en-GB" sz="1500" dirty="0"/>
              <a:t>protection against infection has also been seen in healthcare workers, where a single dose of Pfizer BioNTech vaccine provided &gt;70% protection against both symptomatic and asymptomatic infection and in care home residents where a single dose of either Pfizer BioNTech or AstraZeneca vaccines reduced the risk of infection by around 60%</a:t>
            </a:r>
          </a:p>
          <a:p>
            <a:pPr marL="171450" indent="-1714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studies show that the COVID-19 vaccines have the potential to reduce transmission; one UK study showed that those who do become infected 3 weeks after receiving one dose of the Pfizer BioNTech or AstraZeneca vaccine were between 38% and 49% less likely to pass the virus on to their household contacts than those who were unvaccinated</a:t>
            </a:r>
          </a:p>
          <a:p>
            <a:endParaRPr lang="en-GB" dirty="0"/>
          </a:p>
        </p:txBody>
      </p:sp>
    </p:spTree>
    <p:extLst>
      <p:ext uri="{BB962C8B-B14F-4D97-AF65-F5344CB8AC3E}">
        <p14:creationId xmlns:p14="http://schemas.microsoft.com/office/powerpoint/2010/main" val="3693549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sz="3600" dirty="0">
                <a:solidFill>
                  <a:schemeClr val="accent1">
                    <a:lumMod val="75000"/>
                  </a:schemeClr>
                </a:solidFill>
              </a:rPr>
              <a:t>COVID-19 vaccine effectiveness (2)</a:t>
            </a:r>
            <a:endParaRPr lang="en-GB" sz="3600" dirty="0"/>
          </a:p>
        </p:txBody>
      </p:sp>
      <p:sp>
        <p:nvSpPr>
          <p:cNvPr id="3" name="Content Placeholder 2"/>
          <p:cNvSpPr>
            <a:spLocks noGrp="1"/>
          </p:cNvSpPr>
          <p:nvPr>
            <p:ph idx="1"/>
          </p:nvPr>
        </p:nvSpPr>
        <p:spPr>
          <a:xfrm>
            <a:off x="685800" y="1052736"/>
            <a:ext cx="8077200" cy="4968552"/>
          </a:xfrm>
        </p:spPr>
        <p:txBody>
          <a:bodyPr/>
          <a:lstStyle/>
          <a:p>
            <a:pPr marL="321750" indent="-285750">
              <a:buFont typeface="Arial" panose="020B0604020202020204" pitchFamily="34" charset="0"/>
              <a:buChar char="•"/>
            </a:pPr>
            <a:r>
              <a:rPr lang="en-GB" sz="1400" dirty="0"/>
              <a:t>with the emergence of the heavily mutated Omicron variant, vaccine effectiveness data confirms that protection against symptomatic disease from current vaccines is lower than for previous variants, such as Delta</a:t>
            </a:r>
          </a:p>
          <a:p>
            <a:pPr marL="36000" indent="0"/>
            <a:endParaRPr lang="en-GB" sz="1400" dirty="0"/>
          </a:p>
          <a:p>
            <a:pPr marL="321750" indent="-285750">
              <a:buFont typeface="Arial" panose="020B0604020202020204" pitchFamily="34" charset="0"/>
              <a:buChar char="•"/>
            </a:pPr>
            <a:r>
              <a:rPr lang="en-GB" sz="1400" dirty="0"/>
              <a:t>however, vaccination does continue to provide high levels of protection against hospitalisation and severe illness due to Omicron and subvariants</a:t>
            </a:r>
          </a:p>
          <a:p>
            <a:pPr marL="36000" indent="0"/>
            <a:endParaRPr lang="en-GB" sz="1400" dirty="0"/>
          </a:p>
          <a:p>
            <a:pPr marL="321750" indent="-285750">
              <a:buFont typeface="Arial" panose="020B0604020202020204" pitchFamily="34" charset="0"/>
              <a:buChar char="•"/>
            </a:pPr>
            <a:r>
              <a:rPr lang="en-GB" sz="1400" dirty="0">
                <a:latin typeface="Arial" panose="020B0604020202020204" pitchFamily="34" charset="0"/>
                <a:ea typeface="Calibri" panose="020F0502020204030204" pitchFamily="34" charset="0"/>
              </a:rPr>
              <a:t>in response to these findings, the JCVI have recommended additional booster doses for the groups most at risk of severe illness</a:t>
            </a:r>
            <a:endParaRPr lang="en-GB" sz="1400" dirty="0"/>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booster programmes have provided high levels of protection against severe disease (from both Delta and Omicron variants) across the population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vaccine effectiveness data for Omicron confirms that protection against symptomatic disease soon after an mRNA booster dose increases to around 70 – 75% regardless of the primary vaccine series</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recent data confirms protection against hospitalisation after an mRNA booster increases in the two weeks after vaccination and then plateaus to around 50-60% by six months</a:t>
            </a:r>
          </a:p>
        </p:txBody>
      </p:sp>
    </p:spTree>
    <p:extLst>
      <p:ext uri="{BB962C8B-B14F-4D97-AF65-F5344CB8AC3E}">
        <p14:creationId xmlns:p14="http://schemas.microsoft.com/office/powerpoint/2010/main" val="5628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6624736" cy="648072"/>
          </a:xfrm>
        </p:spPr>
        <p:txBody>
          <a:bodyPr/>
          <a:lstStyle/>
          <a:p>
            <a:r>
              <a:rPr lang="en-GB" sz="3600" dirty="0">
                <a:solidFill>
                  <a:schemeClr val="accent1">
                    <a:lumMod val="75000"/>
                  </a:schemeClr>
                </a:solidFill>
              </a:rPr>
              <a:t>COVID-19 vaccines</a:t>
            </a:r>
          </a:p>
        </p:txBody>
      </p:sp>
      <p:sp>
        <p:nvSpPr>
          <p:cNvPr id="3" name="Content Placeholder 2"/>
          <p:cNvSpPr>
            <a:spLocks noGrp="1"/>
          </p:cNvSpPr>
          <p:nvPr>
            <p:ph idx="1"/>
          </p:nvPr>
        </p:nvSpPr>
        <p:spPr>
          <a:xfrm>
            <a:off x="685800" y="980728"/>
            <a:ext cx="8077200" cy="4824536"/>
          </a:xfrm>
        </p:spPr>
        <p:txBody>
          <a:bodyPr/>
          <a:lstStyle/>
          <a:p>
            <a:pPr marL="36000" indent="0"/>
            <a:r>
              <a:rPr lang="en-GB" sz="1800" dirty="0"/>
              <a:t>COVID-19 vaccines currently authorised for use in the Northern Ireland COVID-19 vaccination programme for adults include:</a:t>
            </a:r>
          </a:p>
          <a:p>
            <a:pPr marL="285750" indent="-285750">
              <a:buFont typeface="Arial" panose="020B0604020202020204" pitchFamily="34" charset="0"/>
              <a:buChar char="•"/>
            </a:pPr>
            <a:r>
              <a:rPr lang="en-GB" sz="1800" b="1" dirty="0"/>
              <a:t>COVID-19 Pfizer BioNTech bivalent vaccine (Comirnaty® Original/Omicron BA.4-5) </a:t>
            </a:r>
          </a:p>
          <a:p>
            <a:pPr marL="0" indent="0"/>
            <a:r>
              <a:rPr lang="en-GB" sz="1800" dirty="0"/>
              <a:t>	granted conditional marketing authorisation (CMA) on 12 	September 2022. Authorised for vaccination in adults and 	adolescents from the age of 12 years</a:t>
            </a:r>
          </a:p>
          <a:p>
            <a:pPr marL="0" indent="0"/>
            <a:endParaRPr lang="en-GB" sz="1800" dirty="0"/>
          </a:p>
          <a:p>
            <a:pPr marL="285750" indent="-285750">
              <a:buFont typeface="Arial" panose="020B0604020202020204" pitchFamily="34" charset="0"/>
              <a:buChar char="•"/>
            </a:pPr>
            <a:r>
              <a:rPr lang="en-GB" sz="1800" b="1" dirty="0"/>
              <a:t>COVID-19 Pfizer BioNTech monovalent vaccine (Comirnaty® Omicron XBB 1.5 30mcg/dose)</a:t>
            </a:r>
          </a:p>
          <a:p>
            <a:pPr marL="0" indent="0"/>
            <a:r>
              <a:rPr lang="en-GB" sz="1800" b="1" dirty="0"/>
              <a:t>	</a:t>
            </a:r>
            <a:r>
              <a:rPr lang="en-GB" sz="1800" dirty="0"/>
              <a:t>granted CMA on 30 August 2023. Authorised for vaccination in 	adults and adolescents from the age of 12 years</a:t>
            </a:r>
          </a:p>
          <a:p>
            <a:pPr marL="0" indent="0"/>
            <a:endParaRPr lang="en-GB" sz="1800" dirty="0"/>
          </a:p>
          <a:p>
            <a:pPr marL="285750" indent="-285750">
              <a:buFont typeface="Arial" panose="020B0604020202020204" pitchFamily="34" charset="0"/>
              <a:buChar char="•"/>
            </a:pPr>
            <a:r>
              <a:rPr lang="en-GB" sz="1800" b="1" dirty="0"/>
              <a:t>COVID-19 Sanofi Pasteur vaccine (</a:t>
            </a:r>
            <a:r>
              <a:rPr lang="en-GB" sz="1800" b="1" dirty="0" err="1"/>
              <a:t>VidPrevtyn</a:t>
            </a:r>
            <a:r>
              <a:rPr lang="en-GB" sz="1800" b="1" dirty="0"/>
              <a:t> Beta®)</a:t>
            </a:r>
          </a:p>
          <a:p>
            <a:pPr marL="685800" lvl="1">
              <a:buFont typeface="Arial" panose="020B0604020202020204" pitchFamily="34" charset="0"/>
              <a:buChar char="•"/>
            </a:pPr>
            <a:r>
              <a:rPr lang="en-GB" sz="1800" b="1" dirty="0"/>
              <a:t>    </a:t>
            </a:r>
            <a:r>
              <a:rPr lang="en-GB" sz="1800" dirty="0"/>
              <a:t>granted CMA on 10 November 2022</a:t>
            </a:r>
          </a:p>
          <a:p>
            <a:endParaRPr lang="en-GB" sz="1800" dirty="0">
              <a:solidFill>
                <a:srgbClr val="7030A0"/>
              </a:solidFill>
            </a:endParaRPr>
          </a:p>
          <a:p>
            <a:pPr>
              <a:buFont typeface="Arial" panose="020B0604020202020204" pitchFamily="34" charset="0"/>
              <a:buChar char="•"/>
            </a:pPr>
            <a:endParaRPr lang="en-GB" sz="1400" dirty="0"/>
          </a:p>
          <a:p>
            <a:pPr lvl="0" indent="0"/>
            <a:endParaRPr lang="en-GB" sz="1400" dirty="0"/>
          </a:p>
          <a:p>
            <a:pPr marL="0" indent="0"/>
            <a:endParaRPr lang="en-GB" sz="1400" dirty="0"/>
          </a:p>
          <a:p>
            <a:pPr lvl="0" indent="0"/>
            <a:endParaRPr lang="en-GB" sz="1600" dirty="0"/>
          </a:p>
          <a:p>
            <a:pPr lvl="0" indent="0"/>
            <a:endParaRPr lang="en-GB" sz="1600" dirty="0"/>
          </a:p>
          <a:p>
            <a:pPr lvl="0" indent="0"/>
            <a:endParaRPr lang="en-GB" sz="1600" dirty="0"/>
          </a:p>
          <a:p>
            <a:pPr lvl="0" indent="0"/>
            <a:endParaRPr lang="en-GB" sz="1600" dirty="0">
              <a:solidFill>
                <a:srgbClr val="FF0000"/>
              </a:solidFill>
            </a:endParaRPr>
          </a:p>
          <a:p>
            <a:pPr lvl="0" indent="0"/>
            <a:endParaRPr lang="en-GB" sz="1600" dirty="0">
              <a:solidFill>
                <a:srgbClr val="FF0000"/>
              </a:solidFill>
            </a:endParaRPr>
          </a:p>
          <a:p>
            <a:pPr lvl="0" indent="0"/>
            <a:endParaRPr lang="en-GB" sz="1400" dirty="0"/>
          </a:p>
          <a:p>
            <a:pPr lvl="0"/>
            <a:endParaRPr lang="en-GB" sz="1400" dirty="0"/>
          </a:p>
        </p:txBody>
      </p:sp>
    </p:spTree>
    <p:extLst>
      <p:ext uri="{BB962C8B-B14F-4D97-AF65-F5344CB8AC3E}">
        <p14:creationId xmlns:p14="http://schemas.microsoft.com/office/powerpoint/2010/main" val="1068507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861176" cy="936104"/>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a:t>
            </a:r>
            <a:r>
              <a:rPr lang="en-GB" sz="2400" dirty="0">
                <a:solidFill>
                  <a:schemeClr val="accent1">
                    <a:lumMod val="75000"/>
                  </a:schemeClr>
                </a:solidFill>
              </a:rPr>
              <a:t> BioNTech and </a:t>
            </a:r>
            <a:r>
              <a:rPr lang="en-GB" sz="2400" dirty="0" err="1">
                <a:solidFill>
                  <a:schemeClr val="accent1">
                    <a:lumMod val="75000"/>
                  </a:schemeClr>
                </a:solidFill>
              </a:rPr>
              <a:t>Moderna</a:t>
            </a:r>
            <a:r>
              <a:rPr lang="en-GB" sz="2400" dirty="0">
                <a:solidFill>
                  <a:schemeClr val="accent1">
                    <a:lumMod val="75000"/>
                  </a:schemeClr>
                </a:solidFill>
              </a:rPr>
              <a:t>)</a:t>
            </a:r>
          </a:p>
        </p:txBody>
      </p:sp>
      <p:sp>
        <p:nvSpPr>
          <p:cNvPr id="3" name="Content Placeholder 2"/>
          <p:cNvSpPr>
            <a:spLocks noGrp="1"/>
          </p:cNvSpPr>
          <p:nvPr>
            <p:ph idx="1"/>
          </p:nvPr>
        </p:nvSpPr>
        <p:spPr>
          <a:xfrm>
            <a:off x="683568" y="1052736"/>
            <a:ext cx="8077200" cy="4680520"/>
          </a:xfrm>
        </p:spPr>
        <p:txBody>
          <a:bodyPr/>
          <a:lstStyle/>
          <a:p>
            <a:pPr>
              <a:lnSpc>
                <a:spcPct val="100000"/>
              </a:lnSpc>
              <a:buFont typeface="Arial" panose="020B0604020202020204" pitchFamily="34" charset="0"/>
              <a:buChar char="•"/>
            </a:pPr>
            <a:r>
              <a:rPr lang="en-GB" sz="1500" dirty="0"/>
              <a:t>the Pfizer BioNTech and </a:t>
            </a:r>
            <a:r>
              <a:rPr lang="en-GB" sz="1500" dirty="0" err="1"/>
              <a:t>Moderna</a:t>
            </a:r>
            <a:r>
              <a:rPr lang="en-GB" sz="1500" dirty="0"/>
              <a:t> COVID-19 vaccines are messenger ribonucleic acid (mRNA) vaccines</a:t>
            </a:r>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when injected, the mRNA is taken up by the host’s cells which translate the genetic information and produce the spike proteins</a:t>
            </a:r>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5578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792088"/>
          </a:xfrm>
        </p:spPr>
        <p:txBody>
          <a:bodyPr/>
          <a:lstStyle/>
          <a:p>
            <a:r>
              <a:rPr lang="en-GB" sz="36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08720"/>
            <a:ext cx="8077200" cy="4968552"/>
          </a:xfrm>
        </p:spPr>
        <p:txBody>
          <a:bodyPr/>
          <a:lstStyle/>
          <a:p>
            <a:pPr marL="457200" indent="-457200">
              <a:buFont typeface="Arial" panose="020B0604020202020204" pitchFamily="34" charset="0"/>
              <a:buChar char="•"/>
            </a:pPr>
            <a:r>
              <a:rPr lang="en-GB" sz="1600" dirty="0"/>
              <a:t>following the recognition of the Omicron variant becoming the dominant global circulating strain during 2022, many vaccine manufacturers rapidly developed second generation vaccines that may have broader coverage against SARS-CoV-2 variants</a:t>
            </a:r>
          </a:p>
          <a:p>
            <a:pPr marL="0" indent="0"/>
            <a:endParaRPr lang="en-GB" sz="1600" dirty="0"/>
          </a:p>
          <a:p>
            <a:pPr marL="457200" indent="-457200">
              <a:buFont typeface="Arial" panose="020B0604020202020204" pitchFamily="34" charset="0"/>
              <a:buChar char="•"/>
            </a:pPr>
            <a:r>
              <a:rPr lang="en-GB" sz="1600" dirty="0"/>
              <a:t>initially developed as boosters, variant COVID-19 vaccines have either replaced the spike protein from the original vaccine strain with another strain, or developed a bivalent formulation containing spike protein sequences from both the ancestral strain and a newer variant, plus or minus those from the ancestral strain</a:t>
            </a:r>
          </a:p>
          <a:p>
            <a:pPr marL="0" indent="0"/>
            <a:endParaRPr lang="en-GB" sz="1600" dirty="0"/>
          </a:p>
          <a:p>
            <a:pPr marL="457200" indent="-457200">
              <a:buFont typeface="Arial" panose="020B0604020202020204" pitchFamily="34" charset="0"/>
              <a:buChar char="•"/>
            </a:pPr>
            <a:r>
              <a:rPr lang="en-GB" sz="1600" dirty="0"/>
              <a:t>so far, the emergence of new variants has been too rapid to enable incorporation of a new strain in time to pre-empt an increase in disease. In late 2022, incidence was largely driven by infection with Omicron BA.4 and BA.5</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those which use a well established format, such as mRNA vaccines, have been licensed on the basis of </a:t>
            </a:r>
            <a:r>
              <a:rPr lang="en-GB" sz="1600" dirty="0" err="1"/>
              <a:t>immunobridging</a:t>
            </a:r>
            <a:r>
              <a:rPr lang="en-GB" sz="1600" dirty="0"/>
              <a:t> - i.e. by showing non-inferiority of the neutralising antibody response to the ancestral strain, with potentially higher neutralising antibody response to the variant strain</a:t>
            </a:r>
          </a:p>
        </p:txBody>
      </p:sp>
    </p:spTree>
    <p:extLst>
      <p:ext uri="{BB962C8B-B14F-4D97-AF65-F5344CB8AC3E}">
        <p14:creationId xmlns:p14="http://schemas.microsoft.com/office/powerpoint/2010/main" val="303723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F7F1-DE14-4389-8AE0-CBD51F382F58}"/>
              </a:ext>
            </a:extLst>
          </p:cNvPr>
          <p:cNvSpPr>
            <a:spLocks noGrp="1"/>
          </p:cNvSpPr>
          <p:nvPr>
            <p:ph type="title"/>
          </p:nvPr>
        </p:nvSpPr>
        <p:spPr>
          <a:xfrm>
            <a:off x="685800" y="260648"/>
            <a:ext cx="8077200" cy="648072"/>
          </a:xfrm>
        </p:spPr>
        <p:txBody>
          <a:bodyPr/>
          <a:lstStyle/>
          <a:p>
            <a:r>
              <a:rPr lang="en-GB" sz="2400" dirty="0">
                <a:solidFill>
                  <a:schemeClr val="accent1">
                    <a:lumMod val="75000"/>
                  </a:schemeClr>
                </a:solidFill>
              </a:rPr>
              <a:t>mRNA</a:t>
            </a:r>
            <a:r>
              <a:rPr lang="en-GB" sz="2400" dirty="0">
                <a:solidFill>
                  <a:srgbClr val="FF0000"/>
                </a:solidFill>
              </a:rPr>
              <a:t> </a:t>
            </a:r>
            <a:r>
              <a:rPr lang="en-GB" sz="2400" dirty="0">
                <a:solidFill>
                  <a:schemeClr val="accent1">
                    <a:lumMod val="75000"/>
                  </a:schemeClr>
                </a:solidFill>
              </a:rPr>
              <a:t>variant COVID-19 vaccines</a:t>
            </a:r>
          </a:p>
        </p:txBody>
      </p:sp>
      <p:sp>
        <p:nvSpPr>
          <p:cNvPr id="3" name="Content Placeholder 2">
            <a:extLst>
              <a:ext uri="{FF2B5EF4-FFF2-40B4-BE49-F238E27FC236}">
                <a16:creationId xmlns:a16="http://schemas.microsoft.com/office/drawing/2014/main" id="{1810DA68-4267-4383-A382-3CB52820B375}"/>
              </a:ext>
            </a:extLst>
          </p:cNvPr>
          <p:cNvSpPr>
            <a:spLocks noGrp="1"/>
          </p:cNvSpPr>
          <p:nvPr>
            <p:ph idx="1"/>
          </p:nvPr>
        </p:nvSpPr>
        <p:spPr>
          <a:xfrm>
            <a:off x="685800" y="908720"/>
            <a:ext cx="8077200" cy="4824536"/>
          </a:xfrm>
        </p:spPr>
        <p:txBody>
          <a:bodyPr/>
          <a:lstStyle/>
          <a:p>
            <a:pPr marL="457200" indent="-457200">
              <a:buFont typeface="Arial" panose="020B0604020202020204" pitchFamily="34" charset="0"/>
              <a:buChar char="•"/>
            </a:pPr>
            <a:r>
              <a:rPr lang="en-GB" sz="1500" dirty="0"/>
              <a:t>bivalent original and Omicron BA.1 mRNA vaccines were approved and first became available for booster vaccination in the UK during the autumn of 2022</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following the clinical data generated for BA.1 containing vaccines, an mRNA vaccine targeted against the BA.4/5 strains was approved in the UK in November 2022</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Pfizer BioNTech (Comirnaty® Original/Omicron BA.4-5) contains 15 micrograms of mRNA directed against the ancestral strain and 15 micrograms of mRNA against Omicron BA. 4-5</a:t>
            </a:r>
          </a:p>
          <a:p>
            <a:pPr marL="0" indent="0"/>
            <a:endParaRPr lang="en-GB" sz="1500" dirty="0"/>
          </a:p>
          <a:p>
            <a:pPr marL="457200" indent="-457200">
              <a:buFont typeface="Arial" panose="020B0604020202020204" pitchFamily="34" charset="0"/>
              <a:buChar char="•"/>
            </a:pPr>
            <a:r>
              <a:rPr lang="en-GB" sz="1500" dirty="0"/>
              <a:t>a similar formulation manufactured by </a:t>
            </a:r>
            <a:r>
              <a:rPr lang="en-GB" sz="1500" dirty="0" err="1"/>
              <a:t>Moderna</a:t>
            </a:r>
            <a:r>
              <a:rPr lang="en-GB" sz="1500" dirty="0"/>
              <a:t> (</a:t>
            </a:r>
            <a:r>
              <a:rPr lang="en-GB" sz="1500" dirty="0" err="1"/>
              <a:t>Spikevax</a:t>
            </a:r>
            <a:r>
              <a:rPr lang="en-GB" sz="1500" dirty="0"/>
              <a:t>® bivalent Original/Omicron BA.4-5 vaccine) contains 25 micrograms of mRNA directed against the ancestral strain and 25 micrograms of mRNA against Omicron BA. 4-5</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kern="1200" dirty="0"/>
              <a:t>in the early summer of 2023, based on emerging evidence of superior immunogenicity against matched strains with good evidence of back-boosting against historic strains, regulators expressed a preference for moving from bivalent to monovalent variant vaccines. Monovalent XBB mRNA vaccines produced by Pfizer BioNTech and </a:t>
            </a:r>
            <a:r>
              <a:rPr lang="en-GB" sz="1500" kern="1200" dirty="0" err="1"/>
              <a:t>Moderna</a:t>
            </a:r>
            <a:r>
              <a:rPr lang="en-GB" sz="1500" kern="1200" dirty="0"/>
              <a:t> are expected to be approved and available for use by October 2023 </a:t>
            </a:r>
            <a:endParaRPr lang="en-GB" sz="1500" dirty="0"/>
          </a:p>
          <a:p>
            <a:pPr marL="457200" indent="-457200">
              <a:buFont typeface="Arial" panose="020B0604020202020204" pitchFamily="34" charset="0"/>
              <a:buChar char="•"/>
            </a:pPr>
            <a:endParaRPr lang="en-GB" sz="1600" dirty="0"/>
          </a:p>
          <a:p>
            <a:pPr marL="0" indent="0"/>
            <a:endParaRPr lang="en-GB" sz="1700" dirty="0">
              <a:solidFill>
                <a:srgbClr val="FF0000"/>
              </a:solidFill>
            </a:endParaRPr>
          </a:p>
        </p:txBody>
      </p:sp>
    </p:spTree>
    <p:extLst>
      <p:ext uri="{BB962C8B-B14F-4D97-AF65-F5344CB8AC3E}">
        <p14:creationId xmlns:p14="http://schemas.microsoft.com/office/powerpoint/2010/main" val="115287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sz="4800" dirty="0">
                <a:solidFill>
                  <a:schemeClr val="accent1">
                    <a:lumMod val="75000"/>
                  </a:schemeClr>
                </a:solidFill>
              </a:rPr>
              <a:t>Content</a:t>
            </a:r>
          </a:p>
        </p:txBody>
      </p:sp>
      <p:sp>
        <p:nvSpPr>
          <p:cNvPr id="3" name="Content Placeholder 2"/>
          <p:cNvSpPr>
            <a:spLocks noGrp="1"/>
          </p:cNvSpPr>
          <p:nvPr>
            <p:ph idx="1"/>
          </p:nvPr>
        </p:nvSpPr>
        <p:spPr>
          <a:xfrm>
            <a:off x="685800" y="1268760"/>
            <a:ext cx="8077200" cy="4293840"/>
          </a:xfrm>
        </p:spPr>
        <p:txBody>
          <a:bodyPr/>
          <a:lstStyle/>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Learning objectives, pre-requisites, key messages and introduction</a:t>
            </a:r>
          </a:p>
          <a:p>
            <a:pPr lvl="0">
              <a:lnSpc>
                <a:spcPct val="114000"/>
              </a:lnSpc>
              <a:spcBef>
                <a:spcPts val="0"/>
              </a:spcBef>
              <a:buClrTx/>
              <a:buSzTx/>
              <a:buFont typeface="+mj-lt"/>
              <a:buAutoNum type="arabicPeriod"/>
            </a:pPr>
            <a:r>
              <a:rPr lang="en-GB" sz="3200" kern="1200" dirty="0">
                <a:latin typeface="Arial" pitchFamily="34" charset="0"/>
                <a:ea typeface="ヒラギノ角ゴ Pro W3" pitchFamily="84" charset="-128"/>
              </a:rPr>
              <a:t>International and UK COVID-19 timeline</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Coronavirus </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COVID-19 vaccines</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COVID-19 vaccination programme</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Vaccine specific information</a:t>
            </a:r>
            <a:endParaRPr lang="en-GB" sz="3200" dirty="0"/>
          </a:p>
        </p:txBody>
      </p:sp>
    </p:spTree>
    <p:extLst>
      <p:ext uri="{BB962C8B-B14F-4D97-AF65-F5344CB8AC3E}">
        <p14:creationId xmlns:p14="http://schemas.microsoft.com/office/powerpoint/2010/main" val="372194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C161-84B3-4B9B-B68D-81A448A7CE5B}"/>
              </a:ext>
            </a:extLst>
          </p:cNvPr>
          <p:cNvSpPr>
            <a:spLocks noGrp="1"/>
          </p:cNvSpPr>
          <p:nvPr>
            <p:ph type="title"/>
          </p:nvPr>
        </p:nvSpPr>
        <p:spPr>
          <a:xfrm>
            <a:off x="539552" y="332656"/>
            <a:ext cx="8223448" cy="864096"/>
          </a:xfrm>
        </p:spPr>
        <p:txBody>
          <a:bodyPr/>
          <a:lstStyle/>
          <a:p>
            <a:r>
              <a:rPr lang="en-GB" sz="3200" dirty="0" err="1">
                <a:solidFill>
                  <a:schemeClr val="accent1">
                    <a:lumMod val="75000"/>
                  </a:schemeClr>
                </a:solidFill>
              </a:rPr>
              <a:t>VidPrevtyn</a:t>
            </a:r>
            <a:r>
              <a:rPr lang="en-GB" sz="3200" dirty="0">
                <a:solidFill>
                  <a:schemeClr val="accent1">
                    <a:lumMod val="75000"/>
                  </a:schemeClr>
                </a:solidFill>
              </a:rPr>
              <a:t> Beta (Sanofi Pasteur) vaccine</a:t>
            </a:r>
          </a:p>
        </p:txBody>
      </p:sp>
      <p:sp>
        <p:nvSpPr>
          <p:cNvPr id="3" name="Content Placeholder 2">
            <a:extLst>
              <a:ext uri="{FF2B5EF4-FFF2-40B4-BE49-F238E27FC236}">
                <a16:creationId xmlns:a16="http://schemas.microsoft.com/office/drawing/2014/main" id="{B99D45DB-EC1E-4A07-89B6-FB55135BEA9A}"/>
              </a:ext>
            </a:extLst>
          </p:cNvPr>
          <p:cNvSpPr>
            <a:spLocks noGrp="1"/>
          </p:cNvSpPr>
          <p:nvPr>
            <p:ph idx="1"/>
          </p:nvPr>
        </p:nvSpPr>
        <p:spPr>
          <a:xfrm>
            <a:off x="685800" y="1340768"/>
            <a:ext cx="8077200" cy="4221832"/>
          </a:xfrm>
        </p:spPr>
        <p:txBody>
          <a:bodyPr/>
          <a:lstStyle/>
          <a:p>
            <a:pPr marL="457200" indent="-457200">
              <a:buFont typeface="Arial" panose="020B0604020202020204" pitchFamily="34" charset="0"/>
              <a:buChar char="•"/>
            </a:pPr>
            <a:r>
              <a:rPr lang="en-GB" sz="1800" dirty="0" err="1"/>
              <a:t>VidPrevtyn</a:t>
            </a:r>
            <a:r>
              <a:rPr lang="en-GB" sz="1800" dirty="0"/>
              <a:t> Beta® is the COVID-19 vaccine developed by Sanofi Pasteur</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err="1"/>
              <a:t>VidPrevtyn</a:t>
            </a:r>
            <a:r>
              <a:rPr lang="en-GB" sz="1800" dirty="0"/>
              <a:t> Beta® is a monovalent, recombinant-protein COVID-19 vaccine </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err="1"/>
              <a:t>VidPrevtyn</a:t>
            </a:r>
            <a:r>
              <a:rPr lang="en-GB" sz="1800" dirty="0"/>
              <a:t> Beta® combines the spike protein from a COVID-19 virus variant, Beta, with the ‘adjuvant’ AS03</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a:t>this adjuvant was developed for use during pandemics and was employed as part of an H1N1v influenza vaccine in 2010-2011</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a:t>the adjuvant contains squalene</a:t>
            </a:r>
          </a:p>
        </p:txBody>
      </p:sp>
    </p:spTree>
    <p:extLst>
      <p:ext uri="{BB962C8B-B14F-4D97-AF65-F5344CB8AC3E}">
        <p14:creationId xmlns:p14="http://schemas.microsoft.com/office/powerpoint/2010/main" val="1991796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49208" cy="1143000"/>
          </a:xfrm>
        </p:spPr>
        <p:txBody>
          <a:bodyPr/>
          <a:lstStyle/>
          <a:p>
            <a:r>
              <a:rPr lang="en-GB" sz="4400" dirty="0">
                <a:solidFill>
                  <a:schemeClr val="accent1">
                    <a:lumMod val="75000"/>
                  </a:schemeClr>
                </a:solidFill>
              </a:rPr>
              <a:t>Additional COVID-19 vaccines</a:t>
            </a:r>
          </a:p>
        </p:txBody>
      </p:sp>
      <p:sp>
        <p:nvSpPr>
          <p:cNvPr id="3" name="Content Placeholder 2"/>
          <p:cNvSpPr>
            <a:spLocks noGrp="1"/>
          </p:cNvSpPr>
          <p:nvPr>
            <p:ph idx="1"/>
          </p:nvPr>
        </p:nvSpPr>
        <p:spPr>
          <a:xfrm>
            <a:off x="685800" y="1403648"/>
            <a:ext cx="8077200" cy="4401616"/>
          </a:xfrm>
        </p:spPr>
        <p:txBody>
          <a:bodyPr/>
          <a:lstStyle/>
          <a:p>
            <a:pPr>
              <a:buFont typeface="Arial" panose="020B0604020202020204" pitchFamily="34" charset="0"/>
              <a:buChar char="•"/>
            </a:pPr>
            <a:r>
              <a:rPr lang="en-GB" sz="2400" dirty="0"/>
              <a:t>if more COVID-19 vaccines are considered for authorisation in the UK, information about these will be added to this slide set</a:t>
            </a:r>
          </a:p>
          <a:p>
            <a:pPr marL="0" indent="0"/>
            <a:endParaRPr lang="en-GB" sz="2400" dirty="0"/>
          </a:p>
          <a:p>
            <a:pPr marL="0" indent="0"/>
            <a:r>
              <a:rPr lang="en-GB" sz="2400" dirty="0"/>
              <a:t>Further details about presentation and preparation of the Pfizer BioNTech (Comirnaty</a:t>
            </a:r>
            <a:r>
              <a:rPr lang="en-GB" dirty="0"/>
              <a:t>® </a:t>
            </a:r>
            <a:r>
              <a:rPr lang="en-GB" sz="2400" dirty="0"/>
              <a:t>Original/Omicron BA.4-5 and Comirnaty® Omicron XBB 1.5 30mcg/dose) and Sanofi Pasteur (</a:t>
            </a:r>
            <a:r>
              <a:rPr lang="en-GB" sz="2400" dirty="0" err="1"/>
              <a:t>VidPrevtyn</a:t>
            </a:r>
            <a:r>
              <a:rPr lang="en-GB" sz="2400" dirty="0"/>
              <a:t> Beta®) vaccines are available on slides at the end of this slide set.</a:t>
            </a:r>
          </a:p>
          <a:p>
            <a:pPr marL="0" indent="0"/>
            <a:endParaRPr lang="en-GB" sz="2400" dirty="0"/>
          </a:p>
        </p:txBody>
      </p:sp>
    </p:spTree>
    <p:extLst>
      <p:ext uri="{BB962C8B-B14F-4D97-AF65-F5344CB8AC3E}">
        <p14:creationId xmlns:p14="http://schemas.microsoft.com/office/powerpoint/2010/main" val="2340966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92088"/>
          </a:xfrm>
        </p:spPr>
        <p:txBody>
          <a:bodyPr/>
          <a:lstStyle/>
          <a:p>
            <a:r>
              <a:rPr lang="en-GB" sz="3600" dirty="0">
                <a:solidFill>
                  <a:schemeClr val="accent1">
                    <a:lumMod val="75000"/>
                  </a:schemeClr>
                </a:solidFill>
              </a:rPr>
              <a:t>Vaccine interchangeability</a:t>
            </a:r>
          </a:p>
        </p:txBody>
      </p:sp>
      <p:sp>
        <p:nvSpPr>
          <p:cNvPr id="3" name="Content Placeholder 2"/>
          <p:cNvSpPr>
            <a:spLocks noGrp="1"/>
          </p:cNvSpPr>
          <p:nvPr>
            <p:ph idx="1"/>
          </p:nvPr>
        </p:nvSpPr>
        <p:spPr>
          <a:xfrm>
            <a:off x="685800" y="908720"/>
            <a:ext cx="8077200" cy="4968552"/>
          </a:xfrm>
        </p:spPr>
        <p:txBody>
          <a:bodyPr/>
          <a:lstStyle/>
          <a:p>
            <a:pPr>
              <a:buFont typeface="Arial" panose="020B0604020202020204" pitchFamily="34" charset="0"/>
              <a:buChar char="•"/>
            </a:pPr>
            <a:r>
              <a:rPr lang="en-GB" sz="1700" dirty="0"/>
              <a:t>evidence suggests that those who receive mixed schedules, including mRNA and adenovirus vectored vaccines make a good immune response, although rates of side effects with a heterologous second dose are higher</a:t>
            </a:r>
          </a:p>
          <a:p>
            <a:pPr>
              <a:buFont typeface="Arial" panose="020B0604020202020204" pitchFamily="34" charset="0"/>
              <a:buChar char="•"/>
            </a:pPr>
            <a:endParaRPr lang="en-GB" sz="1700" dirty="0"/>
          </a:p>
          <a:p>
            <a:pPr>
              <a:buFont typeface="Arial" panose="020B0604020202020204" pitchFamily="34" charset="0"/>
              <a:buChar char="•"/>
            </a:pPr>
            <a:r>
              <a:rPr lang="en-GB" sz="1700" dirty="0"/>
              <a:t>accumulating evidence now supports the use of heterologous schedules for primary and reinforcing immunisation, and these are now recognised by the European Medicines Agency (EMA)</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if the course is interrupted or delayed, it can be resumed during the next seasonal campaign</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kern="1200" dirty="0"/>
              <a:t>individuals who have been vaccinated abroad are likely to have received a vaccine based on the spike protein or an inactivated whole viral vaccine and are expected to be boosted by the vaccines currently used in the UK. Specific advice on vaccination of those who received COVID-19 vaccine overseas is available from UKHSA </a:t>
            </a:r>
            <a:r>
              <a:rPr lang="en-GB" sz="1700" dirty="0">
                <a:hlinkClick r:id="rId3"/>
              </a:rPr>
              <a:t>COVID-19 vaccination: information for healthcare practitioners - GOV.UK (www.gov.uk)</a:t>
            </a:r>
            <a:endParaRPr lang="en-GB" sz="1700" dirty="0"/>
          </a:p>
          <a:p>
            <a:pPr marL="285750" indent="-285750">
              <a:buFont typeface="Arial" panose="020B0604020202020204" pitchFamily="34" charset="0"/>
              <a:buChar char="•"/>
            </a:pPr>
            <a:endParaRPr lang="en-GB" sz="1700" dirty="0"/>
          </a:p>
        </p:txBody>
      </p:sp>
    </p:spTree>
    <p:extLst>
      <p:ext uri="{BB962C8B-B14F-4D97-AF65-F5344CB8AC3E}">
        <p14:creationId xmlns:p14="http://schemas.microsoft.com/office/powerpoint/2010/main" val="3891475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532440" cy="936104"/>
          </a:xfrm>
        </p:spPr>
        <p:txBody>
          <a:bodyPr/>
          <a:lstStyle/>
          <a:p>
            <a:r>
              <a:rPr lang="en-GB" sz="2400" dirty="0">
                <a:solidFill>
                  <a:schemeClr val="accent1">
                    <a:lumMod val="75000"/>
                  </a:schemeClr>
                </a:solidFill>
              </a:rPr>
              <a:t>Interval between COVID-19 vaccines and COVID-19 </a:t>
            </a:r>
            <a:br>
              <a:rPr lang="en-GB" sz="2400" dirty="0">
                <a:solidFill>
                  <a:schemeClr val="accent1">
                    <a:lumMod val="75000"/>
                  </a:schemeClr>
                </a:solidFill>
              </a:rPr>
            </a:br>
            <a:r>
              <a:rPr lang="en-GB" sz="2400" dirty="0">
                <a:solidFill>
                  <a:schemeClr val="accent1">
                    <a:lumMod val="75000"/>
                  </a:schemeClr>
                </a:solidFill>
              </a:rPr>
              <a:t>infection</a:t>
            </a:r>
          </a:p>
        </p:txBody>
      </p:sp>
      <p:sp>
        <p:nvSpPr>
          <p:cNvPr id="3" name="Content Placeholder 2"/>
          <p:cNvSpPr>
            <a:spLocks noGrp="1"/>
          </p:cNvSpPr>
          <p:nvPr>
            <p:ph idx="1"/>
          </p:nvPr>
        </p:nvSpPr>
        <p:spPr>
          <a:xfrm>
            <a:off x="685800" y="1124744"/>
            <a:ext cx="8077200" cy="4437856"/>
          </a:xfrm>
        </p:spPr>
        <p:txBody>
          <a:bodyPr/>
          <a:lstStyle/>
          <a:p>
            <a:pPr marL="457200" indent="-457200">
              <a:buFont typeface="Arial" panose="020B0604020202020204" pitchFamily="34" charset="0"/>
              <a:buChar char="•"/>
            </a:pPr>
            <a:r>
              <a:rPr lang="en-GB" sz="1500" dirty="0"/>
              <a:t>there are no safety concerns from vaccinating individuals with a past history of COVID-19 infection, or with detectable COVID-19 antibody</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vaccination of individuals who may be infected or asymptomatic or incubating COVID-19 infection is unlikely to have a detrimental effect on the illness</a:t>
            </a:r>
          </a:p>
          <a:p>
            <a:pPr marL="0" indent="0"/>
            <a:endParaRPr lang="en-GB" sz="1500" dirty="0"/>
          </a:p>
          <a:p>
            <a:pPr marL="457200" indent="-457200">
              <a:buFont typeface="Arial" panose="020B0604020202020204" pitchFamily="34" charset="0"/>
              <a:buChar char="•"/>
            </a:pPr>
            <a:r>
              <a:rPr lang="en-GB" sz="1500" dirty="0"/>
              <a:t>there is no need to defer immunisation in individuals after recovery from a recent episode with compatible symptoms who were not tested for COVID-19</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 JCVI recommend that vaccination of care home residents with confirmed COVID-19 may go ahead, provided the residents are clinically stable. These populations are likely to be highly vulnerable and vaccination should be facilitated without the need for multiple visits, to maximise vaccination coverage in this vulnerable group</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endParaRPr lang="en-GB" sz="1500" dirty="0">
              <a:solidFill>
                <a:srgbClr val="FF0000"/>
              </a:solidFill>
            </a:endParaRPr>
          </a:p>
          <a:p>
            <a:pPr marL="457200" indent="-457200">
              <a:buFont typeface="Arial" panose="020B0604020202020204" pitchFamily="34" charset="0"/>
              <a:buChar char="•"/>
            </a:pPr>
            <a:endParaRPr lang="en-GB" sz="1700" dirty="0"/>
          </a:p>
        </p:txBody>
      </p:sp>
    </p:spTree>
    <p:extLst>
      <p:ext uri="{BB962C8B-B14F-4D97-AF65-F5344CB8AC3E}">
        <p14:creationId xmlns:p14="http://schemas.microsoft.com/office/powerpoint/2010/main" val="688187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792088"/>
          </a:xfrm>
        </p:spPr>
        <p:txBody>
          <a:bodyPr/>
          <a:lstStyle/>
          <a:p>
            <a:r>
              <a:rPr lang="en-GB" sz="2800" dirty="0">
                <a:solidFill>
                  <a:schemeClr val="accent1">
                    <a:lumMod val="75000"/>
                  </a:schemeClr>
                </a:solidFill>
              </a:rPr>
              <a:t>Co-administration of COVID-19 and other </a:t>
            </a:r>
            <a:br>
              <a:rPr lang="en-GB" sz="2800" dirty="0">
                <a:solidFill>
                  <a:schemeClr val="accent1">
                    <a:lumMod val="75000"/>
                  </a:schemeClr>
                </a:solidFill>
              </a:rPr>
            </a:br>
            <a:r>
              <a:rPr lang="en-GB" sz="2800" dirty="0">
                <a:solidFill>
                  <a:schemeClr val="accent1">
                    <a:lumMod val="75000"/>
                  </a:schemeClr>
                </a:solidFill>
              </a:rPr>
              <a:t>vaccines (1)</a:t>
            </a: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685800" y="1196752"/>
            <a:ext cx="8077200" cy="4752528"/>
          </a:xfrm>
        </p:spPr>
        <p:txBody>
          <a:bodyPr/>
          <a:lstStyle/>
          <a:p>
            <a:pPr marL="493200" indent="-457200">
              <a:buFont typeface="Arial" panose="020B0604020202020204" pitchFamily="34" charset="0"/>
              <a:buChar char="•"/>
            </a:pPr>
            <a:r>
              <a:rPr lang="en-GB" sz="1600" dirty="0">
                <a:ea typeface="Times New Roman" panose="02020603050405020304" pitchFamily="18" charset="0"/>
              </a:rPr>
              <a:t>initially data on co-administration of COVID-19 with other vaccines was limited, in the absence of such data first principles would suggest that interference between inactivated vaccines with different antigenic content is likely to be limited</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there is no evidence of any safety concerns, although it may make the attribution of any adverse events more difficult</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as COVID-19 vaccines are considered inactivated, where individuals in an eligible cohort present having recently received one or more other inactivated or a live vaccine, COVID-19 vaccination should still be given. The same applies for other live and inactivated vaccines where COVID-19 vaccination has been received first or where a individual presents requiring two or more vaccines</a:t>
            </a:r>
          </a:p>
          <a:p>
            <a:pPr marL="493200" indent="-457200">
              <a:buFont typeface="Arial" panose="020B0604020202020204" pitchFamily="34" charset="0"/>
              <a:buChar char="•"/>
            </a:pPr>
            <a:endParaRPr lang="en-GB" sz="1600" dirty="0">
              <a:solidFill>
                <a:srgbClr val="FF0000"/>
              </a:solidFill>
              <a:ea typeface="Times New Roman" panose="02020603050405020304" pitchFamily="18" charset="0"/>
            </a:endParaRPr>
          </a:p>
          <a:p>
            <a:pPr marL="493200" indent="-457200">
              <a:buFont typeface="Arial" panose="020B0604020202020204" pitchFamily="34" charset="0"/>
              <a:buChar char="•"/>
            </a:pPr>
            <a:r>
              <a:rPr lang="en-GB" sz="1600" b="1" dirty="0">
                <a:ea typeface="Times New Roman" panose="02020603050405020304" pitchFamily="18" charset="0"/>
              </a:rPr>
              <a:t>it is generally better for vaccination to proceed to avoid any further delay in</a:t>
            </a:r>
            <a:br>
              <a:rPr lang="en-GB" sz="1600" b="1" dirty="0">
                <a:ea typeface="Times New Roman" panose="02020603050405020304" pitchFamily="18" charset="0"/>
              </a:rPr>
            </a:br>
            <a:r>
              <a:rPr lang="en-GB" sz="1600" b="1" dirty="0">
                <a:ea typeface="Times New Roman" panose="02020603050405020304" pitchFamily="18" charset="0"/>
              </a:rPr>
              <a:t>protection and to avoid the risk of the individual not returning for a later appointment</a:t>
            </a: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pPr marL="36000" indent="0"/>
            <a:endParaRPr lang="en-GB" sz="1500" dirty="0">
              <a:ea typeface="Times New Roman" panose="02020603050405020304" pitchFamily="18" charset="0"/>
            </a:endParaRPr>
          </a:p>
          <a:p>
            <a:pPr marL="493200" indent="-457200">
              <a:buFont typeface="Arial" panose="020B0604020202020204" pitchFamily="34" charset="0"/>
              <a:buChar char="•"/>
            </a:pPr>
            <a:endParaRPr lang="en-GB" sz="1500" dirty="0">
              <a:ea typeface="Times New Roman" panose="02020603050405020304" pitchFamily="18" charset="0"/>
            </a:endParaRPr>
          </a:p>
        </p:txBody>
      </p:sp>
    </p:spTree>
    <p:extLst>
      <p:ext uri="{BB962C8B-B14F-4D97-AF65-F5344CB8AC3E}">
        <p14:creationId xmlns:p14="http://schemas.microsoft.com/office/powerpoint/2010/main" val="1909236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116632"/>
            <a:ext cx="8077200" cy="936104"/>
          </a:xfrm>
        </p:spPr>
        <p:txBody>
          <a:bodyPr/>
          <a:lstStyle/>
          <a:p>
            <a:r>
              <a:rPr lang="en-GB" sz="2400" dirty="0">
                <a:solidFill>
                  <a:schemeClr val="accent1">
                    <a:lumMod val="75000"/>
                  </a:schemeClr>
                </a:solidFill>
              </a:rPr>
              <a:t>Co-administration of COVID-19 and other 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685800" y="908720"/>
            <a:ext cx="8077200" cy="4653880"/>
          </a:xfrm>
        </p:spPr>
        <p:txBody>
          <a:bodyPr/>
          <a:lstStyle/>
          <a:p>
            <a:pPr marL="493200" indent="-457200">
              <a:buFont typeface="Arial" panose="020B0604020202020204" pitchFamily="34" charset="0"/>
              <a:buChar char="•"/>
            </a:pPr>
            <a:r>
              <a:rPr lang="en-GB" sz="1600" dirty="0">
                <a:ea typeface="Times New Roman" panose="02020603050405020304" pitchFamily="18" charset="0"/>
              </a:rPr>
              <a:t>where co-administration does occur, patients should be informed about the likely timing of potential adverse events relating to each vaccine</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if the vaccines are not given together, they can be administered at any interval, although separating the vaccines by a day or two will avoid confusion over systemic side effects</a:t>
            </a:r>
          </a:p>
          <a:p>
            <a:pPr marL="36000" indent="0"/>
            <a:endParaRPr lang="en-GB" sz="1600" b="1" dirty="0">
              <a:ea typeface="Times New Roman" panose="02020603050405020304" pitchFamily="18" charset="0"/>
            </a:endParaRPr>
          </a:p>
          <a:p>
            <a:pPr marL="493200" indent="-457200">
              <a:buFont typeface="Arial" panose="020B0604020202020204" pitchFamily="34" charset="0"/>
              <a:buChar char="•"/>
            </a:pPr>
            <a:r>
              <a:rPr lang="en-GB" sz="1600" dirty="0"/>
              <a:t>a UK study of co-administration of AstraZeneca and Pfizer BioNTech COVID-19 vaccines with inactivated influenza vaccines confirmed acceptable immunogenicity and reactogenicity </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t>a recent study has shown an acceptable safety profile when COVID-19 is co-administered with inactivated shingles vaccine</a:t>
            </a: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r>
              <a:rPr lang="en-GB" sz="1600" dirty="0"/>
              <a:t>where possible, co-administration of the COVID-19 and influenza vaccines is recommended during the autumn 2023 seasonal vaccination campaign</a:t>
            </a:r>
          </a:p>
          <a:p>
            <a:pPr marL="493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679993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504056"/>
          </a:xfrm>
        </p:spPr>
        <p:txBody>
          <a:bodyPr/>
          <a:lstStyle/>
          <a:p>
            <a:r>
              <a:rPr lang="en-GB" sz="3600" dirty="0">
                <a:solidFill>
                  <a:schemeClr val="accent1">
                    <a:lumMod val="75000"/>
                  </a:schemeClr>
                </a:solidFill>
              </a:rPr>
              <a:t>Pregnancy</a:t>
            </a:r>
            <a:r>
              <a:rPr lang="en-GB" sz="3600" dirty="0">
                <a:solidFill>
                  <a:srgbClr val="FF0000"/>
                </a:solidFill>
              </a:rPr>
              <a:t> </a:t>
            </a:r>
            <a:endParaRPr lang="en-GB" sz="3600" dirty="0">
              <a:solidFill>
                <a:schemeClr val="accent1">
                  <a:lumMod val="75000"/>
                </a:schemeClr>
              </a:solidFill>
            </a:endParaRPr>
          </a:p>
        </p:txBody>
      </p:sp>
      <p:sp>
        <p:nvSpPr>
          <p:cNvPr id="3" name="Content Placeholder 2"/>
          <p:cNvSpPr>
            <a:spLocks noGrp="1"/>
          </p:cNvSpPr>
          <p:nvPr>
            <p:ph idx="1"/>
          </p:nvPr>
        </p:nvSpPr>
        <p:spPr>
          <a:xfrm>
            <a:off x="685800" y="980728"/>
            <a:ext cx="8077200" cy="5400600"/>
          </a:xfrm>
        </p:spPr>
        <p:txBody>
          <a:bodyPr/>
          <a:lstStyle/>
          <a:p>
            <a:pPr marL="285750" indent="-285750">
              <a:buFont typeface="Arial" panose="020B0604020202020204" pitchFamily="34" charset="0"/>
              <a:buChar char="•"/>
            </a:pPr>
            <a:r>
              <a:rPr lang="en-GB" sz="1500" dirty="0"/>
              <a:t>there is no known risk associated with giving non-live vaccines during pregnancy. Since these vaccines cannot replicate, they cannot cause infection in either the woman or the unborn child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routine questioning about last menstrual period and/or pregnancy testing is not required before offering the vaccine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clinicians should discuss the risks and benefits of vaccination with the woman, who should be told about the current evidence of safety for the vaccine in pregnancy</a:t>
            </a:r>
          </a:p>
          <a:p>
            <a:pPr marL="0" indent="0"/>
            <a:endParaRPr lang="en-GB" sz="1500" dirty="0"/>
          </a:p>
          <a:p>
            <a:pPr marL="285750" indent="-285750">
              <a:buFont typeface="Arial" panose="020B0604020202020204" pitchFamily="34" charset="0"/>
              <a:buChar char="•"/>
            </a:pPr>
            <a:r>
              <a:rPr lang="en-GB" sz="1500" dirty="0"/>
              <a:t>women who are planning pregnancy or in the immediate postpartum can be vaccinated with a suitable product for their age and clinical risk group </a:t>
            </a:r>
          </a:p>
          <a:p>
            <a:pPr marL="0" indent="0"/>
            <a:endParaRPr lang="en-GB" sz="1500" dirty="0"/>
          </a:p>
          <a:p>
            <a:pPr marL="285750" indent="-285750">
              <a:buFont typeface="Arial" panose="020B0604020202020204" pitchFamily="34" charset="0"/>
              <a:buChar char="•"/>
            </a:pPr>
            <a:r>
              <a:rPr lang="en-GB" sz="1500" dirty="0"/>
              <a:t>if a woman finds out she is pregnant after she has started a course of vaccine, she may complete vaccination during pregnancy using the same vaccine product</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termination of pregnancy following inadvertent immunisation should </a:t>
            </a:r>
            <a:r>
              <a:rPr lang="en-GB" sz="1500" b="1" dirty="0"/>
              <a:t>not </a:t>
            </a:r>
            <a:r>
              <a:rPr lang="en-GB" sz="1500" dirty="0"/>
              <a:t>be recommended</a:t>
            </a:r>
            <a:endParaRPr lang="en-GB" sz="1500" dirty="0">
              <a:solidFill>
                <a:schemeClr val="bg1"/>
              </a:solidFill>
            </a:endParaRPr>
          </a:p>
        </p:txBody>
      </p:sp>
    </p:spTree>
    <p:extLst>
      <p:ext uri="{BB962C8B-B14F-4D97-AF65-F5344CB8AC3E}">
        <p14:creationId xmlns:p14="http://schemas.microsoft.com/office/powerpoint/2010/main" val="765966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dirty="0">
                <a:solidFill>
                  <a:schemeClr val="accent1">
                    <a:lumMod val="75000"/>
                  </a:schemeClr>
                </a:solidFill>
              </a:rPr>
              <a:t>Breastfeeding</a:t>
            </a:r>
          </a:p>
        </p:txBody>
      </p:sp>
      <p:sp>
        <p:nvSpPr>
          <p:cNvPr id="3" name="Content Placeholder 2"/>
          <p:cNvSpPr>
            <a:spLocks noGrp="1"/>
          </p:cNvSpPr>
          <p:nvPr>
            <p:ph idx="1"/>
          </p:nvPr>
        </p:nvSpPr>
        <p:spPr>
          <a:xfrm>
            <a:off x="685800" y="1052736"/>
            <a:ext cx="8077200" cy="4896544"/>
          </a:xfrm>
        </p:spPr>
        <p:txBody>
          <a:bodyPr/>
          <a:lstStyle/>
          <a:p>
            <a:pPr marL="285750" indent="-285750">
              <a:buFont typeface="Arial" panose="020B0604020202020204" pitchFamily="34" charset="0"/>
              <a:buChar char="•"/>
            </a:pPr>
            <a:r>
              <a:rPr lang="en-GB" sz="1800" dirty="0"/>
              <a:t>there is no known risk associated with giving non-live vaccines whilst breastfeeding</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JCVI advises that breastfeeding women may be offered vaccination with any suitable COVID-19 vaccine</a:t>
            </a:r>
          </a:p>
          <a:p>
            <a:pPr marL="28575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emerging safety data is reassuring: mRNA was not detected in the breast milk of recently vaccinated women and protective antibodies have been detected in breast milk </a:t>
            </a:r>
          </a:p>
          <a:p>
            <a:pPr marL="0" indent="0"/>
            <a:endParaRPr lang="en-GB" sz="1800" dirty="0"/>
          </a:p>
          <a:p>
            <a:pPr marL="285750" indent="-285750">
              <a:buFont typeface="Arial" panose="020B0604020202020204" pitchFamily="34" charset="0"/>
              <a:buChar char="•"/>
            </a:pPr>
            <a:r>
              <a:rPr lang="en-GB" sz="1800" dirty="0"/>
              <a:t>the developmental and health benefits of breastfeeding should be considered along with the woman’s clinical need for immunisation against COVID-19</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there is no requirement to stop breastfeeding following vaccination</a:t>
            </a:r>
          </a:p>
          <a:p>
            <a:pPr marL="285750" lvl="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524707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4530-BCE2-4325-BD86-6928E4D27165}"/>
              </a:ext>
            </a:extLst>
          </p:cNvPr>
          <p:cNvSpPr>
            <a:spLocks noGrp="1"/>
          </p:cNvSpPr>
          <p:nvPr>
            <p:ph type="title"/>
          </p:nvPr>
        </p:nvSpPr>
        <p:spPr>
          <a:xfrm>
            <a:off x="539552" y="332656"/>
            <a:ext cx="8223448" cy="576064"/>
          </a:xfrm>
        </p:spPr>
        <p:txBody>
          <a:bodyPr/>
          <a:lstStyle/>
          <a:p>
            <a:r>
              <a:rPr lang="en-GB" sz="3200" dirty="0">
                <a:solidFill>
                  <a:schemeClr val="accent1">
                    <a:lumMod val="75000"/>
                  </a:schemeClr>
                </a:solidFill>
              </a:rPr>
              <a:t>Contraindications to COVID-19 vaccines</a:t>
            </a:r>
          </a:p>
        </p:txBody>
      </p:sp>
      <p:sp>
        <p:nvSpPr>
          <p:cNvPr id="3" name="Content Placeholder 2">
            <a:extLst>
              <a:ext uri="{FF2B5EF4-FFF2-40B4-BE49-F238E27FC236}">
                <a16:creationId xmlns:a16="http://schemas.microsoft.com/office/drawing/2014/main" id="{2CA0BADF-F354-4B05-BD64-B9AD9BAA9B50}"/>
              </a:ext>
            </a:extLst>
          </p:cNvPr>
          <p:cNvSpPr>
            <a:spLocks noGrp="1"/>
          </p:cNvSpPr>
          <p:nvPr>
            <p:ph idx="1"/>
          </p:nvPr>
        </p:nvSpPr>
        <p:spPr>
          <a:xfrm>
            <a:off x="685800" y="1052736"/>
            <a:ext cx="8077200" cy="4509864"/>
          </a:xfrm>
        </p:spPr>
        <p:txBody>
          <a:bodyPr/>
          <a:lstStyle/>
          <a:p>
            <a:pPr marL="457200" indent="-457200">
              <a:buFont typeface="Arial" panose="020B0604020202020204" pitchFamily="34" charset="0"/>
              <a:buChar char="•"/>
            </a:pPr>
            <a:r>
              <a:rPr lang="en-GB" sz="1600" kern="1200" dirty="0">
                <a:latin typeface="Arial" pitchFamily="34" charset="0"/>
                <a:ea typeface="ヒラギノ角ゴ Pro W3" pitchFamily="84" charset="-128"/>
              </a:rPr>
              <a:t>the COVID-19 Pfizer BioNTech (Comirnaty), </a:t>
            </a:r>
            <a:r>
              <a:rPr lang="en-GB" sz="1600" kern="1200" dirty="0" err="1">
                <a:latin typeface="Arial" pitchFamily="34" charset="0"/>
                <a:ea typeface="ヒラギノ角ゴ Pro W3" pitchFamily="84" charset="-128"/>
              </a:rPr>
              <a:t>Moderna</a:t>
            </a:r>
            <a:r>
              <a:rPr lang="en-GB" sz="1600" kern="1200" dirty="0">
                <a:latin typeface="Arial" pitchFamily="34" charset="0"/>
                <a:ea typeface="ヒラギノ角ゴ Pro W3" pitchFamily="84" charset="-128"/>
              </a:rPr>
              <a:t> (</a:t>
            </a:r>
            <a:r>
              <a:rPr lang="en-GB" sz="1600" kern="1200" dirty="0" err="1">
                <a:latin typeface="Arial" pitchFamily="34" charset="0"/>
                <a:ea typeface="ヒラギノ角ゴ Pro W3" pitchFamily="84" charset="-128"/>
              </a:rPr>
              <a:t>Spikevax</a:t>
            </a:r>
            <a:r>
              <a:rPr lang="en-GB" sz="1600" kern="1200" dirty="0">
                <a:latin typeface="Arial" pitchFamily="34" charset="0"/>
                <a:ea typeface="ヒラギノ角ゴ Pro W3" pitchFamily="84" charset="-128"/>
              </a:rPr>
              <a:t>) and Sanofi Pasteur (</a:t>
            </a:r>
            <a:r>
              <a:rPr lang="en-GB" sz="1600" kern="1200" dirty="0" err="1">
                <a:latin typeface="Arial" pitchFamily="34" charset="0"/>
                <a:ea typeface="ヒラギノ角ゴ Pro W3" pitchFamily="84" charset="-128"/>
              </a:rPr>
              <a:t>VidPrevtyn</a:t>
            </a:r>
            <a:r>
              <a:rPr lang="en-GB" sz="1600" kern="1200" dirty="0">
                <a:latin typeface="Arial" pitchFamily="34" charset="0"/>
                <a:ea typeface="ヒラギノ角ゴ Pro W3" pitchFamily="84" charset="-128"/>
              </a:rPr>
              <a:t> Beta) vaccines should not be given to people who have had a </a:t>
            </a:r>
            <a:r>
              <a:rPr lang="en-GB" sz="1600" b="1" kern="1200" dirty="0">
                <a:latin typeface="Arial" pitchFamily="34" charset="0"/>
                <a:ea typeface="ヒラギノ角ゴ Pro W3" pitchFamily="84" charset="-128"/>
              </a:rPr>
              <a:t>confirmed anaphylactic reaction to the vaccine or any components of the vaccine</a:t>
            </a:r>
            <a:r>
              <a:rPr lang="en-GB" sz="1600" kern="1200" dirty="0">
                <a:latin typeface="Arial" pitchFamily="34" charset="0"/>
                <a:ea typeface="ヒラギノ角ゴ Pro W3" pitchFamily="84" charset="-128"/>
              </a:rPr>
              <a:t>. </a:t>
            </a:r>
            <a:r>
              <a:rPr lang="en-GB" sz="1600" dirty="0"/>
              <a:t>Expert advice should be sought where either contraindication is present</a:t>
            </a:r>
          </a:p>
          <a:p>
            <a:pPr marL="457200" indent="-457200">
              <a:buFont typeface="Arial" panose="020B0604020202020204" pitchFamily="34" charset="0"/>
              <a:buChar char="•"/>
            </a:pPr>
            <a:endParaRPr lang="en-GB" sz="1600" b="1" kern="1200" dirty="0">
              <a:latin typeface="Arial" pitchFamily="34" charset="0"/>
              <a:ea typeface="ヒラギノ角ゴ Pro W3" pitchFamily="84" charset="-128"/>
            </a:endParaRPr>
          </a:p>
          <a:p>
            <a:pPr marL="457200" indent="-457200">
              <a:buFont typeface="Arial" panose="020B0604020202020204" pitchFamily="34" charset="0"/>
              <a:buChar char="•"/>
            </a:pPr>
            <a:r>
              <a:rPr lang="en-GB" sz="1600" kern="1200" dirty="0"/>
              <a:t>polyethylene glycol (PEG) is an allergen commonly found in medicines and also in household goods and cosmetics. Known allergy to PEG is extremely rare but would contraindicate receipt of</a:t>
            </a:r>
            <a:r>
              <a:rPr lang="en-GB" sz="1600" kern="1200" dirty="0">
                <a:latin typeface="Arial" pitchFamily="34" charset="0"/>
                <a:ea typeface="ヒラギノ角ゴ Pro W3" pitchFamily="84" charset="-128"/>
              </a:rPr>
              <a:t> Pfizer BioNTech (Comirnaty) and </a:t>
            </a:r>
            <a:r>
              <a:rPr lang="en-GB" sz="1600" kern="1200" dirty="0" err="1">
                <a:latin typeface="Arial" pitchFamily="34" charset="0"/>
                <a:ea typeface="ヒラギノ角ゴ Pro W3" pitchFamily="84" charset="-128"/>
              </a:rPr>
              <a:t>Moderna</a:t>
            </a:r>
            <a:r>
              <a:rPr lang="en-GB" sz="1600" kern="1200" dirty="0">
                <a:latin typeface="Arial" pitchFamily="34" charset="0"/>
                <a:ea typeface="ヒラギノ角ゴ Pro W3" pitchFamily="84" charset="-128"/>
              </a:rPr>
              <a:t> (</a:t>
            </a:r>
            <a:r>
              <a:rPr lang="en-GB" sz="1600" kern="1200" dirty="0" err="1">
                <a:latin typeface="Arial" pitchFamily="34" charset="0"/>
                <a:ea typeface="ヒラギノ角ゴ Pro W3" pitchFamily="84" charset="-128"/>
              </a:rPr>
              <a:t>Spikevax</a:t>
            </a:r>
            <a:r>
              <a:rPr lang="en-GB" sz="1600" kern="1200" dirty="0">
                <a:latin typeface="Arial" pitchFamily="34" charset="0"/>
                <a:ea typeface="ヒラギノ角ゴ Pro W3" pitchFamily="84" charset="-128"/>
              </a:rPr>
              <a:t>) </a:t>
            </a:r>
            <a:r>
              <a:rPr lang="en-GB" sz="1600" kern="1200" dirty="0"/>
              <a:t>vaccines</a:t>
            </a:r>
          </a:p>
          <a:p>
            <a:pPr marL="457200" indent="-457200">
              <a:buFont typeface="Arial" panose="020B0604020202020204" pitchFamily="34" charset="0"/>
              <a:buChar char="•"/>
            </a:pPr>
            <a:endParaRPr lang="en-GB" sz="1600" kern="1200" dirty="0"/>
          </a:p>
          <a:p>
            <a:pPr marL="457200" indent="-457200">
              <a:buFont typeface="Arial" panose="020B0604020202020204" pitchFamily="34" charset="0"/>
              <a:buChar char="•"/>
            </a:pPr>
            <a:r>
              <a:rPr lang="en-GB" sz="1600" kern="1200" dirty="0">
                <a:latin typeface="Arial" pitchFamily="34" charset="0"/>
                <a:ea typeface="ヒラギノ角ゴ Pro W3" pitchFamily="84" charset="-128"/>
              </a:rPr>
              <a:t>t</a:t>
            </a:r>
            <a:r>
              <a:rPr lang="en-GB" sz="1600" dirty="0"/>
              <a:t>here is now evidence that many individuals with initial apparent allergic reaction to an mRNA vaccine can tolerate a second dose of the same vaccine. Where there were no objective signs of anaphylaxis and symptoms rapidly resolved (with no more than 1 dose of IM adrenaline), a further dose of the same vaccine can be given*. If the reaction might have been anaphylaxis, obtain expert advice</a:t>
            </a:r>
          </a:p>
          <a:p>
            <a:pPr marL="457200" indent="-457200">
              <a:buFont typeface="Arial" panose="020B0604020202020204" pitchFamily="34" charset="0"/>
              <a:buChar char="•"/>
            </a:pPr>
            <a:endParaRPr lang="en-GB" sz="1600" kern="1200" dirty="0">
              <a:solidFill>
                <a:srgbClr val="FF0000"/>
              </a:solidFill>
            </a:endParaRPr>
          </a:p>
          <a:p>
            <a:pPr marL="457200" indent="-457200">
              <a:buFont typeface="Arial" panose="020B0604020202020204" pitchFamily="34" charset="0"/>
              <a:buChar char="•"/>
            </a:pPr>
            <a:endParaRPr lang="en-GB" sz="1600" b="1"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064904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24936" cy="720080"/>
          </a:xfrm>
        </p:spPr>
        <p:txBody>
          <a:bodyPr/>
          <a:lstStyle/>
          <a:p>
            <a:r>
              <a:rPr lang="en-GB" sz="3200" dirty="0">
                <a:solidFill>
                  <a:schemeClr val="accent1">
                    <a:lumMod val="75000"/>
                  </a:schemeClr>
                </a:solidFill>
              </a:rPr>
              <a:t>Precautions to COVID-19 vaccines (1)</a:t>
            </a:r>
          </a:p>
        </p:txBody>
      </p:sp>
      <p:sp>
        <p:nvSpPr>
          <p:cNvPr id="3" name="Content Placeholder 2"/>
          <p:cNvSpPr>
            <a:spLocks noGrp="1"/>
          </p:cNvSpPr>
          <p:nvPr>
            <p:ph idx="1"/>
          </p:nvPr>
        </p:nvSpPr>
        <p:spPr>
          <a:xfrm>
            <a:off x="685800" y="980728"/>
            <a:ext cx="8077200" cy="4968552"/>
          </a:xfrm>
        </p:spPr>
        <p:txBody>
          <a:bodyPr/>
          <a:lstStyle/>
          <a:p>
            <a:pPr marL="285750" indent="-285750">
              <a:buFont typeface="Arial" panose="020B0604020202020204" pitchFamily="34" charset="0"/>
              <a:buChar char="•"/>
            </a:pPr>
            <a:r>
              <a:rPr lang="en-GB" sz="1800" dirty="0"/>
              <a:t>it is recommended recipients of the COVID-19 Pfizer BioNTech (Comirnaty), </a:t>
            </a:r>
            <a:r>
              <a:rPr lang="en-GB" sz="1800" dirty="0" err="1"/>
              <a:t>Moderna</a:t>
            </a:r>
            <a:r>
              <a:rPr lang="en-GB" sz="1800" dirty="0"/>
              <a:t> (</a:t>
            </a:r>
            <a:r>
              <a:rPr lang="en-GB" sz="1800" dirty="0" err="1"/>
              <a:t>Spikevax</a:t>
            </a:r>
            <a:r>
              <a:rPr lang="en-GB" sz="1800" dirty="0"/>
              <a:t>) and Sanofi Pasteur (</a:t>
            </a:r>
            <a:r>
              <a:rPr lang="en-GB" sz="1800" dirty="0" err="1"/>
              <a:t>VidPrevtyn</a:t>
            </a:r>
            <a:r>
              <a:rPr lang="en-GB" sz="1800" dirty="0"/>
              <a:t> Beta) vaccines should be kept for observation and monitored for a minimum of 15 minutes. In recognition of the need to accelerate delivery of the programme in response to the emergence of the Omicron variant, the UK Chief Medical Officers recommended a permanent suspension of this requirement (</a:t>
            </a:r>
            <a:r>
              <a:rPr lang="en-GB" sz="1800" dirty="0">
                <a:solidFill>
                  <a:srgbClr val="FF0000"/>
                </a:solidFill>
                <a:hlinkClick r:id="rId3">
                  <a:extLst>
                    <a:ext uri="{A12FA001-AC4F-418D-AE19-62706E023703}">
                      <ahyp:hlinkClr xmlns:ahyp="http://schemas.microsoft.com/office/drawing/2018/hyperlinkcolor" val="tx"/>
                    </a:ext>
                  </a:extLst>
                </a:hlinkClick>
              </a:rPr>
              <a:t>doh-hss-md-21-2022.pdf (health-ni.gov.uk</a:t>
            </a:r>
            <a:r>
              <a:rPr lang="en-GB" sz="1800" dirty="0">
                <a:hlinkClick r:id="rId3">
                  <a:extLst>
                    <a:ext uri="{A12FA001-AC4F-418D-AE19-62706E023703}">
                      <ahyp:hlinkClr xmlns:ahyp="http://schemas.microsoft.com/office/drawing/2018/hyperlinkcolor" val="tx"/>
                    </a:ext>
                  </a:extLst>
                </a:hlinkClick>
              </a:rPr>
              <a:t>)</a:t>
            </a:r>
            <a:endParaRPr lang="en-GB" sz="1800" dirty="0"/>
          </a:p>
          <a:p>
            <a:pPr marL="0" indent="0"/>
            <a:endParaRPr lang="en-GB" sz="1800" dirty="0"/>
          </a:p>
          <a:p>
            <a:pPr marL="285750" indent="-285750">
              <a:buFont typeface="Arial" panose="020B0604020202020204" pitchFamily="34" charset="0"/>
              <a:buChar char="•"/>
            </a:pPr>
            <a:r>
              <a:rPr lang="en-GB" sz="1800" dirty="0"/>
              <a:t>the exceptions to this 15 minute suspension are:</a:t>
            </a:r>
          </a:p>
          <a:p>
            <a:pPr marL="0" indent="0"/>
            <a:r>
              <a:rPr lang="en-GB" sz="1800" dirty="0"/>
              <a:t>	individuals with a strong history of dangerous or unexplained allergic 	reactions (e.g. anaphylaxis)</a:t>
            </a:r>
          </a:p>
          <a:p>
            <a:pPr marL="0" indent="0"/>
            <a:endParaRPr lang="en-GB" sz="1800" dirty="0"/>
          </a:p>
          <a:p>
            <a:pPr marL="285750" indent="-285750">
              <a:buFont typeface="Arial" panose="020B0604020202020204" pitchFamily="34" charset="0"/>
              <a:buChar char="•"/>
            </a:pPr>
            <a:r>
              <a:rPr lang="en-GB" sz="1800" dirty="0"/>
              <a:t>facilities for management of anaphylaxis should be available at all vaccination sites </a:t>
            </a:r>
          </a:p>
          <a:p>
            <a:pPr marL="285750" indent="-285750">
              <a:buFont typeface="Arial" panose="020B0604020202020204" pitchFamily="34" charset="0"/>
              <a:buChar char="•"/>
            </a:pPr>
            <a:endParaRPr lang="en-GB" sz="1400" dirty="0">
              <a:solidFill>
                <a:srgbClr val="FF0000"/>
              </a:solidFill>
            </a:endParaRPr>
          </a:p>
          <a:p>
            <a:pPr marL="0" indent="0"/>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0" indent="0"/>
            <a:endParaRPr lang="en-GB" sz="12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86621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dirty="0">
                <a:solidFill>
                  <a:schemeClr val="accent1">
                    <a:lumMod val="75000"/>
                  </a:schemeClr>
                </a:solidFill>
              </a:rPr>
              <a:t>Learning objectives</a:t>
            </a:r>
          </a:p>
        </p:txBody>
      </p:sp>
      <p:sp>
        <p:nvSpPr>
          <p:cNvPr id="3" name="Content Placeholder 2"/>
          <p:cNvSpPr>
            <a:spLocks noGrp="1"/>
          </p:cNvSpPr>
          <p:nvPr>
            <p:ph idx="1"/>
          </p:nvPr>
        </p:nvSpPr>
        <p:spPr>
          <a:xfrm>
            <a:off x="683568" y="1268760"/>
            <a:ext cx="8077200" cy="4392488"/>
          </a:xfrm>
        </p:spPr>
        <p:txBody>
          <a:bodyPr/>
          <a:lstStyle/>
          <a:p>
            <a:pPr marL="4763" lvl="0" indent="-4763">
              <a:spcBef>
                <a:spcPts val="0"/>
              </a:spcBef>
              <a:spcAft>
                <a:spcPts val="1000"/>
              </a:spcAft>
              <a:buClrTx/>
              <a:buSzTx/>
            </a:pPr>
            <a:r>
              <a:rPr lang="en-GB" sz="2400" b="1" kern="1200" dirty="0">
                <a:solidFill>
                  <a:prstClr val="black"/>
                </a:solidFill>
                <a:latin typeface="Arial" pitchFamily="34" charset="0"/>
                <a:ea typeface="ヒラギノ角ゴ Pro W3" pitchFamily="84" charset="-128"/>
              </a:rPr>
              <a:t>By the end of this session, you should be able to:</a:t>
            </a:r>
          </a:p>
          <a:p>
            <a:pPr lvl="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explain what COVID-19 is </a:t>
            </a:r>
            <a:r>
              <a:rPr lang="en-GB" sz="2000" kern="1200" dirty="0">
                <a:latin typeface="Arial" pitchFamily="34" charset="0"/>
                <a:ea typeface="ヒラギノ角ゴ Pro W3" pitchFamily="84" charset="-128"/>
              </a:rPr>
              <a:t>and be aware of the UK epidemiology</a:t>
            </a:r>
          </a:p>
          <a:p>
            <a:pPr marL="285750" lvl="0" indent="-285750">
              <a:spcBef>
                <a:spcPts val="0"/>
              </a:spcBef>
              <a:spcAft>
                <a:spcPts val="1000"/>
              </a:spcAft>
              <a:buClrTx/>
              <a:buSzTx/>
              <a:buFont typeface="Arial" panose="020B0604020202020204" pitchFamily="34" charset="0"/>
              <a:buChar char="•"/>
            </a:pPr>
            <a:r>
              <a:rPr lang="en-GB" sz="2000" kern="1200" dirty="0">
                <a:latin typeface="Arial" pitchFamily="34" charset="0"/>
                <a:ea typeface="ヒラギノ角ゴ Pro W3" pitchFamily="84" charset="-128"/>
              </a:rPr>
              <a:t>understand the policy behind the COVID-19 vaccination programme</a:t>
            </a:r>
          </a:p>
          <a:p>
            <a:pPr marL="285750" lvl="0" indent="-285750">
              <a:spcBef>
                <a:spcPts val="0"/>
              </a:spcBef>
              <a:spcAft>
                <a:spcPts val="1000"/>
              </a:spcAft>
              <a:buClrTx/>
              <a:buSzTx/>
              <a:buFont typeface="Arial" panose="020B0604020202020204" pitchFamily="34" charset="0"/>
              <a:buChar char="•"/>
            </a:pPr>
            <a:r>
              <a:rPr lang="en-GB" sz="2000" kern="1200" dirty="0">
                <a:latin typeface="Arial" pitchFamily="34" charset="0"/>
                <a:ea typeface="ヒラギノ角ゴ Pro W3" pitchFamily="84" charset="-128"/>
              </a:rPr>
              <a:t>identify the groups who are at high risk of COVID-19 infection and who are eligible to receive the COVID-19 vaccine</a:t>
            </a:r>
          </a:p>
          <a:p>
            <a:pPr marL="285750" indent="-285750">
              <a:spcBef>
                <a:spcPts val="0"/>
              </a:spcBef>
              <a:spcAft>
                <a:spcPts val="1000"/>
              </a:spcAft>
              <a:buClrTx/>
              <a:buSzTx/>
              <a:buFont typeface="Arial" panose="020B0604020202020204" pitchFamily="34" charset="0"/>
              <a:buChar char="•"/>
            </a:pPr>
            <a:r>
              <a:rPr lang="en-GB" sz="2000" dirty="0"/>
              <a:t>describe the key principles of how to correctly store, prepare and administer COVID-19 vaccines which are currently in use in Northern Ireland (NI)</a:t>
            </a:r>
            <a:endParaRPr lang="en-GB" sz="2000" kern="1200" dirty="0">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791595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792088"/>
          </a:xfrm>
        </p:spPr>
        <p:txBody>
          <a:bodyPr/>
          <a:lstStyle/>
          <a:p>
            <a:r>
              <a:rPr lang="en-GB" sz="3200" dirty="0">
                <a:solidFill>
                  <a:schemeClr val="accent1">
                    <a:lumMod val="75000"/>
                  </a:schemeClr>
                </a:solidFill>
              </a:rPr>
              <a:t>Precautions to COVID-19 vaccines (2)</a:t>
            </a:r>
          </a:p>
        </p:txBody>
      </p:sp>
      <p:sp>
        <p:nvSpPr>
          <p:cNvPr id="3" name="Content Placeholder 2"/>
          <p:cNvSpPr>
            <a:spLocks noGrp="1"/>
          </p:cNvSpPr>
          <p:nvPr>
            <p:ph idx="1"/>
          </p:nvPr>
        </p:nvSpPr>
        <p:spPr>
          <a:xfrm>
            <a:off x="685800" y="1052736"/>
            <a:ext cx="8077200" cy="4752528"/>
          </a:xfrm>
        </p:spPr>
        <p:txBody>
          <a:bodyPr/>
          <a:lstStyle/>
          <a:p>
            <a:pPr>
              <a:buFont typeface="Arial" panose="020B0604020202020204" pitchFamily="34" charset="0"/>
              <a:buChar char="•"/>
            </a:pPr>
            <a:r>
              <a:rPr lang="en-GB" sz="16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lvl="0">
              <a:buFont typeface="Arial" panose="020B0604020202020204" pitchFamily="34" charset="0"/>
              <a:buChar char="•"/>
            </a:pPr>
            <a:endParaRPr lang="en-GB" sz="1600" dirty="0"/>
          </a:p>
          <a:p>
            <a:pPr lvl="0">
              <a:buFont typeface="Arial" panose="020B0604020202020204" pitchFamily="34" charset="0"/>
              <a:buChar char="•"/>
            </a:pPr>
            <a:r>
              <a:rPr lang="en-GB" sz="1600" dirty="0"/>
              <a:t>individuals with non-allergic reactions (vasovagal (fainting) episodes, non-urticarial skin reaction or non-specific symptoms) can receive the second dose of vaccine in any vaccination setting</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Sanofi Pasteur (</a:t>
            </a:r>
            <a:r>
              <a:rPr lang="en-GB" sz="1600" dirty="0" err="1"/>
              <a:t>VidPrevtyn</a:t>
            </a:r>
            <a:r>
              <a:rPr lang="en-GB" sz="1600" dirty="0"/>
              <a:t> Beta) COVID-19 vaccine does not contain PEG but does contain related compounds called polysorbate 80 (PS80). PS80 is widely used in medicines and foods, and is present in many medicines including monoclonal antibody preparations. Some injected influenza vaccines (including the main vaccine used in over 65 year olds) contain PS80. Individuals who have tolerated injections that contain polysorbate 80 (including the adjuvanted influenza vaccine, </a:t>
            </a:r>
            <a:r>
              <a:rPr lang="en-GB" sz="1600" dirty="0" err="1"/>
              <a:t>Fluad</a:t>
            </a:r>
            <a:r>
              <a:rPr lang="en-GB" sz="1600" dirty="0"/>
              <a:t>®) are likely to tolerate the Sanofi Pasteur (</a:t>
            </a:r>
            <a:r>
              <a:rPr lang="en-GB" sz="1600" dirty="0" err="1"/>
              <a:t>VidPrevtyn</a:t>
            </a:r>
            <a:r>
              <a:rPr lang="en-GB" sz="1600" dirty="0"/>
              <a:t> Beta) vaccine</a:t>
            </a:r>
          </a:p>
          <a:p>
            <a:pPr marL="285750" indent="-285750">
              <a:buFont typeface="Arial" panose="020B0604020202020204" pitchFamily="34" charset="0"/>
              <a:buChar char="•"/>
            </a:pPr>
            <a:endParaRPr lang="en-GB" sz="1600" dirty="0">
              <a:solidFill>
                <a:srgbClr val="FF0000"/>
              </a:solidFill>
            </a:endParaRPr>
          </a:p>
          <a:p>
            <a:pPr marL="285750" lvl="0" indent="-285750">
              <a:buFont typeface="Arial" panose="020B0604020202020204" pitchFamily="34" charset="0"/>
              <a:buChar char="•"/>
            </a:pPr>
            <a:endParaRPr lang="en-GB" sz="2000" dirty="0">
              <a:solidFill>
                <a:srgbClr val="FF0000"/>
              </a:solidFill>
            </a:endParaRPr>
          </a:p>
          <a:p>
            <a:endParaRPr lang="en-GB" dirty="0"/>
          </a:p>
        </p:txBody>
      </p:sp>
    </p:spTree>
    <p:extLst>
      <p:ext uri="{BB962C8B-B14F-4D97-AF65-F5344CB8AC3E}">
        <p14:creationId xmlns:p14="http://schemas.microsoft.com/office/powerpoint/2010/main" val="2571318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600" dirty="0">
                <a:solidFill>
                  <a:schemeClr val="accent1">
                    <a:lumMod val="75000"/>
                  </a:schemeClr>
                </a:solidFill>
              </a:rPr>
              <a:t>Myocarditis and pericarditis </a:t>
            </a:r>
          </a:p>
        </p:txBody>
      </p:sp>
      <p:sp>
        <p:nvSpPr>
          <p:cNvPr id="3" name="Content Placeholder 2"/>
          <p:cNvSpPr>
            <a:spLocks noGrp="1"/>
          </p:cNvSpPr>
          <p:nvPr>
            <p:ph idx="1"/>
          </p:nvPr>
        </p:nvSpPr>
        <p:spPr>
          <a:xfrm>
            <a:off x="685800" y="908720"/>
            <a:ext cx="4462264" cy="4968552"/>
          </a:xfrm>
        </p:spPr>
        <p:txBody>
          <a:bodyPr/>
          <a:lstStyle/>
          <a:p>
            <a:pPr marL="285750" indent="-285750">
              <a:buFont typeface="Arial" panose="020B0604020202020204" pitchFamily="34" charset="0"/>
              <a:buChar char="•"/>
            </a:pPr>
            <a:r>
              <a:rPr lang="en-GB" sz="1500" dirty="0"/>
              <a:t>cases of myocarditis and pericarditis have been reported rarely after COVID-19 vaccines</a:t>
            </a:r>
          </a:p>
          <a:p>
            <a:pPr marL="0" indent="0"/>
            <a:endParaRPr lang="en-GB" sz="1500" dirty="0"/>
          </a:p>
          <a:p>
            <a:pPr marL="285750" indent="-285750">
              <a:buFont typeface="Arial" panose="020B0604020202020204" pitchFamily="34" charset="0"/>
              <a:buChar char="•"/>
            </a:pPr>
            <a:r>
              <a:rPr lang="en-GB" sz="1500" dirty="0"/>
              <a:t>the reported rate appears to be highest in those under 25 years of age and in males, and after the second dose</a:t>
            </a:r>
          </a:p>
          <a:p>
            <a:pPr marL="0" indent="0"/>
            <a:endParaRPr lang="en-GB" sz="1500" dirty="0"/>
          </a:p>
          <a:p>
            <a:pPr marL="285750" indent="-285750">
              <a:buFont typeface="Arial" panose="020B0604020202020204" pitchFamily="34" charset="0"/>
              <a:buChar char="•"/>
            </a:pPr>
            <a:r>
              <a:rPr lang="en-GB" sz="1500" dirty="0"/>
              <a:t>onset is within a few days of vaccination and most cases are mild and have recovered without any sequelae</a:t>
            </a:r>
          </a:p>
          <a:p>
            <a:pPr marL="0" indent="0"/>
            <a:endParaRPr lang="en-GB" sz="1500" dirty="0"/>
          </a:p>
          <a:p>
            <a:pPr marL="285750" indent="-285750">
              <a:buFont typeface="Arial" panose="020B0604020202020204" pitchFamily="34" charset="0"/>
              <a:buChar char="•"/>
            </a:pPr>
            <a:r>
              <a:rPr lang="en-GB" sz="1500" dirty="0"/>
              <a:t>those who develop myocarditis or pericarditis following the first COVID-19 vaccination should be assessed by an appropriate clinician to determine whether it is likely to be vaccine related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3"/>
              </a:rPr>
              <a:t>Specific information for healthcare professionals is available on the gov.uk website</a:t>
            </a:r>
            <a:endParaRPr lang="en-GB" sz="1400" dirty="0">
              <a:solidFill>
                <a:srgbClr val="000000"/>
              </a:solidFill>
            </a:endParaRPr>
          </a:p>
        </p:txBody>
      </p:sp>
      <p:pic>
        <p:nvPicPr>
          <p:cNvPr id="5" name="Picture 4">
            <a:extLst>
              <a:ext uri="{FF2B5EF4-FFF2-40B4-BE49-F238E27FC236}">
                <a16:creationId xmlns:a16="http://schemas.microsoft.com/office/drawing/2014/main" id="{161A45DD-4F09-498E-93A0-8200699C13B6}"/>
              </a:ext>
            </a:extLst>
          </p:cNvPr>
          <p:cNvPicPr>
            <a:picLocks noChangeAspect="1"/>
          </p:cNvPicPr>
          <p:nvPr/>
        </p:nvPicPr>
        <p:blipFill>
          <a:blip r:embed="rId4"/>
          <a:stretch>
            <a:fillRect/>
          </a:stretch>
        </p:blipFill>
        <p:spPr>
          <a:xfrm>
            <a:off x="5422962" y="1171660"/>
            <a:ext cx="3338637" cy="2664296"/>
          </a:xfrm>
          <a:prstGeom prst="rect">
            <a:avLst/>
          </a:prstGeom>
        </p:spPr>
      </p:pic>
    </p:spTree>
    <p:extLst>
      <p:ext uri="{BB962C8B-B14F-4D97-AF65-F5344CB8AC3E}">
        <p14:creationId xmlns:p14="http://schemas.microsoft.com/office/powerpoint/2010/main" val="744794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err="1">
                <a:solidFill>
                  <a:schemeClr val="accent1">
                    <a:lumMod val="75000"/>
                  </a:schemeClr>
                </a:solidFill>
              </a:rPr>
              <a:t>Guillain-Barré</a:t>
            </a:r>
            <a:r>
              <a:rPr lang="en-GB" sz="3200" dirty="0">
                <a:solidFill>
                  <a:schemeClr val="accent1">
                    <a:lumMod val="75000"/>
                  </a:schemeClr>
                </a:solidFill>
              </a:rPr>
              <a:t> syndrome (GBS)</a:t>
            </a:r>
          </a:p>
        </p:txBody>
      </p:sp>
      <p:sp>
        <p:nvSpPr>
          <p:cNvPr id="3" name="Content Placeholder 2"/>
          <p:cNvSpPr>
            <a:spLocks noGrp="1"/>
          </p:cNvSpPr>
          <p:nvPr>
            <p:ph idx="1"/>
          </p:nvPr>
        </p:nvSpPr>
        <p:spPr>
          <a:xfrm>
            <a:off x="685800" y="1052736"/>
            <a:ext cx="8077200" cy="4824536"/>
          </a:xfrm>
        </p:spPr>
        <p:txBody>
          <a:bodyPr/>
          <a:lstStyle/>
          <a:p>
            <a:pPr marL="285750" indent="-285750">
              <a:buFont typeface="Arial" panose="020B0604020202020204" pitchFamily="34" charset="0"/>
              <a:buChar char="•"/>
            </a:pPr>
            <a:r>
              <a:rPr lang="en-GB" sz="1600" dirty="0"/>
              <a:t>GBS is a very rare and serious condition that affects the nerves- mainly in the feet, hands and limbs, causing numbness, weakness and pain. In severe cases, GBS can cause difficulty moving, walking, breathing and/or swallowing </a:t>
            </a:r>
          </a:p>
          <a:p>
            <a:pPr marL="0" indent="0"/>
            <a:endParaRPr lang="en-GB" sz="1600" dirty="0"/>
          </a:p>
          <a:p>
            <a:pPr marL="285750" indent="-285750">
              <a:buFont typeface="Arial" panose="020B0604020202020204" pitchFamily="34" charset="0"/>
              <a:buChar char="•"/>
            </a:pPr>
            <a:r>
              <a:rPr lang="en-GB" sz="1600" dirty="0"/>
              <a:t>very rare reports of GBS following COVID-19 vaccination have been received, however, no causal mechanism with COVID-19 vaccination has been proven, and cases of GBS following vaccination may occur by chance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0" indent="0"/>
            <a:endParaRPr lang="en-GB" sz="1600" dirty="0"/>
          </a:p>
          <a:p>
            <a:pPr marL="285750" indent="-285750">
              <a:buFont typeface="Arial" panose="020B0604020202020204" pitchFamily="34" charset="0"/>
              <a:buChar char="•"/>
            </a:pPr>
            <a:r>
              <a:rPr lang="en-GB" sz="16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3209203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dirty="0">
                <a:solidFill>
                  <a:schemeClr val="accent1">
                    <a:lumMod val="75000"/>
                  </a:schemeClr>
                </a:solidFill>
              </a:rPr>
              <a:t>Capillary leak syndrome</a:t>
            </a:r>
          </a:p>
        </p:txBody>
      </p:sp>
      <p:sp>
        <p:nvSpPr>
          <p:cNvPr id="3" name="Content Placeholder 2"/>
          <p:cNvSpPr>
            <a:spLocks noGrp="1"/>
          </p:cNvSpPr>
          <p:nvPr>
            <p:ph idx="1"/>
          </p:nvPr>
        </p:nvSpPr>
        <p:spPr>
          <a:xfrm>
            <a:off x="685800" y="1124744"/>
            <a:ext cx="8077200" cy="4680520"/>
          </a:xfrm>
        </p:spPr>
        <p:txBody>
          <a:bodyPr/>
          <a:lstStyle/>
          <a:p>
            <a:pPr marL="285750" indent="-285750">
              <a:lnSpc>
                <a:spcPct val="110000"/>
              </a:lnSpc>
              <a:spcBef>
                <a:spcPts val="0"/>
              </a:spcBef>
              <a:buFont typeface="Arial" panose="020B0604020202020204" pitchFamily="34" charset="0"/>
              <a:buChar char="•"/>
            </a:pPr>
            <a:r>
              <a:rPr lang="en-GB" sz="1800" dirty="0"/>
              <a:t>a small number of cases of capillary leak syndrome have been reported after AstraZeneca (</a:t>
            </a:r>
            <a:r>
              <a:rPr lang="en-GB" sz="1800" dirty="0" err="1"/>
              <a:t>Vaxzevria</a:t>
            </a:r>
            <a:r>
              <a:rPr lang="en-GB" sz="1800" dirty="0"/>
              <a:t>®) and </a:t>
            </a:r>
            <a:r>
              <a:rPr lang="en-GB" sz="1800" dirty="0" err="1"/>
              <a:t>Moderna</a:t>
            </a:r>
            <a:r>
              <a:rPr lang="en-GB" sz="1800" dirty="0"/>
              <a:t> (Spikevax®) vaccination, some of whom had a prior history of this condition</a:t>
            </a:r>
          </a:p>
          <a:p>
            <a:pPr marL="0" indent="0"/>
            <a:endParaRPr lang="en-GB" sz="1800" dirty="0"/>
          </a:p>
          <a:p>
            <a:pPr marL="285750" indent="-285750">
              <a:buFont typeface="Arial" panose="020B0604020202020204" pitchFamily="34" charset="0"/>
              <a:buChar char="•"/>
            </a:pPr>
            <a:r>
              <a:rPr lang="en-GB" sz="1800" dirty="0"/>
              <a:t>capillary leak syndrome causes fluid and proteins to leak out of tiny blood vessels (capillaries) into surrounding tissues. This may lead to very low blood pressure, low blood albumin levels and thickened blood due to a decrease in plasma volume. Initial symptoms may include tiredness, nausea, abdominal pain, extreme thirst and sudden increase in body weight. Complications can include general swelling, compartment syndrome, kidney failure and stroke</a:t>
            </a:r>
          </a:p>
          <a:p>
            <a:pPr marL="0" indent="0"/>
            <a:r>
              <a:rPr lang="en-GB" sz="1800" dirty="0"/>
              <a:t> </a:t>
            </a:r>
          </a:p>
          <a:p>
            <a:pPr marL="285750" indent="-285750">
              <a:buFont typeface="Arial" panose="020B0604020202020204" pitchFamily="34" charset="0"/>
              <a:buChar char="•"/>
            </a:pPr>
            <a:r>
              <a:rPr lang="en-GB" sz="1800" dirty="0"/>
              <a:t>individuals with a prior history of this condition should be carefully counselled about the risks and benefits of vaccination and advice from a specialist should be sought </a:t>
            </a:r>
          </a:p>
        </p:txBody>
      </p:sp>
    </p:spTree>
    <p:extLst>
      <p:ext uri="{BB962C8B-B14F-4D97-AF65-F5344CB8AC3E}">
        <p14:creationId xmlns:p14="http://schemas.microsoft.com/office/powerpoint/2010/main" val="341455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3200" dirty="0">
                <a:solidFill>
                  <a:schemeClr val="accent1">
                    <a:lumMod val="75000"/>
                  </a:schemeClr>
                </a:solidFill>
              </a:rPr>
              <a:t>Immune thrombocytopenia (ITP)</a:t>
            </a:r>
          </a:p>
        </p:txBody>
      </p:sp>
      <p:sp>
        <p:nvSpPr>
          <p:cNvPr id="3" name="Content Placeholder 2"/>
          <p:cNvSpPr>
            <a:spLocks noGrp="1"/>
          </p:cNvSpPr>
          <p:nvPr>
            <p:ph idx="1"/>
          </p:nvPr>
        </p:nvSpPr>
        <p:spPr>
          <a:xfrm>
            <a:off x="467544" y="1052736"/>
            <a:ext cx="8295456" cy="4896544"/>
          </a:xfrm>
        </p:spPr>
        <p:txBody>
          <a:bodyPr/>
          <a:lstStyle/>
          <a:p>
            <a:pPr marL="493200" indent="-457200">
              <a:buFont typeface="Arial" panose="020B0604020202020204" pitchFamily="34" charset="0"/>
              <a:buChar char="•"/>
            </a:pPr>
            <a:r>
              <a:rPr lang="en-GB" sz="1700" dirty="0"/>
              <a:t>Immune thrombocytopenia (ITP) is a condition where the immune system does not function correctly and attacks and destroys platelets in the blood. Platelets help the blood to clot so this can lead to bruising and bleeding </a:t>
            </a:r>
          </a:p>
          <a:p>
            <a:pPr marL="493200" indent="-457200">
              <a:buFont typeface="Arial" panose="020B0604020202020204" pitchFamily="34" charset="0"/>
              <a:buChar char="•"/>
            </a:pPr>
            <a:endParaRPr lang="en-GB" sz="1700" dirty="0"/>
          </a:p>
          <a:p>
            <a:pPr marL="493200" indent="-457200">
              <a:buFont typeface="Arial" panose="020B0604020202020204" pitchFamily="34" charset="0"/>
              <a:buChar char="•"/>
            </a:pPr>
            <a:r>
              <a:rPr lang="en-GB" sz="1700" dirty="0"/>
              <a:t>there is now emerging evidence of a small risk of ITP or ITP relapse following COVID-19 vaccination </a:t>
            </a:r>
          </a:p>
          <a:p>
            <a:pPr marL="493200" indent="-457200">
              <a:buFont typeface="Arial" panose="020B0604020202020204" pitchFamily="34" charset="0"/>
              <a:buChar char="•"/>
            </a:pPr>
            <a:endParaRPr lang="en-GB" sz="1700" dirty="0"/>
          </a:p>
          <a:p>
            <a:pPr marL="493200" indent="-457200">
              <a:buFont typeface="Arial" panose="020B0604020202020204" pitchFamily="34" charset="0"/>
              <a:buChar char="•"/>
            </a:pPr>
            <a:r>
              <a:rPr lang="en-GB" sz="1700" dirty="0"/>
              <a:t>to date, this has been reported extremely rarely and the MHRA Yellow Card summary states that this is usually short-lived and of minor severity </a:t>
            </a:r>
          </a:p>
          <a:p>
            <a:pPr marL="493200" indent="-457200">
              <a:buFont typeface="Arial" panose="020B0604020202020204" pitchFamily="34" charset="0"/>
              <a:buChar char="•"/>
            </a:pPr>
            <a:endParaRPr lang="en-GB" sz="1700" dirty="0"/>
          </a:p>
          <a:p>
            <a:pPr marL="493200" indent="-457200">
              <a:buFont typeface="Arial" panose="020B0604020202020204" pitchFamily="34" charset="0"/>
              <a:buChar char="•"/>
            </a:pPr>
            <a:r>
              <a:rPr lang="en-GB" sz="17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p:txBody>
      </p:sp>
    </p:spTree>
    <p:extLst>
      <p:ext uri="{BB962C8B-B14F-4D97-AF65-F5344CB8AC3E}">
        <p14:creationId xmlns:p14="http://schemas.microsoft.com/office/powerpoint/2010/main" val="596175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B4D7-0611-43FC-A3C9-59250D8EE183}"/>
              </a:ext>
            </a:extLst>
          </p:cNvPr>
          <p:cNvSpPr>
            <a:spLocks noGrp="1"/>
          </p:cNvSpPr>
          <p:nvPr>
            <p:ph type="title"/>
          </p:nvPr>
        </p:nvSpPr>
        <p:spPr>
          <a:xfrm>
            <a:off x="685800" y="188640"/>
            <a:ext cx="8077200" cy="720080"/>
          </a:xfrm>
        </p:spPr>
        <p:txBody>
          <a:bodyPr/>
          <a:lstStyle/>
          <a:p>
            <a:r>
              <a:rPr lang="en-GB" sz="2400" dirty="0">
                <a:solidFill>
                  <a:schemeClr val="accent1">
                    <a:lumMod val="75000"/>
                  </a:schemeClr>
                </a:solidFill>
              </a:rPr>
              <a:t>Menstrual disorders and unexpected vaginal bleeding</a:t>
            </a:r>
          </a:p>
        </p:txBody>
      </p:sp>
      <p:sp>
        <p:nvSpPr>
          <p:cNvPr id="3" name="Content Placeholder 2">
            <a:extLst>
              <a:ext uri="{FF2B5EF4-FFF2-40B4-BE49-F238E27FC236}">
                <a16:creationId xmlns:a16="http://schemas.microsoft.com/office/drawing/2014/main" id="{90144469-0CC0-4950-BE50-F794173AD707}"/>
              </a:ext>
            </a:extLst>
          </p:cNvPr>
          <p:cNvSpPr>
            <a:spLocks noGrp="1"/>
          </p:cNvSpPr>
          <p:nvPr>
            <p:ph idx="1"/>
          </p:nvPr>
        </p:nvSpPr>
        <p:spPr>
          <a:xfrm>
            <a:off x="685800" y="908720"/>
            <a:ext cx="8077200" cy="4653880"/>
          </a:xfrm>
        </p:spPr>
        <p:txBody>
          <a:bodyPr/>
          <a:lstStyle/>
          <a:p>
            <a:pPr marL="457200" indent="-457200">
              <a:buFont typeface="Arial" panose="020B0604020202020204" pitchFamily="34" charset="0"/>
              <a:buChar char="•"/>
            </a:pPr>
            <a:r>
              <a:rPr lang="en-GB" sz="1500" dirty="0"/>
              <a:t>the MHRA has continued to review reports of suspected side effects of menstrual disorders and unexpected vaginal bleeding following vaccination against COVID-19 in the UK</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these reports are also being reviewed by the independent experts of the Commission on Human Medicines (CHM) COVID-19 Vaccines Benefit Risk Expert Working Group and the Medicines for Women’s Health Expert Advisory Group</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evidence from the most recent review suggested a possible association between the Pfizer BioNTech (Comirnaty®) and </a:t>
            </a:r>
            <a:r>
              <a:rPr lang="en-GB" sz="1500" dirty="0" err="1"/>
              <a:t>Moderna</a:t>
            </a:r>
            <a:r>
              <a:rPr lang="en-GB" sz="1500" dirty="0"/>
              <a:t> (</a:t>
            </a:r>
            <a:r>
              <a:rPr lang="en-GB" sz="1500" dirty="0" err="1"/>
              <a:t>Spikevax</a:t>
            </a:r>
            <a:r>
              <a:rPr lang="en-GB" sz="1500" dirty="0"/>
              <a:t>®) COVID-19 vaccines and heavy menstrual bleeding</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events were mostly non-serious and temporary in nature</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 rigorous evaluation completed to date does not support a link between COVID-19 vaccines and other changes to menstrual periods</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there is no evidence to suggest that COVID-19 vaccines will affect fertility or the ability to have children</a:t>
            </a:r>
          </a:p>
        </p:txBody>
      </p:sp>
    </p:spTree>
    <p:extLst>
      <p:ext uri="{BB962C8B-B14F-4D97-AF65-F5344CB8AC3E}">
        <p14:creationId xmlns:p14="http://schemas.microsoft.com/office/powerpoint/2010/main" val="544903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sz="2800" dirty="0">
                <a:solidFill>
                  <a:schemeClr val="accent1">
                    <a:lumMod val="75000"/>
                  </a:schemeClr>
                </a:solidFill>
              </a:rPr>
              <a:t>Local reactions at the vaccination site</a:t>
            </a:r>
          </a:p>
        </p:txBody>
      </p:sp>
      <p:sp>
        <p:nvSpPr>
          <p:cNvPr id="3" name="Content Placeholder 2"/>
          <p:cNvSpPr>
            <a:spLocks noGrp="1"/>
          </p:cNvSpPr>
          <p:nvPr>
            <p:ph idx="1"/>
          </p:nvPr>
        </p:nvSpPr>
        <p:spPr>
          <a:xfrm>
            <a:off x="685800" y="908720"/>
            <a:ext cx="8077200" cy="4752528"/>
          </a:xfrm>
        </p:spPr>
        <p:txBody>
          <a:bodyPr/>
          <a:lstStyle/>
          <a:p>
            <a:pPr marL="285750" indent="-285750">
              <a:buFont typeface="Arial" panose="020B0604020202020204" pitchFamily="34" charset="0"/>
              <a:buChar char="•"/>
            </a:pPr>
            <a:r>
              <a:rPr lang="en-GB" sz="1500" dirty="0"/>
              <a:t>the MHRA have received reports of skin reactions occurring around the vaccination site and extensive swelling of the vaccinated limb</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majority of the reports received have been following the </a:t>
            </a:r>
            <a:r>
              <a:rPr lang="en-GB" sz="1500" dirty="0" err="1"/>
              <a:t>Moderna</a:t>
            </a:r>
            <a:r>
              <a:rPr lang="en-GB" sz="1500" dirty="0"/>
              <a:t> </a:t>
            </a:r>
            <a:r>
              <a:rPr lang="en-GB" sz="1600" dirty="0"/>
              <a:t>(</a:t>
            </a:r>
            <a:r>
              <a:rPr lang="en-GB" sz="1600" dirty="0" err="1"/>
              <a:t>Spikevax</a:t>
            </a:r>
            <a:r>
              <a:rPr lang="en-GB" sz="1600" dirty="0"/>
              <a:t>®) and Pfizer BioNTech (Comirnaty®) </a:t>
            </a:r>
            <a:r>
              <a:rPr lang="en-GB" sz="1500" dirty="0"/>
              <a:t>vaccines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characterized by a rash, swelling and tenderness that can cover the whole upper arm and may be itchy and/or painful and warm to the touch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usually self-limiting and resolve within a day or two, although in some patients it can take slightly longer to disappear</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individuals who experience this reaction after their first dose may experience a similar reaction in a shorter timeframe following the second dose, however, none of the reports received by the MHRA have been serious and people should still receive subsequent doses when invited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those who experience delayed local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928054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935415" cy="864096"/>
          </a:xfrm>
        </p:spPr>
        <p:txBody>
          <a:bodyPr/>
          <a:lstStyle/>
          <a:p>
            <a:r>
              <a:rPr lang="en-GB" dirty="0">
                <a:solidFill>
                  <a:schemeClr val="accent1">
                    <a:lumMod val="75000"/>
                  </a:schemeClr>
                </a:solidFill>
              </a:rPr>
              <a:t>Bell’s Palsy</a:t>
            </a:r>
          </a:p>
        </p:txBody>
      </p:sp>
      <p:sp>
        <p:nvSpPr>
          <p:cNvPr id="3" name="Content Placeholder 2"/>
          <p:cNvSpPr>
            <a:spLocks noGrp="1"/>
          </p:cNvSpPr>
          <p:nvPr>
            <p:ph idx="1"/>
          </p:nvPr>
        </p:nvSpPr>
        <p:spPr>
          <a:xfrm>
            <a:off x="683568" y="1196752"/>
            <a:ext cx="8077200" cy="4608512"/>
          </a:xfrm>
        </p:spPr>
        <p:txBody>
          <a:bodyPr/>
          <a:lstStyle/>
          <a:p>
            <a:pPr marL="493200" indent="-457200">
              <a:lnSpc>
                <a:spcPct val="110000"/>
              </a:lnSpc>
              <a:buFont typeface="Arial" panose="020B0604020202020204" pitchFamily="34" charset="0"/>
              <a:buChar char="•"/>
            </a:pPr>
            <a:r>
              <a:rPr lang="en-GB" sz="1600" dirty="0"/>
              <a:t>Bell’s Palsy (BP) is a temporary weakness or paralysis affecting one side of the face that develops gradually; most people recover from this condition within a few months </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BP is known to be associated with a number of infectious diseases, including the SARS-CoV-2 virus</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whilst reporting of BP following COVID-19 vaccination is rare, the latest available data shows that there may be an increased risk of BP following COVID-19 vaccination</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to raise awareness of this potential adverse event amongst healthcare professionals and patients, facial paralysis has been included in the product information for the AstraZeneca (</a:t>
            </a:r>
            <a:r>
              <a:rPr lang="en-GB" sz="1600" dirty="0" err="1"/>
              <a:t>Vaxzevria</a:t>
            </a:r>
            <a:r>
              <a:rPr lang="en-GB" sz="1600" dirty="0"/>
              <a:t>®), Pfizer BioNTech (Comirnaty®) and </a:t>
            </a:r>
            <a:r>
              <a:rPr lang="en-GB" sz="1600" dirty="0" err="1"/>
              <a:t>Moderna</a:t>
            </a:r>
            <a:r>
              <a:rPr lang="en-GB" sz="1600" dirty="0"/>
              <a:t> (Spikevax®) COVID-19 vaccines</a:t>
            </a:r>
          </a:p>
          <a:p>
            <a:endParaRPr lang="en-GB" dirty="0"/>
          </a:p>
        </p:txBody>
      </p:sp>
    </p:spTree>
    <p:extLst>
      <p:ext uri="{BB962C8B-B14F-4D97-AF65-F5344CB8AC3E}">
        <p14:creationId xmlns:p14="http://schemas.microsoft.com/office/powerpoint/2010/main" val="4209423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77200" cy="1143000"/>
          </a:xfrm>
        </p:spPr>
        <p:txBody>
          <a:bodyPr/>
          <a:lstStyle/>
          <a:p>
            <a:r>
              <a:rPr lang="en-GB" sz="2800" dirty="0">
                <a:solidFill>
                  <a:schemeClr val="accent1">
                    <a:lumMod val="75000"/>
                  </a:schemeClr>
                </a:solidFill>
              </a:rPr>
              <a:t>COVID-19 vaccination programme considerations</a:t>
            </a:r>
          </a:p>
        </p:txBody>
      </p:sp>
      <p:sp>
        <p:nvSpPr>
          <p:cNvPr id="3" name="Content Placeholder 2"/>
          <p:cNvSpPr>
            <a:spLocks noGrp="1"/>
          </p:cNvSpPr>
          <p:nvPr>
            <p:ph idx="1"/>
          </p:nvPr>
        </p:nvSpPr>
        <p:spPr>
          <a:xfrm>
            <a:off x="685800" y="1124744"/>
            <a:ext cx="8077200" cy="4464496"/>
          </a:xfrm>
          <a:solidFill>
            <a:schemeClr val="tx1"/>
          </a:solidFill>
        </p:spPr>
        <p:txBody>
          <a:bodyPr/>
          <a:lstStyle/>
          <a:p>
            <a:pPr marL="0" indent="0">
              <a:lnSpc>
                <a:spcPct val="100000"/>
              </a:lnSpc>
            </a:pPr>
            <a:r>
              <a:rPr lang="en-GB" sz="1700" dirty="0"/>
              <a:t>The overall aim of the COVID-19 vaccination programme is to protect those who are at most risk from serious illness or death.  </a:t>
            </a:r>
          </a:p>
          <a:p>
            <a:pPr marL="0" indent="0">
              <a:lnSpc>
                <a:spcPct val="100000"/>
              </a:lnSpc>
            </a:pPr>
            <a:endParaRPr lang="en-GB" sz="1700" dirty="0"/>
          </a:p>
          <a:p>
            <a:pPr marL="0" indent="0">
              <a:lnSpc>
                <a:spcPct val="100000"/>
              </a:lnSpc>
            </a:pPr>
            <a:r>
              <a:rPr lang="en-GB" sz="1700" dirty="0"/>
              <a:t>In order to advise which groups of patients to vaccinate and in which order to prioritise vaccination of these groups, the JCVI consider all the available relevant information on:</a:t>
            </a:r>
          </a:p>
          <a:p>
            <a:pPr marL="285750" indent="-285750">
              <a:lnSpc>
                <a:spcPct val="100000"/>
              </a:lnSpc>
              <a:spcAft>
                <a:spcPts val="600"/>
              </a:spcAft>
              <a:buFont typeface="Wingdings" panose="05000000000000000000" pitchFamily="2" charset="2"/>
              <a:buChar char="§"/>
            </a:pPr>
            <a:r>
              <a:rPr lang="en-GB" sz="1700" dirty="0"/>
              <a:t>vaccine efficacy and/or immunogenicity and the safety of administration in different age and risk groups </a:t>
            </a:r>
          </a:p>
          <a:p>
            <a:pPr marL="285750" indent="-285750">
              <a:lnSpc>
                <a:spcPct val="100000"/>
              </a:lnSpc>
              <a:spcAft>
                <a:spcPts val="600"/>
              </a:spcAft>
              <a:buFont typeface="Wingdings" panose="05000000000000000000" pitchFamily="2" charset="2"/>
              <a:buChar char="§"/>
            </a:pPr>
            <a:r>
              <a:rPr lang="en-GB" sz="1700" dirty="0"/>
              <a:t>the effect of the vaccine on acquisition of infection and transmission</a:t>
            </a:r>
          </a:p>
          <a:p>
            <a:pPr marL="285750" indent="-285750">
              <a:lnSpc>
                <a:spcPct val="100000"/>
              </a:lnSpc>
              <a:spcAft>
                <a:spcPts val="600"/>
              </a:spcAft>
              <a:buFont typeface="Wingdings" panose="05000000000000000000" pitchFamily="2" charset="2"/>
              <a:buChar char="§"/>
            </a:pPr>
            <a:r>
              <a:rPr lang="en-GB" sz="1700" dirty="0"/>
              <a:t>the epidemiological, microbiological and clinical characteristics of COVID-19</a:t>
            </a:r>
          </a:p>
          <a:p>
            <a:pPr>
              <a:lnSpc>
                <a:spcPct val="100000"/>
              </a:lnSpc>
            </a:pPr>
            <a:endParaRPr lang="en-GB" sz="1700" dirty="0"/>
          </a:p>
          <a:p>
            <a:pPr marL="0" indent="0">
              <a:lnSpc>
                <a:spcPct val="100000"/>
              </a:lnSpc>
            </a:pPr>
            <a:r>
              <a:rPr lang="en-GB" sz="1700" dirty="0"/>
              <a:t>From this, they then make recommendations to the Department of Health (DoH) and planning to deliver vaccine and maximise uptake in these groups can begin.</a:t>
            </a:r>
          </a:p>
          <a:p>
            <a:endParaRPr lang="en-GB" dirty="0"/>
          </a:p>
        </p:txBody>
      </p:sp>
    </p:spTree>
    <p:extLst>
      <p:ext uri="{BB962C8B-B14F-4D97-AF65-F5344CB8AC3E}">
        <p14:creationId xmlns:p14="http://schemas.microsoft.com/office/powerpoint/2010/main" val="2785630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89168" cy="936104"/>
          </a:xfrm>
        </p:spPr>
        <p:txBody>
          <a:bodyPr/>
          <a:lstStyle/>
          <a:p>
            <a:r>
              <a:rPr lang="en-GB" sz="3600" dirty="0">
                <a:solidFill>
                  <a:schemeClr val="accent1">
                    <a:lumMod val="75000"/>
                  </a:schemeClr>
                </a:solidFill>
              </a:rPr>
              <a:t>Resident in a care home</a:t>
            </a:r>
          </a:p>
        </p:txBody>
      </p:sp>
      <p:sp>
        <p:nvSpPr>
          <p:cNvPr id="3" name="Content Placeholder 2"/>
          <p:cNvSpPr>
            <a:spLocks noGrp="1"/>
          </p:cNvSpPr>
          <p:nvPr>
            <p:ph idx="1"/>
          </p:nvPr>
        </p:nvSpPr>
        <p:spPr>
          <a:xfrm>
            <a:off x="685800" y="908720"/>
            <a:ext cx="8077200" cy="4896544"/>
          </a:xfrm>
        </p:spPr>
        <p:txBody>
          <a:bodyPr/>
          <a:lstStyle/>
          <a:p>
            <a:pPr marL="285750" indent="-285750">
              <a:spcAft>
                <a:spcPts val="1200"/>
              </a:spcAft>
              <a:buFont typeface="Arial" panose="020B0604020202020204" pitchFamily="34" charset="0"/>
              <a:buChar char="•"/>
            </a:pPr>
            <a:r>
              <a:rPr lang="en-GB" sz="1700" dirty="0"/>
              <a:t>there is clear evidence that those living in residential care homes for older adults have been disproportionately affected by COVID-19 </a:t>
            </a:r>
          </a:p>
          <a:p>
            <a:pPr marL="285750" indent="-285750">
              <a:spcAft>
                <a:spcPts val="1200"/>
              </a:spcAft>
              <a:buFont typeface="Arial" panose="020B0604020202020204" pitchFamily="34" charset="0"/>
              <a:buChar char="•"/>
            </a:pPr>
            <a:r>
              <a:rPr lang="en-GB" sz="1700" dirty="0"/>
              <a:t>those living in care homes have a high risk of exposure to infection due to their close contact with staff (including bank staff) and other residents including those residents returning to the care home from hospital</a:t>
            </a:r>
          </a:p>
          <a:p>
            <a:pPr marL="285750" indent="-285750">
              <a:spcAft>
                <a:spcPts val="1200"/>
              </a:spcAft>
              <a:buFont typeface="Arial" panose="020B0604020202020204" pitchFamily="34" charset="0"/>
              <a:buChar char="•"/>
            </a:pPr>
            <a:r>
              <a:rPr lang="en-GB" sz="1700" dirty="0"/>
              <a:t>the closed setting of the care home also increases the risk of outbreaks occurring as any asymptomatic residents and staff could be potential reservoirs for on-going transmission</a:t>
            </a:r>
          </a:p>
          <a:p>
            <a:pPr marL="285750" indent="-285750">
              <a:spcAft>
                <a:spcPts val="1200"/>
              </a:spcAft>
              <a:buFont typeface="Arial" panose="020B0604020202020204" pitchFamily="34" charset="0"/>
              <a:buChar char="•"/>
            </a:pPr>
            <a:r>
              <a:rPr lang="en-GB" sz="1700" dirty="0"/>
              <a:t>given the increased risk of outbreaks, morbidity and mortality in these closed settings, older adults in care homes are considered to be at very high risk</a:t>
            </a:r>
          </a:p>
          <a:p>
            <a:pPr marL="285750" indent="-285750">
              <a:spcAft>
                <a:spcPts val="1200"/>
              </a:spcAft>
              <a:buFont typeface="Arial" panose="020B0604020202020204" pitchFamily="34" charset="0"/>
              <a:buChar char="•"/>
            </a:pPr>
            <a:r>
              <a:rPr lang="en-GB" sz="1700" dirty="0"/>
              <a:t>JCVI have advised that this group should be the highest priority for vaccination </a:t>
            </a:r>
          </a:p>
          <a:p>
            <a:pPr marL="285750" indent="-285750">
              <a:spcAft>
                <a:spcPts val="1200"/>
              </a:spcAft>
              <a:buFont typeface="Arial" panose="020B0604020202020204" pitchFamily="34" charset="0"/>
              <a:buChar char="•"/>
            </a:pPr>
            <a:r>
              <a:rPr lang="en-GB" sz="1700" dirty="0"/>
              <a:t>vaccination of residents and staff at the same time is considered to be a highly efficient strategy within a vaccination programme with the greatest potential impact</a:t>
            </a:r>
          </a:p>
          <a:p>
            <a:endParaRPr lang="en-GB" dirty="0"/>
          </a:p>
        </p:txBody>
      </p:sp>
    </p:spTree>
    <p:extLst>
      <p:ext uri="{BB962C8B-B14F-4D97-AF65-F5344CB8AC3E}">
        <p14:creationId xmlns:p14="http://schemas.microsoft.com/office/powerpoint/2010/main" val="197406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80728"/>
            <a:ext cx="8077200" cy="4752528"/>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Arial" panose="020B0604020202020204" pitchFamily="34" charset="0"/>
              <a:buChar char="•"/>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Arial" panose="020B0604020202020204" pitchFamily="34" charset="0"/>
              <a:buChar char="•"/>
            </a:pPr>
            <a:r>
              <a:rPr lang="en-GB" sz="13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300" dirty="0"/>
              <a:t>have received COVID-19 vaccine training through attending a taught session and/or the eLearning for Healthcare COVID-19 vaccine e-learning programme </a:t>
            </a:r>
            <a:r>
              <a:rPr lang="en-GB" sz="1400" dirty="0">
                <a:hlinkClick r:id="rId4"/>
              </a:rPr>
              <a:t>Immunisation - </a:t>
            </a:r>
            <a:r>
              <a:rPr lang="en-GB" sz="1400" dirty="0" err="1">
                <a:hlinkClick r:id="rId4"/>
              </a:rPr>
              <a:t>elearning</a:t>
            </a:r>
            <a:r>
              <a:rPr lang="en-GB" sz="1400" dirty="0">
                <a:hlinkClick r:id="rId4"/>
              </a:rPr>
              <a:t> for healthcare (e-lfh.org.uk)</a:t>
            </a:r>
            <a:endParaRPr lang="en-GB" sz="1300" dirty="0"/>
          </a:p>
          <a:p>
            <a:pPr marL="285750" indent="-285750">
              <a:spcAft>
                <a:spcPts val="600"/>
              </a:spcAft>
              <a:buFont typeface="Arial" panose="020B0604020202020204" pitchFamily="34" charset="0"/>
              <a:buChar char="•"/>
            </a:pPr>
            <a:r>
              <a:rPr lang="en-GB" sz="1300" dirty="0"/>
              <a:t>have received practical training in vaccine preparation and administration</a:t>
            </a:r>
          </a:p>
          <a:p>
            <a:pPr marL="285750" lvl="0" indent="-285750">
              <a:spcAft>
                <a:spcPts val="600"/>
              </a:spcAft>
              <a:buFont typeface="Arial" panose="020B0604020202020204" pitchFamily="34" charset="0"/>
              <a:buChar char="•"/>
            </a:pPr>
            <a:r>
              <a:rPr lang="en-GB" sz="1300" dirty="0"/>
              <a:t>have completed the COVID-19 vaccinator competency assessment tool</a:t>
            </a:r>
          </a:p>
          <a:p>
            <a:pPr marL="285750" indent="-285750">
              <a:spcAft>
                <a:spcPts val="600"/>
              </a:spcAft>
              <a:buFont typeface="Arial" panose="020B0604020202020204" pitchFamily="34" charset="0"/>
              <a:buChar char="•"/>
            </a:pPr>
            <a:r>
              <a:rPr lang="en-GB" sz="1300" dirty="0"/>
              <a:t>have an understanding of the legal mechanisms by which immunisers can supply and administer COVID-19 vaccine</a:t>
            </a:r>
          </a:p>
          <a:p>
            <a:pPr marL="285750" indent="-285750">
              <a:spcAft>
                <a:spcPts val="600"/>
              </a:spcAft>
              <a:buFont typeface="Arial" panose="020B0604020202020204" pitchFamily="34" charset="0"/>
              <a:buChar char="•"/>
            </a:pPr>
            <a:r>
              <a:rPr lang="en-GB" sz="1300" dirty="0"/>
              <a:t>have an appropriate legal framework to supply and administer COVID-19 vaccine in place e.g. patient specific prescription, Patient Specific Direction (PSD) or Patient Group Direction (PGD)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300" dirty="0"/>
              <a:t>be able to describe the process of consent and how this applies when giving vaccines</a:t>
            </a:r>
          </a:p>
          <a:p>
            <a:pPr marL="285750" indent="-285750">
              <a:spcAft>
                <a:spcPts val="600"/>
              </a:spcAft>
              <a:buFont typeface="Arial" panose="020B0604020202020204" pitchFamily="34" charset="0"/>
              <a:buChar char="•"/>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005192" cy="864096"/>
          </a:xfrm>
        </p:spPr>
        <p:txBody>
          <a:bodyPr/>
          <a:lstStyle/>
          <a:p>
            <a:r>
              <a:rPr lang="en-GB" sz="4400" dirty="0">
                <a:solidFill>
                  <a:schemeClr val="accent1">
                    <a:lumMod val="75000"/>
                  </a:schemeClr>
                </a:solidFill>
              </a:rPr>
              <a:t>Older adults</a:t>
            </a:r>
          </a:p>
        </p:txBody>
      </p:sp>
      <p:sp>
        <p:nvSpPr>
          <p:cNvPr id="3" name="Content Placeholder 2"/>
          <p:cNvSpPr>
            <a:spLocks noGrp="1"/>
          </p:cNvSpPr>
          <p:nvPr>
            <p:ph idx="1"/>
          </p:nvPr>
        </p:nvSpPr>
        <p:spPr>
          <a:xfrm>
            <a:off x="685800" y="1268760"/>
            <a:ext cx="8077200" cy="4293840"/>
          </a:xfrm>
        </p:spPr>
        <p:txBody>
          <a:bodyPr/>
          <a:lstStyle/>
          <a:p>
            <a:pPr marL="285750" indent="-285750">
              <a:spcAft>
                <a:spcPts val="1200"/>
              </a:spcAft>
              <a:buFont typeface="Arial" panose="020B0604020202020204" pitchFamily="34" charset="0"/>
              <a:buChar char="•"/>
            </a:pPr>
            <a:r>
              <a:rPr lang="en-GB" sz="2000" dirty="0"/>
              <a:t>older adults are considered to be at very high risk if they develop COVID-19 infection</a:t>
            </a:r>
          </a:p>
          <a:p>
            <a:pPr marL="285750" indent="-285750">
              <a:spcAft>
                <a:spcPts val="1200"/>
              </a:spcAft>
              <a:buFont typeface="Arial" panose="020B0604020202020204" pitchFamily="34" charset="0"/>
              <a:buChar char="•"/>
            </a:pPr>
            <a:r>
              <a:rPr lang="en-GB" sz="2000" dirty="0"/>
              <a:t>data from the UK shows that the risk of poorer outcomes from COVID-19 infection increases dramatically with age in both healthy adults and in adults with underlying health conditions</a:t>
            </a:r>
          </a:p>
          <a:p>
            <a:pPr marL="285750" indent="-285750">
              <a:spcAft>
                <a:spcPts val="1200"/>
              </a:spcAft>
              <a:buFont typeface="Arial" panose="020B0604020202020204" pitchFamily="34" charset="0"/>
              <a:buChar char="•"/>
            </a:pPr>
            <a:r>
              <a:rPr lang="en-GB" sz="2000" dirty="0"/>
              <a:t>evidence strongly indicates that the single greatest risk of mortality from COVID-19 is increasing age and that the risk increases exponentially with age </a:t>
            </a:r>
          </a:p>
          <a:p>
            <a:pPr marL="285750" indent="-285750">
              <a:spcAft>
                <a:spcPts val="1200"/>
              </a:spcAft>
              <a:buFont typeface="Arial" panose="020B0604020202020204" pitchFamily="34" charset="0"/>
              <a:buChar char="•"/>
            </a:pPr>
            <a:r>
              <a:rPr lang="en-GB" sz="2000" dirty="0"/>
              <a:t>the absolute risk of mortality is higher in those over 65 years than that seen in the majority of younger adults with an underlying health condition</a:t>
            </a:r>
          </a:p>
          <a:p>
            <a:endParaRPr lang="en-GB" dirty="0"/>
          </a:p>
        </p:txBody>
      </p:sp>
    </p:spTree>
    <p:extLst>
      <p:ext uri="{BB962C8B-B14F-4D97-AF65-F5344CB8AC3E}">
        <p14:creationId xmlns:p14="http://schemas.microsoft.com/office/powerpoint/2010/main" val="2735925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209F-278F-42FF-BB0C-82BC3463A178}"/>
              </a:ext>
            </a:extLst>
          </p:cNvPr>
          <p:cNvSpPr>
            <a:spLocks noGrp="1"/>
          </p:cNvSpPr>
          <p:nvPr>
            <p:ph type="title"/>
          </p:nvPr>
        </p:nvSpPr>
        <p:spPr>
          <a:xfrm>
            <a:off x="685800" y="188640"/>
            <a:ext cx="8077200" cy="667461"/>
          </a:xfrm>
        </p:spPr>
        <p:txBody>
          <a:bodyPr/>
          <a:lstStyle/>
          <a:p>
            <a:r>
              <a:rPr lang="en-GB" sz="3200" dirty="0">
                <a:solidFill>
                  <a:schemeClr val="accent1">
                    <a:lumMod val="75000"/>
                  </a:schemeClr>
                </a:solidFill>
              </a:rPr>
              <a:t>Clinical risk groups (1)</a:t>
            </a:r>
            <a:endParaRPr lang="en-GB" sz="3200" dirty="0"/>
          </a:p>
        </p:txBody>
      </p:sp>
      <p:pic>
        <p:nvPicPr>
          <p:cNvPr id="4" name="Content Placeholder 3">
            <a:extLst>
              <a:ext uri="{FF2B5EF4-FFF2-40B4-BE49-F238E27FC236}">
                <a16:creationId xmlns:a16="http://schemas.microsoft.com/office/drawing/2014/main" id="{4F7C8896-5725-43B5-BDDA-CBE332889159}"/>
              </a:ext>
            </a:extLst>
          </p:cNvPr>
          <p:cNvPicPr>
            <a:picLocks noGrp="1" noChangeAspect="1"/>
          </p:cNvPicPr>
          <p:nvPr>
            <p:ph idx="1"/>
          </p:nvPr>
        </p:nvPicPr>
        <p:blipFill>
          <a:blip r:embed="rId3"/>
          <a:stretch>
            <a:fillRect/>
          </a:stretch>
        </p:blipFill>
        <p:spPr>
          <a:xfrm>
            <a:off x="1087996" y="856101"/>
            <a:ext cx="7272808" cy="4949163"/>
          </a:xfrm>
          <a:prstGeom prst="rect">
            <a:avLst/>
          </a:prstGeom>
        </p:spPr>
      </p:pic>
    </p:spTree>
    <p:extLst>
      <p:ext uri="{BB962C8B-B14F-4D97-AF65-F5344CB8AC3E}">
        <p14:creationId xmlns:p14="http://schemas.microsoft.com/office/powerpoint/2010/main" val="678074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7BA2-405E-4D51-BE53-62EF1B527F84}"/>
              </a:ext>
            </a:extLst>
          </p:cNvPr>
          <p:cNvSpPr>
            <a:spLocks noGrp="1"/>
          </p:cNvSpPr>
          <p:nvPr>
            <p:ph type="title"/>
          </p:nvPr>
        </p:nvSpPr>
        <p:spPr>
          <a:xfrm>
            <a:off x="685800" y="404664"/>
            <a:ext cx="8077200" cy="738361"/>
          </a:xfrm>
        </p:spPr>
        <p:txBody>
          <a:bodyPr/>
          <a:lstStyle/>
          <a:p>
            <a:r>
              <a:rPr lang="en-GB" dirty="0">
                <a:solidFill>
                  <a:schemeClr val="accent1">
                    <a:lumMod val="75000"/>
                  </a:schemeClr>
                </a:solidFill>
              </a:rPr>
              <a:t>Clinical risk groups (2)</a:t>
            </a:r>
          </a:p>
        </p:txBody>
      </p:sp>
      <p:pic>
        <p:nvPicPr>
          <p:cNvPr id="4" name="Content Placeholder 3">
            <a:extLst>
              <a:ext uri="{FF2B5EF4-FFF2-40B4-BE49-F238E27FC236}">
                <a16:creationId xmlns:a16="http://schemas.microsoft.com/office/drawing/2014/main" id="{869164F3-1204-4E50-AB1B-C22500E39AA7}"/>
              </a:ext>
            </a:extLst>
          </p:cNvPr>
          <p:cNvPicPr>
            <a:picLocks noGrp="1" noChangeAspect="1"/>
          </p:cNvPicPr>
          <p:nvPr>
            <p:ph idx="1"/>
          </p:nvPr>
        </p:nvPicPr>
        <p:blipFill>
          <a:blip r:embed="rId2"/>
          <a:stretch>
            <a:fillRect/>
          </a:stretch>
        </p:blipFill>
        <p:spPr>
          <a:xfrm>
            <a:off x="874543" y="1343000"/>
            <a:ext cx="7543800" cy="3886200"/>
          </a:xfrm>
          <a:prstGeom prst="rect">
            <a:avLst/>
          </a:prstGeom>
        </p:spPr>
      </p:pic>
      <p:pic>
        <p:nvPicPr>
          <p:cNvPr id="5" name="Picture 4">
            <a:extLst>
              <a:ext uri="{FF2B5EF4-FFF2-40B4-BE49-F238E27FC236}">
                <a16:creationId xmlns:a16="http://schemas.microsoft.com/office/drawing/2014/main" id="{92B414FF-F103-49B7-805F-0D834BD602C3}"/>
              </a:ext>
            </a:extLst>
          </p:cNvPr>
          <p:cNvPicPr>
            <a:picLocks noChangeAspect="1"/>
          </p:cNvPicPr>
          <p:nvPr/>
        </p:nvPicPr>
        <p:blipFill>
          <a:blip r:embed="rId3"/>
          <a:stretch>
            <a:fillRect/>
          </a:stretch>
        </p:blipFill>
        <p:spPr>
          <a:xfrm>
            <a:off x="945981" y="5229200"/>
            <a:ext cx="7400925" cy="485775"/>
          </a:xfrm>
          <a:prstGeom prst="rect">
            <a:avLst/>
          </a:prstGeom>
        </p:spPr>
      </p:pic>
    </p:spTree>
    <p:extLst>
      <p:ext uri="{BB962C8B-B14F-4D97-AF65-F5344CB8AC3E}">
        <p14:creationId xmlns:p14="http://schemas.microsoft.com/office/powerpoint/2010/main" val="1773335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88D1-FF8A-4B2D-87EB-3E3106AF51B0}"/>
              </a:ext>
            </a:extLst>
          </p:cNvPr>
          <p:cNvSpPr>
            <a:spLocks noGrp="1"/>
          </p:cNvSpPr>
          <p:nvPr>
            <p:ph type="title"/>
          </p:nvPr>
        </p:nvSpPr>
        <p:spPr>
          <a:xfrm>
            <a:off x="685800" y="332656"/>
            <a:ext cx="8077200" cy="648072"/>
          </a:xfrm>
        </p:spPr>
        <p:txBody>
          <a:bodyPr/>
          <a:lstStyle/>
          <a:p>
            <a:r>
              <a:rPr lang="en-GB" dirty="0">
                <a:solidFill>
                  <a:schemeClr val="accent1">
                    <a:lumMod val="75000"/>
                  </a:schemeClr>
                </a:solidFill>
              </a:rPr>
              <a:t>Clinical risk groups (3)</a:t>
            </a:r>
          </a:p>
        </p:txBody>
      </p:sp>
      <p:pic>
        <p:nvPicPr>
          <p:cNvPr id="4" name="Content Placeholder 3">
            <a:extLst>
              <a:ext uri="{FF2B5EF4-FFF2-40B4-BE49-F238E27FC236}">
                <a16:creationId xmlns:a16="http://schemas.microsoft.com/office/drawing/2014/main" id="{BD39084F-0047-4909-B379-2661AB8DEF79}"/>
              </a:ext>
            </a:extLst>
          </p:cNvPr>
          <p:cNvPicPr>
            <a:picLocks noGrp="1" noChangeAspect="1"/>
          </p:cNvPicPr>
          <p:nvPr>
            <p:ph idx="1"/>
          </p:nvPr>
        </p:nvPicPr>
        <p:blipFill>
          <a:blip r:embed="rId3"/>
          <a:stretch>
            <a:fillRect/>
          </a:stretch>
        </p:blipFill>
        <p:spPr>
          <a:xfrm>
            <a:off x="742429" y="1196752"/>
            <a:ext cx="7904840" cy="4183732"/>
          </a:xfrm>
          <a:prstGeom prst="rect">
            <a:avLst/>
          </a:prstGeom>
        </p:spPr>
      </p:pic>
    </p:spTree>
    <p:extLst>
      <p:ext uri="{BB962C8B-B14F-4D97-AF65-F5344CB8AC3E}">
        <p14:creationId xmlns:p14="http://schemas.microsoft.com/office/powerpoint/2010/main" val="24758732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20080"/>
          </a:xfrm>
        </p:spPr>
        <p:txBody>
          <a:bodyPr/>
          <a:lstStyle/>
          <a:p>
            <a:r>
              <a:rPr lang="en-GB" sz="2800" dirty="0">
                <a:solidFill>
                  <a:schemeClr val="accent1">
                    <a:lumMod val="75000"/>
                  </a:schemeClr>
                </a:solidFill>
              </a:rPr>
              <a:t>Pregnancy </a:t>
            </a:r>
          </a:p>
        </p:txBody>
      </p:sp>
      <p:sp>
        <p:nvSpPr>
          <p:cNvPr id="3" name="Content Placeholder 2"/>
          <p:cNvSpPr>
            <a:spLocks noGrp="1"/>
          </p:cNvSpPr>
          <p:nvPr>
            <p:ph idx="1"/>
          </p:nvPr>
        </p:nvSpPr>
        <p:spPr>
          <a:xfrm>
            <a:off x="683568" y="908720"/>
            <a:ext cx="8077200" cy="4896544"/>
          </a:xfrm>
        </p:spPr>
        <p:txBody>
          <a:bodyPr/>
          <a:lstStyle/>
          <a:p>
            <a:pPr marL="285750" indent="-285750">
              <a:buFont typeface="Arial" panose="020B0604020202020204" pitchFamily="34" charset="0"/>
              <a:buChar char="•"/>
            </a:pPr>
            <a:r>
              <a:rPr lang="en-GB" sz="1500" dirty="0"/>
              <a:t>the JCVI advise that women who are pregnant should be recommended to receive primary and booster immunisation, and that pregnancy is considered a clinical risk group </a:t>
            </a:r>
          </a:p>
          <a:p>
            <a:pPr marL="0" indent="0"/>
            <a:endParaRPr lang="en-GB" sz="1500" dirty="0">
              <a:solidFill>
                <a:srgbClr val="00B050"/>
              </a:solidFill>
            </a:endParaRPr>
          </a:p>
          <a:p>
            <a:pPr marL="285750" indent="-285750">
              <a:buFont typeface="Arial" panose="020B0604020202020204" pitchFamily="34" charset="0"/>
              <a:buChar char="•"/>
            </a:pPr>
            <a:r>
              <a:rPr lang="en-GB" sz="1500" dirty="0"/>
              <a:t>studies following the use of the COVID-19 vaccines in pregnant women have shown the vaccines to be safe and highly effective in preventing serious complications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a large amount of observational data from women vaccinated during pregnancy in the USA has not shown an increase in adverse pregnancy outcomes</a:t>
            </a:r>
          </a:p>
          <a:p>
            <a:pPr marL="36000" indent="0"/>
            <a:endParaRPr lang="en-GB" sz="1500" dirty="0">
              <a:solidFill>
                <a:srgbClr val="00B050"/>
              </a:solidFill>
            </a:endParaRPr>
          </a:p>
          <a:p>
            <a:pPr marL="321750" indent="-285750">
              <a:buFont typeface="Arial" panose="020B0604020202020204" pitchFamily="34" charset="0"/>
              <a:buChar char="•"/>
            </a:pPr>
            <a:r>
              <a:rPr lang="en-GB" sz="1500" dirty="0"/>
              <a:t>around 150,000 women in England, 25,000 in Scotland and 4,500 in Wales have received at least one dose of COVID- 19 vaccine whilst pregnant. Initial analysis of birth outcomes in women who had received at least one dose of the vaccine and gave birth between January to November 2021 in England showed a similar or higher rate of good birth outcomes than in unvaccinated women</a:t>
            </a:r>
          </a:p>
          <a:p>
            <a:pPr marL="321750" indent="-285750">
              <a:buFont typeface="Arial" panose="020B0604020202020204" pitchFamily="34" charset="0"/>
              <a:buChar char="•"/>
            </a:pPr>
            <a:endParaRPr lang="en-GB" sz="1500" dirty="0">
              <a:solidFill>
                <a:srgbClr val="FF0000"/>
              </a:solidFill>
            </a:endParaRPr>
          </a:p>
          <a:p>
            <a:pPr marL="321750" indent="-285750">
              <a:buFont typeface="Arial" panose="020B0604020202020204" pitchFamily="34" charset="0"/>
              <a:buChar char="•"/>
            </a:pPr>
            <a:r>
              <a:rPr lang="en-GB" sz="1500" dirty="0"/>
              <a:t>there is now extensive post-marketing experience of the use of the Pfizer BioNTech and </a:t>
            </a:r>
            <a:r>
              <a:rPr lang="en-GB" sz="1500" dirty="0" err="1"/>
              <a:t>Moderna</a:t>
            </a:r>
            <a:r>
              <a:rPr lang="en-GB" sz="1500" dirty="0"/>
              <a:t> vaccines with no safety signals so far. These vaccines are therefore the preferred vaccines to offer to pregnant women (for those under 18 years, Pfizer BioNTech vaccine (Comirnaty®) is preferred) </a:t>
            </a:r>
            <a:endParaRPr lang="en-GB" sz="1500" dirty="0">
              <a:solidFill>
                <a:srgbClr val="FF0000"/>
              </a:solidFill>
            </a:endParaRPr>
          </a:p>
          <a:p>
            <a:pPr marL="321750" indent="-285750">
              <a:buFont typeface="Arial" panose="020B0604020202020204" pitchFamily="34" charset="0"/>
              <a:buChar char="•"/>
            </a:pPr>
            <a:endParaRPr lang="en-GB" sz="1350" dirty="0"/>
          </a:p>
          <a:p>
            <a:pPr marL="0" indent="0"/>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2073265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143000"/>
          </a:xfrm>
        </p:spPr>
        <p:txBody>
          <a:bodyPr/>
          <a:lstStyle/>
          <a:p>
            <a:r>
              <a:rPr lang="en-GB" dirty="0">
                <a:solidFill>
                  <a:schemeClr val="accent1">
                    <a:lumMod val="75000"/>
                  </a:schemeClr>
                </a:solidFill>
              </a:rPr>
              <a:t>Health and Social care Workers</a:t>
            </a:r>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800" dirty="0"/>
              <a:t>frontline health and social care workers are at increased personal risk of exposure to infection with COVID-19 and of transmitting that infection to susceptible and vulnerable patients in health and social care settings. As well as the risk to themselves, they can carry and transmit the virus to their families, friends, colleagues and vulnerable patients in health and social care settings (including those in residential and care homes) </a:t>
            </a:r>
          </a:p>
          <a:p>
            <a:pPr marL="0" indent="0"/>
            <a:endParaRPr lang="en-GB" sz="1800" dirty="0"/>
          </a:p>
          <a:p>
            <a:pPr marL="285750" indent="-285750">
              <a:spcAft>
                <a:spcPts val="1200"/>
              </a:spcAft>
              <a:buFont typeface="Arial" panose="020B0604020202020204" pitchFamily="34" charset="0"/>
              <a:buChar char="•"/>
            </a:pPr>
            <a:r>
              <a:rPr lang="en-GB" sz="1800" dirty="0"/>
              <a:t>this group includes those working in hospice care and community based services</a:t>
            </a:r>
          </a:p>
          <a:p>
            <a:pPr marL="285750" indent="-285750">
              <a:spcAft>
                <a:spcPts val="1200"/>
              </a:spcAft>
              <a:buFont typeface="Arial" panose="020B0604020202020204" pitchFamily="34" charset="0"/>
              <a:buChar char="•"/>
            </a:pPr>
            <a:r>
              <a:rPr lang="en-GB" sz="1800" dirty="0"/>
              <a:t>refer to the Green Book, chapter 14a for definitions of frontline health and social care workers who may be offered COVID-19 vaccine </a:t>
            </a:r>
            <a:r>
              <a:rPr lang="en-GB" sz="1800" dirty="0">
                <a:hlinkClick r:id="rId3"/>
              </a:rPr>
              <a:t>COVID-19: the green book, chapter 14a - GOV.UK (www.gov.uk)</a:t>
            </a:r>
            <a:endParaRPr lang="en-GB" sz="1800" dirty="0"/>
          </a:p>
          <a:p>
            <a:pPr marL="285750" indent="-285750">
              <a:spcAft>
                <a:spcPts val="1200"/>
              </a:spcAft>
              <a:buFont typeface="Arial" panose="020B0604020202020204" pitchFamily="34" charset="0"/>
              <a:buChar char="•"/>
            </a:pPr>
            <a:endParaRPr lang="en-GB" sz="1800" dirty="0"/>
          </a:p>
          <a:p>
            <a:endParaRPr lang="en-GB" dirty="0"/>
          </a:p>
        </p:txBody>
      </p:sp>
    </p:spTree>
    <p:extLst>
      <p:ext uri="{BB962C8B-B14F-4D97-AF65-F5344CB8AC3E}">
        <p14:creationId xmlns:p14="http://schemas.microsoft.com/office/powerpoint/2010/main" val="3165549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3506-BA42-4DCB-9CA2-FDCA668BDEBF}"/>
              </a:ext>
            </a:extLst>
          </p:cNvPr>
          <p:cNvSpPr>
            <a:spLocks noGrp="1"/>
          </p:cNvSpPr>
          <p:nvPr>
            <p:ph type="title"/>
          </p:nvPr>
        </p:nvSpPr>
        <p:spPr>
          <a:xfrm>
            <a:off x="685800" y="260648"/>
            <a:ext cx="8077200" cy="864096"/>
          </a:xfrm>
        </p:spPr>
        <p:txBody>
          <a:bodyPr/>
          <a:lstStyle/>
          <a:p>
            <a:r>
              <a:rPr lang="en-GB" dirty="0">
                <a:solidFill>
                  <a:schemeClr val="accent1">
                    <a:lumMod val="75000"/>
                  </a:schemeClr>
                </a:solidFill>
              </a:rPr>
              <a:t>Other high risk groups</a:t>
            </a:r>
          </a:p>
        </p:txBody>
      </p:sp>
      <p:sp>
        <p:nvSpPr>
          <p:cNvPr id="3" name="Content Placeholder 2">
            <a:extLst>
              <a:ext uri="{FF2B5EF4-FFF2-40B4-BE49-F238E27FC236}">
                <a16:creationId xmlns:a16="http://schemas.microsoft.com/office/drawing/2014/main" id="{4F3B3877-B144-475C-8952-85F5C370A38C}"/>
              </a:ext>
            </a:extLst>
          </p:cNvPr>
          <p:cNvSpPr>
            <a:spLocks noGrp="1"/>
          </p:cNvSpPr>
          <p:nvPr>
            <p:ph idx="1"/>
          </p:nvPr>
        </p:nvSpPr>
        <p:spPr>
          <a:xfrm>
            <a:off x="685800" y="1268760"/>
            <a:ext cx="8077200" cy="4293840"/>
          </a:xfrm>
        </p:spPr>
        <p:txBody>
          <a:bodyPr/>
          <a:lstStyle/>
          <a:p>
            <a:r>
              <a:rPr lang="en-GB" sz="1800" b="1" dirty="0"/>
              <a:t>Household contacts</a:t>
            </a:r>
          </a:p>
          <a:p>
            <a:pPr marL="457200" indent="-457200">
              <a:buFont typeface="Arial" panose="020B0604020202020204" pitchFamily="34" charset="0"/>
              <a:buChar char="•"/>
            </a:pPr>
            <a:r>
              <a:rPr lang="en-GB" sz="1800" dirty="0"/>
              <a:t>individuals who expect to share living accommodation on most days (and therefore continuing close contact is unavoidable) with people who are immunosuppressed</a:t>
            </a:r>
          </a:p>
          <a:p>
            <a:pPr marL="0" indent="0"/>
            <a:endParaRPr lang="en-GB" sz="1800" b="1" dirty="0"/>
          </a:p>
          <a:p>
            <a:pPr marL="0" indent="0"/>
            <a:r>
              <a:rPr lang="en-GB" sz="1800" b="1" dirty="0"/>
              <a:t>Carers</a:t>
            </a:r>
          </a:p>
          <a:p>
            <a:pPr marL="285750" indent="-285750">
              <a:buFont typeface="Arial" panose="020B0604020202020204" pitchFamily="34" charset="0"/>
              <a:buChar char="•"/>
            </a:pPr>
            <a:r>
              <a:rPr lang="en-GB" sz="1800" dirty="0"/>
              <a:t>those who are eligible for a carer’s allowance, or those aged 16 years and over who are the sole or primary carer of an elderly or disabled person who is at increased risk of COVID-19 mortality and therefore clinically vulnerable</a:t>
            </a:r>
          </a:p>
          <a:p>
            <a:pPr marL="285750" indent="-285750">
              <a:buFont typeface="Arial" panose="020B0604020202020204" pitchFamily="34" charset="0"/>
              <a:buChar char="•"/>
            </a:pPr>
            <a:endParaRPr lang="en-GB" sz="1800" dirty="0"/>
          </a:p>
          <a:p>
            <a:pPr marL="0" indent="0"/>
            <a:r>
              <a:rPr lang="en-GB" sz="1800" dirty="0"/>
              <a:t>Refer to the Green Book, chapter 14a for definitions of immunosuppressed individuals, and clinically vulnerable to COVID-19 </a:t>
            </a:r>
            <a:r>
              <a:rPr lang="en-GB" sz="1800" dirty="0" err="1">
                <a:hlinkClick r:id="rId3"/>
              </a:rPr>
              <a:t>COVID-19</a:t>
            </a:r>
            <a:r>
              <a:rPr lang="en-GB" sz="1800" dirty="0">
                <a:hlinkClick r:id="rId3"/>
              </a:rPr>
              <a:t>: the green book, chapter 14a - GOV.UK (www.gov.uk)</a:t>
            </a:r>
            <a:endParaRPr lang="en-GB" sz="1800" dirty="0"/>
          </a:p>
        </p:txBody>
      </p:sp>
    </p:spTree>
    <p:extLst>
      <p:ext uri="{BB962C8B-B14F-4D97-AF65-F5344CB8AC3E}">
        <p14:creationId xmlns:p14="http://schemas.microsoft.com/office/powerpoint/2010/main" val="2875267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dirty="0">
                <a:solidFill>
                  <a:schemeClr val="accent1">
                    <a:lumMod val="75000"/>
                  </a:schemeClr>
                </a:solidFill>
              </a:rPr>
              <a:t>Deprivation and ethnicity</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500" dirty="0"/>
              <a:t>there is clear evidence that certain Black, Asian and minority ethnic (BAME) groups have higher rates of infection, and higher rates of serious disease, morbidity and mortality from SARS-Cov-2 infection  </a:t>
            </a:r>
          </a:p>
          <a:p>
            <a:pPr marL="0" indent="0"/>
            <a:endParaRPr lang="en-GB" sz="1500" dirty="0"/>
          </a:p>
          <a:p>
            <a:pPr marL="285750" indent="-285750">
              <a:buFont typeface="Arial" panose="020B0604020202020204" pitchFamily="34" charset="0"/>
              <a:buChar char="•"/>
            </a:pPr>
            <a:r>
              <a:rPr lang="en-GB" sz="1500" dirty="0"/>
              <a:t>there is no strong evidence that ethnicity by itself (or genetics) is the sole explanation for observed differences in rates of severe illness and deaths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certain health conditions are associated with increased risk of serious disease, and these health conditions are often overrepresented in certain BAME groups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societal factors, such as occupation, household size, deprivation, and access to healthcare can increase susceptibility to COVID-19 and worsen outcomes following infection</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good vaccine coverage in BAME groups will be the most important factor within a vaccine programme in reducing inequalities for this group</a:t>
            </a:r>
          </a:p>
          <a:p>
            <a:endParaRPr lang="en-GB" dirty="0"/>
          </a:p>
        </p:txBody>
      </p:sp>
    </p:spTree>
    <p:extLst>
      <p:ext uri="{BB962C8B-B14F-4D97-AF65-F5344CB8AC3E}">
        <p14:creationId xmlns:p14="http://schemas.microsoft.com/office/powerpoint/2010/main" val="3959464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412776"/>
            <a:ext cx="8583488" cy="4149824"/>
          </a:xfrm>
        </p:spPr>
        <p:txBody>
          <a:bodyPr/>
          <a:lstStyle/>
          <a:p>
            <a:pPr algn="ctr"/>
            <a:r>
              <a:rPr lang="en-GB" sz="5400" b="1" dirty="0">
                <a:solidFill>
                  <a:schemeClr val="accent1">
                    <a:lumMod val="75000"/>
                  </a:schemeClr>
                </a:solidFill>
              </a:rPr>
              <a:t>COVID-19 vaccination programme autumn 2023</a:t>
            </a:r>
          </a:p>
        </p:txBody>
      </p:sp>
    </p:spTree>
    <p:extLst>
      <p:ext uri="{BB962C8B-B14F-4D97-AF65-F5344CB8AC3E}">
        <p14:creationId xmlns:p14="http://schemas.microsoft.com/office/powerpoint/2010/main" val="2987829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886-211A-428C-ADAC-489AEC8ED7EA}"/>
              </a:ext>
            </a:extLst>
          </p:cNvPr>
          <p:cNvSpPr>
            <a:spLocks noGrp="1"/>
          </p:cNvSpPr>
          <p:nvPr>
            <p:ph type="title"/>
          </p:nvPr>
        </p:nvSpPr>
        <p:spPr>
          <a:xfrm>
            <a:off x="539552" y="188640"/>
            <a:ext cx="8223448" cy="936104"/>
          </a:xfrm>
        </p:spPr>
        <p:txBody>
          <a:bodyPr/>
          <a:lstStyle/>
          <a:p>
            <a:r>
              <a:rPr lang="en-GB" dirty="0">
                <a:solidFill>
                  <a:schemeClr val="accent1">
                    <a:lumMod val="75000"/>
                  </a:schemeClr>
                </a:solidFill>
              </a:rPr>
              <a:t>Autumn booster 2023</a:t>
            </a:r>
          </a:p>
        </p:txBody>
      </p:sp>
      <p:sp>
        <p:nvSpPr>
          <p:cNvPr id="3" name="Content Placeholder 2">
            <a:extLst>
              <a:ext uri="{FF2B5EF4-FFF2-40B4-BE49-F238E27FC236}">
                <a16:creationId xmlns:a16="http://schemas.microsoft.com/office/drawing/2014/main" id="{D34ADC45-8643-4189-AEBA-7C49C0D4B8B7}"/>
              </a:ext>
            </a:extLst>
          </p:cNvPr>
          <p:cNvSpPr>
            <a:spLocks noGrp="1"/>
          </p:cNvSpPr>
          <p:nvPr>
            <p:ph idx="1"/>
          </p:nvPr>
        </p:nvSpPr>
        <p:spPr>
          <a:xfrm>
            <a:off x="539552" y="1124744"/>
            <a:ext cx="8223448" cy="4536504"/>
          </a:xfrm>
        </p:spPr>
        <p:txBody>
          <a:bodyPr/>
          <a:lstStyle/>
          <a:p>
            <a:pPr marL="36000" indent="0"/>
            <a:r>
              <a:rPr lang="en-GB" sz="2200" dirty="0"/>
              <a:t>The JCVI have recommended that an autumn booster dose of COVID-19 vaccine should be offered to: </a:t>
            </a:r>
          </a:p>
          <a:p>
            <a:pPr marL="321750" indent="-285750">
              <a:buFont typeface="Wingdings" panose="05000000000000000000" pitchFamily="2" charset="2"/>
              <a:buChar char="Ø"/>
            </a:pPr>
            <a:r>
              <a:rPr lang="en-GB" sz="2200" dirty="0"/>
              <a:t>residents and staff in a care home</a:t>
            </a:r>
          </a:p>
          <a:p>
            <a:pPr marL="321750" indent="-285750">
              <a:buFont typeface="Wingdings" panose="05000000000000000000" pitchFamily="2" charset="2"/>
              <a:buChar char="Ø"/>
            </a:pPr>
            <a:r>
              <a:rPr lang="en-GB" sz="2200" dirty="0"/>
              <a:t>all adults aged 65 years and over</a:t>
            </a:r>
          </a:p>
          <a:p>
            <a:pPr marL="321750" indent="-285750">
              <a:buFont typeface="Wingdings" panose="05000000000000000000" pitchFamily="2" charset="2"/>
              <a:buChar char="Ø"/>
            </a:pPr>
            <a:r>
              <a:rPr lang="en-GB" sz="2200" dirty="0"/>
              <a:t>persons aged 6 months to 64 years in a clinical risk group, as defined in tables 3 and 4 of the</a:t>
            </a:r>
            <a:r>
              <a:rPr lang="en-GB" sz="2200" dirty="0">
                <a:solidFill>
                  <a:srgbClr val="FF0000"/>
                </a:solidFill>
              </a:rPr>
              <a:t> </a:t>
            </a:r>
            <a:r>
              <a:rPr lang="en-GB" sz="22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2200" dirty="0">
              <a:solidFill>
                <a:srgbClr val="FF0000"/>
              </a:solidFill>
            </a:endParaRPr>
          </a:p>
          <a:p>
            <a:pPr marL="321750" indent="-285750">
              <a:buFont typeface="Wingdings" panose="05000000000000000000" pitchFamily="2" charset="2"/>
              <a:buChar char="Ø"/>
            </a:pPr>
            <a:r>
              <a:rPr lang="en-GB" sz="2200" dirty="0"/>
              <a:t>frontline health and social care workers</a:t>
            </a:r>
          </a:p>
          <a:p>
            <a:pPr marL="321750" indent="-285750">
              <a:buFont typeface="Wingdings" panose="05000000000000000000" pitchFamily="2" charset="2"/>
              <a:buChar char="Ø"/>
            </a:pPr>
            <a:r>
              <a:rPr lang="en-GB" sz="2200" dirty="0"/>
              <a:t>persons aged 12 to 64 years who are household contacts of people with immunosuppression (as defined in the Green Book)</a:t>
            </a:r>
          </a:p>
          <a:p>
            <a:pPr marL="321750" indent="-285750">
              <a:buFont typeface="Wingdings" panose="05000000000000000000" pitchFamily="2" charset="2"/>
              <a:buChar char="Ø"/>
            </a:pPr>
            <a:r>
              <a:rPr lang="en-GB" sz="2200" dirty="0"/>
              <a:t>persons aged 16 to 64 years who are carers</a:t>
            </a:r>
          </a:p>
          <a:p>
            <a:pPr marL="457200" lvl="1" indent="0">
              <a:buNone/>
            </a:pPr>
            <a:endParaRPr lang="en-GB" sz="1900" dirty="0">
              <a:solidFill>
                <a:srgbClr val="FF0000"/>
              </a:solidFill>
            </a:endParaRPr>
          </a:p>
          <a:p>
            <a:endParaRPr lang="en-GB" dirty="0"/>
          </a:p>
        </p:txBody>
      </p:sp>
    </p:spTree>
    <p:extLst>
      <p:ext uri="{BB962C8B-B14F-4D97-AF65-F5344CB8AC3E}">
        <p14:creationId xmlns:p14="http://schemas.microsoft.com/office/powerpoint/2010/main" val="148944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720080"/>
          </a:xfrm>
        </p:spPr>
        <p:txBody>
          <a:bodyPr/>
          <a:lstStyle/>
          <a:p>
            <a:r>
              <a:rPr lang="en-GB" dirty="0">
                <a:solidFill>
                  <a:schemeClr val="accent1">
                    <a:lumMod val="75000"/>
                  </a:schemeClr>
                </a:solidFill>
              </a:rPr>
              <a:t>Key messages</a:t>
            </a:r>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600" dirty="0"/>
              <a:t>the global COVID-19 pandemic caused hundreds of millions of infections and over six million deaths across the world</a:t>
            </a:r>
          </a:p>
          <a:p>
            <a:pPr marL="0" lvl="0" indent="0"/>
            <a:endParaRPr lang="en-GB" sz="1600" dirty="0"/>
          </a:p>
          <a:p>
            <a:pPr marL="285750" lvl="0" indent="-285750">
              <a:buFont typeface="Arial" panose="020B0604020202020204" pitchFamily="34" charset="0"/>
              <a:buChar char="•"/>
            </a:pPr>
            <a:r>
              <a:rPr lang="en-GB" sz="1600" dirty="0"/>
              <a:t>scientists across the world worked to develop vaccines which were then rigorously tested for safety and efficacy</a:t>
            </a:r>
          </a:p>
          <a:p>
            <a:pPr marL="0" lvl="0" indent="0"/>
            <a:endParaRPr lang="en-GB" sz="1600" dirty="0"/>
          </a:p>
          <a:p>
            <a:pPr marL="285750" lvl="0" indent="-285750">
              <a:buFont typeface="Arial" panose="020B0604020202020204" pitchFamily="34" charset="0"/>
              <a:buChar char="•"/>
            </a:pPr>
            <a:r>
              <a:rPr lang="en-GB" sz="1600" dirty="0"/>
              <a:t>it continues to be crucial that the COVID-19 vaccine is safely and effectively delivered to as many of those eligible as possible </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vaccination to prevent COVID-19 continues to be a key measure to protect those who are at highest risk from serious illness and death</a:t>
            </a:r>
          </a:p>
          <a:p>
            <a:pPr marL="0" lvl="0" indent="0"/>
            <a:endParaRPr lang="en-GB" sz="1600" dirty="0"/>
          </a:p>
          <a:p>
            <a:pPr marL="285750" lvl="0" indent="-285750">
              <a:buFont typeface="Arial" panose="020B0604020202020204" pitchFamily="34" charset="0"/>
              <a:buChar char="•"/>
            </a:pPr>
            <a:r>
              <a:rPr lang="en-GB" sz="16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71A0-A25F-41E4-91E4-68CBD0B9BFE0}"/>
              </a:ext>
            </a:extLst>
          </p:cNvPr>
          <p:cNvSpPr>
            <a:spLocks noGrp="1"/>
          </p:cNvSpPr>
          <p:nvPr>
            <p:ph type="title"/>
          </p:nvPr>
        </p:nvSpPr>
        <p:spPr>
          <a:xfrm>
            <a:off x="467544" y="260648"/>
            <a:ext cx="8295456" cy="936104"/>
          </a:xfrm>
        </p:spPr>
        <p:txBody>
          <a:bodyPr/>
          <a:lstStyle/>
          <a:p>
            <a:r>
              <a:rPr lang="en-GB" sz="3600" dirty="0">
                <a:solidFill>
                  <a:schemeClr val="accent1">
                    <a:lumMod val="75000"/>
                  </a:schemeClr>
                </a:solidFill>
              </a:rPr>
              <a:t>Autumn booster 2023 (continued)</a:t>
            </a:r>
          </a:p>
        </p:txBody>
      </p:sp>
      <p:sp>
        <p:nvSpPr>
          <p:cNvPr id="3" name="Content Placeholder 2">
            <a:extLst>
              <a:ext uri="{FF2B5EF4-FFF2-40B4-BE49-F238E27FC236}">
                <a16:creationId xmlns:a16="http://schemas.microsoft.com/office/drawing/2014/main" id="{C55370CB-5285-4B70-B31B-0DEFD0ADFB84}"/>
              </a:ext>
            </a:extLst>
          </p:cNvPr>
          <p:cNvSpPr>
            <a:spLocks noGrp="1"/>
          </p:cNvSpPr>
          <p:nvPr>
            <p:ph idx="1"/>
          </p:nvPr>
        </p:nvSpPr>
        <p:spPr>
          <a:xfrm>
            <a:off x="685800" y="1196752"/>
            <a:ext cx="8077200" cy="4365848"/>
          </a:xfrm>
        </p:spPr>
        <p:txBody>
          <a:bodyPr/>
          <a:lstStyle/>
          <a:p>
            <a:pPr marL="378900">
              <a:buFont typeface="Arial" panose="020B0604020202020204" pitchFamily="34" charset="0"/>
              <a:buChar char="•"/>
            </a:pPr>
            <a:r>
              <a:rPr lang="en-GB" sz="2000" dirty="0"/>
              <a:t>although vaccination should ideally be offered around six months from any previous dose, operational flexibility can be used e.g. individuals in care homes or housebound patients may be offered the booster alongside other residents providing there was at least three months from the previous dose</a:t>
            </a:r>
          </a:p>
          <a:p>
            <a:pPr marL="378900">
              <a:buFont typeface="Arial" panose="020B0604020202020204" pitchFamily="34" charset="0"/>
              <a:buChar char="•"/>
            </a:pPr>
            <a:endParaRPr lang="en-GB" sz="2000" dirty="0"/>
          </a:p>
          <a:p>
            <a:pPr marL="378900">
              <a:buFont typeface="Arial" panose="020B0604020202020204" pitchFamily="34" charset="0"/>
              <a:buChar char="•"/>
            </a:pPr>
            <a:r>
              <a:rPr lang="en-GB" sz="2000" dirty="0"/>
              <a:t>to optimise protection over the winter months, JCVI advise that the autumn programme should aim to complete by early December 2023</a:t>
            </a:r>
          </a:p>
          <a:p>
            <a:pPr marL="378900">
              <a:buFont typeface="Arial" panose="020B0604020202020204" pitchFamily="34" charset="0"/>
              <a:buChar char="•"/>
            </a:pPr>
            <a:endParaRPr lang="en-GB" sz="2000" dirty="0"/>
          </a:p>
          <a:p>
            <a:pPr marL="378900">
              <a:buFont typeface="Arial" panose="020B0604020202020204" pitchFamily="34" charset="0"/>
              <a:buChar char="•"/>
            </a:pPr>
            <a:r>
              <a:rPr lang="en-GB" sz="2000" dirty="0"/>
              <a:t>however the Department of Health in NI have requested that as many eligible individuals as possible are vaccinated by the 31</a:t>
            </a:r>
            <a:r>
              <a:rPr lang="en-GB" sz="2000" baseline="30000" dirty="0"/>
              <a:t>st</a:t>
            </a:r>
            <a:r>
              <a:rPr lang="en-GB" sz="2000" dirty="0"/>
              <a:t> October 2023</a:t>
            </a:r>
          </a:p>
          <a:p>
            <a:endParaRPr lang="en-GB" dirty="0"/>
          </a:p>
        </p:txBody>
      </p:sp>
    </p:spTree>
    <p:extLst>
      <p:ext uri="{BB962C8B-B14F-4D97-AF65-F5344CB8AC3E}">
        <p14:creationId xmlns:p14="http://schemas.microsoft.com/office/powerpoint/2010/main" val="4076157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9ED1-1CA3-4A4F-8991-8A9C992A0B63}"/>
              </a:ext>
            </a:extLst>
          </p:cNvPr>
          <p:cNvSpPr>
            <a:spLocks noGrp="1"/>
          </p:cNvSpPr>
          <p:nvPr>
            <p:ph type="title"/>
          </p:nvPr>
        </p:nvSpPr>
        <p:spPr>
          <a:xfrm>
            <a:off x="685800" y="260648"/>
            <a:ext cx="8077200" cy="792088"/>
          </a:xfrm>
        </p:spPr>
        <p:txBody>
          <a:bodyPr/>
          <a:lstStyle/>
          <a:p>
            <a:r>
              <a:rPr lang="en-GB" sz="3600" dirty="0">
                <a:solidFill>
                  <a:schemeClr val="accent1">
                    <a:lumMod val="75000"/>
                  </a:schemeClr>
                </a:solidFill>
              </a:rPr>
              <a:t>Reinforcing vaccination</a:t>
            </a:r>
          </a:p>
        </p:txBody>
      </p:sp>
      <p:sp>
        <p:nvSpPr>
          <p:cNvPr id="3" name="Content Placeholder 2">
            <a:extLst>
              <a:ext uri="{FF2B5EF4-FFF2-40B4-BE49-F238E27FC236}">
                <a16:creationId xmlns:a16="http://schemas.microsoft.com/office/drawing/2014/main" id="{690F4734-52A7-4929-A6E9-7DF9FA35B038}"/>
              </a:ext>
            </a:extLst>
          </p:cNvPr>
          <p:cNvSpPr>
            <a:spLocks noGrp="1"/>
          </p:cNvSpPr>
          <p:nvPr>
            <p:ph idx="1"/>
          </p:nvPr>
        </p:nvSpPr>
        <p:spPr>
          <a:xfrm>
            <a:off x="685800" y="1052736"/>
            <a:ext cx="8077200" cy="4752528"/>
          </a:xfrm>
        </p:spPr>
        <p:txBody>
          <a:bodyPr/>
          <a:lstStyle/>
          <a:p>
            <a:pPr marL="285750" indent="-285750">
              <a:buFont typeface="Arial" panose="020B0604020202020204" pitchFamily="34" charset="0"/>
              <a:buChar char="•"/>
            </a:pPr>
            <a:r>
              <a:rPr lang="en-GB" sz="1500" dirty="0"/>
              <a:t>studies of boosting in the UK have shown that a third adult dose of AstraZeneca (</a:t>
            </a:r>
            <a:r>
              <a:rPr lang="en-GB" sz="1500" dirty="0" err="1"/>
              <a:t>Vaxzevria</a:t>
            </a:r>
            <a:r>
              <a:rPr lang="en-GB" sz="1500" dirty="0"/>
              <a:t>®), Novavax (Nuvaxovid®), </a:t>
            </a:r>
            <a:r>
              <a:rPr lang="en-GB" sz="1500" dirty="0" err="1"/>
              <a:t>Moderna</a:t>
            </a:r>
            <a:r>
              <a:rPr lang="en-GB" sz="1500" dirty="0"/>
              <a:t> (Spikevax®) and Pfizer BioNTech (Comirnaty®) vaccines successfully boosted individuals who had been primed with two doses of Pfizer BioNTech (Comirnaty®) or AstraZeneca (</a:t>
            </a:r>
            <a:r>
              <a:rPr lang="en-GB" sz="1500" dirty="0" err="1"/>
              <a:t>Vaxzevria</a:t>
            </a:r>
            <a:r>
              <a:rPr lang="en-GB" sz="1500" dirty="0"/>
              <a:t>®) vaccine around three months earlier</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levels of IgG and neutralising antibody, including against Delta variant, were generally higher where an mRNA vaccine was used as either a heterologous or homologous boost</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following the recognition of the Omicron variant becoming the dominant global circulating strain during 2022, many vaccine manufacturers rapidly developed second generation vaccines that may have broader coverage against SARS-CoV-2 variants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overall, booster doses of the first bivalent variant mRNA vaccines (targeting BA.1), which were used in the autumn 2022 programme, showed superior immunogenicity against the matched strains and slightly improved immunogenicity against historic strains than the equivalent original vaccines</a:t>
            </a:r>
          </a:p>
        </p:txBody>
      </p:sp>
    </p:spTree>
    <p:extLst>
      <p:ext uri="{BB962C8B-B14F-4D97-AF65-F5344CB8AC3E}">
        <p14:creationId xmlns:p14="http://schemas.microsoft.com/office/powerpoint/2010/main" val="1235746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3C3C-B0FB-4F87-AE81-4C2A4EA5B83A}"/>
              </a:ext>
            </a:extLst>
          </p:cNvPr>
          <p:cNvSpPr>
            <a:spLocks noGrp="1"/>
          </p:cNvSpPr>
          <p:nvPr>
            <p:ph type="title"/>
          </p:nvPr>
        </p:nvSpPr>
        <p:spPr>
          <a:xfrm>
            <a:off x="539552" y="116632"/>
            <a:ext cx="8223448" cy="936104"/>
          </a:xfrm>
        </p:spPr>
        <p:txBody>
          <a:bodyPr/>
          <a:lstStyle/>
          <a:p>
            <a:r>
              <a:rPr lang="en-GB" sz="3200" dirty="0">
                <a:solidFill>
                  <a:schemeClr val="accent1">
                    <a:lumMod val="75000"/>
                  </a:schemeClr>
                </a:solidFill>
              </a:rPr>
              <a:t>Reinforcing vaccination (continued)</a:t>
            </a:r>
          </a:p>
        </p:txBody>
      </p:sp>
      <p:sp>
        <p:nvSpPr>
          <p:cNvPr id="3" name="Content Placeholder 2">
            <a:extLst>
              <a:ext uri="{FF2B5EF4-FFF2-40B4-BE49-F238E27FC236}">
                <a16:creationId xmlns:a16="http://schemas.microsoft.com/office/drawing/2014/main" id="{4C78D8A7-0FA9-4E80-B4C4-588258E5C22F}"/>
              </a:ext>
            </a:extLst>
          </p:cNvPr>
          <p:cNvSpPr>
            <a:spLocks noGrp="1"/>
          </p:cNvSpPr>
          <p:nvPr>
            <p:ph idx="1"/>
          </p:nvPr>
        </p:nvSpPr>
        <p:spPr>
          <a:xfrm>
            <a:off x="685800" y="1052736"/>
            <a:ext cx="8077200" cy="4509864"/>
          </a:xfrm>
        </p:spPr>
        <p:txBody>
          <a:bodyPr/>
          <a:lstStyle/>
          <a:p>
            <a:pPr marL="285750" indent="-285750">
              <a:buFont typeface="Arial" panose="020B0604020202020204" pitchFamily="34" charset="0"/>
              <a:buChar char="•"/>
            </a:pPr>
            <a:r>
              <a:rPr lang="en-GB" sz="2000" dirty="0"/>
              <a:t>in the early summer of 2023, based on emerging evidence of superior immunogenicity against matched strains with good evidence of back-boosting against historic strains, regulators expressed a preference for moving from bivalent to monovalent variant vaccines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monovalent XBB mRNA vaccines produced by Pfizer BioNTech and </a:t>
            </a:r>
            <a:r>
              <a:rPr lang="en-GB" sz="2000" dirty="0" err="1"/>
              <a:t>Moderna</a:t>
            </a:r>
            <a:r>
              <a:rPr lang="en-GB" sz="2000" dirty="0"/>
              <a:t> are expected to be approved and available for use by October 2023</a:t>
            </a:r>
          </a:p>
          <a:p>
            <a:pPr marL="0" indent="0"/>
            <a:endParaRPr lang="en-GB" sz="2000" dirty="0"/>
          </a:p>
          <a:p>
            <a:pPr marL="285750" indent="-285750">
              <a:buFont typeface="Arial" panose="020B0604020202020204" pitchFamily="34" charset="0"/>
              <a:buChar char="•"/>
            </a:pPr>
            <a:r>
              <a:rPr lang="en-GB" sz="2000" b="1" dirty="0"/>
              <a:t>eligible individuals should be clearly advised that boosting is required to ensure timely protection, and therefore to accept whichever booster vaccine they are offered</a:t>
            </a:r>
          </a:p>
          <a:p>
            <a:pPr marL="36000" indent="0"/>
            <a:r>
              <a:rPr lang="en-GB" sz="1600" dirty="0">
                <a:solidFill>
                  <a:srgbClr val="FF0000"/>
                </a:solidFill>
              </a:rPr>
              <a:t> </a:t>
            </a:r>
          </a:p>
        </p:txBody>
      </p:sp>
    </p:spTree>
    <p:extLst>
      <p:ext uri="{BB962C8B-B14F-4D97-AF65-F5344CB8AC3E}">
        <p14:creationId xmlns:p14="http://schemas.microsoft.com/office/powerpoint/2010/main" val="2512184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57" y="116632"/>
            <a:ext cx="8269943" cy="676608"/>
          </a:xfrm>
        </p:spPr>
        <p:txBody>
          <a:bodyPr/>
          <a:lstStyle/>
          <a:p>
            <a:r>
              <a:rPr lang="en-GB" sz="2800" dirty="0">
                <a:solidFill>
                  <a:schemeClr val="accent1">
                    <a:lumMod val="75000"/>
                  </a:schemeClr>
                </a:solidFill>
              </a:rPr>
              <a:t>Booster vaccine doses</a:t>
            </a:r>
          </a:p>
        </p:txBody>
      </p:sp>
      <p:sp>
        <p:nvSpPr>
          <p:cNvPr id="3" name="Content Placeholder 2"/>
          <p:cNvSpPr>
            <a:spLocks noGrp="1"/>
          </p:cNvSpPr>
          <p:nvPr>
            <p:ph idx="1"/>
          </p:nvPr>
        </p:nvSpPr>
        <p:spPr>
          <a:xfrm>
            <a:off x="539552" y="692696"/>
            <a:ext cx="8269943" cy="5372065"/>
          </a:xfrm>
        </p:spPr>
        <p:txBody>
          <a:bodyPr/>
          <a:lstStyle/>
          <a:p>
            <a:pPr marL="0" indent="0"/>
            <a:r>
              <a:rPr lang="en-GB" sz="1500" dirty="0"/>
              <a:t>The JCVI have advised that the following vaccines are suitable for boosting irrespective of any previous vaccine doses: </a:t>
            </a:r>
            <a:endParaRPr lang="en-GB" sz="1500" b="1" u="sng" dirty="0"/>
          </a:p>
          <a:p>
            <a:pPr marL="857250" lvl="2" indent="0">
              <a:buNone/>
            </a:pPr>
            <a:r>
              <a:rPr lang="en-GB" sz="1500" u="sng" dirty="0"/>
              <a:t>Adults aged 75 years and over</a:t>
            </a:r>
          </a:p>
          <a:p>
            <a:pPr lvl="2" indent="-285750"/>
            <a:r>
              <a:rPr lang="en-GB" sz="1500" dirty="0"/>
              <a:t>full 0.3ml booster dose of bivalent (15/15 micrograms) Pfizer-BioNTech vaccine Comirnaty® Original/Omicron BA.4-5 or monovalent Comirnaty® Omicron XBB.1.5, subject to availability</a:t>
            </a:r>
          </a:p>
          <a:p>
            <a:pPr lvl="2" indent="-285750"/>
            <a:r>
              <a:rPr lang="en-GB" sz="1500" dirty="0"/>
              <a:t>full 0.5ml dose of the bivalent (25/25 micrograms) </a:t>
            </a:r>
            <a:r>
              <a:rPr lang="en-GB" sz="1500" dirty="0" err="1"/>
              <a:t>Moderna</a:t>
            </a:r>
            <a:r>
              <a:rPr lang="en-GB" sz="1500" dirty="0"/>
              <a:t> COVID-19 vaccine </a:t>
            </a:r>
            <a:r>
              <a:rPr lang="en-GB" sz="1500" dirty="0" err="1"/>
              <a:t>Spikevax</a:t>
            </a:r>
            <a:r>
              <a:rPr lang="en-GB" sz="1500" dirty="0"/>
              <a:t>® bivalent original/Omicron BA.4-5 or monovalent </a:t>
            </a:r>
            <a:r>
              <a:rPr lang="en-GB" sz="1500" dirty="0" err="1"/>
              <a:t>Spikevax</a:t>
            </a:r>
            <a:r>
              <a:rPr lang="en-GB" sz="1500" dirty="0"/>
              <a:t>® XBB1.5, subject to regulatory approval</a:t>
            </a:r>
          </a:p>
          <a:p>
            <a:pPr lvl="2" indent="-285750"/>
            <a:r>
              <a:rPr lang="en-GB" sz="1500" dirty="0"/>
              <a:t>full 0.5ml booster dose of Sanofi Pasteur vaccine </a:t>
            </a:r>
            <a:r>
              <a:rPr lang="en-GB" sz="1500" dirty="0" err="1"/>
              <a:t>VidPrevtyn</a:t>
            </a:r>
            <a:r>
              <a:rPr lang="en-GB" sz="1500" dirty="0"/>
              <a:t> Beta ®</a:t>
            </a:r>
          </a:p>
          <a:p>
            <a:pPr lvl="2" indent="-285750"/>
            <a:endParaRPr lang="en-GB" sz="1500" dirty="0"/>
          </a:p>
          <a:p>
            <a:pPr marL="400050" lvl="1" indent="0">
              <a:buNone/>
            </a:pPr>
            <a:r>
              <a:rPr lang="en-GB" sz="1500" dirty="0"/>
              <a:t>	</a:t>
            </a:r>
            <a:r>
              <a:rPr lang="en-GB" sz="1500" u="sng" dirty="0"/>
              <a:t>Adults aged 18 - 74 years (including pregnant women*) </a:t>
            </a:r>
            <a:r>
              <a:rPr lang="en-GB" sz="1500" dirty="0"/>
              <a:t>	</a:t>
            </a:r>
            <a:endParaRPr lang="en-GB" sz="1500" u="sng" dirty="0"/>
          </a:p>
          <a:p>
            <a:pPr lvl="2" indent="-285750"/>
            <a:r>
              <a:rPr lang="en-GB" sz="1500" dirty="0"/>
              <a:t>full 0.3ml booster dose of bivalent (15/15 micrograms) Pfizer-BioNTech vaccine Comirnaty® Original/Omicron BA.4-5 or monovalent Comirnaty® Omicron XBB.1.5, subject to availability</a:t>
            </a:r>
          </a:p>
          <a:p>
            <a:pPr lvl="2" indent="-285750"/>
            <a:r>
              <a:rPr lang="en-GB" sz="1500" dirty="0"/>
              <a:t>full 0.5ml dose of the bivalent (25/25 micrograms) </a:t>
            </a:r>
            <a:r>
              <a:rPr lang="en-GB" sz="1500" dirty="0" err="1"/>
              <a:t>Moderna</a:t>
            </a:r>
            <a:r>
              <a:rPr lang="en-GB" sz="1500" dirty="0"/>
              <a:t> COVID-19 vaccine </a:t>
            </a:r>
            <a:r>
              <a:rPr lang="en-GB" sz="1500" dirty="0" err="1"/>
              <a:t>Spikevax</a:t>
            </a:r>
            <a:r>
              <a:rPr lang="en-GB" sz="1500" dirty="0"/>
              <a:t>® bivalent original/Omicron BA.4-5 or monovalent </a:t>
            </a:r>
            <a:r>
              <a:rPr lang="en-GB" sz="1500" dirty="0" err="1"/>
              <a:t>Spikevax</a:t>
            </a:r>
            <a:r>
              <a:rPr lang="en-GB" sz="1500" dirty="0"/>
              <a:t>® XBB1.5, subject to regulatory approval</a:t>
            </a:r>
          </a:p>
          <a:p>
            <a:pPr marL="36000" lvl="2" indent="0">
              <a:buNone/>
            </a:pPr>
            <a:r>
              <a:rPr lang="en-GB" sz="1500" dirty="0"/>
              <a:t>When mRNA vaccines are not considered clinically suitable, Sanofi Pasteur (</a:t>
            </a:r>
            <a:r>
              <a:rPr lang="en-GB" sz="1500" dirty="0" err="1"/>
              <a:t>VidPrevtyn</a:t>
            </a:r>
            <a:r>
              <a:rPr lang="en-GB" sz="1500" dirty="0"/>
              <a:t> Beta®) vaccine is a suitable alternative for those aged 18 years and over.</a:t>
            </a:r>
          </a:p>
          <a:p>
            <a:pPr marL="857250" lvl="2" indent="0">
              <a:buNone/>
            </a:pPr>
            <a:endParaRPr lang="en-GB" sz="1300" dirty="0"/>
          </a:p>
        </p:txBody>
      </p:sp>
    </p:spTree>
    <p:extLst>
      <p:ext uri="{BB962C8B-B14F-4D97-AF65-F5344CB8AC3E}">
        <p14:creationId xmlns:p14="http://schemas.microsoft.com/office/powerpoint/2010/main" val="1871594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D7F4-B7DF-481B-9773-8086BD0E4BF5}"/>
              </a:ext>
            </a:extLst>
          </p:cNvPr>
          <p:cNvSpPr>
            <a:spLocks noGrp="1"/>
          </p:cNvSpPr>
          <p:nvPr>
            <p:ph type="title"/>
          </p:nvPr>
        </p:nvSpPr>
        <p:spPr>
          <a:xfrm>
            <a:off x="685800" y="260648"/>
            <a:ext cx="8077200" cy="936104"/>
          </a:xfrm>
        </p:spPr>
        <p:txBody>
          <a:bodyPr/>
          <a:lstStyle/>
          <a:p>
            <a:r>
              <a:rPr lang="en-GB" dirty="0">
                <a:solidFill>
                  <a:schemeClr val="accent1">
                    <a:lumMod val="75000"/>
                  </a:schemeClr>
                </a:solidFill>
              </a:rPr>
              <a:t>Primary COVID-19 vaccination</a:t>
            </a:r>
          </a:p>
        </p:txBody>
      </p:sp>
      <p:sp>
        <p:nvSpPr>
          <p:cNvPr id="3" name="Content Placeholder 2">
            <a:extLst>
              <a:ext uri="{FF2B5EF4-FFF2-40B4-BE49-F238E27FC236}">
                <a16:creationId xmlns:a16="http://schemas.microsoft.com/office/drawing/2014/main" id="{48D572E5-8992-4FFF-BC9C-E800DAB6D388}"/>
              </a:ext>
            </a:extLst>
          </p:cNvPr>
          <p:cNvSpPr>
            <a:spLocks noGrp="1"/>
          </p:cNvSpPr>
          <p:nvPr>
            <p:ph idx="1"/>
          </p:nvPr>
        </p:nvSpPr>
        <p:spPr>
          <a:xfrm>
            <a:off x="533400" y="1196752"/>
            <a:ext cx="8077200" cy="4392487"/>
          </a:xfrm>
        </p:spPr>
        <p:txBody>
          <a:bodyPr/>
          <a:lstStyle/>
          <a:p>
            <a:pPr marL="457200" indent="-457200">
              <a:buFont typeface="Arial" panose="020B0604020202020204" pitchFamily="34" charset="0"/>
              <a:buChar char="•"/>
            </a:pPr>
            <a:r>
              <a:rPr lang="en-GB" sz="2200" dirty="0"/>
              <a:t>from autumn 2023, JCVI advise that primary course COVID-19 vaccination should consist of a single dose of COVID-19 vaccine</a:t>
            </a:r>
          </a:p>
          <a:p>
            <a:pPr marL="457200" indent="-457200">
              <a:buFont typeface="Arial" panose="020B0604020202020204" pitchFamily="34" charset="0"/>
              <a:buChar char="•"/>
            </a:pPr>
            <a:endParaRPr lang="en-GB" sz="2200" dirty="0"/>
          </a:p>
          <a:p>
            <a:pPr marL="457200" indent="-457200">
              <a:buFont typeface="Arial" panose="020B0604020202020204" pitchFamily="34" charset="0"/>
              <a:buChar char="•"/>
            </a:pPr>
            <a:r>
              <a:rPr lang="en-GB" sz="2200" dirty="0"/>
              <a:t>eligibility for the offer of primary vaccination is the same as for autumn 2023 booster vaccination</a:t>
            </a:r>
          </a:p>
          <a:p>
            <a:pPr marL="457200" indent="-457200">
              <a:buFont typeface="Arial" panose="020B0604020202020204" pitchFamily="34" charset="0"/>
              <a:buChar char="•"/>
            </a:pPr>
            <a:endParaRPr lang="en-GB" sz="2200" dirty="0"/>
          </a:p>
          <a:p>
            <a:pPr marL="457200" indent="-457200">
              <a:buFont typeface="Arial" panose="020B0604020202020204" pitchFamily="34" charset="0"/>
              <a:buChar char="•"/>
            </a:pPr>
            <a:r>
              <a:rPr lang="en-GB" sz="2200" dirty="0"/>
              <a:t>in recognition of the high level of immunity in the population, from both natural exposure to a number of variants and from vaccination, the newer bivalents (original/Omicron BA. 4-5) and monovalent XBB mRNA vaccines are also being recommended for primary vaccination</a:t>
            </a:r>
          </a:p>
        </p:txBody>
      </p:sp>
    </p:spTree>
    <p:extLst>
      <p:ext uri="{BB962C8B-B14F-4D97-AF65-F5344CB8AC3E}">
        <p14:creationId xmlns:p14="http://schemas.microsoft.com/office/powerpoint/2010/main" val="1945032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3448" cy="864096"/>
          </a:xfrm>
        </p:spPr>
        <p:txBody>
          <a:bodyPr/>
          <a:lstStyle/>
          <a:p>
            <a:r>
              <a:rPr lang="en-GB" sz="3400" dirty="0">
                <a:solidFill>
                  <a:schemeClr val="accent1">
                    <a:lumMod val="75000"/>
                  </a:schemeClr>
                </a:solidFill>
              </a:rPr>
              <a:t>Severely immunosuppressed (1)</a:t>
            </a:r>
          </a:p>
        </p:txBody>
      </p:sp>
      <p:sp>
        <p:nvSpPr>
          <p:cNvPr id="3" name="Content Placeholder 2"/>
          <p:cNvSpPr>
            <a:spLocks noGrp="1"/>
          </p:cNvSpPr>
          <p:nvPr>
            <p:ph idx="1"/>
          </p:nvPr>
        </p:nvSpPr>
        <p:spPr>
          <a:xfrm>
            <a:off x="685800" y="980728"/>
            <a:ext cx="8077200" cy="4896544"/>
          </a:xfrm>
        </p:spPr>
        <p:txBody>
          <a:bodyPr/>
          <a:lstStyle/>
          <a:p>
            <a:pPr marL="36000" indent="0"/>
            <a:r>
              <a:rPr lang="en-GB" sz="1700" dirty="0"/>
              <a:t>Some individuals who are immunosuppressed due to underlying health conditions or medical treatment may not mount a full immune response to COVID-19 vaccination.</a:t>
            </a:r>
          </a:p>
          <a:p>
            <a:endParaRPr lang="en-GB" sz="1700" dirty="0"/>
          </a:p>
          <a:p>
            <a:pPr marL="36000" indent="0"/>
            <a:r>
              <a:rPr lang="en-GB" sz="1700" dirty="0"/>
              <a:t>The JCVI therefore advises that a small group of more severely immunosuppressed individuals should be offered additional doses of vaccination.</a:t>
            </a:r>
          </a:p>
          <a:p>
            <a:endParaRPr lang="en-GB" sz="1700" dirty="0"/>
          </a:p>
          <a:p>
            <a:r>
              <a:rPr lang="en-GB" sz="1700" dirty="0"/>
              <a:t>This includes individuals:</a:t>
            </a:r>
          </a:p>
          <a:p>
            <a:pPr>
              <a:buFont typeface="+mj-lt"/>
              <a:buAutoNum type="arabicPeriod"/>
            </a:pPr>
            <a:r>
              <a:rPr lang="en-GB" sz="1700" dirty="0"/>
              <a:t>with primary or acquired immunodeficiency states at the time of vaccination due to certain conditions </a:t>
            </a:r>
          </a:p>
          <a:p>
            <a:pPr>
              <a:buFont typeface="+mj-lt"/>
              <a:buAutoNum type="arabicPeriod"/>
            </a:pPr>
            <a:r>
              <a:rPr lang="en-GB" sz="1700" dirty="0"/>
              <a:t>on immunosuppressive or </a:t>
            </a:r>
            <a:r>
              <a:rPr lang="en-GB" sz="1700" dirty="0" err="1"/>
              <a:t>immunomodulating</a:t>
            </a:r>
            <a:r>
              <a:rPr lang="en-GB" sz="1700" dirty="0"/>
              <a:t> therapy at the time of vaccination </a:t>
            </a:r>
          </a:p>
          <a:p>
            <a:pPr>
              <a:buFont typeface="+mj-lt"/>
              <a:buAutoNum type="arabicPeriod"/>
            </a:pPr>
            <a:r>
              <a:rPr lang="en-GB" sz="1700" dirty="0"/>
              <a:t>with chronic immune-mediated inflammatory disease who were receiving or had received immunosuppressive therapy prior to vaccination </a:t>
            </a:r>
          </a:p>
          <a:p>
            <a:pPr>
              <a:buFont typeface="+mj-lt"/>
              <a:buAutoNum type="arabicPeriod"/>
            </a:pPr>
            <a:r>
              <a:rPr lang="en-GB" sz="1700" dirty="0"/>
              <a:t>who had received high-dose steroids (equivalent to &gt;40mg prednisolone per day for more than a week) for any reason in the month before vaccination</a:t>
            </a:r>
          </a:p>
          <a:p>
            <a:endParaRPr lang="en-GB" sz="1600" dirty="0"/>
          </a:p>
        </p:txBody>
      </p:sp>
    </p:spTree>
    <p:extLst>
      <p:ext uri="{BB962C8B-B14F-4D97-AF65-F5344CB8AC3E}">
        <p14:creationId xmlns:p14="http://schemas.microsoft.com/office/powerpoint/2010/main" val="2331432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B89A-08D2-4A0A-9E00-04C00856FCBC}"/>
              </a:ext>
            </a:extLst>
          </p:cNvPr>
          <p:cNvSpPr>
            <a:spLocks noGrp="1"/>
          </p:cNvSpPr>
          <p:nvPr>
            <p:ph type="title"/>
          </p:nvPr>
        </p:nvSpPr>
        <p:spPr>
          <a:xfrm>
            <a:off x="685800" y="188640"/>
            <a:ext cx="8077200" cy="792088"/>
          </a:xfrm>
        </p:spPr>
        <p:txBody>
          <a:bodyPr/>
          <a:lstStyle/>
          <a:p>
            <a:r>
              <a:rPr lang="en-GB" dirty="0">
                <a:solidFill>
                  <a:schemeClr val="accent1">
                    <a:lumMod val="75000"/>
                  </a:schemeClr>
                </a:solidFill>
              </a:rPr>
              <a:t>Severely immunosuppressed (2)</a:t>
            </a:r>
          </a:p>
        </p:txBody>
      </p:sp>
      <p:sp>
        <p:nvSpPr>
          <p:cNvPr id="3" name="Content Placeholder 2">
            <a:extLst>
              <a:ext uri="{FF2B5EF4-FFF2-40B4-BE49-F238E27FC236}">
                <a16:creationId xmlns:a16="http://schemas.microsoft.com/office/drawing/2014/main" id="{739A6224-AFD8-45C3-9C82-FE040A482021}"/>
              </a:ext>
            </a:extLst>
          </p:cNvPr>
          <p:cNvSpPr>
            <a:spLocks noGrp="1"/>
          </p:cNvSpPr>
          <p:nvPr>
            <p:ph idx="1"/>
          </p:nvPr>
        </p:nvSpPr>
        <p:spPr>
          <a:xfrm>
            <a:off x="685800" y="980728"/>
            <a:ext cx="8077200" cy="4752528"/>
          </a:xfrm>
        </p:spPr>
        <p:txBody>
          <a:bodyPr/>
          <a:lstStyle/>
          <a:p>
            <a:pPr marL="321750" indent="-285750">
              <a:buFont typeface="Arial" panose="020B0604020202020204" pitchFamily="34" charset="0"/>
              <a:buChar char="•"/>
            </a:pPr>
            <a:r>
              <a:rPr lang="en-GB" sz="1800" dirty="0"/>
              <a:t>unvaccinated individuals who become or have recently become severely immunosuppressed should be considered for primary and reinforcing vaccination, regardless of the time of year. Clinical judgement should be used to decide on the best timing to commence vaccination </a:t>
            </a:r>
          </a:p>
          <a:p>
            <a:pPr marL="321750" indent="-285750">
              <a:buFont typeface="Arial" panose="020B0604020202020204" pitchFamily="34" charset="0"/>
              <a:buChar char="•"/>
            </a:pPr>
            <a:endParaRPr lang="en-GB" sz="1800" dirty="0"/>
          </a:p>
          <a:p>
            <a:pPr marL="321750" indent="-285750">
              <a:buFont typeface="Arial" panose="020B0604020202020204" pitchFamily="34" charset="0"/>
              <a:buChar char="•"/>
            </a:pPr>
            <a:r>
              <a:rPr lang="en-GB" sz="1800" dirty="0"/>
              <a:t>in contrast to other eligible risk groups, those who are eligible for vaccination due to severe immunosuppression who miss vaccination during the campaign period, may be considered for a booster at a later date based on individual clinical judgement, balancing their immediate level of risk against the advantages of waiting till the next seasonal campaign</a:t>
            </a:r>
          </a:p>
          <a:p>
            <a:pPr marL="321750" indent="-285750">
              <a:buFont typeface="Arial" panose="020B0604020202020204" pitchFamily="34" charset="0"/>
              <a:buChar char="•"/>
            </a:pPr>
            <a:endParaRPr lang="en-GB" sz="1800" dirty="0"/>
          </a:p>
          <a:p>
            <a:pPr marL="321750" indent="-285750">
              <a:buFont typeface="Arial" panose="020B0604020202020204" pitchFamily="34" charset="0"/>
              <a:buChar char="•"/>
            </a:pPr>
            <a:r>
              <a:rPr lang="en-GB" sz="1800" dirty="0"/>
              <a:t>in general, vaccines administered during periods of minimum immunosuppression are more likely to generate better immune responses. Therefore, any planned additional doses should ideally be given with special attention paid to current or planned immunosuppressive therapies</a:t>
            </a:r>
          </a:p>
        </p:txBody>
      </p:sp>
    </p:spTree>
    <p:extLst>
      <p:ext uri="{BB962C8B-B14F-4D97-AF65-F5344CB8AC3E}">
        <p14:creationId xmlns:p14="http://schemas.microsoft.com/office/powerpoint/2010/main" val="42761267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02F2-D2EB-49F7-8070-E4A910508139}"/>
              </a:ext>
            </a:extLst>
          </p:cNvPr>
          <p:cNvSpPr>
            <a:spLocks noGrp="1"/>
          </p:cNvSpPr>
          <p:nvPr>
            <p:ph type="title"/>
          </p:nvPr>
        </p:nvSpPr>
        <p:spPr>
          <a:xfrm>
            <a:off x="685800" y="188640"/>
            <a:ext cx="8077200" cy="936104"/>
          </a:xfrm>
        </p:spPr>
        <p:txBody>
          <a:bodyPr/>
          <a:lstStyle/>
          <a:p>
            <a:r>
              <a:rPr lang="en-GB" sz="2800" dirty="0">
                <a:solidFill>
                  <a:schemeClr val="accent1">
                    <a:lumMod val="75000"/>
                  </a:schemeClr>
                </a:solidFill>
              </a:rPr>
              <a:t>Long term COVID-19 vaccination programme</a:t>
            </a:r>
          </a:p>
        </p:txBody>
      </p:sp>
      <p:sp>
        <p:nvSpPr>
          <p:cNvPr id="3" name="Content Placeholder 2">
            <a:extLst>
              <a:ext uri="{FF2B5EF4-FFF2-40B4-BE49-F238E27FC236}">
                <a16:creationId xmlns:a16="http://schemas.microsoft.com/office/drawing/2014/main" id="{7190D5EB-032C-49FC-88A6-2AAB5D06E91D}"/>
              </a:ext>
            </a:extLst>
          </p:cNvPr>
          <p:cNvSpPr>
            <a:spLocks noGrp="1"/>
          </p:cNvSpPr>
          <p:nvPr>
            <p:ph idx="1"/>
          </p:nvPr>
        </p:nvSpPr>
        <p:spPr>
          <a:xfrm>
            <a:off x="488731" y="1124744"/>
            <a:ext cx="8274269" cy="4680520"/>
          </a:xfrm>
        </p:spPr>
        <p:txBody>
          <a:bodyPr/>
          <a:lstStyle/>
          <a:p>
            <a:pPr marL="457200" indent="-457200">
              <a:buFont typeface="Arial" panose="020B0604020202020204" pitchFamily="34" charset="0"/>
              <a:buChar char="•"/>
            </a:pPr>
            <a:r>
              <a:rPr lang="en-GB" sz="2000" dirty="0"/>
              <a:t>the UK COVID-19 pandemic vaccine programme was initiated in December 2020 with the primary objective to prevent severe disease, hospitalisations, and deaths</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now that the vast majority of the UK adult population have been vaccinated and seroprevalence studies indicate that most of the adult and childhood population have been naturally infected, the UK COVID-19 vaccination programme is expected to transition during 2023 towards a longer-term more sustainable programme</a:t>
            </a:r>
          </a:p>
          <a:p>
            <a:pPr marL="0" indent="0"/>
            <a:endParaRPr lang="en-GB" sz="2000" dirty="0"/>
          </a:p>
          <a:p>
            <a:pPr marL="457200" indent="-457200">
              <a:buFont typeface="Arial" panose="020B0604020202020204" pitchFamily="34" charset="0"/>
              <a:buChar char="•"/>
            </a:pPr>
            <a:r>
              <a:rPr lang="en-GB" sz="2000" dirty="0"/>
              <a:t>JCVI have advised that emergency surge vaccination responses may be required should a novel variant of concern emerge with clinically significant biological differences compared to previous variants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258031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20688"/>
            <a:ext cx="7575376" cy="2808312"/>
          </a:xfrm>
        </p:spPr>
        <p:txBody>
          <a:bodyPr/>
          <a:lstStyle/>
          <a:p>
            <a:r>
              <a:rPr lang="en-GB" sz="3600" dirty="0">
                <a:solidFill>
                  <a:schemeClr val="accent1">
                    <a:lumMod val="75000"/>
                  </a:schemeClr>
                </a:solidFill>
              </a:rPr>
              <a:t>COVID-19 vaccine Pfizer </a:t>
            </a:r>
            <a:br>
              <a:rPr lang="en-GB" sz="3600" dirty="0">
                <a:solidFill>
                  <a:schemeClr val="accent1">
                    <a:lumMod val="75000"/>
                  </a:schemeClr>
                </a:solidFill>
              </a:rPr>
            </a:br>
            <a:r>
              <a:rPr lang="en-GB" sz="3600" dirty="0">
                <a:solidFill>
                  <a:schemeClr val="accent1">
                    <a:lumMod val="75000"/>
                  </a:schemeClr>
                </a:solidFill>
              </a:rPr>
              <a:t>BioNTech Comirnaty </a:t>
            </a:r>
            <a:br>
              <a:rPr lang="en-GB" sz="3600" dirty="0">
                <a:solidFill>
                  <a:schemeClr val="accent1">
                    <a:lumMod val="75000"/>
                  </a:schemeClr>
                </a:solidFill>
              </a:rPr>
            </a:br>
            <a:r>
              <a:rPr lang="en-GB" sz="3600" dirty="0">
                <a:solidFill>
                  <a:schemeClr val="accent1">
                    <a:lumMod val="75000"/>
                  </a:schemeClr>
                </a:solidFill>
              </a:rPr>
              <a:t>Original/Omicron BA.4-5 and </a:t>
            </a:r>
            <a:br>
              <a:rPr lang="en-GB" sz="3600" dirty="0">
                <a:solidFill>
                  <a:schemeClr val="accent1">
                    <a:lumMod val="75000"/>
                  </a:schemeClr>
                </a:solidFill>
              </a:rPr>
            </a:br>
            <a:r>
              <a:rPr lang="en-GB" sz="3600" dirty="0">
                <a:solidFill>
                  <a:schemeClr val="accent1">
                    <a:lumMod val="75000"/>
                  </a:schemeClr>
                </a:solidFill>
              </a:rPr>
              <a:t>Comirnaty Omicron XBB 1.5 </a:t>
            </a:r>
            <a:br>
              <a:rPr lang="en-GB" sz="3600" dirty="0">
                <a:solidFill>
                  <a:schemeClr val="accent1">
                    <a:lumMod val="75000"/>
                  </a:schemeClr>
                </a:solidFill>
              </a:rPr>
            </a:br>
            <a:r>
              <a:rPr lang="en-GB" sz="3600" dirty="0">
                <a:solidFill>
                  <a:schemeClr val="accent1">
                    <a:lumMod val="75000"/>
                  </a:schemeClr>
                </a:solidFill>
              </a:rPr>
              <a:t>30mcg/dose</a:t>
            </a:r>
          </a:p>
        </p:txBody>
      </p:sp>
      <p:pic>
        <p:nvPicPr>
          <p:cNvPr id="9" name="Picture 8">
            <a:extLst>
              <a:ext uri="{FF2B5EF4-FFF2-40B4-BE49-F238E27FC236}">
                <a16:creationId xmlns:a16="http://schemas.microsoft.com/office/drawing/2014/main" id="{0E7C386F-B2E8-43D9-B48C-22528E2760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877" y="3789040"/>
            <a:ext cx="2709157" cy="1866308"/>
          </a:xfrm>
          <a:prstGeom prst="rect">
            <a:avLst/>
          </a:prstGeom>
        </p:spPr>
      </p:pic>
      <p:pic>
        <p:nvPicPr>
          <p:cNvPr id="4" name="Picture 3">
            <a:extLst>
              <a:ext uri="{FF2B5EF4-FFF2-40B4-BE49-F238E27FC236}">
                <a16:creationId xmlns:a16="http://schemas.microsoft.com/office/drawing/2014/main" id="{C98B4ABE-FD84-45D1-BF93-54D5509AF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600" y="3453070"/>
            <a:ext cx="1175111" cy="1916335"/>
          </a:xfrm>
          <a:prstGeom prst="rect">
            <a:avLst/>
          </a:prstGeom>
        </p:spPr>
      </p:pic>
      <p:pic>
        <p:nvPicPr>
          <p:cNvPr id="5" name="Picture 4">
            <a:extLst>
              <a:ext uri="{FF2B5EF4-FFF2-40B4-BE49-F238E27FC236}">
                <a16:creationId xmlns:a16="http://schemas.microsoft.com/office/drawing/2014/main" id="{52E03E6A-B769-4700-9AE9-80A5CE705EA7}"/>
              </a:ext>
            </a:extLst>
          </p:cNvPr>
          <p:cNvPicPr>
            <a:picLocks noChangeAspect="1"/>
          </p:cNvPicPr>
          <p:nvPr/>
        </p:nvPicPr>
        <p:blipFill>
          <a:blip r:embed="rId4"/>
          <a:stretch>
            <a:fillRect/>
          </a:stretch>
        </p:blipFill>
        <p:spPr>
          <a:xfrm>
            <a:off x="6588224" y="3933056"/>
            <a:ext cx="1013347" cy="1866308"/>
          </a:xfrm>
          <a:prstGeom prst="rect">
            <a:avLst/>
          </a:prstGeom>
        </p:spPr>
      </p:pic>
    </p:spTree>
    <p:extLst>
      <p:ext uri="{BB962C8B-B14F-4D97-AF65-F5344CB8AC3E}">
        <p14:creationId xmlns:p14="http://schemas.microsoft.com/office/powerpoint/2010/main" val="3276310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648072"/>
          </a:xfrm>
        </p:spPr>
        <p:txBody>
          <a:bodyPr/>
          <a:lstStyle/>
          <a:p>
            <a:r>
              <a:rPr lang="en-GB" sz="2400" dirty="0">
                <a:solidFill>
                  <a:schemeClr val="accent1">
                    <a:lumMod val="75000"/>
                  </a:schemeClr>
                </a:solidFill>
              </a:rPr>
              <a:t>COVID-19 Pfizer BioNTech </a:t>
            </a:r>
            <a:r>
              <a:rPr lang="en-GB" sz="2400" u="sng" dirty="0">
                <a:solidFill>
                  <a:schemeClr val="accent1">
                    <a:lumMod val="75000"/>
                  </a:schemeClr>
                </a:solidFill>
              </a:rPr>
              <a:t>Comirnaty Original/Omicron </a:t>
            </a:r>
            <a:br>
              <a:rPr lang="en-GB" sz="2400" u="sng" dirty="0">
                <a:solidFill>
                  <a:schemeClr val="accent1">
                    <a:lumMod val="75000"/>
                  </a:schemeClr>
                </a:solidFill>
              </a:rPr>
            </a:br>
            <a:r>
              <a:rPr lang="en-GB" sz="2400" u="sng" dirty="0">
                <a:solidFill>
                  <a:schemeClr val="accent1">
                    <a:lumMod val="75000"/>
                  </a:schemeClr>
                </a:solidFill>
              </a:rPr>
              <a:t>BA.4-5 </a:t>
            </a:r>
            <a:r>
              <a:rPr lang="en-GB" sz="2400" dirty="0">
                <a:solidFill>
                  <a:schemeClr val="accent1">
                    <a:lumMod val="75000"/>
                  </a:schemeClr>
                </a:solidFill>
              </a:rPr>
              <a:t>vaccine ingredients / 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a:t>
            </a:r>
            <a:r>
              <a:rPr lang="en-GB" sz="1700" dirty="0"/>
              <a:t>15 micrograms of </a:t>
            </a:r>
            <a:r>
              <a:rPr lang="en-GB" sz="1700" dirty="0" err="1"/>
              <a:t>tozinameran</a:t>
            </a:r>
            <a:r>
              <a:rPr lang="en-GB" sz="1700" dirty="0"/>
              <a:t> and 15 micrograms of </a:t>
            </a:r>
            <a:r>
              <a:rPr lang="en-GB" sz="1700" dirty="0" err="1"/>
              <a:t>famtozinameran</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ALC-0315 = (4-hydroxybutyl) </a:t>
            </a:r>
            <a:r>
              <a:rPr lang="en-GB" sz="1700" kern="1200" dirty="0" err="1">
                <a:latin typeface="Arial" pitchFamily="34" charset="0"/>
                <a:ea typeface="ヒラギノ角ゴ Pro W3" pitchFamily="84" charset="-128"/>
              </a:rPr>
              <a:t>azanediyl</a:t>
            </a:r>
            <a:r>
              <a:rPr lang="en-GB" sz="1700" kern="1200" dirty="0">
                <a:latin typeface="Arial" pitchFamily="34" charset="0"/>
                <a:ea typeface="ヒラギノ角ゴ Pro W3" pitchFamily="84" charset="-128"/>
              </a:rPr>
              <a:t>)</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 (hexane-6,1-diyl)</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ALC-0159 = 2-[(polyethylene glycol)-2000]-N,N-</a:t>
            </a:r>
            <a:r>
              <a:rPr lang="en-GB" sz="1700" kern="1200" dirty="0" err="1">
                <a:latin typeface="Arial" pitchFamily="34" charset="0"/>
                <a:ea typeface="ヒラギノ角ゴ Pro W3" pitchFamily="84" charset="-128"/>
              </a:rPr>
              <a:t>ditetradecylacetamide</a:t>
            </a:r>
            <a:endParaRPr lang="en-GB" sz="1700" kern="1200" dirty="0">
              <a:latin typeface="Arial" pitchFamily="34" charset="0"/>
              <a:ea typeface="ヒラギノ角ゴ Pro W3" pitchFamily="84" charset="-128"/>
            </a:endParaRPr>
          </a:p>
          <a:p>
            <a:pPr marL="4763" lvl="0" indent="-4763">
              <a:lnSpc>
                <a:spcPct val="114000"/>
              </a:lnSpc>
              <a:spcBef>
                <a:spcPts val="0"/>
              </a:spcBef>
              <a:buClrTx/>
              <a:buSzTx/>
            </a:pPr>
            <a:r>
              <a:rPr lang="en-GB" sz="17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315975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dirty="0">
                <a:solidFill>
                  <a:schemeClr val="accent1">
                    <a:lumMod val="75000"/>
                  </a:schemeClr>
                </a:solidFill>
              </a:rPr>
              <a:t>Introduction</a:t>
            </a:r>
          </a:p>
        </p:txBody>
      </p:sp>
      <p:sp>
        <p:nvSpPr>
          <p:cNvPr id="3" name="Content Placeholder 2"/>
          <p:cNvSpPr>
            <a:spLocks noGrp="1"/>
          </p:cNvSpPr>
          <p:nvPr>
            <p:ph idx="1"/>
          </p:nvPr>
        </p:nvSpPr>
        <p:spPr>
          <a:xfrm>
            <a:off x="685800" y="980728"/>
            <a:ext cx="8077200" cy="4824536"/>
          </a:xfrm>
        </p:spPr>
        <p:txBody>
          <a:bodyPr/>
          <a:lstStyle/>
          <a:p>
            <a:pPr marL="171450" lvl="0" indent="-171450">
              <a:spcAft>
                <a:spcPts val="600"/>
              </a:spcAft>
              <a:buFont typeface="Arial" panose="020B0604020202020204" pitchFamily="34" charset="0"/>
              <a:buChar char="•"/>
            </a:pPr>
            <a:r>
              <a:rPr lang="en-GB" sz="1600" dirty="0"/>
              <a:t>a new virus emerged in Wuhan, China during December 2019 </a:t>
            </a:r>
          </a:p>
          <a:p>
            <a:pPr marL="171450" lvl="0" indent="-171450">
              <a:spcAft>
                <a:spcPts val="600"/>
              </a:spcAft>
              <a:buFont typeface="Arial" panose="020B0604020202020204" pitchFamily="34" charset="0"/>
              <a:buChar char="•"/>
            </a:pPr>
            <a:r>
              <a:rPr lang="en-GB" sz="1600" dirty="0"/>
              <a:t>this virus, which causes respiratory disease, was identified as being part of the Coronavirus family and it rapidly spread to many other countries around the world</a:t>
            </a:r>
          </a:p>
          <a:p>
            <a:pPr marL="171450" indent="-171450">
              <a:spcAft>
                <a:spcPts val="600"/>
              </a:spcAft>
              <a:buFont typeface="Arial" panose="020B0604020202020204" pitchFamily="34" charset="0"/>
              <a:buChar char="•"/>
            </a:pPr>
            <a:r>
              <a:rPr lang="en-GB" sz="1600" dirty="0"/>
              <a:t>the clinical picture varies widely. A significant proportion of individuals are likely to have mild symptoms and may be asymptomatic at the time of diagnosis</a:t>
            </a:r>
          </a:p>
          <a:p>
            <a:pPr marL="171450" indent="-171450">
              <a:buFont typeface="Arial" panose="020B0604020202020204" pitchFamily="34" charset="0"/>
              <a:buChar char="•"/>
            </a:pPr>
            <a:r>
              <a:rPr lang="en-GB" sz="1600" dirty="0"/>
              <a:t>common symptoms of COVID-19 include a high temperature, a continuous dry cough, loss or change to sense of smell and taste, muscle aches, sore throat, headache, diarrhoea and vomiting, loss of appetite, unexplained tiredness and a stuffy or runny nose</a:t>
            </a:r>
          </a:p>
          <a:p>
            <a:pPr marL="171450" lvl="0" indent="-171450">
              <a:spcAft>
                <a:spcPts val="600"/>
              </a:spcAft>
              <a:buFont typeface="Arial" panose="020B0604020202020204" pitchFamily="34" charset="0"/>
              <a:buChar char="•"/>
            </a:pPr>
            <a:r>
              <a:rPr lang="en-GB" sz="1600" dirty="0"/>
              <a:t>older people, individuals with underlying medical problems and pregnant women are more likely to develop serious illness or die from COVID-19</a:t>
            </a:r>
          </a:p>
          <a:p>
            <a:pPr marL="171450" lvl="0" indent="-171450">
              <a:spcAft>
                <a:spcPts val="600"/>
              </a:spcAft>
              <a:buFont typeface="Arial" panose="020B0604020202020204" pitchFamily="34" charset="0"/>
              <a:buChar char="•"/>
            </a:pPr>
            <a:r>
              <a:rPr lang="en-GB" sz="1600" dirty="0"/>
              <a:t>measures to contain the virus initially included the introduction of social distancing measures, travel restrictions, closure of public spaces and the wearing of face coverings </a:t>
            </a:r>
          </a:p>
          <a:p>
            <a:pPr marL="171450" lvl="0" indent="-171450">
              <a:spcAft>
                <a:spcPts val="600"/>
              </a:spcAft>
              <a:buFont typeface="Arial" panose="020B0604020202020204" pitchFamily="34" charset="0"/>
              <a:buChar char="•"/>
            </a:pPr>
            <a:r>
              <a:rPr lang="en-GB" sz="1600" dirty="0"/>
              <a:t>despite these measures, the number of positive cases and deaths continued to increase on a daily basis</a:t>
            </a:r>
          </a:p>
          <a:p>
            <a:pPr marL="0" lvl="0" indent="0">
              <a:lnSpc>
                <a:spcPct val="114000"/>
              </a:lnSpc>
              <a:spcBef>
                <a:spcPts val="0"/>
              </a:spcBef>
              <a:buClrTx/>
              <a:buSzTx/>
            </a:pPr>
            <a:endParaRPr lang="en-GB" dirty="0"/>
          </a:p>
          <a:p>
            <a:pPr lvl="0"/>
            <a:endParaRPr lang="en-GB" dirty="0">
              <a:solidFill>
                <a:srgbClr val="000000"/>
              </a:solidFill>
            </a:endParaRPr>
          </a:p>
          <a:p>
            <a:endParaRPr lang="en-GB" dirty="0"/>
          </a:p>
        </p:txBody>
      </p:sp>
    </p:spTree>
    <p:extLst>
      <p:ext uri="{BB962C8B-B14F-4D97-AF65-F5344CB8AC3E}">
        <p14:creationId xmlns:p14="http://schemas.microsoft.com/office/powerpoint/2010/main" val="114409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648072"/>
          </a:xfrm>
        </p:spPr>
        <p:txBody>
          <a:bodyPr/>
          <a:lstStyle/>
          <a:p>
            <a:r>
              <a:rPr lang="en-GB" sz="2400" dirty="0">
                <a:solidFill>
                  <a:schemeClr val="accent1">
                    <a:lumMod val="75000"/>
                  </a:schemeClr>
                </a:solidFill>
              </a:rPr>
              <a:t>COVID-19 Pfizer BioNTech</a:t>
            </a:r>
            <a:r>
              <a:rPr lang="en-GB" sz="2400" u="sng" dirty="0">
                <a:solidFill>
                  <a:schemeClr val="accent1">
                    <a:lumMod val="75000"/>
                  </a:schemeClr>
                </a:solidFill>
              </a:rPr>
              <a:t> Comirnaty Omicron XBB 1.5 </a:t>
            </a:r>
            <a:br>
              <a:rPr lang="en-GB" sz="2400" u="sng" dirty="0">
                <a:solidFill>
                  <a:schemeClr val="accent1">
                    <a:lumMod val="75000"/>
                  </a:schemeClr>
                </a:solidFill>
              </a:rPr>
            </a:br>
            <a:r>
              <a:rPr lang="en-GB" sz="2400" u="sng" dirty="0">
                <a:solidFill>
                  <a:schemeClr val="accent1">
                    <a:lumMod val="75000"/>
                  </a:schemeClr>
                </a:solidFill>
              </a:rPr>
              <a:t>30mcg/dose </a:t>
            </a:r>
            <a:r>
              <a:rPr lang="en-GB" sz="2400" dirty="0">
                <a:solidFill>
                  <a:schemeClr val="accent1">
                    <a:lumMod val="75000"/>
                  </a:schemeClr>
                </a:solidFill>
              </a:rPr>
              <a:t>vaccine ingredients / 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a:t>
            </a:r>
            <a:r>
              <a:rPr lang="en-GB" sz="1700" dirty="0" err="1"/>
              <a:t>Raxtozinameran</a:t>
            </a:r>
            <a:r>
              <a:rPr lang="en-GB" sz="1700" dirty="0"/>
              <a:t>*</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ALC-0315 = (4-hydroxybutyl) </a:t>
            </a:r>
            <a:r>
              <a:rPr lang="en-GB" sz="1700" kern="1200" dirty="0" err="1">
                <a:latin typeface="Arial" pitchFamily="34" charset="0"/>
                <a:ea typeface="ヒラギノ角ゴ Pro W3" pitchFamily="84" charset="-128"/>
              </a:rPr>
              <a:t>azanediyl</a:t>
            </a:r>
            <a:r>
              <a:rPr lang="en-GB" sz="1700" kern="1200" dirty="0">
                <a:latin typeface="Arial" pitchFamily="34" charset="0"/>
                <a:ea typeface="ヒラギノ角ゴ Pro W3" pitchFamily="84" charset="-128"/>
              </a:rPr>
              <a:t>)</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 (hexane-6,1-diyl)</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ALC-0159 = 2-[(polyethylene glycol)-2000]-N,N-</a:t>
            </a:r>
            <a:r>
              <a:rPr lang="en-GB" sz="1700" kern="1200" dirty="0" err="1">
                <a:latin typeface="Arial" pitchFamily="34" charset="0"/>
                <a:ea typeface="ヒラギノ角ゴ Pro W3" pitchFamily="84" charset="-128"/>
              </a:rPr>
              <a:t>ditetradecylacetamide</a:t>
            </a:r>
            <a:endParaRPr lang="en-GB" sz="1700" kern="1200" dirty="0">
              <a:latin typeface="Arial" pitchFamily="34" charset="0"/>
              <a:ea typeface="ヒラギノ角ゴ Pro W3" pitchFamily="84" charset="-128"/>
            </a:endParaRPr>
          </a:p>
          <a:p>
            <a:pPr marL="4763" lvl="0" indent="-4763">
              <a:lnSpc>
                <a:spcPct val="114000"/>
              </a:lnSpc>
              <a:spcBef>
                <a:spcPts val="0"/>
              </a:spcBef>
              <a:buClrTx/>
              <a:buSzTx/>
            </a:pPr>
            <a:r>
              <a:rPr lang="en-GB" sz="17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1878047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936104"/>
          </a:xfrm>
        </p:spPr>
        <p:txBody>
          <a:bodyPr>
            <a:noAutofit/>
          </a:bodyPr>
          <a:lstStyle/>
          <a:p>
            <a:r>
              <a:rPr lang="en-GB" sz="1700" dirty="0">
                <a:solidFill>
                  <a:schemeClr val="accent1">
                    <a:lumMod val="75000"/>
                  </a:schemeClr>
                </a:solidFill>
              </a:rPr>
              <a:t>Adverse reactions following COVID-19 Pfizer BioNTech Comirnaty </a:t>
            </a:r>
            <a:br>
              <a:rPr lang="en-GB" sz="1700" dirty="0">
                <a:solidFill>
                  <a:schemeClr val="accent1">
                    <a:lumMod val="75000"/>
                  </a:schemeClr>
                </a:solidFill>
              </a:rPr>
            </a:br>
            <a:r>
              <a:rPr lang="en-GB" sz="1700" dirty="0">
                <a:solidFill>
                  <a:schemeClr val="accent1">
                    <a:lumMod val="75000"/>
                  </a:schemeClr>
                </a:solidFill>
              </a:rPr>
              <a:t>Original/Omicron BA.4-5 and Comirnaty Omicron XBB 1.5 30mcg/dose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1052736"/>
            <a:ext cx="8278688" cy="4968552"/>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Over 80% reported pain at the injection site. Redness and swelling was also commonly reported</a:t>
            </a:r>
          </a:p>
          <a:p>
            <a:endParaRPr lang="en-GB" sz="1400" dirty="0">
              <a:solidFill>
                <a:srgbClr val="7030A0"/>
              </a:solidFill>
            </a:endParaRPr>
          </a:p>
          <a:p>
            <a:r>
              <a:rPr lang="en-GB" sz="1400" b="1" dirty="0"/>
              <a:t>Systemic reactions</a:t>
            </a:r>
            <a:endParaRPr lang="en-GB" sz="1400" dirty="0"/>
          </a:p>
          <a:p>
            <a:r>
              <a:rPr lang="en-GB" sz="1400" dirty="0"/>
              <a:t>The most frequently reported systemic reactions (reactions affecting the whole body) were</a:t>
            </a:r>
          </a:p>
          <a:p>
            <a:r>
              <a:rPr lang="en-GB" sz="1400" dirty="0"/>
              <a:t>tiredness (&gt; 60%) 		headache (&gt; 50%) </a:t>
            </a:r>
          </a:p>
          <a:p>
            <a:r>
              <a:rPr lang="en-GB" sz="1400" dirty="0"/>
              <a:t>muscle aches (&gt; 30%)		chills (&gt; 30%) </a:t>
            </a:r>
          </a:p>
          <a:p>
            <a:r>
              <a:rPr lang="en-GB" sz="1400" dirty="0"/>
              <a:t>joint pain (&gt; 20%) 		raised temperature (pyrexia)(&gt; 10%) </a:t>
            </a:r>
            <a:endParaRPr lang="en-GB" sz="1400" dirty="0">
              <a:solidFill>
                <a:srgbClr val="7030A0"/>
              </a:solidFill>
            </a:endParaRPr>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medicines such as paracetamol can be given for pain or fever if required</a:t>
            </a:r>
          </a:p>
          <a:p>
            <a:pPr marL="285750" indent="-285750">
              <a:buFont typeface="Arial" panose="020B0604020202020204" pitchFamily="34" charset="0"/>
              <a:buChar char="•"/>
            </a:pPr>
            <a:r>
              <a:rPr lang="en-GB" sz="14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400" dirty="0"/>
              <a:t>all boosters led to short term local and systemic reactions, similar to those seen after the primary course, including local pain, fatigue, headache and muscle pain. Rates of reactions were higher with heterologous than homologous boosters and in those aged under 70 years when compared to older recipients</a:t>
            </a:r>
          </a:p>
          <a:p>
            <a:pPr>
              <a:buFont typeface="Arial" panose="020B0604020202020204" pitchFamily="34" charset="0"/>
              <a:buChar char="•"/>
            </a:pPr>
            <a:endParaRPr lang="en-GB" sz="13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71</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39239262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1440" cy="936104"/>
          </a:xfrm>
        </p:spPr>
        <p:txBody>
          <a:bodyPr/>
          <a:lstStyle/>
          <a:p>
            <a:r>
              <a:rPr lang="en-GB" sz="2000" dirty="0">
                <a:solidFill>
                  <a:schemeClr val="accent1">
                    <a:lumMod val="75000"/>
                  </a:schemeClr>
                </a:solidFill>
              </a:rPr>
              <a:t>COVID-19 Pfizer BioNTech Comirnaty Original/Omicron BA.4-5 and</a:t>
            </a:r>
            <a:br>
              <a:rPr lang="en-GB" sz="2000" dirty="0">
                <a:solidFill>
                  <a:schemeClr val="accent1">
                    <a:lumMod val="75000"/>
                  </a:schemeClr>
                </a:solidFill>
              </a:rPr>
            </a:br>
            <a:r>
              <a:rPr lang="en-GB" sz="2000" dirty="0">
                <a:solidFill>
                  <a:schemeClr val="accent1">
                    <a:lumMod val="75000"/>
                  </a:schemeClr>
                </a:solidFill>
              </a:rPr>
              <a:t>Comirnaty Omicron XBB 1.5 30mcg/dose vaccine presentation, </a:t>
            </a:r>
            <a:br>
              <a:rPr lang="en-GB" sz="2000" dirty="0">
                <a:solidFill>
                  <a:schemeClr val="accent1">
                    <a:lumMod val="75000"/>
                  </a:schemeClr>
                </a:solidFill>
              </a:rPr>
            </a:br>
            <a:r>
              <a:rPr lang="en-GB" sz="2000" dirty="0">
                <a:solidFill>
                  <a:schemeClr val="accent1">
                    <a:lumMod val="75000"/>
                  </a:schemeClr>
                </a:solidFill>
              </a:rPr>
              <a:t>dose and schedule</a:t>
            </a:r>
          </a:p>
        </p:txBody>
      </p:sp>
      <p:sp>
        <p:nvSpPr>
          <p:cNvPr id="3" name="Content Placeholder 2"/>
          <p:cNvSpPr>
            <a:spLocks noGrp="1"/>
          </p:cNvSpPr>
          <p:nvPr>
            <p:ph idx="1"/>
          </p:nvPr>
        </p:nvSpPr>
        <p:spPr>
          <a:xfrm>
            <a:off x="827584" y="1124744"/>
            <a:ext cx="7632848" cy="4824536"/>
          </a:xfrm>
        </p:spPr>
        <p:txBody>
          <a:bodyPr/>
          <a:lstStyle/>
          <a:p>
            <a:pPr marL="285750" indent="-285750">
              <a:buFont typeface="Arial" panose="020B0604020202020204" pitchFamily="34" charset="0"/>
              <a:buChar char="•"/>
            </a:pPr>
            <a:r>
              <a:rPr lang="en-GB" sz="1600" dirty="0"/>
              <a:t>the vaccine packs contain 10 multidose vials of vaccine</a:t>
            </a:r>
          </a:p>
          <a:p>
            <a:pPr marL="0" indent="0"/>
            <a:endParaRPr lang="en-GB" sz="1600" dirty="0"/>
          </a:p>
          <a:p>
            <a:pPr marL="285750" indent="-285750">
              <a:buFont typeface="Arial" panose="020B0604020202020204" pitchFamily="34" charset="0"/>
              <a:buChar char="•"/>
            </a:pPr>
            <a:r>
              <a:rPr lang="en-GB" sz="1600" dirty="0"/>
              <a:t>the vaccine is contained in a multidose clear glass vial. The vial has a rubber (synthetic </a:t>
            </a:r>
            <a:r>
              <a:rPr lang="en-GB" sz="1600" dirty="0" err="1"/>
              <a:t>bromobutyl</a:t>
            </a:r>
            <a:r>
              <a:rPr lang="en-GB" sz="1600" dirty="0"/>
              <a:t>) stopper, aluminium seal and a </a:t>
            </a:r>
            <a:r>
              <a:rPr lang="en-GB" sz="1600" b="1" dirty="0"/>
              <a:t>grey </a:t>
            </a:r>
            <a:r>
              <a:rPr lang="en-GB" sz="1600" dirty="0"/>
              <a:t>flip-off plastic cap</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 single dose is 0.3 ml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a:t>
            </a:r>
            <a:r>
              <a:rPr lang="en-GB" sz="1600" b="1" dirty="0"/>
              <a:t>does not </a:t>
            </a:r>
            <a:r>
              <a:rPr lang="en-GB" sz="1600" dirty="0"/>
              <a:t>require dilution</a:t>
            </a:r>
          </a:p>
          <a:p>
            <a:pPr marL="0" indent="0"/>
            <a:endParaRPr lang="en-GB" sz="1600" dirty="0"/>
          </a:p>
          <a:p>
            <a:pPr marL="285750" indent="-285750">
              <a:buFont typeface="Arial" panose="020B0604020202020204" pitchFamily="34" charset="0"/>
              <a:buChar char="•"/>
            </a:pPr>
            <a:r>
              <a:rPr lang="en-GB" sz="1600" dirty="0"/>
              <a:t>if the dose-sparing needles and syringes are used, it should be possible to obtain at least 6 full 0.3ml doses from the vial </a:t>
            </a:r>
          </a:p>
          <a:p>
            <a:pPr marL="0" indent="0"/>
            <a:endParaRPr lang="en-GB" sz="1600" dirty="0"/>
          </a:p>
          <a:p>
            <a:pPr marL="285750" indent="-285750">
              <a:buFont typeface="Arial" panose="020B0604020202020204" pitchFamily="34" charset="0"/>
              <a:buChar char="•"/>
            </a:pPr>
            <a:r>
              <a:rPr lang="en-GB" sz="1600" dirty="0"/>
              <a:t>for individuals who have previously been vaccinated, Comirnaty Original/Omicron BA.4-5 or Comirnaty Omicron XBB 1.5 30mcg/dose should be administered at least 3 months after the most recent dose of a COVID-19 vaccine</a:t>
            </a:r>
            <a:endParaRPr lang="en-GB" sz="18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7398741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792088"/>
          </a:xfrm>
        </p:spPr>
        <p:txBody>
          <a:bodyPr/>
          <a:lstStyle/>
          <a:p>
            <a:r>
              <a:rPr lang="en-GB" sz="1900" dirty="0">
                <a:solidFill>
                  <a:schemeClr val="accent1">
                    <a:lumMod val="75000"/>
                  </a:schemeClr>
                </a:solidFill>
              </a:rPr>
              <a:t>COVID-19 Pfizer BioNTech Comirnaty Original/Omicron BA.4-5</a:t>
            </a:r>
            <a:br>
              <a:rPr lang="en-GB" sz="1900" dirty="0">
                <a:solidFill>
                  <a:schemeClr val="accent1">
                    <a:lumMod val="75000"/>
                  </a:schemeClr>
                </a:solidFill>
              </a:rPr>
            </a:br>
            <a:r>
              <a:rPr lang="en-GB" sz="1900" dirty="0">
                <a:solidFill>
                  <a:schemeClr val="accent1">
                    <a:lumMod val="75000"/>
                  </a:schemeClr>
                </a:solidFill>
              </a:rPr>
              <a:t>and Comirnaty Omicron XBB 1.5 30mcg/dose vaccine storage and use </a:t>
            </a:r>
          </a:p>
        </p:txBody>
      </p:sp>
      <p:sp>
        <p:nvSpPr>
          <p:cNvPr id="3" name="Content Placeholder 2"/>
          <p:cNvSpPr>
            <a:spLocks noGrp="1"/>
          </p:cNvSpPr>
          <p:nvPr>
            <p:ph idx="1"/>
          </p:nvPr>
        </p:nvSpPr>
        <p:spPr>
          <a:xfrm>
            <a:off x="685800" y="980728"/>
            <a:ext cx="7918648" cy="4896544"/>
          </a:xfrm>
        </p:spPr>
        <p:txBody>
          <a:bodyPr/>
          <a:lstStyle/>
          <a:p>
            <a:pPr marL="0" indent="0"/>
            <a:r>
              <a:rPr lang="en-GB" sz="1600" dirty="0"/>
              <a:t>The COVID-19 Pfizer BioNTech Comirnaty Original/Omicron BA.4-5 and Comirnaty Omicron XBB 1.5 30mcg/dose vaccine will be stored frozen in facilities </a:t>
            </a:r>
            <a:r>
              <a:rPr lang="en-GB" sz="1600" b="1" dirty="0"/>
              <a:t>with appropriate freezers to store the vaccine vials</a:t>
            </a:r>
            <a:r>
              <a:rPr lang="en-GB" sz="1600" dirty="0"/>
              <a:t> </a:t>
            </a:r>
            <a:r>
              <a:rPr lang="en-GB" sz="1600" b="1" dirty="0"/>
              <a:t>between -90ºC to -60ºC until ready for use</a:t>
            </a:r>
          </a:p>
          <a:p>
            <a:pPr marL="285750" lvl="0" indent="-285750">
              <a:buFont typeface="Arial" panose="020B0604020202020204" pitchFamily="34" charset="0"/>
              <a:buChar char="•"/>
            </a:pPr>
            <a:r>
              <a:rPr lang="en-GB" sz="1600" dirty="0"/>
              <a:t>shelf-life of Comirnaty Original/Omicron BA.4-5 is 24 months at -90ºC to -60ºC</a:t>
            </a:r>
          </a:p>
          <a:p>
            <a:pPr marL="285750" indent="-285750">
              <a:buFont typeface="Arial" panose="020B0604020202020204" pitchFamily="34" charset="0"/>
              <a:buChar char="•"/>
            </a:pPr>
            <a:r>
              <a:rPr lang="en-GB" sz="1600" dirty="0"/>
              <a:t>shelf-life of Comirnaty Omicron XBB 1.5 30mcg/dose is 18 months at -90ºC to -60ºC</a:t>
            </a:r>
          </a:p>
          <a:p>
            <a:pPr marL="285750" lvl="0" indent="-285750">
              <a:buFont typeface="Arial" panose="020B0604020202020204" pitchFamily="34" charset="0"/>
              <a:buChar char="•"/>
            </a:pPr>
            <a:r>
              <a:rPr lang="en-GB" sz="1600" dirty="0"/>
              <a:t>the vaccine may then be delivered to where it is going to be administered thawed but refrigerated between +2ºC and +8ºC</a:t>
            </a:r>
          </a:p>
          <a:p>
            <a:pPr marL="285750" lvl="0" indent="-285750">
              <a:buFont typeface="Arial" panose="020B0604020202020204" pitchFamily="34" charset="0"/>
              <a:buChar char="•"/>
            </a:pPr>
            <a:r>
              <a:rPr lang="en-GB" sz="1600" b="1" dirty="0"/>
              <a:t>thawed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r>
              <a:rPr lang="en-GB" sz="1600" dirty="0"/>
              <a:t>once thawed, the unopened vaccine may be stored refrigerated at +2ºC to +8ºC, protected from light, for up to 10 weeks</a:t>
            </a:r>
          </a:p>
          <a:p>
            <a:pPr marL="285750" indent="-285750">
              <a:buFont typeface="Arial" panose="020B0604020202020204" pitchFamily="34" charset="0"/>
              <a:buChar char="•"/>
            </a:pPr>
            <a:r>
              <a:rPr lang="en-GB" sz="1600" dirty="0"/>
              <a:t>the expiry date on the outer carton should have been updated to reflect the refrigerated expiry date and the original expiry date should have been crossed out</a:t>
            </a:r>
          </a:p>
          <a:p>
            <a:pPr marL="285750" indent="-285750">
              <a:buFont typeface="Arial" panose="020B0604020202020204" pitchFamily="34" charset="0"/>
              <a:buChar char="•"/>
            </a:pPr>
            <a:r>
              <a:rPr lang="en-GB" sz="1600" kern="1200" dirty="0"/>
              <a:t>prior to use, the unopened vials can be stored for up to 12 hours at temperatures between 8 °C and 30 °C</a:t>
            </a:r>
            <a:endParaRPr lang="en-GB" sz="16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8001622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6022"/>
            <a:ext cx="8223448" cy="936104"/>
          </a:xfrm>
        </p:spPr>
        <p:txBody>
          <a:bodyPr/>
          <a:lstStyle/>
          <a:p>
            <a:r>
              <a:rPr lang="en-GB" sz="2000" dirty="0">
                <a:solidFill>
                  <a:schemeClr val="accent1">
                    <a:lumMod val="75000"/>
                  </a:schemeClr>
                </a:solidFill>
              </a:rPr>
              <a:t>COVID-19 Pfizer BioNTech Comirnaty Original/Omicron BA.4-5 </a:t>
            </a:r>
            <a:br>
              <a:rPr lang="en-GB" sz="2000" dirty="0">
                <a:solidFill>
                  <a:schemeClr val="accent1">
                    <a:lumMod val="75000"/>
                  </a:schemeClr>
                </a:solidFill>
              </a:rPr>
            </a:br>
            <a:r>
              <a:rPr lang="en-GB" sz="2000" dirty="0">
                <a:solidFill>
                  <a:schemeClr val="accent1">
                    <a:lumMod val="75000"/>
                  </a:schemeClr>
                </a:solidFill>
              </a:rPr>
              <a:t>and Comirnaty Omicron XBB 1.5 30mcg/dose vaccine preparation (1)</a:t>
            </a:r>
          </a:p>
        </p:txBody>
      </p:sp>
      <p:sp>
        <p:nvSpPr>
          <p:cNvPr id="3" name="Content Placeholder 2"/>
          <p:cNvSpPr>
            <a:spLocks noGrp="1"/>
          </p:cNvSpPr>
          <p:nvPr>
            <p:ph idx="1"/>
          </p:nvPr>
        </p:nvSpPr>
        <p:spPr>
          <a:xfrm>
            <a:off x="685800" y="1196752"/>
            <a:ext cx="8077200" cy="4680520"/>
          </a:xfrm>
        </p:spPr>
        <p:txBody>
          <a:bodyPr/>
          <a:lstStyle/>
          <a:p>
            <a:pPr marL="285750" indent="-285750">
              <a:buFont typeface="Arial" panose="020B0604020202020204" pitchFamily="34" charset="0"/>
              <a:buChar char="•"/>
            </a:pPr>
            <a:r>
              <a:rPr lang="en-GB" sz="1400" b="1" dirty="0"/>
              <a:t>COVID-19 Pfizer BioNTech Comirnaty Original/ Omicron BA.4-5 and </a:t>
            </a:r>
            <a:r>
              <a:rPr lang="en-GB" sz="1400" dirty="0"/>
              <a:t>Comirnaty Omicron XBB 1.5 30mcg/dose </a:t>
            </a:r>
            <a:r>
              <a:rPr lang="en-GB" sz="1400" b="1" dirty="0"/>
              <a:t>vaccine do not require dilution</a:t>
            </a:r>
          </a:p>
          <a:p>
            <a:pPr marL="0" indent="0"/>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12 hours from when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12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a:t>
            </a:r>
          </a:p>
          <a:p>
            <a:endParaRPr lang="en-GB" sz="1400" dirty="0"/>
          </a:p>
          <a:p>
            <a:pPr marL="285750" indent="-285750">
              <a:buFont typeface="Arial" panose="020B0604020202020204" pitchFamily="34" charset="0"/>
              <a:buChar char="•"/>
            </a:pPr>
            <a:r>
              <a:rPr lang="en-GB" sz="1400" dirty="0"/>
              <a:t>gently mix by inverting vials 10 times prior to use.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1664761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224136"/>
          </a:xfrm>
        </p:spPr>
        <p:txBody>
          <a:bodyPr/>
          <a:lstStyle/>
          <a:p>
            <a:r>
              <a:rPr lang="en-GB" sz="2200" dirty="0">
                <a:solidFill>
                  <a:schemeClr val="accent1">
                    <a:lumMod val="75000"/>
                  </a:schemeClr>
                </a:solidFill>
              </a:rPr>
              <a:t>COVID-19 Pfizer BioNTech </a:t>
            </a:r>
            <a:r>
              <a:rPr lang="en-GB" sz="2400" dirty="0">
                <a:solidFill>
                  <a:schemeClr val="accent1">
                    <a:lumMod val="75000"/>
                  </a:schemeClr>
                </a:solidFill>
              </a:rPr>
              <a:t>Comirnaty Original/Omicron </a:t>
            </a:r>
            <a:br>
              <a:rPr lang="en-GB" sz="2400" dirty="0">
                <a:solidFill>
                  <a:schemeClr val="accent1">
                    <a:lumMod val="75000"/>
                  </a:schemeClr>
                </a:solidFill>
              </a:rPr>
            </a:br>
            <a:r>
              <a:rPr lang="en-GB" sz="2400" dirty="0">
                <a:solidFill>
                  <a:schemeClr val="accent1">
                    <a:lumMod val="75000"/>
                  </a:schemeClr>
                </a:solidFill>
              </a:rPr>
              <a:t>BA.4-5 and Comirnaty Omicron XBB 1.5 30mcg/dose </a:t>
            </a:r>
            <a:r>
              <a:rPr lang="en-GB" sz="2200" dirty="0">
                <a:solidFill>
                  <a:schemeClr val="accent1">
                    <a:lumMod val="75000"/>
                  </a:schemeClr>
                </a:solidFill>
              </a:rPr>
              <a:t> </a:t>
            </a:r>
            <a:br>
              <a:rPr lang="en-GB" sz="2200" dirty="0">
                <a:solidFill>
                  <a:schemeClr val="accent1">
                    <a:lumMod val="75000"/>
                  </a:schemeClr>
                </a:solidFill>
              </a:rPr>
            </a:br>
            <a:r>
              <a:rPr lang="en-GB" sz="2200" dirty="0">
                <a:solidFill>
                  <a:schemeClr val="accent1">
                    <a:lumMod val="75000"/>
                  </a:schemeClr>
                </a:solidFill>
              </a:rPr>
              <a:t>preparation (2</a:t>
            </a:r>
            <a:r>
              <a:rPr lang="en-GB" sz="2400" dirty="0">
                <a:solidFill>
                  <a:schemeClr val="accent1">
                    <a:lumMod val="75000"/>
                  </a:schemeClr>
                </a:solidFill>
              </a:rPr>
              <a:t>)</a:t>
            </a:r>
          </a:p>
        </p:txBody>
      </p:sp>
      <p:sp>
        <p:nvSpPr>
          <p:cNvPr id="3" name="Content Placeholder 2"/>
          <p:cNvSpPr>
            <a:spLocks noGrp="1"/>
          </p:cNvSpPr>
          <p:nvPr>
            <p:ph idx="1"/>
          </p:nvPr>
        </p:nvSpPr>
        <p:spPr>
          <a:xfrm>
            <a:off x="685800" y="1628800"/>
            <a:ext cx="8077200" cy="3933800"/>
          </a:xfrm>
        </p:spPr>
        <p:txBody>
          <a:bodyPr/>
          <a:lstStyle/>
          <a:p>
            <a:pPr marL="285750" indent="-285750">
              <a:buFont typeface="Arial" panose="020B0604020202020204" pitchFamily="34" charset="0"/>
              <a:buChar char="•"/>
            </a:pPr>
            <a:r>
              <a:rPr lang="en-GB" sz="1800" dirty="0"/>
              <a:t>a 1 ml dose-sparing syringe with a 23g, 25mm fixed-needle should be used to draw up and administer the vaccine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separate 38mm length needles and syringes should be used for morbidly obese patients to ensure the vaccine can be injected into the muscle</a:t>
            </a:r>
          </a:p>
          <a:p>
            <a:pPr marL="0" indent="0"/>
            <a:endParaRPr lang="en-GB" sz="1800" dirty="0"/>
          </a:p>
          <a:p>
            <a:pPr marL="285750" indent="-285750">
              <a:buFont typeface="Arial" panose="020B0604020202020204" pitchFamily="34" charset="0"/>
              <a:buChar char="•"/>
            </a:pPr>
            <a:r>
              <a:rPr lang="en-GB" sz="1800" dirty="0"/>
              <a:t>withdraw a dose of 0.3 ml for each vaccination. </a:t>
            </a:r>
            <a:r>
              <a:rPr lang="en-GB" sz="1800" b="1" dirty="0"/>
              <a:t>Take particular care to ensure the correct dose is drawn up as a partial dose may not provide protection</a:t>
            </a:r>
          </a:p>
          <a:p>
            <a:pPr marL="0" indent="0"/>
            <a:endParaRPr lang="en-GB" sz="1800" b="1" dirty="0"/>
          </a:p>
          <a:p>
            <a:pPr marL="285750" indent="-285750">
              <a:buFont typeface="Arial" panose="020B0604020202020204" pitchFamily="34" charset="0"/>
              <a:buChar char="•"/>
            </a:pPr>
            <a:r>
              <a:rPr lang="en-GB" sz="18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21868107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128792" cy="3168352"/>
          </a:xfrm>
        </p:spPr>
        <p:txBody>
          <a:bodyPr/>
          <a:lstStyle/>
          <a:p>
            <a:pPr lvl="0"/>
            <a:br>
              <a:rPr lang="en-GB" dirty="0"/>
            </a:br>
            <a:br>
              <a:rPr lang="en-GB" dirty="0"/>
            </a:br>
            <a:br>
              <a:rPr lang="en-GB" sz="4800" dirty="0">
                <a:solidFill>
                  <a:schemeClr val="accent1">
                    <a:lumMod val="75000"/>
                  </a:schemeClr>
                </a:solidFill>
              </a:rPr>
            </a:br>
            <a:r>
              <a:rPr lang="en-GB" sz="4800" dirty="0">
                <a:solidFill>
                  <a:schemeClr val="accent1">
                    <a:lumMod val="75000"/>
                  </a:schemeClr>
                </a:solidFill>
              </a:rPr>
              <a:t>COVID-19 </a:t>
            </a:r>
            <a:br>
              <a:rPr lang="en-GB" sz="4800" dirty="0">
                <a:solidFill>
                  <a:schemeClr val="accent1">
                    <a:lumMod val="75000"/>
                  </a:schemeClr>
                </a:solidFill>
              </a:rPr>
            </a:br>
            <a:r>
              <a:rPr lang="en-GB" sz="4800" dirty="0" err="1">
                <a:solidFill>
                  <a:schemeClr val="accent1">
                    <a:lumMod val="75000"/>
                  </a:schemeClr>
                </a:solidFill>
              </a:rPr>
              <a:t>VidPrevtyn</a:t>
            </a:r>
            <a:r>
              <a:rPr lang="en-GB" sz="4800" dirty="0">
                <a:solidFill>
                  <a:schemeClr val="accent1">
                    <a:lumMod val="75000"/>
                  </a:schemeClr>
                </a:solidFill>
              </a:rPr>
              <a:t> Beta </a:t>
            </a:r>
            <a:br>
              <a:rPr lang="en-GB" sz="4800" dirty="0">
                <a:solidFill>
                  <a:schemeClr val="accent1">
                    <a:lumMod val="75000"/>
                  </a:schemeClr>
                </a:solidFill>
              </a:rPr>
            </a:br>
            <a:r>
              <a:rPr lang="en-GB" sz="4800" dirty="0">
                <a:solidFill>
                  <a:schemeClr val="accent1">
                    <a:lumMod val="75000"/>
                  </a:schemeClr>
                </a:solidFill>
              </a:rPr>
              <a:t>(Sanofi Pasteur) vaccine</a:t>
            </a:r>
            <a:br>
              <a:rPr lang="en-GB" sz="4800" dirty="0">
                <a:solidFill>
                  <a:schemeClr val="accent1">
                    <a:lumMod val="75000"/>
                  </a:schemeClr>
                </a:solidFill>
              </a:rPr>
            </a:br>
            <a:br>
              <a:rPr lang="en-GB" dirty="0"/>
            </a:br>
            <a:br>
              <a:rPr lang="en-GB" dirty="0"/>
            </a:br>
            <a:br>
              <a:rPr lang="en-GB" sz="1600" dirty="0"/>
            </a:br>
            <a:br>
              <a:rPr lang="en-GB" sz="1600" dirty="0"/>
            </a:br>
            <a:br>
              <a:rPr lang="en-GB" sz="1600" dirty="0"/>
            </a:br>
            <a:br>
              <a:rPr lang="en-GB" sz="1600" dirty="0"/>
            </a:br>
            <a:br>
              <a:rPr lang="en-GB" sz="1600" dirty="0"/>
            </a:br>
            <a:r>
              <a:rPr lang="en-US" sz="1600" b="0" kern="1200" dirty="0">
                <a:solidFill>
                  <a:prstClr val="white"/>
                </a:solidFill>
                <a:latin typeface="Arial" pitchFamily="34" charset="0"/>
              </a:rPr>
              <a:t>Provisional – Subject to revision – Use latest version link: x</a:t>
            </a:r>
            <a:br>
              <a:rPr lang="en-US" sz="1600" b="0" kern="1200" dirty="0">
                <a:solidFill>
                  <a:prstClr val="white"/>
                </a:solidFill>
                <a:latin typeface="Arial" pitchFamily="34" charset="0"/>
              </a:rPr>
            </a:br>
            <a:endParaRPr lang="en-GB" sz="1600" dirty="0"/>
          </a:p>
        </p:txBody>
      </p:sp>
      <p:pic>
        <p:nvPicPr>
          <p:cNvPr id="3" name="Picture 2">
            <a:extLst>
              <a:ext uri="{FF2B5EF4-FFF2-40B4-BE49-F238E27FC236}">
                <a16:creationId xmlns:a16="http://schemas.microsoft.com/office/drawing/2014/main" id="{6916C06C-8CDB-407C-9311-845853E55C6D}"/>
              </a:ext>
            </a:extLst>
          </p:cNvPr>
          <p:cNvPicPr>
            <a:picLocks noChangeAspect="1"/>
          </p:cNvPicPr>
          <p:nvPr/>
        </p:nvPicPr>
        <p:blipFill>
          <a:blip r:embed="rId3"/>
          <a:stretch>
            <a:fillRect/>
          </a:stretch>
        </p:blipFill>
        <p:spPr>
          <a:xfrm>
            <a:off x="3994906" y="2780928"/>
            <a:ext cx="3899213" cy="3013596"/>
          </a:xfrm>
          <a:prstGeom prst="rect">
            <a:avLst/>
          </a:prstGeom>
        </p:spPr>
      </p:pic>
    </p:spTree>
    <p:extLst>
      <p:ext uri="{BB962C8B-B14F-4D97-AF65-F5344CB8AC3E}">
        <p14:creationId xmlns:p14="http://schemas.microsoft.com/office/powerpoint/2010/main" val="27371352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DB7D-C7CA-415F-BA13-770340CAE91C}"/>
              </a:ext>
            </a:extLst>
          </p:cNvPr>
          <p:cNvSpPr>
            <a:spLocks noGrp="1"/>
          </p:cNvSpPr>
          <p:nvPr>
            <p:ph type="title"/>
          </p:nvPr>
        </p:nvSpPr>
        <p:spPr>
          <a:xfrm>
            <a:off x="395536" y="476672"/>
            <a:ext cx="8367464" cy="432048"/>
          </a:xfrm>
        </p:spPr>
        <p:txBody>
          <a:bodyPr/>
          <a:lstStyle/>
          <a:p>
            <a:r>
              <a:rPr lang="en-GB" sz="2800" dirty="0">
                <a:solidFill>
                  <a:schemeClr val="accent1">
                    <a:lumMod val="75000"/>
                  </a:schemeClr>
                </a:solidFill>
              </a:rPr>
              <a:t>COVID-19 </a:t>
            </a:r>
            <a:r>
              <a:rPr lang="en-GB" sz="2800" dirty="0" err="1">
                <a:solidFill>
                  <a:schemeClr val="accent1">
                    <a:lumMod val="75000"/>
                  </a:schemeClr>
                </a:solidFill>
              </a:rPr>
              <a:t>VidPrevtyn</a:t>
            </a:r>
            <a:r>
              <a:rPr lang="en-GB" sz="2800" dirty="0">
                <a:solidFill>
                  <a:schemeClr val="accent1">
                    <a:lumMod val="75000"/>
                  </a:schemeClr>
                </a:solidFill>
              </a:rPr>
              <a:t> Beta (Sanofi Pasteur) </a:t>
            </a:r>
            <a:br>
              <a:rPr lang="en-GB" sz="2800" dirty="0">
                <a:solidFill>
                  <a:schemeClr val="accent1">
                    <a:lumMod val="75000"/>
                  </a:schemeClr>
                </a:solidFill>
              </a:rPr>
            </a:br>
            <a:r>
              <a:rPr lang="en-GB" sz="2800" dirty="0">
                <a:solidFill>
                  <a:schemeClr val="accent1">
                    <a:lumMod val="75000"/>
                  </a:schemeClr>
                </a:solidFill>
              </a:rPr>
              <a:t>vaccine ingredients / excipients</a:t>
            </a:r>
          </a:p>
        </p:txBody>
      </p:sp>
      <p:sp>
        <p:nvSpPr>
          <p:cNvPr id="3" name="Content Placeholder 2">
            <a:extLst>
              <a:ext uri="{FF2B5EF4-FFF2-40B4-BE49-F238E27FC236}">
                <a16:creationId xmlns:a16="http://schemas.microsoft.com/office/drawing/2014/main" id="{F29325B8-F6D7-4015-ABF6-1899F1E79DDA}"/>
              </a:ext>
            </a:extLst>
          </p:cNvPr>
          <p:cNvSpPr>
            <a:spLocks noGrp="1"/>
          </p:cNvSpPr>
          <p:nvPr>
            <p:ph idx="1"/>
          </p:nvPr>
        </p:nvSpPr>
        <p:spPr>
          <a:xfrm>
            <a:off x="685800" y="1340768"/>
            <a:ext cx="8077200" cy="4221832"/>
          </a:xfrm>
        </p:spPr>
        <p:txBody>
          <a:bodyPr/>
          <a:lstStyle/>
          <a:p>
            <a:pPr marL="4763" lvl="0" indent="-4763">
              <a:lnSpc>
                <a:spcPct val="114000"/>
              </a:lnSpc>
              <a:spcBef>
                <a:spcPts val="0"/>
              </a:spcBef>
              <a:buClrTx/>
              <a:buSzTx/>
            </a:pPr>
            <a:r>
              <a:rPr lang="en-GB" sz="1400" kern="1200" dirty="0">
                <a:latin typeface="Arial" pitchFamily="34" charset="0"/>
                <a:ea typeface="ヒラギノ角ゴ Pro W3" pitchFamily="84" charset="-128"/>
              </a:rPr>
              <a:t>In addition to the SARS-CoV-2 spike protein, the vaccine also contains:</a:t>
            </a:r>
          </a:p>
          <a:p>
            <a:pPr marL="4763" lvl="0" indent="-4763">
              <a:lnSpc>
                <a:spcPct val="114000"/>
              </a:lnSpc>
              <a:spcBef>
                <a:spcPts val="0"/>
              </a:spcBef>
              <a:buClrTx/>
              <a:buSzTx/>
            </a:pPr>
            <a:r>
              <a:rPr lang="en-GB" sz="1400" kern="1200" dirty="0">
                <a:latin typeface="Arial" pitchFamily="34" charset="0"/>
                <a:ea typeface="ヒラギノ角ゴ Pro W3" pitchFamily="84" charset="-128"/>
              </a:rPr>
              <a:t>Adjuvant: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AS03 adjuvant is composed of squalene* (10.69 milligrams), DL-α-tocopherol (11.86 milligrams) and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polysorbate 80 (4.86 milligrams)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Sodium chloride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	Disodium hydrogen phosphate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	Potassium dihydrogen phosphate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	Potassium chloride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	Water for injections			</a:t>
            </a:r>
          </a:p>
          <a:p>
            <a:pPr marL="4763" lvl="0" indent="-4763">
              <a:lnSpc>
                <a:spcPct val="114000"/>
              </a:lnSpc>
              <a:spcBef>
                <a:spcPts val="0"/>
              </a:spcBef>
              <a:buClrTx/>
              <a:buSzTx/>
            </a:pPr>
            <a:endParaRPr lang="en-GB" sz="1400" kern="1200" dirty="0">
              <a:latin typeface="Arial" pitchFamily="34" charset="0"/>
              <a:ea typeface="ヒラギノ角ゴ Pro W3" pitchFamily="84" charset="-128"/>
            </a:endParaRPr>
          </a:p>
          <a:p>
            <a:pPr marL="4763" lvl="0" indent="-4763">
              <a:lnSpc>
                <a:spcPct val="114000"/>
              </a:lnSpc>
              <a:spcBef>
                <a:spcPts val="0"/>
              </a:spcBef>
              <a:buClrTx/>
              <a:buSzTx/>
            </a:pPr>
            <a:r>
              <a:rPr lang="en-GB" sz="1400" kern="1200" dirty="0">
                <a:latin typeface="Arial" pitchFamily="34" charset="0"/>
                <a:ea typeface="ヒラギノ角ゴ Pro W3" pitchFamily="84" charset="-128"/>
              </a:rPr>
              <a:t>Antigen:</a:t>
            </a:r>
          </a:p>
          <a:p>
            <a:pPr marL="4763" lvl="0" indent="-4763">
              <a:lnSpc>
                <a:spcPct val="114000"/>
              </a:lnSpc>
              <a:spcBef>
                <a:spcPts val="0"/>
              </a:spcBef>
              <a:buClrTx/>
              <a:buSzTx/>
            </a:pPr>
            <a:r>
              <a:rPr lang="en-GB" sz="1400" kern="1200" dirty="0">
                <a:latin typeface="Arial" pitchFamily="34" charset="0"/>
                <a:ea typeface="ヒラギノ角ゴ Pro W3" pitchFamily="84" charset="-128"/>
              </a:rPr>
              <a:t>Sodium dihydrogen phosphate monohydrate</a:t>
            </a:r>
          </a:p>
          <a:p>
            <a:pPr marL="4763" lvl="0" indent="-4763">
              <a:lnSpc>
                <a:spcPct val="114000"/>
              </a:lnSpc>
              <a:spcBef>
                <a:spcPts val="0"/>
              </a:spcBef>
              <a:buClrTx/>
              <a:buSzTx/>
            </a:pPr>
            <a:r>
              <a:rPr lang="en-GB" sz="1400" kern="1200" dirty="0">
                <a:latin typeface="Arial" pitchFamily="34" charset="0"/>
                <a:ea typeface="ヒラギノ角ゴ Pro W3" pitchFamily="84" charset="-128"/>
              </a:rPr>
              <a:t>Disodium phosphate dodecahydrate</a:t>
            </a:r>
          </a:p>
          <a:p>
            <a:pPr marL="4763" lvl="0" indent="-4763">
              <a:lnSpc>
                <a:spcPct val="114000"/>
              </a:lnSpc>
              <a:spcBef>
                <a:spcPts val="0"/>
              </a:spcBef>
              <a:buClrTx/>
              <a:buSzTx/>
            </a:pPr>
            <a:r>
              <a:rPr lang="en-GB" sz="1400" kern="1200" dirty="0">
                <a:latin typeface="Arial" pitchFamily="34" charset="0"/>
                <a:ea typeface="ヒラギノ角ゴ Pro W3" pitchFamily="84" charset="-128"/>
              </a:rPr>
              <a:t>Polysorbate 20</a:t>
            </a:r>
          </a:p>
          <a:p>
            <a:pPr marL="4763" lvl="0" indent="-4763">
              <a:lnSpc>
                <a:spcPct val="114000"/>
              </a:lnSpc>
              <a:spcBef>
                <a:spcPts val="0"/>
              </a:spcBef>
              <a:buClrTx/>
              <a:buSzTx/>
            </a:pPr>
            <a:endParaRPr lang="en-GB" sz="1400" kern="1200" dirty="0">
              <a:latin typeface="Arial" pitchFamily="34" charset="0"/>
              <a:ea typeface="ヒラギノ角ゴ Pro W3" pitchFamily="84" charset="-128"/>
            </a:endParaRPr>
          </a:p>
          <a:p>
            <a:pPr marL="4763" lvl="0" indent="-4763">
              <a:lnSpc>
                <a:spcPct val="114000"/>
              </a:lnSpc>
              <a:spcBef>
                <a:spcPts val="0"/>
              </a:spcBef>
              <a:buClrTx/>
              <a:buSzTx/>
            </a:pPr>
            <a:r>
              <a:rPr lang="en-GB" sz="1400" kern="1200" dirty="0" err="1">
                <a:latin typeface="Arial" pitchFamily="34" charset="0"/>
                <a:ea typeface="ヒラギノ角ゴ Pro W3" pitchFamily="84" charset="-128"/>
              </a:rPr>
              <a:t>VidPrevtyn</a:t>
            </a:r>
            <a:r>
              <a:rPr lang="en-GB" sz="1400" kern="1200" dirty="0">
                <a:latin typeface="Arial" pitchFamily="34" charset="0"/>
                <a:ea typeface="ヒラギノ角ゴ Pro W3" pitchFamily="84" charset="-128"/>
              </a:rPr>
              <a:t> Beta may contain traces of </a:t>
            </a:r>
            <a:r>
              <a:rPr lang="en-GB" sz="1400" kern="1200" dirty="0" err="1">
                <a:latin typeface="Arial" pitchFamily="34" charset="0"/>
                <a:ea typeface="ヒラギノ角ゴ Pro W3" pitchFamily="84" charset="-128"/>
              </a:rPr>
              <a:t>octylphenol</a:t>
            </a:r>
            <a:r>
              <a:rPr lang="en-GB" sz="1400" kern="1200" dirty="0">
                <a:latin typeface="Arial" pitchFamily="34" charset="0"/>
                <a:ea typeface="ヒラギノ角ゴ Pro W3" pitchFamily="84" charset="-128"/>
              </a:rPr>
              <a:t> ethoxylate. </a:t>
            </a:r>
          </a:p>
          <a:p>
            <a:endParaRPr lang="en-GB" dirty="0"/>
          </a:p>
        </p:txBody>
      </p:sp>
    </p:spTree>
    <p:extLst>
      <p:ext uri="{BB962C8B-B14F-4D97-AF65-F5344CB8AC3E}">
        <p14:creationId xmlns:p14="http://schemas.microsoft.com/office/powerpoint/2010/main" val="3639482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323528" y="359444"/>
            <a:ext cx="8424936" cy="549275"/>
          </a:xfrm>
        </p:spPr>
        <p:txBody>
          <a:bodyPr>
            <a:noAutofit/>
          </a:bodyPr>
          <a:lstStyle/>
          <a:p>
            <a:r>
              <a:rPr lang="en-GB" sz="2800" dirty="0">
                <a:solidFill>
                  <a:schemeClr val="accent1">
                    <a:lumMod val="75000"/>
                  </a:schemeClr>
                </a:solidFill>
              </a:rPr>
              <a:t>Adverse reactions following COVID-19 </a:t>
            </a:r>
            <a:r>
              <a:rPr lang="en-GB" sz="2800" dirty="0" err="1">
                <a:solidFill>
                  <a:schemeClr val="accent1">
                    <a:lumMod val="75000"/>
                  </a:schemeClr>
                </a:solidFill>
              </a:rPr>
              <a:t>VidPrevtyn</a:t>
            </a:r>
            <a:r>
              <a:rPr lang="en-GB" sz="2800" dirty="0">
                <a:solidFill>
                  <a:schemeClr val="accent1">
                    <a:lumMod val="75000"/>
                  </a:schemeClr>
                </a:solidFill>
              </a:rPr>
              <a:t> </a:t>
            </a:r>
            <a:br>
              <a:rPr lang="en-GB" sz="2800" dirty="0">
                <a:solidFill>
                  <a:schemeClr val="accent1">
                    <a:lumMod val="75000"/>
                  </a:schemeClr>
                </a:solidFill>
              </a:rPr>
            </a:br>
            <a:r>
              <a:rPr lang="en-GB" sz="2800" dirty="0">
                <a:solidFill>
                  <a:schemeClr val="accent1">
                    <a:lumMod val="75000"/>
                  </a:schemeClr>
                </a:solidFill>
              </a:rPr>
              <a:t>Beta (Sanofi Pasteur)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539552" y="1196752"/>
            <a:ext cx="8424936" cy="4824536"/>
          </a:xfrm>
        </p:spPr>
        <p:txBody>
          <a:bodyPr/>
          <a:lstStyle/>
          <a:p>
            <a:r>
              <a:rPr lang="en-GB" sz="1700" b="1" dirty="0"/>
              <a:t>The following reactions were reported by the vaccine clinical trial participants</a:t>
            </a:r>
          </a:p>
          <a:p>
            <a:r>
              <a:rPr lang="en-GB" sz="1700" b="1" dirty="0"/>
              <a:t>Local reactions</a:t>
            </a:r>
            <a:endParaRPr lang="en-GB" sz="1700" dirty="0"/>
          </a:p>
          <a:p>
            <a:r>
              <a:rPr lang="en-GB" sz="1700" dirty="0"/>
              <a:t>Over 75% reported pain at the injection site</a:t>
            </a:r>
          </a:p>
          <a:p>
            <a:endParaRPr lang="en-GB" sz="1700" dirty="0"/>
          </a:p>
          <a:p>
            <a:r>
              <a:rPr lang="en-GB" sz="1700" b="1" dirty="0"/>
              <a:t>Systemic reactions</a:t>
            </a:r>
            <a:endParaRPr lang="en-GB" sz="1700" dirty="0"/>
          </a:p>
          <a:p>
            <a:r>
              <a:rPr lang="en-GB" sz="1700" dirty="0"/>
              <a:t>The most frequently reported systemic reactions (reactions affecting the whole body) were:</a:t>
            </a:r>
          </a:p>
          <a:p>
            <a:r>
              <a:rPr lang="en-GB" sz="1700" dirty="0"/>
              <a:t>      headache (&gt; 40%)  		  joint pain (&gt; 28%) 			</a:t>
            </a:r>
          </a:p>
          <a:p>
            <a:r>
              <a:rPr lang="en-GB" sz="1700" dirty="0"/>
              <a:t>      muscle aches (&gt; 37%)		  chills (&gt; 19%) </a:t>
            </a:r>
          </a:p>
          <a:p>
            <a:pPr marL="285750" indent="-285750">
              <a:buFont typeface="Arial" panose="020B0604020202020204" pitchFamily="34" charset="0"/>
              <a:buChar char="•"/>
            </a:pPr>
            <a:r>
              <a:rPr lang="en-GB" sz="1700" dirty="0"/>
              <a:t>these symptoms were usually mild or moderate in intensity and resolved within a few days after vaccination</a:t>
            </a:r>
          </a:p>
          <a:p>
            <a:pPr marL="285750" indent="-285750">
              <a:buFont typeface="Arial" panose="020B0604020202020204" pitchFamily="34" charset="0"/>
              <a:buChar char="•"/>
            </a:pPr>
            <a:r>
              <a:rPr lang="en-GB" sz="17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700" dirty="0" err="1"/>
              <a:t>VidPrevtyn</a:t>
            </a:r>
            <a:r>
              <a:rPr lang="en-GB" sz="1700" dirty="0"/>
              <a:t> Beta was trialled as a first booster in individuals previously vaccinated with mRNA or adenovirus vector vaccines</a:t>
            </a:r>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78</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787945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151440" cy="864096"/>
          </a:xfrm>
        </p:spPr>
        <p:txBody>
          <a:bodyPr/>
          <a:lstStyle/>
          <a:p>
            <a:r>
              <a:rPr lang="en-GB" sz="3200" dirty="0">
                <a:solidFill>
                  <a:schemeClr val="accent1">
                    <a:lumMod val="75000"/>
                  </a:schemeClr>
                </a:solidFill>
              </a:rPr>
              <a:t>COVID-19 </a:t>
            </a:r>
            <a:r>
              <a:rPr lang="en-GB" sz="3200" dirty="0" err="1">
                <a:solidFill>
                  <a:schemeClr val="accent1">
                    <a:lumMod val="75000"/>
                  </a:schemeClr>
                </a:solidFill>
              </a:rPr>
              <a:t>VidPrevtyn</a:t>
            </a:r>
            <a:r>
              <a:rPr lang="en-GB" sz="3200" dirty="0">
                <a:solidFill>
                  <a:schemeClr val="accent1">
                    <a:lumMod val="75000"/>
                  </a:schemeClr>
                </a:solidFill>
              </a:rPr>
              <a:t> Beta (Sanofi </a:t>
            </a:r>
            <a:br>
              <a:rPr lang="en-GB" sz="3200" dirty="0">
                <a:solidFill>
                  <a:schemeClr val="accent1">
                    <a:lumMod val="75000"/>
                  </a:schemeClr>
                </a:solidFill>
              </a:rPr>
            </a:br>
            <a:r>
              <a:rPr lang="en-GB" sz="3200" dirty="0">
                <a:solidFill>
                  <a:schemeClr val="accent1">
                    <a:lumMod val="75000"/>
                  </a:schemeClr>
                </a:solidFill>
              </a:rPr>
              <a:t>Pasteur) vaccine presentation </a:t>
            </a:r>
          </a:p>
        </p:txBody>
      </p:sp>
      <p:sp>
        <p:nvSpPr>
          <p:cNvPr id="3" name="Content Placeholder 2"/>
          <p:cNvSpPr>
            <a:spLocks noGrp="1"/>
          </p:cNvSpPr>
          <p:nvPr>
            <p:ph idx="1"/>
          </p:nvPr>
        </p:nvSpPr>
        <p:spPr>
          <a:xfrm>
            <a:off x="827584" y="1484784"/>
            <a:ext cx="7632848" cy="4176464"/>
          </a:xfrm>
        </p:spPr>
        <p:txBody>
          <a:bodyPr/>
          <a:lstStyle/>
          <a:p>
            <a:pPr marL="285750" indent="-285750">
              <a:buFont typeface="Arial" panose="020B0604020202020204" pitchFamily="34" charset="0"/>
              <a:buChar char="•"/>
            </a:pPr>
            <a:r>
              <a:rPr lang="en-GB" sz="2000" dirty="0"/>
              <a:t>two multidose vials, an antigen vial and an adjuvant vial</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antigen and adjuvant vials </a:t>
            </a:r>
            <a:r>
              <a:rPr lang="en-GB" sz="2000" b="1" dirty="0"/>
              <a:t>must be mixed </a:t>
            </a:r>
            <a:r>
              <a:rPr lang="en-GB" sz="2000" dirty="0"/>
              <a:t>immediately before use. After mixing, the vaccine vial contains 10 doses of 0.5 ml</a:t>
            </a:r>
            <a:endParaRPr lang="en-GB" sz="2000" b="1" dirty="0"/>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dirty="0"/>
              <a:t>each pack contains 10 multidose antigen vials and 10 multidose adjuvant vials</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a:t>the batch number for the antigen vials appears </a:t>
            </a:r>
            <a:r>
              <a:rPr lang="en-GB" sz="2000" b="1" u="sng" dirty="0"/>
              <a:t>only</a:t>
            </a:r>
            <a:r>
              <a:rPr lang="en-GB" sz="2000" b="1" dirty="0"/>
              <a:t> on the outer packaging</a:t>
            </a:r>
          </a:p>
          <a:p>
            <a:pPr marL="0" indent="0"/>
            <a:endParaRPr lang="en-GB" sz="1800" dirty="0">
              <a:solidFill>
                <a:srgbClr val="00B050"/>
              </a:solidFill>
            </a:endParaRPr>
          </a:p>
          <a:p>
            <a:endParaRPr lang="en-GB" dirty="0"/>
          </a:p>
        </p:txBody>
      </p:sp>
    </p:spTree>
    <p:extLst>
      <p:ext uri="{BB962C8B-B14F-4D97-AF65-F5344CB8AC3E}">
        <p14:creationId xmlns:p14="http://schemas.microsoft.com/office/powerpoint/2010/main" val="316403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77200" cy="1143000"/>
          </a:xfrm>
        </p:spPr>
        <p:txBody>
          <a:bodyPr/>
          <a:lstStyle/>
          <a:p>
            <a:r>
              <a:rPr lang="en-GB" sz="2400" dirty="0">
                <a:solidFill>
                  <a:schemeClr val="accent1">
                    <a:lumMod val="75000"/>
                  </a:schemeClr>
                </a:solidFill>
              </a:rPr>
              <a:t>International and UK COVID–19 timeline – the first 7 months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68761"/>
            <a:ext cx="8077200"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4869160"/>
            <a:ext cx="8064896" cy="1107996"/>
          </a:xfrm>
          <a:prstGeom prst="rect">
            <a:avLst/>
          </a:prstGeom>
          <a:noFill/>
        </p:spPr>
        <p:txBody>
          <a:bodyPr wrap="square" rtlCol="0">
            <a:spAutoFit/>
          </a:bodyPr>
          <a:lstStyle/>
          <a:p>
            <a:pPr algn="ctr"/>
            <a:r>
              <a:rPr lang="en-GB" sz="1200" b="1" dirty="0">
                <a:solidFill>
                  <a:schemeClr val="bg2"/>
                </a:solidFill>
              </a:rPr>
              <a:t>The date of the first positive COVID-19 case in NI was 26/02/2020</a:t>
            </a:r>
          </a:p>
          <a:p>
            <a:pPr algn="ctr"/>
            <a:br>
              <a:rPr lang="en-GB" sz="1200" b="1" dirty="0">
                <a:solidFill>
                  <a:schemeClr val="bg2"/>
                </a:solidFill>
              </a:rPr>
            </a:br>
            <a:r>
              <a:rPr lang="en-GB" sz="1200" b="1" dirty="0">
                <a:solidFill>
                  <a:schemeClr val="bg2"/>
                </a:solidFill>
              </a:rPr>
              <a:t>The date of the first COVID -19 death in NI (as reported on the mortality reporting system) was 18/03/2020. </a:t>
            </a:r>
          </a:p>
          <a:p>
            <a:pPr algn="ctr"/>
            <a:r>
              <a:rPr lang="en-GB" sz="1200" b="1" dirty="0">
                <a:solidFill>
                  <a:schemeClr val="bg2"/>
                </a:solidFill>
              </a:rPr>
              <a:t>Note the definition for these deaths are those who have died within 28 days of a positive specimen</a:t>
            </a:r>
          </a:p>
          <a:p>
            <a:pPr algn="ctr"/>
            <a:endParaRPr lang="en-GB" b="1" dirty="0"/>
          </a:p>
        </p:txBody>
      </p:sp>
    </p:spTree>
    <p:extLst>
      <p:ext uri="{BB962C8B-B14F-4D97-AF65-F5344CB8AC3E}">
        <p14:creationId xmlns:p14="http://schemas.microsoft.com/office/powerpoint/2010/main" val="37951727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53D1-6867-4BEA-96D8-9D31C9B60B66}"/>
              </a:ext>
            </a:extLst>
          </p:cNvPr>
          <p:cNvSpPr>
            <a:spLocks noGrp="1"/>
          </p:cNvSpPr>
          <p:nvPr>
            <p:ph type="title"/>
          </p:nvPr>
        </p:nvSpPr>
        <p:spPr>
          <a:xfrm>
            <a:off x="685800" y="188640"/>
            <a:ext cx="8077200" cy="1224136"/>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VidPrevtyn</a:t>
            </a:r>
            <a:r>
              <a:rPr lang="en-GB" sz="2400" dirty="0">
                <a:solidFill>
                  <a:schemeClr val="accent1">
                    <a:lumMod val="75000"/>
                  </a:schemeClr>
                </a:solidFill>
              </a:rPr>
              <a:t> Beta (Sanofi Pasteur) vaccine</a:t>
            </a:r>
            <a:br>
              <a:rPr lang="en-GB" sz="2400" dirty="0">
                <a:solidFill>
                  <a:schemeClr val="accent1">
                    <a:lumMod val="75000"/>
                  </a:schemeClr>
                </a:solidFill>
              </a:rPr>
            </a:br>
            <a:r>
              <a:rPr lang="en-GB" sz="2400" dirty="0">
                <a:solidFill>
                  <a:schemeClr val="accent1">
                    <a:lumMod val="75000"/>
                  </a:schemeClr>
                </a:solidFill>
              </a:rPr>
              <a:t>presentation (continued)</a:t>
            </a:r>
          </a:p>
        </p:txBody>
      </p:sp>
      <p:sp>
        <p:nvSpPr>
          <p:cNvPr id="3" name="Content Placeholder 2">
            <a:extLst>
              <a:ext uri="{FF2B5EF4-FFF2-40B4-BE49-F238E27FC236}">
                <a16:creationId xmlns:a16="http://schemas.microsoft.com/office/drawing/2014/main" id="{62C8BA11-64AE-4324-A469-ED8B065FCDEB}"/>
              </a:ext>
            </a:extLst>
          </p:cNvPr>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2000" dirty="0" err="1"/>
              <a:t>VidPrevtyn</a:t>
            </a:r>
            <a:r>
              <a:rPr lang="en-GB" sz="2000" dirty="0"/>
              <a:t> Beta is presented as: </a:t>
            </a:r>
          </a:p>
          <a:p>
            <a:pPr marL="0" indent="0"/>
            <a:r>
              <a:rPr lang="en-GB" sz="2000" dirty="0"/>
              <a:t>	2.5 ml antigen solution in a multidose vial with a stopper 	(</a:t>
            </a:r>
            <a:r>
              <a:rPr lang="en-GB" sz="2000" dirty="0" err="1"/>
              <a:t>chlorobutyl</a:t>
            </a:r>
            <a:r>
              <a:rPr lang="en-GB" sz="2000" dirty="0"/>
              <a:t>) and an aluminium seal with a </a:t>
            </a:r>
            <a:r>
              <a:rPr lang="en-GB" sz="2000" u="sng" dirty="0"/>
              <a:t>green</a:t>
            </a:r>
            <a:r>
              <a:rPr lang="en-GB" sz="2000" dirty="0"/>
              <a:t> plastic flip-	off cap</a:t>
            </a:r>
          </a:p>
          <a:p>
            <a:pPr marL="0" indent="0"/>
            <a:r>
              <a:rPr lang="en-GB" sz="2000" dirty="0"/>
              <a:t>	2.5 ml adjuvant emulsion in a multidose vial with a stopper 	(</a:t>
            </a:r>
            <a:r>
              <a:rPr lang="en-GB" sz="2000" dirty="0" err="1"/>
              <a:t>chlorobutyl</a:t>
            </a:r>
            <a:r>
              <a:rPr lang="en-GB" sz="2000" dirty="0"/>
              <a:t>) and an aluminium seal with a </a:t>
            </a:r>
            <a:r>
              <a:rPr lang="en-GB" sz="2000" u="sng" dirty="0"/>
              <a:t>yellow</a:t>
            </a:r>
            <a:r>
              <a:rPr lang="en-GB" sz="2000" dirty="0"/>
              <a:t> plastic flip-	off cap</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antigen solution is a colourless, clear liquid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adjuvant emulsion is a whitish to yellowish homogeneous milky liquid</a:t>
            </a:r>
          </a:p>
          <a:p>
            <a:endParaRPr lang="en-GB" dirty="0"/>
          </a:p>
        </p:txBody>
      </p:sp>
    </p:spTree>
    <p:extLst>
      <p:ext uri="{BB962C8B-B14F-4D97-AF65-F5344CB8AC3E}">
        <p14:creationId xmlns:p14="http://schemas.microsoft.com/office/powerpoint/2010/main" val="11859259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792088"/>
          </a:xfrm>
        </p:spPr>
        <p:txBody>
          <a:bodyPr/>
          <a:lstStyle/>
          <a:p>
            <a:r>
              <a:rPr lang="en-GB" sz="2800" dirty="0">
                <a:solidFill>
                  <a:schemeClr val="accent1">
                    <a:lumMod val="75000"/>
                  </a:schemeClr>
                </a:solidFill>
              </a:rPr>
              <a:t>COVID-19 </a:t>
            </a:r>
            <a:r>
              <a:rPr lang="en-GB" sz="2800" dirty="0" err="1">
                <a:solidFill>
                  <a:schemeClr val="accent1">
                    <a:lumMod val="75000"/>
                  </a:schemeClr>
                </a:solidFill>
              </a:rPr>
              <a:t>VidPrevtyn</a:t>
            </a:r>
            <a:r>
              <a:rPr lang="en-GB" sz="2800" dirty="0">
                <a:solidFill>
                  <a:schemeClr val="accent1">
                    <a:lumMod val="75000"/>
                  </a:schemeClr>
                </a:solidFill>
              </a:rPr>
              <a:t> Beta (Sanofi Pasteur) </a:t>
            </a:r>
            <a:br>
              <a:rPr lang="en-GB" sz="2800" dirty="0">
                <a:solidFill>
                  <a:schemeClr val="accent1">
                    <a:lumMod val="75000"/>
                  </a:schemeClr>
                </a:solidFill>
              </a:rPr>
            </a:br>
            <a:r>
              <a:rPr lang="en-GB" sz="2800" dirty="0">
                <a:solidFill>
                  <a:schemeClr val="accent1">
                    <a:lumMod val="75000"/>
                  </a:schemeClr>
                </a:solidFill>
              </a:rPr>
              <a:t>vaccine dose and schedule</a:t>
            </a:r>
          </a:p>
        </p:txBody>
      </p:sp>
      <p:sp>
        <p:nvSpPr>
          <p:cNvPr id="3" name="Content Placeholder 2"/>
          <p:cNvSpPr>
            <a:spLocks noGrp="1"/>
          </p:cNvSpPr>
          <p:nvPr>
            <p:ph idx="1"/>
          </p:nvPr>
        </p:nvSpPr>
        <p:spPr>
          <a:xfrm>
            <a:off x="685800" y="1268760"/>
            <a:ext cx="8077200" cy="4536504"/>
          </a:xfrm>
        </p:spPr>
        <p:txBody>
          <a:bodyPr/>
          <a:lstStyle/>
          <a:p>
            <a:pPr marL="285750" indent="-285750">
              <a:buFont typeface="Arial" panose="020B0604020202020204" pitchFamily="34" charset="0"/>
              <a:buChar char="•"/>
            </a:pPr>
            <a:r>
              <a:rPr lang="en-GB" sz="2000" dirty="0"/>
              <a:t>a single dose is 0.5 ml</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mRNA (Pfizer BioNTech and </a:t>
            </a:r>
            <a:r>
              <a:rPr lang="en-GB" sz="2000" dirty="0" err="1"/>
              <a:t>Moderna</a:t>
            </a:r>
            <a:r>
              <a:rPr lang="en-GB" sz="2000" dirty="0"/>
              <a:t>) COVID-19 vaccines will be deployed in the autumn 2023 COVID-19 vaccination programme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when an mRNA vaccine is considered clinically unsuitable, </a:t>
            </a:r>
            <a:r>
              <a:rPr lang="en-GB" sz="2000" dirty="0" err="1"/>
              <a:t>VidPrevtyn</a:t>
            </a:r>
            <a:r>
              <a:rPr lang="en-GB" sz="2000" dirty="0"/>
              <a:t> Beta vaccine is a suitable alternative for those aged 18 years and above</a:t>
            </a:r>
          </a:p>
          <a:p>
            <a:pPr marL="0" indent="0"/>
            <a:endParaRPr lang="en-GB" sz="2000" dirty="0"/>
          </a:p>
          <a:p>
            <a:pPr marL="285750" indent="-285750">
              <a:buFont typeface="Arial" panose="020B0604020202020204" pitchFamily="34" charset="0"/>
              <a:buChar char="•"/>
            </a:pPr>
            <a:r>
              <a:rPr lang="en-GB" sz="2000" dirty="0"/>
              <a:t>a dose of </a:t>
            </a:r>
            <a:r>
              <a:rPr lang="en-GB" sz="2000" dirty="0" err="1"/>
              <a:t>VidPrevtyn</a:t>
            </a:r>
            <a:r>
              <a:rPr lang="en-GB" sz="2000" dirty="0"/>
              <a:t> Beta (Sanofi Pasteur) vaccine should be given to eligible individuals no earlier than three months after a previous dose of COVID-19 vaccination</a:t>
            </a:r>
          </a:p>
          <a:p>
            <a:pPr marL="285750" indent="-285750">
              <a:buFont typeface="Arial" panose="020B0604020202020204" pitchFamily="34" charset="0"/>
              <a:buChar char="•"/>
            </a:pPr>
            <a:endParaRPr lang="en-GB" sz="2400" dirty="0"/>
          </a:p>
          <a:p>
            <a:pPr marL="0" indent="0"/>
            <a:endParaRPr lang="en-GB" sz="1600" dirty="0">
              <a:solidFill>
                <a:srgbClr val="00B050"/>
              </a:solidFill>
            </a:endParaRPr>
          </a:p>
          <a:p>
            <a:endParaRPr lang="en-GB" dirty="0"/>
          </a:p>
        </p:txBody>
      </p:sp>
    </p:spTree>
    <p:extLst>
      <p:ext uri="{BB962C8B-B14F-4D97-AF65-F5344CB8AC3E}">
        <p14:creationId xmlns:p14="http://schemas.microsoft.com/office/powerpoint/2010/main" val="3389858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504056"/>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VidPrevtyn</a:t>
            </a:r>
            <a:r>
              <a:rPr lang="en-GB" sz="2400" dirty="0">
                <a:solidFill>
                  <a:schemeClr val="accent1">
                    <a:lumMod val="75000"/>
                  </a:schemeClr>
                </a:solidFill>
              </a:rPr>
              <a:t> Beta (Sanofi Pasteur) vaccine </a:t>
            </a:r>
            <a:br>
              <a:rPr lang="en-GB" sz="2400" dirty="0">
                <a:solidFill>
                  <a:schemeClr val="accent1">
                    <a:lumMod val="75000"/>
                  </a:schemeClr>
                </a:solidFill>
              </a:rPr>
            </a:br>
            <a:r>
              <a:rPr lang="en-GB" sz="2400" dirty="0">
                <a:solidFill>
                  <a:schemeClr val="accent1">
                    <a:lumMod val="75000"/>
                  </a:schemeClr>
                </a:solidFill>
              </a:rPr>
              <a:t>storage and use </a:t>
            </a:r>
          </a:p>
        </p:txBody>
      </p:sp>
      <p:sp>
        <p:nvSpPr>
          <p:cNvPr id="3" name="Content Placeholder 2"/>
          <p:cNvSpPr>
            <a:spLocks noGrp="1"/>
          </p:cNvSpPr>
          <p:nvPr>
            <p:ph idx="1"/>
          </p:nvPr>
        </p:nvSpPr>
        <p:spPr>
          <a:xfrm>
            <a:off x="685800" y="1196752"/>
            <a:ext cx="8077200" cy="4536504"/>
          </a:xfrm>
        </p:spPr>
        <p:txBody>
          <a:bodyPr/>
          <a:lstStyle/>
          <a:p>
            <a:pPr marL="285750" lvl="0" indent="-285750">
              <a:buFont typeface="Arial" panose="020B0604020202020204" pitchFamily="34" charset="0"/>
              <a:buChar char="•"/>
            </a:pPr>
            <a:r>
              <a:rPr lang="en-GB" sz="1500" dirty="0"/>
              <a:t>shelf-life is 1 year at +2ºC to +8ºC</a:t>
            </a:r>
          </a:p>
          <a:p>
            <a:pPr marL="0" indent="0"/>
            <a:endParaRPr lang="en-GB" sz="1500" dirty="0"/>
          </a:p>
          <a:p>
            <a:pPr marL="285750" lvl="0" indent="-285750">
              <a:buFont typeface="Arial" panose="020B0604020202020204" pitchFamily="34" charset="0"/>
              <a:buChar char="•"/>
            </a:pPr>
            <a:r>
              <a:rPr lang="en-GB" sz="1500" dirty="0"/>
              <a:t>the vaccine must be transferred immediately to a vaccine fridge on arrival and stored in a carefully monitored temperature range of +2ºC and +8ºC</a:t>
            </a:r>
          </a:p>
          <a:p>
            <a:pPr marL="0" indent="0"/>
            <a:endParaRPr lang="en-GB" sz="1500" dirty="0"/>
          </a:p>
          <a:p>
            <a:pPr marL="285750" indent="-285750">
              <a:buFont typeface="Arial" panose="020B0604020202020204" pitchFamily="34" charset="0"/>
              <a:buChar char="•"/>
            </a:pPr>
            <a:r>
              <a:rPr lang="en-GB" sz="1500" dirty="0"/>
              <a:t>from a microbiological point of view, the vaccine should be used immediately after mixing, however chemical and physical in-use stability has been demonstrated for 6 hours at +2°C - +8°C from the time of first needle puncture and mixing, to administration</a:t>
            </a:r>
          </a:p>
          <a:p>
            <a:pPr marL="0" indent="0"/>
            <a:endParaRPr lang="en-GB" sz="1500" dirty="0"/>
          </a:p>
          <a:p>
            <a:pPr marL="285750" indent="-285750">
              <a:buFont typeface="Arial" panose="020B0604020202020204" pitchFamily="34" charset="0"/>
              <a:buChar char="•"/>
            </a:pPr>
            <a:r>
              <a:rPr lang="en-GB" sz="1500" dirty="0"/>
              <a:t>after mixing the Summary of Product Characteristics advises returning the product to the fridge and protecting it from light. A MHRA review of quality data has shown that the mixed antigen/adjuvant for </a:t>
            </a:r>
            <a:r>
              <a:rPr lang="en-GB" sz="1500" dirty="0" err="1"/>
              <a:t>VidPrevtyn</a:t>
            </a:r>
            <a:r>
              <a:rPr lang="en-GB" sz="1500" dirty="0"/>
              <a:t> Beta is stable at +23 to +27°C for several hours. UKHSA have advised that, as any risk of microbial growth would be minimal within a few hours of mixing, the 10 doses of </a:t>
            </a:r>
            <a:r>
              <a:rPr lang="en-GB" sz="1500" dirty="0" err="1"/>
              <a:t>VidPrevtyn</a:t>
            </a:r>
            <a:r>
              <a:rPr lang="en-GB" sz="1500" dirty="0"/>
              <a:t> Beta could be used as soon as practicably possible, without returning to the fridge. The mixed vaccine should be discarded after 6 hours</a:t>
            </a:r>
          </a:p>
          <a:p>
            <a:pPr marL="0" indent="0"/>
            <a:endParaRPr lang="en-GB" sz="1500" dirty="0"/>
          </a:p>
        </p:txBody>
      </p:sp>
    </p:spTree>
    <p:extLst>
      <p:ext uri="{BB962C8B-B14F-4D97-AF65-F5344CB8AC3E}">
        <p14:creationId xmlns:p14="http://schemas.microsoft.com/office/powerpoint/2010/main" val="33453147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92088"/>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VidPrevtyn</a:t>
            </a:r>
            <a:r>
              <a:rPr lang="en-GB" sz="2400" dirty="0">
                <a:solidFill>
                  <a:schemeClr val="accent1">
                    <a:lumMod val="75000"/>
                  </a:schemeClr>
                </a:solidFill>
              </a:rPr>
              <a:t> Beta (Sanofi Pasteur) vaccine </a:t>
            </a:r>
            <a:br>
              <a:rPr lang="en-GB" sz="2400" dirty="0">
                <a:solidFill>
                  <a:schemeClr val="accent1">
                    <a:lumMod val="75000"/>
                  </a:schemeClr>
                </a:solidFill>
              </a:rPr>
            </a:br>
            <a:r>
              <a:rPr lang="en-GB" sz="2400" dirty="0">
                <a:solidFill>
                  <a:schemeClr val="accent1">
                    <a:lumMod val="75000"/>
                  </a:schemeClr>
                </a:solidFill>
              </a:rPr>
              <a:t>preparation (1)</a:t>
            </a:r>
          </a:p>
        </p:txBody>
      </p:sp>
      <p:sp>
        <p:nvSpPr>
          <p:cNvPr id="3" name="Content Placeholder 2"/>
          <p:cNvSpPr>
            <a:spLocks noGrp="1"/>
          </p:cNvSpPr>
          <p:nvPr>
            <p:ph idx="1"/>
          </p:nvPr>
        </p:nvSpPr>
        <p:spPr>
          <a:xfrm>
            <a:off x="685800" y="1268760"/>
            <a:ext cx="8077200" cy="4536504"/>
          </a:xfrm>
        </p:spPr>
        <p:txBody>
          <a:bodyPr/>
          <a:lstStyle/>
          <a:p>
            <a:pPr marL="285750" indent="-285750">
              <a:buFont typeface="Arial" panose="020B0604020202020204" pitchFamily="34" charset="0"/>
              <a:buChar char="•"/>
            </a:pPr>
            <a:r>
              <a:rPr lang="en-GB" sz="1600" dirty="0" err="1"/>
              <a:t>VidPrevtyn</a:t>
            </a:r>
            <a:r>
              <a:rPr lang="en-GB" sz="1600" dirty="0"/>
              <a:t> Beta is supplied as 2 separate vials: an antigen vial and an adjuvant vial. Prior to administration, the two components must be mixed</a:t>
            </a:r>
          </a:p>
          <a:p>
            <a:pPr marL="0" indent="0"/>
            <a:endParaRPr lang="en-GB" sz="1600" dirty="0"/>
          </a:p>
          <a:p>
            <a:pPr marL="285750" indent="-285750">
              <a:buFont typeface="Arial" panose="020B0604020202020204" pitchFamily="34" charset="0"/>
              <a:buChar char="•"/>
            </a:pPr>
            <a:r>
              <a:rPr lang="en-GB" sz="1600" dirty="0"/>
              <a:t>before drawing up a dose of the vaccine, clean hands with alcohol-based gel or soap and water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place the vials (one antigen and one adjuvant vial) at room temperature (up to 25 °C) for a minimum of 15 minutes before mixing</a:t>
            </a:r>
          </a:p>
          <a:p>
            <a:pPr marL="0" indent="0"/>
            <a:endParaRPr lang="en-GB" sz="1600" dirty="0"/>
          </a:p>
          <a:p>
            <a:pPr marL="285750" indent="-285750">
              <a:buFont typeface="Arial" panose="020B0604020202020204" pitchFamily="34" charset="0"/>
              <a:buChar char="•"/>
            </a:pPr>
            <a:r>
              <a:rPr lang="en-GB" sz="1600" dirty="0"/>
              <a:t>gently invert each vial. </a:t>
            </a:r>
            <a:r>
              <a:rPr lang="en-GB" sz="1600" b="1" dirty="0"/>
              <a:t>Do not shake the vials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inspect vials visually for any particulate matter or discoloration. Discard the antigen and/or adjuvant if particulates or discolouration are present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after removing the flip-off caps, wipe both vial stoppers with alcohol swabs and allow to air-dry fully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818402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832B-6137-453C-AE56-2A649464D5BB}"/>
              </a:ext>
            </a:extLst>
          </p:cNvPr>
          <p:cNvSpPr>
            <a:spLocks noGrp="1"/>
          </p:cNvSpPr>
          <p:nvPr>
            <p:ph type="title"/>
          </p:nvPr>
        </p:nvSpPr>
        <p:spPr>
          <a:xfrm>
            <a:off x="685800" y="188640"/>
            <a:ext cx="8077200" cy="675456"/>
          </a:xfrm>
        </p:spPr>
        <p:txBody>
          <a:bodyPr/>
          <a:lstStyle/>
          <a:p>
            <a:r>
              <a:rPr lang="en-GB" sz="2000" dirty="0">
                <a:solidFill>
                  <a:schemeClr val="accent1">
                    <a:lumMod val="75000"/>
                  </a:schemeClr>
                </a:solidFill>
              </a:rPr>
              <a:t>COVID-19 </a:t>
            </a:r>
            <a:r>
              <a:rPr lang="en-GB" sz="2000" dirty="0" err="1">
                <a:solidFill>
                  <a:schemeClr val="accent1">
                    <a:lumMod val="75000"/>
                  </a:schemeClr>
                </a:solidFill>
              </a:rPr>
              <a:t>VidPrevtyn</a:t>
            </a:r>
            <a:r>
              <a:rPr lang="en-GB" sz="2000" dirty="0">
                <a:solidFill>
                  <a:schemeClr val="accent1">
                    <a:lumMod val="75000"/>
                  </a:schemeClr>
                </a:solidFill>
              </a:rPr>
              <a:t> Beta (Sanofi Pasteur) vaccine preparation (2)</a:t>
            </a:r>
          </a:p>
        </p:txBody>
      </p:sp>
      <p:sp>
        <p:nvSpPr>
          <p:cNvPr id="3" name="Content Placeholder 2">
            <a:extLst>
              <a:ext uri="{FF2B5EF4-FFF2-40B4-BE49-F238E27FC236}">
                <a16:creationId xmlns:a16="http://schemas.microsoft.com/office/drawing/2014/main" id="{4ADF5703-3A76-4D56-A635-1CC0A2CE4090}"/>
              </a:ext>
            </a:extLst>
          </p:cNvPr>
          <p:cNvSpPr>
            <a:spLocks noGrp="1"/>
          </p:cNvSpPr>
          <p:nvPr>
            <p:ph idx="1"/>
          </p:nvPr>
        </p:nvSpPr>
        <p:spPr>
          <a:xfrm>
            <a:off x="685800" y="864096"/>
            <a:ext cx="8077200" cy="4869160"/>
          </a:xfrm>
        </p:spPr>
        <p:txBody>
          <a:bodyPr/>
          <a:lstStyle/>
          <a:p>
            <a:pPr marL="285750" indent="-285750">
              <a:buFont typeface="Arial" panose="020B0604020202020204" pitchFamily="34" charset="0"/>
              <a:buChar char="•"/>
            </a:pPr>
            <a:r>
              <a:rPr lang="en-GB" sz="1500" dirty="0"/>
              <a:t>using </a:t>
            </a:r>
            <a:r>
              <a:rPr lang="en-GB" sz="1600" dirty="0"/>
              <a:t>a 21-gauge or narrower needle </a:t>
            </a:r>
            <a:r>
              <a:rPr lang="en-GB" sz="1500" dirty="0"/>
              <a:t>and </a:t>
            </a:r>
            <a:r>
              <a:rPr lang="en-GB" sz="1600" dirty="0"/>
              <a:t>sterile </a:t>
            </a:r>
            <a:r>
              <a:rPr lang="en-GB" sz="1500" dirty="0"/>
              <a:t>syringe, withdraw the entire contents from the adjuvant vial (yellow cap) into a syringe. Invert the adjuvant vial to facilitate the withdrawal of the full contents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transfer the full syringe contents into the antigen vial (green cap)</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remove the syringe with the needle from the antigen vial and mix the contents by inverting the vial 5 times. </a:t>
            </a:r>
            <a:r>
              <a:rPr lang="en-GB" sz="1500" b="1" dirty="0"/>
              <a:t>Do not shake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mixed vaccine is a whitish to yellowish homogeneous milky liquid emulsion</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each reconstituted vaccine vial should be clearly labelled with the date and time of expiry (which will be 6 hours from when it was first mixed)</a:t>
            </a:r>
          </a:p>
          <a:p>
            <a:pPr marL="0" indent="0"/>
            <a:endParaRPr lang="en-GB" sz="1500" dirty="0"/>
          </a:p>
          <a:p>
            <a:pPr marL="285750" indent="-285750">
              <a:buFont typeface="Arial" panose="020B0604020202020204" pitchFamily="34" charset="0"/>
              <a:buChar char="•"/>
            </a:pPr>
            <a:r>
              <a:rPr lang="en-GB" sz="1500" dirty="0"/>
              <a:t>do not use the vaccine if the time of mixing was more than 6 hours previously </a:t>
            </a:r>
          </a:p>
          <a:p>
            <a:pPr marL="0" indent="0"/>
            <a:endParaRPr lang="en-GB" sz="1500" dirty="0"/>
          </a:p>
          <a:p>
            <a:pPr marL="285750" indent="-285750">
              <a:buFont typeface="Arial" panose="020B0604020202020204" pitchFamily="34" charset="0"/>
              <a:buChar char="•"/>
            </a:pPr>
            <a:r>
              <a:rPr lang="en-GB" sz="1500" dirty="0"/>
              <a:t>using appropriate syringe and needle, withdraw 0.5 ml from the vial containing the mixed vaccine and administer intramuscularly (IM)</a:t>
            </a:r>
          </a:p>
          <a:p>
            <a:pPr marL="285750" indent="-285750">
              <a:buFont typeface="Arial" panose="020B0604020202020204" pitchFamily="34" charset="0"/>
              <a:buChar char="•"/>
            </a:pPr>
            <a:endParaRPr lang="en-GB" sz="1600" dirty="0">
              <a:solidFill>
                <a:srgbClr val="00B050"/>
              </a:solidFill>
            </a:endParaRPr>
          </a:p>
          <a:p>
            <a:pPr marL="0" indent="0"/>
            <a:endParaRPr lang="en-GB" sz="3200" dirty="0">
              <a:solidFill>
                <a:srgbClr val="00B050"/>
              </a:solidFill>
            </a:endParaRPr>
          </a:p>
          <a:p>
            <a:endParaRPr lang="en-GB" dirty="0"/>
          </a:p>
        </p:txBody>
      </p:sp>
    </p:spTree>
    <p:extLst>
      <p:ext uri="{BB962C8B-B14F-4D97-AF65-F5344CB8AC3E}">
        <p14:creationId xmlns:p14="http://schemas.microsoft.com/office/powerpoint/2010/main" val="12428606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720080"/>
          </a:xfrm>
        </p:spPr>
        <p:txBody>
          <a:bodyPr/>
          <a:lstStyle/>
          <a:p>
            <a:r>
              <a:rPr lang="en-GB" sz="2400" dirty="0">
                <a:solidFill>
                  <a:schemeClr val="accent1">
                    <a:lumMod val="75000"/>
                  </a:schemeClr>
                </a:solidFill>
              </a:rPr>
              <a:t>Guidance on handling multiple COVID-19 vaccines </a:t>
            </a:r>
          </a:p>
        </p:txBody>
      </p:sp>
      <p:sp>
        <p:nvSpPr>
          <p:cNvPr id="3" name="Content Placeholder 2"/>
          <p:cNvSpPr>
            <a:spLocks noGrp="1"/>
          </p:cNvSpPr>
          <p:nvPr>
            <p:ph idx="1"/>
          </p:nvPr>
        </p:nvSpPr>
        <p:spPr>
          <a:xfrm>
            <a:off x="685800" y="1124744"/>
            <a:ext cx="4678288" cy="4680520"/>
          </a:xfrm>
        </p:spPr>
        <p:txBody>
          <a:bodyPr/>
          <a:lstStyle/>
          <a:p>
            <a:pPr marL="0" indent="0"/>
            <a:r>
              <a:rPr lang="en-GB" sz="1400" dirty="0"/>
              <a:t>As more COVID-19 vaccines become available, it is important to ensure there are procedures in place to make certain that each person gets the </a:t>
            </a:r>
          </a:p>
          <a:p>
            <a:pPr marL="0" indent="0"/>
            <a:r>
              <a:rPr lang="en-GB" sz="1400" b="1" dirty="0"/>
              <a:t>right dose of the right vaccine at the right time </a:t>
            </a:r>
          </a:p>
          <a:p>
            <a:pPr marL="0" indent="0"/>
            <a:r>
              <a:rPr lang="en-GB" sz="1400" dirty="0"/>
              <a:t>and that the vaccine has been stored and handled as specified in the product’s authorisation documentation.</a:t>
            </a:r>
          </a:p>
          <a:p>
            <a:pPr marL="0" indent="0"/>
            <a:r>
              <a:rPr lang="en-GB" sz="1400" dirty="0"/>
              <a:t> </a:t>
            </a:r>
          </a:p>
          <a:p>
            <a:pPr marL="0" indent="0"/>
            <a:r>
              <a:rPr lang="en-GB" sz="1400" dirty="0"/>
              <a:t>The different COVID-19 vaccines have different storage, handling and preparation requirements and different dosages. There may also be differences in the contraindications for each vaccine and in the advice that should be given about possible anticipated side effects.</a:t>
            </a:r>
          </a:p>
          <a:p>
            <a:pPr marL="0" indent="0"/>
            <a:r>
              <a:rPr lang="en-GB" sz="1400" dirty="0"/>
              <a:t> </a:t>
            </a:r>
          </a:p>
          <a:p>
            <a:pPr marL="0" indent="0"/>
            <a:r>
              <a:rPr lang="en-GB" sz="1400" dirty="0"/>
              <a:t>Ensure you know what these are in order to minimise the risk of errors where multiple vaccines are available. </a:t>
            </a:r>
          </a:p>
          <a:p>
            <a:pPr marL="0" indent="0"/>
            <a:endParaRPr lang="en-GB" sz="1400" dirty="0"/>
          </a:p>
          <a:p>
            <a:r>
              <a:rPr lang="en-GB" sz="1400" dirty="0">
                <a:hlinkClick r:id="rId3"/>
              </a:rPr>
              <a:t>https://www.gov.uk/government/publications/covid-19-vaccination-vaccine-product-information-poster</a:t>
            </a:r>
            <a:endParaRPr lang="en-GB" sz="1400" dirty="0"/>
          </a:p>
        </p:txBody>
      </p:sp>
      <p:pic>
        <p:nvPicPr>
          <p:cNvPr id="4" name="Picture 3">
            <a:extLst>
              <a:ext uri="{FF2B5EF4-FFF2-40B4-BE49-F238E27FC236}">
                <a16:creationId xmlns:a16="http://schemas.microsoft.com/office/drawing/2014/main" id="{2F074C9E-24AF-428F-A222-64BA45AF0F25}"/>
              </a:ext>
            </a:extLst>
          </p:cNvPr>
          <p:cNvPicPr>
            <a:picLocks noChangeAspect="1"/>
          </p:cNvPicPr>
          <p:nvPr/>
        </p:nvPicPr>
        <p:blipFill>
          <a:blip r:embed="rId4"/>
          <a:stretch>
            <a:fillRect/>
          </a:stretch>
        </p:blipFill>
        <p:spPr>
          <a:xfrm>
            <a:off x="5384678" y="1378936"/>
            <a:ext cx="3378322" cy="2086068"/>
          </a:xfrm>
          <a:prstGeom prst="rect">
            <a:avLst/>
          </a:prstGeom>
        </p:spPr>
      </p:pic>
    </p:spTree>
    <p:extLst>
      <p:ext uri="{BB962C8B-B14F-4D97-AF65-F5344CB8AC3E}">
        <p14:creationId xmlns:p14="http://schemas.microsoft.com/office/powerpoint/2010/main" val="42390583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260648"/>
            <a:ext cx="8077200" cy="1143000"/>
          </a:xfrm>
        </p:spPr>
        <p:txBody>
          <a:bodyPr/>
          <a:lstStyle/>
          <a:p>
            <a:r>
              <a:rPr lang="en-GB" dirty="0">
                <a:solidFill>
                  <a:schemeClr val="accent1">
                    <a:lumMod val="75000"/>
                  </a:schemeClr>
                </a:solidFill>
              </a:rPr>
              <a:t>Reporting adverse reactions</a:t>
            </a:r>
          </a:p>
        </p:txBody>
      </p:sp>
      <p:sp>
        <p:nvSpPr>
          <p:cNvPr id="3" name="Content Placeholder 2"/>
          <p:cNvSpPr>
            <a:spLocks noGrp="1"/>
          </p:cNvSpPr>
          <p:nvPr>
            <p:ph idx="1"/>
          </p:nvPr>
        </p:nvSpPr>
        <p:spPr>
          <a:xfrm>
            <a:off x="685800" y="1524000"/>
            <a:ext cx="4102224" cy="4038600"/>
          </a:xfrm>
        </p:spPr>
        <p:txBody>
          <a:bodyPr/>
          <a:lstStyle/>
          <a:p>
            <a:pPr marL="36000" indent="0"/>
            <a:r>
              <a:rPr lang="en-GB" sz="1600" dirty="0"/>
              <a:t>Suspected adverse reactions or suspected side effects should be reported to the MHRA through the online </a:t>
            </a:r>
            <a:r>
              <a:rPr lang="en-GB" sz="1600" dirty="0">
                <a:hlinkClick r:id="rId3"/>
              </a:rPr>
              <a:t>Yellow Card | Making medicines and medical devices safer (mhra.gov.uk) </a:t>
            </a:r>
            <a:r>
              <a:rPr lang="en-GB" sz="1600" dirty="0"/>
              <a:t>or</a:t>
            </a:r>
            <a:r>
              <a:rPr lang="en-GB" sz="1600" dirty="0">
                <a:solidFill>
                  <a:srgbClr val="FF0000"/>
                </a:solidFill>
              </a:rPr>
              <a:t> </a:t>
            </a:r>
            <a:r>
              <a:rPr lang="en-GB" sz="1600" dirty="0"/>
              <a:t>the Yellow Card app</a:t>
            </a:r>
          </a:p>
          <a:p>
            <a:pPr marL="36000" indent="0"/>
            <a:endParaRPr lang="en-GB" sz="1600" dirty="0"/>
          </a:p>
          <a:p>
            <a:pPr marL="36000" indent="0"/>
            <a:r>
              <a:rPr lang="en-GB" altLang="en-US" sz="1600" dirty="0">
                <a:ea typeface="Source Sans Pro"/>
              </a:rPr>
              <a:t>Anyone (patients and health care workers) can make a Yellow Card report, even if they are uncertain as to whether a vaccine caused the condition</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3" y="4397098"/>
            <a:ext cx="2334033" cy="128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5"/>
          <a:stretch>
            <a:fillRect/>
          </a:stretch>
        </p:blipFill>
        <p:spPr>
          <a:xfrm>
            <a:off x="6263071" y="140364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084168" y="3933054"/>
            <a:ext cx="2374031" cy="1477328"/>
          </a:xfrm>
          <a:prstGeom prst="rect">
            <a:avLst/>
          </a:prstGeom>
        </p:spPr>
        <p:txBody>
          <a:bodyPr wrap="square">
            <a:spAutoFit/>
          </a:bodyPr>
          <a:lstStyle/>
          <a:p>
            <a:r>
              <a:rPr lang="en-GB" dirty="0">
                <a:solidFill>
                  <a:schemeClr val="bg2"/>
                </a:solidFill>
              </a:rPr>
              <a:t>The QR code can be used for quick and easy access to the Yellow Card reporting site</a:t>
            </a:r>
          </a:p>
        </p:txBody>
      </p:sp>
    </p:spTree>
    <p:extLst>
      <p:ext uri="{BB962C8B-B14F-4D97-AF65-F5344CB8AC3E}">
        <p14:creationId xmlns:p14="http://schemas.microsoft.com/office/powerpoint/2010/main" val="22727900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dirty="0">
                <a:solidFill>
                  <a:schemeClr val="accent1">
                    <a:lumMod val="75000"/>
                  </a:schemeClr>
                </a:solidFill>
              </a:rPr>
              <a:t>Further information</a:t>
            </a:r>
          </a:p>
        </p:txBody>
      </p:sp>
      <p:sp>
        <p:nvSpPr>
          <p:cNvPr id="3" name="Content Placeholder 2"/>
          <p:cNvSpPr>
            <a:spLocks noGrp="1"/>
          </p:cNvSpPr>
          <p:nvPr>
            <p:ph idx="1"/>
          </p:nvPr>
        </p:nvSpPr>
        <p:spPr>
          <a:xfrm>
            <a:off x="685800" y="1268760"/>
            <a:ext cx="8077200" cy="4293840"/>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2"/>
              </a:rPr>
              <a:t>"</a:t>
            </a:r>
            <a:r>
              <a:rPr lang="en-GB" altLang="en-US" sz="1600" b="1" dirty="0">
                <a:hlinkClick r:id="rId2"/>
              </a:rPr>
              <a:t>Green Book</a:t>
            </a:r>
            <a:r>
              <a:rPr lang="en-GB" altLang="en-US" sz="1600" dirty="0">
                <a:hlinkClick r:id="rId2"/>
              </a:rPr>
              <a:t>"</a:t>
            </a:r>
            <a:r>
              <a:rPr lang="en-GB" altLang="en-US" sz="1600" dirty="0"/>
              <a:t> . This can be found on the </a:t>
            </a:r>
            <a:r>
              <a:rPr lang="en-GB" altLang="en-US" sz="1600" dirty="0">
                <a:hlinkClick r:id="rId3"/>
              </a:rPr>
              <a:t>Immunisation page</a:t>
            </a:r>
            <a:r>
              <a:rPr lang="en-GB" altLang="en-US" sz="1600" dirty="0"/>
              <a:t> of the GOV.UK website</a:t>
            </a:r>
          </a:p>
          <a:p>
            <a:pPr>
              <a:buFontTx/>
              <a:buNone/>
            </a:pPr>
            <a:endParaRPr lang="en-GB" altLang="en-US" sz="1600" dirty="0"/>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a:buFontTx/>
              <a:buNone/>
            </a:pPr>
            <a:r>
              <a:rPr lang="en-GB" altLang="en-US" sz="1600" b="1" u="sng" dirty="0"/>
              <a:t>PHA COVID-19 immunisation programme Information for healthcare practitioners </a:t>
            </a:r>
            <a:r>
              <a:rPr lang="en-GB" altLang="en-US" sz="1600" dirty="0"/>
              <a:t> </a:t>
            </a:r>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endParaRPr lang="en-GB" altLang="en-US" sz="20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8450-4735-4540-A7ED-4165E587B5C3}"/>
              </a:ext>
            </a:extLst>
          </p:cNvPr>
          <p:cNvSpPr>
            <a:spLocks noGrp="1"/>
          </p:cNvSpPr>
          <p:nvPr>
            <p:ph type="title"/>
          </p:nvPr>
        </p:nvSpPr>
        <p:spPr>
          <a:xfrm>
            <a:off x="685800" y="260648"/>
            <a:ext cx="8077200" cy="720080"/>
          </a:xfrm>
        </p:spPr>
        <p:txBody>
          <a:bodyPr/>
          <a:lstStyle/>
          <a:p>
            <a:r>
              <a:rPr lang="en-GB" dirty="0">
                <a:solidFill>
                  <a:schemeClr val="accent1">
                    <a:lumMod val="75000"/>
                  </a:schemeClr>
                </a:solidFill>
              </a:rPr>
              <a:t>Further information (continued)</a:t>
            </a:r>
          </a:p>
        </p:txBody>
      </p:sp>
      <p:sp>
        <p:nvSpPr>
          <p:cNvPr id="3" name="Content Placeholder 2">
            <a:extLst>
              <a:ext uri="{FF2B5EF4-FFF2-40B4-BE49-F238E27FC236}">
                <a16:creationId xmlns:a16="http://schemas.microsoft.com/office/drawing/2014/main" id="{F27E0BB3-77EE-4059-BCA0-47DC65A82376}"/>
              </a:ext>
            </a:extLst>
          </p:cNvPr>
          <p:cNvSpPr>
            <a:spLocks noGrp="1"/>
          </p:cNvSpPr>
          <p:nvPr>
            <p:ph idx="1"/>
          </p:nvPr>
        </p:nvSpPr>
        <p:spPr>
          <a:xfrm>
            <a:off x="685800" y="1124744"/>
            <a:ext cx="8077200" cy="4968552"/>
          </a:xfrm>
        </p:spPr>
        <p:txBody>
          <a:bodyPr/>
          <a:lstStyle/>
          <a:p>
            <a:pPr marL="36000" indent="0"/>
            <a:r>
              <a:rPr lang="en-GB" sz="2400" dirty="0"/>
              <a:t>E learning resources: </a:t>
            </a:r>
            <a:r>
              <a:rPr lang="en-GB" sz="2400" dirty="0">
                <a:hlinkClick r:id="rId3"/>
              </a:rPr>
              <a:t>NHSE </a:t>
            </a:r>
            <a:r>
              <a:rPr lang="en-GB" sz="2400" dirty="0" err="1">
                <a:hlinkClick r:id="rId3"/>
              </a:rPr>
              <a:t>elfh</a:t>
            </a:r>
            <a:r>
              <a:rPr lang="en-GB" sz="2400" dirty="0">
                <a:hlinkClick r:id="rId3"/>
              </a:rPr>
              <a:t> Hub (e-lfh.org.uk)</a:t>
            </a:r>
            <a:endParaRPr lang="en-GB" sz="2400" dirty="0"/>
          </a:p>
          <a:p>
            <a:pPr marL="36000" indent="0"/>
            <a:endParaRPr lang="en-GB" sz="2400" dirty="0"/>
          </a:p>
          <a:p>
            <a:pPr marL="36000" indent="0"/>
            <a:r>
              <a:rPr lang="en-GB" sz="2400" dirty="0">
                <a:hlinkClick r:id="rId4"/>
              </a:rPr>
              <a:t>Professional information | HSC Public Health Agency (hscni.net)</a:t>
            </a:r>
            <a:endParaRPr lang="en-GB" sz="2400" dirty="0"/>
          </a:p>
          <a:p>
            <a:pPr marL="36000" indent="0"/>
            <a:endParaRPr lang="en-GB" sz="2400" dirty="0"/>
          </a:p>
          <a:p>
            <a:pPr marL="36000" indent="0"/>
            <a:r>
              <a:rPr lang="en-GB" sz="2400" dirty="0"/>
              <a:t>Northern Ireland policy letter 2023: </a:t>
            </a:r>
            <a:r>
              <a:rPr lang="en-GB" sz="2400" dirty="0">
                <a:hlinkClick r:id="rId5"/>
              </a:rPr>
              <a:t>doh-hss-md-46-2023.pdf (health-ni.gov.uk)</a:t>
            </a:r>
            <a:endParaRPr lang="en-GB" sz="2400" dirty="0"/>
          </a:p>
          <a:p>
            <a:pPr marL="36000" indent="0"/>
            <a:endParaRPr lang="en-GB" sz="2400" dirty="0"/>
          </a:p>
          <a:p>
            <a:pPr marL="36000" indent="0"/>
            <a:r>
              <a:rPr lang="en-GB" sz="2400" dirty="0">
                <a:hlinkClick r:id="rId6"/>
              </a:rPr>
              <a:t>COVID-19 vaccination programme - GOV.UK (www.gov.uk)</a:t>
            </a:r>
            <a:endParaRPr lang="en-GB" sz="2400" dirty="0"/>
          </a:p>
        </p:txBody>
      </p:sp>
    </p:spTree>
    <p:extLst>
      <p:ext uri="{BB962C8B-B14F-4D97-AF65-F5344CB8AC3E}">
        <p14:creationId xmlns:p14="http://schemas.microsoft.com/office/powerpoint/2010/main" val="209398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1143000"/>
          </a:xfrm>
        </p:spPr>
        <p:txBody>
          <a:bodyPr/>
          <a:lstStyle/>
          <a:p>
            <a:r>
              <a:rPr lang="en-GB" dirty="0">
                <a:solidFill>
                  <a:schemeClr val="accent1">
                    <a:lumMod val="75000"/>
                  </a:schemeClr>
                </a:solidFill>
              </a:rPr>
              <a:t>COVID-19 and Coronavirus</a:t>
            </a:r>
            <a:br>
              <a:rPr lang="en-GB" dirty="0"/>
            </a:br>
            <a:endParaRPr lang="en-GB" dirty="0"/>
          </a:p>
        </p:txBody>
      </p:sp>
      <p:sp>
        <p:nvSpPr>
          <p:cNvPr id="3" name="Content Placeholder 2"/>
          <p:cNvSpPr>
            <a:spLocks noGrp="1"/>
          </p:cNvSpPr>
          <p:nvPr>
            <p:ph idx="1"/>
          </p:nvPr>
        </p:nvSpPr>
        <p:spPr>
          <a:xfrm>
            <a:off x="683568" y="1196752"/>
            <a:ext cx="8077200" cy="4110608"/>
          </a:xfrm>
        </p:spPr>
        <p:txBody>
          <a:bodyPr/>
          <a:lstStyle/>
          <a:p>
            <a:pPr marL="285750" indent="-285750">
              <a:buFont typeface="Arial" panose="020B0604020202020204" pitchFamily="34" charset="0"/>
              <a:buChar char="•"/>
            </a:pPr>
            <a:r>
              <a:rPr lang="en-GB" sz="1400" dirty="0"/>
              <a:t>COVID-19 is the disease that is caused by infection with the SARS-CoV-2 virus which belongs to the Coronavirus family</a:t>
            </a:r>
          </a:p>
          <a:p>
            <a:pPr marL="792162" lvl="3" indent="-171450"/>
            <a:r>
              <a:rPr lang="en-GB" sz="1400" dirty="0"/>
              <a:t> - SARS-CoV-2 stands for Severe Acute Respiratory Syndrome (SARS) and </a:t>
            </a:r>
            <a:r>
              <a:rPr lang="en-GB" sz="1400" dirty="0" err="1"/>
              <a:t>CoV</a:t>
            </a:r>
            <a:r>
              <a:rPr lang="en-GB" sz="1400" dirty="0"/>
              <a:t> for coronavirus</a:t>
            </a:r>
          </a:p>
          <a:p>
            <a:pPr marL="792162" lvl="3" indent="-171450"/>
            <a:r>
              <a:rPr lang="en-GB" sz="1400" dirty="0"/>
              <a:t> - COVID-19 stands for </a:t>
            </a:r>
            <a:r>
              <a:rPr lang="en-GB" sz="1400" u="sng" dirty="0"/>
              <a:t>Co</a:t>
            </a:r>
            <a:r>
              <a:rPr lang="en-GB" sz="1400" dirty="0"/>
              <a:t>rona</a:t>
            </a:r>
            <a:r>
              <a:rPr lang="en-GB" sz="1400" u="sng" dirty="0"/>
              <a:t>vi</a:t>
            </a:r>
            <a:r>
              <a:rPr lang="en-GB" sz="1400" dirty="0"/>
              <a:t>rus </a:t>
            </a:r>
            <a:r>
              <a:rPr lang="en-GB" sz="1400" u="sng" dirty="0"/>
              <a:t>D</a:t>
            </a:r>
            <a:r>
              <a:rPr lang="en-GB" sz="1400" dirty="0"/>
              <a:t>isease and </a:t>
            </a:r>
            <a:r>
              <a:rPr lang="en-GB" sz="1400" u="sng" dirty="0"/>
              <a:t>19</a:t>
            </a:r>
            <a:r>
              <a:rPr lang="en-GB" sz="1400" dirty="0"/>
              <a:t> is from the year 2019 when it was first seen</a:t>
            </a:r>
          </a:p>
          <a:p>
            <a:pPr marL="0" indent="0"/>
            <a:endParaRPr lang="en-GB" sz="1400" dirty="0"/>
          </a:p>
          <a:p>
            <a:pPr marL="285750" indent="-285750">
              <a:buFont typeface="Arial" panose="020B0604020202020204" pitchFamily="34" charset="0"/>
              <a:buChar char="•"/>
            </a:pPr>
            <a:r>
              <a:rPr lang="en-GB" sz="1400"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two outbreaks during the last twenty years</a:t>
            </a:r>
          </a:p>
          <a:p>
            <a:pPr marL="0" indent="0"/>
            <a:endParaRPr lang="en-GB" sz="1400" dirty="0"/>
          </a:p>
          <a:p>
            <a:pPr marL="285750" indent="-285750">
              <a:buFont typeface="Arial" panose="020B0604020202020204" pitchFamily="34" charset="0"/>
              <a:buChar char="•"/>
            </a:pPr>
            <a:r>
              <a:rPr lang="en-GB" sz="1400" dirty="0"/>
              <a:t>SARS-CoV-2 virus is the most recently discovered coronavirus and has now affected many countries globally</a:t>
            </a:r>
          </a:p>
          <a:p>
            <a:pPr marL="0" indent="0"/>
            <a:endParaRPr lang="en-GB" sz="1400" dirty="0"/>
          </a:p>
          <a:p>
            <a:pPr marL="285750" indent="-285750">
              <a:buFont typeface="Arial" panose="020B0604020202020204" pitchFamily="34" charset="0"/>
              <a:buChar char="•"/>
            </a:pPr>
            <a:r>
              <a:rPr lang="en-GB" sz="1400" dirty="0"/>
              <a:t>because of the global spread and the substantial number of people affected, the World Health Organisation (WHO) declared COVID-19 as a pandemic on 11/03/2020 (Pan (all) demos (people))</a:t>
            </a:r>
          </a:p>
          <a:p>
            <a:endParaRPr lang="en-GB" dirty="0"/>
          </a:p>
        </p:txBody>
      </p:sp>
    </p:spTree>
    <p:extLst>
      <p:ext uri="{BB962C8B-B14F-4D97-AF65-F5344CB8AC3E}">
        <p14:creationId xmlns:p14="http://schemas.microsoft.com/office/powerpoint/2010/main" val="1446710378"/>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12738</TotalTime>
  <Words>13939</Words>
  <Application>Microsoft Office PowerPoint</Application>
  <PresentationFormat>On-screen Show (4:3)</PresentationFormat>
  <Paragraphs>1016</Paragraphs>
  <Slides>88</Slides>
  <Notes>78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88</vt:i4>
      </vt:variant>
    </vt:vector>
  </HeadingPairs>
  <TitlesOfParts>
    <vt:vector size="96" baseType="lpstr">
      <vt:lpstr>Arial</vt:lpstr>
      <vt:lpstr>Calibri</vt:lpstr>
      <vt:lpstr>Source Sans Pro</vt:lpstr>
      <vt:lpstr>Symbol</vt:lpstr>
      <vt:lpstr>Times New Roman</vt:lpstr>
      <vt:lpstr>Wingdings</vt:lpstr>
      <vt:lpstr>ヒラギノ角ゴ Pro W3</vt:lpstr>
      <vt:lpstr>2_BHSCT_white</vt:lpstr>
      <vt:lpstr>     COVID-19 vaccination   programme for adults        Acknowledgments to UKHSA, PHW and PHS for use of information from their  training slides  Provisional – Subject to revision – Use latest version link: x </vt:lpstr>
      <vt:lpstr>Note to immunisers</vt:lpstr>
      <vt:lpstr>Content</vt:lpstr>
      <vt:lpstr>Learning objectives</vt:lpstr>
      <vt:lpstr>Pre-requisites to administering COVID-19 vaccine</vt:lpstr>
      <vt:lpstr>Key messages</vt:lpstr>
      <vt:lpstr>Introduction</vt:lpstr>
      <vt:lpstr>International and UK COVID–19 timeline – the first 7 months</vt:lpstr>
      <vt:lpstr>COVID-19 and Coronavirus </vt:lpstr>
      <vt:lpstr>Viral infection</vt:lpstr>
      <vt:lpstr>Coronavirus structure</vt:lpstr>
      <vt:lpstr>COVID-19 variants</vt:lpstr>
      <vt:lpstr>Transmission of COVID-19 infection</vt:lpstr>
      <vt:lpstr>COVID-19 Chain of infection </vt:lpstr>
      <vt:lpstr>COVID-19 symptoms</vt:lpstr>
      <vt:lpstr>COVID-19 symptom progression</vt:lpstr>
      <vt:lpstr>Complications of COVID-19 disease</vt:lpstr>
      <vt:lpstr>COVID-19 complications in pregnancy (1)</vt:lpstr>
      <vt:lpstr>COVID-19 complications in pregnancy (2)</vt:lpstr>
      <vt:lpstr>Long COVID</vt:lpstr>
      <vt:lpstr>Symptoms of Long COVID</vt:lpstr>
      <vt:lpstr>COVID-19 vaccine development and safety</vt:lpstr>
      <vt:lpstr>COVID-19 vaccine safety (continued)</vt:lpstr>
      <vt:lpstr>COVID-19 vaccine effectiveness (1)</vt:lpstr>
      <vt:lpstr>COVID-19 vaccine effectiveness (2)</vt:lpstr>
      <vt:lpstr>COVID-19 vaccines</vt:lpstr>
      <vt:lpstr>COVID-19 mRNA vaccines (Pifzer BioNTech and Moderna)</vt:lpstr>
      <vt:lpstr>Variant vaccines</vt:lpstr>
      <vt:lpstr>mRNA variant COVID-19 vaccines</vt:lpstr>
      <vt:lpstr>VidPrevtyn Beta (Sanofi Pasteur) vaccine</vt:lpstr>
      <vt:lpstr>Additional COVID-19 vaccines</vt:lpstr>
      <vt:lpstr>Vaccine interchangeability</vt:lpstr>
      <vt:lpstr>Interval between COVID-19 vaccines and COVID-19  infection</vt:lpstr>
      <vt:lpstr>Co-administration of COVID-19 and other  vaccines (1)</vt:lpstr>
      <vt:lpstr>Co-administration of COVID-19 and other vaccines (2)</vt:lpstr>
      <vt:lpstr>Pregnancy </vt:lpstr>
      <vt:lpstr>Breastfeeding</vt:lpstr>
      <vt:lpstr>Contraindications to COVID-19 vaccines</vt:lpstr>
      <vt:lpstr>Precautions to COVID-19 vaccines (1)</vt:lpstr>
      <vt:lpstr>Precautions to COVID-19 vaccines (2)</vt:lpstr>
      <vt:lpstr>Myocarditis and pericarditis </vt:lpstr>
      <vt:lpstr>Guillain-Barré syndrome (GBS)</vt:lpstr>
      <vt:lpstr>Capillary leak syndrome</vt:lpstr>
      <vt:lpstr>Immune thrombocytopenia (ITP)</vt:lpstr>
      <vt:lpstr>Menstrual disorders and unexpected vaginal bleeding</vt:lpstr>
      <vt:lpstr>Local reactions at the vaccination site</vt:lpstr>
      <vt:lpstr>Bell’s Palsy</vt:lpstr>
      <vt:lpstr>COVID-19 vaccination programme considerations</vt:lpstr>
      <vt:lpstr>Resident in a care home</vt:lpstr>
      <vt:lpstr>Older adults</vt:lpstr>
      <vt:lpstr>Clinical risk groups (1)</vt:lpstr>
      <vt:lpstr>Clinical risk groups (2)</vt:lpstr>
      <vt:lpstr>Clinical risk groups (3)</vt:lpstr>
      <vt:lpstr>Pregnancy </vt:lpstr>
      <vt:lpstr>Health and Social care Workers</vt:lpstr>
      <vt:lpstr>Other high risk groups</vt:lpstr>
      <vt:lpstr>Deprivation and ethnicity</vt:lpstr>
      <vt:lpstr>PowerPoint Presentation</vt:lpstr>
      <vt:lpstr>Autumn booster 2023</vt:lpstr>
      <vt:lpstr>Autumn booster 2023 (continued)</vt:lpstr>
      <vt:lpstr>Reinforcing vaccination</vt:lpstr>
      <vt:lpstr>Reinforcing vaccination (continued)</vt:lpstr>
      <vt:lpstr>Booster vaccine doses</vt:lpstr>
      <vt:lpstr>Primary COVID-19 vaccination</vt:lpstr>
      <vt:lpstr>Severely immunosuppressed (1)</vt:lpstr>
      <vt:lpstr>Severely immunosuppressed (2)</vt:lpstr>
      <vt:lpstr>Long term COVID-19 vaccination programme</vt:lpstr>
      <vt:lpstr>COVID-19 vaccine Pfizer  BioNTech Comirnaty  Original/Omicron BA.4-5 and  Comirnaty Omicron XBB 1.5  30mcg/dose</vt:lpstr>
      <vt:lpstr>COVID-19 Pfizer BioNTech Comirnaty Original/Omicron  BA.4-5 vaccine ingredients / excipients</vt:lpstr>
      <vt:lpstr>COVID-19 Pfizer BioNTech Comirnaty Omicron XBB 1.5  30mcg/dose vaccine ingredients / excipients</vt:lpstr>
      <vt:lpstr>Adverse reactions following COVID-19 Pfizer BioNTech Comirnaty  Original/Omicron BA.4-5 and Comirnaty Omicron XBB 1.5 30mcg/dose vaccine</vt:lpstr>
      <vt:lpstr>COVID-19 Pfizer BioNTech Comirnaty Original/Omicron BA.4-5 and Comirnaty Omicron XBB 1.5 30mcg/dose vaccine presentation,  dose and schedule</vt:lpstr>
      <vt:lpstr>COVID-19 Pfizer BioNTech Comirnaty Original/Omicron BA.4-5 and Comirnaty Omicron XBB 1.5 30mcg/dose vaccine storage and use </vt:lpstr>
      <vt:lpstr>COVID-19 Pfizer BioNTech Comirnaty Original/Omicron BA.4-5  and Comirnaty Omicron XBB 1.5 30mcg/dose vaccine preparation (1)</vt:lpstr>
      <vt:lpstr>COVID-19 Pfizer BioNTech Comirnaty Original/Omicron  BA.4-5 and Comirnaty Omicron XBB 1.5 30mcg/dose   preparation (2)</vt:lpstr>
      <vt:lpstr>   COVID-19  VidPrevtyn Beta  (Sanofi Pasteur) vaccine        Provisional – Subject to revision – Use latest version link: x </vt:lpstr>
      <vt:lpstr>COVID-19 VidPrevtyn Beta (Sanofi Pasteur)  vaccine ingredients / excipients</vt:lpstr>
      <vt:lpstr>Adverse reactions following COVID-19 VidPrevtyn  Beta (Sanofi Pasteur) vaccine</vt:lpstr>
      <vt:lpstr>COVID-19 VidPrevtyn Beta (Sanofi  Pasteur) vaccine presentation </vt:lpstr>
      <vt:lpstr>COVID-19 VidPrevtyn Beta (Sanofi Pasteur) vaccine presentation (continued)</vt:lpstr>
      <vt:lpstr>COVID-19 VidPrevtyn Beta (Sanofi Pasteur)  vaccine dose and schedule</vt:lpstr>
      <vt:lpstr>COVID-19 VidPrevtyn Beta (Sanofi Pasteur) vaccine  storage and use </vt:lpstr>
      <vt:lpstr>COVID-19 VidPrevtyn Beta (Sanofi Pasteur) vaccine  preparation (1)</vt:lpstr>
      <vt:lpstr>COVID-19 VidPrevtyn Beta (Sanofi Pasteur) vaccine preparation (2)</vt:lpstr>
      <vt:lpstr>Guidance on handling multiple COVID-19 vaccines </vt:lpstr>
      <vt:lpstr>Reporting adverse reactions</vt:lpstr>
      <vt:lpstr>Further information</vt:lpstr>
      <vt:lpstr>Further information (continued)</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Ashling Kerr</cp:lastModifiedBy>
  <cp:revision>716</cp:revision>
  <dcterms:created xsi:type="dcterms:W3CDTF">2020-12-04T16:12:05Z</dcterms:created>
  <dcterms:modified xsi:type="dcterms:W3CDTF">2023-09-12T09:20:45Z</dcterms:modified>
</cp:coreProperties>
</file>