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417" r:id="rId2"/>
    <p:sldId id="274" r:id="rId3"/>
    <p:sldId id="275" r:id="rId4"/>
    <p:sldId id="276" r:id="rId5"/>
    <p:sldId id="277" r:id="rId6"/>
    <p:sldId id="395" r:id="rId7"/>
    <p:sldId id="281" r:id="rId8"/>
    <p:sldId id="282" r:id="rId9"/>
    <p:sldId id="531" r:id="rId10"/>
    <p:sldId id="283" r:id="rId11"/>
    <p:sldId id="284" r:id="rId12"/>
    <p:sldId id="455" r:id="rId13"/>
    <p:sldId id="286" r:id="rId14"/>
    <p:sldId id="287" r:id="rId15"/>
    <p:sldId id="289" r:id="rId16"/>
    <p:sldId id="290" r:id="rId17"/>
    <p:sldId id="500" r:id="rId18"/>
    <p:sldId id="507" r:id="rId19"/>
    <p:sldId id="302" r:id="rId20"/>
    <p:sldId id="537" r:id="rId21"/>
    <p:sldId id="433" r:id="rId22"/>
    <p:sldId id="456" r:id="rId23"/>
    <p:sldId id="467" r:id="rId24"/>
    <p:sldId id="468" r:id="rId25"/>
    <p:sldId id="469" r:id="rId26"/>
    <p:sldId id="519" r:id="rId27"/>
    <p:sldId id="520" r:id="rId28"/>
    <p:sldId id="521" r:id="rId29"/>
    <p:sldId id="396" r:id="rId30"/>
    <p:sldId id="387" r:id="rId31"/>
    <p:sldId id="472" r:id="rId32"/>
    <p:sldId id="505" r:id="rId33"/>
    <p:sldId id="419" r:id="rId34"/>
    <p:sldId id="485" r:id="rId35"/>
    <p:sldId id="517" r:id="rId36"/>
    <p:sldId id="439" r:id="rId37"/>
    <p:sldId id="444" r:id="rId38"/>
    <p:sldId id="534" r:id="rId39"/>
    <p:sldId id="420" r:id="rId40"/>
    <p:sldId id="533" r:id="rId41"/>
    <p:sldId id="535" r:id="rId42"/>
    <p:sldId id="484" r:id="rId43"/>
    <p:sldId id="430" r:id="rId44"/>
    <p:sldId id="421" r:id="rId45"/>
    <p:sldId id="422" r:id="rId46"/>
    <p:sldId id="435" r:id="rId47"/>
    <p:sldId id="436" r:id="rId48"/>
    <p:sldId id="450" r:id="rId49"/>
    <p:sldId id="486" r:id="rId50"/>
    <p:sldId id="451" r:id="rId51"/>
    <p:sldId id="452" r:id="rId52"/>
    <p:sldId id="478" r:id="rId53"/>
    <p:sldId id="479" r:id="rId54"/>
    <p:sldId id="538" r:id="rId55"/>
    <p:sldId id="480" r:id="rId56"/>
    <p:sldId id="418" r:id="rId57"/>
    <p:sldId id="481" r:id="rId58"/>
    <p:sldId id="482" r:id="rId59"/>
    <p:sldId id="483" r:id="rId60"/>
    <p:sldId id="423" r:id="rId61"/>
    <p:sldId id="424" r:id="rId62"/>
    <p:sldId id="425" r:id="rId63"/>
    <p:sldId id="473" r:id="rId64"/>
    <p:sldId id="522" r:id="rId65"/>
    <p:sldId id="440" r:id="rId66"/>
    <p:sldId id="442" r:id="rId67"/>
    <p:sldId id="443" r:id="rId68"/>
    <p:sldId id="445" r:id="rId69"/>
    <p:sldId id="446" r:id="rId70"/>
    <p:sldId id="447" r:id="rId71"/>
    <p:sldId id="448" r:id="rId72"/>
    <p:sldId id="449" r:id="rId73"/>
    <p:sldId id="539" r:id="rId74"/>
    <p:sldId id="540" r:id="rId75"/>
    <p:sldId id="546" r:id="rId76"/>
    <p:sldId id="542" r:id="rId77"/>
    <p:sldId id="543" r:id="rId78"/>
    <p:sldId id="544" r:id="rId79"/>
    <p:sldId id="545" r:id="rId80"/>
    <p:sldId id="523" r:id="rId81"/>
    <p:sldId id="524" r:id="rId82"/>
    <p:sldId id="536" r:id="rId83"/>
    <p:sldId id="525" r:id="rId84"/>
    <p:sldId id="526" r:id="rId85"/>
    <p:sldId id="463" r:id="rId86"/>
    <p:sldId id="464" r:id="rId87"/>
    <p:sldId id="465" r:id="rId88"/>
    <p:sldId id="477" r:id="rId89"/>
    <p:sldId id="453" r:id="rId90"/>
    <p:sldId id="454" r:id="rId91"/>
    <p:sldId id="271" r:id="rId92"/>
    <p:sldId id="39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Ashling Kerr" initials="AK" lastIdx="5" clrIdx="2">
    <p:extLst>
      <p:ext uri="{19B8F6BF-5375-455C-9EA6-DF929625EA0E}">
        <p15:presenceInfo xmlns:p15="http://schemas.microsoft.com/office/powerpoint/2012/main" userId="S-1-5-21-1087248158-1645291680-3373200396-81494" providerId="AD"/>
      </p:ext>
    </p:extLst>
  </p:cmAuthor>
  <p:cmAuthor id="3" name="Louise Herron" initials="LH" lastIdx="2" clrIdx="3">
    <p:extLst>
      <p:ext uri="{19B8F6BF-5375-455C-9EA6-DF929625EA0E}">
        <p15:presenceInfo xmlns:p15="http://schemas.microsoft.com/office/powerpoint/2012/main" userId="S-1-5-21-1087248158-1645291680-3373200396-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5B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82505" autoAdjust="0"/>
  </p:normalViewPr>
  <p:slideViewPr>
    <p:cSldViewPr>
      <p:cViewPr varScale="1">
        <p:scale>
          <a:sx n="60" d="100"/>
          <a:sy n="60" d="100"/>
        </p:scale>
        <p:origin x="1020"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12/09/2023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46-2023.pdf"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covid-19-vaccination-of-children-aged-6-months-to-4-years-jcvi-advice-9-december-202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8-2023.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8-2023.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edicines.org.uk/emc/product/14405/smpc"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medicines.org.uk/emc/product/15044/smpc"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medicines.org.uk/emc/product/15043/smpc"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s://www.ema.europa.eu/en/documents/product-information/comirnaty-epar-product-information_e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edicines.org.uk/emc/product/15043/smpc"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medicines.org.uk/emc/product/15043/smpc"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medicines.org.uk/emc/product/15043/smpc"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medicines.org.uk/emc/product/14457/smpc"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www.medicines.org.uk/emc/product/15042/smpc"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a:t>
            </a:r>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dirty="0"/>
          </a:p>
        </p:txBody>
      </p:sp>
    </p:spTree>
    <p:extLst>
      <p:ext uri="{BB962C8B-B14F-4D97-AF65-F5344CB8AC3E}">
        <p14:creationId xmlns:p14="http://schemas.microsoft.com/office/powerpoint/2010/main" val="36167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https://www.gov.uk/government/publications/covid-19-the-green-book-chapter-14a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https://bestpractice.bmj.com/topics/en-us/3000168/complications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err="1">
                <a:solidFill>
                  <a:schemeClr val="tx1"/>
                </a:solidFill>
                <a:latin typeface="+mn-lt"/>
                <a:ea typeface="+mn-ea"/>
                <a:cs typeface="+mn-cs"/>
              </a:rPr>
              <a:t>Bertran</a:t>
            </a:r>
            <a:r>
              <a:rPr lang="en-GB" sz="1200" b="0" i="0" u="none" strike="noStrike" kern="1200" baseline="0" dirty="0">
                <a:solidFill>
                  <a:schemeClr val="tx1"/>
                </a:solidFill>
                <a:latin typeface="+mn-lt"/>
                <a:ea typeface="+mn-ea"/>
                <a:cs typeface="+mn-cs"/>
              </a:rPr>
              <a:t> M, Amin-Chowdhury Z, Davies HG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COVID-19 deaths in children and young people in England, March 2020 to December 2021: An active prospective national surveillance study.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Cohen JM, Carter MJ, Ronny Cheung C,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Lower Risk of Multisystem Inflammatory Syndrome in Children (MIS-C) with the Delta and Omicron variants of SARS-CoV-2.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Shingleton</a:t>
            </a:r>
            <a:r>
              <a:rPr lang="en-GB" sz="1200" b="0" i="0" u="none" strike="noStrike" kern="1200" baseline="0" dirty="0">
                <a:solidFill>
                  <a:schemeClr val="tx1"/>
                </a:solidFill>
                <a:latin typeface="+mn-lt"/>
                <a:ea typeface="+mn-ea"/>
                <a:cs typeface="+mn-cs"/>
              </a:rPr>
              <a:t> J, Williams H, </a:t>
            </a:r>
            <a:r>
              <a:rPr lang="en-GB" sz="1200" b="0" i="0" u="none" strike="noStrike" kern="1200" baseline="0" dirty="0" err="1">
                <a:solidFill>
                  <a:schemeClr val="tx1"/>
                </a:solidFill>
                <a:latin typeface="+mn-lt"/>
                <a:ea typeface="+mn-ea"/>
                <a:cs typeface="+mn-cs"/>
              </a:rPr>
              <a:t>Oligbu</a:t>
            </a:r>
            <a:r>
              <a:rPr lang="en-GB" sz="1200" b="0" i="0" u="none" strike="noStrike" kern="1200" baseline="0" dirty="0">
                <a:solidFill>
                  <a:schemeClr val="tx1"/>
                </a:solidFill>
                <a:latin typeface="+mn-lt"/>
                <a:ea typeface="+mn-ea"/>
                <a:cs typeface="+mn-cs"/>
              </a:rPr>
              <a:t> 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The changing epidemiology of PIMS-TS across COVID-19 waves: prospective national surveillance, January 2021 to July 2022, England. </a:t>
            </a:r>
          </a:p>
        </p:txBody>
      </p:sp>
      <p:sp>
        <p:nvSpPr>
          <p:cNvPr id="4" name="Slide Number Placeholder 3"/>
          <p:cNvSpPr>
            <a:spLocks noGrp="1"/>
          </p:cNvSpPr>
          <p:nvPr>
            <p:ph type="sldNum" sz="quarter" idx="5"/>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96143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50595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371231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3335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dirty="0"/>
          </a:p>
        </p:txBody>
      </p:sp>
    </p:spTree>
    <p:extLst>
      <p:ext uri="{BB962C8B-B14F-4D97-AF65-F5344CB8AC3E}">
        <p14:creationId xmlns:p14="http://schemas.microsoft.com/office/powerpoint/2010/main" val="1990246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25772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BioNTech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595573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396950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2053285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3916979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827523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382803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3478385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3683769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78677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2018950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53548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Over 2021 and 2022, the offer of primary vaccination was extended to all children and young people aged 5 to 17 years. Because of the lower risk of the complications from COVID-19 infection in children and young people, at each stage the JCVI carefully considered the emerging evidence around the risks and benefits of the vaccination to younger people.</a:t>
            </a:r>
          </a:p>
          <a:p>
            <a:pPr marL="171450" indent="-171450">
              <a:buFont typeface="Arial" panose="020B0604020202020204" pitchFamily="34" charset="0"/>
              <a:buChar char="•"/>
            </a:pPr>
            <a:r>
              <a:rPr lang="en-GB" dirty="0"/>
              <a:t>By late 2022, it was estimated that most older children and adults in the UK had SARS-CoV-2 antibodies, either from natural infection or vaccination or both. Therefore, the JCVI recommend that only those children who continue to be at higher risk remain eligible for vaccination. </a:t>
            </a:r>
          </a:p>
        </p:txBody>
      </p:sp>
      <p:sp>
        <p:nvSpPr>
          <p:cNvPr id="4" name="Slide Number Placeholder 3"/>
          <p:cNvSpPr>
            <a:spLocks noGrp="1"/>
          </p:cNvSpPr>
          <p:nvPr>
            <p:ph type="sldNum" sz="quarter" idx="5"/>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768917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a:p>
            <a:endParaRPr lang="en-GB" dirty="0"/>
          </a:p>
          <a:p>
            <a:r>
              <a:rPr lang="en-GB" dirty="0">
                <a:hlinkClick r:id="rId4"/>
              </a:rPr>
              <a:t>doh-hss-md-46-2023.pdf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580140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3176887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COVID-19 vaccination of children aged 6 months to 4 years: JCVI advice, 9 December 2022 (updated 26 April 2023) - GOV.UK (www.gov.uk)</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290577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1101202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784647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COVID-19 vaccines are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46</a:t>
            </a:fld>
            <a:endParaRPr lang="en-GB"/>
          </a:p>
        </p:txBody>
      </p:sp>
    </p:spTree>
    <p:extLst>
      <p:ext uri="{BB962C8B-B14F-4D97-AF65-F5344CB8AC3E}">
        <p14:creationId xmlns:p14="http://schemas.microsoft.com/office/powerpoint/2010/main" val="2719035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18888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729878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infant formulation of the Pfizer BioNTech monovalent vaccine Comirnaty® Omicron XBB 1.5 3mcg/dose is expected to be available from October 2023. This product will be suitable for eligible children aged 6 months to 4 years.</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666674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Healthy children aged between 5 – 17 years will no longer be eligible to receive COVID-19 vaccination after the end of the Spring 2023 programme (30/06/2023), except in exceptional circumstances, as outlined in the Chief Medical Officer’s (CMO’s) circular 26 May 2023 </a:t>
            </a:r>
            <a:r>
              <a:rPr lang="en-GB" dirty="0">
                <a:hlinkClick r:id="rId3"/>
              </a:rPr>
              <a:t>doh-hss-md-28-2023.pdf (health-ni.gov.uk)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paediatric formulation of the Pfizer BioNTech monovalent vaccine Comirnaty® Omicron XBB 1.5 10mcg/dose is expected to be available from October 2023. </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3726940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children aged between 5 – 17 years will no longer be eligible to receive COVID-19 vaccination after the end of the Spring 2023 programme (30/06/2023), except in exceptional circumstances, as outlined in the Chief Medical Officer’s (CMO’s) circular 26 May 2023 </a:t>
            </a:r>
            <a:r>
              <a:rPr lang="en-GB" dirty="0">
                <a:hlinkClick r:id="rId3"/>
              </a:rPr>
              <a:t>doh-hss-md-28-2023.pdf (health-ni.gov.uk)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4213229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3 micrograms/dose concentrate for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1860771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hlinkClick r:id="rId3"/>
            </a:endParaRPr>
          </a:p>
          <a:p>
            <a:r>
              <a:rPr lang="en-GB" dirty="0">
                <a:hlinkClick r:id="rId4"/>
              </a:rPr>
              <a:t>Comirnaty Omicron XBB.1.5 3 micrograms/dose concentrate for dispersion for injection COVID-19 mRNA Vaccine (nucleoside modified) - Summary of Product Characteristics (SmPC) - (</a:t>
            </a:r>
            <a:r>
              <a:rPr lang="en-GB" dirty="0" err="1">
                <a:hlinkClick r:id="rId4"/>
              </a:rPr>
              <a:t>emc</a:t>
            </a:r>
            <a:r>
              <a:rPr lang="en-GB" dirty="0">
                <a:hlinkClick r:id="rId4"/>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2096543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2326209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Bromobutyl</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3426641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343686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129537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3367611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676262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children 1 year of age and older, the preferred injection site is the deltoid muscle of the upper arm. This muscle is usually sufficiently developed after the age of 12 months. If there is insufficient muscle mass, or a particular reason why the deltoid cannot be used (for example, if additional vaccine sites are needed for multiple vaccines to be given) then inject the vaccine into the anterolateral aspect of the thigh.</a:t>
            </a:r>
          </a:p>
          <a:p>
            <a:r>
              <a:rPr lang="en-GB" sz="1200" kern="1200" dirty="0">
                <a:solidFill>
                  <a:schemeClr val="tx1"/>
                </a:solidFill>
                <a:effectLst/>
                <a:latin typeface="+mn-lt"/>
                <a:ea typeface="+mn-ea"/>
                <a:cs typeface="+mn-cs"/>
              </a:rPr>
              <a:t>In infants from 6 to less than 12 months of age, the recommended injection site is the anterolateral aspect of the thigh because it provides a large muscle mass into which vaccines can be safely injected.</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3008755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65</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Bromobutyl</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66</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26907634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73</a:t>
            </a:fld>
            <a:endParaRPr lang="en-GB" dirty="0"/>
          </a:p>
        </p:txBody>
      </p:sp>
    </p:spTree>
    <p:extLst>
      <p:ext uri="{BB962C8B-B14F-4D97-AF65-F5344CB8AC3E}">
        <p14:creationId xmlns:p14="http://schemas.microsoft.com/office/powerpoint/2010/main" val="741453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Omicron XBB.1.5 10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hlinkClick r:id="rId4"/>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28964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Diagram of coronavirus </a:t>
            </a:r>
            <a:r>
              <a:rPr lang="en-GB" dirty="0" err="1"/>
              <a:t>virion</a:t>
            </a:r>
            <a:r>
              <a:rPr lang="en-GB" dirty="0"/>
              <a:t>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75</a:t>
            </a:fld>
            <a:endParaRPr lang="en-GB" dirty="0">
              <a:solidFill>
                <a:prstClr val="black"/>
              </a:solidFill>
            </a:endParaRPr>
          </a:p>
        </p:txBody>
      </p:sp>
    </p:spTree>
    <p:extLst>
      <p:ext uri="{BB962C8B-B14F-4D97-AF65-F5344CB8AC3E}">
        <p14:creationId xmlns:p14="http://schemas.microsoft.com/office/powerpoint/2010/main" val="2900392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2069679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10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Thawed vials can be handled in room light conditions.</a:t>
            </a:r>
          </a:p>
        </p:txBody>
      </p:sp>
      <p:sp>
        <p:nvSpPr>
          <p:cNvPr id="4" name="Slide Number Placeholder 3"/>
          <p:cNvSpPr>
            <a:spLocks noGrp="1"/>
          </p:cNvSpPr>
          <p:nvPr>
            <p:ph type="sldNum" sz="quarter" idx="5"/>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1038921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10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22371077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Omicron XBB.1.5 10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41023046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80</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Original/Omicron BA.4-5 (15/15 micrograms)/dose dispersion for injection COVID-19 mRNA Vaccine (nucleoside modified)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246032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hlinkClick r:id="rId3"/>
            </a:endParaRPr>
          </a:p>
          <a:p>
            <a:r>
              <a:rPr lang="en-GB" dirty="0">
                <a:hlinkClick r:id="rId4"/>
              </a:rPr>
              <a:t>Comirnaty Omicron XBB.1.5 30 micrograms/dose dispersion for injection COVID-19 mRNA Vaccine (nucleoside modified) - Summary of Product Characteristics (SmPC) - (</a:t>
            </a:r>
            <a:r>
              <a:rPr lang="en-GB" dirty="0" err="1">
                <a:hlinkClick r:id="rId4"/>
              </a:rPr>
              <a:t>emc</a:t>
            </a:r>
            <a:r>
              <a:rPr lang="en-GB" dirty="0">
                <a:hlinkClick r:id="rId4"/>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83</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84</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a:p>
            <a:r>
              <a:rPr lang="en-GB" sz="1200" b="0" i="0" kern="1200" dirty="0">
                <a:solidFill>
                  <a:schemeClr val="tx1"/>
                </a:solidFill>
                <a:effectLst/>
                <a:latin typeface="+mn-lt"/>
                <a:ea typeface="+mn-ea"/>
                <a:cs typeface="+mn-cs"/>
              </a:rPr>
              <a:t>Thawed vials can be handled in room light conditions.</a:t>
            </a:r>
          </a:p>
        </p:txBody>
      </p:sp>
      <p:sp>
        <p:nvSpPr>
          <p:cNvPr id="4" name="Slide Number Placeholder 3"/>
          <p:cNvSpPr>
            <a:spLocks noGrp="1"/>
          </p:cNvSpPr>
          <p:nvPr>
            <p:ph type="sldNum" sz="quarter" idx="5"/>
          </p:nvPr>
        </p:nvSpPr>
        <p:spPr/>
        <p:txBody>
          <a:bodyPr/>
          <a:lstStyle/>
          <a:p>
            <a:fld id="{AB5E6CED-5492-4614-9686-C1FE80B7C7AF}" type="slidenum">
              <a:rPr lang="en-GB" smtClean="0"/>
              <a:t>85</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86</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87</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88</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https://www.england.nhs.uk/south/wp-content/uploads/sites/6/2021/09/covid-19-top-tips-for-supporting-children-and-young-people-during-vaccination-v1-090821.pdf</a:t>
            </a:r>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89</a:t>
            </a:fld>
            <a:endParaRPr lang="en-GB"/>
          </a:p>
        </p:txBody>
      </p:sp>
    </p:spTree>
    <p:extLst>
      <p:ext uri="{BB962C8B-B14F-4D97-AF65-F5344CB8AC3E}">
        <p14:creationId xmlns:p14="http://schemas.microsoft.com/office/powerpoint/2010/main" val="3351529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https://portal.e-lfh.org.uk/</a:t>
            </a:r>
          </a:p>
        </p:txBody>
      </p:sp>
      <p:sp>
        <p:nvSpPr>
          <p:cNvPr id="4" name="Slide Number Placeholder 3"/>
          <p:cNvSpPr>
            <a:spLocks noGrp="1"/>
          </p:cNvSpPr>
          <p:nvPr>
            <p:ph type="sldNum" sz="quarter" idx="10"/>
          </p:nvPr>
        </p:nvSpPr>
        <p:spPr/>
        <p:txBody>
          <a:bodyPr/>
          <a:lstStyle/>
          <a:p>
            <a:fld id="{AB5E6CED-5492-4614-9686-C1FE80B7C7AF}" type="slidenum">
              <a:rPr lang="en-GB" smtClean="0"/>
              <a:t>90</a:t>
            </a:fld>
            <a:endParaRPr lang="en-GB"/>
          </a:p>
        </p:txBody>
      </p:sp>
    </p:spTree>
    <p:extLst>
      <p:ext uri="{BB962C8B-B14F-4D97-AF65-F5344CB8AC3E}">
        <p14:creationId xmlns:p14="http://schemas.microsoft.com/office/powerpoint/2010/main" val="41954856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91</a:t>
            </a:fld>
            <a:endParaRPr lang="en-GB"/>
          </a:p>
        </p:txBody>
      </p:sp>
    </p:spTree>
    <p:extLst>
      <p:ext uri="{BB962C8B-B14F-4D97-AF65-F5344CB8AC3E}">
        <p14:creationId xmlns:p14="http://schemas.microsoft.com/office/powerpoint/2010/main" val="42611454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92</a:t>
            </a:fld>
            <a:endParaRPr lang="en-GB"/>
          </a:p>
        </p:txBody>
      </p:sp>
    </p:spTree>
    <p:extLst>
      <p:ext uri="{BB962C8B-B14F-4D97-AF65-F5344CB8AC3E}">
        <p14:creationId xmlns:p14="http://schemas.microsoft.com/office/powerpoint/2010/main" val="229008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198662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https://www.nidirect.gov.uk/articles/coronavirus-covid-19-symptoms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Compared to previous variants, Omicron is less likely to cause loss of sense of smell (anosmia) and more likely to cause a sore throat. </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340720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3" Type="http://schemas.openxmlformats.org/officeDocument/2006/relationships/hyperlink" Target="https://www.england.nhs.uk/south/wp-content/uploads/sites/6/2021/09/covid-19-top-tips-for-supporting-children-and-young-people-during-vaccination-v1-090821.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www.health-ni.gov.uk/sites/default/files/publications/health/doh-hss-md-46-2023.pdf" TargetMode="External"/><Relationship Id="rId4" Type="http://schemas.openxmlformats.org/officeDocument/2006/relationships/hyperlink" Target="https://www.gov.uk/government/collections/immunisation"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publichealth.hscni.net/covid-19-coronavirus/northern-ireland-covid-19-vaccination-programme" TargetMode="External"/><Relationship Id="rId7" Type="http://schemas.openxmlformats.org/officeDocument/2006/relationships/hyperlink" Target="https://vk.ovg.ox.ac.uk/vk/covid-19-vaccine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5904656" cy="2304256"/>
          </a:xfrm>
        </p:spPr>
        <p:txBody>
          <a:bodyPr/>
          <a:lstStyle/>
          <a:p>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children</a:t>
            </a:r>
          </a:p>
        </p:txBody>
      </p:sp>
      <p:sp>
        <p:nvSpPr>
          <p:cNvPr id="3" name="Content Placeholder 2"/>
          <p:cNvSpPr>
            <a:spLocks noGrp="1"/>
          </p:cNvSpPr>
          <p:nvPr>
            <p:ph idx="1"/>
          </p:nvPr>
        </p:nvSpPr>
        <p:spPr>
          <a:xfrm>
            <a:off x="685800" y="4797152"/>
            <a:ext cx="8077200" cy="765448"/>
          </a:xfrm>
        </p:spPr>
        <p:txBody>
          <a:bodyPr/>
          <a:lstStyle/>
          <a:p>
            <a:r>
              <a:rPr lang="en-GB" sz="1800" dirty="0">
                <a:solidFill>
                  <a:schemeClr val="accent1">
                    <a:lumMod val="75000"/>
                  </a:schemeClr>
                </a:solidFill>
              </a:rPr>
              <a:t>Acknowledgments to UKHSA for use of their training resources</a:t>
            </a:r>
          </a:p>
          <a:p>
            <a:r>
              <a:rPr lang="en-GB" sz="1800" dirty="0">
                <a:solidFill>
                  <a:schemeClr val="accent1">
                    <a:lumMod val="75000"/>
                  </a:schemeClr>
                </a:solidFill>
              </a:rPr>
              <a:t>These slides are provisional – subject to revision</a:t>
            </a:r>
          </a:p>
        </p:txBody>
      </p:sp>
    </p:spTree>
    <p:extLst>
      <p:ext uri="{BB962C8B-B14F-4D97-AF65-F5344CB8AC3E}">
        <p14:creationId xmlns:p14="http://schemas.microsoft.com/office/powerpoint/2010/main" val="16642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936104"/>
          </a:xfrm>
        </p:spPr>
        <p:txBody>
          <a:bodyPr/>
          <a:lstStyle/>
          <a:p>
            <a:r>
              <a:rPr lang="en-GB" sz="36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124744"/>
            <a:ext cx="8077200" cy="4437856"/>
          </a:xfrm>
        </p:spPr>
        <p:txBody>
          <a:bodyPr/>
          <a:lstStyle/>
          <a:p>
            <a:pPr>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marL="0" indent="0">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a:t>
            </a:r>
          </a:p>
          <a:p>
            <a:pPr>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these droplets or aerosols from a person infected with the virus or by touching contaminated objects or surfaces, then touching their eyes, nose or mouth. </a:t>
            </a:r>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936104"/>
          </a:xfrm>
        </p:spPr>
        <p:txBody>
          <a:bodyPr/>
          <a:lstStyle/>
          <a:p>
            <a:r>
              <a:rPr lang="en-GB" dirty="0">
                <a:solidFill>
                  <a:schemeClr val="accent1">
                    <a:lumMod val="75000"/>
                  </a:schemeClr>
                </a:solidFill>
              </a:rPr>
              <a:t>COVID-19 Symptoms</a:t>
            </a:r>
          </a:p>
        </p:txBody>
      </p:sp>
      <p:sp>
        <p:nvSpPr>
          <p:cNvPr id="3" name="Content Placeholder 2"/>
          <p:cNvSpPr>
            <a:spLocks noGrp="1"/>
          </p:cNvSpPr>
          <p:nvPr>
            <p:ph idx="1"/>
          </p:nvPr>
        </p:nvSpPr>
        <p:spPr>
          <a:xfrm>
            <a:off x="685800" y="1412776"/>
            <a:ext cx="8077200" cy="4149824"/>
          </a:xfrm>
        </p:spPr>
        <p:txBody>
          <a:bodyPr/>
          <a:lstStyle/>
          <a:p>
            <a:r>
              <a:rPr lang="en-GB" sz="1400" dirty="0"/>
              <a:t>The incubation period is 5 to 6 days but can vary between 1 and 11 days.</a:t>
            </a:r>
          </a:p>
          <a:p>
            <a:endParaRPr lang="en-GB" sz="1400" dirty="0"/>
          </a:p>
          <a:p>
            <a:r>
              <a:rPr lang="en-GB" sz="1400" dirty="0"/>
              <a:t>The symptoms of COVID-19 and other respiratory infections are very similar, they include:</a:t>
            </a:r>
            <a:endParaRPr lang="en-GB" sz="1400" dirty="0">
              <a:solidFill>
                <a:srgbClr val="FF0000"/>
              </a:solidFill>
            </a:endParaRPr>
          </a:p>
          <a:p>
            <a:pPr marL="285750" indent="-285750">
              <a:buFont typeface="Arial" panose="020B0604020202020204" pitchFamily="34" charset="0"/>
              <a:buChar char="•"/>
            </a:pPr>
            <a:r>
              <a:rPr lang="en-GB" sz="1400" dirty="0"/>
              <a:t>new or continuous cough </a:t>
            </a:r>
          </a:p>
          <a:p>
            <a:pPr marL="285750" indent="-285750">
              <a:buFont typeface="Arial" panose="020B0604020202020204" pitchFamily="34" charset="0"/>
              <a:buChar char="•"/>
            </a:pPr>
            <a:r>
              <a:rPr lang="en-GB" sz="1400" dirty="0"/>
              <a:t>high temperature, fever or chills </a:t>
            </a:r>
          </a:p>
          <a:p>
            <a:pPr marL="285750" indent="-285750">
              <a:buFont typeface="Arial" panose="020B0604020202020204" pitchFamily="34" charset="0"/>
              <a:buChar char="•"/>
            </a:pPr>
            <a:r>
              <a:rPr lang="en-GB" sz="1400" dirty="0"/>
              <a:t>loss or change to sense of smell or taste</a:t>
            </a:r>
          </a:p>
          <a:p>
            <a:pPr marL="285750" indent="-285750">
              <a:buFont typeface="Arial" panose="020B0604020202020204" pitchFamily="34" charset="0"/>
              <a:buChar char="•"/>
            </a:pPr>
            <a:r>
              <a:rPr lang="en-GB" sz="1400" dirty="0"/>
              <a:t>fatigue, lethargy and unexplained tiredness</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stuffy or runny nose</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pPr marL="285750" indent="-285750">
              <a:buFont typeface="Arial" panose="020B0604020202020204" pitchFamily="34" charset="0"/>
              <a:buChar char="•"/>
            </a:pPr>
            <a:r>
              <a:rPr lang="en-GB" sz="1400" dirty="0"/>
              <a:t>loss of appetite</a:t>
            </a:r>
          </a:p>
          <a:p>
            <a:endParaRPr lang="en-GB" dirty="0"/>
          </a:p>
        </p:txBody>
      </p:sp>
      <p:pic>
        <p:nvPicPr>
          <p:cNvPr id="5" name="Picture 4">
            <a:extLst>
              <a:ext uri="{FF2B5EF4-FFF2-40B4-BE49-F238E27FC236}">
                <a16:creationId xmlns:a16="http://schemas.microsoft.com/office/drawing/2014/main" id="{281CE682-350E-414B-A1CA-2F679794F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789040"/>
            <a:ext cx="3433364" cy="2017396"/>
          </a:xfrm>
          <a:prstGeom prst="rect">
            <a:avLst/>
          </a:prstGeom>
        </p:spPr>
      </p:pic>
    </p:spTree>
    <p:extLst>
      <p:ext uri="{BB962C8B-B14F-4D97-AF65-F5344CB8AC3E}">
        <p14:creationId xmlns:p14="http://schemas.microsoft.com/office/powerpoint/2010/main" val="93339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864096"/>
          </a:xfrm>
        </p:spPr>
        <p:txBody>
          <a:bodyPr/>
          <a:lstStyle/>
          <a:p>
            <a:r>
              <a:rPr lang="en-GB" dirty="0">
                <a:solidFill>
                  <a:schemeClr val="accent1">
                    <a:lumMod val="75000"/>
                  </a:schemeClr>
                </a:solidFill>
              </a:rPr>
              <a:t>COVID-19 symptom progression</a:t>
            </a:r>
          </a:p>
        </p:txBody>
      </p:sp>
      <p:sp>
        <p:nvSpPr>
          <p:cNvPr id="3" name="Content Placeholder 2"/>
          <p:cNvSpPr>
            <a:spLocks noGrp="1"/>
          </p:cNvSpPr>
          <p:nvPr>
            <p:ph idx="1"/>
          </p:nvPr>
        </p:nvSpPr>
        <p:spPr>
          <a:xfrm>
            <a:off x="685800" y="1340768"/>
            <a:ext cx="8077200" cy="4221832"/>
          </a:xfrm>
        </p:spPr>
        <p:txBody>
          <a:bodyPr/>
          <a:lstStyle/>
          <a:p>
            <a:r>
              <a:rPr lang="en-GB" sz="1600" dirty="0"/>
              <a:t>Symptoms may begin gradually and are usually mild.</a:t>
            </a:r>
          </a:p>
          <a:p>
            <a:endParaRPr lang="en-GB" sz="1600" dirty="0"/>
          </a:p>
          <a:p>
            <a:pPr marL="285750" indent="-285750">
              <a:buFont typeface="Arial" panose="020B0604020202020204" pitchFamily="34" charset="0"/>
              <a:buChar char="•"/>
            </a:pPr>
            <a:r>
              <a:rPr lang="en-GB" sz="1600" dirty="0"/>
              <a:t>the majority of people (around 80%) have asymptomatic to moderate disease and recover without needing hospital treatment</a:t>
            </a:r>
          </a:p>
          <a:p>
            <a:pPr marL="0" indent="0"/>
            <a:endParaRPr lang="en-GB" sz="1600" dirty="0"/>
          </a:p>
          <a:p>
            <a:pPr marL="285750" indent="-285750">
              <a:buFont typeface="Arial" panose="020B0604020202020204" pitchFamily="34" charset="0"/>
              <a:buChar char="•"/>
            </a:pPr>
            <a:r>
              <a:rPr lang="en-GB" sz="1600" dirty="0"/>
              <a:t>around 15% may get severe disease including pneumonia; 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600" dirty="0"/>
          </a:p>
          <a:p>
            <a:pPr marL="285750" indent="-285750">
              <a:buFont typeface="Arial" panose="020B0604020202020204" pitchFamily="34" charset="0"/>
              <a:buChar char="•"/>
            </a:pPr>
            <a:r>
              <a:rPr lang="en-GB" sz="1600" spc="-50" dirty="0"/>
              <a:t>around 5% become critically unwell. This may include septic shock and/or multi-organ and respiratory failure</a:t>
            </a:r>
          </a:p>
          <a:p>
            <a:pPr marL="285750" indent="-285750">
              <a:buFont typeface="Arial" panose="020B0604020202020204" pitchFamily="34" charset="0"/>
              <a:buChar char="•"/>
            </a:pPr>
            <a:endParaRPr lang="en-GB" sz="1600" spc="-50" dirty="0"/>
          </a:p>
          <a:p>
            <a:pPr marL="285750" indent="-285750">
              <a:buFont typeface="Arial" panose="020B0604020202020204" pitchFamily="34" charset="0"/>
              <a:buChar char="•"/>
            </a:pPr>
            <a:r>
              <a:rPr lang="en-GB" sz="1600" dirty="0"/>
              <a:t>the infection fatality ratios (IFR) for COVID-19 during the first wave in the UK, derived from combining mortality data with infection rates in seroprevalence studies, showed markedly higher IFR in the oldest age groups </a:t>
            </a:r>
          </a:p>
          <a:p>
            <a:pPr marL="285750" indent="-285750">
              <a:buFont typeface="Arial" panose="020B0604020202020204" pitchFamily="34" charset="0"/>
              <a:buChar char="•"/>
            </a:pPr>
            <a:endParaRPr lang="en-GB" sz="1400" spc="-50" dirty="0"/>
          </a:p>
          <a:p>
            <a:endParaRPr lang="en-GB" sz="1400" dirty="0">
              <a:solidFill>
                <a:srgbClr val="FF0000"/>
              </a:solidFill>
            </a:endParaRPr>
          </a:p>
          <a:p>
            <a:endParaRPr lang="en-GB" dirty="0"/>
          </a:p>
        </p:txBody>
      </p:sp>
    </p:spTree>
    <p:extLst>
      <p:ext uri="{BB962C8B-B14F-4D97-AF65-F5344CB8AC3E}">
        <p14:creationId xmlns:p14="http://schemas.microsoft.com/office/powerpoint/2010/main" val="66433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077200" cy="1152128"/>
          </a:xfrm>
        </p:spPr>
        <p:txBody>
          <a:bodyPr/>
          <a:lstStyle/>
          <a:p>
            <a:r>
              <a:rPr lang="en-GB" sz="3600" dirty="0">
                <a:solidFill>
                  <a:schemeClr val="accent1">
                    <a:lumMod val="75000"/>
                  </a:schemeClr>
                </a:solidFill>
              </a:rPr>
              <a:t>Complications of COVID-19 disease</a:t>
            </a:r>
          </a:p>
        </p:txBody>
      </p:sp>
      <p:sp>
        <p:nvSpPr>
          <p:cNvPr id="3" name="Content Placeholder 2"/>
          <p:cNvSpPr>
            <a:spLocks noGrp="1"/>
          </p:cNvSpPr>
          <p:nvPr>
            <p:ph idx="1"/>
          </p:nvPr>
        </p:nvSpPr>
        <p:spPr>
          <a:xfrm>
            <a:off x="685800" y="1340768"/>
            <a:ext cx="8077200" cy="4221832"/>
          </a:xfrm>
        </p:spPr>
        <p:txBody>
          <a:bodyPr/>
          <a:lstStyle/>
          <a:p>
            <a:r>
              <a:rPr lang="en-GB" sz="1800" dirty="0"/>
              <a:t>Complications from COVID-19 can be severe and fatal. </a:t>
            </a:r>
          </a:p>
          <a:p>
            <a:r>
              <a:rPr lang="en-GB" sz="1800" spc="-60" dirty="0"/>
              <a:t>The risk of developing complications increases with age and is greater in those with underlying health conditions.   </a:t>
            </a:r>
          </a:p>
          <a:p>
            <a:endParaRPr lang="en-GB" sz="1800" dirty="0"/>
          </a:p>
          <a:p>
            <a:r>
              <a:rPr lang="en-GB" sz="1800" dirty="0"/>
              <a:t>The type of complication that can develop may include:</a:t>
            </a:r>
          </a:p>
          <a:p>
            <a:pPr marL="285750" indent="-285750">
              <a:buFont typeface="Arial" panose="020B0604020202020204" pitchFamily="34" charset="0"/>
              <a:buChar char="•"/>
            </a:pPr>
            <a:r>
              <a:rPr lang="en-GB" sz="1800" dirty="0"/>
              <a:t>venous thromboembolism</a:t>
            </a:r>
          </a:p>
          <a:p>
            <a:pPr marL="285750" indent="-285750">
              <a:buFont typeface="Arial" panose="020B0604020202020204" pitchFamily="34" charset="0"/>
              <a:buChar char="•"/>
            </a:pPr>
            <a:r>
              <a:rPr lang="en-GB" sz="1800" dirty="0"/>
              <a:t>heart, liver and kidney problems</a:t>
            </a:r>
          </a:p>
          <a:p>
            <a:pPr marL="285750" indent="-285750">
              <a:buFont typeface="Arial" panose="020B0604020202020204" pitchFamily="34" charset="0"/>
              <a:buChar char="•"/>
            </a:pPr>
            <a:r>
              <a:rPr lang="en-GB" sz="1800" dirty="0"/>
              <a:t>neurological problems</a:t>
            </a:r>
          </a:p>
          <a:p>
            <a:pPr marL="285750" indent="-285750">
              <a:buFont typeface="Arial" panose="020B0604020202020204" pitchFamily="34" charset="0"/>
              <a:buChar char="•"/>
            </a:pPr>
            <a:r>
              <a:rPr lang="en-GB" sz="1800" dirty="0"/>
              <a:t>coagulation (blood clotting) failure</a:t>
            </a:r>
          </a:p>
          <a:p>
            <a:pPr marL="285750" indent="-285750">
              <a:buFont typeface="Arial" panose="020B0604020202020204" pitchFamily="34" charset="0"/>
              <a:buChar char="•"/>
            </a:pPr>
            <a:r>
              <a:rPr lang="en-GB" sz="1800" dirty="0"/>
              <a:t>respiratory failure</a:t>
            </a:r>
          </a:p>
          <a:p>
            <a:pPr marL="285750" indent="-285750">
              <a:buFont typeface="Arial" panose="020B0604020202020204" pitchFamily="34" charset="0"/>
              <a:buChar char="•"/>
            </a:pPr>
            <a:r>
              <a:rPr lang="en-GB" sz="1800" dirty="0"/>
              <a:t>multiple organ failure</a:t>
            </a:r>
          </a:p>
          <a:p>
            <a:pPr marL="285750" indent="-285750">
              <a:buFont typeface="Arial" panose="020B0604020202020204" pitchFamily="34" charset="0"/>
              <a:buChar char="•"/>
            </a:pPr>
            <a:r>
              <a:rPr lang="en-GB" sz="1800" dirty="0"/>
              <a:t>septic shock</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792088"/>
          </a:xfrm>
        </p:spPr>
        <p:txBody>
          <a:bodyPr/>
          <a:lstStyle/>
          <a:p>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800" dirty="0"/>
              <a:t>in general children appear to exhibit asymptomatic or mild disease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although cough and fever are the main symptoms in children, symptoms may be non-specific and atypical, affecting other organ systems, for example, gastrointestinal symptoms have been reported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r>
              <a:rPr lang="en-GB" sz="1800" dirty="0"/>
              <a:t>the majority of children recover completely after acute SARS-CoV-2 infection and any persistent symptoms improve with time</a:t>
            </a:r>
          </a:p>
          <a:p>
            <a:pPr marL="0" indent="0"/>
            <a:endParaRPr lang="en-GB" sz="1800" dirty="0"/>
          </a:p>
          <a:p>
            <a:pPr marL="285750" indent="-285750">
              <a:buFont typeface="Arial" panose="020B0604020202020204" pitchFamily="34" charset="0"/>
              <a:buChar char="•"/>
            </a:pPr>
            <a:r>
              <a:rPr lang="en-GB" sz="1800" dirty="0"/>
              <a:t>initial evidence suggested that children had a lower susceptibility to SARS-CoV-2 infection, and they were unlikely to be key drivers of transmission at a population level. However, following the emergence and rapid spread of the Omicron variant and subvariants since November 2021, studies now show nearly all children in the UK have antibodies against SARS-CoV-2; mostly due to natural infection in the youngest age groups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792088"/>
          </a:xfrm>
        </p:spPr>
        <p:txBody>
          <a:bodyPr/>
          <a:lstStyle/>
          <a:p>
            <a:r>
              <a:rPr lang="en-GB" sz="2400" dirty="0">
                <a:solidFill>
                  <a:schemeClr val="accent1">
                    <a:lumMod val="75000"/>
                  </a:schemeClr>
                </a:solidFill>
              </a:rPr>
              <a:t>Complications from COVID-19 in children and young </a:t>
            </a:r>
            <a:br>
              <a:rPr lang="en-GB" sz="2400" dirty="0">
                <a:solidFill>
                  <a:schemeClr val="accent1">
                    <a:lumMod val="75000"/>
                  </a:schemeClr>
                </a:solidFill>
              </a:rPr>
            </a:br>
            <a:r>
              <a:rPr lang="en-GB" sz="2400" dirty="0">
                <a:solidFill>
                  <a:schemeClr val="accent1">
                    <a:lumMod val="75000"/>
                  </a:schemeClr>
                </a:solidFill>
              </a:rPr>
              <a:t>people</a:t>
            </a:r>
          </a:p>
        </p:txBody>
      </p:sp>
      <p:sp>
        <p:nvSpPr>
          <p:cNvPr id="3" name="Content Placeholder 2"/>
          <p:cNvSpPr>
            <a:spLocks noGrp="1"/>
          </p:cNvSpPr>
          <p:nvPr>
            <p:ph idx="1"/>
          </p:nvPr>
        </p:nvSpPr>
        <p:spPr>
          <a:xfrm>
            <a:off x="611560" y="1196752"/>
            <a:ext cx="8077200" cy="4536504"/>
          </a:xfrm>
        </p:spPr>
        <p:txBody>
          <a:bodyPr/>
          <a:lstStyle/>
          <a:p>
            <a:pPr marL="285750" indent="-285750">
              <a:buFont typeface="Arial" panose="020B0604020202020204" pitchFamily="34" charset="0"/>
              <a:buChar char="•"/>
            </a:pPr>
            <a:r>
              <a:rPr lang="en-GB" sz="1700" dirty="0"/>
              <a:t>severe COVID-19 requiring hospitalisation is rare in children and deaths even more so, with an infection fatality ratio of less than 1 in 100,000 infections in 0-19 year-olds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 rare but severe multisystem inflammatory syndrome (MIS-C) occurring 2 to 4 weeks after the onset of COVID-19 has been identified in children and adolescents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known as ‘Paediatric multisystem inflammatory syndrome temporally associated with SARS-CoV-2 infection’ (PIMS-TS), this severe presentation encompasses a wide range of features, including fever, gastrointestinal symptoms, rash, myocardial injury and shock</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PIMS-TS shares features with Kawasaki disease and toxic shock syndrome and can present in both the acute and convalescent phases of COVID-19 infection </a:t>
            </a:r>
          </a:p>
          <a:p>
            <a:pPr marL="0" indent="0"/>
            <a:endParaRPr lang="en-GB" sz="1400" dirty="0"/>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988C-90F0-469A-8560-0FE57E8984A0}"/>
              </a:ext>
            </a:extLst>
          </p:cNvPr>
          <p:cNvSpPr>
            <a:spLocks noGrp="1"/>
          </p:cNvSpPr>
          <p:nvPr>
            <p:ph type="title"/>
          </p:nvPr>
        </p:nvSpPr>
        <p:spPr>
          <a:xfrm>
            <a:off x="467544" y="332656"/>
            <a:ext cx="8295456" cy="962744"/>
          </a:xfrm>
        </p:spPr>
        <p:txBody>
          <a:bodyPr/>
          <a:lstStyle/>
          <a:p>
            <a:r>
              <a:rPr lang="en-GB" sz="2800" dirty="0">
                <a:solidFill>
                  <a:schemeClr val="accent1">
                    <a:lumMod val="75000"/>
                  </a:schemeClr>
                </a:solidFill>
              </a:rPr>
              <a:t>Complications from COVID-19 in children and </a:t>
            </a:r>
            <a:br>
              <a:rPr lang="en-GB" sz="2800" dirty="0">
                <a:solidFill>
                  <a:schemeClr val="accent1">
                    <a:lumMod val="75000"/>
                  </a:schemeClr>
                </a:solidFill>
              </a:rPr>
            </a:br>
            <a:r>
              <a:rPr lang="en-GB" sz="2800" dirty="0">
                <a:solidFill>
                  <a:schemeClr val="accent1">
                    <a:lumMod val="75000"/>
                  </a:schemeClr>
                </a:solidFill>
              </a:rPr>
              <a:t>young people (continued)</a:t>
            </a:r>
            <a:endParaRPr lang="en-GB" sz="2800" dirty="0"/>
          </a:p>
        </p:txBody>
      </p:sp>
      <p:sp>
        <p:nvSpPr>
          <p:cNvPr id="3" name="Content Placeholder 2">
            <a:extLst>
              <a:ext uri="{FF2B5EF4-FFF2-40B4-BE49-F238E27FC236}">
                <a16:creationId xmlns:a16="http://schemas.microsoft.com/office/drawing/2014/main" id="{A57421BB-FBAB-45C9-A73B-D1715F3A2769}"/>
              </a:ext>
            </a:extLst>
          </p:cNvPr>
          <p:cNvSpPr>
            <a:spLocks noGrp="1"/>
          </p:cNvSpPr>
          <p:nvPr>
            <p:ph idx="1"/>
          </p:nvPr>
        </p:nvSpPr>
        <p:spPr>
          <a:xfrm>
            <a:off x="685800" y="1556792"/>
            <a:ext cx="8077200" cy="4005808"/>
          </a:xfrm>
        </p:spPr>
        <p:txBody>
          <a:bodyPr/>
          <a:lstStyle/>
          <a:p>
            <a:pPr marL="457200" indent="-457200">
              <a:buFont typeface="Arial" panose="020B0604020202020204" pitchFamily="34" charset="0"/>
              <a:buChar char="•"/>
            </a:pPr>
            <a:r>
              <a:rPr lang="en-GB" sz="2000" dirty="0"/>
              <a:t>PIMS-TS risk in the UK declined during the Delta wave, falling further after the Omicron wave, likely because of natural and vaccine-induced immunity against the virus in children and key mutations in the more recent SARS-CoV-2 variants</a:t>
            </a:r>
          </a:p>
          <a:p>
            <a:pPr marL="457200" indent="-457200">
              <a:buFont typeface="Arial" panose="020B0604020202020204" pitchFamily="34" charset="0"/>
              <a:buChar char="•"/>
            </a:pPr>
            <a:endParaRPr lang="en-GB" sz="2000" dirty="0">
              <a:solidFill>
                <a:srgbClr val="FF0000"/>
              </a:solidFill>
            </a:endParaRPr>
          </a:p>
          <a:p>
            <a:pPr marL="457200" indent="-457200">
              <a:buFont typeface="Arial" panose="020B0604020202020204" pitchFamily="34" charset="0"/>
              <a:buChar char="•"/>
            </a:pPr>
            <a:r>
              <a:rPr lang="en-GB" sz="2000" dirty="0"/>
              <a:t>other complications from COVID-19 in children and young people include fever, cardiac symptoms (myocarditis, heart failure) and GI symptoms (abdominal pain, diarrhoea, vomiting) </a:t>
            </a:r>
          </a:p>
          <a:p>
            <a:pPr marL="457200" indent="-457200">
              <a:buFont typeface="Arial" panose="020B0604020202020204" pitchFamily="34" charset="0"/>
              <a:buChar char="•"/>
            </a:pPr>
            <a:endParaRPr lang="en-GB" sz="2000" dirty="0">
              <a:solidFill>
                <a:srgbClr val="FF0000"/>
              </a:solidFill>
            </a:endParaRPr>
          </a:p>
          <a:p>
            <a:pPr marL="457200" indent="-457200">
              <a:buFont typeface="Arial" panose="020B0604020202020204" pitchFamily="34" charset="0"/>
              <a:buChar char="•"/>
            </a:pPr>
            <a:r>
              <a:rPr lang="en-GB" sz="2000" dirty="0"/>
              <a:t>serious long-term complications after recovering from acute SARS-CoV-2 infection are rare in children</a:t>
            </a:r>
          </a:p>
          <a:p>
            <a:endParaRPr lang="en-GB" dirty="0"/>
          </a:p>
        </p:txBody>
      </p:sp>
    </p:spTree>
    <p:extLst>
      <p:ext uri="{BB962C8B-B14F-4D97-AF65-F5344CB8AC3E}">
        <p14:creationId xmlns:p14="http://schemas.microsoft.com/office/powerpoint/2010/main" val="282658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for some individuals,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800" dirty="0"/>
              <a:t>long COVID or Post-Acute Sequelae of SARS-CoV-2 (PASC) infection, are an area of ongoing study in the UK</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Arial" panose="020B0604020202020204" pitchFamily="34" charset="0"/>
              <a:buChar char="•"/>
            </a:pPr>
            <a:r>
              <a:rPr lang="en-GB" sz="1800" dirty="0"/>
              <a:t>reported symptoms are varied, involving most organ systems and affecting both physical and mental health</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8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6624736" cy="720080"/>
          </a:xfrm>
        </p:spPr>
        <p:txBody>
          <a:bodyPr/>
          <a:lstStyle/>
          <a:p>
            <a:r>
              <a:rPr lang="en-GB" sz="2800" dirty="0">
                <a:solidFill>
                  <a:schemeClr val="accent1">
                    <a:lumMod val="75000"/>
                  </a:schemeClr>
                </a:solidFill>
              </a:rPr>
              <a:t>COVID-19 vaccines</a:t>
            </a:r>
          </a:p>
        </p:txBody>
      </p:sp>
      <p:sp>
        <p:nvSpPr>
          <p:cNvPr id="3" name="Content Placeholder 2"/>
          <p:cNvSpPr>
            <a:spLocks noGrp="1"/>
          </p:cNvSpPr>
          <p:nvPr>
            <p:ph idx="1"/>
          </p:nvPr>
        </p:nvSpPr>
        <p:spPr>
          <a:xfrm>
            <a:off x="685800" y="908720"/>
            <a:ext cx="8077200" cy="4896544"/>
          </a:xfrm>
        </p:spPr>
        <p:txBody>
          <a:bodyPr/>
          <a:lstStyle/>
          <a:p>
            <a:pPr marL="36000" indent="0"/>
            <a:r>
              <a:rPr lang="en-GB" sz="1800" dirty="0"/>
              <a:t>COVID-19 vaccines currently authorised for use in the Northern Ireland children’s COVID-19 vaccination programme include:</a:t>
            </a:r>
          </a:p>
          <a:p>
            <a:pPr marL="285750" indent="-285750">
              <a:buFont typeface="Arial" panose="020B0604020202020204" pitchFamily="34" charset="0"/>
              <a:buChar char="•"/>
            </a:pPr>
            <a:r>
              <a:rPr lang="en-GB" sz="1800" b="1" dirty="0"/>
              <a:t>COVID-19 Pfizer BioNTech bivalent vaccine (Comirnaty® Original/Omicron BA.4-5) </a:t>
            </a:r>
          </a:p>
          <a:p>
            <a:pPr marL="0" indent="0"/>
            <a:r>
              <a:rPr lang="en-GB" sz="1800" b="1" dirty="0"/>
              <a:t>	</a:t>
            </a:r>
            <a:r>
              <a:rPr lang="en-GB" sz="1800" dirty="0"/>
              <a:t>granted Conditional Marketing Authorisation (CMA) on 12 	September 2022. 	Authorised for vaccination of adolescents from the 	age of 12 years</a:t>
            </a:r>
          </a:p>
          <a:p>
            <a:pPr marL="0" indent="0"/>
            <a:endParaRPr lang="en-GB" sz="1800" dirty="0"/>
          </a:p>
          <a:p>
            <a:pPr marL="285750" indent="-285750">
              <a:buFont typeface="Arial" panose="020B0604020202020204" pitchFamily="34" charset="0"/>
              <a:buChar char="•"/>
            </a:pPr>
            <a:r>
              <a:rPr lang="en-GB" sz="1800" b="1" dirty="0"/>
              <a:t>COVID-19 Vaccine Pfizer BioNTech (Comirnaty 10 micrograms/dose) </a:t>
            </a:r>
          </a:p>
          <a:p>
            <a:pPr indent="0"/>
            <a:r>
              <a:rPr lang="en-GB" sz="1800" dirty="0"/>
              <a:t>	granted CMA on 22 December 2021. This vaccine is authorised for 	children from 5 to 11 years of age</a:t>
            </a:r>
          </a:p>
          <a:p>
            <a:pPr marL="321750" indent="-285750">
              <a:buFont typeface="Arial" panose="020B0604020202020204" pitchFamily="34" charset="0"/>
              <a:buChar char="•"/>
            </a:pPr>
            <a:endParaRPr lang="en-GB" sz="1800" b="1" dirty="0">
              <a:solidFill>
                <a:srgbClr val="FF0000"/>
              </a:solidFill>
            </a:endParaRPr>
          </a:p>
          <a:p>
            <a:pPr marL="321750" indent="-285750">
              <a:buFont typeface="Arial" panose="020B0604020202020204" pitchFamily="34" charset="0"/>
              <a:buChar char="•"/>
            </a:pPr>
            <a:r>
              <a:rPr lang="en-GB" sz="1800" b="1" dirty="0"/>
              <a:t>COVID-19 Vaccine Pfizer BioNTech (Comirnaty 3 micrograms/dose) </a:t>
            </a:r>
          </a:p>
          <a:p>
            <a:pPr marL="36000" indent="0"/>
            <a:r>
              <a:rPr lang="en-GB" sz="1800" b="1" dirty="0"/>
              <a:t>	</a:t>
            </a:r>
            <a:r>
              <a:rPr lang="en-GB" sz="1800" dirty="0"/>
              <a:t>granted CMA on 19 October 2022. This vaccine is authorised for 	children from 6 months to 4 years of age</a:t>
            </a:r>
          </a:p>
          <a:p>
            <a:pPr indent="0"/>
            <a:endParaRPr lang="en-GB" sz="1600" b="1" dirty="0"/>
          </a:p>
          <a:p>
            <a:pPr indent="0"/>
            <a:endParaRPr lang="en-GB" sz="1600" b="1" dirty="0">
              <a:solidFill>
                <a:srgbClr val="FF0000"/>
              </a:solidFill>
            </a:endParaRPr>
          </a:p>
          <a:p>
            <a:pPr lvl="0" indent="0"/>
            <a:endParaRPr lang="en-GB" sz="1600" dirty="0"/>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400" dirty="0">
                <a:solidFill>
                  <a:schemeClr val="accent1">
                    <a:lumMod val="75000"/>
                  </a:schemeClr>
                </a:solidFill>
              </a:rPr>
              <a:t>Content</a:t>
            </a:r>
          </a:p>
        </p:txBody>
      </p:sp>
      <p:sp>
        <p:nvSpPr>
          <p:cNvPr id="3" name="Content Placeholder 2"/>
          <p:cNvSpPr>
            <a:spLocks noGrp="1"/>
          </p:cNvSpPr>
          <p:nvPr>
            <p:ph idx="1"/>
          </p:nvPr>
        </p:nvSpPr>
        <p:spPr>
          <a:xfrm>
            <a:off x="685800" y="1143000"/>
            <a:ext cx="8077200" cy="4419600"/>
          </a:xfrm>
        </p:spPr>
        <p:txBody>
          <a:bodyPr/>
          <a:lstStyle/>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symptoms and complications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in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vaccination programme for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Consent for vaccination and addressing concerns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Vaccine specific information</a:t>
            </a:r>
          </a:p>
        </p:txBody>
      </p:sp>
    </p:spTree>
    <p:extLst>
      <p:ext uri="{BB962C8B-B14F-4D97-AF65-F5344CB8AC3E}">
        <p14:creationId xmlns:p14="http://schemas.microsoft.com/office/powerpoint/2010/main" val="372194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E006-B834-4C34-947E-48B893A82BE5}"/>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vaccines (continued)</a:t>
            </a:r>
          </a:p>
        </p:txBody>
      </p:sp>
      <p:sp>
        <p:nvSpPr>
          <p:cNvPr id="3" name="Content Placeholder 2">
            <a:extLst>
              <a:ext uri="{FF2B5EF4-FFF2-40B4-BE49-F238E27FC236}">
                <a16:creationId xmlns:a16="http://schemas.microsoft.com/office/drawing/2014/main" id="{41C0A7B9-6ADD-4331-8649-73E0D8376126}"/>
              </a:ext>
            </a:extLst>
          </p:cNvPr>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900" b="1" dirty="0"/>
              <a:t>COVID-19 Pfizer BioNTech monovalent vaccine (Comirnaty® </a:t>
            </a:r>
            <a:r>
              <a:rPr lang="en-GB" sz="2000" b="1" dirty="0"/>
              <a:t>Omicron </a:t>
            </a:r>
            <a:r>
              <a:rPr lang="en-GB" sz="1900" b="1" dirty="0"/>
              <a:t>XBB 1.5 30 micrograms/dose)</a:t>
            </a:r>
          </a:p>
          <a:p>
            <a:pPr marL="0" indent="0"/>
            <a:r>
              <a:rPr lang="en-GB" sz="1900" b="1" dirty="0"/>
              <a:t>	</a:t>
            </a:r>
            <a:r>
              <a:rPr lang="en-GB" sz="1900" dirty="0"/>
              <a:t>granted CMA on 30 August 2023. Authorised for vaccination 	of adolescents from the age of 12 years</a:t>
            </a:r>
          </a:p>
          <a:p>
            <a:pPr marL="0" indent="0"/>
            <a:endParaRPr lang="en-GB" sz="1900" dirty="0"/>
          </a:p>
          <a:p>
            <a:pPr>
              <a:buFont typeface="Arial" panose="020B0604020202020204" pitchFamily="34" charset="0"/>
              <a:buChar char="•"/>
            </a:pPr>
            <a:r>
              <a:rPr lang="en-GB" sz="1900" b="1" dirty="0"/>
              <a:t>COVID-19 Pfizer BioNTech monovalent vaccine (Comirnaty® </a:t>
            </a:r>
            <a:r>
              <a:rPr lang="en-GB" sz="2000" b="1" dirty="0"/>
              <a:t>Omicron </a:t>
            </a:r>
            <a:r>
              <a:rPr lang="en-GB" sz="1900" b="1" dirty="0"/>
              <a:t>XBB 1.5 10 micrograms/dose)</a:t>
            </a:r>
          </a:p>
          <a:p>
            <a:pPr marL="0" indent="0"/>
            <a:r>
              <a:rPr lang="en-GB" sz="1900" dirty="0"/>
              <a:t>	 granted CMA on 6 September 2023. This vaccine is 	 	 authorised for children from 5 to 11 years of age</a:t>
            </a:r>
          </a:p>
          <a:p>
            <a:pPr marL="0" indent="0"/>
            <a:endParaRPr lang="en-GB" sz="1900" dirty="0"/>
          </a:p>
          <a:p>
            <a:pPr>
              <a:buFont typeface="Arial" panose="020B0604020202020204" pitchFamily="34" charset="0"/>
              <a:buChar char="•"/>
            </a:pPr>
            <a:r>
              <a:rPr lang="en-GB" sz="1900" b="1" dirty="0"/>
              <a:t>COVID-19 Pfizer BioNTech monovalent vaccine (Comirnaty® </a:t>
            </a:r>
            <a:r>
              <a:rPr lang="en-GB" sz="2000" b="1" dirty="0"/>
              <a:t>Omicron </a:t>
            </a:r>
            <a:r>
              <a:rPr lang="en-GB" sz="1900" b="1" dirty="0"/>
              <a:t>XBB 1.5 3 micrograms/dose)</a:t>
            </a:r>
          </a:p>
          <a:p>
            <a:pPr marL="0" indent="0"/>
            <a:r>
              <a:rPr lang="en-GB" sz="1900" dirty="0"/>
              <a:t>	 granted CMA on 6 September 2023. This vaccine is 	 	 authorised for children from 6 months to 4 years of age</a:t>
            </a:r>
          </a:p>
          <a:p>
            <a:pPr marL="0" indent="0"/>
            <a:endParaRPr lang="en-GB" sz="2000" dirty="0"/>
          </a:p>
          <a:p>
            <a:endParaRPr lang="en-GB" dirty="0"/>
          </a:p>
        </p:txBody>
      </p:sp>
    </p:spTree>
    <p:extLst>
      <p:ext uri="{BB962C8B-B14F-4D97-AF65-F5344CB8AC3E}">
        <p14:creationId xmlns:p14="http://schemas.microsoft.com/office/powerpoint/2010/main" val="346273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96944" cy="864096"/>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-BioNTech)</a:t>
            </a:r>
          </a:p>
        </p:txBody>
      </p:sp>
      <p:sp>
        <p:nvSpPr>
          <p:cNvPr id="3" name="Content Placeholder 2"/>
          <p:cNvSpPr>
            <a:spLocks noGrp="1"/>
          </p:cNvSpPr>
          <p:nvPr>
            <p:ph idx="1"/>
          </p:nvPr>
        </p:nvSpPr>
        <p:spPr>
          <a:xfrm>
            <a:off x="683568" y="980728"/>
            <a:ext cx="8077200" cy="4824536"/>
          </a:xfrm>
        </p:spPr>
        <p:txBody>
          <a:bodyPr/>
          <a:lstStyle/>
          <a:p>
            <a:pPr>
              <a:lnSpc>
                <a:spcPct val="100000"/>
              </a:lnSpc>
              <a:buFont typeface="Arial" panose="020B0604020202020204" pitchFamily="34" charset="0"/>
              <a:buChar char="•"/>
            </a:pPr>
            <a:r>
              <a:rPr lang="en-GB" sz="1600" dirty="0"/>
              <a:t>the Pfizer-BioNTech COVID-19 vaccines are messenger ribonucleic acid (mRNA) vaccines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155618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864096"/>
          </a:xfrm>
        </p:spPr>
        <p:txBody>
          <a:bodyPr/>
          <a:lstStyle/>
          <a:p>
            <a:r>
              <a:rPr lang="en-GB" sz="28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80728"/>
            <a:ext cx="8077200" cy="4896544"/>
          </a:xfrm>
        </p:spPr>
        <p:txBody>
          <a:bodyPr/>
          <a:lstStyle/>
          <a:p>
            <a:pPr marL="457200" indent="-457200">
              <a:buFont typeface="Arial" panose="020B0604020202020204" pitchFamily="34" charset="0"/>
              <a:buChar char="•"/>
            </a:pPr>
            <a:r>
              <a:rPr lang="en-GB" sz="1400" dirty="0"/>
              <a:t>following the recognition of the Omicron variant becoming the dominant global circulating strain during 2022, many vaccine manufacturers rapidly developed second generation vaccines that may have broader coverage against SARS-CoV-2 variants</a:t>
            </a: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0" indent="0"/>
            <a:endParaRPr lang="en-GB" sz="1400" dirty="0"/>
          </a:p>
          <a:p>
            <a:pPr marL="457200" indent="-457200">
              <a:buFont typeface="Arial" panose="020B0604020202020204" pitchFamily="34" charset="0"/>
              <a:buChar char="•"/>
            </a:pPr>
            <a:r>
              <a:rPr lang="en-GB" sz="14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are expected to be approved and available for use by October 2023 </a:t>
            </a:r>
            <a:endParaRPr lang="en-GB" sz="1400" dirty="0"/>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dirty="0"/>
              <a:t>paediatric formulations of the Pfizer BioNTech monovalent variant vaccines, containing mRNA targeting the Omicron XBB 1.5 received approval in the UK and Europe (EU) in early September 2023. The products are suitable for children aged 5 to 11 years (Comirnaty Omicron XBB.1.5 10 micrograms/dose) and children aged 6 months to 4 years (Comirnaty Omicron XBB.1.5 3 micrograms/dose), and are expected to become available in October 2023</a:t>
            </a:r>
          </a:p>
        </p:txBody>
      </p:sp>
    </p:spTree>
    <p:extLst>
      <p:ext uri="{BB962C8B-B14F-4D97-AF65-F5344CB8AC3E}">
        <p14:creationId xmlns:p14="http://schemas.microsoft.com/office/powerpoint/2010/main" val="35990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200" dirty="0">
                <a:solidFill>
                  <a:schemeClr val="accent1">
                    <a:lumMod val="75000"/>
                  </a:schemeClr>
                </a:solidFill>
              </a:rPr>
              <a:t>Interval between COVID-19 vaccines and </a:t>
            </a:r>
            <a:br>
              <a:rPr lang="en-GB" sz="3200" dirty="0">
                <a:solidFill>
                  <a:schemeClr val="accent1">
                    <a:lumMod val="75000"/>
                  </a:schemeClr>
                </a:solidFill>
              </a:rPr>
            </a:br>
            <a:r>
              <a:rPr lang="en-GB" sz="3200" dirty="0">
                <a:solidFill>
                  <a:schemeClr val="accent1">
                    <a:lumMod val="75000"/>
                  </a:schemeClr>
                </a:solidFill>
              </a:rPr>
              <a:t>COVID-19 infection</a:t>
            </a:r>
          </a:p>
        </p:txBody>
      </p:sp>
      <p:sp>
        <p:nvSpPr>
          <p:cNvPr id="3" name="Content Placeholder 2"/>
          <p:cNvSpPr>
            <a:spLocks noGrp="1"/>
          </p:cNvSpPr>
          <p:nvPr>
            <p:ph idx="1"/>
          </p:nvPr>
        </p:nvSpPr>
        <p:spPr>
          <a:xfrm>
            <a:off x="685800" y="1484784"/>
            <a:ext cx="8077200" cy="4248472"/>
          </a:xfrm>
        </p:spPr>
        <p:txBody>
          <a:bodyPr/>
          <a:lstStyle/>
          <a:p>
            <a:pPr marL="457200" indent="-457200">
              <a:buFont typeface="Arial" panose="020B0604020202020204" pitchFamily="34" charset="0"/>
              <a:buChar char="•"/>
            </a:pPr>
            <a:r>
              <a:rPr lang="en-GB" sz="1700" dirty="0"/>
              <a:t>there are no safety concerns from vaccinating individuals with a past history of COVID-19 infection, or with detectable COVID-19 antibody</a:t>
            </a:r>
          </a:p>
          <a:p>
            <a:pPr marL="0" indent="0"/>
            <a:endParaRPr lang="en-GB" sz="1700" dirty="0"/>
          </a:p>
          <a:p>
            <a:pPr marL="457200" indent="-457200">
              <a:buFont typeface="Arial" panose="020B0604020202020204" pitchFamily="34" charset="0"/>
              <a:buChar char="•"/>
            </a:pPr>
            <a:r>
              <a:rPr lang="en-GB" sz="1700" dirty="0"/>
              <a:t>vaccination of individuals who may be infected or asymptomatic or incubating COVID-19 infection is unlikely to have a detrimental effect on the illness</a:t>
            </a:r>
          </a:p>
          <a:p>
            <a:pPr marL="0" indent="0"/>
            <a:endParaRPr lang="en-GB" sz="1700" dirty="0"/>
          </a:p>
          <a:p>
            <a:pPr marL="457200" indent="-457200">
              <a:buFont typeface="Arial" panose="020B0604020202020204" pitchFamily="34" charset="0"/>
              <a:buChar char="•"/>
            </a:pPr>
            <a:r>
              <a:rPr lang="en-GB" sz="17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89288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live vaccines which replicate in the mucosa, such as live attenuated influenza vaccine (LAIV) are unlikely to be seriously affected by co-administration with COVID-19 vaccination</a:t>
            </a:r>
          </a:p>
          <a:p>
            <a:pPr marL="493200" indent="-457200">
              <a:buFont typeface="Arial" panose="020B0604020202020204" pitchFamily="34" charset="0"/>
              <a:buChar char="•"/>
            </a:pPr>
            <a:endParaRPr lang="en-GB" sz="1800" dirty="0">
              <a:ea typeface="Times New Roman" panose="02020603050405020304" pitchFamily="18" charset="0"/>
            </a:endParaRP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173812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260648"/>
            <a:ext cx="8077200" cy="12961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700808"/>
            <a:ext cx="8077200" cy="4104456"/>
          </a:xfrm>
        </p:spPr>
        <p:txBody>
          <a:bodyPr/>
          <a:lstStyle/>
          <a:p>
            <a:pPr marL="493200" indent="-457200">
              <a:buFont typeface="Arial" panose="020B0604020202020204" pitchFamily="34" charset="0"/>
              <a:buChar char="•"/>
            </a:pPr>
            <a:r>
              <a:rPr lang="en-GB" sz="2000" b="1" dirty="0">
                <a:ea typeface="Times New Roman" panose="02020603050405020304" pitchFamily="18" charset="0"/>
              </a:rPr>
              <a:t>it is generally better for vaccination to proceed to avoid any further delay in protection and to avoid the risk of the patient not returning for a later appointment</a:t>
            </a:r>
          </a:p>
          <a:p>
            <a:pPr marL="493200" indent="-457200">
              <a:buFont typeface="Arial" panose="020B0604020202020204" pitchFamily="34" charset="0"/>
              <a:buChar char="•"/>
            </a:pPr>
            <a:endParaRPr lang="en-GB" sz="2000" b="1" dirty="0">
              <a:ea typeface="Times New Roman" panose="02020603050405020304" pitchFamily="18" charset="0"/>
            </a:endParaRPr>
          </a:p>
          <a:p>
            <a:pPr marL="493200" indent="-457200">
              <a:buFont typeface="Arial" panose="020B0604020202020204" pitchFamily="34" charset="0"/>
              <a:buChar char="•"/>
            </a:pPr>
            <a:r>
              <a:rPr lang="en-GB" sz="20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2000" dirty="0">
              <a:ea typeface="Times New Roman" panose="02020603050405020304" pitchFamily="18" charset="0"/>
            </a:endParaRPr>
          </a:p>
          <a:p>
            <a:pPr marL="493200" indent="-457200">
              <a:buFont typeface="Arial" panose="020B0604020202020204" pitchFamily="34" charset="0"/>
              <a:buChar char="•"/>
            </a:pPr>
            <a:r>
              <a:rPr lang="en-GB" sz="2000" dirty="0">
                <a:ea typeface="Times New Roman" panose="02020603050405020304" pitchFamily="18" charset="0"/>
              </a:rPr>
              <a:t>if the vaccines are not given together, they can be administered at any interval, although separating the vaccines by a day or two will avoid confusion over systemic side effects</a:t>
            </a:r>
            <a:endParaRPr lang="en-GB" sz="2000" b="1" dirty="0">
              <a:ea typeface="Times New Roman" panose="02020603050405020304" pitchFamily="18" charset="0"/>
            </a:endParaRP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472098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Arial" panose="020B0604020202020204" pitchFamily="34" charset="0"/>
              <a:buChar char="•"/>
            </a:pPr>
            <a:r>
              <a:rPr lang="en-GB" sz="1600" kern="1200" dirty="0">
                <a:latin typeface="Arial" pitchFamily="34" charset="0"/>
                <a:ea typeface="ヒラギノ角ゴ Pro W3" pitchFamily="84" charset="-128"/>
              </a:rPr>
              <a:t>the COVID-19 Pfizer BioNTech (Comirnaty) vaccines should not be given to people who have had a </a:t>
            </a:r>
            <a:r>
              <a:rPr lang="en-GB" sz="1600" b="1" kern="1200" dirty="0">
                <a:latin typeface="Arial" pitchFamily="34" charset="0"/>
                <a:ea typeface="ヒラギノ角ゴ Pro W3" pitchFamily="84" charset="-128"/>
              </a:rPr>
              <a:t>confirmed anaphylactic reaction to the vaccine or any components of the vaccine</a:t>
            </a:r>
            <a:r>
              <a:rPr lang="en-GB" sz="1600" kern="1200" dirty="0">
                <a:latin typeface="Arial" pitchFamily="34" charset="0"/>
                <a:ea typeface="ヒラギノ角ゴ Pro W3" pitchFamily="84" charset="-128"/>
              </a:rPr>
              <a:t>. </a:t>
            </a:r>
            <a:r>
              <a:rPr lang="en-GB" sz="1600" dirty="0"/>
              <a:t>Expert advice should be sought where either contraindication is present</a:t>
            </a:r>
          </a:p>
          <a:p>
            <a:pPr marL="457200" indent="-457200">
              <a:buFont typeface="Arial" panose="020B0604020202020204" pitchFamily="34" charset="0"/>
              <a:buChar char="•"/>
            </a:pPr>
            <a:endParaRPr lang="en-GB" sz="16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600" kern="1200" dirty="0"/>
              <a:t>polyethylene glycol (PEG) is an allergen commonly found in medicines and also in household goods and cosmetics. Known allergy to PEG is extremely rare but may contraindicate receipt of</a:t>
            </a:r>
            <a:r>
              <a:rPr lang="en-GB" sz="1600" kern="1200" dirty="0">
                <a:latin typeface="Arial" pitchFamily="34" charset="0"/>
                <a:ea typeface="ヒラギノ角ゴ Pro W3" pitchFamily="84" charset="-128"/>
              </a:rPr>
              <a:t> Pfizer BioNTech (Comirnaty) </a:t>
            </a:r>
            <a:r>
              <a:rPr lang="en-GB" sz="1600" kern="1200" dirty="0"/>
              <a:t>vaccines. Expert advice should be obtained and if a decision is made to administer an mRNA vaccine, then this should only be done in hospital under medical supervision</a:t>
            </a:r>
          </a:p>
          <a:p>
            <a:pPr marL="457200" indent="-457200">
              <a:buFont typeface="Arial" panose="020B0604020202020204" pitchFamily="34" charset="0"/>
              <a:buChar char="•"/>
            </a:pPr>
            <a:endParaRPr lang="en-GB" sz="1600" kern="1200" dirty="0"/>
          </a:p>
          <a:p>
            <a:pPr marL="457200" indent="-457200">
              <a:buFont typeface="Arial" panose="020B0604020202020204" pitchFamily="34" charset="0"/>
              <a:buChar char="•"/>
            </a:pPr>
            <a:r>
              <a:rPr lang="en-GB" sz="1600" kern="1200" dirty="0">
                <a:latin typeface="Arial" pitchFamily="34" charset="0"/>
                <a:ea typeface="ヒラギノ角ゴ Pro W3" pitchFamily="84" charset="-128"/>
              </a:rPr>
              <a:t>t</a:t>
            </a:r>
            <a:r>
              <a:rPr lang="en-GB" sz="16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4659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720080"/>
          </a:xfrm>
        </p:spPr>
        <p:txBody>
          <a:bodyPr/>
          <a:lstStyle/>
          <a:p>
            <a:r>
              <a:rPr lang="en-GB" sz="3200" dirty="0">
                <a:solidFill>
                  <a:schemeClr val="accent1">
                    <a:lumMod val="75000"/>
                  </a:schemeClr>
                </a:solidFill>
              </a:rPr>
              <a:t>Precautions to COVID-19 vaccines</a:t>
            </a:r>
          </a:p>
        </p:txBody>
      </p:sp>
      <p:sp>
        <p:nvSpPr>
          <p:cNvPr id="3" name="Content Placeholder 2"/>
          <p:cNvSpPr>
            <a:spLocks noGrp="1"/>
          </p:cNvSpPr>
          <p:nvPr>
            <p:ph idx="1"/>
          </p:nvPr>
        </p:nvSpPr>
        <p:spPr>
          <a:xfrm>
            <a:off x="685800" y="908720"/>
            <a:ext cx="8077200" cy="5040560"/>
          </a:xfrm>
        </p:spPr>
        <p:txBody>
          <a:bodyPr/>
          <a:lstStyle/>
          <a:p>
            <a:pPr marL="285750" indent="-285750">
              <a:buFont typeface="Arial" panose="020B0604020202020204" pitchFamily="34" charset="0"/>
              <a:buChar char="•"/>
            </a:pPr>
            <a:r>
              <a:rPr lang="en-GB" sz="1700" dirty="0"/>
              <a:t>it is recommended recipients of the COVID-19 Pfizer BioNTech (Comirnaty) vaccines should be kept for observation and monitored for a minimum of 15 minutes. In recognition of the need to accelerate delivery of the COVID-19 vaccination programme in response to the emergence of the Omicron variant, the UK Chief Medical Officers recommended a permanent suspension of this requirement </a:t>
            </a:r>
            <a:r>
              <a:rPr lang="en-GB" sz="1700" dirty="0">
                <a:solidFill>
                  <a:srgbClr val="FF0000"/>
                </a:solidFill>
              </a:rPr>
              <a:t>(</a:t>
            </a:r>
            <a:r>
              <a:rPr lang="en-GB" sz="1700" dirty="0">
                <a:solidFill>
                  <a:srgbClr val="FF0000"/>
                </a:solidFill>
                <a:hlinkClick r:id="rId3">
                  <a:extLst>
                    <a:ext uri="{A12FA001-AC4F-418D-AE19-62706E023703}">
                      <ahyp:hlinkClr xmlns:ahyp="http://schemas.microsoft.com/office/drawing/2018/hyperlinkcolor" val="tx"/>
                    </a:ext>
                  </a:extLst>
                </a:hlinkClick>
              </a:rPr>
              <a:t>doh-hss-md-21-2022.pdf (health-ni.gov.uk)</a:t>
            </a:r>
            <a:endParaRPr lang="en-GB" sz="1700" dirty="0">
              <a:solidFill>
                <a:srgbClr val="FF0000"/>
              </a:solidFill>
            </a:endParaRPr>
          </a:p>
          <a:p>
            <a:pPr marL="0" indent="0"/>
            <a:endParaRPr lang="en-GB" sz="1700" dirty="0">
              <a:solidFill>
                <a:srgbClr val="FF0000"/>
              </a:solidFill>
            </a:endParaRPr>
          </a:p>
          <a:p>
            <a:pPr marL="285750" indent="-285750">
              <a:buFont typeface="Arial" panose="020B0604020202020204" pitchFamily="34" charset="0"/>
              <a:buChar char="•"/>
            </a:pPr>
            <a:r>
              <a:rPr lang="en-GB" sz="1700" dirty="0"/>
              <a:t>the exceptions to this 15 minute suspension are:</a:t>
            </a:r>
          </a:p>
          <a:p>
            <a:pPr marL="0" indent="0"/>
            <a:r>
              <a:rPr lang="en-GB" sz="1700" dirty="0"/>
              <a:t>	individuals with a strong history of dangerous or unexplained allergic 	reactions (e.g. anaphylaxis)</a:t>
            </a:r>
          </a:p>
          <a:p>
            <a:pPr marL="0" indent="0"/>
            <a:endParaRPr lang="en-GB" sz="1700" dirty="0"/>
          </a:p>
          <a:p>
            <a:pPr marL="285750" indent="-285750">
              <a:buFont typeface="Arial" panose="020B0604020202020204" pitchFamily="34" charset="0"/>
              <a:buChar char="•"/>
            </a:pPr>
            <a:r>
              <a:rPr lang="en-GB" sz="1700" dirty="0"/>
              <a:t>the Commission on Human Medicines is also content to support the permanent lifting of the 15 minute observation requirement for individuals without a history of allergy</a:t>
            </a:r>
          </a:p>
          <a:p>
            <a:pPr marL="0" indent="0"/>
            <a:endParaRPr lang="en-GB" sz="1700" dirty="0"/>
          </a:p>
          <a:p>
            <a:pPr marL="285750" indent="-285750">
              <a:buFont typeface="Arial" panose="020B0604020202020204" pitchFamily="34" charset="0"/>
              <a:buChar char="•"/>
            </a:pPr>
            <a:r>
              <a:rPr lang="en-GB" sz="17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324457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720080"/>
          </a:xfrm>
        </p:spPr>
        <p:txBody>
          <a:bodyPr/>
          <a:lstStyle/>
          <a:p>
            <a:r>
              <a:rPr lang="en-GB" sz="3200" dirty="0">
                <a:solidFill>
                  <a:schemeClr val="accent1">
                    <a:lumMod val="75000"/>
                  </a:schemeClr>
                </a:solidFill>
              </a:rPr>
              <a:t>Precautions to COVID-19 vaccines </a:t>
            </a:r>
            <a:br>
              <a:rPr lang="en-GB" sz="3200" dirty="0">
                <a:solidFill>
                  <a:schemeClr val="accent1">
                    <a:lumMod val="75000"/>
                  </a:schemeClr>
                </a:solidFill>
              </a:rPr>
            </a:br>
            <a:r>
              <a:rPr lang="en-GB" sz="3200" dirty="0">
                <a:solidFill>
                  <a:schemeClr val="accent1">
                    <a:lumMod val="75000"/>
                  </a:schemeClr>
                </a:solidFill>
              </a:rPr>
              <a:t>(continued)</a:t>
            </a:r>
          </a:p>
        </p:txBody>
      </p:sp>
      <p:sp>
        <p:nvSpPr>
          <p:cNvPr id="3" name="Content Placeholder 2"/>
          <p:cNvSpPr>
            <a:spLocks noGrp="1"/>
          </p:cNvSpPr>
          <p:nvPr>
            <p:ph idx="1"/>
          </p:nvPr>
        </p:nvSpPr>
        <p:spPr>
          <a:xfrm>
            <a:off x="685800" y="1484784"/>
            <a:ext cx="8077200" cy="4320480"/>
          </a:xfrm>
        </p:spPr>
        <p:txBody>
          <a:bodyPr/>
          <a:lstStyle/>
          <a:p>
            <a:pPr>
              <a:buFont typeface="Arial" panose="020B0604020202020204" pitchFamily="34" charset="0"/>
              <a:buChar char="•"/>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2400" dirty="0"/>
          </a:p>
          <a:p>
            <a:pPr lvl="0">
              <a:buFont typeface="Arial" panose="020B0604020202020204" pitchFamily="34" charset="0"/>
              <a:buChar char="•"/>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solidFill>
                <a:srgbClr val="7030A0"/>
              </a:solidFill>
            </a:endParaRPr>
          </a:p>
          <a:p>
            <a:pPr marL="0" lvl="0" indent="0"/>
            <a:endParaRPr lang="en-GB" sz="2000" dirty="0">
              <a:solidFill>
                <a:srgbClr val="FF0000"/>
              </a:solidFill>
            </a:endParaRPr>
          </a:p>
          <a:p>
            <a:endParaRPr lang="en-GB" dirty="0"/>
          </a:p>
        </p:txBody>
      </p:sp>
    </p:spTree>
    <p:extLst>
      <p:ext uri="{BB962C8B-B14F-4D97-AF65-F5344CB8AC3E}">
        <p14:creationId xmlns:p14="http://schemas.microsoft.com/office/powerpoint/2010/main" val="207751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2800" dirty="0">
                <a:solidFill>
                  <a:schemeClr val="accent1">
                    <a:lumMod val="75000"/>
                  </a:schemeClr>
                </a:solidFill>
              </a:rPr>
              <a:t>Side effects of COVID-19 vaccination</a:t>
            </a:r>
          </a:p>
        </p:txBody>
      </p:sp>
      <p:sp>
        <p:nvSpPr>
          <p:cNvPr id="3" name="Content Placeholder 2"/>
          <p:cNvSpPr>
            <a:spLocks noGrp="1"/>
          </p:cNvSpPr>
          <p:nvPr>
            <p:ph idx="1"/>
          </p:nvPr>
        </p:nvSpPr>
        <p:spPr>
          <a:xfrm>
            <a:off x="683568" y="764704"/>
            <a:ext cx="8077200" cy="4797896"/>
          </a:xfrm>
        </p:spPr>
        <p:txBody>
          <a:bodyPr/>
          <a:lstStyle/>
          <a:p>
            <a:pPr marL="285750" indent="-285750">
              <a:buFont typeface="Arial" panose="020B0604020202020204" pitchFamily="34" charset="0"/>
              <a:buChar char="•"/>
            </a:pPr>
            <a:r>
              <a:rPr lang="en-GB" sz="1600" dirty="0"/>
              <a:t>vaccines can cause side effects (these can be also referred to as adverse reactions). Side effects happen because vaccines work by triggering an immune system response. Most side effects are mild and only last a few days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very common side effects include: having a painful, heavy feeling and tenderness in the arm where you had the injection; feeling tired; a headache; general aches, chills, or flu like symptoms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mild fever can last for two to three days after the vaccination but </a:t>
            </a:r>
            <a:r>
              <a:rPr lang="en-GB" sz="1600" u="sng" dirty="0"/>
              <a:t>a high temperature is unusual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children and young people may also have flu like symptoms with episodes of shivering and shaking for up to 2 days (oral paracetamol can be administered following vaccination, follow the dose advice in the packaging) </a:t>
            </a:r>
          </a:p>
          <a:p>
            <a:pPr marL="0" indent="0"/>
            <a:r>
              <a:rPr lang="en-GB" sz="1600" dirty="0"/>
              <a:t> </a:t>
            </a:r>
          </a:p>
          <a:p>
            <a:pPr marL="285750" indent="-285750">
              <a:buFont typeface="Arial" panose="020B0604020202020204" pitchFamily="34" charset="0"/>
              <a:buChar char="•"/>
            </a:pPr>
            <a:r>
              <a:rPr lang="en-GB" sz="1600" dirty="0"/>
              <a:t>an uncommon side effect is swollen glands in the armpit or neck on the same side as the arm where you had the vaccine. This can last for around 10 days, but if it lasts longer seek medical advice</a:t>
            </a:r>
          </a:p>
          <a:p>
            <a:endParaRPr lang="en-GB" sz="1600" dirty="0"/>
          </a:p>
          <a:p>
            <a:endParaRPr lang="en-GB" dirty="0"/>
          </a:p>
        </p:txBody>
      </p:sp>
    </p:spTree>
    <p:extLst>
      <p:ext uri="{BB962C8B-B14F-4D97-AF65-F5344CB8AC3E}">
        <p14:creationId xmlns:p14="http://schemas.microsoft.com/office/powerpoint/2010/main" val="149166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936104"/>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196752"/>
            <a:ext cx="8077200" cy="4464496"/>
          </a:xfrm>
        </p:spPr>
        <p:txBody>
          <a:bodyPr/>
          <a:lstStyle/>
          <a:p>
            <a:pPr marL="4763" lvl="0" indent="-4763">
              <a:spcBef>
                <a:spcPts val="0"/>
              </a:spcBef>
              <a:spcAft>
                <a:spcPts val="1000"/>
              </a:spcAft>
              <a:buClrTx/>
              <a:buSzTx/>
            </a:pPr>
            <a:r>
              <a:rPr lang="en-GB" sz="20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explain what COVID-19 is and be aware of common symptoms / symptom progression</a:t>
            </a:r>
          </a:p>
          <a:p>
            <a:pPr>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understand the COVID-19 vaccination programme for children and young people (6 month – 17 year olds)</a:t>
            </a:r>
          </a:p>
          <a:p>
            <a:pPr>
              <a:spcBef>
                <a:spcPts val="0"/>
              </a:spcBef>
              <a:spcAft>
                <a:spcPts val="1000"/>
              </a:spcAft>
              <a:buClr>
                <a:schemeClr val="accent1">
                  <a:lumMod val="75000"/>
                </a:schemeClr>
              </a:buClr>
              <a:buSzTx/>
              <a:buFont typeface="Arial" panose="020B0604020202020204" pitchFamily="34" charset="0"/>
              <a:buChar char="•"/>
            </a:pPr>
            <a:r>
              <a:rPr lang="en-GB" sz="2000" dirty="0"/>
              <a:t>understand how to communicate key facts in response to questions from children and their parents, and direct them to additional sources of information</a:t>
            </a:r>
          </a:p>
          <a:p>
            <a:pPr>
              <a:spcBef>
                <a:spcPts val="0"/>
              </a:spcBef>
              <a:spcAft>
                <a:spcPts val="1000"/>
              </a:spcAft>
              <a:buClr>
                <a:schemeClr val="accent1">
                  <a:lumMod val="75000"/>
                </a:schemeClr>
              </a:buClr>
              <a:buSzTx/>
              <a:buFont typeface="Arial" panose="020B0604020202020204" pitchFamily="34" charset="0"/>
              <a:buChar char="•"/>
            </a:pPr>
            <a:r>
              <a:rPr lang="en-GB" sz="2000" dirty="0"/>
              <a:t>describe the key principles of how to correctly store, prepare and administer COVID-19 vaccines which have been authorised for use in Northern Ireland (NI) children’s vaccination programmes</a:t>
            </a:r>
            <a:endParaRPr lang="en-GB" sz="2000" kern="1200" dirty="0">
              <a:latin typeface="Arial" pitchFamily="34" charset="0"/>
              <a:ea typeface="ヒラギノ角ゴ Pro W3" pitchFamily="84" charset="-128"/>
            </a:endParaRPr>
          </a:p>
        </p:txBody>
      </p:sp>
    </p:spTree>
    <p:extLst>
      <p:ext uri="{BB962C8B-B14F-4D97-AF65-F5344CB8AC3E}">
        <p14:creationId xmlns:p14="http://schemas.microsoft.com/office/powerpoint/2010/main" val="279159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437240" cy="504056"/>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836712"/>
            <a:ext cx="8077200" cy="4824536"/>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118085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Arial" panose="020B0604020202020204" pitchFamily="34" charset="0"/>
              <a:buChar char="•"/>
            </a:pPr>
            <a:r>
              <a:rPr lang="en-GB" sz="1400" dirty="0"/>
              <a:t>cases of myocarditis and pericarditis have been reported rarely after the Pfizer BioNTech (Comirnaty®)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reported rate appears to be highest in those under 25 years of age and in males, and after the second dose</a:t>
            </a:r>
          </a:p>
          <a:p>
            <a:pPr marL="0" indent="0"/>
            <a:endParaRPr lang="en-GB" sz="1400" dirty="0"/>
          </a:p>
          <a:p>
            <a:pPr marL="285750" indent="-285750">
              <a:buFont typeface="Arial" panose="020B0604020202020204" pitchFamily="34" charset="0"/>
              <a:buChar char="•"/>
            </a:pPr>
            <a:r>
              <a:rPr lang="en-GB" sz="1400" dirty="0"/>
              <a:t>onset is within a few days of vaccination and most cases are mild and have recovered without any sequelae</a:t>
            </a:r>
          </a:p>
          <a:p>
            <a:pPr marL="0" indent="0"/>
            <a:endParaRPr lang="en-GB" sz="1400" dirty="0"/>
          </a:p>
          <a:p>
            <a:pPr marL="285750" indent="-285750">
              <a:buFont typeface="Arial" panose="020B0604020202020204" pitchFamily="34" charset="0"/>
              <a:buChar char="•"/>
            </a:pPr>
            <a:r>
              <a:rPr lang="en-GB" sz="1400" dirty="0"/>
              <a:t>those who develop myocarditis or pericarditis following COVID-19 vaccination should be assessed by an appropriate clinician to determine whether it is likely to be vaccine related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7" name="Picture 6">
            <a:extLst>
              <a:ext uri="{FF2B5EF4-FFF2-40B4-BE49-F238E27FC236}">
                <a16:creationId xmlns:a16="http://schemas.microsoft.com/office/drawing/2014/main" id="{8925FC96-D38E-483A-945D-AF7784ECC9B7}"/>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129465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2400" dirty="0" err="1">
                <a:solidFill>
                  <a:schemeClr val="accent1">
                    <a:lumMod val="75000"/>
                  </a:schemeClr>
                </a:solidFill>
              </a:rPr>
              <a:t>Guillain-Barré</a:t>
            </a:r>
            <a:r>
              <a:rPr lang="en-GB" sz="2400" dirty="0">
                <a:solidFill>
                  <a:schemeClr val="accent1">
                    <a:lumMod val="75000"/>
                  </a:schemeClr>
                </a:solidFill>
              </a:rPr>
              <a:t> syndrome (GBS)</a:t>
            </a:r>
          </a:p>
        </p:txBody>
      </p:sp>
      <p:sp>
        <p:nvSpPr>
          <p:cNvPr id="3" name="Content Placeholder 2"/>
          <p:cNvSpPr>
            <a:spLocks noGrp="1"/>
          </p:cNvSpPr>
          <p:nvPr>
            <p:ph idx="1"/>
          </p:nvPr>
        </p:nvSpPr>
        <p:spPr>
          <a:xfrm>
            <a:off x="685800" y="764704"/>
            <a:ext cx="8077200" cy="5112568"/>
          </a:xfrm>
        </p:spPr>
        <p:txBody>
          <a:bodyPr/>
          <a:lstStyle/>
          <a:p>
            <a:pPr marL="285750" indent="-285750">
              <a:buFont typeface="Arial" panose="020B0604020202020204" pitchFamily="34" charset="0"/>
              <a:buChar char="•"/>
            </a:pPr>
            <a:r>
              <a:rPr lang="en-GB" sz="1500" dirty="0"/>
              <a:t>GBS is a very rare and serious condition that affects the nerves - mainly in the feet, hands and limbs, causing numbness, weakness and pain. In severe cases, GBS can cause difficulty moving, walking, breathing and/or swallowing </a:t>
            </a:r>
          </a:p>
          <a:p>
            <a:pPr marL="0" indent="0"/>
            <a:endParaRPr lang="en-GB" sz="1500" dirty="0"/>
          </a:p>
          <a:p>
            <a:pPr marL="285750" indent="-285750">
              <a:buFont typeface="Arial" panose="020B0604020202020204" pitchFamily="34" charset="0"/>
              <a:buChar char="•"/>
            </a:pPr>
            <a:r>
              <a:rPr lang="en-GB" sz="15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500" dirty="0"/>
          </a:p>
          <a:p>
            <a:pPr marL="285750" indent="-285750">
              <a:buFont typeface="Arial" panose="020B0604020202020204" pitchFamily="34" charset="0"/>
              <a:buChar char="•"/>
            </a:pPr>
            <a:r>
              <a:rPr lang="en-GB" sz="15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same vaccine product may be used to complete the course, as using an alternative product may increase the chance of experiencing known side effects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72740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07424" cy="864096"/>
          </a:xfrm>
        </p:spPr>
        <p:txBody>
          <a:bodyPr/>
          <a:lstStyle/>
          <a:p>
            <a:r>
              <a:rPr lang="en-GB" sz="3600" dirty="0">
                <a:solidFill>
                  <a:schemeClr val="accent1">
                    <a:lumMod val="75000"/>
                  </a:schemeClr>
                </a:solidFill>
              </a:rPr>
              <a:t>Bell’s Palsy </a:t>
            </a:r>
          </a:p>
        </p:txBody>
      </p:sp>
      <p:sp>
        <p:nvSpPr>
          <p:cNvPr id="3" name="Content Placeholder 2"/>
          <p:cNvSpPr>
            <a:spLocks noGrp="1"/>
          </p:cNvSpPr>
          <p:nvPr>
            <p:ph idx="1"/>
          </p:nvPr>
        </p:nvSpPr>
        <p:spPr>
          <a:xfrm>
            <a:off x="685800" y="1052736"/>
            <a:ext cx="8077200" cy="4509864"/>
          </a:xfrm>
        </p:spPr>
        <p:txBody>
          <a:bodyPr/>
          <a:lstStyle/>
          <a:p>
            <a:pPr marL="6858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BP is known to be associated with a number of infectious diseases, including the SARS-CoV-2 virus</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Pfizer BioNTech COVID-19 vaccines</a:t>
            </a:r>
          </a:p>
          <a:p>
            <a:endParaRPr lang="en-GB" dirty="0"/>
          </a:p>
        </p:txBody>
      </p:sp>
    </p:spTree>
    <p:extLst>
      <p:ext uri="{BB962C8B-B14F-4D97-AF65-F5344CB8AC3E}">
        <p14:creationId xmlns:p14="http://schemas.microsoft.com/office/powerpoint/2010/main" val="2620635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3600" dirty="0">
                <a:solidFill>
                  <a:schemeClr val="accent1">
                    <a:lumMod val="75000"/>
                  </a:schemeClr>
                </a:solidFill>
              </a:rPr>
              <a:t>Immune thrombocytopenia (ITP)</a:t>
            </a:r>
          </a:p>
        </p:txBody>
      </p:sp>
      <p:sp>
        <p:nvSpPr>
          <p:cNvPr id="3" name="Content Placeholder 2"/>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6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there is now emerging evidence of a small risk of ITP or ITP relapse following COVID-19 vaccination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36292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128081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3200" dirty="0">
                <a:solidFill>
                  <a:schemeClr val="accent1">
                    <a:lumMod val="75000"/>
                  </a:schemeClr>
                </a:solidFill>
              </a:rPr>
              <a:t>COVID-19 Pfizer BioNTech vaccine</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800" dirty="0"/>
              <a:t>the vaccine contains BNT162b2 messenger RNA embedded in lipid nanoparticles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preservative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latex, milk, lactose, gluten, egg, maize/corn or peanuts</a:t>
            </a:r>
          </a:p>
          <a:p>
            <a:pPr marL="0" indent="0"/>
            <a:endParaRPr lang="en-GB" sz="1800" dirty="0"/>
          </a:p>
          <a:p>
            <a:pPr marL="285750" indent="-285750">
              <a:buFont typeface="Arial" panose="020B0604020202020204" pitchFamily="34" charset="0"/>
              <a:buChar char="•"/>
            </a:pPr>
            <a:r>
              <a:rPr lang="en-GB" sz="1800" dirty="0"/>
              <a:t>no animal products are used in the manufacture of this vaccine</a:t>
            </a:r>
          </a:p>
          <a:p>
            <a:pPr marL="0" indent="0"/>
            <a:endParaRPr lang="en-GB" sz="1800" dirty="0"/>
          </a:p>
          <a:p>
            <a:pPr marL="285750" indent="-285750">
              <a:buFont typeface="Arial" panose="020B0604020202020204" pitchFamily="34" charset="0"/>
              <a:buChar char="•"/>
            </a:pPr>
            <a:r>
              <a:rPr lang="en-GB" sz="1800" dirty="0"/>
              <a:t>full product information about the Pfizer BioNTech vaccine is available at </a:t>
            </a:r>
            <a:r>
              <a:rPr lang="en-GB" sz="1800" dirty="0">
                <a:hlinkClick r:id="rId3"/>
              </a:rPr>
              <a:t>https://www.ema.europa.eu/en/documents/product-information/comirnaty-epar-product-information_en.pdf</a:t>
            </a:r>
            <a:r>
              <a:rPr lang="en-GB" sz="1800" dirty="0"/>
              <a:t> </a:t>
            </a:r>
            <a:endParaRPr lang="en-GB" sz="1400" dirty="0"/>
          </a:p>
          <a:p>
            <a:endParaRPr lang="en-GB" sz="1400" dirty="0"/>
          </a:p>
        </p:txBody>
      </p:sp>
    </p:spTree>
    <p:extLst>
      <p:ext uri="{BB962C8B-B14F-4D97-AF65-F5344CB8AC3E}">
        <p14:creationId xmlns:p14="http://schemas.microsoft.com/office/powerpoint/2010/main" val="12428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400" dirty="0">
                <a:solidFill>
                  <a:schemeClr val="accent1">
                    <a:lumMod val="75000"/>
                  </a:schemeClr>
                </a:solidFill>
              </a:rPr>
              <a:t>Storage and use of COVID-19 Pfizer BioNTech Comirnaty </a:t>
            </a:r>
            <a:br>
              <a:rPr lang="en-GB" sz="2400" dirty="0">
                <a:solidFill>
                  <a:schemeClr val="accent1">
                    <a:lumMod val="75000"/>
                  </a:schemeClr>
                </a:solidFill>
              </a:rPr>
            </a:br>
            <a:r>
              <a:rPr lang="en-GB" sz="2400" dirty="0">
                <a:solidFill>
                  <a:schemeClr val="accent1">
                    <a:lumMod val="75000"/>
                  </a:schemeClr>
                </a:solidFill>
              </a:rPr>
              <a:t>vaccines</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Pfizer BioNTech (Comirnaty) vaccine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pPr algn="ctr"/>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37</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12261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COVID-19 vaccination programme for children and young people 2023</a:t>
            </a:r>
          </a:p>
        </p:txBody>
      </p:sp>
    </p:spTree>
    <p:extLst>
      <p:ext uri="{BB962C8B-B14F-4D97-AF65-F5344CB8AC3E}">
        <p14:creationId xmlns:p14="http://schemas.microsoft.com/office/powerpoint/2010/main" val="298782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95456" cy="504056"/>
          </a:xfrm>
        </p:spPr>
        <p:txBody>
          <a:bodyPr/>
          <a:lstStyle/>
          <a:p>
            <a:r>
              <a:rPr lang="en-GB" sz="3200" dirty="0">
                <a:solidFill>
                  <a:schemeClr val="accent1">
                    <a:lumMod val="75000"/>
                  </a:schemeClr>
                </a:solidFill>
              </a:rPr>
              <a:t>The COVID-19 vaccination programme for </a:t>
            </a:r>
            <a:br>
              <a:rPr lang="en-GB" sz="3200" dirty="0">
                <a:solidFill>
                  <a:schemeClr val="accent1">
                    <a:lumMod val="75000"/>
                  </a:schemeClr>
                </a:solidFill>
              </a:rPr>
            </a:br>
            <a:r>
              <a:rPr lang="en-GB" sz="3200" dirty="0">
                <a:solidFill>
                  <a:schemeClr val="accent1">
                    <a:lumMod val="75000"/>
                  </a:schemeClr>
                </a:solidFill>
              </a:rPr>
              <a:t>children and young people</a:t>
            </a:r>
            <a:br>
              <a:rPr lang="en-GB" sz="2800" dirty="0">
                <a:solidFill>
                  <a:schemeClr val="accent1">
                    <a:lumMod val="75000"/>
                  </a:schemeClr>
                </a:solidFill>
              </a:rPr>
            </a:br>
            <a:endParaRPr lang="en-GB" sz="2800" dirty="0"/>
          </a:p>
        </p:txBody>
      </p:sp>
      <p:sp>
        <p:nvSpPr>
          <p:cNvPr id="3" name="Content Placeholder 2"/>
          <p:cNvSpPr>
            <a:spLocks noGrp="1"/>
          </p:cNvSpPr>
          <p:nvPr>
            <p:ph idx="1"/>
          </p:nvPr>
        </p:nvSpPr>
        <p:spPr>
          <a:xfrm>
            <a:off x="685800" y="1484784"/>
            <a:ext cx="8077200" cy="4077816"/>
          </a:xfrm>
        </p:spPr>
        <p:txBody>
          <a:bodyPr/>
          <a:lstStyle/>
          <a:p>
            <a:pPr marL="0" indent="0"/>
            <a:r>
              <a:rPr lang="en-GB" sz="2400" dirty="0"/>
              <a:t>The COVID-19 vaccination programme for children and young people (&lt;18) in Northern Ireland was extended to include: </a:t>
            </a:r>
          </a:p>
          <a:p>
            <a:pPr marL="685800" lvl="1">
              <a:buClr>
                <a:schemeClr val="accent1">
                  <a:lumMod val="75000"/>
                </a:schemeClr>
              </a:buClr>
              <a:buFont typeface="Arial" panose="020B0604020202020204" pitchFamily="34" charset="0"/>
              <a:buChar char="•"/>
            </a:pPr>
            <a:r>
              <a:rPr lang="en-GB" dirty="0"/>
              <a:t>children and young people aged between 5 -17 years</a:t>
            </a:r>
          </a:p>
          <a:p>
            <a:pPr marL="685800" lvl="1">
              <a:buClr>
                <a:schemeClr val="accent1">
                  <a:lumMod val="75000"/>
                </a:schemeClr>
              </a:buClr>
              <a:buFont typeface="Arial" panose="020B0604020202020204" pitchFamily="34" charset="0"/>
              <a:buChar char="•"/>
            </a:pPr>
            <a:r>
              <a:rPr lang="en-GB" dirty="0"/>
              <a:t>at risk children aged between 6 months – 4 years</a:t>
            </a:r>
          </a:p>
          <a:p>
            <a:pPr marL="685800" lvl="1">
              <a:buClr>
                <a:schemeClr val="accent1">
                  <a:lumMod val="75000"/>
                </a:schemeClr>
              </a:buClr>
              <a:buFont typeface="Arial" panose="020B0604020202020204" pitchFamily="34" charset="0"/>
              <a:buChar char="•"/>
            </a:pPr>
            <a:endParaRPr lang="en-GB" dirty="0"/>
          </a:p>
          <a:p>
            <a:pPr marL="36000" lvl="1" indent="0">
              <a:buClr>
                <a:schemeClr val="accent1">
                  <a:lumMod val="75000"/>
                </a:schemeClr>
              </a:buClr>
              <a:buNone/>
            </a:pPr>
            <a:r>
              <a:rPr lang="en-GB" dirty="0"/>
              <a:t>From autumn 2023 only those children and young people who fall in to a high risk group will be eligible for vaccination.</a:t>
            </a:r>
          </a:p>
          <a:p>
            <a:pPr marL="685800" lvl="1">
              <a:buClr>
                <a:schemeClr val="accent1">
                  <a:lumMod val="75000"/>
                </a:schemeClr>
              </a:buClr>
              <a:buFont typeface="Arial" panose="020B0604020202020204" pitchFamily="34" charset="0"/>
              <a:buChar char="•"/>
            </a:pPr>
            <a:endParaRPr lang="en-GB" sz="2200" dirty="0"/>
          </a:p>
          <a:p>
            <a:endParaRPr lang="en-GB" dirty="0"/>
          </a:p>
        </p:txBody>
      </p:sp>
    </p:spTree>
    <p:extLst>
      <p:ext uri="{BB962C8B-B14F-4D97-AF65-F5344CB8AC3E}">
        <p14:creationId xmlns:p14="http://schemas.microsoft.com/office/powerpoint/2010/main" val="236546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188640"/>
            <a:ext cx="8223448" cy="936104"/>
          </a:xfrm>
        </p:spPr>
        <p:txBody>
          <a:bodyPr/>
          <a:lstStyle/>
          <a:p>
            <a:r>
              <a:rPr lang="en-GB" dirty="0">
                <a:solidFill>
                  <a:schemeClr val="accent1">
                    <a:lumMod val="75000"/>
                  </a:schemeClr>
                </a:solidFill>
              </a:rPr>
              <a:t>Autumn booster 2023</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24744"/>
            <a:ext cx="8223448" cy="4536504"/>
          </a:xfrm>
        </p:spPr>
        <p:txBody>
          <a:bodyPr/>
          <a:lstStyle/>
          <a:p>
            <a:pPr marL="36000" indent="0"/>
            <a:r>
              <a:rPr lang="en-GB" sz="2400" dirty="0"/>
              <a:t>The JCVI have recommended that an autumn booster dose of COVID-19 vaccine should be offered to the following children and young people: </a:t>
            </a:r>
          </a:p>
          <a:p>
            <a:pPr marL="321750" indent="-285750">
              <a:buFont typeface="Wingdings" panose="05000000000000000000" pitchFamily="2" charset="2"/>
              <a:buChar char="Ø"/>
            </a:pPr>
            <a:r>
              <a:rPr lang="en-GB" sz="2400" dirty="0"/>
              <a:t>aged 6 months to 17 years in a clinical risk group, as defined in tables 3 and 4 of the </a:t>
            </a:r>
            <a:r>
              <a:rPr lang="en-GB" sz="24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2400" dirty="0">
              <a:solidFill>
                <a:srgbClr val="FF0000"/>
              </a:solidFill>
            </a:endParaRPr>
          </a:p>
          <a:p>
            <a:pPr marL="321750" indent="-285750">
              <a:buFont typeface="Wingdings" panose="05000000000000000000" pitchFamily="2" charset="2"/>
              <a:buChar char="Ø"/>
            </a:pPr>
            <a:r>
              <a:rPr lang="en-GB" sz="2400" dirty="0"/>
              <a:t>aged 12 to 17 years who are household contacts of people with immunosuppression (as defined in the Green Book)</a:t>
            </a:r>
          </a:p>
          <a:p>
            <a:pPr marL="321750" indent="-285750">
              <a:buFont typeface="Wingdings" panose="05000000000000000000" pitchFamily="2" charset="2"/>
              <a:buChar char="Ø"/>
            </a:pPr>
            <a:r>
              <a:rPr lang="en-GB" sz="2400" dirty="0"/>
              <a:t>aged 16 to 17 years who are carers or frontline health and social care workers</a:t>
            </a:r>
          </a:p>
          <a:p>
            <a:pPr marL="321750" indent="-285750">
              <a:buFont typeface="Wingdings" panose="05000000000000000000" pitchFamily="2" charset="2"/>
              <a:buChar char="Ø"/>
            </a:pPr>
            <a:endParaRPr lang="en-GB" sz="2200" dirty="0">
              <a:solidFill>
                <a:srgbClr val="FF0000"/>
              </a:solidFill>
            </a:endParaRPr>
          </a:p>
          <a:p>
            <a:pPr marL="457200" lvl="1" indent="0">
              <a:buNone/>
            </a:pPr>
            <a:endParaRPr lang="en-GB" sz="1900" dirty="0">
              <a:solidFill>
                <a:srgbClr val="FF0000"/>
              </a:solidFill>
            </a:endParaRPr>
          </a:p>
          <a:p>
            <a:endParaRPr lang="en-GB" dirty="0"/>
          </a:p>
        </p:txBody>
      </p:sp>
    </p:spTree>
    <p:extLst>
      <p:ext uri="{BB962C8B-B14F-4D97-AF65-F5344CB8AC3E}">
        <p14:creationId xmlns:p14="http://schemas.microsoft.com/office/powerpoint/2010/main" val="267399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Arial" panose="020B0604020202020204" pitchFamily="34" charset="0"/>
              <a:buChar char="•"/>
            </a:pPr>
            <a:r>
              <a:rPr lang="en-GB" sz="2200" dirty="0"/>
              <a:t>from autumn 2023, JCVI advise that primary course COVID-19 vaccination should consist of a single dose of COVID-19 vaccine</a:t>
            </a:r>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r>
              <a:rPr lang="en-GB" sz="2200" dirty="0"/>
              <a:t>eligibility for the offer of primary vaccination is the same as for autumn 2023 booster vaccination</a:t>
            </a:r>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r>
              <a:rPr lang="en-GB" sz="2200" dirty="0"/>
              <a:t>in recognition of the high level of immunity in the population, from both natural exposure to a number of variants and from vaccination, the newer monovalent XBB mRNA vaccines are being recommended for primary vaccination, when approved and available</a:t>
            </a:r>
          </a:p>
        </p:txBody>
      </p:sp>
    </p:spTree>
    <p:extLst>
      <p:ext uri="{BB962C8B-B14F-4D97-AF65-F5344CB8AC3E}">
        <p14:creationId xmlns:p14="http://schemas.microsoft.com/office/powerpoint/2010/main" val="1945032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4710-195F-4071-83E7-2DAD53AB5F64}"/>
              </a:ext>
            </a:extLst>
          </p:cNvPr>
          <p:cNvSpPr>
            <a:spLocks noGrp="1"/>
          </p:cNvSpPr>
          <p:nvPr>
            <p:ph type="title"/>
          </p:nvPr>
        </p:nvSpPr>
        <p:spPr>
          <a:xfrm>
            <a:off x="467544" y="188640"/>
            <a:ext cx="8295456" cy="720080"/>
          </a:xfrm>
        </p:spPr>
        <p:txBody>
          <a:bodyPr/>
          <a:lstStyle/>
          <a:p>
            <a:r>
              <a:rPr lang="en-GB" dirty="0">
                <a:solidFill>
                  <a:schemeClr val="accent1">
                    <a:lumMod val="75000"/>
                  </a:schemeClr>
                </a:solidFill>
              </a:rPr>
              <a:t>Children (6 months – 4 years old)</a:t>
            </a:r>
          </a:p>
        </p:txBody>
      </p:sp>
      <p:sp>
        <p:nvSpPr>
          <p:cNvPr id="3" name="Content Placeholder 2">
            <a:extLst>
              <a:ext uri="{FF2B5EF4-FFF2-40B4-BE49-F238E27FC236}">
                <a16:creationId xmlns:a16="http://schemas.microsoft.com/office/drawing/2014/main" id="{E88212B7-5754-406E-838F-80AACD7DEFEB}"/>
              </a:ext>
            </a:extLst>
          </p:cNvPr>
          <p:cNvSpPr>
            <a:spLocks noGrp="1"/>
          </p:cNvSpPr>
          <p:nvPr>
            <p:ph idx="1"/>
          </p:nvPr>
        </p:nvSpPr>
        <p:spPr>
          <a:xfrm>
            <a:off x="685800" y="1052736"/>
            <a:ext cx="8077200" cy="4487180"/>
          </a:xfrm>
        </p:spPr>
        <p:txBody>
          <a:bodyPr/>
          <a:lstStyle/>
          <a:p>
            <a:pPr marL="36000" indent="0"/>
            <a:r>
              <a:rPr lang="en-GB" sz="2000" dirty="0"/>
              <a:t>On 3 May 2023, the JCVI recommended that children </a:t>
            </a:r>
            <a:r>
              <a:rPr lang="en-GB" sz="2000" u="sng" dirty="0"/>
              <a:t>aged 6 months to 4 years in a clinical risk group </a:t>
            </a:r>
            <a:r>
              <a:rPr lang="en-GB" sz="2000" dirty="0"/>
              <a:t>should be </a:t>
            </a:r>
            <a:r>
              <a:rPr lang="en-GB" sz="2000" b="1" dirty="0"/>
              <a:t>offered two paediatric doses of the Pfizer BioNTech Comirnaty 3 micrograms/dose vaccine with an interval of eight weeks </a:t>
            </a:r>
            <a:r>
              <a:rPr lang="en-GB" sz="2000" dirty="0"/>
              <a:t>between each dose.</a:t>
            </a:r>
          </a:p>
          <a:p>
            <a:pPr marL="36000" indent="0"/>
            <a:endParaRPr lang="en-GB" sz="2000" dirty="0"/>
          </a:p>
          <a:p>
            <a:pPr marL="36000" indent="0"/>
            <a:r>
              <a:rPr lang="en-GB" sz="2000" dirty="0"/>
              <a:t>Details of risk groups for 6 month – 4 year olds is provided in the </a:t>
            </a:r>
            <a:r>
              <a:rPr lang="en-GB" sz="2000" u="sng" dirty="0">
                <a:hlinkClick r:id="rId3"/>
              </a:rPr>
              <a:t>Green Book COVID-19 chapter</a:t>
            </a:r>
            <a:endParaRPr lang="en-GB" sz="2000" u="sng" dirty="0"/>
          </a:p>
          <a:p>
            <a:pPr marL="36000" indent="0"/>
            <a:endParaRPr lang="en-GB" sz="2000" u="sng" dirty="0"/>
          </a:p>
          <a:p>
            <a:pPr marL="36000" indent="0"/>
            <a:r>
              <a:rPr lang="en-GB" sz="2000" dirty="0"/>
              <a:t>From autumn 2023, JCVI advises that children aged 6 months to 4 years should continue to receive two primary doses of vaccine, however for children who have not yet received a second dose, the second and any subsequent seasonal doses should be given at a minimum interval of three months.</a:t>
            </a:r>
            <a:endParaRPr lang="en-GB" dirty="0"/>
          </a:p>
        </p:txBody>
      </p:sp>
    </p:spTree>
    <p:extLst>
      <p:ext uri="{BB962C8B-B14F-4D97-AF65-F5344CB8AC3E}">
        <p14:creationId xmlns:p14="http://schemas.microsoft.com/office/powerpoint/2010/main" val="309009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sz="2800" dirty="0">
                <a:solidFill>
                  <a:schemeClr val="accent1">
                    <a:lumMod val="75000"/>
                  </a:schemeClr>
                </a:solidFill>
              </a:rPr>
              <a:t>Severely immunosuppressed children and </a:t>
            </a:r>
            <a:br>
              <a:rPr lang="en-GB" sz="2800" dirty="0">
                <a:solidFill>
                  <a:schemeClr val="accent1">
                    <a:lumMod val="75000"/>
                  </a:schemeClr>
                </a:solidFill>
              </a:rPr>
            </a:br>
            <a:r>
              <a:rPr lang="en-GB" sz="2800" dirty="0">
                <a:solidFill>
                  <a:schemeClr val="accent1">
                    <a:lumMod val="75000"/>
                  </a:schemeClr>
                </a:solidFill>
              </a:rPr>
              <a:t>young people</a:t>
            </a:r>
          </a:p>
        </p:txBody>
      </p:sp>
      <p:sp>
        <p:nvSpPr>
          <p:cNvPr id="3" name="Content Placeholder 2"/>
          <p:cNvSpPr>
            <a:spLocks noGrp="1"/>
          </p:cNvSpPr>
          <p:nvPr>
            <p:ph idx="1"/>
          </p:nvPr>
        </p:nvSpPr>
        <p:spPr>
          <a:xfrm>
            <a:off x="685800" y="1268760"/>
            <a:ext cx="8077200" cy="4392488"/>
          </a:xfrm>
        </p:spPr>
        <p:txBody>
          <a:bodyPr/>
          <a:lstStyle/>
          <a:p>
            <a:pPr marL="285750" lvl="1">
              <a:buClr>
                <a:srgbClr val="00A8CA"/>
              </a:buClr>
              <a:buSzPct val="65000"/>
              <a:buFont typeface="Arial" panose="020B0604020202020204" pitchFamily="34" charset="0"/>
              <a:buChar char="•"/>
            </a:pPr>
            <a:r>
              <a:rPr lang="en-GB" sz="1600" dirty="0">
                <a:cs typeface="Arial" panose="020B0604020202020204" pitchFamily="34" charset="0"/>
              </a:rPr>
              <a:t>some children who are immunosuppressed due to underlying health conditions or medical treatment may not mount a full immune response to COVID-19 vaccination</a:t>
            </a:r>
          </a:p>
          <a:p>
            <a:pPr marL="285750" lvl="1">
              <a:buClr>
                <a:srgbClr val="00A8CA"/>
              </a:buClr>
              <a:buSzPct val="65000"/>
              <a:buFont typeface="Arial" panose="020B0604020202020204" pitchFamily="34" charset="0"/>
              <a:buChar char="•"/>
            </a:pPr>
            <a:endParaRPr lang="en-GB" sz="1600" dirty="0">
              <a:cs typeface="Arial" panose="020B0604020202020204" pitchFamily="34" charset="0"/>
            </a:endParaRPr>
          </a:p>
          <a:p>
            <a:pPr marL="285750" lvl="1">
              <a:buClr>
                <a:srgbClr val="00A8CA"/>
              </a:buClr>
              <a:buSzPct val="65000"/>
              <a:buFont typeface="Arial" panose="020B0604020202020204" pitchFamily="34" charset="0"/>
              <a:buChar char="•"/>
            </a:pPr>
            <a:r>
              <a:rPr lang="en-GB" sz="1600" dirty="0"/>
              <a:t>the JCVI therefore recommends that children and young people aged 6 months to 17 years who are severely immunosuppressed may be considered for additional doses at an interval of three months from the previous dose</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definitions of severe immunosuppression and details of timings of additional doses are described in the COVID-19 chapter of the Green Book COVID-19 </a:t>
            </a:r>
            <a:r>
              <a:rPr lang="en-GB" sz="1600" dirty="0">
                <a:hlinkClick r:id="rId3"/>
              </a:rPr>
              <a:t>Greenbook chapter 14a (publishing.service.gov.uk)</a:t>
            </a:r>
            <a:endParaRPr lang="en-GB" sz="1600" dirty="0"/>
          </a:p>
          <a:p>
            <a:pPr marL="285750" lvl="1">
              <a:buClr>
                <a:srgbClr val="00A8CA"/>
              </a:buClr>
              <a:buSzPct val="65000"/>
              <a:buFont typeface="Arial" panose="020B0604020202020204" pitchFamily="34" charset="0"/>
              <a:buChar char="•"/>
            </a:pPr>
            <a:endParaRPr lang="en-GB" sz="1600" dirty="0">
              <a:solidFill>
                <a:srgbClr val="7030A0"/>
              </a:solidFill>
            </a:endParaRPr>
          </a:p>
          <a:p>
            <a:pPr marL="285750" lvl="1">
              <a:buClr>
                <a:srgbClr val="00A8CA"/>
              </a:buClr>
              <a:buSzPct val="65000"/>
              <a:buFont typeface="Arial" panose="020B0604020202020204" pitchFamily="34" charset="0"/>
              <a:buChar char="•"/>
            </a:pPr>
            <a:r>
              <a:rPr lang="en-GB" sz="16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285750" lvl="1">
              <a:buClr>
                <a:srgbClr val="00A8CA"/>
              </a:buClr>
              <a:buSzPct val="65000"/>
              <a:buFont typeface="Arial" panose="020B0604020202020204" pitchFamily="34" charset="0"/>
              <a:buChar char="•"/>
            </a:pPr>
            <a:endParaRPr lang="en-GB" sz="1600" dirty="0">
              <a:solidFill>
                <a:srgbClr val="7030A0"/>
              </a:solidFill>
            </a:endParaRPr>
          </a:p>
          <a:p>
            <a:endParaRPr lang="en-GB" dirty="0"/>
          </a:p>
        </p:txBody>
      </p:sp>
    </p:spTree>
    <p:extLst>
      <p:ext uri="{BB962C8B-B14F-4D97-AF65-F5344CB8AC3E}">
        <p14:creationId xmlns:p14="http://schemas.microsoft.com/office/powerpoint/2010/main" val="1240265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3600" dirty="0">
                <a:solidFill>
                  <a:schemeClr val="accent1">
                    <a:lumMod val="75000"/>
                  </a:schemeClr>
                </a:solidFill>
              </a:rPr>
              <a:t>Consent for vaccination </a:t>
            </a:r>
            <a:endParaRPr lang="en-GB" sz="3600" dirty="0"/>
          </a:p>
        </p:txBody>
      </p:sp>
      <p:sp>
        <p:nvSpPr>
          <p:cNvPr id="3" name="Content Placeholder 2"/>
          <p:cNvSpPr>
            <a:spLocks noGrp="1"/>
          </p:cNvSpPr>
          <p:nvPr>
            <p:ph idx="1"/>
          </p:nvPr>
        </p:nvSpPr>
        <p:spPr>
          <a:xfrm>
            <a:off x="685800" y="1052736"/>
            <a:ext cx="8077200" cy="4752528"/>
          </a:xfrm>
        </p:spPr>
        <p:txBody>
          <a:bodyPr/>
          <a:lstStyle/>
          <a:p>
            <a:pPr marL="285750" indent="-285750">
              <a:spcBef>
                <a:spcPts val="0"/>
              </a:spcBef>
              <a:buFont typeface="Arial" panose="020B0604020202020204" pitchFamily="34" charset="0"/>
              <a:buChar char="•"/>
            </a:pPr>
            <a:r>
              <a:rPr lang="en-GB" sz="1800" dirty="0"/>
              <a:t>at 16 years of age, a young person is presumed in law to have the capacity to consent, so young people aged 16 or 17 years should consent to their own medical treatment and a parent cannot override that consent</a:t>
            </a:r>
          </a:p>
          <a:p>
            <a:pPr marL="285750" indent="-285750">
              <a:spcBef>
                <a:spcPts val="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children under 16 can consent for themselves if they have the capacity and maturity to understand what they are consenting to and fully understand what is involved in the proposed procedure (this is referred to as ‘</a:t>
            </a:r>
            <a:r>
              <a:rPr lang="en-GB" sz="1800" dirty="0" err="1"/>
              <a:t>Gillick</a:t>
            </a:r>
            <a:r>
              <a:rPr lang="en-GB" sz="1800" dirty="0"/>
              <a:t> competence’)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although they can give their own consent, it is advised that ideally, the parents of those under 16 are involved in the consent process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however, if a </a:t>
            </a:r>
            <a:r>
              <a:rPr lang="en-GB" sz="1800" dirty="0" err="1"/>
              <a:t>Gillick</a:t>
            </a:r>
            <a:r>
              <a:rPr lang="en-GB" sz="1800" dirty="0"/>
              <a:t>-competent child consents to vaccination, a parent cannot override that consent and if a </a:t>
            </a:r>
            <a:r>
              <a:rPr lang="en-GB" sz="1800" dirty="0" err="1"/>
              <a:t>Gillick</a:t>
            </a:r>
            <a:r>
              <a:rPr lang="en-GB" sz="1800" dirty="0"/>
              <a:t>-competent child refuses vaccination, that refusal should be accepted</a:t>
            </a:r>
          </a:p>
          <a:p>
            <a:endParaRPr lang="en-GB" dirty="0"/>
          </a:p>
        </p:txBody>
      </p:sp>
    </p:spTree>
    <p:extLst>
      <p:ext uri="{BB962C8B-B14F-4D97-AF65-F5344CB8AC3E}">
        <p14:creationId xmlns:p14="http://schemas.microsoft.com/office/powerpoint/2010/main" val="384022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dirty="0" err="1">
                <a:solidFill>
                  <a:schemeClr val="accent1">
                    <a:lumMod val="75000"/>
                  </a:schemeClr>
                </a:solidFill>
              </a:rPr>
              <a:t>Gillick</a:t>
            </a:r>
            <a:r>
              <a:rPr lang="en-GB" dirty="0">
                <a:solidFill>
                  <a:schemeClr val="accent1">
                    <a:lumMod val="75000"/>
                  </a:schemeClr>
                </a:solidFill>
              </a:rPr>
              <a:t> competence</a:t>
            </a:r>
            <a:endParaRPr lang="en-GB" dirty="0"/>
          </a:p>
        </p:txBody>
      </p:sp>
      <p:sp>
        <p:nvSpPr>
          <p:cNvPr id="3" name="Content Placeholder 2"/>
          <p:cNvSpPr>
            <a:spLocks noGrp="1"/>
          </p:cNvSpPr>
          <p:nvPr>
            <p:ph idx="1"/>
          </p:nvPr>
        </p:nvSpPr>
        <p:spPr>
          <a:xfrm>
            <a:off x="685800" y="1196752"/>
            <a:ext cx="8077200" cy="4365848"/>
          </a:xfrm>
        </p:spPr>
        <p:txBody>
          <a:bodyPr/>
          <a:lstStyle/>
          <a:p>
            <a:pPr marL="0" indent="0">
              <a:lnSpc>
                <a:spcPct val="110000"/>
              </a:lnSpc>
              <a:spcBef>
                <a:spcPts val="0"/>
              </a:spcBef>
              <a:buNone/>
            </a:pPr>
            <a:r>
              <a:rPr lang="en-GB" sz="2000" dirty="0"/>
              <a:t>For a young person under the age of 16 to be Gillick competent, they should have: </a:t>
            </a:r>
          </a:p>
          <a:p>
            <a:pPr marL="285750" indent="-285750">
              <a:lnSpc>
                <a:spcPct val="110000"/>
              </a:lnSpc>
              <a:spcBef>
                <a:spcPts val="0"/>
              </a:spcBef>
              <a:buFont typeface="Arial" panose="020B0604020202020204" pitchFamily="34" charset="0"/>
              <a:buChar char="•"/>
            </a:pPr>
            <a:r>
              <a:rPr lang="en-GB" sz="2000"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sz="2000"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sz="2000"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sz="2000" dirty="0"/>
              <a:t>an understanding of the nature and purpose of vaccination </a:t>
            </a:r>
          </a:p>
          <a:p>
            <a:pPr marL="285750" indent="-285750">
              <a:lnSpc>
                <a:spcPct val="110000"/>
              </a:lnSpc>
              <a:spcBef>
                <a:spcPts val="0"/>
              </a:spcBef>
              <a:buFont typeface="Arial" panose="020B0604020202020204" pitchFamily="34" charset="0"/>
              <a:buChar char="•"/>
            </a:pPr>
            <a:r>
              <a:rPr lang="en-GB" sz="2000"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sz="2000" dirty="0"/>
              <a:t>freedom from any undue pressure</a:t>
            </a:r>
          </a:p>
          <a:p>
            <a:endParaRPr lang="en-GB" dirty="0"/>
          </a:p>
        </p:txBody>
      </p:sp>
    </p:spTree>
    <p:extLst>
      <p:ext uri="{BB962C8B-B14F-4D97-AF65-F5344CB8AC3E}">
        <p14:creationId xmlns:p14="http://schemas.microsoft.com/office/powerpoint/2010/main" val="666596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152128"/>
          </a:xfrm>
        </p:spPr>
        <p:txBody>
          <a:bodyPr/>
          <a:lstStyle/>
          <a:p>
            <a:r>
              <a:rPr lang="en-GB" sz="3200" dirty="0">
                <a:solidFill>
                  <a:schemeClr val="accent1">
                    <a:lumMod val="75000"/>
                  </a:schemeClr>
                </a:solidFill>
              </a:rPr>
              <a:t>Addressing concerns and providing </a:t>
            </a:r>
            <a:br>
              <a:rPr lang="en-GB" sz="3200" dirty="0">
                <a:solidFill>
                  <a:schemeClr val="accent1">
                    <a:lumMod val="75000"/>
                  </a:schemeClr>
                </a:solidFill>
              </a:rPr>
            </a:br>
            <a:r>
              <a:rPr lang="en-GB" sz="3200" dirty="0">
                <a:solidFill>
                  <a:schemeClr val="accent1">
                    <a:lumMod val="75000"/>
                  </a:schemeClr>
                </a:solidFill>
              </a:rPr>
              <a:t>information to those being vaccinated</a:t>
            </a:r>
          </a:p>
        </p:txBody>
      </p:sp>
      <p:sp>
        <p:nvSpPr>
          <p:cNvPr id="3" name="Content Placeholder 2"/>
          <p:cNvSpPr>
            <a:spLocks noGrp="1"/>
          </p:cNvSpPr>
          <p:nvPr>
            <p:ph idx="1"/>
          </p:nvPr>
        </p:nvSpPr>
        <p:spPr>
          <a:xfrm>
            <a:off x="685800" y="1556792"/>
            <a:ext cx="8077200" cy="4005808"/>
          </a:xfrm>
        </p:spPr>
        <p:txBody>
          <a:bodyPr/>
          <a:lstStyle/>
          <a:p>
            <a:pPr>
              <a:spcBef>
                <a:spcPts val="0"/>
              </a:spcBef>
              <a:buFont typeface="Arial" panose="020B0604020202020204" pitchFamily="34" charset="0"/>
              <a:buChar char="•"/>
            </a:pPr>
            <a:r>
              <a:rPr lang="en-GB" sz="1800" dirty="0"/>
              <a:t>the COVID-19 vaccines are new vaccines. Patient information leaflets will be provided in advance but many individuals will want additional verbal reassurance or answers</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it is important to read the information being made available to </a:t>
            </a:r>
            <a:r>
              <a:rPr lang="en-GB" sz="1800" dirty="0" err="1"/>
              <a:t>vaccinees</a:t>
            </a:r>
            <a:r>
              <a:rPr lang="en-GB" sz="1800" dirty="0"/>
              <a:t> so the information you give is consistent with this and so you know what information they have already had</a:t>
            </a:r>
          </a:p>
          <a:p>
            <a:pPr marL="0" indent="0">
              <a:lnSpc>
                <a:spcPct val="100000"/>
              </a:lnSpc>
              <a:spcBef>
                <a:spcPts val="0"/>
              </a:spcBef>
            </a:pPr>
            <a:endParaRPr lang="en-GB" sz="1800" dirty="0"/>
          </a:p>
          <a:p>
            <a:pPr>
              <a:spcBef>
                <a:spcPts val="0"/>
              </a:spcBef>
              <a:buFont typeface="Arial" panose="020B0604020202020204" pitchFamily="34" charset="0"/>
              <a:buChar char="•"/>
            </a:pPr>
            <a:r>
              <a:rPr lang="en-GB" sz="1800" dirty="0"/>
              <a:t>it is also important to know where to direct individuals to for further information</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if people’s questions and concerns are answered accurately and appropriately, they are more likely to accept vaccination </a:t>
            </a:r>
          </a:p>
          <a:p>
            <a:endParaRPr lang="en-GB" dirty="0"/>
          </a:p>
        </p:txBody>
      </p:sp>
    </p:spTree>
    <p:extLst>
      <p:ext uri="{BB962C8B-B14F-4D97-AF65-F5344CB8AC3E}">
        <p14:creationId xmlns:p14="http://schemas.microsoft.com/office/powerpoint/2010/main" val="3261152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2800" dirty="0">
                <a:solidFill>
                  <a:schemeClr val="accent1">
                    <a:lumMod val="75000"/>
                  </a:schemeClr>
                </a:solidFill>
              </a:rPr>
              <a:t>General principles for addressing concerns</a:t>
            </a:r>
          </a:p>
        </p:txBody>
      </p:sp>
      <p:sp>
        <p:nvSpPr>
          <p:cNvPr id="3" name="Content Placeholder 2"/>
          <p:cNvSpPr>
            <a:spLocks noGrp="1"/>
          </p:cNvSpPr>
          <p:nvPr>
            <p:ph idx="1"/>
          </p:nvPr>
        </p:nvSpPr>
        <p:spPr>
          <a:xfrm>
            <a:off x="685800" y="1052736"/>
            <a:ext cx="8077200" cy="4509864"/>
          </a:xfrm>
        </p:spPr>
        <p:txBody>
          <a:bodyPr/>
          <a:lstStyle/>
          <a:p>
            <a:pPr marL="285750" indent="-285750" defTabSz="720725">
              <a:lnSpc>
                <a:spcPct val="100000"/>
              </a:lnSpc>
              <a:spcAft>
                <a:spcPts val="900"/>
              </a:spcAft>
              <a:buFont typeface="Arial" panose="020B0604020202020204" pitchFamily="34" charset="0"/>
              <a:buChar char="•"/>
            </a:pPr>
            <a:r>
              <a:rPr lang="en-GB" altLang="en-US" sz="1800" dirty="0"/>
              <a:t>give the individual/parent/carer time to ask questions</a:t>
            </a:r>
          </a:p>
          <a:p>
            <a:pPr marL="285750" indent="-285750" defTabSz="720725">
              <a:lnSpc>
                <a:spcPct val="100000"/>
              </a:lnSpc>
              <a:spcAft>
                <a:spcPts val="900"/>
              </a:spcAft>
              <a:buFont typeface="Arial" panose="020B0604020202020204" pitchFamily="34" charset="0"/>
              <a:buChar char="•"/>
            </a:pPr>
            <a:r>
              <a:rPr lang="en-GB" altLang="en-US" sz="1800" dirty="0"/>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1800" dirty="0"/>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1800" dirty="0"/>
              <a:t>check the individuals/parents/carers personal experience</a:t>
            </a:r>
          </a:p>
          <a:p>
            <a:pPr marL="285750" indent="-285750" defTabSz="720725">
              <a:lnSpc>
                <a:spcPct val="100000"/>
              </a:lnSpc>
              <a:spcAft>
                <a:spcPts val="900"/>
              </a:spcAft>
              <a:buFont typeface="Arial" panose="020B0604020202020204" pitchFamily="34" charset="0"/>
              <a:buChar char="•"/>
            </a:pPr>
            <a:r>
              <a:rPr lang="en-GB" altLang="en-US" sz="1800" dirty="0"/>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1800" dirty="0"/>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1800" dirty="0"/>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1800" dirty="0"/>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1800" dirty="0"/>
              <a:t>recommend immunisation</a:t>
            </a:r>
          </a:p>
          <a:p>
            <a:endParaRPr lang="en-GB" dirty="0"/>
          </a:p>
        </p:txBody>
      </p:sp>
    </p:spTree>
    <p:extLst>
      <p:ext uri="{BB962C8B-B14F-4D97-AF65-F5344CB8AC3E}">
        <p14:creationId xmlns:p14="http://schemas.microsoft.com/office/powerpoint/2010/main" val="1998376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360040"/>
          </a:xfrm>
        </p:spPr>
        <p:txBody>
          <a:bodyPr/>
          <a:lstStyle/>
          <a:p>
            <a:r>
              <a:rPr lang="en-GB" sz="3200" dirty="0">
                <a:solidFill>
                  <a:schemeClr val="accent1">
                    <a:lumMod val="75000"/>
                  </a:schemeClr>
                </a:solidFill>
              </a:rPr>
              <a:t>Age-specific vaccine recommendations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a:xfrm>
            <a:off x="685800" y="980728"/>
            <a:ext cx="8077200" cy="4896544"/>
          </a:xfrm>
        </p:spPr>
        <p:txBody>
          <a:bodyPr/>
          <a:lstStyle/>
          <a:p>
            <a:pPr marL="0" indent="0"/>
            <a:r>
              <a:rPr lang="en-GB" sz="1800" b="1" dirty="0">
                <a:solidFill>
                  <a:schemeClr val="accent1">
                    <a:lumMod val="75000"/>
                  </a:schemeClr>
                </a:solidFill>
                <a:latin typeface="Arial" panose="020B0604020202020204" pitchFamily="34" charset="0"/>
                <a:cs typeface="Arial" panose="020B0604020202020204" pitchFamily="34" charset="0"/>
              </a:rPr>
              <a:t>Children aged 6 months - 4 years: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infant (3µg) dose of Pfizer BioNTech is recommended</a:t>
            </a:r>
            <a:endParaRPr lang="en-GB"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paediatric formulation Pfizer BioNTech Comirnaty 3 micrograms/dose or </a:t>
            </a:r>
            <a:r>
              <a:rPr lang="en-GB" sz="1800" b="1" dirty="0"/>
              <a:t>Comirnaty Omicron XBB 1.5 3 micrograms/dose </a:t>
            </a:r>
            <a:r>
              <a:rPr lang="en-GB" sz="1800" b="1" dirty="0">
                <a:latin typeface="Arial" panose="020B0604020202020204" pitchFamily="34" charset="0"/>
                <a:cs typeface="Arial" panose="020B0604020202020204" pitchFamily="34" charset="0"/>
              </a:rPr>
              <a:t>vaccine</a:t>
            </a:r>
          </a:p>
          <a:p>
            <a:pPr marL="0" indent="0"/>
            <a:endParaRPr lang="en-GB" sz="1800" b="1" dirty="0">
              <a:solidFill>
                <a:schemeClr val="accent1">
                  <a:lumMod val="75000"/>
                </a:schemeClr>
              </a:solidFill>
              <a:latin typeface="Arial" panose="020B0604020202020204" pitchFamily="34" charset="0"/>
              <a:cs typeface="Arial" panose="020B0604020202020204" pitchFamily="34" charset="0"/>
            </a:endParaRPr>
          </a:p>
          <a:p>
            <a:pPr marL="0" indent="0"/>
            <a:r>
              <a:rPr lang="en-GB" sz="1800" b="1" dirty="0">
                <a:solidFill>
                  <a:schemeClr val="accent1">
                    <a:lumMod val="75000"/>
                  </a:schemeClr>
                </a:solidFill>
                <a:latin typeface="Arial" panose="020B0604020202020204" pitchFamily="34" charset="0"/>
                <a:cs typeface="Arial" panose="020B0604020202020204" pitchFamily="34" charset="0"/>
              </a:rPr>
              <a:t>Children aged 5 - 11 years: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childhood (10µg) dose of Pfizer BioNTech is recommended</a:t>
            </a:r>
          </a:p>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paediatric formulation Pfizer BioNTech Comirnaty 10 micrograms/dose or </a:t>
            </a:r>
            <a:r>
              <a:rPr lang="en-GB" sz="1800" b="1" dirty="0"/>
              <a:t>Comirnaty Omicron XBB 1.5 10 micrograms/dose</a:t>
            </a:r>
          </a:p>
          <a:p>
            <a:pPr marL="0" indent="0"/>
            <a:endParaRPr lang="en-GB" sz="1800" dirty="0">
              <a:latin typeface="Arial" panose="020B0604020202020204" pitchFamily="34" charset="0"/>
              <a:cs typeface="Arial" panose="020B0604020202020204" pitchFamily="34" charset="0"/>
            </a:endParaRPr>
          </a:p>
          <a:p>
            <a:pPr marL="0" indent="0"/>
            <a:r>
              <a:rPr lang="en-GB" sz="1800" b="1" dirty="0">
                <a:solidFill>
                  <a:schemeClr val="accent1">
                    <a:lumMod val="75000"/>
                  </a:schemeClr>
                </a:solidFill>
                <a:latin typeface="Arial" panose="020B0604020202020204" pitchFamily="34" charset="0"/>
                <a:cs typeface="Arial" panose="020B0604020202020204" pitchFamily="34" charset="0"/>
              </a:rPr>
              <a:t>Children and young people aged 12 years and over:</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adult/adolescent dose (30µg) of the Pfizer BioNTech is recommended</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Pfizer BioNTech Comirnaty </a:t>
            </a:r>
            <a:r>
              <a:rPr lang="en-GB" sz="1800" dirty="0"/>
              <a:t>Original/Omicron BA.4-5 or Comirnaty Omicron XBB 1.5 30 micrograms/dose </a:t>
            </a:r>
            <a:endParaRPr lang="en-GB" sz="1800" dirty="0">
              <a:latin typeface="Arial" panose="020B0604020202020204" pitchFamily="34" charset="0"/>
              <a:cs typeface="Arial" panose="020B0604020202020204" pitchFamily="34" charset="0"/>
            </a:endParaRPr>
          </a:p>
          <a:p>
            <a:pPr marL="0" indent="0"/>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686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923256"/>
          </a:xfrm>
        </p:spPr>
        <p:txBody>
          <a:bodyPr>
            <a:noAutofit/>
          </a:bodyPr>
          <a:lstStyle/>
          <a:p>
            <a:r>
              <a:rPr lang="en-GB" sz="2400" dirty="0">
                <a:solidFill>
                  <a:schemeClr val="accent1">
                    <a:lumMod val="75000"/>
                  </a:schemeClr>
                </a:solidFill>
              </a:rPr>
              <a:t>Children aged between 6 months – 4 years</a:t>
            </a:r>
            <a:br>
              <a:rPr lang="en-GB" sz="2400" dirty="0">
                <a:solidFill>
                  <a:schemeClr val="accent1">
                    <a:lumMod val="75000"/>
                  </a:schemeClr>
                </a:solidFill>
              </a:rPr>
            </a:br>
            <a:br>
              <a:rPr lang="en-GB" sz="2400" dirty="0">
                <a:solidFill>
                  <a:schemeClr val="accent1">
                    <a:lumMod val="75000"/>
                  </a:schemeClr>
                </a:solidFill>
              </a:rPr>
            </a:br>
            <a:br>
              <a:rPr lang="en-GB" sz="2400" dirty="0">
                <a:solidFill>
                  <a:schemeClr val="accent1">
                    <a:lumMod val="75000"/>
                  </a:schemeClr>
                </a:solidFill>
              </a:rPr>
            </a:br>
            <a:endParaRPr lang="en-GB"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24744"/>
            <a:ext cx="7974440" cy="5027712"/>
          </a:xfrm>
        </p:spPr>
        <p:txBody>
          <a:bodyPr/>
          <a:lstStyle/>
          <a:p>
            <a:pPr marL="0" indent="0"/>
            <a:r>
              <a:rPr lang="en-GB" sz="1800" b="1" dirty="0">
                <a:solidFill>
                  <a:schemeClr val="accent1">
                    <a:lumMod val="75000"/>
                  </a:schemeClr>
                </a:solidFill>
              </a:rPr>
              <a:t>COVID-19 Pfizer BioNTech Comirnaty 3 micrograms/dose or </a:t>
            </a:r>
            <a:r>
              <a:rPr lang="en-GB" sz="1800" b="1" kern="1200" dirty="0">
                <a:solidFill>
                  <a:schemeClr val="accent1">
                    <a:lumMod val="75000"/>
                  </a:schemeClr>
                </a:solidFill>
              </a:rPr>
              <a:t>Comirnaty Omicron XBB 1.5 3 micrograms/dose </a:t>
            </a:r>
            <a:r>
              <a:rPr lang="en-GB" sz="1800" b="1" dirty="0">
                <a:solidFill>
                  <a:schemeClr val="accent1">
                    <a:lumMod val="75000"/>
                  </a:schemeClr>
                </a:solidFill>
              </a:rPr>
              <a:t>vaccine (paediatric formulation) </a:t>
            </a:r>
          </a:p>
          <a:p>
            <a:pPr marL="285750" indent="-285750">
              <a:buFont typeface="Arial" panose="020B0604020202020204" pitchFamily="34" charset="0"/>
              <a:buChar char="•"/>
            </a:pPr>
            <a:r>
              <a:rPr lang="en-GB" sz="1800" dirty="0"/>
              <a:t>a single dose is 0.2 ml (3µg)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49</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79244372"/>
              </p:ext>
            </p:extLst>
          </p:nvPr>
        </p:nvGraphicFramePr>
        <p:xfrm>
          <a:off x="665007" y="2348881"/>
          <a:ext cx="8064896" cy="3238330"/>
        </p:xfrm>
        <a:graphic>
          <a:graphicData uri="http://schemas.openxmlformats.org/drawingml/2006/table">
            <a:tbl>
              <a:tblPr firstRow="1" firstCol="1" bandRow="1">
                <a:tableStyleId>{5C22544A-7EE6-4342-B048-85BDC9FD1C3A}</a:tableStyleId>
              </a:tblPr>
              <a:tblGrid>
                <a:gridCol w="3847473">
                  <a:extLst>
                    <a:ext uri="{9D8B030D-6E8A-4147-A177-3AD203B41FA5}">
                      <a16:colId xmlns:a16="http://schemas.microsoft.com/office/drawing/2014/main" val="20000"/>
                    </a:ext>
                  </a:extLst>
                </a:gridCol>
                <a:gridCol w="4217423">
                  <a:extLst>
                    <a:ext uri="{9D8B030D-6E8A-4147-A177-3AD203B41FA5}">
                      <a16:colId xmlns:a16="http://schemas.microsoft.com/office/drawing/2014/main" val="20001"/>
                    </a:ext>
                  </a:extLst>
                </a:gridCol>
              </a:tblGrid>
              <a:tr h="458046">
                <a:tc>
                  <a:txBody>
                    <a:bodyPr/>
                    <a:lstStyle/>
                    <a:p>
                      <a:pPr>
                        <a:lnSpc>
                          <a:spcPct val="115000"/>
                        </a:lnSpc>
                        <a:spcAft>
                          <a:spcPts val="0"/>
                        </a:spcAft>
                      </a:pPr>
                      <a:r>
                        <a:rPr lang="en-GB" sz="1600" kern="1200" dirty="0">
                          <a:solidFill>
                            <a:schemeClr val="bg2"/>
                          </a:solidFill>
                          <a:effectLst/>
                        </a:rPr>
                        <a:t>Group</a:t>
                      </a:r>
                      <a:endParaRPr lang="en-GB" sz="16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Recommendation (dose)</a:t>
                      </a:r>
                      <a:endParaRPr lang="en-GB" sz="16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10306">
                <a:tc>
                  <a:txBody>
                    <a:bodyPr/>
                    <a:lstStyle/>
                    <a:p>
                      <a:pPr>
                        <a:lnSpc>
                          <a:spcPct val="115000"/>
                        </a:lnSpc>
                        <a:spcAft>
                          <a:spcPts val="0"/>
                        </a:spcAft>
                      </a:pPr>
                      <a:r>
                        <a:rPr lang="en-GB" sz="1600" b="0" kern="1200" dirty="0">
                          <a:solidFill>
                            <a:schemeClr val="bg2"/>
                          </a:solidFill>
                          <a:effectLst/>
                        </a:rPr>
                        <a:t>Children aged 6 months to 4 years in defined clinical ‘at risk’ groups (further</a:t>
                      </a:r>
                      <a:r>
                        <a:rPr lang="en-GB" sz="1600" b="0" kern="1200" baseline="0" dirty="0">
                          <a:solidFill>
                            <a:schemeClr val="bg2"/>
                          </a:solidFill>
                          <a:effectLst/>
                        </a:rPr>
                        <a:t> information can be found in</a:t>
                      </a:r>
                      <a:r>
                        <a:rPr lang="en-GB" sz="1600" b="0" kern="1200" dirty="0">
                          <a:solidFill>
                            <a:schemeClr val="bg2"/>
                          </a:solidFill>
                          <a:effectLst/>
                        </a:rPr>
                        <a:t> Green Book COVID-19 chapter)</a:t>
                      </a:r>
                      <a:endParaRPr lang="en-GB" sz="16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Primary: offer two doses of Pfizer BioNTech Comirnaty 3 micrograms/dose or Comirnaty Omicron XBB 1.5 3 micrograms/dose</a:t>
                      </a:r>
                    </a:p>
                    <a:p>
                      <a:pPr>
                        <a:lnSpc>
                          <a:spcPct val="115000"/>
                        </a:lnSpc>
                        <a:spcAft>
                          <a:spcPts val="0"/>
                        </a:spcAft>
                      </a:pPr>
                      <a:r>
                        <a:rPr lang="en-GB" sz="1600" kern="1200" dirty="0">
                          <a:solidFill>
                            <a:schemeClr val="bg2"/>
                          </a:solidFill>
                          <a:effectLst/>
                        </a:rPr>
                        <a:t>vaccine with an interval of 3 months between doses</a:t>
                      </a:r>
                    </a:p>
                    <a:p>
                      <a:pPr>
                        <a:lnSpc>
                          <a:spcPct val="115000"/>
                        </a:lnSpc>
                        <a:spcAft>
                          <a:spcPts val="0"/>
                        </a:spcAft>
                      </a:pPr>
                      <a:endParaRPr lang="en-GB" sz="1600" kern="1200" dirty="0">
                        <a:solidFill>
                          <a:schemeClr val="bg2"/>
                        </a:solidFill>
                        <a:effectLst/>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kern="1200" dirty="0">
                          <a:solidFill>
                            <a:schemeClr val="bg2"/>
                          </a:solidFill>
                          <a:effectLst/>
                          <a:latin typeface="+mn-lt"/>
                          <a:ea typeface="Calibri"/>
                          <a:cs typeface="Times New Roman"/>
                        </a:rPr>
                        <a:t>Booster: offer a single dose of </a:t>
                      </a:r>
                      <a:r>
                        <a:rPr lang="en-GB" sz="1600" kern="1200" dirty="0">
                          <a:solidFill>
                            <a:schemeClr val="bg2"/>
                          </a:solidFill>
                          <a:effectLst/>
                        </a:rPr>
                        <a:t>Pfizer BioNTech Comirnaty Omicron XBB 1.5 3 micrograms/dose vaccine at least 3 months from a previous COVID-19 vaccine dose</a:t>
                      </a:r>
                      <a:endParaRPr lang="en-GB" sz="1600" dirty="0">
                        <a:solidFill>
                          <a:schemeClr val="bg2"/>
                        </a:solidFill>
                        <a:effectLst/>
                        <a:latin typeface="+mn-lt"/>
                        <a:ea typeface="Calibri"/>
                        <a:cs typeface="Times New Roman"/>
                      </a:endParaRPr>
                    </a:p>
                  </a:txBody>
                  <a:tcPr marL="68580" marR="68580" marT="0" marB="0"/>
                </a:tc>
                <a:extLst>
                  <a:ext uri="{0D108BD9-81ED-4DB2-BD59-A6C34878D82A}">
                    <a16:rowId xmlns:a16="http://schemas.microsoft.com/office/drawing/2014/main" val="1865171551"/>
                  </a:ext>
                </a:extLst>
              </a:tr>
            </a:tbl>
          </a:graphicData>
        </a:graphic>
      </p:graphicFrame>
    </p:spTree>
    <p:extLst>
      <p:ext uri="{BB962C8B-B14F-4D97-AF65-F5344CB8AC3E}">
        <p14:creationId xmlns:p14="http://schemas.microsoft.com/office/powerpoint/2010/main" val="402508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sz="4400" dirty="0">
                <a:solidFill>
                  <a:schemeClr val="accent1">
                    <a:lumMod val="75000"/>
                  </a:schemeClr>
                </a:solidFill>
              </a:rPr>
              <a:t>Key messages</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vaccination to prevent COVID-19 has been a key measure to protect those who are at highest risk from serious illness and death</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scientists across the world have worked to develop vaccines which have then been rigorously tested for safety and efficacy</a:t>
            </a:r>
          </a:p>
          <a:p>
            <a:pPr marL="0" lvl="0" indent="0"/>
            <a:endParaRPr lang="en-GB" sz="1800" dirty="0"/>
          </a:p>
          <a:p>
            <a:pPr marL="285750" lvl="0" indent="-285750">
              <a:buFont typeface="Arial" panose="020B0604020202020204" pitchFamily="34" charset="0"/>
              <a:buChar char="•"/>
            </a:pPr>
            <a:r>
              <a:rPr lang="en-GB" sz="1800" dirty="0"/>
              <a:t>it continues to be crucial that the COVID-19 vaccine is safely and effectively delivered to as many of those eligible as possible </a:t>
            </a:r>
          </a:p>
          <a:p>
            <a:pPr marL="0" lvl="0" indent="0"/>
            <a:endParaRPr lang="en-GB" sz="1800" dirty="0"/>
          </a:p>
          <a:p>
            <a:pPr marL="285750" lvl="0" indent="-285750">
              <a:buFont typeface="Arial" panose="020B0604020202020204" pitchFamily="34" charset="0"/>
              <a:buChar char="•"/>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779240"/>
          </a:xfrm>
        </p:spPr>
        <p:txBody>
          <a:bodyPr>
            <a:noAutofit/>
          </a:bodyPr>
          <a:lstStyle/>
          <a:p>
            <a:r>
              <a:rPr lang="en-GB" sz="3600" dirty="0">
                <a:solidFill>
                  <a:schemeClr val="accent1">
                    <a:lumMod val="75000"/>
                  </a:schemeClr>
                </a:solidFill>
              </a:rPr>
              <a:t>Children aged between 5 – 11 years</a:t>
            </a:r>
            <a:br>
              <a:rPr lang="en-GB" sz="2000" dirty="0">
                <a:solidFill>
                  <a:schemeClr val="accent1">
                    <a:lumMod val="75000"/>
                  </a:schemeClr>
                </a:solidFill>
              </a:rPr>
            </a:b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980728"/>
            <a:ext cx="7974440" cy="5171728"/>
          </a:xfrm>
        </p:spPr>
        <p:txBody>
          <a:bodyPr/>
          <a:lstStyle/>
          <a:p>
            <a:pPr marL="0" indent="0"/>
            <a:r>
              <a:rPr lang="en-GB" sz="1800" b="1" dirty="0">
                <a:solidFill>
                  <a:schemeClr val="accent1">
                    <a:lumMod val="75000"/>
                  </a:schemeClr>
                </a:solidFill>
              </a:rPr>
              <a:t>COVID-19 Pfizer BioNTech Comirnaty 10 micrograms/dose vaccine </a:t>
            </a:r>
            <a:br>
              <a:rPr lang="en-GB" sz="1800" b="1" dirty="0">
                <a:solidFill>
                  <a:schemeClr val="accent1">
                    <a:lumMod val="75000"/>
                  </a:schemeClr>
                </a:solidFill>
              </a:rPr>
            </a:br>
            <a:r>
              <a:rPr lang="en-GB" sz="1800" b="1" dirty="0">
                <a:solidFill>
                  <a:schemeClr val="accent1">
                    <a:lumMod val="75000"/>
                  </a:schemeClr>
                </a:solidFill>
              </a:rPr>
              <a:t>(paediatric formulation) </a:t>
            </a:r>
          </a:p>
          <a:p>
            <a:pPr marL="285750" indent="-285750">
              <a:buFont typeface="Arial" panose="020B0604020202020204" pitchFamily="34" charset="0"/>
              <a:buChar char="•"/>
            </a:pPr>
            <a:r>
              <a:rPr lang="en-GB" sz="1800" dirty="0"/>
              <a:t>a single dose is 0.2 ml (10µg)</a:t>
            </a:r>
          </a:p>
          <a:p>
            <a:pPr marL="285750" indent="-285750">
              <a:buFont typeface="Arial" panose="020B0604020202020204" pitchFamily="34" charset="0"/>
              <a:buChar char="•"/>
            </a:pPr>
            <a:endParaRPr lang="en-GB" sz="1800" dirty="0"/>
          </a:p>
          <a:p>
            <a:pPr marL="0" indent="0"/>
            <a:r>
              <a:rPr lang="en-GB" sz="1800" b="1" dirty="0">
                <a:solidFill>
                  <a:schemeClr val="accent1">
                    <a:lumMod val="75000"/>
                  </a:schemeClr>
                </a:solidFill>
              </a:rPr>
              <a:t>COVID-19 Pfizer BioNTech </a:t>
            </a:r>
            <a:r>
              <a:rPr lang="en-GB" sz="1800" b="1" u="sng" dirty="0">
                <a:solidFill>
                  <a:schemeClr val="accent1">
                    <a:lumMod val="75000"/>
                  </a:schemeClr>
                </a:solidFill>
              </a:rPr>
              <a:t>Comirnaty Omicron XBB 1.5 10 micrograms/dose</a:t>
            </a:r>
            <a:r>
              <a:rPr lang="en-GB" sz="1800" b="1" dirty="0">
                <a:solidFill>
                  <a:schemeClr val="accent1">
                    <a:lumMod val="75000"/>
                  </a:schemeClr>
                </a:solidFill>
              </a:rPr>
              <a:t> (paediatric formulation) </a:t>
            </a:r>
          </a:p>
          <a:p>
            <a:pPr>
              <a:buFont typeface="Arial" panose="020B0604020202020204" pitchFamily="34" charset="0"/>
              <a:buChar char="•"/>
            </a:pPr>
            <a:r>
              <a:rPr lang="en-GB" sz="1800" b="1" dirty="0"/>
              <a:t>a single dose is 0.3 ml (10µg)</a:t>
            </a:r>
          </a:p>
          <a:p>
            <a:pPr>
              <a:buFont typeface="Arial" panose="020B0604020202020204" pitchFamily="34" charset="0"/>
              <a:buChar char="•"/>
            </a:pPr>
            <a:endParaRPr lang="en-GB" sz="2000" dirty="0"/>
          </a:p>
          <a:p>
            <a:pPr marL="0" indent="0"/>
            <a:endParaRPr lang="en-GB" sz="20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50</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30897896"/>
              </p:ext>
            </p:extLst>
          </p:nvPr>
        </p:nvGraphicFramePr>
        <p:xfrm>
          <a:off x="747011" y="3645024"/>
          <a:ext cx="7974440" cy="1872208"/>
        </p:xfrm>
        <a:graphic>
          <a:graphicData uri="http://schemas.openxmlformats.org/drawingml/2006/table">
            <a:tbl>
              <a:tblPr firstRow="1" firstCol="1" bandRow="1">
                <a:tableStyleId>{5C22544A-7EE6-4342-B048-85BDC9FD1C3A}</a:tableStyleId>
              </a:tblPr>
              <a:tblGrid>
                <a:gridCol w="3804320">
                  <a:extLst>
                    <a:ext uri="{9D8B030D-6E8A-4147-A177-3AD203B41FA5}">
                      <a16:colId xmlns:a16="http://schemas.microsoft.com/office/drawing/2014/main" val="20000"/>
                    </a:ext>
                  </a:extLst>
                </a:gridCol>
                <a:gridCol w="4170120">
                  <a:extLst>
                    <a:ext uri="{9D8B030D-6E8A-4147-A177-3AD203B41FA5}">
                      <a16:colId xmlns:a16="http://schemas.microsoft.com/office/drawing/2014/main" val="20001"/>
                    </a:ext>
                  </a:extLst>
                </a:gridCol>
              </a:tblGrid>
              <a:tr h="359587">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512621">
                <a:tc>
                  <a:txBody>
                    <a:bodyPr/>
                    <a:lstStyle/>
                    <a:p>
                      <a:pPr>
                        <a:lnSpc>
                          <a:spcPct val="115000"/>
                        </a:lnSpc>
                        <a:spcAft>
                          <a:spcPts val="0"/>
                        </a:spcAft>
                      </a:pPr>
                      <a:r>
                        <a:rPr lang="en-GB" sz="1800" b="0" kern="1200" dirty="0">
                          <a:solidFill>
                            <a:schemeClr val="bg2"/>
                          </a:solidFill>
                          <a:effectLst/>
                        </a:rPr>
                        <a:t>Children aged 5 to 11 in defined clinical ‘at risk’ groups (further</a:t>
                      </a:r>
                      <a:r>
                        <a:rPr lang="en-GB" sz="1800" b="0" kern="1200" baseline="0" dirty="0">
                          <a:solidFill>
                            <a:schemeClr val="bg2"/>
                          </a:solidFill>
                          <a:effectLst/>
                        </a:rPr>
                        <a:t> information can be found in</a:t>
                      </a:r>
                      <a:r>
                        <a:rPr lang="en-GB" sz="1800" b="0" kern="1200" dirty="0">
                          <a:solidFill>
                            <a:schemeClr val="bg2"/>
                          </a:solidFill>
                          <a:effectLst/>
                        </a:rPr>
                        <a:t> Green Book COVID-19 chapter)</a:t>
                      </a:r>
                      <a:endParaRPr lang="en-GB" sz="18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Offer a single dose of Pfizer BioNTech Comirnaty 10 micrograms/dose or </a:t>
                      </a:r>
                      <a:r>
                        <a:rPr lang="en-GB" dirty="0">
                          <a:solidFill>
                            <a:schemeClr val="bg2"/>
                          </a:solidFill>
                        </a:rPr>
                        <a:t>Comirnaty Omicron XBB 1.5 10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200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332657"/>
            <a:ext cx="7955992" cy="576063"/>
          </a:xfrm>
        </p:spPr>
        <p:txBody>
          <a:bodyPr>
            <a:noAutofit/>
          </a:bodyPr>
          <a:lstStyle/>
          <a:p>
            <a:br>
              <a:rPr lang="en-GB" sz="2400" dirty="0"/>
            </a:br>
            <a:r>
              <a:rPr lang="en-GB" sz="2800" dirty="0">
                <a:solidFill>
                  <a:schemeClr val="accent1">
                    <a:lumMod val="75000"/>
                  </a:schemeClr>
                </a:solidFill>
              </a:rPr>
              <a:t>Children and young people aged 12 – 17 years</a:t>
            </a:r>
            <a:br>
              <a:rPr lang="en-GB" sz="2400" dirty="0">
                <a:solidFill>
                  <a:schemeClr val="accent1">
                    <a:lumMod val="75000"/>
                  </a:schemeClr>
                </a:solidFill>
              </a:rPr>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764704"/>
            <a:ext cx="7974440" cy="5387751"/>
          </a:xfrm>
        </p:spPr>
        <p:txBody>
          <a:bodyPr/>
          <a:lstStyle/>
          <a:p>
            <a:pPr marL="0" indent="0"/>
            <a:r>
              <a:rPr lang="en-GB" sz="1700" b="1" dirty="0">
                <a:solidFill>
                  <a:schemeClr val="accent1">
                    <a:lumMod val="75000"/>
                  </a:schemeClr>
                </a:solidFill>
              </a:rPr>
              <a:t>COVID-19 Pfizer BioNTech Comirnaty Original/Omicron BA.4-5 vaccine or Comirnaty Omicron XBB 1.5 30 micrograms/dose (adolescent and adult formulation)</a:t>
            </a:r>
          </a:p>
          <a:p>
            <a:pPr marL="285750" indent="-285750">
              <a:buFont typeface="Arial" panose="020B0604020202020204" pitchFamily="34" charset="0"/>
              <a:buChar char="•"/>
            </a:pPr>
            <a:r>
              <a:rPr lang="en-GB" sz="1700" dirty="0"/>
              <a:t>a single dose is 0.3 ml (30µg)</a:t>
            </a:r>
          </a:p>
          <a:p>
            <a:pPr marL="0" indent="0"/>
            <a:endParaRPr lang="en-GB" sz="16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51</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80892211"/>
              </p:ext>
            </p:extLst>
          </p:nvPr>
        </p:nvGraphicFramePr>
        <p:xfrm>
          <a:off x="683568" y="2132857"/>
          <a:ext cx="8046448" cy="3665374"/>
        </p:xfrm>
        <a:graphic>
          <a:graphicData uri="http://schemas.openxmlformats.org/drawingml/2006/table">
            <a:tbl>
              <a:tblPr firstRow="1" firstCol="1" bandRow="1">
                <a:tableStyleId>{5C22544A-7EE6-4342-B048-85BDC9FD1C3A}</a:tableStyleId>
              </a:tblPr>
              <a:tblGrid>
                <a:gridCol w="3838672">
                  <a:extLst>
                    <a:ext uri="{9D8B030D-6E8A-4147-A177-3AD203B41FA5}">
                      <a16:colId xmlns:a16="http://schemas.microsoft.com/office/drawing/2014/main" val="20000"/>
                    </a:ext>
                  </a:extLst>
                </a:gridCol>
                <a:gridCol w="4207776">
                  <a:extLst>
                    <a:ext uri="{9D8B030D-6E8A-4147-A177-3AD203B41FA5}">
                      <a16:colId xmlns:a16="http://schemas.microsoft.com/office/drawing/2014/main" val="20001"/>
                    </a:ext>
                  </a:extLst>
                </a:gridCol>
              </a:tblGrid>
              <a:tr h="354673">
                <a:tc>
                  <a:txBody>
                    <a:bodyPr/>
                    <a:lstStyle/>
                    <a:p>
                      <a:pPr>
                        <a:lnSpc>
                          <a:spcPct val="115000"/>
                        </a:lnSpc>
                        <a:spcAft>
                          <a:spcPts val="0"/>
                        </a:spcAft>
                      </a:pPr>
                      <a:r>
                        <a:rPr lang="en-GB" sz="1600" b="1" dirty="0">
                          <a:solidFill>
                            <a:schemeClr val="bg2"/>
                          </a:solidFill>
                          <a:effectLst/>
                          <a:latin typeface="+mn-lt"/>
                          <a:ea typeface="Calibri"/>
                          <a:cs typeface="Times New Roman"/>
                        </a:rPr>
                        <a:t>Group</a:t>
                      </a:r>
                    </a:p>
                  </a:txBody>
                  <a:tcPr marL="68580" marR="68580" marT="0" marB="0"/>
                </a:tc>
                <a:tc>
                  <a:txBody>
                    <a:bodyPr/>
                    <a:lstStyle/>
                    <a:p>
                      <a:pPr>
                        <a:lnSpc>
                          <a:spcPct val="115000"/>
                        </a:lnSpc>
                        <a:spcAft>
                          <a:spcPts val="0"/>
                        </a:spcAft>
                      </a:pPr>
                      <a:r>
                        <a:rPr lang="en-GB" sz="1600" b="1" dirty="0" err="1">
                          <a:solidFill>
                            <a:schemeClr val="bg2"/>
                          </a:solidFill>
                          <a:effectLst/>
                          <a:latin typeface="+mn-lt"/>
                          <a:ea typeface="Calibri"/>
                          <a:cs typeface="Times New Roman"/>
                        </a:rPr>
                        <a:t>Recommedation</a:t>
                      </a:r>
                      <a:r>
                        <a:rPr lang="en-GB" sz="1600" b="1" baseline="0" dirty="0">
                          <a:solidFill>
                            <a:schemeClr val="bg2"/>
                          </a:solidFill>
                          <a:effectLst/>
                          <a:latin typeface="+mn-lt"/>
                          <a:ea typeface="Calibri"/>
                          <a:cs typeface="Times New Roman"/>
                        </a:rPr>
                        <a:t> (dose)</a:t>
                      </a:r>
                      <a:endParaRPr lang="en-GB" sz="1600" b="1" dirty="0">
                        <a:solidFill>
                          <a:schemeClr val="bg2"/>
                        </a:solidFill>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1081909">
                <a:tc>
                  <a:txBody>
                    <a:bodyPr/>
                    <a:lstStyle/>
                    <a:p>
                      <a:pPr>
                        <a:lnSpc>
                          <a:spcPct val="115000"/>
                        </a:lnSpc>
                        <a:spcAft>
                          <a:spcPts val="0"/>
                        </a:spcAft>
                      </a:pPr>
                      <a:r>
                        <a:rPr lang="en-GB" sz="1600" b="0" kern="1200" dirty="0">
                          <a:solidFill>
                            <a:schemeClr val="bg2"/>
                          </a:solidFill>
                          <a:effectLst/>
                        </a:rPr>
                        <a:t>Children and young people aged 12 to 17 in defined clinical ‘at risk’ groups (further</a:t>
                      </a:r>
                      <a:r>
                        <a:rPr lang="en-GB" sz="1600" b="0" kern="1200" baseline="0" dirty="0">
                          <a:solidFill>
                            <a:schemeClr val="bg2"/>
                          </a:solidFill>
                          <a:effectLst/>
                        </a:rPr>
                        <a:t> information can be found in</a:t>
                      </a:r>
                      <a:r>
                        <a:rPr lang="en-GB" sz="1600" b="0" kern="1200" dirty="0">
                          <a:solidFill>
                            <a:schemeClr val="bg2"/>
                          </a:solidFill>
                          <a:effectLst/>
                        </a:rPr>
                        <a:t> Green Book COVID-19 chapter)</a:t>
                      </a:r>
                      <a:endParaRPr lang="en-GB" sz="16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Offer a single dose of Pfizer BioNTech </a:t>
                      </a:r>
                      <a:r>
                        <a:rPr lang="en-GB" sz="1600" dirty="0">
                          <a:solidFill>
                            <a:schemeClr val="bg2"/>
                          </a:solidFill>
                        </a:rPr>
                        <a:t>Comirnaty Original/Omicron BA.4-5 or Comirnaty Omicron XBB 1.5 30mcg/dose </a:t>
                      </a:r>
                      <a:r>
                        <a:rPr lang="en-GB" sz="1600" kern="1200" dirty="0">
                          <a:solidFill>
                            <a:schemeClr val="bg2"/>
                          </a:solidFill>
                          <a:effectLst/>
                        </a:rPr>
                        <a:t>vaccine</a:t>
                      </a:r>
                      <a:endParaRPr lang="en-GB" sz="16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81909">
                <a:tc>
                  <a:txBody>
                    <a:bodyPr/>
                    <a:lstStyle/>
                    <a:p>
                      <a:pPr>
                        <a:lnSpc>
                          <a:spcPct val="115000"/>
                        </a:lnSpc>
                        <a:spcAft>
                          <a:spcPts val="0"/>
                        </a:spcAft>
                      </a:pPr>
                      <a:r>
                        <a:rPr lang="en-GB" sz="1600" b="0" kern="1200" dirty="0">
                          <a:solidFill>
                            <a:schemeClr val="bg2"/>
                          </a:solidFill>
                          <a:effectLst/>
                        </a:rPr>
                        <a:t>Children aged 12 to 17 who are household contacts of an immunosuppressed person</a:t>
                      </a:r>
                      <a:endParaRPr lang="en-GB" sz="16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Offer a single dose of Pfizer BioNTech </a:t>
                      </a:r>
                      <a:r>
                        <a:rPr lang="en-GB" sz="1600" dirty="0">
                          <a:solidFill>
                            <a:schemeClr val="bg2"/>
                          </a:solidFill>
                        </a:rPr>
                        <a:t>Comirnaty Original/Omicron BA.4-5 or Comirnaty Omicron XBB 1.5 30mcg/dose </a:t>
                      </a:r>
                      <a:r>
                        <a:rPr lang="en-GB" sz="1600" kern="1200" dirty="0">
                          <a:solidFill>
                            <a:schemeClr val="bg2"/>
                          </a:solidFill>
                          <a:effectLst/>
                        </a:rPr>
                        <a:t>vaccine</a:t>
                      </a:r>
                      <a:endParaRPr lang="en-GB" sz="16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081909">
                <a:tc>
                  <a:txBody>
                    <a:bodyPr/>
                    <a:lstStyle/>
                    <a:p>
                      <a:pPr>
                        <a:lnSpc>
                          <a:spcPct val="115000"/>
                        </a:lnSpc>
                        <a:spcAft>
                          <a:spcPts val="0"/>
                        </a:spcAft>
                      </a:pPr>
                      <a:r>
                        <a:rPr lang="en-GB" sz="1600" b="0" dirty="0">
                          <a:solidFill>
                            <a:schemeClr val="bg2"/>
                          </a:solidFill>
                          <a:effectLst/>
                          <a:latin typeface="+mn-lt"/>
                          <a:ea typeface="Calibri"/>
                          <a:cs typeface="Times New Roman"/>
                        </a:rPr>
                        <a:t>Young people aged 16 to 17 years who work in health and social care</a:t>
                      </a:r>
                    </a:p>
                  </a:txBody>
                  <a:tcPr marL="68580" marR="68580" marT="0" marB="0"/>
                </a:tc>
                <a:tc>
                  <a:txBody>
                    <a:bodyPr/>
                    <a:lstStyle/>
                    <a:p>
                      <a:pPr>
                        <a:lnSpc>
                          <a:spcPct val="115000"/>
                        </a:lnSpc>
                        <a:spcAft>
                          <a:spcPts val="0"/>
                        </a:spcAft>
                      </a:pPr>
                      <a:r>
                        <a:rPr lang="en-GB" sz="1600" kern="1200" dirty="0">
                          <a:solidFill>
                            <a:schemeClr val="bg2"/>
                          </a:solidFill>
                          <a:effectLst/>
                        </a:rPr>
                        <a:t>Offer a single dose of Pfizer BioNTech </a:t>
                      </a:r>
                      <a:r>
                        <a:rPr lang="en-GB" sz="1600" dirty="0">
                          <a:solidFill>
                            <a:schemeClr val="bg2"/>
                          </a:solidFill>
                        </a:rPr>
                        <a:t>Comirnaty Original/Omicron BA.4-5 or Comirnaty Omicron XBB 1.5 30mcg/dose </a:t>
                      </a:r>
                      <a:r>
                        <a:rPr lang="en-GB" sz="1600" kern="1200" dirty="0">
                          <a:solidFill>
                            <a:schemeClr val="bg2"/>
                          </a:solidFill>
                          <a:effectLst/>
                        </a:rPr>
                        <a:t>vaccine</a:t>
                      </a:r>
                      <a:endParaRPr lang="en-GB" sz="16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8157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41280"/>
            <a:ext cx="7920880" cy="2862322"/>
          </a:xfrm>
          <a:prstGeom prst="rect">
            <a:avLst/>
          </a:prstGeom>
          <a:noFill/>
        </p:spPr>
        <p:txBody>
          <a:bodyPr wrap="square" rtlCol="0">
            <a:spAutoFit/>
          </a:bodyPr>
          <a:lstStyle/>
          <a:p>
            <a:r>
              <a:rPr lang="en-GB" sz="3600" b="1" dirty="0">
                <a:solidFill>
                  <a:schemeClr val="accent1">
                    <a:lumMod val="75000"/>
                  </a:schemeClr>
                </a:solidFill>
              </a:rPr>
              <a:t>COVID-19 Pfizer BioNTech vaccine Comirnaty 3 micrograms/dose and Comirnaty Omicron XBB 1.5 3 micrograms/dose </a:t>
            </a:r>
            <a:r>
              <a:rPr lang="en-GB" sz="3600" dirty="0">
                <a:solidFill>
                  <a:schemeClr val="accent1">
                    <a:lumMod val="75000"/>
                  </a:schemeClr>
                </a:solidFill>
              </a:rPr>
              <a:t>(paediatric formulations </a:t>
            </a:r>
            <a:r>
              <a:rPr lang="en-GB" sz="3600" u="sng" dirty="0">
                <a:solidFill>
                  <a:schemeClr val="accent1">
                    <a:lumMod val="75000"/>
                  </a:schemeClr>
                </a:solidFill>
              </a:rPr>
              <a:t>6 months to 4 years</a:t>
            </a:r>
            <a:r>
              <a:rPr lang="en-GB" sz="3600" dirty="0">
                <a:solidFill>
                  <a:schemeClr val="accent1">
                    <a:lumMod val="75000"/>
                  </a:schemeClr>
                </a:solidFill>
              </a:rPr>
              <a:t>)</a:t>
            </a:r>
            <a:r>
              <a:rPr lang="en-GB" sz="3600" b="1" dirty="0">
                <a:solidFill>
                  <a:schemeClr val="accent1">
                    <a:lumMod val="75000"/>
                  </a:schemeClr>
                </a:solidFill>
              </a:rPr>
              <a:t> </a:t>
            </a:r>
          </a:p>
        </p:txBody>
      </p:sp>
      <p:pic>
        <p:nvPicPr>
          <p:cNvPr id="3" name="Picture 2">
            <a:extLst>
              <a:ext uri="{FF2B5EF4-FFF2-40B4-BE49-F238E27FC236}">
                <a16:creationId xmlns:a16="http://schemas.microsoft.com/office/drawing/2014/main" id="{52D957C6-5E56-4B3F-A430-CB170A7B6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4005064"/>
            <a:ext cx="2232248" cy="1864846"/>
          </a:xfrm>
          <a:prstGeom prst="rect">
            <a:avLst/>
          </a:prstGeom>
        </p:spPr>
      </p:pic>
    </p:spTree>
    <p:extLst>
      <p:ext uri="{BB962C8B-B14F-4D97-AF65-F5344CB8AC3E}">
        <p14:creationId xmlns:p14="http://schemas.microsoft.com/office/powerpoint/2010/main" val="2133005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792088"/>
          </a:xfrm>
        </p:spPr>
        <p:txBody>
          <a:bodyPr/>
          <a:lstStyle/>
          <a:p>
            <a:r>
              <a:rPr lang="en-GB" sz="2400" dirty="0">
                <a:solidFill>
                  <a:schemeClr val="accent1">
                    <a:lumMod val="75000"/>
                  </a:schemeClr>
                </a:solidFill>
              </a:rPr>
              <a:t>COVID-19 Pfizer BioNTech (</a:t>
            </a:r>
            <a:r>
              <a:rPr lang="en-GB" sz="2400" u="sng" dirty="0">
                <a:solidFill>
                  <a:schemeClr val="accent1">
                    <a:lumMod val="75000"/>
                  </a:schemeClr>
                </a:solidFill>
              </a:rPr>
              <a:t>Comirnaty 3 micrograms/</a:t>
            </a:r>
            <a:br>
              <a:rPr lang="en-GB" sz="2400" u="sng" dirty="0">
                <a:solidFill>
                  <a:schemeClr val="accent1">
                    <a:lumMod val="75000"/>
                  </a:schemeClr>
                </a:solidFill>
              </a:rPr>
            </a:br>
            <a:r>
              <a:rPr lang="en-GB" sz="2400" u="sng" dirty="0">
                <a:solidFill>
                  <a:schemeClr val="accent1">
                    <a:lumMod val="75000"/>
                  </a:schemeClr>
                </a:solidFill>
              </a:rPr>
              <a:t>dose</a:t>
            </a:r>
            <a:r>
              <a:rPr lang="en-GB" sz="2400" dirty="0">
                <a:solidFill>
                  <a:schemeClr val="accent1">
                    <a:lumMod val="75000"/>
                  </a:schemeClr>
                </a:solidFill>
              </a:rPr>
              <a:t>) vaccine ingredients/excipients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BNT162b2 messenger RNA, the vaccine also contains:</a:t>
            </a:r>
          </a:p>
          <a:p>
            <a:pPr marL="285750" indent="-285750">
              <a:lnSpc>
                <a:spcPct val="100000"/>
              </a:lnSpc>
              <a:spcBef>
                <a:spcPts val="600"/>
              </a:spcBef>
              <a:buFont typeface="Arial" panose="020B0604020202020204" pitchFamily="34" charset="0"/>
              <a:buChar char="•"/>
            </a:pPr>
            <a:r>
              <a:rPr lang="en-GB" sz="1700" dirty="0"/>
              <a:t>((4-hydroxybutyl)</a:t>
            </a:r>
            <a:r>
              <a:rPr lang="en-GB" sz="1700" dirty="0" err="1"/>
              <a:t>azanediyl</a:t>
            </a:r>
            <a:r>
              <a:rPr lang="en-GB" sz="1700" dirty="0"/>
              <a:t>)</a:t>
            </a:r>
            <a:r>
              <a:rPr lang="en-GB" sz="1700" dirty="0" err="1"/>
              <a:t>bis</a:t>
            </a:r>
            <a:r>
              <a:rPr lang="en-GB" sz="1700" dirty="0"/>
              <a:t>(hexane-6,1-diyl)</a:t>
            </a:r>
            <a:r>
              <a:rPr lang="en-GB" sz="1700" dirty="0" err="1"/>
              <a:t>bis</a:t>
            </a:r>
            <a:r>
              <a:rPr lang="en-GB" sz="1700" dirty="0"/>
              <a:t>(2-hexyldecanoate) (ALC-0315) </a:t>
            </a:r>
          </a:p>
          <a:p>
            <a:pPr marL="285750" indent="-285750">
              <a:lnSpc>
                <a:spcPct val="100000"/>
              </a:lnSpc>
              <a:spcBef>
                <a:spcPts val="600"/>
              </a:spcBef>
              <a:buFont typeface="Arial" panose="020B0604020202020204" pitchFamily="34" charset="0"/>
              <a:buChar char="•"/>
            </a:pPr>
            <a:r>
              <a:rPr lang="en-GB" sz="1700" dirty="0"/>
              <a:t>2-[(polyethylene glycol)-2000]-N,N-</a:t>
            </a:r>
            <a:r>
              <a:rPr lang="en-GB" sz="1700" dirty="0" err="1"/>
              <a:t>ditetradecylacetamide</a:t>
            </a:r>
            <a:r>
              <a:rPr lang="en-GB" sz="1700" dirty="0"/>
              <a:t> (ALC-0159) </a:t>
            </a:r>
          </a:p>
          <a:p>
            <a:pPr marL="285750" indent="-285750">
              <a:lnSpc>
                <a:spcPct val="100000"/>
              </a:lnSpc>
              <a:spcBef>
                <a:spcPts val="600"/>
              </a:spcBef>
              <a:buFont typeface="Arial" panose="020B0604020202020204" pitchFamily="34" charset="0"/>
              <a:buChar char="•"/>
            </a:pPr>
            <a:r>
              <a:rPr lang="en-GB" sz="1700" dirty="0"/>
              <a:t>1,2-Distearoyl-sn-glycero-3-phosphocholine (DSPC) </a:t>
            </a:r>
          </a:p>
          <a:p>
            <a:pPr marL="285750" indent="-285750">
              <a:lnSpc>
                <a:spcPct val="100000"/>
              </a:lnSpc>
              <a:spcBef>
                <a:spcPts val="600"/>
              </a:spcBef>
              <a:buFont typeface="Arial" panose="020B0604020202020204" pitchFamily="34" charset="0"/>
              <a:buChar char="•"/>
            </a:pPr>
            <a:r>
              <a:rPr lang="en-GB" sz="1700" dirty="0"/>
              <a:t>Cholesterol </a:t>
            </a:r>
          </a:p>
          <a:p>
            <a:pPr marL="285750" indent="-285750">
              <a:lnSpc>
                <a:spcPct val="100000"/>
              </a:lnSpc>
              <a:spcBef>
                <a:spcPts val="600"/>
              </a:spcBef>
              <a:buFont typeface="Arial" panose="020B0604020202020204" pitchFamily="34" charset="0"/>
              <a:buChar char="•"/>
            </a:pPr>
            <a:r>
              <a:rPr lang="en-GB" sz="1700" dirty="0"/>
              <a:t>Trometamol </a:t>
            </a:r>
          </a:p>
          <a:p>
            <a:pPr marL="285750" indent="-285750">
              <a:lnSpc>
                <a:spcPct val="100000"/>
              </a:lnSpc>
              <a:spcBef>
                <a:spcPts val="600"/>
              </a:spcBef>
              <a:buFont typeface="Arial" panose="020B0604020202020204" pitchFamily="34" charset="0"/>
              <a:buChar char="•"/>
            </a:pPr>
            <a:r>
              <a:rPr lang="en-GB" sz="1700" dirty="0"/>
              <a:t>Trometamol hydrochloride </a:t>
            </a:r>
          </a:p>
          <a:p>
            <a:pPr marL="285750" indent="-285750">
              <a:lnSpc>
                <a:spcPct val="100000"/>
              </a:lnSpc>
              <a:spcBef>
                <a:spcPts val="600"/>
              </a:spcBef>
              <a:buFont typeface="Arial" panose="020B0604020202020204" pitchFamily="34" charset="0"/>
              <a:buChar char="•"/>
            </a:pPr>
            <a:r>
              <a:rPr lang="en-GB" sz="1700" dirty="0"/>
              <a:t>Sucrose </a:t>
            </a:r>
          </a:p>
          <a:p>
            <a:pPr marL="285750" indent="-285750">
              <a:lnSpc>
                <a:spcPct val="100000"/>
              </a:lnSpc>
              <a:spcBef>
                <a:spcPts val="600"/>
              </a:spcBef>
              <a:buFont typeface="Arial" panose="020B0604020202020204" pitchFamily="34" charset="0"/>
              <a:buChar char="•"/>
            </a:pPr>
            <a:r>
              <a:rPr lang="en-GB" sz="1700" dirty="0"/>
              <a:t>Water for injections</a:t>
            </a:r>
          </a:p>
          <a:p>
            <a:pPr marL="0" indent="0">
              <a:lnSpc>
                <a:spcPct val="100000"/>
              </a:lnSpc>
              <a:spcBef>
                <a:spcPts val="600"/>
              </a:spcBef>
            </a:pPr>
            <a:endParaRPr lang="en-GB" sz="1700" kern="1200" dirty="0">
              <a:latin typeface="Arial" pitchFamily="34" charset="0"/>
              <a:ea typeface="ヒラギノ角ゴ Pro W3" pitchFamily="84" charset="-128"/>
            </a:endParaRPr>
          </a:p>
          <a:p>
            <a:pPr marL="0" lvl="0" indent="0"/>
            <a:r>
              <a:rPr lang="en-GB" sz="1700" kern="1200" dirty="0"/>
              <a:t>Polyethylene glycol (PEG) is an allergen commonly found in medicines and also in household goods and cosmetics. Known allergy to PEG is extremely rare but may contraindicate receipt of this vaccine.</a:t>
            </a:r>
          </a:p>
          <a:p>
            <a:endParaRPr lang="en-GB" sz="1200" dirty="0"/>
          </a:p>
        </p:txBody>
      </p:sp>
    </p:spTree>
    <p:extLst>
      <p:ext uri="{BB962C8B-B14F-4D97-AF65-F5344CB8AC3E}">
        <p14:creationId xmlns:p14="http://schemas.microsoft.com/office/powerpoint/2010/main" val="2931997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792088"/>
          </a:xfrm>
        </p:spPr>
        <p:txBody>
          <a:bodyPr/>
          <a:lstStyle/>
          <a:p>
            <a:r>
              <a:rPr lang="en-GB" sz="2400" dirty="0">
                <a:solidFill>
                  <a:schemeClr val="accent1">
                    <a:lumMod val="75000"/>
                  </a:schemeClr>
                </a:solidFill>
              </a:rPr>
              <a:t>COVID-19 Pfizer BioNTech (</a:t>
            </a:r>
            <a:r>
              <a:rPr lang="en-GB" sz="2400" u="sng" dirty="0">
                <a:solidFill>
                  <a:schemeClr val="accent1">
                    <a:lumMod val="75000"/>
                  </a:schemeClr>
                </a:solidFill>
              </a:rPr>
              <a:t>Comirnaty Omicron XBB 1.5</a:t>
            </a:r>
            <a:br>
              <a:rPr lang="en-GB" sz="2400" u="sng" dirty="0">
                <a:solidFill>
                  <a:schemeClr val="accent1">
                    <a:lumMod val="75000"/>
                  </a:schemeClr>
                </a:solidFill>
              </a:rPr>
            </a:br>
            <a:r>
              <a:rPr lang="en-GB" sz="2400" u="sng" dirty="0">
                <a:solidFill>
                  <a:schemeClr val="accent1">
                    <a:lumMod val="75000"/>
                  </a:schemeClr>
                </a:solidFill>
              </a:rPr>
              <a:t>3 micrograms/dose</a:t>
            </a:r>
            <a:r>
              <a:rPr lang="en-GB" sz="2400" dirty="0">
                <a:solidFill>
                  <a:schemeClr val="accent1">
                    <a:lumMod val="75000"/>
                  </a:schemeClr>
                </a:solidFill>
              </a:rPr>
              <a:t>) vaccine ingredients/excipients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a:t>
            </a:r>
            <a:r>
              <a:rPr lang="en-GB" sz="1700" kern="1200" dirty="0" err="1">
                <a:latin typeface="Arial" pitchFamily="34" charset="0"/>
                <a:ea typeface="ヒラギノ角ゴ Pro W3" pitchFamily="84" charset="-128"/>
              </a:rPr>
              <a:t>Raxtozinameran</a:t>
            </a:r>
            <a:r>
              <a:rPr lang="en-GB" sz="17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700" dirty="0"/>
              <a:t>((4-hydroxybutyl)</a:t>
            </a:r>
            <a:r>
              <a:rPr lang="en-GB" sz="1700" dirty="0" err="1"/>
              <a:t>azanediyl</a:t>
            </a:r>
            <a:r>
              <a:rPr lang="en-GB" sz="1700" dirty="0"/>
              <a:t>)</a:t>
            </a:r>
            <a:r>
              <a:rPr lang="en-GB" sz="1700" dirty="0" err="1"/>
              <a:t>bis</a:t>
            </a:r>
            <a:r>
              <a:rPr lang="en-GB" sz="1700" dirty="0"/>
              <a:t>(hexane-6,1-diyl)</a:t>
            </a:r>
            <a:r>
              <a:rPr lang="en-GB" sz="1700" dirty="0" err="1"/>
              <a:t>bis</a:t>
            </a:r>
            <a:r>
              <a:rPr lang="en-GB" sz="1700" dirty="0"/>
              <a:t>(2-hexyldecanoate) (ALC-0315) </a:t>
            </a:r>
          </a:p>
          <a:p>
            <a:pPr marL="285750" indent="-285750">
              <a:lnSpc>
                <a:spcPct val="100000"/>
              </a:lnSpc>
              <a:spcBef>
                <a:spcPts val="600"/>
              </a:spcBef>
              <a:buFont typeface="Arial" panose="020B0604020202020204" pitchFamily="34" charset="0"/>
              <a:buChar char="•"/>
            </a:pPr>
            <a:r>
              <a:rPr lang="en-GB" sz="1700" dirty="0"/>
              <a:t>2-[(polyethylene glycol)-2000]-N,N-</a:t>
            </a:r>
            <a:r>
              <a:rPr lang="en-GB" sz="1700" dirty="0" err="1"/>
              <a:t>ditetradecylacetamide</a:t>
            </a:r>
            <a:r>
              <a:rPr lang="en-GB" sz="1700" dirty="0"/>
              <a:t> (ALC-0159) </a:t>
            </a:r>
          </a:p>
          <a:p>
            <a:pPr marL="285750" indent="-285750">
              <a:lnSpc>
                <a:spcPct val="100000"/>
              </a:lnSpc>
              <a:spcBef>
                <a:spcPts val="600"/>
              </a:spcBef>
              <a:buFont typeface="Arial" panose="020B0604020202020204" pitchFamily="34" charset="0"/>
              <a:buChar char="•"/>
            </a:pPr>
            <a:r>
              <a:rPr lang="en-GB" sz="1700" dirty="0"/>
              <a:t>1,2-Distearoyl-sn-glycero-3-phosphocholine (DSPC) </a:t>
            </a:r>
          </a:p>
          <a:p>
            <a:pPr marL="285750" indent="-285750">
              <a:lnSpc>
                <a:spcPct val="100000"/>
              </a:lnSpc>
              <a:spcBef>
                <a:spcPts val="600"/>
              </a:spcBef>
              <a:buFont typeface="Arial" panose="020B0604020202020204" pitchFamily="34" charset="0"/>
              <a:buChar char="•"/>
            </a:pPr>
            <a:r>
              <a:rPr lang="en-GB" sz="1700" dirty="0"/>
              <a:t>Cholesterol </a:t>
            </a:r>
          </a:p>
          <a:p>
            <a:pPr marL="285750" indent="-285750">
              <a:lnSpc>
                <a:spcPct val="100000"/>
              </a:lnSpc>
              <a:spcBef>
                <a:spcPts val="600"/>
              </a:spcBef>
              <a:buFont typeface="Arial" panose="020B0604020202020204" pitchFamily="34" charset="0"/>
              <a:buChar char="•"/>
            </a:pPr>
            <a:r>
              <a:rPr lang="en-GB" sz="1700" dirty="0"/>
              <a:t>Trometamol </a:t>
            </a:r>
          </a:p>
          <a:p>
            <a:pPr marL="285750" indent="-285750">
              <a:lnSpc>
                <a:spcPct val="100000"/>
              </a:lnSpc>
              <a:spcBef>
                <a:spcPts val="600"/>
              </a:spcBef>
              <a:buFont typeface="Arial" panose="020B0604020202020204" pitchFamily="34" charset="0"/>
              <a:buChar char="•"/>
            </a:pPr>
            <a:r>
              <a:rPr lang="en-GB" sz="1700" dirty="0"/>
              <a:t>Trometamol hydrochloride </a:t>
            </a:r>
          </a:p>
          <a:p>
            <a:pPr marL="285750" indent="-285750">
              <a:lnSpc>
                <a:spcPct val="100000"/>
              </a:lnSpc>
              <a:spcBef>
                <a:spcPts val="600"/>
              </a:spcBef>
              <a:buFont typeface="Arial" panose="020B0604020202020204" pitchFamily="34" charset="0"/>
              <a:buChar char="•"/>
            </a:pPr>
            <a:r>
              <a:rPr lang="en-GB" sz="1700" dirty="0"/>
              <a:t>Sucrose </a:t>
            </a:r>
          </a:p>
          <a:p>
            <a:pPr marL="285750" indent="-285750">
              <a:lnSpc>
                <a:spcPct val="100000"/>
              </a:lnSpc>
              <a:spcBef>
                <a:spcPts val="600"/>
              </a:spcBef>
              <a:buFont typeface="Arial" panose="020B0604020202020204" pitchFamily="34" charset="0"/>
              <a:buChar char="•"/>
            </a:pPr>
            <a:r>
              <a:rPr lang="en-GB" sz="1700" dirty="0"/>
              <a:t>Water for injections</a:t>
            </a:r>
          </a:p>
          <a:p>
            <a:pPr marL="0" indent="0">
              <a:lnSpc>
                <a:spcPct val="100000"/>
              </a:lnSpc>
              <a:spcBef>
                <a:spcPts val="600"/>
              </a:spcBef>
            </a:pPr>
            <a:endParaRPr lang="en-GB" sz="1700" kern="1200" dirty="0">
              <a:latin typeface="Arial" pitchFamily="34" charset="0"/>
              <a:ea typeface="ヒラギノ角ゴ Pro W3" pitchFamily="84" charset="-128"/>
            </a:endParaRPr>
          </a:p>
          <a:p>
            <a:pPr marL="0" lvl="0" indent="0"/>
            <a:r>
              <a:rPr lang="en-GB" sz="1700" kern="1200" dirty="0"/>
              <a:t>Polyethylene glycol (PEG) is an allergen commonly found in medicines and also in household goods and cosmetics. Known allergy to PEG is extremely rare but may contraindicate receipt of this vaccine.</a:t>
            </a:r>
          </a:p>
          <a:p>
            <a:endParaRPr lang="en-GB" sz="1200" dirty="0"/>
          </a:p>
        </p:txBody>
      </p:sp>
    </p:spTree>
    <p:extLst>
      <p:ext uri="{BB962C8B-B14F-4D97-AF65-F5344CB8AC3E}">
        <p14:creationId xmlns:p14="http://schemas.microsoft.com/office/powerpoint/2010/main" val="1212014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116632"/>
            <a:ext cx="8424936" cy="792088"/>
          </a:xfrm>
        </p:spPr>
        <p:txBody>
          <a:bodyPr>
            <a:noAutofit/>
          </a:bodyPr>
          <a:lstStyle/>
          <a:p>
            <a:r>
              <a:rPr lang="en-GB" sz="1800" dirty="0">
                <a:solidFill>
                  <a:schemeClr val="accent1">
                    <a:lumMod val="75000"/>
                  </a:schemeClr>
                </a:solidFill>
              </a:rPr>
              <a:t>Adverse reactions following COVID-19 Pfizer BioNTech Comirnaty 3 </a:t>
            </a:r>
            <a:br>
              <a:rPr lang="en-GB" sz="1800" dirty="0">
                <a:solidFill>
                  <a:schemeClr val="accent1">
                    <a:lumMod val="75000"/>
                  </a:schemeClr>
                </a:solidFill>
              </a:rPr>
            </a:br>
            <a:r>
              <a:rPr lang="en-GB" sz="1800" dirty="0">
                <a:solidFill>
                  <a:schemeClr val="accent1">
                    <a:lumMod val="75000"/>
                  </a:schemeClr>
                </a:solidFill>
              </a:rPr>
              <a:t>micrograms/dose and Comirnaty Omicron XBB 1.5 3 micrograms/dose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08720"/>
            <a:ext cx="8278688" cy="5112568"/>
          </a:xfrm>
        </p:spPr>
        <p:txBody>
          <a:bodyPr/>
          <a:lstStyle/>
          <a:p>
            <a:pPr marL="0" indent="0">
              <a:lnSpc>
                <a:spcPct val="120000"/>
              </a:lnSpc>
              <a:spcBef>
                <a:spcPts val="0"/>
              </a:spcBef>
              <a:buNone/>
            </a:pPr>
            <a:r>
              <a:rPr lang="en-GB" sz="1400" dirty="0"/>
              <a:t>The following reactions were reported by the vaccine clinical trial participants aged 6 months to 4 years:</a:t>
            </a:r>
          </a:p>
          <a:p>
            <a:pPr marL="0" indent="0">
              <a:lnSpc>
                <a:spcPct val="120000"/>
              </a:lnSpc>
              <a:spcBef>
                <a:spcPts val="0"/>
              </a:spcBef>
              <a:buNone/>
            </a:pPr>
            <a:r>
              <a:rPr lang="en-GB" sz="1400" b="1" dirty="0"/>
              <a:t>Local reactions</a:t>
            </a:r>
            <a:endParaRPr lang="en-GB" sz="1400" dirty="0"/>
          </a:p>
          <a:p>
            <a:pPr marL="0" indent="0">
              <a:lnSpc>
                <a:spcPct val="120000"/>
              </a:lnSpc>
              <a:spcBef>
                <a:spcPts val="0"/>
              </a:spcBef>
              <a:buNone/>
            </a:pPr>
            <a:r>
              <a:rPr lang="en-GB" sz="1400" dirty="0"/>
              <a:t>Over 20% reported pain/tenderness at the injection site. Redness and swelling was also commonly reported (&gt;40%)</a:t>
            </a:r>
          </a:p>
          <a:p>
            <a:pPr marL="0" indent="0">
              <a:lnSpc>
                <a:spcPct val="120000"/>
              </a:lnSpc>
              <a:spcBef>
                <a:spcPts val="0"/>
              </a:spcBef>
              <a:buNone/>
            </a:pPr>
            <a:endParaRPr lang="en-GB" sz="1400" dirty="0"/>
          </a:p>
          <a:p>
            <a:pPr marL="0" indent="0">
              <a:lnSpc>
                <a:spcPct val="120000"/>
              </a:lnSpc>
              <a:spcBef>
                <a:spcPts val="600"/>
              </a:spcBef>
              <a:buNone/>
            </a:pPr>
            <a:r>
              <a:rPr lang="en-GB" sz="1400" b="1" dirty="0"/>
              <a:t>Systemic reactions</a:t>
            </a:r>
            <a:endParaRPr lang="en-GB" sz="1400" dirty="0"/>
          </a:p>
          <a:p>
            <a:pPr marL="0" indent="0">
              <a:lnSpc>
                <a:spcPct val="120000"/>
              </a:lnSpc>
              <a:spcBef>
                <a:spcPts val="0"/>
              </a:spcBef>
              <a:buNone/>
            </a:pPr>
            <a:r>
              <a:rPr lang="en-GB" sz="1400" dirty="0"/>
              <a:t>The most frequently reported systemic reactions (reactions affecting the whole body) were:</a:t>
            </a:r>
          </a:p>
          <a:p>
            <a:pPr marL="0" indent="0">
              <a:lnSpc>
                <a:spcPct val="120000"/>
              </a:lnSpc>
              <a:spcBef>
                <a:spcPts val="0"/>
              </a:spcBef>
              <a:buNone/>
            </a:pPr>
            <a:r>
              <a:rPr lang="en-GB" sz="1400" dirty="0"/>
              <a:t>	irritability (&gt; 60%)	 	decreased appetite (&gt; 30%) </a:t>
            </a:r>
          </a:p>
          <a:p>
            <a:pPr marL="0" indent="0">
              <a:lnSpc>
                <a:spcPct val="120000"/>
              </a:lnSpc>
              <a:spcBef>
                <a:spcPts val="0"/>
              </a:spcBef>
              <a:buNone/>
            </a:pPr>
            <a:r>
              <a:rPr lang="en-GB" sz="1400" dirty="0"/>
              <a:t>	drowsiness (&gt; 10%)		fever (&gt; 10%) </a:t>
            </a:r>
          </a:p>
          <a:p>
            <a:pPr marL="285750" indent="-285750">
              <a:lnSpc>
                <a:spcPct val="120000"/>
              </a:lnSpc>
              <a:spcBef>
                <a:spcPts val="0"/>
              </a:spcBef>
              <a:buFont typeface="Arial" panose="020B0604020202020204" pitchFamily="34" charset="0"/>
              <a:buChar char="•"/>
            </a:pPr>
            <a:r>
              <a:rPr lang="en-GB" sz="1400" dirty="0"/>
              <a:t>rashes were also reported in these age groups</a:t>
            </a:r>
          </a:p>
          <a:p>
            <a:pPr marL="285750" indent="-285750">
              <a:lnSpc>
                <a:spcPct val="120000"/>
              </a:lnSpc>
              <a:spcBef>
                <a:spcPts val="0"/>
              </a:spcBef>
              <a:buFont typeface="Arial" panose="020B0604020202020204" pitchFamily="34" charset="0"/>
              <a:buChar char="•"/>
            </a:pPr>
            <a:r>
              <a:rPr lang="en-GB" sz="1400" dirty="0"/>
              <a:t>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400" dirty="0"/>
              <a:t>medicines such as paracetamol can be given for post-vaccination irritability or fever if required</a:t>
            </a:r>
          </a:p>
          <a:p>
            <a:pPr marL="285750" indent="-285750">
              <a:lnSpc>
                <a:spcPct val="120000"/>
              </a:lnSpc>
              <a:spcBef>
                <a:spcPts val="0"/>
              </a:spcBef>
              <a:buFont typeface="Arial" panose="020B0604020202020204" pitchFamily="34" charset="0"/>
              <a:buChar char="•"/>
            </a:pPr>
            <a:r>
              <a:rPr lang="en-GB" sz="1400" dirty="0"/>
              <a:t>inform parents/guardians these symptoms normally last less than a week but if symptoms get worse or they are concerned, they should speak to their GP</a:t>
            </a:r>
          </a:p>
          <a:p>
            <a:pPr marL="0" indent="0"/>
            <a:r>
              <a:rPr lang="en-GB" sz="1400" dirty="0"/>
              <a:t>Note: Swollen axilla or neck glands on the same side as the vaccination site can occur as an uncommon reaction, this can last for up to 10 days.</a:t>
            </a:r>
            <a:endParaRPr lang="en-GB" sz="1600" dirty="0"/>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55</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32517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548680"/>
            <a:ext cx="7933184" cy="864096"/>
          </a:xfrm>
        </p:spPr>
        <p:txBody>
          <a:bodyPr>
            <a:noAutofit/>
          </a:bodyPr>
          <a:lstStyle/>
          <a:p>
            <a:r>
              <a:rPr lang="en-GB" sz="2200" dirty="0">
                <a:solidFill>
                  <a:schemeClr val="accent1">
                    <a:lumMod val="75000"/>
                  </a:schemeClr>
                </a:solidFill>
              </a:rPr>
              <a:t>COVID-19 Pfizer BioNTech Comirnaty 3 micrograms/dose </a:t>
            </a:r>
            <a:br>
              <a:rPr lang="en-GB" sz="2200" dirty="0">
                <a:solidFill>
                  <a:schemeClr val="accent1">
                    <a:lumMod val="75000"/>
                  </a:schemeClr>
                </a:solidFill>
              </a:rPr>
            </a:br>
            <a:r>
              <a:rPr lang="en-GB" sz="2200" dirty="0">
                <a:solidFill>
                  <a:schemeClr val="accent1">
                    <a:lumMod val="75000"/>
                  </a:schemeClr>
                </a:solidFill>
              </a:rPr>
              <a:t>and Comirnaty Omicron XBB 1.5 3 micrograms/dose </a:t>
            </a:r>
            <a:br>
              <a:rPr lang="en-GB" sz="2200" dirty="0">
                <a:solidFill>
                  <a:srgbClr val="FF0000"/>
                </a:solidFill>
              </a:rPr>
            </a:br>
            <a:r>
              <a:rPr lang="en-GB" sz="2200" dirty="0">
                <a:solidFill>
                  <a:schemeClr val="accent1">
                    <a:lumMod val="75000"/>
                  </a:schemeClr>
                </a:solidFill>
              </a:rPr>
              <a:t>vaccine presentation</a:t>
            </a:r>
            <a:br>
              <a:rPr lang="en-GB" sz="2200" dirty="0">
                <a:solidFill>
                  <a:schemeClr val="accent1">
                    <a:lumMod val="75000"/>
                  </a:schemeClr>
                </a:solidFill>
              </a:rPr>
            </a:br>
            <a:endParaRPr lang="en-GB" sz="2200" dirty="0">
              <a:solidFill>
                <a:schemeClr val="accent1">
                  <a:lumMod val="75000"/>
                </a:schemeClr>
              </a:solidFill>
            </a:endParaRP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556792"/>
            <a:ext cx="8077200" cy="4248472"/>
          </a:xfrm>
        </p:spPr>
        <p:txBody>
          <a:bodyPr/>
          <a:lstStyle/>
          <a:p>
            <a:pPr marL="285750" indent="-285750">
              <a:lnSpc>
                <a:spcPct val="120000"/>
              </a:lnSpc>
              <a:spcBef>
                <a:spcPts val="0"/>
              </a:spcBef>
              <a:buFont typeface="Arial" panose="020B0604020202020204" pitchFamily="34" charset="0"/>
              <a:buChar char="•"/>
            </a:pPr>
            <a:r>
              <a:rPr lang="en-GB" sz="1600" dirty="0"/>
              <a:t>the vaccine packs contain 10 vials of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 vaccine is contained in a </a:t>
            </a:r>
            <a:r>
              <a:rPr lang="en-GB" sz="1600" dirty="0" err="1"/>
              <a:t>multidose</a:t>
            </a:r>
            <a:r>
              <a:rPr lang="en-GB" sz="1600" dirty="0"/>
              <a:t> clear glass vial. The vial has a rubber (synthetic </a:t>
            </a:r>
            <a:r>
              <a:rPr lang="en-GB" sz="1600" dirty="0" err="1"/>
              <a:t>bromobutyl</a:t>
            </a:r>
            <a:r>
              <a:rPr lang="en-GB" sz="1600" dirty="0"/>
              <a:t>) stopper, aluminium seal and a </a:t>
            </a:r>
            <a:r>
              <a:rPr lang="en-GB" sz="1600" b="1" dirty="0"/>
              <a:t>maroon flip-off plastic cap</a:t>
            </a:r>
            <a:r>
              <a:rPr lang="en-GB" sz="1600" dirty="0"/>
              <a:t>. The stopper does not contain latex</a:t>
            </a:r>
          </a:p>
          <a:p>
            <a:pPr marL="285750" indent="-285750">
              <a:lnSpc>
                <a:spcPct val="120000"/>
              </a:lnSpc>
              <a:spcBef>
                <a:spcPts val="0"/>
              </a:spcBef>
              <a:buFont typeface="Arial" panose="020B0604020202020204" pitchFamily="34" charset="0"/>
              <a:buChar char="•"/>
            </a:pPr>
            <a:endParaRPr lang="en-GB" sz="1600" dirty="0"/>
          </a:p>
          <a:p>
            <a:pPr marL="285750" indent="-285750">
              <a:lnSpc>
                <a:spcPct val="120000"/>
              </a:lnSpc>
              <a:spcBef>
                <a:spcPts val="0"/>
              </a:spcBef>
              <a:buFont typeface="Arial" panose="020B0604020202020204" pitchFamily="34" charset="0"/>
              <a:buChar char="•"/>
            </a:pPr>
            <a:r>
              <a:rPr lang="en-GB" sz="1600" dirty="0"/>
              <a:t>each vial contains 0.4 ml of vaccine and should be diluted with 2.2 ml of Sodium Chloride 0.9% Solution for Injection (normal saline)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if the dose-sparing needles and syringes being supplied with the vaccine are used, it should be possible to obtain 10 full 0.2ml doses from the reconstituted vial. If standard syringes and needles are used, there may not be sufficient volume to extract a tenth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56</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405349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9432" cy="1152128"/>
          </a:xfrm>
        </p:spPr>
        <p:txBody>
          <a:bodyPr/>
          <a:lstStyle/>
          <a:p>
            <a:r>
              <a:rPr lang="en-GB" sz="2000" dirty="0">
                <a:solidFill>
                  <a:schemeClr val="accent1">
                    <a:lumMod val="75000"/>
                  </a:schemeClr>
                </a:solidFill>
              </a:rPr>
              <a:t>COVID-19 Pfizer BioNTech Comirnaty 3 micrograms/dose and </a:t>
            </a:r>
            <a:br>
              <a:rPr lang="en-GB" sz="2000" dirty="0">
                <a:solidFill>
                  <a:schemeClr val="accent1">
                    <a:lumMod val="75000"/>
                  </a:schemeClr>
                </a:solidFill>
              </a:rPr>
            </a:br>
            <a:r>
              <a:rPr lang="en-GB" sz="2000" dirty="0">
                <a:solidFill>
                  <a:schemeClr val="accent1">
                    <a:lumMod val="75000"/>
                  </a:schemeClr>
                </a:solidFill>
              </a:rPr>
              <a:t>Comirnaty Omicron XBB 1.5 3 micrograms/dose vaccine dose </a:t>
            </a:r>
            <a:br>
              <a:rPr lang="en-GB" sz="2000" dirty="0">
                <a:solidFill>
                  <a:schemeClr val="accent1">
                    <a:lumMod val="75000"/>
                  </a:schemeClr>
                </a:solidFill>
              </a:rPr>
            </a:br>
            <a:r>
              <a:rPr lang="en-GB" sz="2000" dirty="0">
                <a:solidFill>
                  <a:schemeClr val="accent1">
                    <a:lumMod val="75000"/>
                  </a:schemeClr>
                </a:solidFill>
              </a:rPr>
              <a:t>and diluent</a:t>
            </a:r>
          </a:p>
        </p:txBody>
      </p:sp>
      <p:sp>
        <p:nvSpPr>
          <p:cNvPr id="3" name="Content Placeholder 2"/>
          <p:cNvSpPr>
            <a:spLocks noGrp="1"/>
          </p:cNvSpPr>
          <p:nvPr>
            <p:ph idx="1"/>
          </p:nvPr>
        </p:nvSpPr>
        <p:spPr>
          <a:xfrm>
            <a:off x="685800" y="1268760"/>
            <a:ext cx="8077200" cy="4293840"/>
          </a:xfrm>
        </p:spPr>
        <p:txBody>
          <a:bodyPr/>
          <a:lstStyle/>
          <a:p>
            <a:pPr marL="285750" indent="-285750">
              <a:lnSpc>
                <a:spcPct val="120000"/>
              </a:lnSpc>
              <a:spcBef>
                <a:spcPts val="0"/>
              </a:spcBef>
              <a:buFont typeface="Arial" panose="020B0604020202020204" pitchFamily="34" charset="0"/>
              <a:buChar char="•"/>
            </a:pPr>
            <a:r>
              <a:rPr lang="en-GB" sz="1500" dirty="0"/>
              <a:t>a single dose is 0.2 ml</a:t>
            </a:r>
          </a:p>
          <a:p>
            <a:pPr marL="285750" indent="-285750">
              <a:lnSpc>
                <a:spcPct val="120000"/>
              </a:lnSpc>
              <a:spcBef>
                <a:spcPts val="0"/>
              </a:spcBef>
              <a:buFont typeface="Arial" panose="020B0604020202020204" pitchFamily="34" charset="0"/>
              <a:buChar char="•"/>
            </a:pPr>
            <a:endParaRPr lang="en-GB" sz="1500" dirty="0"/>
          </a:p>
          <a:p>
            <a:pPr marL="285750" indent="-285750">
              <a:lnSpc>
                <a:spcPct val="120000"/>
              </a:lnSpc>
              <a:spcBef>
                <a:spcPts val="0"/>
              </a:spcBef>
              <a:buFont typeface="Arial" panose="020B0604020202020204" pitchFamily="34" charset="0"/>
              <a:buChar char="•"/>
            </a:pPr>
            <a:r>
              <a:rPr lang="en-GB" sz="1500" dirty="0"/>
              <a:t>care should be taken to ensure a full 0.2 ml dose will be administered to the individual from the same vial. If the amount of vaccine remaining in the vial cannot provide a full dose of 0.2 ml, discard the vial and any excess volume. Do not pool excess vaccine from multiple vials</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Sodium Chloride 0.9% Solution for Injection (normal saline) should be used as a diluent for this vaccine</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a separate ampoule containing a minimum of 5 ml of normal saline is required for vaccine reconstitution</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each ampoule of diluent is single use and any remaining diluent must be discarded after 2.2 ml has been withdrawn, regardless of the ampoule volume</a:t>
            </a:r>
          </a:p>
          <a:p>
            <a:endParaRPr lang="en-GB" sz="1500" dirty="0"/>
          </a:p>
        </p:txBody>
      </p:sp>
    </p:spTree>
    <p:extLst>
      <p:ext uri="{BB962C8B-B14F-4D97-AF65-F5344CB8AC3E}">
        <p14:creationId xmlns:p14="http://schemas.microsoft.com/office/powerpoint/2010/main" val="2739094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008112"/>
          </a:xfrm>
        </p:spPr>
        <p:txBody>
          <a:bodyPr/>
          <a:lstStyle/>
          <a:p>
            <a:r>
              <a:rPr lang="en-GB" sz="2000" dirty="0">
                <a:solidFill>
                  <a:schemeClr val="accent1">
                    <a:lumMod val="75000"/>
                  </a:schemeClr>
                </a:solidFill>
              </a:rPr>
              <a:t>Storage of COVID-19 Pfizer BioNTech Comirnaty 3 micrograms/</a:t>
            </a:r>
            <a:br>
              <a:rPr lang="en-GB" sz="2000" dirty="0">
                <a:solidFill>
                  <a:schemeClr val="accent1">
                    <a:lumMod val="75000"/>
                  </a:schemeClr>
                </a:solidFill>
              </a:rPr>
            </a:br>
            <a:r>
              <a:rPr lang="en-GB" sz="2000" dirty="0">
                <a:solidFill>
                  <a:schemeClr val="accent1">
                    <a:lumMod val="75000"/>
                  </a:schemeClr>
                </a:solidFill>
              </a:rPr>
              <a:t>dose and Comirnaty Omicron XBB 1.5 3 micrograms/dose vaccine </a:t>
            </a:r>
            <a:br>
              <a:rPr lang="en-GB" sz="2000" dirty="0">
                <a:solidFill>
                  <a:schemeClr val="accent1">
                    <a:lumMod val="75000"/>
                  </a:schemeClr>
                </a:solidFill>
              </a:rPr>
            </a:br>
            <a:r>
              <a:rPr lang="en-GB" sz="2000" dirty="0">
                <a:solidFill>
                  <a:schemeClr val="accent1">
                    <a:lumMod val="75000"/>
                  </a:schemeClr>
                </a:solidFill>
              </a:rPr>
              <a:t>in a thawed state</a:t>
            </a:r>
          </a:p>
        </p:txBody>
      </p:sp>
      <p:sp>
        <p:nvSpPr>
          <p:cNvPr id="3" name="Content Placeholder 2"/>
          <p:cNvSpPr>
            <a:spLocks noGrp="1"/>
          </p:cNvSpPr>
          <p:nvPr>
            <p:ph idx="1"/>
          </p:nvPr>
        </p:nvSpPr>
        <p:spPr>
          <a:xfrm>
            <a:off x="685800" y="1340768"/>
            <a:ext cx="8077200" cy="4608512"/>
          </a:xfrm>
        </p:spPr>
        <p:txBody>
          <a:bodyPr/>
          <a:lstStyle/>
          <a:p>
            <a:pPr marL="285750" indent="-285750">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when removed from the freezer, the undiluted vaccine has a maximum shelf life of up to 10 weeks at +2°C and +8°C within the 24 (Comirnaty 3 micrograms/</a:t>
            </a:r>
            <a:br>
              <a:rPr lang="en-GB" sz="1600" dirty="0"/>
            </a:br>
            <a:r>
              <a:rPr lang="en-GB" sz="1600" dirty="0"/>
              <a:t>dose) or 18 (Comirnaty Omicron XBB 1.5 3 micrograms/dose) month shelf life	</a:t>
            </a:r>
          </a:p>
          <a:p>
            <a:pPr marL="0" lvl="0" indent="0"/>
            <a:endParaRPr lang="en-GB" sz="1600" dirty="0"/>
          </a:p>
          <a:p>
            <a:pPr marL="285750" indent="-285750">
              <a:lnSpc>
                <a:spcPct val="120000"/>
              </a:lnSpc>
              <a:spcBef>
                <a:spcPts val="600"/>
              </a:spcBef>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Arial" panose="020B0604020202020204" pitchFamily="34" charset="0"/>
              <a:buChar char="•"/>
            </a:pPr>
            <a:endParaRPr lang="en-GB" sz="1600" dirty="0"/>
          </a:p>
          <a:p>
            <a:pPr marL="285750" indent="-285750">
              <a:lnSpc>
                <a:spcPct val="120000"/>
              </a:lnSpc>
              <a:spcBef>
                <a:spcPts val="600"/>
              </a:spcBef>
              <a:buFont typeface="Arial" panose="020B0604020202020204" pitchFamily="34" charset="0"/>
              <a:buChar char="•"/>
            </a:pPr>
            <a:r>
              <a:rPr lang="en-GB" sz="16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455196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323528" y="260648"/>
            <a:ext cx="7888686" cy="1224136"/>
          </a:xfrm>
        </p:spPr>
        <p:txBody>
          <a:bodyPr>
            <a:normAutofit fontScale="90000"/>
          </a:bodyPr>
          <a:lstStyle/>
          <a:p>
            <a:r>
              <a:rPr lang="en-GB" sz="2400" dirty="0">
                <a:solidFill>
                  <a:schemeClr val="accent1">
                    <a:lumMod val="75000"/>
                  </a:schemeClr>
                </a:solidFill>
              </a:rPr>
              <a:t>COVID-19 Pfizer BioNTech Comirnaty 3 micrograms/dose </a:t>
            </a:r>
            <a:br>
              <a:rPr lang="en-GB" sz="2400" dirty="0">
                <a:solidFill>
                  <a:schemeClr val="accent1">
                    <a:lumMod val="75000"/>
                  </a:schemeClr>
                </a:solidFill>
              </a:rPr>
            </a:br>
            <a:r>
              <a:rPr lang="en-GB" sz="2400" dirty="0">
                <a:solidFill>
                  <a:schemeClr val="accent1">
                    <a:lumMod val="75000"/>
                  </a:schemeClr>
                </a:solidFill>
              </a:rPr>
              <a:t>and Comirnaty Omicron XBB 1.5 3 micrograms/dose </a:t>
            </a:r>
            <a:br>
              <a:rPr lang="en-GB" sz="2400" dirty="0">
                <a:solidFill>
                  <a:schemeClr val="accent1">
                    <a:lumMod val="75000"/>
                  </a:schemeClr>
                </a:solidFill>
              </a:rPr>
            </a:br>
            <a:r>
              <a:rPr lang="en-GB" sz="2400" dirty="0">
                <a:solidFill>
                  <a:schemeClr val="accent1">
                    <a:lumMod val="75000"/>
                  </a:schemeClr>
                </a:solidFill>
              </a:rPr>
              <a:t>vaccine reconstitution</a:t>
            </a:r>
            <a:br>
              <a:rPr lang="en-GB" sz="2700" dirty="0"/>
            </a:br>
            <a:endParaRPr lang="en-GB" sz="27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340768"/>
            <a:ext cx="8077200" cy="4320480"/>
          </a:xfrm>
        </p:spPr>
        <p:txBody>
          <a:bodyPr/>
          <a:lstStyle/>
          <a:p>
            <a:r>
              <a:rPr lang="en-GB" sz="1800" dirty="0"/>
              <a:t>The following equipment is required for reconstitution:</a:t>
            </a:r>
          </a:p>
          <a:p>
            <a:pPr marL="285750" lvl="0" indent="-285750">
              <a:buFont typeface="Arial" panose="020B0604020202020204" pitchFamily="34" charset="0"/>
              <a:buChar char="•"/>
            </a:pPr>
            <a:r>
              <a:rPr lang="en-GB" sz="1800" dirty="0"/>
              <a:t>one Pfizer BioNTech COVID-19 Comirnaty 3 micrograms/dose </a:t>
            </a:r>
            <a:r>
              <a:rPr lang="en-GB" sz="1800" b="1" dirty="0"/>
              <a:t>or </a:t>
            </a:r>
            <a:r>
              <a:rPr lang="en-GB" sz="1800" dirty="0"/>
              <a:t>Comirnaty Omicron XBB 1.5 3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59</a:t>
            </a:fld>
            <a:endParaRPr lang="en-US" dirty="0">
              <a:solidFill>
                <a:srgbClr val="FFFFFF"/>
              </a:solidFill>
            </a:endParaRPr>
          </a:p>
        </p:txBody>
      </p:sp>
    </p:spTree>
    <p:extLst>
      <p:ext uri="{BB962C8B-B14F-4D97-AF65-F5344CB8AC3E}">
        <p14:creationId xmlns:p14="http://schemas.microsoft.com/office/powerpoint/2010/main" val="310654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682788" cy="1152128"/>
          </a:xfrm>
        </p:spPr>
        <p:txBody>
          <a:bodyPr/>
          <a:lstStyle/>
          <a:p>
            <a:r>
              <a:rPr lang="en-GB" sz="2800" dirty="0">
                <a:solidFill>
                  <a:schemeClr val="accent1">
                    <a:lumMod val="75000"/>
                  </a:schemeClr>
                </a:solidFill>
                <a:latin typeface="Arial" panose="020B0604020202020204" pitchFamily="34" charset="0"/>
                <a:cs typeface="Arial" panose="020B0604020202020204" pitchFamily="34" charset="0"/>
              </a:rPr>
              <a:t>COVID-19 - SARS-CoV-2 – The disease</a:t>
            </a:r>
            <a:endParaRPr lang="en-GB" sz="2800" dirty="0">
              <a:solidFill>
                <a:schemeClr val="accent1">
                  <a:lumMod val="75000"/>
                </a:schemeClr>
              </a:solidFill>
            </a:endParaRP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600" dirty="0"/>
              <a:t>COVID-19 is the disease that is caused by infection with the SARS-CoV-2 virus which belongs to the Coronavirus family</a:t>
            </a:r>
          </a:p>
          <a:p>
            <a:pPr marL="792162" lvl="3" indent="-171450"/>
            <a:r>
              <a:rPr lang="en-GB" sz="1600" dirty="0"/>
              <a:t> - SARS-CoV-2 stands for Severe Acute Respiratory Syndrome (SARS) and </a:t>
            </a:r>
            <a:r>
              <a:rPr lang="en-GB" sz="1600" dirty="0" err="1"/>
              <a:t>CoV</a:t>
            </a:r>
            <a:r>
              <a:rPr lang="en-GB" sz="1600" dirty="0"/>
              <a:t> for coronavirus</a:t>
            </a:r>
          </a:p>
          <a:p>
            <a:pPr marL="792162" lvl="3" indent="-171450"/>
            <a:r>
              <a:rPr lang="en-GB" sz="1600" dirty="0"/>
              <a:t> - COVID-19 stands for </a:t>
            </a:r>
            <a:r>
              <a:rPr lang="en-GB" sz="1600" u="sng" dirty="0"/>
              <a:t>Co</a:t>
            </a:r>
            <a:r>
              <a:rPr lang="en-GB" sz="1600" dirty="0"/>
              <a:t>rona</a:t>
            </a:r>
            <a:r>
              <a:rPr lang="en-GB" sz="1600" u="sng" dirty="0"/>
              <a:t>vi</a:t>
            </a:r>
            <a:r>
              <a:rPr lang="en-GB" sz="1600" dirty="0"/>
              <a:t>rus </a:t>
            </a:r>
            <a:r>
              <a:rPr lang="en-GB" sz="1600" u="sng" dirty="0"/>
              <a:t>D</a:t>
            </a:r>
            <a:r>
              <a:rPr lang="en-GB" sz="1600" dirty="0"/>
              <a:t>isease and </a:t>
            </a:r>
            <a:r>
              <a:rPr lang="en-GB" sz="1600" u="sng" dirty="0"/>
              <a:t>19</a:t>
            </a:r>
            <a:r>
              <a:rPr lang="en-GB" sz="1600" dirty="0"/>
              <a:t> is from the year 2019 when it was first seen</a:t>
            </a:r>
          </a:p>
          <a:p>
            <a:pPr marL="792162" lvl="3" indent="-171450"/>
            <a:endParaRPr lang="en-GB" sz="1600" dirty="0"/>
          </a:p>
          <a:p>
            <a:pPr marL="285750" indent="-285750">
              <a:buFont typeface="Arial" panose="020B0604020202020204" pitchFamily="34" charset="0"/>
              <a:buChar char="•"/>
            </a:pPr>
            <a:r>
              <a:rPr lang="en-GB" sz="1600" dirty="0"/>
              <a:t>SARS-CoV-2 virus is the most recently discovered coronavirus and has now affected many countries globally</a:t>
            </a:r>
          </a:p>
          <a:p>
            <a:pPr marL="0" indent="0"/>
            <a:endParaRPr lang="en-GB" sz="1600" dirty="0"/>
          </a:p>
          <a:p>
            <a:pPr marL="285750" indent="-285750">
              <a:buFont typeface="Arial" panose="020B0604020202020204" pitchFamily="34" charset="0"/>
              <a:buChar char="•"/>
            </a:pPr>
            <a:r>
              <a:rPr lang="en-GB" sz="1600" dirty="0"/>
              <a:t>because of the global spread and the substantial number of people affected, the World Health Organisation (WHO) declared COVID-19 as a pandemic on 11/03/2020 (Pan (all) demos (people))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1" y="2"/>
            <a:ext cx="1422359" cy="1086720"/>
          </a:xfrm>
          <a:prstGeom prst="rect">
            <a:avLst/>
          </a:prstGeom>
        </p:spPr>
      </p:pic>
    </p:spTree>
    <p:extLst>
      <p:ext uri="{BB962C8B-B14F-4D97-AF65-F5344CB8AC3E}">
        <p14:creationId xmlns:p14="http://schemas.microsoft.com/office/powerpoint/2010/main" val="383048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200" dirty="0">
                <a:solidFill>
                  <a:schemeClr val="accent1">
                    <a:lumMod val="75000"/>
                  </a:schemeClr>
                </a:solidFill>
              </a:rPr>
              <a:t>Reconstituting COVID-19 Pfizer BioNTech Comirnaty 3 </a:t>
            </a:r>
            <a:br>
              <a:rPr lang="en-GB" sz="2200" dirty="0">
                <a:solidFill>
                  <a:schemeClr val="accent1">
                    <a:lumMod val="75000"/>
                  </a:schemeClr>
                </a:solidFill>
              </a:rPr>
            </a:br>
            <a:r>
              <a:rPr lang="en-GB" sz="2200" dirty="0">
                <a:solidFill>
                  <a:schemeClr val="accent1">
                    <a:lumMod val="75000"/>
                  </a:schemeClr>
                </a:solidFill>
              </a:rPr>
              <a:t>micrograms/dose and Comirnaty Omicron XBB 1.5 3 </a:t>
            </a:r>
            <a:br>
              <a:rPr lang="en-GB" sz="2200" dirty="0">
                <a:solidFill>
                  <a:schemeClr val="accent1">
                    <a:lumMod val="75000"/>
                  </a:schemeClr>
                </a:solidFill>
              </a:rPr>
            </a:br>
            <a:r>
              <a:rPr lang="en-GB" sz="2200" dirty="0">
                <a:solidFill>
                  <a:schemeClr val="accent1">
                    <a:lumMod val="75000"/>
                  </a:schemeClr>
                </a:solidFill>
              </a:rPr>
              <a:t>micrograms/dose vaccine (1)</a:t>
            </a:r>
          </a:p>
        </p:txBody>
      </p:sp>
      <p:sp>
        <p:nvSpPr>
          <p:cNvPr id="3" name="Content Placeholder 2"/>
          <p:cNvSpPr>
            <a:spLocks noGrp="1"/>
          </p:cNvSpPr>
          <p:nvPr>
            <p:ph idx="1"/>
          </p:nvPr>
        </p:nvSpPr>
        <p:spPr>
          <a:xfrm>
            <a:off x="685800" y="1268760"/>
            <a:ext cx="8077200" cy="4536504"/>
          </a:xfrm>
        </p:spPr>
        <p:txBody>
          <a:bodyPr/>
          <a:lstStyle/>
          <a:p>
            <a:pPr marL="171450" indent="-171450">
              <a:buFont typeface="Arial" panose="020B0604020202020204" pitchFamily="34" charset="0"/>
              <a:buChar char="•"/>
            </a:pPr>
            <a:r>
              <a:rPr lang="en-GB" sz="1800" dirty="0"/>
              <a:t>clean hands with alcohol-based gel or soap and water</a:t>
            </a:r>
          </a:p>
          <a:p>
            <a:pPr marL="171450" lvl="0" indent="-171450">
              <a:buFont typeface="Arial" panose="020B0604020202020204" pitchFamily="34" charset="0"/>
              <a:buChar char="•"/>
            </a:pPr>
            <a:r>
              <a:rPr lang="en-GB" sz="1800" dirty="0"/>
              <a:t>assemble one ampule of Sodium Chloride 0.9% Solution for Injection, a single use alcohol swab and one of the combined needle and syringes provided</a:t>
            </a:r>
          </a:p>
          <a:p>
            <a:pPr marL="171450" indent="-171450">
              <a:buFont typeface="Arial" panose="020B0604020202020204" pitchFamily="34" charset="0"/>
              <a:buChar char="•"/>
            </a:pPr>
            <a:r>
              <a:rPr lang="en-GB" sz="1800" dirty="0"/>
              <a:t>remove one vial of vaccine from the vaccine fridge. </a:t>
            </a:r>
            <a:r>
              <a:rPr lang="en-GB" sz="1800" b="1" dirty="0"/>
              <a:t>Ensure it is the maroon-capped 3</a:t>
            </a:r>
            <a:r>
              <a:rPr lang="en-GB" sz="1800" dirty="0"/>
              <a:t> micrograms/dose or Comirnaty Omicron XBB 1.5 3 micrograms/dose formulation</a:t>
            </a:r>
          </a:p>
          <a:p>
            <a:pPr marL="171450" indent="-171450">
              <a:buFont typeface="Arial" panose="020B0604020202020204" pitchFamily="34" charset="0"/>
              <a:buChar char="•"/>
            </a:pPr>
            <a:r>
              <a:rPr lang="en-GB" sz="1800" dirty="0"/>
              <a:t>gently invert the vial 10 times prior to dilution. One inversion means turning the vial upside down and back again. </a:t>
            </a:r>
            <a:r>
              <a:rPr lang="en-GB" sz="1800" b="1" dirty="0"/>
              <a:t>Do not shake</a:t>
            </a:r>
          </a:p>
          <a:p>
            <a:pPr marL="171450" indent="-171450">
              <a:buFont typeface="Arial" panose="020B0604020202020204" pitchFamily="34" charset="0"/>
              <a:buChar cha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171450" lvl="0" indent="-171450">
              <a:buFont typeface="Arial" panose="020B0604020202020204" pitchFamily="34" charset="0"/>
              <a:buChar char="•"/>
            </a:pPr>
            <a:r>
              <a:rPr lang="en-GB" sz="18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849935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200" dirty="0">
                <a:solidFill>
                  <a:schemeClr val="accent1">
                    <a:lumMod val="75000"/>
                  </a:schemeClr>
                </a:solidFill>
              </a:rPr>
              <a:t>Reconstituting COVID-19 Pfizer BioNTech Comirnaty 3 </a:t>
            </a:r>
            <a:br>
              <a:rPr lang="en-GB" sz="2200" dirty="0">
                <a:solidFill>
                  <a:schemeClr val="accent1">
                    <a:lumMod val="75000"/>
                  </a:schemeClr>
                </a:solidFill>
              </a:rPr>
            </a:br>
            <a:r>
              <a:rPr lang="en-GB" sz="2200" dirty="0">
                <a:solidFill>
                  <a:schemeClr val="accent1">
                    <a:lumMod val="75000"/>
                  </a:schemeClr>
                </a:solidFill>
              </a:rPr>
              <a:t>micrograms/dose and Comirnaty Omicron XBB 1.5 3 </a:t>
            </a:r>
            <a:br>
              <a:rPr lang="en-GB" sz="2200" dirty="0">
                <a:solidFill>
                  <a:schemeClr val="accent1">
                    <a:lumMod val="75000"/>
                  </a:schemeClr>
                </a:solidFill>
              </a:rPr>
            </a:br>
            <a:r>
              <a:rPr lang="en-GB" sz="2200" dirty="0">
                <a:solidFill>
                  <a:schemeClr val="accent1">
                    <a:lumMod val="75000"/>
                  </a:schemeClr>
                </a:solidFill>
              </a:rPr>
              <a:t>micrograms/dose vaccine (2)</a:t>
            </a:r>
          </a:p>
        </p:txBody>
      </p:sp>
      <p:sp>
        <p:nvSpPr>
          <p:cNvPr id="3" name="Content Placeholder 2"/>
          <p:cNvSpPr>
            <a:spLocks noGrp="1"/>
          </p:cNvSpPr>
          <p:nvPr>
            <p:ph idx="1"/>
          </p:nvPr>
        </p:nvSpPr>
        <p:spPr>
          <a:xfrm>
            <a:off x="685800" y="1340768"/>
            <a:ext cx="8077200" cy="4464496"/>
          </a:xfrm>
        </p:spPr>
        <p:txBody>
          <a:bodyPr/>
          <a:lstStyle/>
          <a:p>
            <a:pPr marL="285750" lvl="0" indent="-285750">
              <a:buFont typeface="Arial" panose="020B0604020202020204" pitchFamily="34" charset="0"/>
              <a:buChar char="•"/>
            </a:pPr>
            <a:r>
              <a:rPr lang="en-GB" sz="1800" dirty="0"/>
              <a:t>invert the ampoule containing the Sodium Chloride 0.9% Solution for Injection diluent and withdraw 2.2ml slowly to avoid formation of bubbles </a:t>
            </a:r>
          </a:p>
          <a:p>
            <a:pPr marL="285750" lvl="0" indent="-285750">
              <a:buFont typeface="Arial" panose="020B0604020202020204" pitchFamily="34" charset="0"/>
              <a:buChar char="•"/>
            </a:pPr>
            <a:r>
              <a:rPr lang="en-GB" sz="1800" dirty="0"/>
              <a:t>discard the diluent ampoule and any remaining diluent in it. Do not use any other type of diluent</a:t>
            </a:r>
          </a:p>
          <a:p>
            <a:pPr marL="285750" lvl="0" indent="-285750">
              <a:buFont typeface="Arial" panose="020B0604020202020204" pitchFamily="34" charset="0"/>
              <a:buChar char="•"/>
            </a:pPr>
            <a:r>
              <a:rPr lang="en-GB" sz="1800" dirty="0"/>
              <a:t>add diluent to the vaccine vial. You may feel some pressure in the vial as you add the diluent. Equalise the vial pressure by withdrawing 2.2 ml of air into the empty diluent syringe before removing the needle from the vial</a:t>
            </a:r>
          </a:p>
          <a:p>
            <a:pPr marL="285750" indent="-285750">
              <a:buFont typeface="Arial" panose="020B0604020202020204" pitchFamily="34" charset="0"/>
              <a:buChar char="•"/>
            </a:pPr>
            <a:r>
              <a:rPr lang="en-GB" sz="1800" dirty="0"/>
              <a:t>remove the needle from the vial and dispose into yellow sharps bin</a:t>
            </a:r>
          </a:p>
          <a:p>
            <a:pPr marL="285750" lvl="0" indent="-285750">
              <a:buFont typeface="Arial" panose="020B0604020202020204" pitchFamily="34" charset="0"/>
              <a:buChar char="•"/>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Arial" panose="020B0604020202020204" pitchFamily="34" charset="0"/>
              <a:buChar char="•"/>
            </a:pPr>
            <a:r>
              <a:rPr lang="en-GB" sz="1800" dirty="0"/>
              <a:t>the diluted vaccine should be an off-white solution with no particulates visible</a:t>
            </a:r>
          </a:p>
          <a:p>
            <a:pPr marL="285750" lvl="0" indent="-285750">
              <a:buFont typeface="Arial" panose="020B0604020202020204" pitchFamily="34" charset="0"/>
              <a:buChar char="•"/>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631242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200" dirty="0">
                <a:solidFill>
                  <a:schemeClr val="accent1">
                    <a:lumMod val="75000"/>
                  </a:schemeClr>
                </a:solidFill>
              </a:rPr>
              <a:t>COVID-19 Pfizer BioNTech Comirnaty 3 micrograms/dose </a:t>
            </a:r>
            <a:br>
              <a:rPr lang="en-GB" sz="2200" dirty="0">
                <a:solidFill>
                  <a:schemeClr val="accent1">
                    <a:lumMod val="75000"/>
                  </a:schemeClr>
                </a:solidFill>
              </a:rPr>
            </a:br>
            <a:r>
              <a:rPr lang="en-GB" sz="2200" dirty="0">
                <a:solidFill>
                  <a:schemeClr val="accent1">
                    <a:lumMod val="75000"/>
                  </a:schemeClr>
                </a:solidFill>
              </a:rPr>
              <a:t>and Comirnaty Omicron XBB 1.5 3 micrograms/dose </a:t>
            </a:r>
            <a:br>
              <a:rPr lang="en-GB" sz="2200" dirty="0">
                <a:solidFill>
                  <a:schemeClr val="accent1">
                    <a:lumMod val="75000"/>
                  </a:schemeClr>
                </a:solidFill>
              </a:rPr>
            </a:br>
            <a:r>
              <a:rPr lang="en-GB" sz="2200" dirty="0">
                <a:solidFill>
                  <a:schemeClr val="accent1">
                    <a:lumMod val="75000"/>
                  </a:schemeClr>
                </a:solidFill>
              </a:rPr>
              <a:t>vaccine dose preparation</a:t>
            </a:r>
          </a:p>
        </p:txBody>
      </p:sp>
      <p:sp>
        <p:nvSpPr>
          <p:cNvPr id="3" name="Content Placeholder 2"/>
          <p:cNvSpPr>
            <a:spLocks noGrp="1"/>
          </p:cNvSpPr>
          <p:nvPr>
            <p:ph idx="1"/>
          </p:nvPr>
        </p:nvSpPr>
        <p:spPr>
          <a:xfrm>
            <a:off x="685800" y="1268760"/>
            <a:ext cx="8077200" cy="4536504"/>
          </a:xfrm>
        </p:spPr>
        <p:txBody>
          <a:bodyPr/>
          <a:lstStyle/>
          <a:p>
            <a:pPr marL="285750" lvl="0" indent="-285750">
              <a:lnSpc>
                <a:spcPct val="120000"/>
              </a:lnSpc>
              <a:spcBef>
                <a:spcPts val="0"/>
              </a:spcBef>
              <a:buFont typeface="Arial" panose="020B0604020202020204" pitchFamily="34" charset="0"/>
              <a:buChar char="•"/>
            </a:pPr>
            <a:r>
              <a:rPr lang="en-GB" sz="15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r>
              <a:rPr lang="en-GB" sz="1500" dirty="0"/>
              <a:t>using aseptic technique, clean top of vial with a single use alcohol swab and allow to air dry fully</a:t>
            </a:r>
          </a:p>
          <a:p>
            <a:pPr marL="285750" lvl="0" indent="-285750">
              <a:lnSpc>
                <a:spcPct val="120000"/>
              </a:lnSpc>
              <a:spcBef>
                <a:spcPts val="0"/>
              </a:spcBef>
              <a:buFont typeface="Arial" panose="020B0604020202020204" pitchFamily="34" charset="0"/>
              <a:buChar char="•"/>
            </a:pPr>
            <a:r>
              <a:rPr lang="en-GB" sz="1500" dirty="0"/>
              <a:t>using a low dead-volume combined needle and syringe (with a dead volume of no more than 35 microlitres) withdraw a dose of 0.2 ml of diluted product for each vaccination. Ensure correct dose is drawn up</a:t>
            </a:r>
          </a:p>
          <a:p>
            <a:pPr marL="285750" indent="-285750">
              <a:lnSpc>
                <a:spcPct val="120000"/>
              </a:lnSpc>
              <a:spcBef>
                <a:spcPts val="0"/>
              </a:spcBef>
              <a:buFont typeface="Arial" panose="020B0604020202020204" pitchFamily="34" charset="0"/>
              <a:buChar char="•"/>
            </a:pPr>
            <a:r>
              <a:rPr lang="en-GB" sz="1500" dirty="0"/>
              <a:t>recommended needle length depends on body mass of patient. Longer length (38mm) needles are recommended for morbidly obese children to ensure the vaccine is injected into muscle)</a:t>
            </a:r>
          </a:p>
          <a:p>
            <a:pPr marL="285750" lvl="0" indent="-285750">
              <a:lnSpc>
                <a:spcPct val="120000"/>
              </a:lnSpc>
              <a:spcBef>
                <a:spcPts val="600"/>
              </a:spcBef>
              <a:buFont typeface="Arial" panose="020B0604020202020204" pitchFamily="34" charset="0"/>
              <a:buChar char="•"/>
            </a:pPr>
            <a:r>
              <a:rPr lang="en-GB" sz="1500" dirty="0"/>
              <a:t>any air bubbles should be removed before removing the needle from the vial in order to avoid losing any of the vaccine dose</a:t>
            </a:r>
          </a:p>
          <a:p>
            <a:pPr marL="285750" lvl="0" indent="-285750">
              <a:lnSpc>
                <a:spcPct val="120000"/>
              </a:lnSpc>
              <a:spcBef>
                <a:spcPts val="0"/>
              </a:spcBef>
              <a:buFont typeface="Arial" panose="020B0604020202020204" pitchFamily="34" charset="0"/>
              <a:buChar char="•"/>
            </a:pPr>
            <a:r>
              <a:rPr lang="en-GB" sz="1500" dirty="0"/>
              <a:t>the same needle and syringe should be used to draw up and administer the dose of vaccine to prevent under dosing of the vaccine to the person    </a:t>
            </a:r>
          </a:p>
          <a:p>
            <a:pPr marL="285750" lvl="0" indent="-285750">
              <a:lnSpc>
                <a:spcPct val="120000"/>
              </a:lnSpc>
              <a:spcBef>
                <a:spcPts val="0"/>
              </a:spcBef>
              <a:buFont typeface="Arial" panose="020B0604020202020204" pitchFamily="34" charset="0"/>
              <a:buChar char="•"/>
            </a:pPr>
            <a:r>
              <a:rPr lang="en-GB" sz="15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4118980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560840" cy="3785652"/>
          </a:xfrm>
          <a:prstGeom prst="rect">
            <a:avLst/>
          </a:prstGeom>
          <a:noFill/>
        </p:spPr>
        <p:txBody>
          <a:bodyPr wrap="square" rtlCol="0">
            <a:spAutoFit/>
          </a:bodyPr>
          <a:lstStyle/>
          <a:p>
            <a:r>
              <a:rPr lang="en-GB" sz="4800" b="1" dirty="0">
                <a:solidFill>
                  <a:schemeClr val="accent1">
                    <a:lumMod val="75000"/>
                  </a:schemeClr>
                </a:solidFill>
              </a:rPr>
              <a:t>COVID-19 Vaccine Pfizer BioNTech Comirnaty 10 micrograms/dose </a:t>
            </a:r>
            <a:r>
              <a:rPr lang="en-GB" sz="4800" dirty="0">
                <a:solidFill>
                  <a:schemeClr val="accent1">
                    <a:lumMod val="75000"/>
                  </a:schemeClr>
                </a:solidFill>
              </a:rPr>
              <a:t>(paediatric formulation </a:t>
            </a:r>
            <a:r>
              <a:rPr lang="en-GB" sz="4800" u="sng" dirty="0">
                <a:solidFill>
                  <a:schemeClr val="accent1">
                    <a:lumMod val="75000"/>
                  </a:schemeClr>
                </a:solidFill>
              </a:rPr>
              <a:t>5 to 11 years</a:t>
            </a:r>
            <a:r>
              <a:rPr lang="en-GB" sz="4800" dirty="0">
                <a:solidFill>
                  <a:schemeClr val="accent1">
                    <a:lumMod val="75000"/>
                  </a:schemeClr>
                </a:solidFill>
              </a:rPr>
              <a:t>)</a:t>
            </a:r>
          </a:p>
        </p:txBody>
      </p:sp>
      <p:pic>
        <p:nvPicPr>
          <p:cNvPr id="6" name="Picture 5">
            <a:extLst>
              <a:ext uri="{FF2B5EF4-FFF2-40B4-BE49-F238E27FC236}">
                <a16:creationId xmlns:a16="http://schemas.microsoft.com/office/drawing/2014/main" id="{629230A0-5A50-4F19-BC49-4A5E4DC269C7}"/>
              </a:ext>
            </a:extLst>
          </p:cNvPr>
          <p:cNvPicPr>
            <a:picLocks noChangeAspect="1"/>
          </p:cNvPicPr>
          <p:nvPr/>
        </p:nvPicPr>
        <p:blipFill>
          <a:blip r:embed="rId3"/>
          <a:stretch>
            <a:fillRect/>
          </a:stretch>
        </p:blipFill>
        <p:spPr>
          <a:xfrm>
            <a:off x="5868144" y="3789040"/>
            <a:ext cx="1109167" cy="2270189"/>
          </a:xfrm>
          <a:prstGeom prst="rect">
            <a:avLst/>
          </a:prstGeom>
        </p:spPr>
      </p:pic>
    </p:spTree>
    <p:extLst>
      <p:ext uri="{BB962C8B-B14F-4D97-AF65-F5344CB8AC3E}">
        <p14:creationId xmlns:p14="http://schemas.microsoft.com/office/powerpoint/2010/main" val="2528154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792088"/>
          </a:xfrm>
        </p:spPr>
        <p:txBody>
          <a:bodyPr/>
          <a:lstStyle/>
          <a:p>
            <a:r>
              <a:rPr lang="en-GB" sz="2400" dirty="0">
                <a:solidFill>
                  <a:schemeClr val="accent1">
                    <a:lumMod val="75000"/>
                  </a:schemeClr>
                </a:solidFill>
              </a:rPr>
              <a:t>COVID-19 Pfizer BioNTech Comirnaty 10 micrograms/dose </a:t>
            </a:r>
            <a:br>
              <a:rPr lang="en-GB" sz="2400" dirty="0">
                <a:solidFill>
                  <a:schemeClr val="accent1">
                    <a:lumMod val="75000"/>
                  </a:schemeClr>
                </a:solidFill>
              </a:rPr>
            </a:br>
            <a:r>
              <a:rPr lang="en-GB" sz="24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700" kern="1200" dirty="0">
                <a:solidFill>
                  <a:prstClr val="black"/>
                </a:solidFill>
                <a:latin typeface="Arial" pitchFamily="34" charset="0"/>
                <a:ea typeface="ヒラギノ角ゴ Pro W3" pitchFamily="84" charset="-128"/>
              </a:rPr>
              <a:t>In addition to the highly purified BNT162b2 messenger RNA, the vaccine also contains:</a:t>
            </a:r>
          </a:p>
          <a:p>
            <a:pPr marL="285750" indent="-285750">
              <a:lnSpc>
                <a:spcPct val="100000"/>
              </a:lnSpc>
              <a:spcBef>
                <a:spcPts val="600"/>
              </a:spcBef>
              <a:buFont typeface="Arial" panose="020B0604020202020204" pitchFamily="34" charset="0"/>
              <a:buChar char="•"/>
            </a:pPr>
            <a:r>
              <a:rPr lang="en-GB" sz="1700" dirty="0"/>
              <a:t>((4-hydroxybutyl)azanediyl)bis(hexane-6,1-diyl)bis(2-hexyldecanoate) (ALC-0315) </a:t>
            </a:r>
          </a:p>
          <a:p>
            <a:pPr marL="285750" indent="-285750">
              <a:lnSpc>
                <a:spcPct val="100000"/>
              </a:lnSpc>
              <a:spcBef>
                <a:spcPts val="600"/>
              </a:spcBef>
              <a:buFont typeface="Arial" panose="020B0604020202020204" pitchFamily="34" charset="0"/>
              <a:buChar char="•"/>
            </a:pPr>
            <a:r>
              <a:rPr lang="en-GB" sz="1700" dirty="0"/>
              <a:t>2-[(polyethylene glycol)-2000]-N,N-</a:t>
            </a:r>
            <a:r>
              <a:rPr lang="en-GB" sz="1700" dirty="0" err="1"/>
              <a:t>ditetradecylacetamide</a:t>
            </a:r>
            <a:r>
              <a:rPr lang="en-GB" sz="1700" dirty="0"/>
              <a:t> (ALC-0159) </a:t>
            </a:r>
          </a:p>
          <a:p>
            <a:pPr marL="285750" indent="-285750">
              <a:lnSpc>
                <a:spcPct val="100000"/>
              </a:lnSpc>
              <a:spcBef>
                <a:spcPts val="600"/>
              </a:spcBef>
              <a:buFont typeface="Arial" panose="020B0604020202020204" pitchFamily="34" charset="0"/>
              <a:buChar char="•"/>
            </a:pPr>
            <a:r>
              <a:rPr lang="en-GB" sz="1700" dirty="0"/>
              <a:t>1,2-Distearoyl-sn-glycero-3-phosphocholine (DSPC) </a:t>
            </a:r>
          </a:p>
          <a:p>
            <a:pPr marL="285750" indent="-285750">
              <a:lnSpc>
                <a:spcPct val="100000"/>
              </a:lnSpc>
              <a:spcBef>
                <a:spcPts val="600"/>
              </a:spcBef>
              <a:buFont typeface="Arial" panose="020B0604020202020204" pitchFamily="34" charset="0"/>
              <a:buChar char="•"/>
            </a:pPr>
            <a:r>
              <a:rPr lang="en-GB" sz="1700" dirty="0"/>
              <a:t>Cholesterol </a:t>
            </a:r>
          </a:p>
          <a:p>
            <a:pPr marL="285750" indent="-285750">
              <a:lnSpc>
                <a:spcPct val="100000"/>
              </a:lnSpc>
              <a:spcBef>
                <a:spcPts val="600"/>
              </a:spcBef>
              <a:buFont typeface="Arial" panose="020B0604020202020204" pitchFamily="34" charset="0"/>
              <a:buChar char="•"/>
            </a:pPr>
            <a:r>
              <a:rPr lang="en-GB" sz="1700" dirty="0"/>
              <a:t>Trometamol </a:t>
            </a:r>
          </a:p>
          <a:p>
            <a:pPr marL="285750" indent="-285750">
              <a:lnSpc>
                <a:spcPct val="100000"/>
              </a:lnSpc>
              <a:spcBef>
                <a:spcPts val="600"/>
              </a:spcBef>
              <a:buFont typeface="Arial" panose="020B0604020202020204" pitchFamily="34" charset="0"/>
              <a:buChar char="•"/>
            </a:pPr>
            <a:r>
              <a:rPr lang="en-GB" sz="1700" dirty="0"/>
              <a:t>Trometamol hydrochloride </a:t>
            </a:r>
          </a:p>
          <a:p>
            <a:pPr marL="285750" indent="-285750">
              <a:lnSpc>
                <a:spcPct val="100000"/>
              </a:lnSpc>
              <a:spcBef>
                <a:spcPts val="600"/>
              </a:spcBef>
              <a:buFont typeface="Arial" panose="020B0604020202020204" pitchFamily="34" charset="0"/>
              <a:buChar char="•"/>
            </a:pPr>
            <a:r>
              <a:rPr lang="en-GB" sz="1700" dirty="0"/>
              <a:t>Sucrose </a:t>
            </a:r>
          </a:p>
          <a:p>
            <a:pPr marL="285750" indent="-285750">
              <a:lnSpc>
                <a:spcPct val="100000"/>
              </a:lnSpc>
              <a:spcBef>
                <a:spcPts val="600"/>
              </a:spcBef>
              <a:buFont typeface="Arial" panose="020B0604020202020204" pitchFamily="34" charset="0"/>
              <a:buChar char="•"/>
            </a:pPr>
            <a:r>
              <a:rPr lang="en-GB" sz="1700" dirty="0"/>
              <a:t>Water for injections</a:t>
            </a:r>
          </a:p>
          <a:p>
            <a:pPr marL="0" indent="0">
              <a:lnSpc>
                <a:spcPct val="100000"/>
              </a:lnSpc>
              <a:spcBef>
                <a:spcPts val="600"/>
              </a:spcBef>
            </a:pPr>
            <a:endParaRPr lang="en-GB" sz="1700" kern="1200" dirty="0">
              <a:solidFill>
                <a:prstClr val="black"/>
              </a:solidFill>
              <a:latin typeface="Arial" pitchFamily="34" charset="0"/>
              <a:ea typeface="ヒラギノ角ゴ Pro W3" pitchFamily="84" charset="-128"/>
            </a:endParaRPr>
          </a:p>
          <a:p>
            <a:pPr marL="0" lvl="0" indent="0"/>
            <a:r>
              <a:rPr lang="en-GB" sz="1700" kern="1200" dirty="0">
                <a:solidFill>
                  <a:sysClr val="windowText" lastClr="000000"/>
                </a:solidFill>
              </a:rPr>
              <a:t>Polyethylene glycol (PEG) is an allergen commonly found in medicines and also in household goods and cosmetics. Known allergy to PEG is extremely rare but</a:t>
            </a:r>
            <a:r>
              <a:rPr lang="en-GB" sz="1700" kern="1200" dirty="0"/>
              <a:t> may contraindicate receipt of this vaccine.</a:t>
            </a:r>
          </a:p>
          <a:p>
            <a:endParaRPr lang="en-GB" sz="1200" dirty="0"/>
          </a:p>
        </p:txBody>
      </p:sp>
    </p:spTree>
    <p:extLst>
      <p:ext uri="{BB962C8B-B14F-4D97-AF65-F5344CB8AC3E}">
        <p14:creationId xmlns:p14="http://schemas.microsoft.com/office/powerpoint/2010/main" val="2015501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1124744"/>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10 micrograms/dose</a:t>
            </a:r>
            <a:r>
              <a:rPr lang="en-GB" sz="2000" dirty="0">
                <a:solidFill>
                  <a:srgbClr val="FF0000"/>
                </a:solidFill>
              </a:rPr>
              <a:t> </a:t>
            </a:r>
            <a:r>
              <a:rPr lang="en-GB" sz="2000" dirty="0">
                <a:solidFill>
                  <a:schemeClr val="accent1">
                    <a:lumMod val="75000"/>
                  </a:schemeClr>
                </a:solidFill>
              </a:rPr>
              <a:t>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077200" cy="4824536"/>
          </a:xfrm>
        </p:spPr>
        <p:txBody>
          <a:bodyPr/>
          <a:lstStyle/>
          <a:p>
            <a:pPr marL="0" indent="0">
              <a:lnSpc>
                <a:spcPct val="120000"/>
              </a:lnSpc>
              <a:spcBef>
                <a:spcPts val="0"/>
              </a:spcBef>
              <a:buNone/>
            </a:pPr>
            <a:r>
              <a:rPr lang="en-GB" sz="1300" dirty="0"/>
              <a:t>The following reactions were reported by the vaccine clinical trial participants aged 5 to 11 years:</a:t>
            </a:r>
          </a:p>
          <a:p>
            <a:pPr marL="0" indent="0">
              <a:lnSpc>
                <a:spcPct val="120000"/>
              </a:lnSpc>
              <a:spcBef>
                <a:spcPts val="1200"/>
              </a:spcBef>
              <a:buNone/>
            </a:pPr>
            <a:r>
              <a:rPr lang="en-GB" sz="1300" b="1" dirty="0"/>
              <a:t>Local reactions</a:t>
            </a:r>
            <a:endParaRPr lang="en-GB" sz="1300" dirty="0"/>
          </a:p>
          <a:p>
            <a:pPr marL="0" indent="0">
              <a:lnSpc>
                <a:spcPct val="120000"/>
              </a:lnSpc>
              <a:spcBef>
                <a:spcPts val="0"/>
              </a:spcBef>
              <a:buNone/>
            </a:pPr>
            <a:r>
              <a:rPr lang="en-GB" sz="1300" dirty="0"/>
              <a:t>Over 80% reported pain at the injection site. Redness and swelling was also commonly reported (20%)</a:t>
            </a:r>
          </a:p>
          <a:p>
            <a:pPr marL="0" indent="0">
              <a:lnSpc>
                <a:spcPct val="120000"/>
              </a:lnSpc>
              <a:spcBef>
                <a:spcPts val="600"/>
              </a:spcBef>
              <a:buNone/>
            </a:pPr>
            <a:r>
              <a:rPr lang="en-GB" sz="1300" b="1" dirty="0"/>
              <a:t>Systemic reactions</a:t>
            </a:r>
            <a:endParaRPr lang="en-GB" sz="1300" dirty="0"/>
          </a:p>
          <a:p>
            <a:pPr marL="0" indent="0">
              <a:lnSpc>
                <a:spcPct val="120000"/>
              </a:lnSpc>
              <a:spcBef>
                <a:spcPts val="0"/>
              </a:spcBef>
              <a:buNone/>
            </a:pPr>
            <a:r>
              <a:rPr lang="en-GB" sz="1300" dirty="0"/>
              <a:t>The most frequently reported systemic reactions (reactions affecting the whole body) were:</a:t>
            </a:r>
          </a:p>
          <a:p>
            <a:pPr marL="0" indent="0">
              <a:lnSpc>
                <a:spcPct val="120000"/>
              </a:lnSpc>
              <a:spcBef>
                <a:spcPts val="0"/>
              </a:spcBef>
              <a:buNone/>
            </a:pPr>
            <a:r>
              <a:rPr lang="en-GB" sz="1300" dirty="0"/>
              <a:t>	tiredness (&gt; 50%)	 	headache (&gt; 30%) </a:t>
            </a:r>
          </a:p>
          <a:p>
            <a:pPr marL="0" indent="0">
              <a:lnSpc>
                <a:spcPct val="120000"/>
              </a:lnSpc>
              <a:spcBef>
                <a:spcPts val="0"/>
              </a:spcBef>
              <a:buNone/>
            </a:pPr>
            <a:r>
              <a:rPr lang="en-GB" sz="1300" dirty="0"/>
              <a:t>	muscle aches (&gt; 10%)		chills (&gt; 10%) </a:t>
            </a:r>
          </a:p>
          <a:p>
            <a:pPr marL="285750" indent="-285750">
              <a:lnSpc>
                <a:spcPct val="120000"/>
              </a:lnSpc>
              <a:spcBef>
                <a:spcPts val="0"/>
              </a:spcBef>
              <a:buFont typeface="Arial" panose="020B0604020202020204" pitchFamily="34" charset="0"/>
              <a:buChar char="•"/>
            </a:pPr>
            <a:r>
              <a:rPr lang="en-GB" sz="13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3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3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300" dirty="0"/>
              <a:t>inform parents/carers/</a:t>
            </a:r>
            <a:r>
              <a:rPr lang="en-GB" sz="1300" dirty="0" err="1"/>
              <a:t>vaccinees</a:t>
            </a:r>
            <a:r>
              <a:rPr lang="en-GB" sz="1300" dirty="0"/>
              <a:t> these symptoms normally last less than a week but if their symptoms get worse or they are concerned, they should speak to their GP</a:t>
            </a:r>
          </a:p>
          <a:p>
            <a:pPr marL="0" indent="0"/>
            <a:endParaRPr lang="en-GB" sz="1300" dirty="0"/>
          </a:p>
          <a:p>
            <a:pPr marL="0" indent="0"/>
            <a:r>
              <a:rPr lang="en-GB" sz="1300" dirty="0"/>
              <a:t>Note: Swollen axilla or neck glands on the same side as the vaccination site can occur as an uncommon reaction, this can last for up to 10 days.</a:t>
            </a:r>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65</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64608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548680"/>
            <a:ext cx="7933184" cy="504056"/>
          </a:xfrm>
        </p:spPr>
        <p:txBody>
          <a:bodyPr>
            <a:normAutofit fontScale="90000"/>
          </a:bodyPr>
          <a:lstStyle/>
          <a:p>
            <a:r>
              <a:rPr lang="en-GB" sz="3100" dirty="0">
                <a:solidFill>
                  <a:schemeClr val="accent1">
                    <a:lumMod val="75000"/>
                  </a:schemeClr>
                </a:solidFill>
              </a:rPr>
              <a:t>COVID-19 Pfizer BioNTech Comirnaty 10 </a:t>
            </a:r>
            <a:br>
              <a:rPr lang="en-GB" sz="3100" dirty="0">
                <a:solidFill>
                  <a:schemeClr val="accent1">
                    <a:lumMod val="75000"/>
                  </a:schemeClr>
                </a:solidFill>
              </a:rPr>
            </a:br>
            <a:r>
              <a:rPr lang="en-GB" sz="3100" dirty="0">
                <a:solidFill>
                  <a:schemeClr val="accent1">
                    <a:lumMod val="75000"/>
                  </a:schemeClr>
                </a:solidFill>
              </a:rPr>
              <a:t>micrograms/dose vaccine presentation</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340768"/>
            <a:ext cx="8077200" cy="4464496"/>
          </a:xfrm>
        </p:spPr>
        <p:txBody>
          <a:bodyPr/>
          <a:lstStyle/>
          <a:p>
            <a:pPr marL="285750" indent="-285750">
              <a:lnSpc>
                <a:spcPct val="120000"/>
              </a:lnSpc>
              <a:spcBef>
                <a:spcPts val="0"/>
              </a:spcBef>
              <a:buFont typeface="Arial" panose="020B0604020202020204" pitchFamily="34" charset="0"/>
              <a:buChar char="•"/>
            </a:pPr>
            <a:r>
              <a:rPr lang="en-GB" sz="1600" dirty="0"/>
              <a:t>the vaccine packs contain 10 vials of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 vaccine is contained in a </a:t>
            </a:r>
            <a:r>
              <a:rPr lang="en-GB" sz="1600" dirty="0" err="1"/>
              <a:t>multidose</a:t>
            </a:r>
            <a:r>
              <a:rPr lang="en-GB" sz="1600" dirty="0"/>
              <a:t> clear glass vial. The vial has a rubber (</a:t>
            </a:r>
            <a:r>
              <a:rPr lang="en-GB" sz="1600" dirty="0" err="1"/>
              <a:t>bromobutyl</a:t>
            </a:r>
            <a:r>
              <a:rPr lang="en-GB" sz="1600" dirty="0"/>
              <a:t>) stopper, aluminium seal and an </a:t>
            </a:r>
            <a:r>
              <a:rPr lang="en-GB" sz="1600" b="1" dirty="0"/>
              <a:t>orange flip-off plastic cap</a:t>
            </a:r>
            <a:r>
              <a:rPr lang="en-GB" sz="1600" dirty="0"/>
              <a:t>. The stopper does not contain latex</a:t>
            </a:r>
          </a:p>
          <a:p>
            <a:pPr marL="285750" indent="-285750">
              <a:lnSpc>
                <a:spcPct val="120000"/>
              </a:lnSpc>
              <a:spcBef>
                <a:spcPts val="0"/>
              </a:spcBef>
              <a:buFont typeface="Arial" panose="020B0604020202020204" pitchFamily="34" charset="0"/>
              <a:buChar char="•"/>
            </a:pPr>
            <a:endParaRPr lang="en-GB" sz="1600" dirty="0"/>
          </a:p>
          <a:p>
            <a:pPr marL="285750" indent="-285750">
              <a:lnSpc>
                <a:spcPct val="120000"/>
              </a:lnSpc>
              <a:spcBef>
                <a:spcPts val="0"/>
              </a:spcBef>
              <a:buFont typeface="Arial" panose="020B0604020202020204" pitchFamily="34" charset="0"/>
              <a:buChar char="•"/>
            </a:pPr>
            <a:r>
              <a:rPr lang="en-GB" sz="1600" dirty="0"/>
              <a:t>each vial contains 1.3 ml of vaccine and should be diluted with 1.3 ml of Sodium Chloride 0.9% Solution for Injection (normal saline)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if the dose-sparing needles and syringes being supplied with the vaccine are used, it should be possible to obtain 10 full 0.2ml doses from the vial. If standard syringes and needles are used, there may not be sufficient volume to extract a tenth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66</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811521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9432" cy="1152128"/>
          </a:xfrm>
        </p:spPr>
        <p:txBody>
          <a:bodyPr/>
          <a:lstStyle/>
          <a:p>
            <a:r>
              <a:rPr lang="en-GB" sz="2600" dirty="0">
                <a:solidFill>
                  <a:schemeClr val="accent1">
                    <a:lumMod val="75000"/>
                  </a:schemeClr>
                </a:solidFill>
              </a:rPr>
              <a:t>COVID-19 Pfizer BioNTech Comirnaty 10 </a:t>
            </a:r>
            <a:br>
              <a:rPr lang="en-GB" sz="2600" dirty="0">
                <a:solidFill>
                  <a:schemeClr val="accent1">
                    <a:lumMod val="75000"/>
                  </a:schemeClr>
                </a:solidFill>
              </a:rPr>
            </a:br>
            <a:r>
              <a:rPr lang="en-GB" sz="2600" dirty="0">
                <a:solidFill>
                  <a:schemeClr val="accent1">
                    <a:lumMod val="75000"/>
                  </a:schemeClr>
                </a:solidFill>
              </a:rPr>
              <a:t>micrograms/dose vaccine dose and diluent</a:t>
            </a:r>
            <a:endParaRPr lang="en-GB" sz="2600" dirty="0"/>
          </a:p>
        </p:txBody>
      </p:sp>
      <p:sp>
        <p:nvSpPr>
          <p:cNvPr id="3" name="Content Placeholder 2"/>
          <p:cNvSpPr>
            <a:spLocks noGrp="1"/>
          </p:cNvSpPr>
          <p:nvPr>
            <p:ph idx="1"/>
          </p:nvPr>
        </p:nvSpPr>
        <p:spPr>
          <a:xfrm>
            <a:off x="685800" y="1268760"/>
            <a:ext cx="8077200" cy="4293840"/>
          </a:xfrm>
        </p:spPr>
        <p:txBody>
          <a:bodyPr/>
          <a:lstStyle/>
          <a:p>
            <a:pPr marL="285750" indent="-285750">
              <a:lnSpc>
                <a:spcPct val="120000"/>
              </a:lnSpc>
              <a:spcBef>
                <a:spcPts val="0"/>
              </a:spcBef>
              <a:buFont typeface="Arial" panose="020B0604020202020204" pitchFamily="34" charset="0"/>
              <a:buChar char="•"/>
            </a:pPr>
            <a:r>
              <a:rPr lang="en-GB" sz="1500" dirty="0"/>
              <a:t>a single dose is 0.2 ml</a:t>
            </a:r>
          </a:p>
          <a:p>
            <a:pPr marL="285750" indent="-285750">
              <a:lnSpc>
                <a:spcPct val="120000"/>
              </a:lnSpc>
              <a:spcBef>
                <a:spcPts val="0"/>
              </a:spcBef>
              <a:buFont typeface="Arial" panose="020B0604020202020204" pitchFamily="34" charset="0"/>
              <a:buChar char="•"/>
            </a:pPr>
            <a:endParaRPr lang="en-GB" sz="1500" dirty="0"/>
          </a:p>
          <a:p>
            <a:pPr marL="285750" indent="-285750">
              <a:lnSpc>
                <a:spcPct val="120000"/>
              </a:lnSpc>
              <a:spcBef>
                <a:spcPts val="0"/>
              </a:spcBef>
              <a:buFont typeface="Arial" panose="020B0604020202020204" pitchFamily="34" charset="0"/>
              <a:buChar char="•"/>
            </a:pPr>
            <a:r>
              <a:rPr lang="en-GB" sz="1500" dirty="0"/>
              <a:t>care should be taken to ensure a full 0.2 ml dose will be administered to the individual from the same vial. If the amount of vaccine remaining in the vial cannot provide a full dose of 0.2 ml, discard the vial and any excess volume. Do not pool excess vaccine from multiple vials</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Sodium Chloride 0.9% Solution for Injection (normal saline) should be used as a diluent for this vaccine</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a separate ampoule containing a minimum of 2 ml of normal saline is required for vaccine reconstitution</a:t>
            </a:r>
          </a:p>
          <a:p>
            <a:pPr marL="0" indent="0">
              <a:lnSpc>
                <a:spcPct val="120000"/>
              </a:lnSpc>
              <a:spcBef>
                <a:spcPts val="0"/>
              </a:spcBef>
            </a:pPr>
            <a:endParaRPr lang="en-GB" sz="1500" dirty="0"/>
          </a:p>
          <a:p>
            <a:pPr marL="285750" indent="-285750">
              <a:lnSpc>
                <a:spcPct val="120000"/>
              </a:lnSpc>
              <a:spcBef>
                <a:spcPts val="0"/>
              </a:spcBef>
              <a:buFont typeface="Arial" panose="020B0604020202020204" pitchFamily="34" charset="0"/>
              <a:buChar char="•"/>
            </a:pPr>
            <a:r>
              <a:rPr lang="en-GB" sz="1500" dirty="0"/>
              <a:t>each ampoule of diluent is single use and any remaining diluent must be discarded after 1.3 ml has been withdrawn, regardless of the ampoule volume</a:t>
            </a:r>
          </a:p>
          <a:p>
            <a:endParaRPr lang="en-GB" sz="1500" dirty="0"/>
          </a:p>
        </p:txBody>
      </p:sp>
    </p:spTree>
    <p:extLst>
      <p:ext uri="{BB962C8B-B14F-4D97-AF65-F5344CB8AC3E}">
        <p14:creationId xmlns:p14="http://schemas.microsoft.com/office/powerpoint/2010/main" val="2207081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008112"/>
          </a:xfrm>
        </p:spPr>
        <p:txBody>
          <a:bodyPr/>
          <a:lstStyle/>
          <a:p>
            <a:r>
              <a:rPr lang="en-GB" sz="2400" dirty="0">
                <a:solidFill>
                  <a:schemeClr val="accent1">
                    <a:lumMod val="75000"/>
                  </a:schemeClr>
                </a:solidFill>
              </a:rPr>
              <a:t>Storage of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a:t>
            </a:r>
            <a:r>
              <a:rPr lang="en-GB" sz="2400" dirty="0">
                <a:solidFill>
                  <a:srgbClr val="FF0000"/>
                </a:solidFill>
              </a:rPr>
              <a:t> </a:t>
            </a:r>
            <a:r>
              <a:rPr lang="en-GB" sz="2400" dirty="0">
                <a:solidFill>
                  <a:schemeClr val="accent1">
                    <a:lumMod val="75000"/>
                  </a:schemeClr>
                </a:solidFill>
              </a:rPr>
              <a:t>vaccine in a thawed state</a:t>
            </a:r>
          </a:p>
        </p:txBody>
      </p:sp>
      <p:sp>
        <p:nvSpPr>
          <p:cNvPr id="3" name="Content Placeholder 2"/>
          <p:cNvSpPr>
            <a:spLocks noGrp="1"/>
          </p:cNvSpPr>
          <p:nvPr>
            <p:ph idx="1"/>
          </p:nvPr>
        </p:nvSpPr>
        <p:spPr>
          <a:xfrm>
            <a:off x="685800" y="1268760"/>
            <a:ext cx="8077200" cy="4680520"/>
          </a:xfrm>
        </p:spPr>
        <p:txBody>
          <a:bodyPr/>
          <a:lstStyle/>
          <a:p>
            <a:pPr marL="285750" indent="-285750">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when removed from the freezer, the undiluted vaccine has a maximum shelf life of up to 10 weeks at +2°C and +8°C within the 18 month shelf </a:t>
            </a:r>
            <a:r>
              <a:rPr lang="en-GB" sz="1600" dirty="0">
                <a:solidFill>
                  <a:srgbClr val="0B0C0C"/>
                </a:solidFill>
              </a:rPr>
              <a:t>life</a:t>
            </a:r>
            <a:r>
              <a:rPr lang="en-GB" sz="1600" dirty="0"/>
              <a:t>	</a:t>
            </a:r>
          </a:p>
          <a:p>
            <a:pPr marL="0" lvl="0" indent="0"/>
            <a:endParaRPr lang="en-GB" sz="1600" dirty="0"/>
          </a:p>
          <a:p>
            <a:pPr marL="285750" indent="-285750">
              <a:lnSpc>
                <a:spcPct val="120000"/>
              </a:lnSpc>
              <a:spcBef>
                <a:spcPts val="600"/>
              </a:spcBef>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Arial" panose="020B0604020202020204" pitchFamily="34" charset="0"/>
              <a:buChar char="•"/>
            </a:pPr>
            <a:endParaRPr lang="en-GB" sz="1600" dirty="0"/>
          </a:p>
          <a:p>
            <a:pPr marL="285750" indent="-285750">
              <a:lnSpc>
                <a:spcPct val="120000"/>
              </a:lnSpc>
              <a:spcBef>
                <a:spcPts val="600"/>
              </a:spcBef>
              <a:buFont typeface="Arial" panose="020B0604020202020204" pitchFamily="34" charset="0"/>
              <a:buChar char="•"/>
            </a:pPr>
            <a:r>
              <a:rPr lang="en-GB" sz="16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091485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395536" y="260648"/>
            <a:ext cx="7816678" cy="1008112"/>
          </a:xfrm>
        </p:spPr>
        <p:txBody>
          <a:bodyPr>
            <a:normAutofit fontScale="90000"/>
          </a:bodyPr>
          <a:lstStyle/>
          <a:p>
            <a:r>
              <a:rPr lang="en-GB" dirty="0">
                <a:solidFill>
                  <a:schemeClr val="accent1">
                    <a:lumMod val="75000"/>
                  </a:schemeClr>
                </a:solidFill>
              </a:rPr>
              <a:t> </a:t>
            </a:r>
            <a:r>
              <a:rPr lang="en-GB" sz="2800" dirty="0">
                <a:solidFill>
                  <a:schemeClr val="accent1">
                    <a:lumMod val="75000"/>
                  </a:schemeClr>
                </a:solidFill>
              </a:rPr>
              <a:t>COVID-19 Pfizer BioNTech Comirnaty 10 micrograms/</a:t>
            </a:r>
            <a:br>
              <a:rPr lang="en-GB" sz="2800" dirty="0">
                <a:solidFill>
                  <a:schemeClr val="accent1">
                    <a:lumMod val="75000"/>
                  </a:schemeClr>
                </a:solidFill>
              </a:rPr>
            </a:br>
            <a:r>
              <a:rPr lang="en-GB" sz="2800" dirty="0">
                <a:solidFill>
                  <a:schemeClr val="accent1">
                    <a:lumMod val="75000"/>
                  </a:schemeClr>
                </a:solidFill>
              </a:rPr>
              <a:t> dose vaccine</a:t>
            </a:r>
            <a:r>
              <a:rPr lang="en-GB" sz="3100" dirty="0">
                <a:solidFill>
                  <a:schemeClr val="accent1">
                    <a:lumMod val="75000"/>
                  </a:schemeClr>
                </a:solidFill>
              </a:rPr>
              <a:t> reconstitution</a:t>
            </a:r>
            <a:br>
              <a:rPr lang="en-GB" sz="3100" dirty="0"/>
            </a:br>
            <a:endParaRPr lang="en-GB" sz="31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268760"/>
            <a:ext cx="8077200" cy="4392488"/>
          </a:xfrm>
        </p:spPr>
        <p:txBody>
          <a:bodyPr/>
          <a:lstStyle/>
          <a:p>
            <a:r>
              <a:rPr lang="en-GB" sz="1800" dirty="0"/>
              <a:t>The following equipment is required for reconstitution:</a:t>
            </a:r>
          </a:p>
          <a:p>
            <a:pPr marL="285750" lvl="0" indent="-285750">
              <a:buFont typeface="Arial" panose="020B0604020202020204" pitchFamily="34" charset="0"/>
              <a:buChar char="•"/>
            </a:pPr>
            <a:r>
              <a:rPr lang="en-GB" sz="1800" dirty="0"/>
              <a:t>one Pfizer BioNTech COVID-19</a:t>
            </a:r>
            <a:r>
              <a:rPr lang="en-GB" sz="1800" dirty="0">
                <a:solidFill>
                  <a:srgbClr val="FF0000"/>
                </a:solidFill>
              </a:rPr>
              <a:t> </a:t>
            </a:r>
            <a:r>
              <a:rPr lang="en-GB" sz="1800" dirty="0"/>
              <a:t>Comirnaty 10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69</a:t>
            </a:fld>
            <a:endParaRPr lang="en-US" dirty="0">
              <a:solidFill>
                <a:srgbClr val="FFFFFF"/>
              </a:solidFill>
            </a:endParaRPr>
          </a:p>
        </p:txBody>
      </p:sp>
    </p:spTree>
    <p:extLst>
      <p:ext uri="{BB962C8B-B14F-4D97-AF65-F5344CB8AC3E}">
        <p14:creationId xmlns:p14="http://schemas.microsoft.com/office/powerpoint/2010/main" val="5152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 (1)</a:t>
            </a:r>
          </a:p>
        </p:txBody>
      </p:sp>
      <p:sp>
        <p:nvSpPr>
          <p:cNvPr id="3" name="Content Placeholder 2"/>
          <p:cNvSpPr>
            <a:spLocks noGrp="1"/>
          </p:cNvSpPr>
          <p:nvPr>
            <p:ph idx="1"/>
          </p:nvPr>
        </p:nvSpPr>
        <p:spPr>
          <a:xfrm>
            <a:off x="685800" y="1268760"/>
            <a:ext cx="8077200" cy="4293840"/>
          </a:xfrm>
        </p:spPr>
        <p:txBody>
          <a:bodyPr/>
          <a:lstStyle/>
          <a:p>
            <a:pPr marL="171450" indent="-171450">
              <a:buFont typeface="Arial" panose="020B0604020202020204" pitchFamily="34" charset="0"/>
              <a:buChar char="•"/>
            </a:pPr>
            <a:r>
              <a:rPr lang="en-GB" sz="1800" dirty="0"/>
              <a:t>clean hands with alcohol-based gel or soap and water</a:t>
            </a:r>
          </a:p>
          <a:p>
            <a:pPr marL="171450" lvl="0" indent="-171450">
              <a:buFont typeface="Arial" panose="020B0604020202020204" pitchFamily="34" charset="0"/>
              <a:buChar char="•"/>
            </a:pPr>
            <a:r>
              <a:rPr lang="en-GB" sz="1800" dirty="0"/>
              <a:t>assemble one ampule of Sodium Chloride 0.9% Solution for Injection, a single use alcohol swab and one of the combined 2ml needle and syringes provided</a:t>
            </a:r>
          </a:p>
          <a:p>
            <a:pPr marL="171450" indent="-171450">
              <a:buFont typeface="Arial" panose="020B0604020202020204" pitchFamily="34" charset="0"/>
              <a:buChar char="•"/>
            </a:pPr>
            <a:r>
              <a:rPr lang="en-GB" sz="1800" dirty="0"/>
              <a:t>remove one vial of vaccine from the vaccine fridge. </a:t>
            </a:r>
            <a:r>
              <a:rPr lang="en-GB" sz="1800" b="1" dirty="0"/>
              <a:t>Ensure it is the orange-capped </a:t>
            </a:r>
            <a:r>
              <a:rPr lang="en-GB" sz="1800" dirty="0"/>
              <a:t>10 micrograms/dose formulation</a:t>
            </a:r>
          </a:p>
          <a:p>
            <a:pPr marL="171450" indent="-171450">
              <a:buFont typeface="Arial" panose="020B0604020202020204" pitchFamily="34" charset="0"/>
              <a:buChar char="•"/>
            </a:pPr>
            <a:r>
              <a:rPr lang="en-GB" sz="1800" dirty="0"/>
              <a:t>gently invert the vial 10 times prior to dilution. One inversion means turning the vial upside down and back again. </a:t>
            </a:r>
            <a:r>
              <a:rPr lang="en-GB" sz="1800" b="1" dirty="0"/>
              <a:t>Do not shake</a:t>
            </a:r>
          </a:p>
          <a:p>
            <a:pPr marL="171450" indent="-171450">
              <a:buFont typeface="Arial" panose="020B0604020202020204" pitchFamily="34" charset="0"/>
              <a:buChar char="•"/>
            </a:pPr>
            <a:r>
              <a:rPr lang="en-GB" sz="180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171450" lvl="0" indent="-171450">
              <a:buFont typeface="Arial" panose="020B0604020202020204" pitchFamily="34" charset="0"/>
              <a:buChar char="•"/>
            </a:pPr>
            <a:r>
              <a:rPr lang="en-GB" sz="18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951277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10 micrograms/dose vaccine (2)</a:t>
            </a:r>
          </a:p>
        </p:txBody>
      </p:sp>
      <p:sp>
        <p:nvSpPr>
          <p:cNvPr id="3" name="Content Placeholder 2"/>
          <p:cNvSpPr>
            <a:spLocks noGrp="1"/>
          </p:cNvSpPr>
          <p:nvPr>
            <p:ph idx="1"/>
          </p:nvPr>
        </p:nvSpPr>
        <p:spPr>
          <a:xfrm>
            <a:off x="685800" y="1268760"/>
            <a:ext cx="8077200" cy="4293840"/>
          </a:xfrm>
        </p:spPr>
        <p:txBody>
          <a:bodyPr/>
          <a:lstStyle/>
          <a:p>
            <a:pPr marL="285750" lvl="0" indent="-285750">
              <a:buFont typeface="Arial" panose="020B0604020202020204" pitchFamily="34" charset="0"/>
              <a:buChar char="•"/>
            </a:pPr>
            <a:r>
              <a:rPr lang="en-GB" sz="1800" dirty="0"/>
              <a:t>invert the ampoule containing the Sodium Chloride 0.9% Solution for Injection diluent and withdraw 1.3ml slowly to avoid formation of bubbles </a:t>
            </a:r>
          </a:p>
          <a:p>
            <a:pPr marL="285750" lvl="0" indent="-285750">
              <a:buFont typeface="Arial" panose="020B0604020202020204" pitchFamily="34" charset="0"/>
              <a:buChar char="•"/>
            </a:pPr>
            <a:r>
              <a:rPr lang="en-GB" sz="1800" dirty="0"/>
              <a:t>discard the diluent ampoule and any remaining diluent in it. Do not use any other type of diluent</a:t>
            </a:r>
          </a:p>
          <a:p>
            <a:pPr marL="285750" lvl="0" indent="-285750">
              <a:buFont typeface="Arial" panose="020B0604020202020204" pitchFamily="34" charset="0"/>
              <a:buChar char="•"/>
            </a:pPr>
            <a:r>
              <a:rPr lang="en-GB" sz="1800" dirty="0"/>
              <a:t>add diluent to the vaccine vial. You may feel some pressure in the vial as you add the diluent. Equalise the vial pressure by withdrawing 1.3 ml of air into the empty diluent syringe before removing the needle from the vial</a:t>
            </a:r>
          </a:p>
          <a:p>
            <a:pPr marL="285750" indent="-285750">
              <a:buFont typeface="Arial" panose="020B0604020202020204" pitchFamily="34" charset="0"/>
              <a:buChar char="•"/>
            </a:pPr>
            <a:r>
              <a:rPr lang="en-GB" sz="1800" dirty="0"/>
              <a:t>remove the needle from the vial and dispose into yellow sharps bin</a:t>
            </a:r>
          </a:p>
          <a:p>
            <a:pPr marL="285750" lvl="0" indent="-285750">
              <a:buFont typeface="Arial" panose="020B0604020202020204" pitchFamily="34" charset="0"/>
              <a:buChar char="•"/>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Arial" panose="020B0604020202020204" pitchFamily="34" charset="0"/>
              <a:buChar char="•"/>
            </a:pPr>
            <a:r>
              <a:rPr lang="en-GB" sz="1800" dirty="0"/>
              <a:t>the diluted vaccine should be an off-white solution with no particulates visible</a:t>
            </a:r>
          </a:p>
          <a:p>
            <a:pPr marL="285750" lvl="0" indent="-285750">
              <a:buFont typeface="Arial" panose="020B0604020202020204" pitchFamily="34" charset="0"/>
              <a:buChar char="•"/>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55409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COVID-19 Pfizer BioNTech Comirnaty 10 micrograms/</a:t>
            </a:r>
            <a:br>
              <a:rPr lang="en-GB" sz="2400" dirty="0">
                <a:solidFill>
                  <a:schemeClr val="accent1">
                    <a:lumMod val="75000"/>
                  </a:schemeClr>
                </a:solidFill>
              </a:rPr>
            </a:br>
            <a:r>
              <a:rPr lang="en-GB" sz="2400" dirty="0">
                <a:solidFill>
                  <a:schemeClr val="accent1">
                    <a:lumMod val="75000"/>
                  </a:schemeClr>
                </a:solidFill>
              </a:rPr>
              <a:t>dose vaccine dose preparation</a:t>
            </a:r>
          </a:p>
        </p:txBody>
      </p:sp>
      <p:sp>
        <p:nvSpPr>
          <p:cNvPr id="3" name="Content Placeholder 2"/>
          <p:cNvSpPr>
            <a:spLocks noGrp="1"/>
          </p:cNvSpPr>
          <p:nvPr>
            <p:ph idx="1"/>
          </p:nvPr>
        </p:nvSpPr>
        <p:spPr>
          <a:xfrm>
            <a:off x="685800" y="1196752"/>
            <a:ext cx="8077200" cy="4536504"/>
          </a:xfrm>
        </p:spPr>
        <p:txBody>
          <a:bodyPr/>
          <a:lstStyle/>
          <a:p>
            <a:pPr marL="285750" lvl="0" indent="-285750">
              <a:lnSpc>
                <a:spcPct val="120000"/>
              </a:lnSpc>
              <a:spcBef>
                <a:spcPts val="0"/>
              </a:spcBef>
              <a:buFont typeface="Arial" panose="020B0604020202020204" pitchFamily="34" charset="0"/>
              <a:buChar char="•"/>
            </a:pPr>
            <a:r>
              <a:rPr lang="en-GB" sz="14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endParaRPr lang="en-GB" sz="800" dirty="0"/>
          </a:p>
          <a:p>
            <a:pPr marL="285750" lvl="0" indent="-285750">
              <a:lnSpc>
                <a:spcPct val="120000"/>
              </a:lnSpc>
              <a:spcBef>
                <a:spcPts val="0"/>
              </a:spcBef>
              <a:buFont typeface="Arial" panose="020B0604020202020204" pitchFamily="34" charset="0"/>
              <a:buChar char="•"/>
            </a:pPr>
            <a:r>
              <a:rPr lang="en-GB" sz="1400" dirty="0"/>
              <a:t>using aseptic technique, clean top of vial with a single use alcohol swab and allow to air dry fully</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unwrap 1 of the needle and syringes provided (recommended needle length depends on body mass of patient. Longer length (38mm) needles are recommended for morbidly obese children to ensure the vaccine is injected into muscle)</a:t>
            </a:r>
          </a:p>
          <a:p>
            <a:pPr mar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withdraw a dose of 0.2 ml of diluted product for each vaccination. Ensure correct dose is drawn up</a:t>
            </a:r>
          </a:p>
          <a:p>
            <a:pPr marL="285750" lvl="0" indent="-285750">
              <a:lnSpc>
                <a:spcPct val="120000"/>
              </a:lnSpc>
              <a:spcBef>
                <a:spcPts val="600"/>
              </a:spcBef>
              <a:buFont typeface="Arial" panose="020B0604020202020204" pitchFamily="34" charset="0"/>
              <a:buChar char="•"/>
            </a:pPr>
            <a:r>
              <a:rPr lang="en-GB" sz="1400" dirty="0"/>
              <a:t>any air bubbles should be removed before removing the needle from the vial in order to avoid losing any of the vaccine dose</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the same needle and syringe should be used to draw up and administer the dose of vaccine to prevent under dosing of the vaccine to the person    </a:t>
            </a:r>
          </a:p>
          <a:p>
            <a:pPr marL="0" lvl="0" indent="0">
              <a:lnSpc>
                <a:spcPct val="120000"/>
              </a:lnSpc>
              <a:spcBef>
                <a:spcPts val="0"/>
              </a:spcBef>
            </a:pPr>
            <a:endParaRPr lang="en-GB" sz="800" dirty="0"/>
          </a:p>
          <a:p>
            <a:pPr marL="285750" lvl="0" indent="-285750">
              <a:lnSpc>
                <a:spcPct val="120000"/>
              </a:lnSpc>
              <a:spcBef>
                <a:spcPts val="0"/>
              </a:spcBef>
              <a:buFont typeface="Arial" panose="020B0604020202020204" pitchFamily="34" charset="0"/>
              <a:buChar char="•"/>
            </a:pPr>
            <a:r>
              <a:rPr lang="en-GB" sz="14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2682558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560840" cy="3170099"/>
          </a:xfrm>
          <a:prstGeom prst="rect">
            <a:avLst/>
          </a:prstGeom>
          <a:noFill/>
        </p:spPr>
        <p:txBody>
          <a:bodyPr wrap="square" rtlCol="0">
            <a:spAutoFit/>
          </a:bodyPr>
          <a:lstStyle/>
          <a:p>
            <a:r>
              <a:rPr lang="en-GB" sz="4000" b="1" dirty="0">
                <a:solidFill>
                  <a:schemeClr val="accent1">
                    <a:lumMod val="75000"/>
                  </a:schemeClr>
                </a:solidFill>
              </a:rPr>
              <a:t>COVID-19 Vaccine Pfizer BioNTech Comirnaty Omicron XBB 1.5 10 micrograms/dose </a:t>
            </a:r>
            <a:r>
              <a:rPr lang="en-GB" sz="4000" dirty="0">
                <a:solidFill>
                  <a:schemeClr val="accent1">
                    <a:lumMod val="75000"/>
                  </a:schemeClr>
                </a:solidFill>
              </a:rPr>
              <a:t>(paediatric formulation </a:t>
            </a:r>
            <a:r>
              <a:rPr lang="en-GB" sz="4000" u="sng" dirty="0">
                <a:solidFill>
                  <a:schemeClr val="accent1">
                    <a:lumMod val="75000"/>
                  </a:schemeClr>
                </a:solidFill>
              </a:rPr>
              <a:t>5 to 11 years</a:t>
            </a:r>
            <a:r>
              <a:rPr lang="en-GB" sz="4000" dirty="0">
                <a:solidFill>
                  <a:schemeClr val="accent1">
                    <a:lumMod val="75000"/>
                  </a:schemeClr>
                </a:solidFill>
              </a:rPr>
              <a:t>)</a:t>
            </a:r>
          </a:p>
        </p:txBody>
      </p:sp>
    </p:spTree>
    <p:extLst>
      <p:ext uri="{BB962C8B-B14F-4D97-AF65-F5344CB8AC3E}">
        <p14:creationId xmlns:p14="http://schemas.microsoft.com/office/powerpoint/2010/main" val="2683989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 Comirnaty Omicron XBB 1.5 </a:t>
            </a:r>
            <a:br>
              <a:rPr lang="en-GB" sz="2400" dirty="0">
                <a:solidFill>
                  <a:schemeClr val="accent1">
                    <a:lumMod val="75000"/>
                  </a:schemeClr>
                </a:solidFill>
              </a:rPr>
            </a:br>
            <a:r>
              <a:rPr lang="en-GB" sz="2400" dirty="0">
                <a:solidFill>
                  <a:schemeClr val="accent1">
                    <a:lumMod val="75000"/>
                  </a:schemeClr>
                </a:solidFill>
              </a:rPr>
              <a:t>10mcg/dose vaccine ingredients/excipients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err="1"/>
              <a:t>Raxtozinameran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2548844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1124744"/>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Omicron XBB 1.5 10mcg/dose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077200" cy="4824536"/>
          </a:xfrm>
        </p:spPr>
        <p:txBody>
          <a:bodyPr/>
          <a:lstStyle/>
          <a:p>
            <a:pPr marL="0" indent="0">
              <a:lnSpc>
                <a:spcPct val="120000"/>
              </a:lnSpc>
              <a:spcBef>
                <a:spcPts val="0"/>
              </a:spcBef>
              <a:buNone/>
            </a:pPr>
            <a:r>
              <a:rPr lang="en-GB" sz="1300" dirty="0"/>
              <a:t>The following reactions were reported by the vaccine clinical trial participants aged 5 to 11 years:</a:t>
            </a:r>
          </a:p>
          <a:p>
            <a:pPr marL="0" indent="0">
              <a:lnSpc>
                <a:spcPct val="120000"/>
              </a:lnSpc>
              <a:spcBef>
                <a:spcPts val="1200"/>
              </a:spcBef>
              <a:buNone/>
            </a:pPr>
            <a:r>
              <a:rPr lang="en-GB" sz="1300" b="1" dirty="0"/>
              <a:t>Local reactions</a:t>
            </a:r>
            <a:endParaRPr lang="en-GB" sz="1300" dirty="0"/>
          </a:p>
          <a:p>
            <a:pPr marL="0" indent="0">
              <a:lnSpc>
                <a:spcPct val="120000"/>
              </a:lnSpc>
              <a:spcBef>
                <a:spcPts val="0"/>
              </a:spcBef>
              <a:buNone/>
            </a:pPr>
            <a:r>
              <a:rPr lang="en-GB" sz="1300" dirty="0"/>
              <a:t>Over 80% reported pain at the injection site. Redness and swelling was also commonly reported (20%)</a:t>
            </a:r>
          </a:p>
          <a:p>
            <a:pPr marL="0" indent="0">
              <a:lnSpc>
                <a:spcPct val="120000"/>
              </a:lnSpc>
              <a:spcBef>
                <a:spcPts val="600"/>
              </a:spcBef>
              <a:buNone/>
            </a:pPr>
            <a:r>
              <a:rPr lang="en-GB" sz="1300" b="1" dirty="0"/>
              <a:t>Systemic reactions</a:t>
            </a:r>
            <a:endParaRPr lang="en-GB" sz="1300" dirty="0"/>
          </a:p>
          <a:p>
            <a:pPr marL="0" indent="0">
              <a:lnSpc>
                <a:spcPct val="120000"/>
              </a:lnSpc>
              <a:spcBef>
                <a:spcPts val="0"/>
              </a:spcBef>
              <a:buNone/>
            </a:pPr>
            <a:r>
              <a:rPr lang="en-GB" sz="1300" dirty="0"/>
              <a:t>The most frequently reported systemic reactions (reactions affecting the whole body) were:</a:t>
            </a:r>
          </a:p>
          <a:p>
            <a:pPr marL="0" indent="0">
              <a:lnSpc>
                <a:spcPct val="120000"/>
              </a:lnSpc>
              <a:spcBef>
                <a:spcPts val="0"/>
              </a:spcBef>
              <a:buNone/>
            </a:pPr>
            <a:r>
              <a:rPr lang="en-GB" sz="1300" dirty="0"/>
              <a:t>	tiredness (&gt; 50%)	 	headache (&gt; 30%) </a:t>
            </a:r>
          </a:p>
          <a:p>
            <a:pPr marL="0" indent="0">
              <a:lnSpc>
                <a:spcPct val="120000"/>
              </a:lnSpc>
              <a:spcBef>
                <a:spcPts val="0"/>
              </a:spcBef>
              <a:buNone/>
            </a:pPr>
            <a:r>
              <a:rPr lang="en-GB" sz="1300" dirty="0"/>
              <a:t>	muscle aches (&gt; 10%)		chills (&gt; 10%) </a:t>
            </a:r>
          </a:p>
          <a:p>
            <a:pPr marL="0" indent="0">
              <a:lnSpc>
                <a:spcPct val="120000"/>
              </a:lnSpc>
              <a:spcBef>
                <a:spcPts val="0"/>
              </a:spcBef>
              <a:buNone/>
            </a:pPr>
            <a:endParaRPr lang="en-GB" sz="1300" dirty="0"/>
          </a:p>
          <a:p>
            <a:pPr marL="285750" indent="-285750">
              <a:lnSpc>
                <a:spcPct val="120000"/>
              </a:lnSpc>
              <a:spcBef>
                <a:spcPts val="0"/>
              </a:spcBef>
              <a:buFont typeface="Arial" panose="020B0604020202020204" pitchFamily="34" charset="0"/>
              <a:buChar char="•"/>
            </a:pPr>
            <a:r>
              <a:rPr lang="en-GB" sz="13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3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3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300" dirty="0"/>
              <a:t>inform parents/carers/</a:t>
            </a:r>
            <a:r>
              <a:rPr lang="en-GB" sz="1300" dirty="0" err="1"/>
              <a:t>vaccinees</a:t>
            </a:r>
            <a:r>
              <a:rPr lang="en-GB" sz="1300" dirty="0"/>
              <a:t> these symptoms normally last less than a week but if their symptoms get worse or they are concerned, they should speak to their GP</a:t>
            </a:r>
          </a:p>
          <a:p>
            <a:pPr marL="0" indent="0"/>
            <a:endParaRPr lang="en-GB" sz="1300" dirty="0"/>
          </a:p>
          <a:p>
            <a:pPr marL="0" indent="0"/>
            <a:r>
              <a:rPr lang="en-GB" sz="1300" dirty="0"/>
              <a:t>Note: Swollen axilla or neck glands on the same side as the vaccination site can occur as an uncommon reaction, this can last for up to 10 days.</a:t>
            </a:r>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75</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08660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51440" cy="1224136"/>
          </a:xfrm>
        </p:spPr>
        <p:txBody>
          <a:bodyPr/>
          <a:lstStyle/>
          <a:p>
            <a:r>
              <a:rPr lang="en-GB" sz="2400" dirty="0">
                <a:solidFill>
                  <a:schemeClr val="accent1">
                    <a:lumMod val="75000"/>
                  </a:schemeClr>
                </a:solidFill>
              </a:rPr>
              <a:t>COVID-19 Pfizer BioNTech Comirnaty Omicron XBB </a:t>
            </a:r>
            <a:br>
              <a:rPr lang="en-GB" sz="2400" dirty="0">
                <a:solidFill>
                  <a:schemeClr val="accent1">
                    <a:lumMod val="75000"/>
                  </a:schemeClr>
                </a:solidFill>
              </a:rPr>
            </a:br>
            <a:r>
              <a:rPr lang="en-GB" sz="2400" dirty="0">
                <a:solidFill>
                  <a:schemeClr val="accent1">
                    <a:lumMod val="75000"/>
                  </a:schemeClr>
                </a:solidFill>
              </a:rPr>
              <a:t>1.5 10mcg/dose vaccine presentation and dose</a:t>
            </a:r>
          </a:p>
        </p:txBody>
      </p:sp>
      <p:sp>
        <p:nvSpPr>
          <p:cNvPr id="3" name="Content Placeholder 2"/>
          <p:cNvSpPr>
            <a:spLocks noGrp="1"/>
          </p:cNvSpPr>
          <p:nvPr>
            <p:ph idx="1"/>
          </p:nvPr>
        </p:nvSpPr>
        <p:spPr>
          <a:xfrm>
            <a:off x="611560" y="1484784"/>
            <a:ext cx="8151440" cy="4392488"/>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(synthetic </a:t>
            </a:r>
            <a:r>
              <a:rPr lang="en-GB" sz="1800" dirty="0" err="1"/>
              <a:t>bromobutyl</a:t>
            </a:r>
            <a:r>
              <a:rPr lang="en-GB" sz="1800" dirty="0"/>
              <a:t>) stopper, aluminium seal and a </a:t>
            </a:r>
            <a:r>
              <a:rPr lang="en-GB" sz="1800" b="1" dirty="0"/>
              <a:t>blue </a:t>
            </a:r>
            <a:r>
              <a:rPr lang="en-GB" sz="1800" dirty="0"/>
              <a:t>flip-off plastic cap</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b="1" dirty="0"/>
              <a:t>a single dose is 0.3 ml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a:t>
            </a:r>
            <a:r>
              <a:rPr lang="en-GB" sz="1800" b="1" dirty="0"/>
              <a:t>does not </a:t>
            </a:r>
            <a:r>
              <a:rPr lang="en-GB" sz="1800" dirty="0"/>
              <a:t>require dilution</a:t>
            </a:r>
          </a:p>
          <a:p>
            <a:pPr marL="0" indent="0"/>
            <a:endParaRPr lang="en-GB" sz="1800" dirty="0"/>
          </a:p>
          <a:p>
            <a:pPr marL="285750" indent="-285750">
              <a:buFont typeface="Arial" panose="020B0604020202020204" pitchFamily="34" charset="0"/>
              <a:buChar char="•"/>
            </a:pPr>
            <a:r>
              <a:rPr lang="en-GB" sz="1800" dirty="0"/>
              <a:t>if the dose-sparing needles and syringes are used, it should be possible to obtain at least 6 full 0.3ml doses from the vial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95289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3448" cy="432048"/>
          </a:xfrm>
        </p:spPr>
        <p:txBody>
          <a:bodyPr/>
          <a:lstStyle/>
          <a:p>
            <a:r>
              <a:rPr lang="en-GB" sz="2000" dirty="0">
                <a:solidFill>
                  <a:schemeClr val="accent1">
                    <a:lumMod val="75000"/>
                  </a:schemeClr>
                </a:solidFill>
              </a:rPr>
              <a:t>COVID-19 Pfizer BioNTech Comirnaty Omicron XBB 1.5 10mcg/</a:t>
            </a:r>
            <a:br>
              <a:rPr lang="en-GB" sz="2000" dirty="0">
                <a:solidFill>
                  <a:schemeClr val="accent1">
                    <a:lumMod val="75000"/>
                  </a:schemeClr>
                </a:solidFill>
              </a:rPr>
            </a:br>
            <a:r>
              <a:rPr lang="en-GB" sz="2000" dirty="0">
                <a:solidFill>
                  <a:schemeClr val="accent1">
                    <a:lumMod val="75000"/>
                  </a:schemeClr>
                </a:solidFill>
              </a:rPr>
              <a:t>dose vaccine storage and use </a:t>
            </a:r>
          </a:p>
        </p:txBody>
      </p:sp>
      <p:sp>
        <p:nvSpPr>
          <p:cNvPr id="3" name="Content Placeholder 2"/>
          <p:cNvSpPr>
            <a:spLocks noGrp="1"/>
          </p:cNvSpPr>
          <p:nvPr>
            <p:ph idx="1"/>
          </p:nvPr>
        </p:nvSpPr>
        <p:spPr>
          <a:xfrm>
            <a:off x="685800" y="1268760"/>
            <a:ext cx="7702624" cy="4608512"/>
          </a:xfrm>
        </p:spPr>
        <p:txBody>
          <a:bodyPr/>
          <a:lstStyle/>
          <a:p>
            <a:pPr marL="285750" indent="-285750">
              <a:buFont typeface="Arial" panose="020B0604020202020204" pitchFamily="34" charset="0"/>
              <a:buChar char="•"/>
            </a:pPr>
            <a:r>
              <a:rPr lang="en-GB" sz="1500" dirty="0"/>
              <a:t>shelf-life is 12 months at -90ºC to -60ºC</a:t>
            </a:r>
          </a:p>
          <a:p>
            <a:pPr marL="28575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dirty="0"/>
              <a:t>the vaccine will be delivered to where it is going to be administered thawed but refrigerated between +2ºC and +8ºC</a:t>
            </a:r>
          </a:p>
          <a:p>
            <a:pPr marL="285750" lvl="0" indent="-285750">
              <a:buFont typeface="Arial" panose="020B0604020202020204" pitchFamily="34" charset="0"/>
              <a:buChar char="•"/>
            </a:pPr>
            <a:endParaRPr lang="en-GB" sz="1500" dirty="0"/>
          </a:p>
          <a:p>
            <a:pPr marL="285750" lvl="0" indent="-285750">
              <a:buFont typeface="Arial" panose="020B0604020202020204" pitchFamily="34" charset="0"/>
              <a:buChar char="•"/>
            </a:pPr>
            <a:r>
              <a:rPr lang="en-GB" sz="15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500" b="1" dirty="0"/>
          </a:p>
          <a:p>
            <a:pPr marL="285750" lvl="0" indent="-285750">
              <a:buFont typeface="Arial" panose="020B0604020202020204" pitchFamily="34" charset="0"/>
              <a:buChar char="•"/>
            </a:pPr>
            <a:r>
              <a:rPr lang="en-GB" sz="1500" dirty="0"/>
              <a:t>once thawed, the unopened vaccine may be stored refrigerated at +2ºC to +8ºC, protected from light, for up to 10 weeks</a:t>
            </a:r>
          </a:p>
          <a:p>
            <a:pPr marL="285750" lvl="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kern="1200" dirty="0"/>
              <a:t>prior to use, the unopened vials can be stored for up to 12 hours at temperatures between 8 °C and 30 °C</a:t>
            </a: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747878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6022"/>
            <a:ext cx="8077200" cy="936104"/>
          </a:xfrm>
        </p:spPr>
        <p:txBody>
          <a:bodyPr/>
          <a:lstStyle/>
          <a:p>
            <a:r>
              <a:rPr lang="en-GB" sz="2000" dirty="0">
                <a:solidFill>
                  <a:schemeClr val="accent1">
                    <a:lumMod val="75000"/>
                  </a:schemeClr>
                </a:solidFill>
              </a:rPr>
              <a:t>COVID-19 Pfizer BioNTech Comirnaty Omicron XBB 1.5 10mcg/</a:t>
            </a:r>
            <a:br>
              <a:rPr lang="en-GB" sz="2000" dirty="0">
                <a:solidFill>
                  <a:schemeClr val="accent1">
                    <a:lumMod val="75000"/>
                  </a:schemeClr>
                </a:solidFill>
              </a:rPr>
            </a:br>
            <a:r>
              <a:rPr lang="en-GB" sz="2000" dirty="0">
                <a:solidFill>
                  <a:schemeClr val="accent1">
                    <a:lumMod val="75000"/>
                  </a:schemeClr>
                </a:solidFill>
              </a:rPr>
              <a:t>dose vaccine preparation (1)</a:t>
            </a:r>
          </a:p>
        </p:txBody>
      </p:sp>
      <p:sp>
        <p:nvSpPr>
          <p:cNvPr id="3" name="Content Placeholder 2"/>
          <p:cNvSpPr>
            <a:spLocks noGrp="1"/>
          </p:cNvSpPr>
          <p:nvPr>
            <p:ph idx="1"/>
          </p:nvPr>
        </p:nvSpPr>
        <p:spPr>
          <a:xfrm>
            <a:off x="685800" y="1196752"/>
            <a:ext cx="8077200" cy="4680520"/>
          </a:xfrm>
        </p:spPr>
        <p:txBody>
          <a:bodyPr/>
          <a:lstStyle/>
          <a:p>
            <a:pPr marL="285750" indent="-285750">
              <a:buFont typeface="Arial" panose="020B0604020202020204" pitchFamily="34" charset="0"/>
              <a:buChar char="•"/>
            </a:pPr>
            <a:r>
              <a:rPr lang="en-GB" sz="1400" b="1" dirty="0"/>
              <a:t>COVID-19 Pfizer BioNTech </a:t>
            </a:r>
            <a:r>
              <a:rPr lang="en-GB" sz="1400" dirty="0"/>
              <a:t>Comirnaty Omicron XBB 1.5 10mcg/dose </a:t>
            </a:r>
            <a:r>
              <a:rPr lang="en-GB" sz="1400" b="1" dirty="0"/>
              <a:t>vaccine does not require dilution</a:t>
            </a:r>
          </a:p>
          <a:p>
            <a:pPr marL="0" indent="0"/>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2411074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400" dirty="0">
                <a:solidFill>
                  <a:schemeClr val="accent1">
                    <a:lumMod val="75000"/>
                  </a:schemeClr>
                </a:solidFill>
              </a:rPr>
              <a:t>COVID-19 Pfizer BioNTech Comirnaty Omicron XBB </a:t>
            </a:r>
            <a:br>
              <a:rPr lang="en-GB" sz="2400" dirty="0">
                <a:solidFill>
                  <a:schemeClr val="accent1">
                    <a:lumMod val="75000"/>
                  </a:schemeClr>
                </a:solidFill>
              </a:rPr>
            </a:br>
            <a:r>
              <a:rPr lang="en-GB" sz="2400" dirty="0">
                <a:solidFill>
                  <a:schemeClr val="accent1">
                    <a:lumMod val="75000"/>
                  </a:schemeClr>
                </a:solidFill>
              </a:rPr>
              <a:t>1.5 10mcg/dose preparation (2)</a:t>
            </a:r>
          </a:p>
        </p:txBody>
      </p:sp>
      <p:sp>
        <p:nvSpPr>
          <p:cNvPr id="3" name="Content Placeholder 2"/>
          <p:cNvSpPr>
            <a:spLocks noGrp="1"/>
          </p:cNvSpPr>
          <p:nvPr>
            <p:ph idx="1"/>
          </p:nvPr>
        </p:nvSpPr>
        <p:spPr>
          <a:xfrm>
            <a:off x="685800" y="1484784"/>
            <a:ext cx="8077200" cy="4077816"/>
          </a:xfrm>
        </p:spPr>
        <p:txBody>
          <a:bodyPr/>
          <a:lstStyle/>
          <a:p>
            <a:pPr marL="285750" indent="-285750">
              <a:buFont typeface="Arial" panose="020B0604020202020204" pitchFamily="34" charset="0"/>
              <a:buChar char="•"/>
            </a:pPr>
            <a:r>
              <a:rPr lang="en-GB" sz="1800" dirty="0"/>
              <a:t>a low dead-volume combined needle and syringe (with a dead volume of no more than 35 microlitres)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a:t>
            </a:r>
            <a:r>
              <a:rPr lang="en-GB" sz="1800" b="1" dirty="0"/>
              <a:t>0.3 ml </a:t>
            </a:r>
            <a:r>
              <a:rPr lang="en-GB" sz="1800" dirty="0"/>
              <a:t>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4963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936104"/>
          </a:xfrm>
        </p:spPr>
        <p:txBody>
          <a:bodyPr/>
          <a:lstStyle/>
          <a:p>
            <a:r>
              <a:rPr lang="en-GB" dirty="0">
                <a:solidFill>
                  <a:schemeClr val="accent1">
                    <a:lumMod val="75000"/>
                  </a:schemeClr>
                </a:solidFill>
              </a:rPr>
              <a:t>Coronavirus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19089" y="1700809"/>
            <a:ext cx="377715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4" y="1268760"/>
            <a:ext cx="4618893" cy="3896451"/>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RNA is surrounded by an </a:t>
            </a:r>
            <a:r>
              <a:rPr lang="en-GB" sz="1200" b="1" kern="0" dirty="0">
                <a:solidFill>
                  <a:srgbClr val="000000"/>
                </a:solidFill>
              </a:rPr>
              <a:t>envelope</a:t>
            </a:r>
            <a:r>
              <a:rPr lang="en-GB" sz="12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spike proteins </a:t>
            </a:r>
            <a:r>
              <a:rPr lang="en-GB" sz="1200" kern="0" dirty="0">
                <a:solidFill>
                  <a:srgbClr val="000000"/>
                </a:solidFill>
              </a:rPr>
              <a:t>(S) are anchored into the viral </a:t>
            </a:r>
            <a:r>
              <a:rPr lang="en-GB" sz="1200" b="1" kern="0" dirty="0">
                <a:solidFill>
                  <a:srgbClr val="000000"/>
                </a:solidFill>
              </a:rPr>
              <a:t>envelope </a:t>
            </a:r>
            <a:r>
              <a:rPr lang="en-GB" sz="12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RNA </a:t>
            </a:r>
            <a:r>
              <a:rPr lang="en-GB" sz="12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50623"/>
            <a:ext cx="7935416" cy="2262353"/>
          </a:xfrm>
        </p:spPr>
        <p:txBody>
          <a:bodyPr/>
          <a:lstStyle/>
          <a:p>
            <a:r>
              <a:rPr lang="en-GB" sz="3600" dirty="0">
                <a:solidFill>
                  <a:schemeClr val="accent1">
                    <a:lumMod val="75000"/>
                  </a:schemeClr>
                </a:solidFill>
              </a:rPr>
              <a:t>COVID-19 Vaccine Pfizer </a:t>
            </a:r>
            <a:br>
              <a:rPr lang="en-GB" sz="3600" dirty="0">
                <a:solidFill>
                  <a:schemeClr val="accent1">
                    <a:lumMod val="75000"/>
                  </a:schemeClr>
                </a:solidFill>
              </a:rPr>
            </a:br>
            <a:r>
              <a:rPr lang="en-GB" sz="3600" dirty="0">
                <a:solidFill>
                  <a:schemeClr val="accent1">
                    <a:lumMod val="75000"/>
                  </a:schemeClr>
                </a:solidFill>
              </a:rPr>
              <a:t>BioNTech Comirnaty </a:t>
            </a:r>
            <a:br>
              <a:rPr lang="en-GB" sz="3600" dirty="0">
                <a:solidFill>
                  <a:schemeClr val="accent1">
                    <a:lumMod val="75000"/>
                  </a:schemeClr>
                </a:solidFill>
              </a:rPr>
            </a:br>
            <a:r>
              <a:rPr lang="en-GB" sz="3600" dirty="0">
                <a:solidFill>
                  <a:schemeClr val="accent1">
                    <a:lumMod val="75000"/>
                  </a:schemeClr>
                </a:solidFill>
              </a:rPr>
              <a:t>Original/Omicron BA.4-5 and </a:t>
            </a:r>
            <a:br>
              <a:rPr lang="en-GB" sz="3600" dirty="0">
                <a:solidFill>
                  <a:schemeClr val="accent1">
                    <a:lumMod val="75000"/>
                  </a:schemeClr>
                </a:solidFill>
              </a:rPr>
            </a:br>
            <a:r>
              <a:rPr lang="en-GB" sz="3600" dirty="0">
                <a:solidFill>
                  <a:schemeClr val="accent1">
                    <a:lumMod val="75000"/>
                  </a:schemeClr>
                </a:solidFill>
              </a:rPr>
              <a:t>Comirnaty Omicron XBB 1.5 </a:t>
            </a:r>
            <a:br>
              <a:rPr lang="en-GB" sz="3600" dirty="0">
                <a:solidFill>
                  <a:schemeClr val="accent1">
                    <a:lumMod val="75000"/>
                  </a:schemeClr>
                </a:solidFill>
              </a:rPr>
            </a:br>
            <a:r>
              <a:rPr lang="en-GB" sz="3600" dirty="0">
                <a:solidFill>
                  <a:schemeClr val="accent1">
                    <a:lumMod val="75000"/>
                  </a:schemeClr>
                </a:solidFill>
              </a:rPr>
              <a:t>30mcg/dose </a:t>
            </a:r>
            <a:r>
              <a:rPr lang="en-GB" sz="3600" b="0" u="sng" dirty="0">
                <a:solidFill>
                  <a:schemeClr val="accent1">
                    <a:lumMod val="75000"/>
                  </a:schemeClr>
                </a:solidFill>
              </a:rPr>
              <a:t>(12 to 17 year olds)</a:t>
            </a:r>
          </a:p>
        </p:txBody>
      </p:sp>
      <p:pic>
        <p:nvPicPr>
          <p:cNvPr id="9" name="Picture 8">
            <a:extLst>
              <a:ext uri="{FF2B5EF4-FFF2-40B4-BE49-F238E27FC236}">
                <a16:creationId xmlns:a16="http://schemas.microsoft.com/office/drawing/2014/main" id="{0E7C386F-B2E8-43D9-B48C-22528E276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932" y="3675129"/>
            <a:ext cx="3240360" cy="2232248"/>
          </a:xfrm>
          <a:prstGeom prst="rect">
            <a:avLst/>
          </a:prstGeom>
        </p:spPr>
      </p:pic>
      <p:pic>
        <p:nvPicPr>
          <p:cNvPr id="4" name="Picture 3">
            <a:extLst>
              <a:ext uri="{FF2B5EF4-FFF2-40B4-BE49-F238E27FC236}">
                <a16:creationId xmlns:a16="http://schemas.microsoft.com/office/drawing/2014/main" id="{C98B4ABE-FD84-45D1-BF93-54D5509AF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1" y="3644862"/>
            <a:ext cx="1015175" cy="1584177"/>
          </a:xfrm>
          <a:prstGeom prst="rect">
            <a:avLst/>
          </a:prstGeom>
        </p:spPr>
      </p:pic>
      <p:pic>
        <p:nvPicPr>
          <p:cNvPr id="5" name="Picture 4">
            <a:extLst>
              <a:ext uri="{FF2B5EF4-FFF2-40B4-BE49-F238E27FC236}">
                <a16:creationId xmlns:a16="http://schemas.microsoft.com/office/drawing/2014/main" id="{2D5433A8-E16B-4266-9312-BA70CE981F7F}"/>
              </a:ext>
            </a:extLst>
          </p:cNvPr>
          <p:cNvPicPr>
            <a:picLocks noChangeAspect="1"/>
          </p:cNvPicPr>
          <p:nvPr/>
        </p:nvPicPr>
        <p:blipFill>
          <a:blip r:embed="rId5"/>
          <a:stretch>
            <a:fillRect/>
          </a:stretch>
        </p:blipFill>
        <p:spPr>
          <a:xfrm>
            <a:off x="7105389" y="4292932"/>
            <a:ext cx="860159" cy="1584178"/>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 </a:t>
            </a:r>
            <a:r>
              <a:rPr lang="en-GB" sz="2400" u="sng" dirty="0">
                <a:solidFill>
                  <a:schemeClr val="accent1">
                    <a:lumMod val="75000"/>
                  </a:schemeClr>
                </a:solidFill>
              </a:rPr>
              <a:t>Comirnaty Original/Omicron </a:t>
            </a:r>
            <a:br>
              <a:rPr lang="en-GB" sz="2400" u="sng" dirty="0">
                <a:solidFill>
                  <a:schemeClr val="accent1">
                    <a:lumMod val="75000"/>
                  </a:schemeClr>
                </a:solidFill>
              </a:rPr>
            </a:br>
            <a:r>
              <a:rPr lang="en-GB" sz="2400" u="sng" dirty="0">
                <a:solidFill>
                  <a:schemeClr val="accent1">
                    <a:lumMod val="75000"/>
                  </a:schemeClr>
                </a:solidFill>
              </a:rPr>
              <a:t>BA.4-5 </a:t>
            </a:r>
            <a:r>
              <a:rPr lang="en-GB" sz="24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a:t>15 micrograms of </a:t>
            </a:r>
            <a:r>
              <a:rPr lang="en-GB" sz="1700" dirty="0" err="1"/>
              <a:t>tozinameran</a:t>
            </a:r>
            <a:r>
              <a:rPr lang="en-GB" sz="1700" dirty="0"/>
              <a:t> and 15 micrograms of </a:t>
            </a:r>
            <a:r>
              <a:rPr lang="en-GB" sz="1700" dirty="0" err="1"/>
              <a:t>famtozinameran</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may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3159757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a:t>
            </a:r>
            <a:r>
              <a:rPr lang="en-GB" sz="2400" u="sng" dirty="0">
                <a:solidFill>
                  <a:schemeClr val="accent1">
                    <a:lumMod val="75000"/>
                  </a:schemeClr>
                </a:solidFill>
              </a:rPr>
              <a:t> Comirnaty </a:t>
            </a:r>
            <a:r>
              <a:rPr lang="en-GB" sz="2400" dirty="0">
                <a:solidFill>
                  <a:schemeClr val="accent1">
                    <a:lumMod val="75000"/>
                  </a:schemeClr>
                </a:solidFill>
              </a:rPr>
              <a:t>Omicron </a:t>
            </a:r>
            <a:r>
              <a:rPr lang="en-GB" sz="2400" u="sng" dirty="0">
                <a:solidFill>
                  <a:schemeClr val="accent1">
                    <a:lumMod val="75000"/>
                  </a:schemeClr>
                </a:solidFill>
              </a:rPr>
              <a:t>XBB </a:t>
            </a:r>
            <a:br>
              <a:rPr lang="en-GB" sz="2400" u="sng" dirty="0">
                <a:solidFill>
                  <a:schemeClr val="accent1">
                    <a:lumMod val="75000"/>
                  </a:schemeClr>
                </a:solidFill>
              </a:rPr>
            </a:br>
            <a:r>
              <a:rPr lang="en-GB" sz="2400" u="sng" dirty="0">
                <a:solidFill>
                  <a:schemeClr val="accent1">
                    <a:lumMod val="75000"/>
                  </a:schemeClr>
                </a:solidFill>
              </a:rPr>
              <a:t>1.5 30mcg/dose </a:t>
            </a:r>
            <a:r>
              <a:rPr lang="en-GB" sz="24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err="1"/>
              <a:t>Raxtozinameran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8780471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2000" dirty="0">
                <a:solidFill>
                  <a:schemeClr val="accent1">
                    <a:lumMod val="75000"/>
                  </a:schemeClr>
                </a:solidFill>
              </a:rPr>
              <a:t>Adverse reactions following COVID-19 Pfizer BioNTech </a:t>
            </a:r>
            <a:br>
              <a:rPr lang="en-GB" sz="2000" dirty="0">
                <a:solidFill>
                  <a:schemeClr val="accent1">
                    <a:lumMod val="75000"/>
                  </a:schemeClr>
                </a:solidFill>
              </a:rPr>
            </a:br>
            <a:r>
              <a:rPr lang="en-GB" sz="2000" dirty="0">
                <a:solidFill>
                  <a:schemeClr val="accent1">
                    <a:lumMod val="75000"/>
                  </a:schemeClr>
                </a:solidFill>
              </a:rPr>
              <a:t>Comirnaty Original/Omicron BA.4-5 and Comirnaty Omicron XBB </a:t>
            </a:r>
            <a:br>
              <a:rPr lang="en-GB" sz="2000" dirty="0">
                <a:solidFill>
                  <a:schemeClr val="accent1">
                    <a:lumMod val="75000"/>
                  </a:schemeClr>
                </a:solidFill>
              </a:rPr>
            </a:br>
            <a:r>
              <a:rPr lang="en-GB" sz="2000" dirty="0">
                <a:solidFill>
                  <a:schemeClr val="accent1">
                    <a:lumMod val="75000"/>
                  </a:schemeClr>
                </a:solidFill>
              </a:rPr>
              <a:t>1.5 30mcg/dose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219200"/>
            <a:ext cx="8278688" cy="4802088"/>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83</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51440" cy="1224136"/>
          </a:xfrm>
        </p:spPr>
        <p:txBody>
          <a:bodyPr/>
          <a:lstStyle/>
          <a:p>
            <a:r>
              <a:rPr lang="en-GB" sz="2400" dirty="0">
                <a:solidFill>
                  <a:schemeClr val="accent1">
                    <a:lumMod val="75000"/>
                  </a:schemeClr>
                </a:solidFill>
              </a:rPr>
              <a:t>COVID-19 Pfizer BioNTech Comirnaty Original/</a:t>
            </a:r>
            <a:br>
              <a:rPr lang="en-GB" sz="2400" dirty="0">
                <a:solidFill>
                  <a:schemeClr val="accent1">
                    <a:lumMod val="75000"/>
                  </a:schemeClr>
                </a:solidFill>
              </a:rPr>
            </a:br>
            <a:r>
              <a:rPr lang="en-GB" sz="2400" dirty="0">
                <a:solidFill>
                  <a:schemeClr val="accent1">
                    <a:lumMod val="75000"/>
                  </a:schemeClr>
                </a:solidFill>
              </a:rPr>
              <a:t>Omicron BA.4-5 and Comirnaty Omicron XBB 1.5 </a:t>
            </a:r>
            <a:br>
              <a:rPr lang="en-GB" sz="2400" dirty="0">
                <a:solidFill>
                  <a:schemeClr val="accent1">
                    <a:lumMod val="75000"/>
                  </a:schemeClr>
                </a:solidFill>
              </a:rPr>
            </a:br>
            <a:r>
              <a:rPr lang="en-GB" sz="2400" dirty="0">
                <a:solidFill>
                  <a:schemeClr val="accent1">
                    <a:lumMod val="75000"/>
                  </a:schemeClr>
                </a:solidFill>
              </a:rPr>
              <a:t>30mcg/dose vaccine presentation and dose</a:t>
            </a:r>
          </a:p>
        </p:txBody>
      </p:sp>
      <p:sp>
        <p:nvSpPr>
          <p:cNvPr id="3" name="Content Placeholder 2"/>
          <p:cNvSpPr>
            <a:spLocks noGrp="1"/>
          </p:cNvSpPr>
          <p:nvPr>
            <p:ph idx="1"/>
          </p:nvPr>
        </p:nvSpPr>
        <p:spPr>
          <a:xfrm>
            <a:off x="611560" y="1628800"/>
            <a:ext cx="8151440" cy="4248472"/>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(synthetic </a:t>
            </a:r>
            <a:r>
              <a:rPr lang="en-GB" sz="1800" dirty="0" err="1"/>
              <a:t>bromobutyl</a:t>
            </a:r>
            <a:r>
              <a:rPr lang="en-GB" sz="1800" dirty="0"/>
              <a:t>) stopper, aluminium seal and a </a:t>
            </a:r>
            <a:r>
              <a:rPr lang="en-GB" sz="1800" b="1" dirty="0"/>
              <a:t>grey </a:t>
            </a:r>
            <a:r>
              <a:rPr lang="en-GB" sz="1800" dirty="0"/>
              <a:t>flip-off plastic cap</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 single dose is 0.3 ml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a:t>
            </a:r>
            <a:r>
              <a:rPr lang="en-GB" sz="1800" b="1" dirty="0"/>
              <a:t>does not </a:t>
            </a:r>
            <a:r>
              <a:rPr lang="en-GB" sz="1800" dirty="0"/>
              <a:t>require dilution</a:t>
            </a:r>
          </a:p>
          <a:p>
            <a:pPr marL="0" indent="0"/>
            <a:endParaRPr lang="en-GB" sz="1800" dirty="0"/>
          </a:p>
          <a:p>
            <a:pPr marL="285750" indent="-285750">
              <a:buFont typeface="Arial" panose="020B0604020202020204" pitchFamily="34" charset="0"/>
              <a:buChar char="•"/>
            </a:pPr>
            <a:r>
              <a:rPr lang="en-GB" sz="1800" dirty="0"/>
              <a:t>if the dose-sparing needles and syringes are used, it should be possible to obtain at least 6 full 0.3ml doses from the vial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1804631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67464" cy="432048"/>
          </a:xfrm>
        </p:spPr>
        <p:txBody>
          <a:bodyPr/>
          <a:lstStyle/>
          <a:p>
            <a:r>
              <a:rPr lang="en-GB" sz="2000" dirty="0">
                <a:solidFill>
                  <a:schemeClr val="accent1">
                    <a:lumMod val="75000"/>
                  </a:schemeClr>
                </a:solidFill>
              </a:rPr>
              <a:t>COVID-19 Pfizer BioNTech Comirnaty Original/Omicron BA.4-5</a:t>
            </a:r>
            <a:br>
              <a:rPr lang="en-GB" sz="2000" dirty="0">
                <a:solidFill>
                  <a:schemeClr val="accent1">
                    <a:lumMod val="75000"/>
                  </a:schemeClr>
                </a:solidFill>
              </a:rPr>
            </a:br>
            <a:r>
              <a:rPr lang="en-GB" sz="2000" dirty="0">
                <a:solidFill>
                  <a:schemeClr val="accent1">
                    <a:lumMod val="75000"/>
                  </a:schemeClr>
                </a:solidFill>
              </a:rPr>
              <a:t>and Comirnaty Omicron XBB 1.5 30mcg/dose vaccine storage and use </a:t>
            </a:r>
          </a:p>
        </p:txBody>
      </p:sp>
      <p:sp>
        <p:nvSpPr>
          <p:cNvPr id="3" name="Content Placeholder 2"/>
          <p:cNvSpPr>
            <a:spLocks noGrp="1"/>
          </p:cNvSpPr>
          <p:nvPr>
            <p:ph idx="1"/>
          </p:nvPr>
        </p:nvSpPr>
        <p:spPr>
          <a:xfrm>
            <a:off x="685800" y="1196752"/>
            <a:ext cx="7702624" cy="4680520"/>
          </a:xfrm>
        </p:spPr>
        <p:txBody>
          <a:bodyPr/>
          <a:lstStyle/>
          <a:p>
            <a:pPr marL="285750" lvl="0" indent="-285750">
              <a:buFont typeface="Arial" panose="020B0604020202020204" pitchFamily="34" charset="0"/>
              <a:buChar char="•"/>
            </a:pPr>
            <a:r>
              <a:rPr lang="en-GB" sz="1700" dirty="0"/>
              <a:t>shelf-life of Comirnaty Original/Omicron BA.4-5 is 24 months at -90ºC to -60ºC</a:t>
            </a:r>
          </a:p>
          <a:p>
            <a:pPr marL="285750" indent="-285750">
              <a:buFont typeface="Arial" panose="020B0604020202020204" pitchFamily="34" charset="0"/>
              <a:buChar char="•"/>
            </a:pPr>
            <a:r>
              <a:rPr lang="en-GB" sz="1700" dirty="0"/>
              <a:t>shelf-life of Comirnaty Omicron XBB 1.5 30mcg/dose is 18 months at -90ºC to -60ºC</a:t>
            </a:r>
          </a:p>
          <a:p>
            <a:pPr marL="285750" lvl="0" indent="-285750">
              <a:buFont typeface="Arial" panose="020B0604020202020204" pitchFamily="34" charset="0"/>
              <a:buChar char="•"/>
            </a:pPr>
            <a:r>
              <a:rPr lang="en-GB" sz="17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7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700" dirty="0"/>
              <a:t>once thawed, the unopened vaccine may be stored refrigerated at +2ºC to +8ºC, protected from light, for up to 10 weeks</a:t>
            </a:r>
          </a:p>
          <a:p>
            <a:pPr marL="285750" indent="-285750">
              <a:buFont typeface="Arial" panose="020B0604020202020204" pitchFamily="34" charset="0"/>
              <a:buChar char="•"/>
            </a:pPr>
            <a:r>
              <a:rPr lang="en-GB" sz="17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700" kern="1200" dirty="0"/>
              <a:t>prior to use, the unopened vials can be stored for up to 12 hours at temperatures between 8 °C and 30 °C</a:t>
            </a:r>
            <a:endParaRPr lang="en-GB" sz="17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6022"/>
            <a:ext cx="8295456" cy="936104"/>
          </a:xfrm>
        </p:spPr>
        <p:txBody>
          <a:bodyPr/>
          <a:lstStyle/>
          <a:p>
            <a:r>
              <a:rPr lang="en-GB" sz="2000" dirty="0">
                <a:solidFill>
                  <a:schemeClr val="accent1">
                    <a:lumMod val="75000"/>
                  </a:schemeClr>
                </a:solidFill>
              </a:rPr>
              <a:t>COVID-19 Pfizer BioNTech Comirnaty Original/Omicron BA.4-5 </a:t>
            </a:r>
            <a:br>
              <a:rPr lang="en-GB" sz="2000" dirty="0">
                <a:solidFill>
                  <a:schemeClr val="accent1">
                    <a:lumMod val="75000"/>
                  </a:schemeClr>
                </a:solidFill>
              </a:rPr>
            </a:br>
            <a:r>
              <a:rPr lang="en-GB" sz="2000" dirty="0">
                <a:solidFill>
                  <a:schemeClr val="accent1">
                    <a:lumMod val="75000"/>
                  </a:schemeClr>
                </a:solidFill>
              </a:rPr>
              <a:t>and Comirnaty Omicron XBB 1.5 30mcg/dose vaccine preparation (1)</a:t>
            </a:r>
          </a:p>
        </p:txBody>
      </p:sp>
      <p:sp>
        <p:nvSpPr>
          <p:cNvPr id="3" name="Content Placeholder 2"/>
          <p:cNvSpPr>
            <a:spLocks noGrp="1"/>
          </p:cNvSpPr>
          <p:nvPr>
            <p:ph idx="1"/>
          </p:nvPr>
        </p:nvSpPr>
        <p:spPr>
          <a:xfrm>
            <a:off x="685800" y="1196752"/>
            <a:ext cx="8077200" cy="4680520"/>
          </a:xfrm>
        </p:spPr>
        <p:txBody>
          <a:bodyPr/>
          <a:lstStyle/>
          <a:p>
            <a:pPr marL="285750" indent="-285750">
              <a:buFont typeface="Arial" panose="020B0604020202020204" pitchFamily="34" charset="0"/>
              <a:buChar char="•"/>
            </a:pPr>
            <a:r>
              <a:rPr lang="en-GB" sz="1400" b="1" dirty="0"/>
              <a:t>COVID-19 Pfizer BioNTech Comirnaty Original/ Omicron BA.4-5 and </a:t>
            </a:r>
            <a:r>
              <a:rPr lang="en-GB" sz="1400" dirty="0"/>
              <a:t>Comirnaty Omicron XBB 1.5 30mcg/dose </a:t>
            </a:r>
            <a:r>
              <a:rPr lang="en-GB" sz="1400" b="1" dirty="0"/>
              <a:t>vaccine do not require dilution</a:t>
            </a:r>
          </a:p>
          <a:p>
            <a:pPr marL="0" indent="0"/>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200" dirty="0">
                <a:solidFill>
                  <a:schemeClr val="accent1">
                    <a:lumMod val="75000"/>
                  </a:schemeClr>
                </a:solidFill>
              </a:rPr>
              <a:t>COVID-19 Pfizer BioNTech </a:t>
            </a:r>
            <a:r>
              <a:rPr lang="en-GB" sz="2400" dirty="0">
                <a:solidFill>
                  <a:schemeClr val="accent1">
                    <a:lumMod val="75000"/>
                  </a:schemeClr>
                </a:solidFill>
              </a:rPr>
              <a:t>Comirnaty Original/Omicron </a:t>
            </a:r>
            <a:br>
              <a:rPr lang="en-GB" sz="2400" dirty="0">
                <a:solidFill>
                  <a:schemeClr val="accent1">
                    <a:lumMod val="75000"/>
                  </a:schemeClr>
                </a:solidFill>
              </a:rPr>
            </a:br>
            <a:r>
              <a:rPr lang="en-GB" sz="2400" dirty="0">
                <a:solidFill>
                  <a:schemeClr val="accent1">
                    <a:lumMod val="75000"/>
                  </a:schemeClr>
                </a:solidFill>
              </a:rPr>
              <a:t>BA.4-5 and </a:t>
            </a:r>
            <a:r>
              <a:rPr lang="en-GB" sz="2400" dirty="0"/>
              <a:t> </a:t>
            </a:r>
            <a:r>
              <a:rPr lang="en-GB" sz="2400" dirty="0">
                <a:solidFill>
                  <a:schemeClr val="accent1">
                    <a:lumMod val="75000"/>
                  </a:schemeClr>
                </a:solidFill>
              </a:rPr>
              <a:t>Comirnaty Omicron XBB 1.5 30mcg/dose </a:t>
            </a:r>
            <a:r>
              <a:rPr lang="en-GB" sz="2200" dirty="0">
                <a:solidFill>
                  <a:schemeClr val="accent1">
                    <a:lumMod val="75000"/>
                  </a:schemeClr>
                </a:solidFill>
              </a:rPr>
              <a:t> </a:t>
            </a:r>
            <a:br>
              <a:rPr lang="en-GB" sz="2200" dirty="0">
                <a:solidFill>
                  <a:schemeClr val="accent1">
                    <a:lumMod val="75000"/>
                  </a:schemeClr>
                </a:solidFill>
              </a:rPr>
            </a:br>
            <a:r>
              <a:rPr lang="en-GB" sz="2200" dirty="0">
                <a:solidFill>
                  <a:schemeClr val="accent1">
                    <a:lumMod val="75000"/>
                  </a:schemeClr>
                </a:solidFill>
              </a:rPr>
              <a:t>preparation (2</a:t>
            </a:r>
            <a:r>
              <a:rPr lang="en-GB" sz="2400" dirty="0">
                <a:solidFill>
                  <a:schemeClr val="accent1">
                    <a:lumMod val="75000"/>
                  </a:schemeClr>
                </a:solidFill>
              </a:rPr>
              <a:t>)</a:t>
            </a:r>
          </a:p>
        </p:txBody>
      </p:sp>
      <p:sp>
        <p:nvSpPr>
          <p:cNvPr id="3" name="Content Placeholder 2"/>
          <p:cNvSpPr>
            <a:spLocks noGrp="1"/>
          </p:cNvSpPr>
          <p:nvPr>
            <p:ph idx="1"/>
          </p:nvPr>
        </p:nvSpPr>
        <p:spPr>
          <a:xfrm>
            <a:off x="685800" y="1628800"/>
            <a:ext cx="8077200" cy="3933800"/>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0.3 ml 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6498471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1080120"/>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(1)</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000" dirty="0"/>
              <a:t>Getting vaccinated can be daunting for some people, particularly children and young people - they may be anxious, scared or needle phobic.</a:t>
            </a:r>
          </a:p>
          <a:p>
            <a:pPr>
              <a:lnSpc>
                <a:spcPct val="110000"/>
              </a:lnSpc>
              <a:spcBef>
                <a:spcPts val="0"/>
              </a:spcBef>
              <a:buFont typeface="Arial" panose="020B0604020202020204" pitchFamily="34" charset="0"/>
              <a:buChar char="•"/>
            </a:pPr>
            <a:endParaRPr lang="en-GB" sz="2000" dirty="0"/>
          </a:p>
          <a:p>
            <a:pPr marL="0" indent="0">
              <a:lnSpc>
                <a:spcPct val="110000"/>
              </a:lnSpc>
              <a:spcBef>
                <a:spcPts val="0"/>
              </a:spcBef>
            </a:pPr>
            <a:r>
              <a:rPr lang="en-GB" sz="2000" dirty="0"/>
              <a:t>The document linked below highlights some top tips for supporting children and young people pre-, during and post-vaccination: </a:t>
            </a:r>
          </a:p>
          <a:p>
            <a:pPr>
              <a:lnSpc>
                <a:spcPct val="110000"/>
              </a:lnSpc>
              <a:spcBef>
                <a:spcPts val="0"/>
              </a:spcBef>
              <a:buFont typeface="Arial" panose="020B0604020202020204" pitchFamily="34" charset="0"/>
              <a:buChar char="•"/>
            </a:pPr>
            <a:endParaRPr lang="en-GB" sz="2000" dirty="0"/>
          </a:p>
          <a:p>
            <a:pPr marL="0" indent="0">
              <a:lnSpc>
                <a:spcPct val="110000"/>
              </a:lnSpc>
              <a:spcBef>
                <a:spcPts val="0"/>
              </a:spcBef>
            </a:pPr>
            <a:r>
              <a:rPr lang="en-GB" sz="2000" dirty="0"/>
              <a:t>Top tips for supporting children and young people during vaccination can be found in the linked document: </a:t>
            </a:r>
            <a:r>
              <a:rPr lang="en-GB" sz="2000" dirty="0">
                <a:hlinkClick r:id="rId3"/>
              </a:rPr>
              <a:t>PowerPoint Presentation (england.nhs.uk)</a:t>
            </a:r>
            <a:endParaRPr lang="en-GB" sz="2000" dirty="0">
              <a:solidFill>
                <a:srgbClr val="FF0000"/>
              </a:solidFill>
            </a:endParaRPr>
          </a:p>
        </p:txBody>
      </p:sp>
    </p:spTree>
    <p:extLst>
      <p:ext uri="{BB962C8B-B14F-4D97-AF65-F5344CB8AC3E}">
        <p14:creationId xmlns:p14="http://schemas.microsoft.com/office/powerpoint/2010/main" val="428075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most mutations have little effect on the properties of the virus or its impact, </a:t>
            </a:r>
            <a:r>
              <a:rPr lang="en-GB" sz="14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within a variant there may also be sub-variants, for instance, Omicron BA.1, BA.2, BA.4, BA.5 XBB 1.5 and BA.2.86</a:t>
            </a:r>
          </a:p>
          <a:p>
            <a:pPr marL="321750" indent="-285750">
              <a:lnSpc>
                <a:spcPct val="107000"/>
              </a:lnSpc>
              <a:spcAft>
                <a:spcPts val="800"/>
              </a:spcAft>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8077200" cy="936104"/>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(2)</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800" dirty="0"/>
              <a:t>The </a:t>
            </a:r>
            <a:r>
              <a:rPr lang="en-GB" sz="2800" dirty="0">
                <a:hlinkClick r:id="rId3"/>
              </a:rPr>
              <a:t>e-</a:t>
            </a:r>
            <a:r>
              <a:rPr lang="en-GB" sz="2800" dirty="0" err="1">
                <a:hlinkClick r:id="rId3"/>
              </a:rPr>
              <a:t>lfh</a:t>
            </a:r>
            <a:r>
              <a:rPr lang="en-GB" sz="2800" dirty="0">
                <a:hlinkClick r:id="rId3"/>
              </a:rPr>
              <a:t> hub</a:t>
            </a:r>
            <a:r>
              <a:rPr lang="en-GB" sz="2800" dirty="0"/>
              <a:t> from Health Education England also has a range of useful resources designed to support the delivery of COVID-19 vaccinations to children and young people. </a:t>
            </a:r>
          </a:p>
          <a:p>
            <a:pPr marL="0" indent="0">
              <a:lnSpc>
                <a:spcPct val="110000"/>
              </a:lnSpc>
              <a:spcBef>
                <a:spcPts val="0"/>
              </a:spcBef>
            </a:pPr>
            <a:endParaRPr lang="en-GB" sz="2800" dirty="0"/>
          </a:p>
          <a:p>
            <a:pPr marL="0" indent="0">
              <a:lnSpc>
                <a:spcPct val="110000"/>
              </a:lnSpc>
              <a:spcBef>
                <a:spcPts val="0"/>
              </a:spcBef>
            </a:pPr>
            <a:r>
              <a:rPr lang="en-GB" sz="2800" dirty="0"/>
              <a:t>These include modules on paediatric procedural anxiety and distraction techniques.</a:t>
            </a:r>
          </a:p>
        </p:txBody>
      </p:sp>
    </p:spTree>
    <p:extLst>
      <p:ext uri="{BB962C8B-B14F-4D97-AF65-F5344CB8AC3E}">
        <p14:creationId xmlns:p14="http://schemas.microsoft.com/office/powerpoint/2010/main" val="2502425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 (1)</a:t>
            </a:r>
          </a:p>
        </p:txBody>
      </p:sp>
      <p:sp>
        <p:nvSpPr>
          <p:cNvPr id="3" name="Content Placeholder 2"/>
          <p:cNvSpPr>
            <a:spLocks noGrp="1"/>
          </p:cNvSpPr>
          <p:nvPr>
            <p:ph idx="1"/>
          </p:nvPr>
        </p:nvSpPr>
        <p:spPr>
          <a:xfrm>
            <a:off x="685800" y="1196752"/>
            <a:ext cx="8077200" cy="4608512"/>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a:buFontTx/>
              <a:buNone/>
            </a:pPr>
            <a:r>
              <a:rPr lang="en-GB" altLang="en-US" sz="1600" b="1" u="sng" dirty="0"/>
              <a:t>PHA 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p>
          <a:p>
            <a:pPr>
              <a:buFontTx/>
              <a:buNone/>
            </a:pPr>
            <a:endParaRPr lang="en-GB" altLang="en-US" sz="1600" dirty="0"/>
          </a:p>
          <a:p>
            <a:r>
              <a:rPr lang="en-GB" sz="1600" dirty="0"/>
              <a:t>Northern Ireland policy letter 2023: </a:t>
            </a:r>
            <a:r>
              <a:rPr lang="en-GB" sz="1600" dirty="0">
                <a:hlinkClick r:id="rId5"/>
              </a:rPr>
              <a:t>doh-hss-md-46-2023.pdf (health-ni.gov.uk)</a:t>
            </a:r>
            <a:endParaRPr lang="en-GB" sz="1600" dirty="0"/>
          </a:p>
          <a:p>
            <a:pPr>
              <a:buFontTx/>
              <a:buNone/>
            </a:pPr>
            <a:endParaRPr lang="en-GB" altLang="en-US" sz="1600" dirty="0"/>
          </a:p>
          <a:p>
            <a:endParaRPr lang="en-GB" sz="14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dirty="0">
                <a:solidFill>
                  <a:schemeClr val="accent1">
                    <a:lumMod val="75000"/>
                  </a:schemeClr>
                </a:solidFill>
              </a:rPr>
              <a:t>Further information (2)</a:t>
            </a:r>
          </a:p>
        </p:txBody>
      </p:sp>
      <p:sp>
        <p:nvSpPr>
          <p:cNvPr id="3" name="Content Placeholder 2"/>
          <p:cNvSpPr>
            <a:spLocks noGrp="1"/>
          </p:cNvSpPr>
          <p:nvPr>
            <p:ph idx="1"/>
          </p:nvPr>
        </p:nvSpPr>
        <p:spPr>
          <a:xfrm>
            <a:off x="685800" y="1124744"/>
            <a:ext cx="8077200" cy="4437856"/>
          </a:xfrm>
        </p:spPr>
        <p:txBody>
          <a:bodyPr/>
          <a:lstStyle/>
          <a:p>
            <a:pPr marL="0" indent="0"/>
            <a:r>
              <a:rPr lang="en-GB" sz="1800" dirty="0"/>
              <a:t>Professional information resources: </a:t>
            </a:r>
          </a:p>
          <a:p>
            <a:pPr marL="0" indent="0"/>
            <a:r>
              <a:rPr lang="en-GB" sz="1800" dirty="0">
                <a:hlinkClick r:id="rId3"/>
              </a:rPr>
              <a:t>Northern Ireland COVID-19 Vaccination Programme | HSC Public Health Agency (hscni.net)</a:t>
            </a:r>
            <a:endParaRPr lang="en-GB" sz="1800" dirty="0"/>
          </a:p>
          <a:p>
            <a:pPr marL="0" indent="0"/>
            <a:r>
              <a:rPr lang="en-GB" sz="1800" dirty="0">
                <a:hlinkClick r:id="rId4"/>
              </a:rPr>
              <a:t>Professional information | HSC Public Health Agency (hscni.net)</a:t>
            </a:r>
            <a:endParaRPr lang="en-GB" sz="1800" dirty="0"/>
          </a:p>
          <a:p>
            <a:pPr marL="0" indent="0"/>
            <a:endParaRPr lang="en-GB" sz="1800" dirty="0"/>
          </a:p>
          <a:p>
            <a:pPr marL="0" indent="0"/>
            <a:r>
              <a:rPr lang="en-GB" sz="1800" dirty="0"/>
              <a:t>Immunisation e learning platform: </a:t>
            </a:r>
            <a:r>
              <a:rPr lang="en-GB" sz="1800" dirty="0">
                <a:hlinkClick r:id="rId5"/>
              </a:rPr>
              <a:t>https://www.elfh.org.uk/programmes/immunisation/</a:t>
            </a:r>
            <a:r>
              <a:rPr lang="en-GB" sz="1800" dirty="0"/>
              <a:t> </a:t>
            </a:r>
          </a:p>
          <a:p>
            <a:pPr marL="0" indent="0"/>
            <a:endParaRPr lang="en-GB" sz="1800" dirty="0"/>
          </a:p>
          <a:p>
            <a:pPr marL="0" indent="0"/>
            <a:r>
              <a:rPr lang="en-GB" sz="1800" dirty="0"/>
              <a:t>UKHSA COVID-19 vaccination resources: </a:t>
            </a:r>
            <a:r>
              <a:rPr lang="en-GB" sz="1800" dirty="0">
                <a:hlinkClick r:id="rId6"/>
              </a:rPr>
              <a:t>COVID-19 vaccination programme - GOV.UK (www.gov.uk)</a:t>
            </a:r>
            <a:endParaRPr lang="en-GB" sz="1800" dirty="0"/>
          </a:p>
          <a:p>
            <a:pPr marL="0" indent="0"/>
            <a:endParaRPr lang="en-GB" sz="1800" dirty="0"/>
          </a:p>
          <a:p>
            <a:pPr marL="0" lvl="0" indent="0">
              <a:lnSpc>
                <a:spcPct val="100000"/>
              </a:lnSpc>
              <a:spcAft>
                <a:spcPts val="1200"/>
              </a:spcAft>
            </a:pPr>
            <a:r>
              <a:rPr lang="en-GB" sz="1800" dirty="0"/>
              <a:t>Oxford Knowledge Project: </a:t>
            </a:r>
            <a:r>
              <a:rPr lang="en-GB" sz="1800" dirty="0">
                <a:solidFill>
                  <a:srgbClr val="00B050"/>
                </a:solidFill>
                <a:hlinkClick r:id="rId7"/>
              </a:rPr>
              <a:t>COVID-19 vaccines</a:t>
            </a:r>
            <a:endParaRPr lang="en-GB" sz="1800" dirty="0">
              <a:solidFill>
                <a:srgbClr val="00B050"/>
              </a:solidFill>
            </a:endParaRPr>
          </a:p>
          <a:p>
            <a:pPr marL="0" indent="0">
              <a:spcAft>
                <a:spcPts val="1200"/>
              </a:spcAft>
            </a:pPr>
            <a:r>
              <a:rPr lang="en-GB" sz="1800" dirty="0">
                <a:solidFill>
                  <a:srgbClr val="00B050"/>
                </a:solidFill>
                <a:hlinkClick r:id="rId8"/>
              </a:rPr>
              <a:t>MHRA guidance on coronavirus (COVID-19)</a:t>
            </a:r>
            <a:r>
              <a:rPr lang="en-GB" sz="1800" dirty="0">
                <a:solidFill>
                  <a:srgbClr val="00B050"/>
                </a:solidFill>
              </a:rPr>
              <a:t> </a:t>
            </a:r>
          </a:p>
          <a:p>
            <a:pPr marL="0" lvl="0" indent="0">
              <a:lnSpc>
                <a:spcPct val="100000"/>
              </a:lnSpc>
              <a:spcAft>
                <a:spcPts val="1200"/>
              </a:spcAft>
            </a:pPr>
            <a:endParaRPr lang="en-GB" sz="1800" dirty="0">
              <a:solidFill>
                <a:srgbClr val="00B050"/>
              </a:solidFill>
            </a:endParaRPr>
          </a:p>
          <a:p>
            <a:pPr marL="0" indent="0"/>
            <a:endParaRPr lang="en-GB" sz="1800" dirty="0"/>
          </a:p>
        </p:txBody>
      </p:sp>
    </p:spTree>
    <p:extLst>
      <p:ext uri="{BB962C8B-B14F-4D97-AF65-F5344CB8AC3E}">
        <p14:creationId xmlns:p14="http://schemas.microsoft.com/office/powerpoint/2010/main" val="97089453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8558</TotalTime>
  <Words>13644</Words>
  <Application>Microsoft Office PowerPoint</Application>
  <PresentationFormat>On-screen Show (4:3)</PresentationFormat>
  <Paragraphs>1061</Paragraphs>
  <Slides>92</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Source Sans Pro</vt:lpstr>
      <vt:lpstr>Times New Roman</vt:lpstr>
      <vt:lpstr>Wingdings</vt:lpstr>
      <vt:lpstr>ヒラギノ角ゴ Pro W3</vt:lpstr>
      <vt:lpstr>2_BHSCT_white</vt:lpstr>
      <vt:lpstr>COVID-19 vaccination  programme for children</vt:lpstr>
      <vt:lpstr>Content</vt:lpstr>
      <vt:lpstr>Learning objectives</vt:lpstr>
      <vt:lpstr>Pre-requisites to administering COVID-19 vaccine</vt:lpstr>
      <vt:lpstr>Key messages</vt:lpstr>
      <vt:lpstr>COVID-19 - SARS-CoV-2 – The disease</vt:lpstr>
      <vt:lpstr>Viral infection</vt:lpstr>
      <vt:lpstr>Coronavirus structure</vt:lpstr>
      <vt:lpstr>COVID-19 variants</vt:lpstr>
      <vt:lpstr>Transmission of COVID-19 infection</vt:lpstr>
      <vt:lpstr>COVID-19 Chain of infection </vt:lpstr>
      <vt:lpstr>COVID-19 Symptoms</vt:lpstr>
      <vt:lpstr>COVID-19 symptom progression</vt:lpstr>
      <vt:lpstr>Complications of COVID-19 disease</vt:lpstr>
      <vt:lpstr>Symptoms in children and young people</vt:lpstr>
      <vt:lpstr>Complications from COVID-19 in children and young  people</vt:lpstr>
      <vt:lpstr>Complications from COVID-19 in children and  young people (continued)</vt:lpstr>
      <vt:lpstr>Long COVID</vt:lpstr>
      <vt:lpstr>COVID-19 vaccines</vt:lpstr>
      <vt:lpstr>COVID-19 vaccines (continued)</vt:lpstr>
      <vt:lpstr>COVID-19 mRNA vaccines (Pifzer-BioNTech)</vt:lpstr>
      <vt:lpstr>Variant vaccines</vt:lpstr>
      <vt:lpstr>Interval between COVID-19 vaccines and  COVID-19 infection</vt:lpstr>
      <vt:lpstr>Co-administration of COVID-19 and other  vaccines (1)</vt:lpstr>
      <vt:lpstr>Co-administration of COVID-19 and other  vaccines (2)</vt:lpstr>
      <vt:lpstr>Contraindications to COVID-19 vaccines</vt:lpstr>
      <vt:lpstr>Precautions to COVID-19 vaccines</vt:lpstr>
      <vt:lpstr>Precautions to COVID-19 vaccines  (continued)</vt:lpstr>
      <vt:lpstr>Side effects of COVID-19 vaccination</vt:lpstr>
      <vt:lpstr>Local reactions at the vaccination site</vt:lpstr>
      <vt:lpstr>Myocarditis and pericarditis </vt:lpstr>
      <vt:lpstr>Guillain-Barré syndrome (GBS)</vt:lpstr>
      <vt:lpstr>Bell’s Palsy </vt:lpstr>
      <vt:lpstr>Immune thrombocytopenia (ITP)</vt:lpstr>
      <vt:lpstr>Menstrual disorders and unexpected vaginal bleeding</vt:lpstr>
      <vt:lpstr>COVID-19 Pfizer BioNTech vaccine</vt:lpstr>
      <vt:lpstr>Storage and use of COVID-19 Pfizer BioNTech Comirnaty  vaccines</vt:lpstr>
      <vt:lpstr>PowerPoint Presentation</vt:lpstr>
      <vt:lpstr>The COVID-19 vaccination programme for  children and young people </vt:lpstr>
      <vt:lpstr>Autumn booster 2023</vt:lpstr>
      <vt:lpstr>Primary COVID-19 vaccination</vt:lpstr>
      <vt:lpstr>Children (6 months – 4 years old)</vt:lpstr>
      <vt:lpstr>Severely immunosuppressed children and  young people</vt:lpstr>
      <vt:lpstr>Consent for vaccination </vt:lpstr>
      <vt:lpstr>Gillick competence</vt:lpstr>
      <vt:lpstr>Addressing concerns and providing  information to those being vaccinated</vt:lpstr>
      <vt:lpstr>General principles for addressing concerns</vt:lpstr>
      <vt:lpstr>Age-specific vaccine recommendations  </vt:lpstr>
      <vt:lpstr>Children aged between 6 months – 4 years   </vt:lpstr>
      <vt:lpstr>Children aged between 5 – 11 years   </vt:lpstr>
      <vt:lpstr> Children and young people aged 12 – 17 years  </vt:lpstr>
      <vt:lpstr>PowerPoint Presentation</vt:lpstr>
      <vt:lpstr>COVID-19 Pfizer BioNTech (Comirnaty 3 micrograms/ dose) vaccine ingredients/excipients</vt:lpstr>
      <vt:lpstr>COVID-19 Pfizer BioNTech (Comirnaty Omicron XBB 1.5 3 micrograms/dose) vaccine ingredients/excipients</vt:lpstr>
      <vt:lpstr>Adverse reactions following COVID-19 Pfizer BioNTech Comirnaty 3  micrograms/dose and Comirnaty Omicron XBB 1.5 3 micrograms/dose vaccine</vt:lpstr>
      <vt:lpstr>COVID-19 Pfizer BioNTech Comirnaty 3 micrograms/dose  and Comirnaty Omicron XBB 1.5 3 micrograms/dose  vaccine presentation </vt:lpstr>
      <vt:lpstr>COVID-19 Pfizer BioNTech Comirnaty 3 micrograms/dose and  Comirnaty Omicron XBB 1.5 3 micrograms/dose vaccine dose  and diluent</vt:lpstr>
      <vt:lpstr>Storage of COVID-19 Pfizer BioNTech Comirnaty 3 micrograms/ dose and Comirnaty Omicron XBB 1.5 3 micrograms/dose vaccine  in a thawed state</vt:lpstr>
      <vt:lpstr>COVID-19 Pfizer BioNTech Comirnaty 3 micrograms/dose  and Comirnaty Omicron XBB 1.5 3 micrograms/dose  vaccine reconstitution </vt:lpstr>
      <vt:lpstr>Reconstituting COVID-19 Pfizer BioNTech Comirnaty 3  micrograms/dose and Comirnaty Omicron XBB 1.5 3  micrograms/dose vaccine (1)</vt:lpstr>
      <vt:lpstr>Reconstituting COVID-19 Pfizer BioNTech Comirnaty 3  micrograms/dose and Comirnaty Omicron XBB 1.5 3  micrograms/dose vaccine (2)</vt:lpstr>
      <vt:lpstr>COVID-19 Pfizer BioNTech Comirnaty 3 micrograms/dose  and Comirnaty Omicron XBB 1.5 3 micrograms/dose  vaccine dose preparation</vt:lpstr>
      <vt:lpstr>PowerPoint Presentation</vt:lpstr>
      <vt:lpstr>COVID-19 Pfizer BioNTech Comirnaty 10 micrograms/dose  vaccine ingredients / excipients</vt:lpstr>
      <vt:lpstr>Adverse reactions following COVID-19 Pfizer BioNTech Comirnaty  10 micrograms/dose vaccine</vt:lpstr>
      <vt:lpstr>COVID-19 Pfizer BioNTech Comirnaty 10  micrograms/dose vaccine presentation </vt:lpstr>
      <vt:lpstr>COVID-19 Pfizer BioNTech Comirnaty 10  micrograms/dose vaccine dose and diluent</vt:lpstr>
      <vt:lpstr>Storage of COVID-19 Pfizer BioNTech Comirnaty  10 micrograms/dose vaccine in a thawed state</vt:lpstr>
      <vt:lpstr> COVID-19 Pfizer BioNTech Comirnaty 10 micrograms/  dose vaccine reconstitution </vt:lpstr>
      <vt:lpstr>Reconstituting COVID-19 Pfizer BioNTech Comirnaty  10 micrograms/dose vaccine (1)</vt:lpstr>
      <vt:lpstr>Reconstituting COVID-19 Pfizer BioNTech Comirnaty  10 micrograms/dose vaccine (2)</vt:lpstr>
      <vt:lpstr>COVID-19 Pfizer BioNTech Comirnaty 10 micrograms/ dose vaccine dose preparation</vt:lpstr>
      <vt:lpstr>PowerPoint Presentation</vt:lpstr>
      <vt:lpstr>COVID-19 Pfizer BioNTech Comirnaty Omicron XBB 1.5  10mcg/dose vaccine ingredients/excipients</vt:lpstr>
      <vt:lpstr>Adverse reactions following COVID-19 Pfizer BioNTech Comirnaty  Omicron XBB 1.5 10mcg/dose vaccine</vt:lpstr>
      <vt:lpstr>COVID-19 Pfizer BioNTech Comirnaty Omicron XBB  1.5 10mcg/dose vaccine presentation and dose</vt:lpstr>
      <vt:lpstr>COVID-19 Pfizer BioNTech Comirnaty Omicron XBB 1.5 10mcg/ dose vaccine storage and use </vt:lpstr>
      <vt:lpstr>COVID-19 Pfizer BioNTech Comirnaty Omicron XBB 1.5 10mcg/ dose vaccine preparation (1)</vt:lpstr>
      <vt:lpstr>COVID-19 Pfizer BioNTech Comirnaty Omicron XBB  1.5 10mcg/dose preparation (2)</vt:lpstr>
      <vt:lpstr>COVID-19 Vaccine Pfizer  BioNTech Comirnaty  Original/Omicron BA.4-5 and  Comirnaty Omicron XBB 1.5  30mcg/dose (12 to 17 year olds)</vt:lpstr>
      <vt:lpstr>COVID-19 Pfizer BioNTech Comirnaty Original/Omicron  BA.4-5 vaccine ingredients / excipients</vt:lpstr>
      <vt:lpstr>COVID-19 Pfizer BioNTech Comirnaty Omicron XBB  1.5 30mcg/dose vaccine ingredients / excipients</vt:lpstr>
      <vt:lpstr>Adverse reactions following COVID-19 Pfizer BioNTech  Comirnaty Original/Omicron BA.4-5 and Comirnaty Omicron XBB  1.5 30mcg/dose vaccine</vt:lpstr>
      <vt:lpstr>COVID-19 Pfizer BioNTech Comirnaty Original/ Omicron BA.4-5 and Comirnaty Omicron XBB 1.5  30mcg/dose vaccine presentation and dose</vt:lpstr>
      <vt:lpstr>COVID-19 Pfizer BioNTech Comirnaty Original/Omicron BA.4-5 and Comirnaty Omicron XBB 1.5 30mcg/dose vaccine storage and use </vt:lpstr>
      <vt:lpstr>COVID-19 Pfizer BioNTech Comirnaty Original/Omicron BA.4-5  and Comirnaty Omicron XBB 1.5 30mcg/dose vaccine preparation (1)</vt:lpstr>
      <vt:lpstr>COVID-19 Pfizer BioNTech Comirnaty Original/Omicron  BA.4-5 and  Comirnaty Omicron XBB 1.5 30mcg/dose   preparation (2)</vt:lpstr>
      <vt:lpstr>Reporting adverse reactions</vt:lpstr>
      <vt:lpstr>Supporting children and young  people during vaccination (1)</vt:lpstr>
      <vt:lpstr>Supporting children and young  people during vaccination (2)</vt:lpstr>
      <vt:lpstr>Further information (1)</vt:lpstr>
      <vt:lpstr>Further information (2)</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439</cp:revision>
  <dcterms:created xsi:type="dcterms:W3CDTF">2020-12-04T16:12:05Z</dcterms:created>
  <dcterms:modified xsi:type="dcterms:W3CDTF">2023-09-12T09:22:52Z</dcterms:modified>
</cp:coreProperties>
</file>