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94694"/>
  </p:normalViewPr>
  <p:slideViewPr>
    <p:cSldViewPr snapToGrid="0">
      <p:cViewPr varScale="1">
        <p:scale>
          <a:sx n="121" d="100"/>
          <a:sy n="121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hyperlink" Target="https://uclalibrary.github.io/research-tips/deconstructing-the-elevator-speech/#:~:text=You%20can%20think%20of%20your,the%20details%20of%20your%20project.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uclalibrary.github.io/research-tips/deconstructing-the-elevator-speech/#:~:text=You%20can%20think%20of%20your,the%20details%20of%20your%20project." TargetMode="External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FC403-1558-4D26-B372-F11BFED9D6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DDAE6B-BDDD-487B-AC10-00C86D3984C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Scientific abstracts are typically between 300-500 words in length &amp; consist of:</a:t>
          </a:r>
        </a:p>
      </dgm:t>
    </dgm:pt>
    <dgm:pt modelId="{346E77F4-6D4F-40E5-9A63-8D21C44586DA}" type="parTrans" cxnId="{22147CE1-DF21-4BDB-9BB4-8F072BF861DB}">
      <dgm:prSet/>
      <dgm:spPr/>
      <dgm:t>
        <a:bodyPr/>
        <a:lstStyle/>
        <a:p>
          <a:endParaRPr lang="en-US"/>
        </a:p>
      </dgm:t>
    </dgm:pt>
    <dgm:pt modelId="{8846B3B9-7FA7-4966-A6CF-6A1FC55908D0}" type="sibTrans" cxnId="{22147CE1-DF21-4BDB-9BB4-8F072BF861DB}">
      <dgm:prSet/>
      <dgm:spPr/>
      <dgm:t>
        <a:bodyPr/>
        <a:lstStyle/>
        <a:p>
          <a:endParaRPr lang="en-US"/>
        </a:p>
      </dgm:t>
    </dgm:pt>
    <dgm:pt modelId="{4248AB46-2501-4DAE-9D0C-D02D44FAA7A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Title</a:t>
          </a:r>
        </a:p>
      </dgm:t>
    </dgm:pt>
    <dgm:pt modelId="{04C53718-E554-415A-984C-362C6D71DA87}" type="parTrans" cxnId="{6140521C-2EFE-4718-A85A-765D4EDB115A}">
      <dgm:prSet/>
      <dgm:spPr/>
      <dgm:t>
        <a:bodyPr/>
        <a:lstStyle/>
        <a:p>
          <a:endParaRPr lang="en-US"/>
        </a:p>
      </dgm:t>
    </dgm:pt>
    <dgm:pt modelId="{56BC5730-553D-4878-99A6-5DB5EE767FBB}" type="sibTrans" cxnId="{6140521C-2EFE-4718-A85A-765D4EDB115A}">
      <dgm:prSet/>
      <dgm:spPr/>
      <dgm:t>
        <a:bodyPr/>
        <a:lstStyle/>
        <a:p>
          <a:endParaRPr lang="en-US"/>
        </a:p>
      </dgm:t>
    </dgm:pt>
    <dgm:pt modelId="{6D318479-4087-4D97-A223-F62AD43F2AA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Introduction</a:t>
          </a:r>
        </a:p>
      </dgm:t>
    </dgm:pt>
    <dgm:pt modelId="{0DEE1F57-DA14-4141-9F01-D710FB8CB374}" type="parTrans" cxnId="{A69CF880-E488-433B-8E3F-E440AFE972A1}">
      <dgm:prSet/>
      <dgm:spPr/>
      <dgm:t>
        <a:bodyPr/>
        <a:lstStyle/>
        <a:p>
          <a:endParaRPr lang="en-US"/>
        </a:p>
      </dgm:t>
    </dgm:pt>
    <dgm:pt modelId="{7C6C0DEB-98DD-42DD-AE35-4D78187DB79A}" type="sibTrans" cxnId="{A69CF880-E488-433B-8E3F-E440AFE972A1}">
      <dgm:prSet/>
      <dgm:spPr/>
      <dgm:t>
        <a:bodyPr/>
        <a:lstStyle/>
        <a:p>
          <a:endParaRPr lang="en-US"/>
        </a:p>
      </dgm:t>
    </dgm:pt>
    <dgm:pt modelId="{5503E25E-C754-4902-B904-FAA31159D9C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Methodology</a:t>
          </a:r>
        </a:p>
      </dgm:t>
    </dgm:pt>
    <dgm:pt modelId="{6FB79013-E3C1-47F5-9A25-6EF7F50EF9CD}" type="parTrans" cxnId="{53E2707A-9233-465B-A410-9E9B07AF53B0}">
      <dgm:prSet/>
      <dgm:spPr/>
      <dgm:t>
        <a:bodyPr/>
        <a:lstStyle/>
        <a:p>
          <a:endParaRPr lang="en-US"/>
        </a:p>
      </dgm:t>
    </dgm:pt>
    <dgm:pt modelId="{AE644B62-7BAB-4A9A-8B51-551770D64F0C}" type="sibTrans" cxnId="{53E2707A-9233-465B-A410-9E9B07AF53B0}">
      <dgm:prSet/>
      <dgm:spPr/>
      <dgm:t>
        <a:bodyPr/>
        <a:lstStyle/>
        <a:p>
          <a:endParaRPr lang="en-US"/>
        </a:p>
      </dgm:t>
    </dgm:pt>
    <dgm:pt modelId="{4D867240-2FBF-4B94-A84E-E2B2959BE80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Results</a:t>
          </a:r>
        </a:p>
      </dgm:t>
    </dgm:pt>
    <dgm:pt modelId="{17E6BDCE-A667-4FDE-9FAB-3E441CBAAC9A}" type="parTrans" cxnId="{EF558D9F-413B-4271-B0D7-28ED93FFAF99}">
      <dgm:prSet/>
      <dgm:spPr/>
      <dgm:t>
        <a:bodyPr/>
        <a:lstStyle/>
        <a:p>
          <a:endParaRPr lang="en-US"/>
        </a:p>
      </dgm:t>
    </dgm:pt>
    <dgm:pt modelId="{EC92A451-42DC-4086-848D-28606525FE79}" type="sibTrans" cxnId="{EF558D9F-413B-4271-B0D7-28ED93FFAF99}">
      <dgm:prSet/>
      <dgm:spPr/>
      <dgm:t>
        <a:bodyPr/>
        <a:lstStyle/>
        <a:p>
          <a:endParaRPr lang="en-US"/>
        </a:p>
      </dgm:t>
    </dgm:pt>
    <dgm:pt modelId="{C13AA32D-4CF4-4391-B39B-671299145FFE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Discussion</a:t>
          </a:r>
        </a:p>
      </dgm:t>
    </dgm:pt>
    <dgm:pt modelId="{8BD28725-BA7F-405E-BC35-A21FAAB10D47}" type="parTrans" cxnId="{B3C6E3AB-8610-4EE5-8F25-7BF9ADC456D7}">
      <dgm:prSet/>
      <dgm:spPr/>
      <dgm:t>
        <a:bodyPr/>
        <a:lstStyle/>
        <a:p>
          <a:endParaRPr lang="en-US"/>
        </a:p>
      </dgm:t>
    </dgm:pt>
    <dgm:pt modelId="{550863A3-9552-4B9E-BDB2-F7F8B1932DAF}" type="sibTrans" cxnId="{B3C6E3AB-8610-4EE5-8F25-7BF9ADC456D7}">
      <dgm:prSet/>
      <dgm:spPr/>
      <dgm:t>
        <a:bodyPr/>
        <a:lstStyle/>
        <a:p>
          <a:endParaRPr lang="en-US"/>
        </a:p>
      </dgm:t>
    </dgm:pt>
    <dgm:pt modelId="{01E11505-7F41-4565-85BD-AB66D264D97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000"/>
            <a:t>Implication</a:t>
          </a:r>
        </a:p>
      </dgm:t>
    </dgm:pt>
    <dgm:pt modelId="{EED0ABC2-0DA3-445D-AD7B-395EEFDC5547}" type="parTrans" cxnId="{C5094D92-E292-4285-B0B6-4A2526AD47A4}">
      <dgm:prSet/>
      <dgm:spPr/>
      <dgm:t>
        <a:bodyPr/>
        <a:lstStyle/>
        <a:p>
          <a:endParaRPr lang="en-US"/>
        </a:p>
      </dgm:t>
    </dgm:pt>
    <dgm:pt modelId="{24F3002E-5B85-475B-A9CF-12795C492E77}" type="sibTrans" cxnId="{C5094D92-E292-4285-B0B6-4A2526AD47A4}">
      <dgm:prSet/>
      <dgm:spPr/>
      <dgm:t>
        <a:bodyPr/>
        <a:lstStyle/>
        <a:p>
          <a:endParaRPr lang="en-US"/>
        </a:p>
      </dgm:t>
    </dgm:pt>
    <dgm:pt modelId="{10270433-8905-4283-A041-DAB401E369B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en-US" sz="2000" u="sng"/>
            <a:t>* Pay close attention to the requirements of the specific conference/journal to which you are applying, as each will have </a:t>
          </a:r>
          <a:r>
            <a:rPr lang="en-US" sz="2000" b="1" u="sng"/>
            <a:t>highly specific </a:t>
          </a:r>
          <a:r>
            <a:rPr lang="en-US" sz="2000" u="sng"/>
            <a:t>guidelines which must be adhered to.</a:t>
          </a:r>
          <a:endParaRPr lang="en-US" sz="2000" dirty="0"/>
        </a:p>
      </dgm:t>
    </dgm:pt>
    <dgm:pt modelId="{02AAB8DD-DB74-4D74-AD13-E0798978BA38}" type="parTrans" cxnId="{9D3628D5-0613-4036-9C84-47757FC55205}">
      <dgm:prSet/>
      <dgm:spPr/>
      <dgm:t>
        <a:bodyPr/>
        <a:lstStyle/>
        <a:p>
          <a:endParaRPr lang="en-US"/>
        </a:p>
      </dgm:t>
    </dgm:pt>
    <dgm:pt modelId="{71E5A313-A743-4D63-B393-B316002712B7}" type="sibTrans" cxnId="{9D3628D5-0613-4036-9C84-47757FC55205}">
      <dgm:prSet/>
      <dgm:spPr/>
      <dgm:t>
        <a:bodyPr/>
        <a:lstStyle/>
        <a:p>
          <a:endParaRPr lang="en-US"/>
        </a:p>
      </dgm:t>
    </dgm:pt>
    <dgm:pt modelId="{4E7C25B5-DC01-544B-8712-A77244DDD22B}" type="pres">
      <dgm:prSet presAssocID="{158FC403-1558-4D26-B372-F11BFED9D6E7}" presName="linear" presStyleCnt="0">
        <dgm:presLayoutVars>
          <dgm:animLvl val="lvl"/>
          <dgm:resizeHandles val="exact"/>
        </dgm:presLayoutVars>
      </dgm:prSet>
      <dgm:spPr/>
    </dgm:pt>
    <dgm:pt modelId="{9F333315-D486-C34D-9ED9-CBA35FF304ED}" type="pres">
      <dgm:prSet presAssocID="{49DDAE6B-BDDD-487B-AC10-00C86D3984C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DC04C39-8DE4-CA43-9BC0-B7856924C2D4}" type="pres">
      <dgm:prSet presAssocID="{8846B3B9-7FA7-4966-A6CF-6A1FC55908D0}" presName="spacer" presStyleCnt="0"/>
      <dgm:spPr/>
    </dgm:pt>
    <dgm:pt modelId="{52D80CDA-25AD-8144-8A52-EA351D0A3316}" type="pres">
      <dgm:prSet presAssocID="{4248AB46-2501-4DAE-9D0C-D02D44FAA7A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7C31D305-1DC8-9844-9A91-E24D26450582}" type="pres">
      <dgm:prSet presAssocID="{56BC5730-553D-4878-99A6-5DB5EE767FBB}" presName="spacer" presStyleCnt="0"/>
      <dgm:spPr/>
    </dgm:pt>
    <dgm:pt modelId="{95F82859-2389-284C-8460-08EAFB6FC00E}" type="pres">
      <dgm:prSet presAssocID="{6D318479-4087-4D97-A223-F62AD43F2AA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2950107-1486-E547-846A-EA7AC2E779BD}" type="pres">
      <dgm:prSet presAssocID="{7C6C0DEB-98DD-42DD-AE35-4D78187DB79A}" presName="spacer" presStyleCnt="0"/>
      <dgm:spPr/>
    </dgm:pt>
    <dgm:pt modelId="{453FDEAF-A592-3B4B-BA3B-47B6E767C5E0}" type="pres">
      <dgm:prSet presAssocID="{5503E25E-C754-4902-B904-FAA31159D9C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64B40C17-864A-1D45-A8D7-3B0E402184DB}" type="pres">
      <dgm:prSet presAssocID="{AE644B62-7BAB-4A9A-8B51-551770D64F0C}" presName="spacer" presStyleCnt="0"/>
      <dgm:spPr/>
    </dgm:pt>
    <dgm:pt modelId="{321E177A-B43C-D14A-AB86-33A524A10644}" type="pres">
      <dgm:prSet presAssocID="{4D867240-2FBF-4B94-A84E-E2B2959BE80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F09243B-C0EC-4142-ACBC-D12D7C70AD19}" type="pres">
      <dgm:prSet presAssocID="{EC92A451-42DC-4086-848D-28606525FE79}" presName="spacer" presStyleCnt="0"/>
      <dgm:spPr/>
    </dgm:pt>
    <dgm:pt modelId="{CF772584-25D9-FD4C-8723-C8E8596D596B}" type="pres">
      <dgm:prSet presAssocID="{C13AA32D-4CF4-4391-B39B-671299145FF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A7E20AF-7E6C-574F-9318-3D6CCBB9A599}" type="pres">
      <dgm:prSet presAssocID="{550863A3-9552-4B9E-BDB2-F7F8B1932DAF}" presName="spacer" presStyleCnt="0"/>
      <dgm:spPr/>
    </dgm:pt>
    <dgm:pt modelId="{796B2F8E-3320-6246-8505-6AE467A6A72C}" type="pres">
      <dgm:prSet presAssocID="{01E11505-7F41-4565-85BD-AB66D264D97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85C9C43-027B-0444-B19B-7482FBA4D8A0}" type="pres">
      <dgm:prSet presAssocID="{24F3002E-5B85-475B-A9CF-12795C492E77}" presName="spacer" presStyleCnt="0"/>
      <dgm:spPr/>
    </dgm:pt>
    <dgm:pt modelId="{0BB5F9D2-9C87-1844-9E1B-FD746F2DADFA}" type="pres">
      <dgm:prSet presAssocID="{10270433-8905-4283-A041-DAB401E369B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6140521C-2EFE-4718-A85A-765D4EDB115A}" srcId="{158FC403-1558-4D26-B372-F11BFED9D6E7}" destId="{4248AB46-2501-4DAE-9D0C-D02D44FAA7AB}" srcOrd="1" destOrd="0" parTransId="{04C53718-E554-415A-984C-362C6D71DA87}" sibTransId="{56BC5730-553D-4878-99A6-5DB5EE767FBB}"/>
    <dgm:cxn modelId="{2EF2972F-AAC9-1045-8642-8C29EF107420}" type="presOf" srcId="{01E11505-7F41-4565-85BD-AB66D264D971}" destId="{796B2F8E-3320-6246-8505-6AE467A6A72C}" srcOrd="0" destOrd="0" presId="urn:microsoft.com/office/officeart/2005/8/layout/vList2"/>
    <dgm:cxn modelId="{0FF36B32-C13D-8B4C-8CE9-7DEA0013D630}" type="presOf" srcId="{158FC403-1558-4D26-B372-F11BFED9D6E7}" destId="{4E7C25B5-DC01-544B-8712-A77244DDD22B}" srcOrd="0" destOrd="0" presId="urn:microsoft.com/office/officeart/2005/8/layout/vList2"/>
    <dgm:cxn modelId="{53E2707A-9233-465B-A410-9E9B07AF53B0}" srcId="{158FC403-1558-4D26-B372-F11BFED9D6E7}" destId="{5503E25E-C754-4902-B904-FAA31159D9CF}" srcOrd="3" destOrd="0" parTransId="{6FB79013-E3C1-47F5-9A25-6EF7F50EF9CD}" sibTransId="{AE644B62-7BAB-4A9A-8B51-551770D64F0C}"/>
    <dgm:cxn modelId="{A69CF880-E488-433B-8E3F-E440AFE972A1}" srcId="{158FC403-1558-4D26-B372-F11BFED9D6E7}" destId="{6D318479-4087-4D97-A223-F62AD43F2AA8}" srcOrd="2" destOrd="0" parTransId="{0DEE1F57-DA14-4141-9F01-D710FB8CB374}" sibTransId="{7C6C0DEB-98DD-42DD-AE35-4D78187DB79A}"/>
    <dgm:cxn modelId="{C6E62D87-A259-2A4D-A6F7-728997DCA502}" type="presOf" srcId="{C13AA32D-4CF4-4391-B39B-671299145FFE}" destId="{CF772584-25D9-FD4C-8723-C8E8596D596B}" srcOrd="0" destOrd="0" presId="urn:microsoft.com/office/officeart/2005/8/layout/vList2"/>
    <dgm:cxn modelId="{C5094D92-E292-4285-B0B6-4A2526AD47A4}" srcId="{158FC403-1558-4D26-B372-F11BFED9D6E7}" destId="{01E11505-7F41-4565-85BD-AB66D264D971}" srcOrd="6" destOrd="0" parTransId="{EED0ABC2-0DA3-445D-AD7B-395EEFDC5547}" sibTransId="{24F3002E-5B85-475B-A9CF-12795C492E77}"/>
    <dgm:cxn modelId="{EF558D9F-413B-4271-B0D7-28ED93FFAF99}" srcId="{158FC403-1558-4D26-B372-F11BFED9D6E7}" destId="{4D867240-2FBF-4B94-A84E-E2B2959BE800}" srcOrd="4" destOrd="0" parTransId="{17E6BDCE-A667-4FDE-9FAB-3E441CBAAC9A}" sibTransId="{EC92A451-42DC-4086-848D-28606525FE79}"/>
    <dgm:cxn modelId="{B67C99A2-25B6-194F-BC86-F67A81678C02}" type="presOf" srcId="{49DDAE6B-BDDD-487B-AC10-00C86D3984CF}" destId="{9F333315-D486-C34D-9ED9-CBA35FF304ED}" srcOrd="0" destOrd="0" presId="urn:microsoft.com/office/officeart/2005/8/layout/vList2"/>
    <dgm:cxn modelId="{B3C6E3AB-8610-4EE5-8F25-7BF9ADC456D7}" srcId="{158FC403-1558-4D26-B372-F11BFED9D6E7}" destId="{C13AA32D-4CF4-4391-B39B-671299145FFE}" srcOrd="5" destOrd="0" parTransId="{8BD28725-BA7F-405E-BC35-A21FAAB10D47}" sibTransId="{550863A3-9552-4B9E-BDB2-F7F8B1932DAF}"/>
    <dgm:cxn modelId="{415EB8AF-9E3A-BB4E-98C5-011B84B22D15}" type="presOf" srcId="{4248AB46-2501-4DAE-9D0C-D02D44FAA7AB}" destId="{52D80CDA-25AD-8144-8A52-EA351D0A3316}" srcOrd="0" destOrd="0" presId="urn:microsoft.com/office/officeart/2005/8/layout/vList2"/>
    <dgm:cxn modelId="{EAA0A3C1-80D0-4745-AA9E-0CFDA635D029}" type="presOf" srcId="{10270433-8905-4283-A041-DAB401E369B2}" destId="{0BB5F9D2-9C87-1844-9E1B-FD746F2DADFA}" srcOrd="0" destOrd="0" presId="urn:microsoft.com/office/officeart/2005/8/layout/vList2"/>
    <dgm:cxn modelId="{9D3628D5-0613-4036-9C84-47757FC55205}" srcId="{158FC403-1558-4D26-B372-F11BFED9D6E7}" destId="{10270433-8905-4283-A041-DAB401E369B2}" srcOrd="7" destOrd="0" parTransId="{02AAB8DD-DB74-4D74-AD13-E0798978BA38}" sibTransId="{71E5A313-A743-4D63-B393-B316002712B7}"/>
    <dgm:cxn modelId="{22147CE1-DF21-4BDB-9BB4-8F072BF861DB}" srcId="{158FC403-1558-4D26-B372-F11BFED9D6E7}" destId="{49DDAE6B-BDDD-487B-AC10-00C86D3984CF}" srcOrd="0" destOrd="0" parTransId="{346E77F4-6D4F-40E5-9A63-8D21C44586DA}" sibTransId="{8846B3B9-7FA7-4966-A6CF-6A1FC55908D0}"/>
    <dgm:cxn modelId="{3FD48FE1-CE4E-3F4B-844D-8EA12D9417F4}" type="presOf" srcId="{5503E25E-C754-4902-B904-FAA31159D9CF}" destId="{453FDEAF-A592-3B4B-BA3B-47B6E767C5E0}" srcOrd="0" destOrd="0" presId="urn:microsoft.com/office/officeart/2005/8/layout/vList2"/>
    <dgm:cxn modelId="{562352E6-DFC5-5A4A-8424-6F70A1E6BB07}" type="presOf" srcId="{4D867240-2FBF-4B94-A84E-E2B2959BE800}" destId="{321E177A-B43C-D14A-AB86-33A524A10644}" srcOrd="0" destOrd="0" presId="urn:microsoft.com/office/officeart/2005/8/layout/vList2"/>
    <dgm:cxn modelId="{95080DF0-4C10-374B-B554-5C41B84D660A}" type="presOf" srcId="{6D318479-4087-4D97-A223-F62AD43F2AA8}" destId="{95F82859-2389-284C-8460-08EAFB6FC00E}" srcOrd="0" destOrd="0" presId="urn:microsoft.com/office/officeart/2005/8/layout/vList2"/>
    <dgm:cxn modelId="{2B403C97-CA67-8E41-87D4-CB8B3805C54D}" type="presParOf" srcId="{4E7C25B5-DC01-544B-8712-A77244DDD22B}" destId="{9F333315-D486-C34D-9ED9-CBA35FF304ED}" srcOrd="0" destOrd="0" presId="urn:microsoft.com/office/officeart/2005/8/layout/vList2"/>
    <dgm:cxn modelId="{D907EE78-3B97-1B4B-81B4-7DD24D5764EB}" type="presParOf" srcId="{4E7C25B5-DC01-544B-8712-A77244DDD22B}" destId="{EDC04C39-8DE4-CA43-9BC0-B7856924C2D4}" srcOrd="1" destOrd="0" presId="urn:microsoft.com/office/officeart/2005/8/layout/vList2"/>
    <dgm:cxn modelId="{53EA7E20-B4DB-6242-90BA-9EE00A44F148}" type="presParOf" srcId="{4E7C25B5-DC01-544B-8712-A77244DDD22B}" destId="{52D80CDA-25AD-8144-8A52-EA351D0A3316}" srcOrd="2" destOrd="0" presId="urn:microsoft.com/office/officeart/2005/8/layout/vList2"/>
    <dgm:cxn modelId="{1D157AE1-55F3-B645-9368-8DF46DE6E840}" type="presParOf" srcId="{4E7C25B5-DC01-544B-8712-A77244DDD22B}" destId="{7C31D305-1DC8-9844-9A91-E24D26450582}" srcOrd="3" destOrd="0" presId="urn:microsoft.com/office/officeart/2005/8/layout/vList2"/>
    <dgm:cxn modelId="{30DC59A4-111F-F345-9889-BA1A7394774C}" type="presParOf" srcId="{4E7C25B5-DC01-544B-8712-A77244DDD22B}" destId="{95F82859-2389-284C-8460-08EAFB6FC00E}" srcOrd="4" destOrd="0" presId="urn:microsoft.com/office/officeart/2005/8/layout/vList2"/>
    <dgm:cxn modelId="{9EC0F3CC-9537-3D43-A53A-890F6CD3F8E5}" type="presParOf" srcId="{4E7C25B5-DC01-544B-8712-A77244DDD22B}" destId="{E2950107-1486-E547-846A-EA7AC2E779BD}" srcOrd="5" destOrd="0" presId="urn:microsoft.com/office/officeart/2005/8/layout/vList2"/>
    <dgm:cxn modelId="{86BDD468-CE00-504C-871A-9F5D816BB7A5}" type="presParOf" srcId="{4E7C25B5-DC01-544B-8712-A77244DDD22B}" destId="{453FDEAF-A592-3B4B-BA3B-47B6E767C5E0}" srcOrd="6" destOrd="0" presId="urn:microsoft.com/office/officeart/2005/8/layout/vList2"/>
    <dgm:cxn modelId="{3B78D224-BD6E-0544-8AB7-EFCB027E1153}" type="presParOf" srcId="{4E7C25B5-DC01-544B-8712-A77244DDD22B}" destId="{64B40C17-864A-1D45-A8D7-3B0E402184DB}" srcOrd="7" destOrd="0" presId="urn:microsoft.com/office/officeart/2005/8/layout/vList2"/>
    <dgm:cxn modelId="{6C46F514-CB20-DF45-A802-E6A233AFD662}" type="presParOf" srcId="{4E7C25B5-DC01-544B-8712-A77244DDD22B}" destId="{321E177A-B43C-D14A-AB86-33A524A10644}" srcOrd="8" destOrd="0" presId="urn:microsoft.com/office/officeart/2005/8/layout/vList2"/>
    <dgm:cxn modelId="{A96750AC-09AA-E748-BB06-ABF02136EE85}" type="presParOf" srcId="{4E7C25B5-DC01-544B-8712-A77244DDD22B}" destId="{8F09243B-C0EC-4142-ACBC-D12D7C70AD19}" srcOrd="9" destOrd="0" presId="urn:microsoft.com/office/officeart/2005/8/layout/vList2"/>
    <dgm:cxn modelId="{EAF1B863-FFDF-5A4C-A7AB-5DF792478E50}" type="presParOf" srcId="{4E7C25B5-DC01-544B-8712-A77244DDD22B}" destId="{CF772584-25D9-FD4C-8723-C8E8596D596B}" srcOrd="10" destOrd="0" presId="urn:microsoft.com/office/officeart/2005/8/layout/vList2"/>
    <dgm:cxn modelId="{60BE4F38-8EE0-944D-9B94-03A5B1B06B29}" type="presParOf" srcId="{4E7C25B5-DC01-544B-8712-A77244DDD22B}" destId="{CA7E20AF-7E6C-574F-9318-3D6CCBB9A599}" srcOrd="11" destOrd="0" presId="urn:microsoft.com/office/officeart/2005/8/layout/vList2"/>
    <dgm:cxn modelId="{CB1A3E87-11FA-8044-A352-B34B8B7CFFD9}" type="presParOf" srcId="{4E7C25B5-DC01-544B-8712-A77244DDD22B}" destId="{796B2F8E-3320-6246-8505-6AE467A6A72C}" srcOrd="12" destOrd="0" presId="urn:microsoft.com/office/officeart/2005/8/layout/vList2"/>
    <dgm:cxn modelId="{95A67247-D567-E44C-AD52-F4EAD12B01A2}" type="presParOf" srcId="{4E7C25B5-DC01-544B-8712-A77244DDD22B}" destId="{D85C9C43-027B-0444-B19B-7482FBA4D8A0}" srcOrd="13" destOrd="0" presId="urn:microsoft.com/office/officeart/2005/8/layout/vList2"/>
    <dgm:cxn modelId="{36CACEF8-FABB-C04A-BF9E-26B4F9C5DD63}" type="presParOf" srcId="{4E7C25B5-DC01-544B-8712-A77244DDD22B}" destId="{0BB5F9D2-9C87-1844-9E1B-FD746F2DADF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BC3415-1C74-42B1-ACEE-214DF96DF4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0F491A8-018B-410D-82D9-1F6426FAD431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Try not to view the abstract as </a:t>
          </a:r>
          <a:r>
            <a:rPr lang="en-US" sz="2000" i="1" dirty="0">
              <a:solidFill>
                <a:schemeClr val="tx1"/>
              </a:solidFill>
            </a:rPr>
            <a:t>another</a:t>
          </a:r>
          <a:r>
            <a:rPr lang="en-US" sz="2000" dirty="0">
              <a:solidFill>
                <a:schemeClr val="tx1"/>
              </a:solidFill>
            </a:rPr>
            <a:t> piece of work. Instead, see it as a miniature version of your paper/presentation. </a:t>
          </a:r>
        </a:p>
      </dgm:t>
    </dgm:pt>
    <dgm:pt modelId="{0C9F4562-5F74-44AB-96F4-AC47137191DC}" type="parTrans" cxnId="{185FED74-7017-4342-BF28-F384E76EAF35}">
      <dgm:prSet/>
      <dgm:spPr/>
      <dgm:t>
        <a:bodyPr/>
        <a:lstStyle/>
        <a:p>
          <a:endParaRPr lang="en-US"/>
        </a:p>
      </dgm:t>
    </dgm:pt>
    <dgm:pt modelId="{5886EEA6-FF28-41B1-87A5-D34425327E2F}" type="sibTrans" cxnId="{185FED74-7017-4342-BF28-F384E76EAF35}">
      <dgm:prSet/>
      <dgm:spPr/>
      <dgm:t>
        <a:bodyPr/>
        <a:lstStyle/>
        <a:p>
          <a:endParaRPr lang="en-US"/>
        </a:p>
      </dgm:t>
    </dgm:pt>
    <dgm:pt modelId="{841CE311-8F81-42B6-9865-C7855E3BE1A8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Use it to distill the essence of your research. </a:t>
          </a:r>
        </a:p>
      </dgm:t>
    </dgm:pt>
    <dgm:pt modelId="{C83FF13F-F2CB-4B9E-BD4A-282D4F77672F}" type="parTrans" cxnId="{DC86677D-FEE4-497A-B406-18B2F53D9AA6}">
      <dgm:prSet/>
      <dgm:spPr/>
      <dgm:t>
        <a:bodyPr/>
        <a:lstStyle/>
        <a:p>
          <a:endParaRPr lang="en-US"/>
        </a:p>
      </dgm:t>
    </dgm:pt>
    <dgm:pt modelId="{7B64B4D5-CACD-473D-BA2B-8910F5906887}" type="sibTrans" cxnId="{DC86677D-FEE4-497A-B406-18B2F53D9AA6}">
      <dgm:prSet/>
      <dgm:spPr/>
      <dgm:t>
        <a:bodyPr/>
        <a:lstStyle/>
        <a:p>
          <a:endParaRPr lang="en-US"/>
        </a:p>
      </dgm:t>
    </dgm:pt>
    <dgm:pt modelId="{0FAA5B78-E053-4E52-95E4-8DBC4D2549AE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If you find yourself going over the word count, it can be useful to work on an </a:t>
          </a:r>
          <a:r>
            <a:rPr lang="en-US" sz="2000" dirty="0">
              <a:solidFill>
                <a:srgbClr val="00B0F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elevator pitch</a:t>
          </a:r>
          <a:r>
            <a:rPr lang="en-US" sz="2000" dirty="0"/>
            <a:t>. </a:t>
          </a:r>
          <a:r>
            <a:rPr lang="en-US" sz="2000" dirty="0">
              <a:solidFill>
                <a:schemeClr val="tx1"/>
              </a:solidFill>
            </a:rPr>
            <a:t>Imagine you are in a lift with someone – you have their attention for 1 minute – how would you condense your research into this time?</a:t>
          </a:r>
        </a:p>
      </dgm:t>
    </dgm:pt>
    <dgm:pt modelId="{70CF9A5E-E218-46A7-9900-973B8AFBD2D8}" type="parTrans" cxnId="{47BBBC65-4DE8-4FA8-82EC-7E1965E0E425}">
      <dgm:prSet/>
      <dgm:spPr/>
      <dgm:t>
        <a:bodyPr/>
        <a:lstStyle/>
        <a:p>
          <a:endParaRPr lang="en-US"/>
        </a:p>
      </dgm:t>
    </dgm:pt>
    <dgm:pt modelId="{68DF3B88-2FD5-49F2-B4C0-BD08405ACFA0}" type="sibTrans" cxnId="{47BBBC65-4DE8-4FA8-82EC-7E1965E0E425}">
      <dgm:prSet/>
      <dgm:spPr/>
      <dgm:t>
        <a:bodyPr/>
        <a:lstStyle/>
        <a:p>
          <a:endParaRPr lang="en-US"/>
        </a:p>
      </dgm:t>
    </dgm:pt>
    <dgm:pt modelId="{D0238BCB-A5FE-4ABE-9B42-09E30C70036B}" type="pres">
      <dgm:prSet presAssocID="{92BC3415-1C74-42B1-ACEE-214DF96DF489}" presName="root" presStyleCnt="0">
        <dgm:presLayoutVars>
          <dgm:dir/>
          <dgm:resizeHandles val="exact"/>
        </dgm:presLayoutVars>
      </dgm:prSet>
      <dgm:spPr/>
    </dgm:pt>
    <dgm:pt modelId="{0853024E-FC3E-4085-A031-28BAD76F9ACA}" type="pres">
      <dgm:prSet presAssocID="{E0F491A8-018B-410D-82D9-1F6426FAD431}" presName="compNode" presStyleCnt="0"/>
      <dgm:spPr/>
    </dgm:pt>
    <dgm:pt modelId="{B8EB1A7F-420F-4F19-868B-C12C47EA0F3F}" type="pres">
      <dgm:prSet presAssocID="{E0F491A8-018B-410D-82D9-1F6426FAD431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5B4C11C7-E283-4A45-8E2E-D8C1DF3955F5}" type="pres">
      <dgm:prSet presAssocID="{E0F491A8-018B-410D-82D9-1F6426FAD431}" presName="spaceRect" presStyleCnt="0"/>
      <dgm:spPr/>
    </dgm:pt>
    <dgm:pt modelId="{4B880E6E-1720-4655-A08F-C2372B869C3B}" type="pres">
      <dgm:prSet presAssocID="{E0F491A8-018B-410D-82D9-1F6426FAD431}" presName="textRect" presStyleLbl="revTx" presStyleIdx="0" presStyleCnt="3" custScaleX="193569">
        <dgm:presLayoutVars>
          <dgm:chMax val="1"/>
          <dgm:chPref val="1"/>
        </dgm:presLayoutVars>
      </dgm:prSet>
      <dgm:spPr/>
    </dgm:pt>
    <dgm:pt modelId="{9C069BF9-C152-4147-B492-ED72B95EEE78}" type="pres">
      <dgm:prSet presAssocID="{5886EEA6-FF28-41B1-87A5-D34425327E2F}" presName="sibTrans" presStyleCnt="0"/>
      <dgm:spPr/>
    </dgm:pt>
    <dgm:pt modelId="{170FEC24-0639-4C16-B8CF-31144A910833}" type="pres">
      <dgm:prSet presAssocID="{841CE311-8F81-42B6-9865-C7855E3BE1A8}" presName="compNode" presStyleCnt="0"/>
      <dgm:spPr/>
    </dgm:pt>
    <dgm:pt modelId="{2FF1B355-24A0-4F31-B67B-BE4DFF75AB63}" type="pres">
      <dgm:prSet presAssocID="{841CE311-8F81-42B6-9865-C7855E3BE1A8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bles"/>
        </a:ext>
      </dgm:extLst>
    </dgm:pt>
    <dgm:pt modelId="{0F1017F0-070E-4DA0-A33F-C3A71487D628}" type="pres">
      <dgm:prSet presAssocID="{841CE311-8F81-42B6-9865-C7855E3BE1A8}" presName="spaceRect" presStyleCnt="0"/>
      <dgm:spPr/>
    </dgm:pt>
    <dgm:pt modelId="{EDCF43B0-A4DB-45D0-81EC-F609D3488BED}" type="pres">
      <dgm:prSet presAssocID="{841CE311-8F81-42B6-9865-C7855E3BE1A8}" presName="textRect" presStyleLbl="revTx" presStyleIdx="1" presStyleCnt="3" custScaleX="142990">
        <dgm:presLayoutVars>
          <dgm:chMax val="1"/>
          <dgm:chPref val="1"/>
        </dgm:presLayoutVars>
      </dgm:prSet>
      <dgm:spPr/>
    </dgm:pt>
    <dgm:pt modelId="{4D5DD968-AE7D-4615-AE04-983E965D49CD}" type="pres">
      <dgm:prSet presAssocID="{7B64B4D5-CACD-473D-BA2B-8910F5906887}" presName="sibTrans" presStyleCnt="0"/>
      <dgm:spPr/>
    </dgm:pt>
    <dgm:pt modelId="{CECAC6CA-51BA-4CCE-9CBB-EAF0445DA3CE}" type="pres">
      <dgm:prSet presAssocID="{0FAA5B78-E053-4E52-95E4-8DBC4D2549AE}" presName="compNode" presStyleCnt="0"/>
      <dgm:spPr/>
    </dgm:pt>
    <dgm:pt modelId="{0CA01458-1F47-46E9-B751-EA98B0EC38AC}" type="pres">
      <dgm:prSet presAssocID="{0FAA5B78-E053-4E52-95E4-8DBC4D2549A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22548339-4BEE-4485-BC8E-5DBED457960C}" type="pres">
      <dgm:prSet presAssocID="{0FAA5B78-E053-4E52-95E4-8DBC4D2549AE}" presName="spaceRect" presStyleCnt="0"/>
      <dgm:spPr/>
    </dgm:pt>
    <dgm:pt modelId="{E591C356-A1DF-4878-8090-BDCDB3DC7CD7}" type="pres">
      <dgm:prSet presAssocID="{0FAA5B78-E053-4E52-95E4-8DBC4D2549AE}" presName="textRect" presStyleLbl="revTx" presStyleIdx="2" presStyleCnt="3" custScaleX="172576">
        <dgm:presLayoutVars>
          <dgm:chMax val="1"/>
          <dgm:chPref val="1"/>
        </dgm:presLayoutVars>
      </dgm:prSet>
      <dgm:spPr/>
    </dgm:pt>
  </dgm:ptLst>
  <dgm:cxnLst>
    <dgm:cxn modelId="{E0A7882B-14D9-4BB7-9731-DA9D9F4C358C}" type="presOf" srcId="{841CE311-8F81-42B6-9865-C7855E3BE1A8}" destId="{EDCF43B0-A4DB-45D0-81EC-F609D3488BED}" srcOrd="0" destOrd="0" presId="urn:microsoft.com/office/officeart/2018/2/layout/IconLabelList"/>
    <dgm:cxn modelId="{47BBBC65-4DE8-4FA8-82EC-7E1965E0E425}" srcId="{92BC3415-1C74-42B1-ACEE-214DF96DF489}" destId="{0FAA5B78-E053-4E52-95E4-8DBC4D2549AE}" srcOrd="2" destOrd="0" parTransId="{70CF9A5E-E218-46A7-9900-973B8AFBD2D8}" sibTransId="{68DF3B88-2FD5-49F2-B4C0-BD08405ACFA0}"/>
    <dgm:cxn modelId="{185FED74-7017-4342-BF28-F384E76EAF35}" srcId="{92BC3415-1C74-42B1-ACEE-214DF96DF489}" destId="{E0F491A8-018B-410D-82D9-1F6426FAD431}" srcOrd="0" destOrd="0" parTransId="{0C9F4562-5F74-44AB-96F4-AC47137191DC}" sibTransId="{5886EEA6-FF28-41B1-87A5-D34425327E2F}"/>
    <dgm:cxn modelId="{DC86677D-FEE4-497A-B406-18B2F53D9AA6}" srcId="{92BC3415-1C74-42B1-ACEE-214DF96DF489}" destId="{841CE311-8F81-42B6-9865-C7855E3BE1A8}" srcOrd="1" destOrd="0" parTransId="{C83FF13F-F2CB-4B9E-BD4A-282D4F77672F}" sibTransId="{7B64B4D5-CACD-473D-BA2B-8910F5906887}"/>
    <dgm:cxn modelId="{075A2C97-7968-45BE-8D5B-F0A6B50EA381}" type="presOf" srcId="{92BC3415-1C74-42B1-ACEE-214DF96DF489}" destId="{D0238BCB-A5FE-4ABE-9B42-09E30C70036B}" srcOrd="0" destOrd="0" presId="urn:microsoft.com/office/officeart/2018/2/layout/IconLabelList"/>
    <dgm:cxn modelId="{1901AD97-937C-41DA-B1FF-AA4A44D2295B}" type="presOf" srcId="{E0F491A8-018B-410D-82D9-1F6426FAD431}" destId="{4B880E6E-1720-4655-A08F-C2372B869C3B}" srcOrd="0" destOrd="0" presId="urn:microsoft.com/office/officeart/2018/2/layout/IconLabelList"/>
    <dgm:cxn modelId="{0988A5B3-96E9-42A4-B6D6-3D439E66A1D3}" type="presOf" srcId="{0FAA5B78-E053-4E52-95E4-8DBC4D2549AE}" destId="{E591C356-A1DF-4878-8090-BDCDB3DC7CD7}" srcOrd="0" destOrd="0" presId="urn:microsoft.com/office/officeart/2018/2/layout/IconLabelList"/>
    <dgm:cxn modelId="{A0EA7AAE-2811-4D3D-9074-4C59C0CA6707}" type="presParOf" srcId="{D0238BCB-A5FE-4ABE-9B42-09E30C70036B}" destId="{0853024E-FC3E-4085-A031-28BAD76F9ACA}" srcOrd="0" destOrd="0" presId="urn:microsoft.com/office/officeart/2018/2/layout/IconLabelList"/>
    <dgm:cxn modelId="{4B6C4E2A-B022-4E0F-840A-706A224C5D4F}" type="presParOf" srcId="{0853024E-FC3E-4085-A031-28BAD76F9ACA}" destId="{B8EB1A7F-420F-4F19-868B-C12C47EA0F3F}" srcOrd="0" destOrd="0" presId="urn:microsoft.com/office/officeart/2018/2/layout/IconLabelList"/>
    <dgm:cxn modelId="{EA8683C2-4A80-4B5E-A081-46B5E7F1AB17}" type="presParOf" srcId="{0853024E-FC3E-4085-A031-28BAD76F9ACA}" destId="{5B4C11C7-E283-4A45-8E2E-D8C1DF3955F5}" srcOrd="1" destOrd="0" presId="urn:microsoft.com/office/officeart/2018/2/layout/IconLabelList"/>
    <dgm:cxn modelId="{57CF6331-5F60-43C5-B1F3-E2FC2E43EC47}" type="presParOf" srcId="{0853024E-FC3E-4085-A031-28BAD76F9ACA}" destId="{4B880E6E-1720-4655-A08F-C2372B869C3B}" srcOrd="2" destOrd="0" presId="urn:microsoft.com/office/officeart/2018/2/layout/IconLabelList"/>
    <dgm:cxn modelId="{C5559A25-276D-4160-83ED-90070C519EEA}" type="presParOf" srcId="{D0238BCB-A5FE-4ABE-9B42-09E30C70036B}" destId="{9C069BF9-C152-4147-B492-ED72B95EEE78}" srcOrd="1" destOrd="0" presId="urn:microsoft.com/office/officeart/2018/2/layout/IconLabelList"/>
    <dgm:cxn modelId="{905C88BA-4DDC-4788-89F3-A71EDE635F38}" type="presParOf" srcId="{D0238BCB-A5FE-4ABE-9B42-09E30C70036B}" destId="{170FEC24-0639-4C16-B8CF-31144A910833}" srcOrd="2" destOrd="0" presId="urn:microsoft.com/office/officeart/2018/2/layout/IconLabelList"/>
    <dgm:cxn modelId="{AF79A213-DAF6-4BC6-A953-982659C50C6A}" type="presParOf" srcId="{170FEC24-0639-4C16-B8CF-31144A910833}" destId="{2FF1B355-24A0-4F31-B67B-BE4DFF75AB63}" srcOrd="0" destOrd="0" presId="urn:microsoft.com/office/officeart/2018/2/layout/IconLabelList"/>
    <dgm:cxn modelId="{A52D57FB-1DDA-4210-978D-F41755E2C9A6}" type="presParOf" srcId="{170FEC24-0639-4C16-B8CF-31144A910833}" destId="{0F1017F0-070E-4DA0-A33F-C3A71487D628}" srcOrd="1" destOrd="0" presId="urn:microsoft.com/office/officeart/2018/2/layout/IconLabelList"/>
    <dgm:cxn modelId="{C87189DA-CD67-4865-A967-32F968E3B625}" type="presParOf" srcId="{170FEC24-0639-4C16-B8CF-31144A910833}" destId="{EDCF43B0-A4DB-45D0-81EC-F609D3488BED}" srcOrd="2" destOrd="0" presId="urn:microsoft.com/office/officeart/2018/2/layout/IconLabelList"/>
    <dgm:cxn modelId="{19C7F6E5-7295-4127-B224-0CE95F7A8156}" type="presParOf" srcId="{D0238BCB-A5FE-4ABE-9B42-09E30C70036B}" destId="{4D5DD968-AE7D-4615-AE04-983E965D49CD}" srcOrd="3" destOrd="0" presId="urn:microsoft.com/office/officeart/2018/2/layout/IconLabelList"/>
    <dgm:cxn modelId="{25D1141E-3191-4EC3-B664-688F6F534549}" type="presParOf" srcId="{D0238BCB-A5FE-4ABE-9B42-09E30C70036B}" destId="{CECAC6CA-51BA-4CCE-9CBB-EAF0445DA3CE}" srcOrd="4" destOrd="0" presId="urn:microsoft.com/office/officeart/2018/2/layout/IconLabelList"/>
    <dgm:cxn modelId="{C95B1DD8-D2B5-438C-A280-03A2AE66D2E3}" type="presParOf" srcId="{CECAC6CA-51BA-4CCE-9CBB-EAF0445DA3CE}" destId="{0CA01458-1F47-46E9-B751-EA98B0EC38AC}" srcOrd="0" destOrd="0" presId="urn:microsoft.com/office/officeart/2018/2/layout/IconLabelList"/>
    <dgm:cxn modelId="{E159149A-5061-4023-BD1A-13E5BB7D3AB1}" type="presParOf" srcId="{CECAC6CA-51BA-4CCE-9CBB-EAF0445DA3CE}" destId="{22548339-4BEE-4485-BC8E-5DBED457960C}" srcOrd="1" destOrd="0" presId="urn:microsoft.com/office/officeart/2018/2/layout/IconLabelList"/>
    <dgm:cxn modelId="{1C119BC8-80F6-4D24-975E-C0017C7D6C25}" type="presParOf" srcId="{CECAC6CA-51BA-4CCE-9CBB-EAF0445DA3CE}" destId="{E591C356-A1DF-4878-8090-BDCDB3DC7CD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38FA16-9E75-46C2-88CF-8B478FEB435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366336A-7181-4B72-AF0C-F396FEFFAB93}">
      <dgm:prSet/>
      <dgm:spPr/>
      <dgm:t>
        <a:bodyPr/>
        <a:lstStyle/>
        <a:p>
          <a:pPr>
            <a:defRPr cap="all"/>
          </a:pPr>
          <a:r>
            <a:rPr lang="en-US"/>
            <a:t>The ‘take-home’ message of your research</a:t>
          </a:r>
        </a:p>
      </dgm:t>
    </dgm:pt>
    <dgm:pt modelId="{12C6D7EE-3485-4147-9C32-9C4129A693DF}" type="parTrans" cxnId="{86D76F4C-C4BB-42AC-AD29-DD5CCE96C682}">
      <dgm:prSet/>
      <dgm:spPr/>
      <dgm:t>
        <a:bodyPr/>
        <a:lstStyle/>
        <a:p>
          <a:endParaRPr lang="en-US"/>
        </a:p>
      </dgm:t>
    </dgm:pt>
    <dgm:pt modelId="{038C2A76-DD08-484F-9D2F-F72A60BCDEE3}" type="sibTrans" cxnId="{86D76F4C-C4BB-42AC-AD29-DD5CCE96C682}">
      <dgm:prSet/>
      <dgm:spPr/>
      <dgm:t>
        <a:bodyPr/>
        <a:lstStyle/>
        <a:p>
          <a:endParaRPr lang="en-US"/>
        </a:p>
      </dgm:t>
    </dgm:pt>
    <dgm:pt modelId="{D01839A6-1C3C-4922-8C46-C1CDCBEA8F56}">
      <dgm:prSet/>
      <dgm:spPr/>
      <dgm:t>
        <a:bodyPr/>
        <a:lstStyle/>
        <a:p>
          <a:pPr>
            <a:defRPr cap="all"/>
          </a:pPr>
          <a:r>
            <a:rPr lang="en-US"/>
            <a:t>Your entire work equates to this – you did X,Y then Z… </a:t>
          </a:r>
          <a:r>
            <a:rPr lang="en-US" b="1"/>
            <a:t>so what??</a:t>
          </a:r>
          <a:endParaRPr lang="en-US"/>
        </a:p>
      </dgm:t>
    </dgm:pt>
    <dgm:pt modelId="{B037D66D-4197-482F-B4A2-64EC0E209B06}" type="parTrans" cxnId="{C91D4463-C90E-4CB1-A8B5-79B92D44DBC1}">
      <dgm:prSet/>
      <dgm:spPr/>
      <dgm:t>
        <a:bodyPr/>
        <a:lstStyle/>
        <a:p>
          <a:endParaRPr lang="en-US"/>
        </a:p>
      </dgm:t>
    </dgm:pt>
    <dgm:pt modelId="{1B92C852-7450-4DA2-8827-798C7ACB9338}" type="sibTrans" cxnId="{C91D4463-C90E-4CB1-A8B5-79B92D44DBC1}">
      <dgm:prSet/>
      <dgm:spPr/>
      <dgm:t>
        <a:bodyPr/>
        <a:lstStyle/>
        <a:p>
          <a:endParaRPr lang="en-US"/>
        </a:p>
      </dgm:t>
    </dgm:pt>
    <dgm:pt modelId="{2661E197-D334-4B70-826D-A7030D95790B}">
      <dgm:prSet/>
      <dgm:spPr/>
      <dgm:t>
        <a:bodyPr/>
        <a:lstStyle/>
        <a:p>
          <a:pPr>
            <a:defRPr cap="all"/>
          </a:pPr>
          <a:r>
            <a:rPr lang="en-US"/>
            <a:t>Again, keep it succinct and to the point</a:t>
          </a:r>
        </a:p>
      </dgm:t>
    </dgm:pt>
    <dgm:pt modelId="{E413AE0F-9240-4277-872B-739AC9E891A0}" type="parTrans" cxnId="{87B19325-FEF1-4D15-9FAA-3662E42641E8}">
      <dgm:prSet/>
      <dgm:spPr/>
      <dgm:t>
        <a:bodyPr/>
        <a:lstStyle/>
        <a:p>
          <a:endParaRPr lang="en-US"/>
        </a:p>
      </dgm:t>
    </dgm:pt>
    <dgm:pt modelId="{2785EB85-A529-441B-88D2-99EB07A2A903}" type="sibTrans" cxnId="{87B19325-FEF1-4D15-9FAA-3662E42641E8}">
      <dgm:prSet/>
      <dgm:spPr/>
      <dgm:t>
        <a:bodyPr/>
        <a:lstStyle/>
        <a:p>
          <a:endParaRPr lang="en-US"/>
        </a:p>
      </dgm:t>
    </dgm:pt>
    <dgm:pt modelId="{2CBA4444-9E88-4615-A944-CD3759EAB934}" type="pres">
      <dgm:prSet presAssocID="{F938FA16-9E75-46C2-88CF-8B478FEB4353}" presName="root" presStyleCnt="0">
        <dgm:presLayoutVars>
          <dgm:dir/>
          <dgm:resizeHandles val="exact"/>
        </dgm:presLayoutVars>
      </dgm:prSet>
      <dgm:spPr/>
    </dgm:pt>
    <dgm:pt modelId="{0EDC5B25-88EE-405C-B0FE-554DDBE63B4A}" type="pres">
      <dgm:prSet presAssocID="{B366336A-7181-4B72-AF0C-F396FEFFAB93}" presName="compNode" presStyleCnt="0"/>
      <dgm:spPr/>
    </dgm:pt>
    <dgm:pt modelId="{DBA431CB-CD95-429D-B4A5-7B8AFD01E8B7}" type="pres">
      <dgm:prSet presAssocID="{B366336A-7181-4B72-AF0C-F396FEFFAB9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CC364C9-97F2-4AA9-B380-22664F68CBE4}" type="pres">
      <dgm:prSet presAssocID="{B366336A-7181-4B72-AF0C-F396FEFFAB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1E277ECA-AE33-41E3-9173-576B89CB0BE2}" type="pres">
      <dgm:prSet presAssocID="{B366336A-7181-4B72-AF0C-F396FEFFAB93}" presName="spaceRect" presStyleCnt="0"/>
      <dgm:spPr/>
    </dgm:pt>
    <dgm:pt modelId="{90806A26-8553-43A5-9C3E-93F9E52AFB73}" type="pres">
      <dgm:prSet presAssocID="{B366336A-7181-4B72-AF0C-F396FEFFAB93}" presName="textRect" presStyleLbl="revTx" presStyleIdx="0" presStyleCnt="3">
        <dgm:presLayoutVars>
          <dgm:chMax val="1"/>
          <dgm:chPref val="1"/>
        </dgm:presLayoutVars>
      </dgm:prSet>
      <dgm:spPr/>
    </dgm:pt>
    <dgm:pt modelId="{2236DB57-9F25-4AB2-8A72-9876DD3A68FA}" type="pres">
      <dgm:prSet presAssocID="{038C2A76-DD08-484F-9D2F-F72A60BCDEE3}" presName="sibTrans" presStyleCnt="0"/>
      <dgm:spPr/>
    </dgm:pt>
    <dgm:pt modelId="{1A3921EE-0C61-43AF-AA31-5511A8197266}" type="pres">
      <dgm:prSet presAssocID="{D01839A6-1C3C-4922-8C46-C1CDCBEA8F56}" presName="compNode" presStyleCnt="0"/>
      <dgm:spPr/>
    </dgm:pt>
    <dgm:pt modelId="{C8EEA470-E2B7-4F9B-A447-AE47016A2484}" type="pres">
      <dgm:prSet presAssocID="{D01839A6-1C3C-4922-8C46-C1CDCBEA8F56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96F5FAC-5AF2-4D6F-A2D4-B7608C0E0327}" type="pres">
      <dgm:prSet presAssocID="{D01839A6-1C3C-4922-8C46-C1CDCBEA8F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92649F63-2898-46BF-A127-D1571FFBDAD3}" type="pres">
      <dgm:prSet presAssocID="{D01839A6-1C3C-4922-8C46-C1CDCBEA8F56}" presName="spaceRect" presStyleCnt="0"/>
      <dgm:spPr/>
    </dgm:pt>
    <dgm:pt modelId="{945881EA-0547-4FE7-9C5F-E4F18E202727}" type="pres">
      <dgm:prSet presAssocID="{D01839A6-1C3C-4922-8C46-C1CDCBEA8F56}" presName="textRect" presStyleLbl="revTx" presStyleIdx="1" presStyleCnt="3">
        <dgm:presLayoutVars>
          <dgm:chMax val="1"/>
          <dgm:chPref val="1"/>
        </dgm:presLayoutVars>
      </dgm:prSet>
      <dgm:spPr/>
    </dgm:pt>
    <dgm:pt modelId="{324EE0D6-616E-40C7-B8F4-5C68FE3851B2}" type="pres">
      <dgm:prSet presAssocID="{1B92C852-7450-4DA2-8827-798C7ACB9338}" presName="sibTrans" presStyleCnt="0"/>
      <dgm:spPr/>
    </dgm:pt>
    <dgm:pt modelId="{65B8BB2F-48BA-4B75-B39B-E571D0BD11A6}" type="pres">
      <dgm:prSet presAssocID="{2661E197-D334-4B70-826D-A7030D95790B}" presName="compNode" presStyleCnt="0"/>
      <dgm:spPr/>
    </dgm:pt>
    <dgm:pt modelId="{CC50C3C0-AA45-45CA-8B37-2908F4FEE2F6}" type="pres">
      <dgm:prSet presAssocID="{2661E197-D334-4B70-826D-A7030D95790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D5A7035-E353-4674-BB9E-96CF4D4F0F05}" type="pres">
      <dgm:prSet presAssocID="{2661E197-D334-4B70-826D-A7030D9579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6D3D6DB4-D1F8-4204-9992-307C6B337AB5}" type="pres">
      <dgm:prSet presAssocID="{2661E197-D334-4B70-826D-A7030D95790B}" presName="spaceRect" presStyleCnt="0"/>
      <dgm:spPr/>
    </dgm:pt>
    <dgm:pt modelId="{C3AB88CD-BAE3-4C2D-850B-4A98056B4DF4}" type="pres">
      <dgm:prSet presAssocID="{2661E197-D334-4B70-826D-A7030D95790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7B19325-FEF1-4D15-9FAA-3662E42641E8}" srcId="{F938FA16-9E75-46C2-88CF-8B478FEB4353}" destId="{2661E197-D334-4B70-826D-A7030D95790B}" srcOrd="2" destOrd="0" parTransId="{E413AE0F-9240-4277-872B-739AC9E891A0}" sibTransId="{2785EB85-A529-441B-88D2-99EB07A2A903}"/>
    <dgm:cxn modelId="{97660228-02A5-4C90-811D-0BD083F1383A}" type="presOf" srcId="{D01839A6-1C3C-4922-8C46-C1CDCBEA8F56}" destId="{945881EA-0547-4FE7-9C5F-E4F18E202727}" srcOrd="0" destOrd="0" presId="urn:microsoft.com/office/officeart/2018/5/layout/IconLeafLabelList"/>
    <dgm:cxn modelId="{7EEAA02F-B971-4015-8ECD-3A324F254B63}" type="presOf" srcId="{2661E197-D334-4B70-826D-A7030D95790B}" destId="{C3AB88CD-BAE3-4C2D-850B-4A98056B4DF4}" srcOrd="0" destOrd="0" presId="urn:microsoft.com/office/officeart/2018/5/layout/IconLeafLabelList"/>
    <dgm:cxn modelId="{86D76F4C-C4BB-42AC-AD29-DD5CCE96C682}" srcId="{F938FA16-9E75-46C2-88CF-8B478FEB4353}" destId="{B366336A-7181-4B72-AF0C-F396FEFFAB93}" srcOrd="0" destOrd="0" parTransId="{12C6D7EE-3485-4147-9C32-9C4129A693DF}" sibTransId="{038C2A76-DD08-484F-9D2F-F72A60BCDEE3}"/>
    <dgm:cxn modelId="{C91D4463-C90E-4CB1-A8B5-79B92D44DBC1}" srcId="{F938FA16-9E75-46C2-88CF-8B478FEB4353}" destId="{D01839A6-1C3C-4922-8C46-C1CDCBEA8F56}" srcOrd="1" destOrd="0" parTransId="{B037D66D-4197-482F-B4A2-64EC0E209B06}" sibTransId="{1B92C852-7450-4DA2-8827-798C7ACB9338}"/>
    <dgm:cxn modelId="{D912D3C1-A9B6-4FE3-B05D-1E5DF253C719}" type="presOf" srcId="{F938FA16-9E75-46C2-88CF-8B478FEB4353}" destId="{2CBA4444-9E88-4615-A944-CD3759EAB934}" srcOrd="0" destOrd="0" presId="urn:microsoft.com/office/officeart/2018/5/layout/IconLeafLabelList"/>
    <dgm:cxn modelId="{AFBDEEF1-4611-4F0C-84EC-53BD0CEDB0A7}" type="presOf" srcId="{B366336A-7181-4B72-AF0C-F396FEFFAB93}" destId="{90806A26-8553-43A5-9C3E-93F9E52AFB73}" srcOrd="0" destOrd="0" presId="urn:microsoft.com/office/officeart/2018/5/layout/IconLeafLabelList"/>
    <dgm:cxn modelId="{803D8CA2-25F7-4098-9D7D-4F15A8712890}" type="presParOf" srcId="{2CBA4444-9E88-4615-A944-CD3759EAB934}" destId="{0EDC5B25-88EE-405C-B0FE-554DDBE63B4A}" srcOrd="0" destOrd="0" presId="urn:microsoft.com/office/officeart/2018/5/layout/IconLeafLabelList"/>
    <dgm:cxn modelId="{986EFC90-FBEF-4AD1-8F0C-C39EACD0BFC4}" type="presParOf" srcId="{0EDC5B25-88EE-405C-B0FE-554DDBE63B4A}" destId="{DBA431CB-CD95-429D-B4A5-7B8AFD01E8B7}" srcOrd="0" destOrd="0" presId="urn:microsoft.com/office/officeart/2018/5/layout/IconLeafLabelList"/>
    <dgm:cxn modelId="{E4B471AC-0038-42ED-A39F-0D0EF66E02DB}" type="presParOf" srcId="{0EDC5B25-88EE-405C-B0FE-554DDBE63B4A}" destId="{ACC364C9-97F2-4AA9-B380-22664F68CBE4}" srcOrd="1" destOrd="0" presId="urn:microsoft.com/office/officeart/2018/5/layout/IconLeafLabelList"/>
    <dgm:cxn modelId="{24C7ED88-4A62-468E-82CE-042F166E3177}" type="presParOf" srcId="{0EDC5B25-88EE-405C-B0FE-554DDBE63B4A}" destId="{1E277ECA-AE33-41E3-9173-576B89CB0BE2}" srcOrd="2" destOrd="0" presId="urn:microsoft.com/office/officeart/2018/5/layout/IconLeafLabelList"/>
    <dgm:cxn modelId="{65CED6A5-B043-4FB8-AA3F-AB1CAA2D09F7}" type="presParOf" srcId="{0EDC5B25-88EE-405C-B0FE-554DDBE63B4A}" destId="{90806A26-8553-43A5-9C3E-93F9E52AFB73}" srcOrd="3" destOrd="0" presId="urn:microsoft.com/office/officeart/2018/5/layout/IconLeafLabelList"/>
    <dgm:cxn modelId="{912E82FE-C378-44D3-A287-CAA362E81DD4}" type="presParOf" srcId="{2CBA4444-9E88-4615-A944-CD3759EAB934}" destId="{2236DB57-9F25-4AB2-8A72-9876DD3A68FA}" srcOrd="1" destOrd="0" presId="urn:microsoft.com/office/officeart/2018/5/layout/IconLeafLabelList"/>
    <dgm:cxn modelId="{6F99CFD3-A18D-4780-A433-23B43042556A}" type="presParOf" srcId="{2CBA4444-9E88-4615-A944-CD3759EAB934}" destId="{1A3921EE-0C61-43AF-AA31-5511A8197266}" srcOrd="2" destOrd="0" presId="urn:microsoft.com/office/officeart/2018/5/layout/IconLeafLabelList"/>
    <dgm:cxn modelId="{A345F131-0DDD-4178-8FC3-67BF003CF893}" type="presParOf" srcId="{1A3921EE-0C61-43AF-AA31-5511A8197266}" destId="{C8EEA470-E2B7-4F9B-A447-AE47016A2484}" srcOrd="0" destOrd="0" presId="urn:microsoft.com/office/officeart/2018/5/layout/IconLeafLabelList"/>
    <dgm:cxn modelId="{1A2AFF3C-857B-4642-B36C-06520560D549}" type="presParOf" srcId="{1A3921EE-0C61-43AF-AA31-5511A8197266}" destId="{D96F5FAC-5AF2-4D6F-A2D4-B7608C0E0327}" srcOrd="1" destOrd="0" presId="urn:microsoft.com/office/officeart/2018/5/layout/IconLeafLabelList"/>
    <dgm:cxn modelId="{40CBC34A-6019-4F43-A632-6F41A6117F72}" type="presParOf" srcId="{1A3921EE-0C61-43AF-AA31-5511A8197266}" destId="{92649F63-2898-46BF-A127-D1571FFBDAD3}" srcOrd="2" destOrd="0" presId="urn:microsoft.com/office/officeart/2018/5/layout/IconLeafLabelList"/>
    <dgm:cxn modelId="{13BBB98F-3F1B-4234-840C-A669A4DDA9AC}" type="presParOf" srcId="{1A3921EE-0C61-43AF-AA31-5511A8197266}" destId="{945881EA-0547-4FE7-9C5F-E4F18E202727}" srcOrd="3" destOrd="0" presId="urn:microsoft.com/office/officeart/2018/5/layout/IconLeafLabelList"/>
    <dgm:cxn modelId="{7DDC11A7-E1E8-4F0B-BF64-F43793F8FE03}" type="presParOf" srcId="{2CBA4444-9E88-4615-A944-CD3759EAB934}" destId="{324EE0D6-616E-40C7-B8F4-5C68FE3851B2}" srcOrd="3" destOrd="0" presId="urn:microsoft.com/office/officeart/2018/5/layout/IconLeafLabelList"/>
    <dgm:cxn modelId="{BD2F8DDD-528E-449A-A186-63FFB6F46A0F}" type="presParOf" srcId="{2CBA4444-9E88-4615-A944-CD3759EAB934}" destId="{65B8BB2F-48BA-4B75-B39B-E571D0BD11A6}" srcOrd="4" destOrd="0" presId="urn:microsoft.com/office/officeart/2018/5/layout/IconLeafLabelList"/>
    <dgm:cxn modelId="{7FBE1ED3-72A5-46E4-A79B-B3170F67CFE3}" type="presParOf" srcId="{65B8BB2F-48BA-4B75-B39B-E571D0BD11A6}" destId="{CC50C3C0-AA45-45CA-8B37-2908F4FEE2F6}" srcOrd="0" destOrd="0" presId="urn:microsoft.com/office/officeart/2018/5/layout/IconLeafLabelList"/>
    <dgm:cxn modelId="{5F10F6D0-D3B4-44BE-AE9D-83687FE78AC4}" type="presParOf" srcId="{65B8BB2F-48BA-4B75-B39B-E571D0BD11A6}" destId="{CD5A7035-E353-4674-BB9E-96CF4D4F0F05}" srcOrd="1" destOrd="0" presId="urn:microsoft.com/office/officeart/2018/5/layout/IconLeafLabelList"/>
    <dgm:cxn modelId="{DEAF8480-F6E2-4163-BB44-86FF2AFF7381}" type="presParOf" srcId="{65B8BB2F-48BA-4B75-B39B-E571D0BD11A6}" destId="{6D3D6DB4-D1F8-4204-9992-307C6B337AB5}" srcOrd="2" destOrd="0" presId="urn:microsoft.com/office/officeart/2018/5/layout/IconLeafLabelList"/>
    <dgm:cxn modelId="{423B1508-AC1B-4938-833A-6E59D61A8F4F}" type="presParOf" srcId="{65B8BB2F-48BA-4B75-B39B-E571D0BD11A6}" destId="{C3AB88CD-BAE3-4C2D-850B-4A98056B4DF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3315-D486-C34D-9ED9-CBA35FF304ED}">
      <dsp:nvSpPr>
        <dsp:cNvPr id="0" name=""/>
        <dsp:cNvSpPr/>
      </dsp:nvSpPr>
      <dsp:spPr>
        <a:xfrm>
          <a:off x="0" y="2661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Scientific abstracts are typically between 300-500 words in length &amp; consist of:</a:t>
          </a:r>
        </a:p>
      </dsp:txBody>
      <dsp:txXfrm>
        <a:off x="22846" y="25507"/>
        <a:ext cx="10984258" cy="422319"/>
      </dsp:txXfrm>
    </dsp:sp>
    <dsp:sp modelId="{52D80CDA-25AD-8144-8A52-EA351D0A3316}">
      <dsp:nvSpPr>
        <dsp:cNvPr id="0" name=""/>
        <dsp:cNvSpPr/>
      </dsp:nvSpPr>
      <dsp:spPr>
        <a:xfrm>
          <a:off x="0" y="479939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Title</a:t>
          </a:r>
        </a:p>
      </dsp:txBody>
      <dsp:txXfrm>
        <a:off x="22846" y="502785"/>
        <a:ext cx="10984258" cy="422319"/>
      </dsp:txXfrm>
    </dsp:sp>
    <dsp:sp modelId="{95F82859-2389-284C-8460-08EAFB6FC00E}">
      <dsp:nvSpPr>
        <dsp:cNvPr id="0" name=""/>
        <dsp:cNvSpPr/>
      </dsp:nvSpPr>
      <dsp:spPr>
        <a:xfrm>
          <a:off x="0" y="957217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Introduction</a:t>
          </a:r>
        </a:p>
      </dsp:txBody>
      <dsp:txXfrm>
        <a:off x="22846" y="980063"/>
        <a:ext cx="10984258" cy="422319"/>
      </dsp:txXfrm>
    </dsp:sp>
    <dsp:sp modelId="{453FDEAF-A592-3B4B-BA3B-47B6E767C5E0}">
      <dsp:nvSpPr>
        <dsp:cNvPr id="0" name=""/>
        <dsp:cNvSpPr/>
      </dsp:nvSpPr>
      <dsp:spPr>
        <a:xfrm>
          <a:off x="0" y="1434495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Methodology</a:t>
          </a:r>
        </a:p>
      </dsp:txBody>
      <dsp:txXfrm>
        <a:off x="22846" y="1457341"/>
        <a:ext cx="10984258" cy="422319"/>
      </dsp:txXfrm>
    </dsp:sp>
    <dsp:sp modelId="{321E177A-B43C-D14A-AB86-33A524A10644}">
      <dsp:nvSpPr>
        <dsp:cNvPr id="0" name=""/>
        <dsp:cNvSpPr/>
      </dsp:nvSpPr>
      <dsp:spPr>
        <a:xfrm>
          <a:off x="0" y="1911774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Results</a:t>
          </a:r>
        </a:p>
      </dsp:txBody>
      <dsp:txXfrm>
        <a:off x="22846" y="1934620"/>
        <a:ext cx="10984258" cy="422319"/>
      </dsp:txXfrm>
    </dsp:sp>
    <dsp:sp modelId="{CF772584-25D9-FD4C-8723-C8E8596D596B}">
      <dsp:nvSpPr>
        <dsp:cNvPr id="0" name=""/>
        <dsp:cNvSpPr/>
      </dsp:nvSpPr>
      <dsp:spPr>
        <a:xfrm>
          <a:off x="0" y="2389052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Discussion</a:t>
          </a:r>
        </a:p>
      </dsp:txBody>
      <dsp:txXfrm>
        <a:off x="22846" y="2411898"/>
        <a:ext cx="10984258" cy="422319"/>
      </dsp:txXfrm>
    </dsp:sp>
    <dsp:sp modelId="{796B2F8E-3320-6246-8505-6AE467A6A72C}">
      <dsp:nvSpPr>
        <dsp:cNvPr id="0" name=""/>
        <dsp:cNvSpPr/>
      </dsp:nvSpPr>
      <dsp:spPr>
        <a:xfrm>
          <a:off x="0" y="2866330"/>
          <a:ext cx="11029950" cy="468011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Implication</a:t>
          </a:r>
        </a:p>
      </dsp:txBody>
      <dsp:txXfrm>
        <a:off x="22846" y="2889176"/>
        <a:ext cx="10984258" cy="422319"/>
      </dsp:txXfrm>
    </dsp:sp>
    <dsp:sp modelId="{0BB5F9D2-9C87-1844-9E1B-FD746F2DADFA}">
      <dsp:nvSpPr>
        <dsp:cNvPr id="0" name=""/>
        <dsp:cNvSpPr/>
      </dsp:nvSpPr>
      <dsp:spPr>
        <a:xfrm>
          <a:off x="0" y="3343608"/>
          <a:ext cx="11029950" cy="468011"/>
        </a:xfrm>
        <a:prstGeom prst="roundRect">
          <a:avLst/>
        </a:prstGeom>
        <a:solidFill>
          <a:schemeClr val="lt1"/>
        </a:solidFill>
        <a:ln w="22225" cap="rnd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* Pay close attention to the requirements of the specific conference/journal to which you are applying, as each will have </a:t>
          </a:r>
          <a:r>
            <a:rPr lang="en-US" sz="2000" b="1" u="sng" kern="1200"/>
            <a:t>highly specific </a:t>
          </a:r>
          <a:r>
            <a:rPr lang="en-US" sz="2000" u="sng" kern="1200"/>
            <a:t>guidelines which must be adhered to.</a:t>
          </a:r>
          <a:endParaRPr lang="en-US" sz="2000" kern="1200" dirty="0"/>
        </a:p>
      </dsp:txBody>
      <dsp:txXfrm>
        <a:off x="22846" y="3366454"/>
        <a:ext cx="10984258" cy="422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B1A7F-420F-4F19-868B-C12C47EA0F3F}">
      <dsp:nvSpPr>
        <dsp:cNvPr id="0" name=""/>
        <dsp:cNvSpPr/>
      </dsp:nvSpPr>
      <dsp:spPr>
        <a:xfrm>
          <a:off x="2326976" y="819330"/>
          <a:ext cx="777568" cy="777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80E6E-1720-4655-A08F-C2372B869C3B}">
      <dsp:nvSpPr>
        <dsp:cNvPr id="0" name=""/>
        <dsp:cNvSpPr/>
      </dsp:nvSpPr>
      <dsp:spPr>
        <a:xfrm>
          <a:off x="1043392" y="1923335"/>
          <a:ext cx="3344736" cy="1071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Try not to view the abstract as </a:t>
          </a:r>
          <a:r>
            <a:rPr lang="en-US" sz="2000" i="1" kern="1200" dirty="0">
              <a:solidFill>
                <a:schemeClr val="tx1"/>
              </a:solidFill>
            </a:rPr>
            <a:t>another</a:t>
          </a:r>
          <a:r>
            <a:rPr lang="en-US" sz="2000" kern="1200" dirty="0">
              <a:solidFill>
                <a:schemeClr val="tx1"/>
              </a:solidFill>
            </a:rPr>
            <a:t> piece of work. Instead, see it as a miniature version of your paper/presentation. </a:t>
          </a:r>
        </a:p>
      </dsp:txBody>
      <dsp:txXfrm>
        <a:off x="1043392" y="1923335"/>
        <a:ext cx="3344736" cy="1071614"/>
      </dsp:txXfrm>
    </dsp:sp>
    <dsp:sp modelId="{2FF1B355-24A0-4F31-B67B-BE4DFF75AB63}">
      <dsp:nvSpPr>
        <dsp:cNvPr id="0" name=""/>
        <dsp:cNvSpPr/>
      </dsp:nvSpPr>
      <dsp:spPr>
        <a:xfrm>
          <a:off x="5537115" y="819330"/>
          <a:ext cx="777568" cy="7775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F43B0-A4DB-45D0-81EC-F609D3488BED}">
      <dsp:nvSpPr>
        <dsp:cNvPr id="0" name=""/>
        <dsp:cNvSpPr/>
      </dsp:nvSpPr>
      <dsp:spPr>
        <a:xfrm>
          <a:off x="4690516" y="1923335"/>
          <a:ext cx="2470766" cy="1071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Use it to distill the essence of your research. </a:t>
          </a:r>
        </a:p>
      </dsp:txBody>
      <dsp:txXfrm>
        <a:off x="4690516" y="1923335"/>
        <a:ext cx="2470766" cy="1071614"/>
      </dsp:txXfrm>
    </dsp:sp>
    <dsp:sp modelId="{0CA01458-1F47-46E9-B751-EA98B0EC38AC}">
      <dsp:nvSpPr>
        <dsp:cNvPr id="0" name=""/>
        <dsp:cNvSpPr/>
      </dsp:nvSpPr>
      <dsp:spPr>
        <a:xfrm>
          <a:off x="8565882" y="819330"/>
          <a:ext cx="777568" cy="7775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1C356-A1DF-4878-8090-BDCDB3DC7CD7}">
      <dsp:nvSpPr>
        <dsp:cNvPr id="0" name=""/>
        <dsp:cNvSpPr/>
      </dsp:nvSpPr>
      <dsp:spPr>
        <a:xfrm>
          <a:off x="7463670" y="1923335"/>
          <a:ext cx="2981991" cy="1071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If you find yourself going over the word count, it can be useful to work on an </a:t>
          </a:r>
          <a:r>
            <a:rPr lang="en-US" sz="2000" kern="1200" dirty="0">
              <a:solidFill>
                <a:srgbClr val="00B0F0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elevator pitch</a:t>
          </a:r>
          <a:r>
            <a:rPr lang="en-US" sz="2000" kern="1200" dirty="0"/>
            <a:t>. </a:t>
          </a:r>
          <a:r>
            <a:rPr lang="en-US" sz="2000" kern="1200" dirty="0">
              <a:solidFill>
                <a:schemeClr val="tx1"/>
              </a:solidFill>
            </a:rPr>
            <a:t>Imagine you are in a lift with someone – you have their attention for 1 minute – how would you condense your research into this time?</a:t>
          </a:r>
        </a:p>
      </dsp:txBody>
      <dsp:txXfrm>
        <a:off x="7463670" y="1923335"/>
        <a:ext cx="2981991" cy="1071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431CB-CD95-429D-B4A5-7B8AFD01E8B7}">
      <dsp:nvSpPr>
        <dsp:cNvPr id="0" name=""/>
        <dsp:cNvSpPr/>
      </dsp:nvSpPr>
      <dsp:spPr>
        <a:xfrm>
          <a:off x="686474" y="242140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364C9-97F2-4AA9-B380-22664F68CBE4}">
      <dsp:nvSpPr>
        <dsp:cNvPr id="0" name=""/>
        <dsp:cNvSpPr/>
      </dsp:nvSpPr>
      <dsp:spPr>
        <a:xfrm>
          <a:off x="1110599" y="666265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06A26-8553-43A5-9C3E-93F9E52AFB73}">
      <dsp:nvSpPr>
        <dsp:cNvPr id="0" name=""/>
        <dsp:cNvSpPr/>
      </dsp:nvSpPr>
      <dsp:spPr>
        <a:xfrm>
          <a:off x="50287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The ‘take-home’ message of your research</a:t>
          </a:r>
        </a:p>
      </dsp:txBody>
      <dsp:txXfrm>
        <a:off x="50287" y="2852140"/>
        <a:ext cx="3262500" cy="720000"/>
      </dsp:txXfrm>
    </dsp:sp>
    <dsp:sp modelId="{C8EEA470-E2B7-4F9B-A447-AE47016A2484}">
      <dsp:nvSpPr>
        <dsp:cNvPr id="0" name=""/>
        <dsp:cNvSpPr/>
      </dsp:nvSpPr>
      <dsp:spPr>
        <a:xfrm>
          <a:off x="4519912" y="242140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F5FAC-5AF2-4D6F-A2D4-B7608C0E0327}">
      <dsp:nvSpPr>
        <dsp:cNvPr id="0" name=""/>
        <dsp:cNvSpPr/>
      </dsp:nvSpPr>
      <dsp:spPr>
        <a:xfrm>
          <a:off x="4944037" y="666265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881EA-0547-4FE7-9C5F-E4F18E202727}">
      <dsp:nvSpPr>
        <dsp:cNvPr id="0" name=""/>
        <dsp:cNvSpPr/>
      </dsp:nvSpPr>
      <dsp:spPr>
        <a:xfrm>
          <a:off x="3883725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Your entire work equates to this – you did X,Y then Z… </a:t>
          </a:r>
          <a:r>
            <a:rPr lang="en-US" sz="1900" b="1" kern="1200"/>
            <a:t>so what??</a:t>
          </a:r>
          <a:endParaRPr lang="en-US" sz="1900" kern="1200"/>
        </a:p>
      </dsp:txBody>
      <dsp:txXfrm>
        <a:off x="3883725" y="2852140"/>
        <a:ext cx="3262500" cy="720000"/>
      </dsp:txXfrm>
    </dsp:sp>
    <dsp:sp modelId="{CC50C3C0-AA45-45CA-8B37-2908F4FEE2F6}">
      <dsp:nvSpPr>
        <dsp:cNvPr id="0" name=""/>
        <dsp:cNvSpPr/>
      </dsp:nvSpPr>
      <dsp:spPr>
        <a:xfrm>
          <a:off x="8353350" y="242140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A7035-E353-4674-BB9E-96CF4D4F0F05}">
      <dsp:nvSpPr>
        <dsp:cNvPr id="0" name=""/>
        <dsp:cNvSpPr/>
      </dsp:nvSpPr>
      <dsp:spPr>
        <a:xfrm>
          <a:off x="8777475" y="666265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B88CD-BAE3-4C2D-850B-4A98056B4DF4}">
      <dsp:nvSpPr>
        <dsp:cNvPr id="0" name=""/>
        <dsp:cNvSpPr/>
      </dsp:nvSpPr>
      <dsp:spPr>
        <a:xfrm>
          <a:off x="7717162" y="2852140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Again, keep it succinct and to the point</a:t>
          </a:r>
        </a:p>
      </dsp:txBody>
      <dsp:txXfrm>
        <a:off x="7717162" y="2852140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9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0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0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2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9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2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8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4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6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127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9" r:id="rId10"/>
    <p:sldLayoutId id="214748375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7B1D0-5FEF-62E4-F592-B6352C727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26" y="1419225"/>
            <a:ext cx="4320227" cy="239511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Writing a Scientific Abstract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D5087-64D3-D913-89E4-6B3110B8C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126" y="3824577"/>
            <a:ext cx="4320228" cy="1614198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>
                    <a:alpha val="75000"/>
                  </a:srgbClr>
                </a:solidFill>
              </a:rPr>
              <a:t>A Whistle Stop Tour</a:t>
            </a:r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F59D8E93-1263-A312-2029-30255F404D1B}"/>
              </a:ext>
            </a:extLst>
          </p:cNvPr>
          <p:cNvPicPr>
            <a:picLocks noChangeAspect="1"/>
          </p:cNvPicPr>
          <p:nvPr>
            <a:videoFile r:link="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6259288" y="607245"/>
            <a:ext cx="4863183" cy="2727770"/>
          </a:xfrm>
          <a:prstGeom prst="rect">
            <a:avLst/>
          </a:prstGeom>
        </p:spPr>
      </p:pic>
      <p:pic>
        <p:nvPicPr>
          <p:cNvPr id="9" name="Picture 8" descr="A close-up of a logo&amp;#xA;&amp;#xA;Description automatically generated">
            <a:extLst>
              <a:ext uri="{FF2B5EF4-FFF2-40B4-BE49-F238E27FC236}">
                <a16:creationId xmlns:a16="http://schemas.microsoft.com/office/drawing/2014/main" id="{B970883B-CA66-62E0-0608-F63CF5CE9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588" y="3429000"/>
            <a:ext cx="4526581" cy="2749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B4CAAC-70A1-2C27-595D-A7255A0AE269}"/>
              </a:ext>
            </a:extLst>
          </p:cNvPr>
          <p:cNvSpPr txBox="1"/>
          <p:nvPr/>
        </p:nvSpPr>
        <p:spPr>
          <a:xfrm>
            <a:off x="9419710" y="5903551"/>
            <a:ext cx="3970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536471"/>
                </a:solidFill>
                <a:effectLst/>
                <a:latin typeface="TwitterChirp"/>
              </a:rPr>
              <a:t>@</a:t>
            </a:r>
            <a:r>
              <a:rPr lang="en-GB" b="0" i="0" dirty="0" err="1">
                <a:solidFill>
                  <a:srgbClr val="536471"/>
                </a:solidFill>
                <a:effectLst/>
                <a:latin typeface="TwitterChirp"/>
              </a:rPr>
              <a:t>cahprni</a:t>
            </a:r>
            <a:endParaRPr lang="en-US" dirty="0"/>
          </a:p>
        </p:txBody>
      </p:sp>
      <p:pic>
        <p:nvPicPr>
          <p:cNvPr id="11" name="Picture 2" descr="Hilarious brand kit confirms the X logo is here to stay ...">
            <a:extLst>
              <a:ext uri="{FF2B5EF4-FFF2-40B4-BE49-F238E27FC236}">
                <a16:creationId xmlns:a16="http://schemas.microsoft.com/office/drawing/2014/main" id="{150AA5DA-C296-98ED-EA0D-DF27C6DD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345" y="5808144"/>
            <a:ext cx="437365" cy="4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65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B04BC-9CE9-E161-87CA-EF5F64A6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purpose of the abstract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46FE-F8F7-5259-ADF8-9FE734A031FD}"/>
              </a:ext>
            </a:extLst>
          </p:cNvPr>
          <p:cNvSpPr>
            <a:spLocks/>
          </p:cNvSpPr>
          <p:nvPr/>
        </p:nvSpPr>
        <p:spPr>
          <a:xfrm>
            <a:off x="955449" y="2341563"/>
            <a:ext cx="10281101" cy="3387835"/>
          </a:xfrm>
          <a:prstGeom prst="rect">
            <a:avLst/>
          </a:prstGeom>
        </p:spPr>
        <p:txBody>
          <a:bodyPr/>
          <a:lstStyle/>
          <a:p>
            <a:pPr marL="285750" indent="-285750" defTabSz="8503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 the context of your research &amp; build relevance of the topic</a:t>
            </a:r>
          </a:p>
          <a:p>
            <a:pPr marL="285750" indent="-285750" defTabSz="8503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Offer an impartial review of the current state of knowledge</a:t>
            </a:r>
          </a:p>
          <a:p>
            <a:pPr marL="285750" indent="-285750" defTabSz="8503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Identify the gap in knowledge (which your research contribution aims to fill!)</a:t>
            </a:r>
          </a:p>
          <a:p>
            <a:pPr marL="285750" indent="-285750" defTabSz="8503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7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Succinctly outline the (potential) findings of your work &amp; the implications for practice</a:t>
            </a:r>
          </a:p>
          <a:p>
            <a:pPr defTabSz="850392">
              <a:spcAft>
                <a:spcPts val="600"/>
              </a:spcAft>
            </a:pPr>
            <a:endParaRPr lang="en-US" sz="167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2E092-5404-CD4C-B02E-964C0F710697}"/>
              </a:ext>
            </a:extLst>
          </p:cNvPr>
          <p:cNvSpPr txBox="1"/>
          <p:nvPr/>
        </p:nvSpPr>
        <p:spPr>
          <a:xfrm>
            <a:off x="2222530" y="4035480"/>
            <a:ext cx="7741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0392">
              <a:spcAft>
                <a:spcPts val="600"/>
              </a:spcAft>
            </a:pPr>
            <a:r>
              <a:rPr lang="en-US" sz="32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The abstract can be a powerful planning tool. It makes you look at your work in a </a:t>
            </a:r>
            <a:r>
              <a:rPr lang="en-US" sz="3200" u="sng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structured</a:t>
            </a:r>
            <a:r>
              <a:rPr lang="en-US" sz="32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u="sng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fashion</a:t>
            </a:r>
            <a:r>
              <a:rPr lang="en-US" sz="32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and can frame your argument in a clear manner. 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1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8E768-0436-F54C-A577-05CBCB28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Curating your abstract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26A95AC-4387-3D5F-5920-ED556AB9F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120134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6583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719B57-77D9-66DC-62B2-938511CEA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351910"/>
              </p:ext>
            </p:extLst>
          </p:nvPr>
        </p:nvGraphicFramePr>
        <p:xfrm>
          <a:off x="528773" y="1331368"/>
          <a:ext cx="11489055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84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588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BE1FA-58D5-443E-5610-2C4B6C7B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59" y="938022"/>
            <a:ext cx="6647905" cy="8577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Title &amp; Introduction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95EEC-3526-C5DE-C59B-ED3DFE4B5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59" y="2340864"/>
            <a:ext cx="6690843" cy="3793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It can be tempting to give your work a snappy, tongue-in-cheek title. </a:t>
            </a:r>
            <a:r>
              <a:rPr lang="en-US" u="sng" dirty="0">
                <a:solidFill>
                  <a:srgbClr val="FFFFFF"/>
                </a:solidFill>
              </a:rPr>
              <a:t>Caution is advised with this</a:t>
            </a:r>
            <a:r>
              <a:rPr lang="en-US" dirty="0">
                <a:solidFill>
                  <a:srgbClr val="FFFFFF"/>
                </a:solidFill>
              </a:rPr>
              <a:t>. Look at previously published work in the field to gauge the appropriateness of this.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The introduction is laying the foundation for you to build what you have discovered. Don’t spend too many words here – the most important part of your abstract &amp; your research is </a:t>
            </a:r>
            <a:r>
              <a:rPr lang="en-US" b="1" dirty="0">
                <a:solidFill>
                  <a:srgbClr val="FFFFFF"/>
                </a:solidFill>
              </a:rPr>
              <a:t>your contribution to knowledge</a:t>
            </a:r>
            <a:r>
              <a:rPr lang="en-US" dirty="0">
                <a:solidFill>
                  <a:srgbClr val="FFFFFF"/>
                </a:solidFill>
              </a:rPr>
              <a:t>. The introduction is merely to set the scene, e.g. X scenario is becoming more frequent, a large body of research has studied this phenomenon and its origin, yet there is a lack of investigation into </a:t>
            </a:r>
            <a:r>
              <a:rPr lang="en-US" b="1" u="sng" dirty="0">
                <a:solidFill>
                  <a:srgbClr val="FFFFFF"/>
                </a:solidFill>
              </a:rPr>
              <a:t>the effect </a:t>
            </a:r>
            <a:r>
              <a:rPr lang="en-US" dirty="0">
                <a:solidFill>
                  <a:srgbClr val="FFFFFF"/>
                </a:solidFill>
              </a:rPr>
              <a:t>it will have. </a:t>
            </a:r>
            <a:r>
              <a:rPr lang="en-US" b="1" dirty="0">
                <a:solidFill>
                  <a:srgbClr val="FFFFFF"/>
                </a:solidFill>
              </a:rPr>
              <a:t>GAP IDENTIFIED!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Graphic 6" descr="Stack of magazines on table">
            <a:extLst>
              <a:ext uri="{FF2B5EF4-FFF2-40B4-BE49-F238E27FC236}">
                <a16:creationId xmlns:a16="http://schemas.microsoft.com/office/drawing/2014/main" id="{957AD7DD-96BE-2036-5FC9-AE01D5A5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76761" y="2557761"/>
            <a:ext cx="3053422" cy="20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5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BE980-40D0-DD15-D035-7B4AE56B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methodology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64AD4-7868-46AD-E2F4-E6CA00F86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3"/>
            <a:ext cx="6309003" cy="39622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A brief outline of the </a:t>
            </a:r>
            <a:r>
              <a:rPr lang="en-US" b="1">
                <a:solidFill>
                  <a:schemeClr val="tx2"/>
                </a:solidFill>
              </a:rPr>
              <a:t>HOW </a:t>
            </a:r>
            <a:r>
              <a:rPr lang="en-US">
                <a:solidFill>
                  <a:schemeClr val="tx2"/>
                </a:solidFill>
              </a:rPr>
              <a:t>of your work. Stick to the key points: 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tx2"/>
                </a:solidFill>
              </a:rPr>
              <a:t>type of study (i.e. quantitative, qualitative, mixed or multiple methods)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tx2"/>
                </a:solidFill>
              </a:rPr>
              <a:t>sampling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tx2"/>
                </a:solidFill>
              </a:rPr>
              <a:t>data collection method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tx2"/>
                </a:solidFill>
              </a:rPr>
              <a:t>data analysis &amp; tools used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Remember this is a </a:t>
            </a:r>
            <a:r>
              <a:rPr lang="en-US" u="sng">
                <a:solidFill>
                  <a:schemeClr val="tx2"/>
                </a:solidFill>
              </a:rPr>
              <a:t>miniature</a:t>
            </a:r>
            <a:r>
              <a:rPr lang="en-US">
                <a:solidFill>
                  <a:schemeClr val="tx2"/>
                </a:solidFill>
              </a:rPr>
              <a:t> version of your paper/presentation. Finer details not required at this stage</a:t>
            </a:r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A0EABAE2-5FED-5E3A-8920-8CDE19410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3" r="27766" b="-1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9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1DAB6-8F14-60D9-B594-9D3DE9A6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6198-7939-C06A-E264-D386D9039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/>
              <a:t>Summarise the </a:t>
            </a:r>
            <a:r>
              <a:rPr lang="en-US" b="1"/>
              <a:t>key </a:t>
            </a:r>
            <a:r>
              <a:rPr lang="en-US"/>
              <a:t>findings only</a:t>
            </a:r>
          </a:p>
          <a:p>
            <a:r>
              <a:rPr lang="en-US"/>
              <a:t>If analysis is yet to be completed, offer preliminary insights</a:t>
            </a:r>
          </a:p>
          <a:p>
            <a:r>
              <a:rPr lang="en-US"/>
              <a:t>A negative result is still a result!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B17C036B-2C60-FDBE-A110-521353694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33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8A89C-EAA3-3CC0-1FFE-225CEEBA6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Discussion/implications for practice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577D08-1B55-E63E-D6C6-BB3058C27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489945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7027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7B1D0-5FEF-62E4-F592-B6352C727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26" y="1419225"/>
            <a:ext cx="4320227" cy="239511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F59D8E93-1263-A312-2029-30255F404D1B}"/>
              </a:ext>
            </a:extLst>
          </p:cNvPr>
          <p:cNvPicPr>
            <a:picLocks noChangeAspect="1"/>
          </p:cNvPicPr>
          <p:nvPr>
            <a:videoFile r:link="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6259288" y="607245"/>
            <a:ext cx="4863183" cy="2727770"/>
          </a:xfrm>
          <a:prstGeom prst="rect">
            <a:avLst/>
          </a:prstGeom>
        </p:spPr>
      </p:pic>
      <p:pic>
        <p:nvPicPr>
          <p:cNvPr id="6" name="Picture 5" descr="A close-up of a logo&amp;#xA;&amp;#xA;Description automatically generated">
            <a:extLst>
              <a:ext uri="{FF2B5EF4-FFF2-40B4-BE49-F238E27FC236}">
                <a16:creationId xmlns:a16="http://schemas.microsoft.com/office/drawing/2014/main" id="{A0308AE6-F50C-CCCE-E6C8-B031C9BCC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588" y="3429000"/>
            <a:ext cx="4526581" cy="2749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C3C3BF-F530-A445-C7F5-290547036A39}"/>
              </a:ext>
            </a:extLst>
          </p:cNvPr>
          <p:cNvSpPr txBox="1"/>
          <p:nvPr/>
        </p:nvSpPr>
        <p:spPr>
          <a:xfrm>
            <a:off x="9419710" y="5903551"/>
            <a:ext cx="3970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536471"/>
                </a:solidFill>
                <a:effectLst/>
                <a:latin typeface="TwitterChirp"/>
              </a:rPr>
              <a:t>@</a:t>
            </a:r>
            <a:r>
              <a:rPr lang="en-GB" b="0" i="0" dirty="0" err="1">
                <a:solidFill>
                  <a:srgbClr val="536471"/>
                </a:solidFill>
                <a:effectLst/>
                <a:latin typeface="TwitterChirp"/>
              </a:rPr>
              <a:t>cahprni</a:t>
            </a:r>
            <a:endParaRPr lang="en-US" dirty="0"/>
          </a:p>
        </p:txBody>
      </p:sp>
      <p:pic>
        <p:nvPicPr>
          <p:cNvPr id="1026" name="Picture 2" descr="Hilarious brand kit confirms the X logo is here to stay ...">
            <a:extLst>
              <a:ext uri="{FF2B5EF4-FFF2-40B4-BE49-F238E27FC236}">
                <a16:creationId xmlns:a16="http://schemas.microsoft.com/office/drawing/2014/main" id="{B0D3E730-D556-04A0-F692-B1FC976C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345" y="5808144"/>
            <a:ext cx="437365" cy="4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15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493</Words>
  <Application>Microsoft Macintosh PowerPoint</Application>
  <PresentationFormat>Widescreen</PresentationFormat>
  <Paragraphs>42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Gill Sans MT</vt:lpstr>
      <vt:lpstr>Tw Cen MT</vt:lpstr>
      <vt:lpstr>TwitterChirp</vt:lpstr>
      <vt:lpstr>Wingdings 2</vt:lpstr>
      <vt:lpstr>DividendVTI</vt:lpstr>
      <vt:lpstr>Writing a Scientific Abstract</vt:lpstr>
      <vt:lpstr>The purpose of the abstract</vt:lpstr>
      <vt:lpstr>Curating your abstract </vt:lpstr>
      <vt:lpstr>PowerPoint Presentation</vt:lpstr>
      <vt:lpstr>Title &amp; Introduction</vt:lpstr>
      <vt:lpstr>methodology</vt:lpstr>
      <vt:lpstr>Results</vt:lpstr>
      <vt:lpstr>Discussion/implications for practice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 Scientific Abstract</dc:title>
  <dc:creator>Geraldine Doherty</dc:creator>
  <cp:lastModifiedBy>Geraldine Doherty</cp:lastModifiedBy>
  <cp:revision>3</cp:revision>
  <dcterms:created xsi:type="dcterms:W3CDTF">2024-04-11T18:16:01Z</dcterms:created>
  <dcterms:modified xsi:type="dcterms:W3CDTF">2024-04-12T13:58:16Z</dcterms:modified>
</cp:coreProperties>
</file>