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4"/>
    <p:sldMasterId id="2147483674" r:id="rId5"/>
  </p:sldMasterIdLst>
  <p:notesMasterIdLst>
    <p:notesMasterId r:id="rId26"/>
  </p:notesMasterIdLst>
  <p:handoutMasterIdLst>
    <p:handoutMasterId r:id="rId27"/>
  </p:handoutMasterIdLst>
  <p:sldIdLst>
    <p:sldId id="257" r:id="rId6"/>
    <p:sldId id="395" r:id="rId7"/>
    <p:sldId id="396" r:id="rId8"/>
    <p:sldId id="258" r:id="rId9"/>
    <p:sldId id="434" r:id="rId10"/>
    <p:sldId id="335" r:id="rId11"/>
    <p:sldId id="261" r:id="rId12"/>
    <p:sldId id="337" r:id="rId13"/>
    <p:sldId id="358" r:id="rId14"/>
    <p:sldId id="267" r:id="rId15"/>
    <p:sldId id="449" r:id="rId16"/>
    <p:sldId id="399" r:id="rId17"/>
    <p:sldId id="464" r:id="rId18"/>
    <p:sldId id="465" r:id="rId19"/>
    <p:sldId id="466" r:id="rId20"/>
    <p:sldId id="400" r:id="rId21"/>
    <p:sldId id="450" r:id="rId22"/>
    <p:sldId id="467" r:id="rId23"/>
    <p:sldId id="444" r:id="rId24"/>
    <p:sldId id="406" r:id="rId25"/>
  </p:sldIdLst>
  <p:sldSz cx="9144000" cy="6858000" type="screen4x3"/>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son Quinn" initials="AQ" lastIdx="2" clrIdx="0"/>
  <p:cmAuthor id="1" name="Claire Neill" initials="CN" lastIdx="25" clrIdx="1"/>
  <p:cmAuthor id="2" name="Paul Cavanagh" initials="PC" lastIdx="27" clrIdx="2"/>
  <p:cmAuthor id="3" name="David Irwin" initials="DI" lastIdx="1" clrIdx="3"/>
  <p:cmAuthor id="4" name="Kelly Neville" initials="KN" lastIdx="56" clrIdx="4">
    <p:extLst>
      <p:ext uri="{19B8F6BF-5375-455C-9EA6-DF929625EA0E}">
        <p15:presenceInfo xmlns:p15="http://schemas.microsoft.com/office/powerpoint/2012/main" userId="S-1-5-21-1087248158-1645291680-3373200396-55332" providerId="AD"/>
      </p:ext>
    </p:extLst>
  </p:cmAuthor>
  <p:cmAuthor id="5" name="Ashling Kerr" initials="AK" lastIdx="4" clrIdx="5">
    <p:extLst>
      <p:ext uri="{19B8F6BF-5375-455C-9EA6-DF929625EA0E}">
        <p15:presenceInfo xmlns:p15="http://schemas.microsoft.com/office/powerpoint/2012/main" userId="S-1-5-21-1087248158-1645291680-3373200396-814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0CBD"/>
    <a:srgbClr val="00B5CC"/>
    <a:srgbClr val="5B1152"/>
    <a:srgbClr val="482A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1" autoAdjust="0"/>
    <p:restoredTop sz="80071" autoAdjust="0"/>
  </p:normalViewPr>
  <p:slideViewPr>
    <p:cSldViewPr>
      <p:cViewPr varScale="1">
        <p:scale>
          <a:sx n="58" d="100"/>
          <a:sy n="58" d="100"/>
        </p:scale>
        <p:origin x="1740" y="66"/>
      </p:cViewPr>
      <p:guideLst>
        <p:guide orient="horz" pos="2160"/>
        <p:guide pos="2880"/>
      </p:guideLst>
    </p:cSldViewPr>
  </p:slideViewPr>
  <p:outlineViewPr>
    <p:cViewPr>
      <p:scale>
        <a:sx n="33" d="100"/>
        <a:sy n="33" d="100"/>
      </p:scale>
      <p:origin x="0" y="2010"/>
    </p:cViewPr>
  </p:outlineViewPr>
  <p:notesTextViewPr>
    <p:cViewPr>
      <p:scale>
        <a:sx n="1" d="1"/>
        <a:sy n="1" d="1"/>
      </p:scale>
      <p:origin x="0" y="0"/>
    </p:cViewPr>
  </p:notesTextViewPr>
  <p:sorterViewPr>
    <p:cViewPr>
      <p:scale>
        <a:sx n="100" d="100"/>
        <a:sy n="100" d="100"/>
      </p:scale>
      <p:origin x="0" y="3192"/>
    </p:cViewPr>
  </p:sorterViewPr>
  <p:notesViewPr>
    <p:cSldViewPr>
      <p:cViewPr>
        <p:scale>
          <a:sx n="90" d="100"/>
          <a:sy n="90" d="100"/>
        </p:scale>
        <p:origin x="-2130" y="-72"/>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6038" y="0"/>
            <a:ext cx="2951162" cy="496888"/>
          </a:xfrm>
          <a:prstGeom prst="rect">
            <a:avLst/>
          </a:prstGeom>
        </p:spPr>
        <p:txBody>
          <a:bodyPr vert="horz" lIns="91440" tIns="45720" rIns="91440" bIns="45720" rtlCol="0"/>
          <a:lstStyle>
            <a:lvl1pPr algn="r">
              <a:defRPr sz="1200"/>
            </a:lvl1pPr>
          </a:lstStyle>
          <a:p>
            <a:fld id="{97EB9AF7-70A9-44A1-8765-0F791F45D717}" type="datetimeFigureOut">
              <a:rPr lang="en-GB" smtClean="0"/>
              <a:t>24/01/2024</a:t>
            </a:fld>
            <a:endParaRPr lang="en-GB"/>
          </a:p>
        </p:txBody>
      </p:sp>
      <p:sp>
        <p:nvSpPr>
          <p:cNvPr id="4" name="Footer Placeholder 3"/>
          <p:cNvSpPr>
            <a:spLocks noGrp="1"/>
          </p:cNvSpPr>
          <p:nvPr>
            <p:ph type="ftr" sz="quarter" idx="2"/>
          </p:nvPr>
        </p:nvSpPr>
        <p:spPr>
          <a:xfrm>
            <a:off x="0" y="9442450"/>
            <a:ext cx="2951163"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6038" y="9442450"/>
            <a:ext cx="2951162" cy="496888"/>
          </a:xfrm>
          <a:prstGeom prst="rect">
            <a:avLst/>
          </a:prstGeom>
        </p:spPr>
        <p:txBody>
          <a:bodyPr vert="horz" lIns="91440" tIns="45720" rIns="91440" bIns="45720" rtlCol="0" anchor="b"/>
          <a:lstStyle>
            <a:lvl1pPr algn="r">
              <a:defRPr sz="1200"/>
            </a:lvl1pPr>
          </a:lstStyle>
          <a:p>
            <a:fld id="{407C4541-75EE-47F3-B2E9-1DB981BB8F4B}" type="slidenum">
              <a:rPr lang="en-GB" smtClean="0"/>
              <a:t>‹#›</a:t>
            </a:fld>
            <a:endParaRPr lang="en-GB"/>
          </a:p>
        </p:txBody>
      </p:sp>
    </p:spTree>
    <p:extLst>
      <p:ext uri="{BB962C8B-B14F-4D97-AF65-F5344CB8AC3E}">
        <p14:creationId xmlns:p14="http://schemas.microsoft.com/office/powerpoint/2010/main" val="42423392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285B73BC-BD46-4FB6-9BB0-632524AD317F}" type="datetimeFigureOut">
              <a:rPr lang="en-GB" smtClean="0"/>
              <a:t>24/01/2024</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C1736FF6-1147-4FCB-8859-A9D484787462}" type="slidenum">
              <a:rPr lang="en-GB" smtClean="0"/>
              <a:t>‹#›</a:t>
            </a:fld>
            <a:endParaRPr lang="en-GB"/>
          </a:p>
        </p:txBody>
      </p:sp>
    </p:spTree>
    <p:extLst>
      <p:ext uri="{BB962C8B-B14F-4D97-AF65-F5344CB8AC3E}">
        <p14:creationId xmlns:p14="http://schemas.microsoft.com/office/powerpoint/2010/main" val="1971487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88176/UKHSA_12287_algorithm-immunisation-status.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publichealth.hscni.net/directorates/public-health/health-protection/vaccine-preventable-diseases-and-immunisation-0" TargetMode="External"/><Relationship Id="rId5" Type="http://schemas.openxmlformats.org/officeDocument/2006/relationships/hyperlink" Target="https://www.nidirect.gov.uk/articles/childhood-immunisation-programme" TargetMode="External"/><Relationship Id="rId4" Type="http://schemas.openxmlformats.org/officeDocument/2006/relationships/hyperlink" Target="https://www.gov.uk/government/collections/vaccine-update"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88176/UKHSA_12287_algorithm-immunisation-status.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vaccine-schedule.ecdc.europa.eu/"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gov.uk/government/publications/uk-and-international-immunisation-schedules-comparison-tool"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060682/Greenbook-chapter-11-11Mar22.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dirty="0">
                <a:latin typeface="Arial" panose="020B0604020202020204" pitchFamily="34" charset="0"/>
                <a:cs typeface="Arial" panose="020B0604020202020204" pitchFamily="34" charset="0"/>
              </a:rPr>
              <a:t>This training resource has been designed</a:t>
            </a:r>
            <a:r>
              <a:rPr lang="en-GB" altLang="en-US" baseline="0" dirty="0">
                <a:latin typeface="Arial" panose="020B0604020202020204" pitchFamily="34" charset="0"/>
                <a:cs typeface="Arial" panose="020B0604020202020204" pitchFamily="34" charset="0"/>
              </a:rPr>
              <a:t> to educate healthcare practitioners involved in immunisation of persons with uncertain or incomplete vaccination histories.</a:t>
            </a:r>
          </a:p>
          <a:p>
            <a:pPr eaLnBrk="1" hangingPunct="1"/>
            <a:endParaRPr lang="en-GB" altLang="en-US" baseline="0" dirty="0">
              <a:latin typeface="Arial" panose="020B0604020202020204" pitchFamily="34" charset="0"/>
              <a:cs typeface="Arial" panose="020B0604020202020204" pitchFamily="34" charset="0"/>
            </a:endParaRPr>
          </a:p>
          <a:p>
            <a:pPr eaLnBrk="1" hangingPunct="1"/>
            <a:r>
              <a:rPr lang="en-GB" altLang="en-US" baseline="0" dirty="0">
                <a:latin typeface="Arial" panose="020B0604020202020204" pitchFamily="34" charset="0"/>
                <a:cs typeface="Arial" panose="020B0604020202020204" pitchFamily="34" charset="0"/>
              </a:rPr>
              <a:t>Participants should have a copy of the UKSHA Algorithm for reference and working through scenarios</a:t>
            </a:r>
          </a:p>
          <a:p>
            <a:r>
              <a:rPr lang="en-GB" dirty="0">
                <a:hlinkClick r:id="rId3"/>
              </a:rPr>
              <a:t>Vaccination of individuals with uncertain or incomplete immunisation status (publishing.service.gov.uk)</a:t>
            </a:r>
            <a:endParaRPr lang="en-GB" dirty="0"/>
          </a:p>
          <a:p>
            <a:pPr eaLnBrk="1" hangingPunct="1"/>
            <a:endParaRPr lang="en-GB" altLang="en-US" dirty="0">
              <a:latin typeface="Arial" panose="020B0604020202020204" pitchFamily="34" charset="0"/>
              <a:cs typeface="Arial" panose="020B0604020202020204" pitchFamily="34" charset="0"/>
            </a:endParaRPr>
          </a:p>
        </p:txBody>
      </p:sp>
      <p:sp>
        <p:nvSpPr>
          <p:cNvPr id="14336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28663" indent="-279400" eaLnBrk="0" hangingPunct="0">
              <a:spcBef>
                <a:spcPct val="30000"/>
              </a:spcBef>
              <a:defRPr sz="1200">
                <a:solidFill>
                  <a:schemeClr val="tx1"/>
                </a:solidFill>
                <a:latin typeface="Arial" pitchFamily="34" charset="0"/>
              </a:defRPr>
            </a:lvl2pPr>
            <a:lvl3pPr marL="1120775" indent="-223838" eaLnBrk="0" hangingPunct="0">
              <a:spcBef>
                <a:spcPct val="30000"/>
              </a:spcBef>
              <a:defRPr sz="1200">
                <a:solidFill>
                  <a:schemeClr val="tx1"/>
                </a:solidFill>
                <a:latin typeface="Arial" pitchFamily="34" charset="0"/>
              </a:defRPr>
            </a:lvl3pPr>
            <a:lvl4pPr marL="1570038" indent="-223838" eaLnBrk="0" hangingPunct="0">
              <a:spcBef>
                <a:spcPct val="30000"/>
              </a:spcBef>
              <a:defRPr sz="1200">
                <a:solidFill>
                  <a:schemeClr val="tx1"/>
                </a:solidFill>
                <a:latin typeface="Arial" pitchFamily="34" charset="0"/>
              </a:defRPr>
            </a:lvl4pPr>
            <a:lvl5pPr marL="2019300" indent="-223838" eaLnBrk="0" hangingPunct="0">
              <a:spcBef>
                <a:spcPct val="30000"/>
              </a:spcBef>
              <a:defRPr sz="1200">
                <a:solidFill>
                  <a:schemeClr val="tx1"/>
                </a:solidFill>
                <a:latin typeface="Arial" pitchFamily="34" charset="0"/>
              </a:defRPr>
            </a:lvl5pPr>
            <a:lvl6pPr marL="2476500" indent="-223838" eaLnBrk="0" fontAlgn="base" hangingPunct="0">
              <a:spcBef>
                <a:spcPct val="30000"/>
              </a:spcBef>
              <a:spcAft>
                <a:spcPct val="0"/>
              </a:spcAft>
              <a:defRPr sz="1200">
                <a:solidFill>
                  <a:schemeClr val="tx1"/>
                </a:solidFill>
                <a:latin typeface="Arial" pitchFamily="34" charset="0"/>
              </a:defRPr>
            </a:lvl6pPr>
            <a:lvl7pPr marL="2933700" indent="-223838" eaLnBrk="0" fontAlgn="base" hangingPunct="0">
              <a:spcBef>
                <a:spcPct val="30000"/>
              </a:spcBef>
              <a:spcAft>
                <a:spcPct val="0"/>
              </a:spcAft>
              <a:defRPr sz="1200">
                <a:solidFill>
                  <a:schemeClr val="tx1"/>
                </a:solidFill>
                <a:latin typeface="Arial" pitchFamily="34" charset="0"/>
              </a:defRPr>
            </a:lvl7pPr>
            <a:lvl8pPr marL="3390900" indent="-223838" eaLnBrk="0" fontAlgn="base" hangingPunct="0">
              <a:spcBef>
                <a:spcPct val="30000"/>
              </a:spcBef>
              <a:spcAft>
                <a:spcPct val="0"/>
              </a:spcAft>
              <a:defRPr sz="1200">
                <a:solidFill>
                  <a:schemeClr val="tx1"/>
                </a:solidFill>
                <a:latin typeface="Arial" pitchFamily="34" charset="0"/>
              </a:defRPr>
            </a:lvl8pPr>
            <a:lvl9pPr marL="3848100" indent="-223838"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buClr>
                <a:prstClr val="white"/>
              </a:buClr>
            </a:pPr>
            <a:fld id="{FAF89521-7293-4EF1-AD68-E47EAF7D0E37}" type="slidenum">
              <a:rPr lang="en-US" altLang="en-US">
                <a:solidFill>
                  <a:prstClr val="black"/>
                </a:solidFill>
                <a:latin typeface="Times New Roman" pitchFamily="18" charset="0"/>
              </a:rPr>
              <a:pPr eaLnBrk="1" hangingPunct="1">
                <a:spcBef>
                  <a:spcPct val="0"/>
                </a:spcBef>
                <a:buClr>
                  <a:prstClr val="white"/>
                </a:buClr>
              </a:pPr>
              <a:t>1</a:t>
            </a:fld>
            <a:endParaRPr lang="en-US" altLang="en-US">
              <a:solidFill>
                <a:prstClr val="black"/>
              </a:solidFill>
              <a:latin typeface="Times New Roman"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11</a:t>
            </a:fld>
            <a:endParaRPr lang="en-GB"/>
          </a:p>
        </p:txBody>
      </p:sp>
    </p:spTree>
    <p:extLst>
      <p:ext uri="{BB962C8B-B14F-4D97-AF65-F5344CB8AC3E}">
        <p14:creationId xmlns:p14="http://schemas.microsoft.com/office/powerpoint/2010/main" val="2663747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12</a:t>
            </a:fld>
            <a:endParaRPr lang="en-GB"/>
          </a:p>
        </p:txBody>
      </p:sp>
    </p:spTree>
    <p:extLst>
      <p:ext uri="{BB962C8B-B14F-4D97-AF65-F5344CB8AC3E}">
        <p14:creationId xmlns:p14="http://schemas.microsoft.com/office/powerpoint/2010/main" val="1745734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13</a:t>
            </a:fld>
            <a:endParaRPr lang="en-GB"/>
          </a:p>
        </p:txBody>
      </p:sp>
    </p:spTree>
    <p:extLst>
      <p:ext uri="{BB962C8B-B14F-4D97-AF65-F5344CB8AC3E}">
        <p14:creationId xmlns:p14="http://schemas.microsoft.com/office/powerpoint/2010/main" val="3762602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14</a:t>
            </a:fld>
            <a:endParaRPr lang="en-GB"/>
          </a:p>
        </p:txBody>
      </p:sp>
    </p:spTree>
    <p:extLst>
      <p:ext uri="{BB962C8B-B14F-4D97-AF65-F5344CB8AC3E}">
        <p14:creationId xmlns:p14="http://schemas.microsoft.com/office/powerpoint/2010/main" val="1801459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15</a:t>
            </a:fld>
            <a:endParaRPr lang="en-GB"/>
          </a:p>
        </p:txBody>
      </p:sp>
    </p:spTree>
    <p:extLst>
      <p:ext uri="{BB962C8B-B14F-4D97-AF65-F5344CB8AC3E}">
        <p14:creationId xmlns:p14="http://schemas.microsoft.com/office/powerpoint/2010/main" val="1147957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16</a:t>
            </a:fld>
            <a:endParaRPr lang="en-GB"/>
          </a:p>
        </p:txBody>
      </p:sp>
    </p:spTree>
    <p:extLst>
      <p:ext uri="{BB962C8B-B14F-4D97-AF65-F5344CB8AC3E}">
        <p14:creationId xmlns:p14="http://schemas.microsoft.com/office/powerpoint/2010/main" val="20225529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6019" name="Notes Placeholder 2"/>
          <p:cNvSpPr>
            <a:spLocks noGrp="1"/>
          </p:cNvSpPr>
          <p:nvPr>
            <p:ph type="body" idx="1"/>
          </p:nvPr>
        </p:nvSpPr>
        <p:spPr bwMode="auto">
          <a:noFill/>
        </p:spPr>
        <p:txBody>
          <a:bodyPr/>
          <a:lstStyle/>
          <a:p>
            <a:endParaRPr lang="en-GB" dirty="0">
              <a:latin typeface="Arial" panose="020B0604020202020204" pitchFamily="34" charset="0"/>
              <a:cs typeface="Arial" panose="020B0604020202020204" pitchFamily="34" charset="0"/>
            </a:endParaRPr>
          </a:p>
        </p:txBody>
      </p:sp>
      <p:sp>
        <p:nvSpPr>
          <p:cNvPr id="86020" name="Slide Number Placeholder 3"/>
          <p:cNvSpPr>
            <a:spLocks noGrp="1"/>
          </p:cNvSpPr>
          <p:nvPr>
            <p:ph type="sldNum" sz="quarter" idx="5"/>
          </p:nvPr>
        </p:nvSpPr>
        <p:spPr bwMode="auto">
          <a:noFill/>
          <a:ln>
            <a:miter lim="800000"/>
            <a:headEnd/>
            <a:tailEnd/>
          </a:ln>
        </p:spPr>
        <p:txBody>
          <a:bodyPr/>
          <a:lstStyle/>
          <a:p>
            <a:fld id="{7A7B2F2E-796C-1B47-9A23-D7F90DF216CB}" type="slidenum">
              <a:rPr lang="en-GB">
                <a:solidFill>
                  <a:prstClr val="black"/>
                </a:solidFill>
              </a:rPr>
              <a:pPr/>
              <a:t>17</a:t>
            </a:fld>
            <a:endParaRPr lang="en-GB"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Click link above</a:t>
            </a:r>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18</a:t>
            </a:fld>
            <a:endParaRPr lang="en-GB"/>
          </a:p>
        </p:txBody>
      </p:sp>
    </p:spTree>
    <p:extLst>
      <p:ext uri="{BB962C8B-B14F-4D97-AF65-F5344CB8AC3E}">
        <p14:creationId xmlns:p14="http://schemas.microsoft.com/office/powerpoint/2010/main" val="14568896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Online green book</a:t>
            </a:r>
          </a:p>
          <a:p>
            <a:endParaRPr lang="en-GB" dirty="0"/>
          </a:p>
          <a:p>
            <a:r>
              <a:rPr lang="en-GB" dirty="0">
                <a:hlinkClick r:id="rId3"/>
              </a:rPr>
              <a:t>Immunisation against infectious disease - GOV.UK (www.gov.uk)</a:t>
            </a:r>
            <a:endParaRPr lang="en-GB" dirty="0"/>
          </a:p>
          <a:p>
            <a:endParaRPr lang="en-GB" dirty="0"/>
          </a:p>
          <a:p>
            <a:r>
              <a:rPr lang="en-GB" dirty="0"/>
              <a:t>Vaccine Update</a:t>
            </a:r>
          </a:p>
          <a:p>
            <a:endParaRPr lang="en-GB" dirty="0"/>
          </a:p>
          <a:p>
            <a:r>
              <a:rPr lang="en-GB" dirty="0">
                <a:hlinkClick r:id="rId4"/>
              </a:rPr>
              <a:t>Vaccine update - GOV.UK (www.gov.uk)</a:t>
            </a:r>
            <a:endParaRPr lang="en-GB" dirty="0"/>
          </a:p>
          <a:p>
            <a:endParaRPr lang="en-GB" dirty="0"/>
          </a:p>
          <a:p>
            <a:r>
              <a:rPr lang="en-GB" dirty="0"/>
              <a:t>NI Direct Webpages</a:t>
            </a:r>
          </a:p>
          <a:p>
            <a:endParaRPr lang="en-GB" dirty="0"/>
          </a:p>
          <a:p>
            <a:r>
              <a:rPr lang="en-GB" dirty="0">
                <a:hlinkClick r:id="rId5"/>
              </a:rPr>
              <a:t>Childhood immunisation programme | indirect</a:t>
            </a:r>
            <a:endParaRPr lang="en-GB" dirty="0"/>
          </a:p>
          <a:p>
            <a:endParaRPr lang="en-GB" dirty="0"/>
          </a:p>
          <a:p>
            <a:r>
              <a:rPr lang="en-GB" dirty="0"/>
              <a:t>PHA Health Protection Resources</a:t>
            </a:r>
          </a:p>
          <a:p>
            <a:endParaRPr lang="en-GB" dirty="0"/>
          </a:p>
          <a:p>
            <a:r>
              <a:rPr lang="en-GB" dirty="0">
                <a:hlinkClick r:id="rId6"/>
              </a:rPr>
              <a:t>Health professional </a:t>
            </a:r>
            <a:r>
              <a:rPr lang="en-GB" dirty="0" err="1">
                <a:hlinkClick r:id="rId6"/>
              </a:rPr>
              <a:t>reso</a:t>
            </a:r>
            <a:r>
              <a:rPr lang="en-GB" dirty="0">
                <a:hlinkClick r:id="rId6"/>
              </a:rPr>
              <a:t> </a:t>
            </a:r>
            <a:r>
              <a:rPr lang="en-GB" dirty="0" err="1">
                <a:hlinkClick r:id="rId6"/>
              </a:rPr>
              <a:t>urces</a:t>
            </a:r>
            <a:r>
              <a:rPr lang="en-GB" dirty="0">
                <a:hlinkClick r:id="rId6"/>
              </a:rPr>
              <a:t> | HSC Public Health Agency (hscni.net)</a:t>
            </a: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19</a:t>
            </a:fld>
            <a:endParaRPr lang="en-GB"/>
          </a:p>
        </p:txBody>
      </p:sp>
    </p:spTree>
    <p:extLst>
      <p:ext uri="{BB962C8B-B14F-4D97-AF65-F5344CB8AC3E}">
        <p14:creationId xmlns:p14="http://schemas.microsoft.com/office/powerpoint/2010/main" val="372834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C1736FF6-1147-4FCB-8859-A9D484787462}" type="slidenum">
              <a:rPr lang="en-GB" smtClean="0"/>
              <a:t>20</a:t>
            </a:fld>
            <a:endParaRPr lang="en-GB"/>
          </a:p>
        </p:txBody>
      </p:sp>
    </p:spTree>
    <p:extLst>
      <p:ext uri="{BB962C8B-B14F-4D97-AF65-F5344CB8AC3E}">
        <p14:creationId xmlns:p14="http://schemas.microsoft.com/office/powerpoint/2010/main" val="232509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736FF6-1147-4FCB-8859-A9D484787462}" type="slidenum">
              <a:rPr lang="en-GB" smtClean="0"/>
              <a:t>2</a:t>
            </a:fld>
            <a:endParaRPr lang="en-GB"/>
          </a:p>
        </p:txBody>
      </p:sp>
    </p:spTree>
    <p:extLst>
      <p:ext uri="{BB962C8B-B14F-4D97-AF65-F5344CB8AC3E}">
        <p14:creationId xmlns:p14="http://schemas.microsoft.com/office/powerpoint/2010/main" val="250880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Slide Image Placeholder 1"/>
          <p:cNvSpPr>
            <a:spLocks noGrp="1" noRot="1" noChangeAspect="1" noTextEdit="1"/>
          </p:cNvSpPr>
          <p:nvPr>
            <p:ph type="sldImg"/>
          </p:nvPr>
        </p:nvSpPr>
        <p:spPr>
          <a:ln/>
        </p:spPr>
      </p:sp>
      <p:sp>
        <p:nvSpPr>
          <p:cNvPr id="319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8A5AC9D2-EED7-4232-90AC-5521905DB7F3}" type="slidenum">
              <a:rPr lang="en-US">
                <a:solidFill>
                  <a:srgbClr val="EEECE1"/>
                </a:solidFill>
              </a:rPr>
              <a:pPr>
                <a:buClr>
                  <a:prstClr val="white"/>
                </a:buClr>
                <a:defRPr/>
              </a:pPr>
              <a:t>4</a:t>
            </a:fld>
            <a:endParaRPr lang="en-US">
              <a:solidFill>
                <a:srgbClr val="EEECE1"/>
              </a:solidFill>
            </a:endParaRPr>
          </a:p>
        </p:txBody>
      </p:sp>
      <p:sp>
        <p:nvSpPr>
          <p:cNvPr id="5" name="Slide Number Placeholder 3"/>
          <p:cNvSpPr txBox="1">
            <a:spLocks/>
          </p:cNvSpPr>
          <p:nvPr/>
        </p:nvSpPr>
        <p:spPr>
          <a:xfrm>
            <a:off x="3841273" y="9443879"/>
            <a:ext cx="2950475" cy="49704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lstStyle>
            <a:defPPr>
              <a:defRPr lang="en-US"/>
            </a:defPPr>
            <a:lvl1pPr marL="0" algn="r" defTabSz="914400" rtl="0" eaLnBrk="0" latinLnBrk="0" hangingPunct="0">
              <a:spcBef>
                <a:spcPct val="30000"/>
              </a:spcBef>
              <a:defRPr sz="1200" kern="1200">
                <a:solidFill>
                  <a:schemeClr val="tx1"/>
                </a:solidFill>
                <a:latin typeface="Arial" pitchFamily="34" charset="0"/>
                <a:ea typeface="+mn-ea"/>
                <a:cs typeface="+mn-cs"/>
              </a:defRPr>
            </a:lvl1pPr>
            <a:lvl2pPr marL="728663" indent="-279400" algn="l" defTabSz="914400" rtl="0" eaLnBrk="0" latinLnBrk="0" hangingPunct="0">
              <a:spcBef>
                <a:spcPct val="30000"/>
              </a:spcBef>
              <a:defRPr sz="1200" kern="1200">
                <a:solidFill>
                  <a:schemeClr val="tx1"/>
                </a:solidFill>
                <a:latin typeface="Arial" pitchFamily="34" charset="0"/>
                <a:ea typeface="+mn-ea"/>
                <a:cs typeface="+mn-cs"/>
              </a:defRPr>
            </a:lvl2pPr>
            <a:lvl3pPr marL="1120775" indent="-223838" algn="l" defTabSz="914400" rtl="0" eaLnBrk="0" latinLnBrk="0" hangingPunct="0">
              <a:spcBef>
                <a:spcPct val="30000"/>
              </a:spcBef>
              <a:defRPr sz="1200" kern="1200">
                <a:solidFill>
                  <a:schemeClr val="tx1"/>
                </a:solidFill>
                <a:latin typeface="Arial" pitchFamily="34" charset="0"/>
                <a:ea typeface="+mn-ea"/>
                <a:cs typeface="+mn-cs"/>
              </a:defRPr>
            </a:lvl3pPr>
            <a:lvl4pPr marL="1570038" indent="-223838" algn="l" defTabSz="914400" rtl="0" eaLnBrk="0" latinLnBrk="0" hangingPunct="0">
              <a:spcBef>
                <a:spcPct val="30000"/>
              </a:spcBef>
              <a:defRPr sz="1200" kern="1200">
                <a:solidFill>
                  <a:schemeClr val="tx1"/>
                </a:solidFill>
                <a:latin typeface="Arial" pitchFamily="34" charset="0"/>
                <a:ea typeface="+mn-ea"/>
                <a:cs typeface="+mn-cs"/>
              </a:defRPr>
            </a:lvl4pPr>
            <a:lvl5pPr marL="2019300" indent="-223838" algn="l" defTabSz="914400" rtl="0" eaLnBrk="0" latinLnBrk="0" hangingPunct="0">
              <a:spcBef>
                <a:spcPct val="30000"/>
              </a:spcBef>
              <a:defRPr sz="1200" kern="1200">
                <a:solidFill>
                  <a:schemeClr val="tx1"/>
                </a:solidFill>
                <a:latin typeface="Arial" pitchFamily="34" charset="0"/>
                <a:ea typeface="+mn-ea"/>
                <a:cs typeface="+mn-cs"/>
              </a:defRPr>
            </a:lvl5pPr>
            <a:lvl6pPr marL="24765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6pPr>
            <a:lvl7pPr marL="29337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7pPr>
            <a:lvl8pPr marL="33909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8pPr>
            <a:lvl9pPr marL="3848100" indent="-223838" algn="l" defTabSz="914400" rtl="0" eaLnBrk="0" fontAlgn="base" latinLnBrk="0" hangingPunct="0">
              <a:spcBef>
                <a:spcPct val="30000"/>
              </a:spcBef>
              <a:spcAft>
                <a:spcPct val="0"/>
              </a:spcAft>
              <a:defRPr sz="1200" kern="1200">
                <a:solidFill>
                  <a:schemeClr val="tx1"/>
                </a:solidFill>
                <a:latin typeface="Arial" pitchFamily="34" charset="0"/>
                <a:ea typeface="+mn-ea"/>
                <a:cs typeface="+mn-cs"/>
              </a:defRPr>
            </a:lvl9pPr>
          </a:lstStyle>
          <a:p>
            <a:pPr eaLnBrk="1" hangingPunct="1">
              <a:spcBef>
                <a:spcPct val="0"/>
              </a:spcBef>
              <a:buClr>
                <a:prstClr val="white"/>
              </a:buClr>
            </a:pPr>
            <a:fld id="{FAF89521-7293-4EF1-AD68-E47EAF7D0E37}" type="slidenum">
              <a:rPr lang="en-US" altLang="en-US" smtClean="0">
                <a:solidFill>
                  <a:prstClr val="black"/>
                </a:solidFill>
                <a:latin typeface="Times New Roman" pitchFamily="18" charset="0"/>
              </a:rPr>
              <a:pPr eaLnBrk="1" hangingPunct="1">
                <a:spcBef>
                  <a:spcPct val="0"/>
                </a:spcBef>
                <a:buClr>
                  <a:prstClr val="white"/>
                </a:buClr>
              </a:pPr>
              <a:t>4</a:t>
            </a:fld>
            <a:endParaRPr lang="en-US" altLang="en-US">
              <a:solidFill>
                <a:prstClr val="black"/>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hlinkClick r:id="rId3"/>
            </a:endParaRPr>
          </a:p>
          <a:p>
            <a:r>
              <a:rPr lang="en-GB" dirty="0">
                <a:hlinkClick r:id="rId3"/>
              </a:rPr>
              <a:t>Vaccination of individuals with uncertain or incomplete immunisation status (publishing.service.gov.uk)</a:t>
            </a:r>
            <a:endParaRPr lang="en-GB" dirty="0"/>
          </a:p>
        </p:txBody>
      </p:sp>
      <p:sp>
        <p:nvSpPr>
          <p:cNvPr id="4" name="Slide Number Placeholder 3"/>
          <p:cNvSpPr>
            <a:spLocks noGrp="1"/>
          </p:cNvSpPr>
          <p:nvPr>
            <p:ph type="sldNum" sz="quarter" idx="10"/>
          </p:nvPr>
        </p:nvSpPr>
        <p:spPr/>
        <p:txBody>
          <a:bodyPr/>
          <a:lstStyle/>
          <a:p>
            <a:fld id="{C1736FF6-1147-4FCB-8859-A9D484787462}" type="slidenum">
              <a:rPr lang="en-GB" smtClean="0"/>
              <a:t>5</a:t>
            </a:fld>
            <a:endParaRPr lang="en-GB"/>
          </a:p>
        </p:txBody>
      </p:sp>
    </p:spTree>
    <p:extLst>
      <p:ext uri="{BB962C8B-B14F-4D97-AF65-F5344CB8AC3E}">
        <p14:creationId xmlns:p14="http://schemas.microsoft.com/office/powerpoint/2010/main" val="3526003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Slide Image Placeholder 1"/>
          <p:cNvSpPr>
            <a:spLocks noGrp="1" noRot="1" noChangeAspect="1" noTextEdit="1"/>
          </p:cNvSpPr>
          <p:nvPr>
            <p:ph type="sldImg"/>
          </p:nvPr>
        </p:nvSpPr>
        <p:spPr>
          <a:ln/>
        </p:spPr>
      </p:sp>
      <p:sp>
        <p:nvSpPr>
          <p:cNvPr id="3215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dirty="0">
              <a:latin typeface="Arial" pitchFamily="34" charset="0"/>
            </a:endParaRPr>
          </a:p>
          <a:p>
            <a:endParaRPr lang="en-GB" altLang="en-US" baseline="0" dirty="0">
              <a:latin typeface="Arial" pitchFamily="34" charset="0"/>
            </a:endParaRPr>
          </a:p>
        </p:txBody>
      </p:sp>
      <p:sp>
        <p:nvSpPr>
          <p:cNvPr id="4" name="Slide Number Placeholder 3"/>
          <p:cNvSpPr>
            <a:spLocks noGrp="1"/>
          </p:cNvSpPr>
          <p:nvPr>
            <p:ph type="sldNum" sz="quarter" idx="5"/>
          </p:nvPr>
        </p:nvSpPr>
        <p:spPr/>
        <p:txBody>
          <a:bodyPr/>
          <a:lstStyle/>
          <a:p>
            <a:pPr>
              <a:buClr>
                <a:prstClr val="white"/>
              </a:buClr>
              <a:defRPr/>
            </a:pPr>
            <a:fld id="{4C1BC55A-7A6E-427E-8815-80041CA6D94A}" type="slidenum">
              <a:rPr lang="en-US">
                <a:solidFill>
                  <a:srgbClr val="EEECE1"/>
                </a:solidFill>
              </a:rPr>
              <a:pPr>
                <a:buClr>
                  <a:prstClr val="white"/>
                </a:buClr>
                <a:defRPr/>
              </a:pPr>
              <a:t>6</a:t>
            </a:fld>
            <a:endParaRPr lang="en-US">
              <a:solidFill>
                <a:srgbClr val="EEECE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r>
              <a:rPr lang="en-GB" dirty="0">
                <a:latin typeface="Arial" panose="020B0604020202020204" pitchFamily="34" charset="0"/>
                <a:cs typeface="Arial" panose="020B0604020202020204" pitchFamily="34" charset="0"/>
              </a:rPr>
              <a:t>Link to WHO schedules by country</a:t>
            </a:r>
          </a:p>
          <a:p>
            <a:r>
              <a:rPr lang="en-GB" dirty="0">
                <a:hlinkClick r:id="rId3"/>
              </a:rPr>
              <a:t>Vaccine Scheduler | ECDC (europa.eu)</a:t>
            </a:r>
            <a:endParaRPr lang="en-GB" dirty="0"/>
          </a:p>
          <a:p>
            <a:r>
              <a:rPr lang="en-GB" dirty="0">
                <a:hlinkClick r:id="rId4"/>
              </a:rPr>
              <a:t>UK and international immunisation schedules comparison tool - GOV.UK (www.gov.uk)</a:t>
            </a:r>
            <a:endParaRPr lang="en-GB" dirty="0"/>
          </a:p>
          <a:p>
            <a:endParaRPr lang="en-GB" dirty="0">
              <a:highlight>
                <a:srgbClr val="FFFF00"/>
              </a:highlight>
              <a:latin typeface="Arial" panose="020B0604020202020204" pitchFamily="34" charset="0"/>
              <a:cs typeface="Arial" panose="020B0604020202020204" pitchFamily="34" charset="0"/>
            </a:endParaRPr>
          </a:p>
          <a:p>
            <a:r>
              <a:rPr lang="en-GB" dirty="0">
                <a:highlight>
                  <a:srgbClr val="FFFF00"/>
                </a:highlight>
                <a:latin typeface="Arial" panose="020B0604020202020204" pitchFamily="34" charset="0"/>
                <a:cs typeface="Arial" panose="020B0604020202020204" pitchFamily="34" charset="0"/>
              </a:rPr>
              <a:t>Check an update links</a:t>
            </a:r>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7</a:t>
            </a:fld>
            <a:endParaRPr lang="en-GB">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1923"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81924" name="Slide Number Placeholder 3"/>
          <p:cNvSpPr>
            <a:spLocks noGrp="1"/>
          </p:cNvSpPr>
          <p:nvPr>
            <p:ph type="sldNum" sz="quarter" idx="5"/>
          </p:nvPr>
        </p:nvSpPr>
        <p:spPr bwMode="auto">
          <a:noFill/>
          <a:ln>
            <a:miter lim="800000"/>
            <a:headEnd/>
            <a:tailEnd/>
          </a:ln>
        </p:spPr>
        <p:txBody>
          <a:bodyPr/>
          <a:lstStyle/>
          <a:p>
            <a:fld id="{A8ED966E-B27A-5446-9DC7-70EF3AD70B53}" type="slidenum">
              <a:rPr lang="en-GB">
                <a:solidFill>
                  <a:prstClr val="black"/>
                </a:solidFill>
              </a:rPr>
              <a:pPr/>
              <a:t>8</a:t>
            </a:fld>
            <a:endParaRPr lang="en-GB"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9</a:t>
            </a:fld>
            <a:endParaRPr lang="en-US"/>
          </a:p>
        </p:txBody>
      </p:sp>
    </p:spTree>
    <p:extLst>
      <p:ext uri="{BB962C8B-B14F-4D97-AF65-F5344CB8AC3E}">
        <p14:creationId xmlns:p14="http://schemas.microsoft.com/office/powerpoint/2010/main" val="67630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xfrm>
            <a:off x="920750" y="746125"/>
            <a:ext cx="4967288" cy="3727450"/>
          </a:xfrm>
          <a:noFill/>
          <a:ln>
            <a:solidFill>
              <a:srgbClr val="000000"/>
            </a:solidFill>
            <a:miter lim="800000"/>
            <a:headEnd/>
            <a:tailEnd/>
          </a:ln>
        </p:spPr>
      </p:sp>
      <p:sp>
        <p:nvSpPr>
          <p:cNvPr id="84995" name="Notes Placeholder 2"/>
          <p:cNvSpPr>
            <a:spLocks noGrp="1"/>
          </p:cNvSpPr>
          <p:nvPr>
            <p:ph type="body" idx="1"/>
          </p:nvPr>
        </p:nvSpPr>
        <p:spPr bwMode="auto">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a:hlinkClick r:id="rId3"/>
              </a:rPr>
              <a:t>Green book chapter 11 The UK immunisation schedule (publishing.service.gov.uk)</a:t>
            </a:r>
            <a:endParaRPr lang="en-GB" dirty="0">
              <a:latin typeface="Arial" panose="020B0604020202020204" pitchFamily="34" charset="0"/>
              <a:cs typeface="Arial" panose="020B0604020202020204" pitchFamily="34" charset="0"/>
            </a:endParaRPr>
          </a:p>
        </p:txBody>
      </p:sp>
      <p:sp>
        <p:nvSpPr>
          <p:cNvPr id="84996" name="Slide Number Placeholder 3"/>
          <p:cNvSpPr>
            <a:spLocks noGrp="1"/>
          </p:cNvSpPr>
          <p:nvPr>
            <p:ph type="sldNum" sz="quarter" idx="5"/>
          </p:nvPr>
        </p:nvSpPr>
        <p:spPr bwMode="auto">
          <a:noFill/>
          <a:ln>
            <a:miter lim="800000"/>
            <a:headEnd/>
            <a:tailEnd/>
          </a:ln>
        </p:spPr>
        <p:txBody>
          <a:bodyPr/>
          <a:lstStyle/>
          <a:p>
            <a:fld id="{2C189023-879F-4D4A-A38F-7542818EAC0B}" type="slidenum">
              <a:rPr lang="en-GB">
                <a:solidFill>
                  <a:prstClr val="black"/>
                </a:solidFill>
              </a:rPr>
              <a:pPr/>
              <a:t>10</a:t>
            </a:fld>
            <a:endParaRPr lang="en-GB">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920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86612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61495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31800" y="431800"/>
            <a:ext cx="6578600" cy="9906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431800" y="1727200"/>
            <a:ext cx="4076700" cy="4114800"/>
          </a:xfrm>
        </p:spPr>
        <p:txBody>
          <a:bodyPr/>
          <a:lstStyle/>
          <a:p>
            <a:pPr lvl="0"/>
            <a:endParaRPr lang="en-GB" noProof="0" dirty="0"/>
          </a:p>
        </p:txBody>
      </p:sp>
      <p:sp>
        <p:nvSpPr>
          <p:cNvPr id="4" name="Text Placeholder 3"/>
          <p:cNvSpPr>
            <a:spLocks noGrp="1"/>
          </p:cNvSpPr>
          <p:nvPr>
            <p:ph type="body" sz="half" idx="2"/>
          </p:nvPr>
        </p:nvSpPr>
        <p:spPr>
          <a:xfrm>
            <a:off x="4660900" y="1727200"/>
            <a:ext cx="4078288"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6858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endParaRPr lang="en-GB" altLang="en-US" sz="4000">
              <a:solidFill>
                <a:srgbClr val="000000"/>
              </a:solidFill>
            </a:endParaRPr>
          </a:p>
        </p:txBody>
      </p:sp>
      <p:sp>
        <p:nvSpPr>
          <p:cNvPr id="6" name="Footer Placeholder 5"/>
          <p:cNvSpPr>
            <a:spLocks noGrp="1"/>
          </p:cNvSpPr>
          <p:nvPr>
            <p:ph type="ftr" sz="quarter" idx="11"/>
          </p:nvPr>
        </p:nvSpPr>
        <p:spPr>
          <a:xfrm>
            <a:off x="3124200" y="6248400"/>
            <a:ext cx="2895600" cy="457200"/>
          </a:xfrm>
          <a:prstGeom prst="rect">
            <a:avLst/>
          </a:prstGeom>
        </p:spPr>
        <p:txBody>
          <a:bodyPr/>
          <a:lstStyle>
            <a:lvl1pPr>
              <a:defRPr sz="900">
                <a:latin typeface="Arial" charset="0"/>
              </a:defRPr>
            </a:lvl1pPr>
          </a:lstStyle>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endParaRPr lang="en-GB" altLang="en-US" sz="800">
              <a:solidFill>
                <a:srgbClr val="000000"/>
              </a:solidFill>
            </a:endParaRPr>
          </a:p>
          <a:p>
            <a:pPr fontAlgn="base">
              <a:spcBef>
                <a:spcPct val="20000"/>
              </a:spcBef>
              <a:spcAft>
                <a:spcPct val="0"/>
              </a:spcAft>
              <a:buClr>
                <a:srgbClr val="0000FF"/>
              </a:buClr>
              <a:defRPr/>
            </a:pPr>
            <a:r>
              <a:rPr lang="en-GB" altLang="en-US">
                <a:solidFill>
                  <a:srgbClr val="000000"/>
                </a:solidFill>
              </a:rPr>
              <a:t>Immunisation Department, Centre for Infections</a:t>
            </a:r>
          </a:p>
        </p:txBody>
      </p:sp>
      <p:sp>
        <p:nvSpPr>
          <p:cNvPr id="7" name="Slide Number Placeholder 6"/>
          <p:cNvSpPr>
            <a:spLocks noGrp="1"/>
          </p:cNvSpPr>
          <p:nvPr>
            <p:ph type="sldNum" sz="quarter" idx="12"/>
          </p:nvPr>
        </p:nvSpPr>
        <p:spPr>
          <a:xfrm>
            <a:off x="6553200" y="6248400"/>
            <a:ext cx="1905000" cy="457200"/>
          </a:xfrm>
          <a:prstGeom prst="rect">
            <a:avLst/>
          </a:prstGeom>
        </p:spPr>
        <p:txBody>
          <a:bodyPr/>
          <a:lstStyle>
            <a:lvl1pPr>
              <a:defRPr>
                <a:latin typeface="Arial" charset="0"/>
              </a:defRPr>
            </a:lvl1pPr>
          </a:lstStyle>
          <a:p>
            <a:pPr fontAlgn="base">
              <a:spcBef>
                <a:spcPct val="20000"/>
              </a:spcBef>
              <a:spcAft>
                <a:spcPct val="0"/>
              </a:spcAft>
              <a:buClr>
                <a:srgbClr val="0000FF"/>
              </a:buClr>
              <a:defRPr/>
            </a:pPr>
            <a:fld id="{667AEF8F-F58B-4E1C-BC6C-2DE18D861E4C}" type="slidenum">
              <a:rPr lang="en-GB" altLang="en-US" sz="4000">
                <a:solidFill>
                  <a:srgbClr val="000000"/>
                </a:solidFill>
              </a:rPr>
              <a:pPr fontAlgn="base">
                <a:spcBef>
                  <a:spcPct val="20000"/>
                </a:spcBef>
                <a:spcAft>
                  <a:spcPct val="0"/>
                </a:spcAft>
                <a:buClr>
                  <a:srgbClr val="0000FF"/>
                </a:buClr>
                <a:defRPr/>
              </a:pPr>
              <a:t>‹#›</a:t>
            </a:fld>
            <a:endParaRPr lang="en-GB" altLang="en-US" sz="4000" dirty="0">
              <a:solidFill>
                <a:srgbClr val="000000"/>
              </a:solidFill>
            </a:endParaRPr>
          </a:p>
        </p:txBody>
      </p:sp>
    </p:spTree>
    <p:extLst>
      <p:ext uri="{BB962C8B-B14F-4D97-AF65-F5344CB8AC3E}">
        <p14:creationId xmlns:p14="http://schemas.microsoft.com/office/powerpoint/2010/main" val="2229849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defRPr/>
            </a:lvl1pPr>
          </a:lstStyle>
          <a:p>
            <a:pPr fontAlgn="base">
              <a:spcBef>
                <a:spcPct val="20000"/>
              </a:spcBef>
              <a:spcAft>
                <a:spcPct val="0"/>
              </a:spcAft>
              <a:buClr>
                <a:srgbClr val="0000FF"/>
              </a:buClr>
              <a:defRPr/>
            </a:pPr>
            <a:r>
              <a:rPr lang="en-US" sz="4000">
                <a:solidFill>
                  <a:srgbClr val="000000"/>
                </a:solidFill>
              </a:rPr>
              <a:t>  </a:t>
            </a:r>
            <a:fld id="{546C6816-5307-4A68-A6CB-F17CE1B8E559}" type="slidenum">
              <a:rPr lang="en-US" sz="4000">
                <a:solidFill>
                  <a:srgbClr val="000000"/>
                </a:solidFill>
              </a:rPr>
              <a:pPr fontAlgn="base">
                <a:spcBef>
                  <a:spcPct val="20000"/>
                </a:spcBef>
                <a:spcAft>
                  <a:spcPct val="0"/>
                </a:spcAft>
                <a:buClr>
                  <a:srgbClr val="0000FF"/>
                </a:buClr>
                <a:defRPr/>
              </a:pPr>
              <a:t>‹#›</a:t>
            </a:fld>
            <a:endParaRPr lang="en-US" sz="400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defRPr sz="1200" baseline="0">
                <a:solidFill>
                  <a:schemeClr val="bg1"/>
                </a:solidFill>
                <a:latin typeface="Arial" pitchFamily="34" charset="0"/>
              </a:defRPr>
            </a:lvl1pPr>
          </a:lstStyle>
          <a:p>
            <a:pPr fontAlgn="base">
              <a:spcBef>
                <a:spcPct val="20000"/>
              </a:spcBef>
              <a:spcAft>
                <a:spcPct val="0"/>
              </a:spcAft>
              <a:buClr>
                <a:srgbClr val="0000FF"/>
              </a:buClr>
              <a:defRPr/>
            </a:pPr>
            <a:r>
              <a:rPr lang="en-GB">
                <a:solidFill>
                  <a:srgbClr val="0000FF"/>
                </a:solidFill>
              </a:rPr>
              <a:t>Changes to MenC conjugate vaccine schedule</a:t>
            </a:r>
            <a:endParaRPr lang="en-US">
              <a:solidFill>
                <a:srgbClr val="0000FF"/>
              </a:solidFill>
            </a:endParaRPr>
          </a:p>
        </p:txBody>
      </p:sp>
    </p:spTree>
    <p:extLst>
      <p:ext uri="{BB962C8B-B14F-4D97-AF65-F5344CB8AC3E}">
        <p14:creationId xmlns:p14="http://schemas.microsoft.com/office/powerpoint/2010/main" val="1796917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3556487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0344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7108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5563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530002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96150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39760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4265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741684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56194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689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805092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endParaRPr lang="en-GB" sz="4000"/>
          </a:p>
        </p:txBody>
      </p:sp>
      <p:sp>
        <p:nvSpPr>
          <p:cNvPr id="6" name="Slide Number Placeholder 5"/>
          <p:cNvSpPr>
            <a:spLocks noGrp="1"/>
          </p:cNvSpPr>
          <p:nvPr>
            <p:ph type="sldNum" sz="quarter" idx="12"/>
          </p:nvPr>
        </p:nvSpPr>
        <p:spPr>
          <a:xfrm>
            <a:off x="6553200" y="6248400"/>
            <a:ext cx="1905000" cy="457200"/>
          </a:xfrm>
          <a:prstGeom prst="rect">
            <a:avLst/>
          </a:prstGeom>
        </p:spPr>
        <p:txBody>
          <a:bodyPr/>
          <a:lstStyle>
            <a:lvl1pPr>
              <a:spcBef>
                <a:spcPct val="20000"/>
              </a:spcBef>
              <a:buClr>
                <a:srgbClr val="0000FF"/>
              </a:buClr>
              <a:defRPr>
                <a:solidFill>
                  <a:srgbClr val="000000"/>
                </a:solidFill>
                <a:latin typeface="Arial" pitchFamily="34" charset="0"/>
                <a:cs typeface="+mn-cs"/>
              </a:defRPr>
            </a:lvl1pPr>
          </a:lstStyle>
          <a:p>
            <a:pPr fontAlgn="base">
              <a:spcAft>
                <a:spcPct val="0"/>
              </a:spcAft>
              <a:defRPr/>
            </a:pPr>
            <a:fld id="{EEE2FAD5-2012-4EE6-9C12-FF37698FE116}" type="slidenum">
              <a:rPr lang="en-GB" sz="4000"/>
              <a:pPr fontAlgn="base">
                <a:spcAft>
                  <a:spcPct val="0"/>
                </a:spcAft>
                <a:defRPr/>
              </a:pPr>
              <a:t>‹#›</a:t>
            </a:fld>
            <a:endParaRPr lang="en-GB" sz="4000" dirty="0"/>
          </a:p>
        </p:txBody>
      </p:sp>
    </p:spTree>
    <p:extLst>
      <p:ext uri="{BB962C8B-B14F-4D97-AF65-F5344CB8AC3E}">
        <p14:creationId xmlns:p14="http://schemas.microsoft.com/office/powerpoint/2010/main" val="2250668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title"/>
          </p:nvPr>
        </p:nvSpPr>
        <p:spPr bwMode="auto">
          <a:xfrm>
            <a:off x="1117600" y="146050"/>
            <a:ext cx="7786688" cy="98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b"/>
          <a:lstStyle/>
          <a:p>
            <a:pPr lvl="0"/>
            <a:r>
              <a:rPr lang="en-US" dirty="0"/>
              <a:t>Click to edit </a:t>
            </a:r>
            <a:br>
              <a:rPr lang="en-US" dirty="0"/>
            </a:br>
            <a:r>
              <a:rPr lang="en-US" dirty="0"/>
              <a:t>Master title style</a:t>
            </a:r>
          </a:p>
        </p:txBody>
      </p:sp>
      <p:sp>
        <p:nvSpPr>
          <p:cNvPr id="5" name="Text Placeholder 4"/>
          <p:cNvSpPr>
            <a:spLocks noGrp="1"/>
          </p:cNvSpPr>
          <p:nvPr>
            <p:ph type="body" sz="quarter" idx="10"/>
          </p:nvPr>
        </p:nvSpPr>
        <p:spPr>
          <a:xfrm>
            <a:off x="189139" y="5979886"/>
            <a:ext cx="3498850" cy="290285"/>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7" name="Text Placeholder 6"/>
          <p:cNvSpPr>
            <a:spLocks noGrp="1"/>
          </p:cNvSpPr>
          <p:nvPr>
            <p:ph type="body" sz="quarter" idx="11"/>
          </p:nvPr>
        </p:nvSpPr>
        <p:spPr>
          <a:xfrm>
            <a:off x="189139" y="6516912"/>
            <a:ext cx="3525838" cy="246063"/>
          </a:xfrm>
        </p:spPr>
        <p:txBody>
          <a:bodyPr/>
          <a:lstStyle>
            <a:lvl1pPr marL="0" indent="0">
              <a:buNone/>
              <a:defRPr sz="1000">
                <a:solidFill>
                  <a:schemeClr val="tx2">
                    <a:lumMod val="50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9" name="Text Placeholder 8"/>
          <p:cNvSpPr>
            <a:spLocks noGrp="1"/>
          </p:cNvSpPr>
          <p:nvPr>
            <p:ph type="body" sz="quarter" idx="12"/>
          </p:nvPr>
        </p:nvSpPr>
        <p:spPr>
          <a:xfrm>
            <a:off x="7126513" y="6532362"/>
            <a:ext cx="1626054" cy="152400"/>
          </a:xfrm>
        </p:spPr>
        <p:txBody>
          <a:bodyPr/>
          <a:lstStyle>
            <a:lvl1pPr marL="0" indent="0" algn="r">
              <a:buNone/>
              <a:defRPr sz="900">
                <a:solidFill>
                  <a:schemeClr val="tx2">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4014466893"/>
      </p:ext>
    </p:extLst>
  </p:cSld>
  <p:clrMapOvr>
    <a:masterClrMapping/>
  </p:clrMapOvr>
  <p:transition>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0" y="6308725"/>
            <a:ext cx="9144000" cy="549275"/>
          </a:xfrm>
          <a:prstGeom prst="rect">
            <a:avLst/>
          </a:prstGeom>
        </p:spPr>
        <p:txBody>
          <a:bodyPr/>
          <a:lstStyle>
            <a:lvl1pPr>
              <a:spcBef>
                <a:spcPct val="20000"/>
              </a:spcBef>
              <a:buClr>
                <a:schemeClr val="bg1"/>
              </a:buClr>
              <a:defRPr/>
            </a:lvl1pPr>
          </a:lstStyle>
          <a:p>
            <a:pPr fontAlgn="base">
              <a:spcAft>
                <a:spcPct val="0"/>
              </a:spcAft>
              <a:buClr>
                <a:srgbClr val="0000FF"/>
              </a:buClr>
              <a:defRPr/>
            </a:pPr>
            <a:r>
              <a:rPr lang="en-US" sz="4000">
                <a:solidFill>
                  <a:srgbClr val="000000"/>
                </a:solidFill>
              </a:rPr>
              <a:t>  </a:t>
            </a:r>
            <a:fld id="{A8AA5997-4304-44E4-8F29-78D3ED438E76}" type="slidenum">
              <a:rPr lang="en-US" sz="4000">
                <a:solidFill>
                  <a:srgbClr val="000000"/>
                </a:solidFill>
              </a:rPr>
              <a:pPr fontAlgn="base">
                <a:spcAft>
                  <a:spcPct val="0"/>
                </a:spcAft>
                <a:buClr>
                  <a:srgbClr val="0000FF"/>
                </a:buClr>
                <a:defRPr/>
              </a:pPr>
              <a:t>‹#›</a:t>
            </a:fld>
            <a:endParaRPr lang="en-US" sz="4000" dirty="0">
              <a:solidFill>
                <a:srgbClr val="000000"/>
              </a:solidFill>
            </a:endParaRPr>
          </a:p>
        </p:txBody>
      </p:sp>
      <p:sp>
        <p:nvSpPr>
          <p:cNvPr id="5" name="Footer Placeholder 5"/>
          <p:cNvSpPr>
            <a:spLocks noGrp="1"/>
          </p:cNvSpPr>
          <p:nvPr>
            <p:ph type="ftr" sz="quarter" idx="11"/>
          </p:nvPr>
        </p:nvSpPr>
        <p:spPr>
          <a:xfrm>
            <a:off x="900113" y="6308725"/>
            <a:ext cx="8064500" cy="549275"/>
          </a:xfrm>
          <a:prstGeom prst="rect">
            <a:avLst/>
          </a:prstGeom>
        </p:spPr>
        <p:txBody>
          <a:bodyPr/>
          <a:lstStyle>
            <a:lvl1pPr algn="l">
              <a:buClr>
                <a:schemeClr val="bg1"/>
              </a:buClr>
              <a:defRPr sz="1200" baseline="0">
                <a:solidFill>
                  <a:prstClr val="white"/>
                </a:solidFill>
                <a:latin typeface="Arial" pitchFamily="34" charset="0"/>
              </a:defRPr>
            </a:lvl1pPr>
          </a:lstStyle>
          <a:p>
            <a:pPr fontAlgn="base">
              <a:spcBef>
                <a:spcPct val="20000"/>
              </a:spcBef>
              <a:spcAft>
                <a:spcPct val="0"/>
              </a:spcAft>
              <a:buClr>
                <a:srgbClr val="0000FF"/>
              </a:buClr>
              <a:defRPr/>
            </a:pPr>
            <a:r>
              <a:rPr lang="en-GB"/>
              <a:t>Changes to MenC conjugate vaccine schedule</a:t>
            </a:r>
            <a:endParaRPr lang="en-US"/>
          </a:p>
        </p:txBody>
      </p:sp>
    </p:spTree>
    <p:extLst>
      <p:ext uri="{BB962C8B-B14F-4D97-AF65-F5344CB8AC3E}">
        <p14:creationId xmlns:p14="http://schemas.microsoft.com/office/powerpoint/2010/main" val="4085096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89169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81855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88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1796136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647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5937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3632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6.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5.jpeg"/><Relationship Id="rId2" Type="http://schemas.openxmlformats.org/officeDocument/2006/relationships/slideLayout" Target="../slideLayouts/slideLayout15.xml"/><Relationship Id="rId16" Type="http://schemas.openxmlformats.org/officeDocument/2006/relationships/image" Target="../media/image4.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9361"/>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pitchFamily="34" charset="0"/>
        </a:defRPr>
      </a:lvl2pPr>
      <a:lvl3pPr algn="l" rtl="0" eaLnBrk="0" fontAlgn="base" hangingPunct="0">
        <a:spcBef>
          <a:spcPct val="0"/>
        </a:spcBef>
        <a:spcAft>
          <a:spcPct val="0"/>
        </a:spcAft>
        <a:defRPr sz="4000" b="1">
          <a:solidFill>
            <a:srgbClr val="00B5CC"/>
          </a:solidFill>
          <a:latin typeface="Arial" pitchFamily="34" charset="0"/>
        </a:defRPr>
      </a:lvl3pPr>
      <a:lvl4pPr algn="l" rtl="0" eaLnBrk="0" fontAlgn="base" hangingPunct="0">
        <a:spcBef>
          <a:spcPct val="0"/>
        </a:spcBef>
        <a:spcAft>
          <a:spcPct val="0"/>
        </a:spcAft>
        <a:defRPr sz="4000" b="1">
          <a:solidFill>
            <a:srgbClr val="00B5CC"/>
          </a:solidFill>
          <a:latin typeface="Arial" pitchFamily="34" charset="0"/>
        </a:defRPr>
      </a:lvl4pPr>
      <a:lvl5pPr algn="l" rtl="0" eaLnBrk="0" fontAlgn="base" hangingPunct="0">
        <a:spcBef>
          <a:spcPct val="0"/>
        </a:spcBef>
        <a:spcAft>
          <a:spcPct val="0"/>
        </a:spcAft>
        <a:defRPr sz="4000" b="1">
          <a:solidFill>
            <a:srgbClr val="00B5CC"/>
          </a:solidFill>
          <a:latin typeface="Arial" pitchFamily="34" charset="0"/>
        </a:defRPr>
      </a:lvl5pPr>
      <a:lvl6pPr marL="457200" algn="l" rtl="0" fontAlgn="base">
        <a:spcBef>
          <a:spcPct val="0"/>
        </a:spcBef>
        <a:spcAft>
          <a:spcPct val="0"/>
        </a:spcAft>
        <a:defRPr sz="4000" b="1">
          <a:solidFill>
            <a:srgbClr val="00B5CC"/>
          </a:solidFill>
          <a:latin typeface="Arial" pitchFamily="34" charset="0"/>
        </a:defRPr>
      </a:lvl6pPr>
      <a:lvl7pPr marL="914400" algn="l" rtl="0" fontAlgn="base">
        <a:spcBef>
          <a:spcPct val="0"/>
        </a:spcBef>
        <a:spcAft>
          <a:spcPct val="0"/>
        </a:spcAft>
        <a:defRPr sz="4000" b="1">
          <a:solidFill>
            <a:srgbClr val="00B5CC"/>
          </a:solidFill>
          <a:latin typeface="Arial" pitchFamily="34" charset="0"/>
        </a:defRPr>
      </a:lvl7pPr>
      <a:lvl8pPr marL="1371600" algn="l" rtl="0" fontAlgn="base">
        <a:spcBef>
          <a:spcPct val="0"/>
        </a:spcBef>
        <a:spcAft>
          <a:spcPct val="0"/>
        </a:spcAft>
        <a:defRPr sz="4000" b="1">
          <a:solidFill>
            <a:srgbClr val="00B5CC"/>
          </a:solidFill>
          <a:latin typeface="Arial" pitchFamily="34" charset="0"/>
        </a:defRPr>
      </a:lvl8pPr>
      <a:lvl9pPr marL="1828800" algn="l" rtl="0" fontAlgn="base">
        <a:spcBef>
          <a:spcPct val="0"/>
        </a:spcBef>
        <a:spcAft>
          <a:spcPct val="0"/>
        </a:spcAft>
        <a:defRPr sz="4000" b="1">
          <a:solidFill>
            <a:srgbClr val="00B5CC"/>
          </a:solidFill>
          <a:latin typeface="Arial" pitchFamily="34"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p:cNvSpPr>
            <a:spLocks noGrp="1" noChangeArrowheads="1"/>
          </p:cNvSpPr>
          <p:nvPr>
            <p:ph type="body" idx="1"/>
          </p:nvPr>
        </p:nvSpPr>
        <p:spPr bwMode="auto">
          <a:xfrm>
            <a:off x="685800" y="1524000"/>
            <a:ext cx="8077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p:cNvSpPr>
            <a:spLocks noGrp="1" noChangeArrowheads="1"/>
          </p:cNvSpPr>
          <p:nvPr>
            <p:ph type="title"/>
          </p:nvPr>
        </p:nvSpPr>
        <p:spPr bwMode="auto">
          <a:xfrm>
            <a:off x="685800" y="609600"/>
            <a:ext cx="8077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2527464"/>
      </p:ext>
    </p:extLst>
  </p:cSld>
  <p:clrMap bg1="dk2" tx1="lt1" bg2="dk1"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8" r:id="rId13"/>
    <p:sldLayoutId id="2147483689" r:id="rId14"/>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Routine%20childhood%20immunisations%20from%20July%202014%20(hscni.net)"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Childhood%20immunisation%20programme%20|%20indirect" TargetMode="External"/><Relationship Id="rId7" Type="http://schemas.openxmlformats.org/officeDocument/2006/relationships/hyperlink" Target="Immunisation%20against%20infectious%20disease%20-%20GOV.UK%20(www.gov.uk)" TargetMode="Externa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image" Target="../media/image19.png"/><Relationship Id="rId5" Type="http://schemas.openxmlformats.org/officeDocument/2006/relationships/hyperlink" Target="Health%20professional%20reso%20urces%20|%20HSC%20Public%20Health%20Agency%20(hscni.net)" TargetMode="External"/><Relationship Id="rId10" Type="http://schemas.openxmlformats.org/officeDocument/2006/relationships/image" Target="../media/image21.png"/><Relationship Id="rId4" Type="http://schemas.openxmlformats.org/officeDocument/2006/relationships/image" Target="../media/image18.png"/><Relationship Id="rId9" Type="http://schemas.openxmlformats.org/officeDocument/2006/relationships/hyperlink" Target="Vaccine%20update%20-%20GOV.UK%20(www.gov.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179387" y="1052736"/>
            <a:ext cx="8785225" cy="3168650"/>
          </a:xfrm>
        </p:spPr>
        <p:txBody>
          <a:bodyPr/>
          <a:lstStyle/>
          <a:p>
            <a:pPr algn="ctr" eaLnBrk="1" hangingPunct="1"/>
            <a:r>
              <a:rPr lang="en-GB" sz="3200" dirty="0"/>
              <a:t>Managing incomplete immunisation histories</a:t>
            </a:r>
            <a:br>
              <a:rPr lang="en-GB" sz="3200" dirty="0"/>
            </a:br>
            <a:r>
              <a:rPr lang="en-GB" sz="3200" dirty="0"/>
              <a:t> </a:t>
            </a:r>
            <a:br>
              <a:rPr lang="en-GB" sz="3200" dirty="0"/>
            </a:br>
            <a:r>
              <a:rPr lang="en-GB" sz="3200" dirty="0"/>
              <a:t>using the UKHSA algorithm</a:t>
            </a:r>
            <a:br>
              <a:rPr lang="en-GB" sz="3200" dirty="0"/>
            </a:br>
            <a:br>
              <a:rPr lang="en-GB" sz="3200" dirty="0"/>
            </a:br>
            <a:br>
              <a:rPr lang="en-GB" sz="3200" dirty="0"/>
            </a:br>
            <a:r>
              <a:rPr lang="en-GB" sz="2000" dirty="0"/>
              <a:t>March 2023</a:t>
            </a:r>
            <a:endParaRPr lang="en-GB" altLang="en-US" sz="2000" dirty="0">
              <a:latin typeface="+mn-lt"/>
            </a:endParaRPr>
          </a:p>
        </p:txBody>
      </p:sp>
    </p:spTree>
    <p:extLst>
      <p:ext uri="{BB962C8B-B14F-4D97-AF65-F5344CB8AC3E}">
        <p14:creationId xmlns:p14="http://schemas.microsoft.com/office/powerpoint/2010/main" val="3133357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395536" y="222711"/>
            <a:ext cx="8077200" cy="914400"/>
          </a:xfrm>
        </p:spPr>
        <p:txBody>
          <a:bodyPr/>
          <a:lstStyle/>
          <a:p>
            <a:r>
              <a:rPr lang="en-GB" dirty="0"/>
              <a:t>Scheduling guidance</a:t>
            </a:r>
          </a:p>
        </p:txBody>
      </p:sp>
      <p:sp>
        <p:nvSpPr>
          <p:cNvPr id="4" name="Slide Number Placeholder 3"/>
          <p:cNvSpPr>
            <a:spLocks noGrp="1"/>
          </p:cNvSpPr>
          <p:nvPr>
            <p:ph type="sldNum" sz="quarter" idx="4294967295"/>
          </p:nvPr>
        </p:nvSpPr>
        <p:spPr>
          <a:xfrm>
            <a:off x="0" y="6308725"/>
            <a:ext cx="9144000" cy="549275"/>
          </a:xfrm>
          <a:prstGeom prst="rect">
            <a:avLst/>
          </a:prstGeom>
        </p:spPr>
        <p:txBody>
          <a:bodyPr/>
          <a:lstStyle/>
          <a:p>
            <a:pPr>
              <a:defRPr/>
            </a:pPr>
            <a:r>
              <a:rPr lang="en-US" dirty="0">
                <a:solidFill>
                  <a:srgbClr val="FFFFFF"/>
                </a:solidFill>
              </a:rPr>
              <a:t>  </a:t>
            </a:r>
            <a:fld id="{2565FA6D-D4C8-4C4C-AC4B-3269734D34D8}" type="slidenum">
              <a:rPr lang="en-US">
                <a:solidFill>
                  <a:srgbClr val="FFFFFF"/>
                </a:solidFill>
              </a:rPr>
              <a:pPr>
                <a:defRPr/>
              </a:pPr>
              <a:t>10</a:t>
            </a:fld>
            <a:endParaRPr lang="en-US" dirty="0">
              <a:solidFill>
                <a:srgbClr val="FFFFFF"/>
              </a:solidFill>
            </a:endParaRPr>
          </a:p>
        </p:txBody>
      </p:sp>
      <p:sp>
        <p:nvSpPr>
          <p:cNvPr id="11" name="Rectangle 10">
            <a:extLst>
              <a:ext uri="{FF2B5EF4-FFF2-40B4-BE49-F238E27FC236}">
                <a16:creationId xmlns:a16="http://schemas.microsoft.com/office/drawing/2014/main" id="{68BE84CB-E03B-410C-8257-006619F731C0}"/>
              </a:ext>
            </a:extLst>
          </p:cNvPr>
          <p:cNvSpPr/>
          <p:nvPr/>
        </p:nvSpPr>
        <p:spPr>
          <a:xfrm>
            <a:off x="899592" y="1305342"/>
            <a:ext cx="7488832" cy="3785652"/>
          </a:xfrm>
          <a:prstGeom prst="rect">
            <a:avLst/>
          </a:prstGeom>
          <a:ln w="76200">
            <a:solidFill>
              <a:srgbClr val="FC0CBD"/>
            </a:solidFill>
          </a:ln>
        </p:spPr>
        <p:txBody>
          <a:bodyPr wrap="square">
            <a:spAutoFit/>
          </a:bodyPr>
          <a:lstStyle/>
          <a:p>
            <a:pPr marL="342900" indent="-342900">
              <a:buFont typeface="Arial" panose="020B0604020202020204" pitchFamily="34" charset="0"/>
              <a:buChar char="•"/>
            </a:pPr>
            <a:r>
              <a:rPr lang="en-GB" sz="2000" dirty="0">
                <a:solidFill>
                  <a:schemeClr val="bg1"/>
                </a:solidFill>
              </a:rPr>
              <a:t>In most cases vaccines can be given together on the same</a:t>
            </a:r>
          </a:p>
          <a:p>
            <a:r>
              <a:rPr lang="en-GB" sz="2000" dirty="0">
                <a:solidFill>
                  <a:schemeClr val="bg1"/>
                </a:solidFill>
              </a:rPr>
              <a:t>day. The immune system will respond to each individual antigen.</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Additional doses of one antigen may be required to complete </a:t>
            </a:r>
          </a:p>
          <a:p>
            <a:r>
              <a:rPr lang="en-GB" sz="2000" dirty="0">
                <a:solidFill>
                  <a:schemeClr val="bg1"/>
                </a:solidFill>
              </a:rPr>
              <a:t>a course of other antigens; e.g. </a:t>
            </a:r>
          </a:p>
          <a:p>
            <a:r>
              <a:rPr lang="en-GB" sz="2000" dirty="0">
                <a:solidFill>
                  <a:schemeClr val="bg1"/>
                </a:solidFill>
              </a:rPr>
              <a:t>DTaP/IPV/Hib/</a:t>
            </a:r>
            <a:r>
              <a:rPr lang="en-GB" sz="2000" dirty="0" err="1">
                <a:solidFill>
                  <a:schemeClr val="bg1"/>
                </a:solidFill>
              </a:rPr>
              <a:t>HepB</a:t>
            </a:r>
            <a:r>
              <a:rPr lang="en-GB" sz="2000" dirty="0">
                <a:solidFill>
                  <a:schemeClr val="bg1"/>
                </a:solidFill>
              </a:rPr>
              <a:t> vaccine will be needed to complete a course of tetanus, diphtheria and pertussis in a </a:t>
            </a:r>
          </a:p>
          <a:p>
            <a:r>
              <a:rPr lang="en-GB" sz="2000" dirty="0">
                <a:solidFill>
                  <a:schemeClr val="bg1"/>
                </a:solidFill>
              </a:rPr>
              <a:t>child over 2 and additional doses of HIB and Hep b vaccine will be given.</a:t>
            </a:r>
          </a:p>
          <a:p>
            <a:endParaRPr lang="en-GB" sz="2000" dirty="0">
              <a:solidFill>
                <a:schemeClr val="bg1"/>
              </a:solidFill>
            </a:endParaRPr>
          </a:p>
          <a:p>
            <a:pPr marL="342900" indent="-342900">
              <a:buFont typeface="Arial" panose="020B0604020202020204" pitchFamily="34" charset="0"/>
              <a:buChar char="•"/>
            </a:pPr>
            <a:r>
              <a:rPr lang="en-GB" sz="2000" dirty="0">
                <a:solidFill>
                  <a:schemeClr val="bg1"/>
                </a:solidFill>
              </a:rPr>
              <a:t>In general; - minimum 4 week gap is recommended for doses of the same vaccine</a:t>
            </a:r>
            <a:endParaRPr lang="en-GB" dirty="0">
              <a:solidFill>
                <a:schemeClr val="bg1"/>
              </a:solidFill>
            </a:endParaRPr>
          </a:p>
        </p:txBody>
      </p:sp>
    </p:spTree>
    <p:extLst>
      <p:ext uri="{BB962C8B-B14F-4D97-AF65-F5344CB8AC3E}">
        <p14:creationId xmlns:p14="http://schemas.microsoft.com/office/powerpoint/2010/main" val="2119789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77200" cy="936104"/>
          </a:xfrm>
        </p:spPr>
        <p:txBody>
          <a:bodyPr/>
          <a:lstStyle/>
          <a:p>
            <a:r>
              <a:rPr lang="en-GB" dirty="0"/>
              <a:t>Scheduling guidance</a:t>
            </a:r>
          </a:p>
        </p:txBody>
      </p:sp>
      <p:sp>
        <p:nvSpPr>
          <p:cNvPr id="3" name="Content Placeholder 2"/>
          <p:cNvSpPr>
            <a:spLocks noGrp="1"/>
          </p:cNvSpPr>
          <p:nvPr>
            <p:ph idx="1"/>
          </p:nvPr>
        </p:nvSpPr>
        <p:spPr>
          <a:xfrm>
            <a:off x="424272" y="1268760"/>
            <a:ext cx="8295456" cy="4464496"/>
          </a:xfrm>
          <a:ln w="76200">
            <a:solidFill>
              <a:srgbClr val="FC0CBD"/>
            </a:solidFill>
          </a:ln>
        </p:spPr>
        <p:txBody>
          <a:bodyPr/>
          <a:lstStyle/>
          <a:p>
            <a:pPr lvl="0">
              <a:buFont typeface="Arial" pitchFamily="34" charset="0"/>
              <a:buChar char="•"/>
              <a:defRPr/>
            </a:pPr>
            <a:endParaRPr lang="en-GB" sz="2000" dirty="0"/>
          </a:p>
          <a:p>
            <a:pPr lvl="0">
              <a:buFont typeface="Arial" pitchFamily="34" charset="0"/>
              <a:buChar char="•"/>
              <a:defRPr/>
            </a:pPr>
            <a:r>
              <a:rPr lang="en-GB" sz="2000" dirty="0"/>
              <a:t>Where the primary course consists of 2 doses only; - a longer gap between the 1st and 2nd dose provides better protection [</a:t>
            </a:r>
            <a:r>
              <a:rPr lang="en-GB" sz="2000" dirty="0" err="1"/>
              <a:t>i.e</a:t>
            </a:r>
            <a:r>
              <a:rPr lang="en-GB" sz="2000" dirty="0"/>
              <a:t> meningococcal B vaccine, COVID-19 vaccines and </a:t>
            </a:r>
            <a:r>
              <a:rPr lang="en-GB" sz="2000" dirty="0" err="1"/>
              <a:t>Shingrix</a:t>
            </a:r>
            <a:r>
              <a:rPr lang="en-GB" sz="2000" dirty="0"/>
              <a:t>®]. </a:t>
            </a:r>
          </a:p>
          <a:p>
            <a:pPr lvl="0">
              <a:buFont typeface="Arial" pitchFamily="34" charset="0"/>
              <a:buChar char="•"/>
              <a:defRPr/>
            </a:pPr>
            <a:r>
              <a:rPr lang="en-GB" sz="2000" dirty="0"/>
              <a:t>A longer interval will often produce a better immune response - risks the individual being left susceptible for longer. </a:t>
            </a:r>
          </a:p>
          <a:p>
            <a:pPr lvl="0">
              <a:buFont typeface="Arial" pitchFamily="34" charset="0"/>
              <a:buChar char="•"/>
              <a:defRPr/>
            </a:pPr>
            <a:r>
              <a:rPr lang="en-GB" sz="2000" dirty="0"/>
              <a:t>Some countries have a booster dose of Diphtheria, Tetanus, Polio  and other vaccines between one and 2 years. These infants will still need the UK pre school,1st booster, at 3 years 4 months to ensure there is enough of a gap between doses. </a:t>
            </a:r>
          </a:p>
          <a:p>
            <a:pPr lvl="0">
              <a:buFont typeface="Arial" pitchFamily="34" charset="0"/>
              <a:buChar char="•"/>
              <a:defRPr/>
            </a:pPr>
            <a:r>
              <a:rPr lang="en-GB" sz="2000" dirty="0"/>
              <a:t>Shorter intervals may be advised for rapid protection, e.g. for travel, individuals particularly susceptible or during an outbreak. NB this may lead to a lower immune response, particularly in infants.</a:t>
            </a:r>
            <a:endParaRPr lang="en-GB" sz="2000" dirty="0">
              <a:solidFill>
                <a:srgbClr val="7030A0"/>
              </a:solidFill>
            </a:endParaRPr>
          </a:p>
        </p:txBody>
      </p:sp>
    </p:spTree>
    <p:extLst>
      <p:ext uri="{BB962C8B-B14F-4D97-AF65-F5344CB8AC3E}">
        <p14:creationId xmlns:p14="http://schemas.microsoft.com/office/powerpoint/2010/main" val="4111509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720080"/>
          </a:xfrm>
        </p:spPr>
        <p:txBody>
          <a:bodyPr/>
          <a:lstStyle/>
          <a:p>
            <a:pPr algn="ctr"/>
            <a:r>
              <a:rPr lang="en-GB" dirty="0"/>
              <a:t>Scenario 1</a:t>
            </a:r>
            <a:endParaRPr lang="en-GB" dirty="0">
              <a:highlight>
                <a:srgbClr val="FFFF00"/>
              </a:highlight>
            </a:endParaRPr>
          </a:p>
        </p:txBody>
      </p:sp>
      <p:sp>
        <p:nvSpPr>
          <p:cNvPr id="3" name="Content Placeholder 2"/>
          <p:cNvSpPr>
            <a:spLocks noGrp="1"/>
          </p:cNvSpPr>
          <p:nvPr>
            <p:ph idx="1"/>
          </p:nvPr>
        </p:nvSpPr>
        <p:spPr>
          <a:xfrm>
            <a:off x="685800" y="1340768"/>
            <a:ext cx="5614392" cy="4536504"/>
          </a:xfrm>
        </p:spPr>
        <p:txBody>
          <a:bodyPr/>
          <a:lstStyle/>
          <a:p>
            <a:pPr marL="0" indent="0"/>
            <a:r>
              <a:rPr lang="en-GB" sz="1800" dirty="0"/>
              <a:t>15 year old refugee with no reliable vaccine history and no medical records available - Therefore need to assume they are unimmunised and proceed</a:t>
            </a:r>
            <a:endParaRPr lang="en-GB" sz="1800" dirty="0">
              <a:latin typeface="Arial" panose="020B0604020202020204" pitchFamily="34" charset="0"/>
              <a:cs typeface="Arial" panose="020B0604020202020204" pitchFamily="34" charset="0"/>
            </a:endParaRPr>
          </a:p>
          <a:p>
            <a:pPr lvl="0">
              <a:lnSpc>
                <a:spcPct val="115000"/>
              </a:lnSpc>
              <a:spcAft>
                <a:spcPts val="0"/>
              </a:spcAft>
              <a:buSzPts val="1200"/>
            </a:pPr>
            <a:endParaRPr lang="en-GB" sz="1800" dirty="0">
              <a:ea typeface="Times New Roman"/>
            </a:endParaRPr>
          </a:p>
          <a:p>
            <a:endParaRPr lang="en-GB" sz="1800" dirty="0"/>
          </a:p>
        </p:txBody>
      </p:sp>
      <p:sp>
        <p:nvSpPr>
          <p:cNvPr id="5" name="Rectangle 4">
            <a:extLst>
              <a:ext uri="{FF2B5EF4-FFF2-40B4-BE49-F238E27FC236}">
                <a16:creationId xmlns:a16="http://schemas.microsoft.com/office/drawing/2014/main" id="{DF91F24A-44E9-4504-B184-D431ED7B1DF8}"/>
              </a:ext>
            </a:extLst>
          </p:cNvPr>
          <p:cNvSpPr/>
          <p:nvPr/>
        </p:nvSpPr>
        <p:spPr bwMode="auto">
          <a:xfrm>
            <a:off x="1763688" y="3429000"/>
            <a:ext cx="38884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
        <p:nvSpPr>
          <p:cNvPr id="10" name="TextBox 9">
            <a:extLst>
              <a:ext uri="{FF2B5EF4-FFF2-40B4-BE49-F238E27FC236}">
                <a16:creationId xmlns:a16="http://schemas.microsoft.com/office/drawing/2014/main" id="{764D14AE-D2A4-4A7B-A468-D4C0637E5CF5}"/>
              </a:ext>
            </a:extLst>
          </p:cNvPr>
          <p:cNvSpPr txBox="1"/>
          <p:nvPr/>
        </p:nvSpPr>
        <p:spPr>
          <a:xfrm>
            <a:off x="726743" y="2996952"/>
            <a:ext cx="5034499" cy="2308324"/>
          </a:xfrm>
          <a:prstGeom prst="rect">
            <a:avLst/>
          </a:prstGeom>
          <a:noFill/>
          <a:ln w="57150">
            <a:solidFill>
              <a:srgbClr val="00B5CC"/>
            </a:solidFill>
          </a:ln>
        </p:spPr>
        <p:txBody>
          <a:bodyPr wrap="square" rtlCol="0">
            <a:spAutoFit/>
          </a:bodyPr>
          <a:lstStyle/>
          <a:p>
            <a:r>
              <a:rPr lang="en-GB" dirty="0">
                <a:solidFill>
                  <a:schemeClr val="bg2"/>
                </a:solidFill>
              </a:rPr>
              <a:t>Plan the catch up schedule:</a:t>
            </a:r>
          </a:p>
          <a:p>
            <a:endParaRPr lang="en-GB" dirty="0">
              <a:solidFill>
                <a:schemeClr val="bg2"/>
              </a:solidFill>
            </a:endParaRPr>
          </a:p>
          <a:p>
            <a:r>
              <a:rPr lang="en-GB" dirty="0">
                <a:solidFill>
                  <a:schemeClr val="bg2"/>
                </a:solidFill>
              </a:rPr>
              <a:t>• </a:t>
            </a:r>
            <a:r>
              <a:rPr lang="en-GB" b="1" dirty="0">
                <a:solidFill>
                  <a:schemeClr val="bg2"/>
                </a:solidFill>
              </a:rPr>
              <a:t>Tetanus, diphtheria, polio,</a:t>
            </a:r>
          </a:p>
          <a:p>
            <a:r>
              <a:rPr lang="en-GB" dirty="0">
                <a:solidFill>
                  <a:schemeClr val="bg2"/>
                </a:solidFill>
              </a:rPr>
              <a:t>• </a:t>
            </a:r>
            <a:r>
              <a:rPr lang="en-GB" b="1" dirty="0">
                <a:solidFill>
                  <a:schemeClr val="bg2"/>
                </a:solidFill>
              </a:rPr>
              <a:t>meningococcal ACWY </a:t>
            </a:r>
            <a:r>
              <a:rPr lang="en-GB" dirty="0">
                <a:solidFill>
                  <a:schemeClr val="bg2"/>
                </a:solidFill>
              </a:rPr>
              <a:t>and</a:t>
            </a:r>
          </a:p>
          <a:p>
            <a:r>
              <a:rPr lang="en-GB" dirty="0">
                <a:solidFill>
                  <a:schemeClr val="bg2"/>
                </a:solidFill>
              </a:rPr>
              <a:t>• </a:t>
            </a:r>
            <a:r>
              <a:rPr lang="en-GB" b="1" dirty="0">
                <a:solidFill>
                  <a:schemeClr val="bg2"/>
                </a:solidFill>
              </a:rPr>
              <a:t>MMR</a:t>
            </a:r>
          </a:p>
          <a:p>
            <a:r>
              <a:rPr lang="en-GB" dirty="0">
                <a:solidFill>
                  <a:schemeClr val="bg2"/>
                </a:solidFill>
              </a:rPr>
              <a:t>Provide advice on booster doses at 5 years and 10 years</a:t>
            </a:r>
          </a:p>
          <a:p>
            <a:r>
              <a:rPr lang="en-GB" dirty="0">
                <a:solidFill>
                  <a:schemeClr val="bg2"/>
                </a:solidFill>
              </a:rPr>
              <a:t>• Need to also include </a:t>
            </a:r>
            <a:r>
              <a:rPr lang="en-GB" b="1" dirty="0">
                <a:solidFill>
                  <a:schemeClr val="bg2"/>
                </a:solidFill>
              </a:rPr>
              <a:t>HPV</a:t>
            </a:r>
          </a:p>
        </p:txBody>
      </p:sp>
      <p:sp>
        <p:nvSpPr>
          <p:cNvPr id="13" name="Arrow: Right 12">
            <a:extLst>
              <a:ext uri="{FF2B5EF4-FFF2-40B4-BE49-F238E27FC236}">
                <a16:creationId xmlns:a16="http://schemas.microsoft.com/office/drawing/2014/main" id="{DC42A444-A5E1-47CC-9002-73D76625E6B7}"/>
              </a:ext>
            </a:extLst>
          </p:cNvPr>
          <p:cNvSpPr/>
          <p:nvPr/>
        </p:nvSpPr>
        <p:spPr bwMode="auto">
          <a:xfrm rot="19736038">
            <a:off x="5649203" y="2614858"/>
            <a:ext cx="1033840" cy="360040"/>
          </a:xfrm>
          <a:prstGeom prst="rightArrow">
            <a:avLst/>
          </a:prstGeom>
          <a:solidFill>
            <a:srgbClr val="00B5CC"/>
          </a:solidFill>
          <a:ln w="2857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pic>
        <p:nvPicPr>
          <p:cNvPr id="14" name="Picture 13">
            <a:extLst>
              <a:ext uri="{FF2B5EF4-FFF2-40B4-BE49-F238E27FC236}">
                <a16:creationId xmlns:a16="http://schemas.microsoft.com/office/drawing/2014/main" id="{32B3DB2A-2C23-4B7F-9F8D-3BAC14B488CE}"/>
              </a:ext>
            </a:extLst>
          </p:cNvPr>
          <p:cNvPicPr>
            <a:picLocks noChangeAspect="1"/>
          </p:cNvPicPr>
          <p:nvPr/>
        </p:nvPicPr>
        <p:blipFill>
          <a:blip r:embed="rId3"/>
          <a:stretch>
            <a:fillRect/>
          </a:stretch>
        </p:blipFill>
        <p:spPr>
          <a:xfrm>
            <a:off x="6886062" y="764703"/>
            <a:ext cx="2130768" cy="5384087"/>
          </a:xfrm>
          <a:prstGeom prst="rect">
            <a:avLst/>
          </a:prstGeom>
        </p:spPr>
      </p:pic>
      <p:sp>
        <p:nvSpPr>
          <p:cNvPr id="8" name="Arrow: Right 7">
            <a:extLst>
              <a:ext uri="{FF2B5EF4-FFF2-40B4-BE49-F238E27FC236}">
                <a16:creationId xmlns:a16="http://schemas.microsoft.com/office/drawing/2014/main" id="{CD61A95F-BC07-4FFF-8782-ACDE37D4EF22}"/>
              </a:ext>
            </a:extLst>
          </p:cNvPr>
          <p:cNvSpPr/>
          <p:nvPr/>
        </p:nvSpPr>
        <p:spPr bwMode="auto">
          <a:xfrm>
            <a:off x="5807294" y="4970253"/>
            <a:ext cx="1078768" cy="360040"/>
          </a:xfrm>
          <a:prstGeom prst="rightArrow">
            <a:avLst/>
          </a:prstGeom>
          <a:solidFill>
            <a:srgbClr val="00B5CC"/>
          </a:solidFill>
          <a:ln w="2857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00231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720080"/>
          </a:xfrm>
        </p:spPr>
        <p:txBody>
          <a:bodyPr/>
          <a:lstStyle/>
          <a:p>
            <a:pPr algn="ctr"/>
            <a:r>
              <a:rPr lang="en-GB" dirty="0"/>
              <a:t>Scenario 2</a:t>
            </a:r>
            <a:endParaRPr lang="en-GB" dirty="0">
              <a:highlight>
                <a:srgbClr val="FFFF00"/>
              </a:highlight>
            </a:endParaRPr>
          </a:p>
        </p:txBody>
      </p:sp>
      <p:sp>
        <p:nvSpPr>
          <p:cNvPr id="3" name="Content Placeholder 2"/>
          <p:cNvSpPr>
            <a:spLocks noGrp="1"/>
          </p:cNvSpPr>
          <p:nvPr>
            <p:ph idx="1"/>
          </p:nvPr>
        </p:nvSpPr>
        <p:spPr>
          <a:xfrm>
            <a:off x="251520" y="1340768"/>
            <a:ext cx="6634542" cy="4536504"/>
          </a:xfrm>
        </p:spPr>
        <p:txBody>
          <a:bodyPr/>
          <a:lstStyle/>
          <a:p>
            <a:pPr lvl="0">
              <a:lnSpc>
                <a:spcPct val="115000"/>
              </a:lnSpc>
              <a:spcAft>
                <a:spcPts val="0"/>
              </a:spcAft>
              <a:buSzPts val="1200"/>
            </a:pPr>
            <a:r>
              <a:rPr lang="en-GB" sz="1800" dirty="0"/>
              <a:t>Infant aged 14 months Immunisation history: </a:t>
            </a:r>
          </a:p>
          <a:p>
            <a:pPr lvl="0">
              <a:lnSpc>
                <a:spcPct val="115000"/>
              </a:lnSpc>
              <a:spcAft>
                <a:spcPts val="0"/>
              </a:spcAft>
              <a:buSzPts val="1200"/>
            </a:pPr>
            <a:r>
              <a:rPr lang="en-GB" sz="1800" dirty="0"/>
              <a:t>8 weeks: DTaP/IPV/Hib/</a:t>
            </a:r>
            <a:r>
              <a:rPr lang="en-GB" sz="1800" dirty="0" err="1"/>
              <a:t>HepB</a:t>
            </a:r>
            <a:r>
              <a:rPr lang="en-GB" sz="1800" dirty="0"/>
              <a:t>, </a:t>
            </a:r>
            <a:r>
              <a:rPr lang="en-GB" sz="1800" dirty="0" err="1"/>
              <a:t>MenB</a:t>
            </a:r>
            <a:r>
              <a:rPr lang="en-GB" sz="1800" dirty="0"/>
              <a:t>, &amp; rotavirus </a:t>
            </a:r>
          </a:p>
          <a:p>
            <a:pPr lvl="0">
              <a:lnSpc>
                <a:spcPct val="115000"/>
              </a:lnSpc>
              <a:spcAft>
                <a:spcPts val="0"/>
              </a:spcAft>
              <a:buSzPts val="1200"/>
            </a:pPr>
            <a:r>
              <a:rPr lang="en-GB" sz="1800" dirty="0"/>
              <a:t>12 weeks: DTaP/IPV/Hib/</a:t>
            </a:r>
            <a:r>
              <a:rPr lang="en-GB" sz="1800" dirty="0" err="1"/>
              <a:t>HepB</a:t>
            </a:r>
            <a:r>
              <a:rPr lang="en-GB" sz="1800" dirty="0"/>
              <a:t>, rotavirus and PCV  </a:t>
            </a:r>
          </a:p>
          <a:p>
            <a:pPr lvl="0">
              <a:lnSpc>
                <a:spcPct val="115000"/>
              </a:lnSpc>
              <a:spcAft>
                <a:spcPts val="0"/>
              </a:spcAft>
              <a:buSzPts val="1200"/>
            </a:pPr>
            <a:r>
              <a:rPr lang="en-GB" sz="1800" dirty="0"/>
              <a:t>Therefore missing the 16 week and 12 month vaccines</a:t>
            </a:r>
            <a:endParaRPr lang="en-GB" sz="1800" dirty="0">
              <a:ea typeface="Times New Roman"/>
            </a:endParaRPr>
          </a:p>
          <a:p>
            <a:endParaRPr lang="en-GB" sz="1800" dirty="0"/>
          </a:p>
        </p:txBody>
      </p:sp>
      <p:sp>
        <p:nvSpPr>
          <p:cNvPr id="5" name="Rectangle 4">
            <a:extLst>
              <a:ext uri="{FF2B5EF4-FFF2-40B4-BE49-F238E27FC236}">
                <a16:creationId xmlns:a16="http://schemas.microsoft.com/office/drawing/2014/main" id="{DF91F24A-44E9-4504-B184-D431ED7B1DF8}"/>
              </a:ext>
            </a:extLst>
          </p:cNvPr>
          <p:cNvSpPr/>
          <p:nvPr/>
        </p:nvSpPr>
        <p:spPr bwMode="auto">
          <a:xfrm>
            <a:off x="1763688" y="3429000"/>
            <a:ext cx="38884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
        <p:nvSpPr>
          <p:cNvPr id="10" name="TextBox 9">
            <a:extLst>
              <a:ext uri="{FF2B5EF4-FFF2-40B4-BE49-F238E27FC236}">
                <a16:creationId xmlns:a16="http://schemas.microsoft.com/office/drawing/2014/main" id="{764D14AE-D2A4-4A7B-A468-D4C0637E5CF5}"/>
              </a:ext>
            </a:extLst>
          </p:cNvPr>
          <p:cNvSpPr txBox="1"/>
          <p:nvPr/>
        </p:nvSpPr>
        <p:spPr>
          <a:xfrm>
            <a:off x="726743" y="2996952"/>
            <a:ext cx="5861481" cy="2800767"/>
          </a:xfrm>
          <a:prstGeom prst="rect">
            <a:avLst/>
          </a:prstGeom>
          <a:noFill/>
          <a:ln w="76200">
            <a:solidFill>
              <a:srgbClr val="00B5CC"/>
            </a:solidFill>
          </a:ln>
        </p:spPr>
        <p:txBody>
          <a:bodyPr wrap="square" rtlCol="0">
            <a:spAutoFit/>
          </a:bodyPr>
          <a:lstStyle/>
          <a:p>
            <a:r>
              <a:rPr lang="en-GB" sz="1600" dirty="0">
                <a:solidFill>
                  <a:schemeClr val="bg2"/>
                </a:solidFill>
              </a:rPr>
              <a:t>Plan the schedule: </a:t>
            </a:r>
          </a:p>
          <a:p>
            <a:r>
              <a:rPr lang="en-GB" sz="1600" dirty="0">
                <a:solidFill>
                  <a:schemeClr val="bg2"/>
                </a:solidFill>
              </a:rPr>
              <a:t>• </a:t>
            </a:r>
            <a:r>
              <a:rPr lang="en-GB" sz="1600" b="1" dirty="0">
                <a:solidFill>
                  <a:schemeClr val="bg2"/>
                </a:solidFill>
              </a:rPr>
              <a:t>12 month vaccines; MMR, HIB/</a:t>
            </a:r>
            <a:r>
              <a:rPr lang="en-GB" sz="1600" b="1" dirty="0" err="1">
                <a:solidFill>
                  <a:schemeClr val="bg2"/>
                </a:solidFill>
              </a:rPr>
              <a:t>MenC</a:t>
            </a:r>
            <a:r>
              <a:rPr lang="en-GB" sz="1600" b="1" dirty="0">
                <a:solidFill>
                  <a:schemeClr val="bg2"/>
                </a:solidFill>
              </a:rPr>
              <a:t>, PCV, </a:t>
            </a:r>
            <a:r>
              <a:rPr lang="en-GB" sz="1600" b="1" dirty="0" err="1">
                <a:solidFill>
                  <a:schemeClr val="bg2"/>
                </a:solidFill>
              </a:rPr>
              <a:t>MenB</a:t>
            </a:r>
            <a:r>
              <a:rPr lang="en-GB" sz="1600" b="1" dirty="0">
                <a:solidFill>
                  <a:schemeClr val="bg2"/>
                </a:solidFill>
              </a:rPr>
              <a:t> </a:t>
            </a:r>
          </a:p>
          <a:p>
            <a:r>
              <a:rPr lang="en-GB" sz="1600" dirty="0">
                <a:solidFill>
                  <a:schemeClr val="bg2"/>
                </a:solidFill>
              </a:rPr>
              <a:t>• </a:t>
            </a:r>
            <a:r>
              <a:rPr lang="en-GB" sz="1600" b="1" dirty="0">
                <a:solidFill>
                  <a:schemeClr val="bg2"/>
                </a:solidFill>
              </a:rPr>
              <a:t>3rd DTaP/IPV/Hib/</a:t>
            </a:r>
            <a:r>
              <a:rPr lang="en-GB" sz="1600" b="1" dirty="0" err="1">
                <a:solidFill>
                  <a:schemeClr val="bg2"/>
                </a:solidFill>
              </a:rPr>
              <a:t>HepB</a:t>
            </a:r>
            <a:r>
              <a:rPr lang="en-GB" sz="1600" b="1" dirty="0">
                <a:solidFill>
                  <a:schemeClr val="bg2"/>
                </a:solidFill>
              </a:rPr>
              <a:t>, </a:t>
            </a:r>
            <a:r>
              <a:rPr lang="en-GB" sz="1600" dirty="0">
                <a:solidFill>
                  <a:schemeClr val="bg2"/>
                </a:solidFill>
              </a:rPr>
              <a:t>to complete primary course Footnotes; </a:t>
            </a:r>
          </a:p>
          <a:p>
            <a:r>
              <a:rPr lang="en-GB" sz="1600" b="1" dirty="0">
                <a:solidFill>
                  <a:schemeClr val="bg2"/>
                </a:solidFill>
              </a:rPr>
              <a:t>• Men B </a:t>
            </a:r>
            <a:r>
              <a:rPr lang="en-GB" sz="1600" dirty="0">
                <a:solidFill>
                  <a:schemeClr val="bg2"/>
                </a:solidFill>
              </a:rPr>
              <a:t>- will need </a:t>
            </a:r>
            <a:r>
              <a:rPr lang="en-GB" sz="1600" b="1" dirty="0">
                <a:solidFill>
                  <a:schemeClr val="bg2"/>
                </a:solidFill>
              </a:rPr>
              <a:t>2nd dose of Men B after 8 weeks</a:t>
            </a:r>
            <a:r>
              <a:rPr lang="en-GB" sz="1600" dirty="0">
                <a:solidFill>
                  <a:schemeClr val="bg2"/>
                </a:solidFill>
              </a:rPr>
              <a:t>. Assurance that additional doses of </a:t>
            </a:r>
            <a:r>
              <a:rPr lang="en-GB" sz="1600" dirty="0" err="1">
                <a:solidFill>
                  <a:schemeClr val="bg2"/>
                </a:solidFill>
              </a:rPr>
              <a:t>HiB</a:t>
            </a:r>
            <a:r>
              <a:rPr lang="en-GB" sz="1600" dirty="0">
                <a:solidFill>
                  <a:schemeClr val="bg2"/>
                </a:solidFill>
              </a:rPr>
              <a:t> are ok to give </a:t>
            </a:r>
          </a:p>
          <a:p>
            <a:r>
              <a:rPr lang="en-GB" sz="1600" dirty="0">
                <a:solidFill>
                  <a:schemeClr val="bg2"/>
                </a:solidFill>
              </a:rPr>
              <a:t>Provide advice re boosters; transfer onto the UK schedule and immunised as appropriate for age </a:t>
            </a:r>
          </a:p>
          <a:p>
            <a:r>
              <a:rPr lang="en-GB" sz="1600" dirty="0">
                <a:solidFill>
                  <a:schemeClr val="bg2"/>
                </a:solidFill>
              </a:rPr>
              <a:t>Pre school booster can be given at 3 years 4 months providing there is a minimum of 1 year gap from the end of the primary course</a:t>
            </a:r>
          </a:p>
        </p:txBody>
      </p:sp>
      <p:sp>
        <p:nvSpPr>
          <p:cNvPr id="13" name="Arrow: Right 12">
            <a:extLst>
              <a:ext uri="{FF2B5EF4-FFF2-40B4-BE49-F238E27FC236}">
                <a16:creationId xmlns:a16="http://schemas.microsoft.com/office/drawing/2014/main" id="{DC42A444-A5E1-47CC-9002-73D76625E6B7}"/>
              </a:ext>
            </a:extLst>
          </p:cNvPr>
          <p:cNvSpPr/>
          <p:nvPr/>
        </p:nvSpPr>
        <p:spPr bwMode="auto">
          <a:xfrm rot="19736038">
            <a:off x="5732835" y="2491156"/>
            <a:ext cx="981823" cy="360040"/>
          </a:xfrm>
          <a:prstGeom prst="rightArrow">
            <a:avLst/>
          </a:prstGeom>
          <a:solidFill>
            <a:srgbClr val="00B5CC"/>
          </a:solidFill>
          <a:ln w="952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pic>
        <p:nvPicPr>
          <p:cNvPr id="4" name="Picture 3">
            <a:extLst>
              <a:ext uri="{FF2B5EF4-FFF2-40B4-BE49-F238E27FC236}">
                <a16:creationId xmlns:a16="http://schemas.microsoft.com/office/drawing/2014/main" id="{FE00A770-2280-473B-A5CC-27F9F0C4CA1C}"/>
              </a:ext>
            </a:extLst>
          </p:cNvPr>
          <p:cNvPicPr>
            <a:picLocks noChangeAspect="1"/>
          </p:cNvPicPr>
          <p:nvPr/>
        </p:nvPicPr>
        <p:blipFill>
          <a:blip r:embed="rId3"/>
          <a:stretch>
            <a:fillRect/>
          </a:stretch>
        </p:blipFill>
        <p:spPr>
          <a:xfrm>
            <a:off x="6927644" y="1320245"/>
            <a:ext cx="1990725" cy="2943225"/>
          </a:xfrm>
          <a:prstGeom prst="rect">
            <a:avLst/>
          </a:prstGeom>
        </p:spPr>
      </p:pic>
      <p:sp>
        <p:nvSpPr>
          <p:cNvPr id="9" name="Arrow: Right 8">
            <a:extLst>
              <a:ext uri="{FF2B5EF4-FFF2-40B4-BE49-F238E27FC236}">
                <a16:creationId xmlns:a16="http://schemas.microsoft.com/office/drawing/2014/main" id="{A259A800-2915-4016-9646-98E3A19AB661}"/>
              </a:ext>
            </a:extLst>
          </p:cNvPr>
          <p:cNvSpPr/>
          <p:nvPr/>
        </p:nvSpPr>
        <p:spPr bwMode="auto">
          <a:xfrm rot="18151836">
            <a:off x="6513076" y="4435896"/>
            <a:ext cx="981823" cy="360040"/>
          </a:xfrm>
          <a:prstGeom prst="rightArrow">
            <a:avLst/>
          </a:prstGeom>
          <a:solidFill>
            <a:srgbClr val="00B5CC"/>
          </a:solidFill>
          <a:ln w="952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596873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720080"/>
          </a:xfrm>
        </p:spPr>
        <p:txBody>
          <a:bodyPr/>
          <a:lstStyle/>
          <a:p>
            <a:pPr algn="ctr"/>
            <a:r>
              <a:rPr lang="en-GB" dirty="0"/>
              <a:t>Scenario 3</a:t>
            </a:r>
            <a:endParaRPr lang="en-GB" dirty="0">
              <a:highlight>
                <a:srgbClr val="FFFF00"/>
              </a:highlight>
            </a:endParaRPr>
          </a:p>
        </p:txBody>
      </p:sp>
      <p:sp>
        <p:nvSpPr>
          <p:cNvPr id="3" name="Content Placeholder 2"/>
          <p:cNvSpPr>
            <a:spLocks noGrp="1"/>
          </p:cNvSpPr>
          <p:nvPr>
            <p:ph idx="1"/>
          </p:nvPr>
        </p:nvSpPr>
        <p:spPr>
          <a:xfrm>
            <a:off x="251520" y="1124744"/>
            <a:ext cx="8077200" cy="1872208"/>
          </a:xfrm>
        </p:spPr>
        <p:txBody>
          <a:bodyPr/>
          <a:lstStyle/>
          <a:p>
            <a:pPr marL="0" indent="0"/>
            <a:r>
              <a:rPr lang="en-GB" sz="1800" dirty="0"/>
              <a:t>Child born in Poland is now 7 years of age hasn’t received any vaccines since arriving in the UK age 2 </a:t>
            </a:r>
          </a:p>
          <a:p>
            <a:pPr marL="0" indent="0"/>
            <a:r>
              <a:rPr lang="en-GB" sz="1800" dirty="0"/>
              <a:t>Records show they have received all vaccines as per the Polish schedule up till then</a:t>
            </a:r>
            <a:endParaRPr lang="en-GB" sz="1800" dirty="0">
              <a:ea typeface="Times New Roman"/>
            </a:endParaRPr>
          </a:p>
          <a:p>
            <a:endParaRPr lang="en-GB" sz="1800" dirty="0"/>
          </a:p>
        </p:txBody>
      </p:sp>
      <p:sp>
        <p:nvSpPr>
          <p:cNvPr id="5" name="Rectangle 4">
            <a:extLst>
              <a:ext uri="{FF2B5EF4-FFF2-40B4-BE49-F238E27FC236}">
                <a16:creationId xmlns:a16="http://schemas.microsoft.com/office/drawing/2014/main" id="{DF91F24A-44E9-4504-B184-D431ED7B1DF8}"/>
              </a:ext>
            </a:extLst>
          </p:cNvPr>
          <p:cNvSpPr/>
          <p:nvPr/>
        </p:nvSpPr>
        <p:spPr bwMode="auto">
          <a:xfrm>
            <a:off x="1763688" y="3429000"/>
            <a:ext cx="38884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
        <p:nvSpPr>
          <p:cNvPr id="6" name="Rectangle 5">
            <a:extLst>
              <a:ext uri="{FF2B5EF4-FFF2-40B4-BE49-F238E27FC236}">
                <a16:creationId xmlns:a16="http://schemas.microsoft.com/office/drawing/2014/main" id="{8F14521D-AFBB-4F7E-B2D9-18EC56D867A9}"/>
              </a:ext>
            </a:extLst>
          </p:cNvPr>
          <p:cNvSpPr/>
          <p:nvPr/>
        </p:nvSpPr>
        <p:spPr>
          <a:xfrm>
            <a:off x="2286000" y="2348880"/>
            <a:ext cx="5094312" cy="2750240"/>
          </a:xfrm>
          <a:prstGeom prst="rect">
            <a:avLst/>
          </a:prstGeom>
        </p:spPr>
        <p:txBody>
          <a:bodyPr wrap="square">
            <a:spAutoFit/>
          </a:bodyPr>
          <a:lstStyle/>
          <a:p>
            <a:pPr>
              <a:lnSpc>
                <a:spcPct val="115000"/>
              </a:lnSpc>
              <a:spcAft>
                <a:spcPts val="1000"/>
              </a:spcAft>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Child has received:</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Birth – BCG, Hep B</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2 months, </a:t>
            </a:r>
            <a:r>
              <a:rPr lang="en-GB" b="1" dirty="0" err="1">
                <a:solidFill>
                  <a:srgbClr val="FC0CBD"/>
                </a:solidFill>
                <a:latin typeface="Calibri" panose="020F0502020204030204" pitchFamily="34" charset="0"/>
                <a:ea typeface="Calibri" panose="020F0502020204030204" pitchFamily="34" charset="0"/>
                <a:cs typeface="Times New Roman" panose="02020603050405020304" pitchFamily="18" charset="0"/>
              </a:rPr>
              <a:t>Rotaviris</a:t>
            </a: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 DTaP/Hib, Hep B, PCV</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4 months – DTaP/IPV/Hib, PCV</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6 months - DTaP/IPV/Hib</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7 months – Hep B</a:t>
            </a:r>
          </a:p>
          <a:p>
            <a:pPr marL="342900" lvl="0" indent="-342900">
              <a:lnSpc>
                <a:spcPct val="115000"/>
              </a:lnSpc>
              <a:spcAft>
                <a:spcPts val="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13 months -  PCV, MMR</a:t>
            </a:r>
          </a:p>
          <a:p>
            <a:pPr marL="342900" lvl="0" indent="-342900">
              <a:lnSpc>
                <a:spcPct val="115000"/>
              </a:lnSpc>
              <a:spcAft>
                <a:spcPts val="1000"/>
              </a:spcAft>
              <a:buFont typeface="Wingdings" panose="05000000000000000000" pitchFamily="2" charset="2"/>
              <a:buChar char=""/>
            </a:pPr>
            <a:r>
              <a:rPr lang="en-GB" b="1" dirty="0">
                <a:solidFill>
                  <a:srgbClr val="FC0CBD"/>
                </a:solidFill>
                <a:latin typeface="Calibri" panose="020F0502020204030204" pitchFamily="34" charset="0"/>
                <a:ea typeface="Calibri" panose="020F0502020204030204" pitchFamily="34" charset="0"/>
                <a:cs typeface="Times New Roman" panose="02020603050405020304" pitchFamily="18" charset="0"/>
              </a:rPr>
              <a:t>Aged 16 months - DTaP/IPV</a:t>
            </a:r>
            <a:r>
              <a:rPr lang="en-GB" b="1" dirty="0">
                <a:latin typeface="Calibri" panose="020F0502020204030204" pitchFamily="34" charset="0"/>
                <a:ea typeface="Calibri" panose="020F0502020204030204" pitchFamily="34" charset="0"/>
                <a:cs typeface="Times New Roman" panose="02020603050405020304" pitchFamily="18" charset="0"/>
              </a:rPr>
              <a:t>/</a:t>
            </a:r>
            <a:r>
              <a:rPr lang="en-GB" dirty="0">
                <a:latin typeface="Calibri" panose="020F0502020204030204" pitchFamily="34" charset="0"/>
                <a:ea typeface="Calibri" panose="020F0502020204030204" pitchFamily="34" charset="0"/>
                <a:cs typeface="Times New Roman" panose="02020603050405020304" pitchFamily="18" charset="0"/>
              </a:rPr>
              <a:t>Hib</a:t>
            </a:r>
          </a:p>
        </p:txBody>
      </p:sp>
    </p:spTree>
    <p:extLst>
      <p:ext uri="{BB962C8B-B14F-4D97-AF65-F5344CB8AC3E}">
        <p14:creationId xmlns:p14="http://schemas.microsoft.com/office/powerpoint/2010/main" val="2190139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077200" cy="720080"/>
          </a:xfrm>
        </p:spPr>
        <p:txBody>
          <a:bodyPr/>
          <a:lstStyle/>
          <a:p>
            <a:pPr algn="ctr"/>
            <a:r>
              <a:rPr lang="en-GB" dirty="0"/>
              <a:t>Scenario 3</a:t>
            </a:r>
            <a:endParaRPr lang="en-GB" dirty="0">
              <a:highlight>
                <a:srgbClr val="FFFF00"/>
              </a:highlight>
            </a:endParaRPr>
          </a:p>
        </p:txBody>
      </p:sp>
      <p:sp>
        <p:nvSpPr>
          <p:cNvPr id="5" name="Rectangle 4">
            <a:extLst>
              <a:ext uri="{FF2B5EF4-FFF2-40B4-BE49-F238E27FC236}">
                <a16:creationId xmlns:a16="http://schemas.microsoft.com/office/drawing/2014/main" id="{DF91F24A-44E9-4504-B184-D431ED7B1DF8}"/>
              </a:ext>
            </a:extLst>
          </p:cNvPr>
          <p:cNvSpPr/>
          <p:nvPr/>
        </p:nvSpPr>
        <p:spPr bwMode="auto">
          <a:xfrm>
            <a:off x="1763688" y="3429000"/>
            <a:ext cx="3888432"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
        <p:nvSpPr>
          <p:cNvPr id="10" name="TextBox 9">
            <a:extLst>
              <a:ext uri="{FF2B5EF4-FFF2-40B4-BE49-F238E27FC236}">
                <a16:creationId xmlns:a16="http://schemas.microsoft.com/office/drawing/2014/main" id="{764D14AE-D2A4-4A7B-A468-D4C0637E5CF5}"/>
              </a:ext>
            </a:extLst>
          </p:cNvPr>
          <p:cNvSpPr txBox="1"/>
          <p:nvPr/>
        </p:nvSpPr>
        <p:spPr>
          <a:xfrm>
            <a:off x="193187" y="1305341"/>
            <a:ext cx="5449805" cy="4247317"/>
          </a:xfrm>
          <a:prstGeom prst="rect">
            <a:avLst/>
          </a:prstGeom>
          <a:noFill/>
          <a:ln w="76200">
            <a:solidFill>
              <a:srgbClr val="00B5CC"/>
            </a:solidFill>
          </a:ln>
        </p:spPr>
        <p:txBody>
          <a:bodyPr wrap="square" rtlCol="0">
            <a:spAutoFit/>
          </a:bodyPr>
          <a:lstStyle/>
          <a:p>
            <a:r>
              <a:rPr lang="en-GB" dirty="0">
                <a:solidFill>
                  <a:schemeClr val="bg2"/>
                </a:solidFill>
              </a:rPr>
              <a:t>Plan the schedule:</a:t>
            </a:r>
          </a:p>
          <a:p>
            <a:endParaRPr lang="en-GB" dirty="0">
              <a:solidFill>
                <a:schemeClr val="bg2"/>
              </a:solidFill>
            </a:endParaRPr>
          </a:p>
          <a:p>
            <a:r>
              <a:rPr lang="en-GB" dirty="0">
                <a:solidFill>
                  <a:schemeClr val="bg2"/>
                </a:solidFill>
              </a:rPr>
              <a:t> • </a:t>
            </a:r>
            <a:r>
              <a:rPr lang="en-GB" b="1" dirty="0">
                <a:solidFill>
                  <a:schemeClr val="bg2"/>
                </a:solidFill>
              </a:rPr>
              <a:t>Preschool booster dose DTaP/IPV </a:t>
            </a:r>
          </a:p>
          <a:p>
            <a:r>
              <a:rPr lang="en-GB" dirty="0">
                <a:solidFill>
                  <a:schemeClr val="bg2"/>
                </a:solidFill>
              </a:rPr>
              <a:t>a 4th dose of DTaP was given around 16 months; this is too soon for the UK schedule so needs to be discounted and a further dose given. They also need the 4th polio</a:t>
            </a:r>
          </a:p>
          <a:p>
            <a:endParaRPr lang="en-GB" dirty="0">
              <a:solidFill>
                <a:schemeClr val="bg2"/>
              </a:solidFill>
            </a:endParaRPr>
          </a:p>
          <a:p>
            <a:r>
              <a:rPr lang="en-GB" dirty="0">
                <a:solidFill>
                  <a:schemeClr val="bg2"/>
                </a:solidFill>
              </a:rPr>
              <a:t> • </a:t>
            </a:r>
            <a:r>
              <a:rPr lang="en-GB" b="1" dirty="0">
                <a:solidFill>
                  <a:schemeClr val="bg2"/>
                </a:solidFill>
              </a:rPr>
              <a:t>Child under 10 - Men C so give Hib/</a:t>
            </a:r>
            <a:r>
              <a:rPr lang="en-GB" b="1" dirty="0" err="1">
                <a:solidFill>
                  <a:schemeClr val="bg2"/>
                </a:solidFill>
              </a:rPr>
              <a:t>MenC</a:t>
            </a:r>
            <a:r>
              <a:rPr lang="en-GB" b="1" dirty="0">
                <a:solidFill>
                  <a:schemeClr val="bg2"/>
                </a:solidFill>
              </a:rPr>
              <a:t> </a:t>
            </a:r>
            <a:r>
              <a:rPr lang="en-GB" dirty="0">
                <a:solidFill>
                  <a:schemeClr val="bg2"/>
                </a:solidFill>
              </a:rPr>
              <a:t>Although a 4th dose of Hib was given they need the </a:t>
            </a:r>
            <a:r>
              <a:rPr lang="en-GB" dirty="0" err="1">
                <a:solidFill>
                  <a:schemeClr val="bg2"/>
                </a:solidFill>
              </a:rPr>
              <a:t>MenC</a:t>
            </a:r>
            <a:r>
              <a:rPr lang="en-GB" dirty="0">
                <a:solidFill>
                  <a:schemeClr val="bg2"/>
                </a:solidFill>
              </a:rPr>
              <a:t> so additional Hib is also given</a:t>
            </a:r>
          </a:p>
          <a:p>
            <a:endParaRPr lang="en-GB" dirty="0">
              <a:solidFill>
                <a:schemeClr val="bg2"/>
              </a:solidFill>
            </a:endParaRPr>
          </a:p>
          <a:p>
            <a:r>
              <a:rPr lang="en-GB" dirty="0">
                <a:solidFill>
                  <a:schemeClr val="bg2"/>
                </a:solidFill>
              </a:rPr>
              <a:t> • </a:t>
            </a:r>
            <a:r>
              <a:rPr lang="en-GB" b="1" dirty="0">
                <a:solidFill>
                  <a:schemeClr val="bg2"/>
                </a:solidFill>
              </a:rPr>
              <a:t>2nd MMR </a:t>
            </a:r>
          </a:p>
          <a:p>
            <a:endParaRPr lang="en-GB" b="1" dirty="0">
              <a:solidFill>
                <a:schemeClr val="bg2"/>
              </a:solidFill>
            </a:endParaRPr>
          </a:p>
          <a:p>
            <a:endParaRPr lang="en-GB" i="1" dirty="0">
              <a:solidFill>
                <a:schemeClr val="bg2"/>
              </a:solidFill>
            </a:endParaRPr>
          </a:p>
        </p:txBody>
      </p:sp>
      <p:sp>
        <p:nvSpPr>
          <p:cNvPr id="13" name="Arrow: Right 12">
            <a:extLst>
              <a:ext uri="{FF2B5EF4-FFF2-40B4-BE49-F238E27FC236}">
                <a16:creationId xmlns:a16="http://schemas.microsoft.com/office/drawing/2014/main" id="{DC42A444-A5E1-47CC-9002-73D76625E6B7}"/>
              </a:ext>
            </a:extLst>
          </p:cNvPr>
          <p:cNvSpPr/>
          <p:nvPr/>
        </p:nvSpPr>
        <p:spPr bwMode="auto">
          <a:xfrm rot="19736038">
            <a:off x="5789755" y="2266862"/>
            <a:ext cx="981823" cy="360040"/>
          </a:xfrm>
          <a:prstGeom prst="rightArrow">
            <a:avLst/>
          </a:prstGeom>
          <a:solidFill>
            <a:srgbClr val="00B5CC"/>
          </a:solidFill>
          <a:ln w="952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pic>
        <p:nvPicPr>
          <p:cNvPr id="4" name="Picture 3">
            <a:extLst>
              <a:ext uri="{FF2B5EF4-FFF2-40B4-BE49-F238E27FC236}">
                <a16:creationId xmlns:a16="http://schemas.microsoft.com/office/drawing/2014/main" id="{75423D69-0A64-4280-B4FE-E9BBFCE29928}"/>
              </a:ext>
            </a:extLst>
          </p:cNvPr>
          <p:cNvPicPr>
            <a:picLocks noChangeAspect="1"/>
          </p:cNvPicPr>
          <p:nvPr/>
        </p:nvPicPr>
        <p:blipFill>
          <a:blip r:embed="rId3"/>
          <a:stretch>
            <a:fillRect/>
          </a:stretch>
        </p:blipFill>
        <p:spPr>
          <a:xfrm>
            <a:off x="6889409" y="1651816"/>
            <a:ext cx="1952625" cy="2933700"/>
          </a:xfrm>
          <a:prstGeom prst="rect">
            <a:avLst/>
          </a:prstGeom>
        </p:spPr>
      </p:pic>
      <p:sp>
        <p:nvSpPr>
          <p:cNvPr id="11" name="Arrow: Right 10">
            <a:extLst>
              <a:ext uri="{FF2B5EF4-FFF2-40B4-BE49-F238E27FC236}">
                <a16:creationId xmlns:a16="http://schemas.microsoft.com/office/drawing/2014/main" id="{4902ABAE-5BA6-499F-943A-3FCBE662E905}"/>
              </a:ext>
            </a:extLst>
          </p:cNvPr>
          <p:cNvSpPr/>
          <p:nvPr/>
        </p:nvSpPr>
        <p:spPr bwMode="auto">
          <a:xfrm rot="19540647">
            <a:off x="5826532" y="4428505"/>
            <a:ext cx="981823" cy="383402"/>
          </a:xfrm>
          <a:prstGeom prst="rightArrow">
            <a:avLst/>
          </a:prstGeom>
          <a:solidFill>
            <a:srgbClr val="00B5CC"/>
          </a:solidFill>
          <a:ln w="9525" cap="flat" cmpd="sng" algn="ctr">
            <a:solidFill>
              <a:srgbClr val="00B5C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bg1"/>
              </a:buClr>
              <a:buSzTx/>
              <a:buFontTx/>
              <a:buNone/>
              <a:tabLst/>
            </a:pPr>
            <a:endParaRPr kumimoji="0" lang="en-GB" sz="4000" b="0" i="0" u="none" strike="noStrike" cap="none" normalizeH="0" baseline="0">
              <a:ln>
                <a:noFill/>
              </a:ln>
              <a:solidFill>
                <a:schemeClr val="bg2"/>
              </a:solidFill>
              <a:effectLst/>
              <a:latin typeface="Arial" charset="0"/>
            </a:endParaRPr>
          </a:p>
        </p:txBody>
      </p:sp>
    </p:spTree>
    <p:extLst>
      <p:ext uri="{BB962C8B-B14F-4D97-AF65-F5344CB8AC3E}">
        <p14:creationId xmlns:p14="http://schemas.microsoft.com/office/powerpoint/2010/main" val="243249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3203848" y="5760469"/>
            <a:ext cx="594015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600200" indent="-228600" eaLnBrk="0" hangingPunct="0">
              <a:spcBef>
                <a:spcPct val="20000"/>
              </a:spcBef>
              <a:buClr>
                <a:schemeClr val="tx1"/>
              </a:buClr>
              <a:buChar char="–"/>
              <a:defRPr sz="2000">
                <a:solidFill>
                  <a:schemeClr val="bg2"/>
                </a:solidFill>
                <a:latin typeface="Arial" pitchFamily="34" charset="0"/>
              </a:defRPr>
            </a:lvl4pPr>
            <a:lvl5pPr marL="2057400" indent="-228600" eaLnBrk="0" hangingPunct="0">
              <a:spcBef>
                <a:spcPct val="20000"/>
              </a:spcBef>
              <a:buClr>
                <a:schemeClr val="accent1"/>
              </a:buClr>
              <a:buChar char="•"/>
              <a:defRPr sz="2000">
                <a:solidFill>
                  <a:schemeClr val="bg2"/>
                </a:solidFill>
                <a:latin typeface="Arial"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buNone/>
            </a:pPr>
            <a:r>
              <a:rPr lang="en-GB" sz="1100" i="1" dirty="0"/>
              <a:t>The baseline MEM threshold for Northern Ireland is 11.3 per 100,000 population for 2020-21. Low activity is 11.3 to &lt;21.8, moderate activity 21.8 to &lt;57.0, high activity 57.0 to &lt;87.1 and very high activity is &gt;87.1 </a:t>
            </a:r>
            <a:endParaRPr lang="en-GB" sz="1100" dirty="0"/>
          </a:p>
        </p:txBody>
      </p:sp>
      <p:sp>
        <p:nvSpPr>
          <p:cNvPr id="6" name="Title 1"/>
          <p:cNvSpPr txBox="1">
            <a:spLocks/>
          </p:cNvSpPr>
          <p:nvPr/>
        </p:nvSpPr>
        <p:spPr bwMode="auto">
          <a:xfrm>
            <a:off x="0" y="0"/>
            <a:ext cx="9144000" cy="691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rgbClr val="00A8CA"/>
              </a:buClr>
              <a:buSzPct val="65000"/>
              <a:buFont typeface="Wingdings" pitchFamily="2" charset="2"/>
              <a:buChar char="•"/>
              <a:defRPr sz="3000">
                <a:solidFill>
                  <a:schemeClr val="bg2"/>
                </a:solidFill>
                <a:latin typeface="Arial" pitchFamily="34" charset="0"/>
              </a:defRPr>
            </a:lvl1pPr>
            <a:lvl2pPr marL="742950" indent="-285750" eaLnBrk="0" hangingPunct="0">
              <a:spcBef>
                <a:spcPct val="20000"/>
              </a:spcBef>
              <a:buClr>
                <a:schemeClr val="tx1"/>
              </a:buClr>
              <a:buSzPct val="90000"/>
              <a:buChar char="–"/>
              <a:defRPr sz="2400">
                <a:solidFill>
                  <a:schemeClr val="bg2"/>
                </a:solidFill>
                <a:latin typeface="Arial" pitchFamily="34" charset="0"/>
              </a:defRPr>
            </a:lvl2pPr>
            <a:lvl3pPr marL="1143000" indent="-228600" eaLnBrk="0" hangingPunct="0">
              <a:spcBef>
                <a:spcPct val="20000"/>
              </a:spcBef>
              <a:buClr>
                <a:schemeClr val="accent1"/>
              </a:buClr>
              <a:buSzPct val="60000"/>
              <a:buFont typeface="Wingdings" pitchFamily="2" charset="2"/>
              <a:buChar char="l"/>
              <a:defRPr sz="2000">
                <a:solidFill>
                  <a:schemeClr val="bg2"/>
                </a:solidFill>
                <a:latin typeface="Arial" pitchFamily="34" charset="0"/>
              </a:defRPr>
            </a:lvl3pPr>
            <a:lvl4pPr marL="1562100" indent="-228600" eaLnBrk="0" hangingPunct="0">
              <a:spcBef>
                <a:spcPct val="20000"/>
              </a:spcBef>
              <a:buClr>
                <a:schemeClr val="tx1"/>
              </a:buClr>
              <a:buChar char="–"/>
              <a:defRPr sz="2000">
                <a:solidFill>
                  <a:schemeClr val="bg2"/>
                </a:solidFill>
                <a:latin typeface="Arial" pitchFamily="34" charset="0"/>
              </a:defRPr>
            </a:lvl4pPr>
            <a:lvl5pPr marL="1981200" indent="-228600" eaLnBrk="0" hangingPunct="0">
              <a:spcBef>
                <a:spcPct val="20000"/>
              </a:spcBef>
              <a:buClr>
                <a:schemeClr val="accent1"/>
              </a:buClr>
              <a:buChar char="•"/>
              <a:defRPr sz="2000">
                <a:solidFill>
                  <a:schemeClr val="bg2"/>
                </a:solidFill>
                <a:latin typeface="Arial" pitchFamily="34" charset="0"/>
              </a:defRPr>
            </a:lvl5pPr>
            <a:lvl6pPr marL="2438400" indent="-228600" eaLnBrk="0" fontAlgn="base" hangingPunct="0">
              <a:spcBef>
                <a:spcPct val="20000"/>
              </a:spcBef>
              <a:spcAft>
                <a:spcPct val="0"/>
              </a:spcAft>
              <a:buClr>
                <a:schemeClr val="accent1"/>
              </a:buClr>
              <a:buChar char="•"/>
              <a:defRPr sz="2000">
                <a:solidFill>
                  <a:schemeClr val="bg2"/>
                </a:solidFill>
                <a:latin typeface="Arial" pitchFamily="34" charset="0"/>
              </a:defRPr>
            </a:lvl6pPr>
            <a:lvl7pPr marL="2895600" indent="-228600" eaLnBrk="0" fontAlgn="base" hangingPunct="0">
              <a:spcBef>
                <a:spcPct val="20000"/>
              </a:spcBef>
              <a:spcAft>
                <a:spcPct val="0"/>
              </a:spcAft>
              <a:buClr>
                <a:schemeClr val="accent1"/>
              </a:buClr>
              <a:buChar char="•"/>
              <a:defRPr sz="2000">
                <a:solidFill>
                  <a:schemeClr val="bg2"/>
                </a:solidFill>
                <a:latin typeface="Arial" pitchFamily="34" charset="0"/>
              </a:defRPr>
            </a:lvl7pPr>
            <a:lvl8pPr marL="3352800" indent="-228600" eaLnBrk="0" fontAlgn="base" hangingPunct="0">
              <a:spcBef>
                <a:spcPct val="20000"/>
              </a:spcBef>
              <a:spcAft>
                <a:spcPct val="0"/>
              </a:spcAft>
              <a:buClr>
                <a:schemeClr val="accent1"/>
              </a:buClr>
              <a:buChar char="•"/>
              <a:defRPr sz="2000">
                <a:solidFill>
                  <a:schemeClr val="bg2"/>
                </a:solidFill>
                <a:latin typeface="Arial" pitchFamily="34" charset="0"/>
              </a:defRPr>
            </a:lvl8pPr>
            <a:lvl9pPr marL="3810000" indent="-228600" eaLnBrk="0" fontAlgn="base" hangingPunct="0">
              <a:spcBef>
                <a:spcPct val="20000"/>
              </a:spcBef>
              <a:spcAft>
                <a:spcPct val="0"/>
              </a:spcAft>
              <a:buClr>
                <a:schemeClr val="accent1"/>
              </a:buClr>
              <a:buChar char="•"/>
              <a:defRPr sz="2000">
                <a:solidFill>
                  <a:schemeClr val="bg2"/>
                </a:solidFill>
                <a:latin typeface="Arial" pitchFamily="34" charset="0"/>
              </a:defRPr>
            </a:lvl9pPr>
          </a:lstStyle>
          <a:p>
            <a:pPr algn="ctr" eaLnBrk="1" hangingPunct="1">
              <a:spcBef>
                <a:spcPct val="0"/>
              </a:spcBef>
              <a:buClrTx/>
              <a:buSzTx/>
              <a:buFontTx/>
              <a:buNone/>
            </a:pPr>
            <a:r>
              <a:rPr lang="en-GB" altLang="en-US" sz="2800" b="1" dirty="0">
                <a:solidFill>
                  <a:srgbClr val="00B5CC"/>
                </a:solidFill>
                <a:latin typeface="Calibri" pitchFamily="34" charset="0"/>
              </a:rPr>
              <a:t>The Algorithm – Further Information</a:t>
            </a:r>
          </a:p>
        </p:txBody>
      </p:sp>
      <p:pic>
        <p:nvPicPr>
          <p:cNvPr id="2" name="Picture 1">
            <a:extLst>
              <a:ext uri="{FF2B5EF4-FFF2-40B4-BE49-F238E27FC236}">
                <a16:creationId xmlns:a16="http://schemas.microsoft.com/office/drawing/2014/main" id="{26327A06-119D-464E-9FFA-80FE8FEB879B}"/>
              </a:ext>
            </a:extLst>
          </p:cNvPr>
          <p:cNvPicPr>
            <a:picLocks noChangeAspect="1"/>
          </p:cNvPicPr>
          <p:nvPr/>
        </p:nvPicPr>
        <p:blipFill>
          <a:blip r:embed="rId3"/>
          <a:stretch>
            <a:fillRect/>
          </a:stretch>
        </p:blipFill>
        <p:spPr>
          <a:xfrm>
            <a:off x="539552" y="683212"/>
            <a:ext cx="7858125" cy="1257300"/>
          </a:xfrm>
          <a:prstGeom prst="rect">
            <a:avLst/>
          </a:prstGeom>
        </p:spPr>
      </p:pic>
      <p:pic>
        <p:nvPicPr>
          <p:cNvPr id="3" name="Picture 2">
            <a:extLst>
              <a:ext uri="{FF2B5EF4-FFF2-40B4-BE49-F238E27FC236}">
                <a16:creationId xmlns:a16="http://schemas.microsoft.com/office/drawing/2014/main" id="{B91C4A6B-60C1-4CA5-9081-E69346806C5E}"/>
              </a:ext>
            </a:extLst>
          </p:cNvPr>
          <p:cNvPicPr>
            <a:picLocks noChangeAspect="1"/>
          </p:cNvPicPr>
          <p:nvPr/>
        </p:nvPicPr>
        <p:blipFill>
          <a:blip r:embed="rId4"/>
          <a:stretch>
            <a:fillRect/>
          </a:stretch>
        </p:blipFill>
        <p:spPr>
          <a:xfrm>
            <a:off x="467544" y="2623724"/>
            <a:ext cx="4872054" cy="2533468"/>
          </a:xfrm>
          <a:prstGeom prst="rect">
            <a:avLst/>
          </a:prstGeom>
        </p:spPr>
      </p:pic>
      <p:pic>
        <p:nvPicPr>
          <p:cNvPr id="4" name="Picture 3">
            <a:extLst>
              <a:ext uri="{FF2B5EF4-FFF2-40B4-BE49-F238E27FC236}">
                <a16:creationId xmlns:a16="http://schemas.microsoft.com/office/drawing/2014/main" id="{F2D84710-CDAC-42F2-B69F-E528D2344A04}"/>
              </a:ext>
            </a:extLst>
          </p:cNvPr>
          <p:cNvPicPr>
            <a:picLocks noChangeAspect="1"/>
          </p:cNvPicPr>
          <p:nvPr/>
        </p:nvPicPr>
        <p:blipFill>
          <a:blip r:embed="rId5"/>
          <a:stretch>
            <a:fillRect/>
          </a:stretch>
        </p:blipFill>
        <p:spPr>
          <a:xfrm>
            <a:off x="5563547" y="2769685"/>
            <a:ext cx="3112909" cy="1741380"/>
          </a:xfrm>
          <a:prstGeom prst="rect">
            <a:avLst/>
          </a:prstGeom>
        </p:spPr>
      </p:pic>
    </p:spTree>
    <p:extLst>
      <p:ext uri="{BB962C8B-B14F-4D97-AF65-F5344CB8AC3E}">
        <p14:creationId xmlns:p14="http://schemas.microsoft.com/office/powerpoint/2010/main" val="2249858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3568" y="404664"/>
            <a:ext cx="7773988" cy="875159"/>
          </a:xfrm>
        </p:spPr>
        <p:txBody>
          <a:bodyPr wrap="square" numCol="1" compatLnSpc="1">
            <a:prstTxWarp prst="textNoShape">
              <a:avLst/>
            </a:prstTxWarp>
            <a:noAutofit/>
          </a:bodyPr>
          <a:lstStyle/>
          <a:p>
            <a:pPr algn="ctr"/>
            <a:r>
              <a:rPr lang="en-GB" sz="3200" dirty="0"/>
              <a:t>Summary</a:t>
            </a:r>
            <a:endParaRPr lang="en-GB" sz="3600" dirty="0">
              <a:latin typeface="Arial" charset="0"/>
              <a:ea typeface="ヒラギノ角ゴ Pro W3" charset="-128"/>
              <a:cs typeface="ヒラギノ角ゴ Pro W3" charset="-128"/>
            </a:endParaRPr>
          </a:p>
        </p:txBody>
      </p:sp>
      <p:sp>
        <p:nvSpPr>
          <p:cNvPr id="28675" name="Content Placeholder 2"/>
          <p:cNvSpPr>
            <a:spLocks noGrp="1"/>
          </p:cNvSpPr>
          <p:nvPr>
            <p:ph idx="1"/>
          </p:nvPr>
        </p:nvSpPr>
        <p:spPr>
          <a:xfrm>
            <a:off x="251520" y="1412776"/>
            <a:ext cx="8352928" cy="4824536"/>
          </a:xfrm>
        </p:spPr>
        <p:txBody>
          <a:bodyPr/>
          <a:lstStyle/>
          <a:p>
            <a:r>
              <a:rPr lang="en-GB" sz="1600" dirty="0">
                <a:latin typeface="Arial" charset="0"/>
                <a:ea typeface="ヒラギノ角ゴ Pro W3" charset="-128"/>
                <a:cs typeface="ヒラギノ角ゴ Pro W3" charset="-128"/>
              </a:rPr>
              <a:t>• Immunisation programmes aim to protect individuals and the wider population</a:t>
            </a:r>
          </a:p>
          <a:p>
            <a:r>
              <a:rPr lang="en-GB" sz="1600" dirty="0">
                <a:latin typeface="Arial" charset="0"/>
                <a:ea typeface="ヒラギノ角ゴ Pro W3" charset="-128"/>
                <a:cs typeface="ヒラギノ角ゴ Pro W3" charset="-128"/>
              </a:rPr>
              <a:t>• Every effort is needed to complete immunisation schedules to ensure maximum protection</a:t>
            </a:r>
          </a:p>
          <a:p>
            <a:r>
              <a:rPr lang="en-GB" sz="1600" dirty="0">
                <a:latin typeface="Arial" charset="0"/>
                <a:ea typeface="ヒラギノ角ゴ Pro W3" charset="-128"/>
                <a:cs typeface="ヒラギノ角ゴ Pro W3" charset="-128"/>
              </a:rPr>
              <a:t>• Unless there is a reliable vaccine history, assume individuals are unimmunised and plan for a full</a:t>
            </a:r>
          </a:p>
          <a:p>
            <a:r>
              <a:rPr lang="en-GB" sz="1600" dirty="0">
                <a:latin typeface="Arial" charset="0"/>
                <a:ea typeface="ヒラギノ角ゴ Pro W3" charset="-128"/>
                <a:cs typeface="ヒラギノ角ゴ Pro W3" charset="-128"/>
              </a:rPr>
              <a:t>course of immunisations</a:t>
            </a:r>
          </a:p>
          <a:p>
            <a:r>
              <a:rPr lang="en-GB" sz="1600" dirty="0">
                <a:latin typeface="Arial" charset="0"/>
                <a:ea typeface="ヒラギノ角ゴ Pro W3" charset="-128"/>
                <a:cs typeface="ヒラギノ角ゴ Pro W3" charset="-128"/>
              </a:rPr>
              <a:t>• The risk of not vaccinating outweighs any potential for adverse vaccine reaction.</a:t>
            </a:r>
          </a:p>
          <a:p>
            <a:r>
              <a:rPr lang="en-GB" sz="1600" dirty="0">
                <a:latin typeface="Arial" charset="0"/>
                <a:ea typeface="ヒラギノ角ゴ Pro W3" charset="-128"/>
                <a:cs typeface="ヒラギノ角ゴ Pro W3" charset="-128"/>
              </a:rPr>
              <a:t>• Some individuals may need additional vaccines beyond the ‘algorithm’ if in specific clinical risk</a:t>
            </a:r>
          </a:p>
          <a:p>
            <a:r>
              <a:rPr lang="en-GB" sz="1600" dirty="0">
                <a:latin typeface="Arial" charset="0"/>
                <a:ea typeface="ヒラギノ角ゴ Pro W3" charset="-128"/>
                <a:cs typeface="ヒラギノ角ゴ Pro W3" charset="-128"/>
              </a:rPr>
              <a:t>groups</a:t>
            </a:r>
          </a:p>
          <a:p>
            <a:r>
              <a:rPr lang="en-GB" sz="1600" dirty="0">
                <a:latin typeface="Arial" charset="0"/>
                <a:ea typeface="ヒラギノ角ゴ Pro W3" charset="-128"/>
                <a:cs typeface="ヒラギノ角ゴ Pro W3" charset="-128"/>
              </a:rPr>
              <a:t>• You cannot overdose on vaccines (except BCG which shouldn’t be given twice).</a:t>
            </a:r>
          </a:p>
          <a:p>
            <a:r>
              <a:rPr lang="en-GB" sz="1600" dirty="0">
                <a:latin typeface="Arial" charset="0"/>
                <a:ea typeface="ヒラギノ角ゴ Pro W3" charset="-128"/>
                <a:cs typeface="ヒラギノ角ゴ Pro W3" charset="-128"/>
              </a:rPr>
              <a:t>• Many people get extra doses of vaccines with no major ill effects.</a:t>
            </a:r>
          </a:p>
          <a:p>
            <a:endParaRPr lang="en-GB" sz="1600"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2460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ction="ppaction://hlinkfile"/>
            <a:extLst>
              <a:ext uri="{FF2B5EF4-FFF2-40B4-BE49-F238E27FC236}">
                <a16:creationId xmlns:a16="http://schemas.microsoft.com/office/drawing/2014/main" id="{EE377191-7C71-4CC6-B0AC-BDB2D2B01F50}"/>
              </a:ext>
            </a:extLst>
          </p:cNvPr>
          <p:cNvPicPr>
            <a:picLocks noChangeAspect="1"/>
          </p:cNvPicPr>
          <p:nvPr/>
        </p:nvPicPr>
        <p:blipFill>
          <a:blip r:embed="rId4"/>
          <a:stretch>
            <a:fillRect/>
          </a:stretch>
        </p:blipFill>
        <p:spPr>
          <a:xfrm>
            <a:off x="3024385" y="105386"/>
            <a:ext cx="3851872" cy="5555861"/>
          </a:xfrm>
          <a:prstGeom prst="rect">
            <a:avLst/>
          </a:prstGeom>
        </p:spPr>
      </p:pic>
    </p:spTree>
    <p:extLst>
      <p:ext uri="{BB962C8B-B14F-4D97-AF65-F5344CB8AC3E}">
        <p14:creationId xmlns:p14="http://schemas.microsoft.com/office/powerpoint/2010/main" val="350089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569913" y="404813"/>
            <a:ext cx="8077200" cy="855563"/>
          </a:xfrm>
        </p:spPr>
        <p:txBody>
          <a:bodyPr/>
          <a:lstStyle/>
          <a:p>
            <a:r>
              <a:rPr lang="en-GB" sz="3200" dirty="0"/>
              <a:t>Questions</a:t>
            </a:r>
            <a:endParaRPr lang="en-GB" altLang="en-US" sz="3200" dirty="0"/>
          </a:p>
        </p:txBody>
      </p:sp>
      <p:sp>
        <p:nvSpPr>
          <p:cNvPr id="5" name="Content Placeholder 2">
            <a:extLst>
              <a:ext uri="{FF2B5EF4-FFF2-40B4-BE49-F238E27FC236}">
                <a16:creationId xmlns:a16="http://schemas.microsoft.com/office/drawing/2014/main" id="{5554A97A-5B44-485C-AF9D-0C9D8CC54FC7}"/>
              </a:ext>
            </a:extLst>
          </p:cNvPr>
          <p:cNvSpPr txBox="1">
            <a:spLocks/>
          </p:cNvSpPr>
          <p:nvPr/>
        </p:nvSpPr>
        <p:spPr>
          <a:xfrm>
            <a:off x="251520" y="1412776"/>
            <a:ext cx="8352928" cy="4824536"/>
          </a:xfrm>
          <a:prstGeom prst="rect">
            <a:avLst/>
          </a:prstGeom>
        </p:spPr>
        <p:txBody>
          <a:bodyPr/>
          <a:lst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endParaRPr lang="en-GB" sz="1600" kern="0" dirty="0">
              <a:latin typeface="Arial" charset="0"/>
              <a:ea typeface="ヒラギノ角ゴ Pro W3" charset="-128"/>
              <a:cs typeface="ヒラギノ角ゴ Pro W3" charset="-128"/>
            </a:endParaRPr>
          </a:p>
        </p:txBody>
      </p:sp>
      <p:sp>
        <p:nvSpPr>
          <p:cNvPr id="6" name="Content Placeholder 2">
            <a:extLst>
              <a:ext uri="{FF2B5EF4-FFF2-40B4-BE49-F238E27FC236}">
                <a16:creationId xmlns:a16="http://schemas.microsoft.com/office/drawing/2014/main" id="{D46B1FCA-1E6E-46B1-B23A-7F001D333560}"/>
              </a:ext>
            </a:extLst>
          </p:cNvPr>
          <p:cNvSpPr txBox="1">
            <a:spLocks/>
          </p:cNvSpPr>
          <p:nvPr/>
        </p:nvSpPr>
        <p:spPr>
          <a:xfrm>
            <a:off x="403920" y="1565176"/>
            <a:ext cx="8352928" cy="4824536"/>
          </a:xfrm>
          <a:prstGeom prst="rect">
            <a:avLst/>
          </a:prstGeom>
        </p:spPr>
        <p:txBody>
          <a:bodyPr/>
          <a:lstStyle>
            <a:lvl1pPr marL="342900" indent="-342900" algn="l" rtl="0" eaLnBrk="0" fontAlgn="base" hangingPunct="0">
              <a:spcBef>
                <a:spcPct val="20000"/>
              </a:spcBef>
              <a:spcAft>
                <a:spcPct val="0"/>
              </a:spcAft>
              <a:buClr>
                <a:srgbClr val="00A8CA"/>
              </a:buClr>
              <a:buSzPct val="65000"/>
              <a:buFont typeface="Wingdings" pitchFamily="84"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itchFamily="84"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r>
              <a:rPr lang="en-GB" sz="1600" dirty="0"/>
              <a:t>Online green book</a:t>
            </a:r>
          </a:p>
          <a:p>
            <a:endParaRPr lang="en-GB" sz="1600" dirty="0"/>
          </a:p>
          <a:p>
            <a:endParaRPr lang="en-GB" sz="1600" dirty="0"/>
          </a:p>
          <a:p>
            <a:endParaRPr lang="en-GB" sz="1600" dirty="0"/>
          </a:p>
          <a:p>
            <a:r>
              <a:rPr lang="en-GB" sz="1600" dirty="0"/>
              <a:t>Vaccine Update</a:t>
            </a:r>
          </a:p>
          <a:p>
            <a:endParaRPr lang="en-GB" sz="1600" dirty="0"/>
          </a:p>
          <a:p>
            <a:endParaRPr lang="en-GB" sz="1600" dirty="0"/>
          </a:p>
          <a:p>
            <a:endParaRPr lang="en-GB" sz="1600" dirty="0"/>
          </a:p>
          <a:p>
            <a:r>
              <a:rPr lang="en-GB" sz="1600" dirty="0"/>
              <a:t>NI Direct Webpages</a:t>
            </a:r>
          </a:p>
          <a:p>
            <a:endParaRPr lang="en-GB" sz="1600" dirty="0"/>
          </a:p>
          <a:p>
            <a:endParaRPr lang="en-GB" sz="1600" dirty="0"/>
          </a:p>
          <a:p>
            <a:endParaRPr lang="en-GB" sz="1600" dirty="0"/>
          </a:p>
          <a:p>
            <a:r>
              <a:rPr lang="en-GB" sz="1600" dirty="0"/>
              <a:t>PHA Health Protection Resources</a:t>
            </a:r>
          </a:p>
          <a:p>
            <a:endParaRPr lang="en-GB" sz="1600" dirty="0"/>
          </a:p>
          <a:p>
            <a:endParaRPr lang="en-GB" sz="1600" dirty="0"/>
          </a:p>
          <a:p>
            <a:endParaRPr lang="en-GB" sz="1600" dirty="0"/>
          </a:p>
          <a:p>
            <a:endParaRPr lang="en-GB" sz="1600" dirty="0"/>
          </a:p>
        </p:txBody>
      </p:sp>
      <p:pic>
        <p:nvPicPr>
          <p:cNvPr id="7" name="Picture 6">
            <a:hlinkClick r:id="rId3" action="ppaction://hlinkfile"/>
            <a:extLst>
              <a:ext uri="{FF2B5EF4-FFF2-40B4-BE49-F238E27FC236}">
                <a16:creationId xmlns:a16="http://schemas.microsoft.com/office/drawing/2014/main" id="{8062C00F-B71E-4A00-84DF-7D7B10F0144A}"/>
              </a:ext>
            </a:extLst>
          </p:cNvPr>
          <p:cNvPicPr/>
          <p:nvPr/>
        </p:nvPicPr>
        <p:blipFill>
          <a:blip r:embed="rId4"/>
          <a:stretch>
            <a:fillRect/>
          </a:stretch>
        </p:blipFill>
        <p:spPr>
          <a:xfrm>
            <a:off x="3556711" y="3720124"/>
            <a:ext cx="2244725" cy="1501578"/>
          </a:xfrm>
          <a:prstGeom prst="rect">
            <a:avLst/>
          </a:prstGeom>
        </p:spPr>
      </p:pic>
      <p:pic>
        <p:nvPicPr>
          <p:cNvPr id="8" name="Picture 7">
            <a:hlinkClick r:id="rId5" action="ppaction://hlinkfile"/>
            <a:extLst>
              <a:ext uri="{FF2B5EF4-FFF2-40B4-BE49-F238E27FC236}">
                <a16:creationId xmlns:a16="http://schemas.microsoft.com/office/drawing/2014/main" id="{B280D91E-3457-4500-BF72-423AA8E1A73D}"/>
              </a:ext>
            </a:extLst>
          </p:cNvPr>
          <p:cNvPicPr/>
          <p:nvPr/>
        </p:nvPicPr>
        <p:blipFill>
          <a:blip r:embed="rId6"/>
          <a:stretch>
            <a:fillRect/>
          </a:stretch>
        </p:blipFill>
        <p:spPr>
          <a:xfrm>
            <a:off x="6542820" y="3769294"/>
            <a:ext cx="2244725" cy="1403238"/>
          </a:xfrm>
          <a:prstGeom prst="rect">
            <a:avLst/>
          </a:prstGeom>
        </p:spPr>
      </p:pic>
      <p:pic>
        <p:nvPicPr>
          <p:cNvPr id="2" name="Picture 1">
            <a:hlinkClick r:id="rId7" action="ppaction://hlinkfile"/>
            <a:extLst>
              <a:ext uri="{FF2B5EF4-FFF2-40B4-BE49-F238E27FC236}">
                <a16:creationId xmlns:a16="http://schemas.microsoft.com/office/drawing/2014/main" id="{CD72A538-F781-4FF8-B965-E1D84CC6B314}"/>
              </a:ext>
            </a:extLst>
          </p:cNvPr>
          <p:cNvPicPr>
            <a:picLocks noChangeAspect="1"/>
          </p:cNvPicPr>
          <p:nvPr/>
        </p:nvPicPr>
        <p:blipFill>
          <a:blip r:embed="rId8"/>
          <a:stretch>
            <a:fillRect/>
          </a:stretch>
        </p:blipFill>
        <p:spPr>
          <a:xfrm>
            <a:off x="3563888" y="838970"/>
            <a:ext cx="1602789" cy="2255087"/>
          </a:xfrm>
          <a:prstGeom prst="rect">
            <a:avLst/>
          </a:prstGeom>
        </p:spPr>
      </p:pic>
      <p:pic>
        <p:nvPicPr>
          <p:cNvPr id="3" name="Picture 2">
            <a:hlinkClick r:id="rId9" action="ppaction://hlinkfile"/>
            <a:extLst>
              <a:ext uri="{FF2B5EF4-FFF2-40B4-BE49-F238E27FC236}">
                <a16:creationId xmlns:a16="http://schemas.microsoft.com/office/drawing/2014/main" id="{E9276776-29F8-4A22-AF57-2E8B339B7FD0}"/>
              </a:ext>
            </a:extLst>
          </p:cNvPr>
          <p:cNvPicPr>
            <a:picLocks noChangeAspect="1"/>
          </p:cNvPicPr>
          <p:nvPr/>
        </p:nvPicPr>
        <p:blipFill>
          <a:blip r:embed="rId10"/>
          <a:stretch>
            <a:fillRect/>
          </a:stretch>
        </p:blipFill>
        <p:spPr>
          <a:xfrm>
            <a:off x="6033407" y="1052055"/>
            <a:ext cx="2244725" cy="1856802"/>
          </a:xfrm>
          <a:prstGeom prst="rect">
            <a:avLst/>
          </a:prstGeom>
        </p:spPr>
      </p:pic>
    </p:spTree>
    <p:extLst>
      <p:ext uri="{BB962C8B-B14F-4D97-AF65-F5344CB8AC3E}">
        <p14:creationId xmlns:p14="http://schemas.microsoft.com/office/powerpoint/2010/main" val="112446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Learning Outcomes</a:t>
            </a:r>
          </a:p>
        </p:txBody>
      </p:sp>
      <p:sp>
        <p:nvSpPr>
          <p:cNvPr id="3" name="Content Placeholder 2"/>
          <p:cNvSpPr>
            <a:spLocks noGrp="1"/>
          </p:cNvSpPr>
          <p:nvPr>
            <p:ph idx="1"/>
          </p:nvPr>
        </p:nvSpPr>
        <p:spPr>
          <a:xfrm>
            <a:off x="685800" y="1524000"/>
            <a:ext cx="8077200" cy="4353272"/>
          </a:xfrm>
        </p:spPr>
        <p:txBody>
          <a:bodyPr/>
          <a:lstStyle/>
          <a:p>
            <a:pPr marL="266700" indent="-266700">
              <a:spcBef>
                <a:spcPts val="0"/>
              </a:spcBef>
              <a:spcAft>
                <a:spcPts val="0"/>
              </a:spcAft>
              <a:buFont typeface="Arial" pitchFamily="34" charset="0"/>
              <a:buChar char="•"/>
              <a:defRPr/>
            </a:pPr>
            <a:endParaRPr lang="en-GB" sz="1400" dirty="0"/>
          </a:p>
          <a:p>
            <a:pPr>
              <a:spcBef>
                <a:spcPts val="0"/>
              </a:spcBef>
              <a:spcAft>
                <a:spcPts val="0"/>
              </a:spcAft>
              <a:buFont typeface="+mj-lt"/>
              <a:buAutoNum type="arabicPeriod"/>
              <a:defRPr/>
            </a:pPr>
            <a:r>
              <a:rPr lang="en-GB" sz="1800" dirty="0"/>
              <a:t>Describe the principles of completing incomplete immunisations</a:t>
            </a:r>
          </a:p>
          <a:p>
            <a:pPr>
              <a:spcBef>
                <a:spcPts val="0"/>
              </a:spcBef>
              <a:spcAft>
                <a:spcPts val="0"/>
              </a:spcAft>
              <a:buFont typeface="+mj-lt"/>
              <a:buAutoNum type="arabicPeriod"/>
              <a:defRPr/>
            </a:pPr>
            <a:r>
              <a:rPr lang="en-GB" sz="1800" dirty="0"/>
              <a:t>Understand how to use the UKHSA algorithm to support decision making in practice</a:t>
            </a:r>
          </a:p>
          <a:p>
            <a:pPr>
              <a:spcBef>
                <a:spcPts val="0"/>
              </a:spcBef>
              <a:spcAft>
                <a:spcPts val="0"/>
              </a:spcAft>
              <a:buFont typeface="+mj-lt"/>
              <a:buAutoNum type="arabicPeriod"/>
              <a:defRPr/>
            </a:pPr>
            <a:r>
              <a:rPr lang="en-GB" sz="1800" dirty="0"/>
              <a:t>Confidently advise on assessing individuals with incomplete immunisation status </a:t>
            </a:r>
          </a:p>
          <a:p>
            <a:pPr marL="266700" indent="-266700">
              <a:spcBef>
                <a:spcPts val="0"/>
              </a:spcBef>
              <a:spcAft>
                <a:spcPts val="0"/>
              </a:spcAft>
              <a:buFont typeface="Arial" pitchFamily="34" charset="0"/>
              <a:buChar char="•"/>
              <a:defRPr/>
            </a:pPr>
            <a:endParaRPr lang="en-GB" sz="1600" dirty="0"/>
          </a:p>
          <a:p>
            <a:pPr marL="0" indent="0">
              <a:spcBef>
                <a:spcPts val="0"/>
              </a:spcBef>
              <a:spcAft>
                <a:spcPts val="0"/>
              </a:spcAft>
              <a:defRPr/>
            </a:pPr>
            <a:r>
              <a:rPr lang="en-GB" sz="1600" dirty="0">
                <a:solidFill>
                  <a:srgbClr val="00B5CC"/>
                </a:solidFill>
              </a:rPr>
              <a:t>The session will consider:</a:t>
            </a:r>
          </a:p>
          <a:p>
            <a:pPr marL="0" indent="0">
              <a:spcBef>
                <a:spcPts val="0"/>
              </a:spcBef>
              <a:spcAft>
                <a:spcPts val="0"/>
              </a:spcAft>
              <a:defRPr/>
            </a:pPr>
            <a:endParaRPr lang="en-GB" sz="1600" dirty="0">
              <a:solidFill>
                <a:srgbClr val="00B5CC"/>
              </a:solidFill>
            </a:endParaRPr>
          </a:p>
          <a:p>
            <a:pPr marL="285750" indent="-285750">
              <a:spcBef>
                <a:spcPts val="0"/>
              </a:spcBef>
              <a:spcAft>
                <a:spcPts val="0"/>
              </a:spcAft>
              <a:buFont typeface="Wingdings" panose="05000000000000000000" pitchFamily="2" charset="2"/>
              <a:buChar char="v"/>
              <a:defRPr/>
            </a:pPr>
            <a:r>
              <a:rPr lang="en-GB" sz="1600" dirty="0"/>
              <a:t>The general principles for completing individuals vaccination schedule </a:t>
            </a:r>
          </a:p>
          <a:p>
            <a:pPr marL="285750" indent="-285750">
              <a:spcBef>
                <a:spcPts val="0"/>
              </a:spcBef>
              <a:spcAft>
                <a:spcPts val="0"/>
              </a:spcAft>
              <a:buFont typeface="Wingdings" panose="05000000000000000000" pitchFamily="2" charset="2"/>
              <a:buChar char="v"/>
              <a:defRPr/>
            </a:pPr>
            <a:r>
              <a:rPr lang="en-GB" sz="1600" dirty="0"/>
              <a:t>The process and resources needed</a:t>
            </a:r>
          </a:p>
          <a:p>
            <a:pPr marL="285750" indent="-285750">
              <a:spcBef>
                <a:spcPts val="0"/>
              </a:spcBef>
              <a:spcAft>
                <a:spcPts val="0"/>
              </a:spcAft>
              <a:buFont typeface="Wingdings" panose="05000000000000000000" pitchFamily="2" charset="2"/>
              <a:buChar char="v"/>
              <a:defRPr/>
            </a:pPr>
            <a:r>
              <a:rPr lang="en-GB" sz="1600" dirty="0"/>
              <a:t>Scenario’s to work through the process using the algorithm and other resources, to identify which vaccines are needed to bring people up to date</a:t>
            </a:r>
          </a:p>
          <a:p>
            <a:pPr marL="0" indent="0">
              <a:spcBef>
                <a:spcPts val="0"/>
              </a:spcBef>
              <a:spcAft>
                <a:spcPts val="0"/>
              </a:spcAft>
              <a:defRPr/>
            </a:pPr>
            <a:endParaRPr lang="en-GB" sz="1600" dirty="0"/>
          </a:p>
          <a:p>
            <a:pPr marL="0" indent="0">
              <a:spcBef>
                <a:spcPts val="0"/>
              </a:spcBef>
              <a:spcAft>
                <a:spcPts val="0"/>
              </a:spcAft>
              <a:defRPr/>
            </a:pPr>
            <a:r>
              <a:rPr lang="en-GB" sz="1600" dirty="0"/>
              <a:t>The session also links to maximising vaccine uptake and consideration of who might be impacted by incomplete immunisation and the barriers</a:t>
            </a:r>
          </a:p>
        </p:txBody>
      </p:sp>
    </p:spTree>
    <p:extLst>
      <p:ext uri="{BB962C8B-B14F-4D97-AF65-F5344CB8AC3E}">
        <p14:creationId xmlns:p14="http://schemas.microsoft.com/office/powerpoint/2010/main" val="3575529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82" y="197768"/>
            <a:ext cx="8077200" cy="1143000"/>
          </a:xfrm>
        </p:spPr>
        <p:txBody>
          <a:bodyPr/>
          <a:lstStyle/>
          <a:p>
            <a:pPr algn="ctr"/>
            <a:r>
              <a:rPr lang="en-GB" sz="3200" dirty="0"/>
              <a:t>Your local Health Protection Team</a:t>
            </a:r>
          </a:p>
        </p:txBody>
      </p:sp>
      <p:sp>
        <p:nvSpPr>
          <p:cNvPr id="3" name="Rectangle 2">
            <a:extLst>
              <a:ext uri="{FF2B5EF4-FFF2-40B4-BE49-F238E27FC236}">
                <a16:creationId xmlns:a16="http://schemas.microsoft.com/office/drawing/2014/main" id="{011FBA79-9014-464F-957E-7D86E2D8D191}"/>
              </a:ext>
            </a:extLst>
          </p:cNvPr>
          <p:cNvSpPr/>
          <p:nvPr/>
        </p:nvSpPr>
        <p:spPr>
          <a:xfrm>
            <a:off x="2748231" y="3244334"/>
            <a:ext cx="3647537" cy="369332"/>
          </a:xfrm>
          <a:prstGeom prst="rect">
            <a:avLst/>
          </a:prstGeom>
        </p:spPr>
        <p:txBody>
          <a:bodyPr wrap="none">
            <a:spAutoFit/>
          </a:bodyPr>
          <a:lstStyle/>
          <a:p>
            <a:r>
              <a:rPr lang="en-GB" dirty="0"/>
              <a:t>Your local Health Protection Team</a:t>
            </a:r>
          </a:p>
        </p:txBody>
      </p:sp>
      <p:sp>
        <p:nvSpPr>
          <p:cNvPr id="5" name="Content Placeholder 4">
            <a:extLst>
              <a:ext uri="{FF2B5EF4-FFF2-40B4-BE49-F238E27FC236}">
                <a16:creationId xmlns:a16="http://schemas.microsoft.com/office/drawing/2014/main" id="{86DFFE2D-23C0-409A-897A-DC05C7875149}"/>
              </a:ext>
            </a:extLst>
          </p:cNvPr>
          <p:cNvSpPr>
            <a:spLocks noGrp="1"/>
          </p:cNvSpPr>
          <p:nvPr>
            <p:ph idx="1"/>
          </p:nvPr>
        </p:nvSpPr>
        <p:spPr>
          <a:xfrm>
            <a:off x="685800" y="1772816"/>
            <a:ext cx="8077200" cy="3960440"/>
          </a:xfrm>
        </p:spPr>
        <p:txBody>
          <a:bodyPr/>
          <a:lstStyle/>
          <a:p>
            <a:r>
              <a:rPr lang="en-GB" sz="2400" dirty="0"/>
              <a:t>PHA Duty Room</a:t>
            </a:r>
          </a:p>
          <a:p>
            <a:r>
              <a:rPr lang="en-GB" sz="2400" dirty="0"/>
              <a:t>Public Health Agency </a:t>
            </a:r>
          </a:p>
          <a:p>
            <a:r>
              <a:rPr lang="en-GB" sz="2400" dirty="0" err="1"/>
              <a:t>Linenhall</a:t>
            </a:r>
            <a:r>
              <a:rPr lang="en-GB" sz="2400" dirty="0"/>
              <a:t> Street Unit </a:t>
            </a:r>
          </a:p>
          <a:p>
            <a:r>
              <a:rPr lang="en-GB" sz="2400" dirty="0"/>
              <a:t>12-22 </a:t>
            </a:r>
            <a:r>
              <a:rPr lang="en-GB" sz="2400" dirty="0" err="1"/>
              <a:t>Linenhall</a:t>
            </a:r>
            <a:r>
              <a:rPr lang="en-GB" sz="2400" dirty="0"/>
              <a:t> Street </a:t>
            </a:r>
          </a:p>
          <a:p>
            <a:r>
              <a:rPr lang="en-GB" sz="2400" dirty="0"/>
              <a:t>Belfast, BT2 8BS</a:t>
            </a:r>
          </a:p>
          <a:p>
            <a:endParaRPr lang="en-GB" sz="2800" dirty="0"/>
          </a:p>
          <a:p>
            <a:r>
              <a:rPr lang="en-GB" sz="2800" dirty="0"/>
              <a:t>Tel: 0300 555 0119</a:t>
            </a:r>
          </a:p>
          <a:p>
            <a:r>
              <a:rPr lang="en-GB" sz="2800" dirty="0"/>
              <a:t>PHA.dutyroom@hscni.net</a:t>
            </a:r>
          </a:p>
          <a:p>
            <a:endParaRPr lang="en-GB" dirty="0"/>
          </a:p>
        </p:txBody>
      </p:sp>
    </p:spTree>
    <p:extLst>
      <p:ext uri="{BB962C8B-B14F-4D97-AF65-F5344CB8AC3E}">
        <p14:creationId xmlns:p14="http://schemas.microsoft.com/office/powerpoint/2010/main" val="325256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    Why is this Important?</a:t>
            </a:r>
          </a:p>
        </p:txBody>
      </p:sp>
      <p:sp>
        <p:nvSpPr>
          <p:cNvPr id="3" name="Content Placeholder 2"/>
          <p:cNvSpPr>
            <a:spLocks noGrp="1"/>
          </p:cNvSpPr>
          <p:nvPr>
            <p:ph idx="1"/>
          </p:nvPr>
        </p:nvSpPr>
        <p:spPr>
          <a:xfrm>
            <a:off x="685800" y="1573876"/>
            <a:ext cx="8077200" cy="4038600"/>
          </a:xfrm>
        </p:spPr>
        <p:txBody>
          <a:bodyPr/>
          <a:lstStyle/>
          <a:p>
            <a:pPr marL="266700" indent="-266700">
              <a:spcBef>
                <a:spcPts val="0"/>
              </a:spcBef>
              <a:spcAft>
                <a:spcPts val="0"/>
              </a:spcAft>
              <a:buFont typeface="Arial" pitchFamily="34" charset="0"/>
              <a:buChar char="•"/>
              <a:defRPr/>
            </a:pPr>
            <a:endParaRPr lang="en-GB" sz="2000" dirty="0"/>
          </a:p>
          <a:p>
            <a:pPr marL="266700" indent="-266700">
              <a:spcBef>
                <a:spcPts val="0"/>
              </a:spcBef>
              <a:spcAft>
                <a:spcPts val="0"/>
              </a:spcAft>
              <a:buFont typeface="Arial" pitchFamily="34" charset="0"/>
              <a:buChar char="•"/>
              <a:defRPr/>
            </a:pPr>
            <a:r>
              <a:rPr lang="en-GB" sz="2000" dirty="0"/>
              <a:t>High vaccination coverage is necessary for herd / community protection and to prevent diseases that are no longer common from resurgence in the population </a:t>
            </a:r>
          </a:p>
          <a:p>
            <a:pPr marL="266700" indent="-266700">
              <a:spcBef>
                <a:spcPts val="0"/>
              </a:spcBef>
              <a:spcAft>
                <a:spcPts val="0"/>
              </a:spcAft>
              <a:buFont typeface="Arial" pitchFamily="34" charset="0"/>
              <a:buChar char="•"/>
              <a:defRPr/>
            </a:pPr>
            <a:r>
              <a:rPr lang="en-GB" sz="2000" dirty="0"/>
              <a:t>The overall aim of the UK routine immunisation schedule is to provide protection against key vaccine preventable diseases. </a:t>
            </a:r>
          </a:p>
          <a:p>
            <a:pPr marL="266700" indent="-266700">
              <a:spcBef>
                <a:spcPts val="0"/>
              </a:spcBef>
              <a:spcAft>
                <a:spcPts val="0"/>
              </a:spcAft>
              <a:buFont typeface="Arial" pitchFamily="34" charset="0"/>
              <a:buChar char="•"/>
              <a:defRPr/>
            </a:pPr>
            <a:r>
              <a:rPr lang="en-GB" sz="2000" dirty="0"/>
              <a:t>All individuals living in the UK should have received the vaccines appropriate for their age </a:t>
            </a:r>
          </a:p>
          <a:p>
            <a:pPr marL="266700" indent="-266700">
              <a:spcBef>
                <a:spcPts val="0"/>
              </a:spcBef>
              <a:spcAft>
                <a:spcPts val="0"/>
              </a:spcAft>
              <a:buFont typeface="Arial" pitchFamily="34" charset="0"/>
              <a:buChar char="•"/>
              <a:defRPr/>
            </a:pPr>
            <a:r>
              <a:rPr lang="en-GB" sz="2000" dirty="0"/>
              <a:t>If individuals are left unvaccinated, they remain susceptible </a:t>
            </a:r>
          </a:p>
          <a:p>
            <a:pPr marL="266700" indent="-266700">
              <a:spcBef>
                <a:spcPts val="0"/>
              </a:spcBef>
              <a:spcAft>
                <a:spcPts val="0"/>
              </a:spcAft>
              <a:buFont typeface="Arial" pitchFamily="34" charset="0"/>
              <a:buChar char="•"/>
              <a:defRPr/>
            </a:pPr>
            <a:r>
              <a:rPr lang="en-GB" sz="2000" dirty="0"/>
              <a:t>Travel to and from the UK leaves the population at risk </a:t>
            </a:r>
          </a:p>
        </p:txBody>
      </p:sp>
    </p:spTree>
    <p:extLst>
      <p:ext uri="{BB962C8B-B14F-4D97-AF65-F5344CB8AC3E}">
        <p14:creationId xmlns:p14="http://schemas.microsoft.com/office/powerpoint/2010/main" val="3172530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4"/>
          <p:cNvSpPr>
            <a:spLocks noGrp="1"/>
          </p:cNvSpPr>
          <p:nvPr>
            <p:ph type="title"/>
          </p:nvPr>
        </p:nvSpPr>
        <p:spPr>
          <a:xfrm>
            <a:off x="683568" y="404664"/>
            <a:ext cx="8077200" cy="1143000"/>
          </a:xfrm>
        </p:spPr>
        <p:txBody>
          <a:bodyPr/>
          <a:lstStyle/>
          <a:p>
            <a:r>
              <a:rPr lang="en-GB" altLang="en-US" sz="3200" dirty="0">
                <a:latin typeface="+mn-lt"/>
              </a:rPr>
              <a:t>Who might be affected</a:t>
            </a:r>
          </a:p>
        </p:txBody>
      </p:sp>
      <p:sp>
        <p:nvSpPr>
          <p:cNvPr id="37892" name="Content Placeholder 5"/>
          <p:cNvSpPr>
            <a:spLocks noGrp="1"/>
          </p:cNvSpPr>
          <p:nvPr>
            <p:ph sz="half" idx="1"/>
          </p:nvPr>
        </p:nvSpPr>
        <p:spPr>
          <a:xfrm>
            <a:off x="215516" y="1700808"/>
            <a:ext cx="8712968" cy="4038600"/>
          </a:xfrm>
        </p:spPr>
        <p:txBody>
          <a:bodyPr/>
          <a:lstStyle/>
          <a:p>
            <a:pPr marL="0" indent="0"/>
            <a:r>
              <a:rPr lang="en-GB" sz="2000" dirty="0"/>
              <a:t>Anyone….! But particularly consider: </a:t>
            </a:r>
          </a:p>
          <a:p>
            <a:pPr marL="0" indent="0"/>
            <a:endParaRPr lang="en-GB" sz="2000" dirty="0"/>
          </a:p>
          <a:p>
            <a:pPr marL="457200" indent="-457200">
              <a:buFont typeface="Wingdings" pitchFamily="2" charset="2"/>
              <a:buChar char="v"/>
            </a:pPr>
            <a:r>
              <a:rPr lang="en-GB" sz="2000" dirty="0"/>
              <a:t>Migrants to the UK </a:t>
            </a:r>
          </a:p>
          <a:p>
            <a:pPr marL="457200" indent="-457200">
              <a:buFont typeface="Wingdings" pitchFamily="2" charset="2"/>
              <a:buChar char="v"/>
            </a:pPr>
            <a:r>
              <a:rPr lang="en-GB" sz="2000" dirty="0"/>
              <a:t>Families who move frequently </a:t>
            </a:r>
          </a:p>
          <a:p>
            <a:pPr marL="457200" indent="-457200">
              <a:buFont typeface="Wingdings" pitchFamily="2" charset="2"/>
              <a:buChar char="v"/>
            </a:pPr>
            <a:r>
              <a:rPr lang="en-GB" sz="2000" dirty="0"/>
              <a:t>Looked after children </a:t>
            </a:r>
          </a:p>
          <a:p>
            <a:pPr marL="457200" indent="-457200">
              <a:buFont typeface="Wingdings" pitchFamily="2" charset="2"/>
              <a:buChar char="v"/>
            </a:pPr>
            <a:r>
              <a:rPr lang="en-GB" sz="2000" dirty="0"/>
              <a:t>Travelling Community </a:t>
            </a:r>
          </a:p>
          <a:p>
            <a:pPr marL="457200" indent="-457200">
              <a:buFont typeface="Wingdings" pitchFamily="2" charset="2"/>
              <a:buChar char="v"/>
            </a:pPr>
            <a:r>
              <a:rPr lang="en-GB" sz="2000" dirty="0"/>
              <a:t>Families who find it hard to access health services </a:t>
            </a:r>
          </a:p>
          <a:p>
            <a:pPr marL="457200" indent="-457200">
              <a:buFont typeface="Wingdings" pitchFamily="2" charset="2"/>
              <a:buChar char="v"/>
            </a:pPr>
            <a:r>
              <a:rPr lang="en-GB" sz="2000" dirty="0"/>
              <a:t>Children who have been unwell during childhood </a:t>
            </a:r>
          </a:p>
          <a:p>
            <a:pPr marL="457200" indent="-457200">
              <a:buFont typeface="Wingdings" pitchFamily="2" charset="2"/>
              <a:buChar char="v"/>
            </a:pPr>
            <a:r>
              <a:rPr lang="en-GB" sz="2000" dirty="0"/>
              <a:t>Families/individuals who are vaccine hesitant/vaccine refusers – some or all vaccines</a:t>
            </a:r>
            <a:endParaRPr lang="en-GB" altLang="en-US" sz="2000" dirty="0">
              <a:latin typeface="+mn-lt"/>
            </a:endParaRPr>
          </a:p>
        </p:txBody>
      </p:sp>
    </p:spTree>
    <p:extLst>
      <p:ext uri="{BB962C8B-B14F-4D97-AF65-F5344CB8AC3E}">
        <p14:creationId xmlns:p14="http://schemas.microsoft.com/office/powerpoint/2010/main" val="28601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892">
                                            <p:txEl>
                                              <p:pRg st="0" end="0"/>
                                            </p:txEl>
                                          </p:spTgt>
                                        </p:tgtEl>
                                        <p:attrNameLst>
                                          <p:attrName>style.visibility</p:attrName>
                                        </p:attrNameLst>
                                      </p:cBhvr>
                                      <p:to>
                                        <p:strVal val="visible"/>
                                      </p:to>
                                    </p:set>
                                    <p:animEffect transition="in" filter="fade">
                                      <p:cBhvr>
                                        <p:cTn id="7" dur="1000"/>
                                        <p:tgtEl>
                                          <p:spTgt spid="37892">
                                            <p:txEl>
                                              <p:pRg st="0" end="0"/>
                                            </p:txEl>
                                          </p:spTgt>
                                        </p:tgtEl>
                                      </p:cBhvr>
                                    </p:animEffect>
                                    <p:anim calcmode="lin" valueType="num">
                                      <p:cBhvr>
                                        <p:cTn id="8" dur="1000" fill="hold"/>
                                        <p:tgtEl>
                                          <p:spTgt spid="3789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89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7892">
                                            <p:txEl>
                                              <p:pRg st="2" end="2"/>
                                            </p:txEl>
                                          </p:spTgt>
                                        </p:tgtEl>
                                        <p:attrNameLst>
                                          <p:attrName>style.visibility</p:attrName>
                                        </p:attrNameLst>
                                      </p:cBhvr>
                                      <p:to>
                                        <p:strVal val="visible"/>
                                      </p:to>
                                    </p:set>
                                    <p:animEffect transition="in" filter="fade">
                                      <p:cBhvr>
                                        <p:cTn id="14" dur="1000"/>
                                        <p:tgtEl>
                                          <p:spTgt spid="37892">
                                            <p:txEl>
                                              <p:pRg st="2" end="2"/>
                                            </p:txEl>
                                          </p:spTgt>
                                        </p:tgtEl>
                                      </p:cBhvr>
                                    </p:animEffect>
                                    <p:anim calcmode="lin" valueType="num">
                                      <p:cBhvr>
                                        <p:cTn id="15" dur="1000" fill="hold"/>
                                        <p:tgtEl>
                                          <p:spTgt spid="3789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789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7892">
                                            <p:txEl>
                                              <p:pRg st="3" end="3"/>
                                            </p:txEl>
                                          </p:spTgt>
                                        </p:tgtEl>
                                        <p:attrNameLst>
                                          <p:attrName>style.visibility</p:attrName>
                                        </p:attrNameLst>
                                      </p:cBhvr>
                                      <p:to>
                                        <p:strVal val="visible"/>
                                      </p:to>
                                    </p:set>
                                    <p:animEffect transition="in" filter="fade">
                                      <p:cBhvr>
                                        <p:cTn id="21" dur="1000"/>
                                        <p:tgtEl>
                                          <p:spTgt spid="37892">
                                            <p:txEl>
                                              <p:pRg st="3" end="3"/>
                                            </p:txEl>
                                          </p:spTgt>
                                        </p:tgtEl>
                                      </p:cBhvr>
                                    </p:animEffect>
                                    <p:anim calcmode="lin" valueType="num">
                                      <p:cBhvr>
                                        <p:cTn id="22" dur="1000" fill="hold"/>
                                        <p:tgtEl>
                                          <p:spTgt spid="3789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789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7892">
                                            <p:txEl>
                                              <p:pRg st="4" end="4"/>
                                            </p:txEl>
                                          </p:spTgt>
                                        </p:tgtEl>
                                        <p:attrNameLst>
                                          <p:attrName>style.visibility</p:attrName>
                                        </p:attrNameLst>
                                      </p:cBhvr>
                                      <p:to>
                                        <p:strVal val="visible"/>
                                      </p:to>
                                    </p:set>
                                    <p:animEffect transition="in" filter="fade">
                                      <p:cBhvr>
                                        <p:cTn id="28" dur="1000"/>
                                        <p:tgtEl>
                                          <p:spTgt spid="37892">
                                            <p:txEl>
                                              <p:pRg st="4" end="4"/>
                                            </p:txEl>
                                          </p:spTgt>
                                        </p:tgtEl>
                                      </p:cBhvr>
                                    </p:animEffect>
                                    <p:anim calcmode="lin" valueType="num">
                                      <p:cBhvr>
                                        <p:cTn id="29" dur="1000" fill="hold"/>
                                        <p:tgtEl>
                                          <p:spTgt spid="3789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789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892">
                                            <p:txEl>
                                              <p:pRg st="5" end="5"/>
                                            </p:txEl>
                                          </p:spTgt>
                                        </p:tgtEl>
                                        <p:attrNameLst>
                                          <p:attrName>style.visibility</p:attrName>
                                        </p:attrNameLst>
                                      </p:cBhvr>
                                      <p:to>
                                        <p:strVal val="visible"/>
                                      </p:to>
                                    </p:set>
                                    <p:animEffect transition="in" filter="fade">
                                      <p:cBhvr>
                                        <p:cTn id="35" dur="1000"/>
                                        <p:tgtEl>
                                          <p:spTgt spid="37892">
                                            <p:txEl>
                                              <p:pRg st="5" end="5"/>
                                            </p:txEl>
                                          </p:spTgt>
                                        </p:tgtEl>
                                      </p:cBhvr>
                                    </p:animEffect>
                                    <p:anim calcmode="lin" valueType="num">
                                      <p:cBhvr>
                                        <p:cTn id="36" dur="1000" fill="hold"/>
                                        <p:tgtEl>
                                          <p:spTgt spid="37892">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789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7892">
                                            <p:txEl>
                                              <p:pRg st="6" end="6"/>
                                            </p:txEl>
                                          </p:spTgt>
                                        </p:tgtEl>
                                        <p:attrNameLst>
                                          <p:attrName>style.visibility</p:attrName>
                                        </p:attrNameLst>
                                      </p:cBhvr>
                                      <p:to>
                                        <p:strVal val="visible"/>
                                      </p:to>
                                    </p:set>
                                    <p:animEffect transition="in" filter="fade">
                                      <p:cBhvr>
                                        <p:cTn id="42" dur="1000"/>
                                        <p:tgtEl>
                                          <p:spTgt spid="37892">
                                            <p:txEl>
                                              <p:pRg st="6" end="6"/>
                                            </p:txEl>
                                          </p:spTgt>
                                        </p:tgtEl>
                                      </p:cBhvr>
                                    </p:animEffect>
                                    <p:anim calcmode="lin" valueType="num">
                                      <p:cBhvr>
                                        <p:cTn id="43" dur="1000" fill="hold"/>
                                        <p:tgtEl>
                                          <p:spTgt spid="37892">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789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7892">
                                            <p:txEl>
                                              <p:pRg st="7" end="7"/>
                                            </p:txEl>
                                          </p:spTgt>
                                        </p:tgtEl>
                                        <p:attrNameLst>
                                          <p:attrName>style.visibility</p:attrName>
                                        </p:attrNameLst>
                                      </p:cBhvr>
                                      <p:to>
                                        <p:strVal val="visible"/>
                                      </p:to>
                                    </p:set>
                                    <p:animEffect transition="in" filter="fade">
                                      <p:cBhvr>
                                        <p:cTn id="49" dur="1000"/>
                                        <p:tgtEl>
                                          <p:spTgt spid="37892">
                                            <p:txEl>
                                              <p:pRg st="7" end="7"/>
                                            </p:txEl>
                                          </p:spTgt>
                                        </p:tgtEl>
                                      </p:cBhvr>
                                    </p:animEffect>
                                    <p:anim calcmode="lin" valueType="num">
                                      <p:cBhvr>
                                        <p:cTn id="50" dur="1000" fill="hold"/>
                                        <p:tgtEl>
                                          <p:spTgt spid="3789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789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7892">
                                            <p:txEl>
                                              <p:pRg st="8" end="8"/>
                                            </p:txEl>
                                          </p:spTgt>
                                        </p:tgtEl>
                                        <p:attrNameLst>
                                          <p:attrName>style.visibility</p:attrName>
                                        </p:attrNameLst>
                                      </p:cBhvr>
                                      <p:to>
                                        <p:strVal val="visible"/>
                                      </p:to>
                                    </p:set>
                                    <p:animEffect transition="in" filter="fade">
                                      <p:cBhvr>
                                        <p:cTn id="56" dur="1000"/>
                                        <p:tgtEl>
                                          <p:spTgt spid="37892">
                                            <p:txEl>
                                              <p:pRg st="8" end="8"/>
                                            </p:txEl>
                                          </p:spTgt>
                                        </p:tgtEl>
                                      </p:cBhvr>
                                    </p:animEffect>
                                    <p:anim calcmode="lin" valueType="num">
                                      <p:cBhvr>
                                        <p:cTn id="57" dur="1000" fill="hold"/>
                                        <p:tgtEl>
                                          <p:spTgt spid="37892">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789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0648"/>
            <a:ext cx="8077200" cy="749062"/>
          </a:xfrm>
        </p:spPr>
        <p:txBody>
          <a:bodyPr/>
          <a:lstStyle/>
          <a:p>
            <a:r>
              <a:rPr lang="en-GB" dirty="0"/>
              <a:t>The Algorithm</a:t>
            </a:r>
            <a:br>
              <a:rPr lang="en-GB" dirty="0"/>
            </a:br>
            <a:endParaRPr lang="en-GB" dirty="0"/>
          </a:p>
        </p:txBody>
      </p:sp>
      <p:pic>
        <p:nvPicPr>
          <p:cNvPr id="6" name="Picture 5">
            <a:extLst>
              <a:ext uri="{FF2B5EF4-FFF2-40B4-BE49-F238E27FC236}">
                <a16:creationId xmlns:a16="http://schemas.microsoft.com/office/drawing/2014/main" id="{6800FD93-F1F8-4622-A1C0-B0A8C1762D68}"/>
              </a:ext>
            </a:extLst>
          </p:cNvPr>
          <p:cNvPicPr>
            <a:picLocks noChangeAspect="1"/>
          </p:cNvPicPr>
          <p:nvPr/>
        </p:nvPicPr>
        <p:blipFill>
          <a:blip r:embed="rId3"/>
          <a:stretch>
            <a:fillRect/>
          </a:stretch>
        </p:blipFill>
        <p:spPr>
          <a:xfrm>
            <a:off x="252269" y="654892"/>
            <a:ext cx="8483628" cy="5963940"/>
          </a:xfrm>
          <a:prstGeom prst="rect">
            <a:avLst/>
          </a:prstGeom>
        </p:spPr>
      </p:pic>
    </p:spTree>
    <p:extLst>
      <p:ext uri="{BB962C8B-B14F-4D97-AF65-F5344CB8AC3E}">
        <p14:creationId xmlns:p14="http://schemas.microsoft.com/office/powerpoint/2010/main" val="260722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05122" y="0"/>
            <a:ext cx="8400355" cy="1079206"/>
          </a:xfrm>
        </p:spPr>
        <p:txBody>
          <a:bodyPr/>
          <a:lstStyle/>
          <a:p>
            <a:r>
              <a:rPr lang="en-GB" sz="2400" dirty="0"/>
              <a:t>The process to catch-up/manage incomplete vaccination</a:t>
            </a:r>
            <a:endParaRPr lang="en-GB" altLang="en-US" sz="2400" dirty="0"/>
          </a:p>
        </p:txBody>
      </p:sp>
      <p:sp>
        <p:nvSpPr>
          <p:cNvPr id="8" name="Rectangle 3"/>
          <p:cNvSpPr txBox="1">
            <a:spLocks noChangeArrowheads="1"/>
          </p:cNvSpPr>
          <p:nvPr/>
        </p:nvSpPr>
        <p:spPr bwMode="auto">
          <a:xfrm>
            <a:off x="1327150" y="3213100"/>
            <a:ext cx="3959225" cy="1223963"/>
          </a:xfrm>
          <a:prstGeom prst="rect">
            <a:avLst/>
          </a:prstGeom>
          <a:noFill/>
          <a:ln w="9525">
            <a:noFill/>
            <a:miter lim="800000"/>
            <a:headEnd/>
            <a:tailEnd/>
          </a:ln>
        </p:spPr>
        <p:txBody>
          <a:bodyPr lIns="0" tIns="0" rIns="0" bIns="0"/>
          <a:lstStyle>
            <a:lvl1pPr marL="342900" indent="-342900" algn="l" rtl="0" eaLnBrk="0" fontAlgn="base" hangingPunct="0">
              <a:spcBef>
                <a:spcPts val="120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0000FF"/>
              </a:buClr>
              <a:defRPr/>
            </a:pPr>
            <a:r>
              <a:rPr lang="en-US" sz="2000" b="1" dirty="0">
                <a:solidFill>
                  <a:srgbClr val="FFFFFF"/>
                </a:solidFill>
                <a:latin typeface="Arial" charset="0"/>
                <a:ea typeface="ヒラギノ角ゴ Pro W3" charset="-128"/>
                <a:cs typeface="ヒラギノ角ゴ Pro W3" charset="-128"/>
              </a:rPr>
              <a:t>Two</a:t>
            </a:r>
            <a:br>
              <a:rPr lang="en-US" dirty="0">
                <a:solidFill>
                  <a:srgbClr val="FFFFFF"/>
                </a:solidFill>
                <a:latin typeface="Arial" charset="0"/>
                <a:ea typeface="ヒラギノ角ゴ Pro W3" charset="-128"/>
                <a:cs typeface="ヒラギノ角ゴ Pro W3" charset="-128"/>
              </a:rPr>
            </a:br>
            <a:endParaRPr lang="en-GB" dirty="0">
              <a:solidFill>
                <a:srgbClr val="FFFFFF"/>
              </a:solidFill>
              <a:latin typeface="Arial" charset="0"/>
              <a:ea typeface="ヒラギノ角ゴ Pro W3" charset="-128"/>
              <a:cs typeface="ヒラギノ角ゴ Pro W3" charset="-128"/>
            </a:endParaRPr>
          </a:p>
        </p:txBody>
      </p:sp>
      <p:pic>
        <p:nvPicPr>
          <p:cNvPr id="3" name="Picture 2">
            <a:extLst>
              <a:ext uri="{FF2B5EF4-FFF2-40B4-BE49-F238E27FC236}">
                <a16:creationId xmlns:a16="http://schemas.microsoft.com/office/drawing/2014/main" id="{485532C1-2361-438F-976D-EE8261F0C19B}"/>
              </a:ext>
            </a:extLst>
          </p:cNvPr>
          <p:cNvPicPr>
            <a:picLocks noChangeAspect="1"/>
          </p:cNvPicPr>
          <p:nvPr/>
        </p:nvPicPr>
        <p:blipFill>
          <a:blip r:embed="rId3"/>
          <a:stretch>
            <a:fillRect/>
          </a:stretch>
        </p:blipFill>
        <p:spPr>
          <a:xfrm>
            <a:off x="323527" y="1948818"/>
            <a:ext cx="8835921" cy="3742487"/>
          </a:xfrm>
          <a:prstGeom prst="rect">
            <a:avLst/>
          </a:prstGeom>
        </p:spPr>
      </p:pic>
      <p:pic>
        <p:nvPicPr>
          <p:cNvPr id="4" name="Picture 3">
            <a:extLst>
              <a:ext uri="{FF2B5EF4-FFF2-40B4-BE49-F238E27FC236}">
                <a16:creationId xmlns:a16="http://schemas.microsoft.com/office/drawing/2014/main" id="{5A4CE0E2-2F1C-4801-8296-852DF04D41C4}"/>
              </a:ext>
            </a:extLst>
          </p:cNvPr>
          <p:cNvPicPr>
            <a:picLocks noChangeAspect="1"/>
          </p:cNvPicPr>
          <p:nvPr/>
        </p:nvPicPr>
        <p:blipFill>
          <a:blip r:embed="rId4"/>
          <a:stretch>
            <a:fillRect/>
          </a:stretch>
        </p:blipFill>
        <p:spPr>
          <a:xfrm>
            <a:off x="7359064" y="655549"/>
            <a:ext cx="933450" cy="1200150"/>
          </a:xfrm>
          <a:prstGeom prst="rect">
            <a:avLst/>
          </a:prstGeom>
        </p:spPr>
      </p:pic>
      <p:sp>
        <p:nvSpPr>
          <p:cNvPr id="6" name="Rectangle 5">
            <a:extLst>
              <a:ext uri="{FF2B5EF4-FFF2-40B4-BE49-F238E27FC236}">
                <a16:creationId xmlns:a16="http://schemas.microsoft.com/office/drawing/2014/main" id="{89822C3A-F668-4E74-9F5A-EE83BD4246DD}"/>
              </a:ext>
            </a:extLst>
          </p:cNvPr>
          <p:cNvSpPr/>
          <p:nvPr/>
        </p:nvSpPr>
        <p:spPr>
          <a:xfrm>
            <a:off x="5286375" y="1062709"/>
            <a:ext cx="1860509" cy="369332"/>
          </a:xfrm>
          <a:prstGeom prst="rect">
            <a:avLst/>
          </a:prstGeom>
        </p:spPr>
        <p:txBody>
          <a:bodyPr wrap="none">
            <a:spAutoFit/>
          </a:bodyPr>
          <a:lstStyle/>
          <a:p>
            <a:r>
              <a:rPr lang="en-GB" dirty="0">
                <a:highlight>
                  <a:srgbClr val="000000"/>
                </a:highlight>
              </a:rPr>
              <a:t> This takes Time</a:t>
            </a:r>
          </a:p>
        </p:txBody>
      </p:sp>
    </p:spTree>
    <p:extLst>
      <p:ext uri="{BB962C8B-B14F-4D97-AF65-F5344CB8AC3E}">
        <p14:creationId xmlns:p14="http://schemas.microsoft.com/office/powerpoint/2010/main" val="39471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39552" y="188640"/>
            <a:ext cx="8077200" cy="1143000"/>
          </a:xfrm>
        </p:spPr>
        <p:txBody>
          <a:bodyPr wrap="square" numCol="1" compatLnSpc="1">
            <a:prstTxWarp prst="textNoShape">
              <a:avLst/>
            </a:prstTxWarp>
            <a:noAutofit/>
          </a:bodyPr>
          <a:lstStyle/>
          <a:p>
            <a:r>
              <a:rPr lang="en-GB" sz="3200" dirty="0"/>
              <a:t>Establishing the vaccine history</a:t>
            </a:r>
            <a:endParaRPr lang="en-GB" sz="3200" dirty="0">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p:txBody>
          <a:bodyPr/>
          <a:lstStyle/>
          <a:p>
            <a:endParaRPr lang="en-GB" sz="2000" b="1" dirty="0">
              <a:latin typeface="+mj-lt"/>
            </a:endParaRPr>
          </a:p>
          <a:p>
            <a:endParaRPr lang="en-GB" sz="2000" b="1" dirty="0">
              <a:latin typeface="+mj-lt"/>
            </a:endParaRPr>
          </a:p>
          <a:p>
            <a:endParaRPr lang="en-GB" sz="2000" b="1" dirty="0">
              <a:latin typeface="+mj-lt"/>
            </a:endParaRPr>
          </a:p>
        </p:txBody>
      </p:sp>
      <p:sp>
        <p:nvSpPr>
          <p:cNvPr id="4" name="Content Placeholder 3">
            <a:extLst>
              <a:ext uri="{FF2B5EF4-FFF2-40B4-BE49-F238E27FC236}">
                <a16:creationId xmlns:a16="http://schemas.microsoft.com/office/drawing/2014/main" id="{2CC8E61E-634F-4A82-A773-00703A41D79E}"/>
              </a:ext>
            </a:extLst>
          </p:cNvPr>
          <p:cNvSpPr>
            <a:spLocks noGrp="1"/>
          </p:cNvSpPr>
          <p:nvPr>
            <p:ph sz="half" idx="1"/>
          </p:nvPr>
        </p:nvSpPr>
        <p:spPr>
          <a:xfrm>
            <a:off x="685800" y="1295400"/>
            <a:ext cx="7702624" cy="4267200"/>
          </a:xfrm>
        </p:spPr>
        <p:txBody>
          <a:bodyPr/>
          <a:lstStyle/>
          <a:p>
            <a:r>
              <a:rPr lang="en-GB" sz="2000" dirty="0"/>
              <a:t>‘</a:t>
            </a:r>
            <a:r>
              <a:rPr lang="en-GB" sz="2000" b="1" i="1" dirty="0"/>
              <a:t>Documented or reliable vaccine history’ </a:t>
            </a:r>
          </a:p>
          <a:p>
            <a:r>
              <a:rPr lang="en-GB" sz="2000" dirty="0"/>
              <a:t>Unless there is a documented or reliable vaccine history, </a:t>
            </a:r>
          </a:p>
          <a:p>
            <a:r>
              <a:rPr lang="en-GB" sz="2000" dirty="0"/>
              <a:t>individuals should be assumed to be unimmunised and a full course of immunisations planned</a:t>
            </a:r>
          </a:p>
          <a:p>
            <a:pPr>
              <a:buFont typeface="Wingdings" panose="05000000000000000000" pitchFamily="2" charset="2"/>
              <a:buChar char="q"/>
            </a:pPr>
            <a:r>
              <a:rPr lang="en-GB" sz="2000" b="1" dirty="0"/>
              <a:t>Written records</a:t>
            </a:r>
          </a:p>
          <a:p>
            <a:pPr>
              <a:buFont typeface="Wingdings" panose="05000000000000000000" pitchFamily="2" charset="2"/>
              <a:buChar char="q"/>
            </a:pPr>
            <a:r>
              <a:rPr lang="en-GB" sz="2000" b="1" dirty="0"/>
              <a:t>Verbal history</a:t>
            </a:r>
          </a:p>
          <a:p>
            <a:pPr>
              <a:buFont typeface="Wingdings" panose="05000000000000000000" pitchFamily="2" charset="2"/>
              <a:buChar char="q"/>
            </a:pPr>
            <a:r>
              <a:rPr lang="en-GB" sz="2000" b="1" dirty="0"/>
              <a:t>Pictures on mobile phone</a:t>
            </a:r>
          </a:p>
          <a:p>
            <a:pPr>
              <a:buFont typeface="Wingdings" panose="05000000000000000000" pitchFamily="2" charset="2"/>
              <a:buChar char="q"/>
            </a:pPr>
            <a:r>
              <a:rPr lang="en-GB" sz="2000" b="1" dirty="0"/>
              <a:t>Web search vaccine names/translations</a:t>
            </a:r>
          </a:p>
          <a:p>
            <a:pPr>
              <a:buFont typeface="Wingdings" panose="05000000000000000000" pitchFamily="2" charset="2"/>
              <a:buChar char="q"/>
            </a:pPr>
            <a:r>
              <a:rPr lang="en-GB" sz="2000" b="1" dirty="0"/>
              <a:t>Document any investigation and conversations with individuals and families</a:t>
            </a:r>
          </a:p>
          <a:p>
            <a:pPr>
              <a:buFont typeface="Wingdings" panose="05000000000000000000" pitchFamily="2" charset="2"/>
              <a:buChar char="q"/>
            </a:pPr>
            <a:r>
              <a:rPr lang="en-GB" sz="2000" b="1" dirty="0"/>
              <a:t>Comparison of the records or history with web-based resources</a:t>
            </a:r>
          </a:p>
        </p:txBody>
      </p:sp>
    </p:spTree>
    <p:extLst>
      <p:ext uri="{BB962C8B-B14F-4D97-AF65-F5344CB8AC3E}">
        <p14:creationId xmlns:p14="http://schemas.microsoft.com/office/powerpoint/2010/main" val="362988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14476" y="280959"/>
            <a:ext cx="8077200" cy="1143000"/>
          </a:xfrm>
        </p:spPr>
        <p:txBody>
          <a:bodyPr wrap="square" numCol="1" compatLnSpc="1">
            <a:prstTxWarp prst="textNoShape">
              <a:avLst/>
            </a:prstTxWarp>
            <a:noAutofit/>
          </a:bodyPr>
          <a:lstStyle/>
          <a:p>
            <a:r>
              <a:rPr lang="en-GB" sz="3200" dirty="0"/>
              <a:t>Identify the missing vaccines and recommend</a:t>
            </a:r>
            <a:endParaRPr lang="en-GB" sz="3200" dirty="0">
              <a:latin typeface="Arial" charset="0"/>
              <a:ea typeface="ヒラギノ角ゴ Pro W3" charset="-128"/>
              <a:cs typeface="ヒラギノ角ゴ Pro W3" charset="-128"/>
            </a:endParaRPr>
          </a:p>
        </p:txBody>
      </p:sp>
      <p:sp>
        <p:nvSpPr>
          <p:cNvPr id="5" name="Content Placeholder 4"/>
          <p:cNvSpPr>
            <a:spLocks noGrp="1"/>
          </p:cNvSpPr>
          <p:nvPr>
            <p:ph sz="half" idx="2"/>
          </p:nvPr>
        </p:nvSpPr>
        <p:spPr>
          <a:xfrm>
            <a:off x="490745" y="2585684"/>
            <a:ext cx="8272255" cy="3181063"/>
          </a:xfrm>
        </p:spPr>
        <p:txBody>
          <a:bodyPr/>
          <a:lstStyle/>
          <a:p>
            <a:r>
              <a:rPr lang="en-GB" sz="2000" dirty="0"/>
              <a:t>The algorithm process is grouped by age. For some vaccines there is a lower or upper age limit generally based on the risk of specific disease for the UK population over a certain age </a:t>
            </a:r>
          </a:p>
          <a:p>
            <a:r>
              <a:rPr lang="en-GB" sz="2000" dirty="0"/>
              <a:t>For example; </a:t>
            </a:r>
          </a:p>
          <a:p>
            <a:r>
              <a:rPr lang="en-GB" sz="2000" dirty="0"/>
              <a:t>PCV and </a:t>
            </a:r>
            <a:r>
              <a:rPr lang="en-GB" sz="2000" dirty="0" err="1"/>
              <a:t>MenB</a:t>
            </a:r>
            <a:r>
              <a:rPr lang="en-GB" sz="2000" dirty="0"/>
              <a:t> vaccines are not routinely given &gt; 2 years and Hib and pertussis not routinely given in UK &gt; 10 years </a:t>
            </a:r>
          </a:p>
          <a:p>
            <a:r>
              <a:rPr lang="en-GB" sz="2000" dirty="0"/>
              <a:t>Recommend missing vaccines for individual according to age for them or parents to consent</a:t>
            </a:r>
            <a:endParaRPr lang="en-GB" sz="2000" b="1" dirty="0"/>
          </a:p>
        </p:txBody>
      </p:sp>
      <p:pic>
        <p:nvPicPr>
          <p:cNvPr id="4" name="Picture 3">
            <a:extLst>
              <a:ext uri="{FF2B5EF4-FFF2-40B4-BE49-F238E27FC236}">
                <a16:creationId xmlns:a16="http://schemas.microsoft.com/office/drawing/2014/main" id="{7CF22276-9277-4C41-ACD1-C2A379F3C190}"/>
              </a:ext>
            </a:extLst>
          </p:cNvPr>
          <p:cNvPicPr>
            <a:picLocks noChangeAspect="1"/>
          </p:cNvPicPr>
          <p:nvPr/>
        </p:nvPicPr>
        <p:blipFill>
          <a:blip r:embed="rId3"/>
          <a:stretch>
            <a:fillRect/>
          </a:stretch>
        </p:blipFill>
        <p:spPr>
          <a:xfrm>
            <a:off x="490745" y="1443049"/>
            <a:ext cx="7867650" cy="752475"/>
          </a:xfrm>
          <a:prstGeom prst="rect">
            <a:avLst/>
          </a:prstGeom>
        </p:spPr>
      </p:pic>
    </p:spTree>
    <p:extLst>
      <p:ext uri="{BB962C8B-B14F-4D97-AF65-F5344CB8AC3E}">
        <p14:creationId xmlns:p14="http://schemas.microsoft.com/office/powerpoint/2010/main" val="1139631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5768"/>
            <a:ext cx="8077200" cy="1143000"/>
          </a:xfrm>
        </p:spPr>
        <p:txBody>
          <a:bodyPr/>
          <a:lstStyle/>
          <a:p>
            <a:r>
              <a:rPr lang="en-GB" dirty="0"/>
              <a:t>Plan the schedule</a:t>
            </a:r>
          </a:p>
        </p:txBody>
      </p:sp>
      <p:sp>
        <p:nvSpPr>
          <p:cNvPr id="3" name="Content Placeholder 2"/>
          <p:cNvSpPr>
            <a:spLocks noGrp="1"/>
          </p:cNvSpPr>
          <p:nvPr>
            <p:ph idx="1"/>
          </p:nvPr>
        </p:nvSpPr>
        <p:spPr>
          <a:xfrm>
            <a:off x="0" y="1131709"/>
            <a:ext cx="9144000" cy="1143000"/>
          </a:xfrm>
        </p:spPr>
        <p:txBody>
          <a:bodyPr/>
          <a:lstStyle/>
          <a:p>
            <a:r>
              <a:rPr lang="en-GB" sz="2000" dirty="0"/>
              <a:t>General principle –  Plan catch-up immunisation schedule with minimum </a:t>
            </a:r>
          </a:p>
          <a:p>
            <a:r>
              <a:rPr lang="en-GB" sz="2000" dirty="0"/>
              <a:t>number of visits and within a minimum </a:t>
            </a:r>
            <a:r>
              <a:rPr lang="en-GB" sz="2000" strike="sngStrike" dirty="0"/>
              <a:t>possible</a:t>
            </a:r>
            <a:r>
              <a:rPr lang="en-GB" sz="2000" dirty="0"/>
              <a:t> timescale – aim to protect the </a:t>
            </a:r>
          </a:p>
          <a:p>
            <a:r>
              <a:rPr lang="en-GB" sz="2000" dirty="0"/>
              <a:t>individual in shortest time possible:</a:t>
            </a:r>
          </a:p>
          <a:p>
            <a:endParaRPr lang="en-GB" sz="1600" dirty="0"/>
          </a:p>
          <a:p>
            <a:endParaRPr lang="en-GB" sz="1600" dirty="0"/>
          </a:p>
          <a:p>
            <a:endParaRPr lang="en-GB" sz="1600" dirty="0"/>
          </a:p>
        </p:txBody>
      </p:sp>
      <p:sp>
        <p:nvSpPr>
          <p:cNvPr id="5" name="TextBox 4">
            <a:extLst>
              <a:ext uri="{FF2B5EF4-FFF2-40B4-BE49-F238E27FC236}">
                <a16:creationId xmlns:a16="http://schemas.microsoft.com/office/drawing/2014/main" id="{959608C7-0937-497F-B936-134F802BAB50}"/>
              </a:ext>
            </a:extLst>
          </p:cNvPr>
          <p:cNvSpPr txBox="1"/>
          <p:nvPr/>
        </p:nvSpPr>
        <p:spPr>
          <a:xfrm>
            <a:off x="698944" y="2492896"/>
            <a:ext cx="7470384" cy="3139321"/>
          </a:xfrm>
          <a:prstGeom prst="rect">
            <a:avLst/>
          </a:prstGeom>
          <a:noFill/>
          <a:ln w="76200">
            <a:solidFill>
              <a:srgbClr val="FC0CBD"/>
            </a:solidFill>
          </a:ln>
        </p:spPr>
        <p:txBody>
          <a:bodyPr wrap="square" rtlCol="0">
            <a:spAutoFit/>
          </a:bodyPr>
          <a:lstStyle/>
          <a:p>
            <a:r>
              <a:rPr lang="en-GB" dirty="0">
                <a:solidFill>
                  <a:schemeClr val="bg1"/>
                </a:solidFill>
              </a:rPr>
              <a:t>• Provide prompt protection – best to offer the missing vaccines as soon as possible</a:t>
            </a:r>
          </a:p>
          <a:p>
            <a:endParaRPr lang="en-GB" dirty="0">
              <a:solidFill>
                <a:schemeClr val="bg1"/>
              </a:solidFill>
            </a:endParaRPr>
          </a:p>
          <a:p>
            <a:r>
              <a:rPr lang="en-GB" dirty="0">
                <a:solidFill>
                  <a:schemeClr val="bg1"/>
                </a:solidFill>
              </a:rPr>
              <a:t>• Maximise opportunity to vaccinate, having too many appointments risks people not completing and coming back - there is no limit to the number of vaccines you can give</a:t>
            </a:r>
          </a:p>
          <a:p>
            <a:endParaRPr lang="en-GB" dirty="0">
              <a:solidFill>
                <a:schemeClr val="bg1"/>
              </a:solidFill>
            </a:endParaRPr>
          </a:p>
          <a:p>
            <a:r>
              <a:rPr lang="en-GB" dirty="0">
                <a:solidFill>
                  <a:schemeClr val="bg1"/>
                </a:solidFill>
              </a:rPr>
              <a:t>• If the vaccine records subsequently turn up and individuals end up having additional vaccines this is not an ‘error’ the plan is based on the best advice and in the best interest of the patient with the history available this is part of the consent process</a:t>
            </a:r>
          </a:p>
        </p:txBody>
      </p:sp>
    </p:spTree>
    <p:extLst>
      <p:ext uri="{BB962C8B-B14F-4D97-AF65-F5344CB8AC3E}">
        <p14:creationId xmlns:p14="http://schemas.microsoft.com/office/powerpoint/2010/main" val="607046304"/>
      </p:ext>
    </p:extLst>
  </p:cSld>
  <p:clrMapOvr>
    <a:masterClrMapping/>
  </p:clrMapOvr>
</p:sld>
</file>

<file path=ppt/theme/theme1.xml><?xml version="1.0" encoding="utf-8"?>
<a:theme xmlns:a="http://schemas.openxmlformats.org/drawingml/2006/main" name="BHSCT_white">
  <a:themeElements>
    <a:clrScheme name="Custom 6">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0070C0"/>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pitchFamily="34"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HSCT_whit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alt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45FF0DC6F3F94F9FC073FA29C8F3B8" ma:contentTypeVersion="0" ma:contentTypeDescription="Create a new document." ma:contentTypeScope="" ma:versionID="126e691b38787388628ed8739995665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89A84E-4D79-4D9C-93E2-C549E8AA1E22}">
  <ds:schemaRefs>
    <ds:schemaRef ds:uri="http://schemas.microsoft.com/sharepoint/v3/contenttype/forms"/>
  </ds:schemaRefs>
</ds:datastoreItem>
</file>

<file path=customXml/itemProps2.xml><?xml version="1.0" encoding="utf-8"?>
<ds:datastoreItem xmlns:ds="http://schemas.openxmlformats.org/officeDocument/2006/customXml" ds:itemID="{ECB81D53-BA08-4311-BCD3-701F8C5DB490}">
  <ds:schemaRef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E05479B-65C4-4793-9D80-D2C86761AC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11665</TotalTime>
  <Words>1603</Words>
  <Application>Microsoft Office PowerPoint</Application>
  <PresentationFormat>On-screen Show (4:3)</PresentationFormat>
  <Paragraphs>218</Paragraphs>
  <Slides>20</Slides>
  <Notes>19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20</vt:i4>
      </vt:variant>
    </vt:vector>
  </HeadingPairs>
  <TitlesOfParts>
    <vt:vector size="27" baseType="lpstr">
      <vt:lpstr>Arial</vt:lpstr>
      <vt:lpstr>Calibri</vt:lpstr>
      <vt:lpstr>Times New Roman</vt:lpstr>
      <vt:lpstr>Wingdings</vt:lpstr>
      <vt:lpstr>ヒラギノ角ゴ Pro W3</vt:lpstr>
      <vt:lpstr>BHSCT_white</vt:lpstr>
      <vt:lpstr>1_BHSCT_white</vt:lpstr>
      <vt:lpstr>Managing incomplete immunisation histories   using the UKHSA algorithm   March 2023</vt:lpstr>
      <vt:lpstr>Learning Outcomes</vt:lpstr>
      <vt:lpstr>    Why is this Important?</vt:lpstr>
      <vt:lpstr>Who might be affected</vt:lpstr>
      <vt:lpstr>The Algorithm </vt:lpstr>
      <vt:lpstr>The process to catch-up/manage incomplete vaccination</vt:lpstr>
      <vt:lpstr>Establishing the vaccine history</vt:lpstr>
      <vt:lpstr>Identify the missing vaccines and recommend</vt:lpstr>
      <vt:lpstr>Plan the schedule</vt:lpstr>
      <vt:lpstr>Scheduling guidance</vt:lpstr>
      <vt:lpstr>Scheduling guidance</vt:lpstr>
      <vt:lpstr>Scenario 1</vt:lpstr>
      <vt:lpstr>Scenario 2</vt:lpstr>
      <vt:lpstr>Scenario 3</vt:lpstr>
      <vt:lpstr>Scenario 3</vt:lpstr>
      <vt:lpstr>PowerPoint Presentation</vt:lpstr>
      <vt:lpstr>Summary</vt:lpstr>
      <vt:lpstr>PowerPoint Presentation</vt:lpstr>
      <vt:lpstr>Questions</vt:lpstr>
      <vt:lpstr>Your local Health Protection Team</vt:lpstr>
    </vt:vector>
  </TitlesOfParts>
  <Company>HSC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Flu Immunisation Programme 2018/19 Northern Ireland</dc:title>
  <dc:creator>kelly;kelly.neville@hscni.net</dc:creator>
  <cp:lastModifiedBy>Siobhan Carlin</cp:lastModifiedBy>
  <cp:revision>569</cp:revision>
  <cp:lastPrinted>2019-08-09T14:59:54Z</cp:lastPrinted>
  <dcterms:created xsi:type="dcterms:W3CDTF">2018-06-15T14:49:11Z</dcterms:created>
  <dcterms:modified xsi:type="dcterms:W3CDTF">2024-01-24T11:50:15Z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0x0101000E45FF0DC6F3F94F9FC073FA29C8F3B8</vt:lpwstr>
  </property>
</Properties>
</file>