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02" r:id="rId6"/>
  </p:sldMasterIdLst>
  <p:notesMasterIdLst>
    <p:notesMasterId r:id="rId75"/>
  </p:notesMasterIdLst>
  <p:handoutMasterIdLst>
    <p:handoutMasterId r:id="rId76"/>
  </p:handoutMasterIdLst>
  <p:sldIdLst>
    <p:sldId id="257" r:id="rId7"/>
    <p:sldId id="395" r:id="rId8"/>
    <p:sldId id="258" r:id="rId9"/>
    <p:sldId id="434" r:id="rId10"/>
    <p:sldId id="335" r:id="rId11"/>
    <p:sldId id="261" r:id="rId12"/>
    <p:sldId id="337" r:id="rId13"/>
    <p:sldId id="358" r:id="rId14"/>
    <p:sldId id="267" r:id="rId15"/>
    <p:sldId id="471" r:id="rId16"/>
    <p:sldId id="484" r:id="rId17"/>
    <p:sldId id="444" r:id="rId18"/>
    <p:sldId id="450" r:id="rId19"/>
    <p:sldId id="449" r:id="rId20"/>
    <p:sldId id="399" r:id="rId21"/>
    <p:sldId id="472" r:id="rId22"/>
    <p:sldId id="435" r:id="rId23"/>
    <p:sldId id="451" r:id="rId24"/>
    <p:sldId id="272" r:id="rId25"/>
    <p:sldId id="271" r:id="rId26"/>
    <p:sldId id="276" r:id="rId27"/>
    <p:sldId id="278" r:id="rId28"/>
    <p:sldId id="470" r:id="rId29"/>
    <p:sldId id="475" r:id="rId30"/>
    <p:sldId id="407" r:id="rId31"/>
    <p:sldId id="473" r:id="rId32"/>
    <p:sldId id="409" r:id="rId33"/>
    <p:sldId id="480" r:id="rId34"/>
    <p:sldId id="441" r:id="rId35"/>
    <p:sldId id="476" r:id="rId36"/>
    <p:sldId id="477" r:id="rId37"/>
    <p:sldId id="412" r:id="rId38"/>
    <p:sldId id="413" r:id="rId39"/>
    <p:sldId id="461" r:id="rId40"/>
    <p:sldId id="481" r:id="rId41"/>
    <p:sldId id="329" r:id="rId42"/>
    <p:sldId id="355" r:id="rId43"/>
    <p:sldId id="367" r:id="rId44"/>
    <p:sldId id="462" r:id="rId45"/>
    <p:sldId id="486" r:id="rId46"/>
    <p:sldId id="347" r:id="rId47"/>
    <p:sldId id="465" r:id="rId48"/>
    <p:sldId id="294" r:id="rId49"/>
    <p:sldId id="295" r:id="rId50"/>
    <p:sldId id="296" r:id="rId51"/>
    <p:sldId id="371" r:id="rId52"/>
    <p:sldId id="417" r:id="rId53"/>
    <p:sldId id="416" r:id="rId54"/>
    <p:sldId id="442" r:id="rId55"/>
    <p:sldId id="482" r:id="rId56"/>
    <p:sldId id="485" r:id="rId57"/>
    <p:sldId id="301" r:id="rId58"/>
    <p:sldId id="303" r:id="rId59"/>
    <p:sldId id="304" r:id="rId60"/>
    <p:sldId id="466" r:id="rId61"/>
    <p:sldId id="474" r:id="rId62"/>
    <p:sldId id="445" r:id="rId63"/>
    <p:sldId id="483" r:id="rId64"/>
    <p:sldId id="424" r:id="rId65"/>
    <p:sldId id="448" r:id="rId66"/>
    <p:sldId id="456" r:id="rId67"/>
    <p:sldId id="426" r:id="rId68"/>
    <p:sldId id="427" r:id="rId69"/>
    <p:sldId id="418" r:id="rId70"/>
    <p:sldId id="431" r:id="rId71"/>
    <p:sldId id="432" r:id="rId72"/>
    <p:sldId id="433" r:id="rId73"/>
    <p:sldId id="460" r:id="rId7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2" clrIdx="3"/>
  <p:cmAuthor id="4" name="Kelly Neville" initials="KN" lastIdx="56" clrIdx="4">
    <p:extLst>
      <p:ext uri="{19B8F6BF-5375-455C-9EA6-DF929625EA0E}">
        <p15:presenceInfo xmlns:p15="http://schemas.microsoft.com/office/powerpoint/2012/main" userId="S-1-5-21-1087248158-1645291680-3373200396-55332" providerId="AD"/>
      </p:ext>
    </p:extLst>
  </p:cmAuthor>
  <p:cmAuthor id="5" name="Ashling Kerr" initials="AK" lastIdx="6" clrIdx="5">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82320" autoAdjust="0"/>
  </p:normalViewPr>
  <p:slideViewPr>
    <p:cSldViewPr>
      <p:cViewPr varScale="1">
        <p:scale>
          <a:sx n="107" d="100"/>
          <a:sy n="107" d="100"/>
        </p:scale>
        <p:origin x="1728" y="114"/>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17/09/2024</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17/09/2024</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statistics/annual-flu-repor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17-2024.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4-2025-northern-hemisphere-influenza-seas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edicines.org.uk/emc/product/922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ines.org.uk/emc/product/12882/smp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icines.org.uk/emc/product/1579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publichealth.hscni.net/publications/guidance-vaccine-handling-and-storage-gp-practic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5225/Greenbook_chapter_6.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influenza immunisation programme for the 2045/25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the actual administration techniques involved in vaccination. If staff are required to deliver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2020/21 to 2023/24 flu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and 2023/24 seasons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Influenza activity in England is monitored by the UK Health Security Agency (UKHSA) </a:t>
            </a: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previous few years, the flu vaccine will not be available during the 2024/25 programme to everyone aged 50-64 years of age; </a:t>
            </a:r>
            <a:r>
              <a:rPr lang="en-GB" dirty="0"/>
              <a:t>only those aged 50 – 64 who are in a clinical at risk group </a:t>
            </a:r>
            <a:r>
              <a:rPr lang="en-GB" dirty="0">
                <a:hlinkClick r:id="rId3"/>
              </a:rPr>
              <a:t>doh-hss-md-33-2024.pdf (health-ni.gov.uk)</a:t>
            </a:r>
            <a:endParaRPr lang="en-GB" dirty="0">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rgbClr val="FF0000"/>
                </a:solidFill>
                <a:latin typeface="Arial"/>
              </a:rPr>
              <a:t>In 2023/24, the extension to 50 – 64 year olds was removed</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13</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Influenza activity is monitored in the UK through a variety of schemes based in primary and secondary care. One important indicator is based on reports of new consultations for influenza-like illness from GP practices, combined with virologic surveillance.</a:t>
            </a:r>
          </a:p>
          <a:p>
            <a:pPr marL="171450" indent="-171450">
              <a:buFont typeface="Arial" panose="020B0604020202020204" pitchFamily="34" charset="0"/>
              <a:buChar char="•"/>
            </a:pPr>
            <a:r>
              <a:rPr lang="en-GB" dirty="0"/>
              <a:t>All authorised influenza vaccines need to meet safety, efficacy and quality standards set by the Commission on Human Medicines. </a:t>
            </a:r>
          </a:p>
          <a:p>
            <a:pPr marL="171450" indent="-171450">
              <a:buFont typeface="Arial" panose="020B0604020202020204" pitchFamily="34" charset="0"/>
              <a:buChar char="•"/>
            </a:pPr>
            <a:r>
              <a:rPr lang="en-GB" dirty="0"/>
              <a:t>Mismatches between the components in the vaccine and circulating viruses do occur from time to time and explains much of the variation in estimates of vaccine effectiveness. When antigenic drift occurs, vaccination is still recommended as some degree of protection may be conferred against the drifted strain and the vaccine should still offer protection against the other strains in the vaccine.</a:t>
            </a:r>
          </a:p>
          <a:p>
            <a:pPr marL="171450" indent="-171450">
              <a:buFont typeface="Arial" panose="020B0604020202020204" pitchFamily="34" charset="0"/>
              <a:buChar char="•"/>
            </a:pPr>
            <a:r>
              <a:rPr lang="en-GB" dirty="0"/>
              <a:t>After immunisation, protective immune responses may be achieved within 14 days.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pPr marL="0" indent="0">
              <a:buFont typeface="Arial" panose="020B0604020202020204" pitchFamily="34" charset="0"/>
              <a:buNone/>
            </a:pPr>
            <a:r>
              <a:rPr lang="en-GB" dirty="0">
                <a:hlinkClick r:id="rId4"/>
              </a:rPr>
              <a:t>Influenza: the green book, chapter 19 - GOV.UK (www.gov.uk)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249529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 evidence continues to accumulate on the effectiveness of the newer vaccines (ECDC 2020). JCVI keeps its advice on seasonal influenza vaccines under regular review </a:t>
            </a:r>
            <a:r>
              <a:rPr lang="en-GB" dirty="0">
                <a:hlinkClick r:id="rId3"/>
              </a:rPr>
              <a:t>Surveillance of influenza and other seasonal respiratory viruses in the UK - GOV.UK (www.gov.uk)</a:t>
            </a:r>
            <a:endParaRPr lang="en-GB" dirty="0"/>
          </a:p>
          <a:p>
            <a:endParaRPr lang="en-GB" dirty="0"/>
          </a:p>
          <a:p>
            <a:r>
              <a:rPr lang="en-GB" sz="1200" b="0" i="0" kern="1200" dirty="0">
                <a:solidFill>
                  <a:schemeClr val="tx1"/>
                </a:solidFill>
                <a:effectLst/>
                <a:latin typeface="+mn-lt"/>
                <a:ea typeface="+mn-ea"/>
                <a:cs typeface="+mn-cs"/>
              </a:rPr>
              <a:t>It is important to remember that flu vaccination remains the best way to protect people from flu. It not only protects people who have received the vaccine, but also those around them.</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156155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17</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*Frontline H</a:t>
            </a:r>
            <a:r>
              <a:rPr lang="en-GB" dirty="0"/>
              <a:t>ealth and social care workers (HSCWs) employed by: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a:t>
            </a:r>
            <a:r>
              <a:rPr lang="en-GB" dirty="0"/>
              <a:t>accination should also be offered to household contacts of immunocompromised individuals, those individuals who expect to share living accommodation on most days over the winter and therefore for whom continuing close contact is unavoidable.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The objectives of the influenza immunisation programme are to protect those who are most at risk of serious illness or death should they catch influenza and to reduce transmission of the infection, thereby contributing to the protection of vulnerable patients who may have a suboptimal response to their own immunisations.</a:t>
            </a: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a:ln>
                <a:noFill/>
              </a:ln>
              <a:solidFill>
                <a:prstClr val="black"/>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a:endParaRPr>
          </a:p>
          <a:p>
            <a:pPr>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50422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19</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influenza exacerbating any underlying disease that a patient may have, as well as the risk of serious illness from </a:t>
            </a:r>
            <a:r>
              <a:rPr lang="en-GB" b="1" dirty="0"/>
              <a:t>influenza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Flu vaccine should be offered in such cases even if the individual is not in one of the specified clinical risk groups.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hlinkClick r:id="rId4"/>
              </a:rPr>
              <a:t>CMO Seasonal flu letter </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All pregnant women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are recommended to receive the inactivated flu vaccine (</a:t>
            </a:r>
            <a:r>
              <a:rPr lang="en-GB" sz="1200" b="0" i="0" kern="1200" dirty="0">
                <a:solidFill>
                  <a:schemeClr val="tx1"/>
                </a:solidFill>
                <a:effectLst/>
                <a:latin typeface="+mn-lt"/>
                <a:ea typeface="+mn-ea"/>
                <a:cs typeface="+mn-cs"/>
              </a:rPr>
              <a:t>including those women who become pregnant during the influenza season)</a:t>
            </a:r>
            <a:r>
              <a:rPr lang="en-GB" sz="1200" b="0" i="0" u="none" strike="noStrike"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irrespective of their stage of pregnancy.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is good evidence that pregnant women are at increased risk from complications if they contract influenza. In addition, studies show that having influenza during pregnancy is associated with premature birth, infants that are small for gestational age (SGA) and low birth weight. </a:t>
            </a:r>
            <a:r>
              <a:rPr lang="en-GB" sz="1200" b="0" i="0" kern="1200" dirty="0">
                <a:solidFill>
                  <a:schemeClr val="tx1"/>
                </a:solidFill>
                <a:effectLst/>
                <a:latin typeface="+mn-lt"/>
                <a:ea typeface="+mn-ea"/>
                <a:cs typeface="+mn-cs"/>
              </a:rPr>
              <a:t>Flu vaccination during pregnancy not only reduces these risks, it also provides passive immunity against influenza to infants in the first few months of life through antibodies passing across the placenta.</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 review of studies on the safety of flu vaccine in pregnancy concluded that inactivated flu vaccine can be safely and effectively administered during any trimester of pregnancy. No study to date has demonstrated an increased risk of either maternal complications or adverse fetal outcomes associated with inactivated influenza vaccine.</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ideal time to offer flu vaccination to pregnant women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a:t>
            </a:r>
          </a:p>
          <a:p>
            <a:pPr marL="0" indent="0">
              <a:buFont typeface="Arial" panose="020B0604020202020204" pitchFamily="34" charset="0"/>
              <a:buNone/>
            </a:pPr>
            <a:r>
              <a:rPr lang="en-GB" dirty="0">
                <a:hlinkClick r:id="rId3"/>
              </a:rPr>
              <a:t>Green Book Chapter 19 Influenza (publishing.service.gov.uk)</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33472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Vaccination has been shown to have many benefits including reducing the risk of influenza illness, hospitalisation and influenza-related death. Whilst it may not prevent every person who is vaccinated from getting influenza, flu vaccination has been shown to reduce the severity of illness.</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a:t>
            </a:fld>
            <a:endParaRPr lang="en-GB"/>
          </a:p>
        </p:txBody>
      </p:sp>
    </p:spTree>
    <p:extLst>
      <p:ext uri="{BB962C8B-B14F-4D97-AF65-F5344CB8AC3E}">
        <p14:creationId xmlns:p14="http://schemas.microsoft.com/office/powerpoint/2010/main" val="192623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Frontline health and social care workers have a duty of care to protect their patients and service users from infection. This includes getting vaccinated against flu.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Flu outbreaks can occur in HSC settings with both staff and their patients/service users being affected when flu is circulating in the community. It is important that HSCWs protect themselves by having the flu vaccine, and, in doing so, they reduce the risk of spreading flu to their patients, service users, colleagues and family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These people may not respond well to immunisation. </a:t>
            </a:r>
            <a:r>
              <a:rPr lang="en-GB" dirty="0">
                <a:solidFill>
                  <a:prstClr val="black"/>
                </a:solidFill>
                <a:latin typeface="Arial" panose="020B0604020202020204" pitchFamily="34" charset="0"/>
                <a:ea typeface="ヒラギノ角ゴ Pro W3" pitchFamily="84" charset="-128"/>
                <a:cs typeface="Arial" panose="020B0604020202020204" pitchFamily="34" charset="0"/>
              </a:rPr>
              <a:t>Achieving a good uptake of flu vaccine in HSCWs is even more important this year because of the increased risk of morbidity and mortality from co-infection with flu and COVID-19.</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 and social care workers also helps to reduce the level of sickness absenteeism that can jeopardise health and social care services. </a:t>
            </a:r>
          </a:p>
        </p:txBody>
      </p:sp>
    </p:spTree>
    <p:extLst>
      <p:ext uri="{BB962C8B-B14F-4D97-AF65-F5344CB8AC3E}">
        <p14:creationId xmlns:p14="http://schemas.microsoft.com/office/powerpoint/2010/main" val="399053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Joint Committee for Vaccination and Immunisation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influenza and influenza-related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Since the programme was introduced</a:t>
            </a:r>
            <a:r>
              <a:rPr lang="en-GB" sz="1200" baseline="0" dirty="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388289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PHA have reported flu vaccination uptake for 2023/24 from data extracted from the Vaccine Management System (VMS): Influenza Weekly Surveillance Bulletin, Northern Ireland, 2023/24 | HSC Public Health Agency (hscni.net). The HSS (MD) 23/2024 letter also set out the flu uptake for 2023/24: </a:t>
            </a:r>
            <a:r>
              <a:rPr lang="en-GB" dirty="0">
                <a:hlinkClick r:id="rId3"/>
              </a:rPr>
              <a:t>doh-hss-md-17-2024.pdf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24</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Whilst the strong uptake rate in the age 65 and over cohort is positive, the Department of Health urge providers to repeat this commitment and resolve in 2024/25,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2023/24. </a:t>
            </a:r>
            <a:endParaRPr lang="en-GB" dirty="0"/>
          </a:p>
          <a:p>
            <a:endParaRPr lang="en-GB" dirty="0"/>
          </a:p>
          <a:p>
            <a:r>
              <a:rPr lang="en-GB" dirty="0"/>
              <a:t>The annual flu immunisation programme is a critical element of the system-wide approach for delivering robust and resilient health and care services during the winter.</a:t>
            </a:r>
          </a:p>
          <a:p>
            <a:endParaRPr lang="en-GB" dirty="0"/>
          </a:p>
          <a:p>
            <a:r>
              <a:rPr lang="en-GB" dirty="0">
                <a:hlinkClick r:id="rId3"/>
              </a:rPr>
              <a:t>doh-hss-md-33-2024.pdf (health-ni.gov.uk)</a:t>
            </a:r>
            <a:endParaRPr lang="en-GB" dirty="0"/>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541245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*a</a:t>
            </a:r>
            <a:r>
              <a:rPr lang="en-GB" dirty="0"/>
              <a:t>ll but one of the influenza vaccines available in the UK are inactivated and cannot cause clinical influenza in those that are vaccinated. One vaccine, 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r>
              <a:rPr lang="en-GB" b="1" dirty="0"/>
              <a:t>LAIV should not be given to children or adolescents who are clinically severely immunocompromised due to conditions or immunosuppressive therapy. It is also contraindicated in children and adolescents receiving salicylate therapy (other than for topical treatment of localised conditions.</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adjuvanted quadrivalent influenza vaccine (</a:t>
            </a: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recommended for those aged 65 years and over, is a surface antigen vaccine with an adjuvant added to boost the immune response made to it.</a:t>
            </a:r>
          </a:p>
          <a:p>
            <a:pPr marL="171450" indent="-171450">
              <a:buFont typeface="Arial" panose="020B0604020202020204" pitchFamily="34" charset="0"/>
              <a:buChar char="•"/>
            </a:pPr>
            <a:r>
              <a:rPr lang="en-GB" sz="1200" kern="1200" dirty="0">
                <a:solidFill>
                  <a:schemeClr val="tx1"/>
                </a:solidFill>
                <a:latin typeface="+mn-lt"/>
                <a:ea typeface="+mn-ea"/>
                <a:cs typeface="+mn-cs"/>
              </a:rPr>
              <a:t>Since March 2020, there have been no confirmed detections of wild type B/Yamagata lineage by the UK national influenza centre or internationally through any WHO influenza collaborating centres (as at August 2023). The public health risk from B/Yamagata is now considerably lower than at the time of the introduction of quadrivalent vaccines and B/Yamagata may be extinct. Therefore trivalent influenza vaccines, without a B/Yamagata strain, are currently considered clinically suitable. As manufacturers start to produce trivalent products, their use will be preferred over the equivalent quadrivalent formulation.</a:t>
            </a:r>
          </a:p>
          <a:p>
            <a:pPr marL="171450" indent="-171450">
              <a:buFont typeface="Arial" panose="020B0604020202020204" pitchFamily="34" charset="0"/>
              <a:buChar char="•"/>
            </a:pPr>
            <a:r>
              <a:rPr lang="en-GB" sz="1200" kern="1200" dirty="0">
                <a:solidFill>
                  <a:schemeClr val="tx1"/>
                </a:solidFill>
                <a:latin typeface="+mn-lt"/>
                <a:ea typeface="+mn-ea"/>
                <a:cs typeface="+mn-cs"/>
              </a:rPr>
              <a:t>In 2024, the live attenuated vaccine will revert to a trivalent formulation as recommended by the WHO.</a:t>
            </a:r>
            <a:endParaRPr lang="en-GB" sz="1200" b="0" i="0" kern="1200" dirty="0">
              <a:solidFill>
                <a:schemeClr val="tx1"/>
              </a:solidFill>
              <a:effectLst/>
              <a:latin typeface="+mn-lt"/>
              <a:ea typeface="+mn-ea"/>
              <a:cs typeface="+mn-cs"/>
            </a:endParaRPr>
          </a:p>
          <a:p>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2911677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2024-2025 northern hemisphere influenza season (who.int)</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1323616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Each year, the JCVI reviews all the available data for the currently licensed flu vaccines and makes recommendations as to which vaccines should be offered to the different patient groups in the forthcoming flu season in order to maximise their protection against flu.</a:t>
            </a:r>
          </a:p>
          <a:p>
            <a:pPr fontAlgn="base"/>
            <a:r>
              <a:rPr lang="en-GB" sz="1200" b="0" i="0" kern="1200" dirty="0">
                <a:solidFill>
                  <a:schemeClr val="tx1"/>
                </a:solidFill>
                <a:effectLst/>
                <a:latin typeface="+mn-lt"/>
                <a:ea typeface="+mn-ea"/>
                <a:cs typeface="+mn-cs"/>
              </a:rPr>
              <a:t>The recommendations change from year to year as a wider and improved range of vaccines becomes available and more is known about the effectiveness of the different vaccines.</a:t>
            </a:r>
          </a:p>
          <a:p>
            <a:pPr fontAlgn="base"/>
            <a:r>
              <a:rPr lang="en-GB" sz="1200" b="0" i="0" kern="1200" dirty="0">
                <a:solidFill>
                  <a:schemeClr val="tx1"/>
                </a:solidFill>
                <a:effectLst/>
                <a:latin typeface="+mn-lt"/>
                <a:ea typeface="+mn-ea"/>
                <a:cs typeface="+mn-cs"/>
              </a:rPr>
              <a:t>Different flu vaccines are recommended for different age groups. It is important to know which vaccine to give to which individuals.</a:t>
            </a:r>
          </a:p>
          <a:p>
            <a:pPr fontAlgn="base"/>
            <a:r>
              <a:rPr lang="en-GB" dirty="0">
                <a:hlinkClick r:id="rId3"/>
              </a:rPr>
              <a:t>doh-hss-md-33-2024.pdf (health-ni.gov.uk)</a:t>
            </a:r>
            <a:endParaRPr lang="en-GB" dirty="0"/>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Fluad</a:t>
            </a:r>
            <a:r>
              <a:rPr lang="en-GB" sz="1200" b="0" i="0" kern="1200" dirty="0">
                <a:solidFill>
                  <a:schemeClr val="tx1"/>
                </a:solidFill>
                <a:effectLst/>
                <a:latin typeface="+mn-lt"/>
                <a:ea typeface="+mn-ea"/>
                <a:cs typeface="+mn-cs"/>
              </a:rPr>
              <a:t> Tetra and </a:t>
            </a:r>
            <a:r>
              <a:rPr lang="en-GB" sz="1200" b="0" i="0" kern="1200" dirty="0" err="1">
                <a:solidFill>
                  <a:schemeClr val="tx1"/>
                </a:solidFill>
                <a:effectLst/>
                <a:latin typeface="+mn-lt"/>
                <a:ea typeface="+mn-ea"/>
                <a:cs typeface="+mn-cs"/>
              </a:rPr>
              <a:t>Flucelvax</a:t>
            </a:r>
            <a:r>
              <a:rPr lang="en-GB" sz="1200" b="0" i="0" kern="1200" dirty="0">
                <a:solidFill>
                  <a:schemeClr val="tx1"/>
                </a:solidFill>
                <a:effectLst/>
                <a:latin typeface="+mn-lt"/>
                <a:ea typeface="+mn-ea"/>
                <a:cs typeface="+mn-cs"/>
              </a:rPr>
              <a:t> Tetra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are supplied in single-dose syringes, with a plunger stopper ( </a:t>
            </a:r>
            <a:r>
              <a:rPr lang="en-GB" sz="1200" b="0" i="0" kern="1200" dirty="0" err="1">
                <a:solidFill>
                  <a:schemeClr val="tx1"/>
                </a:solidFill>
                <a:effectLst/>
                <a:latin typeface="+mn-lt"/>
                <a:ea typeface="+mn-ea"/>
                <a:cs typeface="+mn-cs"/>
              </a:rPr>
              <a:t>bromobutyl</a:t>
            </a:r>
            <a:r>
              <a:rPr lang="en-GB" sz="1200" b="0" i="0" kern="1200" dirty="0">
                <a:solidFill>
                  <a:schemeClr val="tx1"/>
                </a:solidFill>
                <a:effectLst/>
                <a:latin typeface="+mn-lt"/>
                <a:ea typeface="+mn-ea"/>
                <a:cs typeface="+mn-cs"/>
              </a:rPr>
              <a:t> rubber ), with attached needles. None of the components of this staked needle </a:t>
            </a:r>
            <a:r>
              <a:rPr lang="en-GB" sz="1200" b="0" i="0" kern="1200" dirty="0" err="1">
                <a:solidFill>
                  <a:schemeClr val="tx1"/>
                </a:solidFill>
                <a:effectLst/>
                <a:latin typeface="+mn-lt"/>
                <a:ea typeface="+mn-ea"/>
                <a:cs typeface="+mn-cs"/>
              </a:rPr>
              <a:t>needle</a:t>
            </a:r>
            <a:r>
              <a:rPr lang="en-GB" sz="1200" b="0" i="0" kern="1200" dirty="0">
                <a:solidFill>
                  <a:schemeClr val="tx1"/>
                </a:solidFill>
                <a:effectLst/>
                <a:latin typeface="+mn-lt"/>
                <a:ea typeface="+mn-ea"/>
                <a:cs typeface="+mn-cs"/>
              </a:rPr>
              <a:t> prefilled syringe presentation that are in direct contact with the vaccine ( syringe barrel, plunger and rubber stopper) are made with natural rubber latex, The needle shield for </a:t>
            </a:r>
            <a:r>
              <a:rPr lang="en-GB" sz="1200" b="0" i="0" kern="1200" dirty="0" err="1">
                <a:solidFill>
                  <a:schemeClr val="tx1"/>
                </a:solidFill>
                <a:effectLst/>
                <a:latin typeface="+mn-lt"/>
                <a:ea typeface="+mn-ea"/>
                <a:cs typeface="+mn-cs"/>
              </a:rPr>
              <a:t>Fluad</a:t>
            </a:r>
            <a:r>
              <a:rPr lang="en-GB" sz="1200" b="0" i="0" kern="1200" dirty="0">
                <a:solidFill>
                  <a:schemeClr val="tx1"/>
                </a:solidFill>
                <a:effectLst/>
                <a:latin typeface="+mn-lt"/>
                <a:ea typeface="+mn-ea"/>
                <a:cs typeface="+mn-cs"/>
              </a:rPr>
              <a:t> Tetra and </a:t>
            </a:r>
            <a:r>
              <a:rPr lang="en-GB" sz="1200" b="0" i="0" kern="1200" dirty="0" err="1">
                <a:solidFill>
                  <a:schemeClr val="tx1"/>
                </a:solidFill>
                <a:effectLst/>
                <a:latin typeface="+mn-lt"/>
                <a:ea typeface="+mn-ea"/>
                <a:cs typeface="+mn-cs"/>
              </a:rPr>
              <a:t>Flucevax</a:t>
            </a:r>
            <a:r>
              <a:rPr lang="en-GB" sz="1200" b="0" i="0" kern="1200" dirty="0">
                <a:solidFill>
                  <a:schemeClr val="tx1"/>
                </a:solidFill>
                <a:effectLst/>
                <a:latin typeface="+mn-lt"/>
                <a:ea typeface="+mn-ea"/>
                <a:cs typeface="+mn-cs"/>
              </a:rPr>
              <a:t> Tetra contains natural rubber latex. The risk of allergy is extremely small and is considered to be safe in those patients that have latex allergy/ latex anaphylaxis</a:t>
            </a:r>
          </a:p>
          <a:p>
            <a:pPr fontAlgn="base"/>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31326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Fluad</a:t>
            </a:r>
            <a:r>
              <a:rPr lang="en-GB" sz="1200" b="0" i="0" u="none" strike="noStrike" kern="1200" baseline="0" dirty="0">
                <a:solidFill>
                  <a:schemeClr val="tx1"/>
                </a:solidFill>
                <a:latin typeface="+mn-lt"/>
                <a:ea typeface="+mn-ea"/>
                <a:cs typeface="+mn-cs"/>
              </a:rPr>
              <a:t> Tetra and </a:t>
            </a:r>
            <a:r>
              <a:rPr lang="en-GB" sz="1200" b="0" i="0" u="none" strike="noStrike" kern="1200" baseline="0" dirty="0" err="1">
                <a:solidFill>
                  <a:schemeClr val="tx1"/>
                </a:solidFill>
                <a:latin typeface="+mn-lt"/>
                <a:ea typeface="+mn-ea"/>
                <a:cs typeface="+mn-cs"/>
              </a:rPr>
              <a:t>Flucelvax</a:t>
            </a:r>
            <a:r>
              <a:rPr lang="en-GB" sz="1200" b="0" i="0" u="none" strike="noStrike" kern="1200" baseline="0" dirty="0">
                <a:solidFill>
                  <a:schemeClr val="tx1"/>
                </a:solidFill>
                <a:latin typeface="+mn-lt"/>
                <a:ea typeface="+mn-ea"/>
                <a:cs typeface="+mn-cs"/>
              </a:rPr>
              <a:t> Tetra (</a:t>
            </a:r>
            <a:r>
              <a:rPr lang="en-GB" sz="1200" b="0" i="0" u="none" strike="noStrike" kern="1200" baseline="0" dirty="0" err="1">
                <a:solidFill>
                  <a:schemeClr val="tx1"/>
                </a:solidFill>
                <a:latin typeface="+mn-lt"/>
                <a:ea typeface="+mn-ea"/>
                <a:cs typeface="+mn-cs"/>
              </a:rPr>
              <a:t>QIVc</a:t>
            </a:r>
            <a:r>
              <a:rPr lang="en-GB" sz="1200" b="0" i="0" u="none" strike="noStrike" kern="1200" baseline="0" dirty="0">
                <a:solidFill>
                  <a:schemeClr val="tx1"/>
                </a:solidFill>
                <a:latin typeface="+mn-lt"/>
                <a:ea typeface="+mn-ea"/>
                <a:cs typeface="+mn-cs"/>
              </a:rPr>
              <a:t>) are supplied in single-dose prefilled syringes, with a plunger stopper (</a:t>
            </a:r>
            <a:r>
              <a:rPr lang="en-GB" sz="1200" b="0" i="0" u="none" strike="noStrike" kern="1200" baseline="0" dirty="0" err="1">
                <a:solidFill>
                  <a:schemeClr val="tx1"/>
                </a:solidFill>
                <a:latin typeface="+mn-lt"/>
                <a:ea typeface="+mn-ea"/>
                <a:cs typeface="+mn-cs"/>
              </a:rPr>
              <a:t>bromobutyl</a:t>
            </a:r>
            <a:r>
              <a:rPr lang="en-GB" sz="1200" b="0" i="0" u="none" strike="noStrike" kern="1200" baseline="0" dirty="0">
                <a:solidFill>
                  <a:schemeClr val="tx1"/>
                </a:solidFill>
                <a:latin typeface="+mn-lt"/>
                <a:ea typeface="+mn-ea"/>
                <a:cs typeface="+mn-cs"/>
              </a:rPr>
              <a:t> rubber), with attached needles. None of the components of this staked needle prefilled syringe presentation that are in direct contact with the vaccine (syringe barrel, plunger and rubber stopper) are made with natural rubber latex. The needle shield for </a:t>
            </a:r>
            <a:r>
              <a:rPr lang="en-GB" sz="1200" b="0" i="0" u="none" strike="noStrike" kern="1200" baseline="0" dirty="0" err="1">
                <a:solidFill>
                  <a:schemeClr val="tx1"/>
                </a:solidFill>
                <a:latin typeface="+mn-lt"/>
                <a:ea typeface="+mn-ea"/>
                <a:cs typeface="+mn-cs"/>
              </a:rPr>
              <a:t>Fluad</a:t>
            </a:r>
            <a:r>
              <a:rPr lang="en-GB" sz="1200" b="0" i="0" u="none" strike="noStrike" kern="1200" baseline="0" dirty="0">
                <a:solidFill>
                  <a:schemeClr val="tx1"/>
                </a:solidFill>
                <a:latin typeface="+mn-lt"/>
                <a:ea typeface="+mn-ea"/>
                <a:cs typeface="+mn-cs"/>
              </a:rPr>
              <a:t> Tetra and </a:t>
            </a:r>
            <a:r>
              <a:rPr lang="en-GB" sz="1200" b="0" i="0" u="none" strike="noStrike" kern="1200" baseline="0" dirty="0" err="1">
                <a:solidFill>
                  <a:schemeClr val="tx1"/>
                </a:solidFill>
                <a:latin typeface="+mn-lt"/>
                <a:ea typeface="+mn-ea"/>
                <a:cs typeface="+mn-cs"/>
              </a:rPr>
              <a:t>Flucelvax</a:t>
            </a:r>
            <a:r>
              <a:rPr lang="en-GB" sz="1200" b="0" i="0" u="none" strike="noStrike" kern="1200" baseline="0" dirty="0">
                <a:solidFill>
                  <a:schemeClr val="tx1"/>
                </a:solidFill>
                <a:latin typeface="+mn-lt"/>
                <a:ea typeface="+mn-ea"/>
                <a:cs typeface="+mn-cs"/>
              </a:rPr>
              <a:t> Tetra contains natural rubber latex. The risk of allergy is extremely small and is considered to be safe in those patients that have latex allergy / latex anaphylaxis. </a:t>
            </a:r>
          </a:p>
          <a:p>
            <a:r>
              <a:rPr lang="en-GB" dirty="0">
                <a:hlinkClick r:id="rId3"/>
              </a:rPr>
              <a:t>doh-hss-md-33-2024.pdf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666659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doh-hss-md-33-2024.pdf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2285606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is made using an egg-based manufacturing process.</a:t>
            </a:r>
          </a:p>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is used in several other countries worldwide and it has an excellent safety record. It has higher immunogenicity and effectiveness than non-adjuvanted, standard dose egg-based flu vaccines in older people.</a:t>
            </a:r>
            <a:endPar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Arial" charset="0"/>
                <a:ea typeface="ヒラギノ角ゴ Pro W3" charset="-128"/>
                <a:cs typeface="ヒラギノ角ゴ Pro W3" charset="-128"/>
              </a:rPr>
              <a:t>Should only be administered I.M. </a:t>
            </a:r>
          </a:p>
          <a:p>
            <a:r>
              <a:rPr lang="en-GB" dirty="0" err="1">
                <a:hlinkClick r:id="rId3"/>
              </a:rPr>
              <a:t>Fluad</a:t>
            </a:r>
            <a:r>
              <a:rPr lang="en-GB" dirty="0">
                <a:hlinkClick r:id="rId3"/>
              </a:rPr>
              <a:t>, Suspension for injection in pre-filled syringe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223640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such as nursing and residential homes. </a:t>
            </a:r>
          </a:p>
          <a:p>
            <a:pPr marL="171450" indent="-171450">
              <a:buFont typeface="Arial" panose="020B0604020202020204" pitchFamily="34" charset="0"/>
              <a:buChar char="•"/>
            </a:pPr>
            <a:r>
              <a:rPr lang="en-GB" altLang="en-US" baseline="0" dirty="0">
                <a:latin typeface="Arial" pitchFamily="34" charset="0"/>
              </a:rPr>
              <a:t>It is possible to have been infected with flu and to have mild symptoms, or remain asymptomatic. </a:t>
            </a: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3</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3</a:t>
            </a:fld>
            <a:endParaRPr lang="en-US" altLang="en-US">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adjuvanted quadrivalent vaccine (</a:t>
            </a:r>
            <a:r>
              <a:rPr lang="en-GB" sz="1200" dirty="0" err="1"/>
              <a:t>aQIV</a:t>
            </a:r>
            <a:r>
              <a:rPr lang="en-GB" sz="1200" dirty="0"/>
              <a:t>) replaced </a:t>
            </a:r>
            <a:r>
              <a:rPr lang="en-GB" sz="1200" dirty="0" err="1"/>
              <a:t>aTIV</a:t>
            </a:r>
            <a:r>
              <a:rPr lang="en-GB" sz="1200" dirty="0"/>
              <a:t> for 2021 to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Squalene is also found in a variety of foods, cosmetics, over-the-counter medications and health supplements. The squalene used in pharmaceutical products and vaccines is commercially extracted from fish oil and is then highly purified during the manufacturing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JCVI (September 2021) have advised that in those aged 65 years and over </a:t>
            </a:r>
            <a:r>
              <a:rPr lang="en-GB" dirty="0" err="1"/>
              <a:t>aQIV</a:t>
            </a:r>
            <a:r>
              <a:rPr lang="en-GB" dirty="0"/>
              <a:t>, </a:t>
            </a:r>
            <a:r>
              <a:rPr lang="en-GB" dirty="0" err="1"/>
              <a:t>QIVr</a:t>
            </a:r>
            <a:r>
              <a:rPr lang="en-GB" dirty="0"/>
              <a:t> and QIV-HD are the preferred vaccines and if these are not available then </a:t>
            </a:r>
            <a:r>
              <a:rPr lang="en-GB" dirty="0" err="1"/>
              <a:t>QIVc</a:t>
            </a:r>
            <a:r>
              <a:rPr lang="en-GB" dirty="0"/>
              <a:t> is considered an acceptable alternative.</a:t>
            </a:r>
            <a:r>
              <a:rPr lang="en-GB"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294429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Children under 9 years of age who are in a clinical risk group and require inactivated flu vaccine (due to the LAIV being contraindicated) but who have never received flu vaccine before, should be offered 2 doses of the vaccine with a 4-week interval between them. Children who have received 1 or more doses of flu vaccine in previous flu seasons should be considered as previously vaccinated and only require a single dose of vaccine.</a:t>
            </a:r>
          </a:p>
          <a:p>
            <a:pPr marL="0" indent="0" fontAlgn="base">
              <a:buFont typeface="Arial" panose="020B0604020202020204" pitchFamily="34" charset="0"/>
              <a:buNone/>
            </a:pPr>
            <a:r>
              <a:rPr lang="en-GB" dirty="0">
                <a:hlinkClick r:id="rId3"/>
              </a:rPr>
              <a:t>Cell-based Quadrivalent Influenza Vaccine (Surface Antigen, Inactivated) Seqirus suspension for injection in pre-filled syringe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QIVc</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Flucelvax</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Tetra</a:t>
            </a:r>
            <a:r>
              <a:rPr lang="en-GB" sz="1200" dirty="0"/>
              <a:t>®</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sz="1200" kern="1200" dirty="0">
                <a:solidFill>
                  <a:srgbClr val="FF0000"/>
                </a:solidFill>
                <a:latin typeface="Arial" pitchFamily="34" charset="0"/>
                <a:ea typeface="ヒラギノ角ゴ Pro W3" pitchFamily="84" charset="-128"/>
              </a:rPr>
              <a:t>It now also licensed for children from 2 years of age.</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dirty="0"/>
              <a:t>Cell cultured vaccines such as </a:t>
            </a:r>
            <a:r>
              <a:rPr lang="en-GB" dirty="0" err="1"/>
              <a:t>QIVc</a:t>
            </a:r>
            <a:r>
              <a:rPr lang="en-GB" dirty="0"/>
              <a:t> should overcome some of the issues associated with egg-adaptation seen in vaccines which use virus grown in eggs (</a:t>
            </a:r>
            <a:r>
              <a:rPr lang="en-GB" dirty="0" err="1"/>
              <a:t>QIVe</a:t>
            </a:r>
            <a:r>
              <a:rPr lang="en-GB" dirty="0"/>
              <a:t> and </a:t>
            </a:r>
            <a:r>
              <a:rPr lang="en-GB" dirty="0" err="1"/>
              <a:t>TIVe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dirty="0">
                <a:latin typeface="Arial" panose="020B0604020202020204" pitchFamily="34" charset="0"/>
                <a:cs typeface="Arial" panose="020B0604020202020204" pitchFamily="34" charset="0"/>
              </a:rPr>
              <a:t>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altLang="en-US" baseline="0" dirty="0">
                <a:latin typeface="Arial" panose="020B0604020202020204" pitchFamily="34" charset="0"/>
                <a:cs typeface="Arial" panose="020B0604020202020204" pitchFamily="34" charset="0"/>
              </a:rPr>
              <a:t>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stocks may expire (15 week shelf life after released from manufacturer) before the end of December so expiry dates should be checked before use and an effort should be made to try and complete the programme by the end of December.</a:t>
            </a:r>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If the child attends primary school they will be offered the first vaccine in school but there is no mop up and at-risk children should attend their GP for vaccination if they have missed the first dose and/or require a second dose of vaccine. If </a:t>
            </a:r>
            <a:r>
              <a:rPr lang="en-GB" baseline="0" dirty="0" err="1">
                <a:latin typeface="Arial" panose="020B0604020202020204" pitchFamily="34" charset="0"/>
                <a:cs typeface="Arial" panose="020B0604020202020204" pitchFamily="34" charset="0"/>
              </a:rPr>
              <a:t>Fluenz</a:t>
            </a:r>
            <a:r>
              <a:rPr lang="en-GB" baseline="0" dirty="0">
                <a:latin typeface="Arial" panose="020B0604020202020204" pitchFamily="34" charset="0"/>
                <a:cs typeface="Arial" panose="020B0604020202020204" pitchFamily="34" charset="0"/>
              </a:rPr>
              <a:t> is not available for use when a child attends for their second vaccine because stocks have expired, the second dose can be replaced with Seqirus quadrivalent inactivated vaccine (</a:t>
            </a:r>
            <a:r>
              <a:rPr lang="en-GB" baseline="0" dirty="0" err="1">
                <a:latin typeface="Arial" panose="020B0604020202020204" pitchFamily="34" charset="0"/>
                <a:cs typeface="Arial" panose="020B0604020202020204" pitchFamily="34" charset="0"/>
              </a:rPr>
              <a:t>QIVc</a:t>
            </a:r>
            <a:r>
              <a:rPr lang="en-GB" baseline="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Fluenz</a:t>
            </a:r>
            <a:r>
              <a:rPr lang="en-GB" dirty="0">
                <a:hlinkClick r:id="rId3"/>
              </a:rPr>
              <a:t> Trivalent nasal spray suspension Influenza vaccine (live attenuated, nasal) - Summary of Product Characteristics (SmPC) - (</a:t>
            </a:r>
            <a:r>
              <a:rPr lang="en-GB" dirty="0" err="1">
                <a:hlinkClick r:id="rId3"/>
              </a:rPr>
              <a:t>emc</a:t>
            </a:r>
            <a:r>
              <a:rPr lang="en-GB" dirty="0">
                <a:hlinkClick r:id="rId3"/>
              </a:rPr>
              <a:t>) (medicines.org.uk)</a:t>
            </a:r>
            <a:endParaRPr lang="en-GB" alt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Immunisation procedures: the green book, chapter 4 - GOV.UK (www.gov.uk)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 </a:t>
            </a:r>
            <a:r>
              <a:rPr lang="en-GB" dirty="0">
                <a:hlinkClick r:id="rId3"/>
              </a:rPr>
              <a:t>Guidance on vaccine handling and storage in GP practices | HSC Public Health Agency (hscni.net)</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15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39</a:t>
            </a:fld>
            <a:endParaRPr lang="en-US" altLang="en-US">
              <a:solidFill>
                <a:prstClr val="black"/>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B0C0C"/>
                </a:solidFill>
                <a:effectLst/>
                <a:latin typeface="GDS Transport"/>
              </a:rPr>
              <a:t>Older adults: flu and RSV vaccines</a:t>
            </a:r>
          </a:p>
          <a:p>
            <a:pPr algn="l"/>
            <a:r>
              <a:rPr lang="en-GB" b="0" i="0" dirty="0">
                <a:solidFill>
                  <a:srgbClr val="0B0C0C"/>
                </a:solidFill>
                <a:effectLst/>
                <a:latin typeface="GDS Transport"/>
              </a:rPr>
              <a:t>There is some data which shows that in older adults, administering the RSV vaccine,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at the same time as seasonal influenza vaccine may reduce the immune response to the RSV vaccine. There is also data that suggests that the response to the influenza A(H3N2) component of seasonal influenza vaccine (the influenza subtype which most severely affects older adults) may be diminished when RSV and seasonal influenza vaccine are co-administered to older adults.</a:t>
            </a:r>
          </a:p>
          <a:p>
            <a:pPr algn="l"/>
            <a:r>
              <a:rPr lang="en-GB" b="0" i="0" dirty="0">
                <a:solidFill>
                  <a:srgbClr val="0B0C0C"/>
                </a:solidFill>
                <a:effectLst/>
                <a:latin typeface="GDS Transport"/>
              </a:rPr>
              <a:t>The clinical significance of any reduced response is unknown, but influenza immune response is known to correlate with protection against infection, and there is emerging data that RSV immune response also correlates with clinical protection. It is therefore recommended that these vaccines should not routinely be scheduled to be given at the same appointment or on the same day. No specific interval is required between administering the vaccines.</a:t>
            </a:r>
          </a:p>
          <a:p>
            <a:pPr algn="l"/>
            <a:r>
              <a:rPr lang="en-GB" b="0" i="0" dirty="0">
                <a:solidFill>
                  <a:srgbClr val="0B0C0C"/>
                </a:solidFill>
                <a:effectLst/>
                <a:latin typeface="GDS Transport"/>
              </a:rPr>
              <a:t>If it is thought that the individual is unlikely to return for a second appointment or immediate protection is necessary,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can be administered at the same time as the influenza vaccine.</a:t>
            </a:r>
          </a:p>
          <a:p>
            <a:pPr algn="l"/>
            <a:endParaRPr lang="en-GB" b="0" i="0" dirty="0">
              <a:solidFill>
                <a:srgbClr val="0B0C0C"/>
              </a:solidFill>
              <a:effectLst/>
              <a:latin typeface="GDS Transport"/>
            </a:endParaRPr>
          </a:p>
          <a:p>
            <a:pPr algn="l"/>
            <a:r>
              <a:rPr lang="en-GB" b="1" i="0" dirty="0">
                <a:solidFill>
                  <a:srgbClr val="0B0C0C"/>
                </a:solidFill>
                <a:effectLst/>
                <a:latin typeface="GDS Transport"/>
              </a:rPr>
              <a:t>Pregnant women: Influenza and RSV vaccines</a:t>
            </a:r>
          </a:p>
          <a:p>
            <a:pPr algn="l"/>
            <a:r>
              <a:rPr lang="en-GB" b="0" i="0" dirty="0">
                <a:solidFill>
                  <a:srgbClr val="0B0C0C"/>
                </a:solidFill>
                <a:effectLst/>
                <a:latin typeface="GDS Transport"/>
              </a:rPr>
              <a:t>The RSV vaccine,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can be given concomitantly with inactivated influenza vaccine to pregnant women. Similarly, there are no safety or effectiveness concerns around giving </a:t>
            </a:r>
            <a:r>
              <a:rPr lang="en-GB" b="0" i="0" dirty="0" err="1">
                <a:solidFill>
                  <a:srgbClr val="0B0C0C"/>
                </a:solidFill>
                <a:effectLst/>
                <a:latin typeface="GDS Transport"/>
              </a:rPr>
              <a:t>Abrysvo</a:t>
            </a:r>
            <a:r>
              <a:rPr lang="en-GB" sz="1200" dirty="0">
                <a:solidFill>
                  <a:srgbClr val="00B0F0"/>
                </a:solidFill>
                <a:latin typeface="Arial" charset="0"/>
                <a:ea typeface="ヒラギノ角ゴ Pro W3" charset="-128"/>
                <a:cs typeface="ヒラギノ角ゴ Pro W3" charset="-128"/>
              </a:rPr>
              <a:t>®</a:t>
            </a:r>
            <a:r>
              <a:rPr lang="en-GB" b="0" i="0" dirty="0">
                <a:solidFill>
                  <a:srgbClr val="0B0C0C"/>
                </a:solidFill>
                <a:effectLst/>
                <a:latin typeface="GDS Transport"/>
              </a:rPr>
              <a:t> to pregnant teenagers who are due to have or who have recently had a live attenuated influenza vaccine nasal spray.</a:t>
            </a: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40</a:t>
            </a:fld>
            <a:endParaRPr lang="en-GB"/>
          </a:p>
        </p:txBody>
      </p:sp>
    </p:spTree>
    <p:extLst>
      <p:ext uri="{BB962C8B-B14F-4D97-AF65-F5344CB8AC3E}">
        <p14:creationId xmlns:p14="http://schemas.microsoft.com/office/powerpoint/2010/main" val="3096453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vaccines.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COVID-19, PPV, Shingles,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baseline="0" dirty="0" err="1">
                <a:solidFill>
                  <a:schemeClr val="tx1"/>
                </a:solidFill>
                <a:effectLst/>
                <a:latin typeface="Arial" panose="020B0604020202020204" pitchFamily="34" charset="0"/>
                <a:ea typeface="ヒラギノ角ゴ Pro W3" pitchFamily="84" charset="-128"/>
                <a:cs typeface="Arial" panose="020B0604020202020204" pitchFamily="34" charset="0"/>
              </a:rPr>
              <a:t>aQIV</a:t>
            </a:r>
            <a:r>
              <a:rPr lang="en-GB" sz="1200"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should be administered in a separate limb if possible due to the increased risk of localised reaction. The vaccination sites should be recorded.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42</a:t>
            </a:fld>
            <a:endParaRPr lang="en-GB"/>
          </a:p>
        </p:txBody>
      </p:sp>
    </p:spTree>
    <p:extLst>
      <p:ext uri="{BB962C8B-B14F-4D97-AF65-F5344CB8AC3E}">
        <p14:creationId xmlns:p14="http://schemas.microsoft.com/office/powerpoint/2010/main" val="343780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altLang="en-US" baseline="0" dirty="0">
              <a:latin typeface="Arial"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4</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1" dirty="0">
              <a:latin typeface="Arial" panose="020B0604020202020204" pitchFamily="34" charset="0"/>
              <a:ea typeface="ヒラギノ角ゴ Pro W3"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*because of the theoretical risk of Reye’s syndrome following administration of the LAIV to children on aspirin therapy or other salicylate-containing medicine, they should not be given LAIV and should instead be offered an inactivated flu vaccine.</a:t>
            </a:r>
          </a:p>
          <a:p>
            <a:endParaRPr lang="en-GB" sz="1000" dirty="0"/>
          </a:p>
          <a:p>
            <a:r>
              <a:rPr lang="en-GB" sz="1000" dirty="0"/>
              <a:t>LAIV is </a:t>
            </a:r>
            <a:r>
              <a:rPr lang="en-GB" sz="1000" u="sng" dirty="0"/>
              <a:t>not contraindicated</a:t>
            </a:r>
            <a:r>
              <a:rPr lang="en-GB" sz="1000" dirty="0"/>
              <a:t>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44</a:t>
            </a:fld>
            <a:endParaRPr lang="en-US" altLang="en-US">
              <a:solidFill>
                <a:prstClr val="black"/>
              </a:solidFill>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45</a:t>
            </a:fld>
            <a:endParaRPr lang="en-US" altLang="en-US">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a:t>Inactivated influenza vaccines that are egg-free or have a very low ovalbumin content (&lt;0.12 micrograms/ml - equivalent to &lt;0.06 micrograms for a 0.5 ml dose) are available and studies show they may be used safely in individuals with egg allergy.</a:t>
            </a:r>
          </a:p>
          <a:p>
            <a:pPr marL="171450" indent="-171450">
              <a:buFont typeface="Arial" panose="020B0604020202020204" pitchFamily="34" charset="0"/>
              <a:buChar char="•"/>
            </a:pPr>
            <a:r>
              <a:rPr lang="en-GB" dirty="0"/>
              <a:t>In all settings providing vaccination, facilities should be available and staff trained to recognise and treat anaphylaxis.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4106635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a:t>
            </a:r>
            <a:r>
              <a:rPr lang="en-US" sz="13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400" dirty="0">
                <a:solidFill>
                  <a:srgbClr val="00B0F0"/>
                </a:solidFill>
                <a:latin typeface="Arial" charset="0"/>
                <a:ea typeface="ヒラギノ角ゴ Pro W3" charset="-128"/>
                <a:cs typeface="ヒラギノ角ゴ Pro W3" charset="-128"/>
              </a:rPr>
              <a:t>®</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 pre-filled syringes may contain latex proteins in the tip cap and/or rubber plunger of the syringe. </a:t>
            </a:r>
          </a:p>
          <a:p>
            <a:pPr marL="171450" indent="-171450">
              <a:buFont typeface="Arial" panose="020B0604020202020204" pitchFamily="34" charset="0"/>
              <a:buChar char="•"/>
            </a:pPr>
            <a:r>
              <a:rPr lang="en-GB" dirty="0"/>
              <a:t>It is theoretically possible that latex protein from these tip caps, plungers or vial stoppers may cause allergic reactions when the vaccines are administered to latex-sensitive individuals. There is little evidence that such a risk exists and any such risk would be extremely small.</a:t>
            </a:r>
          </a:p>
          <a:p>
            <a:pPr marL="0" indent="0">
              <a:buFont typeface="Arial" panose="020B0604020202020204" pitchFamily="34" charset="0"/>
              <a:buNone/>
            </a:pPr>
            <a:r>
              <a:rPr lang="en-GB" dirty="0">
                <a:hlinkClick r:id="rId3"/>
              </a:rPr>
              <a:t>Greenbook_chapter_6.pdf (publishing.service.gov.uk)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49</a:t>
            </a:fld>
            <a:endParaRPr lang="en-GB"/>
          </a:p>
        </p:txBody>
      </p:sp>
    </p:spTree>
    <p:extLst>
      <p:ext uri="{BB962C8B-B14F-4D97-AF65-F5344CB8AC3E}">
        <p14:creationId xmlns:p14="http://schemas.microsoft.com/office/powerpoint/2010/main" val="239565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50</a:t>
            </a:fld>
            <a:endParaRPr lang="en-GB"/>
          </a:p>
        </p:txBody>
      </p:sp>
    </p:spTree>
    <p:extLst>
      <p:ext uri="{BB962C8B-B14F-4D97-AF65-F5344CB8AC3E}">
        <p14:creationId xmlns:p14="http://schemas.microsoft.com/office/powerpoint/2010/main" val="2757888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a:t>
            </a:r>
            <a:r>
              <a:rPr lang="en-US" sz="12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close </a:t>
            </a:r>
            <a:r>
              <a:rPr lang="en-GB" sz="1200" dirty="0">
                <a:ea typeface="ヒラギノ角ゴ Pro W3" charset="-128"/>
                <a:cs typeface="ヒラギノ角ゴ Pro W3" charset="-128"/>
              </a:rPr>
              <a:t>contacts with severely immunocompromised patients, offer </a:t>
            </a:r>
            <a:r>
              <a:rPr lang="en-GB" sz="1200" dirty="0" err="1">
                <a:ea typeface="ヒラギノ角ゴ Pro W3" charset="-128"/>
                <a:cs typeface="ヒラギノ角ゴ Pro W3" charset="-128"/>
              </a:rPr>
              <a:t>QIVc</a:t>
            </a:r>
            <a:r>
              <a:rPr lang="en-GB" sz="1200" dirty="0">
                <a:ea typeface="ヒラギノ角ゴ Pro W3" charset="-128"/>
                <a:cs typeface="ヒラギノ角ゴ Pro W3" charset="-128"/>
              </a:rPr>
              <a:t> (</a:t>
            </a:r>
            <a:r>
              <a:rPr lang="en-GB" sz="1200" dirty="0" err="1">
                <a:ea typeface="ヒラギノ角ゴ Pro W3" charset="-128"/>
                <a:cs typeface="ヒラギノ角ゴ Pro W3" charset="-128"/>
              </a:rPr>
              <a:t>Flucelvax</a:t>
            </a:r>
            <a:r>
              <a:rPr lang="en-GB" sz="1200" dirty="0">
                <a:ea typeface="ヒラギノ角ゴ Pro W3" charset="-128"/>
                <a:cs typeface="ヒラギノ角ゴ Pro W3" charset="-128"/>
              </a:rPr>
              <a:t> Tetra</a:t>
            </a:r>
            <a:r>
              <a:rPr lang="en-GB" sz="1200" dirty="0">
                <a:solidFill>
                  <a:srgbClr val="00B0F0"/>
                </a:solidFill>
                <a:latin typeface="Arial" charset="0"/>
                <a:ea typeface="ヒラギノ角ゴ Pro W3" charset="-128"/>
                <a:cs typeface="ヒラギノ角ゴ Pro W3" charset="-128"/>
              </a:rPr>
              <a:t>®</a:t>
            </a:r>
            <a:r>
              <a:rPr lang="en-GB" sz="1200" dirty="0">
                <a:ea typeface="ヒラギノ角ゴ Pro W3" charset="-128"/>
                <a:cs typeface="ヒラギノ角ゴ Pro W3" charset="-128"/>
              </a:rPr>
              <a:t>) as an alternative to LAIV.</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52</a:t>
            </a:fld>
            <a:endParaRPr lang="en-US" altLang="en-US">
              <a:solidFill>
                <a:prstClr val="black"/>
              </a:solidFill>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5</a:t>
            </a:fld>
            <a:endParaRPr lang="en-US">
              <a:solidFill>
                <a:srgbClr val="EEECE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Due to the adjuvant, a higher incidence of mild post-immunisation reactions has been reported with </a:t>
            </a:r>
            <a:r>
              <a:rPr lang="en-GB" sz="1200" dirty="0" err="1">
                <a:latin typeface="Arial" panose="020B0604020202020204" pitchFamily="34" charset="0"/>
                <a:cs typeface="Arial" panose="020B0604020202020204" pitchFamily="34" charset="0"/>
              </a:rPr>
              <a:t>aQIV</a:t>
            </a:r>
            <a:r>
              <a:rPr lang="en-GB" sz="1200" dirty="0">
                <a:latin typeface="Arial" panose="020B0604020202020204" pitchFamily="34" charset="0"/>
                <a:cs typeface="Arial" panose="020B0604020202020204" pitchFamily="34" charset="0"/>
              </a:rPr>
              <a:t>, compared to non-adjuvanted influenza vaccines.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p>
          <a:p>
            <a:pPr marL="0" indent="0">
              <a:buFont typeface="Arial" panose="020B0604020202020204" pitchFamily="34" charset="0"/>
              <a:buNone/>
            </a:pPr>
            <a:r>
              <a:rPr lang="en-GB" dirty="0">
                <a:hlinkClick r:id="rId3"/>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55</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begin in September 2024.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57</a:t>
            </a:fld>
            <a:endParaRPr lang="en-GB" altLang="en-US">
              <a:solidFill>
                <a:prstClr val="black"/>
              </a:solidFill>
              <a:ea typeface="MS PGothic"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59</a:t>
            </a:fld>
            <a:endParaRPr lang="en-GB" altLang="en-US">
              <a:solidFill>
                <a:prstClr val="black"/>
              </a:solidFill>
              <a:ea typeface="MS PGothic"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*Offer </a:t>
            </a:r>
            <a:r>
              <a:rPr lang="en-GB" sz="1200" dirty="0">
                <a:solidFill>
                  <a:srgbClr val="FF0000"/>
                </a:solidFill>
              </a:rPr>
              <a:t>cell</a:t>
            </a:r>
            <a:r>
              <a:rPr lang="en-GB" sz="1200" dirty="0"/>
              <a:t>-grown quadrivalent influenza vaccine (</a:t>
            </a:r>
            <a:r>
              <a:rPr lang="en-GB" sz="1200" dirty="0" err="1">
                <a:solidFill>
                  <a:srgbClr val="FF0000"/>
                </a:solidFill>
              </a:rPr>
              <a:t>QIVc</a:t>
            </a:r>
            <a:r>
              <a:rPr lang="en-GB" sz="1200" dirty="0"/>
              <a:t>)</a:t>
            </a:r>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60</a:t>
            </a:fld>
            <a:endParaRPr lang="en-GB" altLang="en-US">
              <a:solidFill>
                <a:prstClr val="black"/>
              </a:solidFill>
              <a:ea typeface="MS PGothic"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children in eligible school years above might have a date of birth outside of the date ranges stated (for instance if a child has been accelerated or held back a year), these children should be offered immunisation along with their class peers.</a:t>
            </a:r>
            <a:endParaRPr lang="en-GB" sz="1200" dirty="0"/>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61</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Frontline Health </a:t>
            </a:r>
            <a:r>
              <a:rPr lang="en-GB" dirty="0"/>
              <a:t>and social care workers (HSCWs) employees eligible for flu vaccine: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62</a:t>
            </a:fld>
            <a:endParaRPr lang="en-GB"/>
          </a:p>
        </p:txBody>
      </p:sp>
    </p:spTree>
    <p:extLst>
      <p:ext uri="{BB962C8B-B14F-4D97-AF65-F5344CB8AC3E}">
        <p14:creationId xmlns:p14="http://schemas.microsoft.com/office/powerpoint/2010/main" val="1351637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Community pharmacies have built strong links with the care home sector through the successful delivery of the COVID-19 booster programmes to care home residents, and will offer flu vaccination to all RQIA registered care home residents and staff.</a:t>
            </a:r>
          </a:p>
          <a:p>
            <a:pPr marL="171450" indent="-171450">
              <a:buFont typeface="Arial" panose="020B0604020202020204" pitchFamily="34" charset="0"/>
              <a:buChar char="•"/>
            </a:pPr>
            <a:r>
              <a:rPr lang="en-GB" dirty="0"/>
              <a:t>They will also offer flu vaccination to carers, pregnant women and &gt;65’s to maximise opportunities for co-administration with the COVID-19 autumn 2024 programme. </a:t>
            </a:r>
          </a:p>
        </p:txBody>
      </p:sp>
      <p:sp>
        <p:nvSpPr>
          <p:cNvPr id="4" name="Slide Number Placeholder 3"/>
          <p:cNvSpPr>
            <a:spLocks noGrp="1"/>
          </p:cNvSpPr>
          <p:nvPr>
            <p:ph type="sldNum" sz="quarter" idx="10"/>
          </p:nvPr>
        </p:nvSpPr>
        <p:spPr/>
        <p:txBody>
          <a:bodyPr/>
          <a:lstStyle/>
          <a:p>
            <a:fld id="{C1736FF6-1147-4FCB-8859-A9D484787462}" type="slidenum">
              <a:rPr lang="en-GB" smtClean="0"/>
              <a:t>63</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marL="171450" indent="-171450" eaLnBrk="1" hangingPunct="1">
              <a:buFont typeface="Arial" panose="020B0604020202020204" pitchFamily="34" charset="0"/>
              <a:buChar char="•"/>
            </a:pPr>
            <a:r>
              <a:rPr lang="en-GB" altLang="en-US" baseline="0" dirty="0">
                <a:latin typeface="Arial" panose="020B0604020202020204" pitchFamily="34" charset="0"/>
                <a:cs typeface="Arial" panose="020B0604020202020204" pitchFamily="34" charset="0"/>
              </a:rPr>
              <a:t>It is important to prevent avoidable vaccine losses.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64</a:t>
            </a:fld>
            <a:endParaRPr lang="en-GB"/>
          </a:p>
        </p:txBody>
      </p:sp>
    </p:spTree>
    <p:extLst>
      <p:ext uri="{BB962C8B-B14F-4D97-AF65-F5344CB8AC3E}">
        <p14:creationId xmlns:p14="http://schemas.microsoft.com/office/powerpoint/2010/main" val="189278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6</a:t>
            </a:fld>
            <a:endParaRPr lang="en-GB">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65</a:t>
            </a:fld>
            <a:endParaRPr lang="en-GB"/>
          </a:p>
        </p:txBody>
      </p:sp>
    </p:spTree>
    <p:extLst>
      <p:ext uri="{BB962C8B-B14F-4D97-AF65-F5344CB8AC3E}">
        <p14:creationId xmlns:p14="http://schemas.microsoft.com/office/powerpoint/2010/main" val="3065050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66</a:t>
            </a:fld>
            <a:endParaRPr lang="en-GB"/>
          </a:p>
        </p:txBody>
      </p:sp>
    </p:spTree>
    <p:extLst>
      <p:ext uri="{BB962C8B-B14F-4D97-AF65-F5344CB8AC3E}">
        <p14:creationId xmlns:p14="http://schemas.microsoft.com/office/powerpoint/2010/main" val="2942428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67</a:t>
            </a:fld>
            <a:endParaRPr lang="en-GB"/>
          </a:p>
        </p:txBody>
      </p:sp>
    </p:spTree>
    <p:extLst>
      <p:ext uri="{BB962C8B-B14F-4D97-AF65-F5344CB8AC3E}">
        <p14:creationId xmlns:p14="http://schemas.microsoft.com/office/powerpoint/2010/main" val="2816162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68</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 the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two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Quadrivalent vaccines for example, the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Flucelvax</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Tetra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QIVc</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and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Fluad</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Tetra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aQIV</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contain two subtypes of influenza A and both B viruses. </a:t>
            </a: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endParaRPr lang="en-GB" baseline="30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Primary influenza pneumonia is a rare complication that may occur at any age and carries a high case fatality rate, it was seen more frequently during the 2009 pandemic and the following influenza season.</a:t>
            </a:r>
            <a:endParaRPr lang="en-GB" dirty="0">
              <a:hlinkClick r:id="rId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hscni.net/directorates/public-health/health-protection/surveillance-data/respiratory-infections/seasona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assets.publishing.service.gov.uk/government/uploads/system/uploads/attachment_data/file/147915/Green-Book-Chapter-4.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yellowcard.mhra.gov.uk/"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publichealth.hscni.net/publications/influenza-weekly-surveillance-bulletin-northern-ireland-201920" TargetMode="External"/><Relationship Id="rId3" Type="http://schemas.openxmlformats.org/officeDocument/2006/relationships/hyperlink" Target="https://www.publichealth.hscni.net/directorates/public-health/health-protection/respiratory-diseases/influenza/flu-faqs-healthcare" TargetMode="External"/><Relationship Id="rId7"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e-lfh.org.uk/programmes/flu-immunisation/" TargetMode="External"/><Relationship Id="rId5" Type="http://schemas.openxmlformats.org/officeDocument/2006/relationships/hyperlink" Target="https://www.gov.uk/government/publications/influenza-the-green-book-chapter-19" TargetMode="External"/><Relationship Id="rId10" Type="http://schemas.openxmlformats.org/officeDocument/2006/relationships/hyperlink" Target="https://www.gov.uk/government/publications/flu-immunisation-training-recommendations/flu-immunisation-training-recommendations" TargetMode="External"/><Relationship Id="rId4" Type="http://schemas.openxmlformats.org/officeDocument/2006/relationships/hyperlink" Target="https://www.publichealth.hscni.net/directorate-public-health/health-protection/influenza" TargetMode="External"/><Relationship Id="rId9" Type="http://schemas.openxmlformats.org/officeDocument/2006/relationships/hyperlink" Target="https://www.publichealth.hscni.net/publications/guidance-vaccine-handling-and-storage-gp-practi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260350"/>
            <a:ext cx="8785225" cy="1152525"/>
          </a:xfrm>
        </p:spPr>
        <p:txBody>
          <a:bodyPr/>
          <a:lstStyle/>
          <a:p>
            <a:pPr algn="ctr" eaLnBrk="1" hangingPunct="1"/>
            <a:r>
              <a:rPr lang="en-GB" altLang="en-US" sz="3200" dirty="0">
                <a:solidFill>
                  <a:srgbClr val="00B0F0"/>
                </a:solidFill>
                <a:latin typeface="+mn-lt"/>
              </a:rPr>
              <a:t>Influenza (flu) Immunisation Programme for</a:t>
            </a:r>
            <a:br>
              <a:rPr lang="en-GB" altLang="en-US" sz="3200" dirty="0">
                <a:solidFill>
                  <a:srgbClr val="00B0F0"/>
                </a:solidFill>
                <a:latin typeface="+mn-lt"/>
              </a:rPr>
            </a:br>
            <a:r>
              <a:rPr lang="en-GB" altLang="en-US" sz="3200" dirty="0">
                <a:solidFill>
                  <a:srgbClr val="00B0F0"/>
                </a:solidFill>
                <a:latin typeface="+mn-lt"/>
              </a:rPr>
              <a:t>Northern Ireland</a:t>
            </a:r>
          </a:p>
        </p:txBody>
      </p:sp>
      <p:pic>
        <p:nvPicPr>
          <p:cNvPr id="58370" name="Picture 2"/>
          <p:cNvPicPr>
            <a:picLocks noGrp="1" noChangeAspect="1" noChangeArrowheads="1"/>
          </p:cNvPicPr>
          <p:nvPr>
            <p:ph idx="1"/>
          </p:nvPr>
        </p:nvPicPr>
        <p:blipFill>
          <a:blip r:embed="rId3"/>
          <a:srcRect/>
          <a:stretch>
            <a:fillRect/>
          </a:stretch>
        </p:blipFill>
        <p:spPr>
          <a:xfrm>
            <a:off x="2603724" y="1628800"/>
            <a:ext cx="3936551" cy="295105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483E74-B2D7-4175-BC79-2AD856872B15}"/>
              </a:ext>
            </a:extLst>
          </p:cNvPr>
          <p:cNvSpPr txBox="1"/>
          <p:nvPr/>
        </p:nvSpPr>
        <p:spPr>
          <a:xfrm>
            <a:off x="1043608" y="5013176"/>
            <a:ext cx="7488832" cy="615553"/>
          </a:xfrm>
          <a:prstGeom prst="rect">
            <a:avLst/>
          </a:prstGeom>
          <a:noFill/>
        </p:spPr>
        <p:txBody>
          <a:bodyPr wrap="square" rtlCol="0">
            <a:spAutoFit/>
          </a:bodyPr>
          <a:lstStyle/>
          <a:p>
            <a:r>
              <a:rPr lang="en-GB" sz="1700" dirty="0">
                <a:solidFill>
                  <a:srgbClr val="00B0F0"/>
                </a:solidFill>
              </a:rPr>
              <a:t>PHA would like to acknowledge the UK Health Security Agency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188640"/>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923928" y="5157191"/>
            <a:ext cx="4536504" cy="1137106"/>
          </a:xfrm>
          <a:prstGeom prst="rect">
            <a:avLst/>
          </a:prstGeom>
        </p:spPr>
        <p:txBody>
          <a:bodyPr wrap="square">
            <a:spAutoFit/>
          </a:bodyPr>
          <a:lstStyle/>
          <a:p>
            <a:pPr>
              <a:lnSpc>
                <a:spcPct val="115000"/>
              </a:lnSpc>
              <a:spcBef>
                <a:spcPts val="2625"/>
              </a:spcBef>
              <a:spcAft>
                <a:spcPts val="0"/>
              </a:spcAft>
            </a:pPr>
            <a:r>
              <a:rPr lang="en-GB" sz="1500"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2023 to 2024 and past seasons </a:t>
            </a:r>
            <a:r>
              <a:rPr lang="en-GB" sz="1500" dirty="0">
                <a:hlinkClick r:id="rId3"/>
              </a:rPr>
              <a:t>Influenza Weekly Surveillance Bulletin | HSC Public Health Agency (hscni.net)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BEEC77B-2BC0-4E7D-8E10-A3A70EDAEEB5}"/>
              </a:ext>
            </a:extLst>
          </p:cNvPr>
          <p:cNvPicPr>
            <a:picLocks noChangeAspect="1"/>
          </p:cNvPicPr>
          <p:nvPr/>
        </p:nvPicPr>
        <p:blipFill>
          <a:blip r:embed="rId4"/>
          <a:stretch>
            <a:fillRect/>
          </a:stretch>
        </p:blipFill>
        <p:spPr>
          <a:xfrm>
            <a:off x="1385646" y="842354"/>
            <a:ext cx="6372708" cy="4163591"/>
          </a:xfrm>
          <a:prstGeom prst="rect">
            <a:avLst/>
          </a:prstGeom>
        </p:spPr>
      </p:pic>
    </p:spTree>
    <p:extLst>
      <p:ext uri="{BB962C8B-B14F-4D97-AF65-F5344CB8AC3E}">
        <p14:creationId xmlns:p14="http://schemas.microsoft.com/office/powerpoint/2010/main" val="2361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solidFill>
                  <a:srgbClr val="00B0F0"/>
                </a:solidFill>
              </a:rPr>
              <a:t>Influenza Weekly Surveillance Bulletin, </a:t>
            </a:r>
            <a:br>
              <a:rPr lang="en-GB" altLang="en-US" sz="3200" dirty="0">
                <a:solidFill>
                  <a:srgbClr val="00B0F0"/>
                </a:solidFill>
              </a:rPr>
            </a:br>
            <a:r>
              <a:rPr lang="en-GB" altLang="en-US" sz="3200" dirty="0">
                <a:solidFill>
                  <a:srgbClr val="00B0F0"/>
                </a:solidFill>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5" name="Picture 4">
            <a:extLst>
              <a:ext uri="{FF2B5EF4-FFF2-40B4-BE49-F238E27FC236}">
                <a16:creationId xmlns:a16="http://schemas.microsoft.com/office/drawing/2014/main" id="{5B976E29-0158-4DAD-9C85-646E4D6D3E77}"/>
              </a:ext>
            </a:extLst>
          </p:cNvPr>
          <p:cNvPicPr>
            <a:picLocks noChangeAspect="1"/>
          </p:cNvPicPr>
          <p:nvPr/>
        </p:nvPicPr>
        <p:blipFill>
          <a:blip r:embed="rId4"/>
          <a:stretch>
            <a:fillRect/>
          </a:stretch>
        </p:blipFill>
        <p:spPr>
          <a:xfrm>
            <a:off x="4608513" y="1664557"/>
            <a:ext cx="3635819" cy="4413850"/>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2660" y="188640"/>
            <a:ext cx="8064896" cy="936104"/>
          </a:xfrm>
        </p:spPr>
        <p:txBody>
          <a:bodyPr wrap="square" numCol="1" compatLnSpc="1">
            <a:prstTxWarp prst="textNoShape">
              <a:avLst/>
            </a:prstTxWarp>
            <a:noAutofit/>
          </a:bodyPr>
          <a:lstStyle/>
          <a:p>
            <a:pPr algn="ctr"/>
            <a:r>
              <a:rPr lang="en-GB" sz="28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539552" y="1124744"/>
            <a:ext cx="8064896" cy="5112568"/>
          </a:xfrm>
        </p:spPr>
        <p:txBody>
          <a:bodyPr/>
          <a:lstStyle/>
          <a:p>
            <a:pPr marL="436562" indent="-269875">
              <a:lnSpc>
                <a:spcPct val="150000"/>
              </a:lnSpc>
              <a:spcBef>
                <a:spcPct val="0"/>
              </a:spcBef>
              <a:buFont typeface="Arial" charset="0"/>
              <a:buChar char="•"/>
            </a:pPr>
            <a:r>
              <a:rPr lang="en-GB" sz="1600" b="1" i="1" dirty="0"/>
              <a:t>Late 1960s</a:t>
            </a:r>
            <a:r>
              <a:rPr lang="en-GB" sz="1600" i="1" dirty="0"/>
              <a:t>: </a:t>
            </a:r>
            <a:r>
              <a:rPr lang="en-GB" sz="1600" dirty="0"/>
              <a:t>influenza immunisation recommended in the UK to directly protect those in clinical risk groups at higher risk of influenza associated morbidity and mortality </a:t>
            </a:r>
          </a:p>
          <a:p>
            <a:pPr marL="436562" indent="-269875">
              <a:lnSpc>
                <a:spcPct val="150000"/>
              </a:lnSpc>
              <a:spcBef>
                <a:spcPct val="0"/>
              </a:spcBef>
              <a:buFont typeface="Arial" charset="0"/>
              <a:buChar char="•"/>
            </a:pPr>
            <a:r>
              <a:rPr lang="en-GB" sz="1600" b="1" i="1" dirty="0"/>
              <a:t>2000</a:t>
            </a:r>
            <a:r>
              <a:rPr lang="en-GB" sz="1600" i="1" dirty="0"/>
              <a:t>: </a:t>
            </a:r>
            <a:r>
              <a:rPr lang="en-GB" sz="1600" dirty="0"/>
              <a:t>extended to include all people aged 65 years or over</a:t>
            </a:r>
          </a:p>
          <a:p>
            <a:pPr marL="436562" indent="-269875">
              <a:lnSpc>
                <a:spcPct val="150000"/>
              </a:lnSpc>
              <a:spcBef>
                <a:spcPct val="0"/>
              </a:spcBef>
              <a:buFont typeface="Arial" charset="0"/>
              <a:buChar char="•"/>
            </a:pPr>
            <a:r>
              <a:rPr lang="en-GB" sz="1600" b="1" i="1" dirty="0"/>
              <a:t>2010</a:t>
            </a:r>
            <a:r>
              <a:rPr lang="en-GB" sz="1600" i="1" dirty="0"/>
              <a:t>: </a:t>
            </a:r>
            <a:r>
              <a:rPr lang="en-GB" sz="1600" dirty="0"/>
              <a:t>pregnancy added as a clinical risk group</a:t>
            </a:r>
          </a:p>
          <a:p>
            <a:pPr marL="436562" indent="-269875">
              <a:lnSpc>
                <a:spcPct val="150000"/>
              </a:lnSpc>
              <a:spcBef>
                <a:spcPct val="0"/>
              </a:spcBef>
              <a:buFont typeface="Arial" charset="0"/>
              <a:buChar char="•"/>
            </a:pPr>
            <a:r>
              <a:rPr lang="en-GB" sz="1600" b="1" i="1" dirty="0"/>
              <a:t>2014</a:t>
            </a:r>
            <a:r>
              <a:rPr lang="en-GB" sz="1600" dirty="0"/>
              <a:t>: morbid obesity added as a clinical risk group</a:t>
            </a:r>
            <a:endParaRPr lang="en-GB" sz="1600" b="1" i="1" dirty="0"/>
          </a:p>
          <a:p>
            <a:pPr marL="436562" indent="-269875">
              <a:lnSpc>
                <a:spcPct val="90000"/>
              </a:lnSpc>
              <a:spcBef>
                <a:spcPct val="0"/>
              </a:spcBef>
            </a:pPr>
            <a:r>
              <a:rPr lang="en-GB" sz="1600" dirty="0"/>
              <a:t> </a:t>
            </a:r>
          </a:p>
          <a:p>
            <a:pPr marL="436562" indent="-269875">
              <a:lnSpc>
                <a:spcPct val="90000"/>
              </a:lnSpc>
              <a:spcBef>
                <a:spcPct val="0"/>
              </a:spcBef>
              <a:buFont typeface="Arial" charset="0"/>
              <a:buChar char="•"/>
            </a:pPr>
            <a:r>
              <a:rPr lang="en-GB" sz="1600" b="1" i="1" dirty="0"/>
              <a:t>2013</a:t>
            </a:r>
            <a:r>
              <a:rPr lang="en-GB" sz="1600" dirty="0"/>
              <a:t>: all pre-school children from 2 years and primary school children</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i="1" dirty="0"/>
              <a:t>2020</a:t>
            </a:r>
            <a:r>
              <a:rPr lang="en-GB" sz="1600" dirty="0"/>
              <a:t>: school aged children in Year 8</a:t>
            </a:r>
          </a:p>
          <a:p>
            <a:pPr marL="166687" indent="0">
              <a:lnSpc>
                <a:spcPct val="90000"/>
              </a:lnSpc>
              <a:spcBef>
                <a:spcPct val="0"/>
              </a:spcBef>
            </a:pPr>
            <a:endParaRPr lang="en-GB" sz="1600" b="1" dirty="0"/>
          </a:p>
          <a:p>
            <a:pPr marL="436562" indent="-269875">
              <a:lnSpc>
                <a:spcPct val="90000"/>
              </a:lnSpc>
              <a:spcBef>
                <a:spcPct val="0"/>
              </a:spcBef>
              <a:buFont typeface="Arial" charset="0"/>
              <a:buChar char="•"/>
            </a:pPr>
            <a:r>
              <a:rPr lang="en-GB" sz="1600" b="1" i="1" dirty="0"/>
              <a:t>2021</a:t>
            </a:r>
            <a:r>
              <a:rPr lang="en-GB" sz="1600" dirty="0"/>
              <a:t>: extension to 50-64 year olds*, school age children up to Year 12 and household contacts of immunocompromised individuals</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solidFill>
                  <a:schemeClr val="bg1"/>
                </a:solidFill>
              </a:rPr>
              <a:t>2024: </a:t>
            </a:r>
            <a:r>
              <a:rPr lang="en-GB" sz="1600" dirty="0">
                <a:solidFill>
                  <a:schemeClr val="bg1"/>
                </a:solidFill>
              </a:rPr>
              <a:t>flu vaccine programme offer to clinical risk groups, all aged 65 years and over, and all children aged 2 up to school age Year 12 </a:t>
            </a:r>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05192" cy="792088"/>
          </a:xfrm>
        </p:spPr>
        <p:txBody>
          <a:bodyPr/>
          <a:lstStyle/>
          <a:p>
            <a:pPr algn="ctr"/>
            <a:r>
              <a:rPr lang="en-GB" sz="2800" dirty="0">
                <a:solidFill>
                  <a:srgbClr val="00B0F0"/>
                </a:solidFill>
              </a:rPr>
              <a:t>Flu vaccine effectiveness</a:t>
            </a:r>
          </a:p>
        </p:txBody>
      </p:sp>
      <p:sp>
        <p:nvSpPr>
          <p:cNvPr id="3" name="Content Placeholder 2"/>
          <p:cNvSpPr>
            <a:spLocks noGrp="1"/>
          </p:cNvSpPr>
          <p:nvPr>
            <p:ph idx="1"/>
          </p:nvPr>
        </p:nvSpPr>
        <p:spPr>
          <a:xfrm>
            <a:off x="467544" y="980728"/>
            <a:ext cx="8295456" cy="4896544"/>
          </a:xfrm>
        </p:spPr>
        <p:txBody>
          <a:bodyPr/>
          <a:lstStyle/>
          <a:p>
            <a:pPr marL="0" indent="0">
              <a:defRPr/>
            </a:pPr>
            <a:r>
              <a:rPr lang="en-GB" sz="1500" dirty="0">
                <a:ea typeface="Times New Roman"/>
              </a:rPr>
              <a:t>Vaccine effectiveness varies from one season to the next.</a:t>
            </a:r>
          </a:p>
          <a:p>
            <a:pPr marL="0" indent="0">
              <a:defRPr/>
            </a:pPr>
            <a:endParaRPr lang="en-GB" sz="1500" dirty="0">
              <a:ea typeface="Times New Roman"/>
            </a:endParaRPr>
          </a:p>
          <a:p>
            <a:pPr marL="0" indent="0">
              <a:defRPr/>
            </a:pPr>
            <a:r>
              <a:rPr lang="en-GB" sz="1500" dirty="0">
                <a:ea typeface="Times New Roman"/>
              </a:rPr>
              <a:t>The UK has a well-established system to monitor flu vaccine effectiveness each season, using data from primary care schemes in England, Scotland, Wales and Northern Ireland.</a:t>
            </a:r>
          </a:p>
          <a:p>
            <a:pPr marL="0" indent="0">
              <a:defRPr/>
            </a:pPr>
            <a:endParaRPr lang="en-GB" sz="1500" dirty="0">
              <a:ea typeface="Times New Roman"/>
            </a:endParaRPr>
          </a:p>
          <a:p>
            <a:pPr marL="0" indent="0">
              <a:defRPr/>
            </a:pPr>
            <a:r>
              <a:rPr lang="en-GB" sz="1500" dirty="0">
                <a:ea typeface="Times New Roman"/>
              </a:rPr>
              <a:t>Overall flu vaccine effectiveness has been estimated at between 30% to 60% for adults aged 18 to 65 years. It is lower in the elderly, although immunisation has been shown to reduce the incidence of severe disease, hospital admission and mortality.</a:t>
            </a:r>
          </a:p>
          <a:p>
            <a:pPr marL="0" indent="0">
              <a:defRPr/>
            </a:pPr>
            <a:endParaRPr lang="en-GB" sz="1500" dirty="0">
              <a:ea typeface="Times New Roman"/>
            </a:endParaRPr>
          </a:p>
          <a:p>
            <a:pPr marL="0" indent="0">
              <a:defRPr/>
            </a:pPr>
            <a:r>
              <a:rPr lang="en-GB" sz="1500" dirty="0">
                <a:ea typeface="Times New Roman"/>
              </a:rPr>
              <a:t>In recent years, new flu vaccines such as adjuvanted, cell-based, recombinant and quadrivalent vaccines have been introduced in order to try to improve the protection for those receiving the vaccine; </a:t>
            </a:r>
          </a:p>
          <a:p>
            <a:pPr>
              <a:buFont typeface="Arial" pitchFamily="34" charset="0"/>
              <a:buChar char="•"/>
              <a:defRPr/>
            </a:pPr>
            <a:r>
              <a:rPr lang="en-GB" sz="1500" dirty="0"/>
              <a:t>growing flu viruses in eggs results in egg-adapted changes that cause differences between the viruses in the vaccine and the ones that circulate and thus reduce their effectiveness</a:t>
            </a:r>
          </a:p>
          <a:p>
            <a:pPr>
              <a:buFont typeface="Arial" pitchFamily="34" charset="0"/>
              <a:buChar char="•"/>
              <a:defRPr/>
            </a:pPr>
            <a:r>
              <a:rPr lang="en-GB" sz="1500" dirty="0"/>
              <a:t>efficacy in the elderly has always been lower for </a:t>
            </a:r>
            <a:r>
              <a:rPr lang="en-GB" sz="1500" dirty="0">
                <a:ea typeface="Times New Roman"/>
              </a:rPr>
              <a:t>the non-adjuvanted </a:t>
            </a:r>
            <a:r>
              <a:rPr lang="en-GB" sz="1500" dirty="0"/>
              <a:t>egg grown </a:t>
            </a:r>
            <a:r>
              <a:rPr lang="en-GB" sz="1500" dirty="0">
                <a:ea typeface="Times New Roman"/>
              </a:rPr>
              <a:t>inactivated vaccines. A</a:t>
            </a:r>
            <a:r>
              <a:rPr lang="en-GB" sz="1500" dirty="0"/>
              <a:t>djuvanted vaccines are used in this group because they have been shown to be more effective in reducing incidence of severe disease including bronchopneumonia, hospital admissions and mortality.</a:t>
            </a:r>
          </a:p>
        </p:txBody>
      </p:sp>
    </p:spTree>
    <p:extLst>
      <p:ext uri="{BB962C8B-B14F-4D97-AF65-F5344CB8AC3E}">
        <p14:creationId xmlns:p14="http://schemas.microsoft.com/office/powerpoint/2010/main" val="284508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008112"/>
          </a:xfrm>
        </p:spPr>
        <p:txBody>
          <a:bodyPr/>
          <a:lstStyle/>
          <a:p>
            <a:pPr algn="ctr"/>
            <a:r>
              <a:rPr lang="en-GB" sz="2600" dirty="0">
                <a:solidFill>
                  <a:srgbClr val="00B0F0"/>
                </a:solidFill>
              </a:rPr>
              <a:t>Flu vaccine effectiveness </a:t>
            </a:r>
            <a:br>
              <a:rPr lang="en-GB" sz="2600" dirty="0">
                <a:solidFill>
                  <a:srgbClr val="00B0F0"/>
                </a:solidFill>
              </a:rPr>
            </a:br>
            <a:r>
              <a:rPr lang="en-GB" sz="2600" dirty="0">
                <a:solidFill>
                  <a:srgbClr val="00B0F0"/>
                </a:solidFill>
              </a:rPr>
              <a:t>for last year - 2023/24</a:t>
            </a:r>
          </a:p>
        </p:txBody>
      </p:sp>
      <p:sp>
        <p:nvSpPr>
          <p:cNvPr id="3" name="Content Placeholder 2"/>
          <p:cNvSpPr>
            <a:spLocks noGrp="1"/>
          </p:cNvSpPr>
          <p:nvPr>
            <p:ph idx="1"/>
          </p:nvPr>
        </p:nvSpPr>
        <p:spPr>
          <a:xfrm>
            <a:off x="685800" y="1196752"/>
            <a:ext cx="4318248" cy="4680520"/>
          </a:xfrm>
        </p:spPr>
        <p:txBody>
          <a:bodyPr/>
          <a:lstStyle/>
          <a:p>
            <a:pPr marL="36000" lvl="0" indent="0">
              <a:lnSpc>
                <a:spcPct val="115000"/>
              </a:lnSpc>
              <a:spcAft>
                <a:spcPts val="0"/>
              </a:spcAft>
              <a:buSzPts val="1200"/>
            </a:pPr>
            <a:r>
              <a:rPr lang="en-GB" sz="1700" dirty="0">
                <a:ea typeface="Times New Roman"/>
              </a:rPr>
              <a:t>In 2023/24, influenza activity throughout the UK was concentrated in a relatively short period.</a:t>
            </a:r>
          </a:p>
          <a:p>
            <a:endParaRPr lang="en-GB" sz="1700" dirty="0">
              <a:highlight>
                <a:srgbClr val="FFFF00"/>
              </a:highlight>
            </a:endParaRPr>
          </a:p>
          <a:p>
            <a:pPr marL="36000" indent="0"/>
            <a:r>
              <a:rPr lang="en-GB" sz="1700" dirty="0"/>
              <a:t>Activity was higher than levels observed during the 2021 to 2022 season, when non-pharmaceutical control measures were in place during the COVID-19 pandemic (these also suppressed influenza transmission).</a:t>
            </a:r>
          </a:p>
          <a:p>
            <a:pPr marL="36000" indent="0"/>
            <a:endParaRPr lang="en-GB" sz="1700" dirty="0"/>
          </a:p>
          <a:p>
            <a:pPr marL="36000" indent="0"/>
            <a:r>
              <a:rPr lang="en-GB" sz="1700" dirty="0"/>
              <a:t>Provisional end of season vaccine effectiveness estimates against hospitalisation was higher in children (74%) than in adults (30%). </a:t>
            </a:r>
          </a:p>
          <a:p>
            <a:pPr marL="36000" indent="0"/>
            <a:endParaRPr lang="en-GB" sz="1800" dirty="0"/>
          </a:p>
        </p:txBody>
      </p:sp>
      <p:pic>
        <p:nvPicPr>
          <p:cNvPr id="4" name="Picture 3">
            <a:extLst>
              <a:ext uri="{FF2B5EF4-FFF2-40B4-BE49-F238E27FC236}">
                <a16:creationId xmlns:a16="http://schemas.microsoft.com/office/drawing/2014/main" id="{32CB652E-A972-413E-8EAE-CDFC5766465C}"/>
              </a:ext>
            </a:extLst>
          </p:cNvPr>
          <p:cNvPicPr>
            <a:picLocks noChangeAspect="1"/>
          </p:cNvPicPr>
          <p:nvPr/>
        </p:nvPicPr>
        <p:blipFill>
          <a:blip r:embed="rId3"/>
          <a:stretch>
            <a:fillRect/>
          </a:stretch>
        </p:blipFill>
        <p:spPr>
          <a:xfrm>
            <a:off x="5004048" y="2096852"/>
            <a:ext cx="3871111" cy="2664296"/>
          </a:xfrm>
          <a:prstGeom prst="rect">
            <a:avLst/>
          </a:prstGeom>
        </p:spPr>
      </p:pic>
    </p:spTree>
    <p:extLst>
      <p:ext uri="{BB962C8B-B14F-4D97-AF65-F5344CB8AC3E}">
        <p14:creationId xmlns:p14="http://schemas.microsoft.com/office/powerpoint/2010/main" val="364305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rgbClr val="00B0F0"/>
                </a:solidFill>
              </a:rPr>
              <a:t>Flu vaccination programme 2024/25</a:t>
            </a:r>
          </a:p>
        </p:txBody>
      </p:sp>
    </p:spTree>
    <p:extLst>
      <p:ext uri="{BB962C8B-B14F-4D97-AF65-F5344CB8AC3E}">
        <p14:creationId xmlns:p14="http://schemas.microsoft.com/office/powerpoint/2010/main" val="298782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1216" cy="1143000"/>
          </a:xfrm>
        </p:spPr>
        <p:txBody>
          <a:bodyPr/>
          <a:lstStyle/>
          <a:p>
            <a:pPr algn="ctr"/>
            <a:r>
              <a:rPr lang="en-GB" sz="3100" dirty="0">
                <a:solidFill>
                  <a:srgbClr val="00B0F0"/>
                </a:solidFill>
              </a:rPr>
              <a:t>Northern Ireland Flu Vaccine Programme </a:t>
            </a:r>
            <a:br>
              <a:rPr lang="en-GB" sz="3100" dirty="0">
                <a:solidFill>
                  <a:srgbClr val="00B0F0"/>
                </a:solidFill>
              </a:rPr>
            </a:br>
            <a:r>
              <a:rPr lang="en-GB" sz="3100" dirty="0">
                <a:solidFill>
                  <a:srgbClr val="00B0F0"/>
                </a:solidFill>
              </a:rPr>
              <a:t>policy: outlined in annual CMO letter 2024/25</a:t>
            </a:r>
          </a:p>
        </p:txBody>
      </p:sp>
      <p:sp>
        <p:nvSpPr>
          <p:cNvPr id="4" name="TextBox 3"/>
          <p:cNvSpPr txBox="1"/>
          <p:nvPr/>
        </p:nvSpPr>
        <p:spPr>
          <a:xfrm>
            <a:off x="5508104" y="2420888"/>
            <a:ext cx="3749342" cy="138813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12.09.2024: </a:t>
            </a:r>
            <a:r>
              <a:rPr lang="en-GB" sz="1400" dirty="0"/>
              <a:t>d</a:t>
            </a:r>
            <a:r>
              <a:rPr lang="en-GB" sz="1400" dirty="0">
                <a:hlinkClick r:id="rId3"/>
              </a:rPr>
              <a:t>doh-hss-md-33-2024.pdf (health-ni.gov.uk)</a:t>
            </a:r>
            <a:r>
              <a:rPr lang="en-GB" sz="1400" dirty="0"/>
              <a:t>h-hss-md-43-2023.pdf (health-ni.gov.uk)</a:t>
            </a:r>
            <a:endParaRPr lang="en-GB" sz="1400" kern="0" dirty="0">
              <a:solidFill>
                <a:prstClr val="black"/>
              </a:solidFill>
              <a:cs typeface="Arial" panose="020B0604020202020204" pitchFamily="34" charset="0"/>
            </a:endParaRPr>
          </a:p>
        </p:txBody>
      </p:sp>
      <p:pic>
        <p:nvPicPr>
          <p:cNvPr id="5" name="Picture 4">
            <a:extLst>
              <a:ext uri="{FF2B5EF4-FFF2-40B4-BE49-F238E27FC236}">
                <a16:creationId xmlns:a16="http://schemas.microsoft.com/office/drawing/2014/main" id="{3457B89E-6CE4-483F-8F9D-C38C1BF7C421}"/>
              </a:ext>
            </a:extLst>
          </p:cNvPr>
          <p:cNvPicPr>
            <a:picLocks noChangeAspect="1"/>
          </p:cNvPicPr>
          <p:nvPr/>
        </p:nvPicPr>
        <p:blipFill>
          <a:blip r:embed="rId4"/>
          <a:stretch>
            <a:fillRect/>
          </a:stretch>
        </p:blipFill>
        <p:spPr>
          <a:xfrm>
            <a:off x="1115616" y="1844824"/>
            <a:ext cx="4896544" cy="3816424"/>
          </a:xfrm>
          <a:prstGeom prst="rect">
            <a:avLst/>
          </a:prstGeom>
        </p:spPr>
      </p:pic>
    </p:spTree>
    <p:extLst>
      <p:ext uri="{BB962C8B-B14F-4D97-AF65-F5344CB8AC3E}">
        <p14:creationId xmlns:p14="http://schemas.microsoft.com/office/powerpoint/2010/main" val="196452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792088"/>
          </a:xfrm>
        </p:spPr>
        <p:txBody>
          <a:bodyPr>
            <a:noAutofit/>
          </a:bodyPr>
          <a:lstStyle/>
          <a:p>
            <a:pPr algn="ctr"/>
            <a:r>
              <a:rPr lang="en-GB" sz="3200" dirty="0"/>
              <a:t> </a:t>
            </a:r>
            <a:r>
              <a:rPr lang="en-GB" sz="3200" dirty="0">
                <a:solidFill>
                  <a:srgbClr val="00B0F0"/>
                </a:solidFill>
              </a:rPr>
              <a:t>Eligibility criteria for 2024/25 season</a:t>
            </a:r>
          </a:p>
        </p:txBody>
      </p:sp>
      <p:sp>
        <p:nvSpPr>
          <p:cNvPr id="3" name="Content Placeholder 2"/>
          <p:cNvSpPr>
            <a:spLocks noGrp="1"/>
          </p:cNvSpPr>
          <p:nvPr>
            <p:ph idx="1"/>
          </p:nvPr>
        </p:nvSpPr>
        <p:spPr>
          <a:xfrm>
            <a:off x="755576" y="908720"/>
            <a:ext cx="8136904" cy="4608512"/>
          </a:xfrm>
        </p:spPr>
        <p:txBody>
          <a:bodyPr/>
          <a:lstStyle/>
          <a:p>
            <a:pPr marL="0" lvl="0" indent="0">
              <a:lnSpc>
                <a:spcPct val="115000"/>
              </a:lnSpc>
              <a:spcAft>
                <a:spcPts val="0"/>
              </a:spcAft>
            </a:pPr>
            <a:r>
              <a:rPr lang="en-GB" sz="1900" dirty="0"/>
              <a:t>Eligible cohorts for flu vaccination in 2024/25 include:</a:t>
            </a:r>
            <a:endParaRPr lang="en-GB" sz="1900" dirty="0">
              <a:latin typeface="Arial" panose="020B0604020202020204" pitchFamily="34"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preschool children aged 2 to 4 years on 1 September 2024</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primary and secondary school children (up to year 12) </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six months to 64 years in clinical risk groups (as defined by the influenza chapter in ‘Immunisation against infectious disease’ (the ‘Green Book’)</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all those aged 65 years and over on 31 March 2025</a:t>
            </a:r>
          </a:p>
          <a:p>
            <a:pPr marL="285750" lvl="0" indent="-285750">
              <a:lnSpc>
                <a:spcPct val="115000"/>
              </a:lnSpc>
              <a:spcAft>
                <a:spcPts val="0"/>
              </a:spcAft>
              <a:buFont typeface="Arial" panose="020B0604020202020204" pitchFamily="34" charset="0"/>
              <a:buChar char="•"/>
            </a:pPr>
            <a:r>
              <a:rPr lang="en-GB" sz="1900" dirty="0">
                <a:solidFill>
                  <a:srgbClr val="000000"/>
                </a:solidFill>
                <a:latin typeface="Arial" panose="020B0604020202020204" pitchFamily="34" charset="0"/>
                <a:ea typeface="Times New Roman" panose="02020603050405020304" pitchFamily="18" charset="0"/>
              </a:rPr>
              <a:t>all pregnant women</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solidFill>
                  <a:srgbClr val="000000"/>
                </a:solidFill>
                <a:latin typeface="Arial" panose="020B0604020202020204" pitchFamily="34" charset="0"/>
                <a:ea typeface="Times New Roman" panose="02020603050405020304" pitchFamily="18" charset="0"/>
              </a:rPr>
              <a:t>those in long-stay residential care homes</a:t>
            </a:r>
          </a:p>
          <a:p>
            <a:pPr marL="285750" lvl="0" indent="-285750">
              <a:lnSpc>
                <a:spcPct val="115000"/>
              </a:lnSpc>
              <a:spcAft>
                <a:spcPts val="0"/>
              </a:spcAft>
              <a:buFont typeface="Arial" panose="020B0604020202020204" pitchFamily="34" charset="0"/>
              <a:buChar char="•"/>
            </a:pPr>
            <a:r>
              <a:rPr lang="en-GB" sz="1900" dirty="0">
                <a:solidFill>
                  <a:srgbClr val="000000"/>
                </a:solidFill>
                <a:latin typeface="Arial" panose="020B0604020202020204" pitchFamily="34" charset="0"/>
                <a:ea typeface="Times New Roman" panose="02020603050405020304" pitchFamily="18" charset="0"/>
              </a:rPr>
              <a:t>frontline health and social care workers*</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solidFill>
                  <a:srgbClr val="000000"/>
                </a:solidFill>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r>
              <a:rPr lang="en-GB" sz="1900" dirty="0"/>
              <a:t>close contacts of immunocompromised individuals**</a:t>
            </a:r>
          </a:p>
          <a:p>
            <a:pPr marL="285750" lvl="0" indent="-285750">
              <a:lnSpc>
                <a:spcPct val="115000"/>
              </a:lnSpc>
              <a:spcAft>
                <a:spcPts val="0"/>
              </a:spcAft>
              <a:buFont typeface="Arial" panose="020B0604020202020204" pitchFamily="34" charset="0"/>
              <a:buChar char="•"/>
            </a:pPr>
            <a:endParaRPr lang="en-GB" sz="1600" dirty="0">
              <a:latin typeface="Times New Roman" panose="02020603050405020304" pitchFamily="18" charset="0"/>
              <a:ea typeface="Times New Roman" panose="02020603050405020304" pitchFamily="18" charset="0"/>
            </a:endParaRPr>
          </a:p>
          <a:p>
            <a:pPr marL="0" indent="0"/>
            <a:endParaRPr lang="en-GB" sz="2000" dirty="0"/>
          </a:p>
          <a:p>
            <a:pPr marL="457200" indent="-457200">
              <a:buFont typeface="Wingdings" panose="05000000000000000000" pitchFamily="2" charset="2"/>
              <a:buChar char="Ø"/>
            </a:pPr>
            <a:endParaRPr lang="en-GB" sz="2000" dirty="0"/>
          </a:p>
          <a:p>
            <a:pPr>
              <a:buFont typeface="Arial" panose="020B0604020202020204" pitchFamily="34" charset="0"/>
              <a:buChar char="•"/>
            </a:pPr>
            <a:endParaRPr lang="en-GB" sz="4800" dirty="0"/>
          </a:p>
        </p:txBody>
      </p:sp>
    </p:spTree>
    <p:extLst>
      <p:ext uri="{BB962C8B-B14F-4D97-AF65-F5344CB8AC3E}">
        <p14:creationId xmlns:p14="http://schemas.microsoft.com/office/powerpoint/2010/main" val="265385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9252520" cy="792088"/>
          </a:xfrm>
        </p:spPr>
        <p:txBody>
          <a:bodyPr>
            <a:noAutofit/>
          </a:bodyPr>
          <a:lstStyle/>
          <a:p>
            <a:pPr algn="ctr"/>
            <a:r>
              <a:rPr lang="en-GB" sz="3200" b="1" dirty="0">
                <a:solidFill>
                  <a:srgbClr val="00B0F0"/>
                </a:solidFill>
                <a:latin typeface="+mj-lt"/>
                <a:ea typeface="+mj-ea"/>
                <a:cs typeface="+mj-cs"/>
              </a:rPr>
              <a:t>Clinical risk groups</a:t>
            </a:r>
            <a:endParaRPr lang="en-GB" sz="3200" dirty="0">
              <a:solidFill>
                <a:srgbClr val="00B0F0"/>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5" name="Content Placeholder 4">
            <a:extLst>
              <a:ext uri="{FF2B5EF4-FFF2-40B4-BE49-F238E27FC236}">
                <a16:creationId xmlns:a16="http://schemas.microsoft.com/office/drawing/2014/main" id="{57FF7BD1-CD5A-4E53-89F6-9944CBFBDAF2}"/>
              </a:ext>
            </a:extLst>
          </p:cNvPr>
          <p:cNvPicPr>
            <a:picLocks noGrp="1" noChangeAspect="1"/>
          </p:cNvPicPr>
          <p:nvPr>
            <p:ph idx="1"/>
          </p:nvPr>
        </p:nvPicPr>
        <p:blipFill>
          <a:blip r:embed="rId3"/>
          <a:stretch>
            <a:fillRect/>
          </a:stretch>
        </p:blipFill>
        <p:spPr>
          <a:xfrm>
            <a:off x="490324" y="764704"/>
            <a:ext cx="8208912" cy="5732085"/>
          </a:xfrm>
          <a:prstGeom prst="rect">
            <a:avLst/>
          </a:prstGeom>
        </p:spPr>
      </p:pic>
    </p:spTree>
    <p:extLst>
      <p:ext uri="{BB962C8B-B14F-4D97-AF65-F5344CB8AC3E}">
        <p14:creationId xmlns:p14="http://schemas.microsoft.com/office/powerpoint/2010/main" val="16869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80120"/>
          </a:xfrm>
        </p:spPr>
        <p:txBody>
          <a:bodyPr/>
          <a:lstStyle/>
          <a:p>
            <a:pPr algn="ctr"/>
            <a:r>
              <a:rPr lang="en-GB" dirty="0">
                <a:solidFill>
                  <a:srgbClr val="00B0F0"/>
                </a:solidFill>
              </a:rPr>
              <a:t>Key messages</a:t>
            </a:r>
          </a:p>
        </p:txBody>
      </p:sp>
      <p:sp>
        <p:nvSpPr>
          <p:cNvPr id="3" name="Content Placeholder 2"/>
          <p:cNvSpPr>
            <a:spLocks noGrp="1"/>
          </p:cNvSpPr>
          <p:nvPr>
            <p:ph idx="1"/>
          </p:nvPr>
        </p:nvSpPr>
        <p:spPr>
          <a:xfrm>
            <a:off x="685800" y="1196752"/>
            <a:ext cx="8077200" cy="4365848"/>
          </a:xfrm>
        </p:spPr>
        <p:txBody>
          <a:bodyPr/>
          <a:lstStyle/>
          <a:p>
            <a:pPr marL="285750" indent="-285750">
              <a:spcBef>
                <a:spcPts val="0"/>
              </a:spcBef>
              <a:spcAft>
                <a:spcPts val="0"/>
              </a:spcAft>
              <a:buFont typeface="Arial" panose="020B0604020202020204" pitchFamily="34" charset="0"/>
              <a:buChar char="•"/>
              <a:defRPr/>
            </a:pPr>
            <a:r>
              <a:rPr lang="en-GB" sz="1600" dirty="0">
                <a:latin typeface="Arial" charset="0"/>
                <a:ea typeface="ヒラギノ角ゴ Pro W3" charset="-128"/>
                <a:cs typeface="ヒラギノ角ゴ Pro W3" charset="-128"/>
              </a:rPr>
              <a:t>influenza (flu) immunisation is one of the most effective interventions we can provide to reduce harm associated with influenza and to reduce pressures on health and social care services during the winter</a:t>
            </a:r>
          </a:p>
          <a:p>
            <a:pPr marL="0" indent="0">
              <a:spcBef>
                <a:spcPts val="0"/>
              </a:spcBef>
              <a:spcAft>
                <a:spcPts val="0"/>
              </a:spcAft>
              <a:buFont typeface="Arial" pitchFamily="84" charset="0"/>
              <a:buNone/>
              <a:defRPr/>
            </a:pPr>
            <a:endParaRPr lang="en-GB" sz="16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600" dirty="0"/>
              <a:t>it is important to increase flu vaccine uptake in clinical risk groups because of  increased risk of death and serious illness if people in these groups catch influenza </a:t>
            </a:r>
          </a:p>
          <a:p>
            <a:pPr marL="0" indent="0">
              <a:spcBef>
                <a:spcPts val="0"/>
              </a:spcBef>
              <a:spcAft>
                <a:spcPts val="0"/>
              </a:spcAft>
              <a:defRPr/>
            </a:pPr>
            <a:endParaRPr lang="en-GB" sz="1600" dirty="0"/>
          </a:p>
          <a:p>
            <a:pPr marL="266700" indent="-266700">
              <a:spcBef>
                <a:spcPts val="0"/>
              </a:spcBef>
              <a:spcAft>
                <a:spcPts val="0"/>
              </a:spcAft>
              <a:buFont typeface="Arial" pitchFamily="34" charset="0"/>
              <a:buChar char="•"/>
              <a:defRPr/>
            </a:pPr>
            <a:r>
              <a:rPr lang="en-GB" sz="1600" dirty="0"/>
              <a:t>influenza during pregnancy can be associated with perinatal mortality, prematurity, small for gestational age (SGA), low birth weight and increased risk of complications for the mother</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vaccination of health and social care workers protects them and reduces the risk of spreading influenza to their patients, service users, colleagues and family members</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by preventing influenza infection through vaccination, secondary bacterial infections such as pneumonia are prevented. This reduces the need for antibiotics and helps prevent antibiotic resistance</a:t>
            </a:r>
          </a:p>
        </p:txBody>
      </p:sp>
    </p:spTree>
    <p:extLst>
      <p:ext uri="{BB962C8B-B14F-4D97-AF65-F5344CB8AC3E}">
        <p14:creationId xmlns:p14="http://schemas.microsoft.com/office/powerpoint/2010/main" val="357552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60648"/>
            <a:ext cx="9793088" cy="576064"/>
          </a:xfrm>
        </p:spPr>
        <p:txBody>
          <a:bodyPr>
            <a:normAutofit/>
          </a:bodyPr>
          <a:lstStyle/>
          <a:p>
            <a:pPr algn="ctr"/>
            <a:r>
              <a:rPr lang="en-GB" sz="3200" b="1" dirty="0">
                <a:solidFill>
                  <a:srgbClr val="00B0F0"/>
                </a:solidFill>
                <a:latin typeface="+mj-lt"/>
                <a:ea typeface="+mj-ea"/>
                <a:cs typeface="+mj-cs"/>
              </a:rPr>
              <a:t>Clinical risk groups (continued)</a:t>
            </a:r>
            <a:endParaRPr lang="en-GB" sz="32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028000" cy="1052736"/>
          </a:xfrm>
        </p:spPr>
        <p:txBody>
          <a:bodyPr/>
          <a:lstStyle/>
          <a:p>
            <a:pPr algn="ctr"/>
            <a:r>
              <a:rPr lang="en-GB" sz="3400" dirty="0">
                <a:solidFill>
                  <a:srgbClr val="00B0F0"/>
                </a:solidFill>
              </a:rPr>
              <a:t>Pregnant women</a:t>
            </a:r>
          </a:p>
        </p:txBody>
      </p:sp>
      <p:sp>
        <p:nvSpPr>
          <p:cNvPr id="3" name="Content Placeholder 2"/>
          <p:cNvSpPr>
            <a:spLocks noGrp="1"/>
          </p:cNvSpPr>
          <p:nvPr>
            <p:ph idx="1"/>
          </p:nvPr>
        </p:nvSpPr>
        <p:spPr>
          <a:xfrm>
            <a:off x="683568" y="908720"/>
            <a:ext cx="7848872" cy="4896544"/>
          </a:xfrm>
        </p:spPr>
        <p:txBody>
          <a:bodyPr/>
          <a:lstStyle/>
          <a:p>
            <a:pPr marL="0" indent="0"/>
            <a:r>
              <a:rPr lang="en-GB" sz="1800" b="1" dirty="0"/>
              <a:t>All pregnant women should be offered the inactivated flu vaccine </a:t>
            </a:r>
            <a:r>
              <a:rPr lang="en-GB" sz="1800" b="1" u="sng" dirty="0"/>
              <a:t>irrespective of the stage of pregnancy     </a:t>
            </a:r>
          </a:p>
          <a:p>
            <a:pPr>
              <a:buFont typeface="Wingdings" panose="05000000000000000000" pitchFamily="2" charset="2"/>
              <a:buChar char="Ø"/>
            </a:pPr>
            <a:r>
              <a:rPr lang="en-GB" sz="1800" dirty="0"/>
              <a:t>pregnant women are at increased risk of complications from influenza, including bronchitis, pneumonia and hospitalisation</a:t>
            </a:r>
            <a:endParaRPr lang="en-GB" sz="1800" baseline="30000" dirty="0"/>
          </a:p>
          <a:p>
            <a:pPr>
              <a:buFont typeface="Wingdings" panose="05000000000000000000" pitchFamily="2" charset="2"/>
              <a:buChar char="Ø"/>
            </a:pPr>
            <a:r>
              <a:rPr lang="en-GB" sz="1800" dirty="0"/>
              <a:t>influenza</a:t>
            </a:r>
            <a:r>
              <a:rPr lang="en-GB" sz="1800" baseline="30000" dirty="0"/>
              <a:t> </a:t>
            </a:r>
            <a:r>
              <a:rPr lang="en-GB" sz="1800" dirty="0"/>
              <a:t>during pregnancy is also associated with premature birth, small for gestational age (SGA), low birth weight and perinatal mortality</a:t>
            </a:r>
          </a:p>
          <a:p>
            <a:pPr>
              <a:buFont typeface="Wingdings" panose="05000000000000000000" pitchFamily="2" charset="2"/>
              <a:buChar char="Ø"/>
            </a:pPr>
            <a:r>
              <a:rPr lang="en-GB" sz="1800" dirty="0"/>
              <a:t>flu vaccination during pregnancy protects the mother, and provides passive immunity against influenza</a:t>
            </a:r>
            <a:r>
              <a:rPr lang="en-GB" sz="1800" baseline="30000" dirty="0"/>
              <a:t> </a:t>
            </a:r>
            <a:r>
              <a:rPr lang="en-GB" sz="1800" dirty="0"/>
              <a:t>to infants in the first few months of life</a:t>
            </a:r>
          </a:p>
          <a:p>
            <a:pPr>
              <a:buFont typeface="Wingdings" panose="05000000000000000000" pitchFamily="2" charset="2"/>
              <a:buChar char="Ø"/>
            </a:pPr>
            <a:r>
              <a:rPr lang="en-GB" sz="1800" dirty="0"/>
              <a:t>studies on flu vaccine safety in pregnancy show that the inactivated flu vaccine can be safely and effectively administered during any trimester of pregnancy </a:t>
            </a:r>
          </a:p>
          <a:p>
            <a:pPr>
              <a:buFont typeface="Wingdings" panose="05000000000000000000" pitchFamily="2" charset="2"/>
              <a:buChar char="Ø"/>
            </a:pPr>
            <a:r>
              <a:rPr lang="en-GB" sz="1800" dirty="0"/>
              <a:t>no study to date has demonstrated an increased risk of either maternal complications or adverse fetal outcomes associated with inactivated flu vaccine</a:t>
            </a:r>
          </a:p>
          <a:p>
            <a:pPr>
              <a:buFont typeface="Wingdings" panose="05000000000000000000" pitchFamily="2" charset="2"/>
              <a:buChar char="Ø"/>
            </a:pPr>
            <a:r>
              <a:rPr lang="en-GB" sz="1800" dirty="0"/>
              <a:t>women should be offered flu vaccine in every pregnancy</a:t>
            </a:r>
          </a:p>
          <a:p>
            <a:pPr>
              <a:buFont typeface="Wingdings" panose="05000000000000000000" pitchFamily="2" charset="2"/>
              <a:buChar char="Ø"/>
            </a:pPr>
            <a:endParaRPr lang="en-GB" sz="1800" dirty="0"/>
          </a:p>
        </p:txBody>
      </p:sp>
    </p:spTree>
    <p:extLst>
      <p:ext uri="{BB962C8B-B14F-4D97-AF65-F5344CB8AC3E}">
        <p14:creationId xmlns:p14="http://schemas.microsoft.com/office/powerpoint/2010/main" val="173629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90464" cy="1152127"/>
          </a:xfrm>
        </p:spPr>
        <p:txBody>
          <a:bodyPr/>
          <a:lstStyle/>
          <a:p>
            <a:pPr algn="ctr"/>
            <a:r>
              <a:rPr lang="en-GB" sz="3200" dirty="0">
                <a:solidFill>
                  <a:srgbClr val="00B0F0"/>
                </a:solidFill>
              </a:rPr>
              <a:t>Health and social care workers (HSCWs)</a:t>
            </a:r>
          </a:p>
        </p:txBody>
      </p:sp>
      <p:sp>
        <p:nvSpPr>
          <p:cNvPr id="3" name="Content Placeholder 2"/>
          <p:cNvSpPr>
            <a:spLocks noGrp="1"/>
          </p:cNvSpPr>
          <p:nvPr>
            <p:ph idx="1"/>
          </p:nvPr>
        </p:nvSpPr>
        <p:spPr>
          <a:xfrm>
            <a:off x="558000" y="1124744"/>
            <a:ext cx="6174240" cy="4824536"/>
          </a:xfrm>
        </p:spPr>
        <p:txBody>
          <a:bodyPr/>
          <a:lstStyle/>
          <a:p>
            <a:pPr>
              <a:buFont typeface="Wingdings" panose="05000000000000000000" pitchFamily="2" charset="2"/>
              <a:buChar char="§"/>
            </a:pPr>
            <a:r>
              <a:rPr lang="en-GB" sz="1800" dirty="0"/>
              <a:t>health professionals have a duty of care to protect patients and service users from infections</a:t>
            </a:r>
          </a:p>
          <a:p>
            <a:pPr>
              <a:buFont typeface="Wingdings" panose="05000000000000000000" pitchFamily="2" charset="2"/>
              <a:buChar char="§"/>
            </a:pPr>
            <a:r>
              <a:rPr lang="en-GB" sz="1800" dirty="0"/>
              <a:t>flu vaccination reduces transmission of influenza to:</a:t>
            </a:r>
          </a:p>
          <a:p>
            <a:pPr lvl="1">
              <a:buClr>
                <a:srgbClr val="00B0F0"/>
              </a:buClr>
              <a:buFont typeface="Wingdings" panose="05000000000000000000" pitchFamily="2" charset="2"/>
              <a:buChar char="§"/>
            </a:pPr>
            <a:r>
              <a:rPr lang="en-GB" sz="1800" dirty="0"/>
              <a:t>HSCWs (those involved in directly delivering Health and Social Care (HSC) services are at increased risk of exposure to influenza)</a:t>
            </a:r>
          </a:p>
          <a:p>
            <a:pPr lvl="1">
              <a:buClr>
                <a:srgbClr val="00B0F0"/>
              </a:buClr>
              <a:buFont typeface="Wingdings" panose="05000000000000000000" pitchFamily="2" charset="2"/>
              <a:buChar char="§"/>
            </a:pPr>
            <a:r>
              <a:rPr lang="en-GB" sz="1800" dirty="0"/>
              <a:t>vulnerable patients, who may have impaired immunity and not respond well to immunisation</a:t>
            </a:r>
          </a:p>
          <a:p>
            <a:pPr lvl="1">
              <a:buClr>
                <a:srgbClr val="00B0F0"/>
              </a:buClr>
              <a:buFont typeface="Wingdings" panose="05000000000000000000" pitchFamily="2" charset="2"/>
              <a:buChar char="§"/>
            </a:pPr>
            <a:r>
              <a:rPr lang="en-GB" sz="1800" dirty="0"/>
              <a:t>colleagues and family members</a:t>
            </a:r>
          </a:p>
          <a:p>
            <a:pPr>
              <a:buFont typeface="Wingdings" panose="05000000000000000000" pitchFamily="2" charset="2"/>
              <a:buChar char="§"/>
            </a:pPr>
            <a:r>
              <a:rPr lang="en-GB" sz="1800" dirty="0"/>
              <a:t>flu vaccine uptake in HSCWs significantly lowers rates of flu-like illness, hospitalisation and mortality in elderly individuals in long-term healthcare settings</a:t>
            </a:r>
          </a:p>
          <a:p>
            <a:pPr>
              <a:buFont typeface="Wingdings" panose="05000000000000000000" pitchFamily="2" charset="2"/>
              <a:buChar char="§"/>
            </a:pPr>
            <a:r>
              <a:rPr lang="en-GB" sz="1800" dirty="0"/>
              <a:t>flu vaccination reduces sickness absences and contributes to delivery of HSC services during winter pressures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326" y="1988840"/>
            <a:ext cx="1890207" cy="26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2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0"/>
            <a:ext cx="8712324" cy="1052736"/>
          </a:xfrm>
        </p:spPr>
        <p:txBody>
          <a:bodyPr>
            <a:normAutofit/>
          </a:bodyPr>
          <a:lstStyle/>
          <a:p>
            <a:pPr algn="ctr">
              <a:defRPr/>
            </a:pPr>
            <a:r>
              <a:rPr lang="en-GB" sz="2800" dirty="0">
                <a:solidFill>
                  <a:srgbClr val="00B0F0"/>
                </a:solidFill>
              </a:rPr>
              <a:t>Rationale for vaccinating children against flu</a:t>
            </a:r>
          </a:p>
        </p:txBody>
      </p:sp>
      <p:sp>
        <p:nvSpPr>
          <p:cNvPr id="31747" name="Content Placeholder 2"/>
          <p:cNvSpPr>
            <a:spLocks noGrp="1"/>
          </p:cNvSpPr>
          <p:nvPr>
            <p:ph idx="1"/>
          </p:nvPr>
        </p:nvSpPr>
        <p:spPr>
          <a:xfrm>
            <a:off x="611560" y="980728"/>
            <a:ext cx="8077200" cy="4608512"/>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endParaRPr lang="en-GB" sz="1600" dirty="0"/>
          </a:p>
          <a:p>
            <a:pPr marL="0" indent="0">
              <a:lnSpc>
                <a:spcPct val="100000"/>
              </a:lnSpc>
              <a:buNone/>
            </a:pPr>
            <a:r>
              <a:rPr lang="en-GB" sz="1600" dirty="0"/>
              <a:t>Studies have shown that administration of flu vaccine to children has reduced GP consultations for </a:t>
            </a:r>
            <a:r>
              <a:rPr lang="en-GB" sz="1600" dirty="0">
                <a:latin typeface="Arial" panose="020B0604020202020204" pitchFamily="34" charset="0"/>
                <a:ea typeface="Times New Roman" panose="02020603050405020304" pitchFamily="18" charset="0"/>
                <a:cs typeface="Times New Roman" panose="02020603050405020304" pitchFamily="18" charset="0"/>
              </a:rPr>
              <a:t>influenza-like illness, swab positivity in primary care, laboratory confirmed hospitalisations and percentage of respiratory emergency department attendances.</a:t>
            </a:r>
            <a:endParaRPr lang="en-US" sz="1600" dirty="0"/>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23</a:t>
            </a:fld>
            <a:endParaRPr lang="en-US" dirty="0"/>
          </a:p>
        </p:txBody>
      </p:sp>
    </p:spTree>
    <p:extLst>
      <p:ext uri="{BB962C8B-B14F-4D97-AF65-F5344CB8AC3E}">
        <p14:creationId xmlns:p14="http://schemas.microsoft.com/office/powerpoint/2010/main" val="382274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685800" y="0"/>
            <a:ext cx="8077200" cy="908720"/>
          </a:xfrm>
        </p:spPr>
        <p:txBody>
          <a:bodyPr/>
          <a:lstStyle/>
          <a:p>
            <a:pPr algn="ctr"/>
            <a:r>
              <a:rPr lang="en-GB" sz="3200" dirty="0">
                <a:solidFill>
                  <a:srgbClr val="00B0F0"/>
                </a:solidFill>
              </a:rPr>
              <a:t>Vaccination uptake rates 2023/24</a:t>
            </a: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908720"/>
            <a:ext cx="8077200" cy="4824536"/>
          </a:xfrm>
        </p:spPr>
        <p:txBody>
          <a:bodyPr/>
          <a:lstStyle/>
          <a:p>
            <a:pPr marL="321750" indent="-285750">
              <a:buFont typeface="Arial" panose="020B0604020202020204" pitchFamily="34" charset="0"/>
              <a:buChar char="•"/>
            </a:pPr>
            <a:r>
              <a:rPr lang="en-GB" sz="1900" dirty="0"/>
              <a:t>final flu uptake data shows that by the end of March 2024 HSC services had vaccinated 78% of those aged over 65 years in Northern Ireland compared to approximately 83% in 2022/23</a:t>
            </a:r>
          </a:p>
          <a:p>
            <a:pPr marL="321750" indent="-285750">
              <a:buFont typeface="Arial" panose="020B0604020202020204" pitchFamily="34" charset="0"/>
              <a:buChar char="•"/>
            </a:pPr>
            <a:endParaRPr lang="en-GB" sz="1900" dirty="0"/>
          </a:p>
          <a:p>
            <a:pPr marL="321750" indent="-285750">
              <a:buFont typeface="Arial" panose="020B0604020202020204" pitchFamily="34" charset="0"/>
              <a:buChar char="•"/>
            </a:pPr>
            <a:r>
              <a:rPr lang="en-GB" sz="1900" dirty="0"/>
              <a:t>81.6% of care home residents were vaccinated against flu in 2023/24</a:t>
            </a:r>
          </a:p>
          <a:p>
            <a:pPr marL="321750" indent="-285750">
              <a:buFont typeface="Arial" panose="020B0604020202020204" pitchFamily="34" charset="0"/>
              <a:buChar char="•"/>
            </a:pPr>
            <a:endParaRPr lang="en-GB" sz="1900" dirty="0"/>
          </a:p>
          <a:p>
            <a:pPr marL="321750" indent="-285750">
              <a:buFont typeface="Arial" panose="020B0604020202020204" pitchFamily="34" charset="0"/>
              <a:buChar char="•"/>
            </a:pPr>
            <a:r>
              <a:rPr lang="en-GB" sz="1900" dirty="0"/>
              <a:t>uptake in care home staff was only 10.2% compared to 16.8% in 2022/23</a:t>
            </a:r>
          </a:p>
          <a:p>
            <a:pPr marL="36000" indent="0"/>
            <a:endParaRPr lang="en-GB" sz="1900" dirty="0"/>
          </a:p>
          <a:p>
            <a:pPr marL="321750" indent="-285750">
              <a:buFont typeface="Arial" panose="020B0604020202020204" pitchFamily="34" charset="0"/>
              <a:buChar char="•"/>
            </a:pPr>
            <a:r>
              <a:rPr lang="en-GB" sz="1900" dirty="0"/>
              <a:t>uptake in all other frontline HSCWs was 21.5% compared to 33.9% in the previous 2022/23 programme</a:t>
            </a:r>
          </a:p>
          <a:p>
            <a:pPr marL="321750" indent="-285750">
              <a:buFont typeface="Arial" panose="020B0604020202020204" pitchFamily="34" charset="0"/>
              <a:buChar char="•"/>
            </a:pPr>
            <a:endParaRPr lang="en-GB" sz="1900" dirty="0"/>
          </a:p>
          <a:p>
            <a:pPr marL="321750" indent="-285750">
              <a:buFont typeface="Arial" panose="020B0604020202020204" pitchFamily="34" charset="0"/>
              <a:buChar char="•"/>
            </a:pPr>
            <a:r>
              <a:rPr lang="en-GB" sz="1900" dirty="0"/>
              <a:t>uptake in 2023/24 for pregnant women is 24.9% compared to 29.8% at the end of the 2022/23 programme</a:t>
            </a:r>
          </a:p>
          <a:p>
            <a:pPr marL="321750" indent="-285750">
              <a:buFont typeface="Arial" panose="020B0604020202020204" pitchFamily="34" charset="0"/>
              <a:buChar char="•"/>
            </a:pPr>
            <a:endParaRPr lang="en-GB" sz="2000" dirty="0"/>
          </a:p>
          <a:p>
            <a:pPr marL="36000" indent="0"/>
            <a:endParaRPr lang="en-GB" sz="1600" dirty="0"/>
          </a:p>
        </p:txBody>
      </p:sp>
    </p:spTree>
    <p:extLst>
      <p:ext uri="{BB962C8B-B14F-4D97-AF65-F5344CB8AC3E}">
        <p14:creationId xmlns:p14="http://schemas.microsoft.com/office/powerpoint/2010/main" val="23269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382000" cy="1440160"/>
          </a:xfrm>
        </p:spPr>
        <p:txBody>
          <a:bodyPr/>
          <a:lstStyle/>
          <a:p>
            <a:pPr algn="ctr"/>
            <a:r>
              <a:rPr lang="en-GB" dirty="0">
                <a:solidFill>
                  <a:srgbClr val="00B0F0"/>
                </a:solidFill>
              </a:rPr>
              <a:t>2024/25 uptake targets </a:t>
            </a:r>
            <a:br>
              <a:rPr lang="en-GB" dirty="0"/>
            </a:br>
            <a:endParaRPr lang="en-GB" dirty="0"/>
          </a:p>
        </p:txBody>
      </p:sp>
      <p:sp>
        <p:nvSpPr>
          <p:cNvPr id="7" name="Content Placeholder 6">
            <a:extLst>
              <a:ext uri="{FF2B5EF4-FFF2-40B4-BE49-F238E27FC236}">
                <a16:creationId xmlns:a16="http://schemas.microsoft.com/office/drawing/2014/main" id="{2ED18B5A-8F5D-4195-A7F3-6A6F5E9AC009}"/>
              </a:ext>
            </a:extLst>
          </p:cNvPr>
          <p:cNvSpPr>
            <a:spLocks noGrp="1"/>
          </p:cNvSpPr>
          <p:nvPr>
            <p:ph idx="1"/>
          </p:nvPr>
        </p:nvSpPr>
        <p:spPr>
          <a:xfrm>
            <a:off x="685800" y="1124744"/>
            <a:ext cx="8077200" cy="4437856"/>
          </a:xfrm>
        </p:spPr>
        <p:txBody>
          <a:bodyPr/>
          <a:lstStyle/>
          <a:p>
            <a:pPr marL="36000" indent="0"/>
            <a:r>
              <a:rPr lang="en-GB" sz="1800" dirty="0"/>
              <a:t>Vaccine uptake varies widely between the individual eligible groups and by age category for those with underlying clinical risk factors.</a:t>
            </a:r>
          </a:p>
          <a:p>
            <a:pPr marL="36000" indent="0"/>
            <a:endParaRPr lang="en-GB" sz="1800" dirty="0"/>
          </a:p>
          <a:p>
            <a:pPr marL="36000" indent="0"/>
            <a:r>
              <a:rPr lang="en-GB" sz="1800" dirty="0"/>
              <a:t>The aim of the influenza programme for 2024 to 2025 is to demonstrate a 100% offer and to achieve at least the uptake levels of 2023 to 2024 for each cohort, and ideally exceed them. </a:t>
            </a:r>
          </a:p>
          <a:p>
            <a:pPr marL="36000" indent="0"/>
            <a:endParaRPr lang="en-GB" sz="1800" dirty="0"/>
          </a:p>
          <a:p>
            <a:pPr marL="36000" indent="0"/>
            <a:r>
              <a:rPr lang="en-GB" sz="1800" dirty="0"/>
              <a:t>General practices, school nursing and community pharmacies should ensure all eligible patients are offered the opportunity to be vaccinated by an active call mechanism, supplemented with opportunistic offers where pragmatic. </a:t>
            </a:r>
          </a:p>
          <a:p>
            <a:pPr marL="36000" indent="0"/>
            <a:endParaRPr lang="en-GB" sz="1800" dirty="0"/>
          </a:p>
          <a:p>
            <a:pPr marL="36000" indent="0"/>
            <a:r>
              <a:rPr lang="en-GB" sz="1800" dirty="0"/>
              <a:t>The goals outlined by the Department of Health for 2024/25 are to </a:t>
            </a:r>
          </a:p>
          <a:p>
            <a:pPr marL="36000" indent="0"/>
            <a:r>
              <a:rPr lang="en-GB" sz="1800" dirty="0"/>
              <a:t>increase uptake rates across all eligible cohorts, particularly those in at-risk groups, pre-school and secondary school children, pregnant women, and frontline HSCWs.</a:t>
            </a:r>
          </a:p>
          <a:p>
            <a:pPr marL="36000" indent="0"/>
            <a:endParaRPr lang="en-GB" sz="2000" dirty="0"/>
          </a:p>
        </p:txBody>
      </p:sp>
    </p:spTree>
    <p:extLst>
      <p:ext uri="{BB962C8B-B14F-4D97-AF65-F5344CB8AC3E}">
        <p14:creationId xmlns:p14="http://schemas.microsoft.com/office/powerpoint/2010/main" val="11971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08520" y="332656"/>
            <a:ext cx="8871520" cy="1368152"/>
          </a:xfrm>
        </p:spPr>
        <p:txBody>
          <a:bodyPr/>
          <a:lstStyle/>
          <a:p>
            <a:pPr algn="ctr"/>
            <a:r>
              <a:rPr lang="en-GB" sz="6000" b="1" dirty="0">
                <a:solidFill>
                  <a:srgbClr val="00B0F0"/>
                </a:solidFill>
              </a:rPr>
              <a:t>Flu vaccines</a:t>
            </a:r>
          </a:p>
        </p:txBody>
      </p:sp>
      <p:pic>
        <p:nvPicPr>
          <p:cNvPr id="6" name="Content Placeholder 3">
            <a:extLst>
              <a:ext uri="{FF2B5EF4-FFF2-40B4-BE49-F238E27FC236}">
                <a16:creationId xmlns:a16="http://schemas.microsoft.com/office/drawing/2014/main" id="{7D4D112A-6120-496B-A00A-36CEF1DFA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84984"/>
            <a:ext cx="2350545" cy="2271756"/>
          </a:xfrm>
          <a:prstGeom prst="rect">
            <a:avLst/>
          </a:prstGeom>
        </p:spPr>
      </p:pic>
      <p:pic>
        <p:nvPicPr>
          <p:cNvPr id="7" name="Content Placeholder 4">
            <a:extLst>
              <a:ext uri="{FF2B5EF4-FFF2-40B4-BE49-F238E27FC236}">
                <a16:creationId xmlns:a16="http://schemas.microsoft.com/office/drawing/2014/main" id="{B1BAE77D-C767-4C2D-A8BF-92ABAE6A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698612"/>
            <a:ext cx="2625885" cy="2271757"/>
          </a:xfrm>
          <a:prstGeom prst="rect">
            <a:avLst/>
          </a:prstGeom>
        </p:spPr>
      </p:pic>
      <p:pic>
        <p:nvPicPr>
          <p:cNvPr id="9" name="Picture 8">
            <a:extLst>
              <a:ext uri="{FF2B5EF4-FFF2-40B4-BE49-F238E27FC236}">
                <a16:creationId xmlns:a16="http://schemas.microsoft.com/office/drawing/2014/main" id="{39FF6093-38A6-43D8-A69F-29D20354D0FD}"/>
              </a:ext>
            </a:extLst>
          </p:cNvPr>
          <p:cNvPicPr>
            <a:picLocks noChangeAspect="1"/>
          </p:cNvPicPr>
          <p:nvPr/>
        </p:nvPicPr>
        <p:blipFill>
          <a:blip r:embed="rId4"/>
          <a:stretch>
            <a:fillRect/>
          </a:stretch>
        </p:blipFill>
        <p:spPr>
          <a:xfrm>
            <a:off x="5580112" y="4116168"/>
            <a:ext cx="2832938" cy="1912014"/>
          </a:xfrm>
          <a:prstGeom prst="rect">
            <a:avLst/>
          </a:prstGeom>
        </p:spPr>
      </p:pic>
    </p:spTree>
    <p:extLst>
      <p:ext uri="{BB962C8B-B14F-4D97-AF65-F5344CB8AC3E}">
        <p14:creationId xmlns:p14="http://schemas.microsoft.com/office/powerpoint/2010/main" val="259083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0"/>
            <a:ext cx="8077200" cy="980728"/>
          </a:xfrm>
        </p:spPr>
        <p:txBody>
          <a:bodyPr/>
          <a:lstStyle/>
          <a:p>
            <a:pPr algn="ctr"/>
            <a:r>
              <a:rPr lang="en-GB" dirty="0">
                <a:solidFill>
                  <a:srgbClr val="00B0F0"/>
                </a:solidFill>
              </a:rPr>
              <a:t>Types of flu vaccine</a:t>
            </a:r>
          </a:p>
        </p:txBody>
      </p:sp>
      <p:sp>
        <p:nvSpPr>
          <p:cNvPr id="5" name="Content Placeholder 4"/>
          <p:cNvSpPr>
            <a:spLocks noGrp="1"/>
          </p:cNvSpPr>
          <p:nvPr>
            <p:ph idx="1"/>
          </p:nvPr>
        </p:nvSpPr>
        <p:spPr>
          <a:xfrm>
            <a:off x="323528" y="908720"/>
            <a:ext cx="8496944" cy="5760640"/>
          </a:xfrm>
        </p:spPr>
        <p:txBody>
          <a:bodyPr/>
          <a:lstStyle/>
          <a:p>
            <a:pPr marL="285750" indent="-285750">
              <a:spcBef>
                <a:spcPts val="0"/>
              </a:spcBef>
              <a:spcAft>
                <a:spcPts val="600"/>
              </a:spcAft>
              <a:buFont typeface="Arial" panose="020B0604020202020204" pitchFamily="34" charset="0"/>
              <a:buChar char="•"/>
              <a:defRPr/>
            </a:pPr>
            <a:r>
              <a:rPr lang="en-GB" sz="1900" dirty="0">
                <a:ea typeface="ヒラギノ角ゴ Pro W3" charset="-128"/>
                <a:cs typeface="ヒラギノ角ゴ Pro W3" charset="-128"/>
              </a:rPr>
              <a:t>over the years different flu vaccines have been developed to improve overall effectiveness, especially in the elderly, and to avoid egg adaption changes</a:t>
            </a:r>
            <a:endParaRPr lang="en-GB" sz="1900" b="1" dirty="0">
              <a:ea typeface="ヒラギノ角ゴ Pro W3" charset="-128"/>
              <a:cs typeface="ヒラギノ角ゴ Pro W3" charset="-128"/>
            </a:endParaRPr>
          </a:p>
          <a:p>
            <a:pPr marL="285750" indent="-285750">
              <a:spcBef>
                <a:spcPts val="0"/>
              </a:spcBef>
              <a:spcAft>
                <a:spcPts val="600"/>
              </a:spcAft>
              <a:buFont typeface="Arial" panose="020B0604020202020204" pitchFamily="34" charset="0"/>
              <a:buChar char="•"/>
              <a:defRPr/>
            </a:pPr>
            <a:r>
              <a:rPr lang="en-GB" sz="1900" b="1" dirty="0">
                <a:ea typeface="ヒラギノ角ゴ Pro W3" charset="-128"/>
                <a:cs typeface="ヒラギノ角ゴ Pro W3" charset="-128"/>
              </a:rPr>
              <a:t>there are now the following types of vaccine available:</a:t>
            </a:r>
            <a:endParaRPr lang="en-GB" sz="1900" dirty="0">
              <a:ea typeface="ヒラギノ角ゴ Pro W3" charset="-128"/>
              <a:cs typeface="ヒラギノ角ゴ Pro W3" charset="-128"/>
            </a:endParaRPr>
          </a:p>
          <a:p>
            <a:pPr lvl="1" indent="-342900">
              <a:spcBef>
                <a:spcPts val="0"/>
              </a:spcBef>
              <a:spcAft>
                <a:spcPts val="600"/>
              </a:spcAft>
              <a:buClr>
                <a:srgbClr val="00B0F0"/>
              </a:buClr>
              <a:buFont typeface="+mj-lt"/>
              <a:buAutoNum type="arabicPeriod"/>
              <a:defRPr/>
            </a:pPr>
            <a:r>
              <a:rPr lang="en-GB" sz="1900" dirty="0">
                <a:ea typeface="ヒラギノ角ゴ Pro W3" charset="-128"/>
              </a:rPr>
              <a:t>I</a:t>
            </a:r>
            <a:r>
              <a:rPr lang="en-GB" sz="1900" dirty="0"/>
              <a:t>nactivated vaccines – by injection </a:t>
            </a:r>
          </a:p>
          <a:p>
            <a:pPr marL="1085850" lvl="2">
              <a:spcBef>
                <a:spcPts val="0"/>
              </a:spcBef>
              <a:spcAft>
                <a:spcPts val="600"/>
              </a:spcAft>
              <a:buFont typeface="Arial" panose="020B0604020202020204" pitchFamily="34" charset="0"/>
              <a:buChar char="•"/>
              <a:defRPr/>
            </a:pPr>
            <a:r>
              <a:rPr lang="en-GB" sz="1900" dirty="0"/>
              <a:t>cell grown</a:t>
            </a:r>
          </a:p>
          <a:p>
            <a:pPr marL="1085850" lvl="2">
              <a:spcBef>
                <a:spcPts val="0"/>
              </a:spcBef>
              <a:spcAft>
                <a:spcPts val="600"/>
              </a:spcAft>
              <a:buFont typeface="Arial" panose="020B0604020202020204" pitchFamily="34" charset="0"/>
              <a:buChar char="•"/>
              <a:defRPr/>
            </a:pPr>
            <a:r>
              <a:rPr lang="en-GB" sz="1900" dirty="0"/>
              <a:t>adjuvanted</a:t>
            </a:r>
          </a:p>
          <a:p>
            <a:pPr lvl="1" indent="-342900">
              <a:spcBef>
                <a:spcPts val="0"/>
              </a:spcBef>
              <a:spcAft>
                <a:spcPts val="600"/>
              </a:spcAft>
              <a:buClr>
                <a:srgbClr val="00B0F0"/>
              </a:buClr>
              <a:buFont typeface="+mj-lt"/>
              <a:buAutoNum type="arabicPeriod"/>
              <a:defRPr/>
            </a:pPr>
            <a:r>
              <a:rPr lang="en-GB" sz="1900" dirty="0"/>
              <a:t>Live attenuated – by nasal application</a:t>
            </a:r>
            <a:endParaRPr lang="en-GB" sz="1900" b="1" dirty="0"/>
          </a:p>
          <a:p>
            <a:pPr marL="457200" indent="-457200">
              <a:spcBef>
                <a:spcPts val="0"/>
              </a:spcBef>
              <a:spcAft>
                <a:spcPts val="600"/>
              </a:spcAft>
              <a:buClr>
                <a:srgbClr val="00B0F0"/>
              </a:buClr>
              <a:buFont typeface="Arial" panose="020B0604020202020204" pitchFamily="34" charset="0"/>
              <a:buChar char="•"/>
              <a:defRPr/>
            </a:pPr>
            <a:r>
              <a:rPr lang="en-GB" sz="1900" dirty="0"/>
              <a:t>this year the inactivated flu vaccines will be quadrivalent vaccines containing two subtypes of Influenza A and both B virus types  </a:t>
            </a:r>
          </a:p>
          <a:p>
            <a:pPr marL="457200" indent="-457200">
              <a:spcBef>
                <a:spcPts val="0"/>
              </a:spcBef>
              <a:spcAft>
                <a:spcPts val="600"/>
              </a:spcAft>
              <a:buClr>
                <a:srgbClr val="00B0F0"/>
              </a:buClr>
              <a:buFont typeface="Arial" panose="020B0604020202020204" pitchFamily="34" charset="0"/>
              <a:buChar char="•"/>
              <a:defRPr/>
            </a:pPr>
            <a:r>
              <a:rPr lang="en-GB" sz="1900" dirty="0"/>
              <a:t>the live flu vaccine will return to a trivalent formulation, containing two A and one B virus types</a:t>
            </a:r>
          </a:p>
          <a:p>
            <a:pPr marL="457200" indent="-457200">
              <a:spcBef>
                <a:spcPts val="0"/>
              </a:spcBef>
              <a:spcAft>
                <a:spcPts val="600"/>
              </a:spcAft>
              <a:buClr>
                <a:srgbClr val="00B0F0"/>
              </a:buClr>
              <a:buFont typeface="Arial" panose="020B0604020202020204" pitchFamily="34" charset="0"/>
              <a:buChar char="•"/>
              <a:defRPr/>
            </a:pPr>
            <a:r>
              <a:rPr lang="en-GB" sz="1900" b="1" dirty="0"/>
              <a:t>none of the flu vaccines can cause clinical influenza in those that are eligible for the vaccine*</a:t>
            </a:r>
          </a:p>
          <a:p>
            <a:pPr marL="0" lvl="2" indent="0">
              <a:spcBef>
                <a:spcPts val="0"/>
              </a:spcBef>
              <a:spcAft>
                <a:spcPts val="600"/>
              </a:spcAft>
              <a:buFont typeface="Arial" pitchFamily="84" charset="0"/>
              <a:buNone/>
              <a:defRPr/>
            </a:pPr>
            <a:endParaRPr lang="en-GB" sz="16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8858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0"/>
            <a:ext cx="8077200" cy="1052736"/>
          </a:xfrm>
        </p:spPr>
        <p:txBody>
          <a:bodyPr/>
          <a:lstStyle/>
          <a:p>
            <a:pPr algn="ctr"/>
            <a:r>
              <a:rPr lang="en-GB" altLang="en-US" sz="2400" dirty="0">
                <a:solidFill>
                  <a:srgbClr val="00B0F0"/>
                </a:solidFill>
              </a:rPr>
              <a:t>Vaccine composition: </a:t>
            </a:r>
            <a:br>
              <a:rPr lang="en-GB" altLang="en-US" sz="2400" dirty="0">
                <a:solidFill>
                  <a:srgbClr val="00B0F0"/>
                </a:solidFill>
              </a:rPr>
            </a:br>
            <a:r>
              <a:rPr lang="en-GB" altLang="en-US" sz="2400" dirty="0">
                <a:solidFill>
                  <a:srgbClr val="00B0F0"/>
                </a:solidFill>
              </a:rPr>
              <a:t>Northern Hemisphere 2024/25*</a:t>
            </a:r>
            <a:endParaRPr lang="en-GB" sz="2400" dirty="0">
              <a:solidFill>
                <a:srgbClr val="00B0F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a:xfrm>
            <a:off x="685800" y="980728"/>
            <a:ext cx="8077200" cy="4581872"/>
          </a:xfrm>
        </p:spPr>
        <p:txBody>
          <a:bodyPr/>
          <a:lstStyle/>
          <a:p>
            <a:pPr marL="36000" indent="0"/>
            <a:r>
              <a:rPr lang="en-GB" sz="1650" dirty="0"/>
              <a:t>The WHO recommends that trivalent vaccines for use in the 2024-2025 northern hemisphere influenza season contain the following:</a:t>
            </a:r>
          </a:p>
          <a:p>
            <a:r>
              <a:rPr lang="en-GB" sz="1650" dirty="0"/>
              <a:t>Egg-based vaccines</a:t>
            </a:r>
          </a:p>
          <a:p>
            <a:pPr lvl="0">
              <a:buFont typeface="Arial" panose="020B0604020202020204" pitchFamily="34" charset="0"/>
              <a:buChar char="•"/>
            </a:pPr>
            <a:r>
              <a:rPr lang="en-GB" sz="1650" dirty="0"/>
              <a:t>an A/Victoria/4897/2022 (H1N1)pdm09-like virus;</a:t>
            </a:r>
          </a:p>
          <a:p>
            <a:pPr lvl="0">
              <a:buFont typeface="Arial" panose="020B0604020202020204" pitchFamily="34" charset="0"/>
              <a:buChar char="•"/>
            </a:pPr>
            <a:r>
              <a:rPr lang="en-GB" sz="1650" dirty="0"/>
              <a:t>an A/Thailand/8/2022 (H3N2)-like virus; and</a:t>
            </a:r>
          </a:p>
          <a:p>
            <a:pPr lvl="0">
              <a:buFont typeface="Arial" panose="020B0604020202020204" pitchFamily="34" charset="0"/>
              <a:buChar char="•"/>
            </a:pPr>
            <a:r>
              <a:rPr lang="en-GB" sz="1650" dirty="0"/>
              <a:t>a B/Austria/1359417/2021 (B/Victoria lineage)-like virus</a:t>
            </a:r>
          </a:p>
          <a:p>
            <a:pPr lvl="0"/>
            <a:endParaRPr lang="en-GB" sz="1650" dirty="0"/>
          </a:p>
          <a:p>
            <a:r>
              <a:rPr lang="en-GB" sz="1650" dirty="0"/>
              <a:t>Cell culture- or recombinant-based vaccines</a:t>
            </a:r>
          </a:p>
          <a:p>
            <a:pPr lvl="0">
              <a:buFont typeface="Arial" panose="020B0604020202020204" pitchFamily="34" charset="0"/>
              <a:buChar char="•"/>
            </a:pPr>
            <a:r>
              <a:rPr lang="en-GB" sz="1650" dirty="0"/>
              <a:t>an A/Wisconsin/67/2022 (H1N1)pdm09-like virus;</a:t>
            </a:r>
          </a:p>
          <a:p>
            <a:pPr lvl="0">
              <a:buFont typeface="Arial" panose="020B0604020202020204" pitchFamily="34" charset="0"/>
              <a:buChar char="•"/>
            </a:pPr>
            <a:r>
              <a:rPr lang="en-GB" sz="1650" dirty="0"/>
              <a:t>an </a:t>
            </a:r>
            <a:r>
              <a:rPr lang="pt-BR" sz="1650" dirty="0"/>
              <a:t>A/Massachusetts/18/2022 (H3N2)-like virus</a:t>
            </a:r>
            <a:r>
              <a:rPr lang="en-GB" sz="1650" dirty="0"/>
              <a:t>; and</a:t>
            </a:r>
          </a:p>
          <a:p>
            <a:pPr lvl="0">
              <a:buFont typeface="Arial" panose="020B0604020202020204" pitchFamily="34" charset="0"/>
              <a:buChar char="•"/>
            </a:pPr>
            <a:r>
              <a:rPr lang="en-GB" sz="1650" dirty="0"/>
              <a:t>a B/Austria/1359417/2021 (B/Victoria lineage)-like virus.</a:t>
            </a:r>
          </a:p>
          <a:p>
            <a:endParaRPr lang="en-GB" sz="1650" dirty="0"/>
          </a:p>
          <a:p>
            <a:pPr marL="36000" indent="0"/>
            <a:r>
              <a:rPr lang="en-GB" sz="1650" dirty="0"/>
              <a:t>For quadrivalent egg- or cell culture-based or recombinant vaccines for use in the 2024-2025 northern hemisphere influenza season, the WHO recommends inclusion of the following as the B/Yamagata lineage component:  </a:t>
            </a:r>
          </a:p>
          <a:p>
            <a:pPr lvl="0">
              <a:buFont typeface="Arial" panose="020B0604020202020204" pitchFamily="34" charset="0"/>
              <a:buChar char="•"/>
            </a:pPr>
            <a:r>
              <a:rPr lang="en-GB" sz="1650" dirty="0"/>
              <a:t>a B/Phuket/3073/2013 (B/Yamagata lineage)-like virus.</a:t>
            </a:r>
          </a:p>
          <a:p>
            <a:endParaRPr lang="en-GB" sz="1200" dirty="0"/>
          </a:p>
        </p:txBody>
      </p:sp>
    </p:spTree>
    <p:extLst>
      <p:ext uri="{BB962C8B-B14F-4D97-AF65-F5344CB8AC3E}">
        <p14:creationId xmlns:p14="http://schemas.microsoft.com/office/powerpoint/2010/main" val="177214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11560"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pPr algn="ctr"/>
            <a:r>
              <a:rPr lang="en-GB" kern="0" dirty="0">
                <a:solidFill>
                  <a:srgbClr val="00B0F0"/>
                </a:solidFill>
              </a:rPr>
              <a:t>Vaccines for 2024-25 (1)</a:t>
            </a:r>
          </a:p>
        </p:txBody>
      </p:sp>
      <p:pic>
        <p:nvPicPr>
          <p:cNvPr id="3" name="Picture 2">
            <a:extLst>
              <a:ext uri="{FF2B5EF4-FFF2-40B4-BE49-F238E27FC236}">
                <a16:creationId xmlns:a16="http://schemas.microsoft.com/office/drawing/2014/main" id="{0B888DEB-8F98-4092-8982-10EBC15F3B4E}"/>
              </a:ext>
            </a:extLst>
          </p:cNvPr>
          <p:cNvPicPr>
            <a:picLocks noChangeAspect="1"/>
          </p:cNvPicPr>
          <p:nvPr/>
        </p:nvPicPr>
        <p:blipFill>
          <a:blip r:embed="rId3"/>
          <a:stretch>
            <a:fillRect/>
          </a:stretch>
        </p:blipFill>
        <p:spPr>
          <a:xfrm>
            <a:off x="251520" y="1101436"/>
            <a:ext cx="8640960" cy="4655127"/>
          </a:xfrm>
          <a:prstGeom prst="rect">
            <a:avLst/>
          </a:prstGeom>
        </p:spPr>
      </p:pic>
    </p:spTree>
    <p:extLst>
      <p:ext uri="{BB962C8B-B14F-4D97-AF65-F5344CB8AC3E}">
        <p14:creationId xmlns:p14="http://schemas.microsoft.com/office/powerpoint/2010/main" val="4494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1143000"/>
          </a:xfrm>
        </p:spPr>
        <p:txBody>
          <a:bodyPr/>
          <a:lstStyle/>
          <a:p>
            <a:pPr algn="ctr"/>
            <a:r>
              <a:rPr lang="en-GB" sz="3600" dirty="0">
                <a:solidFill>
                  <a:srgbClr val="00B0F0"/>
                </a:solidFill>
              </a:rPr>
              <a:t>Influenza</a:t>
            </a:r>
            <a:endParaRPr lang="en-GB" altLang="en-US" sz="3600" dirty="0">
              <a:solidFill>
                <a:srgbClr val="00B0F0"/>
              </a:solidFill>
              <a:latin typeface="+mn-lt"/>
            </a:endParaRPr>
          </a:p>
        </p:txBody>
      </p:sp>
      <p:sp>
        <p:nvSpPr>
          <p:cNvPr id="37892" name="Content Placeholder 5"/>
          <p:cNvSpPr>
            <a:spLocks noGrp="1"/>
          </p:cNvSpPr>
          <p:nvPr>
            <p:ph sz="half" idx="1"/>
          </p:nvPr>
        </p:nvSpPr>
        <p:spPr>
          <a:xfrm>
            <a:off x="755576" y="1258888"/>
            <a:ext cx="4536504" cy="4336504"/>
          </a:xfrm>
        </p:spPr>
        <p:txBody>
          <a:bodyPr/>
          <a:lstStyle/>
          <a:p>
            <a:pPr marL="0" indent="0"/>
            <a:r>
              <a:rPr lang="en-GB" altLang="en-US" sz="2000" dirty="0"/>
              <a:t>Influenza (or flu):</a:t>
            </a:r>
          </a:p>
          <a:p>
            <a:pPr marL="457200" indent="-457200">
              <a:buFont typeface="Wingdings" pitchFamily="2" charset="2"/>
              <a:buChar char="v"/>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i</a:t>
            </a:r>
            <a:r>
              <a:rPr lang="en-GB" altLang="en-US" sz="2000" dirty="0">
                <a:latin typeface="+mn-lt"/>
              </a:rPr>
              <a:t>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c</a:t>
            </a:r>
            <a:r>
              <a:rPr lang="en-GB" altLang="en-US" sz="2000" dirty="0">
                <a:latin typeface="+mn-lt"/>
              </a:rPr>
              <a:t>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685800" y="620688"/>
            <a:ext cx="8077200" cy="216024"/>
          </a:xfrm>
        </p:spPr>
        <p:txBody>
          <a:bodyPr/>
          <a:lstStyle/>
          <a:p>
            <a:pPr algn="ctr"/>
            <a:r>
              <a:rPr lang="en-GB" sz="3600" dirty="0">
                <a:solidFill>
                  <a:srgbClr val="00B0F0"/>
                </a:solidFill>
              </a:rPr>
              <a:t>Vaccines for 2024-25 (2)</a:t>
            </a:r>
            <a:br>
              <a:rPr lang="en-GB" dirty="0">
                <a:solidFill>
                  <a:srgbClr val="00B0F0"/>
                </a:solidFill>
              </a:rPr>
            </a:br>
            <a:endParaRPr lang="en-GB" dirty="0">
              <a:solidFill>
                <a:srgbClr val="00B0F0"/>
              </a:solidFill>
            </a:endParaRPr>
          </a:p>
        </p:txBody>
      </p:sp>
      <p:pic>
        <p:nvPicPr>
          <p:cNvPr id="5" name="Content Placeholder 4">
            <a:extLst>
              <a:ext uri="{FF2B5EF4-FFF2-40B4-BE49-F238E27FC236}">
                <a16:creationId xmlns:a16="http://schemas.microsoft.com/office/drawing/2014/main" id="{8E92BFA4-C9B9-4429-AADC-B7CE0F51D9A6}"/>
              </a:ext>
            </a:extLst>
          </p:cNvPr>
          <p:cNvPicPr>
            <a:picLocks noGrp="1" noChangeAspect="1"/>
          </p:cNvPicPr>
          <p:nvPr>
            <p:ph idx="1"/>
          </p:nvPr>
        </p:nvPicPr>
        <p:blipFill>
          <a:blip r:embed="rId3"/>
          <a:stretch>
            <a:fillRect/>
          </a:stretch>
        </p:blipFill>
        <p:spPr>
          <a:xfrm>
            <a:off x="755576" y="836712"/>
            <a:ext cx="7560840" cy="4896544"/>
          </a:xfrm>
          <a:prstGeom prst="rect">
            <a:avLst/>
          </a:prstGeom>
        </p:spPr>
      </p:pic>
    </p:spTree>
    <p:extLst>
      <p:ext uri="{BB962C8B-B14F-4D97-AF65-F5344CB8AC3E}">
        <p14:creationId xmlns:p14="http://schemas.microsoft.com/office/powerpoint/2010/main" val="83014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395536" y="692696"/>
            <a:ext cx="8367464" cy="288032"/>
          </a:xfrm>
        </p:spPr>
        <p:txBody>
          <a:bodyPr/>
          <a:lstStyle/>
          <a:p>
            <a:pPr algn="ctr"/>
            <a:r>
              <a:rPr lang="en-GB" sz="3600" dirty="0">
                <a:solidFill>
                  <a:srgbClr val="00B0F0"/>
                </a:solidFill>
              </a:rPr>
              <a:t>Vaccines for 2024-25 (3)</a:t>
            </a:r>
            <a:br>
              <a:rPr lang="en-GB" dirty="0">
                <a:solidFill>
                  <a:srgbClr val="00B0F0"/>
                </a:solidFill>
              </a:rPr>
            </a:br>
            <a:endParaRPr lang="en-GB" dirty="0">
              <a:solidFill>
                <a:srgbClr val="00B0F0"/>
              </a:solidFill>
            </a:endParaRPr>
          </a:p>
        </p:txBody>
      </p:sp>
      <p:pic>
        <p:nvPicPr>
          <p:cNvPr id="3" name="Picture 2">
            <a:extLst>
              <a:ext uri="{FF2B5EF4-FFF2-40B4-BE49-F238E27FC236}">
                <a16:creationId xmlns:a16="http://schemas.microsoft.com/office/drawing/2014/main" id="{3A63AFD6-92C4-4B26-8E5E-3198876FAEE5}"/>
              </a:ext>
            </a:extLst>
          </p:cNvPr>
          <p:cNvPicPr>
            <a:picLocks noChangeAspect="1"/>
          </p:cNvPicPr>
          <p:nvPr/>
        </p:nvPicPr>
        <p:blipFill>
          <a:blip r:embed="rId3"/>
          <a:stretch>
            <a:fillRect/>
          </a:stretch>
        </p:blipFill>
        <p:spPr>
          <a:xfrm>
            <a:off x="611560" y="1276350"/>
            <a:ext cx="7992888" cy="4305300"/>
          </a:xfrm>
          <a:prstGeom prst="rect">
            <a:avLst/>
          </a:prstGeom>
        </p:spPr>
      </p:pic>
    </p:spTree>
    <p:extLst>
      <p:ext uri="{BB962C8B-B14F-4D97-AF65-F5344CB8AC3E}">
        <p14:creationId xmlns:p14="http://schemas.microsoft.com/office/powerpoint/2010/main" val="827855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9243" y="2132856"/>
            <a:ext cx="3331043" cy="2881818"/>
          </a:xfrm>
        </p:spPr>
      </p:pic>
      <p:sp>
        <p:nvSpPr>
          <p:cNvPr id="2" name="Title 1"/>
          <p:cNvSpPr>
            <a:spLocks noGrp="1"/>
          </p:cNvSpPr>
          <p:nvPr>
            <p:ph type="title"/>
          </p:nvPr>
        </p:nvSpPr>
        <p:spPr>
          <a:xfrm>
            <a:off x="685800" y="260648"/>
            <a:ext cx="8077200" cy="1582679"/>
          </a:xfrm>
        </p:spPr>
        <p:txBody>
          <a:bodyPr/>
          <a:lstStyle/>
          <a:p>
            <a:pPr algn="ctr"/>
            <a:r>
              <a:rPr lang="en-GB" sz="3200" dirty="0">
                <a:solidFill>
                  <a:srgbClr val="00B0F0"/>
                </a:solidFill>
              </a:rPr>
              <a:t>1. </a:t>
            </a:r>
            <a:r>
              <a:rPr lang="en-GB" sz="3200" dirty="0" err="1">
                <a:solidFill>
                  <a:srgbClr val="00B0F0"/>
                </a:solidFill>
              </a:rPr>
              <a:t>Fluad</a:t>
            </a:r>
            <a:r>
              <a:rPr lang="en-GB" sz="3200" dirty="0">
                <a:solidFill>
                  <a:srgbClr val="00B0F0"/>
                </a:solidFill>
              </a:rPr>
              <a:t> Tetra®: a</a:t>
            </a:r>
            <a:r>
              <a:rPr lang="en-GB" altLang="en-US" sz="3200" dirty="0">
                <a:solidFill>
                  <a:srgbClr val="00B0F0"/>
                </a:solidFill>
              </a:rPr>
              <a:t>djuvanted quadrivalent </a:t>
            </a:r>
            <a:br>
              <a:rPr lang="en-GB" altLang="en-US" sz="3200" dirty="0">
                <a:solidFill>
                  <a:srgbClr val="00B0F0"/>
                </a:solidFill>
              </a:rPr>
            </a:br>
            <a:r>
              <a:rPr lang="en-GB" altLang="en-US" sz="3200" dirty="0">
                <a:solidFill>
                  <a:srgbClr val="00B0F0"/>
                </a:solidFill>
              </a:rPr>
              <a:t>flu vaccine (</a:t>
            </a:r>
            <a:r>
              <a:rPr lang="en-GB" altLang="en-US" sz="3200" dirty="0" err="1">
                <a:solidFill>
                  <a:srgbClr val="00B0F0"/>
                </a:solidFill>
              </a:rPr>
              <a:t>aQIV</a:t>
            </a:r>
            <a:r>
              <a:rPr lang="en-GB" altLang="en-US" sz="3200" dirty="0">
                <a:solidFill>
                  <a:srgbClr val="00B0F0"/>
                </a:solidFill>
              </a:rPr>
              <a:t>)</a:t>
            </a:r>
            <a:r>
              <a:rPr lang="en-GB" dirty="0">
                <a:solidFill>
                  <a:srgbClr val="00B0F0"/>
                </a:solidFill>
              </a:rPr>
              <a:t> </a:t>
            </a:r>
          </a:p>
        </p:txBody>
      </p:sp>
      <p:sp>
        <p:nvSpPr>
          <p:cNvPr id="3" name="Content Placeholder 2"/>
          <p:cNvSpPr>
            <a:spLocks noGrp="1"/>
          </p:cNvSpPr>
          <p:nvPr>
            <p:ph sz="half" idx="1"/>
          </p:nvPr>
        </p:nvSpPr>
        <p:spPr>
          <a:xfrm>
            <a:off x="467544" y="1843328"/>
            <a:ext cx="4680520" cy="4033944"/>
          </a:xfrm>
        </p:spPr>
        <p:txBody>
          <a:bodyPr/>
          <a:lstStyle/>
          <a:p>
            <a:pPr marL="285750" indent="-285750">
              <a:buFont typeface="Arial" panose="020B0604020202020204" pitchFamily="34" charset="0"/>
              <a:buChar char="•"/>
            </a:pPr>
            <a:r>
              <a:rPr lang="en-GB" sz="2400" b="1" dirty="0"/>
              <a:t>first line for adults 65 years and over</a:t>
            </a:r>
          </a:p>
          <a:p>
            <a:pPr marL="285750" indent="-285750">
              <a:buFont typeface="Arial" panose="020B0604020202020204" pitchFamily="34" charset="0"/>
              <a:buChar char="•"/>
            </a:pPr>
            <a:r>
              <a:rPr lang="en-GB" sz="2400" b="1" dirty="0"/>
              <a:t>only licensed for ≥ 65 years at the time of vaccination </a:t>
            </a:r>
          </a:p>
          <a:p>
            <a:pPr marL="285750" indent="-285750">
              <a:buFont typeface="Arial" panose="020B0604020202020204" pitchFamily="34" charset="0"/>
              <a:buChar char="•"/>
            </a:pPr>
            <a:r>
              <a:rPr lang="en-GB" sz="2400" u="sng" dirty="0">
                <a:solidFill>
                  <a:prstClr val="black"/>
                </a:solidFill>
                <a:latin typeface="Arial" charset="0"/>
                <a:ea typeface="ヒラギノ角ゴ Pro W3" charset="-128"/>
                <a:cs typeface="ヒラギノ角ゴ Pro W3" charset="-128"/>
              </a:rPr>
              <a:t>not suitable for those with </a:t>
            </a:r>
            <a:r>
              <a:rPr lang="en-GB" sz="2400" u="sng" dirty="0"/>
              <a:t>egg allergy</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rPr>
              <a:t>single </a:t>
            </a:r>
            <a:r>
              <a:rPr lang="en-GB" sz="2400" dirty="0">
                <a:latin typeface="Arial" charset="0"/>
                <a:ea typeface="ヒラギノ角ゴ Pro W3" charset="-128"/>
              </a:rPr>
              <a:t>intramuscular (IM) </a:t>
            </a:r>
            <a:r>
              <a:rPr lang="en-GB" sz="2400" dirty="0">
                <a:solidFill>
                  <a:prstClr val="black"/>
                </a:solidFill>
                <a:latin typeface="Arial" charset="0"/>
                <a:ea typeface="ヒラギノ角ゴ Pro W3" charset="-128"/>
              </a:rPr>
              <a:t>injection </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rPr>
              <a:t>one dose schedule </a:t>
            </a:r>
            <a:endParaRPr lang="en-GB" sz="24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25346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37240" cy="792088"/>
          </a:xfrm>
        </p:spPr>
        <p:txBody>
          <a:bodyPr/>
          <a:lstStyle/>
          <a:p>
            <a:pPr algn="ctr"/>
            <a:r>
              <a:rPr lang="en-GB" sz="2800" dirty="0">
                <a:solidFill>
                  <a:srgbClr val="00B0F0"/>
                </a:solidFill>
              </a:rPr>
              <a:t>Adjuvanted quadrivalent influenza vaccine (</a:t>
            </a:r>
            <a:r>
              <a:rPr lang="en-GB" sz="2800" dirty="0" err="1">
                <a:solidFill>
                  <a:srgbClr val="00B0F0"/>
                </a:solidFill>
              </a:rPr>
              <a:t>aQIV</a:t>
            </a:r>
            <a:r>
              <a:rPr lang="en-GB" sz="2800" dirty="0">
                <a:solidFill>
                  <a:srgbClr val="00B0F0"/>
                </a:solidFill>
              </a:rPr>
              <a:t>)</a:t>
            </a:r>
          </a:p>
        </p:txBody>
      </p:sp>
      <p:sp>
        <p:nvSpPr>
          <p:cNvPr id="3" name="Content Placeholder 2"/>
          <p:cNvSpPr>
            <a:spLocks noGrp="1"/>
          </p:cNvSpPr>
          <p:nvPr>
            <p:ph idx="1"/>
          </p:nvPr>
        </p:nvSpPr>
        <p:spPr>
          <a:xfrm>
            <a:off x="539552" y="980728"/>
            <a:ext cx="8221216" cy="4680520"/>
          </a:xfrm>
        </p:spPr>
        <p:txBody>
          <a:bodyPr/>
          <a:lstStyle/>
          <a:p>
            <a:pPr>
              <a:buFont typeface="Arial" panose="020B0604020202020204" pitchFamily="34" charset="0"/>
              <a:buChar char="•"/>
            </a:pPr>
            <a:r>
              <a:rPr lang="en-GB" sz="1700" dirty="0"/>
              <a:t>adjuvanted vaccines were first used in the UK in the 2018/19 flu season in 65 years and over age group. They have been used globally for over 20 years and over 93 million doses have been distributed worldwide (with an excellent safety record)</a:t>
            </a:r>
          </a:p>
          <a:p>
            <a:pPr>
              <a:buFont typeface="Arial" panose="020B0604020202020204" pitchFamily="34" charset="0"/>
              <a:buChar char="•"/>
            </a:pPr>
            <a:r>
              <a:rPr lang="en-GB" sz="1700" dirty="0"/>
              <a:t>adjuvanted vaccines have higher immunogenicity and effectiveness than non-adjuvanted, normal dose vaccines in older people</a:t>
            </a:r>
          </a:p>
          <a:p>
            <a:pPr>
              <a:buFont typeface="Arial" panose="020B0604020202020204" pitchFamily="34" charset="0"/>
              <a:buChar char="•"/>
            </a:pPr>
            <a:r>
              <a:rPr lang="en-GB" sz="1700" dirty="0"/>
              <a:t>an adjuvanted quadrivalent vaccine (</a:t>
            </a:r>
            <a:r>
              <a:rPr lang="en-GB" sz="1700" dirty="0" err="1"/>
              <a:t>aQIV</a:t>
            </a:r>
            <a:r>
              <a:rPr lang="en-GB" sz="1700" dirty="0"/>
              <a:t>) replaced </a:t>
            </a:r>
            <a:r>
              <a:rPr lang="en-GB" sz="1700" dirty="0" err="1"/>
              <a:t>aTIV</a:t>
            </a:r>
            <a:r>
              <a:rPr lang="en-GB" sz="1700" dirty="0"/>
              <a:t> from 2021. The </a:t>
            </a:r>
            <a:r>
              <a:rPr lang="en-GB" sz="1700" dirty="0" err="1"/>
              <a:t>aQIV</a:t>
            </a:r>
            <a:r>
              <a:rPr lang="en-GB" sz="1700" dirty="0"/>
              <a:t> vaccine contains two subtypes of Influenza A (H3N2 and H1N1pdm09) and two type B virus</a:t>
            </a:r>
          </a:p>
          <a:p>
            <a:pPr>
              <a:buFont typeface="Arial" panose="020B0604020202020204" pitchFamily="34" charset="0"/>
              <a:buChar char="•"/>
            </a:pPr>
            <a:r>
              <a:rPr lang="en-GB" sz="1700" dirty="0"/>
              <a:t>an adjuvant (MF59C.1) has been added to the vaccine to enhance the immune response to counter the effect of </a:t>
            </a:r>
            <a:r>
              <a:rPr lang="en-GB" sz="1700" b="1" dirty="0" err="1"/>
              <a:t>immunosenescence</a:t>
            </a:r>
            <a:r>
              <a:rPr lang="en-GB" sz="1700" dirty="0"/>
              <a:t> (age related reduction in immune response)</a:t>
            </a:r>
            <a:endParaRPr lang="en-GB" sz="1700" b="1" dirty="0"/>
          </a:p>
          <a:p>
            <a:pPr>
              <a:buFont typeface="Arial" panose="020B0604020202020204" pitchFamily="34" charset="0"/>
              <a:buChar char="•"/>
            </a:pPr>
            <a:r>
              <a:rPr lang="en-GB" sz="1700" dirty="0"/>
              <a:t>MF59C.1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700" dirty="0" err="1"/>
              <a:t>aQIV</a:t>
            </a:r>
            <a:r>
              <a:rPr lang="en-GB" sz="1700" dirty="0"/>
              <a:t> is made using an </a:t>
            </a:r>
            <a:r>
              <a:rPr lang="en-GB" sz="1700" u="sng" dirty="0"/>
              <a:t>egg-based manufacturing process</a:t>
            </a:r>
          </a:p>
          <a:p>
            <a:endParaRPr lang="en-GB" dirty="0"/>
          </a:p>
        </p:txBody>
      </p:sp>
    </p:spTree>
    <p:extLst>
      <p:ext uri="{BB962C8B-B14F-4D97-AF65-F5344CB8AC3E}">
        <p14:creationId xmlns:p14="http://schemas.microsoft.com/office/powerpoint/2010/main" val="306152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936104"/>
          </a:xfrm>
        </p:spPr>
        <p:txBody>
          <a:bodyPr/>
          <a:lstStyle/>
          <a:p>
            <a:pPr algn="ctr"/>
            <a:r>
              <a:rPr lang="en-GB" sz="2400" dirty="0">
                <a:solidFill>
                  <a:srgbClr val="00B0F0"/>
                </a:solidFill>
              </a:rPr>
              <a:t>2. </a:t>
            </a:r>
            <a:r>
              <a:rPr lang="en-GB" sz="2400" dirty="0" err="1">
                <a:solidFill>
                  <a:srgbClr val="00B0F0"/>
                </a:solidFill>
              </a:rPr>
              <a:t>Flucelvax</a:t>
            </a:r>
            <a:r>
              <a:rPr lang="en-GB" sz="2400" dirty="0">
                <a:solidFill>
                  <a:srgbClr val="00B0F0"/>
                </a:solidFill>
              </a:rPr>
              <a:t> Tetra®: </a:t>
            </a:r>
            <a:r>
              <a:rPr lang="en-GB" sz="2400" u="sng" dirty="0">
                <a:solidFill>
                  <a:srgbClr val="00B0F0"/>
                </a:solidFill>
              </a:rPr>
              <a:t>cell-based </a:t>
            </a:r>
            <a:r>
              <a:rPr lang="en-GB" sz="2400" dirty="0">
                <a:solidFill>
                  <a:srgbClr val="00B0F0"/>
                </a:solidFill>
              </a:rPr>
              <a:t>quadrivalent </a:t>
            </a:r>
            <a:br>
              <a:rPr lang="en-GB" sz="2400" dirty="0">
                <a:solidFill>
                  <a:srgbClr val="00B0F0"/>
                </a:solidFill>
              </a:rPr>
            </a:br>
            <a:r>
              <a:rPr lang="en-GB" sz="2400" dirty="0">
                <a:solidFill>
                  <a:srgbClr val="00B0F0"/>
                </a:solidFill>
              </a:rPr>
              <a:t>inactivated flu vaccine (QIVc)</a:t>
            </a:r>
          </a:p>
        </p:txBody>
      </p:sp>
      <p:sp>
        <p:nvSpPr>
          <p:cNvPr id="5" name="Content Placeholder 4"/>
          <p:cNvSpPr>
            <a:spLocks noGrp="1"/>
          </p:cNvSpPr>
          <p:nvPr>
            <p:ph sz="half" idx="1"/>
          </p:nvPr>
        </p:nvSpPr>
        <p:spPr>
          <a:xfrm>
            <a:off x="395535" y="1196752"/>
            <a:ext cx="5832457" cy="4680520"/>
          </a:xfrm>
        </p:spPr>
        <p:txBody>
          <a:bodyPr/>
          <a:lstStyle/>
          <a:p>
            <a:pPr marL="457200" indent="-457200">
              <a:lnSpc>
                <a:spcPct val="150000"/>
              </a:lnSpc>
              <a:buFont typeface="Arial" panose="020B0604020202020204" pitchFamily="34" charset="0"/>
              <a:buChar char="•"/>
            </a:pPr>
            <a:r>
              <a:rPr lang="en-GB" sz="1500" b="1" dirty="0">
                <a:cs typeface="Arial" panose="020B0604020202020204" pitchFamily="34" charset="0"/>
              </a:rPr>
              <a:t>first line for all adults 18 to &lt; 65 years</a:t>
            </a:r>
            <a:r>
              <a:rPr lang="en-GB" sz="1500" b="1"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ea typeface="Times New Roman"/>
                <a:cs typeface="Arial" panose="020B0604020202020204" pitchFamily="34" charset="0"/>
              </a:rPr>
              <a:t>who are eligible for the flu vaccine</a:t>
            </a:r>
            <a:endParaRPr lang="en-GB" sz="1500" b="1" dirty="0"/>
          </a:p>
          <a:p>
            <a:pPr marL="457200" indent="-457200">
              <a:lnSpc>
                <a:spcPct val="150000"/>
              </a:lnSpc>
              <a:buFont typeface="Arial" panose="020B0604020202020204" pitchFamily="34" charset="0"/>
              <a:buChar char="•"/>
            </a:pPr>
            <a:r>
              <a:rPr lang="en-GB" sz="1500" dirty="0"/>
              <a:t>second line for adults 65 years and older; including those with severe egg allergy who are contraindicated to receive </a:t>
            </a:r>
            <a:r>
              <a:rPr lang="en-GB" sz="1500" dirty="0" err="1"/>
              <a:t>aQIV</a:t>
            </a:r>
            <a:endParaRPr lang="en-GB" sz="1500" dirty="0"/>
          </a:p>
          <a:p>
            <a:pPr marL="457200" indent="-457200">
              <a:lnSpc>
                <a:spcPct val="150000"/>
              </a:lnSpc>
              <a:buFont typeface="Arial" panose="020B0604020202020204" pitchFamily="34" charset="0"/>
              <a:buChar char="•"/>
            </a:pPr>
            <a:r>
              <a:rPr lang="en-GB" sz="1500" b="1" dirty="0">
                <a:cs typeface="Arial" panose="020B0604020202020204" pitchFamily="34" charset="0"/>
              </a:rPr>
              <a:t>first line for all children aged 6 months to 2 years</a:t>
            </a:r>
            <a:r>
              <a:rPr lang="en-GB" sz="1500" b="1" dirty="0">
                <a:latin typeface="Arial" panose="020B0604020202020204" pitchFamily="34" charset="0"/>
                <a:ea typeface="Times New Roman"/>
                <a:cs typeface="Arial" panose="020B0604020202020204" pitchFamily="34" charset="0"/>
              </a:rPr>
              <a:t> who are eligible for the flu vaccine</a:t>
            </a:r>
            <a:endParaRPr lang="en-GB" sz="1500" dirty="0"/>
          </a:p>
          <a:p>
            <a:pPr marL="457200" indent="-457200">
              <a:lnSpc>
                <a:spcPct val="150000"/>
              </a:lnSpc>
              <a:buFont typeface="Arial" panose="020B0604020202020204" pitchFamily="34" charset="0"/>
              <a:buChar char="•"/>
            </a:pPr>
            <a:r>
              <a:rPr lang="en-GB" sz="1500" dirty="0">
                <a:latin typeface="Arial" panose="020B0604020202020204" pitchFamily="34" charset="0"/>
                <a:cs typeface="Arial" panose="020B0604020202020204" pitchFamily="34" charset="0"/>
              </a:rPr>
              <a:t>second line for children over 2 years with contraindication to </a:t>
            </a:r>
            <a:r>
              <a:rPr lang="en-GB" sz="1500" dirty="0" err="1">
                <a:latin typeface="Arial" panose="020B0604020202020204" pitchFamily="34" charset="0"/>
                <a:cs typeface="Arial" panose="020B0604020202020204" pitchFamily="34" charset="0"/>
              </a:rPr>
              <a:t>Fluenz</a:t>
            </a:r>
            <a:r>
              <a:rPr lang="en-GB" sz="1500" dirty="0">
                <a:latin typeface="Arial" panose="020B0604020202020204" pitchFamily="34" charset="0"/>
                <a:cs typeface="Arial" panose="020B0604020202020204" pitchFamily="34" charset="0"/>
              </a:rPr>
              <a:t>® (LAIV)</a:t>
            </a:r>
          </a:p>
          <a:p>
            <a:pPr marL="457200" indent="-457200">
              <a:buFont typeface="Arial" panose="020B0604020202020204" pitchFamily="34" charset="0"/>
              <a:buChar char="•"/>
            </a:pPr>
            <a:r>
              <a:rPr lang="en-GB" sz="1500" dirty="0">
                <a:latin typeface="Arial" charset="0"/>
                <a:ea typeface="ヒラギノ角ゴ Pro W3" charset="-128"/>
              </a:rPr>
              <a:t>single intramuscular (IM) injection</a:t>
            </a:r>
          </a:p>
          <a:p>
            <a:pPr marL="457200" indent="-457200">
              <a:buFont typeface="Arial" panose="020B0604020202020204" pitchFamily="34" charset="0"/>
              <a:buChar char="•"/>
            </a:pPr>
            <a:r>
              <a:rPr lang="en-GB" sz="1500" dirty="0">
                <a:solidFill>
                  <a:prstClr val="black"/>
                </a:solidFill>
                <a:latin typeface="Arial" charset="0"/>
                <a:ea typeface="ヒラギノ角ゴ Pro W3" charset="-128"/>
              </a:rPr>
              <a:t>one dose schedule</a:t>
            </a:r>
            <a:r>
              <a:rPr lang="en-GB" sz="1500" b="1" dirty="0">
                <a:solidFill>
                  <a:srgbClr val="000000"/>
                </a:solidFill>
              </a:rPr>
              <a:t> </a:t>
            </a:r>
            <a:r>
              <a:rPr lang="en-GB" sz="1500" dirty="0">
                <a:solidFill>
                  <a:srgbClr val="000000"/>
                </a:solidFill>
              </a:rPr>
              <a:t>required unless: child is in a clinical risk group </a:t>
            </a:r>
            <a:r>
              <a:rPr lang="en-GB" sz="1500" b="1" dirty="0">
                <a:solidFill>
                  <a:srgbClr val="000000"/>
                </a:solidFill>
              </a:rPr>
              <a:t>and</a:t>
            </a:r>
            <a:r>
              <a:rPr lang="en-GB" sz="1500" dirty="0">
                <a:solidFill>
                  <a:srgbClr val="000000"/>
                </a:solidFill>
              </a:rPr>
              <a:t> under 9 years old </a:t>
            </a:r>
            <a:r>
              <a:rPr lang="en-GB" sz="1500" b="1" dirty="0">
                <a:solidFill>
                  <a:srgbClr val="000000"/>
                </a:solidFill>
              </a:rPr>
              <a:t>and</a:t>
            </a:r>
            <a:r>
              <a:rPr lang="en-GB" sz="1500" dirty="0">
                <a:solidFill>
                  <a:srgbClr val="000000"/>
                </a:solidFill>
              </a:rPr>
              <a:t> has not previously received a flu vaccine</a:t>
            </a:r>
            <a:endParaRPr lang="en-GB" sz="1500" dirty="0">
              <a:solidFill>
                <a:prstClr val="black"/>
              </a:solidFill>
              <a:latin typeface="Arial" charset="0"/>
              <a:ea typeface="ヒラギノ角ゴ Pro W3" charset="-128"/>
            </a:endParaRPr>
          </a:p>
          <a:p>
            <a:pPr marL="57150" lvl="1" indent="0">
              <a:lnSpc>
                <a:spcPct val="150000"/>
              </a:lnSpc>
              <a:spcBef>
                <a:spcPct val="0"/>
              </a:spcBef>
              <a:buClrTx/>
              <a:buNone/>
            </a:pPr>
            <a:r>
              <a:rPr lang="en-GB" sz="1500" dirty="0">
                <a:solidFill>
                  <a:srgbClr val="000000"/>
                </a:solidFill>
              </a:rPr>
              <a:t>If second dose required leave at least </a:t>
            </a:r>
            <a:r>
              <a:rPr lang="en-GB" sz="1500" b="1" dirty="0">
                <a:solidFill>
                  <a:srgbClr val="000000"/>
                </a:solidFill>
              </a:rPr>
              <a:t>4 weeks </a:t>
            </a:r>
            <a:r>
              <a:rPr lang="en-GB" sz="1500" dirty="0">
                <a:solidFill>
                  <a:srgbClr val="000000"/>
                </a:solidFill>
              </a:rPr>
              <a:t>between doses.</a:t>
            </a:r>
            <a:endParaRPr lang="en-GB" sz="15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7993" y="2006842"/>
            <a:ext cx="2421424" cy="2340260"/>
          </a:xfrm>
        </p:spPr>
      </p:pic>
    </p:spTree>
    <p:extLst>
      <p:ext uri="{BB962C8B-B14F-4D97-AF65-F5344CB8AC3E}">
        <p14:creationId xmlns:p14="http://schemas.microsoft.com/office/powerpoint/2010/main" val="3802708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8077200" cy="720080"/>
          </a:xfrm>
        </p:spPr>
        <p:txBody>
          <a:bodyPr/>
          <a:lstStyle/>
          <a:p>
            <a:pPr algn="ctr"/>
            <a:r>
              <a:rPr lang="en-GB" sz="2800" dirty="0">
                <a:solidFill>
                  <a:srgbClr val="00B0F0"/>
                </a:solidFill>
              </a:rPr>
              <a:t>Quadrivalent cell culture vaccine (QIVc)</a:t>
            </a:r>
          </a:p>
        </p:txBody>
      </p:sp>
      <p:sp>
        <p:nvSpPr>
          <p:cNvPr id="3" name="Content Placeholder 2"/>
          <p:cNvSpPr>
            <a:spLocks noGrp="1"/>
          </p:cNvSpPr>
          <p:nvPr>
            <p:ph idx="1"/>
          </p:nvPr>
        </p:nvSpPr>
        <p:spPr>
          <a:xfrm>
            <a:off x="685800" y="764704"/>
            <a:ext cx="8077200" cy="4797896"/>
          </a:xfrm>
        </p:spPr>
        <p:txBody>
          <a:bodyPr/>
          <a:lstStyle/>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QIVc</a:t>
            </a:r>
            <a:r>
              <a:rPr lang="en-GB" sz="1700" kern="1200" dirty="0">
                <a:solidFill>
                  <a:prstClr val="black"/>
                </a:solidFill>
                <a:latin typeface="Arial" pitchFamily="34" charset="0"/>
                <a:ea typeface="ヒラギノ角ゴ Pro W3" pitchFamily="84" charset="-128"/>
              </a:rPr>
              <a:t> (</a:t>
            </a: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a:t>
            </a:r>
            <a:r>
              <a:rPr lang="en-GB" sz="1600" dirty="0"/>
              <a:t>®</a:t>
            </a:r>
            <a:r>
              <a:rPr lang="en-GB" sz="1700" kern="1200" dirty="0">
                <a:solidFill>
                  <a:prstClr val="black"/>
                </a:solidFill>
                <a:latin typeface="Arial" pitchFamily="34" charset="0"/>
                <a:ea typeface="ヒラギノ角ゴ Pro W3" pitchFamily="84" charset="-128"/>
              </a:rPr>
              <a:t>) was licensed in the UK in December 2018 for adults and children from 9 years of age.</a:t>
            </a:r>
            <a:r>
              <a:rPr lang="en-GB" sz="1700" kern="1200" dirty="0">
                <a:solidFill>
                  <a:srgbClr val="7030A0"/>
                </a:solidFill>
                <a:latin typeface="Arial" pitchFamily="34" charset="0"/>
                <a:ea typeface="ヒラギノ角ゴ Pro W3" pitchFamily="84" charset="-128"/>
              </a:rPr>
              <a:t> </a:t>
            </a:r>
            <a:r>
              <a:rPr lang="en-GB" sz="1700" kern="1200" dirty="0">
                <a:latin typeface="Arial" pitchFamily="34" charset="0"/>
                <a:ea typeface="ヒラギノ角ゴ Pro W3" pitchFamily="84" charset="-128"/>
              </a:rPr>
              <a:t>It now also licensed for children from 2 years of age</a:t>
            </a:r>
          </a:p>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a:t>
            </a:r>
            <a:r>
              <a:rPr lang="en-GB" sz="1600" dirty="0"/>
              <a:t>®</a:t>
            </a:r>
            <a:r>
              <a:rPr lang="en-GB" sz="1700" kern="1200" dirty="0">
                <a:solidFill>
                  <a:prstClr val="black"/>
                </a:solidFill>
                <a:latin typeface="Arial" pitchFamily="34" charset="0"/>
                <a:ea typeface="ヒラギノ角ゴ Pro W3" pitchFamily="84" charset="-128"/>
              </a:rPr>
              <a:t> is a quadrivalent vaccine containing two subtypes of Influenza A (H3N2 and H1N1pdm00) and both B virus lineages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Millions of doses of cell-based vaccine have been administered with no serious safety concerns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p>
          <a:p>
            <a:pPr>
              <a:spcBef>
                <a:spcPts val="1200"/>
              </a:spcBef>
              <a:buClrTx/>
              <a:buSzTx/>
              <a:buFont typeface="Arial" panose="020B0604020202020204" pitchFamily="34" charset="0"/>
              <a:buChar char="•"/>
            </a:pPr>
            <a:r>
              <a:rPr lang="en-GB" sz="1800" dirty="0" err="1"/>
              <a:t>QIVc</a:t>
            </a:r>
            <a:r>
              <a:rPr lang="en-GB" sz="1800" dirty="0"/>
              <a:t> is egg free</a:t>
            </a:r>
          </a:p>
          <a:p>
            <a:pPr lvl="0">
              <a:spcBef>
                <a:spcPts val="1200"/>
              </a:spcBef>
              <a:buClrTx/>
              <a:buSzTx/>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24128" y="4901454"/>
            <a:ext cx="1368152" cy="13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534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16632"/>
            <a:ext cx="7772400" cy="1686049"/>
          </a:xfrm>
        </p:spPr>
        <p:txBody>
          <a:bodyPr/>
          <a:lstStyle/>
          <a:p>
            <a:pPr algn="ctr"/>
            <a:r>
              <a:rPr lang="en-GB" sz="3200" dirty="0">
                <a:solidFill>
                  <a:srgbClr val="00B0F0"/>
                </a:solidFill>
              </a:rPr>
              <a:t>1. Live attenuated influenza </a:t>
            </a:r>
            <a:br>
              <a:rPr lang="en-GB" sz="3200" dirty="0">
                <a:solidFill>
                  <a:srgbClr val="00B0F0"/>
                </a:solidFill>
              </a:rPr>
            </a:br>
            <a:r>
              <a:rPr lang="en-GB" sz="3200" dirty="0">
                <a:solidFill>
                  <a:srgbClr val="00B0F0"/>
                </a:solidFill>
              </a:rPr>
              <a:t>vaccine (LAIV) - </a:t>
            </a: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a:t>
            </a:r>
            <a:endParaRPr lang="en-GB" sz="3200" dirty="0">
              <a:solidFill>
                <a:srgbClr val="00B0F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6" name="Picture 5">
            <a:extLst>
              <a:ext uri="{FF2B5EF4-FFF2-40B4-BE49-F238E27FC236}">
                <a16:creationId xmlns:a16="http://schemas.microsoft.com/office/drawing/2014/main" id="{48DFA856-8407-41B2-90EF-CA7118CCE942}"/>
              </a:ext>
            </a:extLst>
          </p:cNvPr>
          <p:cNvPicPr>
            <a:picLocks noChangeAspect="1"/>
          </p:cNvPicPr>
          <p:nvPr/>
        </p:nvPicPr>
        <p:blipFill>
          <a:blip r:embed="rId3"/>
          <a:stretch>
            <a:fillRect/>
          </a:stretch>
        </p:blipFill>
        <p:spPr>
          <a:xfrm>
            <a:off x="5116710" y="3573016"/>
            <a:ext cx="3195242" cy="2156541"/>
          </a:xfrm>
          <a:prstGeom prst="rect">
            <a:avLst/>
          </a:prstGeom>
        </p:spPr>
      </p:pic>
    </p:spTree>
    <p:extLst>
      <p:ext uri="{BB962C8B-B14F-4D97-AF65-F5344CB8AC3E}">
        <p14:creationId xmlns:p14="http://schemas.microsoft.com/office/powerpoint/2010/main" val="2763231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8748836" cy="762000"/>
          </a:xfrm>
        </p:spPr>
        <p:txBody>
          <a:bodyPr wrap="square" numCol="1" compatLnSpc="1">
            <a:prstTxWarp prst="textNoShape">
              <a:avLst/>
            </a:prstTxWarp>
            <a:normAutofit/>
          </a:bodyPr>
          <a:lstStyle/>
          <a:p>
            <a:pPr algn="ct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(LAIV)</a:t>
            </a:r>
          </a:p>
        </p:txBody>
      </p:sp>
      <p:sp>
        <p:nvSpPr>
          <p:cNvPr id="41987" name="Rectangle 3"/>
          <p:cNvSpPr>
            <a:spLocks noGrp="1" noChangeArrowheads="1"/>
          </p:cNvSpPr>
          <p:nvPr>
            <p:ph idx="1"/>
          </p:nvPr>
        </p:nvSpPr>
        <p:spPr>
          <a:xfrm>
            <a:off x="440857" y="950640"/>
            <a:ext cx="7844408" cy="3354288"/>
          </a:xfrm>
        </p:spPr>
        <p:txBody>
          <a:bodyPr/>
          <a:lstStyle/>
          <a:p>
            <a:pPr marL="400050" lvl="1" indent="-342900">
              <a:lnSpc>
                <a:spcPct val="150000"/>
              </a:lnSpc>
              <a:spcBef>
                <a:spcPct val="0"/>
              </a:spcBef>
              <a:buClrTx/>
              <a:buFont typeface="Wingdings" panose="05000000000000000000" pitchFamily="2" charset="2"/>
              <a:buChar char="Ø"/>
            </a:pPr>
            <a:r>
              <a:rPr lang="en-GB" sz="1800" dirty="0"/>
              <a:t>ready to use nasal spray (suspension)</a:t>
            </a:r>
          </a:p>
          <a:p>
            <a:pPr marL="400050" lvl="1" indent="-342900">
              <a:lnSpc>
                <a:spcPct val="150000"/>
              </a:lnSpc>
              <a:spcBef>
                <a:spcPct val="0"/>
              </a:spcBef>
              <a:buClrTx/>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Tx/>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Tx/>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Tx/>
              <a:buFont typeface="Wingdings" panose="05000000000000000000" pitchFamily="2" charset="2"/>
              <a:buChar char="Ø"/>
            </a:pPr>
            <a:r>
              <a:rPr lang="en-GB" sz="1800" dirty="0"/>
              <a:t>child is in a clinical risk group </a:t>
            </a:r>
            <a:r>
              <a:rPr lang="en-GB" sz="1800" b="1" dirty="0"/>
              <a:t>and</a:t>
            </a:r>
            <a:r>
              <a:rPr lang="en-GB" sz="1800" dirty="0"/>
              <a:t> is under 9 years old </a:t>
            </a:r>
            <a:r>
              <a:rPr lang="en-GB" sz="1800" b="1" dirty="0"/>
              <a:t>and</a:t>
            </a:r>
            <a:r>
              <a:rPr lang="en-GB" sz="1800" dirty="0"/>
              <a:t> has not previously received a flu vaccine</a:t>
            </a:r>
          </a:p>
          <a:p>
            <a:pPr marL="400050" lvl="1" indent="-342900">
              <a:lnSpc>
                <a:spcPct val="150000"/>
              </a:lnSpc>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pic>
        <p:nvPicPr>
          <p:cNvPr id="5" name="Picture 4">
            <a:extLst>
              <a:ext uri="{FF2B5EF4-FFF2-40B4-BE49-F238E27FC236}">
                <a16:creationId xmlns:a16="http://schemas.microsoft.com/office/drawing/2014/main" id="{2ED1837F-78E8-43AA-87BD-E3876C26157C}"/>
              </a:ext>
            </a:extLst>
          </p:cNvPr>
          <p:cNvPicPr>
            <a:picLocks noChangeAspect="1"/>
          </p:cNvPicPr>
          <p:nvPr/>
        </p:nvPicPr>
        <p:blipFill>
          <a:blip r:embed="rId3"/>
          <a:stretch>
            <a:fillRect/>
          </a:stretch>
        </p:blipFill>
        <p:spPr>
          <a:xfrm rot="371020">
            <a:off x="5541546" y="5760199"/>
            <a:ext cx="3195444" cy="392537"/>
          </a:xfrm>
          <a:prstGeom prst="rect">
            <a:avLst/>
          </a:prstGeom>
        </p:spPr>
      </p:pic>
    </p:spTree>
    <p:extLst>
      <p:ext uri="{BB962C8B-B14F-4D97-AF65-F5344CB8AC3E}">
        <p14:creationId xmlns:p14="http://schemas.microsoft.com/office/powerpoint/2010/main" val="1550507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920" cy="720080"/>
          </a:xfrm>
        </p:spPr>
        <p:txBody>
          <a:bodyPr>
            <a:noAutofit/>
          </a:bodyPr>
          <a:lstStyle/>
          <a:p>
            <a:pPr algn="ctr"/>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899592" y="1268760"/>
            <a:ext cx="7632848" cy="5255989"/>
          </a:xfrm>
        </p:spPr>
        <p:txBody>
          <a:bodyPr/>
          <a:lstStyle/>
          <a:p>
            <a:pPr marL="0" indent="0">
              <a:tabLst>
                <a:tab pos="450850" algn="l"/>
              </a:tabLst>
            </a:pPr>
            <a:r>
              <a:rPr lang="en-GB" sz="1600" dirty="0"/>
              <a:t>The inactivated influenza vaccines should normally be administered by intramuscular (IM) injection into the deltoid muscle in the upper arm (or anterolateral aspect of the thigh in infants).</a:t>
            </a:r>
            <a:endParaRPr lang="en-GB" sz="1600" b="1" dirty="0"/>
          </a:p>
          <a:p>
            <a:pPr marL="0" indent="0">
              <a:tabLst>
                <a:tab pos="450850" algn="l"/>
              </a:tabLst>
            </a:pPr>
            <a:endParaRPr lang="en-GB" sz="1600" b="1" dirty="0"/>
          </a:p>
          <a:p>
            <a:pPr marL="0" indent="0">
              <a:tabLst>
                <a:tab pos="450850" algn="l"/>
              </a:tabLst>
            </a:pPr>
            <a:r>
              <a:rPr lang="en-GB" sz="1600" dirty="0" err="1"/>
              <a:t>Fluad</a:t>
            </a:r>
            <a:r>
              <a:rPr lang="en-GB" sz="1600" dirty="0"/>
              <a:t> Tetra® (</a:t>
            </a:r>
            <a:r>
              <a:rPr lang="en-GB" sz="1600" dirty="0" err="1"/>
              <a:t>aQIV</a:t>
            </a:r>
            <a:r>
              <a:rPr lang="en-GB" sz="1600" dirty="0"/>
              <a:t>) and </a:t>
            </a:r>
            <a:r>
              <a:rPr lang="en-GB" sz="1600" dirty="0" err="1"/>
              <a:t>Flucelvax</a:t>
            </a:r>
            <a:r>
              <a:rPr lang="en-GB" sz="1600" dirty="0"/>
              <a:t> Tetra® (</a:t>
            </a:r>
            <a:r>
              <a:rPr lang="en-GB" sz="1600" dirty="0" err="1"/>
              <a:t>QIVc</a:t>
            </a:r>
            <a:r>
              <a:rPr lang="en-GB" sz="1600" dirty="0"/>
              <a:t>) are both supplied in single-dose prefilled syringes, containing a 0.5ml dose.</a:t>
            </a:r>
          </a:p>
          <a:p>
            <a:pPr marL="0" indent="0">
              <a:tabLst>
                <a:tab pos="450850" algn="l"/>
              </a:tabLst>
            </a:pPr>
            <a:endParaRPr lang="en-GB" sz="1600" u="sng" dirty="0"/>
          </a:p>
          <a:p>
            <a:pPr marL="0" indent="0">
              <a:tabLst>
                <a:tab pos="450850" algn="l"/>
              </a:tabLst>
            </a:pPr>
            <a:r>
              <a:rPr lang="en-GB" sz="1600" dirty="0"/>
              <a:t>The available inactivated flu vaccines </a:t>
            </a:r>
            <a:r>
              <a:rPr lang="en-GB" sz="1600" u="sng" dirty="0"/>
              <a:t>do not require reconstitution</a:t>
            </a:r>
            <a:r>
              <a:rPr lang="en-GB" sz="1600" dirty="0"/>
              <a:t>.</a:t>
            </a:r>
          </a:p>
          <a:p>
            <a:pPr marL="0" indent="0">
              <a:tabLst>
                <a:tab pos="450850" algn="l"/>
              </a:tabLst>
            </a:pPr>
            <a:endParaRPr lang="en-GB" sz="1600" b="1" dirty="0">
              <a:solidFill>
                <a:srgbClr val="FF0000"/>
              </a:solidFill>
            </a:endParaRPr>
          </a:p>
          <a:p>
            <a:pPr marL="0" indent="0">
              <a:tabLst>
                <a:tab pos="450850" algn="l"/>
              </a:tabLst>
            </a:pPr>
            <a:r>
              <a:rPr lang="en-GB" sz="1600" b="1" dirty="0"/>
              <a:t>Patients taking anticoagulants / with bleeding disorder</a:t>
            </a:r>
            <a:endParaRPr lang="en-GB" sz="1600" b="1" u="sng" dirty="0"/>
          </a:p>
          <a:p>
            <a:pPr>
              <a:buFont typeface="Wingdings" panose="05000000000000000000" pitchFamily="2" charset="2"/>
              <a:buChar char="Ø"/>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(IM) vaccination</a:t>
            </a:r>
          </a:p>
          <a:p>
            <a:pPr>
              <a:buFont typeface="Wingdings" panose="05000000000000000000" pitchFamily="2" charset="2"/>
              <a:buChar char="Ø"/>
              <a:tabLst>
                <a:tab pos="450850" algn="l"/>
              </a:tabLst>
            </a:pPr>
            <a:r>
              <a:rPr lang="en-GB" sz="16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38</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764704"/>
            <a:ext cx="7416824"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a:t>
            </a:r>
            <a:r>
              <a:rPr lang="en-GB" sz="2000" b="1" dirty="0">
                <a:latin typeface="+mn-lt"/>
              </a:rPr>
              <a:t>15 weeks </a:t>
            </a:r>
            <a:r>
              <a:rPr lang="en-GB" sz="2000" dirty="0">
                <a:latin typeface="+mn-lt"/>
              </a:rPr>
              <a:t>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39</a:t>
            </a:fld>
            <a:endParaRPr lang="en-US" dirty="0">
              <a:solidFill>
                <a:srgbClr val="FFFFFF"/>
              </a:solidFill>
            </a:endParaRPr>
          </a:p>
        </p:txBody>
      </p:sp>
    </p:spTree>
    <p:extLst>
      <p:ext uri="{BB962C8B-B14F-4D97-AF65-F5344CB8AC3E}">
        <p14:creationId xmlns:p14="http://schemas.microsoft.com/office/powerpoint/2010/main" val="344110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5"/>
            <a:ext cx="8077200" cy="1152129"/>
          </a:xfrm>
        </p:spPr>
        <p:txBody>
          <a:bodyPr/>
          <a:lstStyle/>
          <a:p>
            <a:pPr algn="ctr"/>
            <a:r>
              <a:rPr lang="en-GB" altLang="en-US" dirty="0">
                <a:solidFill>
                  <a:srgbClr val="00B0F0"/>
                </a:solidFill>
                <a:ea typeface="ヒラギノ角ゴ Pro W3"/>
                <a:cs typeface="ヒラギノ角ゴ Pro W3"/>
              </a:rPr>
              <a:t>Types of influenza virus</a:t>
            </a:r>
            <a:endParaRPr lang="en-GB" dirty="0">
              <a:solidFill>
                <a:srgbClr val="00B0F0"/>
              </a:solidFill>
            </a:endParaRPr>
          </a:p>
        </p:txBody>
      </p:sp>
      <p:sp>
        <p:nvSpPr>
          <p:cNvPr id="3" name="TextBox 2"/>
          <p:cNvSpPr txBox="1"/>
          <p:nvPr/>
        </p:nvSpPr>
        <p:spPr>
          <a:xfrm>
            <a:off x="768252" y="1572761"/>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pic>
        <p:nvPicPr>
          <p:cNvPr id="7" name="Content Placeholder 6">
            <a:extLst>
              <a:ext uri="{FF2B5EF4-FFF2-40B4-BE49-F238E27FC236}">
                <a16:creationId xmlns:a16="http://schemas.microsoft.com/office/drawing/2014/main" id="{3EE995C0-6CBA-40C9-AD78-46E3027CD5E6}"/>
              </a:ext>
            </a:extLst>
          </p:cNvPr>
          <p:cNvPicPr>
            <a:picLocks noGrp="1" noChangeAspect="1"/>
          </p:cNvPicPr>
          <p:nvPr>
            <p:ph idx="1"/>
          </p:nvPr>
        </p:nvPicPr>
        <p:blipFill>
          <a:blip r:embed="rId3"/>
          <a:stretch>
            <a:fillRect/>
          </a:stretch>
        </p:blipFill>
        <p:spPr>
          <a:xfrm>
            <a:off x="971600" y="2060848"/>
            <a:ext cx="7272808" cy="3330302"/>
          </a:xfrm>
          <a:prstGeom prst="rect">
            <a:avLst/>
          </a:prstGeom>
        </p:spPr>
      </p:pic>
    </p:spTree>
    <p:extLst>
      <p:ext uri="{BB962C8B-B14F-4D97-AF65-F5344CB8AC3E}">
        <p14:creationId xmlns:p14="http://schemas.microsoft.com/office/powerpoint/2010/main" val="260722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8066-B147-4FB9-BC56-D0E7349CD47A}"/>
              </a:ext>
            </a:extLst>
          </p:cNvPr>
          <p:cNvSpPr>
            <a:spLocks noGrp="1"/>
          </p:cNvSpPr>
          <p:nvPr>
            <p:ph type="title"/>
          </p:nvPr>
        </p:nvSpPr>
        <p:spPr>
          <a:xfrm>
            <a:off x="685800" y="260648"/>
            <a:ext cx="8077200" cy="1224136"/>
          </a:xfrm>
        </p:spPr>
        <p:txBody>
          <a:bodyPr/>
          <a:lstStyle/>
          <a:p>
            <a:pPr algn="ctr"/>
            <a:r>
              <a:rPr lang="en-GB" sz="3200" dirty="0">
                <a:solidFill>
                  <a:srgbClr val="00B0F0"/>
                </a:solidFill>
              </a:rPr>
              <a:t>Co-administration of flu and other </a:t>
            </a:r>
            <a:br>
              <a:rPr lang="en-GB" sz="3200" dirty="0">
                <a:solidFill>
                  <a:srgbClr val="00B0F0"/>
                </a:solidFill>
              </a:rPr>
            </a:br>
            <a:r>
              <a:rPr lang="en-GB" sz="3200" dirty="0">
                <a:solidFill>
                  <a:srgbClr val="00B0F0"/>
                </a:solidFill>
              </a:rPr>
              <a:t>vaccines</a:t>
            </a:r>
          </a:p>
        </p:txBody>
      </p:sp>
      <p:sp>
        <p:nvSpPr>
          <p:cNvPr id="3" name="Content Placeholder 2">
            <a:extLst>
              <a:ext uri="{FF2B5EF4-FFF2-40B4-BE49-F238E27FC236}">
                <a16:creationId xmlns:a16="http://schemas.microsoft.com/office/drawing/2014/main" id="{C6106776-68FD-4E33-805C-09A529942B89}"/>
              </a:ext>
            </a:extLst>
          </p:cNvPr>
          <p:cNvSpPr>
            <a:spLocks noGrp="1"/>
          </p:cNvSpPr>
          <p:nvPr>
            <p:ph idx="1"/>
          </p:nvPr>
        </p:nvSpPr>
        <p:spPr>
          <a:xfrm>
            <a:off x="685800" y="1484784"/>
            <a:ext cx="8077200" cy="4077816"/>
          </a:xfrm>
        </p:spPr>
        <p:txBody>
          <a:bodyPr/>
          <a:lstStyle/>
          <a:p>
            <a:pPr marL="457200" indent="-457200">
              <a:buFont typeface="Wingdings" panose="05000000000000000000" pitchFamily="2" charset="2"/>
              <a:buChar char="Ø"/>
            </a:pPr>
            <a:r>
              <a:rPr lang="en-GB" sz="2000" dirty="0"/>
              <a:t>flu vaccine can be given at the same time as, or at any interval from the COVID-19, </a:t>
            </a:r>
            <a:r>
              <a:rPr lang="en-GB" sz="2000" dirty="0" err="1"/>
              <a:t>Shingrix</a:t>
            </a:r>
            <a:r>
              <a:rPr lang="en-GB" sz="2000" dirty="0"/>
              <a:t>®, pneumococcal and other live and inactivated vaccines </a:t>
            </a:r>
          </a:p>
          <a:p>
            <a:pPr marL="457200" indent="-457200">
              <a:buFont typeface="Wingdings" panose="05000000000000000000" pitchFamily="2" charset="2"/>
              <a:buChar char="Ø"/>
            </a:pPr>
            <a:r>
              <a:rPr lang="en-GB" sz="2000" u="sng" dirty="0"/>
              <a:t>for older adults</a:t>
            </a:r>
            <a:r>
              <a:rPr lang="en-GB" sz="2000" dirty="0"/>
              <a:t>, flu vaccine should not routinely be scheduled to be given on the same day as the RSV vaccine as it may reduce the immune response made to both vaccines (although the vaccines can be given together, if it is thought that the individual is unlikely to return for a second appointment or immediate protection is necessary)</a:t>
            </a:r>
          </a:p>
          <a:p>
            <a:pPr marL="457200" indent="-457200">
              <a:buFont typeface="Wingdings" panose="05000000000000000000" pitchFamily="2" charset="2"/>
              <a:buChar char="Ø"/>
            </a:pPr>
            <a:r>
              <a:rPr lang="en-GB" sz="2000" dirty="0"/>
              <a:t>flu vaccine can be given at the same time as the RSV vaccine to pregnant women</a:t>
            </a:r>
          </a:p>
          <a:p>
            <a:pPr marL="457200" indent="-457200">
              <a:buFont typeface="Wingdings" panose="05000000000000000000" pitchFamily="2" charset="2"/>
              <a:buChar char="Ø"/>
            </a:pPr>
            <a:r>
              <a:rPr lang="en-GB" sz="2000" dirty="0"/>
              <a:t>if not given on the same day, no specific interval is required between administering the RSV and flu vaccines (all cohorts)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235158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028000" cy="576064"/>
          </a:xfrm>
        </p:spPr>
        <p:txBody>
          <a:bodyPr>
            <a:noAutofit/>
          </a:bodyPr>
          <a:lstStyle/>
          <a:p>
            <a:pPr algn="ctr"/>
            <a:r>
              <a:rPr lang="en-GB" sz="3100" dirty="0">
                <a:solidFill>
                  <a:srgbClr val="00B0F0"/>
                </a:solidFill>
              </a:rPr>
              <a:t>Co-administration of flu and other </a:t>
            </a:r>
            <a:br>
              <a:rPr lang="en-GB" sz="3100" dirty="0">
                <a:solidFill>
                  <a:srgbClr val="00B0F0"/>
                </a:solidFill>
              </a:rPr>
            </a:br>
            <a:r>
              <a:rPr lang="en-GB" sz="3100" dirty="0">
                <a:solidFill>
                  <a:srgbClr val="00B0F0"/>
                </a:solidFill>
              </a:rPr>
              <a:t>vaccines (continued)</a:t>
            </a:r>
          </a:p>
        </p:txBody>
      </p:sp>
      <p:sp>
        <p:nvSpPr>
          <p:cNvPr id="3" name="Content Placeholder 2"/>
          <p:cNvSpPr>
            <a:spLocks noGrp="1"/>
          </p:cNvSpPr>
          <p:nvPr>
            <p:ph idx="1"/>
          </p:nvPr>
        </p:nvSpPr>
        <p:spPr>
          <a:xfrm>
            <a:off x="720464" y="1340768"/>
            <a:ext cx="7811778" cy="4248471"/>
          </a:xfrm>
        </p:spPr>
        <p:txBody>
          <a:bodyPr/>
          <a:lstStyle/>
          <a:p>
            <a:pPr>
              <a:buFont typeface="Wingdings" panose="05000000000000000000" pitchFamily="2" charset="2"/>
              <a:buChar char="Ø"/>
              <a:tabLst>
                <a:tab pos="450850" algn="l"/>
              </a:tabLst>
            </a:pPr>
            <a:r>
              <a:rPr lang="en-GB" sz="2200" dirty="0"/>
              <a:t>where possible, </a:t>
            </a:r>
            <a:r>
              <a:rPr lang="en-GB" sz="2200" u="sng" dirty="0"/>
              <a:t>it is preferable that flu and COVID-19 vaccines are co-administered </a:t>
            </a:r>
            <a:r>
              <a:rPr lang="en-GB" sz="2200" dirty="0"/>
              <a:t>for eligible individuals in the 2024/25 autumn campaign</a:t>
            </a:r>
          </a:p>
          <a:p>
            <a:pPr>
              <a:buFont typeface="Wingdings" panose="05000000000000000000" pitchFamily="2" charset="2"/>
              <a:buChar char="Ø"/>
              <a:tabLst>
                <a:tab pos="450850" algn="l"/>
              </a:tabLst>
            </a:pPr>
            <a:r>
              <a:rPr lang="en-GB" sz="2200" dirty="0"/>
              <a:t>if two or more intramuscular vaccines are given at the same time, they should be </a:t>
            </a:r>
          </a:p>
          <a:p>
            <a:pPr marL="0" indent="0">
              <a:tabLst>
                <a:tab pos="450850" algn="l"/>
              </a:tabLst>
            </a:pPr>
            <a:r>
              <a:rPr lang="en-GB" sz="2200" dirty="0"/>
              <a:t>    given in separate sites (preferably </a:t>
            </a:r>
          </a:p>
          <a:p>
            <a:pPr marL="0" indent="0">
              <a:tabLst>
                <a:tab pos="450850" algn="l"/>
              </a:tabLst>
            </a:pPr>
            <a:r>
              <a:rPr lang="en-GB" sz="2200" dirty="0"/>
              <a:t>    a separate limb) and leave at least </a:t>
            </a:r>
          </a:p>
          <a:p>
            <a:pPr marL="0" indent="0">
              <a:tabLst>
                <a:tab pos="450850" algn="l"/>
              </a:tabLst>
            </a:pPr>
            <a:r>
              <a:rPr lang="en-GB" sz="2200" dirty="0"/>
              <a:t>    2.5 cms between administration sites</a:t>
            </a:r>
          </a:p>
          <a:p>
            <a:pPr>
              <a:buFont typeface="Wingdings" panose="05000000000000000000" pitchFamily="2" charset="2"/>
              <a:buChar char="Ø"/>
              <a:tabLst>
                <a:tab pos="450850" algn="l"/>
              </a:tabLst>
            </a:pPr>
            <a:r>
              <a:rPr lang="en-GB" sz="2200" dirty="0"/>
              <a:t>LAIV can also be given at the same </a:t>
            </a:r>
          </a:p>
          <a:p>
            <a:pPr marL="0" indent="0">
              <a:tabLst>
                <a:tab pos="450850" algn="l"/>
              </a:tabLst>
            </a:pPr>
            <a:r>
              <a:rPr lang="en-GB" sz="2200" dirty="0"/>
              <a:t>    time as other live or inactivated </a:t>
            </a:r>
          </a:p>
          <a:p>
            <a:pPr marL="0" indent="0">
              <a:tabLst>
                <a:tab pos="450850" algn="l"/>
              </a:tabLst>
            </a:pPr>
            <a:r>
              <a:rPr lang="en-GB" sz="2200" dirty="0"/>
              <a:t>    vaccines</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2377AD16-3C19-4239-8FCB-8A179A015C58}"/>
              </a:ext>
            </a:extLst>
          </p:cNvPr>
          <p:cNvSpPr txBox="1"/>
          <p:nvPr/>
        </p:nvSpPr>
        <p:spPr>
          <a:xfrm>
            <a:off x="6372200" y="4941168"/>
            <a:ext cx="2051336" cy="646331"/>
          </a:xfrm>
          <a:prstGeom prst="rect">
            <a:avLst/>
          </a:prstGeom>
          <a:noFill/>
        </p:spPr>
        <p:txBody>
          <a:bodyPr wrap="square" rtlCol="0">
            <a:spAutoFit/>
          </a:bodyPr>
          <a:lstStyle/>
          <a:p>
            <a:pPr>
              <a:tabLst>
                <a:tab pos="450850" algn="l"/>
              </a:tabLst>
            </a:pPr>
            <a:r>
              <a:rPr lang="en-GB" dirty="0">
                <a:hlinkClick r:id="rId3"/>
              </a:rPr>
              <a:t>See </a:t>
            </a:r>
            <a:r>
              <a:rPr lang="en-GB" dirty="0">
                <a:hlinkClick r:id="rId4"/>
              </a:rPr>
              <a:t>Green-Book-Chapter-4.</a:t>
            </a:r>
            <a:endParaRPr lang="en-GB" dirty="0"/>
          </a:p>
        </p:txBody>
      </p:sp>
      <p:pic>
        <p:nvPicPr>
          <p:cNvPr id="6" name="Picture 5">
            <a:extLst>
              <a:ext uri="{FF2B5EF4-FFF2-40B4-BE49-F238E27FC236}">
                <a16:creationId xmlns:a16="http://schemas.microsoft.com/office/drawing/2014/main" id="{F3AAC1F9-6E9E-4910-B134-44D3715B34E4}"/>
              </a:ext>
            </a:extLst>
          </p:cNvPr>
          <p:cNvPicPr>
            <a:picLocks noChangeAspect="1"/>
          </p:cNvPicPr>
          <p:nvPr/>
        </p:nvPicPr>
        <p:blipFill>
          <a:blip r:embed="rId5"/>
          <a:stretch>
            <a:fillRect/>
          </a:stretch>
        </p:blipFill>
        <p:spPr>
          <a:xfrm>
            <a:off x="5961845" y="3284984"/>
            <a:ext cx="2872045" cy="1440160"/>
          </a:xfrm>
          <a:prstGeom prst="rect">
            <a:avLst/>
          </a:prstGeom>
        </p:spPr>
      </p:pic>
    </p:spTree>
    <p:extLst>
      <p:ext uri="{BB962C8B-B14F-4D97-AF65-F5344CB8AC3E}">
        <p14:creationId xmlns:p14="http://schemas.microsoft.com/office/powerpoint/2010/main" val="3355783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99FA-D644-4C25-8C8A-209F9A91541F}"/>
              </a:ext>
            </a:extLst>
          </p:cNvPr>
          <p:cNvSpPr>
            <a:spLocks noGrp="1"/>
          </p:cNvSpPr>
          <p:nvPr>
            <p:ph type="title"/>
          </p:nvPr>
        </p:nvSpPr>
        <p:spPr>
          <a:xfrm>
            <a:off x="685800" y="188640"/>
            <a:ext cx="8077200" cy="720080"/>
          </a:xfrm>
        </p:spPr>
        <p:txBody>
          <a:bodyPr/>
          <a:lstStyle/>
          <a:p>
            <a:pPr algn="ctr"/>
            <a:r>
              <a:rPr lang="en-GB" sz="3200" dirty="0">
                <a:solidFill>
                  <a:srgbClr val="00B0F0"/>
                </a:solidFill>
              </a:rPr>
              <a:t>Flu vaccine for pregnancy</a:t>
            </a:r>
          </a:p>
        </p:txBody>
      </p:sp>
      <p:sp>
        <p:nvSpPr>
          <p:cNvPr id="3" name="Content Placeholder 2">
            <a:extLst>
              <a:ext uri="{FF2B5EF4-FFF2-40B4-BE49-F238E27FC236}">
                <a16:creationId xmlns:a16="http://schemas.microsoft.com/office/drawing/2014/main" id="{01649643-5BC2-4683-A235-55686D517DB2}"/>
              </a:ext>
            </a:extLst>
          </p:cNvPr>
          <p:cNvSpPr>
            <a:spLocks noGrp="1"/>
          </p:cNvSpPr>
          <p:nvPr>
            <p:ph idx="1"/>
          </p:nvPr>
        </p:nvSpPr>
        <p:spPr>
          <a:xfrm>
            <a:off x="685800" y="908720"/>
            <a:ext cx="8077200" cy="4653880"/>
          </a:xfrm>
        </p:spPr>
        <p:txBody>
          <a:bodyPr/>
          <a:lstStyle/>
          <a:p>
            <a:pPr marL="321750" indent="-285750">
              <a:buFont typeface="Arial" panose="020B0604020202020204" pitchFamily="34" charset="0"/>
              <a:buChar char="•"/>
            </a:pPr>
            <a:r>
              <a:rPr lang="en-GB" sz="1500" dirty="0"/>
              <a:t>pregnant women should be offered flu vaccine, as pregnancy has been identified as a clinical risk for serious illness from influenza</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a review of studies on the safety of influenza vaccine in pregnancy concluded that inactivated influenza vaccine can be safely and effectively administered during any trimester of pregnancy</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data is more limited for LAIV</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there is no evidence of risk with LAIV. The live attenuated viruses cannot replicate efficiently elsewhere in the body and therefore there is no theoretical basis for concern about infection of the fetus or the mother</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inactivated influenza vaccines are, however, preferred for those who are pregnant</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there is no need to specifically ask about or test for pregnancy when offering LAIV to eligible girls or to advise avoidance of pregnancy in those who have been recently vaccinated</a:t>
            </a:r>
          </a:p>
          <a:p>
            <a:pPr marL="36000" indent="0"/>
            <a:endParaRPr lang="en-GB" sz="1800" dirty="0"/>
          </a:p>
          <a:p>
            <a:pPr marL="36000" indent="0"/>
            <a:endParaRPr lang="en-GB" sz="1800" dirty="0"/>
          </a:p>
        </p:txBody>
      </p:sp>
    </p:spTree>
    <p:extLst>
      <p:ext uri="{BB962C8B-B14F-4D97-AF65-F5344CB8AC3E}">
        <p14:creationId xmlns:p14="http://schemas.microsoft.com/office/powerpoint/2010/main" val="264224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84784"/>
            <a:ext cx="8062664" cy="4188297"/>
          </a:xfrm>
        </p:spPr>
        <p:txBody>
          <a:bodyPr/>
          <a:lstStyle/>
          <a:p>
            <a:pPr marL="0" indent="15875">
              <a:spcBef>
                <a:spcPts val="600"/>
              </a:spcBef>
            </a:pPr>
            <a:r>
              <a:rPr lang="en-GB" sz="1900" b="1" dirty="0"/>
              <a:t>There are very few individuals who cannot receive any flu vaccines. </a:t>
            </a:r>
          </a:p>
          <a:p>
            <a:pPr marL="0" indent="15875">
              <a:spcBef>
                <a:spcPts val="600"/>
              </a:spcBef>
            </a:pPr>
            <a:r>
              <a:rPr lang="en-GB" sz="1900" dirty="0"/>
              <a:t>None of the influenza vaccines should be given to those who have had: </a:t>
            </a:r>
            <a:endParaRPr lang="en-GB" sz="19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any component of the vaccine (except ovalbumin - see precautions)</a:t>
            </a:r>
          </a:p>
          <a:p>
            <a:pPr>
              <a:spcBef>
                <a:spcPts val="600"/>
              </a:spcBef>
              <a:buFont typeface="Wingdings" panose="05000000000000000000" pitchFamily="2" charset="2"/>
              <a:buChar char="Ø"/>
            </a:pPr>
            <a:endParaRPr lang="en-GB" sz="1900" dirty="0">
              <a:latin typeface="Arial" charset="0"/>
              <a:ea typeface="ヒラギノ角ゴ Pro W3" charset="-128"/>
              <a:cs typeface="ヒラギノ角ゴ Pro W3" charset="-128"/>
            </a:endParaRPr>
          </a:p>
          <a:p>
            <a:pPr marL="0" indent="0">
              <a:spcBef>
                <a:spcPts val="600"/>
              </a:spcBef>
            </a:pPr>
            <a:r>
              <a:rPr lang="en-GB" sz="1900" dirty="0">
                <a:latin typeface="Arial" charset="0"/>
                <a:ea typeface="ヒラギノ角ゴ Pro W3" charset="-128"/>
                <a:cs typeface="ヒラギノ角ゴ Pro W3" charset="-128"/>
              </a:rPr>
              <a:t>The </a:t>
            </a:r>
            <a:r>
              <a:rPr lang="en-GB" sz="1900" dirty="0" err="1">
                <a:latin typeface="Arial" charset="0"/>
                <a:ea typeface="ヒラギノ角ゴ Pro W3" charset="-128"/>
                <a:cs typeface="ヒラギノ角ゴ Pro W3" charset="-128"/>
              </a:rPr>
              <a:t>aQIV</a:t>
            </a:r>
            <a:r>
              <a:rPr lang="en-GB" sz="1900" dirty="0">
                <a:latin typeface="Arial" charset="0"/>
                <a:ea typeface="ヒラギノ角ゴ Pro W3" charset="-128"/>
                <a:cs typeface="ヒラギノ角ゴ Pro W3" charset="-128"/>
              </a:rPr>
              <a:t> (</a:t>
            </a:r>
            <a:r>
              <a:rPr lang="en-GB" sz="1900" dirty="0" err="1">
                <a:latin typeface="Arial" charset="0"/>
                <a:ea typeface="ヒラギノ角ゴ Pro W3" charset="-128"/>
                <a:cs typeface="ヒラギノ角ゴ Pro W3" charset="-128"/>
              </a:rPr>
              <a:t>Fluad</a:t>
            </a:r>
            <a:r>
              <a:rPr lang="en-GB" sz="1900" dirty="0">
                <a:latin typeface="Arial" charset="0"/>
                <a:ea typeface="ヒラギノ角ゴ Pro W3" charset="-128"/>
                <a:cs typeface="ヒラギノ角ゴ Pro W3" charset="-128"/>
              </a:rPr>
              <a:t> Tetra</a:t>
            </a:r>
            <a:r>
              <a:rPr lang="en-GB" sz="2000" dirty="0"/>
              <a:t>®</a:t>
            </a:r>
            <a:r>
              <a:rPr lang="en-GB" sz="1900" dirty="0">
                <a:latin typeface="Arial" charset="0"/>
                <a:ea typeface="ヒラギノ角ゴ Pro W3" charset="-128"/>
                <a:cs typeface="ヒラギノ角ゴ Pro W3" charset="-128"/>
              </a:rPr>
              <a:t>) is contraindicated in individuals with an egg allergy – see slides on egg allergy</a:t>
            </a:r>
          </a:p>
          <a:p>
            <a:pPr marL="0" indent="0">
              <a:spcBef>
                <a:spcPts val="600"/>
              </a:spcBef>
            </a:pPr>
            <a:endParaRPr lang="en-GB" sz="1900" b="1" dirty="0">
              <a:latin typeface="Arial" charset="0"/>
              <a:ea typeface="ヒラギノ角ゴ Pro W3" charset="-128"/>
              <a:cs typeface="ヒラギノ角ゴ Pro W3" charset="-128"/>
            </a:endParaRPr>
          </a:p>
          <a:p>
            <a:pPr marL="0" indent="0">
              <a:spcBef>
                <a:spcPts val="600"/>
              </a:spcBef>
            </a:pPr>
            <a:r>
              <a:rPr lang="en-GB" sz="1900" b="1" dirty="0">
                <a:latin typeface="Arial" charset="0"/>
                <a:ea typeface="ヒラギノ角ゴ Pro W3" charset="-128"/>
                <a:cs typeface="ヒラギノ角ゴ Pro W3" charset="-128"/>
              </a:rPr>
              <a:t>Note: Always refer to </a:t>
            </a:r>
            <a:r>
              <a:rPr lang="en-GB" sz="1900" b="1" dirty="0">
                <a:latin typeface="Arial" charset="0"/>
                <a:ea typeface="ヒラギノ角ゴ Pro W3" charset="-128"/>
                <a:cs typeface="ヒラギノ角ゴ Pro W3" charset="-128"/>
                <a:hlinkClick r:id="rId3"/>
              </a:rPr>
              <a:t>SPC</a:t>
            </a:r>
            <a:r>
              <a:rPr lang="en-GB" sz="19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936104"/>
          </a:xfrm>
        </p:spPr>
        <p:txBody>
          <a:bodyPr wrap="square" numCol="1" compatLnSpc="1">
            <a:prstTxWarp prst="textNoShape">
              <a:avLst/>
            </a:prstTxWarp>
            <a:noAutofit/>
          </a:bodyPr>
          <a:lstStyle/>
          <a:p>
            <a:pPr algn="ct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 (inactivated flu vaccines)</a:t>
            </a:r>
          </a:p>
        </p:txBody>
      </p:sp>
    </p:spTree>
    <p:extLst>
      <p:ext uri="{BB962C8B-B14F-4D97-AF65-F5344CB8AC3E}">
        <p14:creationId xmlns:p14="http://schemas.microsoft.com/office/powerpoint/2010/main" val="410295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err="1">
                <a:latin typeface="Arial" charset="0"/>
                <a:ea typeface="ヒラギノ角ゴ Pro W3" charset="-128"/>
                <a:cs typeface="ヒラギノ角ゴ Pro W3" charset="-128"/>
              </a:rPr>
              <a:t>Fluenz</a:t>
            </a:r>
            <a:r>
              <a:rPr lang="en-GB" sz="2000" dirty="0"/>
              <a:t>®</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or adolescents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suppressed by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2800" b="1" kern="0" dirty="0">
                <a:solidFill>
                  <a:srgbClr val="00B0F0"/>
                </a:solidFill>
                <a:latin typeface="Arial" charset="0"/>
                <a:ea typeface="ヒラギノ角ゴ Pro W3" charset="-128"/>
                <a:cs typeface="ヒラギノ角ゴ Pro W3" charset="-128"/>
              </a:rPr>
              <a:t>Contraindications live attenuated flu vaccine (LAIV)</a:t>
            </a:r>
            <a:endParaRPr lang="en-GB" sz="28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3451448"/>
          </a:xfrm>
        </p:spPr>
        <p:txBody>
          <a:bodyPr/>
          <a:lstStyle/>
          <a:p>
            <a:pPr>
              <a:lnSpc>
                <a:spcPct val="90000"/>
              </a:lnSpc>
              <a:spcBef>
                <a:spcPct val="0"/>
              </a:spcBef>
            </a:pPr>
            <a:r>
              <a:rPr lang="en-GB" sz="1800" b="1" dirty="0">
                <a:latin typeface="Arial" charset="0"/>
                <a:ea typeface="ヒラギノ角ゴ Pro W3" charset="-128"/>
                <a:cs typeface="ヒラギノ角ゴ Pro W3" charset="-128"/>
              </a:rPr>
              <a:t>Acutely unwell:</a:t>
            </a:r>
          </a:p>
          <a:p>
            <a:pPr>
              <a:lnSpc>
                <a:spcPct val="90000"/>
              </a:lnSpc>
              <a:spcBef>
                <a:spcPct val="0"/>
              </a:spcBef>
              <a:buFont typeface="Arial" panose="020B0604020202020204" pitchFamily="34" charset="0"/>
              <a:buChar char="•"/>
            </a:pPr>
            <a:r>
              <a:rPr lang="en-GB" sz="1800" dirty="0">
                <a:latin typeface="Arial" charset="0"/>
              </a:rPr>
              <a:t>defer flu vaccine until recovered</a:t>
            </a:r>
          </a:p>
          <a:p>
            <a:pPr marL="0" indent="0">
              <a:lnSpc>
                <a:spcPct val="90000"/>
              </a:lnSpc>
              <a:spcBef>
                <a:spcPct val="0"/>
              </a:spcBef>
            </a:pPr>
            <a:endParaRPr lang="en-GB" sz="1800" dirty="0">
              <a:latin typeface="Arial" charset="0"/>
            </a:endParaRPr>
          </a:p>
          <a:p>
            <a:pPr>
              <a:lnSpc>
                <a:spcPct val="90000"/>
              </a:lnSpc>
              <a:spcBef>
                <a:spcPct val="0"/>
              </a:spcBef>
            </a:pPr>
            <a:r>
              <a:rPr lang="en-GB" sz="1800" b="1" dirty="0">
                <a:latin typeface="Arial" charset="0"/>
                <a:ea typeface="ヒラギノ角ゴ Pro W3" charset="-128"/>
                <a:cs typeface="ヒラギノ角ゴ Pro W3" charset="-128"/>
              </a:rPr>
              <a:t>Heavy nasal congestion:</a:t>
            </a:r>
          </a:p>
          <a:p>
            <a:pPr marL="321750" lvl="1">
              <a:lnSpc>
                <a:spcPct val="90000"/>
              </a:lnSpc>
              <a:spcBef>
                <a:spcPct val="0"/>
              </a:spcBef>
              <a:buSzPct val="60000"/>
            </a:pPr>
            <a:r>
              <a:rPr lang="en-GB" sz="1800" dirty="0">
                <a:latin typeface="Arial" charset="0"/>
              </a:rPr>
              <a:t>defer LAIV until resolved or, if the child is in a risk group, consider inactivated flu vaccine (</a:t>
            </a:r>
            <a:r>
              <a:rPr lang="en-GB" sz="1800" dirty="0" err="1">
                <a:latin typeface="Arial" charset="0"/>
              </a:rPr>
              <a:t>QIVc</a:t>
            </a:r>
            <a:r>
              <a:rPr lang="en-GB" sz="1800" dirty="0">
                <a:latin typeface="Arial" charset="0"/>
              </a:rPr>
              <a:t>) to provide protection without delay</a:t>
            </a:r>
          </a:p>
          <a:p>
            <a:pPr marL="321750" lvl="1">
              <a:lnSpc>
                <a:spcPct val="90000"/>
              </a:lnSpc>
              <a:spcBef>
                <a:spcPct val="0"/>
              </a:spcBef>
              <a:buSzPct val="60000"/>
            </a:pPr>
            <a:endParaRPr lang="en-GB" sz="1800" dirty="0">
              <a:latin typeface="Arial" charset="0"/>
            </a:endParaRPr>
          </a:p>
          <a:p>
            <a:pPr marL="36000" lvl="1" indent="0">
              <a:lnSpc>
                <a:spcPct val="90000"/>
              </a:lnSpc>
              <a:spcBef>
                <a:spcPct val="0"/>
              </a:spcBef>
              <a:buSzPct val="60000"/>
              <a:buNone/>
            </a:pPr>
            <a:r>
              <a:rPr lang="en-GB" sz="1800" b="1" dirty="0">
                <a:latin typeface="Arial" charset="0"/>
              </a:rPr>
              <a:t>Cochlear implants:</a:t>
            </a:r>
          </a:p>
          <a:p>
            <a:pPr marL="321750" lvl="1">
              <a:lnSpc>
                <a:spcPct val="90000"/>
              </a:lnSpc>
              <a:spcBef>
                <a:spcPct val="0"/>
              </a:spcBef>
              <a:buSzPct val="60000"/>
            </a:pPr>
            <a:r>
              <a:rPr lang="en-GB" sz="1800" dirty="0">
                <a:latin typeface="Arial" charset="0"/>
              </a:rPr>
              <a:t>c</a:t>
            </a:r>
            <a:r>
              <a:rPr lang="en-GB" sz="1800" dirty="0"/>
              <a:t>hildren with cochlear implants can be given LAIV safely, although          ideally not in the week prior to implant surgery or for 2 weeks afterwards, or if there is evidence of on-going cerebrospinal fluid (CSF) leak</a:t>
            </a:r>
            <a:endParaRPr lang="en-GB" sz="1800" dirty="0">
              <a:latin typeface="Arial" charset="0"/>
            </a:endParaRPr>
          </a:p>
          <a:p>
            <a:pPr marL="321750" lvl="1">
              <a:lnSpc>
                <a:spcPct val="90000"/>
              </a:lnSpc>
              <a:spcBef>
                <a:spcPct val="0"/>
              </a:spcBef>
              <a:buSzPct val="60000"/>
            </a:pPr>
            <a:endParaRPr lang="en-GB" sz="1800" b="1" dirty="0">
              <a:latin typeface="Arial" charset="0"/>
              <a:ea typeface="ヒラギノ角ゴ Pro W3" charset="-128"/>
              <a:cs typeface="ヒラギノ角ゴ Pro W3" charset="-128"/>
            </a:endParaRPr>
          </a:p>
          <a:p>
            <a:pPr>
              <a:lnSpc>
                <a:spcPct val="90000"/>
              </a:lnSpc>
              <a:spcBef>
                <a:spcPct val="0"/>
              </a:spcBef>
            </a:pPr>
            <a:r>
              <a:rPr lang="en-GB" sz="1800" b="1" dirty="0">
                <a:latin typeface="Arial" charset="0"/>
                <a:ea typeface="ヒラギノ角ゴ Pro W3" charset="-128"/>
                <a:cs typeface="ヒラギノ角ゴ Pro W3" charset="-128"/>
              </a:rPr>
              <a:t>Use with antiviral agents against influenza</a:t>
            </a:r>
            <a:r>
              <a:rPr lang="en-GB" sz="1800" dirty="0">
                <a:latin typeface="Arial" charset="0"/>
                <a:ea typeface="ヒラギノ角ゴ Pro W3" charset="-128"/>
                <a:cs typeface="ヒラギノ角ゴ Pro W3" charset="-128"/>
              </a:rPr>
              <a:t>:</a:t>
            </a: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0" indent="0">
              <a:lnSpc>
                <a:spcPct val="90000"/>
              </a:lnSpc>
              <a:spcBef>
                <a:spcPct val="0"/>
              </a:spcBef>
            </a:pPr>
            <a:endParaRPr lang="en-GB" sz="18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45</a:t>
            </a:fld>
            <a:endParaRPr lang="en-US" dirty="0">
              <a:solidFill>
                <a:srgbClr val="FFFFFF"/>
              </a:solidFill>
            </a:endParaRPr>
          </a:p>
        </p:txBody>
      </p:sp>
      <p:sp>
        <p:nvSpPr>
          <p:cNvPr id="6" name="Rectangle 2"/>
          <p:cNvSpPr>
            <a:spLocks noGrp="1" noChangeArrowheads="1"/>
          </p:cNvSpPr>
          <p:nvPr>
            <p:ph type="title"/>
          </p:nvPr>
        </p:nvSpPr>
        <p:spPr>
          <a:xfrm>
            <a:off x="251520" y="188640"/>
            <a:ext cx="8494712" cy="792088"/>
          </a:xfrm>
        </p:spPr>
        <p:txBody>
          <a:bodyPr wrap="square" numCol="1" compatLnSpc="1">
            <a:prstTxWarp prst="textNoShape">
              <a:avLst/>
            </a:prstTxWarp>
            <a:noAutofit/>
          </a:bodyPr>
          <a:lstStyle/>
          <a:p>
            <a:pPr algn="ctr">
              <a:spcBef>
                <a:spcPts val="600"/>
              </a:spcBef>
              <a:spcAft>
                <a:spcPts val="600"/>
              </a:spcAft>
            </a:pPr>
            <a:r>
              <a:rPr lang="en-GB" sz="34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541359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495544" cy="720080"/>
          </a:xfrm>
        </p:spPr>
        <p:txBody>
          <a:bodyPr>
            <a:noAutofit/>
          </a:bodyPr>
          <a:lstStyle/>
          <a:p>
            <a:pPr algn="ctr"/>
            <a:r>
              <a:rPr lang="en-GB" sz="28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21996" y="908720"/>
            <a:ext cx="8100008" cy="4607917"/>
          </a:xfrm>
        </p:spPr>
        <p:txBody>
          <a:bodyPr/>
          <a:lstStyle/>
          <a:p>
            <a:pPr marL="0" indent="0"/>
            <a:r>
              <a:rPr lang="en-GB" sz="1700" b="1" dirty="0"/>
              <a:t>The Joint Committee on Vaccination and Immunisation (JCVI) advise: </a:t>
            </a:r>
          </a:p>
          <a:p>
            <a:pPr marL="285750" indent="-285750">
              <a:buFont typeface="Wingdings" panose="05000000000000000000" pitchFamily="2" charset="2"/>
              <a:buChar char="Ø"/>
            </a:pPr>
            <a:r>
              <a:rPr lang="en-GB" sz="1700" dirty="0"/>
              <a:t>children with asthma on </a:t>
            </a:r>
            <a:r>
              <a:rPr lang="en-GB" sz="1700" u="sng" dirty="0"/>
              <a:t>inhaled</a:t>
            </a:r>
            <a:r>
              <a:rPr lang="en-GB" sz="1700" dirty="0"/>
              <a:t> corticosteroids may safely be given LAIV irrespective of the dose prescribed</a:t>
            </a:r>
          </a:p>
          <a:p>
            <a:pPr marL="0" indent="0"/>
            <a:endParaRPr lang="en-GB" sz="1700" b="1" dirty="0"/>
          </a:p>
          <a:p>
            <a:pPr marL="285750" indent="-285750">
              <a:buFont typeface="Wingdings" panose="05000000000000000000" pitchFamily="2" charset="2"/>
              <a:buChar char="Ø"/>
            </a:pPr>
            <a:r>
              <a:rPr lang="en-GB" sz="1700" dirty="0"/>
              <a:t>LAIV is </a:t>
            </a:r>
            <a:r>
              <a:rPr lang="en-GB" sz="1700" b="1" dirty="0"/>
              <a:t>not recommended </a:t>
            </a:r>
            <a:r>
              <a:rPr lang="en-GB" sz="1700" dirty="0"/>
              <a:t>for children and adolescents </a:t>
            </a:r>
            <a:r>
              <a:rPr lang="en-GB" sz="1700" u="sng" dirty="0"/>
              <a:t>currently experiencing an acute exacerbation of symptoms </a:t>
            </a:r>
            <a:r>
              <a:rPr lang="en-GB" sz="170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700" dirty="0"/>
              <a:t>such children should be offered a suitable inactivated influenza vaccine (</a:t>
            </a:r>
            <a:r>
              <a:rPr lang="en-GB" sz="1700" dirty="0" err="1"/>
              <a:t>QIVc</a:t>
            </a:r>
            <a:r>
              <a:rPr lang="en-GB" sz="1700" dirty="0"/>
              <a:t>) to avoid a delay in protection</a:t>
            </a:r>
          </a:p>
          <a:p>
            <a:pPr marL="0" indent="0"/>
            <a:endParaRPr lang="en-GB" sz="1700" dirty="0"/>
          </a:p>
          <a:p>
            <a:pPr>
              <a:buFont typeface="Wingdings" panose="05000000000000000000" pitchFamily="2" charset="2"/>
              <a:buChar char="Ø"/>
            </a:pPr>
            <a:r>
              <a:rPr lang="en-GB" sz="1700" dirty="0"/>
              <a:t>children who require </a:t>
            </a:r>
            <a:r>
              <a:rPr lang="en-GB" sz="1700" u="sng" dirty="0"/>
              <a:t>regular oral steroids for maintenance of asthma control</a:t>
            </a:r>
            <a:r>
              <a:rPr lang="en-GB" sz="1700" dirty="0"/>
              <a:t>, or </a:t>
            </a:r>
            <a:r>
              <a:rPr lang="en-GB" sz="1700" u="sng" dirty="0"/>
              <a:t>have previously required intensive care for asthma exacerbation </a:t>
            </a:r>
            <a:r>
              <a:rPr lang="en-GB" sz="1700" dirty="0"/>
              <a:t>should only be given LAIV on the advice of their specialist          </a:t>
            </a:r>
          </a:p>
          <a:p>
            <a:pPr marL="285750" indent="-285750">
              <a:buFont typeface="Wingdings" panose="05000000000000000000" pitchFamily="2" charset="2"/>
              <a:buChar char="Ø"/>
            </a:pPr>
            <a:r>
              <a:rPr lang="en-GB" sz="170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156" y="3194183"/>
            <a:ext cx="3030488" cy="2707673"/>
          </a:xfrm>
          <a:prstGeom prst="rect">
            <a:avLst/>
          </a:prstGeom>
        </p:spPr>
      </p:pic>
      <p:sp>
        <p:nvSpPr>
          <p:cNvPr id="2" name="Title 1"/>
          <p:cNvSpPr>
            <a:spLocks noGrp="1"/>
          </p:cNvSpPr>
          <p:nvPr>
            <p:ph type="title"/>
          </p:nvPr>
        </p:nvSpPr>
        <p:spPr>
          <a:xfrm>
            <a:off x="467544" y="260648"/>
            <a:ext cx="8293224" cy="798197"/>
          </a:xfrm>
        </p:spPr>
        <p:txBody>
          <a:bodyPr/>
          <a:lstStyle/>
          <a:p>
            <a:pPr algn="ctr"/>
            <a:r>
              <a:rPr lang="en-GB" sz="3200" dirty="0">
                <a:solidFill>
                  <a:srgbClr val="00B0F0"/>
                </a:solidFill>
              </a:rPr>
              <a:t>Egg allergy – adults</a:t>
            </a:r>
          </a:p>
        </p:txBody>
      </p:sp>
      <p:sp>
        <p:nvSpPr>
          <p:cNvPr id="3" name="Content Placeholder 2"/>
          <p:cNvSpPr>
            <a:spLocks noGrp="1"/>
          </p:cNvSpPr>
          <p:nvPr>
            <p:ph idx="1"/>
          </p:nvPr>
        </p:nvSpPr>
        <p:spPr>
          <a:xfrm>
            <a:off x="611560" y="1196752"/>
            <a:ext cx="7704856" cy="5027711"/>
          </a:xfrm>
        </p:spPr>
        <p:txBody>
          <a:bodyPr/>
          <a:lstStyle/>
          <a:p>
            <a:pPr>
              <a:spcAft>
                <a:spcPts val="0"/>
              </a:spcAft>
              <a:buFont typeface="Arial" panose="020B0604020202020204" pitchFamily="34" charset="0"/>
              <a:buChar char="•"/>
            </a:pPr>
            <a:r>
              <a:rPr lang="en-GB" sz="2000" dirty="0" err="1">
                <a:solidFill>
                  <a:srgbClr val="000000"/>
                </a:solidFill>
                <a:latin typeface="Arial" panose="020B0604020202020204" pitchFamily="34" charset="0"/>
                <a:ea typeface="Times New Roman"/>
                <a:cs typeface="Arial" panose="020B0604020202020204" pitchFamily="34" charset="0"/>
              </a:rPr>
              <a:t>aQIV</a:t>
            </a:r>
            <a:r>
              <a:rPr lang="en-GB" sz="2000" dirty="0">
                <a:solidFill>
                  <a:srgbClr val="000000"/>
                </a:solidFill>
                <a:latin typeface="Arial" panose="020B0604020202020204" pitchFamily="34" charset="0"/>
                <a:ea typeface="Times New Roman"/>
                <a:cs typeface="Arial" panose="020B0604020202020204" pitchFamily="34" charset="0"/>
              </a:rPr>
              <a:t> (</a:t>
            </a:r>
            <a:r>
              <a:rPr lang="en-GB" sz="2000" dirty="0" err="1">
                <a:latin typeface="Arial" panose="020B0604020202020204" pitchFamily="34" charset="0"/>
                <a:ea typeface="Times New Roman"/>
                <a:cs typeface="Arial" panose="020B0604020202020204" pitchFamily="34" charset="0"/>
              </a:rPr>
              <a:t>Fluad</a:t>
            </a:r>
            <a:r>
              <a:rPr lang="en-GB" sz="2000" dirty="0">
                <a:latin typeface="Arial" panose="020B0604020202020204" pitchFamily="34" charset="0"/>
                <a:ea typeface="Times New Roman"/>
                <a:cs typeface="Arial" panose="020B0604020202020204" pitchFamily="34" charset="0"/>
              </a:rPr>
              <a:t> Tetra</a:t>
            </a:r>
            <a:r>
              <a:rPr lang="en-GB" sz="2000" dirty="0"/>
              <a:t>®</a:t>
            </a:r>
            <a:r>
              <a:rPr lang="en-GB" sz="2000" dirty="0">
                <a:latin typeface="Arial" panose="020B0604020202020204" pitchFamily="34" charset="0"/>
                <a:ea typeface="Times New Roman"/>
                <a:cs typeface="Arial" panose="020B0604020202020204" pitchFamily="34" charset="0"/>
              </a:rPr>
              <a:t>) is contraindicated in individuals with </a:t>
            </a:r>
            <a:r>
              <a:rPr lang="en-GB" sz="2000" dirty="0"/>
              <a:t>a history of egg allergy</a:t>
            </a:r>
          </a:p>
          <a:p>
            <a:pPr>
              <a:spcAft>
                <a:spcPts val="0"/>
              </a:spcAft>
              <a:buFont typeface="Arial" panose="020B0604020202020204" pitchFamily="34" charset="0"/>
              <a:buChar char="•"/>
            </a:pPr>
            <a:endParaRPr lang="en-GB" sz="2000" dirty="0">
              <a:latin typeface="Arial" panose="020B0604020202020204" pitchFamily="34" charset="0"/>
              <a:ea typeface="Times New Roman"/>
              <a:cs typeface="Arial" panose="020B0604020202020204" pitchFamily="34" charset="0"/>
            </a:endParaRPr>
          </a:p>
          <a:p>
            <a:pPr>
              <a:spcAft>
                <a:spcPts val="0"/>
              </a:spcAft>
              <a:buFont typeface="Arial" panose="020B0604020202020204" pitchFamily="34" charset="0"/>
              <a:buChar char="•"/>
            </a:pPr>
            <a:r>
              <a:rPr lang="en-GB" sz="2000" dirty="0" err="1">
                <a:latin typeface="Arial" panose="020B0604020202020204" pitchFamily="34" charset="0"/>
                <a:ea typeface="Times New Roman"/>
                <a:cs typeface="Arial" panose="020B0604020202020204" pitchFamily="34" charset="0"/>
              </a:rPr>
              <a:t>QIVc</a:t>
            </a:r>
            <a:r>
              <a:rPr lang="en-GB" sz="2000" dirty="0">
                <a:latin typeface="Arial" panose="020B0604020202020204" pitchFamily="34" charset="0"/>
                <a:ea typeface="Times New Roman"/>
                <a:cs typeface="Arial" panose="020B0604020202020204" pitchFamily="34" charset="0"/>
              </a:rPr>
              <a:t> (</a:t>
            </a:r>
            <a:r>
              <a:rPr lang="en-GB" sz="2000" dirty="0" err="1">
                <a:latin typeface="Arial" panose="020B0604020202020204" pitchFamily="34" charset="0"/>
                <a:ea typeface="Times New Roman"/>
                <a:cs typeface="Arial" panose="020B0604020202020204" pitchFamily="34" charset="0"/>
              </a:rPr>
              <a:t>Flucelvax</a:t>
            </a:r>
            <a:r>
              <a:rPr lang="en-GB" sz="2000" dirty="0">
                <a:latin typeface="Arial" panose="020B0604020202020204" pitchFamily="34" charset="0"/>
                <a:ea typeface="Times New Roman"/>
                <a:cs typeface="Arial" panose="020B0604020202020204" pitchFamily="34" charset="0"/>
              </a:rPr>
              <a:t> Tetra</a:t>
            </a:r>
            <a:r>
              <a:rPr lang="en-GB" sz="2000" dirty="0"/>
              <a:t>®</a:t>
            </a:r>
            <a:r>
              <a:rPr lang="en-GB" sz="2000" dirty="0">
                <a:latin typeface="Arial" panose="020B0604020202020204" pitchFamily="34" charset="0"/>
                <a:ea typeface="Times New Roman"/>
                <a:cs typeface="Arial" panose="020B0604020202020204" pitchFamily="34" charset="0"/>
              </a:rPr>
              <a:t>, cell based) should be the preferred option for patients aged 65 and over who have a confirmed  allergy </a:t>
            </a:r>
            <a:r>
              <a:rPr lang="en-GB" sz="2000" dirty="0"/>
              <a:t>to egg</a:t>
            </a:r>
            <a:endParaRPr lang="en-GB" sz="2400" dirty="0">
              <a:solidFill>
                <a:srgbClr val="000000"/>
              </a:solidFill>
              <a:latin typeface="Frutiger 45 Light"/>
              <a:ea typeface="Times New Roman"/>
              <a:cs typeface="Frutiger 45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666" y="3688377"/>
            <a:ext cx="1987292" cy="1719286"/>
          </a:xfrm>
          <a:prstGeom prst="rect">
            <a:avLst/>
          </a:prstGeom>
        </p:spPr>
      </p:pic>
    </p:spTree>
    <p:extLst>
      <p:ext uri="{BB962C8B-B14F-4D97-AF65-F5344CB8AC3E}">
        <p14:creationId xmlns:p14="http://schemas.microsoft.com/office/powerpoint/2010/main" val="3997584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a:solidFill>
                  <a:srgbClr val="00B0F0"/>
                </a:solidFill>
              </a:rPr>
              <a:t>Egg allergy – children</a:t>
            </a:r>
          </a:p>
        </p:txBody>
      </p:sp>
      <p:sp>
        <p:nvSpPr>
          <p:cNvPr id="3" name="Content Placeholder 2"/>
          <p:cNvSpPr>
            <a:spLocks noGrp="1"/>
          </p:cNvSpPr>
          <p:nvPr>
            <p:ph idx="1"/>
          </p:nvPr>
        </p:nvSpPr>
        <p:spPr>
          <a:xfrm>
            <a:off x="611560" y="1173985"/>
            <a:ext cx="7704856" cy="4775295"/>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a:t>
            </a:r>
            <a:r>
              <a:rPr lang="en-US" sz="1800" dirty="0" err="1"/>
              <a:t>Flucelvax</a:t>
            </a:r>
            <a:r>
              <a:rPr lang="en-US" sz="1800" dirty="0"/>
              <a:t> Tetra</a:t>
            </a:r>
            <a:r>
              <a:rPr lang="en-GB" sz="1800" dirty="0"/>
              <a:t>®</a:t>
            </a:r>
            <a:r>
              <a:rPr lang="en-US" sz="1800" dirty="0"/>
              <a:t>) in any setting (including primary care and schools)</a:t>
            </a:r>
          </a:p>
          <a:p>
            <a:pPr>
              <a:buFont typeface="Arial" panose="020B0604020202020204" pitchFamily="34" charset="0"/>
              <a:buChar char="•"/>
            </a:pPr>
            <a:endParaRPr lang="en-US" sz="1800" dirty="0"/>
          </a:p>
          <a:p>
            <a:endParaRPr lang="en-GB" sz="1600" dirty="0"/>
          </a:p>
        </p:txBody>
      </p:sp>
      <p:pic>
        <p:nvPicPr>
          <p:cNvPr id="4" name="Picture 3">
            <a:extLst>
              <a:ext uri="{FF2B5EF4-FFF2-40B4-BE49-F238E27FC236}">
                <a16:creationId xmlns:a16="http://schemas.microsoft.com/office/drawing/2014/main" id="{B11B7898-4570-449A-8B95-A566AC75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965" y="3714724"/>
            <a:ext cx="2310408" cy="2064297"/>
          </a:xfrm>
          <a:prstGeom prst="rect">
            <a:avLst/>
          </a:prstGeom>
        </p:spPr>
      </p:pic>
      <p:pic>
        <p:nvPicPr>
          <p:cNvPr id="6" name="Picture 5">
            <a:extLst>
              <a:ext uri="{FF2B5EF4-FFF2-40B4-BE49-F238E27FC236}">
                <a16:creationId xmlns:a16="http://schemas.microsoft.com/office/drawing/2014/main" id="{B7F95239-0126-4C44-991C-B3D74992BE65}"/>
              </a:ext>
            </a:extLst>
          </p:cNvPr>
          <p:cNvPicPr>
            <a:picLocks noChangeAspect="1"/>
          </p:cNvPicPr>
          <p:nvPr/>
        </p:nvPicPr>
        <p:blipFill>
          <a:blip r:embed="rId4"/>
          <a:stretch>
            <a:fillRect/>
          </a:stretch>
        </p:blipFill>
        <p:spPr>
          <a:xfrm>
            <a:off x="3447248" y="3898550"/>
            <a:ext cx="2249503" cy="1696644"/>
          </a:xfrm>
          <a:prstGeom prst="rect">
            <a:avLst/>
          </a:prstGeom>
        </p:spPr>
      </p:pic>
    </p:spTree>
    <p:extLst>
      <p:ext uri="{BB962C8B-B14F-4D97-AF65-F5344CB8AC3E}">
        <p14:creationId xmlns:p14="http://schemas.microsoft.com/office/powerpoint/2010/main" val="640855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43000"/>
            <a:ext cx="8568951" cy="4590256"/>
          </a:xfrm>
        </p:spPr>
        <p:txBody>
          <a:bodyPr/>
          <a:lstStyle/>
          <a:p>
            <a:r>
              <a:rPr lang="en-GB" sz="1800" dirty="0"/>
              <a:t>	</a:t>
            </a:r>
            <a:r>
              <a:rPr lang="en-GB" sz="1800" dirty="0" err="1"/>
              <a:t>aQIV</a:t>
            </a:r>
            <a:r>
              <a:rPr lang="en-GB" sz="1800" dirty="0"/>
              <a:t> (</a:t>
            </a:r>
            <a:r>
              <a:rPr lang="en-GB" sz="1800" dirty="0" err="1"/>
              <a:t>Fluad</a:t>
            </a:r>
            <a:r>
              <a:rPr lang="en-GB" sz="1800" dirty="0"/>
              <a:t> Tetra®) and </a:t>
            </a:r>
            <a:r>
              <a:rPr lang="en-GB" sz="1800" dirty="0" err="1"/>
              <a:t>QIVc</a:t>
            </a:r>
            <a:r>
              <a:rPr lang="en-GB" sz="1800" dirty="0"/>
              <a:t> (</a:t>
            </a:r>
            <a:r>
              <a:rPr lang="en-GB" sz="1800" dirty="0" err="1"/>
              <a:t>Flucelvax</a:t>
            </a:r>
            <a:r>
              <a:rPr lang="en-GB" sz="1800" dirty="0"/>
              <a:t> Tetra®) are supplied in single-dose prefilled syringes, with a plunger stopper (</a:t>
            </a:r>
            <a:r>
              <a:rPr lang="en-GB" sz="1800" dirty="0" err="1"/>
              <a:t>bromobutyl</a:t>
            </a:r>
            <a:r>
              <a:rPr lang="en-GB" sz="1800" dirty="0"/>
              <a:t> rubber), with attached needles. None of the components of this staked needle prefilled syringe presentation that are in direct contact with the vaccine (syringe barrel, plunger and rubber stopper) are made with natural rubber latex. </a:t>
            </a:r>
            <a:r>
              <a:rPr lang="en-GB" sz="1800" i="1" dirty="0"/>
              <a:t>The needle shield for both vaccines contains natural rubber latex</a:t>
            </a:r>
            <a:r>
              <a:rPr lang="en-GB" sz="1800" dirty="0"/>
              <a:t>. The risk of allergy is extremely small and is considered to be safe in those patients that have latex allergy / latex anaphylaxis.</a:t>
            </a:r>
          </a:p>
          <a:p>
            <a:br>
              <a:rPr lang="en-GB" sz="1800" dirty="0"/>
            </a:br>
            <a:r>
              <a:rPr lang="en-GB" sz="1800" dirty="0"/>
              <a:t>Please refer to the Green Book Chapter 6: Contraindications and special considerations for further information </a:t>
            </a:r>
            <a:r>
              <a:rPr lang="en-GB" sz="1800" u="sng" dirty="0">
                <a:hlinkClick r:id="rId3"/>
              </a:rPr>
              <a:t>https://www.gov.uk/government/publications/contraindications-and-special-considerations-the-green-book-chapter-6</a:t>
            </a:r>
            <a:r>
              <a:rPr lang="en-GB" sz="1800" dirty="0"/>
              <a:t> </a:t>
            </a:r>
          </a:p>
          <a:p>
            <a:endParaRPr lang="en-GB" dirty="0"/>
          </a:p>
        </p:txBody>
      </p:sp>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pPr algn="ctr"/>
            <a:r>
              <a:rPr lang="en-GB" kern="0" dirty="0">
                <a:solidFill>
                  <a:srgbClr val="00B0F0"/>
                </a:solidFill>
              </a:rPr>
              <a:t>Latex allergy</a:t>
            </a:r>
          </a:p>
        </p:txBody>
      </p:sp>
    </p:spTree>
    <p:extLst>
      <p:ext uri="{BB962C8B-B14F-4D97-AF65-F5344CB8AC3E}">
        <p14:creationId xmlns:p14="http://schemas.microsoft.com/office/powerpoint/2010/main" val="46520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pPr algn="ctr"/>
            <a:r>
              <a:rPr lang="en-GB" sz="3600" dirty="0">
                <a:solidFill>
                  <a:srgbClr val="00B0F0"/>
                </a:solidFill>
              </a:rPr>
              <a:t>Influenza</a:t>
            </a:r>
            <a:r>
              <a:rPr lang="en-GB" altLang="en-US" sz="3600" dirty="0">
                <a:solidFill>
                  <a:srgbClr val="00B0F0"/>
                </a:solidFill>
              </a:rPr>
              <a:t>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394713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6444-44EC-4E4E-9668-4408E455AB24}"/>
              </a:ext>
            </a:extLst>
          </p:cNvPr>
          <p:cNvSpPr>
            <a:spLocks noGrp="1"/>
          </p:cNvSpPr>
          <p:nvPr>
            <p:ph type="title"/>
          </p:nvPr>
        </p:nvSpPr>
        <p:spPr>
          <a:xfrm>
            <a:off x="685800" y="188640"/>
            <a:ext cx="8077200" cy="792088"/>
          </a:xfrm>
        </p:spPr>
        <p:txBody>
          <a:bodyPr/>
          <a:lstStyle/>
          <a:p>
            <a:pPr algn="ctr"/>
            <a:r>
              <a:rPr lang="en-GB" dirty="0">
                <a:solidFill>
                  <a:srgbClr val="00B0F0"/>
                </a:solidFill>
              </a:rPr>
              <a:t>Porcine gelatine</a:t>
            </a:r>
          </a:p>
        </p:txBody>
      </p:sp>
      <p:sp>
        <p:nvSpPr>
          <p:cNvPr id="3" name="Content Placeholder 2">
            <a:extLst>
              <a:ext uri="{FF2B5EF4-FFF2-40B4-BE49-F238E27FC236}">
                <a16:creationId xmlns:a16="http://schemas.microsoft.com/office/drawing/2014/main" id="{EE8978AF-D686-432D-AFB6-DCA824C67E8D}"/>
              </a:ext>
            </a:extLst>
          </p:cNvPr>
          <p:cNvSpPr>
            <a:spLocks noGrp="1"/>
          </p:cNvSpPr>
          <p:nvPr>
            <p:ph idx="1"/>
          </p:nvPr>
        </p:nvSpPr>
        <p:spPr>
          <a:xfrm>
            <a:off x="685800" y="980728"/>
            <a:ext cx="8077200" cy="4581872"/>
          </a:xfrm>
        </p:spPr>
        <p:txBody>
          <a:bodyPr/>
          <a:lstStyle/>
          <a:p>
            <a:pPr>
              <a:lnSpc>
                <a:spcPct val="110000"/>
              </a:lnSpc>
              <a:buFont typeface="Arial" panose="020B0604020202020204" pitchFamily="34" charset="0"/>
              <a:buChar char="•"/>
            </a:pPr>
            <a:r>
              <a:rPr lang="en-GB" sz="2000" dirty="0"/>
              <a:t>the LAIV contains a highly purified form of gelatine derived from pigs</a:t>
            </a:r>
          </a:p>
          <a:p>
            <a:pPr>
              <a:lnSpc>
                <a:spcPct val="110000"/>
              </a:lnSpc>
              <a:buFont typeface="Arial" panose="020B0604020202020204" pitchFamily="34" charset="0"/>
              <a:buChar char="•"/>
            </a:pPr>
            <a:r>
              <a:rPr lang="en-GB" sz="2000" dirty="0"/>
              <a:t>gelatine is used in LAIV as a stabiliser - it protects the live viruses from the effects of temperature</a:t>
            </a:r>
          </a:p>
          <a:p>
            <a:pPr>
              <a:lnSpc>
                <a:spcPct val="110000"/>
              </a:lnSpc>
              <a:buFont typeface="Arial" panose="020B0604020202020204" pitchFamily="34" charset="0"/>
              <a:buChar char="•"/>
            </a:pPr>
            <a:r>
              <a:rPr lang="en-GB" sz="2000" dirty="0"/>
              <a:t>gelatine is commonly used in a range of pharmaceutical products, including many capsules and some vaccines</a:t>
            </a:r>
          </a:p>
          <a:p>
            <a:pPr>
              <a:lnSpc>
                <a:spcPct val="110000"/>
              </a:lnSpc>
              <a:buFont typeface="Arial" panose="020B0604020202020204" pitchFamily="34" charset="0"/>
              <a:buChar char="•"/>
            </a:pPr>
            <a:r>
              <a:rPr lang="en-GB" sz="2000" dirty="0"/>
              <a:t>there is no other live attenuated flu vaccine available that does not contain porcine gelatine. The manufacturer of LAIV (</a:t>
            </a:r>
            <a:r>
              <a:rPr lang="en-GB" sz="2000" dirty="0" err="1"/>
              <a:t>Fluenz</a:t>
            </a:r>
            <a:r>
              <a:rPr lang="en-GB" sz="2000" dirty="0">
                <a:latin typeface="Arial" panose="020B0604020202020204" pitchFamily="34" charset="0"/>
                <a:cs typeface="Arial" panose="020B0604020202020204" pitchFamily="34" charset="0"/>
              </a:rPr>
              <a:t>®</a:t>
            </a:r>
            <a:r>
              <a:rPr lang="en-GB" sz="2000" dirty="0"/>
              <a:t>) tested 40 potential stabilisers – gelatine was chosen because without it, stability was significantly reduced  </a:t>
            </a:r>
          </a:p>
          <a:p>
            <a:pPr>
              <a:lnSpc>
                <a:spcPct val="110000"/>
              </a:lnSpc>
              <a:buFont typeface="Arial" panose="020B0604020202020204" pitchFamily="34" charset="0"/>
              <a:buChar char="•"/>
            </a:pPr>
            <a:r>
              <a:rPr lang="en-GB" sz="2000" dirty="0"/>
              <a:t>for eligible children whose parents refuse LAIV due to the porcine gelatine content, the injectable </a:t>
            </a:r>
            <a:r>
              <a:rPr lang="en-US" sz="2000" dirty="0" err="1"/>
              <a:t>QIVc</a:t>
            </a:r>
            <a:r>
              <a:rPr lang="en-US" sz="2000" dirty="0"/>
              <a:t> (</a:t>
            </a:r>
            <a:r>
              <a:rPr lang="en-US" sz="2000" dirty="0" err="1"/>
              <a:t>Flucelvax</a:t>
            </a:r>
            <a:r>
              <a:rPr lang="en-US" sz="2000" dirty="0"/>
              <a:t> Tetra</a:t>
            </a:r>
            <a:r>
              <a:rPr lang="en-GB" sz="2000" dirty="0">
                <a:latin typeface="Arial" panose="020B0604020202020204" pitchFamily="34" charset="0"/>
                <a:cs typeface="Arial" panose="020B0604020202020204" pitchFamily="34" charset="0"/>
              </a:rPr>
              <a:t>®</a:t>
            </a:r>
            <a:r>
              <a:rPr lang="en-US" sz="2000" dirty="0"/>
              <a:t>) </a:t>
            </a:r>
            <a:r>
              <a:rPr lang="en-GB" sz="2000" dirty="0">
                <a:latin typeface="Arial" panose="020B0604020202020204" pitchFamily="34" charset="0"/>
                <a:ea typeface="Times New Roman" panose="02020603050405020304" pitchFamily="18" charset="0"/>
                <a:cs typeface="Times New Roman" panose="02020603050405020304" pitchFamily="18" charset="0"/>
              </a:rPr>
              <a:t>can be offered</a:t>
            </a:r>
            <a:endParaRPr lang="en-GB" sz="2000" dirty="0"/>
          </a:p>
          <a:p>
            <a:endParaRPr lang="en-GB" dirty="0"/>
          </a:p>
        </p:txBody>
      </p:sp>
    </p:spTree>
    <p:extLst>
      <p:ext uri="{BB962C8B-B14F-4D97-AF65-F5344CB8AC3E}">
        <p14:creationId xmlns:p14="http://schemas.microsoft.com/office/powerpoint/2010/main" val="4148299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6E8F-1991-4870-83AE-E0D537973332}"/>
              </a:ext>
            </a:extLst>
          </p:cNvPr>
          <p:cNvSpPr>
            <a:spLocks noGrp="1"/>
          </p:cNvSpPr>
          <p:nvPr>
            <p:ph type="title"/>
          </p:nvPr>
        </p:nvSpPr>
        <p:spPr>
          <a:xfrm>
            <a:off x="685800" y="116632"/>
            <a:ext cx="8077200" cy="792088"/>
          </a:xfrm>
        </p:spPr>
        <p:txBody>
          <a:bodyPr/>
          <a:lstStyle/>
          <a:p>
            <a:pPr algn="ctr"/>
            <a:r>
              <a:rPr lang="en-GB" sz="3000" dirty="0">
                <a:solidFill>
                  <a:srgbClr val="00B0F0"/>
                </a:solidFill>
              </a:rPr>
              <a:t>LAIV and ‘viral shedding’</a:t>
            </a:r>
          </a:p>
        </p:txBody>
      </p:sp>
      <p:sp>
        <p:nvSpPr>
          <p:cNvPr id="3" name="Content Placeholder 2">
            <a:extLst>
              <a:ext uri="{FF2B5EF4-FFF2-40B4-BE49-F238E27FC236}">
                <a16:creationId xmlns:a16="http://schemas.microsoft.com/office/drawing/2014/main" id="{A3C68B0C-EE9E-45D5-8DC5-4BF052AB4BC2}"/>
              </a:ext>
            </a:extLst>
          </p:cNvPr>
          <p:cNvSpPr>
            <a:spLocks noGrp="1"/>
          </p:cNvSpPr>
          <p:nvPr>
            <p:ph idx="1"/>
          </p:nvPr>
        </p:nvSpPr>
        <p:spPr>
          <a:xfrm>
            <a:off x="685800" y="908720"/>
            <a:ext cx="8077200" cy="4653880"/>
          </a:xfrm>
        </p:spPr>
        <p:txBody>
          <a:bodyPr/>
          <a:lstStyle/>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LAIV does not create an external mist of vaccine virus in the air when children are being vaccinated and others in the room should not be at risk of ‘catching’ the vaccine virus</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administration of the intranasal vaccine delivers just 0.1ml of fluid straight into each nostril and almost all the fluid is immediately absorbed into the child’s nose</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although vaccinated children are known to shed virus a few days after vaccination, the vaccine virus that is shed is less able to spread from person to person than natural flu infection </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the amount of virus shed is normally below the levels needed to pass on infection to others and the virus does not survive for long outside of the body. This is in contrast to natural flu infection, which spreads easily during the flu season </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57152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052736"/>
            <a:ext cx="8422704" cy="4260726"/>
          </a:xfrm>
        </p:spPr>
        <p:txBody>
          <a:bodyPr/>
          <a:lstStyle/>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0" indent="0">
              <a:lnSpc>
                <a:spcPct val="90000"/>
              </a:lnSpc>
              <a:spcBef>
                <a:spcPct val="0"/>
              </a:spcBef>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t>extensive use of LAIV in the UK (over 25 million doses) – no reports of illness among immunocompromised patients inadvertently exposed to vaccinated children</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however, where close contact with </a:t>
            </a:r>
            <a:r>
              <a:rPr lang="en-GB" sz="1800" b="1" dirty="0">
                <a:ea typeface="ヒラギノ角ゴ Pro W3" charset="-128"/>
                <a:cs typeface="ヒラギノ角ゴ Pro W3" charset="-128"/>
              </a:rPr>
              <a:t>severely immunocompromised patients </a:t>
            </a:r>
            <a:r>
              <a:rPr lang="en-GB" sz="180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buFont typeface="Wingdings" panose="05000000000000000000" pitchFamily="2" charset="2"/>
              <a:buChar char="Ø"/>
            </a:pPr>
            <a:r>
              <a:rPr lang="en-GB" sz="1800" dirty="0"/>
              <a:t>no reports of transmission of vaccine virus in healthcare settings</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as a precaution, however, </a:t>
            </a:r>
            <a:r>
              <a:rPr lang="en-GB" sz="18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179512" y="332656"/>
            <a:ext cx="8638728" cy="792088"/>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60048" cy="792088"/>
          </a:xfrm>
        </p:spPr>
        <p:txBody>
          <a:bodyPr>
            <a:noAutofit/>
          </a:bodyPr>
          <a:lstStyle/>
          <a:p>
            <a:pPr algn="ctr"/>
            <a:r>
              <a:rPr lang="en-US" sz="3200" dirty="0">
                <a:solidFill>
                  <a:srgbClr val="00B0F0"/>
                </a:solidFill>
              </a:rPr>
              <a:t>Inadvertent administration of LAIV</a:t>
            </a:r>
            <a:br>
              <a:rPr lang="en-GB" sz="3200" b="1"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a:t>if an immunocompromised individual receives LAIV the degree of immunosuppression should be assessed</a:t>
            </a:r>
          </a:p>
          <a:p>
            <a:pPr marL="0" indent="0"/>
            <a:endParaRPr lang="en-US" sz="2000" dirty="0"/>
          </a:p>
          <a:p>
            <a:pPr>
              <a:buFont typeface="Arial" panose="020B0604020202020204" pitchFamily="34" charset="0"/>
              <a:buChar char="•"/>
            </a:pPr>
            <a:r>
              <a:rPr lang="en-US" sz="2000" dirty="0"/>
              <a:t>if patient is severely immunocompromised, antiviral prophylaxis should be considered</a:t>
            </a:r>
          </a:p>
          <a:p>
            <a:pPr marL="0" indent="0"/>
            <a:endParaRPr lang="en-US" sz="2000" dirty="0"/>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marL="0" indent="0"/>
            <a:endParaRPr lang="en-US" sz="2000" dirty="0"/>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53</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pPr algn="ctr"/>
            <a:r>
              <a:rPr lang="en-GB"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Font typeface="Wingdings" panose="05000000000000000000" pitchFamily="2" charset="2"/>
              <a:buChar char="Ø"/>
            </a:pPr>
            <a:r>
              <a:rPr lang="en-GB" sz="1800" dirty="0"/>
              <a:t>a small painless nodule (induration) may also form at the injection site</a:t>
            </a:r>
          </a:p>
          <a:p>
            <a:pPr>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Font typeface="Wingdings" panose="05000000000000000000" pitchFamily="2" charset="2"/>
              <a:buChar char="Ø"/>
            </a:pPr>
            <a:r>
              <a:rPr lang="en-GB" sz="1800" dirty="0"/>
              <a:t>nasal congestion/rhinorrhoea, reduced appetite, weakness and headache.</a:t>
            </a:r>
          </a:p>
          <a:p>
            <a:pPr marL="0" indent="0"/>
            <a:r>
              <a:rPr lang="en-GB" sz="1800" dirty="0"/>
              <a:t> </a:t>
            </a:r>
          </a:p>
          <a:p>
            <a:pPr marL="0" indent="0"/>
            <a:r>
              <a:rPr lang="en-GB" sz="1800" b="1" dirty="0"/>
              <a:t>Rarely, after live or inactivated vaccine:</a:t>
            </a:r>
          </a:p>
          <a:p>
            <a:pPr marL="285750" indent="-285750">
              <a:buFont typeface="Wingdings" panose="05000000000000000000" pitchFamily="2" charset="2"/>
              <a:buChar char="Ø"/>
            </a:pPr>
            <a:r>
              <a:rPr lang="en-GB" sz="1800" dirty="0"/>
              <a:t>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54</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55</a:t>
            </a:fld>
            <a:endParaRPr lang="en-US" dirty="0">
              <a:solidFill>
                <a:srgbClr val="FFFFFF"/>
              </a:solidFill>
            </a:endParaRPr>
          </a:p>
        </p:txBody>
      </p:sp>
      <p:sp>
        <p:nvSpPr>
          <p:cNvPr id="7" name="Title 1"/>
          <p:cNvSpPr>
            <a:spLocks noGrp="1"/>
          </p:cNvSpPr>
          <p:nvPr>
            <p:ph type="title" idx="4294967295"/>
          </p:nvPr>
        </p:nvSpPr>
        <p:spPr>
          <a:xfrm>
            <a:off x="442234" y="116632"/>
            <a:ext cx="8357653" cy="864096"/>
          </a:xfrm>
        </p:spPr>
        <p:txBody>
          <a:bodyPr wrap="square" numCol="1" anchorCtr="0" compatLnSpc="1">
            <a:prstTxWarp prst="textNoShape">
              <a:avLst/>
            </a:prstTxWarp>
            <a:normAutofit fontScale="90000"/>
          </a:bodyPr>
          <a:lstStyle/>
          <a:p>
            <a:pPr algn="ctr"/>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417" y="1270403"/>
            <a:ext cx="1775204" cy="122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39552" y="1196752"/>
            <a:ext cx="5040560" cy="4308872"/>
          </a:xfrm>
          <a:prstGeom prst="rect">
            <a:avLst/>
          </a:prstGeom>
          <a:noFill/>
        </p:spPr>
        <p:txBody>
          <a:bodyPr wrap="square" rtlCol="0">
            <a:spAutoFit/>
          </a:bodyPr>
          <a:lstStyle/>
          <a:p>
            <a:pPr marL="36000" indent="0"/>
            <a:r>
              <a:rPr lang="en-GB" sz="1600" dirty="0">
                <a:solidFill>
                  <a:schemeClr val="bg2"/>
                </a:solidFill>
              </a:rPr>
              <a:t>Suspected adverse reactions (or side effects) following flu vaccination should be reported to the Medicines and Healthcare Products Regulatory Agency (MHRA) </a:t>
            </a:r>
            <a:r>
              <a:rPr lang="en-GB" sz="1600" dirty="0">
                <a:hlinkClick r:id="rId4"/>
              </a:rPr>
              <a:t>Yellow Card | Making medicines and medical devices safer (mhra.gov.uk) </a:t>
            </a:r>
            <a:r>
              <a:rPr lang="en-GB" sz="1600" dirty="0">
                <a:solidFill>
                  <a:schemeClr val="bg2"/>
                </a:solidFill>
              </a:rPr>
              <a:t>or the Yellow Card app.</a:t>
            </a:r>
          </a:p>
          <a:p>
            <a:pPr marL="36000" indent="0"/>
            <a:endParaRPr lang="en-GB" sz="1600" dirty="0">
              <a:solidFill>
                <a:schemeClr val="bg2"/>
              </a:solidFill>
            </a:endParaRPr>
          </a:p>
          <a:p>
            <a:pPr marL="36000" indent="0"/>
            <a:r>
              <a:rPr lang="en-GB" altLang="en-US" sz="16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600" dirty="0">
              <a:solidFill>
                <a:schemeClr val="bg2"/>
              </a:solidFill>
              <a:ea typeface="Source Sans Pro"/>
            </a:endParaRPr>
          </a:p>
          <a:p>
            <a:pPr marL="36000"/>
            <a:r>
              <a:rPr lang="en-GB" sz="1600" dirty="0">
                <a:solidFill>
                  <a:schemeClr val="bg2"/>
                </a:solidFill>
              </a:rPr>
              <a:t>The inactivated quadrivalent flu vaccines (</a:t>
            </a:r>
            <a:r>
              <a:rPr lang="en-GB" sz="1600" dirty="0" err="1">
                <a:solidFill>
                  <a:schemeClr val="bg2"/>
                </a:solidFill>
              </a:rPr>
              <a:t>QIVc</a:t>
            </a:r>
            <a:r>
              <a:rPr lang="en-GB" sz="1600" dirty="0">
                <a:solidFill>
                  <a:schemeClr val="bg2"/>
                </a:solidFill>
              </a:rPr>
              <a:t> and </a:t>
            </a:r>
            <a:r>
              <a:rPr lang="en-GB" sz="1600" dirty="0" err="1">
                <a:solidFill>
                  <a:schemeClr val="bg2"/>
                </a:solidFill>
              </a:rPr>
              <a:t>aQIV</a:t>
            </a:r>
            <a:r>
              <a:rPr lang="en-GB" sz="1600" dirty="0">
                <a:solidFill>
                  <a:schemeClr val="bg2"/>
                </a:solidFill>
              </a:rPr>
              <a:t>) carry a black triangle symbol (▼) (as do all vaccines during the earlier stages of their introduction). This is to encourage reporting of </a:t>
            </a:r>
            <a:r>
              <a:rPr lang="en-GB" sz="1600" u="sng" dirty="0">
                <a:solidFill>
                  <a:schemeClr val="bg2"/>
                </a:solidFill>
              </a:rPr>
              <a:t>all</a:t>
            </a:r>
            <a:r>
              <a:rPr lang="en-GB" sz="1600" dirty="0">
                <a:solidFill>
                  <a:schemeClr val="bg2"/>
                </a:solidFill>
              </a:rPr>
              <a:t> suspected adverse reactions.</a:t>
            </a:r>
            <a:endParaRPr lang="en-GB" sz="16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2024/25</a:t>
            </a:r>
          </a:p>
        </p:txBody>
      </p:sp>
    </p:spTree>
    <p:extLst>
      <p:ext uri="{BB962C8B-B14F-4D97-AF65-F5344CB8AC3E}">
        <p14:creationId xmlns:p14="http://schemas.microsoft.com/office/powerpoint/2010/main" val="3977248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0"/>
            <a:ext cx="8077200" cy="1340768"/>
          </a:xfrm>
        </p:spPr>
        <p:txBody>
          <a:bodyPr/>
          <a:lstStyle/>
          <a:p>
            <a:pPr algn="ctr" eaLnBrk="1" hangingPunct="1"/>
            <a:r>
              <a:rPr lang="en-GB" altLang="en-US" dirty="0">
                <a:solidFill>
                  <a:srgbClr val="00B0F0"/>
                </a:solidFill>
              </a:rPr>
              <a:t>2024/25 flu programme</a:t>
            </a:r>
            <a:endParaRPr lang="en-US" altLang="en-US" dirty="0">
              <a:solidFill>
                <a:srgbClr val="00B0F0"/>
              </a:solidFill>
            </a:endParaRPr>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r>
              <a:rPr lang="en-GB" altLang="en-US" sz="2200" dirty="0"/>
              <a:t>the 2024/25 flu programme will launch from 7</a:t>
            </a:r>
            <a:r>
              <a:rPr lang="en-GB" altLang="en-US" sz="2200" baseline="30000" dirty="0"/>
              <a:t>TH</a:t>
            </a:r>
            <a:r>
              <a:rPr lang="en-GB" altLang="en-US" sz="2200" dirty="0"/>
              <a:t> October 2024</a:t>
            </a:r>
          </a:p>
          <a:p>
            <a:pPr eaLnBrk="1" hangingPunct="1">
              <a:lnSpc>
                <a:spcPct val="150000"/>
              </a:lnSpc>
              <a:buFont typeface="Wingdings" panose="05000000000000000000" pitchFamily="2" charset="2"/>
              <a:buChar char="§"/>
            </a:pPr>
            <a:r>
              <a:rPr lang="en-GB" altLang="en-US" sz="2200" dirty="0"/>
              <a:t>service providers can commence ordering flu vaccine stock </a:t>
            </a:r>
            <a:r>
              <a:rPr lang="en-GB" altLang="en-US" sz="2200"/>
              <a:t>from 13</a:t>
            </a:r>
            <a:r>
              <a:rPr lang="en-GB" altLang="en-US" sz="2200" baseline="30000"/>
              <a:t>th</a:t>
            </a:r>
            <a:r>
              <a:rPr lang="en-GB" altLang="en-US" sz="2200"/>
              <a:t> September</a:t>
            </a:r>
            <a:r>
              <a:rPr lang="en-GB" altLang="en-US" sz="2200" dirty="0"/>
              <a:t>. It is advisable to order stock two weeks prior to any planned clinics</a:t>
            </a:r>
          </a:p>
          <a:p>
            <a:pPr eaLnBrk="1" hangingPunct="1">
              <a:lnSpc>
                <a:spcPct val="150000"/>
              </a:lnSpc>
              <a:buFont typeface="Wingdings" panose="05000000000000000000" pitchFamily="2" charset="2"/>
              <a:buChar char="§"/>
            </a:pPr>
            <a:r>
              <a:rPr lang="en-GB" altLang="en-US" sz="2200" dirty="0"/>
              <a:t>General Practices can start pre-school clinics once they have received the vaccine</a:t>
            </a:r>
          </a:p>
          <a:p>
            <a:pPr eaLnBrk="1" hangingPunct="1">
              <a:lnSpc>
                <a:spcPct val="150000"/>
              </a:lnSpc>
              <a:buFont typeface="Wingdings" panose="05000000000000000000" pitchFamily="2" charset="2"/>
              <a:buChar char="§"/>
            </a:pPr>
            <a:r>
              <a:rPr lang="en-GB" altLang="en-US" sz="2200" dirty="0"/>
              <a:t>leaflets can be downloaded from </a:t>
            </a:r>
            <a:r>
              <a:rPr lang="en-GB" altLang="en-US" sz="2200" dirty="0">
                <a:hlinkClick r:id="rId3"/>
              </a:rPr>
              <a:t>PHA web-site </a:t>
            </a:r>
            <a:endParaRPr lang="en-GB" altLang="en-US" sz="2200" dirty="0"/>
          </a:p>
          <a:p>
            <a:pPr eaLnBrk="1" hangingPunct="1">
              <a:lnSpc>
                <a:spcPct val="150000"/>
              </a:lnSpc>
              <a:buFont typeface="Wingdings" panose="05000000000000000000" pitchFamily="2" charset="2"/>
              <a:buChar char="§"/>
            </a:pPr>
            <a:r>
              <a:rPr lang="en-GB" altLang="en-US" sz="2200" dirty="0"/>
              <a:t>PGDs available from early September	</a:t>
            </a:r>
          </a:p>
        </p:txBody>
      </p:sp>
    </p:spTree>
    <p:extLst>
      <p:ext uri="{BB962C8B-B14F-4D97-AF65-F5344CB8AC3E}">
        <p14:creationId xmlns:p14="http://schemas.microsoft.com/office/powerpoint/2010/main" val="45089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864096"/>
          </a:xfrm>
        </p:spPr>
        <p:txBody>
          <a:bodyPr/>
          <a:lstStyle/>
          <a:p>
            <a:pPr algn="ctr"/>
            <a:r>
              <a:rPr lang="en-GB" sz="3400" dirty="0">
                <a:solidFill>
                  <a:srgbClr val="00B0F0"/>
                </a:solidFill>
              </a:rPr>
              <a:t>When to vaccinate</a:t>
            </a:r>
          </a:p>
        </p:txBody>
      </p:sp>
      <p:sp>
        <p:nvSpPr>
          <p:cNvPr id="3" name="Content Placeholder 2"/>
          <p:cNvSpPr>
            <a:spLocks noGrp="1"/>
          </p:cNvSpPr>
          <p:nvPr>
            <p:ph idx="1"/>
          </p:nvPr>
        </p:nvSpPr>
        <p:spPr>
          <a:xfrm>
            <a:off x="467544" y="980728"/>
            <a:ext cx="8064896" cy="4895949"/>
          </a:xfrm>
        </p:spPr>
        <p:txBody>
          <a:bodyPr/>
          <a:lstStyle/>
          <a:p>
            <a:pPr>
              <a:buFont typeface="Arial" panose="020B0604020202020204" pitchFamily="34" charset="0"/>
              <a:buChar char="•"/>
            </a:pPr>
            <a:r>
              <a:rPr lang="en-GB" sz="2200" dirty="0"/>
              <a:t>try to vaccinate by December 2024 before influenza circulation peaks</a:t>
            </a:r>
          </a:p>
          <a:p>
            <a:pPr>
              <a:buFont typeface="Arial" panose="020B0604020202020204" pitchFamily="34" charset="0"/>
              <a:buChar char="•"/>
            </a:pPr>
            <a:r>
              <a:rPr lang="en-GB" sz="2200" dirty="0"/>
              <a:t>however, do continue to offer vaccination throughout the season (until 31</a:t>
            </a:r>
            <a:r>
              <a:rPr lang="en-GB" sz="2200" baseline="30000" dirty="0"/>
              <a:t>st</a:t>
            </a:r>
            <a:r>
              <a:rPr lang="en-GB" sz="2200" dirty="0"/>
              <a:t> March 2025), especially if level of influenza activity is high</a:t>
            </a:r>
          </a:p>
          <a:p>
            <a:pPr>
              <a:buFont typeface="Arial" panose="020B0604020202020204" pitchFamily="34" charset="0"/>
              <a:buChar char="•"/>
            </a:pPr>
            <a:r>
              <a:rPr lang="en-GB" sz="2200" dirty="0"/>
              <a:t>remember that immune response following flu vaccination takes about two weeks to develop fully</a:t>
            </a:r>
          </a:p>
          <a:p>
            <a:pPr>
              <a:buFont typeface="Arial" panose="020B0604020202020204" pitchFamily="34" charset="0"/>
              <a:buChar char="•"/>
            </a:pPr>
            <a:r>
              <a:rPr lang="en-GB" sz="2200" dirty="0"/>
              <a:t>protection offered by the vaccine is thought to last for at least one influenza season</a:t>
            </a:r>
          </a:p>
          <a:p>
            <a:pPr>
              <a:buFont typeface="Arial" panose="020B0604020202020204" pitchFamily="34" charset="0"/>
              <a:buChar char="•"/>
            </a:pPr>
            <a:r>
              <a:rPr lang="en-GB" sz="2200" dirty="0"/>
              <a:t>as antibody levels are likely to reduce in subsequent seasons, and there may be changes to the circulating strains from one season to next, </a:t>
            </a:r>
            <a:r>
              <a:rPr lang="en-GB" sz="22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58</a:t>
            </a:fld>
            <a:endParaRPr lang="en-US" dirty="0"/>
          </a:p>
        </p:txBody>
      </p:sp>
    </p:spTree>
    <p:extLst>
      <p:ext uri="{BB962C8B-B14F-4D97-AF65-F5344CB8AC3E}">
        <p14:creationId xmlns:p14="http://schemas.microsoft.com/office/powerpoint/2010/main" val="219179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683568" y="188640"/>
            <a:ext cx="8078663" cy="857622"/>
          </a:xfrm>
        </p:spPr>
        <p:txBody>
          <a:bodyPr/>
          <a:lstStyle/>
          <a:p>
            <a:pPr algn="ctr" eaLnBrk="1" hangingPunct="1"/>
            <a:r>
              <a:rPr lang="en-GB" altLang="en-US" sz="3200" dirty="0">
                <a:solidFill>
                  <a:srgbClr val="00B0F0"/>
                </a:solidFill>
              </a:rPr>
              <a:t>General Practice programme (adults)</a:t>
            </a:r>
          </a:p>
        </p:txBody>
      </p:sp>
      <p:sp>
        <p:nvSpPr>
          <p:cNvPr id="58371" name="Content Placeholder 4"/>
          <p:cNvSpPr>
            <a:spLocks noGrp="1"/>
          </p:cNvSpPr>
          <p:nvPr>
            <p:ph idx="1"/>
          </p:nvPr>
        </p:nvSpPr>
        <p:spPr>
          <a:xfrm>
            <a:off x="467544" y="1046262"/>
            <a:ext cx="8294687" cy="4765476"/>
          </a:xfrm>
        </p:spPr>
        <p:txBody>
          <a:bodyPr/>
          <a:lstStyle/>
          <a:p>
            <a:pPr marL="0" indent="0" eaLnBrk="1" hangingPunct="1"/>
            <a:r>
              <a:rPr lang="en-GB" sz="2000" dirty="0"/>
              <a:t>GPs should actively call all patients:</a:t>
            </a:r>
          </a:p>
          <a:p>
            <a:pPr eaLnBrk="1" hangingPunct="1">
              <a:buFont typeface="Arial" panose="020B0604020202020204" pitchFamily="34" charset="0"/>
              <a:buChar char="•"/>
            </a:pPr>
            <a:r>
              <a:rPr lang="en-GB" sz="2000" dirty="0"/>
              <a:t>aged 65 years and over (anyone who will be 65 years of age or over by 31 March 2025) </a:t>
            </a:r>
          </a:p>
          <a:p>
            <a:pPr marL="0" indent="0" eaLnBrk="1" hangingPunct="1"/>
            <a:endParaRPr lang="en-GB" sz="2000" dirty="0"/>
          </a:p>
          <a:p>
            <a:pPr marL="285750" lvl="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Times New Roman" panose="02020603050405020304" pitchFamily="18" charset="0"/>
              </a:rPr>
              <a:t>aged 16 to under 65 years in clinical risk groups (as defined by the influenza chapter in ‘Immunisation against infectious disease’ (the ‘Green Book’)</a:t>
            </a:r>
            <a:endParaRPr lang="en-GB" sz="2000" dirty="0">
              <a:latin typeface="Times New Roman" panose="02020603050405020304" pitchFamily="18"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2000" dirty="0"/>
          </a:p>
          <a:p>
            <a:pPr marL="285750" indent="-285750">
              <a:lnSpc>
                <a:spcPct val="115000"/>
              </a:lnSpc>
              <a:spcAft>
                <a:spcPts val="0"/>
              </a:spcAft>
              <a:buFont typeface="Arial" panose="020B0604020202020204" pitchFamily="34" charset="0"/>
              <a:buChar char="•"/>
            </a:pPr>
            <a:r>
              <a:rPr lang="en-GB" sz="2000" dirty="0"/>
              <a:t>who are close contacts of immunocompromised individuals</a:t>
            </a:r>
          </a:p>
          <a:p>
            <a:pPr marL="285750" indent="-285750">
              <a:lnSpc>
                <a:spcPct val="115000"/>
              </a:lnSpc>
              <a:spcAft>
                <a:spcPts val="0"/>
              </a:spcAft>
              <a:buFont typeface="Arial" panose="020B0604020202020204" pitchFamily="34" charset="0"/>
              <a:buChar char="•"/>
            </a:pPr>
            <a:endParaRPr lang="en-GB" altLang="en-US" sz="2000" dirty="0"/>
          </a:p>
          <a:p>
            <a:pPr marL="285750" lvl="0" indent="-285750">
              <a:lnSpc>
                <a:spcPct val="115000"/>
              </a:lnSpc>
              <a:spcAft>
                <a:spcPts val="0"/>
              </a:spcAft>
              <a:buFont typeface="Arial" panose="020B0604020202020204" pitchFamily="34" charset="0"/>
              <a:buChar char="•"/>
            </a:pPr>
            <a:r>
              <a:rPr lang="en-GB" altLang="en-US" sz="2000" dirty="0"/>
              <a:t>16 – 17 year olds who are </a:t>
            </a:r>
            <a:r>
              <a:rPr lang="en-GB" sz="2000" dirty="0">
                <a:latin typeface="Arial" panose="020B0604020202020204" pitchFamily="34" charset="0"/>
                <a:ea typeface="Times New Roman" panose="02020603050405020304" pitchFamily="18" charset="0"/>
              </a:rPr>
              <a:t>frontline health and social care workers</a:t>
            </a:r>
            <a:r>
              <a:rPr lang="en-GB" sz="2000" dirty="0">
                <a:latin typeface="Times New Roman" panose="02020603050405020304" pitchFamily="18" charset="0"/>
                <a:ea typeface="Times New Roman" panose="02020603050405020304" pitchFamily="18" charset="0"/>
              </a:rPr>
              <a:t> </a:t>
            </a:r>
            <a:r>
              <a:rPr lang="en-GB" sz="2000" dirty="0">
                <a:ea typeface="Times New Roman" panose="02020603050405020304" pitchFamily="18" charset="0"/>
              </a:rPr>
              <a:t>or</a:t>
            </a:r>
            <a:r>
              <a:rPr lang="en-GB" sz="2000" dirty="0">
                <a:latin typeface="Times New Roman" panose="02020603050405020304" pitchFamily="18"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endParaRPr lang="en-GB" altLang="en-US" sz="2000" dirty="0">
              <a:solidFill>
                <a:srgbClr val="FF0000"/>
              </a:solidFill>
            </a:endParaRPr>
          </a:p>
          <a:p>
            <a:pPr eaLnBrk="1" hangingPunct="1"/>
            <a:endParaRPr lang="en-GB" altLang="en-US" sz="2400" dirty="0"/>
          </a:p>
        </p:txBody>
      </p:sp>
    </p:spTree>
    <p:extLst>
      <p:ext uri="{BB962C8B-B14F-4D97-AF65-F5344CB8AC3E}">
        <p14:creationId xmlns:p14="http://schemas.microsoft.com/office/powerpoint/2010/main" val="412220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pPr algn="ctr"/>
            <a:r>
              <a:rPr lang="en-GB" sz="3200" dirty="0">
                <a:solidFill>
                  <a:srgbClr val="00B0F0"/>
                </a:solidFill>
                <a:latin typeface="Arial" charset="0"/>
                <a:ea typeface="ヒラギノ角ゴ Pro W3" charset="-128"/>
                <a:cs typeface="ヒラギノ角ゴ Pro W3" charset="-128"/>
              </a:rPr>
              <a:t>Antigenic drift</a:t>
            </a:r>
          </a:p>
        </p:txBody>
      </p:sp>
      <p:sp>
        <p:nvSpPr>
          <p:cNvPr id="24579" name="Content Placeholder 2"/>
          <p:cNvSpPr>
            <a:spLocks noGrp="1"/>
          </p:cNvSpPr>
          <p:nvPr>
            <p:ph sz="half" idx="1"/>
          </p:nvPr>
        </p:nvSpPr>
        <p:spPr>
          <a:xfrm>
            <a:off x="323528" y="1331641"/>
            <a:ext cx="3962400" cy="4048688"/>
          </a:xfrm>
        </p:spPr>
        <p:txBody>
          <a:bodyPr/>
          <a:lstStyle/>
          <a:p>
            <a:pPr marL="0" indent="0"/>
            <a:r>
              <a:rPr lang="en-GB" sz="2000" dirty="0">
                <a:latin typeface="+mj-lt"/>
                <a:ea typeface="ヒラギノ角ゴ Pro W3" charset="-128"/>
                <a:cs typeface="ヒラギノ角ゴ Pro W3" charset="-128"/>
              </a:rPr>
              <a:t>Changes in the surface antigens (H and N) result in the influenza virus constantly changing (mutating).</a:t>
            </a:r>
          </a:p>
          <a:p>
            <a:pPr marL="0" indent="0"/>
            <a:endParaRPr lang="en-GB" sz="2000" dirty="0">
              <a:latin typeface="+mj-lt"/>
              <a:ea typeface="ヒラギノ角ゴ Pro W3" charset="-128"/>
              <a:cs typeface="ヒラギノ角ゴ Pro W3" charset="-128"/>
            </a:endParaRPr>
          </a:p>
          <a:p>
            <a:pPr marL="0" indent="0"/>
            <a:endParaRPr lang="en-GB" sz="2000" dirty="0">
              <a:latin typeface="+mj-lt"/>
              <a:ea typeface="ヒラギノ角ゴ Pro W3" charset="-128"/>
              <a:cs typeface="ヒラギノ角ゴ Pro W3" charset="-128"/>
            </a:endParaRPr>
          </a:p>
          <a:p>
            <a:pPr marL="0" indent="0"/>
            <a:r>
              <a:rPr lang="en-GB" sz="2000" dirty="0">
                <a:latin typeface="+mj-lt"/>
                <a:ea typeface="ヒラギノ角ゴ Pro W3" charset="-128"/>
                <a:cs typeface="ヒラギノ角ゴ Pro W3" charset="-128"/>
              </a:rPr>
              <a:t>Antigenic drift = minor changes (natural mutations) in the genes of influenza viruses that occur gradually over time.</a:t>
            </a:r>
          </a:p>
          <a:p>
            <a:endParaRPr lang="en-GB" sz="2000" dirty="0">
              <a:solidFill>
                <a:srgbClr val="FF0000"/>
              </a:solidFill>
              <a:latin typeface="+mj-lt"/>
              <a:ea typeface="ヒラギノ角ゴ Pro W3" charset="-128"/>
              <a:cs typeface="ヒラギノ角ゴ Pro W3" charset="-128"/>
            </a:endParaRPr>
          </a:p>
        </p:txBody>
      </p:sp>
      <p:sp>
        <p:nvSpPr>
          <p:cNvPr id="5" name="Content Placeholder 4"/>
          <p:cNvSpPr>
            <a:spLocks noGrp="1"/>
          </p:cNvSpPr>
          <p:nvPr>
            <p:ph sz="half" idx="2"/>
          </p:nvPr>
        </p:nvSpPr>
        <p:spPr>
          <a:xfrm>
            <a:off x="5004048" y="1772816"/>
            <a:ext cx="3758952" cy="3384376"/>
          </a:xfrm>
        </p:spPr>
        <p:txBody>
          <a:bodyPr/>
          <a:lstStyle/>
          <a:p>
            <a:endParaRPr lang="en-GB" sz="2000" b="1" dirty="0">
              <a:latin typeface="+mj-lt"/>
            </a:endParaRPr>
          </a:p>
          <a:p>
            <a:endParaRPr lang="en-GB" sz="2000" b="1" dirty="0">
              <a:latin typeface="+mj-lt"/>
            </a:endParaRPr>
          </a:p>
          <a:p>
            <a:r>
              <a:rPr lang="en-GB" sz="2000" b="1" dirty="0">
                <a:latin typeface="+mj-lt"/>
              </a:rPr>
              <a:t>Antigenic Drift</a:t>
            </a:r>
          </a:p>
        </p:txBody>
      </p:sp>
      <p:grpSp>
        <p:nvGrpSpPr>
          <p:cNvPr id="12" name="Group 11"/>
          <p:cNvGrpSpPr/>
          <p:nvPr/>
        </p:nvGrpSpPr>
        <p:grpSpPr>
          <a:xfrm>
            <a:off x="5220072" y="3264765"/>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7" name="Right Arrow 6"/>
          <p:cNvSpPr/>
          <p:nvPr/>
        </p:nvSpPr>
        <p:spPr>
          <a:xfrm>
            <a:off x="6361378" y="346270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Oval 16"/>
          <p:cNvSpPr/>
          <p:nvPr/>
        </p:nvSpPr>
        <p:spPr>
          <a:xfrm>
            <a:off x="7142093" y="328498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Pie 17"/>
          <p:cNvSpPr/>
          <p:nvPr/>
        </p:nvSpPr>
        <p:spPr>
          <a:xfrm>
            <a:off x="7307738" y="349554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e 18"/>
          <p:cNvSpPr/>
          <p:nvPr/>
        </p:nvSpPr>
        <p:spPr>
          <a:xfrm>
            <a:off x="7428326" y="3835585"/>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Pie 19"/>
          <p:cNvSpPr/>
          <p:nvPr/>
        </p:nvSpPr>
        <p:spPr>
          <a:xfrm>
            <a:off x="7645257" y="339658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p:txBody>
      </p:sp>
      <p:sp>
        <p:nvSpPr>
          <p:cNvPr id="21" name="Pie 20"/>
          <p:cNvSpPr/>
          <p:nvPr/>
        </p:nvSpPr>
        <p:spPr>
          <a:xfrm>
            <a:off x="7708361" y="373199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p:txBody>
      </p:sp>
    </p:spTree>
    <p:extLst>
      <p:ext uri="{BB962C8B-B14F-4D97-AF65-F5344CB8AC3E}">
        <p14:creationId xmlns:p14="http://schemas.microsoft.com/office/powerpoint/2010/main" val="362988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algn="ctr" eaLnBrk="1" hangingPunct="1"/>
            <a:r>
              <a:rPr lang="en-GB" altLang="en-US" sz="2800" dirty="0">
                <a:solidFill>
                  <a:srgbClr val="00B0F0"/>
                </a:solidFill>
              </a:rPr>
              <a:t>Children’s vaccination programme</a:t>
            </a:r>
            <a:br>
              <a:rPr lang="en-GB" altLang="en-US" sz="2800" dirty="0">
                <a:solidFill>
                  <a:srgbClr val="00B0F0"/>
                </a:solidFill>
              </a:rPr>
            </a:br>
            <a:r>
              <a:rPr lang="en-GB" altLang="en-US" sz="2800" dirty="0">
                <a:solidFill>
                  <a:srgbClr val="00B0F0"/>
                </a:solidFill>
              </a:rPr>
              <a:t>General Practice</a:t>
            </a:r>
          </a:p>
        </p:txBody>
      </p:sp>
      <p:sp>
        <p:nvSpPr>
          <p:cNvPr id="58371" name="Content Placeholder 4"/>
          <p:cNvSpPr>
            <a:spLocks noGrp="1"/>
          </p:cNvSpPr>
          <p:nvPr>
            <p:ph idx="1"/>
          </p:nvPr>
        </p:nvSpPr>
        <p:spPr>
          <a:xfrm>
            <a:off x="467544" y="1412776"/>
            <a:ext cx="8294687" cy="4398962"/>
          </a:xfrm>
        </p:spPr>
        <p:txBody>
          <a:bodyPr/>
          <a:lstStyle/>
          <a:p>
            <a:pPr marL="0" indent="0" eaLnBrk="1" hangingPunct="1"/>
            <a:r>
              <a:rPr lang="en-GB" sz="1850" dirty="0"/>
              <a:t>GPs should actively call and offer flu vaccine to:</a:t>
            </a:r>
          </a:p>
          <a:p>
            <a:pPr eaLnBrk="1" hangingPunct="1">
              <a:buFont typeface="Wingdings" panose="05000000000000000000" pitchFamily="2" charset="2"/>
              <a:buChar char="§"/>
            </a:pPr>
            <a:r>
              <a:rPr lang="en-GB" sz="1850" dirty="0"/>
              <a:t>all pre-school children aged two years or more on the 1 September 2024 i.e. those born between 2 July 2020 and 1 September 2022</a:t>
            </a:r>
          </a:p>
          <a:p>
            <a:pPr marL="0" indent="0" eaLnBrk="1" hangingPunct="1"/>
            <a:endParaRPr lang="en-GB" sz="1850" dirty="0"/>
          </a:p>
          <a:p>
            <a:pPr eaLnBrk="1" hangingPunct="1">
              <a:buFont typeface="Wingdings" panose="05000000000000000000" pitchFamily="2" charset="2"/>
              <a:buChar char="§"/>
            </a:pPr>
            <a:r>
              <a:rPr lang="en-GB" sz="1850" dirty="0"/>
              <a:t>children who miss their offer of a vaccination in school </a:t>
            </a:r>
          </a:p>
          <a:p>
            <a:pPr eaLnBrk="1" hangingPunct="1">
              <a:buFont typeface="Wingdings" panose="05000000000000000000" pitchFamily="2" charset="2"/>
              <a:buChar char="§"/>
            </a:pPr>
            <a:endParaRPr lang="en-GB" sz="1850" dirty="0"/>
          </a:p>
          <a:p>
            <a:pPr eaLnBrk="1" hangingPunct="1">
              <a:buFont typeface="Wingdings" panose="05000000000000000000" pitchFamily="2" charset="2"/>
              <a:buChar char="§"/>
            </a:pPr>
            <a:r>
              <a:rPr lang="en-GB" sz="1850" dirty="0"/>
              <a:t>young people aged 16 and 17 who are in a clinical risk group and who are born before 2 July 2008</a:t>
            </a:r>
          </a:p>
          <a:p>
            <a:pPr eaLnBrk="1" hangingPunct="1">
              <a:buFont typeface="Wingdings" panose="05000000000000000000" pitchFamily="2" charset="2"/>
              <a:buChar char="§"/>
            </a:pPr>
            <a:endParaRPr lang="en-GB" sz="1850" dirty="0"/>
          </a:p>
          <a:p>
            <a:pPr eaLnBrk="1" hangingPunct="1">
              <a:buFont typeface="Wingdings" panose="05000000000000000000" pitchFamily="2" charset="2"/>
              <a:buChar char="§"/>
            </a:pPr>
            <a:r>
              <a:rPr lang="en-GB" sz="1850" dirty="0"/>
              <a:t>children in at-risk groups for whom LAIV is unsuitable</a:t>
            </a:r>
          </a:p>
          <a:p>
            <a:pPr marL="0" indent="0" eaLnBrk="1" hangingPunct="1"/>
            <a:endParaRPr lang="en-GB" sz="1850" dirty="0"/>
          </a:p>
          <a:p>
            <a:pPr eaLnBrk="1" hangingPunct="1">
              <a:buFont typeface="Wingdings" panose="05000000000000000000" pitchFamily="2" charset="2"/>
              <a:buChar char="§"/>
            </a:pPr>
            <a:r>
              <a:rPr lang="en-GB" sz="1850" dirty="0"/>
              <a:t>children aged 6 months to less than 2 years*.</a:t>
            </a:r>
            <a:endParaRPr lang="en-GB" altLang="en-US" sz="185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algn="ct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400" dirty="0"/>
              <a:t>School Health teams offer the flu vaccine to:</a:t>
            </a:r>
          </a:p>
          <a:p>
            <a:pPr marL="0" lvl="0" indent="0" eaLnBrk="1" hangingPunct="1"/>
            <a:endParaRPr lang="en-GB" sz="2400" dirty="0"/>
          </a:p>
          <a:p>
            <a:pPr lvl="0" eaLnBrk="1" hangingPunct="1">
              <a:buFont typeface="Wingdings" panose="05000000000000000000" pitchFamily="2" charset="2"/>
              <a:buChar char="§"/>
            </a:pPr>
            <a:r>
              <a:rPr lang="en-GB" sz="2400" dirty="0"/>
              <a:t>all children (including those in a clinical risk group) attending primary school, special school and years 8-12 of secondary school during the 2024/25 academic year i.e. those born between 2 July 2008 to 1 July 2020</a:t>
            </a:r>
          </a:p>
          <a:p>
            <a:pPr marL="0" lvl="0" indent="0" eaLnBrk="1" hangingPunct="1"/>
            <a:endParaRPr lang="en-GB" sz="2400" dirty="0"/>
          </a:p>
          <a:p>
            <a:pPr lvl="0" eaLnBrk="1" hangingPunct="1">
              <a:buFont typeface="Wingdings" panose="05000000000000000000" pitchFamily="2" charset="2"/>
              <a:buChar char="§"/>
            </a:pPr>
            <a:r>
              <a:rPr lang="en-GB" sz="2400" dirty="0"/>
              <a:t>school teams should prioritise special schools for early vaccinations. </a:t>
            </a:r>
            <a:endParaRPr lang="en-GB" sz="2400" dirty="0">
              <a:solidFill>
                <a:srgbClr val="000000"/>
              </a:solidFill>
            </a:endParaRPr>
          </a:p>
        </p:txBody>
      </p:sp>
    </p:spTree>
    <p:extLst>
      <p:ext uri="{BB962C8B-B14F-4D97-AF65-F5344CB8AC3E}">
        <p14:creationId xmlns:p14="http://schemas.microsoft.com/office/powerpoint/2010/main" val="1529487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08112"/>
          </a:xfrm>
        </p:spPr>
        <p:txBody>
          <a:bodyPr/>
          <a:lstStyle/>
          <a:p>
            <a:pPr algn="ctr"/>
            <a:r>
              <a:rPr lang="en-GB" sz="3600" dirty="0">
                <a:solidFill>
                  <a:srgbClr val="00B0F0"/>
                </a:solidFill>
              </a:rPr>
              <a:t>Health and Social Care programme</a:t>
            </a:r>
          </a:p>
        </p:txBody>
      </p:sp>
      <p:sp>
        <p:nvSpPr>
          <p:cNvPr id="7" name="Content Placeholder 6"/>
          <p:cNvSpPr>
            <a:spLocks noGrp="1"/>
          </p:cNvSpPr>
          <p:nvPr>
            <p:ph idx="1"/>
          </p:nvPr>
        </p:nvSpPr>
        <p:spPr>
          <a:xfrm>
            <a:off x="685800" y="1196752"/>
            <a:ext cx="8077200" cy="4968552"/>
          </a:xfrm>
        </p:spPr>
        <p:txBody>
          <a:bodyPr/>
          <a:lstStyle/>
          <a:p>
            <a:pPr lvl="0">
              <a:buFont typeface="Wingdings" panose="05000000000000000000" pitchFamily="2" charset="2"/>
              <a:buChar char="Ø"/>
            </a:pPr>
            <a:r>
              <a:rPr lang="en-GB" sz="2200" dirty="0">
                <a:solidFill>
                  <a:srgbClr val="000000"/>
                </a:solidFill>
              </a:rPr>
              <a:t>all Trust-employed and Independent Sector Health </a:t>
            </a:r>
            <a:r>
              <a:rPr lang="en-GB" sz="2200" b="1" dirty="0">
                <a:solidFill>
                  <a:srgbClr val="000000"/>
                </a:solidFill>
              </a:rPr>
              <a:t>and</a:t>
            </a:r>
            <a:r>
              <a:rPr lang="en-GB" sz="2200" dirty="0">
                <a:solidFill>
                  <a:srgbClr val="000000"/>
                </a:solidFill>
              </a:rPr>
              <a:t> Social Care Workers (HSCWs) are eligible for the flu vaccine</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the </a:t>
            </a:r>
            <a:r>
              <a:rPr lang="en-GB" sz="2200" u="sng" dirty="0"/>
              <a:t>Trust HSCW Programme </a:t>
            </a:r>
            <a:r>
              <a:rPr lang="en-GB" sz="2200" dirty="0"/>
              <a:t>is lead by Trust Flu Teams and will include a range of models of delivery like previous years </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the </a:t>
            </a:r>
            <a:r>
              <a:rPr lang="en-GB" sz="2200" u="sng" dirty="0"/>
              <a:t>Independent Sector HSCW programme </a:t>
            </a:r>
            <a:r>
              <a:rPr lang="en-GB" sz="2200" dirty="0"/>
              <a:t>will include a range of delivery options including employer schemes, Trust clinics and community pharmacies. Care home staff will also be able to be vaccinated by the community pharmacist their home is paired with for the resident programme</a:t>
            </a:r>
          </a:p>
          <a:p>
            <a:endParaRPr lang="en-GB" dirty="0"/>
          </a:p>
        </p:txBody>
      </p:sp>
    </p:spTree>
    <p:extLst>
      <p:ext uri="{BB962C8B-B14F-4D97-AF65-F5344CB8AC3E}">
        <p14:creationId xmlns:p14="http://schemas.microsoft.com/office/powerpoint/2010/main" val="3589692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962744"/>
          </a:xfrm>
        </p:spPr>
        <p:txBody>
          <a:bodyPr/>
          <a:lstStyle/>
          <a:p>
            <a:pPr algn="ctr"/>
            <a:r>
              <a:rPr lang="en-GB" sz="4200" dirty="0">
                <a:solidFill>
                  <a:srgbClr val="00B0F0"/>
                </a:solidFill>
              </a:rPr>
              <a:t>Community Pharmacy</a:t>
            </a:r>
          </a:p>
        </p:txBody>
      </p:sp>
      <p:sp>
        <p:nvSpPr>
          <p:cNvPr id="3" name="Content Placeholder 2"/>
          <p:cNvSpPr>
            <a:spLocks noGrp="1"/>
          </p:cNvSpPr>
          <p:nvPr>
            <p:ph idx="1"/>
          </p:nvPr>
        </p:nvSpPr>
        <p:spPr>
          <a:xfrm>
            <a:off x="685800" y="1412776"/>
            <a:ext cx="8077200" cy="4149824"/>
          </a:xfrm>
        </p:spPr>
        <p:txBody>
          <a:bodyPr/>
          <a:lstStyle/>
          <a:p>
            <a:pPr marL="0" indent="0"/>
            <a:r>
              <a:rPr lang="en-GB" sz="2500" dirty="0"/>
              <a:t>Participating community pharmacies across Northern Ireland will be offering the flu vaccine free of charge to: </a:t>
            </a:r>
          </a:p>
          <a:p>
            <a:pPr>
              <a:buFont typeface="Wingdings" panose="05000000000000000000" pitchFamily="2" charset="2"/>
              <a:buChar char="Ø"/>
            </a:pPr>
            <a:r>
              <a:rPr lang="en-GB" sz="2500" dirty="0"/>
              <a:t>RQIA registered care home residents and staff</a:t>
            </a:r>
          </a:p>
          <a:p>
            <a:pPr>
              <a:buFont typeface="Wingdings" panose="05000000000000000000" pitchFamily="2" charset="2"/>
              <a:buChar char="Ø"/>
            </a:pPr>
            <a:r>
              <a:rPr lang="en-GB" sz="2500" dirty="0"/>
              <a:t>any person aged 65 or over</a:t>
            </a:r>
          </a:p>
          <a:p>
            <a:pPr>
              <a:buFont typeface="Wingdings" panose="05000000000000000000" pitchFamily="2" charset="2"/>
              <a:buChar char="Ø"/>
            </a:pPr>
            <a:r>
              <a:rPr lang="en-GB" sz="2500" dirty="0"/>
              <a:t>carers</a:t>
            </a:r>
          </a:p>
          <a:p>
            <a:pPr>
              <a:buFont typeface="Wingdings" panose="05000000000000000000" pitchFamily="2" charset="2"/>
              <a:buChar char="Ø"/>
            </a:pPr>
            <a:r>
              <a:rPr lang="en-GB" sz="2500" dirty="0"/>
              <a:t>pregnant women</a:t>
            </a:r>
          </a:p>
          <a:p>
            <a:pPr>
              <a:buFont typeface="Wingdings" panose="05000000000000000000" pitchFamily="2" charset="2"/>
              <a:buChar char="Ø"/>
            </a:pPr>
            <a:r>
              <a:rPr lang="en-GB" sz="2500" dirty="0"/>
              <a:t>frontline Health and Social Care Workers (HSCWs).</a:t>
            </a:r>
          </a:p>
          <a:p>
            <a:pPr>
              <a:buFont typeface="Wingdings" panose="05000000000000000000" pitchFamily="2" charset="2"/>
              <a:buChar char="Ø"/>
            </a:pPr>
            <a:endParaRPr lang="en-GB" sz="1800" dirty="0"/>
          </a:p>
          <a:p>
            <a:pPr marL="0" indent="0"/>
            <a:endParaRPr lang="en-GB" sz="1800" dirty="0"/>
          </a:p>
          <a:p>
            <a:pPr>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935379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7632848" cy="720080"/>
          </a:xfrm>
        </p:spPr>
        <p:txBody>
          <a:bodyPr/>
          <a:lstStyle/>
          <a:p>
            <a:r>
              <a:rPr lang="en-GB" sz="3600" dirty="0">
                <a:solidFill>
                  <a:srgbClr val="00B0F0"/>
                </a:solidFill>
              </a:rPr>
              <a:t>Vaccine ordering</a:t>
            </a:r>
          </a:p>
        </p:txBody>
      </p:sp>
      <p:sp>
        <p:nvSpPr>
          <p:cNvPr id="3" name="Content Placeholder 2"/>
          <p:cNvSpPr>
            <a:spLocks noGrp="1"/>
          </p:cNvSpPr>
          <p:nvPr>
            <p:ph idx="1"/>
          </p:nvPr>
        </p:nvSpPr>
        <p:spPr>
          <a:xfrm>
            <a:off x="683568" y="1042737"/>
            <a:ext cx="8077200" cy="4906543"/>
          </a:xfrm>
        </p:spPr>
        <p:txBody>
          <a:bodyPr/>
          <a:lstStyle/>
          <a:p>
            <a:pPr>
              <a:buFont typeface="Arial" pitchFamily="34" charset="0"/>
              <a:buChar char="•"/>
              <a:defRPr/>
            </a:pPr>
            <a:r>
              <a:rPr lang="en-GB" sz="1700" dirty="0"/>
              <a:t>all injectable flu vaccines are purchased regionally for Northern Ireland</a:t>
            </a:r>
          </a:p>
          <a:p>
            <a:pPr>
              <a:buFont typeface="Arial" pitchFamily="34" charset="0"/>
              <a:buChar char="•"/>
              <a:defRPr/>
            </a:pPr>
            <a:r>
              <a:rPr lang="en-GB" sz="1700" dirty="0"/>
              <a:t>LAIV for children is purchased centrally by UKHSA for the UK</a:t>
            </a:r>
          </a:p>
          <a:p>
            <a:pPr>
              <a:buFont typeface="Arial" pitchFamily="34" charset="0"/>
              <a:buChar char="•"/>
              <a:defRPr/>
            </a:pPr>
            <a:r>
              <a:rPr lang="en-GB" sz="1700" dirty="0"/>
              <a:t>GP practices must order all flu vaccines via the </a:t>
            </a:r>
            <a:r>
              <a:rPr lang="en-GB" sz="1700" dirty="0" err="1"/>
              <a:t>Movianto</a:t>
            </a:r>
            <a:r>
              <a:rPr lang="en-GB" sz="1700" dirty="0"/>
              <a:t> online website</a:t>
            </a:r>
          </a:p>
          <a:p>
            <a:pPr>
              <a:buFont typeface="Arial" pitchFamily="34" charset="0"/>
              <a:buChar char="•"/>
              <a:defRPr/>
            </a:pPr>
            <a:r>
              <a:rPr lang="en-GB" sz="1700" dirty="0"/>
              <a:t>Trust Pharmacy should order through the normal pharmacy system for school nurses and HSCW programmes</a:t>
            </a:r>
          </a:p>
          <a:p>
            <a:pPr>
              <a:buFont typeface="Arial" pitchFamily="34" charset="0"/>
              <a:buChar char="•"/>
              <a:defRPr/>
            </a:pPr>
            <a:r>
              <a:rPr lang="en-GB" sz="1700" dirty="0"/>
              <a:t>providers are </a:t>
            </a:r>
            <a:r>
              <a:rPr lang="en-GB" sz="1700" b="1" dirty="0"/>
              <a:t>responsible</a:t>
            </a:r>
            <a:r>
              <a:rPr lang="en-GB" sz="1700" dirty="0"/>
              <a:t> for ordering sufficient flu vaccine and taking all steps to avoid over ordering and vaccine wastage </a:t>
            </a:r>
          </a:p>
          <a:p>
            <a:pPr marL="0" indent="0">
              <a:defRPr/>
            </a:pPr>
            <a:endParaRPr lang="en-GB" altLang="en-US" sz="1700" dirty="0"/>
          </a:p>
          <a:p>
            <a:pPr marL="0" indent="0">
              <a:defRPr/>
            </a:pPr>
            <a:r>
              <a:rPr lang="en-GB" altLang="en-US" sz="1700" b="1" dirty="0"/>
              <a:t>While there is no shortage of stock, PLEASE Don’t Over Order!</a:t>
            </a:r>
            <a:endParaRPr lang="en-GB" sz="1700" b="1" dirty="0"/>
          </a:p>
          <a:p>
            <a:pPr eaLnBrk="1" hangingPunct="1">
              <a:buFont typeface="Wingdings" pitchFamily="2" charset="2"/>
              <a:buChar char="Ø"/>
            </a:pPr>
            <a:r>
              <a:rPr lang="en-GB" altLang="en-US" sz="1700" dirty="0" err="1"/>
              <a:t>Movianto</a:t>
            </a:r>
            <a:r>
              <a:rPr lang="en-GB" altLang="en-US" sz="1700" dirty="0"/>
              <a:t> will deliver within 48 hours of an order being placed, and will deliver as often as needed. Allow up to five days during busier periods (for example, at the beginning of the programme)</a:t>
            </a:r>
          </a:p>
          <a:p>
            <a:pPr eaLnBrk="1" hangingPunct="1">
              <a:buFont typeface="Wingdings" pitchFamily="2" charset="2"/>
              <a:buChar char="Ø"/>
            </a:pPr>
            <a:r>
              <a:rPr lang="en-GB" altLang="en-US" sz="1700" dirty="0"/>
              <a:t>only order what you need for the next week</a:t>
            </a:r>
          </a:p>
          <a:p>
            <a:pPr marL="342900" lvl="1" indent="-342900" eaLnBrk="1" hangingPunct="1">
              <a:buClr>
                <a:srgbClr val="00A8CA"/>
              </a:buClr>
              <a:buSzPct val="65000"/>
              <a:buFont typeface="Wingdings" pitchFamily="2" charset="2"/>
              <a:buChar char="Ø"/>
            </a:pPr>
            <a:r>
              <a:rPr lang="en-GB" altLang="en-US" sz="1700" dirty="0"/>
              <a:t>this avoids large losses if fridge breaks down (cold chain failure) and being left over at end of campaign</a:t>
            </a:r>
          </a:p>
          <a:p>
            <a:pPr eaLnBrk="1" hangingPunct="1">
              <a:buFont typeface="Wingdings" pitchFamily="2" charset="2"/>
              <a:buChar char="Ø"/>
            </a:pPr>
            <a:r>
              <a:rPr lang="en-GB" altLang="en-US" sz="1700" dirty="0"/>
              <a:t>vaccine stock </a:t>
            </a:r>
            <a:r>
              <a:rPr lang="en-GB" altLang="en-US" sz="1700" u="sng" dirty="0"/>
              <a:t>cannot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788023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04664"/>
            <a:ext cx="8871520" cy="1008112"/>
          </a:xfrm>
        </p:spPr>
        <p:txBody>
          <a:bodyPr/>
          <a:lstStyle/>
          <a:p>
            <a:pPr algn="ctr"/>
            <a:r>
              <a:rPr lang="en-GB" dirty="0">
                <a:solidFill>
                  <a:srgbClr val="00B0F0"/>
                </a:solidFill>
              </a:rPr>
              <a:t>Achieving high uptake</a:t>
            </a:r>
          </a:p>
        </p:txBody>
      </p:sp>
      <p:sp>
        <p:nvSpPr>
          <p:cNvPr id="3" name="Content Placeholder 2"/>
          <p:cNvSpPr>
            <a:spLocks noGrp="1"/>
          </p:cNvSpPr>
          <p:nvPr>
            <p:ph idx="1"/>
          </p:nvPr>
        </p:nvSpPr>
        <p:spPr>
          <a:xfrm>
            <a:off x="611560" y="1556792"/>
            <a:ext cx="8077200" cy="4182616"/>
          </a:xfrm>
        </p:spPr>
        <p:txBody>
          <a:bodyPr/>
          <a:lstStyle/>
          <a:p>
            <a:pPr marL="0" indent="0">
              <a:buFont typeface="Arial" pitchFamily="84" charset="0"/>
              <a:buNone/>
              <a:defRPr/>
            </a:pPr>
            <a:r>
              <a:rPr lang="en-GB" sz="2000" dirty="0"/>
              <a:t>The </a:t>
            </a:r>
            <a:r>
              <a:rPr lang="en-GB" sz="2000" b="1" dirty="0"/>
              <a:t>GP practice checklist </a:t>
            </a:r>
            <a:r>
              <a:rPr lang="en-GB" sz="2000" dirty="0"/>
              <a:t>highlights good practice.</a:t>
            </a:r>
          </a:p>
          <a:p>
            <a:pPr marL="0" indent="0">
              <a:defRPr/>
            </a:pPr>
            <a:endParaRPr lang="en-GB" sz="2000" dirty="0"/>
          </a:p>
          <a:p>
            <a:pPr marL="0" indent="0">
              <a:defRPr/>
            </a:pPr>
            <a:r>
              <a:rPr lang="en-GB" sz="2000" dirty="0"/>
              <a:t>It is based upon the findings from a study examining the factors associated with higher vaccine uptake in general practice.</a:t>
            </a:r>
          </a:p>
          <a:p>
            <a:pPr marL="0" indent="0">
              <a:defRPr/>
            </a:pPr>
            <a:endParaRPr lang="en-GB" sz="2000" baseline="30000" dirty="0"/>
          </a:p>
          <a:p>
            <a:pPr marL="0" indent="0">
              <a:defRPr/>
            </a:pPr>
            <a:r>
              <a:rPr lang="en-GB" sz="2000" dirty="0"/>
              <a:t>GP practices are encouraged to review their systems in the light of the checklist.</a:t>
            </a:r>
          </a:p>
          <a:p>
            <a:pPr marL="0" indent="0">
              <a:defRPr/>
            </a:pPr>
            <a:endParaRPr lang="en-GB" sz="2000" dirty="0"/>
          </a:p>
          <a:p>
            <a:pPr marL="0" indent="0">
              <a:defRPr/>
            </a:pPr>
            <a:r>
              <a:rPr lang="en-GB" sz="2000" dirty="0"/>
              <a:t>Most recommendations will also apply to other settings where flu vaccine is given.</a:t>
            </a:r>
          </a:p>
          <a:p>
            <a:endParaRPr lang="en-GB" dirty="0"/>
          </a:p>
        </p:txBody>
      </p:sp>
    </p:spTree>
    <p:extLst>
      <p:ext uri="{BB962C8B-B14F-4D97-AF65-F5344CB8AC3E}">
        <p14:creationId xmlns:p14="http://schemas.microsoft.com/office/powerpoint/2010/main" val="4082744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8640"/>
            <a:ext cx="8077200" cy="936104"/>
          </a:xfrm>
        </p:spPr>
        <p:txBody>
          <a:bodyPr/>
          <a:lstStyle/>
          <a:p>
            <a:pPr algn="ctr"/>
            <a:r>
              <a:rPr lang="en-GB" dirty="0">
                <a:solidFill>
                  <a:srgbClr val="00B0F0"/>
                </a:solidFill>
              </a:rPr>
              <a:t>GP checklist</a:t>
            </a:r>
          </a:p>
        </p:txBody>
      </p:sp>
      <p:sp>
        <p:nvSpPr>
          <p:cNvPr id="6" name="Content Placeholder 5"/>
          <p:cNvSpPr>
            <a:spLocks noGrp="1"/>
          </p:cNvSpPr>
          <p:nvPr>
            <p:ph idx="1"/>
          </p:nvPr>
        </p:nvSpPr>
        <p:spPr>
          <a:xfrm>
            <a:off x="685800" y="1124744"/>
            <a:ext cx="8077200" cy="4896544"/>
          </a:xfrm>
        </p:spPr>
        <p:txBody>
          <a:bodyPr/>
          <a:lstStyle/>
          <a:p>
            <a:pPr marL="354013"/>
            <a:r>
              <a:rPr lang="en-GB" altLang="en-US" sz="1800" dirty="0">
                <a:ea typeface="ヒラギノ角ゴ Pro W3"/>
                <a:cs typeface="ヒラギノ角ゴ Pro W3"/>
              </a:rPr>
              <a:t>In order to obtain high vaccine uptake, it is recommended that GP practices:</a:t>
            </a:r>
          </a:p>
          <a:p>
            <a:pPr marL="354013">
              <a:buFont typeface="Arial" pitchFamily="34" charset="0"/>
              <a:buAutoNum type="arabicPeriod"/>
            </a:pPr>
            <a:r>
              <a:rPr lang="en-GB" altLang="en-US" sz="1800" dirty="0">
                <a:ea typeface="ヒラギノ角ゴ Pro W3"/>
                <a:cs typeface="ヒラギノ角ゴ Pro W3"/>
              </a:rPr>
              <a:t>identify a named lead individual within the practice who is responsible for the flu vaccination programme </a:t>
            </a:r>
          </a:p>
          <a:p>
            <a:pPr marL="354013">
              <a:buFont typeface="Arial" pitchFamily="34" charset="0"/>
              <a:buAutoNum type="arabicPeriod"/>
            </a:pPr>
            <a:r>
              <a:rPr lang="en-GB" altLang="en-US" sz="1800" dirty="0">
                <a:ea typeface="ヒラギノ角ゴ Pro W3"/>
                <a:cs typeface="ヒラギノ角ゴ Pro W3"/>
              </a:rPr>
              <a:t>hold a register that can identify all pregnant women and patients in the under 65 years at risk groups, those aged 65 years and over, and those aged two to four years </a:t>
            </a:r>
          </a:p>
          <a:p>
            <a:pPr marL="354013">
              <a:buFont typeface="Arial" pitchFamily="34" charset="0"/>
              <a:buAutoNum type="arabicPeriod"/>
            </a:pPr>
            <a:r>
              <a:rPr lang="en-GB" altLang="en-US" sz="1800" dirty="0">
                <a:ea typeface="ヒラギノ角ゴ Pro W3"/>
                <a:cs typeface="ヒラギノ角ゴ Pro W3"/>
              </a:rPr>
              <a:t>update the patient register throughout the flu season, paying particular attention to the inclusion of women who become pregnant and patients who enter at-risk groups during the flu season </a:t>
            </a:r>
          </a:p>
          <a:p>
            <a:pPr marL="354013">
              <a:buAutoNum type="arabicPeriod" startAt="4"/>
            </a:pPr>
            <a:r>
              <a:rPr lang="en-GB" altLang="en-US" sz="1800" dirty="0">
                <a:ea typeface="ヒラギノ角ゴ Pro W3"/>
                <a:cs typeface="ヒラギノ角ゴ Pro W3"/>
              </a:rPr>
              <a:t>submit accurate data on the number of patients eligible to receive flu vaccine and the flu vaccinations given to patients to SPPG</a:t>
            </a:r>
          </a:p>
          <a:p>
            <a:pPr marL="354013">
              <a:buAutoNum type="arabicPeriod" startAt="4"/>
            </a:pPr>
            <a:r>
              <a:rPr lang="en-GB" altLang="en-US" sz="1800" dirty="0">
                <a:ea typeface="ヒラギノ角ゴ Pro W3"/>
                <a:cs typeface="ヒラギノ角ゴ Pro W3"/>
              </a:rPr>
              <a:t>order sufficient weekly flu vaccine that takes into account past and planned improved performance, expected demographic increase, and to ensure that everyone at risk is offered the flu vaccine. </a:t>
            </a:r>
          </a:p>
        </p:txBody>
      </p:sp>
    </p:spTree>
    <p:extLst>
      <p:ext uri="{BB962C8B-B14F-4D97-AF65-F5344CB8AC3E}">
        <p14:creationId xmlns:p14="http://schemas.microsoft.com/office/powerpoint/2010/main" val="2171250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2656"/>
            <a:ext cx="8077200" cy="720080"/>
          </a:xfrm>
        </p:spPr>
        <p:txBody>
          <a:bodyPr/>
          <a:lstStyle/>
          <a:p>
            <a:pPr algn="ctr"/>
            <a:r>
              <a:rPr lang="en-GB" dirty="0">
                <a:solidFill>
                  <a:srgbClr val="00B0F0"/>
                </a:solidFill>
              </a:rPr>
              <a:t>GP checklist (continued)</a:t>
            </a:r>
          </a:p>
        </p:txBody>
      </p:sp>
      <p:sp>
        <p:nvSpPr>
          <p:cNvPr id="6" name="Content Placeholder 5"/>
          <p:cNvSpPr>
            <a:spLocks noGrp="1"/>
          </p:cNvSpPr>
          <p:nvPr>
            <p:ph idx="1"/>
          </p:nvPr>
        </p:nvSpPr>
        <p:spPr>
          <a:xfrm>
            <a:off x="685800" y="1268760"/>
            <a:ext cx="8077200" cy="4293840"/>
          </a:xfrm>
        </p:spPr>
        <p:txBody>
          <a:bodyPr/>
          <a:lstStyle/>
          <a:p>
            <a:pPr marL="354013">
              <a:buFont typeface="+mj-lt"/>
              <a:buAutoNum type="arabicPeriod" startAt="6"/>
            </a:pPr>
            <a:r>
              <a:rPr lang="en-GB" altLang="en-US" sz="1800" dirty="0">
                <a:ea typeface="ヒラギノ角ゴ Pro W3"/>
                <a:cs typeface="ヒラギノ角ゴ Pro W3"/>
              </a:rPr>
              <a:t>actively invite those eligible to a flu vaccination clinic or to make an appointment (e.g. by letter, email, phone call, text)</a:t>
            </a:r>
          </a:p>
          <a:p>
            <a:pPr marL="354013">
              <a:buFont typeface="+mj-lt"/>
              <a:buAutoNum type="arabicPeriod" startAt="6"/>
            </a:pPr>
            <a:r>
              <a:rPr lang="en-GB" altLang="en-US" sz="1800" dirty="0">
                <a:ea typeface="ヒラギノ角ゴ Pro W3"/>
                <a:cs typeface="ヒラギノ角ゴ Pro W3"/>
              </a:rPr>
              <a:t>follow-up patients, especially those in at risk groups, who do not respond or fail to attend scheduled clinics or appointments</a:t>
            </a:r>
          </a:p>
          <a:p>
            <a:pPr marL="354013">
              <a:buFont typeface="+mj-lt"/>
              <a:buAutoNum type="arabicPeriod" startAt="6"/>
            </a:pPr>
            <a:r>
              <a:rPr lang="en-GB" altLang="en-US" sz="1800" dirty="0">
                <a:ea typeface="ヒラギノ角ゴ Pro W3"/>
                <a:cs typeface="ヒラギノ角ゴ Pro W3"/>
              </a:rPr>
              <a:t>start flu vaccination as soon as practicable after receipt of the vaccine</a:t>
            </a:r>
          </a:p>
          <a:p>
            <a:pPr marL="354013">
              <a:buFont typeface="+mj-lt"/>
              <a:buAutoNum type="arabicPeriod" startAt="6"/>
            </a:pPr>
            <a:r>
              <a:rPr lang="en-GB" sz="1800" dirty="0"/>
              <a:t>collaborate with community midwives to offer and provide flu vaccination to pregnant women and to identify, offer and provide to newly pregnant women as the flu season progresses</a:t>
            </a:r>
          </a:p>
          <a:p>
            <a:pPr marL="354013">
              <a:buFont typeface="+mj-lt"/>
              <a:buAutoNum type="arabicPeriod" startAt="6"/>
            </a:pPr>
            <a:r>
              <a:rPr lang="en-GB" sz="1800" dirty="0"/>
              <a:t>offer flu vaccination in clinics and opportunistically </a:t>
            </a:r>
          </a:p>
          <a:p>
            <a:pPr marL="354013">
              <a:buFont typeface="+mj-lt"/>
              <a:buAutoNum type="arabicPeriod" startAt="6"/>
            </a:pPr>
            <a:r>
              <a:rPr lang="en-GB" sz="1800" dirty="0"/>
              <a:t>collaborate with Trust district nurses to identify and offer flu vaccination to house-bound patients and to ensure that mechanisms are in place to update the patient record when flu vaccinations are given by other providers </a:t>
            </a:r>
          </a:p>
          <a:p>
            <a:pPr marL="11113" indent="0"/>
            <a:endParaRPr lang="en-GB" dirty="0"/>
          </a:p>
        </p:txBody>
      </p:sp>
    </p:spTree>
    <p:extLst>
      <p:ext uri="{BB962C8B-B14F-4D97-AF65-F5344CB8AC3E}">
        <p14:creationId xmlns:p14="http://schemas.microsoft.com/office/powerpoint/2010/main" val="1774484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648072"/>
          </a:xfrm>
        </p:spPr>
        <p:txBody>
          <a:bodyPr/>
          <a:lstStyle/>
          <a:p>
            <a:pPr algn="ctr"/>
            <a:r>
              <a:rPr lang="en-GB" sz="3200" dirty="0">
                <a:solidFill>
                  <a:srgbClr val="00B0F0"/>
                </a:solidFill>
              </a:rPr>
              <a:t>Further resources</a:t>
            </a:r>
          </a:p>
        </p:txBody>
      </p:sp>
      <p:sp>
        <p:nvSpPr>
          <p:cNvPr id="3" name="Content Placeholder 2"/>
          <p:cNvSpPr>
            <a:spLocks noGrp="1"/>
          </p:cNvSpPr>
          <p:nvPr>
            <p:ph idx="1"/>
          </p:nvPr>
        </p:nvSpPr>
        <p:spPr>
          <a:xfrm>
            <a:off x="685800" y="908720"/>
            <a:ext cx="8077200" cy="4653880"/>
          </a:xfrm>
        </p:spPr>
        <p:txBody>
          <a:bodyPr/>
          <a:lstStyle/>
          <a:p>
            <a:pPr marL="457200" indent="-457200">
              <a:buFont typeface="Wingdings" panose="05000000000000000000" pitchFamily="2" charset="2"/>
              <a:buChar char="Ø"/>
            </a:pPr>
            <a:r>
              <a:rPr lang="en-GB" sz="2100" b="1" u="sng" dirty="0">
                <a:solidFill>
                  <a:schemeClr val="bg1"/>
                </a:solidFill>
              </a:rPr>
              <a:t>Department of Health CMO Seasonal Influenza 2024/25 </a:t>
            </a:r>
            <a:r>
              <a:rPr lang="en-GB" sz="2100" b="1" dirty="0">
                <a:solidFill>
                  <a:schemeClr val="bg1"/>
                </a:solidFill>
              </a:rPr>
              <a:t>doh-hss-md-33-2024.pdf (health-ni.gov.uk)</a:t>
            </a:r>
            <a:endParaRPr lang="en-GB" sz="2100" b="1" dirty="0">
              <a:solidFill>
                <a:schemeClr val="bg1"/>
              </a:solidFill>
              <a:hlinkClick r:id="rId3">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100" b="1" dirty="0">
                <a:solidFill>
                  <a:schemeClr val="bg1"/>
                </a:solidFill>
                <a:hlinkClick r:id="rId3">
                  <a:extLst>
                    <a:ext uri="{A12FA001-AC4F-418D-AE19-62706E023703}">
                      <ahyp:hlinkClr xmlns:ahyp="http://schemas.microsoft.com/office/drawing/2018/hyperlinkcolor" val="tx"/>
                    </a:ext>
                  </a:extLst>
                </a:hlinkClick>
              </a:rPr>
              <a:t>Flu healthcare worker’s factsheet</a:t>
            </a:r>
            <a:r>
              <a:rPr lang="en-GB" sz="2100" b="1" dirty="0">
                <a:solidFill>
                  <a:schemeClr val="bg1"/>
                </a:solidFill>
              </a:rPr>
              <a:t> </a:t>
            </a:r>
          </a:p>
          <a:p>
            <a:pPr marL="457200" indent="-457200">
              <a:buFont typeface="Wingdings" panose="05000000000000000000" pitchFamily="2" charset="2"/>
              <a:buChar char="Ø"/>
            </a:pPr>
            <a:r>
              <a:rPr lang="en-GB" sz="2100" b="1" dirty="0">
                <a:solidFill>
                  <a:schemeClr val="bg1"/>
                </a:solidFill>
                <a:hlinkClick r:id="rId4">
                  <a:extLst>
                    <a:ext uri="{A12FA001-AC4F-418D-AE19-62706E023703}">
                      <ahyp:hlinkClr xmlns:ahyp="http://schemas.microsoft.com/office/drawing/2018/hyperlinkcolor" val="tx"/>
                    </a:ext>
                  </a:extLst>
                </a:hlinkClick>
              </a:rPr>
              <a:t>PHA flu page</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5">
                  <a:extLst>
                    <a:ext uri="{A12FA001-AC4F-418D-AE19-62706E023703}">
                      <ahyp:hlinkClr xmlns:ahyp="http://schemas.microsoft.com/office/drawing/2018/hyperlinkcolor" val="tx"/>
                    </a:ext>
                  </a:extLst>
                </a:hlinkClick>
              </a:rPr>
              <a:t>The Green Book: Influenza Chapter</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6">
                  <a:extLst>
                    <a:ext uri="{A12FA001-AC4F-418D-AE19-62706E023703}">
                      <ahyp:hlinkClr xmlns:ahyp="http://schemas.microsoft.com/office/drawing/2018/hyperlinkcolor" val="tx"/>
                    </a:ext>
                  </a:extLst>
                </a:hlinkClick>
              </a:rPr>
              <a:t>Flu Immunisation - </a:t>
            </a:r>
            <a:r>
              <a:rPr lang="en-GB" sz="2100" b="1" dirty="0" err="1">
                <a:solidFill>
                  <a:schemeClr val="bg1"/>
                </a:solidFill>
                <a:hlinkClick r:id="rId6">
                  <a:extLst>
                    <a:ext uri="{A12FA001-AC4F-418D-AE19-62706E023703}">
                      <ahyp:hlinkClr xmlns:ahyp="http://schemas.microsoft.com/office/drawing/2018/hyperlinkcolor" val="tx"/>
                    </a:ext>
                  </a:extLst>
                </a:hlinkClick>
              </a:rPr>
              <a:t>elearning</a:t>
            </a:r>
            <a:r>
              <a:rPr lang="en-GB" sz="2100" b="1" dirty="0">
                <a:solidFill>
                  <a:schemeClr val="bg1"/>
                </a:solidFill>
                <a:hlinkClick r:id="rId6">
                  <a:extLst>
                    <a:ext uri="{A12FA001-AC4F-418D-AE19-62706E023703}">
                      <ahyp:hlinkClr xmlns:ahyp="http://schemas.microsoft.com/office/drawing/2018/hyperlinkcolor" val="tx"/>
                    </a:ext>
                  </a:extLst>
                </a:hlinkClick>
              </a:rPr>
              <a:t> for healthcare (e-lfh.org.uk)</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7">
                  <a:extLst>
                    <a:ext uri="{A12FA001-AC4F-418D-AE19-62706E023703}">
                      <ahyp:hlinkClr xmlns:ahyp="http://schemas.microsoft.com/office/drawing/2018/hyperlinkcolor" val="tx"/>
                    </a:ext>
                  </a:extLst>
                </a:hlinkClick>
              </a:rPr>
              <a:t>Flu patient information leaflets</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8">
                  <a:extLst>
                    <a:ext uri="{A12FA001-AC4F-418D-AE19-62706E023703}">
                      <ahyp:hlinkClr xmlns:ahyp="http://schemas.microsoft.com/office/drawing/2018/hyperlinkcolor" val="tx"/>
                    </a:ext>
                  </a:extLst>
                </a:hlinkClick>
              </a:rPr>
              <a:t>Public Health Agency weekly Flu Surveillance Bulletin</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9">
                  <a:extLst>
                    <a:ext uri="{A12FA001-AC4F-418D-AE19-62706E023703}">
                      <ahyp:hlinkClr xmlns:ahyp="http://schemas.microsoft.com/office/drawing/2018/hyperlinkcolor" val="tx"/>
                    </a:ext>
                  </a:extLst>
                </a:hlinkClick>
              </a:rPr>
              <a:t>Guidance on vaccine handling and storage in GP practices</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10">
                  <a:extLst>
                    <a:ext uri="{A12FA001-AC4F-418D-AE19-62706E023703}">
                      <ahyp:hlinkClr xmlns:ahyp="http://schemas.microsoft.com/office/drawing/2018/hyperlinkcolor" val="tx"/>
                    </a:ext>
                  </a:extLst>
                </a:hlinkClick>
              </a:rPr>
              <a:t>Flu immunisation training recommendations - GOV.UK (www.gov.uk)</a:t>
            </a:r>
            <a:endParaRPr lang="en-GB" sz="2100" b="1" dirty="0">
              <a:solidFill>
                <a:schemeClr val="bg1"/>
              </a:solidFill>
            </a:endParaRPr>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37237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745" y="30985"/>
            <a:ext cx="8077200" cy="1143000"/>
          </a:xfrm>
        </p:spPr>
        <p:txBody>
          <a:bodyPr wrap="square" numCol="1" compatLnSpc="1">
            <a:prstTxWarp prst="textNoShape">
              <a:avLst/>
            </a:prstTxWarp>
            <a:noAutofit/>
          </a:bodyPr>
          <a:lstStyle/>
          <a:p>
            <a:pPr algn="ctr"/>
            <a:r>
              <a:rPr lang="en-GB" sz="3200" dirty="0">
                <a:solidFill>
                  <a:srgbClr val="00B0F0"/>
                </a:solidFill>
                <a:latin typeface="Arial" charset="0"/>
                <a:ea typeface="ヒラギノ角ゴ Pro W3" charset="-128"/>
                <a:cs typeface="ヒラギノ角ゴ Pro W3" charset="-128"/>
              </a:rPr>
              <a:t>Antigenic shift</a:t>
            </a:r>
          </a:p>
        </p:txBody>
      </p:sp>
      <p:sp>
        <p:nvSpPr>
          <p:cNvPr id="24579" name="Content Placeholder 2"/>
          <p:cNvSpPr>
            <a:spLocks noGrp="1"/>
          </p:cNvSpPr>
          <p:nvPr>
            <p:ph sz="half" idx="1"/>
          </p:nvPr>
        </p:nvSpPr>
        <p:spPr>
          <a:xfrm>
            <a:off x="683568" y="1173985"/>
            <a:ext cx="3828618" cy="3983207"/>
          </a:xfrm>
        </p:spPr>
        <p:txBody>
          <a:bodyPr/>
          <a:lstStyle/>
          <a:p>
            <a:pPr marL="0" indent="0"/>
            <a:r>
              <a:rPr lang="en-GB" sz="2000" dirty="0">
                <a:latin typeface="Arial" charset="0"/>
                <a:ea typeface="ヒラギノ角ゴ Pro W3" charset="-128"/>
              </a:rPr>
              <a:t>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r>
              <a:rPr lang="en-GB" b="1" dirty="0"/>
              <a:t>Antigenic Shift</a:t>
            </a:r>
          </a:p>
        </p:txBody>
      </p:sp>
      <p:grpSp>
        <p:nvGrpSpPr>
          <p:cNvPr id="23" name="Group 22"/>
          <p:cNvGrpSpPr/>
          <p:nvPr/>
        </p:nvGrpSpPr>
        <p:grpSpPr>
          <a:xfrm>
            <a:off x="4529345" y="2714927"/>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9" name="Oval 28"/>
          <p:cNvSpPr/>
          <p:nvPr/>
        </p:nvSpPr>
        <p:spPr>
          <a:xfrm>
            <a:off x="5482235" y="266512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6468231" y="2665121"/>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ight Arrow 30"/>
          <p:cNvSpPr/>
          <p:nvPr/>
        </p:nvSpPr>
        <p:spPr>
          <a:xfrm>
            <a:off x="7484893" y="2880005"/>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Oval 31"/>
          <p:cNvSpPr/>
          <p:nvPr/>
        </p:nvSpPr>
        <p:spPr>
          <a:xfrm>
            <a:off x="8040960" y="268569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lowchart: Connector 32"/>
          <p:cNvSpPr/>
          <p:nvPr/>
        </p:nvSpPr>
        <p:spPr>
          <a:xfrm>
            <a:off x="5596535" y="302961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Flowchart: Connector 33"/>
          <p:cNvSpPr/>
          <p:nvPr/>
        </p:nvSpPr>
        <p:spPr>
          <a:xfrm>
            <a:off x="655888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Flowchart: Connector 34"/>
          <p:cNvSpPr/>
          <p:nvPr/>
        </p:nvSpPr>
        <p:spPr>
          <a:xfrm>
            <a:off x="5825135" y="325719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Flowchart: Connector 35"/>
          <p:cNvSpPr/>
          <p:nvPr/>
        </p:nvSpPr>
        <p:spPr>
          <a:xfrm>
            <a:off x="6165157" y="298715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Flowchart: Connector 36"/>
          <p:cNvSpPr/>
          <p:nvPr/>
        </p:nvSpPr>
        <p:spPr>
          <a:xfrm>
            <a:off x="5825135" y="276570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lowchart: Connector 37"/>
          <p:cNvSpPr/>
          <p:nvPr/>
        </p:nvSpPr>
        <p:spPr>
          <a:xfrm>
            <a:off x="8383860" y="2780953"/>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Flowchart: Connector 38"/>
          <p:cNvSpPr/>
          <p:nvPr/>
        </p:nvSpPr>
        <p:spPr>
          <a:xfrm>
            <a:off x="8155260" y="3142899"/>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Flowchart: Connector 39"/>
          <p:cNvSpPr/>
          <p:nvPr/>
        </p:nvSpPr>
        <p:spPr>
          <a:xfrm>
            <a:off x="8669671" y="302859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Flowchart: Connector 40"/>
          <p:cNvSpPr/>
          <p:nvPr/>
        </p:nvSpPr>
        <p:spPr>
          <a:xfrm>
            <a:off x="6819868" y="321575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Flowchart: Connector 41"/>
          <p:cNvSpPr/>
          <p:nvPr/>
        </p:nvSpPr>
        <p:spPr>
          <a:xfrm>
            <a:off x="702769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lowchart: Connector 42"/>
          <p:cNvSpPr/>
          <p:nvPr/>
        </p:nvSpPr>
        <p:spPr>
          <a:xfrm>
            <a:off x="6811131" y="271214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396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pPr algn="ctr"/>
            <a:r>
              <a:rPr lang="en-GB" sz="3200" dirty="0">
                <a:solidFill>
                  <a:srgbClr val="00B0F0"/>
                </a:solidFill>
                <a:latin typeface="Arial" charset="0"/>
                <a:ea typeface="ヒラギノ角ゴ Pro W3" charset="-128"/>
                <a:cs typeface="ヒラギノ角ゴ Pro W3" charset="-128"/>
              </a:rPr>
              <a:t>Characteristics of influenza</a:t>
            </a:r>
            <a:endParaRPr lang="en-GB" sz="3200" dirty="0">
              <a:solidFill>
                <a:srgbClr val="00B0F0"/>
              </a:solidFill>
            </a:endParaRPr>
          </a:p>
        </p:txBody>
      </p:sp>
      <p:sp>
        <p:nvSpPr>
          <p:cNvPr id="3" name="Content Placeholder 2"/>
          <p:cNvSpPr>
            <a:spLocks noGrp="1"/>
          </p:cNvSpPr>
          <p:nvPr>
            <p:ph idx="1"/>
          </p:nvPr>
        </p:nvSpPr>
        <p:spPr>
          <a:xfrm>
            <a:off x="539552" y="980728"/>
            <a:ext cx="8077200"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852487" lvl="2" indent="-285750">
              <a:lnSpc>
                <a:spcPct val="90000"/>
              </a:lnSpc>
              <a:spcBef>
                <a:spcPct val="0"/>
              </a:spcBef>
              <a:buClrTx/>
            </a:pPr>
            <a:r>
              <a:rPr lang="en-GB" dirty="0">
                <a:latin typeface="Arial" charset="0"/>
              </a:rPr>
              <a:t>sudden onset of fever, chills, headache, muscle and joint pain and extreme fatigue</a:t>
            </a:r>
          </a:p>
          <a:p>
            <a:pPr marL="852487" lvl="2" indent="-285750">
              <a:lnSpc>
                <a:spcPct val="90000"/>
              </a:lnSpc>
              <a:spcBef>
                <a:spcPct val="0"/>
              </a:spcBef>
              <a:buClrTx/>
            </a:pPr>
            <a:r>
              <a:rPr lang="en-GB" dirty="0">
                <a:latin typeface="Arial" charset="0"/>
              </a:rPr>
              <a:t>dry cough, sore throat and stuffy nose</a:t>
            </a:r>
          </a:p>
          <a:p>
            <a:pPr marL="852487" lvl="2" indent="-285750">
              <a:lnSpc>
                <a:spcPct val="90000"/>
              </a:lnSpc>
              <a:spcBef>
                <a:spcPct val="0"/>
              </a:spcBef>
              <a:buClrTx/>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60704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pPr algn="ctr"/>
            <a:r>
              <a:rPr lang="en-GB" sz="3200" dirty="0">
                <a:solidFill>
                  <a:srgbClr val="00B0F0"/>
                </a:solidFill>
                <a:ea typeface="ヒラギノ角ゴ Pro W3" charset="-128"/>
                <a:cs typeface="ヒラギノ角ゴ Pro W3" charset="-128"/>
              </a:rPr>
              <a:t>Complications of influenza</a:t>
            </a:r>
          </a:p>
        </p:txBody>
      </p:sp>
      <p:sp>
        <p:nvSpPr>
          <p:cNvPr id="27651" name="Content Placeholder 2"/>
          <p:cNvSpPr>
            <a:spLocks noGrp="1"/>
          </p:cNvSpPr>
          <p:nvPr>
            <p:ph idx="1"/>
          </p:nvPr>
        </p:nvSpPr>
        <p:spPr>
          <a:xfrm>
            <a:off x="395536" y="908720"/>
            <a:ext cx="8136904" cy="4896544"/>
          </a:xfrm>
        </p:spPr>
        <p:txBody>
          <a:bodyPr/>
          <a:lstStyle/>
          <a:p>
            <a:pPr>
              <a:spcAft>
                <a:spcPts val="1200"/>
              </a:spcAft>
            </a:pPr>
            <a:r>
              <a:rPr lang="en-GB" sz="1600" b="1" dirty="0">
                <a:ea typeface="ヒラギノ角ゴ Pro W3" charset="-128"/>
                <a:cs typeface="ヒラギノ角ゴ Pro W3" charset="-128"/>
              </a:rPr>
              <a:t>Common:</a:t>
            </a:r>
          </a:p>
          <a:p>
            <a:pPr marL="342900" lvl="1">
              <a:lnSpc>
                <a:spcPct val="90000"/>
              </a:lnSpc>
              <a:spcBef>
                <a:spcPct val="0"/>
              </a:spcBef>
              <a:spcAft>
                <a:spcPts val="600"/>
              </a:spcAft>
            </a:pPr>
            <a:r>
              <a:rPr lang="en-GB" sz="1600" dirty="0"/>
              <a:t>bronchitis</a:t>
            </a:r>
          </a:p>
          <a:p>
            <a:pPr marL="342900" lvl="1">
              <a:lnSpc>
                <a:spcPct val="90000"/>
              </a:lnSpc>
              <a:spcBef>
                <a:spcPct val="0"/>
              </a:spcBef>
              <a:spcAft>
                <a:spcPts val="600"/>
              </a:spcAft>
            </a:pPr>
            <a:r>
              <a:rPr lang="en-GB" sz="1600" dirty="0"/>
              <a:t>otitis media (children), sinusitis</a:t>
            </a:r>
          </a:p>
          <a:p>
            <a:pPr marL="342900" lvl="1">
              <a:lnSpc>
                <a:spcPct val="90000"/>
              </a:lnSpc>
              <a:spcBef>
                <a:spcPct val="0"/>
              </a:spcBef>
              <a:spcAft>
                <a:spcPts val="600"/>
              </a:spcAft>
            </a:pPr>
            <a:r>
              <a:rPr lang="en-GB" sz="1600" dirty="0"/>
              <a:t>secondary bacterial pneumonia</a:t>
            </a:r>
            <a:endParaRPr lang="en-GB" sz="1600" dirty="0">
              <a:ea typeface="ヒラギノ角ゴ Pro W3" charset="-128"/>
              <a:cs typeface="ヒラギノ角ゴ Pro W3" charset="-128"/>
            </a:endParaRPr>
          </a:p>
          <a:p>
            <a:pPr>
              <a:spcAft>
                <a:spcPts val="1200"/>
              </a:spcAft>
            </a:pPr>
            <a:r>
              <a:rPr lang="en-GB" sz="16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t>meningitis, encephalitis, meningoencephalitis</a:t>
            </a:r>
          </a:p>
          <a:p>
            <a:pPr marL="342900" lvl="1">
              <a:lnSpc>
                <a:spcPct val="90000"/>
              </a:lnSpc>
              <a:spcBef>
                <a:spcPct val="0"/>
              </a:spcBef>
              <a:spcAft>
                <a:spcPts val="600"/>
              </a:spcAft>
              <a:buFont typeface="Arial" charset="0"/>
              <a:buChar char="•"/>
            </a:pPr>
            <a:r>
              <a:rPr lang="en-GB" sz="16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600" b="1" dirty="0"/>
              <a:t>Risk of complications is higher in:</a:t>
            </a:r>
          </a:p>
          <a:p>
            <a:pPr marL="568325" lvl="3" indent="-285750">
              <a:spcBef>
                <a:spcPct val="0"/>
              </a:spcBef>
              <a:spcAft>
                <a:spcPts val="600"/>
              </a:spcAft>
              <a:buClrTx/>
            </a:pPr>
            <a:r>
              <a:rPr lang="en-GB" sz="1600" dirty="0"/>
              <a:t>children under six months </a:t>
            </a:r>
          </a:p>
          <a:p>
            <a:pPr marL="568325" lvl="3" indent="-285750">
              <a:spcBef>
                <a:spcPct val="0"/>
              </a:spcBef>
              <a:spcAft>
                <a:spcPts val="600"/>
              </a:spcAft>
              <a:buClrTx/>
            </a:pPr>
            <a:r>
              <a:rPr lang="en-GB" sz="1600" dirty="0"/>
              <a:t>older people</a:t>
            </a:r>
          </a:p>
          <a:p>
            <a:pPr marL="568325" lvl="3" indent="-285750">
              <a:spcBef>
                <a:spcPct val="0"/>
              </a:spcBef>
              <a:spcAft>
                <a:spcPts val="600"/>
              </a:spcAft>
              <a:buClrTx/>
            </a:pPr>
            <a:r>
              <a:rPr lang="en-GB" sz="16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600" dirty="0"/>
              <a:t>pregnant women (influenza during pregnancy is also associated with perinatal mortality, prematurity, small for gestational age (SGA) and low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81D53-BA08-4311-BCD3-701F8C5DB49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A89A84E-4D79-4D9C-93E2-C549E8AA1E22}">
  <ds:schemaRefs>
    <ds:schemaRef ds:uri="http://schemas.microsoft.com/sharepoint/v3/contenttype/forms"/>
  </ds:schemaRefs>
</ds:datastoreItem>
</file>

<file path=customXml/itemProps3.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14444</TotalTime>
  <Words>13178</Words>
  <Application>Microsoft Office PowerPoint</Application>
  <PresentationFormat>On-screen Show (4:3)</PresentationFormat>
  <Paragraphs>814</Paragraphs>
  <Slides>68</Slides>
  <Notes>63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68</vt:i4>
      </vt:variant>
    </vt:vector>
  </HeadingPairs>
  <TitlesOfParts>
    <vt:vector size="80" baseType="lpstr">
      <vt:lpstr>MS PGothic</vt:lpstr>
      <vt:lpstr>Arial</vt:lpstr>
      <vt:lpstr>Calibri</vt:lpstr>
      <vt:lpstr>Frutiger 45 Light</vt:lpstr>
      <vt:lpstr>GDS Transport</vt:lpstr>
      <vt:lpstr>Source Sans Pro</vt:lpstr>
      <vt:lpstr>Times New Roman</vt:lpstr>
      <vt:lpstr>Wingdings</vt:lpstr>
      <vt:lpstr>ヒラギノ角ゴ Pro W3</vt:lpstr>
      <vt:lpstr>BHSCT_white</vt:lpstr>
      <vt:lpstr>1_BHSCT_white</vt:lpstr>
      <vt:lpstr>1_Office Theme</vt:lpstr>
      <vt:lpstr>Influenza (flu) Immunisation Programme for Northern Ireland</vt:lpstr>
      <vt:lpstr>Key messages</vt:lpstr>
      <vt:lpstr>Influenza</vt:lpstr>
      <vt:lpstr>Types of influenza virus</vt:lpstr>
      <vt:lpstr>Influenza A virus</vt:lpstr>
      <vt:lpstr>Antigenic drift</vt:lpstr>
      <vt:lpstr>Antigenic shift</vt:lpstr>
      <vt:lpstr>Characteristics of influenza</vt:lpstr>
      <vt:lpstr>Complications of influenza</vt:lpstr>
      <vt:lpstr>PowerPoint Presentation</vt:lpstr>
      <vt:lpstr>PowerPoint Presentation</vt:lpstr>
      <vt:lpstr>Influenza Weekly Surveillance Bulletin,  Northern Ireland</vt:lpstr>
      <vt:lpstr>History of the national flu vaccination programme</vt:lpstr>
      <vt:lpstr>Flu vaccine effectiveness</vt:lpstr>
      <vt:lpstr>Flu vaccine effectiveness  for last year - 2023/24</vt:lpstr>
      <vt:lpstr>PowerPoint Presentation</vt:lpstr>
      <vt:lpstr>Northern Ireland Flu Vaccine Programme  policy: outlined in annual CMO letter 2024/25</vt:lpstr>
      <vt:lpstr> Eligibility criteria for 2024/25 season</vt:lpstr>
      <vt:lpstr>Clinical risk groups</vt:lpstr>
      <vt:lpstr>Clinical risk groups (continued)</vt:lpstr>
      <vt:lpstr>Pregnant women</vt:lpstr>
      <vt:lpstr>Health and social care workers (HSCWs)</vt:lpstr>
      <vt:lpstr>Rationale for vaccinating children against flu</vt:lpstr>
      <vt:lpstr>Vaccination uptake rates 2023/24</vt:lpstr>
      <vt:lpstr>2024/25 uptake targets  </vt:lpstr>
      <vt:lpstr>PowerPoint Presentation</vt:lpstr>
      <vt:lpstr>Types of flu vaccine</vt:lpstr>
      <vt:lpstr>Vaccine composition:  Northern Hemisphere 2024/25*</vt:lpstr>
      <vt:lpstr>PowerPoint Presentation</vt:lpstr>
      <vt:lpstr>Vaccines for 2024-25 (2) </vt:lpstr>
      <vt:lpstr>Vaccines for 2024-25 (3) </vt:lpstr>
      <vt:lpstr>1. Fluad Tetra®: adjuvanted quadrivalent  flu vaccine (aQIV) </vt:lpstr>
      <vt:lpstr>Adjuvanted quadrivalent influenza vaccine (aQIV)</vt:lpstr>
      <vt:lpstr>2. Flucelvax Tetra®: cell-based quadrivalent  inactivated flu vaccine (QIVc)</vt:lpstr>
      <vt:lpstr>Quadrivalent cell culture vaccine (QIVc)</vt:lpstr>
      <vt:lpstr>1. Live attenuated influenza  vaccine (LAIV) - Fluenz® </vt:lpstr>
      <vt:lpstr>Fluenz® (LAIV)</vt:lpstr>
      <vt:lpstr>Administration of flu vaccines given by injection </vt:lpstr>
      <vt:lpstr>Storage of all flu vaccine</vt:lpstr>
      <vt:lpstr>Co-administration of flu and other  vaccines</vt:lpstr>
      <vt:lpstr>Co-administration of flu and other  vaccines (continued)</vt:lpstr>
      <vt:lpstr>Flu vaccine for pregnancy</vt:lpstr>
      <vt:lpstr>Contraindications (inactivated flu vaccines)</vt:lpstr>
      <vt:lpstr>PowerPoint Presentation</vt:lpstr>
      <vt:lpstr>Precautions to flu vaccines</vt:lpstr>
      <vt:lpstr>Acute wheezing and severe asthma </vt:lpstr>
      <vt:lpstr>Egg allergy – adults</vt:lpstr>
      <vt:lpstr>Egg allergy – children</vt:lpstr>
      <vt:lpstr>PowerPoint Presentation</vt:lpstr>
      <vt:lpstr>Porcine gelatine</vt:lpstr>
      <vt:lpstr>LAIV and ‘viral shedding’</vt:lpstr>
      <vt:lpstr>PowerPoint Presentation</vt:lpstr>
      <vt:lpstr>Inadvertent administration of LAIV </vt:lpstr>
      <vt:lpstr>Adverse reactions</vt:lpstr>
      <vt:lpstr>  Reporting suspected adverse reactions   </vt:lpstr>
      <vt:lpstr>PowerPoint Presentation</vt:lpstr>
      <vt:lpstr>2024/25 flu programme</vt:lpstr>
      <vt:lpstr>When to vaccinate</vt:lpstr>
      <vt:lpstr>General Practice programme (adults)</vt:lpstr>
      <vt:lpstr>Children’s vaccination programme General Practice</vt:lpstr>
      <vt:lpstr>Children’s vaccination programme School based</vt:lpstr>
      <vt:lpstr>Health and Social Care programme</vt:lpstr>
      <vt:lpstr>Community Pharmacy</vt:lpstr>
      <vt:lpstr>Vaccine ordering</vt:lpstr>
      <vt:lpstr>Achieving high uptake</vt:lpstr>
      <vt:lpstr>GP checklist</vt:lpstr>
      <vt:lpstr>GP checklist (continued)</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Paul Cavanagh (PHA)</cp:lastModifiedBy>
  <cp:revision>727</cp:revision>
  <cp:lastPrinted>2019-08-09T14:59:54Z</cp:lastPrinted>
  <dcterms:created xsi:type="dcterms:W3CDTF">2018-06-15T14:49:11Z</dcterms:created>
  <dcterms:modified xsi:type="dcterms:W3CDTF">2024-09-17T12:01:30Z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